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0" r:id="rId1"/>
  </p:sldMasterIdLst>
  <p:notesMasterIdLst>
    <p:notesMasterId r:id="rId27"/>
  </p:notesMasterIdLst>
  <p:sldIdLst>
    <p:sldId id="256" r:id="rId2"/>
    <p:sldId id="282" r:id="rId3"/>
    <p:sldId id="257" r:id="rId4"/>
    <p:sldId id="258" r:id="rId5"/>
    <p:sldId id="260" r:id="rId6"/>
    <p:sldId id="261" r:id="rId7"/>
    <p:sldId id="262" r:id="rId8"/>
    <p:sldId id="263" r:id="rId9"/>
    <p:sldId id="264" r:id="rId10"/>
    <p:sldId id="265" r:id="rId11"/>
    <p:sldId id="266" r:id="rId12"/>
    <p:sldId id="267" r:id="rId13"/>
    <p:sldId id="268" r:id="rId14"/>
    <p:sldId id="276" r:id="rId15"/>
    <p:sldId id="277" r:id="rId16"/>
    <p:sldId id="269" r:id="rId17"/>
    <p:sldId id="278" r:id="rId18"/>
    <p:sldId id="279" r:id="rId19"/>
    <p:sldId id="270" r:id="rId20"/>
    <p:sldId id="271" r:id="rId21"/>
    <p:sldId id="272" r:id="rId22"/>
    <p:sldId id="281" r:id="rId23"/>
    <p:sldId id="280" r:id="rId24"/>
    <p:sldId id="273" r:id="rId25"/>
    <p:sldId id="274" r:id="rId26"/>
  </p:sldIdLst>
  <p:sldSz cx="9144000" cy="6858000" type="screen4x3"/>
  <p:notesSz cx="6858000" cy="9144000"/>
  <p:defaultTextStyle>
    <a:defPPr>
      <a:defRPr lang="en-US"/>
    </a:defPPr>
    <a:lvl1pPr algn="l" rtl="0" fontAlgn="base">
      <a:spcBef>
        <a:spcPct val="0"/>
      </a:spcBef>
      <a:spcAft>
        <a:spcPct val="0"/>
      </a:spcAft>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1pPr>
    <a:lvl2pPr marL="457200" algn="l" rtl="0" fontAlgn="base">
      <a:spcBef>
        <a:spcPct val="0"/>
      </a:spcBef>
      <a:spcAft>
        <a:spcPct val="0"/>
      </a:spcAft>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2pPr>
    <a:lvl3pPr marL="914400" algn="l" rtl="0" fontAlgn="base">
      <a:spcBef>
        <a:spcPct val="0"/>
      </a:spcBef>
      <a:spcAft>
        <a:spcPct val="0"/>
      </a:spcAft>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3pPr>
    <a:lvl4pPr marL="1371600" algn="l" rtl="0" fontAlgn="base">
      <a:spcBef>
        <a:spcPct val="0"/>
      </a:spcBef>
      <a:spcAft>
        <a:spcPct val="0"/>
      </a:spcAft>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4pPr>
    <a:lvl5pPr marL="1828800" algn="l" rtl="0" fontAlgn="base">
      <a:spcBef>
        <a:spcPct val="0"/>
      </a:spcBef>
      <a:spcAft>
        <a:spcPct val="0"/>
      </a:spcAft>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5pPr>
    <a:lvl6pPr marL="2286000" algn="l" defTabSz="457200" rtl="0" eaLnBrk="1" latinLnBrk="0" hangingPunct="1">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6pPr>
    <a:lvl7pPr marL="2743200" algn="l" defTabSz="457200" rtl="0" eaLnBrk="1" latinLnBrk="0" hangingPunct="1">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7pPr>
    <a:lvl8pPr marL="3200400" algn="l" defTabSz="457200" rtl="0" eaLnBrk="1" latinLnBrk="0" hangingPunct="1">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8pPr>
    <a:lvl9pPr marL="3657600" algn="l" defTabSz="457200" rtl="0" eaLnBrk="1" latinLnBrk="0" hangingPunct="1">
      <a:defRPr sz="2400" kern="1200">
        <a:solidFill>
          <a:srgbClr val="FFFFFF"/>
        </a:solidFill>
        <a:latin typeface="Times" pitchFamily="-65" charset="0"/>
        <a:ea typeface="ヒラギノ明朝 ProN W3" pitchFamily="-65" charset="-128"/>
        <a:cs typeface="ヒラギノ明朝 ProN W3" pitchFamily="-65" charset="-128"/>
        <a:sym typeface="Times" pitchFamily="-65"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62" d="100"/>
          <a:sy n="62" d="100"/>
        </p:scale>
        <p:origin x="-9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interSettings" Target="printerSettings/printerSettings1.bin"/><Relationship Id="rId26" Type="http://schemas.openxmlformats.org/officeDocument/2006/relationships/slide" Target="slides/slide25.xml"/><Relationship Id="rId30" Type="http://schemas.openxmlformats.org/officeDocument/2006/relationships/viewProps" Target="viewProps.xml"/><Relationship Id="rId11" Type="http://schemas.openxmlformats.org/officeDocument/2006/relationships/slide" Target="slides/slide10.xml"/><Relationship Id="rId29" Type="http://schemas.openxmlformats.org/officeDocument/2006/relationships/presProps" Target="pres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3074"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Times" pitchFamily="-65" charset="0"/>
        <a:ea typeface="+mn-ea"/>
        <a:cs typeface="+mn-cs"/>
      </a:defRPr>
    </a:lvl1pPr>
    <a:lvl2pPr marL="457200" algn="l" rtl="0" fontAlgn="base">
      <a:spcBef>
        <a:spcPct val="0"/>
      </a:spcBef>
      <a:spcAft>
        <a:spcPct val="0"/>
      </a:spcAft>
      <a:defRPr sz="1200" kern="1200">
        <a:solidFill>
          <a:schemeClr val="tx1"/>
        </a:solidFill>
        <a:latin typeface="Times" pitchFamily="-65" charset="0"/>
        <a:ea typeface="ＭＳ Ｐゴシック" pitchFamily="-65" charset="-128"/>
        <a:cs typeface="+mn-cs"/>
      </a:defRPr>
    </a:lvl2pPr>
    <a:lvl3pPr marL="914400" algn="l" rtl="0" fontAlgn="base">
      <a:spcBef>
        <a:spcPct val="0"/>
      </a:spcBef>
      <a:spcAft>
        <a:spcPct val="0"/>
      </a:spcAft>
      <a:defRPr sz="1200" kern="1200">
        <a:solidFill>
          <a:schemeClr val="tx1"/>
        </a:solidFill>
        <a:latin typeface="Times" pitchFamily="-65" charset="0"/>
        <a:ea typeface="ＭＳ Ｐゴシック" pitchFamily="-65" charset="-128"/>
        <a:cs typeface="+mn-cs"/>
      </a:defRPr>
    </a:lvl3pPr>
    <a:lvl4pPr marL="1371600" algn="l" rtl="0" fontAlgn="base">
      <a:spcBef>
        <a:spcPct val="0"/>
      </a:spcBef>
      <a:spcAft>
        <a:spcPct val="0"/>
      </a:spcAft>
      <a:defRPr sz="1200" kern="1200">
        <a:solidFill>
          <a:schemeClr val="tx1"/>
        </a:solidFill>
        <a:latin typeface="Times" pitchFamily="-65" charset="0"/>
        <a:ea typeface="ＭＳ Ｐゴシック" pitchFamily="-65" charset="-128"/>
        <a:cs typeface="+mn-cs"/>
      </a:defRPr>
    </a:lvl4pPr>
    <a:lvl5pPr marL="1828800" algn="l" rtl="0" fontAlgn="base">
      <a:spcBef>
        <a:spcPct val="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smtClean="0">
              <a:latin typeface="Helvetica" pitchFamily="-65" charset="0"/>
              <a:ea typeface="Helvetica" pitchFamily="-65" charset="0"/>
              <a:cs typeface="Helvetica" pitchFamily="-65" charset="0"/>
              <a:sym typeface="Helvetica" pitchFamily="-65" charset="0"/>
            </a:endParaRPr>
          </a:p>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All of these characteristics depend on the change in stiffness along the length of the basilar membrane</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A low-frequency tone, like 1000 Hz, would produce the highest traveling wave amplitude near the apex of the cochlea.</a:t>
            </a:r>
            <a:endParaRPr lang="en-US" dirty="0" smtClean="0">
              <a:latin typeface="Helvetica" pitchFamily="-65" charset="0"/>
              <a:ea typeface="Helvetica" pitchFamily="-65" charset="0"/>
              <a:cs typeface="Helvetica" pitchFamily="-65" charset="0"/>
              <a:sym typeface="Helvetica" pitchFamily="-65" charset="0"/>
            </a:endParaRPr>
          </a:p>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A high-frequency tone, like 8000 Hz, would produce the largest traveling wave amplitude near the base of the cochlea</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If you put in two tones, you get a traveling wave that is high in amplitude in two places</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The higher the intensity of the sound, the higher the amplitude of the traveling wave</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The curve that shows the amplitude of the traveling wave at each point along the basilar membrane is called its envelope. The envelope has a positive and a negative side, but we generally only talk about the positive half (because that’s when the </a:t>
            </a:r>
            <a:r>
              <a:rPr lang="en-US" dirty="0" err="1">
                <a:latin typeface="Helvetica" pitchFamily="-65" charset="0"/>
                <a:ea typeface="Helvetica" pitchFamily="-65" charset="0"/>
                <a:cs typeface="Helvetica" pitchFamily="-65" charset="0"/>
                <a:sym typeface="Helvetica" pitchFamily="-65" charset="0"/>
              </a:rPr>
              <a:t>stereocilia</a:t>
            </a:r>
            <a:r>
              <a:rPr lang="en-US" dirty="0">
                <a:latin typeface="Helvetica" pitchFamily="-65" charset="0"/>
                <a:ea typeface="Helvetica" pitchFamily="-65" charset="0"/>
                <a:cs typeface="Helvetica" pitchFamily="-65" charset="0"/>
                <a:sym typeface="Helvetica" pitchFamily="-65" charset="0"/>
              </a:rPr>
              <a:t> get pushed over in the right direction to get a neural response). The peak of the envelope is at the place where the traveling wave is biggest</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smtClean="0">
              <a:latin typeface="Helvetica" pitchFamily="-65" charset="0"/>
              <a:ea typeface="Helvetica" pitchFamily="-65" charset="0"/>
              <a:cs typeface="Helvetica" pitchFamily="-65" charset="0"/>
              <a:sym typeface="Helvetica" pitchFamily="-65" charset="0"/>
            </a:endParaRPr>
          </a:p>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So if you plotted the traveling wave envelopes for different tone frequencies, they’d look something like this-- high frequencies have peak amplitudes at the base,  and lower frequencies have peak amplitudes at progressively more apical positions</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played sounds of different frequencies and measured how much a certain place on the basilar membrane</a:t>
            </a:r>
            <a:r>
              <a:rPr lang="en-US" baseline="0" dirty="0" smtClean="0"/>
              <a:t> moved for each frequency, you would get a result like the one shown in the bottom panel or the 30 mm place on the basilar membrane.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Auditory nerve fibers tend to respond at the same phase of a tone when they respond. The tendency to respond at the same phase of a tone is called phase-locking.  This could be a code for frequency, but individual nerve fibers don’t respond on every cycle of the tone</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The basilar membrane is narrow near the base of the cochlea and wide at the apex. It is stiffer at the base than at the apex.</a:t>
            </a:r>
            <a:endParaRPr lang="en-US" dirty="0" smtClean="0">
              <a:latin typeface="Helvetica" pitchFamily="-65" charset="0"/>
              <a:ea typeface="Helvetica" pitchFamily="-65" charset="0"/>
              <a:cs typeface="Helvetica" pitchFamily="-65" charset="0"/>
              <a:sym typeface="Helvetica" pitchFamily="-65" charset="0"/>
            </a:endParaRPr>
          </a:p>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The arrangement of the organ of Corti is tighter at the base and “floppier” at the apex of the cochlea</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Helmholtz theorized that these anatomical differences would make different parts of the basilar membrane respond best at different frequencies, just as short piano wires produce high frequency notes and long wires produce low frequency notes. This is called a place theory because it holds that the code for frequency is the place on the basilar membrane that responds</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von Bekesy was the first to directly observe the motion of the basilar membrane. He received the Nobel prize for his work in this area</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r>
              <a:rPr lang="en-US" dirty="0">
                <a:latin typeface="Helvetica" pitchFamily="-65" charset="0"/>
                <a:ea typeface="Helvetica" pitchFamily="-65" charset="0"/>
                <a:cs typeface="Helvetica" pitchFamily="-65" charset="0"/>
                <a:sym typeface="Helvetica" pitchFamily="-65" charset="0"/>
              </a:rPr>
              <a:t>Von Bekesy noted that the motion of the basilar membrane was in the form of a traveling wave, like the one that occurs when you flick a rope. The wave oscillates at the frequency of stimulation, but it is not a sinusoidal wave</a:t>
            </a:r>
            <a:r>
              <a:rPr lang="en-US" dirty="0" smtClean="0">
                <a:latin typeface="Helvetica" pitchFamily="-65" charset="0"/>
                <a:ea typeface="Helvetica" pitchFamily="-65" charset="0"/>
                <a:cs typeface="Helvetica" pitchFamily="-65" charset="0"/>
                <a:sym typeface="Helvetica" pitchFamily="-65" charset="0"/>
              </a:rPr>
              <a:t>.</a:t>
            </a:r>
            <a:endParaRPr lang="en-US" dirty="0">
              <a:latin typeface="Helvetica" pitchFamily="-65" charset="0"/>
              <a:ea typeface="Helvetica" pitchFamily="-65" charset="0"/>
              <a:cs typeface="Helvetica" pitchFamily="-65" charset="0"/>
              <a:sym typeface="Helvetica"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5F202-BE44-1E4A-BD52-86F5D57E8739}" type="datetimeFigureOut">
              <a:rPr lang="en-US" smtClean="0"/>
              <a:t>3/28/09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4EA939-6DD8-4343-B956-000A1D9775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F202-BE44-1E4A-BD52-86F5D57E8739}" type="datetimeFigureOut">
              <a:rPr lang="en-US" smtClean="0"/>
              <a:t>3/28/09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E2999-F0A8-BF4E-9BA7-F6E7BE41A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F202-BE44-1E4A-BD52-86F5D57E8739}" type="datetimeFigureOut">
              <a:rPr lang="en-US" smtClean="0"/>
              <a:t>3/28/09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997F-2E0A-0A48-97DF-5FC3F220FD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5F202-BE44-1E4A-BD52-86F5D57E8739}" type="datetimeFigureOut">
              <a:rPr lang="en-US" smtClean="0"/>
              <a:t>3/28/09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F0C8A-547A-1D47-8D3B-9A67C09BE8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5F202-BE44-1E4A-BD52-86F5D57E8739}" type="datetimeFigureOut">
              <a:rPr lang="en-US" smtClean="0"/>
              <a:t>3/28/09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6D382-DDA1-FE42-8980-6ADF204C32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5F202-BE44-1E4A-BD52-86F5D57E8739}" type="datetimeFigureOut">
              <a:rPr lang="en-US" smtClean="0"/>
              <a:t>3/28/09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348D8-EA82-6647-8DEA-454355A40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5F202-BE44-1E4A-BD52-86F5D57E8739}" type="datetimeFigureOut">
              <a:rPr lang="en-US" smtClean="0"/>
              <a:t>3/28/09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7A535-47D1-3248-847B-9034B3E277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5F202-BE44-1E4A-BD52-86F5D57E8739}" type="datetimeFigureOut">
              <a:rPr lang="en-US" smtClean="0"/>
              <a:t>3/28/09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B38E7-0BE6-D448-A676-6C0A76F7F3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5F202-BE44-1E4A-BD52-86F5D57E8739}" type="datetimeFigureOut">
              <a:rPr lang="en-US" smtClean="0"/>
              <a:t>3/28/09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9428C-DA3E-A948-83C6-19621BC226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5F202-BE44-1E4A-BD52-86F5D57E8739}" type="datetimeFigureOut">
              <a:rPr lang="en-US" smtClean="0"/>
              <a:t>3/28/09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F0EAC-61C5-CA4E-B269-D3B3C6C949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5F202-BE44-1E4A-BD52-86F5D57E8739}" type="datetimeFigureOut">
              <a:rPr lang="en-US" smtClean="0"/>
              <a:t>3/28/09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64A8A-F59A-1B47-8514-A816BDC390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5F202-BE44-1E4A-BD52-86F5D57E8739}" type="datetimeFigureOut">
              <a:rPr lang="en-US" smtClean="0"/>
              <a:t>3/28/09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CA761-0708-9041-88D2-4187C8F70E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video" Target="file://localhost/Users/oldlynnewerner/Documents/SPHSC%20461/New%20lectures/the%20traveling%20wave.ppt_media/t1l-1.mov" TargetMode="Externa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video" Target="file://localhost/Users/oldlynnewerner/Documents/SPHSC%20461/New%20lectures/the%20traveling%20wave.ppt_media/t8l-1.mov" TargetMode="Externa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video" Target="file://localhost/Users/oldlynnewerner/Documents/SPHSC%20461/New%20lectures/the%20traveling%20wave.ppt_media/t18-1.mov" TargetMode="Externa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6" Type="http://schemas.openxmlformats.org/officeDocument/2006/relationships/image" Target="../media/image13.png"/><Relationship Id="rId4" Type="http://schemas.openxmlformats.org/officeDocument/2006/relationships/notesSlide" Target="../notesSlides/notesSlide18.xml"/><Relationship Id="rId1" Type="http://schemas.openxmlformats.org/officeDocument/2006/relationships/video" Target="file://localhost/Users/oldlynnewerner/Documents/SPHSC%20461/New%20lectures/the%20traveling%20wave.ppt_media/t1l-2.mov" TargetMode="External"/><Relationship Id="rId2" Type="http://schemas.openxmlformats.org/officeDocument/2006/relationships/video" Target="file://localhost/Users/oldlynnewerner/Documents/SPHSC%20461/New%20lectures/the%20traveling%20wave.ppt_media/t1s-1.mov" TargetMode="External"/><Relationship Id="rId3" Type="http://schemas.openxmlformats.org/officeDocument/2006/relationships/slideLayout" Target="../slideLayouts/slideLayout2.xml"/><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video" Target="file://localhost/Users/oldlynnewerner/Documents/SPHSC%20461/New%20lectures/the%20traveling%20wave.ppt_media/transdct-2.mov" TargetMode="Externa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a:xfrm>
            <a:off x="685800" y="1828800"/>
            <a:ext cx="7772400" cy="2057400"/>
          </a:xfrm>
          <a:ln/>
        </p:spPr>
        <p:txBody>
          <a:bodyPr rIns="132080"/>
          <a:lstStyle/>
          <a:p>
            <a:r>
              <a:rPr lang="en-US" dirty="0"/>
              <a:t>The Traveling Wave</a:t>
            </a:r>
          </a:p>
        </p:txBody>
      </p:sp>
      <p:sp>
        <p:nvSpPr>
          <p:cNvPr id="2050" name="Rectangle 2"/>
          <p:cNvSpPr>
            <a:spLocks noGrp="1" noChangeArrowheads="1"/>
          </p:cNvSpPr>
          <p:nvPr>
            <p:ph idx="1"/>
          </p:nvPr>
        </p:nvSpPr>
        <p:spPr>
          <a:xfrm>
            <a:off x="1371600" y="3886200"/>
            <a:ext cx="6400800" cy="2971800"/>
          </a:xfrm>
          <a:ln/>
        </p:spPr>
        <p:txBody>
          <a:bodyPr rIns="132080"/>
          <a:lstStyle/>
          <a:p>
            <a:pPr marL="39688" indent="0" algn="ctr">
              <a:buFont typeface="Times" pitchFamily="-65" charset="0"/>
              <a:buNone/>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636588" y="0"/>
            <a:ext cx="7772400" cy="1695450"/>
          </a:xfrm>
          <a:ln/>
        </p:spPr>
        <p:txBody>
          <a:bodyPr rIns="132080"/>
          <a:lstStyle/>
          <a:p>
            <a:r>
              <a:rPr lang="en-US"/>
              <a:t>Traveling wave</a:t>
            </a:r>
          </a:p>
        </p:txBody>
      </p:sp>
      <p:pic>
        <p:nvPicPr>
          <p:cNvPr id="23554" name="Picture 2"/>
          <p:cNvPicPr>
            <a:picLocks noChangeArrowheads="1"/>
          </p:cNvPicPr>
          <p:nvPr/>
        </p:nvPicPr>
        <p:blipFill>
          <a:blip r:embed="rId3"/>
          <a:srcRect/>
          <a:stretch>
            <a:fillRect/>
          </a:stretch>
        </p:blipFill>
        <p:spPr bwMode="auto">
          <a:xfrm>
            <a:off x="1931988" y="1374775"/>
            <a:ext cx="5483225" cy="4656138"/>
          </a:xfrm>
          <a:prstGeom prst="rect">
            <a:avLst/>
          </a:prstGeom>
          <a:noFill/>
          <a:ln w="12700">
            <a:noFill/>
            <a:miter lim="800000"/>
            <a:headEnd/>
            <a:tailEnd/>
          </a:ln>
        </p:spPr>
      </p:pic>
      <p:sp>
        <p:nvSpPr>
          <p:cNvPr id="23555" name="Rectangle 3"/>
          <p:cNvSpPr>
            <a:spLocks/>
          </p:cNvSpPr>
          <p:nvPr/>
        </p:nvSpPr>
        <p:spPr bwMode="auto">
          <a:xfrm>
            <a:off x="314325" y="6364288"/>
            <a:ext cx="3116263"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From von Bekesy (1960), Gelfand (1998)</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rIns="132080"/>
          <a:lstStyle/>
          <a:p>
            <a:r>
              <a:rPr lang="en-US"/>
              <a:t>Traveling wave characteristics</a:t>
            </a:r>
          </a:p>
        </p:txBody>
      </p:sp>
      <p:sp>
        <p:nvSpPr>
          <p:cNvPr id="25602" name="Rectangle 2"/>
          <p:cNvSpPr>
            <a:spLocks noGrp="1" noChangeArrowheads="1"/>
          </p:cNvSpPr>
          <p:nvPr>
            <p:ph idx="1"/>
          </p:nvPr>
        </p:nvSpPr>
        <p:spPr>
          <a:ln/>
        </p:spPr>
        <p:txBody>
          <a:bodyPr rIns="132080"/>
          <a:lstStyle/>
          <a:p>
            <a:r>
              <a:rPr lang="en-US"/>
              <a:t>Always starts at the base of the cochlea and moves toward the apex</a:t>
            </a:r>
          </a:p>
          <a:p>
            <a:r>
              <a:rPr lang="en-US"/>
              <a:t>Its amplitude changes as it traverses the length of the cochlea</a:t>
            </a:r>
          </a:p>
          <a:p>
            <a:r>
              <a:rPr lang="en-US"/>
              <a:t>The position along the basilar membrane at which its amplitude is highest depends on the frequency of the stimulus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ln/>
        </p:spPr>
        <p:txBody>
          <a:bodyPr rIns="132080"/>
          <a:lstStyle/>
          <a:p>
            <a:r>
              <a:rPr lang="en-US"/>
              <a:t>Traveling wave - 1000 Hz</a:t>
            </a:r>
          </a:p>
        </p:txBody>
      </p:sp>
      <p:sp>
        <p:nvSpPr>
          <p:cNvPr id="27650" name="Rectangle 2"/>
          <p:cNvSpPr>
            <a:spLocks/>
          </p:cNvSpPr>
          <p:nvPr/>
        </p:nvSpPr>
        <p:spPr bwMode="auto">
          <a:xfrm>
            <a:off x="363538" y="6094413"/>
            <a:ext cx="5867400"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http://www.neurophys.wisc.edu/~ychen/auditory/animation/animationmain.html</a:t>
            </a:r>
          </a:p>
        </p:txBody>
      </p:sp>
      <p:pic>
        <p:nvPicPr>
          <p:cNvPr id="27651" name="Picture 3" descr="/Users/oldlynnewerner/Documents/SPHSC 461/New lectures/the traveling wave.ppt_media/t1l-1.mov">
            <a:hlinkClick r:id="" action="ppaction://media"/>
          </p:cNvPr>
          <p:cNvPicPr/>
          <p:nvPr>
            <a:videoFile r:link="rId1"/>
          </p:nvPr>
        </p:nvPicPr>
        <p:blipFill>
          <a:blip r:embed="rId4"/>
          <a:srcRect/>
          <a:stretch>
            <a:fillRect/>
          </a:stretch>
        </p:blipFill>
        <p:spPr bwMode="auto">
          <a:xfrm>
            <a:off x="2538413" y="1903413"/>
            <a:ext cx="40640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65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27651"/>
                </p:tgtEl>
              </p:cMediaNode>
            </p:video>
            <p:seq concurrent="1" nextAc="seek">
              <p:cTn id="8" restart="whenNotActive" fill="hold" evtFilter="cancelBubble" nodeType="interactiveSeq">
                <p:stCondLst>
                  <p:cond evt="onClick" delay="0">
                    <p:tgtEl>
                      <p:spTgt spid="2765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651"/>
                                        </p:tgtEl>
                                      </p:cBhvr>
                                    </p:cmd>
                                  </p:childTnLst>
                                </p:cTn>
                              </p:par>
                            </p:childTnLst>
                          </p:cTn>
                        </p:par>
                      </p:childTnLst>
                    </p:cTn>
                  </p:par>
                </p:childTnLst>
              </p:cTn>
              <p:nextCondLst>
                <p:cond evt="onClick" delay="0">
                  <p:tgtEl>
                    <p:spTgt spid="27651"/>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rIns="132080"/>
          <a:lstStyle/>
          <a:p>
            <a:r>
              <a:rPr lang="en-US"/>
              <a:t>Traveling wave - 8000 Hz</a:t>
            </a:r>
          </a:p>
        </p:txBody>
      </p:sp>
      <p:sp>
        <p:nvSpPr>
          <p:cNvPr id="29698" name="Rectangle 2"/>
          <p:cNvSpPr>
            <a:spLocks/>
          </p:cNvSpPr>
          <p:nvPr/>
        </p:nvSpPr>
        <p:spPr bwMode="auto">
          <a:xfrm>
            <a:off x="363538" y="6094413"/>
            <a:ext cx="5867400"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http://www.neurophys.wisc.edu/~ychen/auditory/animation/animationmain.html</a:t>
            </a:r>
          </a:p>
        </p:txBody>
      </p:sp>
      <p:pic>
        <p:nvPicPr>
          <p:cNvPr id="29699" name="Picture 3" descr="/Users/oldlynnewerner/Documents/SPHSC 461/New lectures/the traveling wave.ppt_media/t8l-1.mov">
            <a:hlinkClick r:id="" action="ppaction://media"/>
          </p:cNvPr>
          <p:cNvPicPr/>
          <p:nvPr>
            <a:videoFile r:link="rId1"/>
          </p:nvPr>
        </p:nvPicPr>
        <p:blipFill>
          <a:blip r:embed="rId4"/>
          <a:srcRect/>
          <a:stretch>
            <a:fillRect/>
          </a:stretch>
        </p:blipFill>
        <p:spPr bwMode="auto">
          <a:xfrm>
            <a:off x="2543175" y="1908175"/>
            <a:ext cx="40640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69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29699"/>
                </p:tgtEl>
              </p:cMediaNode>
            </p:video>
            <p:seq concurrent="1" nextAc="seek">
              <p:cTn id="8" restart="whenNotActive" fill="hold" evtFilter="cancelBubble" nodeType="interactiveSeq">
                <p:stCondLst>
                  <p:cond evt="onClick" delay="0">
                    <p:tgtEl>
                      <p:spTgt spid="2969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9699"/>
                                        </p:tgtEl>
                                      </p:cBhvr>
                                    </p:cmd>
                                  </p:childTnLst>
                                </p:cTn>
                              </p:par>
                            </p:childTnLst>
                          </p:cTn>
                        </p:par>
                      </p:childTnLst>
                    </p:cTn>
                  </p:par>
                </p:childTnLst>
              </p:cTn>
              <p:nextCondLst>
                <p:cond evt="onClick" delay="0">
                  <p:tgtEl>
                    <p:spTgt spid="29699"/>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rIns="132080"/>
          <a:lstStyle/>
          <a:p>
            <a:r>
              <a:rPr lang="en-US"/>
              <a:t>Most sounds in the world contain</a:t>
            </a:r>
          </a:p>
        </p:txBody>
      </p:sp>
      <p:sp>
        <p:nvSpPr>
          <p:cNvPr id="31746" name="Rectangle 2"/>
          <p:cNvSpPr>
            <a:spLocks noGrp="1" noChangeArrowheads="1"/>
          </p:cNvSpPr>
          <p:nvPr>
            <p:ph idx="1"/>
          </p:nvPr>
        </p:nvSpPr>
        <p:spPr>
          <a:ln/>
        </p:spPr>
        <p:txBody>
          <a:bodyPr rIns="132080"/>
          <a:lstStyle/>
          <a:p>
            <a:pPr>
              <a:buSzPct val="99000"/>
              <a:buFont typeface="Times" pitchFamily="-65" charset="0"/>
              <a:buAutoNum type="alphaUcParenBoth"/>
            </a:pPr>
            <a:r>
              <a:rPr lang="en-US"/>
              <a:t> a single frequency</a:t>
            </a:r>
          </a:p>
          <a:p>
            <a:pPr>
              <a:buSzPct val="99000"/>
              <a:buFont typeface="Times" pitchFamily="-65" charset="0"/>
              <a:buAutoNum type="alphaUcParenBoth"/>
            </a:pPr>
            <a:r>
              <a:rPr lang="en-US"/>
              <a:t> multiple frequencies</a:t>
            </a:r>
          </a:p>
        </p:txBody>
      </p:sp>
      <p:sp>
        <p:nvSpPr>
          <p:cNvPr id="5" name="Slide Number Placeholder 3"/>
          <p:cNvSpPr>
            <a:spLocks noGrp="1"/>
          </p:cNvSpPr>
          <p:nvPr>
            <p:ph type="sldNum" sz="quarter" idx="12"/>
          </p:nvPr>
        </p:nvSpPr>
        <p:spPr/>
        <p:txBody>
          <a:bodyPr/>
          <a:lstStyle/>
          <a:p>
            <a:fld id="{F60C9566-43F6-134F-83BA-67EEDF7ED3DC}" type="slidenum">
              <a:rPr lang="en-US"/>
              <a:pPr/>
              <a:t>14</a:t>
            </a:fld>
            <a:endParaRPr lang="en-US"/>
          </a:p>
        </p:txBody>
      </p:sp>
      <p:sp>
        <p:nvSpPr>
          <p:cNvPr id="31747" name="Text Box 3"/>
          <p:cNvSpPr txBox="1">
            <a:spLocks noChangeArrowheads="1"/>
          </p:cNvSpPr>
          <p:nvPr/>
        </p:nvSpPr>
        <p:spPr bwMode="auto">
          <a:xfrm>
            <a:off x="7359650" y="6248400"/>
            <a:ext cx="292100" cy="330200"/>
          </a:xfrm>
          <a:prstGeom prst="rect">
            <a:avLst/>
          </a:prstGeom>
          <a:noFill/>
          <a:ln w="12700">
            <a:noFill/>
            <a:miter lim="800000"/>
            <a:headEnd/>
            <a:tailEnd/>
          </a:ln>
        </p:spPr>
        <p:txBody>
          <a:bodyPr wrap="none">
            <a:prstTxWarp prst="textNoShape">
              <a:avLst/>
            </a:prstTxWarp>
          </a:bodyPr>
          <a:lstStyle/>
          <a:p>
            <a:pPr algn="ctr"/>
            <a:fld id="{4A59AB61-523A-E243-BB5A-9A4A0B8810F9}" type="slidenum">
              <a:rPr lang="en-US" sz="1400">
                <a:solidFill>
                  <a:schemeClr val="tx1"/>
                </a:solidFill>
                <a:ea typeface="Times" pitchFamily="-65" charset="0"/>
                <a:cs typeface="Times" pitchFamily="-65" charset="0"/>
              </a:rPr>
              <a:pPr algn="ctr"/>
              <a:t>14</a:t>
            </a:fld>
            <a:endParaRPr lang="en-US" sz="1400">
              <a:solidFill>
                <a:schemeClr val="tx1"/>
              </a:solidFill>
              <a:ea typeface="Times" pitchFamily="-65" charset="0"/>
              <a:cs typeface="Times" pitchFamily="-65"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rIns="132080">
            <a:normAutofit fontScale="90000"/>
          </a:bodyPr>
          <a:lstStyle/>
          <a:p>
            <a:r>
              <a:rPr lang="en-US"/>
              <a:t>If I play a complex sound into the ear, the traveling wave </a:t>
            </a:r>
          </a:p>
        </p:txBody>
      </p:sp>
      <p:sp>
        <p:nvSpPr>
          <p:cNvPr id="33794" name="Rectangle 2"/>
          <p:cNvSpPr>
            <a:spLocks noGrp="1" noChangeArrowheads="1"/>
          </p:cNvSpPr>
          <p:nvPr>
            <p:ph idx="1"/>
          </p:nvPr>
        </p:nvSpPr>
        <p:spPr>
          <a:ln/>
        </p:spPr>
        <p:txBody>
          <a:bodyPr rIns="132080"/>
          <a:lstStyle/>
          <a:p>
            <a:pPr>
              <a:buSzPct val="99000"/>
              <a:buFont typeface="Times" pitchFamily="-65" charset="0"/>
              <a:buAutoNum type="alphaUcParenBoth"/>
            </a:pPr>
            <a:r>
              <a:rPr lang="en-US"/>
              <a:t> will have a single peak.</a:t>
            </a:r>
          </a:p>
          <a:p>
            <a:pPr>
              <a:buSzPct val="99000"/>
              <a:buFont typeface="Times" pitchFamily="-65" charset="0"/>
              <a:buAutoNum type="alphaUcParenBoth"/>
            </a:pPr>
            <a:r>
              <a:rPr lang="en-US"/>
              <a:t> will not have a peak.</a:t>
            </a:r>
          </a:p>
          <a:p>
            <a:pPr>
              <a:buSzPct val="99000"/>
              <a:buFont typeface="Times" pitchFamily="-65" charset="0"/>
              <a:buAutoNum type="alphaUcParenBoth"/>
            </a:pPr>
            <a:r>
              <a:rPr lang="en-US"/>
              <a:t> will have a peak for each frequency in the sound.</a:t>
            </a:r>
          </a:p>
        </p:txBody>
      </p:sp>
      <p:sp>
        <p:nvSpPr>
          <p:cNvPr id="5" name="Slide Number Placeholder 3"/>
          <p:cNvSpPr>
            <a:spLocks noGrp="1"/>
          </p:cNvSpPr>
          <p:nvPr>
            <p:ph type="sldNum" sz="quarter" idx="12"/>
          </p:nvPr>
        </p:nvSpPr>
        <p:spPr/>
        <p:txBody>
          <a:bodyPr/>
          <a:lstStyle/>
          <a:p>
            <a:fld id="{350A38A0-E6F9-E141-A84F-5EB809B9E53B}" type="slidenum">
              <a:rPr lang="en-US"/>
              <a:pPr/>
              <a:t>15</a:t>
            </a:fld>
            <a:endParaRPr lang="en-US"/>
          </a:p>
        </p:txBody>
      </p:sp>
      <p:sp>
        <p:nvSpPr>
          <p:cNvPr id="33795" name="Text Box 3"/>
          <p:cNvSpPr txBox="1">
            <a:spLocks noChangeArrowheads="1"/>
          </p:cNvSpPr>
          <p:nvPr/>
        </p:nvSpPr>
        <p:spPr bwMode="auto">
          <a:xfrm>
            <a:off x="7359650" y="6248400"/>
            <a:ext cx="292100" cy="330200"/>
          </a:xfrm>
          <a:prstGeom prst="rect">
            <a:avLst/>
          </a:prstGeom>
          <a:noFill/>
          <a:ln w="12700">
            <a:noFill/>
            <a:miter lim="800000"/>
            <a:headEnd/>
            <a:tailEnd/>
          </a:ln>
        </p:spPr>
        <p:txBody>
          <a:bodyPr wrap="none">
            <a:prstTxWarp prst="textNoShape">
              <a:avLst/>
            </a:prstTxWarp>
          </a:bodyPr>
          <a:lstStyle/>
          <a:p>
            <a:pPr algn="ctr"/>
            <a:fld id="{CF68D119-7E6A-0D4B-BD99-EC87B0CBE697}" type="slidenum">
              <a:rPr lang="en-US" sz="1400">
                <a:solidFill>
                  <a:schemeClr val="tx1"/>
                </a:solidFill>
                <a:ea typeface="Times" pitchFamily="-65" charset="0"/>
                <a:cs typeface="Times" pitchFamily="-65" charset="0"/>
              </a:rPr>
              <a:pPr algn="ctr"/>
              <a:t>15</a:t>
            </a:fld>
            <a:endParaRPr lang="en-US" sz="1400">
              <a:solidFill>
                <a:schemeClr val="tx1"/>
              </a:solidFill>
              <a:ea typeface="Times" pitchFamily="-65" charset="0"/>
              <a:cs typeface="Times" pitchFamily="-65"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685800" y="344488"/>
            <a:ext cx="8043863" cy="1636712"/>
          </a:xfrm>
          <a:ln/>
        </p:spPr>
        <p:txBody>
          <a:bodyPr rIns="132080"/>
          <a:lstStyle/>
          <a:p>
            <a:r>
              <a:rPr lang="en-US"/>
              <a:t>Traveling wave 1000 and 8000 Hz</a:t>
            </a:r>
          </a:p>
        </p:txBody>
      </p:sp>
      <p:sp>
        <p:nvSpPr>
          <p:cNvPr id="35842" name="Rectangle 2"/>
          <p:cNvSpPr>
            <a:spLocks/>
          </p:cNvSpPr>
          <p:nvPr/>
        </p:nvSpPr>
        <p:spPr bwMode="auto">
          <a:xfrm>
            <a:off x="363538" y="6094413"/>
            <a:ext cx="5867400"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http://www.neurophys.wisc.edu/~ychen/auditory/animation/animationmain.html</a:t>
            </a:r>
          </a:p>
        </p:txBody>
      </p:sp>
      <p:pic>
        <p:nvPicPr>
          <p:cNvPr id="35843" name="Picture 3" descr="/Users/oldlynnewerner/Documents/SPHSC 461/New lectures/the traveling wave.ppt_media/t18-1.mov">
            <a:hlinkClick r:id="" action="ppaction://media"/>
          </p:cNvPr>
          <p:cNvPicPr/>
          <p:nvPr>
            <a:videoFile r:link="rId1"/>
          </p:nvPr>
        </p:nvPicPr>
        <p:blipFill>
          <a:blip r:embed="rId4"/>
          <a:srcRect/>
          <a:stretch>
            <a:fillRect/>
          </a:stretch>
        </p:blipFill>
        <p:spPr bwMode="auto">
          <a:xfrm>
            <a:off x="2543175" y="1908175"/>
            <a:ext cx="40640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8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35843"/>
                </p:tgtEl>
              </p:cMediaNode>
            </p:video>
            <p:seq concurrent="1" nextAc="seek">
              <p:cTn id="8" restart="whenNotActive" fill="hold" evtFilter="cancelBubble" nodeType="interactiveSeq">
                <p:stCondLst>
                  <p:cond evt="onClick" delay="0">
                    <p:tgtEl>
                      <p:spTgt spid="358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5843"/>
                                        </p:tgtEl>
                                      </p:cBhvr>
                                    </p:cmd>
                                  </p:childTnLst>
                                </p:cTn>
                              </p:par>
                            </p:childTnLst>
                          </p:cTn>
                        </p:par>
                      </p:childTnLst>
                    </p:cTn>
                  </p:par>
                </p:childTnLst>
              </p:cTn>
              <p:nextCondLst>
                <p:cond evt="onClick" delay="0">
                  <p:tgtEl>
                    <p:spTgt spid="35843"/>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685800" y="279400"/>
            <a:ext cx="8064500" cy="3352800"/>
          </a:xfrm>
          <a:ln/>
        </p:spPr>
        <p:txBody>
          <a:bodyPr rIns="132080">
            <a:normAutofit fontScale="90000"/>
          </a:bodyPr>
          <a:lstStyle/>
          <a:p>
            <a:pPr algn="l"/>
            <a:r>
              <a:rPr lang="en-US"/>
              <a:t>If each place on the basilar membrane responds to a narrow range of frequencies, each place on the basilar membrane is acting like</a:t>
            </a:r>
          </a:p>
        </p:txBody>
      </p:sp>
      <p:sp>
        <p:nvSpPr>
          <p:cNvPr id="37890" name="Rectangle 2"/>
          <p:cNvSpPr>
            <a:spLocks noGrp="1" noChangeArrowheads="1"/>
          </p:cNvSpPr>
          <p:nvPr>
            <p:ph idx="1"/>
          </p:nvPr>
        </p:nvSpPr>
        <p:spPr>
          <a:xfrm>
            <a:off x="685800" y="3568700"/>
            <a:ext cx="7772400" cy="4876800"/>
          </a:xfrm>
          <a:ln/>
        </p:spPr>
        <p:txBody>
          <a:bodyPr rIns="132080"/>
          <a:lstStyle/>
          <a:p>
            <a:pPr>
              <a:buSzPct val="99000"/>
              <a:buFont typeface="Times" pitchFamily="-65" charset="0"/>
              <a:buAutoNum type="alphaUcParenBoth"/>
            </a:pPr>
            <a:r>
              <a:rPr lang="en-US"/>
              <a:t> a high-pass filter</a:t>
            </a:r>
          </a:p>
          <a:p>
            <a:pPr>
              <a:buSzPct val="99000"/>
              <a:buFont typeface="Times" pitchFamily="-65" charset="0"/>
              <a:buAutoNum type="alphaUcParenBoth"/>
            </a:pPr>
            <a:r>
              <a:rPr lang="en-US"/>
              <a:t> a low-pass filter</a:t>
            </a:r>
          </a:p>
          <a:p>
            <a:pPr>
              <a:buSzPct val="99000"/>
              <a:buFont typeface="Times" pitchFamily="-65" charset="0"/>
              <a:buAutoNum type="alphaUcParenBoth"/>
            </a:pPr>
            <a:r>
              <a:rPr lang="en-US"/>
              <a:t> a bandpass filter</a:t>
            </a:r>
          </a:p>
        </p:txBody>
      </p:sp>
      <p:sp>
        <p:nvSpPr>
          <p:cNvPr id="5" name="Slide Number Placeholder 3"/>
          <p:cNvSpPr>
            <a:spLocks noGrp="1"/>
          </p:cNvSpPr>
          <p:nvPr>
            <p:ph type="sldNum" sz="quarter" idx="12"/>
          </p:nvPr>
        </p:nvSpPr>
        <p:spPr/>
        <p:txBody>
          <a:bodyPr/>
          <a:lstStyle/>
          <a:p>
            <a:fld id="{FDE02C30-7078-0F44-82F2-863E5B09D250}" type="slidenum">
              <a:rPr lang="en-US"/>
              <a:pPr/>
              <a:t>17</a:t>
            </a:fld>
            <a:endParaRPr lang="en-US"/>
          </a:p>
        </p:txBody>
      </p:sp>
      <p:sp>
        <p:nvSpPr>
          <p:cNvPr id="37891" name="Text Box 3"/>
          <p:cNvSpPr txBox="1">
            <a:spLocks noChangeArrowheads="1"/>
          </p:cNvSpPr>
          <p:nvPr/>
        </p:nvSpPr>
        <p:spPr bwMode="auto">
          <a:xfrm>
            <a:off x="7359650" y="6248400"/>
            <a:ext cx="292100" cy="330200"/>
          </a:xfrm>
          <a:prstGeom prst="rect">
            <a:avLst/>
          </a:prstGeom>
          <a:noFill/>
          <a:ln w="12700">
            <a:noFill/>
            <a:miter lim="800000"/>
            <a:headEnd/>
            <a:tailEnd/>
          </a:ln>
        </p:spPr>
        <p:txBody>
          <a:bodyPr wrap="none">
            <a:prstTxWarp prst="textNoShape">
              <a:avLst/>
            </a:prstTxWarp>
          </a:bodyPr>
          <a:lstStyle/>
          <a:p>
            <a:pPr algn="ctr"/>
            <a:fld id="{296AA2BB-E46F-9844-A566-B7205A5FF88A}" type="slidenum">
              <a:rPr lang="en-US" sz="1400">
                <a:solidFill>
                  <a:schemeClr val="tx1"/>
                </a:solidFill>
                <a:ea typeface="Times" pitchFamily="-65" charset="0"/>
                <a:cs typeface="Times" pitchFamily="-65" charset="0"/>
              </a:rPr>
              <a:pPr algn="ctr"/>
              <a:t>17</a:t>
            </a:fld>
            <a:endParaRPr lang="en-US" sz="1400">
              <a:solidFill>
                <a:schemeClr val="tx1"/>
              </a:solidFill>
              <a:ea typeface="Times" pitchFamily="-65" charset="0"/>
              <a:cs typeface="Times" pitchFamily="-65"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rIns="132080"/>
          <a:lstStyle/>
          <a:p>
            <a:r>
              <a:rPr lang="en-US"/>
              <a:t>As the sound pressure increases </a:t>
            </a:r>
          </a:p>
        </p:txBody>
      </p:sp>
      <p:sp>
        <p:nvSpPr>
          <p:cNvPr id="39938" name="Rectangle 2"/>
          <p:cNvSpPr>
            <a:spLocks noGrp="1" noChangeArrowheads="1"/>
          </p:cNvSpPr>
          <p:nvPr>
            <p:ph idx="1"/>
          </p:nvPr>
        </p:nvSpPr>
        <p:spPr>
          <a:xfrm>
            <a:off x="685800" y="1828800"/>
            <a:ext cx="7772400" cy="4876800"/>
          </a:xfrm>
          <a:ln/>
        </p:spPr>
        <p:txBody>
          <a:bodyPr rIns="132080">
            <a:normAutofit lnSpcReduction="10000"/>
          </a:bodyPr>
          <a:lstStyle/>
          <a:p>
            <a:pPr>
              <a:buSzPct val="99000"/>
              <a:buFont typeface="Times" pitchFamily="-65" charset="0"/>
              <a:buAutoNum type="alphaUcParenBoth"/>
            </a:pPr>
            <a:r>
              <a:rPr lang="en-US"/>
              <a:t> the amplitude of basilar membrane motion increases.</a:t>
            </a:r>
          </a:p>
          <a:p>
            <a:pPr>
              <a:buSzPct val="99000"/>
              <a:buFont typeface="Times" pitchFamily="-65" charset="0"/>
              <a:buAutoNum type="alphaUcParenBoth"/>
            </a:pPr>
            <a:r>
              <a:rPr lang="en-US"/>
              <a:t> the displacement of the stereocilia increases.</a:t>
            </a:r>
          </a:p>
          <a:p>
            <a:pPr>
              <a:buSzPct val="99000"/>
              <a:buFont typeface="Times" pitchFamily="-65" charset="0"/>
              <a:buAutoNum type="alphaUcParenBoth"/>
            </a:pPr>
            <a:r>
              <a:rPr lang="en-US"/>
              <a:t> the tip links are stretched more.</a:t>
            </a:r>
          </a:p>
          <a:p>
            <a:pPr>
              <a:buSzPct val="99000"/>
              <a:buFont typeface="Times" pitchFamily="-65" charset="0"/>
              <a:buAutoNum type="alphaUcParenBoth"/>
            </a:pPr>
            <a:r>
              <a:rPr lang="en-US"/>
              <a:t> more ions flow into the hair cell.</a:t>
            </a:r>
          </a:p>
          <a:p>
            <a:pPr>
              <a:buSzPct val="99000"/>
              <a:buFont typeface="Times" pitchFamily="-65" charset="0"/>
              <a:buAutoNum type="alphaUcParenBoth"/>
            </a:pPr>
            <a:r>
              <a:rPr lang="en-US"/>
              <a:t> the auditory neurons produce more action potentials.</a:t>
            </a:r>
          </a:p>
          <a:p>
            <a:pPr>
              <a:buSzPct val="99000"/>
              <a:buFont typeface="Times" pitchFamily="-65" charset="0"/>
              <a:buAutoNum type="alphaUcParenBoth"/>
            </a:pPr>
            <a:r>
              <a:rPr lang="en-US"/>
              <a:t> All of the above</a:t>
            </a:r>
          </a:p>
        </p:txBody>
      </p:sp>
      <p:sp>
        <p:nvSpPr>
          <p:cNvPr id="5" name="Slide Number Placeholder 3"/>
          <p:cNvSpPr>
            <a:spLocks noGrp="1"/>
          </p:cNvSpPr>
          <p:nvPr>
            <p:ph type="sldNum" sz="quarter" idx="12"/>
          </p:nvPr>
        </p:nvSpPr>
        <p:spPr/>
        <p:txBody>
          <a:bodyPr/>
          <a:lstStyle/>
          <a:p>
            <a:fld id="{EB287B49-6406-0742-A8BD-BF71BCDB1B69}" type="slidenum">
              <a:rPr lang="en-US"/>
              <a:pPr/>
              <a:t>18</a:t>
            </a:fld>
            <a:endParaRPr lang="en-US"/>
          </a:p>
        </p:txBody>
      </p:sp>
      <p:sp>
        <p:nvSpPr>
          <p:cNvPr id="39939" name="Text Box 3"/>
          <p:cNvSpPr txBox="1">
            <a:spLocks noChangeArrowheads="1"/>
          </p:cNvSpPr>
          <p:nvPr/>
        </p:nvSpPr>
        <p:spPr bwMode="auto">
          <a:xfrm>
            <a:off x="7359650" y="6248400"/>
            <a:ext cx="292100" cy="330200"/>
          </a:xfrm>
          <a:prstGeom prst="rect">
            <a:avLst/>
          </a:prstGeom>
          <a:noFill/>
          <a:ln w="12700">
            <a:noFill/>
            <a:miter lim="800000"/>
            <a:headEnd/>
            <a:tailEnd/>
          </a:ln>
        </p:spPr>
        <p:txBody>
          <a:bodyPr wrap="none">
            <a:prstTxWarp prst="textNoShape">
              <a:avLst/>
            </a:prstTxWarp>
          </a:bodyPr>
          <a:lstStyle/>
          <a:p>
            <a:pPr algn="ctr"/>
            <a:fld id="{19F9C350-C412-3746-B056-2251ECB0114F}" type="slidenum">
              <a:rPr lang="en-US" sz="1400">
                <a:solidFill>
                  <a:schemeClr val="tx1"/>
                </a:solidFill>
                <a:ea typeface="Times" pitchFamily="-65" charset="0"/>
                <a:cs typeface="Times" pitchFamily="-65" charset="0"/>
              </a:rPr>
              <a:pPr algn="ctr"/>
              <a:t>18</a:t>
            </a:fld>
            <a:endParaRPr lang="en-US" sz="1400">
              <a:solidFill>
                <a:schemeClr val="tx1"/>
              </a:solidFill>
              <a:ea typeface="Times" pitchFamily="-65" charset="0"/>
              <a:cs typeface="Times" pitchFamily="-65"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rIns="132080">
            <a:normAutofit fontScale="90000"/>
          </a:bodyPr>
          <a:lstStyle/>
          <a:p>
            <a:r>
              <a:rPr lang="en-US"/>
              <a:t>Traveling wave - 1000 Hz, Intensity effects</a:t>
            </a:r>
          </a:p>
        </p:txBody>
      </p:sp>
      <p:sp>
        <p:nvSpPr>
          <p:cNvPr id="41986" name="Rectangle 2"/>
          <p:cNvSpPr>
            <a:spLocks/>
          </p:cNvSpPr>
          <p:nvPr/>
        </p:nvSpPr>
        <p:spPr bwMode="auto">
          <a:xfrm>
            <a:off x="363538" y="6094413"/>
            <a:ext cx="5867400"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http://www.neurophys.wisc.edu/~ychen/auditory/animation/animationmain.html</a:t>
            </a:r>
          </a:p>
        </p:txBody>
      </p:sp>
      <p:pic>
        <p:nvPicPr>
          <p:cNvPr id="41987" name="Picture 3" descr="/Users/oldlynnewerner/Documents/SPHSC 461/New lectures/the traveling wave.ppt_media/t1l-2.mov">
            <a:hlinkClick r:id="" action="ppaction://media"/>
          </p:cNvPr>
          <p:cNvPicPr/>
          <p:nvPr>
            <a:videoFile r:link="rId1"/>
          </p:nvPr>
        </p:nvPicPr>
        <p:blipFill>
          <a:blip r:embed="rId5"/>
          <a:srcRect/>
          <a:stretch>
            <a:fillRect/>
          </a:stretch>
        </p:blipFill>
        <p:spPr bwMode="auto">
          <a:xfrm>
            <a:off x="4687888" y="2216150"/>
            <a:ext cx="4064000" cy="3048000"/>
          </a:xfrm>
          <a:prstGeom prst="rect">
            <a:avLst/>
          </a:prstGeom>
          <a:noFill/>
        </p:spPr>
      </p:pic>
      <p:pic>
        <p:nvPicPr>
          <p:cNvPr id="41988" name="Picture 4" descr="/Users/oldlynnewerner/Documents/SPHSC 461/New lectures/the traveling wave.ppt_media/t1s-1.mov">
            <a:hlinkClick r:id="" action="ppaction://media"/>
          </p:cNvPr>
          <p:cNvPicPr/>
          <p:nvPr>
            <a:videoFile r:link="rId2"/>
          </p:nvPr>
        </p:nvPicPr>
        <p:blipFill>
          <a:blip r:embed="rId6"/>
          <a:srcRect/>
          <a:stretch>
            <a:fillRect/>
          </a:stretch>
        </p:blipFill>
        <p:spPr bwMode="auto">
          <a:xfrm>
            <a:off x="381000" y="2200275"/>
            <a:ext cx="4064000"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98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198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Prev" delay="0">
                      <p:tgtEl>
                        <p:sldTgt/>
                      </p:tgtEl>
                    </p:cond>
                  </p:endCondLst>
                </p:cTn>
                <p:tgtEl>
                  <p:spTgt spid="41987"/>
                </p:tgtEl>
              </p:cMediaNode>
            </p:video>
            <p:seq concurrent="1" nextAc="seek">
              <p:cTn id="11" restart="whenNotActive" fill="hold" evtFilter="cancelBubble" nodeType="interactiveSeq">
                <p:stCondLst>
                  <p:cond evt="onClick" delay="0">
                    <p:tgtEl>
                      <p:spTgt spid="4198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1987"/>
                                        </p:tgtEl>
                                      </p:cBhvr>
                                    </p:cmd>
                                  </p:childTnLst>
                                </p:cTn>
                              </p:par>
                            </p:childTnLst>
                          </p:cTn>
                        </p:par>
                      </p:childTnLst>
                    </p:cTn>
                  </p:par>
                </p:childTnLst>
              </p:cTn>
              <p:nextCondLst>
                <p:cond evt="onClick" delay="0">
                  <p:tgtEl>
                    <p:spTgt spid="41987"/>
                  </p:tgtEl>
                </p:cond>
              </p:nextCondLst>
            </p:seq>
            <p:video>
              <p:cMediaNode>
                <p:cTn id="16" repeatCount="indefinite" fill="hold" display="0">
                  <p:stCondLst>
                    <p:cond delay="indefinite"/>
                  </p:stCondLst>
                  <p:endCondLst>
                    <p:cond evt="onPrev" delay="0">
                      <p:tgtEl>
                        <p:sldTgt/>
                      </p:tgtEl>
                    </p:cond>
                  </p:endCondLst>
                </p:cTn>
                <p:tgtEl>
                  <p:spTgt spid="41988"/>
                </p:tgtEl>
              </p:cMediaNode>
            </p:video>
            <p:seq concurrent="1" nextAc="seek">
              <p:cTn id="17" restart="whenNotActive" fill="hold" evtFilter="cancelBubble" nodeType="interactiveSeq">
                <p:stCondLst>
                  <p:cond evt="onClick" delay="0">
                    <p:tgtEl>
                      <p:spTgt spid="4198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1988"/>
                                        </p:tgtEl>
                                      </p:cBhvr>
                                    </p:cmd>
                                  </p:childTnLst>
                                </p:cTn>
                              </p:par>
                            </p:childTnLst>
                          </p:cTn>
                        </p:par>
                      </p:childTnLst>
                    </p:cTn>
                  </p:par>
                </p:childTnLst>
              </p:cTn>
              <p:nextCondLst>
                <p:cond evt="onClick" delay="0">
                  <p:tgtEl>
                    <p:spTgt spid="41988"/>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Reminder</a:t>
            </a:r>
            <a:endParaRPr lang="en-US" dirty="0"/>
          </a:p>
        </p:txBody>
      </p:sp>
      <p:sp>
        <p:nvSpPr>
          <p:cNvPr id="4" name="Slide Number Placeholder 3"/>
          <p:cNvSpPr>
            <a:spLocks noGrp="1"/>
          </p:cNvSpPr>
          <p:nvPr>
            <p:ph type="sldNum" sz="quarter" idx="12"/>
          </p:nvPr>
        </p:nvSpPr>
        <p:spPr/>
        <p:txBody>
          <a:bodyPr/>
          <a:lstStyle/>
          <a:p>
            <a:fld id="{EAEF0C8A-547A-1D47-8D3B-9A67C09BE8CC}" type="slidenum">
              <a:rPr lang="en-US" smtClean="0"/>
              <a:pPr/>
              <a:t>2</a:t>
            </a:fld>
            <a:endParaRPr lang="en-US"/>
          </a:p>
        </p:txBody>
      </p:sp>
      <p:grpSp>
        <p:nvGrpSpPr>
          <p:cNvPr id="5" name="Group 9"/>
          <p:cNvGrpSpPr>
            <a:grpSpLocks/>
          </p:cNvGrpSpPr>
          <p:nvPr/>
        </p:nvGrpSpPr>
        <p:grpSpPr bwMode="auto">
          <a:xfrm>
            <a:off x="533400" y="2209800"/>
            <a:ext cx="3063875" cy="2152650"/>
            <a:chOff x="4709011" y="2133600"/>
            <a:chExt cx="3063389" cy="2152710"/>
          </a:xfrm>
        </p:grpSpPr>
        <p:sp>
          <p:nvSpPr>
            <p:cNvPr id="6" name="Rectangle 5"/>
            <p:cNvSpPr/>
            <p:nvPr/>
          </p:nvSpPr>
          <p:spPr>
            <a:xfrm>
              <a:off x="5182011" y="2133600"/>
              <a:ext cx="2590389" cy="175264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7" name="TextBox 6"/>
            <p:cNvSpPr txBox="1"/>
            <p:nvPr/>
          </p:nvSpPr>
          <p:spPr>
            <a:xfrm>
              <a:off x="5562951" y="3886249"/>
              <a:ext cx="1274561" cy="400061"/>
            </a:xfrm>
            <a:prstGeom prst="rect">
              <a:avLst/>
            </a:prstGeom>
            <a:noFill/>
          </p:spPr>
          <p:txBody>
            <a:bodyPr wrap="none">
              <a:spAutoFit/>
            </a:bodyPr>
            <a:lstStyle/>
            <a:p>
              <a:pPr>
                <a:defRPr/>
              </a:pPr>
              <a:r>
                <a:rPr lang="en-US" sz="2000" dirty="0">
                  <a:solidFill>
                    <a:srgbClr val="000000"/>
                  </a:solidFill>
                  <a:latin typeface="+mn-lt"/>
                </a:rPr>
                <a:t>Frequency</a:t>
              </a:r>
            </a:p>
          </p:txBody>
        </p:sp>
        <p:sp>
          <p:nvSpPr>
            <p:cNvPr id="8" name="TextBox 7"/>
            <p:cNvSpPr txBox="1"/>
            <p:nvPr/>
          </p:nvSpPr>
          <p:spPr>
            <a:xfrm rot="16200000">
              <a:off x="4272399" y="2744842"/>
              <a:ext cx="1273210" cy="399987"/>
            </a:xfrm>
            <a:prstGeom prst="rect">
              <a:avLst/>
            </a:prstGeom>
            <a:noFill/>
          </p:spPr>
          <p:txBody>
            <a:bodyPr wrap="none">
              <a:spAutoFit/>
            </a:bodyPr>
            <a:lstStyle/>
            <a:p>
              <a:pPr>
                <a:defRPr/>
              </a:pPr>
              <a:r>
                <a:rPr lang="en-US" sz="2000" dirty="0">
                  <a:solidFill>
                    <a:srgbClr val="000000"/>
                  </a:solidFill>
                  <a:latin typeface="+mn-lt"/>
                </a:rPr>
                <a:t>Amplitude</a:t>
              </a:r>
            </a:p>
          </p:txBody>
        </p:sp>
      </p:grpSp>
      <p:sp>
        <p:nvSpPr>
          <p:cNvPr id="9" name="Freeform 8"/>
          <p:cNvSpPr/>
          <p:nvPr/>
        </p:nvSpPr>
        <p:spPr>
          <a:xfrm>
            <a:off x="990600" y="2362200"/>
            <a:ext cx="2601913" cy="1184275"/>
          </a:xfrm>
          <a:custGeom>
            <a:avLst/>
            <a:gdLst>
              <a:gd name="connsiteX0" fmla="*/ 0 w 2601597"/>
              <a:gd name="connsiteY0" fmla="*/ 1010689 h 1184828"/>
              <a:gd name="connsiteX1" fmla="*/ 307275 w 2601597"/>
              <a:gd name="connsiteY1" fmla="*/ 27316 h 1184828"/>
              <a:gd name="connsiteX2" fmla="*/ 430185 w 2601597"/>
              <a:gd name="connsiteY2" fmla="*/ 1174584 h 1184828"/>
              <a:gd name="connsiteX3" fmla="*/ 532610 w 2601597"/>
              <a:gd name="connsiteY3" fmla="*/ 88777 h 1184828"/>
              <a:gd name="connsiteX4" fmla="*/ 696490 w 2601597"/>
              <a:gd name="connsiteY4" fmla="*/ 1092637 h 1184828"/>
              <a:gd name="connsiteX5" fmla="*/ 839885 w 2601597"/>
              <a:gd name="connsiteY5" fmla="*/ 539490 h 1184828"/>
              <a:gd name="connsiteX6" fmla="*/ 1024250 w 2601597"/>
              <a:gd name="connsiteY6" fmla="*/ 1113124 h 1184828"/>
              <a:gd name="connsiteX7" fmla="*/ 1167646 w 2601597"/>
              <a:gd name="connsiteY7" fmla="*/ 805820 h 1184828"/>
              <a:gd name="connsiteX8" fmla="*/ 1290556 w 2601597"/>
              <a:gd name="connsiteY8" fmla="*/ 1113124 h 1184828"/>
              <a:gd name="connsiteX9" fmla="*/ 1495406 w 2601597"/>
              <a:gd name="connsiteY9" fmla="*/ 928741 h 1184828"/>
              <a:gd name="connsiteX10" fmla="*/ 1618316 w 2601597"/>
              <a:gd name="connsiteY10" fmla="*/ 1113124 h 1184828"/>
              <a:gd name="connsiteX11" fmla="*/ 1843651 w 2601597"/>
              <a:gd name="connsiteY11" fmla="*/ 969715 h 1184828"/>
              <a:gd name="connsiteX12" fmla="*/ 2007531 w 2601597"/>
              <a:gd name="connsiteY12" fmla="*/ 1113124 h 1184828"/>
              <a:gd name="connsiteX13" fmla="*/ 2253352 w 2601597"/>
              <a:gd name="connsiteY13" fmla="*/ 969715 h 1184828"/>
              <a:gd name="connsiteX14" fmla="*/ 2376262 w 2601597"/>
              <a:gd name="connsiteY14" fmla="*/ 1133611 h 1184828"/>
              <a:gd name="connsiteX15" fmla="*/ 2560627 w 2601597"/>
              <a:gd name="connsiteY15" fmla="*/ 928741 h 1184828"/>
              <a:gd name="connsiteX16" fmla="*/ 2560627 w 2601597"/>
              <a:gd name="connsiteY16" fmla="*/ 928741 h 1184828"/>
              <a:gd name="connsiteX17" fmla="*/ 2560627 w 2601597"/>
              <a:gd name="connsiteY17" fmla="*/ 928741 h 1184828"/>
              <a:gd name="connsiteX18" fmla="*/ 2560627 w 2601597"/>
              <a:gd name="connsiteY18" fmla="*/ 928741 h 1184828"/>
              <a:gd name="connsiteX19" fmla="*/ 2601597 w 2601597"/>
              <a:gd name="connsiteY19" fmla="*/ 867280 h 11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1597" h="1184828">
                <a:moveTo>
                  <a:pt x="0" y="1010689"/>
                </a:moveTo>
                <a:cubicBezTo>
                  <a:pt x="117789" y="505344"/>
                  <a:pt x="235578" y="0"/>
                  <a:pt x="307275" y="27316"/>
                </a:cubicBezTo>
                <a:cubicBezTo>
                  <a:pt x="378972" y="54632"/>
                  <a:pt x="392629" y="1164341"/>
                  <a:pt x="430185" y="1174584"/>
                </a:cubicBezTo>
                <a:cubicBezTo>
                  <a:pt x="467741" y="1184828"/>
                  <a:pt x="488226" y="102435"/>
                  <a:pt x="532610" y="88777"/>
                </a:cubicBezTo>
                <a:cubicBezTo>
                  <a:pt x="576994" y="75119"/>
                  <a:pt x="645278" y="1017518"/>
                  <a:pt x="696490" y="1092637"/>
                </a:cubicBezTo>
                <a:cubicBezTo>
                  <a:pt x="747702" y="1167756"/>
                  <a:pt x="785258" y="536076"/>
                  <a:pt x="839885" y="539490"/>
                </a:cubicBezTo>
                <a:cubicBezTo>
                  <a:pt x="894512" y="542904"/>
                  <a:pt x="969623" y="1068736"/>
                  <a:pt x="1024250" y="1113124"/>
                </a:cubicBezTo>
                <a:cubicBezTo>
                  <a:pt x="1078877" y="1157512"/>
                  <a:pt x="1123262" y="805820"/>
                  <a:pt x="1167646" y="805820"/>
                </a:cubicBezTo>
                <a:cubicBezTo>
                  <a:pt x="1212030" y="805820"/>
                  <a:pt x="1235929" y="1092637"/>
                  <a:pt x="1290556" y="1113124"/>
                </a:cubicBezTo>
                <a:cubicBezTo>
                  <a:pt x="1345183" y="1133611"/>
                  <a:pt x="1440779" y="928741"/>
                  <a:pt x="1495406" y="928741"/>
                </a:cubicBezTo>
                <a:cubicBezTo>
                  <a:pt x="1550033" y="928741"/>
                  <a:pt x="1560275" y="1106295"/>
                  <a:pt x="1618316" y="1113124"/>
                </a:cubicBezTo>
                <a:cubicBezTo>
                  <a:pt x="1676357" y="1119953"/>
                  <a:pt x="1778782" y="969715"/>
                  <a:pt x="1843651" y="969715"/>
                </a:cubicBezTo>
                <a:cubicBezTo>
                  <a:pt x="1908520" y="969715"/>
                  <a:pt x="1939248" y="1113124"/>
                  <a:pt x="2007531" y="1113124"/>
                </a:cubicBezTo>
                <a:cubicBezTo>
                  <a:pt x="2075814" y="1113124"/>
                  <a:pt x="2191897" y="966301"/>
                  <a:pt x="2253352" y="969715"/>
                </a:cubicBezTo>
                <a:cubicBezTo>
                  <a:pt x="2314807" y="973129"/>
                  <a:pt x="2325049" y="1140440"/>
                  <a:pt x="2376262" y="1133611"/>
                </a:cubicBezTo>
                <a:cubicBezTo>
                  <a:pt x="2427475" y="1126782"/>
                  <a:pt x="2560627" y="928741"/>
                  <a:pt x="2560627" y="928741"/>
                </a:cubicBezTo>
                <a:lnTo>
                  <a:pt x="2560627" y="928741"/>
                </a:lnTo>
                <a:lnTo>
                  <a:pt x="2560627" y="928741"/>
                </a:lnTo>
                <a:lnTo>
                  <a:pt x="2560627" y="928741"/>
                </a:lnTo>
                <a:lnTo>
                  <a:pt x="2601597" y="867280"/>
                </a:ln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endParaRPr>
          </a:p>
        </p:txBody>
      </p:sp>
      <p:grpSp>
        <p:nvGrpSpPr>
          <p:cNvPr id="11" name="Group 9"/>
          <p:cNvGrpSpPr>
            <a:grpSpLocks/>
          </p:cNvGrpSpPr>
          <p:nvPr/>
        </p:nvGrpSpPr>
        <p:grpSpPr bwMode="auto">
          <a:xfrm>
            <a:off x="533400" y="4419600"/>
            <a:ext cx="3276628" cy="2171700"/>
            <a:chOff x="7070808" y="1828792"/>
            <a:chExt cx="3276109" cy="2171760"/>
          </a:xfrm>
        </p:grpSpPr>
        <p:sp>
          <p:nvSpPr>
            <p:cNvPr id="12" name="Rectangle 11"/>
            <p:cNvSpPr/>
            <p:nvPr/>
          </p:nvSpPr>
          <p:spPr>
            <a:xfrm>
              <a:off x="7756528" y="1828792"/>
              <a:ext cx="2590389" cy="175264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13" name="TextBox 12"/>
            <p:cNvSpPr txBox="1"/>
            <p:nvPr/>
          </p:nvSpPr>
          <p:spPr>
            <a:xfrm>
              <a:off x="7908902" y="3600491"/>
              <a:ext cx="1274561" cy="400061"/>
            </a:xfrm>
            <a:prstGeom prst="rect">
              <a:avLst/>
            </a:prstGeom>
            <a:noFill/>
          </p:spPr>
          <p:txBody>
            <a:bodyPr wrap="none">
              <a:spAutoFit/>
            </a:bodyPr>
            <a:lstStyle/>
            <a:p>
              <a:pPr>
                <a:defRPr/>
              </a:pPr>
              <a:r>
                <a:rPr lang="en-US" sz="2000" dirty="0">
                  <a:solidFill>
                    <a:srgbClr val="000000"/>
                  </a:solidFill>
                  <a:latin typeface="+mn-lt"/>
                </a:rPr>
                <a:t>Frequency</a:t>
              </a:r>
            </a:p>
          </p:txBody>
        </p:sp>
        <p:sp>
          <p:nvSpPr>
            <p:cNvPr id="14" name="TextBox 13"/>
            <p:cNvSpPr txBox="1"/>
            <p:nvPr/>
          </p:nvSpPr>
          <p:spPr>
            <a:xfrm rot="16200000">
              <a:off x="6869471" y="2589233"/>
              <a:ext cx="802721" cy="400047"/>
            </a:xfrm>
            <a:prstGeom prst="rect">
              <a:avLst/>
            </a:prstGeom>
            <a:noFill/>
          </p:spPr>
          <p:txBody>
            <a:bodyPr wrap="none">
              <a:spAutoFit/>
            </a:bodyPr>
            <a:lstStyle/>
            <a:p>
              <a:pPr>
                <a:defRPr/>
              </a:pPr>
              <a:r>
                <a:rPr lang="en-US" sz="2000" dirty="0" smtClean="0">
                  <a:solidFill>
                    <a:srgbClr val="000000"/>
                  </a:solidFill>
                  <a:latin typeface="+mn-lt"/>
                </a:rPr>
                <a:t>Phase</a:t>
              </a:r>
              <a:endParaRPr lang="en-US" sz="2000" dirty="0">
                <a:solidFill>
                  <a:srgbClr val="000000"/>
                </a:solidFill>
                <a:latin typeface="+mn-lt"/>
              </a:endParaRPr>
            </a:p>
          </p:txBody>
        </p:sp>
      </p:grpSp>
      <p:sp>
        <p:nvSpPr>
          <p:cNvPr id="15" name="Freeform 14"/>
          <p:cNvSpPr/>
          <p:nvPr/>
        </p:nvSpPr>
        <p:spPr>
          <a:xfrm>
            <a:off x="1147160" y="4892962"/>
            <a:ext cx="2510439" cy="638509"/>
          </a:xfrm>
          <a:custGeom>
            <a:avLst/>
            <a:gdLst>
              <a:gd name="connsiteX0" fmla="*/ 0 w 2417232"/>
              <a:gd name="connsiteY0" fmla="*/ 638509 h 638509"/>
              <a:gd name="connsiteX1" fmla="*/ 163880 w 2417232"/>
              <a:gd name="connsiteY1" fmla="*/ 23901 h 638509"/>
              <a:gd name="connsiteX2" fmla="*/ 225335 w 2417232"/>
              <a:gd name="connsiteY2" fmla="*/ 495101 h 638509"/>
              <a:gd name="connsiteX3" fmla="*/ 471155 w 2417232"/>
              <a:gd name="connsiteY3" fmla="*/ 208284 h 638509"/>
              <a:gd name="connsiteX4" fmla="*/ 573581 w 2417232"/>
              <a:gd name="connsiteY4" fmla="*/ 474614 h 638509"/>
              <a:gd name="connsiteX5" fmla="*/ 757946 w 2417232"/>
              <a:gd name="connsiteY5" fmla="*/ 187797 h 638509"/>
              <a:gd name="connsiteX6" fmla="*/ 1085706 w 2417232"/>
              <a:gd name="connsiteY6" fmla="*/ 413153 h 638509"/>
              <a:gd name="connsiteX7" fmla="*/ 1249586 w 2417232"/>
              <a:gd name="connsiteY7" fmla="*/ 208284 h 638509"/>
              <a:gd name="connsiteX8" fmla="*/ 1454436 w 2417232"/>
              <a:gd name="connsiteY8" fmla="*/ 433640 h 638509"/>
              <a:gd name="connsiteX9" fmla="*/ 1659286 w 2417232"/>
              <a:gd name="connsiteY9" fmla="*/ 187797 h 638509"/>
              <a:gd name="connsiteX10" fmla="*/ 1802682 w 2417232"/>
              <a:gd name="connsiteY10" fmla="*/ 413153 h 638509"/>
              <a:gd name="connsiteX11" fmla="*/ 1905107 w 2417232"/>
              <a:gd name="connsiteY11" fmla="*/ 126336 h 638509"/>
              <a:gd name="connsiteX12" fmla="*/ 2089472 w 2417232"/>
              <a:gd name="connsiteY12" fmla="*/ 392666 h 638509"/>
              <a:gd name="connsiteX13" fmla="*/ 2212382 w 2417232"/>
              <a:gd name="connsiteY13" fmla="*/ 372179 h 638509"/>
              <a:gd name="connsiteX14" fmla="*/ 2314807 w 2417232"/>
              <a:gd name="connsiteY14" fmla="*/ 269744 h 638509"/>
              <a:gd name="connsiteX15" fmla="*/ 2396747 w 2417232"/>
              <a:gd name="connsiteY15" fmla="*/ 187797 h 638509"/>
              <a:gd name="connsiteX16" fmla="*/ 2417232 w 2417232"/>
              <a:gd name="connsiteY16" fmla="*/ 187797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7232" h="638509">
                <a:moveTo>
                  <a:pt x="0" y="638509"/>
                </a:moveTo>
                <a:cubicBezTo>
                  <a:pt x="63162" y="343155"/>
                  <a:pt x="126324" y="47802"/>
                  <a:pt x="163880" y="23901"/>
                </a:cubicBezTo>
                <a:cubicBezTo>
                  <a:pt x="201436" y="0"/>
                  <a:pt x="174123" y="464371"/>
                  <a:pt x="225335" y="495101"/>
                </a:cubicBezTo>
                <a:cubicBezTo>
                  <a:pt x="276548" y="525832"/>
                  <a:pt x="413114" y="211698"/>
                  <a:pt x="471155" y="208284"/>
                </a:cubicBezTo>
                <a:cubicBezTo>
                  <a:pt x="529196" y="204870"/>
                  <a:pt x="525783" y="478028"/>
                  <a:pt x="573581" y="474614"/>
                </a:cubicBezTo>
                <a:cubicBezTo>
                  <a:pt x="621379" y="471200"/>
                  <a:pt x="672592" y="198040"/>
                  <a:pt x="757946" y="187797"/>
                </a:cubicBezTo>
                <a:cubicBezTo>
                  <a:pt x="843300" y="177554"/>
                  <a:pt x="1003766" y="409739"/>
                  <a:pt x="1085706" y="413153"/>
                </a:cubicBezTo>
                <a:cubicBezTo>
                  <a:pt x="1167646" y="416567"/>
                  <a:pt x="1188131" y="204870"/>
                  <a:pt x="1249586" y="208284"/>
                </a:cubicBezTo>
                <a:cubicBezTo>
                  <a:pt x="1311041" y="211698"/>
                  <a:pt x="1386153" y="437054"/>
                  <a:pt x="1454436" y="433640"/>
                </a:cubicBezTo>
                <a:cubicBezTo>
                  <a:pt x="1522719" y="430226"/>
                  <a:pt x="1601245" y="191211"/>
                  <a:pt x="1659286" y="187797"/>
                </a:cubicBezTo>
                <a:cubicBezTo>
                  <a:pt x="1717327" y="184383"/>
                  <a:pt x="1761712" y="423396"/>
                  <a:pt x="1802682" y="413153"/>
                </a:cubicBezTo>
                <a:cubicBezTo>
                  <a:pt x="1843652" y="402910"/>
                  <a:pt x="1857309" y="129751"/>
                  <a:pt x="1905107" y="126336"/>
                </a:cubicBezTo>
                <a:cubicBezTo>
                  <a:pt x="1952905" y="122921"/>
                  <a:pt x="2038260" y="351692"/>
                  <a:pt x="2089472" y="392666"/>
                </a:cubicBezTo>
                <a:cubicBezTo>
                  <a:pt x="2140684" y="433640"/>
                  <a:pt x="2174826" y="392666"/>
                  <a:pt x="2212382" y="372179"/>
                </a:cubicBezTo>
                <a:cubicBezTo>
                  <a:pt x="2249938" y="351692"/>
                  <a:pt x="2314807" y="269744"/>
                  <a:pt x="2314807" y="269744"/>
                </a:cubicBezTo>
                <a:cubicBezTo>
                  <a:pt x="2345534" y="239014"/>
                  <a:pt x="2379676" y="201455"/>
                  <a:pt x="2396747" y="187797"/>
                </a:cubicBezTo>
                <a:cubicBezTo>
                  <a:pt x="2413818" y="174139"/>
                  <a:pt x="2417232" y="187797"/>
                  <a:pt x="2417232" y="1877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mc:AlternateContent>
          <mc:Choice xmlns:ma="http://schemas.microsoft.com/office/mac/drawingml/2008/main" Requires="ma">
            <p:blipFill>
              <a:blip r:embed="rId2"/>
              <a:srcRect r="89166"/>
              <a:stretch>
                <a:fillRect/>
              </a:stretch>
            </p:blipFill>
          </mc:Choice>
          <mc:Fallback>
            <p:blipFill>
              <a:blip r:embed="rId3"/>
              <a:srcRect r="89166"/>
              <a:stretch>
                <a:fillRect/>
              </a:stretch>
            </p:blipFill>
          </mc:Fallback>
        </mc:AlternateContent>
        <p:spPr>
          <a:xfrm flipV="1">
            <a:off x="4343400" y="2057400"/>
            <a:ext cx="4191000" cy="3543300"/>
          </a:xfrm>
          <a:prstGeom prst="rect">
            <a:avLst/>
          </a:prstGeom>
        </p:spPr>
      </p:pic>
      <p:sp>
        <p:nvSpPr>
          <p:cNvPr id="17" name="TextBox 16"/>
          <p:cNvSpPr txBox="1"/>
          <p:nvPr/>
        </p:nvSpPr>
        <p:spPr>
          <a:xfrm>
            <a:off x="914400" y="1447800"/>
            <a:ext cx="2509371" cy="461665"/>
          </a:xfrm>
          <a:prstGeom prst="rect">
            <a:avLst/>
          </a:prstGeom>
          <a:noFill/>
        </p:spPr>
        <p:txBody>
          <a:bodyPr wrap="none" rtlCol="0">
            <a:spAutoFit/>
          </a:bodyPr>
          <a:lstStyle/>
          <a:p>
            <a:r>
              <a:rPr lang="en-US" dirty="0" smtClean="0">
                <a:solidFill>
                  <a:srgbClr val="000000"/>
                </a:solidFill>
                <a:latin typeface="+mn-lt"/>
              </a:rPr>
              <a:t>Frequency domain</a:t>
            </a:r>
            <a:endParaRPr lang="en-US" dirty="0">
              <a:solidFill>
                <a:srgbClr val="000000"/>
              </a:solidFill>
              <a:latin typeface="+mn-lt"/>
            </a:endParaRPr>
          </a:p>
        </p:txBody>
      </p:sp>
      <p:sp>
        <p:nvSpPr>
          <p:cNvPr id="18" name="TextBox 17"/>
          <p:cNvSpPr txBox="1"/>
          <p:nvPr/>
        </p:nvSpPr>
        <p:spPr>
          <a:xfrm>
            <a:off x="5257800" y="1371600"/>
            <a:ext cx="1823636" cy="461665"/>
          </a:xfrm>
          <a:prstGeom prst="rect">
            <a:avLst/>
          </a:prstGeom>
          <a:noFill/>
        </p:spPr>
        <p:txBody>
          <a:bodyPr wrap="none" rtlCol="0">
            <a:spAutoFit/>
          </a:bodyPr>
          <a:lstStyle/>
          <a:p>
            <a:r>
              <a:rPr lang="en-US" dirty="0" smtClean="0">
                <a:solidFill>
                  <a:srgbClr val="000000"/>
                </a:solidFill>
                <a:latin typeface="+mn-lt"/>
              </a:rPr>
              <a:t>Time domain</a:t>
            </a:r>
            <a:endParaRPr lang="en-US" dirty="0">
              <a:solidFill>
                <a:srgbClr val="000000"/>
              </a:solidFill>
              <a:latin typeface="+mn-lt"/>
            </a:endParaRPr>
          </a:p>
        </p:txBody>
      </p:sp>
      <p:sp>
        <p:nvSpPr>
          <p:cNvPr id="19" name="TextBox 18"/>
          <p:cNvSpPr txBox="1"/>
          <p:nvPr/>
        </p:nvSpPr>
        <p:spPr>
          <a:xfrm>
            <a:off x="5562600" y="6091535"/>
            <a:ext cx="2590800" cy="461665"/>
          </a:xfrm>
          <a:prstGeom prst="rect">
            <a:avLst/>
          </a:prstGeom>
          <a:noFill/>
        </p:spPr>
        <p:txBody>
          <a:bodyPr wrap="square" rtlCol="0">
            <a:spAutoFit/>
          </a:bodyPr>
          <a:lstStyle/>
          <a:p>
            <a:r>
              <a:rPr lang="en-US" dirty="0" smtClean="0">
                <a:solidFill>
                  <a:srgbClr val="000000"/>
                </a:solidFill>
                <a:latin typeface="+mn-lt"/>
              </a:rPr>
              <a:t>(time) waveform</a:t>
            </a:r>
            <a:endParaRPr lang="en-US" dirty="0">
              <a:solidFill>
                <a:srgbClr val="000000"/>
              </a:solidFill>
              <a:latin typeface="+mn-lt"/>
            </a:endParaRPr>
          </a:p>
        </p:txBody>
      </p:sp>
      <p:sp>
        <p:nvSpPr>
          <p:cNvPr id="20" name="Up Arrow 19"/>
          <p:cNvSpPr/>
          <p:nvPr/>
        </p:nvSpPr>
        <p:spPr>
          <a:xfrm>
            <a:off x="6705600" y="5562600"/>
            <a:ext cx="228600" cy="533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rved Right Arrow 21"/>
          <p:cNvSpPr/>
          <p:nvPr/>
        </p:nvSpPr>
        <p:spPr>
          <a:xfrm>
            <a:off x="152400" y="685800"/>
            <a:ext cx="685800" cy="1905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914400" y="457200"/>
            <a:ext cx="2744111" cy="461665"/>
          </a:xfrm>
          <a:prstGeom prst="rect">
            <a:avLst/>
          </a:prstGeom>
          <a:noFill/>
        </p:spPr>
        <p:txBody>
          <a:bodyPr wrap="none" rtlCol="0">
            <a:spAutoFit/>
          </a:bodyPr>
          <a:lstStyle/>
          <a:p>
            <a:r>
              <a:rPr lang="en-US" dirty="0" smtClean="0">
                <a:solidFill>
                  <a:srgbClr val="000000"/>
                </a:solidFill>
                <a:latin typeface="+mn-lt"/>
              </a:rPr>
              <a:t>Amplitude spectrum</a:t>
            </a:r>
            <a:endParaRPr lang="en-US" dirty="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2" grpId="0" animBg="1"/>
      <p:bldP spid="23"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rIns="132080"/>
          <a:lstStyle/>
          <a:p>
            <a:r>
              <a:rPr lang="en-US"/>
              <a:t>Traveling wave envelope</a:t>
            </a:r>
          </a:p>
        </p:txBody>
      </p:sp>
      <p:sp>
        <p:nvSpPr>
          <p:cNvPr id="44034" name="Rectangle 2"/>
          <p:cNvSpPr>
            <a:spLocks/>
          </p:cNvSpPr>
          <p:nvPr/>
        </p:nvSpPr>
        <p:spPr bwMode="auto">
          <a:xfrm>
            <a:off x="7564438" y="4022725"/>
            <a:ext cx="1254125" cy="4699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a:solidFill>
                  <a:schemeClr val="tx1"/>
                </a:solidFill>
                <a:ea typeface="Times" pitchFamily="-65" charset="0"/>
                <a:cs typeface="Times" pitchFamily="-65" charset="0"/>
              </a:rPr>
              <a:t>envelope</a:t>
            </a:r>
          </a:p>
        </p:txBody>
      </p:sp>
      <p:pic>
        <p:nvPicPr>
          <p:cNvPr id="44035" name="Picture 3"/>
          <p:cNvPicPr>
            <a:picLocks noChangeArrowheads="1"/>
          </p:cNvPicPr>
          <p:nvPr/>
        </p:nvPicPr>
        <p:blipFill>
          <a:blip r:embed="rId3"/>
          <a:srcRect/>
          <a:stretch>
            <a:fillRect/>
          </a:stretch>
        </p:blipFill>
        <p:spPr bwMode="auto">
          <a:xfrm>
            <a:off x="1703388" y="1555750"/>
            <a:ext cx="5903912" cy="4646613"/>
          </a:xfrm>
          <a:prstGeom prst="rect">
            <a:avLst/>
          </a:prstGeom>
          <a:noFill/>
          <a:ln w="12700">
            <a:noFill/>
            <a:miter lim="800000"/>
            <a:headEnd/>
            <a:tailEnd/>
          </a:ln>
        </p:spPr>
      </p:pic>
      <p:sp>
        <p:nvSpPr>
          <p:cNvPr id="44036" name="Line 4"/>
          <p:cNvSpPr>
            <a:spLocks noChangeShapeType="1"/>
          </p:cNvSpPr>
          <p:nvPr/>
        </p:nvSpPr>
        <p:spPr bwMode="auto">
          <a:xfrm>
            <a:off x="5056188" y="2108200"/>
            <a:ext cx="2601912" cy="2009775"/>
          </a:xfrm>
          <a:prstGeom prst="line">
            <a:avLst/>
          </a:prstGeom>
          <a:noFill/>
          <a:ln w="25400">
            <a:solidFill>
              <a:srgbClr val="000000"/>
            </a:solidFill>
            <a:prstDash val="solid"/>
            <a:round/>
            <a:headEnd type="triangle" w="med" len="med"/>
            <a:tailEnd type="none" w="med" len="med"/>
          </a:ln>
        </p:spPr>
        <p:txBody>
          <a:bodyPr>
            <a:prstTxWarp prst="textNoShape">
              <a:avLst/>
            </a:prstTxWarp>
          </a:bodyPr>
          <a:lstStyle/>
          <a:p>
            <a:endParaRPr lang="en-US"/>
          </a:p>
        </p:txBody>
      </p:sp>
      <p:sp>
        <p:nvSpPr>
          <p:cNvPr id="44037" name="Rectangle 5"/>
          <p:cNvSpPr>
            <a:spLocks/>
          </p:cNvSpPr>
          <p:nvPr/>
        </p:nvSpPr>
        <p:spPr bwMode="auto">
          <a:xfrm>
            <a:off x="166688" y="6402388"/>
            <a:ext cx="1674812"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From Gelfand (1998)</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ln/>
        </p:spPr>
        <p:txBody>
          <a:bodyPr rIns="132080">
            <a:normAutofit fontScale="90000"/>
          </a:bodyPr>
          <a:lstStyle/>
          <a:p>
            <a:r>
              <a:rPr lang="en-US"/>
              <a:t>Traveling wave envelopes at different frequencies</a:t>
            </a:r>
          </a:p>
        </p:txBody>
      </p:sp>
      <p:sp>
        <p:nvSpPr>
          <p:cNvPr id="46082" name="Rectangle 2"/>
          <p:cNvSpPr>
            <a:spLocks/>
          </p:cNvSpPr>
          <p:nvPr/>
        </p:nvSpPr>
        <p:spPr bwMode="auto">
          <a:xfrm>
            <a:off x="2184400" y="4932363"/>
            <a:ext cx="695325" cy="4699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a:solidFill>
                  <a:schemeClr val="tx1"/>
                </a:solidFill>
                <a:ea typeface="Times" pitchFamily="-65" charset="0"/>
                <a:cs typeface="Times" pitchFamily="-65" charset="0"/>
              </a:rPr>
              <a:t>base</a:t>
            </a:r>
          </a:p>
        </p:txBody>
      </p:sp>
      <p:sp>
        <p:nvSpPr>
          <p:cNvPr id="46083" name="Rectangle 3"/>
          <p:cNvSpPr>
            <a:spLocks/>
          </p:cNvSpPr>
          <p:nvPr/>
        </p:nvSpPr>
        <p:spPr bwMode="auto">
          <a:xfrm>
            <a:off x="7713663" y="4851400"/>
            <a:ext cx="762000" cy="469900"/>
          </a:xfrm>
          <a:prstGeom prst="rect">
            <a:avLst/>
          </a:prstGeom>
          <a:noFill/>
          <a:ln w="12700">
            <a:noFill/>
            <a:miter lim="800000"/>
            <a:headEnd type="none" w="med" len="med"/>
            <a:tailEnd type="none" w="med" len="med"/>
          </a:ln>
        </p:spPr>
        <p:txBody>
          <a:bodyPr lIns="0" tIns="0" rIns="40639" bIns="0">
            <a:prstTxWarp prst="textNoShape">
              <a:avLst/>
            </a:prstTxWarp>
          </a:bodyPr>
          <a:lstStyle/>
          <a:p>
            <a:pPr marL="39688"/>
            <a:r>
              <a:rPr lang="en-US">
                <a:solidFill>
                  <a:schemeClr val="tx1"/>
                </a:solidFill>
                <a:ea typeface="Times" pitchFamily="-65" charset="0"/>
                <a:cs typeface="Times" pitchFamily="-65" charset="0"/>
              </a:rPr>
              <a:t>apex</a:t>
            </a:r>
          </a:p>
        </p:txBody>
      </p:sp>
      <p:pic>
        <p:nvPicPr>
          <p:cNvPr id="7" name="Picture 6"/>
          <p:cNvPicPr>
            <a:picLocks noChangeAspect="1"/>
          </p:cNvPicPr>
          <p:nvPr/>
        </p:nvPicPr>
        <p:blipFill>
          <a:blip r:embed="rId3"/>
          <a:stretch>
            <a:fillRect/>
          </a:stretch>
        </p:blipFill>
        <p:spPr>
          <a:xfrm>
            <a:off x="2044700" y="2628900"/>
            <a:ext cx="5054600" cy="1600200"/>
          </a:xfrm>
          <a:prstGeom prst="rect">
            <a:avLst/>
          </a:prstGeom>
        </p:spPr>
      </p:pic>
      <p:sp>
        <p:nvSpPr>
          <p:cNvPr id="8" name="TextBox 7"/>
          <p:cNvSpPr txBox="1"/>
          <p:nvPr/>
        </p:nvSpPr>
        <p:spPr>
          <a:xfrm>
            <a:off x="0" y="6027003"/>
            <a:ext cx="7156827" cy="830997"/>
          </a:xfrm>
          <a:prstGeom prst="rect">
            <a:avLst/>
          </a:prstGeom>
          <a:noFill/>
        </p:spPr>
        <p:txBody>
          <a:bodyPr wrap="square" rtlCol="0">
            <a:spAutoFit/>
          </a:bodyPr>
          <a:lstStyle/>
          <a:p>
            <a:r>
              <a:rPr lang="en-US" dirty="0" smtClean="0">
                <a:solidFill>
                  <a:srgbClr val="000000"/>
                </a:solidFill>
              </a:rPr>
              <a:t>From  </a:t>
            </a:r>
            <a:r>
              <a:rPr lang="en-US" dirty="0" err="1" smtClean="0">
                <a:solidFill>
                  <a:srgbClr val="000000"/>
                </a:solidFill>
              </a:rPr>
              <a:t>www.sfu.ca</a:t>
            </a:r>
            <a:r>
              <a:rPr lang="en-US" dirty="0" smtClean="0">
                <a:solidFill>
                  <a:srgbClr val="000000"/>
                </a:solidFill>
              </a:rPr>
              <a:t>/.../handbook/</a:t>
            </a:r>
            <a:r>
              <a:rPr lang="en-US" dirty="0" err="1" smtClean="0">
                <a:solidFill>
                  <a:srgbClr val="000000"/>
                </a:solidFill>
              </a:rPr>
              <a:t>Basilar_Membrane.html</a:t>
            </a:r>
            <a:endParaRPr lang="en-US" dirty="0" smtClean="0">
              <a:solidFill>
                <a:srgbClr val="000000"/>
              </a:solidFill>
            </a:endParaRPr>
          </a:p>
          <a:p>
            <a:endParaRPr lang="en-US" dirty="0">
              <a:solidFill>
                <a:srgbClr val="0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response of a “place” on the basilar membrane</a:t>
            </a:r>
            <a:endParaRPr lang="en-US" dirty="0"/>
          </a:p>
        </p:txBody>
      </p:sp>
      <p:sp>
        <p:nvSpPr>
          <p:cNvPr id="4" name="Slide Number Placeholder 3"/>
          <p:cNvSpPr>
            <a:spLocks noGrp="1"/>
          </p:cNvSpPr>
          <p:nvPr>
            <p:ph type="sldNum" sz="quarter" idx="12"/>
          </p:nvPr>
        </p:nvSpPr>
        <p:spPr/>
        <p:txBody>
          <a:bodyPr/>
          <a:lstStyle/>
          <a:p>
            <a:fld id="{EAEF0C8A-547A-1D47-8D3B-9A67C09BE8CC}" type="slidenum">
              <a:rPr lang="en-US" smtClean="0"/>
              <a:pPr/>
              <a:t>22</a:t>
            </a:fld>
            <a:endParaRPr lang="en-US"/>
          </a:p>
        </p:txBody>
      </p:sp>
      <p:pic>
        <p:nvPicPr>
          <p:cNvPr id="6" name="Picture 5"/>
          <p:cNvPicPr>
            <a:picLocks noChangeAspect="1"/>
          </p:cNvPicPr>
          <p:nvPr/>
        </p:nvPicPr>
        <p:blipFill>
          <a:blip r:embed="rId3"/>
          <a:stretch>
            <a:fillRect/>
          </a:stretch>
        </p:blipFill>
        <p:spPr>
          <a:xfrm>
            <a:off x="2743200" y="1905000"/>
            <a:ext cx="3213100" cy="4953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685800" y="381000"/>
            <a:ext cx="7772400" cy="3009900"/>
          </a:xfrm>
          <a:ln/>
        </p:spPr>
        <p:txBody>
          <a:bodyPr rIns="132080"/>
          <a:lstStyle/>
          <a:p>
            <a:pPr algn="l"/>
            <a:r>
              <a:rPr lang="en-US"/>
              <a:t>If each place on the basilar membrane responds best at a different frequency, the whole basilar membrane is </a:t>
            </a:r>
          </a:p>
        </p:txBody>
      </p:sp>
      <p:sp>
        <p:nvSpPr>
          <p:cNvPr id="48130" name="Rectangle 2"/>
          <p:cNvSpPr>
            <a:spLocks noGrp="1" noChangeArrowheads="1"/>
          </p:cNvSpPr>
          <p:nvPr>
            <p:ph idx="1"/>
          </p:nvPr>
        </p:nvSpPr>
        <p:spPr>
          <a:xfrm>
            <a:off x="685800" y="3378200"/>
            <a:ext cx="7772400" cy="4876800"/>
          </a:xfrm>
          <a:ln/>
        </p:spPr>
        <p:txBody>
          <a:bodyPr rIns="132080"/>
          <a:lstStyle/>
          <a:p>
            <a:pPr>
              <a:buSzPct val="99000"/>
              <a:buFont typeface="Times" pitchFamily="-65" charset="0"/>
              <a:buAutoNum type="alphaUcParenBoth"/>
            </a:pPr>
            <a:r>
              <a:rPr lang="en-US"/>
              <a:t> measuring how much sound energy there is at one frequency</a:t>
            </a:r>
          </a:p>
          <a:p>
            <a:pPr>
              <a:buSzPct val="99000"/>
              <a:buFont typeface="Times" pitchFamily="-65" charset="0"/>
              <a:buAutoNum type="alphaUcParenBoth"/>
            </a:pPr>
            <a:r>
              <a:rPr lang="en-US"/>
              <a:t> representing the waveform of the sound</a:t>
            </a:r>
          </a:p>
          <a:p>
            <a:pPr>
              <a:buSzPct val="99000"/>
              <a:buFont typeface="Times" pitchFamily="-65" charset="0"/>
              <a:buAutoNum type="alphaUcParenBoth"/>
            </a:pPr>
            <a:r>
              <a:rPr lang="en-US"/>
              <a:t> representing the amplitude spectrum of the sound</a:t>
            </a:r>
          </a:p>
        </p:txBody>
      </p:sp>
      <p:sp>
        <p:nvSpPr>
          <p:cNvPr id="5" name="Slide Number Placeholder 3"/>
          <p:cNvSpPr>
            <a:spLocks noGrp="1"/>
          </p:cNvSpPr>
          <p:nvPr>
            <p:ph type="sldNum" sz="quarter" idx="12"/>
          </p:nvPr>
        </p:nvSpPr>
        <p:spPr/>
        <p:txBody>
          <a:bodyPr/>
          <a:lstStyle/>
          <a:p>
            <a:fld id="{299DF273-917E-AE49-913B-270EDB888B30}" type="slidenum">
              <a:rPr lang="en-US"/>
              <a:pPr/>
              <a:t>23</a:t>
            </a:fld>
            <a:endParaRPr lang="en-US"/>
          </a:p>
        </p:txBody>
      </p:sp>
      <p:sp>
        <p:nvSpPr>
          <p:cNvPr id="48131" name="Text Box 3"/>
          <p:cNvSpPr txBox="1">
            <a:spLocks noChangeArrowheads="1"/>
          </p:cNvSpPr>
          <p:nvPr/>
        </p:nvSpPr>
        <p:spPr bwMode="auto">
          <a:xfrm>
            <a:off x="7359650" y="6248400"/>
            <a:ext cx="292100" cy="330200"/>
          </a:xfrm>
          <a:prstGeom prst="rect">
            <a:avLst/>
          </a:prstGeom>
          <a:noFill/>
          <a:ln w="12700">
            <a:noFill/>
            <a:miter lim="800000"/>
            <a:headEnd/>
            <a:tailEnd/>
          </a:ln>
        </p:spPr>
        <p:txBody>
          <a:bodyPr wrap="none">
            <a:prstTxWarp prst="textNoShape">
              <a:avLst/>
            </a:prstTxWarp>
          </a:bodyPr>
          <a:lstStyle/>
          <a:p>
            <a:pPr algn="ctr"/>
            <a:fld id="{8B9F3386-E481-1A4F-8770-C33EB222A4FB}" type="slidenum">
              <a:rPr lang="en-US" sz="1400">
                <a:solidFill>
                  <a:schemeClr val="tx1"/>
                </a:solidFill>
                <a:ea typeface="Times" pitchFamily="-65" charset="0"/>
                <a:cs typeface="Times" pitchFamily="-65" charset="0"/>
              </a:rPr>
              <a:pPr algn="ctr"/>
              <a:t>23</a:t>
            </a:fld>
            <a:endParaRPr lang="en-US" sz="1400">
              <a:solidFill>
                <a:schemeClr val="tx1"/>
              </a:solidFill>
              <a:ea typeface="Times" pitchFamily="-65" charset="0"/>
              <a:cs typeface="Times" pitchFamily="-65"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685800" y="0"/>
            <a:ext cx="7772400" cy="2362200"/>
          </a:xfrm>
          <a:ln/>
        </p:spPr>
        <p:txBody>
          <a:bodyPr rIns="132080"/>
          <a:lstStyle/>
          <a:p>
            <a:r>
              <a:rPr lang="en-US"/>
              <a:t>Conclusions</a:t>
            </a:r>
          </a:p>
        </p:txBody>
      </p:sp>
      <p:sp>
        <p:nvSpPr>
          <p:cNvPr id="50180" name="Rectangle 4"/>
          <p:cNvSpPr>
            <a:spLocks/>
          </p:cNvSpPr>
          <p:nvPr/>
        </p:nvSpPr>
        <p:spPr bwMode="auto">
          <a:xfrm>
            <a:off x="274638" y="6007100"/>
            <a:ext cx="8509000" cy="533400"/>
          </a:xfrm>
          <a:prstGeom prst="rect">
            <a:avLst/>
          </a:prstGeom>
          <a:noFill/>
          <a:ln w="12700">
            <a:noFill/>
            <a:miter lim="800000"/>
            <a:headEnd type="none" w="med" len="med"/>
            <a:tailEnd type="none" w="med" len="med"/>
          </a:ln>
        </p:spPr>
        <p:txBody>
          <a:bodyPr lIns="0" tIns="0" rIns="40639" bIns="0">
            <a:prstTxWarp prst="textNoShape">
              <a:avLst/>
            </a:prstTxWarp>
          </a:bodyPr>
          <a:lstStyle/>
          <a:p>
            <a:pPr marL="39688">
              <a:spcBef>
                <a:spcPts val="1700"/>
              </a:spcBef>
            </a:pPr>
            <a:endParaRPr lang="en-US" sz="2800" dirty="0">
              <a:solidFill>
                <a:schemeClr val="tx1"/>
              </a:solidFill>
              <a:ea typeface="Times" pitchFamily="-65" charset="0"/>
              <a:cs typeface="Times" pitchFamily="-65" charset="0"/>
            </a:endParaRPr>
          </a:p>
        </p:txBody>
      </p:sp>
      <p:sp>
        <p:nvSpPr>
          <p:cNvPr id="6" name="Content Placeholder 5"/>
          <p:cNvSpPr>
            <a:spLocks noGrp="1"/>
          </p:cNvSpPr>
          <p:nvPr>
            <p:ph idx="1"/>
          </p:nvPr>
        </p:nvSpPr>
        <p:spPr/>
        <p:txBody>
          <a:bodyPr>
            <a:normAutofit fontScale="92500"/>
          </a:bodyPr>
          <a:lstStyle/>
          <a:p>
            <a:r>
              <a:rPr lang="en-US" dirty="0" smtClean="0"/>
              <a:t>The mechanical properties of the basilar membrane make it respond at different positions to different frequencies.</a:t>
            </a:r>
          </a:p>
          <a:p>
            <a:r>
              <a:rPr lang="en-US" dirty="0" smtClean="0"/>
              <a:t>High frequencies produce big responses near the base of the cochlea; low frequencies produce big responses near the apex of the cochlea.</a:t>
            </a:r>
          </a:p>
          <a:p>
            <a:r>
              <a:rPr lang="en-US" dirty="0" smtClean="0"/>
              <a:t>The basilar membrane can “decompose” a complex sound into its component frequencies.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p:cNvSpPr>
          <p:nvPr/>
        </p:nvSpPr>
        <p:spPr bwMode="auto">
          <a:xfrm>
            <a:off x="685800" y="793750"/>
            <a:ext cx="7772400" cy="774700"/>
          </a:xfrm>
          <a:prstGeom prst="rect">
            <a:avLst/>
          </a:prstGeom>
          <a:noFill/>
          <a:ln w="12700">
            <a:noFill/>
            <a:miter lim="800000"/>
            <a:headEnd type="none" w="med" len="med"/>
            <a:tailEnd type="none" w="med" len="med"/>
          </a:ln>
        </p:spPr>
        <p:txBody>
          <a:bodyPr lIns="0" tIns="0" rIns="40639" bIns="0" anchor="ctr">
            <a:prstTxWarp prst="textNoShape">
              <a:avLst/>
            </a:prstTxWarp>
          </a:bodyPr>
          <a:lstStyle/>
          <a:p>
            <a:pPr marL="39688" algn="ctr"/>
            <a:r>
              <a:rPr lang="en-US" sz="4400" dirty="0">
                <a:solidFill>
                  <a:srgbClr val="000000"/>
                </a:solidFill>
                <a:ea typeface="Times" pitchFamily="-65" charset="0"/>
                <a:cs typeface="Times" pitchFamily="-65" charset="0"/>
              </a:rPr>
              <a:t>Text sources</a:t>
            </a:r>
          </a:p>
        </p:txBody>
      </p:sp>
      <p:sp>
        <p:nvSpPr>
          <p:cNvPr id="52226" name="Rectangle 2"/>
          <p:cNvSpPr>
            <a:spLocks/>
          </p:cNvSpPr>
          <p:nvPr/>
        </p:nvSpPr>
        <p:spPr bwMode="auto">
          <a:xfrm>
            <a:off x="685800" y="1981200"/>
            <a:ext cx="7772400" cy="2019300"/>
          </a:xfrm>
          <a:prstGeom prst="rect">
            <a:avLst/>
          </a:prstGeom>
          <a:noFill/>
          <a:ln w="12700">
            <a:noFill/>
            <a:miter lim="800000"/>
            <a:headEnd type="none" w="med" len="med"/>
            <a:tailEnd type="none" w="med" len="med"/>
          </a:ln>
        </p:spPr>
        <p:txBody>
          <a:bodyPr lIns="0" tIns="0" rIns="40639" bIns="0">
            <a:prstTxWarp prst="textNoShape">
              <a:avLst/>
            </a:prstTxWarp>
          </a:bodyPr>
          <a:lstStyle/>
          <a:p>
            <a:pPr marL="382588" indent="-342900">
              <a:spcBef>
                <a:spcPts val="575"/>
              </a:spcBef>
              <a:buClr>
                <a:srgbClr val="FFFFFF"/>
              </a:buClr>
              <a:buSzPct val="100000"/>
              <a:buFont typeface="Times" pitchFamily="-65" charset="0"/>
              <a:buChar char="•"/>
            </a:pPr>
            <a:r>
              <a:rPr lang="en-US">
                <a:solidFill>
                  <a:schemeClr val="tx1"/>
                </a:solidFill>
                <a:ea typeface="Times" pitchFamily="-65" charset="0"/>
                <a:cs typeface="Times" pitchFamily="-65" charset="0"/>
              </a:rPr>
              <a:t>Gelfand, S.A. (1998) Hearing: An introduction to psychological and physiological acoustics. New York: Marcel Dekker.</a:t>
            </a:r>
          </a:p>
          <a:p>
            <a:pPr marL="382588" indent="-342900">
              <a:spcBef>
                <a:spcPts val="575"/>
              </a:spcBef>
              <a:buClr>
                <a:srgbClr val="FFFFFF"/>
              </a:buClr>
              <a:buSzPct val="100000"/>
              <a:buFont typeface="Times" pitchFamily="-65" charset="0"/>
              <a:buChar char="•"/>
            </a:pPr>
            <a:r>
              <a:rPr lang="en-US">
                <a:solidFill>
                  <a:schemeClr val="tx1"/>
                </a:solidFill>
                <a:ea typeface="Times" pitchFamily="-65" charset="0"/>
                <a:cs typeface="Times" pitchFamily="-65" charset="0"/>
              </a:rPr>
              <a:t>Pickles, J.O. (1988) An introduction to the physiology of hearing. Berkeley: Academic Press.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895350" y="400050"/>
            <a:ext cx="7772400" cy="1416050"/>
          </a:xfrm>
          <a:ln/>
        </p:spPr>
        <p:txBody>
          <a:bodyPr rIns="132080"/>
          <a:lstStyle/>
          <a:p>
            <a:r>
              <a:rPr lang="en-US"/>
              <a:t>The bottom line</a:t>
            </a:r>
          </a:p>
        </p:txBody>
      </p:sp>
      <p:sp>
        <p:nvSpPr>
          <p:cNvPr id="5122" name="Rectangle 2"/>
          <p:cNvSpPr>
            <a:spLocks noGrp="1" noChangeArrowheads="1"/>
          </p:cNvSpPr>
          <p:nvPr>
            <p:ph idx="1"/>
          </p:nvPr>
        </p:nvSpPr>
        <p:spPr>
          <a:xfrm>
            <a:off x="1298575" y="1816100"/>
            <a:ext cx="6400800" cy="4848225"/>
          </a:xfrm>
          <a:ln/>
        </p:spPr>
        <p:txBody>
          <a:bodyPr rIns="132080"/>
          <a:lstStyle/>
          <a:p>
            <a:pPr marL="39688" indent="0" algn="ctr">
              <a:buFont typeface="Times" pitchFamily="-65" charset="0"/>
              <a:buNone/>
            </a:pPr>
            <a:r>
              <a:rPr lang="en-US"/>
              <a:t>Besides being able to encode the time waveform of sound, the cochlea can break a sound down into its component frequencies because of the mechanical properties of the basilar membrane.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ln/>
        </p:spPr>
        <p:txBody>
          <a:bodyPr rIns="132080"/>
          <a:lstStyle/>
          <a:p>
            <a:r>
              <a:rPr lang="en-US"/>
              <a:t>Phase-locking</a:t>
            </a:r>
          </a:p>
        </p:txBody>
      </p:sp>
      <p:sp>
        <p:nvSpPr>
          <p:cNvPr id="7170" name="Rectangle 2"/>
          <p:cNvSpPr>
            <a:spLocks/>
          </p:cNvSpPr>
          <p:nvPr/>
        </p:nvSpPr>
        <p:spPr bwMode="auto">
          <a:xfrm>
            <a:off x="365125" y="6270625"/>
            <a:ext cx="5021263"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http://www.neurophys.wisc.edu/h&amp;b/animation/animationmain.html</a:t>
            </a:r>
          </a:p>
        </p:txBody>
      </p:sp>
      <p:pic>
        <p:nvPicPr>
          <p:cNvPr id="7171" name="Picture 3" descr="/Users/oldlynnewerner/Documents/SPHSC 461/New lectures/the traveling wave.ppt_media/transdct-2.mov">
            <a:hlinkClick r:id="" action="ppaction://media"/>
          </p:cNvPr>
          <p:cNvPicPr/>
          <p:nvPr>
            <a:videoFile r:link="rId1"/>
          </p:nvPr>
        </p:nvPicPr>
        <p:blipFill>
          <a:blip r:embed="rId4"/>
          <a:srcRect/>
          <a:stretch>
            <a:fillRect/>
          </a:stretch>
        </p:blipFill>
        <p:spPr bwMode="auto">
          <a:xfrm>
            <a:off x="2543175" y="1908175"/>
            <a:ext cx="4064000" cy="3048000"/>
          </a:xfrm>
          <a:prstGeom prst="rect">
            <a:avLst/>
          </a:prstGeom>
          <a:noFill/>
        </p:spPr>
      </p:pic>
      <p:sp>
        <p:nvSpPr>
          <p:cNvPr id="7172" name="Rectangle 4"/>
          <p:cNvSpPr>
            <a:spLocks/>
          </p:cNvSpPr>
          <p:nvPr/>
        </p:nvSpPr>
        <p:spPr bwMode="auto">
          <a:xfrm>
            <a:off x="1693863" y="5402263"/>
            <a:ext cx="2265362" cy="584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3200">
                <a:solidFill>
                  <a:schemeClr val="tx1"/>
                </a:solidFill>
                <a:ea typeface="Times" pitchFamily="-65" charset="0"/>
                <a:cs typeface="Times" pitchFamily="-65" charset="0"/>
              </a:rPr>
              <a:t>transdct.mov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17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hold" display="0">
                  <p:stCondLst>
                    <p:cond delay="indefinite"/>
                  </p:stCondLst>
                  <p:endCondLst>
                    <p:cond evt="onPrev" delay="0">
                      <p:tgtEl>
                        <p:sldTgt/>
                      </p:tgtEl>
                    </p:cond>
                  </p:endCondLst>
                </p:cTn>
                <p:tgtEl>
                  <p:spTgt spid="7171"/>
                </p:tgtEl>
              </p:cMediaNode>
            </p:video>
            <p:seq concurrent="1" nextAc="seek">
              <p:cTn id="8" restart="whenNotActive" fill="hold" evtFilter="cancelBubble" nodeType="interactiveSeq">
                <p:stCondLst>
                  <p:cond evt="onClick" delay="0">
                    <p:tgtEl>
                      <p:spTgt spid="717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171"/>
                                        </p:tgtEl>
                                      </p:cBhvr>
                                    </p:cmd>
                                  </p:childTnLst>
                                </p:cTn>
                              </p:par>
                            </p:childTnLst>
                          </p:cTn>
                        </p:par>
                      </p:childTnLst>
                    </p:cTn>
                  </p:par>
                </p:childTnLst>
              </p:cTn>
              <p:nextCondLst>
                <p:cond evt="onClick" delay="0">
                  <p:tgtEl>
                    <p:spTgt spid="7171"/>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3"/>
          <a:srcRect/>
          <a:stretch>
            <a:fillRect/>
          </a:stretch>
        </p:blipFill>
        <p:spPr bwMode="auto">
          <a:xfrm>
            <a:off x="530225" y="2390775"/>
            <a:ext cx="8243888" cy="2627313"/>
          </a:xfrm>
          <a:prstGeom prst="rect">
            <a:avLst/>
          </a:prstGeom>
          <a:noFill/>
          <a:ln w="12700">
            <a:noFill/>
            <a:miter lim="800000"/>
            <a:headEnd/>
            <a:tailEnd/>
          </a:ln>
        </p:spPr>
      </p:pic>
      <p:sp>
        <p:nvSpPr>
          <p:cNvPr id="13314" name="Rectangle 2"/>
          <p:cNvSpPr>
            <a:spLocks/>
          </p:cNvSpPr>
          <p:nvPr/>
        </p:nvSpPr>
        <p:spPr bwMode="auto">
          <a:xfrm>
            <a:off x="166688" y="6402388"/>
            <a:ext cx="1674812"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From Gelfand (1998)</a:t>
            </a:r>
          </a:p>
        </p:txBody>
      </p:sp>
      <p:sp>
        <p:nvSpPr>
          <p:cNvPr id="13315" name="Rectangle 3"/>
          <p:cNvSpPr>
            <a:spLocks noGrp="1" noChangeArrowheads="1"/>
          </p:cNvSpPr>
          <p:nvPr>
            <p:ph type="title"/>
          </p:nvPr>
        </p:nvSpPr>
        <p:spPr>
          <a:ln/>
        </p:spPr>
        <p:txBody>
          <a:bodyPr rIns="132080">
            <a:normAutofit fontScale="90000"/>
          </a:bodyPr>
          <a:lstStyle/>
          <a:p>
            <a:r>
              <a:rPr lang="en-US"/>
              <a:t>Basilar membrane width increases from base to apex</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00075" y="133350"/>
            <a:ext cx="7772400" cy="1847850"/>
          </a:xfrm>
          <a:ln/>
        </p:spPr>
        <p:txBody>
          <a:bodyPr rIns="132080">
            <a:normAutofit fontScale="90000"/>
          </a:bodyPr>
          <a:lstStyle/>
          <a:p>
            <a:r>
              <a:rPr lang="en-US"/>
              <a:t>Morphological differences along the length of the basilar membrane</a:t>
            </a:r>
          </a:p>
        </p:txBody>
      </p:sp>
      <p:pic>
        <p:nvPicPr>
          <p:cNvPr id="15362" name="Picture 2"/>
          <p:cNvPicPr>
            <a:picLocks noChangeArrowheads="1"/>
          </p:cNvPicPr>
          <p:nvPr/>
        </p:nvPicPr>
        <p:blipFill>
          <a:blip r:embed="rId3"/>
          <a:srcRect/>
          <a:stretch>
            <a:fillRect/>
          </a:stretch>
        </p:blipFill>
        <p:spPr bwMode="auto">
          <a:xfrm>
            <a:off x="1619250" y="2089150"/>
            <a:ext cx="6097588" cy="4376738"/>
          </a:xfrm>
          <a:prstGeom prst="rect">
            <a:avLst/>
          </a:prstGeom>
          <a:noFill/>
          <a:ln w="12700">
            <a:noFill/>
            <a:miter lim="800000"/>
            <a:headEnd/>
            <a:tailEnd/>
          </a:ln>
        </p:spPr>
      </p:pic>
      <p:sp>
        <p:nvSpPr>
          <p:cNvPr id="15363" name="Rectangle 3"/>
          <p:cNvSpPr>
            <a:spLocks/>
          </p:cNvSpPr>
          <p:nvPr/>
        </p:nvSpPr>
        <p:spPr bwMode="auto">
          <a:xfrm>
            <a:off x="228600" y="6550025"/>
            <a:ext cx="1616075" cy="330200"/>
          </a:xfrm>
          <a:prstGeom prst="rect">
            <a:avLst/>
          </a:prstGeom>
          <a:noFill/>
          <a:ln w="12700">
            <a:noFill/>
            <a:miter lim="800000"/>
            <a:headEnd type="none" w="med" len="med"/>
            <a:tailEnd type="none" w="med" len="med"/>
          </a:ln>
        </p:spPr>
        <p:txBody>
          <a:bodyPr wrap="none" lIns="0" tIns="0" rIns="40639" bIns="0">
            <a:prstTxWarp prst="textNoShape">
              <a:avLst/>
            </a:prstTxWarp>
            <a:spAutoFit/>
          </a:bodyPr>
          <a:lstStyle/>
          <a:p>
            <a:pPr marL="39688"/>
            <a:r>
              <a:rPr lang="en-US" sz="1400">
                <a:solidFill>
                  <a:schemeClr val="tx1"/>
                </a:solidFill>
                <a:ea typeface="Times" pitchFamily="-65" charset="0"/>
                <a:cs typeface="Times" pitchFamily="-65" charset="0"/>
              </a:rPr>
              <a:t>From Pickles (1988)</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rIns="132080"/>
          <a:lstStyle/>
          <a:p>
            <a:endParaRPr lang="en-US"/>
          </a:p>
        </p:txBody>
      </p:sp>
      <p:pic>
        <p:nvPicPr>
          <p:cNvPr id="17410" name="Picture 2"/>
          <p:cNvPicPr>
            <a:picLocks noChangeArrowheads="1"/>
          </p:cNvPicPr>
          <p:nvPr/>
        </p:nvPicPr>
        <p:blipFill>
          <a:blip r:embed="rId3"/>
          <a:srcRect/>
          <a:stretch>
            <a:fillRect/>
          </a:stretch>
        </p:blipFill>
        <p:spPr bwMode="auto">
          <a:xfrm>
            <a:off x="508000" y="381000"/>
            <a:ext cx="8128000" cy="6096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rIns="132080"/>
          <a:lstStyle/>
          <a:p>
            <a:r>
              <a:rPr lang="en-US"/>
              <a:t>Georg von Bekésy</a:t>
            </a:r>
          </a:p>
        </p:txBody>
      </p:sp>
      <p:pic>
        <p:nvPicPr>
          <p:cNvPr id="19458" name="Picture 2"/>
          <p:cNvPicPr>
            <a:picLocks noChangeArrowheads="1"/>
          </p:cNvPicPr>
          <p:nvPr/>
        </p:nvPicPr>
        <p:blipFill>
          <a:blip r:embed="rId3"/>
          <a:srcRect/>
          <a:stretch>
            <a:fillRect/>
          </a:stretch>
        </p:blipFill>
        <p:spPr bwMode="auto">
          <a:xfrm>
            <a:off x="508000" y="381000"/>
            <a:ext cx="8128000" cy="6096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rIns="132080"/>
          <a:lstStyle/>
          <a:p>
            <a:r>
              <a:rPr lang="en-US"/>
              <a:t>von Bekesy’s experiments</a:t>
            </a:r>
          </a:p>
        </p:txBody>
      </p:sp>
      <p:sp>
        <p:nvSpPr>
          <p:cNvPr id="21506" name="Rectangle 2"/>
          <p:cNvSpPr>
            <a:spLocks noGrp="1" noChangeArrowheads="1"/>
          </p:cNvSpPr>
          <p:nvPr>
            <p:ph idx="1"/>
          </p:nvPr>
        </p:nvSpPr>
        <p:spPr>
          <a:ln/>
        </p:spPr>
        <p:txBody>
          <a:bodyPr rIns="132080"/>
          <a:lstStyle/>
          <a:p>
            <a:r>
              <a:rPr lang="en-US"/>
              <a:t>Observed basilar membrane motion in human cadavers</a:t>
            </a:r>
          </a:p>
          <a:p>
            <a:r>
              <a:rPr lang="en-US"/>
              <a:t>Observations near the cochlear apex</a:t>
            </a:r>
          </a:p>
          <a:p>
            <a:r>
              <a:rPr lang="en-US"/>
              <a:t>Used intense sounds to elicit responses big enough to see under the light microscope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TotalTime>
  <Pages>0</Pages>
  <Words>1172</Words>
  <Characters>0</Characters>
  <PresentationFormat>On-screen Show (4:3)</PresentationFormat>
  <Lines>0</Lines>
  <Paragraphs>101</Paragraphs>
  <Slides>25</Slides>
  <Notes>24</Notes>
  <HiddenSlides>0</HiddenSlides>
  <MMClips>6</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25</vt:i4>
      </vt:variant>
    </vt:vector>
  </HeadingPairs>
  <TitlesOfParts>
    <vt:vector size="29" baseType="lpstr">
      <vt:lpstr>Times</vt:lpstr>
      <vt:lpstr>ヒラギノ明朝 ProN W3</vt:lpstr>
      <vt:lpstr>Helvetica</vt:lpstr>
      <vt:lpstr>Office Theme</vt:lpstr>
      <vt:lpstr>The Traveling Wave</vt:lpstr>
      <vt:lpstr>     Reminder</vt:lpstr>
      <vt:lpstr>The bottom line</vt:lpstr>
      <vt:lpstr>Phase-locking</vt:lpstr>
      <vt:lpstr>Basilar membrane width increases from base to apex</vt:lpstr>
      <vt:lpstr>Morphological differences along the length of the basilar membrane</vt:lpstr>
      <vt:lpstr>Slide 7</vt:lpstr>
      <vt:lpstr>Georg von Bekésy</vt:lpstr>
      <vt:lpstr>von Bekesy’s experiments</vt:lpstr>
      <vt:lpstr>Traveling wave</vt:lpstr>
      <vt:lpstr>Traveling wave characteristics</vt:lpstr>
      <vt:lpstr>Traveling wave - 1000 Hz</vt:lpstr>
      <vt:lpstr>Traveling wave - 8000 Hz</vt:lpstr>
      <vt:lpstr>Most sounds in the world contain</vt:lpstr>
      <vt:lpstr>If I play a complex sound into the ear, the traveling wave </vt:lpstr>
      <vt:lpstr>Traveling wave 1000 and 8000 Hz</vt:lpstr>
      <vt:lpstr>If each place on the basilar membrane responds to a narrow range of frequencies, each place on the basilar membrane is acting like</vt:lpstr>
      <vt:lpstr>As the sound pressure increases </vt:lpstr>
      <vt:lpstr>Traveling wave - 1000 Hz, Intensity effects</vt:lpstr>
      <vt:lpstr>Traveling wave envelope</vt:lpstr>
      <vt:lpstr>Traveling wave envelopes at different frequencies</vt:lpstr>
      <vt:lpstr>The response of a “place” on the basilar membrane</vt:lpstr>
      <vt:lpstr>If each place on the basilar membrane responds best at a different frequency, the whole basilar membrane is </vt:lpstr>
      <vt:lpstr>Conclusions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No Slide Title</dc:title>
  <dc:subject/>
  <dc:creator>Lynne Werner</dc:creator>
  <cp:keywords/>
  <dc:description/>
  <cp:lastModifiedBy>Lynne Werner</cp:lastModifiedBy>
  <cp:revision>2</cp:revision>
  <dcterms:created xsi:type="dcterms:W3CDTF">2009-03-28T22:54:52Z</dcterms:created>
  <dcterms:modified xsi:type="dcterms:W3CDTF">2009-03-28T23:26:33Z</dcterms:modified>
</cp:coreProperties>
</file>