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8" r:id="rId2"/>
    <p:sldId id="304" r:id="rId3"/>
    <p:sldId id="301" r:id="rId4"/>
    <p:sldId id="306" r:id="rId5"/>
    <p:sldId id="314" r:id="rId6"/>
    <p:sldId id="305" r:id="rId7"/>
    <p:sldId id="343" r:id="rId8"/>
    <p:sldId id="291" r:id="rId9"/>
    <p:sldId id="284" r:id="rId10"/>
    <p:sldId id="268" r:id="rId11"/>
    <p:sldId id="266" r:id="rId12"/>
    <p:sldId id="276" r:id="rId13"/>
    <p:sldId id="264" r:id="rId14"/>
    <p:sldId id="260" r:id="rId15"/>
    <p:sldId id="261" r:id="rId16"/>
    <p:sldId id="274" r:id="rId17"/>
    <p:sldId id="273" r:id="rId18"/>
    <p:sldId id="311" r:id="rId19"/>
    <p:sldId id="308" r:id="rId20"/>
    <p:sldId id="309" r:id="rId21"/>
    <p:sldId id="310" r:id="rId22"/>
    <p:sldId id="259" r:id="rId23"/>
    <p:sldId id="292" r:id="rId24"/>
    <p:sldId id="281" r:id="rId25"/>
    <p:sldId id="279" r:id="rId26"/>
    <p:sldId id="280" r:id="rId27"/>
    <p:sldId id="278" r:id="rId28"/>
    <p:sldId id="286" r:id="rId29"/>
    <p:sldId id="285" r:id="rId30"/>
    <p:sldId id="287" r:id="rId31"/>
    <p:sldId id="298" r:id="rId32"/>
    <p:sldId id="300" r:id="rId33"/>
    <p:sldId id="288" r:id="rId34"/>
    <p:sldId id="319" r:id="rId35"/>
    <p:sldId id="320" r:id="rId36"/>
    <p:sldId id="321" r:id="rId37"/>
    <p:sldId id="322" r:id="rId38"/>
    <p:sldId id="323" r:id="rId39"/>
    <p:sldId id="324" r:id="rId40"/>
    <p:sldId id="327" r:id="rId41"/>
    <p:sldId id="328" r:id="rId42"/>
    <p:sldId id="329" r:id="rId43"/>
    <p:sldId id="330" r:id="rId44"/>
    <p:sldId id="331" r:id="rId45"/>
    <p:sldId id="332" r:id="rId46"/>
    <p:sldId id="333" r:id="rId47"/>
    <p:sldId id="334" r:id="rId48"/>
    <p:sldId id="335" r:id="rId49"/>
    <p:sldId id="336" r:id="rId50"/>
    <p:sldId id="337" r:id="rId51"/>
    <p:sldId id="316" r:id="rId52"/>
    <p:sldId id="325" r:id="rId53"/>
    <p:sldId id="326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5" autoAdjust="0"/>
    <p:restoredTop sz="94605" autoAdjust="0"/>
  </p:normalViewPr>
  <p:slideViewPr>
    <p:cSldViewPr>
      <p:cViewPr varScale="1">
        <p:scale>
          <a:sx n="97" d="100"/>
          <a:sy n="97" d="100"/>
        </p:scale>
        <p:origin x="-100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E8C8A-56BE-426D-BE2F-9B34F9958271}" type="datetimeFigureOut">
              <a:rPr lang="en-US" smtClean="0"/>
              <a:pPr/>
              <a:t>3/14/2014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1B6DA-1D19-4E21-80D3-26BF0CC9E0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53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E8C8A-56BE-426D-BE2F-9B34F9958271}" type="datetimeFigureOut">
              <a:rPr lang="en-US" smtClean="0"/>
              <a:pPr/>
              <a:t>3/14/2014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1B6DA-1D19-4E21-80D3-26BF0CC9E0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88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E8C8A-56BE-426D-BE2F-9B34F9958271}" type="datetimeFigureOut">
              <a:rPr lang="en-US" smtClean="0"/>
              <a:pPr/>
              <a:t>3/14/2014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1B6DA-1D19-4E21-80D3-26BF0CC9E0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13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E8C8A-56BE-426D-BE2F-9B34F9958271}" type="datetimeFigureOut">
              <a:rPr lang="en-US" smtClean="0"/>
              <a:pPr/>
              <a:t>3/14/2014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1B6DA-1D19-4E21-80D3-26BF0CC9E0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72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E8C8A-56BE-426D-BE2F-9B34F9958271}" type="datetimeFigureOut">
              <a:rPr lang="en-US" smtClean="0"/>
              <a:pPr/>
              <a:t>3/14/2014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1B6DA-1D19-4E21-80D3-26BF0CC9E0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27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E8C8A-56BE-426D-BE2F-9B34F9958271}" type="datetimeFigureOut">
              <a:rPr lang="en-US" smtClean="0"/>
              <a:pPr/>
              <a:t>3/14/2014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1B6DA-1D19-4E21-80D3-26BF0CC9E0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63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E8C8A-56BE-426D-BE2F-9B34F9958271}" type="datetimeFigureOut">
              <a:rPr lang="en-US" smtClean="0"/>
              <a:pPr/>
              <a:t>3/14/2014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1B6DA-1D19-4E21-80D3-26BF0CC9E0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64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E8C8A-56BE-426D-BE2F-9B34F9958271}" type="datetimeFigureOut">
              <a:rPr lang="en-US" smtClean="0"/>
              <a:pPr/>
              <a:t>3/14/2014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1B6DA-1D19-4E21-80D3-26BF0CC9E0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24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E8C8A-56BE-426D-BE2F-9B34F9958271}" type="datetimeFigureOut">
              <a:rPr lang="en-US" smtClean="0"/>
              <a:pPr/>
              <a:t>3/14/2014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1B6DA-1D19-4E21-80D3-26BF0CC9E0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94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E8C8A-56BE-426D-BE2F-9B34F9958271}" type="datetimeFigureOut">
              <a:rPr lang="en-US" smtClean="0"/>
              <a:pPr/>
              <a:t>3/14/2014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1B6DA-1D19-4E21-80D3-26BF0CC9E0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10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E8C8A-56BE-426D-BE2F-9B34F9958271}" type="datetimeFigureOut">
              <a:rPr lang="en-US" smtClean="0"/>
              <a:pPr/>
              <a:t>3/14/2014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61B6DA-1D19-4E21-80D3-26BF0CC9E0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84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AE8C8A-56BE-426D-BE2F-9B34F9958271}" type="datetimeFigureOut">
              <a:rPr lang="en-US" smtClean="0"/>
              <a:pPr/>
              <a:t>3/14/2014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61B6DA-1D19-4E21-80D3-26BF0CC9E0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49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hyperlink" Target="http://faculty.washington.edu/kern/uhf473/uwlog3.gif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dirty="0" smtClean="0"/>
              <a:t>Union Bay Natural Area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3886200"/>
            <a:ext cx="7620000" cy="1752600"/>
          </a:xfrm>
        </p:spPr>
        <p:txBody>
          <a:bodyPr>
            <a:normAutofit/>
          </a:bodyPr>
          <a:lstStyle/>
          <a:p>
            <a:r>
              <a:rPr lang="en-US" dirty="0" smtClean="0"/>
              <a:t>UW </a:t>
            </a:r>
            <a:r>
              <a:rPr lang="en-US" smtClean="0"/>
              <a:t>Botanic Gardens</a:t>
            </a:r>
            <a:endParaRPr lang="en-US" dirty="0" smtClean="0"/>
          </a:p>
          <a:p>
            <a:r>
              <a:rPr lang="en-US" dirty="0" smtClean="0"/>
              <a:t>School of Environmental and Forest Sciences</a:t>
            </a:r>
          </a:p>
          <a:p>
            <a:r>
              <a:rPr lang="en-US" dirty="0" smtClean="0"/>
              <a:t>College of the Environment</a:t>
            </a:r>
            <a:endParaRPr lang="en-US" dirty="0"/>
          </a:p>
        </p:txBody>
      </p:sp>
      <p:pic>
        <p:nvPicPr>
          <p:cNvPr id="1026" name="Picture 2" descr="http://depts.washington.edu/ehuf473/uwlogo3.gif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447800"/>
            <a:ext cx="5143500" cy="447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395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72" y="-20454"/>
            <a:ext cx="9171272" cy="68784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152400"/>
            <a:ext cx="20152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Dime lot, 1995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38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413" y="990600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1997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81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687" y="-46264"/>
            <a:ext cx="9205687" cy="690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0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" y="3266"/>
            <a:ext cx="9139647" cy="68547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2480" y="6293583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1998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95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3" y="-8164"/>
            <a:ext cx="9053287" cy="678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88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036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99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373" y="0"/>
            <a:ext cx="9186373" cy="688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53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3999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53200" y="5334000"/>
            <a:ext cx="20152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Dime lot, 1998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31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691441" y="-1319138"/>
            <a:ext cx="5839227" cy="92221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0484" y="2667000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Dime lot 1975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91086" y="914400"/>
            <a:ext cx="5943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Why did we decide to mow the blackberry? (Started in 1998.)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85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225719" y="-1178630"/>
            <a:ext cx="6692561" cy="91440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43600" y="3931379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Dime lot 1986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73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87840" cy="75140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30480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1937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36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205707" y="-1205706"/>
            <a:ext cx="6767749" cy="91791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33600" y="2438400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Dime lot 1992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79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859309" y="-806123"/>
            <a:ext cx="5562599" cy="82416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91000" y="2932275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Dime lot 1996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30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800" y="76200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2001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10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04800"/>
            <a:ext cx="9122200" cy="59600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2729" y="5604387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2001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0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5410200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2001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28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91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4876800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2002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79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14502" cy="683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08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"/>
            <a:ext cx="8991600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6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8591550" cy="687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00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47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7275"/>
            <a:ext cx="9144000" cy="70343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2870" y="2133600"/>
            <a:ext cx="10294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~ 1946</a:t>
            </a:r>
            <a:endParaRPr lang="en-US" sz="2400" baseline="-25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81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6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1" y="-19050"/>
            <a:ext cx="9009221" cy="67569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4953000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2004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04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00" y="-19050"/>
            <a:ext cx="9169400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39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2" y="-19051"/>
            <a:ext cx="8977708" cy="67332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6619" y="589615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2007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7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2000" y="5791200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2011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2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13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19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47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73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62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" t="10233" r="4647" b="9555"/>
          <a:stretch/>
        </p:blipFill>
        <p:spPr>
          <a:xfrm>
            <a:off x="0" y="-675968"/>
            <a:ext cx="8996003" cy="75339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114300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1952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29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85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34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96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2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40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37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56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33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0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92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90600" y="541020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2011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081890" y="-397081"/>
            <a:ext cx="6902134" cy="76080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66800" y="5715000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2011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76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73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754"/>
            <a:ext cx="9144000" cy="64704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43400" y="6248400"/>
            <a:ext cx="2571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WashDOT</a:t>
            </a:r>
            <a:r>
              <a:rPr lang="en-US" dirty="0" smtClean="0">
                <a:solidFill>
                  <a:srgbClr val="FFFF00"/>
                </a:solidFill>
              </a:rPr>
              <a:t> mitigation plan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87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413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3290" y="4876800"/>
            <a:ext cx="2239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Dime lot in 2011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26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4498483"/>
            <a:ext cx="23823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Dime lot in 2020?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40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55" y="-356419"/>
            <a:ext cx="9193250" cy="8001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2999" y="470654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1958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18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kern\Pictures\UBNA\Historic images\garbage, montlake, husky stadium behind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83058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608439" y="5257800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FF00"/>
                </a:solidFill>
              </a:rPr>
              <a:t>Montlake</a:t>
            </a:r>
            <a:r>
              <a:rPr lang="en-US" sz="2400" dirty="0" smtClean="0">
                <a:solidFill>
                  <a:srgbClr val="FFFF00"/>
                </a:solidFill>
              </a:rPr>
              <a:t> Landfill in the late 1950’s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60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0"/>
            <a:ext cx="9171559" cy="79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49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725"/>
            <a:ext cx="9144000" cy="59157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57800" y="990600"/>
            <a:ext cx="1948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Methane vent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81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549</TotalTime>
  <Words>87</Words>
  <Application>Microsoft Office PowerPoint</Application>
  <PresentationFormat>On-screen Show (4:3)</PresentationFormat>
  <Paragraphs>31</Paragraphs>
  <Slides>53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Office Theme</vt:lpstr>
      <vt:lpstr>Union Bay Natural Area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Washington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Union Bay Natural Area</dc:title>
  <dc:creator>kern</dc:creator>
  <cp:lastModifiedBy>Kern Ewing</cp:lastModifiedBy>
  <cp:revision>58</cp:revision>
  <dcterms:created xsi:type="dcterms:W3CDTF">2011-12-19T16:58:52Z</dcterms:created>
  <dcterms:modified xsi:type="dcterms:W3CDTF">2014-03-14T22:21:06Z</dcterms:modified>
</cp:coreProperties>
</file>