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71" r:id="rId3"/>
    <p:sldId id="277" r:id="rId4"/>
    <p:sldId id="276" r:id="rId5"/>
    <p:sldId id="272" r:id="rId6"/>
    <p:sldId id="257" r:id="rId7"/>
    <p:sldId id="260" r:id="rId8"/>
    <p:sldId id="261" r:id="rId9"/>
    <p:sldId id="263" r:id="rId10"/>
    <p:sldId id="270" r:id="rId11"/>
    <p:sldId id="274" r:id="rId12"/>
    <p:sldId id="275" r:id="rId13"/>
    <p:sldId id="278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BPD SYMPTOM </a:t>
            </a:r>
            <a:r>
              <a:rPr lang="en-US" dirty="0" smtClean="0"/>
              <a:t>SEVERITY (BEST)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 (N=21)</c:v>
                </c:pt>
                <c:pt idx="1">
                  <c:v>After ACT (t=2.3,p=.04)</c:v>
                </c:pt>
                <c:pt idx="2">
                  <c:v>After FAP (t=2.0,p=.07)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41</c:v>
                </c:pt>
                <c:pt idx="1">
                  <c:v>31</c:v>
                </c:pt>
                <c:pt idx="2">
                  <c:v>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 (N=21)</c:v>
                </c:pt>
                <c:pt idx="1">
                  <c:v>After ACT (t=2.3,p=.04)</c:v>
                </c:pt>
                <c:pt idx="2">
                  <c:v>After FAP (t=2.0,p=.07)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44</c:v>
                </c:pt>
                <c:pt idx="1">
                  <c:v>35</c:v>
                </c:pt>
                <c:pt idx="2">
                  <c:v>36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066944"/>
        <c:axId val="74101504"/>
      </c:lineChart>
      <c:catAx>
        <c:axId val="740669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4101504"/>
        <c:crosses val="autoZero"/>
        <c:auto val="1"/>
        <c:lblAlgn val="ctr"/>
        <c:lblOffset val="100"/>
        <c:noMultiLvlLbl val="0"/>
      </c:catAx>
      <c:valAx>
        <c:axId val="74101504"/>
        <c:scaling>
          <c:orientation val="minMax"/>
          <c:max val="46"/>
          <c:min val="2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60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406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EXPERIENTIAL AVOIDANCE (</a:t>
            </a:r>
            <a:r>
              <a:rPr lang="en-US" dirty="0" smtClean="0"/>
              <a:t>AAQ-II)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(N=21)</c:v>
                </c:pt>
                <c:pt idx="1">
                  <c:v>After ACT (t=2.7,p=.02)</c:v>
                </c:pt>
                <c:pt idx="2">
                  <c:v>After FAP (t=3.9,p=.00)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51</c:v>
                </c:pt>
                <c:pt idx="1">
                  <c:v>43</c:v>
                </c:pt>
                <c:pt idx="2">
                  <c:v>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(N=21)</c:v>
                </c:pt>
                <c:pt idx="1">
                  <c:v>After ACT (t=2.7,p=.02)</c:v>
                </c:pt>
                <c:pt idx="2">
                  <c:v>After FAP (t=3.9,p=.00)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54</c:v>
                </c:pt>
                <c:pt idx="1">
                  <c:v>38</c:v>
                </c:pt>
                <c:pt idx="2">
                  <c:v>41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229248"/>
        <c:axId val="76231040"/>
      </c:lineChart>
      <c:catAx>
        <c:axId val="762292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231040"/>
        <c:crosses val="autoZero"/>
        <c:auto val="1"/>
        <c:lblAlgn val="ctr"/>
        <c:lblOffset val="100"/>
        <c:noMultiLvlLbl val="0"/>
      </c:catAx>
      <c:valAx>
        <c:axId val="76231040"/>
        <c:scaling>
          <c:orientation val="minMax"/>
          <c:max val="58"/>
          <c:min val="27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 70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22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EMOTION DYSREGULATION (DERS-E)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(N=21)</c:v>
                </c:pt>
                <c:pt idx="1">
                  <c:v>After ACT (t=2.3,p=.04)</c:v>
                </c:pt>
                <c:pt idx="2">
                  <c:v>After FAP (t=2.5,p=.00)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82</c:v>
                </c:pt>
                <c:pt idx="1">
                  <c:v>67</c:v>
                </c:pt>
                <c:pt idx="2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(N=21)</c:v>
                </c:pt>
                <c:pt idx="1">
                  <c:v>After ACT (t=2.3,p=.04)</c:v>
                </c:pt>
                <c:pt idx="2">
                  <c:v>After FAP (t=2.5,p=.00)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89</c:v>
                </c:pt>
                <c:pt idx="1">
                  <c:v>69</c:v>
                </c:pt>
                <c:pt idx="2">
                  <c:v>67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269824"/>
        <c:axId val="76275712"/>
      </c:lineChart>
      <c:catAx>
        <c:axId val="762698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275712"/>
        <c:crosses val="autoZero"/>
        <c:auto val="1"/>
        <c:lblAlgn val="ctr"/>
        <c:lblOffset val="100"/>
        <c:noMultiLvlLbl val="0"/>
      </c:catAx>
      <c:valAx>
        <c:axId val="76275712"/>
        <c:scaling>
          <c:orientation val="minMax"/>
          <c:max val="90"/>
          <c:min val="4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 175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26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MINDFULNESS SKILLS</a:t>
            </a:r>
          </a:p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(FFMQ)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(N=21)</c:v>
                </c:pt>
                <c:pt idx="1">
                  <c:v>After ACT (t=3.2,p=.00)</c:v>
                </c:pt>
                <c:pt idx="2">
                  <c:v>After FAP (t=1.7,p=.23)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107</c:v>
                </c:pt>
                <c:pt idx="1">
                  <c:v>122</c:v>
                </c:pt>
                <c:pt idx="2">
                  <c:v>130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(N=21)</c:v>
                </c:pt>
                <c:pt idx="1">
                  <c:v>After ACT (t=3.2,p=.00)</c:v>
                </c:pt>
                <c:pt idx="2">
                  <c:v>After FAP (t=1.7,p=.23)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105</c:v>
                </c:pt>
                <c:pt idx="1">
                  <c:v>122</c:v>
                </c:pt>
                <c:pt idx="2">
                  <c:v>121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318592"/>
        <c:axId val="76320128"/>
      </c:lineChart>
      <c:catAx>
        <c:axId val="763185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320128"/>
        <c:crosses val="autoZero"/>
        <c:auto val="1"/>
        <c:lblAlgn val="ctr"/>
        <c:lblOffset val="100"/>
        <c:noMultiLvlLbl val="0"/>
      </c:catAx>
      <c:valAx>
        <c:axId val="76320128"/>
        <c:scaling>
          <c:orientation val="minMax"/>
          <c:max val="131"/>
          <c:min val="10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 195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631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INTIMACY</a:t>
            </a:r>
          </a:p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</a:t>
            </a:r>
            <a:r>
              <a:rPr lang="en-US" dirty="0" smtClean="0"/>
              <a:t>FAP-IS</a:t>
            </a:r>
            <a:r>
              <a:rPr lang="en-US" dirty="0" smtClean="0"/>
              <a:t>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 (N=21)</c:v>
                </c:pt>
                <c:pt idx="1">
                  <c:v>After ACT (t=1.2,p=.23)</c:v>
                </c:pt>
                <c:pt idx="2">
                  <c:v>After FAP (t=3.9,p=.00)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36</c:v>
                </c:pt>
                <c:pt idx="1">
                  <c:v>44</c:v>
                </c:pt>
                <c:pt idx="2">
                  <c:v>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         (N=21)</c:v>
                </c:pt>
                <c:pt idx="1">
                  <c:v>After ACT (t=1.2,p=.23)</c:v>
                </c:pt>
                <c:pt idx="2">
                  <c:v>After FAP (t=3.9,p=.00)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39</c:v>
                </c:pt>
                <c:pt idx="1">
                  <c:v>41</c:v>
                </c:pt>
                <c:pt idx="2">
                  <c:v>40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34112"/>
        <c:axId val="81435648"/>
      </c:lineChart>
      <c:catAx>
        <c:axId val="8143411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1435648"/>
        <c:crosses val="autoZero"/>
        <c:auto val="1"/>
        <c:lblAlgn val="ctr"/>
        <c:lblOffset val="100"/>
        <c:noMultiLvlLbl val="0"/>
      </c:catAx>
      <c:valAx>
        <c:axId val="81435648"/>
        <c:scaling>
          <c:orientation val="minMax"/>
          <c:max val="65"/>
          <c:min val="3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 98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143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SELF UNDER </a:t>
            </a:r>
            <a:r>
              <a:rPr lang="en-US" dirty="0" smtClean="0"/>
              <a:t>PUBLIC CONTROL (EOSS)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ACT+FAP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(N=21)</c:v>
                </c:pt>
                <c:pt idx="1">
                  <c:v>After ACT (t=4.0,p=.00)</c:v>
                </c:pt>
                <c:pt idx="2">
                  <c:v>After FAP (t=.34,p=.73)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149</c:v>
                </c:pt>
                <c:pt idx="1">
                  <c:v>110</c:v>
                </c:pt>
                <c:pt idx="2">
                  <c:v>105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ACT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Baseline (N=21)</c:v>
                </c:pt>
                <c:pt idx="1">
                  <c:v>After ACT (t=4.0,p=.00)</c:v>
                </c:pt>
                <c:pt idx="2">
                  <c:v>After FAP (t=.34,p=.73)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151</c:v>
                </c:pt>
                <c:pt idx="1">
                  <c:v>114</c:v>
                </c:pt>
                <c:pt idx="2">
                  <c:v>112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2797696"/>
        <c:axId val="82799232"/>
      </c:lineChart>
      <c:catAx>
        <c:axId val="827976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2799232"/>
        <c:crosses val="autoZero"/>
        <c:auto val="1"/>
        <c:lblAlgn val="ctr"/>
        <c:lblOffset val="100"/>
        <c:noMultiLvlLbl val="0"/>
      </c:catAx>
      <c:valAx>
        <c:axId val="82799232"/>
        <c:scaling>
          <c:orientation val="minMax"/>
          <c:max val="150"/>
          <c:min val="10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/>
                  <a:t> 259 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279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367DC-0057-4524-A261-D8929EEF3E7D}" type="doc">
      <dgm:prSet loTypeId="urn:microsoft.com/office/officeart/2005/8/layout/arrow5" loCatId="relationship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66F1C8E-FDF9-4EA7-A507-27732B1BEFDE}">
      <dgm:prSet phldrT="[Text]" custT="1"/>
      <dgm:spPr/>
      <dgm:t>
        <a:bodyPr/>
        <a:lstStyle/>
        <a:p>
          <a:r>
            <a:rPr lang="en-US" sz="1800" dirty="0" smtClean="0"/>
            <a:t>Vulnerable</a:t>
          </a:r>
        </a:p>
        <a:p>
          <a:r>
            <a:rPr lang="en-US" sz="1800" dirty="0" smtClean="0"/>
            <a:t>self-disclosure</a:t>
          </a:r>
          <a:endParaRPr lang="en-US" sz="1800" dirty="0"/>
        </a:p>
      </dgm:t>
    </dgm:pt>
    <dgm:pt modelId="{26F73E56-0E6E-4386-9144-31B541EB9B61}" type="parTrans" cxnId="{BCD760D6-7B21-4568-8C52-EAF6F4EECECE}">
      <dgm:prSet/>
      <dgm:spPr/>
      <dgm:t>
        <a:bodyPr/>
        <a:lstStyle/>
        <a:p>
          <a:endParaRPr lang="en-US" sz="1200"/>
        </a:p>
      </dgm:t>
    </dgm:pt>
    <dgm:pt modelId="{7DB40E42-DB12-4A9A-9D2E-4D181D9C8BC5}" type="sibTrans" cxnId="{BCD760D6-7B21-4568-8C52-EAF6F4EECECE}">
      <dgm:prSet/>
      <dgm:spPr/>
      <dgm:t>
        <a:bodyPr/>
        <a:lstStyle/>
        <a:p>
          <a:endParaRPr lang="en-US" sz="1200"/>
        </a:p>
      </dgm:t>
    </dgm:pt>
    <dgm:pt modelId="{DA634175-960F-4044-8C36-A51287AE2212}">
      <dgm:prSet phldrT="[Text]" custT="1"/>
      <dgm:spPr/>
      <dgm:t>
        <a:bodyPr/>
        <a:lstStyle/>
        <a:p>
          <a:r>
            <a:rPr lang="en-US" sz="1800" dirty="0" smtClean="0"/>
            <a:t>Responsiveness (understanding, validation, caring)</a:t>
          </a:r>
          <a:endParaRPr lang="en-US" sz="1800" dirty="0"/>
        </a:p>
      </dgm:t>
    </dgm:pt>
    <dgm:pt modelId="{A355887B-838F-47DC-963A-A383C970278C}" type="parTrans" cxnId="{C8D2D2A2-9249-4F80-AEC1-4E7A229FB186}">
      <dgm:prSet/>
      <dgm:spPr/>
      <dgm:t>
        <a:bodyPr/>
        <a:lstStyle/>
        <a:p>
          <a:endParaRPr lang="en-US" sz="1200"/>
        </a:p>
      </dgm:t>
    </dgm:pt>
    <dgm:pt modelId="{0366F435-E1FD-4782-B883-AAC96EB0E1B1}" type="sibTrans" cxnId="{C8D2D2A2-9249-4F80-AEC1-4E7A229FB186}">
      <dgm:prSet/>
      <dgm:spPr/>
      <dgm:t>
        <a:bodyPr/>
        <a:lstStyle/>
        <a:p>
          <a:endParaRPr lang="en-US" sz="1200"/>
        </a:p>
      </dgm:t>
    </dgm:pt>
    <dgm:pt modelId="{2D29EF33-48D0-4F08-B971-8120E633592B}" type="pres">
      <dgm:prSet presAssocID="{3C1367DC-0057-4524-A261-D8929EEF3E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AC19B-1DAF-4072-B5D3-48FC063CBB7E}" type="pres">
      <dgm:prSet presAssocID="{766F1C8E-FDF9-4EA7-A507-27732B1BEFDE}" presName="arrow" presStyleLbl="node1" presStyleIdx="0" presStyleCnt="2" custScaleY="100109" custRadScaleRad="119857" custRadScaleInc="-1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49280-3A51-4785-BD66-7A11B667C2A0}" type="pres">
      <dgm:prSet presAssocID="{DA634175-960F-4044-8C36-A51287AE221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BFC77A-0B76-41E0-8E64-B447964F1902}" type="presOf" srcId="{3C1367DC-0057-4524-A261-D8929EEF3E7D}" destId="{2D29EF33-48D0-4F08-B971-8120E633592B}" srcOrd="0" destOrd="0" presId="urn:microsoft.com/office/officeart/2005/8/layout/arrow5"/>
    <dgm:cxn modelId="{E8338C9F-6875-4B97-95D4-5D882AA0ABDA}" type="presOf" srcId="{766F1C8E-FDF9-4EA7-A507-27732B1BEFDE}" destId="{2E8AC19B-1DAF-4072-B5D3-48FC063CBB7E}" srcOrd="0" destOrd="0" presId="urn:microsoft.com/office/officeart/2005/8/layout/arrow5"/>
    <dgm:cxn modelId="{3997AA63-FF44-4550-AD42-616FBEFC3CF5}" type="presOf" srcId="{DA634175-960F-4044-8C36-A51287AE2212}" destId="{71749280-3A51-4785-BD66-7A11B667C2A0}" srcOrd="0" destOrd="0" presId="urn:microsoft.com/office/officeart/2005/8/layout/arrow5"/>
    <dgm:cxn modelId="{BCD760D6-7B21-4568-8C52-EAF6F4EECECE}" srcId="{3C1367DC-0057-4524-A261-D8929EEF3E7D}" destId="{766F1C8E-FDF9-4EA7-A507-27732B1BEFDE}" srcOrd="0" destOrd="0" parTransId="{26F73E56-0E6E-4386-9144-31B541EB9B61}" sibTransId="{7DB40E42-DB12-4A9A-9D2E-4D181D9C8BC5}"/>
    <dgm:cxn modelId="{C8D2D2A2-9249-4F80-AEC1-4E7A229FB186}" srcId="{3C1367DC-0057-4524-A261-D8929EEF3E7D}" destId="{DA634175-960F-4044-8C36-A51287AE2212}" srcOrd="1" destOrd="0" parTransId="{A355887B-838F-47DC-963A-A383C970278C}" sibTransId="{0366F435-E1FD-4782-B883-AAC96EB0E1B1}"/>
    <dgm:cxn modelId="{09E4B684-A572-4ACE-ADA3-413688696824}" type="presParOf" srcId="{2D29EF33-48D0-4F08-B971-8120E633592B}" destId="{2E8AC19B-1DAF-4072-B5D3-48FC063CBB7E}" srcOrd="0" destOrd="0" presId="urn:microsoft.com/office/officeart/2005/8/layout/arrow5"/>
    <dgm:cxn modelId="{63889042-AA0B-4357-8633-4E55AE3EB17B}" type="presParOf" srcId="{2D29EF33-48D0-4F08-B971-8120E633592B}" destId="{71749280-3A51-4785-BD66-7A11B667C2A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1367DC-0057-4524-A261-D8929EEF3E7D}" type="doc">
      <dgm:prSet loTypeId="urn:microsoft.com/office/officeart/2005/8/layout/arrow5" loCatId="relationship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66F1C8E-FDF9-4EA7-A507-27732B1BEFDE}">
      <dgm:prSet phldrT="[Text]" custT="1"/>
      <dgm:spPr/>
      <dgm:t>
        <a:bodyPr/>
        <a:lstStyle/>
        <a:p>
          <a:r>
            <a:rPr lang="en-US" sz="1800" dirty="0" smtClean="0"/>
            <a:t>Vulnerable</a:t>
          </a:r>
        </a:p>
        <a:p>
          <a:r>
            <a:rPr lang="en-US" sz="1800" dirty="0" smtClean="0"/>
            <a:t>self-disclosure</a:t>
          </a:r>
          <a:endParaRPr lang="en-US" sz="1800" dirty="0"/>
        </a:p>
      </dgm:t>
    </dgm:pt>
    <dgm:pt modelId="{26F73E56-0E6E-4386-9144-31B541EB9B61}" type="parTrans" cxnId="{BCD760D6-7B21-4568-8C52-EAF6F4EECECE}">
      <dgm:prSet/>
      <dgm:spPr/>
      <dgm:t>
        <a:bodyPr/>
        <a:lstStyle/>
        <a:p>
          <a:endParaRPr lang="en-US" sz="1200"/>
        </a:p>
      </dgm:t>
    </dgm:pt>
    <dgm:pt modelId="{7DB40E42-DB12-4A9A-9D2E-4D181D9C8BC5}" type="sibTrans" cxnId="{BCD760D6-7B21-4568-8C52-EAF6F4EECECE}">
      <dgm:prSet/>
      <dgm:spPr/>
      <dgm:t>
        <a:bodyPr/>
        <a:lstStyle/>
        <a:p>
          <a:endParaRPr lang="en-US" sz="1200"/>
        </a:p>
      </dgm:t>
    </dgm:pt>
    <dgm:pt modelId="{DA634175-960F-4044-8C36-A51287AE2212}">
      <dgm:prSet phldrT="[Text]" custT="1"/>
      <dgm:spPr/>
      <dgm:t>
        <a:bodyPr/>
        <a:lstStyle/>
        <a:p>
          <a:r>
            <a:rPr lang="en-US" sz="1800" dirty="0" smtClean="0"/>
            <a:t>Responsiveness (understanding, validation, caring)</a:t>
          </a:r>
          <a:endParaRPr lang="en-US" sz="1800" dirty="0"/>
        </a:p>
      </dgm:t>
    </dgm:pt>
    <dgm:pt modelId="{A355887B-838F-47DC-963A-A383C970278C}" type="parTrans" cxnId="{C8D2D2A2-9249-4F80-AEC1-4E7A229FB186}">
      <dgm:prSet/>
      <dgm:spPr/>
      <dgm:t>
        <a:bodyPr/>
        <a:lstStyle/>
        <a:p>
          <a:endParaRPr lang="en-US" sz="1200"/>
        </a:p>
      </dgm:t>
    </dgm:pt>
    <dgm:pt modelId="{0366F435-E1FD-4782-B883-AAC96EB0E1B1}" type="sibTrans" cxnId="{C8D2D2A2-9249-4F80-AEC1-4E7A229FB186}">
      <dgm:prSet/>
      <dgm:spPr/>
      <dgm:t>
        <a:bodyPr/>
        <a:lstStyle/>
        <a:p>
          <a:endParaRPr lang="en-US" sz="1200"/>
        </a:p>
      </dgm:t>
    </dgm:pt>
    <dgm:pt modelId="{2D29EF33-48D0-4F08-B971-8120E633592B}" type="pres">
      <dgm:prSet presAssocID="{3C1367DC-0057-4524-A261-D8929EEF3E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AC19B-1DAF-4072-B5D3-48FC063CBB7E}" type="pres">
      <dgm:prSet presAssocID="{766F1C8E-FDF9-4EA7-A507-27732B1BEFDE}" presName="arrow" presStyleLbl="node1" presStyleIdx="0" presStyleCnt="2" custScaleY="100109" custRadScaleRad="119857" custRadScaleInc="-1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49280-3A51-4785-BD66-7A11B667C2A0}" type="pres">
      <dgm:prSet presAssocID="{DA634175-960F-4044-8C36-A51287AE221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7A752B-EE09-4F70-8A4F-BCE244C41E23}" type="presOf" srcId="{3C1367DC-0057-4524-A261-D8929EEF3E7D}" destId="{2D29EF33-48D0-4F08-B971-8120E633592B}" srcOrd="0" destOrd="0" presId="urn:microsoft.com/office/officeart/2005/8/layout/arrow5"/>
    <dgm:cxn modelId="{BCD760D6-7B21-4568-8C52-EAF6F4EECECE}" srcId="{3C1367DC-0057-4524-A261-D8929EEF3E7D}" destId="{766F1C8E-FDF9-4EA7-A507-27732B1BEFDE}" srcOrd="0" destOrd="0" parTransId="{26F73E56-0E6E-4386-9144-31B541EB9B61}" sibTransId="{7DB40E42-DB12-4A9A-9D2E-4D181D9C8BC5}"/>
    <dgm:cxn modelId="{C8D2D2A2-9249-4F80-AEC1-4E7A229FB186}" srcId="{3C1367DC-0057-4524-A261-D8929EEF3E7D}" destId="{DA634175-960F-4044-8C36-A51287AE2212}" srcOrd="1" destOrd="0" parTransId="{A355887B-838F-47DC-963A-A383C970278C}" sibTransId="{0366F435-E1FD-4782-B883-AAC96EB0E1B1}"/>
    <dgm:cxn modelId="{A5828E22-CAD7-4D11-8AC0-92F4AAC11217}" type="presOf" srcId="{DA634175-960F-4044-8C36-A51287AE2212}" destId="{71749280-3A51-4785-BD66-7A11B667C2A0}" srcOrd="0" destOrd="0" presId="urn:microsoft.com/office/officeart/2005/8/layout/arrow5"/>
    <dgm:cxn modelId="{471331F0-BA8F-4ECF-A427-DDAC055E3E06}" type="presOf" srcId="{766F1C8E-FDF9-4EA7-A507-27732B1BEFDE}" destId="{2E8AC19B-1DAF-4072-B5D3-48FC063CBB7E}" srcOrd="0" destOrd="0" presId="urn:microsoft.com/office/officeart/2005/8/layout/arrow5"/>
    <dgm:cxn modelId="{FACB5B05-616A-45AC-9B8B-53DC6A2E161C}" type="presParOf" srcId="{2D29EF33-48D0-4F08-B971-8120E633592B}" destId="{2E8AC19B-1DAF-4072-B5D3-48FC063CBB7E}" srcOrd="0" destOrd="0" presId="urn:microsoft.com/office/officeart/2005/8/layout/arrow5"/>
    <dgm:cxn modelId="{2925626E-95C5-40E5-9E47-FFB1622A3E6D}" type="presParOf" srcId="{2D29EF33-48D0-4F08-B971-8120E633592B}" destId="{71749280-3A51-4785-BD66-7A11B667C2A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1367DC-0057-4524-A261-D8929EEF3E7D}" type="doc">
      <dgm:prSet loTypeId="urn:microsoft.com/office/officeart/2005/8/layout/arrow5" loCatId="relationship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66F1C8E-FDF9-4EA7-A507-27732B1BEFDE}">
      <dgm:prSet phldrT="[Text]" custT="1"/>
      <dgm:spPr/>
      <dgm:t>
        <a:bodyPr/>
        <a:lstStyle/>
        <a:p>
          <a:r>
            <a:rPr lang="en-US" sz="1800" dirty="0" smtClean="0"/>
            <a:t>Vulnerable</a:t>
          </a:r>
        </a:p>
        <a:p>
          <a:r>
            <a:rPr lang="en-US" sz="1800" dirty="0" smtClean="0"/>
            <a:t>self-disclosure</a:t>
          </a:r>
          <a:endParaRPr lang="en-US" sz="1800" dirty="0"/>
        </a:p>
      </dgm:t>
    </dgm:pt>
    <dgm:pt modelId="{26F73E56-0E6E-4386-9144-31B541EB9B61}" type="parTrans" cxnId="{BCD760D6-7B21-4568-8C52-EAF6F4EECECE}">
      <dgm:prSet/>
      <dgm:spPr/>
      <dgm:t>
        <a:bodyPr/>
        <a:lstStyle/>
        <a:p>
          <a:endParaRPr lang="en-US" sz="1200"/>
        </a:p>
      </dgm:t>
    </dgm:pt>
    <dgm:pt modelId="{7DB40E42-DB12-4A9A-9D2E-4D181D9C8BC5}" type="sibTrans" cxnId="{BCD760D6-7B21-4568-8C52-EAF6F4EECECE}">
      <dgm:prSet/>
      <dgm:spPr/>
      <dgm:t>
        <a:bodyPr/>
        <a:lstStyle/>
        <a:p>
          <a:endParaRPr lang="en-US" sz="1200"/>
        </a:p>
      </dgm:t>
    </dgm:pt>
    <dgm:pt modelId="{DA634175-960F-4044-8C36-A51287AE2212}">
      <dgm:prSet phldrT="[Text]" custT="1"/>
      <dgm:spPr/>
      <dgm:t>
        <a:bodyPr/>
        <a:lstStyle/>
        <a:p>
          <a:r>
            <a:rPr lang="en-US" sz="1800" dirty="0" smtClean="0"/>
            <a:t>Responsiveness (understanding, validation, caring)</a:t>
          </a:r>
          <a:endParaRPr lang="en-US" sz="1800" dirty="0"/>
        </a:p>
      </dgm:t>
    </dgm:pt>
    <dgm:pt modelId="{A355887B-838F-47DC-963A-A383C970278C}" type="parTrans" cxnId="{C8D2D2A2-9249-4F80-AEC1-4E7A229FB186}">
      <dgm:prSet/>
      <dgm:spPr/>
      <dgm:t>
        <a:bodyPr/>
        <a:lstStyle/>
        <a:p>
          <a:endParaRPr lang="en-US" sz="1200"/>
        </a:p>
      </dgm:t>
    </dgm:pt>
    <dgm:pt modelId="{0366F435-E1FD-4782-B883-AAC96EB0E1B1}" type="sibTrans" cxnId="{C8D2D2A2-9249-4F80-AEC1-4E7A229FB186}">
      <dgm:prSet/>
      <dgm:spPr/>
      <dgm:t>
        <a:bodyPr/>
        <a:lstStyle/>
        <a:p>
          <a:endParaRPr lang="en-US" sz="1200"/>
        </a:p>
      </dgm:t>
    </dgm:pt>
    <dgm:pt modelId="{2D29EF33-48D0-4F08-B971-8120E633592B}" type="pres">
      <dgm:prSet presAssocID="{3C1367DC-0057-4524-A261-D8929EEF3E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AC19B-1DAF-4072-B5D3-48FC063CBB7E}" type="pres">
      <dgm:prSet presAssocID="{766F1C8E-FDF9-4EA7-A507-27732B1BEFDE}" presName="arrow" presStyleLbl="node1" presStyleIdx="0" presStyleCnt="2" custScaleY="100109" custRadScaleRad="119857" custRadScaleInc="-1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49280-3A51-4785-BD66-7A11B667C2A0}" type="pres">
      <dgm:prSet presAssocID="{DA634175-960F-4044-8C36-A51287AE221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D760D6-7B21-4568-8C52-EAF6F4EECECE}" srcId="{3C1367DC-0057-4524-A261-D8929EEF3E7D}" destId="{766F1C8E-FDF9-4EA7-A507-27732B1BEFDE}" srcOrd="0" destOrd="0" parTransId="{26F73E56-0E6E-4386-9144-31B541EB9B61}" sibTransId="{7DB40E42-DB12-4A9A-9D2E-4D181D9C8BC5}"/>
    <dgm:cxn modelId="{C8D2D2A2-9249-4F80-AEC1-4E7A229FB186}" srcId="{3C1367DC-0057-4524-A261-D8929EEF3E7D}" destId="{DA634175-960F-4044-8C36-A51287AE2212}" srcOrd="1" destOrd="0" parTransId="{A355887B-838F-47DC-963A-A383C970278C}" sibTransId="{0366F435-E1FD-4782-B883-AAC96EB0E1B1}"/>
    <dgm:cxn modelId="{19924B97-2169-4E58-9956-90BE36BB0E07}" type="presOf" srcId="{766F1C8E-FDF9-4EA7-A507-27732B1BEFDE}" destId="{2E8AC19B-1DAF-4072-B5D3-48FC063CBB7E}" srcOrd="0" destOrd="0" presId="urn:microsoft.com/office/officeart/2005/8/layout/arrow5"/>
    <dgm:cxn modelId="{AD33A9A7-EC81-4668-911F-225AA22884D8}" type="presOf" srcId="{3C1367DC-0057-4524-A261-D8929EEF3E7D}" destId="{2D29EF33-48D0-4F08-B971-8120E633592B}" srcOrd="0" destOrd="0" presId="urn:microsoft.com/office/officeart/2005/8/layout/arrow5"/>
    <dgm:cxn modelId="{49220BEA-1AB0-4E82-9D13-BD071BE70C62}" type="presOf" srcId="{DA634175-960F-4044-8C36-A51287AE2212}" destId="{71749280-3A51-4785-BD66-7A11B667C2A0}" srcOrd="0" destOrd="0" presId="urn:microsoft.com/office/officeart/2005/8/layout/arrow5"/>
    <dgm:cxn modelId="{9C59600B-995E-4AE0-963D-0B0E53FE8B24}" type="presParOf" srcId="{2D29EF33-48D0-4F08-B971-8120E633592B}" destId="{2E8AC19B-1DAF-4072-B5D3-48FC063CBB7E}" srcOrd="0" destOrd="0" presId="urn:microsoft.com/office/officeart/2005/8/layout/arrow5"/>
    <dgm:cxn modelId="{5305CBFD-3EA4-4CB3-B19B-E61EA7B59784}" type="presParOf" srcId="{2D29EF33-48D0-4F08-B971-8120E633592B}" destId="{71749280-3A51-4785-BD66-7A11B667C2A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367DC-0057-4524-A261-D8929EEF3E7D}" type="doc">
      <dgm:prSet loTypeId="urn:microsoft.com/office/officeart/2005/8/layout/arrow5" loCatId="relationship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66F1C8E-FDF9-4EA7-A507-27732B1BEFDE}">
      <dgm:prSet phldrT="[Text]" custT="1"/>
      <dgm:spPr/>
      <dgm:t>
        <a:bodyPr/>
        <a:lstStyle/>
        <a:p>
          <a:r>
            <a:rPr lang="en-US" sz="2400" dirty="0" smtClean="0"/>
            <a:t>COURAGE</a:t>
          </a:r>
        </a:p>
      </dgm:t>
    </dgm:pt>
    <dgm:pt modelId="{26F73E56-0E6E-4386-9144-31B541EB9B61}" type="parTrans" cxnId="{BCD760D6-7B21-4568-8C52-EAF6F4EECECE}">
      <dgm:prSet/>
      <dgm:spPr/>
      <dgm:t>
        <a:bodyPr/>
        <a:lstStyle/>
        <a:p>
          <a:endParaRPr lang="en-US" sz="1200"/>
        </a:p>
      </dgm:t>
    </dgm:pt>
    <dgm:pt modelId="{7DB40E42-DB12-4A9A-9D2E-4D181D9C8BC5}" type="sibTrans" cxnId="{BCD760D6-7B21-4568-8C52-EAF6F4EECECE}">
      <dgm:prSet/>
      <dgm:spPr/>
      <dgm:t>
        <a:bodyPr/>
        <a:lstStyle/>
        <a:p>
          <a:endParaRPr lang="en-US" sz="1200"/>
        </a:p>
      </dgm:t>
    </dgm:pt>
    <dgm:pt modelId="{DA634175-960F-4044-8C36-A51287AE2212}">
      <dgm:prSet phldrT="[Text]" custT="1"/>
      <dgm:spPr/>
      <dgm:t>
        <a:bodyPr/>
        <a:lstStyle/>
        <a:p>
          <a:r>
            <a:rPr lang="en-US" sz="2400" dirty="0" smtClean="0"/>
            <a:t>LOVE</a:t>
          </a:r>
          <a:endParaRPr lang="en-US" sz="2400" dirty="0"/>
        </a:p>
      </dgm:t>
    </dgm:pt>
    <dgm:pt modelId="{A355887B-838F-47DC-963A-A383C970278C}" type="parTrans" cxnId="{C8D2D2A2-9249-4F80-AEC1-4E7A229FB186}">
      <dgm:prSet/>
      <dgm:spPr/>
      <dgm:t>
        <a:bodyPr/>
        <a:lstStyle/>
        <a:p>
          <a:endParaRPr lang="en-US" sz="1200"/>
        </a:p>
      </dgm:t>
    </dgm:pt>
    <dgm:pt modelId="{0366F435-E1FD-4782-B883-AAC96EB0E1B1}" type="sibTrans" cxnId="{C8D2D2A2-9249-4F80-AEC1-4E7A229FB186}">
      <dgm:prSet/>
      <dgm:spPr/>
      <dgm:t>
        <a:bodyPr/>
        <a:lstStyle/>
        <a:p>
          <a:endParaRPr lang="en-US" sz="1200"/>
        </a:p>
      </dgm:t>
    </dgm:pt>
    <dgm:pt modelId="{2D29EF33-48D0-4F08-B971-8120E633592B}" type="pres">
      <dgm:prSet presAssocID="{3C1367DC-0057-4524-A261-D8929EEF3E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8AC19B-1DAF-4072-B5D3-48FC063CBB7E}" type="pres">
      <dgm:prSet presAssocID="{766F1C8E-FDF9-4EA7-A507-27732B1BEFDE}" presName="arrow" presStyleLbl="node1" presStyleIdx="0" presStyleCnt="2" custScaleY="100109" custRadScaleRad="119857" custRadScaleInc="-1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49280-3A51-4785-BD66-7A11B667C2A0}" type="pres">
      <dgm:prSet presAssocID="{DA634175-960F-4044-8C36-A51287AE221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07A869-DC7E-46FF-8AED-538EE94EF02E}" type="presOf" srcId="{766F1C8E-FDF9-4EA7-A507-27732B1BEFDE}" destId="{2E8AC19B-1DAF-4072-B5D3-48FC063CBB7E}" srcOrd="0" destOrd="0" presId="urn:microsoft.com/office/officeart/2005/8/layout/arrow5"/>
    <dgm:cxn modelId="{BCD760D6-7B21-4568-8C52-EAF6F4EECECE}" srcId="{3C1367DC-0057-4524-A261-D8929EEF3E7D}" destId="{766F1C8E-FDF9-4EA7-A507-27732B1BEFDE}" srcOrd="0" destOrd="0" parTransId="{26F73E56-0E6E-4386-9144-31B541EB9B61}" sibTransId="{7DB40E42-DB12-4A9A-9D2E-4D181D9C8BC5}"/>
    <dgm:cxn modelId="{C8D2D2A2-9249-4F80-AEC1-4E7A229FB186}" srcId="{3C1367DC-0057-4524-A261-D8929EEF3E7D}" destId="{DA634175-960F-4044-8C36-A51287AE2212}" srcOrd="1" destOrd="0" parTransId="{A355887B-838F-47DC-963A-A383C970278C}" sibTransId="{0366F435-E1FD-4782-B883-AAC96EB0E1B1}"/>
    <dgm:cxn modelId="{EAE2F1A1-A990-478F-8378-AE6D90B130A4}" type="presOf" srcId="{DA634175-960F-4044-8C36-A51287AE2212}" destId="{71749280-3A51-4785-BD66-7A11B667C2A0}" srcOrd="0" destOrd="0" presId="urn:microsoft.com/office/officeart/2005/8/layout/arrow5"/>
    <dgm:cxn modelId="{42C091BB-18FC-4348-B07F-34090433F92C}" type="presOf" srcId="{3C1367DC-0057-4524-A261-D8929EEF3E7D}" destId="{2D29EF33-48D0-4F08-B971-8120E633592B}" srcOrd="0" destOrd="0" presId="urn:microsoft.com/office/officeart/2005/8/layout/arrow5"/>
    <dgm:cxn modelId="{ED00D512-B596-40FA-AE84-AD1228152D5D}" type="presParOf" srcId="{2D29EF33-48D0-4F08-B971-8120E633592B}" destId="{2E8AC19B-1DAF-4072-B5D3-48FC063CBB7E}" srcOrd="0" destOrd="0" presId="urn:microsoft.com/office/officeart/2005/8/layout/arrow5"/>
    <dgm:cxn modelId="{C93149AB-4FBE-41CE-B22A-CCF394E4025A}" type="presParOf" srcId="{2D29EF33-48D0-4F08-B971-8120E633592B}" destId="{71749280-3A51-4785-BD66-7A11B667C2A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A0931E-97B5-4B5E-91A9-17F48FF31A6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BAA92CE7-827A-4E7F-BA3C-028A0384BC43}">
      <dgm:prSet phldrT="[Texto]"/>
      <dgm:spPr/>
      <dgm:t>
        <a:bodyPr/>
        <a:lstStyle/>
        <a:p>
          <a:r>
            <a:rPr lang="es-MX" dirty="0" smtClean="0"/>
            <a:t>EVOCATIVE EXCERCISE</a:t>
          </a:r>
          <a:endParaRPr lang="es-MX" dirty="0"/>
        </a:p>
      </dgm:t>
    </dgm:pt>
    <dgm:pt modelId="{6D976459-BC17-4C80-AA93-CA6D96BE386E}" type="parTrans" cxnId="{AB14D640-70A7-499D-985D-42361E3EDA54}">
      <dgm:prSet/>
      <dgm:spPr/>
      <dgm:t>
        <a:bodyPr/>
        <a:lstStyle/>
        <a:p>
          <a:endParaRPr lang="es-MX"/>
        </a:p>
      </dgm:t>
    </dgm:pt>
    <dgm:pt modelId="{046E2451-176B-492D-8BA4-71581C9131CA}" type="sibTrans" cxnId="{AB14D640-70A7-499D-985D-42361E3EDA54}">
      <dgm:prSet/>
      <dgm:spPr/>
      <dgm:t>
        <a:bodyPr/>
        <a:lstStyle/>
        <a:p>
          <a:endParaRPr lang="es-MX"/>
        </a:p>
      </dgm:t>
    </dgm:pt>
    <dgm:pt modelId="{3D416B71-DCD1-4B7A-8AB6-E61803383C92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 err="1" smtClean="0"/>
            <a:t>Evoke</a:t>
          </a:r>
          <a:r>
            <a:rPr lang="es-MX" sz="2400" dirty="0" smtClean="0"/>
            <a:t> CRB2s (R2)</a:t>
          </a:r>
          <a:endParaRPr lang="es-MX" sz="2400" dirty="0"/>
        </a:p>
      </dgm:t>
    </dgm:pt>
    <dgm:pt modelId="{24A3815E-2DF1-4EE3-B397-7081D716B25E}" type="parTrans" cxnId="{32A21128-11E3-481B-89BE-0601A899222D}">
      <dgm:prSet/>
      <dgm:spPr/>
      <dgm:t>
        <a:bodyPr/>
        <a:lstStyle/>
        <a:p>
          <a:endParaRPr lang="es-MX"/>
        </a:p>
      </dgm:t>
    </dgm:pt>
    <dgm:pt modelId="{E096545D-0A6D-4423-83DB-789FAEFAEB41}" type="sibTrans" cxnId="{32A21128-11E3-481B-89BE-0601A899222D}">
      <dgm:prSet/>
      <dgm:spPr/>
      <dgm:t>
        <a:bodyPr/>
        <a:lstStyle/>
        <a:p>
          <a:endParaRPr lang="es-MX"/>
        </a:p>
      </dgm:t>
    </dgm:pt>
    <dgm:pt modelId="{68278EDB-BEF5-4754-B8BA-2382A9E99EEC}">
      <dgm:prSet phldrT="[Texto]"/>
      <dgm:spPr/>
      <dgm:t>
        <a:bodyPr/>
        <a:lstStyle/>
        <a:p>
          <a:r>
            <a:rPr lang="es-MX" smtClean="0"/>
            <a:t>FEEDBACK</a:t>
          </a:r>
          <a:endParaRPr lang="es-MX" dirty="0"/>
        </a:p>
      </dgm:t>
    </dgm:pt>
    <dgm:pt modelId="{A0E75E09-21AE-42C0-ACA5-CEDCE3D13C48}" type="parTrans" cxnId="{D030616C-873F-47E3-8183-4AFD3231FDA5}">
      <dgm:prSet/>
      <dgm:spPr/>
      <dgm:t>
        <a:bodyPr/>
        <a:lstStyle/>
        <a:p>
          <a:endParaRPr lang="es-MX"/>
        </a:p>
      </dgm:t>
    </dgm:pt>
    <dgm:pt modelId="{800A964A-14C6-4AA7-BA7D-01933B636AEF}" type="sibTrans" cxnId="{D030616C-873F-47E3-8183-4AFD3231FDA5}">
      <dgm:prSet/>
      <dgm:spPr/>
      <dgm:t>
        <a:bodyPr/>
        <a:lstStyle/>
        <a:p>
          <a:endParaRPr lang="es-MX"/>
        </a:p>
      </dgm:t>
    </dgm:pt>
    <dgm:pt modelId="{288D25E2-31C0-4E48-8FAF-F1B3EF6B29F2}">
      <dgm:prSet phldrT="[Texto]"/>
      <dgm:spPr/>
      <dgm:t>
        <a:bodyPr/>
        <a:lstStyle/>
        <a:p>
          <a:r>
            <a:rPr lang="es-MX" dirty="0" err="1" smtClean="0"/>
            <a:t>Reinforce</a:t>
          </a:r>
          <a:r>
            <a:rPr lang="es-MX" dirty="0" smtClean="0"/>
            <a:t> CRB2s (R3)</a:t>
          </a:r>
          <a:endParaRPr lang="es-MX" dirty="0"/>
        </a:p>
      </dgm:t>
    </dgm:pt>
    <dgm:pt modelId="{11623C60-0568-4D30-9508-3B2B419C05DD}" type="parTrans" cxnId="{4E807A8C-1080-4B02-B22A-8CC873630AD4}">
      <dgm:prSet/>
      <dgm:spPr/>
      <dgm:t>
        <a:bodyPr/>
        <a:lstStyle/>
        <a:p>
          <a:endParaRPr lang="es-MX"/>
        </a:p>
      </dgm:t>
    </dgm:pt>
    <dgm:pt modelId="{E8040B1C-D260-4D66-8C55-E03C6A07E622}" type="sibTrans" cxnId="{4E807A8C-1080-4B02-B22A-8CC873630AD4}">
      <dgm:prSet/>
      <dgm:spPr/>
      <dgm:t>
        <a:bodyPr/>
        <a:lstStyle/>
        <a:p>
          <a:endParaRPr lang="es-MX"/>
        </a:p>
      </dgm:t>
    </dgm:pt>
    <dgm:pt modelId="{80ECA4A4-CE52-43B8-9AA0-026B93D4EC36}">
      <dgm:prSet phldrT="[Texto]"/>
      <dgm:spPr/>
      <dgm:t>
        <a:bodyPr/>
        <a:lstStyle/>
        <a:p>
          <a:r>
            <a:rPr lang="es-MX" smtClean="0"/>
            <a:t>REVIEW</a:t>
          </a:r>
          <a:endParaRPr lang="es-MX" dirty="0"/>
        </a:p>
      </dgm:t>
    </dgm:pt>
    <dgm:pt modelId="{ACAF52D4-D437-44DF-9C0F-84AE979199BF}" type="parTrans" cxnId="{759094A5-415C-4B60-8BCA-DEEA5BED17B0}">
      <dgm:prSet/>
      <dgm:spPr/>
      <dgm:t>
        <a:bodyPr/>
        <a:lstStyle/>
        <a:p>
          <a:endParaRPr lang="es-MX"/>
        </a:p>
      </dgm:t>
    </dgm:pt>
    <dgm:pt modelId="{AFA46BED-587A-4861-A24C-981046F37959}" type="sibTrans" cxnId="{759094A5-415C-4B60-8BCA-DEEA5BED17B0}">
      <dgm:prSet/>
      <dgm:spPr/>
      <dgm:t>
        <a:bodyPr/>
        <a:lstStyle/>
        <a:p>
          <a:endParaRPr lang="es-MX"/>
        </a:p>
      </dgm:t>
    </dgm:pt>
    <dgm:pt modelId="{A3DC7108-6D1E-40AF-A32C-767CB518B82D}">
      <dgm:prSet phldrT="[Texto]" custT="1"/>
      <dgm:spPr/>
      <dgm:t>
        <a:bodyPr/>
        <a:lstStyle/>
        <a:p>
          <a:r>
            <a:rPr lang="es-MX" sz="2500" dirty="0" smtClean="0"/>
            <a:t>ACL MATRIX (R5)</a:t>
          </a:r>
          <a:endParaRPr lang="es-MX" sz="2500" dirty="0"/>
        </a:p>
      </dgm:t>
    </dgm:pt>
    <dgm:pt modelId="{66299214-F7CF-411A-8DAF-199B8F68F7E7}" type="parTrans" cxnId="{E97D1F1F-E9AC-4B73-AF1F-F5A60ACBD02D}">
      <dgm:prSet/>
      <dgm:spPr/>
      <dgm:t>
        <a:bodyPr/>
        <a:lstStyle/>
        <a:p>
          <a:endParaRPr lang="es-MX"/>
        </a:p>
      </dgm:t>
    </dgm:pt>
    <dgm:pt modelId="{E94FEC57-65E0-45B3-A689-87A88033F5A3}" type="sibTrans" cxnId="{E97D1F1F-E9AC-4B73-AF1F-F5A60ACBD02D}">
      <dgm:prSet/>
      <dgm:spPr/>
      <dgm:t>
        <a:bodyPr/>
        <a:lstStyle/>
        <a:p>
          <a:endParaRPr lang="es-MX"/>
        </a:p>
      </dgm:t>
    </dgm:pt>
    <dgm:pt modelId="{5DFF586D-493B-4EF6-92FE-975C8241F996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dirty="0" smtClean="0"/>
            <a:t>Be </a:t>
          </a:r>
          <a:r>
            <a:rPr lang="es-MX" sz="2400" dirty="0" err="1" smtClean="0"/>
            <a:t>aware</a:t>
          </a:r>
          <a:r>
            <a:rPr lang="es-MX" sz="2400" dirty="0" smtClean="0"/>
            <a:t> of CRB2s (R1)</a:t>
          </a:r>
          <a:endParaRPr lang="es-MX" sz="2400" dirty="0"/>
        </a:p>
      </dgm:t>
    </dgm:pt>
    <dgm:pt modelId="{12C3B1C4-830B-4C3D-81EF-CE8FCF27B52E}" type="parTrans" cxnId="{068CC884-3D94-44D3-9670-F1488AA8AC5B}">
      <dgm:prSet/>
      <dgm:spPr/>
      <dgm:t>
        <a:bodyPr/>
        <a:lstStyle/>
        <a:p>
          <a:endParaRPr lang="es-MX"/>
        </a:p>
      </dgm:t>
    </dgm:pt>
    <dgm:pt modelId="{ED6B024A-A81A-40DB-B94D-113ED2C7C648}" type="sibTrans" cxnId="{068CC884-3D94-44D3-9670-F1488AA8AC5B}">
      <dgm:prSet/>
      <dgm:spPr/>
      <dgm:t>
        <a:bodyPr/>
        <a:lstStyle/>
        <a:p>
          <a:endParaRPr lang="es-MX"/>
        </a:p>
      </dgm:t>
    </dgm:pt>
    <dgm:pt modelId="{A425144C-F674-41D5-907C-7772150535C0}">
      <dgm:prSet phldrT="[Texto]"/>
      <dgm:spPr/>
      <dgm:t>
        <a:bodyPr/>
        <a:lstStyle/>
        <a:p>
          <a:r>
            <a:rPr lang="es-MX" dirty="0" err="1" smtClean="0"/>
            <a:t>Watch</a:t>
          </a:r>
          <a:r>
            <a:rPr lang="es-MX" dirty="0" smtClean="0"/>
            <a:t> </a:t>
          </a:r>
          <a:r>
            <a:rPr lang="es-MX" dirty="0" err="1" smtClean="0"/>
            <a:t>for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</a:t>
          </a:r>
          <a:r>
            <a:rPr lang="es-MX" dirty="0" err="1" smtClean="0"/>
            <a:t>effect</a:t>
          </a:r>
          <a:r>
            <a:rPr lang="es-MX" dirty="0" smtClean="0"/>
            <a:t> (R4)</a:t>
          </a:r>
          <a:endParaRPr lang="es-MX" dirty="0"/>
        </a:p>
      </dgm:t>
    </dgm:pt>
    <dgm:pt modelId="{E46FCB1D-FC10-4119-AEBD-09780DBCBC64}" type="parTrans" cxnId="{E4D2C875-3C9B-4176-B69F-4913E30D9C8B}">
      <dgm:prSet/>
      <dgm:spPr/>
      <dgm:t>
        <a:bodyPr/>
        <a:lstStyle/>
        <a:p>
          <a:endParaRPr lang="es-MX"/>
        </a:p>
      </dgm:t>
    </dgm:pt>
    <dgm:pt modelId="{48547A6A-1A0F-49CA-B09B-A826FE3EE324}" type="sibTrans" cxnId="{E4D2C875-3C9B-4176-B69F-4913E30D9C8B}">
      <dgm:prSet/>
      <dgm:spPr/>
      <dgm:t>
        <a:bodyPr/>
        <a:lstStyle/>
        <a:p>
          <a:endParaRPr lang="es-MX"/>
        </a:p>
      </dgm:t>
    </dgm:pt>
    <dgm:pt modelId="{3F4BAAEA-31F3-4866-8876-2A39482C78F9}" type="pres">
      <dgm:prSet presAssocID="{76A0931E-97B5-4B5E-91A9-17F48FF31A6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5F51EE3-AB17-4A43-B386-FB14083BDCC4}" type="pres">
      <dgm:prSet presAssocID="{BAA92CE7-827A-4E7F-BA3C-028A0384BC43}" presName="composite" presStyleCnt="0"/>
      <dgm:spPr/>
    </dgm:pt>
    <dgm:pt modelId="{AA41FACA-FAF0-4558-9C72-EF44825D7632}" type="pres">
      <dgm:prSet presAssocID="{BAA92CE7-827A-4E7F-BA3C-028A0384BC43}" presName="bentUpArrow1" presStyleLbl="alignImgPlace1" presStyleIdx="0" presStyleCnt="2"/>
      <dgm:spPr/>
      <dgm:t>
        <a:bodyPr/>
        <a:lstStyle/>
        <a:p>
          <a:endParaRPr lang="es-MX"/>
        </a:p>
      </dgm:t>
    </dgm:pt>
    <dgm:pt modelId="{862C7CBE-38F7-4390-9119-4684A9592966}" type="pres">
      <dgm:prSet presAssocID="{BAA92CE7-827A-4E7F-BA3C-028A0384BC4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0A8F18-6A58-4419-9730-F755E188694A}" type="pres">
      <dgm:prSet presAssocID="{BAA92CE7-827A-4E7F-BA3C-028A0384BC43}" presName="ChildText" presStyleLbl="revTx" presStyleIdx="0" presStyleCnt="3" custScaleX="246943" custLinFactNeighborX="74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24567E-DC30-42BB-8DE0-6BB1CD7DA86B}" type="pres">
      <dgm:prSet presAssocID="{046E2451-176B-492D-8BA4-71581C9131CA}" presName="sibTrans" presStyleCnt="0"/>
      <dgm:spPr/>
    </dgm:pt>
    <dgm:pt modelId="{10139C49-9D75-4972-81EF-79FABBDD0BCC}" type="pres">
      <dgm:prSet presAssocID="{68278EDB-BEF5-4754-B8BA-2382A9E99EEC}" presName="composite" presStyleCnt="0"/>
      <dgm:spPr/>
    </dgm:pt>
    <dgm:pt modelId="{BF4EE0FF-F162-4978-8BA1-7998F7704857}" type="pres">
      <dgm:prSet presAssocID="{68278EDB-BEF5-4754-B8BA-2382A9E99EEC}" presName="bentUpArrow1" presStyleLbl="alignImgPlace1" presStyleIdx="1" presStyleCnt="2"/>
      <dgm:spPr/>
    </dgm:pt>
    <dgm:pt modelId="{08904D32-ABFA-4243-891B-EC6834328CB0}" type="pres">
      <dgm:prSet presAssocID="{68278EDB-BEF5-4754-B8BA-2382A9E99EE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29BEA6-D185-4D17-84B9-B6C92D346DF6}" type="pres">
      <dgm:prSet presAssocID="{68278EDB-BEF5-4754-B8BA-2382A9E99EEC}" presName="ChildText" presStyleLbl="revTx" presStyleIdx="1" presStyleCnt="3" custScaleX="220770" custLinFactNeighborX="60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94CAA1-1AEE-498F-9B0C-CA57D393090F}" type="pres">
      <dgm:prSet presAssocID="{800A964A-14C6-4AA7-BA7D-01933B636AEF}" presName="sibTrans" presStyleCnt="0"/>
      <dgm:spPr/>
    </dgm:pt>
    <dgm:pt modelId="{54D6A57B-E238-427D-8753-819F306FAD4C}" type="pres">
      <dgm:prSet presAssocID="{80ECA4A4-CE52-43B8-9AA0-026B93D4EC36}" presName="composite" presStyleCnt="0"/>
      <dgm:spPr/>
    </dgm:pt>
    <dgm:pt modelId="{706A58BE-7400-4DB1-BC0B-F28D2C039BD5}" type="pres">
      <dgm:prSet presAssocID="{80ECA4A4-CE52-43B8-9AA0-026B93D4EC3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BF3E06-49ED-470C-86AC-2AF9BB099E92}" type="pres">
      <dgm:prSet presAssocID="{80ECA4A4-CE52-43B8-9AA0-026B93D4EC36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4DFD472-FBAE-4C3F-8601-7E7DF04172BB}" type="presOf" srcId="{80ECA4A4-CE52-43B8-9AA0-026B93D4EC36}" destId="{706A58BE-7400-4DB1-BC0B-F28D2C039BD5}" srcOrd="0" destOrd="0" presId="urn:microsoft.com/office/officeart/2005/8/layout/StepDownProcess"/>
    <dgm:cxn modelId="{2DDF2213-EC7B-4BC8-83C9-00A918E02165}" type="presOf" srcId="{BAA92CE7-827A-4E7F-BA3C-028A0384BC43}" destId="{862C7CBE-38F7-4390-9119-4684A9592966}" srcOrd="0" destOrd="0" presId="urn:microsoft.com/office/officeart/2005/8/layout/StepDownProcess"/>
    <dgm:cxn modelId="{3CBCA36C-DBF1-45A3-8723-A855639A06B8}" type="presOf" srcId="{288D25E2-31C0-4E48-8FAF-F1B3EF6B29F2}" destId="{D029BEA6-D185-4D17-84B9-B6C92D346DF6}" srcOrd="0" destOrd="0" presId="urn:microsoft.com/office/officeart/2005/8/layout/StepDownProcess"/>
    <dgm:cxn modelId="{6F2AF715-237A-486A-97F6-1C032CB33550}" type="presOf" srcId="{5DFF586D-493B-4EF6-92FE-975C8241F996}" destId="{080A8F18-6A58-4419-9730-F755E188694A}" srcOrd="0" destOrd="1" presId="urn:microsoft.com/office/officeart/2005/8/layout/StepDownProcess"/>
    <dgm:cxn modelId="{E66A1487-2A0E-4C4B-9DEB-A9120AD5C340}" type="presOf" srcId="{76A0931E-97B5-4B5E-91A9-17F48FF31A6D}" destId="{3F4BAAEA-31F3-4866-8876-2A39482C78F9}" srcOrd="0" destOrd="0" presId="urn:microsoft.com/office/officeart/2005/8/layout/StepDownProcess"/>
    <dgm:cxn modelId="{E4D2C875-3C9B-4176-B69F-4913E30D9C8B}" srcId="{68278EDB-BEF5-4754-B8BA-2382A9E99EEC}" destId="{A425144C-F674-41D5-907C-7772150535C0}" srcOrd="1" destOrd="0" parTransId="{E46FCB1D-FC10-4119-AEBD-09780DBCBC64}" sibTransId="{48547A6A-1A0F-49CA-B09B-A826FE3EE324}"/>
    <dgm:cxn modelId="{E97D1F1F-E9AC-4B73-AF1F-F5A60ACBD02D}" srcId="{80ECA4A4-CE52-43B8-9AA0-026B93D4EC36}" destId="{A3DC7108-6D1E-40AF-A32C-767CB518B82D}" srcOrd="0" destOrd="0" parTransId="{66299214-F7CF-411A-8DAF-199B8F68F7E7}" sibTransId="{E94FEC57-65E0-45B3-A689-87A88033F5A3}"/>
    <dgm:cxn modelId="{759094A5-415C-4B60-8BCA-DEEA5BED17B0}" srcId="{76A0931E-97B5-4B5E-91A9-17F48FF31A6D}" destId="{80ECA4A4-CE52-43B8-9AA0-026B93D4EC36}" srcOrd="2" destOrd="0" parTransId="{ACAF52D4-D437-44DF-9C0F-84AE979199BF}" sibTransId="{AFA46BED-587A-4861-A24C-981046F37959}"/>
    <dgm:cxn modelId="{AB14D640-70A7-499D-985D-42361E3EDA54}" srcId="{76A0931E-97B5-4B5E-91A9-17F48FF31A6D}" destId="{BAA92CE7-827A-4E7F-BA3C-028A0384BC43}" srcOrd="0" destOrd="0" parTransId="{6D976459-BC17-4C80-AA93-CA6D96BE386E}" sibTransId="{046E2451-176B-492D-8BA4-71581C9131CA}"/>
    <dgm:cxn modelId="{8C3D422C-EB67-4C99-B6E5-B00064EA20C4}" type="presOf" srcId="{A3DC7108-6D1E-40AF-A32C-767CB518B82D}" destId="{F7BF3E06-49ED-470C-86AC-2AF9BB099E92}" srcOrd="0" destOrd="0" presId="urn:microsoft.com/office/officeart/2005/8/layout/StepDownProcess"/>
    <dgm:cxn modelId="{068CC884-3D94-44D3-9670-F1488AA8AC5B}" srcId="{BAA92CE7-827A-4E7F-BA3C-028A0384BC43}" destId="{5DFF586D-493B-4EF6-92FE-975C8241F996}" srcOrd="1" destOrd="0" parTransId="{12C3B1C4-830B-4C3D-81EF-CE8FCF27B52E}" sibTransId="{ED6B024A-A81A-40DB-B94D-113ED2C7C648}"/>
    <dgm:cxn modelId="{16BF5D67-3380-42CB-B577-B9EC75114731}" type="presOf" srcId="{3D416B71-DCD1-4B7A-8AB6-E61803383C92}" destId="{080A8F18-6A58-4419-9730-F755E188694A}" srcOrd="0" destOrd="0" presId="urn:microsoft.com/office/officeart/2005/8/layout/StepDownProcess"/>
    <dgm:cxn modelId="{D030616C-873F-47E3-8183-4AFD3231FDA5}" srcId="{76A0931E-97B5-4B5E-91A9-17F48FF31A6D}" destId="{68278EDB-BEF5-4754-B8BA-2382A9E99EEC}" srcOrd="1" destOrd="0" parTransId="{A0E75E09-21AE-42C0-ACA5-CEDCE3D13C48}" sibTransId="{800A964A-14C6-4AA7-BA7D-01933B636AEF}"/>
    <dgm:cxn modelId="{B620DB53-D97C-4CD5-BED5-E4E546F772F3}" type="presOf" srcId="{A425144C-F674-41D5-907C-7772150535C0}" destId="{D029BEA6-D185-4D17-84B9-B6C92D346DF6}" srcOrd="0" destOrd="1" presId="urn:microsoft.com/office/officeart/2005/8/layout/StepDownProcess"/>
    <dgm:cxn modelId="{32A21128-11E3-481B-89BE-0601A899222D}" srcId="{BAA92CE7-827A-4E7F-BA3C-028A0384BC43}" destId="{3D416B71-DCD1-4B7A-8AB6-E61803383C92}" srcOrd="0" destOrd="0" parTransId="{24A3815E-2DF1-4EE3-B397-7081D716B25E}" sibTransId="{E096545D-0A6D-4423-83DB-789FAEFAEB41}"/>
    <dgm:cxn modelId="{5C1DEC63-9080-4C7D-8EE9-ACB53CCBFA9B}" type="presOf" srcId="{68278EDB-BEF5-4754-B8BA-2382A9E99EEC}" destId="{08904D32-ABFA-4243-891B-EC6834328CB0}" srcOrd="0" destOrd="0" presId="urn:microsoft.com/office/officeart/2005/8/layout/StepDownProcess"/>
    <dgm:cxn modelId="{4E807A8C-1080-4B02-B22A-8CC873630AD4}" srcId="{68278EDB-BEF5-4754-B8BA-2382A9E99EEC}" destId="{288D25E2-31C0-4E48-8FAF-F1B3EF6B29F2}" srcOrd="0" destOrd="0" parTransId="{11623C60-0568-4D30-9508-3B2B419C05DD}" sibTransId="{E8040B1C-D260-4D66-8C55-E03C6A07E622}"/>
    <dgm:cxn modelId="{0224F805-0AE8-4A6C-8BFD-0CF71B6F8D80}" type="presParOf" srcId="{3F4BAAEA-31F3-4866-8876-2A39482C78F9}" destId="{F5F51EE3-AB17-4A43-B386-FB14083BDCC4}" srcOrd="0" destOrd="0" presId="urn:microsoft.com/office/officeart/2005/8/layout/StepDownProcess"/>
    <dgm:cxn modelId="{1CF39D2F-871B-43DA-835F-E4F0E7AD8439}" type="presParOf" srcId="{F5F51EE3-AB17-4A43-B386-FB14083BDCC4}" destId="{AA41FACA-FAF0-4558-9C72-EF44825D7632}" srcOrd="0" destOrd="0" presId="urn:microsoft.com/office/officeart/2005/8/layout/StepDownProcess"/>
    <dgm:cxn modelId="{C40DF410-29C3-4D9E-A137-DCFA3A76218A}" type="presParOf" srcId="{F5F51EE3-AB17-4A43-B386-FB14083BDCC4}" destId="{862C7CBE-38F7-4390-9119-4684A9592966}" srcOrd="1" destOrd="0" presId="urn:microsoft.com/office/officeart/2005/8/layout/StepDownProcess"/>
    <dgm:cxn modelId="{88F099C1-C51C-4067-AE11-AAACB26F1E5C}" type="presParOf" srcId="{F5F51EE3-AB17-4A43-B386-FB14083BDCC4}" destId="{080A8F18-6A58-4419-9730-F755E188694A}" srcOrd="2" destOrd="0" presId="urn:microsoft.com/office/officeart/2005/8/layout/StepDownProcess"/>
    <dgm:cxn modelId="{9686A77E-946A-487C-9171-39848573DA25}" type="presParOf" srcId="{3F4BAAEA-31F3-4866-8876-2A39482C78F9}" destId="{5724567E-DC30-42BB-8DE0-6BB1CD7DA86B}" srcOrd="1" destOrd="0" presId="urn:microsoft.com/office/officeart/2005/8/layout/StepDownProcess"/>
    <dgm:cxn modelId="{B0C86BD0-7602-41DB-B2DD-0BACDD7AC92C}" type="presParOf" srcId="{3F4BAAEA-31F3-4866-8876-2A39482C78F9}" destId="{10139C49-9D75-4972-81EF-79FABBDD0BCC}" srcOrd="2" destOrd="0" presId="urn:microsoft.com/office/officeart/2005/8/layout/StepDownProcess"/>
    <dgm:cxn modelId="{88FD7175-DD18-44E7-9156-5D2F93FA1500}" type="presParOf" srcId="{10139C49-9D75-4972-81EF-79FABBDD0BCC}" destId="{BF4EE0FF-F162-4978-8BA1-7998F7704857}" srcOrd="0" destOrd="0" presId="urn:microsoft.com/office/officeart/2005/8/layout/StepDownProcess"/>
    <dgm:cxn modelId="{9B64555D-9395-4A47-BD65-835E9C306A86}" type="presParOf" srcId="{10139C49-9D75-4972-81EF-79FABBDD0BCC}" destId="{08904D32-ABFA-4243-891B-EC6834328CB0}" srcOrd="1" destOrd="0" presId="urn:microsoft.com/office/officeart/2005/8/layout/StepDownProcess"/>
    <dgm:cxn modelId="{69DFED93-E9FC-43D2-8CFA-C4667C87EB77}" type="presParOf" srcId="{10139C49-9D75-4972-81EF-79FABBDD0BCC}" destId="{D029BEA6-D185-4D17-84B9-B6C92D346DF6}" srcOrd="2" destOrd="0" presId="urn:microsoft.com/office/officeart/2005/8/layout/StepDownProcess"/>
    <dgm:cxn modelId="{A8CA0327-C411-42A0-B5B4-A91E3DEE1CC0}" type="presParOf" srcId="{3F4BAAEA-31F3-4866-8876-2A39482C78F9}" destId="{C594CAA1-1AEE-498F-9B0C-CA57D393090F}" srcOrd="3" destOrd="0" presId="urn:microsoft.com/office/officeart/2005/8/layout/StepDownProcess"/>
    <dgm:cxn modelId="{195C4056-3A07-4279-B366-91979F048561}" type="presParOf" srcId="{3F4BAAEA-31F3-4866-8876-2A39482C78F9}" destId="{54D6A57B-E238-427D-8753-819F306FAD4C}" srcOrd="4" destOrd="0" presId="urn:microsoft.com/office/officeart/2005/8/layout/StepDownProcess"/>
    <dgm:cxn modelId="{0166301F-F5FB-40E2-ABFC-1931025558A0}" type="presParOf" srcId="{54D6A57B-E238-427D-8753-819F306FAD4C}" destId="{706A58BE-7400-4DB1-BC0B-F28D2C039BD5}" srcOrd="0" destOrd="0" presId="urn:microsoft.com/office/officeart/2005/8/layout/StepDownProcess"/>
    <dgm:cxn modelId="{63B42F39-9F6F-4345-A953-55DFB782BC4E}" type="presParOf" srcId="{54D6A57B-E238-427D-8753-819F306FAD4C}" destId="{F7BF3E06-49ED-470C-86AC-2AF9BB099E9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C19B-1DAF-4072-B5D3-48FC063CBB7E}">
      <dsp:nvSpPr>
        <dsp:cNvPr id="0" name=""/>
        <dsp:cNvSpPr/>
      </dsp:nvSpPr>
      <dsp:spPr>
        <a:xfrm rot="16200000">
          <a:off x="58314" y="4486"/>
          <a:ext cx="2358850" cy="236142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Vulnerable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self-disclosure</a:t>
          </a:r>
          <a:endParaRPr lang="en-US" sz="1800" kern="1200" dirty="0"/>
        </a:p>
      </dsp:txBody>
      <dsp:txXfrm rot="5400000">
        <a:off x="57029" y="595483"/>
        <a:ext cx="1948622" cy="1179425"/>
      </dsp:txXfrm>
    </dsp:sp>
    <dsp:sp modelId="{71749280-3A51-4785-BD66-7A11B667C2A0}">
      <dsp:nvSpPr>
        <dsp:cNvPr id="0" name=""/>
        <dsp:cNvSpPr/>
      </dsp:nvSpPr>
      <dsp:spPr>
        <a:xfrm rot="5400000">
          <a:off x="4195484" y="2886"/>
          <a:ext cx="2358850" cy="2358850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Responsiveness (understanding, validation, caring)</a:t>
          </a:r>
          <a:endParaRPr lang="en-US" sz="1800" kern="1200" dirty="0"/>
        </a:p>
      </dsp:txBody>
      <dsp:txXfrm rot="-5400000">
        <a:off x="4608283" y="592599"/>
        <a:ext cx="1946051" cy="1179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C19B-1DAF-4072-B5D3-48FC063CBB7E}">
      <dsp:nvSpPr>
        <dsp:cNvPr id="0" name=""/>
        <dsp:cNvSpPr/>
      </dsp:nvSpPr>
      <dsp:spPr>
        <a:xfrm rot="16200000">
          <a:off x="58314" y="4486"/>
          <a:ext cx="2358850" cy="236142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Vulnerable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self-disclosure</a:t>
          </a:r>
          <a:endParaRPr lang="en-US" sz="1800" kern="1200" dirty="0"/>
        </a:p>
      </dsp:txBody>
      <dsp:txXfrm rot="5400000">
        <a:off x="57029" y="595483"/>
        <a:ext cx="1948622" cy="1179425"/>
      </dsp:txXfrm>
    </dsp:sp>
    <dsp:sp modelId="{71749280-3A51-4785-BD66-7A11B667C2A0}">
      <dsp:nvSpPr>
        <dsp:cNvPr id="0" name=""/>
        <dsp:cNvSpPr/>
      </dsp:nvSpPr>
      <dsp:spPr>
        <a:xfrm rot="5400000">
          <a:off x="4195484" y="2886"/>
          <a:ext cx="2358850" cy="2358850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Responsiveness (understanding, validation, caring)</a:t>
          </a:r>
          <a:endParaRPr lang="en-US" sz="1800" kern="1200" dirty="0"/>
        </a:p>
      </dsp:txBody>
      <dsp:txXfrm rot="-5400000">
        <a:off x="4608283" y="592599"/>
        <a:ext cx="1946051" cy="1179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C19B-1DAF-4072-B5D3-48FC063CBB7E}">
      <dsp:nvSpPr>
        <dsp:cNvPr id="0" name=""/>
        <dsp:cNvSpPr/>
      </dsp:nvSpPr>
      <dsp:spPr>
        <a:xfrm rot="16200000">
          <a:off x="58314" y="4486"/>
          <a:ext cx="2358850" cy="236142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Vulnerable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self-disclosure</a:t>
          </a:r>
          <a:endParaRPr lang="en-US" sz="1800" kern="1200" dirty="0"/>
        </a:p>
      </dsp:txBody>
      <dsp:txXfrm rot="5400000">
        <a:off x="57029" y="595483"/>
        <a:ext cx="1948622" cy="1179425"/>
      </dsp:txXfrm>
    </dsp:sp>
    <dsp:sp modelId="{71749280-3A51-4785-BD66-7A11B667C2A0}">
      <dsp:nvSpPr>
        <dsp:cNvPr id="0" name=""/>
        <dsp:cNvSpPr/>
      </dsp:nvSpPr>
      <dsp:spPr>
        <a:xfrm rot="5400000">
          <a:off x="4195484" y="2886"/>
          <a:ext cx="2358850" cy="2358850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Responsiveness (understanding, validation, caring)</a:t>
          </a:r>
          <a:endParaRPr lang="en-US" sz="1800" kern="1200" dirty="0"/>
        </a:p>
      </dsp:txBody>
      <dsp:txXfrm rot="-5400000">
        <a:off x="4608283" y="592599"/>
        <a:ext cx="1946051" cy="11794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AC19B-1DAF-4072-B5D3-48FC063CBB7E}">
      <dsp:nvSpPr>
        <dsp:cNvPr id="0" name=""/>
        <dsp:cNvSpPr/>
      </dsp:nvSpPr>
      <dsp:spPr>
        <a:xfrm rot="16200000">
          <a:off x="58314" y="4486"/>
          <a:ext cx="2358850" cy="2361421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COURAGE</a:t>
          </a:r>
        </a:p>
      </dsp:txBody>
      <dsp:txXfrm rot="5400000">
        <a:off x="57029" y="595483"/>
        <a:ext cx="1948622" cy="1179425"/>
      </dsp:txXfrm>
    </dsp:sp>
    <dsp:sp modelId="{71749280-3A51-4785-BD66-7A11B667C2A0}">
      <dsp:nvSpPr>
        <dsp:cNvPr id="0" name=""/>
        <dsp:cNvSpPr/>
      </dsp:nvSpPr>
      <dsp:spPr>
        <a:xfrm rot="5400000">
          <a:off x="4195484" y="2886"/>
          <a:ext cx="2358850" cy="2358850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LOVE</a:t>
          </a:r>
          <a:endParaRPr lang="en-US" sz="2400" kern="1200" dirty="0"/>
        </a:p>
      </dsp:txBody>
      <dsp:txXfrm rot="-5400000">
        <a:off x="4608283" y="592599"/>
        <a:ext cx="1946051" cy="11794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1FACA-FAF0-4558-9C72-EF44825D7632}">
      <dsp:nvSpPr>
        <dsp:cNvPr id="0" name=""/>
        <dsp:cNvSpPr/>
      </dsp:nvSpPr>
      <dsp:spPr>
        <a:xfrm rot="5400000">
          <a:off x="371538" y="2116660"/>
          <a:ext cx="1390597" cy="1583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C7CBE-38F7-4390-9119-4684A9592966}">
      <dsp:nvSpPr>
        <dsp:cNvPr id="0" name=""/>
        <dsp:cNvSpPr/>
      </dsp:nvSpPr>
      <dsp:spPr>
        <a:xfrm>
          <a:off x="3114" y="575155"/>
          <a:ext cx="2340948" cy="1638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EVOCATIVE EXCERCISE</a:t>
          </a:r>
          <a:endParaRPr lang="es-MX" sz="3300" kern="1200" dirty="0"/>
        </a:p>
      </dsp:txBody>
      <dsp:txXfrm>
        <a:off x="83118" y="655159"/>
        <a:ext cx="2180940" cy="1478579"/>
      </dsp:txXfrm>
    </dsp:sp>
    <dsp:sp modelId="{080A8F18-6A58-4419-9730-F755E188694A}">
      <dsp:nvSpPr>
        <dsp:cNvPr id="0" name=""/>
        <dsp:cNvSpPr/>
      </dsp:nvSpPr>
      <dsp:spPr>
        <a:xfrm>
          <a:off x="2364655" y="731432"/>
          <a:ext cx="4204408" cy="1324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400" kern="1200" dirty="0" err="1" smtClean="0"/>
            <a:t>Evoke</a:t>
          </a:r>
          <a:r>
            <a:rPr lang="es-MX" sz="2400" kern="1200" dirty="0" smtClean="0"/>
            <a:t> CRB2s (R2)</a:t>
          </a:r>
          <a:endParaRPr lang="es-MX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400" kern="1200" dirty="0" smtClean="0"/>
            <a:t>Be </a:t>
          </a:r>
          <a:r>
            <a:rPr lang="es-MX" sz="2400" kern="1200" dirty="0" err="1" smtClean="0"/>
            <a:t>aware</a:t>
          </a:r>
          <a:r>
            <a:rPr lang="es-MX" sz="2400" kern="1200" dirty="0" smtClean="0"/>
            <a:t> of CRB2s (R1)</a:t>
          </a:r>
          <a:endParaRPr lang="es-MX" sz="2400" kern="1200" dirty="0"/>
        </a:p>
      </dsp:txBody>
      <dsp:txXfrm>
        <a:off x="2364655" y="731432"/>
        <a:ext cx="4204408" cy="1324378"/>
      </dsp:txXfrm>
    </dsp:sp>
    <dsp:sp modelId="{BF4EE0FF-F162-4978-8BA1-7998F7704857}">
      <dsp:nvSpPr>
        <dsp:cNvPr id="0" name=""/>
        <dsp:cNvSpPr/>
      </dsp:nvSpPr>
      <dsp:spPr>
        <a:xfrm rot="5400000">
          <a:off x="2912871" y="3957335"/>
          <a:ext cx="1390597" cy="1583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04D32-ABFA-4243-891B-EC6834328CB0}">
      <dsp:nvSpPr>
        <dsp:cNvPr id="0" name=""/>
        <dsp:cNvSpPr/>
      </dsp:nvSpPr>
      <dsp:spPr>
        <a:xfrm>
          <a:off x="2544447" y="2415830"/>
          <a:ext cx="2340948" cy="1638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smtClean="0"/>
            <a:t>FEEDBACK</a:t>
          </a:r>
          <a:endParaRPr lang="es-MX" sz="3300" kern="1200" dirty="0"/>
        </a:p>
      </dsp:txBody>
      <dsp:txXfrm>
        <a:off x="2624451" y="2495834"/>
        <a:ext cx="2180940" cy="1478579"/>
      </dsp:txXfrm>
    </dsp:sp>
    <dsp:sp modelId="{D029BEA6-D185-4D17-84B9-B6C92D346DF6}">
      <dsp:nvSpPr>
        <dsp:cNvPr id="0" name=""/>
        <dsp:cNvSpPr/>
      </dsp:nvSpPr>
      <dsp:spPr>
        <a:xfrm>
          <a:off x="4887387" y="2572106"/>
          <a:ext cx="3758791" cy="1324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500" kern="1200" dirty="0" err="1" smtClean="0"/>
            <a:t>Reinforce</a:t>
          </a:r>
          <a:r>
            <a:rPr lang="es-MX" sz="2500" kern="1200" dirty="0" smtClean="0"/>
            <a:t> CRB2s (R3)</a:t>
          </a:r>
          <a:endParaRPr lang="es-MX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500" kern="1200" dirty="0" err="1" smtClean="0"/>
            <a:t>Watch</a:t>
          </a:r>
          <a:r>
            <a:rPr lang="es-MX" sz="2500" kern="1200" dirty="0" smtClean="0"/>
            <a:t> </a:t>
          </a:r>
          <a:r>
            <a:rPr lang="es-MX" sz="2500" kern="1200" dirty="0" err="1" smtClean="0"/>
            <a:t>for</a:t>
          </a:r>
          <a:r>
            <a:rPr lang="es-MX" sz="2500" kern="1200" dirty="0" smtClean="0"/>
            <a:t> </a:t>
          </a:r>
          <a:r>
            <a:rPr lang="es-MX" sz="2500" kern="1200" dirty="0" err="1" smtClean="0"/>
            <a:t>the</a:t>
          </a:r>
          <a:r>
            <a:rPr lang="es-MX" sz="2500" kern="1200" dirty="0" smtClean="0"/>
            <a:t> </a:t>
          </a:r>
          <a:r>
            <a:rPr lang="es-MX" sz="2500" kern="1200" dirty="0" err="1" smtClean="0"/>
            <a:t>effect</a:t>
          </a:r>
          <a:r>
            <a:rPr lang="es-MX" sz="2500" kern="1200" dirty="0" smtClean="0"/>
            <a:t> (R4)</a:t>
          </a:r>
          <a:endParaRPr lang="es-MX" sz="2500" kern="1200" dirty="0"/>
        </a:p>
      </dsp:txBody>
      <dsp:txXfrm>
        <a:off x="4887387" y="2572106"/>
        <a:ext cx="3758791" cy="1324378"/>
      </dsp:txXfrm>
    </dsp:sp>
    <dsp:sp modelId="{706A58BE-7400-4DB1-BC0B-F28D2C039BD5}">
      <dsp:nvSpPr>
        <dsp:cNvPr id="0" name=""/>
        <dsp:cNvSpPr/>
      </dsp:nvSpPr>
      <dsp:spPr>
        <a:xfrm>
          <a:off x="5085780" y="4256504"/>
          <a:ext cx="2340948" cy="1638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smtClean="0"/>
            <a:t>REVIEW</a:t>
          </a:r>
          <a:endParaRPr lang="es-MX" sz="3300" kern="1200" dirty="0"/>
        </a:p>
      </dsp:txBody>
      <dsp:txXfrm>
        <a:off x="5165784" y="4336508"/>
        <a:ext cx="2180940" cy="1478579"/>
      </dsp:txXfrm>
    </dsp:sp>
    <dsp:sp modelId="{F7BF3E06-49ED-470C-86AC-2AF9BB099E92}">
      <dsp:nvSpPr>
        <dsp:cNvPr id="0" name=""/>
        <dsp:cNvSpPr/>
      </dsp:nvSpPr>
      <dsp:spPr>
        <a:xfrm>
          <a:off x="7426728" y="4412781"/>
          <a:ext cx="1702582" cy="1324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500" kern="1200" dirty="0" smtClean="0"/>
            <a:t>ACL MATRIX (R5)</a:t>
          </a:r>
          <a:endParaRPr lang="es-MX" sz="2500" kern="1200" dirty="0"/>
        </a:p>
      </dsp:txBody>
      <dsp:txXfrm>
        <a:off x="7426728" y="4412781"/>
        <a:ext cx="1702582" cy="1324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D14E9-4599-4F1C-904E-04F7748C1F08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93003-3537-4DFF-963F-703CFD81FC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67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94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516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9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79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0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2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93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7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1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54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6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8EC1-01D6-4A8C-8621-8177B6ADF065}" type="datetimeFigureOut">
              <a:rPr lang="es-MX" smtClean="0"/>
              <a:t>17/07/2015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F39A4-B72A-47E3-ABAF-4A193A1022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51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24000" y="77823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4800" i="1" dirty="0"/>
              <a:t>“HOW” IS IMPORTANT:</a:t>
            </a:r>
            <a:br>
              <a:rPr lang="en-US" sz="4800" i="1" dirty="0"/>
            </a:br>
            <a:r>
              <a:rPr lang="en-US" sz="4800" i="1" dirty="0"/>
              <a:t>The matrix as Functional Analytic Psychotherapy Rule 5 tool.</a:t>
            </a:r>
            <a:endParaRPr lang="es-MX" sz="4800" i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524000" y="3499737"/>
            <a:ext cx="9144000" cy="2285999"/>
          </a:xfrm>
        </p:spPr>
        <p:txBody>
          <a:bodyPr>
            <a:normAutofit fontScale="85000" lnSpcReduction="20000"/>
          </a:bodyPr>
          <a:lstStyle/>
          <a:p>
            <a:pPr algn="l"/>
            <a:endParaRPr lang="es-MX" sz="2300" dirty="0" smtClean="0"/>
          </a:p>
          <a:p>
            <a:pPr algn="l"/>
            <a:r>
              <a:rPr lang="es-MX" sz="1900" baseline="30000" dirty="0" smtClean="0"/>
              <a:t>1</a:t>
            </a:r>
            <a:r>
              <a:rPr lang="es-MX" sz="1900" dirty="0" smtClean="0"/>
              <a:t>Michel André Reyes Ortega </a:t>
            </a:r>
            <a:r>
              <a:rPr lang="es-MX" sz="1900" dirty="0" err="1" smtClean="0"/>
              <a:t>PsyD</a:t>
            </a:r>
            <a:endParaRPr lang="es-MX" sz="1900" dirty="0" smtClean="0"/>
          </a:p>
          <a:p>
            <a:pPr algn="l"/>
            <a:r>
              <a:rPr lang="es-MX" sz="1900" baseline="30000" dirty="0" smtClean="0"/>
              <a:t>2</a:t>
            </a:r>
            <a:r>
              <a:rPr lang="es-MX" sz="1900" dirty="0" smtClean="0"/>
              <a:t>Angélica Nathalia Vargas Salinas </a:t>
            </a:r>
            <a:r>
              <a:rPr lang="es-MX" sz="1900" dirty="0" err="1" smtClean="0"/>
              <a:t>PsyD</a:t>
            </a:r>
            <a:endParaRPr lang="es-MX" sz="1900" dirty="0" smtClean="0"/>
          </a:p>
          <a:p>
            <a:pPr algn="l"/>
            <a:r>
              <a:rPr lang="es-MX" sz="1900" baseline="30000" dirty="0" smtClean="0"/>
              <a:t>3</a:t>
            </a:r>
            <a:r>
              <a:rPr lang="es-MX" sz="1900" dirty="0" smtClean="0"/>
              <a:t>Edgar </a:t>
            </a:r>
            <a:r>
              <a:rPr lang="es-MX" sz="1900" dirty="0"/>
              <a:t>Miranda </a:t>
            </a:r>
            <a:r>
              <a:rPr lang="es-MX" sz="1900" dirty="0" err="1"/>
              <a:t>Terres</a:t>
            </a:r>
            <a:r>
              <a:rPr lang="es-MX" sz="1900" dirty="0"/>
              <a:t> </a:t>
            </a:r>
            <a:r>
              <a:rPr lang="es-MX" sz="1900" dirty="0" smtClean="0"/>
              <a:t>MA</a:t>
            </a:r>
          </a:p>
          <a:p>
            <a:pPr algn="l"/>
            <a:endParaRPr lang="es-MX" sz="700" dirty="0" smtClean="0"/>
          </a:p>
          <a:p>
            <a:pPr algn="r"/>
            <a:r>
              <a:rPr lang="es-MX" sz="1900" baseline="30000" dirty="0"/>
              <a:t>1, </a:t>
            </a:r>
            <a:r>
              <a:rPr lang="es-MX" sz="1900" baseline="30000" dirty="0" smtClean="0"/>
              <a:t>2 </a:t>
            </a:r>
            <a:r>
              <a:rPr lang="es-MX" sz="1900" dirty="0" err="1" smtClean="0"/>
              <a:t>Association</a:t>
            </a:r>
            <a:r>
              <a:rPr lang="es-MX" sz="1900" dirty="0" smtClean="0"/>
              <a:t> </a:t>
            </a:r>
            <a:r>
              <a:rPr lang="es-MX" sz="1900" dirty="0" err="1" smtClean="0"/>
              <a:t>for</a:t>
            </a:r>
            <a:r>
              <a:rPr lang="es-MX" sz="1900" dirty="0" smtClean="0"/>
              <a:t> Contextual </a:t>
            </a:r>
            <a:r>
              <a:rPr lang="es-MX" sz="1900" dirty="0" err="1" smtClean="0"/>
              <a:t>Behavioral</a:t>
            </a:r>
            <a:r>
              <a:rPr lang="es-MX" sz="1900" dirty="0" smtClean="0"/>
              <a:t> </a:t>
            </a:r>
            <a:r>
              <a:rPr lang="es-MX" sz="1900" dirty="0" err="1" smtClean="0"/>
              <a:t>Science</a:t>
            </a:r>
            <a:r>
              <a:rPr lang="es-MX" sz="1900" dirty="0" smtClean="0"/>
              <a:t> </a:t>
            </a:r>
            <a:r>
              <a:rPr lang="es-MX" sz="1900" dirty="0" err="1" smtClean="0"/>
              <a:t>Mexico</a:t>
            </a:r>
            <a:r>
              <a:rPr lang="es-MX" sz="1900" dirty="0" smtClean="0"/>
              <a:t> </a:t>
            </a:r>
            <a:r>
              <a:rPr lang="es-MX" sz="1900" dirty="0" err="1" smtClean="0"/>
              <a:t>Chapter</a:t>
            </a:r>
            <a:endParaRPr lang="es-MX" sz="1900" dirty="0" smtClean="0"/>
          </a:p>
          <a:p>
            <a:pPr algn="r"/>
            <a:r>
              <a:rPr lang="es-MX" sz="1900" baseline="30000" dirty="0" smtClean="0"/>
              <a:t>1</a:t>
            </a:r>
            <a:r>
              <a:rPr lang="es-MX" sz="1900" baseline="30000" smtClean="0"/>
              <a:t>, 2, 3</a:t>
            </a:r>
            <a:r>
              <a:rPr lang="es-MX" sz="1900" smtClean="0"/>
              <a:t> </a:t>
            </a:r>
            <a:r>
              <a:rPr lang="es-MX" sz="1900" dirty="0" err="1" smtClean="0"/>
              <a:t>Mexico’s</a:t>
            </a:r>
            <a:r>
              <a:rPr lang="es-MX" sz="1900" dirty="0" smtClean="0"/>
              <a:t> </a:t>
            </a:r>
            <a:r>
              <a:rPr lang="es-MX" sz="1900" dirty="0"/>
              <a:t>Contextual </a:t>
            </a:r>
            <a:r>
              <a:rPr lang="es-MX" sz="1900" dirty="0" err="1"/>
              <a:t>Science</a:t>
            </a:r>
            <a:r>
              <a:rPr lang="es-MX" sz="1900" dirty="0"/>
              <a:t> and </a:t>
            </a:r>
            <a:r>
              <a:rPr lang="es-MX" sz="1900" dirty="0" err="1"/>
              <a:t>Therapy</a:t>
            </a:r>
            <a:r>
              <a:rPr lang="es-MX" sz="1900" dirty="0"/>
              <a:t> </a:t>
            </a:r>
            <a:r>
              <a:rPr lang="es-MX" sz="1900" dirty="0" err="1"/>
              <a:t>Institute</a:t>
            </a:r>
            <a:endParaRPr lang="es-MX" sz="1900" dirty="0"/>
          </a:p>
          <a:p>
            <a:pPr algn="r"/>
            <a:r>
              <a:rPr lang="es-MX" sz="1900" baseline="30000" dirty="0"/>
              <a:t>1, 2, 3</a:t>
            </a:r>
            <a:r>
              <a:rPr lang="es-MX" sz="1900" baseline="30000" dirty="0" smtClean="0"/>
              <a:t> </a:t>
            </a:r>
            <a:r>
              <a:rPr lang="es-MX" sz="1900" dirty="0" err="1" smtClean="0"/>
              <a:t>Mexico’s</a:t>
            </a:r>
            <a:r>
              <a:rPr lang="es-MX" sz="1900" dirty="0" smtClean="0"/>
              <a:t> </a:t>
            </a:r>
            <a:r>
              <a:rPr lang="es-MX" sz="1900" dirty="0" err="1"/>
              <a:t>National</a:t>
            </a:r>
            <a:r>
              <a:rPr lang="es-MX" sz="1900" dirty="0"/>
              <a:t> </a:t>
            </a:r>
            <a:r>
              <a:rPr lang="es-MX" sz="1900" dirty="0" err="1"/>
              <a:t>Institute</a:t>
            </a:r>
            <a:r>
              <a:rPr lang="es-MX" sz="1900" dirty="0"/>
              <a:t> of </a:t>
            </a:r>
            <a:r>
              <a:rPr lang="es-MX" sz="1900" dirty="0" err="1"/>
              <a:t>Psychiatry</a:t>
            </a:r>
            <a:r>
              <a:rPr lang="es-MX" sz="1900" dirty="0"/>
              <a:t> Ramón de la </a:t>
            </a:r>
            <a:r>
              <a:rPr lang="es-MX" sz="1900" dirty="0" smtClean="0"/>
              <a:t>Fuente</a:t>
            </a:r>
            <a:endParaRPr lang="es-MX" sz="1900" dirty="0"/>
          </a:p>
          <a:p>
            <a:pPr algn="l"/>
            <a:endParaRPr lang="es-MX" sz="1500" dirty="0"/>
          </a:p>
          <a:p>
            <a:endParaRPr lang="es-MX" sz="2000" dirty="0" smtClean="0"/>
          </a:p>
        </p:txBody>
      </p:sp>
      <p:pic>
        <p:nvPicPr>
          <p:cNvPr id="6" name="Picture 4" descr="D:\Psicología\M-ACBS\Logos\Log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063" y="3732175"/>
            <a:ext cx="949284" cy="93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Kilwala\Desktop\INST TERAP CONTEX-CORR-04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93" y="3728784"/>
            <a:ext cx="735053" cy="9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170" y="3738122"/>
            <a:ext cx="1327186" cy="92250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23" y="3728783"/>
            <a:ext cx="1622733" cy="94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9"/>
    </mc:Choice>
    <mc:Fallback xmlns="">
      <p:transition spd="slow" advTm="1246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0 Grupo"/>
          <p:cNvGrpSpPr/>
          <p:nvPr/>
        </p:nvGrpSpPr>
        <p:grpSpPr>
          <a:xfrm>
            <a:off x="2942955" y="434219"/>
            <a:ext cx="7856529" cy="5993940"/>
            <a:chOff x="925491" y="333831"/>
            <a:chExt cx="7586481" cy="5834745"/>
          </a:xfrm>
        </p:grpSpPr>
        <p:grpSp>
          <p:nvGrpSpPr>
            <p:cNvPr id="10" name="48 Grupo"/>
            <p:cNvGrpSpPr/>
            <p:nvPr/>
          </p:nvGrpSpPr>
          <p:grpSpPr>
            <a:xfrm>
              <a:off x="925491" y="333831"/>
              <a:ext cx="7586481" cy="5834745"/>
              <a:chOff x="925491" y="333831"/>
              <a:chExt cx="7586481" cy="5834745"/>
            </a:xfrm>
          </p:grpSpPr>
          <p:grpSp>
            <p:nvGrpSpPr>
              <p:cNvPr id="12" name="47 Grupo"/>
              <p:cNvGrpSpPr/>
              <p:nvPr/>
            </p:nvGrpSpPr>
            <p:grpSpPr>
              <a:xfrm>
                <a:off x="925491" y="333831"/>
                <a:ext cx="7586481" cy="5834745"/>
                <a:chOff x="925491" y="333831"/>
                <a:chExt cx="7586481" cy="5834745"/>
              </a:xfrm>
            </p:grpSpPr>
            <p:grpSp>
              <p:nvGrpSpPr>
                <p:cNvPr id="18" name="22 Grupo"/>
                <p:cNvGrpSpPr/>
                <p:nvPr/>
              </p:nvGrpSpPr>
              <p:grpSpPr>
                <a:xfrm>
                  <a:off x="1531257" y="333831"/>
                  <a:ext cx="6052459" cy="5834745"/>
                  <a:chOff x="1465943" y="507997"/>
                  <a:chExt cx="6052459" cy="5834745"/>
                </a:xfrm>
              </p:grpSpPr>
              <p:sp>
                <p:nvSpPr>
                  <p:cNvPr id="24" name="23 Elipse"/>
                  <p:cNvSpPr/>
                  <p:nvPr/>
                </p:nvSpPr>
                <p:spPr>
                  <a:xfrm>
                    <a:off x="1465943" y="507997"/>
                    <a:ext cx="6052459" cy="58347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6" name="25 Conector recto"/>
                  <p:cNvCxnSpPr>
                    <a:stCxn id="11" idx="2"/>
                    <a:endCxn id="25" idx="4"/>
                  </p:cNvCxnSpPr>
                  <p:nvPr/>
                </p:nvCxnSpPr>
                <p:spPr>
                  <a:xfrm>
                    <a:off x="4501409" y="901376"/>
                    <a:ext cx="1" cy="4926106"/>
                  </a:xfrm>
                  <a:prstGeom prst="line">
                    <a:avLst/>
                  </a:prstGeom>
                  <a:ln w="3175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26 Conector recto de flecha"/>
                  <p:cNvCxnSpPr/>
                  <p:nvPr/>
                </p:nvCxnSpPr>
                <p:spPr>
                  <a:xfrm>
                    <a:off x="1705429" y="3352954"/>
                    <a:ext cx="5573486" cy="0"/>
                  </a:xfrm>
                  <a:prstGeom prst="straightConnector1">
                    <a:avLst/>
                  </a:prstGeom>
                  <a:ln w="3175">
                    <a:solidFill>
                      <a:schemeClr val="bg1">
                        <a:lumMod val="75000"/>
                      </a:schemeClr>
                    </a:solidFill>
                    <a:headEnd type="arrow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6 Elipse"/>
                  <p:cNvSpPr/>
                  <p:nvPr/>
                </p:nvSpPr>
                <p:spPr>
                  <a:xfrm>
                    <a:off x="1567543" y="901376"/>
                    <a:ext cx="5867733" cy="4926106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4" name="13 Rectángulo"/>
                <p:cNvSpPr/>
                <p:nvPr/>
              </p:nvSpPr>
              <p:spPr>
                <a:xfrm>
                  <a:off x="7593136" y="3017343"/>
                  <a:ext cx="918836" cy="29960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 sz="1400" b="1" dirty="0" smtClean="0">
                      <a:cs typeface="Arial"/>
                    </a:rPr>
                    <a:t>TOWARDS</a:t>
                  </a:r>
                  <a:endParaRPr lang="es-ES" dirty="0"/>
                </a:p>
              </p:txBody>
            </p:sp>
            <p:sp>
              <p:nvSpPr>
                <p:cNvPr id="15" name="14 Rectángulo"/>
                <p:cNvSpPr/>
                <p:nvPr/>
              </p:nvSpPr>
              <p:spPr>
                <a:xfrm>
                  <a:off x="925491" y="3043803"/>
                  <a:ext cx="607523" cy="29960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s-ES" sz="1400" b="1" dirty="0" smtClean="0">
                      <a:cs typeface="Arial"/>
                    </a:rPr>
                    <a:t>AWAY</a:t>
                  </a:r>
                  <a:endParaRPr lang="es-ES" dirty="0"/>
                </a:p>
              </p:txBody>
            </p:sp>
          </p:grpSp>
          <p:sp>
            <p:nvSpPr>
              <p:cNvPr id="11" name="10 CuadroTexto"/>
              <p:cNvSpPr txBox="1"/>
              <p:nvPr/>
            </p:nvSpPr>
            <p:spPr>
              <a:xfrm>
                <a:off x="3732151" y="472548"/>
                <a:ext cx="1669143" cy="254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>
                    <a:latin typeface="+mj-lt"/>
                    <a:cs typeface="Arial"/>
                  </a:rPr>
                  <a:t>5 SENSES EXPERIENCE</a:t>
                </a:r>
                <a:endParaRPr lang="es-ES" sz="1100" b="1" dirty="0">
                  <a:latin typeface="+mj-lt"/>
                  <a:cs typeface="Arial"/>
                </a:endParaRPr>
              </a:p>
            </p:txBody>
          </p:sp>
        </p:grpSp>
        <p:sp>
          <p:nvSpPr>
            <p:cNvPr id="9" name="8 CuadroTexto"/>
            <p:cNvSpPr txBox="1"/>
            <p:nvPr/>
          </p:nvSpPr>
          <p:spPr>
            <a:xfrm>
              <a:off x="3780971" y="5743451"/>
              <a:ext cx="166914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>
                  <a:latin typeface="+mj-lt"/>
                  <a:cs typeface="Arial"/>
                </a:rPr>
                <a:t>INNER EXPERIENCE</a:t>
              </a:r>
              <a:endParaRPr lang="es-ES" sz="1100" b="1" dirty="0">
                <a:latin typeface="+mj-lt"/>
                <a:cs typeface="Arial"/>
              </a:endParaRPr>
            </a:p>
          </p:txBody>
        </p:sp>
      </p:grpSp>
      <p:sp>
        <p:nvSpPr>
          <p:cNvPr id="42" name="87 CuadroTexto"/>
          <p:cNvSpPr txBox="1"/>
          <p:nvPr/>
        </p:nvSpPr>
        <p:spPr>
          <a:xfrm>
            <a:off x="3675500" y="3375044"/>
            <a:ext cx="305089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latin typeface="+mj-lt"/>
                <a:cs typeface="Arial"/>
              </a:rPr>
              <a:t>WHAT I DON’T WANT TO THINK OR FEEL</a:t>
            </a:r>
          </a:p>
          <a:p>
            <a:pPr algn="r"/>
            <a:r>
              <a:rPr lang="es-ES" sz="1400" b="1" dirty="0" smtClean="0">
                <a:latin typeface="+mj-lt"/>
                <a:cs typeface="Arial"/>
              </a:rPr>
              <a:t>WHEN GIVING LOVE / OR RECEIVING LOVE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43" name="88 CuadroTexto"/>
          <p:cNvSpPr txBox="1"/>
          <p:nvPr/>
        </p:nvSpPr>
        <p:spPr>
          <a:xfrm>
            <a:off x="3818294" y="2839933"/>
            <a:ext cx="290248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latin typeface="+mj-lt"/>
                <a:cs typeface="Arial"/>
              </a:rPr>
              <a:t>AWAY MOVES ON GIVING LOVE / </a:t>
            </a:r>
          </a:p>
          <a:p>
            <a:pPr algn="r"/>
            <a:r>
              <a:rPr lang="es-ES" sz="1400" b="1" dirty="0" smtClean="0">
                <a:latin typeface="+mj-lt"/>
                <a:cs typeface="Arial"/>
              </a:rPr>
              <a:t>OR RECEIVING LOVE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44" name="1 Título"/>
          <p:cNvSpPr txBox="1">
            <a:spLocks/>
          </p:cNvSpPr>
          <p:nvPr/>
        </p:nvSpPr>
        <p:spPr>
          <a:xfrm rot="16200000">
            <a:off x="-1611981" y="2832987"/>
            <a:ext cx="5993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dirty="0" smtClean="0"/>
              <a:t>PRESENTING</a:t>
            </a:r>
          </a:p>
          <a:p>
            <a:pPr algn="ctr"/>
            <a:r>
              <a:rPr lang="es-MX" dirty="0" smtClean="0"/>
              <a:t>THE ACL MATRIX</a:t>
            </a:r>
          </a:p>
          <a:p>
            <a:pPr algn="ctr"/>
            <a:r>
              <a:rPr lang="es-MX" dirty="0" smtClean="0"/>
              <a:t>(1</a:t>
            </a:r>
            <a:r>
              <a:rPr lang="es-MX" baseline="30000" dirty="0" smtClean="0"/>
              <a:t>st</a:t>
            </a:r>
            <a:r>
              <a:rPr lang="es-MX" dirty="0" smtClean="0"/>
              <a:t> SESSION)</a:t>
            </a:r>
          </a:p>
        </p:txBody>
      </p:sp>
      <p:sp>
        <p:nvSpPr>
          <p:cNvPr id="23" name="87 CuadroTexto"/>
          <p:cNvSpPr txBox="1"/>
          <p:nvPr/>
        </p:nvSpPr>
        <p:spPr>
          <a:xfrm>
            <a:off x="6800409" y="3858598"/>
            <a:ext cx="2388241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mother</a:t>
            </a:r>
            <a:r>
              <a:rPr lang="es-MX" sz="1400" dirty="0" smtClean="0">
                <a:latin typeface="Lucida Calligraphy" panose="03010101010101010101" pitchFamily="66" charset="0"/>
              </a:rPr>
              <a:t>,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colleagues</a:t>
            </a:r>
            <a:r>
              <a:rPr lang="es-MX" sz="1400" dirty="0" smtClean="0">
                <a:latin typeface="Lucida Calligraphy" panose="03010101010101010101" pitchFamily="66" charset="0"/>
              </a:rPr>
              <a:t>,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boyfriend</a:t>
            </a:r>
            <a:r>
              <a:rPr lang="es-MX" sz="1400" dirty="0" smtClean="0">
                <a:latin typeface="Lucida Calligraphy" panose="03010101010101010101" pitchFamily="66" charset="0"/>
              </a:rPr>
              <a:t>,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family</a:t>
            </a:r>
            <a:endParaRPr lang="es-MX" sz="1400" dirty="0" smtClean="0">
              <a:latin typeface="Lucida Calligraphy" panose="03010101010101010101" pitchFamily="66" charset="0"/>
            </a:endParaRPr>
          </a:p>
          <a:p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Friends,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mother</a:t>
            </a:r>
            <a:r>
              <a:rPr lang="es-MX" sz="1400" dirty="0" smtClean="0">
                <a:latin typeface="Lucida Calligraphy" panose="03010101010101010101" pitchFamily="66" charset="0"/>
              </a:rPr>
              <a:t>, Mónica (</a:t>
            </a:r>
            <a:r>
              <a:rPr lang="es-MX" sz="1400" dirty="0" err="1">
                <a:latin typeface="Lucida Calligraphy" panose="03010101010101010101" pitchFamily="66" charset="0"/>
              </a:rPr>
              <a:t>m</a:t>
            </a:r>
            <a:r>
              <a:rPr lang="es-MX" sz="1400" dirty="0" err="1" smtClean="0">
                <a:latin typeface="Lucida Calligraphy" panose="03010101010101010101" pitchFamily="66" charset="0"/>
              </a:rPr>
              <a:t>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daughter</a:t>
            </a:r>
            <a:r>
              <a:rPr lang="es-MX" sz="1400" dirty="0" smtClean="0">
                <a:latin typeface="Lucida Calligraphy" panose="03010101010101010101" pitchFamily="66" charset="0"/>
              </a:rPr>
              <a:t>), etc.</a:t>
            </a:r>
          </a:p>
          <a:p>
            <a:endParaRPr lang="es-MX" sz="1400" dirty="0" smtClean="0">
              <a:latin typeface="Lucida Calligraphy" panose="03010101010101010101" pitchFamily="66" charset="0"/>
            </a:endParaRPr>
          </a:p>
        </p:txBody>
      </p:sp>
      <p:sp>
        <p:nvSpPr>
          <p:cNvPr id="28" name="88 CuadroTexto"/>
          <p:cNvSpPr txBox="1"/>
          <p:nvPr/>
        </p:nvSpPr>
        <p:spPr>
          <a:xfrm>
            <a:off x="6724400" y="3091305"/>
            <a:ext cx="303468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+mj-lt"/>
                <a:cs typeface="Arial"/>
              </a:rPr>
              <a:t>HOW IS IMPORTANT TO CONNECT?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29" name="88 CuadroTexto"/>
          <p:cNvSpPr txBox="1"/>
          <p:nvPr/>
        </p:nvSpPr>
        <p:spPr>
          <a:xfrm>
            <a:off x="6720839" y="3364666"/>
            <a:ext cx="229222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+mj-lt"/>
                <a:cs typeface="Arial"/>
              </a:rPr>
              <a:t>WHO IS IMPORTANT?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30" name="Marcador de contenido 6"/>
          <p:cNvSpPr>
            <a:spLocks noGrp="1"/>
          </p:cNvSpPr>
          <p:nvPr>
            <p:ph sz="quarter" idx="4"/>
          </p:nvPr>
        </p:nvSpPr>
        <p:spPr>
          <a:xfrm>
            <a:off x="9478032" y="1571233"/>
            <a:ext cx="2021096" cy="10739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>
                <a:latin typeface="Lucida Calligraphy" panose="03010101010101010101" pitchFamily="66" charset="0"/>
              </a:rPr>
              <a:t>AWARENESS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>
              <a:latin typeface="Lucida Calligraphy" panose="03010101010101010101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>
                <a:latin typeface="Lucida Calligraphy" panose="03010101010101010101" pitchFamily="66" charset="0"/>
              </a:rPr>
              <a:t>COURAGE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>
              <a:latin typeface="Lucida Calligraphy" panose="03010101010101010101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>
                <a:latin typeface="Lucida Calligraphy" panose="03010101010101010101" pitchFamily="66" charset="0"/>
              </a:rPr>
              <a:t>LOVE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 smtClean="0">
              <a:latin typeface="Lucida Calligraphy" panose="03010101010101010101" pitchFamily="66" charset="0"/>
            </a:endParaRPr>
          </a:p>
        </p:txBody>
      </p:sp>
      <p:sp>
        <p:nvSpPr>
          <p:cNvPr id="32" name="87 CuadroTexto"/>
          <p:cNvSpPr txBox="1"/>
          <p:nvPr/>
        </p:nvSpPr>
        <p:spPr>
          <a:xfrm>
            <a:off x="6863577" y="1374703"/>
            <a:ext cx="2291527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Telling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the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truth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Sharing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feelings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Hugging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kids</a:t>
            </a:r>
            <a:endParaRPr lang="es-MX" sz="1400" dirty="0">
              <a:latin typeface="Lucida Calligraphy" panose="03010101010101010101" pitchFamily="66" charset="0"/>
              <a:cs typeface="Arial"/>
            </a:endParaRPr>
          </a:p>
          <a:p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Arriving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home at 22:00</a:t>
            </a:r>
          </a:p>
          <a:p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Having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dinner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with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wfe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, etc.</a:t>
            </a:r>
          </a:p>
          <a:p>
            <a:pPr algn="r"/>
            <a:endParaRPr lang="es-ES" sz="1400" dirty="0" smtClean="0">
              <a:latin typeface="Lucida Calligraphy" panose="03010101010101010101" pitchFamily="66" charset="0"/>
              <a:cs typeface="Arial"/>
            </a:endParaRPr>
          </a:p>
        </p:txBody>
      </p:sp>
      <p:sp>
        <p:nvSpPr>
          <p:cNvPr id="13" name="Abrir llave 12"/>
          <p:cNvSpPr/>
          <p:nvPr/>
        </p:nvSpPr>
        <p:spPr>
          <a:xfrm>
            <a:off x="9186200" y="1181686"/>
            <a:ext cx="236733" cy="1891374"/>
          </a:xfrm>
          <a:prstGeom prst="leftBrace">
            <a:avLst>
              <a:gd name="adj1" fmla="val 16515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2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 uiExpand="1" build="p"/>
      <p:bldP spid="3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0 Grupo"/>
          <p:cNvGrpSpPr/>
          <p:nvPr/>
        </p:nvGrpSpPr>
        <p:grpSpPr>
          <a:xfrm>
            <a:off x="2942955" y="434219"/>
            <a:ext cx="7856529" cy="5993940"/>
            <a:chOff x="925491" y="333831"/>
            <a:chExt cx="7586481" cy="5834745"/>
          </a:xfrm>
        </p:grpSpPr>
        <p:grpSp>
          <p:nvGrpSpPr>
            <p:cNvPr id="10" name="48 Grupo"/>
            <p:cNvGrpSpPr/>
            <p:nvPr/>
          </p:nvGrpSpPr>
          <p:grpSpPr>
            <a:xfrm>
              <a:off x="925491" y="333831"/>
              <a:ext cx="7586481" cy="5834745"/>
              <a:chOff x="925491" y="333831"/>
              <a:chExt cx="7586481" cy="5834745"/>
            </a:xfrm>
          </p:grpSpPr>
          <p:grpSp>
            <p:nvGrpSpPr>
              <p:cNvPr id="12" name="47 Grupo"/>
              <p:cNvGrpSpPr/>
              <p:nvPr/>
            </p:nvGrpSpPr>
            <p:grpSpPr>
              <a:xfrm>
                <a:off x="925491" y="333831"/>
                <a:ext cx="7586481" cy="5834745"/>
                <a:chOff x="925491" y="333831"/>
                <a:chExt cx="7586481" cy="5834745"/>
              </a:xfrm>
            </p:grpSpPr>
            <p:grpSp>
              <p:nvGrpSpPr>
                <p:cNvPr id="18" name="22 Grupo"/>
                <p:cNvGrpSpPr/>
                <p:nvPr/>
              </p:nvGrpSpPr>
              <p:grpSpPr>
                <a:xfrm>
                  <a:off x="1531257" y="333831"/>
                  <a:ext cx="6052459" cy="5834745"/>
                  <a:chOff x="1465943" y="507997"/>
                  <a:chExt cx="6052459" cy="5834745"/>
                </a:xfrm>
              </p:grpSpPr>
              <p:sp>
                <p:nvSpPr>
                  <p:cNvPr id="24" name="23 Elipse"/>
                  <p:cNvSpPr/>
                  <p:nvPr/>
                </p:nvSpPr>
                <p:spPr>
                  <a:xfrm>
                    <a:off x="1465943" y="507997"/>
                    <a:ext cx="6052459" cy="58347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6" name="25 Conector recto"/>
                  <p:cNvCxnSpPr>
                    <a:stCxn id="11" idx="2"/>
                    <a:endCxn id="25" idx="4"/>
                  </p:cNvCxnSpPr>
                  <p:nvPr/>
                </p:nvCxnSpPr>
                <p:spPr>
                  <a:xfrm>
                    <a:off x="4501409" y="901376"/>
                    <a:ext cx="1" cy="4926106"/>
                  </a:xfrm>
                  <a:prstGeom prst="line">
                    <a:avLst/>
                  </a:prstGeom>
                  <a:ln w="3175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26 Conector recto de flecha"/>
                  <p:cNvCxnSpPr/>
                  <p:nvPr/>
                </p:nvCxnSpPr>
                <p:spPr>
                  <a:xfrm>
                    <a:off x="1705429" y="3352954"/>
                    <a:ext cx="5573486" cy="0"/>
                  </a:xfrm>
                  <a:prstGeom prst="straightConnector1">
                    <a:avLst/>
                  </a:prstGeom>
                  <a:ln w="3175">
                    <a:solidFill>
                      <a:schemeClr val="bg1">
                        <a:lumMod val="75000"/>
                      </a:schemeClr>
                    </a:solidFill>
                    <a:headEnd type="arrow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6 Elipse"/>
                  <p:cNvSpPr/>
                  <p:nvPr/>
                </p:nvSpPr>
                <p:spPr>
                  <a:xfrm>
                    <a:off x="1567543" y="901376"/>
                    <a:ext cx="5867733" cy="4926106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75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4" name="13 Rectángulo"/>
                <p:cNvSpPr/>
                <p:nvPr/>
              </p:nvSpPr>
              <p:spPr>
                <a:xfrm>
                  <a:off x="7593136" y="3017343"/>
                  <a:ext cx="918836" cy="29960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 sz="1400" b="1" dirty="0" smtClean="0">
                      <a:cs typeface="Arial"/>
                    </a:rPr>
                    <a:t>TOWARDS</a:t>
                  </a:r>
                  <a:endParaRPr lang="es-ES" dirty="0"/>
                </a:p>
              </p:txBody>
            </p:sp>
            <p:sp>
              <p:nvSpPr>
                <p:cNvPr id="15" name="14 Rectángulo"/>
                <p:cNvSpPr/>
                <p:nvPr/>
              </p:nvSpPr>
              <p:spPr>
                <a:xfrm>
                  <a:off x="925491" y="3043803"/>
                  <a:ext cx="607523" cy="29960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s-ES" sz="1400" b="1" dirty="0" smtClean="0">
                      <a:cs typeface="Arial"/>
                    </a:rPr>
                    <a:t>AWAY</a:t>
                  </a:r>
                  <a:endParaRPr lang="es-ES" dirty="0"/>
                </a:p>
              </p:txBody>
            </p:sp>
          </p:grpSp>
          <p:sp>
            <p:nvSpPr>
              <p:cNvPr id="11" name="10 CuadroTexto"/>
              <p:cNvSpPr txBox="1"/>
              <p:nvPr/>
            </p:nvSpPr>
            <p:spPr>
              <a:xfrm>
                <a:off x="3732151" y="472548"/>
                <a:ext cx="1669143" cy="254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>
                    <a:latin typeface="+mj-lt"/>
                    <a:cs typeface="Arial"/>
                  </a:rPr>
                  <a:t>5 SENSES EXPERIENCE</a:t>
                </a:r>
                <a:endParaRPr lang="es-ES" sz="1100" b="1" dirty="0">
                  <a:latin typeface="+mj-lt"/>
                  <a:cs typeface="Arial"/>
                </a:endParaRPr>
              </a:p>
            </p:txBody>
          </p:sp>
        </p:grpSp>
        <p:sp>
          <p:nvSpPr>
            <p:cNvPr id="9" name="8 CuadroTexto"/>
            <p:cNvSpPr txBox="1"/>
            <p:nvPr/>
          </p:nvSpPr>
          <p:spPr>
            <a:xfrm>
              <a:off x="3780971" y="5743451"/>
              <a:ext cx="166914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>
                  <a:latin typeface="+mj-lt"/>
                  <a:cs typeface="Arial"/>
                </a:rPr>
                <a:t>INNER EXPERIENCE</a:t>
              </a:r>
              <a:endParaRPr lang="es-ES" sz="1100" b="1" dirty="0">
                <a:latin typeface="+mj-lt"/>
                <a:cs typeface="Arial"/>
              </a:endParaRPr>
            </a:p>
          </p:txBody>
        </p:sp>
      </p:grpSp>
      <p:sp>
        <p:nvSpPr>
          <p:cNvPr id="39" name="87 CuadroTexto"/>
          <p:cNvSpPr txBox="1"/>
          <p:nvPr/>
        </p:nvSpPr>
        <p:spPr>
          <a:xfrm>
            <a:off x="4241307" y="3914579"/>
            <a:ext cx="238824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sz="1400" dirty="0" err="1" smtClean="0">
                <a:latin typeface="Lucida Calligraphy" panose="03010101010101010101" pitchFamily="66" charset="0"/>
              </a:rPr>
              <a:t>Shame</a:t>
            </a:r>
            <a:endParaRPr lang="es-MX" sz="1400" dirty="0" smtClean="0">
              <a:latin typeface="Lucida Calligraphy" panose="03010101010101010101" pitchFamily="66" charset="0"/>
            </a:endParaRPr>
          </a:p>
          <a:p>
            <a:pPr algn="r"/>
            <a:r>
              <a:rPr lang="es-MX" sz="1400" dirty="0" smtClean="0">
                <a:latin typeface="Lucida Calligraphy" panose="03010101010101010101" pitchFamily="66" charset="0"/>
              </a:rPr>
              <a:t>I look </a:t>
            </a:r>
            <a:r>
              <a:rPr lang="es-MX" sz="1400" dirty="0" err="1" smtClean="0">
                <a:latin typeface="Lucida Calligraphy" panose="03010101010101010101" pitchFamily="66" charset="0"/>
              </a:rPr>
              <a:t>weird</a:t>
            </a:r>
            <a:endParaRPr lang="es-MX" sz="1400" dirty="0" smtClean="0">
              <a:latin typeface="Lucida Calligraphy" panose="03010101010101010101" pitchFamily="66" charset="0"/>
            </a:endParaRP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</a:rPr>
              <a:t>This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is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not</a:t>
            </a:r>
            <a:r>
              <a:rPr lang="es-MX" sz="1400" dirty="0" smtClean="0">
                <a:latin typeface="Lucida Calligraphy" panose="03010101010101010101" pitchFamily="66" charset="0"/>
              </a:rPr>
              <a:t> me</a:t>
            </a: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</a:rPr>
              <a:t>I’m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going</a:t>
            </a:r>
            <a:r>
              <a:rPr lang="es-MX" sz="1400" dirty="0" smtClean="0">
                <a:latin typeface="Lucida Calligraphy" panose="03010101010101010101" pitchFamily="66" charset="0"/>
              </a:rPr>
              <a:t> to </a:t>
            </a:r>
            <a:r>
              <a:rPr lang="es-MX" sz="1400" dirty="0" err="1" smtClean="0">
                <a:latin typeface="Lucida Calligraphy" panose="03010101010101010101" pitchFamily="66" charset="0"/>
              </a:rPr>
              <a:t>fail</a:t>
            </a:r>
            <a:endParaRPr lang="es-MX" sz="1400" dirty="0" smtClean="0">
              <a:latin typeface="Lucida Calligraphy" panose="03010101010101010101" pitchFamily="66" charset="0"/>
            </a:endParaRP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</a:rPr>
              <a:t>She’ll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feel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akward</a:t>
            </a:r>
            <a:endParaRPr lang="es-MX" sz="1400" dirty="0">
              <a:latin typeface="Lucida Calligraphy" panose="03010101010101010101" pitchFamily="66" charset="0"/>
            </a:endParaRPr>
          </a:p>
        </p:txBody>
      </p:sp>
      <p:sp>
        <p:nvSpPr>
          <p:cNvPr id="41" name="87 CuadroTexto"/>
          <p:cNvSpPr txBox="1"/>
          <p:nvPr/>
        </p:nvSpPr>
        <p:spPr>
          <a:xfrm>
            <a:off x="4045170" y="1444624"/>
            <a:ext cx="2606752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Looking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at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the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floor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Rubing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hands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Using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a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matter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of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fact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tone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pPr algn="r"/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Denying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  <a:cs typeface="Arial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  <a:cs typeface="Arial"/>
              </a:rPr>
              <a:t>qualities</a:t>
            </a:r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pPr algn="r"/>
            <a:endParaRPr lang="es-MX" sz="1400" dirty="0" smtClean="0">
              <a:latin typeface="Lucida Calligraphy" panose="03010101010101010101" pitchFamily="66" charset="0"/>
              <a:cs typeface="Arial"/>
            </a:endParaRPr>
          </a:p>
          <a:p>
            <a:pPr algn="r"/>
            <a:endParaRPr lang="es-ES" sz="1400" dirty="0" smtClean="0">
              <a:latin typeface="Lucida Calligraphy" panose="03010101010101010101" pitchFamily="66" charset="0"/>
              <a:cs typeface="Arial"/>
            </a:endParaRPr>
          </a:p>
        </p:txBody>
      </p:sp>
      <p:sp>
        <p:nvSpPr>
          <p:cNvPr id="42" name="87 CuadroTexto"/>
          <p:cNvSpPr txBox="1"/>
          <p:nvPr/>
        </p:nvSpPr>
        <p:spPr>
          <a:xfrm>
            <a:off x="3675500" y="3375044"/>
            <a:ext cx="30508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latin typeface="+mj-lt"/>
                <a:cs typeface="Arial"/>
              </a:rPr>
              <a:t>WHAT I DON’T WANT TO THINK OR FEEL</a:t>
            </a:r>
          </a:p>
          <a:p>
            <a:pPr algn="r"/>
            <a:r>
              <a:rPr lang="es-ES" sz="1400" b="1" dirty="0" smtClean="0">
                <a:latin typeface="+mj-lt"/>
                <a:cs typeface="Arial"/>
              </a:rPr>
              <a:t>ON GIVING LOVE / ON RECEIVING LOVE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43" name="88 CuadroTexto"/>
          <p:cNvSpPr txBox="1"/>
          <p:nvPr/>
        </p:nvSpPr>
        <p:spPr>
          <a:xfrm>
            <a:off x="3818294" y="2839933"/>
            <a:ext cx="290248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latin typeface="+mj-lt"/>
                <a:cs typeface="Arial"/>
              </a:rPr>
              <a:t>AWAY MOVES ON GIVING LOVE / </a:t>
            </a:r>
          </a:p>
          <a:p>
            <a:pPr algn="r"/>
            <a:r>
              <a:rPr lang="es-ES" sz="1400" b="1" dirty="0" smtClean="0">
                <a:latin typeface="+mj-lt"/>
                <a:cs typeface="Arial"/>
              </a:rPr>
              <a:t>ON RECEIVING LOVE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23" name="87 CuadroTexto"/>
          <p:cNvSpPr txBox="1"/>
          <p:nvPr/>
        </p:nvSpPr>
        <p:spPr>
          <a:xfrm>
            <a:off x="6800409" y="3900802"/>
            <a:ext cx="238824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Lucida Calligraphy" panose="03010101010101010101" pitchFamily="66" charset="0"/>
              </a:rPr>
              <a:t>David (</a:t>
            </a:r>
            <a:r>
              <a:rPr lang="es-MX" sz="1400" dirty="0" err="1" smtClean="0">
                <a:latin typeface="Lucida Calligraphy" panose="03010101010101010101" pitchFamily="66" charset="0"/>
              </a:rPr>
              <a:t>my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boyfriend</a:t>
            </a:r>
            <a:r>
              <a:rPr lang="es-MX" sz="1400" dirty="0" smtClean="0">
                <a:latin typeface="Lucida Calligraphy" panose="03010101010101010101" pitchFamily="66" charset="0"/>
              </a:rPr>
              <a:t>)</a:t>
            </a:r>
          </a:p>
          <a:p>
            <a:endParaRPr lang="es-MX" sz="1400" dirty="0" smtClean="0">
              <a:latin typeface="Lucida Calligraphy" panose="03010101010101010101" pitchFamily="66" charset="0"/>
            </a:endParaRPr>
          </a:p>
          <a:p>
            <a:r>
              <a:rPr lang="es-MX" sz="1400" dirty="0" err="1" smtClean="0">
                <a:latin typeface="Lucida Calligraphy" panose="03010101010101010101" pitchFamily="66" charset="0"/>
              </a:rPr>
              <a:t>Mom</a:t>
            </a:r>
            <a:r>
              <a:rPr lang="es-MX" sz="1400" dirty="0" smtClean="0">
                <a:latin typeface="Lucida Calligraphy" panose="03010101010101010101" pitchFamily="66" charset="0"/>
              </a:rPr>
              <a:t> and Dad</a:t>
            </a:r>
          </a:p>
          <a:p>
            <a:endParaRPr lang="es-MX" sz="1400" dirty="0" smtClean="0">
              <a:latin typeface="Lucida Calligraphy" panose="03010101010101010101" pitchFamily="66" charset="0"/>
            </a:endParaRPr>
          </a:p>
          <a:p>
            <a:r>
              <a:rPr lang="es-MX" sz="1400" dirty="0" smtClean="0">
                <a:latin typeface="Lucida Calligraphy" panose="03010101010101010101" pitchFamily="66" charset="0"/>
              </a:rPr>
              <a:t>Claudia (</a:t>
            </a:r>
            <a:r>
              <a:rPr lang="es-MX" sz="1400" dirty="0" err="1">
                <a:latin typeface="Lucida Calligraphy" panose="03010101010101010101" pitchFamily="66" charset="0"/>
              </a:rPr>
              <a:t>m</a:t>
            </a:r>
            <a:r>
              <a:rPr lang="es-MX" sz="1400" dirty="0" err="1" smtClean="0">
                <a:latin typeface="Lucida Calligraphy" panose="03010101010101010101" pitchFamily="66" charset="0"/>
              </a:rPr>
              <a:t>y</a:t>
            </a:r>
            <a:r>
              <a:rPr lang="es-MX" sz="1400" dirty="0" smtClean="0">
                <a:latin typeface="Lucida Calligraphy" panose="03010101010101010101" pitchFamily="66" charset="0"/>
              </a:rPr>
              <a:t> </a:t>
            </a:r>
            <a:r>
              <a:rPr lang="es-MX" sz="1400" dirty="0" err="1" smtClean="0">
                <a:latin typeface="Lucida Calligraphy" panose="03010101010101010101" pitchFamily="66" charset="0"/>
              </a:rPr>
              <a:t>boss</a:t>
            </a:r>
            <a:r>
              <a:rPr lang="es-MX" sz="1400" dirty="0" smtClean="0">
                <a:latin typeface="Lucida Calligraphy" panose="03010101010101010101" pitchFamily="66" charset="0"/>
              </a:rPr>
              <a:t>)</a:t>
            </a:r>
          </a:p>
          <a:p>
            <a:endParaRPr lang="es-MX" sz="1400" dirty="0" smtClean="0">
              <a:latin typeface="Lucida Calligraphy" panose="03010101010101010101" pitchFamily="66" charset="0"/>
            </a:endParaRPr>
          </a:p>
        </p:txBody>
      </p:sp>
      <p:sp>
        <p:nvSpPr>
          <p:cNvPr id="28" name="88 CuadroTexto"/>
          <p:cNvSpPr txBox="1"/>
          <p:nvPr/>
        </p:nvSpPr>
        <p:spPr>
          <a:xfrm>
            <a:off x="6724400" y="3091305"/>
            <a:ext cx="303468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+mj-lt"/>
                <a:cs typeface="Arial"/>
              </a:rPr>
              <a:t>HOW IS IMPORTANT TO CONNECT?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29" name="88 CuadroTexto"/>
          <p:cNvSpPr txBox="1"/>
          <p:nvPr/>
        </p:nvSpPr>
        <p:spPr>
          <a:xfrm>
            <a:off x="6720839" y="3364666"/>
            <a:ext cx="229222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+mj-lt"/>
                <a:cs typeface="Arial"/>
              </a:rPr>
              <a:t>WHO IS IMPORTANT?</a:t>
            </a:r>
            <a:endParaRPr lang="es-ES" sz="1400" b="1" dirty="0">
              <a:latin typeface="+mj-lt"/>
              <a:cs typeface="Arial"/>
            </a:endParaRPr>
          </a:p>
        </p:txBody>
      </p:sp>
      <p:sp>
        <p:nvSpPr>
          <p:cNvPr id="30" name="Marcador de contenido 6"/>
          <p:cNvSpPr>
            <a:spLocks noGrp="1"/>
          </p:cNvSpPr>
          <p:nvPr>
            <p:ph sz="quarter" idx="4"/>
          </p:nvPr>
        </p:nvSpPr>
        <p:spPr>
          <a:xfrm>
            <a:off x="6798441" y="1483889"/>
            <a:ext cx="2021096" cy="19035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/>
              <a:t>AWARENESS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/>
          </a:p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/>
              <a:t>COURAGE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/>
          </a:p>
          <a:p>
            <a:pPr marL="0" indent="0">
              <a:spcBef>
                <a:spcPts val="0"/>
              </a:spcBef>
              <a:buNone/>
            </a:pPr>
            <a:r>
              <a:rPr lang="es-MX" sz="1400" b="1" dirty="0" smtClean="0"/>
              <a:t>LOVE</a:t>
            </a:r>
          </a:p>
          <a:p>
            <a:pPr marL="0" indent="0">
              <a:spcBef>
                <a:spcPts val="0"/>
              </a:spcBef>
              <a:buNone/>
            </a:pPr>
            <a:endParaRPr lang="es-MX" sz="1400" dirty="0" smtClean="0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 rot="16200000">
            <a:off x="-1611981" y="2832987"/>
            <a:ext cx="5993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dirty="0"/>
              <a:t>THE </a:t>
            </a:r>
            <a:r>
              <a:rPr lang="es-MX" sz="3600" dirty="0" smtClean="0"/>
              <a:t>ACL MATRIX AS</a:t>
            </a:r>
          </a:p>
          <a:p>
            <a:pPr algn="ctr"/>
            <a:r>
              <a:rPr lang="es-MX" sz="3600" dirty="0" smtClean="0"/>
              <a:t>FAP </a:t>
            </a:r>
            <a:r>
              <a:rPr lang="es-MX" sz="3600" dirty="0"/>
              <a:t>RULE 5 TOOL</a:t>
            </a:r>
            <a:br>
              <a:rPr lang="es-MX" sz="3600" dirty="0"/>
            </a:br>
            <a:r>
              <a:rPr lang="es-MX" sz="3600" dirty="0"/>
              <a:t>-EVOKING CRB3(2)-</a:t>
            </a:r>
            <a:endParaRPr lang="es-MX" sz="3600" dirty="0"/>
          </a:p>
        </p:txBody>
      </p:sp>
      <p:sp>
        <p:nvSpPr>
          <p:cNvPr id="34" name="Flecha derecha 33"/>
          <p:cNvSpPr/>
          <p:nvPr/>
        </p:nvSpPr>
        <p:spPr>
          <a:xfrm>
            <a:off x="7073785" y="1663683"/>
            <a:ext cx="2152728" cy="1129071"/>
          </a:xfrm>
          <a:prstGeom prst="rightArrow">
            <a:avLst>
              <a:gd name="adj1" fmla="val 50000"/>
              <a:gd name="adj2" fmla="val 4444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INTIMACY</a:t>
            </a:r>
            <a:endParaRPr lang="es-MX" sz="2800" b="1" dirty="0"/>
          </a:p>
        </p:txBody>
      </p:sp>
      <p:pic>
        <p:nvPicPr>
          <p:cNvPr id="35" name="Picture 2" descr="spiral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71032">
            <a:off x="4074469" y="2027601"/>
            <a:ext cx="2580273" cy="207913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Flecha curvada hacia arriba 35"/>
          <p:cNvSpPr/>
          <p:nvPr/>
        </p:nvSpPr>
        <p:spPr>
          <a:xfrm rot="20265206">
            <a:off x="5849999" y="3422330"/>
            <a:ext cx="3215148" cy="1362290"/>
          </a:xfrm>
          <a:prstGeom prst="curvedUpArrow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 rot="19162879">
            <a:off x="4701633" y="3956231"/>
            <a:ext cx="2479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rgbClr val="C00000"/>
                </a:solidFill>
                <a:latin typeface="Chiller" panose="04020404031007020602" pitchFamily="82" charset="0"/>
              </a:rPr>
              <a:t>STUCK</a:t>
            </a:r>
            <a:endParaRPr lang="es-MX" sz="4400" dirty="0">
              <a:solidFill>
                <a:srgbClr val="C00000"/>
              </a:solidFill>
              <a:latin typeface="Chiller" panose="04020404031007020602" pitchFamily="82" charset="0"/>
            </a:endParaRPr>
          </a:p>
        </p:txBody>
      </p:sp>
      <p:sp>
        <p:nvSpPr>
          <p:cNvPr id="32" name="1 Título"/>
          <p:cNvSpPr txBox="1">
            <a:spLocks/>
          </p:cNvSpPr>
          <p:nvPr/>
        </p:nvSpPr>
        <p:spPr>
          <a:xfrm rot="16200000">
            <a:off x="-1618605" y="2826363"/>
            <a:ext cx="5993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dirty="0"/>
              <a:t>THE </a:t>
            </a:r>
            <a:r>
              <a:rPr lang="es-MX" sz="3600" dirty="0" smtClean="0"/>
              <a:t>ACL MATRIX AS</a:t>
            </a:r>
          </a:p>
          <a:p>
            <a:pPr algn="ctr"/>
            <a:r>
              <a:rPr lang="es-MX" sz="3600" dirty="0" smtClean="0"/>
              <a:t>FAP </a:t>
            </a:r>
            <a:r>
              <a:rPr lang="es-MX" sz="3600" dirty="0"/>
              <a:t>RULE 5 TOOL</a:t>
            </a:r>
            <a:br>
              <a:rPr lang="es-MX" sz="3600" dirty="0"/>
            </a:br>
            <a:r>
              <a:rPr lang="es-MX" sz="3600" dirty="0" smtClean="0"/>
              <a:t>-EVOKING O2s-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97996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23" grpId="0"/>
      <p:bldP spid="30" grpId="0" build="p"/>
      <p:bldP spid="31" grpId="0"/>
      <p:bldP spid="34" grpId="0" animBg="1"/>
      <p:bldP spid="36" grpId="0" animBg="1"/>
      <p:bldP spid="37" grpId="0"/>
      <p:bldP spid="37" grpId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2856915"/>
              </p:ext>
            </p:extLst>
          </p:nvPr>
        </p:nvGraphicFramePr>
        <p:xfrm>
          <a:off x="176882" y="3490513"/>
          <a:ext cx="3766595" cy="330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7531685"/>
              </p:ext>
            </p:extLst>
          </p:nvPr>
        </p:nvGraphicFramePr>
        <p:xfrm>
          <a:off x="4209950" y="34725"/>
          <a:ext cx="3766595" cy="340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584756"/>
              </p:ext>
            </p:extLst>
          </p:nvPr>
        </p:nvGraphicFramePr>
        <p:xfrm>
          <a:off x="8239763" y="34725"/>
          <a:ext cx="3766595" cy="34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797843"/>
              </p:ext>
            </p:extLst>
          </p:nvPr>
        </p:nvGraphicFramePr>
        <p:xfrm>
          <a:off x="4212209" y="3490512"/>
          <a:ext cx="3766595" cy="330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5894310"/>
              </p:ext>
            </p:extLst>
          </p:nvPr>
        </p:nvGraphicFramePr>
        <p:xfrm>
          <a:off x="180431" y="34725"/>
          <a:ext cx="3766595" cy="339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2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8605459"/>
              </p:ext>
            </p:extLst>
          </p:nvPr>
        </p:nvGraphicFramePr>
        <p:xfrm>
          <a:off x="8240207" y="3502087"/>
          <a:ext cx="3766595" cy="330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Rectángulo 2"/>
          <p:cNvSpPr/>
          <p:nvPr/>
        </p:nvSpPr>
        <p:spPr>
          <a:xfrm>
            <a:off x="1887794" y="2974691"/>
            <a:ext cx="1873978" cy="39428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6875361" y="2986267"/>
            <a:ext cx="902825" cy="382711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10926500" y="2997842"/>
            <a:ext cx="902825" cy="382711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10938075" y="6356429"/>
            <a:ext cx="902825" cy="382711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6910084" y="6356428"/>
            <a:ext cx="902825" cy="382711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2870518" y="6344852"/>
            <a:ext cx="902825" cy="38271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6">
                <a:lumMod val="40000"/>
                <a:lumOff val="6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THANKS!!!</a:t>
            </a:r>
            <a:endParaRPr lang="es-MX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46814"/>
            <a:ext cx="5181600" cy="3108960"/>
          </a:xfr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46561"/>
            <a:ext cx="5181600" cy="3109466"/>
          </a:xfrm>
        </p:spPr>
      </p:pic>
    </p:spTree>
    <p:extLst>
      <p:ext uri="{BB962C8B-B14F-4D97-AF65-F5344CB8AC3E}">
        <p14:creationId xmlns:p14="http://schemas.microsoft.com/office/powerpoint/2010/main" val="24074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INTIMACY DEVELOPMENT</a:t>
            </a:r>
            <a:endParaRPr lang="es-MX" dirty="0"/>
          </a:p>
        </p:txBody>
      </p:sp>
      <p:pic>
        <p:nvPicPr>
          <p:cNvPr id="4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-14070" y="2033956"/>
            <a:ext cx="2739498" cy="482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8962669" y="2033956"/>
            <a:ext cx="3229331" cy="482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1"/>
          <p:cNvSpPr/>
          <p:nvPr/>
        </p:nvSpPr>
        <p:spPr bwMode="auto">
          <a:xfrm rot="21108979">
            <a:off x="1856956" y="1576019"/>
            <a:ext cx="2845302" cy="1264980"/>
          </a:xfrm>
          <a:prstGeom prst="cloudCallout">
            <a:avLst>
              <a:gd name="adj1" fmla="val -30672"/>
              <a:gd name="adj2" fmla="val 5715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Motives, needs</a:t>
            </a:r>
          </a:p>
        </p:txBody>
      </p:sp>
      <p:sp>
        <p:nvSpPr>
          <p:cNvPr id="7" name="Cloud Callout 7"/>
          <p:cNvSpPr/>
          <p:nvPr/>
        </p:nvSpPr>
        <p:spPr bwMode="auto">
          <a:xfrm rot="21108979">
            <a:off x="7485115" y="1468514"/>
            <a:ext cx="2829403" cy="1264980"/>
          </a:xfrm>
          <a:prstGeom prst="cloudCallout">
            <a:avLst>
              <a:gd name="adj1" fmla="val 27277"/>
              <a:gd name="adj2" fmla="val 5288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Motives, needs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Diagram 16"/>
          <p:cNvGraphicFramePr/>
          <p:nvPr>
            <p:extLst>
              <p:ext uri="{D42A27DB-BD31-4B8C-83A1-F6EECF244321}">
                <p14:modId xmlns:p14="http://schemas.microsoft.com/office/powerpoint/2010/main" val="3858130076"/>
              </p:ext>
            </p:extLst>
          </p:nvPr>
        </p:nvGraphicFramePr>
        <p:xfrm>
          <a:off x="2822419" y="3037371"/>
          <a:ext cx="6554852" cy="236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4"/>
          <p:cNvSpPr/>
          <p:nvPr/>
        </p:nvSpPr>
        <p:spPr>
          <a:xfrm>
            <a:off x="3792230" y="6242239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5B524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credit goes to Jonathan W. Kanter</a:t>
            </a:r>
            <a:endParaRPr lang="en-US" dirty="0">
              <a:solidFill>
                <a:srgbClr val="5B524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INTIMACY DEVELOPMENT</a:t>
            </a:r>
            <a:endParaRPr lang="es-MX" dirty="0"/>
          </a:p>
        </p:txBody>
      </p:sp>
      <p:pic>
        <p:nvPicPr>
          <p:cNvPr id="4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-14070" y="2033956"/>
            <a:ext cx="2739498" cy="482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8962669" y="2033956"/>
            <a:ext cx="3229331" cy="482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1"/>
          <p:cNvSpPr/>
          <p:nvPr/>
        </p:nvSpPr>
        <p:spPr bwMode="auto">
          <a:xfrm rot="21108979">
            <a:off x="1856956" y="1576019"/>
            <a:ext cx="2845302" cy="1264980"/>
          </a:xfrm>
          <a:prstGeom prst="cloudCallout">
            <a:avLst>
              <a:gd name="adj1" fmla="val -30672"/>
              <a:gd name="adj2" fmla="val 5715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Motives, needs</a:t>
            </a:r>
          </a:p>
        </p:txBody>
      </p:sp>
      <p:sp>
        <p:nvSpPr>
          <p:cNvPr id="7" name="Cloud Callout 7"/>
          <p:cNvSpPr/>
          <p:nvPr/>
        </p:nvSpPr>
        <p:spPr bwMode="auto">
          <a:xfrm rot="21108979">
            <a:off x="7485115" y="1468514"/>
            <a:ext cx="2829403" cy="1264980"/>
          </a:xfrm>
          <a:prstGeom prst="cloudCallout">
            <a:avLst>
              <a:gd name="adj1" fmla="val 27277"/>
              <a:gd name="adj2" fmla="val 5288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Motives, needs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Diagram 16"/>
          <p:cNvGraphicFramePr/>
          <p:nvPr>
            <p:extLst/>
          </p:nvPr>
        </p:nvGraphicFramePr>
        <p:xfrm>
          <a:off x="2822419" y="3037371"/>
          <a:ext cx="6554852" cy="236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4"/>
          <p:cNvSpPr/>
          <p:nvPr/>
        </p:nvSpPr>
        <p:spPr>
          <a:xfrm>
            <a:off x="3792230" y="6242239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5B524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credit goes to Jonathan W. Kanter</a:t>
            </a:r>
            <a:endParaRPr lang="en-US" dirty="0">
              <a:solidFill>
                <a:srgbClr val="5B524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57596" y="1686428"/>
            <a:ext cx="227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Social connection depends on how you respond to the other person when they express vulnerability.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INTIMACY DEVELOPMENT</a:t>
            </a:r>
            <a:endParaRPr lang="es-MX" dirty="0"/>
          </a:p>
        </p:txBody>
      </p:sp>
      <p:pic>
        <p:nvPicPr>
          <p:cNvPr id="4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-14070" y="2033956"/>
            <a:ext cx="2739498" cy="482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8962669" y="2033956"/>
            <a:ext cx="3229331" cy="482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1"/>
          <p:cNvSpPr/>
          <p:nvPr/>
        </p:nvSpPr>
        <p:spPr bwMode="auto">
          <a:xfrm rot="21108979">
            <a:off x="1856956" y="1576019"/>
            <a:ext cx="2845302" cy="1264980"/>
          </a:xfrm>
          <a:prstGeom prst="cloudCallout">
            <a:avLst>
              <a:gd name="adj1" fmla="val -30672"/>
              <a:gd name="adj2" fmla="val 5715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Motives, needs</a:t>
            </a:r>
          </a:p>
        </p:txBody>
      </p:sp>
      <p:sp>
        <p:nvSpPr>
          <p:cNvPr id="7" name="Cloud Callout 7"/>
          <p:cNvSpPr/>
          <p:nvPr/>
        </p:nvSpPr>
        <p:spPr bwMode="auto">
          <a:xfrm rot="21108979">
            <a:off x="7485115" y="1468514"/>
            <a:ext cx="2829403" cy="1264980"/>
          </a:xfrm>
          <a:prstGeom prst="cloudCallout">
            <a:avLst>
              <a:gd name="adj1" fmla="val 27277"/>
              <a:gd name="adj2" fmla="val 5288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Motives, needs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Diagram 16"/>
          <p:cNvGraphicFramePr/>
          <p:nvPr>
            <p:extLst/>
          </p:nvPr>
        </p:nvGraphicFramePr>
        <p:xfrm>
          <a:off x="2822419" y="3037371"/>
          <a:ext cx="6554852" cy="236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4"/>
          <p:cNvSpPr/>
          <p:nvPr/>
        </p:nvSpPr>
        <p:spPr>
          <a:xfrm>
            <a:off x="3792230" y="6242239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5B524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credit goes to Jonathan W. Kanter</a:t>
            </a:r>
            <a:endParaRPr lang="en-US" dirty="0">
              <a:solidFill>
                <a:srgbClr val="5B524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57596" y="1686428"/>
            <a:ext cx="227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Social connection depends on how you respond to the other person when they express vulnerability.</a:t>
            </a:r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4799427" y="4890257"/>
            <a:ext cx="2593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Appropriate responding increases connection and changes the behavior of disclosure over time</a:t>
            </a:r>
          </a:p>
        </p:txBody>
      </p:sp>
    </p:spTree>
    <p:extLst>
      <p:ext uri="{BB962C8B-B14F-4D97-AF65-F5344CB8AC3E}">
        <p14:creationId xmlns:p14="http://schemas.microsoft.com/office/powerpoint/2010/main" val="30393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INTIMACY DEVELOPMENT</a:t>
            </a:r>
            <a:endParaRPr lang="es-MX" dirty="0"/>
          </a:p>
        </p:txBody>
      </p:sp>
      <p:pic>
        <p:nvPicPr>
          <p:cNvPr id="4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-14070" y="2033956"/>
            <a:ext cx="2739498" cy="482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8962669" y="2033956"/>
            <a:ext cx="3229331" cy="482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1"/>
          <p:cNvSpPr/>
          <p:nvPr/>
        </p:nvSpPr>
        <p:spPr bwMode="auto">
          <a:xfrm rot="21108979">
            <a:off x="1856956" y="1587731"/>
            <a:ext cx="2845302" cy="1241554"/>
          </a:xfrm>
          <a:prstGeom prst="cloudCallout">
            <a:avLst>
              <a:gd name="adj1" fmla="val -30672"/>
              <a:gd name="adj2" fmla="val 5715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AWARENESS</a:t>
            </a:r>
          </a:p>
          <a:p>
            <a:pPr algn="ctr">
              <a:spcBef>
                <a:spcPct val="50000"/>
              </a:spcBef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loud Callout 7"/>
          <p:cNvSpPr/>
          <p:nvPr/>
        </p:nvSpPr>
        <p:spPr bwMode="auto">
          <a:xfrm rot="21108979">
            <a:off x="7485115" y="1480226"/>
            <a:ext cx="2829403" cy="1241554"/>
          </a:xfrm>
          <a:prstGeom prst="cloudCallout">
            <a:avLst>
              <a:gd name="adj1" fmla="val 27277"/>
              <a:gd name="adj2" fmla="val 5288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AWARENESS</a:t>
            </a:r>
          </a:p>
          <a:p>
            <a:pPr algn="ctr">
              <a:spcBef>
                <a:spcPct val="50000"/>
              </a:spcBef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Diagram 16"/>
          <p:cNvGraphicFramePr/>
          <p:nvPr>
            <p:extLst>
              <p:ext uri="{D42A27DB-BD31-4B8C-83A1-F6EECF244321}">
                <p14:modId xmlns:p14="http://schemas.microsoft.com/office/powerpoint/2010/main" val="1440135981"/>
              </p:ext>
            </p:extLst>
          </p:nvPr>
        </p:nvGraphicFramePr>
        <p:xfrm>
          <a:off x="2822419" y="3037371"/>
          <a:ext cx="6554852" cy="236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4"/>
          <p:cNvSpPr/>
          <p:nvPr/>
        </p:nvSpPr>
        <p:spPr>
          <a:xfrm>
            <a:off x="3792230" y="6242239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5B524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credit goes to Jonathan W. Kanter</a:t>
            </a:r>
            <a:endParaRPr lang="en-US" dirty="0">
              <a:solidFill>
                <a:srgbClr val="5B524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57596" y="1686428"/>
            <a:ext cx="227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Social connection depends on how you respond to the other person when they express vulnerability.</a:t>
            </a:r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4799427" y="4890257"/>
            <a:ext cx="2593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Appropriate responding increases connection and changes the behavior of disclosure over time</a:t>
            </a:r>
          </a:p>
        </p:txBody>
      </p:sp>
    </p:spTree>
    <p:extLst>
      <p:ext uri="{BB962C8B-B14F-4D97-AF65-F5344CB8AC3E}">
        <p14:creationId xmlns:p14="http://schemas.microsoft.com/office/powerpoint/2010/main" val="41677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Analytic Psychotherapy (FAP)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Contextual </a:t>
            </a:r>
            <a:r>
              <a:rPr lang="en-US" dirty="0"/>
              <a:t>behavioral approach </a:t>
            </a:r>
            <a:r>
              <a:rPr lang="en-US" dirty="0" smtClean="0"/>
              <a:t>aimed </a:t>
            </a:r>
            <a:r>
              <a:rPr lang="en-US" dirty="0" smtClean="0"/>
              <a:t>to shape </a:t>
            </a:r>
            <a:r>
              <a:rPr lang="en-US" dirty="0"/>
              <a:t>the client’s in-session behaviors by the therapist contingently responding to </a:t>
            </a:r>
            <a:r>
              <a:rPr lang="en-US" dirty="0" smtClean="0"/>
              <a:t>the client’s behavior within </a:t>
            </a:r>
            <a:r>
              <a:rPr lang="en-US" dirty="0"/>
              <a:t>moment-to-moment </a:t>
            </a:r>
            <a:r>
              <a:rPr lang="en-US" dirty="0" smtClean="0"/>
              <a:t>client-therapist </a:t>
            </a:r>
            <a:r>
              <a:rPr lang="es-MX" dirty="0" err="1" smtClean="0"/>
              <a:t>interactions</a:t>
            </a:r>
            <a:r>
              <a:rPr lang="es-MX" dirty="0" smtClean="0"/>
              <a:t> </a:t>
            </a:r>
            <a:r>
              <a:rPr lang="es-MX" dirty="0"/>
              <a:t>(Kohlenberg &amp; Tsai 1991, Tsai et al. 2009</a:t>
            </a:r>
            <a:r>
              <a:rPr lang="es-MX" dirty="0" smtClean="0"/>
              <a:t>).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To </a:t>
            </a:r>
            <a:r>
              <a:rPr lang="es-MX" dirty="0" err="1" smtClean="0"/>
              <a:t>achieve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, FAP </a:t>
            </a:r>
            <a:r>
              <a:rPr lang="es-MX" dirty="0" err="1" smtClean="0"/>
              <a:t>therapist</a:t>
            </a:r>
            <a:r>
              <a:rPr lang="es-MX" dirty="0" smtClean="0"/>
              <a:t> </a:t>
            </a:r>
            <a:r>
              <a:rPr lang="es-MX" dirty="0" err="1" smtClean="0"/>
              <a:t>follow</a:t>
            </a:r>
            <a:r>
              <a:rPr lang="es-MX" dirty="0" smtClean="0"/>
              <a:t> 5 rules…</a:t>
            </a:r>
          </a:p>
        </p:txBody>
      </p:sp>
    </p:spTree>
    <p:extLst>
      <p:ext uri="{BB962C8B-B14F-4D97-AF65-F5344CB8AC3E}">
        <p14:creationId xmlns:p14="http://schemas.microsoft.com/office/powerpoint/2010/main" val="4120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7" y="900331"/>
            <a:ext cx="5403169" cy="303928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FAP 5 RULES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199" y="2078844"/>
            <a:ext cx="8615289" cy="4351338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RULE 1 (Be </a:t>
            </a:r>
            <a:r>
              <a:rPr lang="es-MX" dirty="0" err="1" smtClean="0"/>
              <a:t>aware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Watch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CRBs</a:t>
            </a:r>
            <a:r>
              <a:rPr lang="es-MX" dirty="0" smtClean="0"/>
              <a:t> (Be </a:t>
            </a:r>
            <a:r>
              <a:rPr lang="es-MX" dirty="0" err="1" smtClean="0"/>
              <a:t>aware</a:t>
            </a:r>
            <a:r>
              <a:rPr lang="es-MX" dirty="0" smtClean="0"/>
              <a:t>)</a:t>
            </a:r>
          </a:p>
          <a:p>
            <a:r>
              <a:rPr lang="es-MX" dirty="0" smtClean="0"/>
              <a:t>RULE 2 (Be </a:t>
            </a:r>
            <a:r>
              <a:rPr lang="es-MX" dirty="0" err="1" smtClean="0"/>
              <a:t>courageous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Evoke</a:t>
            </a:r>
            <a:r>
              <a:rPr lang="es-MX" dirty="0" smtClean="0"/>
              <a:t> </a:t>
            </a:r>
            <a:r>
              <a:rPr lang="es-MX" dirty="0" err="1" smtClean="0"/>
              <a:t>CRBs</a:t>
            </a:r>
            <a:endParaRPr lang="es-MX" dirty="0" smtClean="0"/>
          </a:p>
          <a:p>
            <a:r>
              <a:rPr lang="es-MX" dirty="0" smtClean="0"/>
              <a:t>RULE 3 (be </a:t>
            </a:r>
            <a:r>
              <a:rPr lang="es-MX" dirty="0" err="1" smtClean="0"/>
              <a:t>loving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Reinforce</a:t>
            </a:r>
            <a:r>
              <a:rPr lang="es-MX" dirty="0" smtClean="0"/>
              <a:t> </a:t>
            </a:r>
            <a:r>
              <a:rPr lang="es-MX" dirty="0" err="1" smtClean="0"/>
              <a:t>desirable</a:t>
            </a:r>
            <a:r>
              <a:rPr lang="es-MX" dirty="0" smtClean="0"/>
              <a:t> </a:t>
            </a:r>
            <a:r>
              <a:rPr lang="es-MX" dirty="0" err="1" smtClean="0"/>
              <a:t>behaviors</a:t>
            </a:r>
            <a:r>
              <a:rPr lang="es-MX" dirty="0" smtClean="0"/>
              <a:t> (CRB2s) </a:t>
            </a:r>
            <a:r>
              <a:rPr lang="es-MX" dirty="0" err="1" smtClean="0"/>
              <a:t>naturally</a:t>
            </a:r>
            <a:endParaRPr lang="es-MX" dirty="0" smtClean="0"/>
          </a:p>
          <a:p>
            <a:r>
              <a:rPr lang="es-MX" dirty="0" smtClean="0"/>
              <a:t>RULE 4 (Be </a:t>
            </a:r>
            <a:r>
              <a:rPr lang="es-MX" dirty="0" err="1" smtClean="0"/>
              <a:t>aware</a:t>
            </a:r>
            <a:r>
              <a:rPr lang="es-MX" dirty="0" smtClean="0"/>
              <a:t> of </a:t>
            </a:r>
            <a:r>
              <a:rPr lang="es-MX" dirty="0" err="1" smtClean="0"/>
              <a:t>one’s</a:t>
            </a:r>
            <a:r>
              <a:rPr lang="es-MX" dirty="0" smtClean="0"/>
              <a:t> </a:t>
            </a:r>
            <a:r>
              <a:rPr lang="es-MX" dirty="0" err="1" smtClean="0"/>
              <a:t>impact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Observe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potentially</a:t>
            </a:r>
            <a:r>
              <a:rPr lang="es-MX" dirty="0" smtClean="0"/>
              <a:t> </a:t>
            </a:r>
            <a:r>
              <a:rPr lang="es-MX" dirty="0" err="1" smtClean="0"/>
              <a:t>reinforcing</a:t>
            </a:r>
            <a:r>
              <a:rPr lang="es-MX" dirty="0" smtClean="0"/>
              <a:t> </a:t>
            </a:r>
            <a:r>
              <a:rPr lang="es-MX" dirty="0" err="1" smtClean="0"/>
              <a:t>effects</a:t>
            </a:r>
            <a:endParaRPr lang="es-MX" dirty="0" smtClean="0"/>
          </a:p>
          <a:p>
            <a:r>
              <a:rPr lang="es-MX" dirty="0" smtClean="0"/>
              <a:t>RULE 5 (</a:t>
            </a:r>
            <a:r>
              <a:rPr lang="es-MX" dirty="0" err="1" smtClean="0"/>
              <a:t>Interpret</a:t>
            </a:r>
            <a:r>
              <a:rPr lang="es-MX" dirty="0" smtClean="0"/>
              <a:t> and </a:t>
            </a:r>
            <a:r>
              <a:rPr lang="es-MX" dirty="0" err="1" smtClean="0"/>
              <a:t>generalize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Evoke</a:t>
            </a:r>
            <a:r>
              <a:rPr lang="es-MX" dirty="0" smtClean="0"/>
              <a:t> </a:t>
            </a:r>
            <a:r>
              <a:rPr lang="es-MX" dirty="0" err="1" smtClean="0"/>
              <a:t>functional</a:t>
            </a:r>
            <a:r>
              <a:rPr lang="es-MX" dirty="0" smtClean="0"/>
              <a:t> </a:t>
            </a:r>
            <a:r>
              <a:rPr lang="es-MX" dirty="0" err="1" smtClean="0"/>
              <a:t>analytic</a:t>
            </a:r>
            <a:r>
              <a:rPr lang="es-MX" dirty="0" smtClean="0"/>
              <a:t> </a:t>
            </a:r>
            <a:r>
              <a:rPr lang="es-MX" dirty="0" err="1" smtClean="0"/>
              <a:t>interpretations</a:t>
            </a:r>
            <a:r>
              <a:rPr lang="es-MX" dirty="0" smtClean="0"/>
              <a:t> of </a:t>
            </a:r>
            <a:r>
              <a:rPr lang="es-MX" dirty="0" err="1" smtClean="0"/>
              <a:t>behavior</a:t>
            </a:r>
            <a:r>
              <a:rPr lang="es-MX" dirty="0" smtClean="0"/>
              <a:t> (CRB3-2)</a:t>
            </a:r>
          </a:p>
          <a:p>
            <a:pPr lvl="1"/>
            <a:r>
              <a:rPr lang="es-MX" dirty="0" err="1" smtClean="0"/>
              <a:t>Generalize</a:t>
            </a:r>
            <a:r>
              <a:rPr lang="es-MX" dirty="0" smtClean="0"/>
              <a:t> </a:t>
            </a:r>
            <a:r>
              <a:rPr lang="es-MX" dirty="0" err="1" smtClean="0"/>
              <a:t>desirable</a:t>
            </a:r>
            <a:r>
              <a:rPr lang="es-MX" dirty="0" smtClean="0"/>
              <a:t> </a:t>
            </a:r>
            <a:r>
              <a:rPr lang="es-MX" dirty="0" err="1" smtClean="0"/>
              <a:t>behavior</a:t>
            </a:r>
            <a:r>
              <a:rPr lang="es-MX" dirty="0" smtClean="0"/>
              <a:t> </a:t>
            </a:r>
            <a:r>
              <a:rPr lang="es-MX" dirty="0" err="1" smtClean="0"/>
              <a:t>outside</a:t>
            </a:r>
            <a:r>
              <a:rPr lang="es-MX" dirty="0" smtClean="0"/>
              <a:t> </a:t>
            </a:r>
            <a:r>
              <a:rPr lang="es-MX" dirty="0" err="1" smtClean="0"/>
              <a:t>therapy</a:t>
            </a:r>
            <a:r>
              <a:rPr lang="es-MX" dirty="0" smtClean="0"/>
              <a:t> </a:t>
            </a:r>
            <a:r>
              <a:rPr lang="es-MX" dirty="0" err="1" smtClean="0"/>
              <a:t>session</a:t>
            </a:r>
            <a:r>
              <a:rPr lang="es-MX" dirty="0" smtClean="0"/>
              <a:t> (</a:t>
            </a:r>
            <a:r>
              <a:rPr lang="es-MX" dirty="0" err="1" smtClean="0"/>
              <a:t>evoke</a:t>
            </a:r>
            <a:r>
              <a:rPr lang="es-MX" dirty="0" smtClean="0"/>
              <a:t> O2s)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8989841" y="3433177"/>
            <a:ext cx="2630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</a:t>
            </a:r>
            <a:r>
              <a:rPr lang="es-MX" sz="1400" dirty="0" smtClean="0"/>
              <a:t>Reyes, Kanter &amp; </a:t>
            </a:r>
            <a:r>
              <a:rPr lang="es-MX" sz="1400" dirty="0" err="1" smtClean="0"/>
              <a:t>Guirado</a:t>
            </a:r>
            <a:r>
              <a:rPr lang="es-MX" sz="1400" dirty="0" smtClean="0"/>
              <a:t>, 2015)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6962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FAP: AWARENESS, COURAGE AND LOVE (ACL) SKILLS TRAINING FOR BPD.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WHAT IS IT?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s-MX" sz="1300" dirty="0" smtClean="0"/>
          </a:p>
          <a:p>
            <a:pPr marL="228600" lvl="1" algn="just">
              <a:spcBef>
                <a:spcPts val="1000"/>
              </a:spcBef>
            </a:pPr>
            <a:r>
              <a:rPr lang="es-MX" dirty="0" err="1" smtClean="0"/>
              <a:t>Group</a:t>
            </a:r>
            <a:r>
              <a:rPr lang="es-MX" dirty="0" smtClean="0"/>
              <a:t> </a:t>
            </a:r>
            <a:r>
              <a:rPr lang="es-MX" dirty="0" err="1" smtClean="0"/>
              <a:t>therapy</a:t>
            </a:r>
            <a:r>
              <a:rPr lang="es-MX" dirty="0"/>
              <a:t> </a:t>
            </a:r>
            <a:r>
              <a:rPr lang="es-MX" dirty="0" err="1" smtClean="0"/>
              <a:t>directed</a:t>
            </a:r>
            <a:r>
              <a:rPr lang="es-MX" dirty="0" smtClean="0"/>
              <a:t> to non </a:t>
            </a:r>
            <a:r>
              <a:rPr lang="es-MX" dirty="0" err="1" smtClean="0"/>
              <a:t>critical</a:t>
            </a:r>
            <a:r>
              <a:rPr lang="es-MX" dirty="0" smtClean="0"/>
              <a:t> BPD </a:t>
            </a:r>
            <a:r>
              <a:rPr lang="es-MX" dirty="0" err="1" smtClean="0"/>
              <a:t>clients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</a:t>
            </a:r>
            <a:r>
              <a:rPr lang="es-MX" dirty="0" err="1" smtClean="0"/>
              <a:t>finished</a:t>
            </a:r>
            <a:r>
              <a:rPr lang="es-MX" dirty="0" smtClean="0"/>
              <a:t> a TAU trial (ACT MATRIX </a:t>
            </a:r>
            <a:r>
              <a:rPr lang="es-MX" dirty="0" err="1" smtClean="0"/>
              <a:t>bassed</a:t>
            </a:r>
            <a:r>
              <a:rPr lang="es-MX" dirty="0" smtClean="0"/>
              <a:t>, 9 </a:t>
            </a:r>
            <a:r>
              <a:rPr lang="es-MX" dirty="0" err="1" smtClean="0"/>
              <a:t>sessions</a:t>
            </a:r>
            <a:r>
              <a:rPr lang="es-MX" dirty="0" smtClean="0"/>
              <a:t>).</a:t>
            </a:r>
          </a:p>
          <a:p>
            <a:pPr marL="228600" lvl="1" algn="just">
              <a:spcBef>
                <a:spcPts val="1000"/>
              </a:spcBef>
            </a:pPr>
            <a:r>
              <a:rPr lang="es-MX" dirty="0"/>
              <a:t>9</a:t>
            </a:r>
            <a:r>
              <a:rPr lang="es-MX" dirty="0" smtClean="0"/>
              <a:t> </a:t>
            </a:r>
            <a:r>
              <a:rPr lang="es-MX" dirty="0" err="1" smtClean="0"/>
              <a:t>weekly</a:t>
            </a:r>
            <a:r>
              <a:rPr lang="es-MX" dirty="0" smtClean="0"/>
              <a:t> </a:t>
            </a:r>
            <a:r>
              <a:rPr lang="es-MX" dirty="0" err="1" smtClean="0"/>
              <a:t>sessions</a:t>
            </a:r>
            <a:r>
              <a:rPr lang="es-MX" dirty="0" smtClean="0"/>
              <a:t>, </a:t>
            </a:r>
            <a:r>
              <a:rPr lang="es-MX" dirty="0" err="1" smtClean="0"/>
              <a:t>applied</a:t>
            </a:r>
            <a:r>
              <a:rPr lang="es-MX" dirty="0" smtClean="0"/>
              <a:t> </a:t>
            </a:r>
            <a:r>
              <a:rPr lang="es-MX" dirty="0" err="1" smtClean="0"/>
              <a:t>weekly</a:t>
            </a:r>
            <a:r>
              <a:rPr lang="es-MX" dirty="0" smtClean="0"/>
              <a:t> of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hours</a:t>
            </a:r>
            <a:r>
              <a:rPr lang="es-MX" dirty="0" smtClean="0"/>
              <a:t> </a:t>
            </a:r>
            <a:r>
              <a:rPr lang="es-MX" dirty="0" err="1" smtClean="0"/>
              <a:t>lenght</a:t>
            </a:r>
            <a:r>
              <a:rPr lang="es-MX" dirty="0" smtClean="0"/>
              <a:t>.</a:t>
            </a:r>
          </a:p>
          <a:p>
            <a:pPr marL="228600" lvl="1" algn="just">
              <a:spcBef>
                <a:spcPts val="1000"/>
              </a:spcBef>
            </a:pPr>
            <a:r>
              <a:rPr lang="es-MX" dirty="0" smtClean="0"/>
              <a:t>16 – 20 </a:t>
            </a:r>
            <a:r>
              <a:rPr lang="es-MX" dirty="0" err="1" smtClean="0"/>
              <a:t>participants</a:t>
            </a:r>
            <a:r>
              <a:rPr lang="es-MX" dirty="0" smtClean="0"/>
              <a:t> per </a:t>
            </a:r>
            <a:r>
              <a:rPr lang="es-MX" dirty="0" err="1" smtClean="0"/>
              <a:t>group</a:t>
            </a:r>
            <a:r>
              <a:rPr lang="es-MX" dirty="0" smtClean="0"/>
              <a:t>.</a:t>
            </a:r>
          </a:p>
          <a:p>
            <a:pPr marL="228600" lvl="1" algn="just">
              <a:spcBef>
                <a:spcPts val="1000"/>
              </a:spcBef>
            </a:pPr>
            <a:r>
              <a:rPr lang="es-MX" dirty="0" smtClean="0"/>
              <a:t>2-3 </a:t>
            </a:r>
            <a:r>
              <a:rPr lang="es-MX" dirty="0" err="1" smtClean="0"/>
              <a:t>group</a:t>
            </a:r>
            <a:r>
              <a:rPr lang="es-MX" dirty="0" smtClean="0"/>
              <a:t> </a:t>
            </a:r>
            <a:r>
              <a:rPr lang="es-MX" dirty="0" err="1" smtClean="0"/>
              <a:t>leaders</a:t>
            </a:r>
            <a:r>
              <a:rPr lang="es-MX" dirty="0" smtClean="0"/>
              <a:t> 1 (1 </a:t>
            </a:r>
            <a:r>
              <a:rPr lang="es-MX" dirty="0" err="1" smtClean="0"/>
              <a:t>certified</a:t>
            </a:r>
            <a:r>
              <a:rPr lang="es-MX" dirty="0" smtClean="0"/>
              <a:t> FAP </a:t>
            </a:r>
            <a:r>
              <a:rPr lang="es-MX" dirty="0" err="1" smtClean="0"/>
              <a:t>therapist</a:t>
            </a:r>
            <a:r>
              <a:rPr lang="es-MX" dirty="0" smtClean="0"/>
              <a:t>, 1-2 </a:t>
            </a:r>
            <a:r>
              <a:rPr lang="es-MX" dirty="0" err="1" smtClean="0"/>
              <a:t>cotherapist</a:t>
            </a:r>
            <a:r>
              <a:rPr lang="es-MX" dirty="0" smtClean="0"/>
              <a:t>).</a:t>
            </a:r>
            <a:endParaRPr lang="es-MX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AIMS</a:t>
            </a:r>
            <a:endParaRPr lang="es-MX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6172200" y="2378463"/>
            <a:ext cx="5183188" cy="3684588"/>
          </a:xfrm>
        </p:spPr>
        <p:txBody>
          <a:bodyPr>
            <a:normAutofit lnSpcReduction="10000"/>
          </a:bodyPr>
          <a:lstStyle/>
          <a:p>
            <a:pPr marL="228600" lvl="1" algn="just">
              <a:spcBef>
                <a:spcPts val="1000"/>
              </a:spcBef>
            </a:pPr>
            <a:endParaRPr lang="en-US" sz="2200" dirty="0" smtClean="0"/>
          </a:p>
          <a:p>
            <a:pPr marL="228600" lvl="1" algn="just">
              <a:spcBef>
                <a:spcPts val="1000"/>
              </a:spcBef>
            </a:pPr>
            <a:r>
              <a:rPr lang="en-US" sz="2200" dirty="0" smtClean="0"/>
              <a:t>Enhancement of </a:t>
            </a:r>
            <a:r>
              <a:rPr lang="en-US" sz="2200" i="1" dirty="0" smtClean="0"/>
              <a:t>Awareness, Courage and Love Skills</a:t>
            </a:r>
            <a:r>
              <a:rPr lang="en-US" sz="2200" dirty="0" smtClean="0"/>
              <a:t> (CRB2s) evoked within the therapy session through natural interpersonal responding.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2200" dirty="0" smtClean="0"/>
              <a:t>Development of a functional understanding of his own behavior antecedents and consequences (CRB3-2).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2200" dirty="0" smtClean="0"/>
              <a:t>Use this understanding (CRB3-2) to generalize desirable behaviors (CRB2) in the natural environment (O2). </a:t>
            </a:r>
          </a:p>
          <a:p>
            <a:pPr marL="228600" lvl="1" algn="just">
              <a:spcBef>
                <a:spcPts val="1000"/>
              </a:spcBef>
            </a:pPr>
            <a:endParaRPr lang="en-US" dirty="0" smtClean="0"/>
          </a:p>
          <a:p>
            <a:pPr marL="228600" lvl="1" algn="just">
              <a:spcBef>
                <a:spcPts val="1000"/>
              </a:spcBef>
            </a:pPr>
            <a:endParaRPr lang="en-US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88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1 Título"/>
          <p:cNvSpPr txBox="1">
            <a:spLocks/>
          </p:cNvSpPr>
          <p:nvPr/>
        </p:nvSpPr>
        <p:spPr>
          <a:xfrm rot="16200000">
            <a:off x="-1716156" y="2832987"/>
            <a:ext cx="5993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THE FAP SEQUENCE INSIDE</a:t>
            </a:r>
            <a:br>
              <a:rPr lang="en-US" sz="4000" dirty="0"/>
            </a:br>
            <a:r>
              <a:rPr lang="en-US" sz="4000" dirty="0"/>
              <a:t>“ACL SKILLS TRAINING FOR BPD”.</a:t>
            </a:r>
            <a:endParaRPr lang="es-MX" sz="4000" dirty="0" smtClean="0"/>
          </a:p>
        </p:txBody>
      </p:sp>
      <p:graphicFrame>
        <p:nvGraphicFramePr>
          <p:cNvPr id="31" name="Diagrama 30"/>
          <p:cNvGraphicFramePr/>
          <p:nvPr>
            <p:extLst>
              <p:ext uri="{D42A27DB-BD31-4B8C-83A1-F6EECF244321}">
                <p14:modId xmlns:p14="http://schemas.microsoft.com/office/powerpoint/2010/main" val="142033700"/>
              </p:ext>
            </p:extLst>
          </p:nvPr>
        </p:nvGraphicFramePr>
        <p:xfrm>
          <a:off x="2592730" y="361844"/>
          <a:ext cx="9132426" cy="647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Flecha doblada hacia arriba 35"/>
          <p:cNvSpPr/>
          <p:nvPr/>
        </p:nvSpPr>
        <p:spPr>
          <a:xfrm rot="16200000">
            <a:off x="8542505" y="1290320"/>
            <a:ext cx="1390597" cy="1583146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7" name="Grupo 36"/>
          <p:cNvGrpSpPr/>
          <p:nvPr/>
        </p:nvGrpSpPr>
        <p:grpSpPr>
          <a:xfrm>
            <a:off x="3993796" y="1261561"/>
            <a:ext cx="10488015" cy="2520132"/>
            <a:chOff x="2364655" y="-464322"/>
            <a:chExt cx="10488015" cy="2520132"/>
          </a:xfrm>
        </p:grpSpPr>
        <p:sp>
          <p:nvSpPr>
            <p:cNvPr id="38" name="Rectángulo 37"/>
            <p:cNvSpPr/>
            <p:nvPr/>
          </p:nvSpPr>
          <p:spPr>
            <a:xfrm>
              <a:off x="2364655" y="731432"/>
              <a:ext cx="4204408" cy="13243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ángulo 39"/>
            <p:cNvSpPr/>
            <p:nvPr/>
          </p:nvSpPr>
          <p:spPr>
            <a:xfrm>
              <a:off x="8648262" y="-464322"/>
              <a:ext cx="4204408" cy="1324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1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s-MX" sz="2400" kern="1200" dirty="0" err="1" smtClean="0"/>
                <a:t>Shift</a:t>
              </a:r>
              <a:r>
                <a:rPr lang="es-MX" sz="2400" kern="1200" dirty="0" smtClean="0"/>
                <a:t> </a:t>
              </a:r>
              <a:r>
                <a:rPr lang="es-MX" sz="2400" kern="1200" dirty="0" err="1" smtClean="0"/>
                <a:t>turns</a:t>
              </a:r>
              <a:endParaRPr lang="es-MX" sz="2400" kern="1200" dirty="0"/>
            </a:p>
          </p:txBody>
        </p:sp>
      </p:grpSp>
      <p:pic>
        <p:nvPicPr>
          <p:cNvPr id="8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2202010" y="4433796"/>
            <a:ext cx="1376900" cy="242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3571759" y="4433796"/>
            <a:ext cx="1623095" cy="242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2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782</Words>
  <Application>Microsoft Office PowerPoint</Application>
  <PresentationFormat>Personalizado</PresentationFormat>
  <Paragraphs>159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“HOW” IS IMPORTANT: The matrix as Functional Analytic Psychotherapy Rule 5 tool.</vt:lpstr>
      <vt:lpstr>INTIMACY DEVELOPMENT</vt:lpstr>
      <vt:lpstr>INTIMACY DEVELOPMENT</vt:lpstr>
      <vt:lpstr>INTIMACY DEVELOPMENT</vt:lpstr>
      <vt:lpstr>INTIMACY DEVELOPMENT</vt:lpstr>
      <vt:lpstr>Functional Analytic Psychotherapy (FAP) </vt:lpstr>
      <vt:lpstr>FAP 5 RULES</vt:lpstr>
      <vt:lpstr>FAP: AWARENESS, COURAGE AND LOVE (ACL) SKILLS TRAINING FOR BPD.</vt:lpstr>
      <vt:lpstr>Presentación de PowerPoint</vt:lpstr>
      <vt:lpstr>Presentación de PowerPoint</vt:lpstr>
      <vt:lpstr>Presentación de PowerPoint</vt:lpstr>
      <vt:lpstr>Presentación de PowerPoint</vt:lpstr>
      <vt:lpstr>THANKS!!!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“How” is important: The matrix as Functional Analytic Psychotherapy Rule 5 and CRB3 evoking tool.</dc:title>
  <dc:creator>Michel André Reyes Ortega</dc:creator>
  <cp:lastModifiedBy>Michel Reyes</cp:lastModifiedBy>
  <cp:revision>57</cp:revision>
  <dcterms:created xsi:type="dcterms:W3CDTF">2015-06-25T13:35:54Z</dcterms:created>
  <dcterms:modified xsi:type="dcterms:W3CDTF">2015-07-17T12:02:06Z</dcterms:modified>
</cp:coreProperties>
</file>