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1.xml" ContentType="application/vnd.openxmlformats-officedocument.presentationml.tags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6" r:id="rId1"/>
  </p:sldMasterIdLst>
  <p:notesMasterIdLst>
    <p:notesMasterId r:id="rId27"/>
  </p:notesMasterIdLst>
  <p:sldIdLst>
    <p:sldId id="256" r:id="rId2"/>
    <p:sldId id="346" r:id="rId3"/>
    <p:sldId id="322" r:id="rId4"/>
    <p:sldId id="276" r:id="rId5"/>
    <p:sldId id="343" r:id="rId6"/>
    <p:sldId id="290" r:id="rId7"/>
    <p:sldId id="262" r:id="rId8"/>
    <p:sldId id="328" r:id="rId9"/>
    <p:sldId id="333" r:id="rId10"/>
    <p:sldId id="344" r:id="rId11"/>
    <p:sldId id="348" r:id="rId12"/>
    <p:sldId id="364" r:id="rId13"/>
    <p:sldId id="365" r:id="rId14"/>
    <p:sldId id="366" r:id="rId15"/>
    <p:sldId id="367" r:id="rId16"/>
    <p:sldId id="368" r:id="rId17"/>
    <p:sldId id="369" r:id="rId18"/>
    <p:sldId id="370" r:id="rId19"/>
    <p:sldId id="371" r:id="rId20"/>
    <p:sldId id="339" r:id="rId21"/>
    <p:sldId id="340" r:id="rId22"/>
    <p:sldId id="362" r:id="rId23"/>
    <p:sldId id="338" r:id="rId24"/>
    <p:sldId id="318" r:id="rId25"/>
    <p:sldId id="363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am Kuczynski" initials="DoP" lastIdx="11" clrIdx="0">
    <p:extLst>
      <p:ext uri="{19B8F6BF-5375-455C-9EA6-DF929625EA0E}">
        <p15:presenceInfo xmlns:p15="http://schemas.microsoft.com/office/powerpoint/2012/main" userId="Adam Kuczynsk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yl pośredni 2 — Ak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78815" autoAdjust="0"/>
  </p:normalViewPr>
  <p:slideViewPr>
    <p:cSldViewPr snapToGrid="0">
      <p:cViewPr varScale="1">
        <p:scale>
          <a:sx n="67" d="100"/>
          <a:sy n="67" d="100"/>
        </p:scale>
        <p:origin x="18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rgbClr val="FF0000"/>
              </a:solidFill>
              <a:ln w="9525" cap="flat" cmpd="sng" algn="ctr">
                <a:solidFill>
                  <a:schemeClr val="lt1">
                    <a:alpha val="50000"/>
                  </a:schemeClr>
                </a:solidFill>
                <a:round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Air Pollution</c:v>
                </c:pt>
                <c:pt idx="1">
                  <c:v>Obesity</c:v>
                </c:pt>
                <c:pt idx="2">
                  <c:v>Excessive Drinking</c:v>
                </c:pt>
                <c:pt idx="3">
                  <c:v>Excessive Smoking</c:v>
                </c:pt>
                <c:pt idx="4">
                  <c:v>Loneliness/no social connection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5</c:v>
                </c:pt>
                <c:pt idx="1">
                  <c:v>20</c:v>
                </c:pt>
                <c:pt idx="2">
                  <c:v>30</c:v>
                </c:pt>
                <c:pt idx="3">
                  <c:v>50</c:v>
                </c:pt>
                <c:pt idx="4">
                  <c:v>50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-1"/>
        <c:axId val="266254240"/>
        <c:axId val="266434104"/>
      </c:barChart>
      <c:catAx>
        <c:axId val="2662542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b" anchorCtr="0"/>
          <a:lstStyle/>
          <a:p>
            <a:pPr>
              <a:defRPr sz="1197" b="0" i="0" u="none" strike="noStrike" kern="1200" cap="all" baseline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6434104"/>
        <c:crosses val="autoZero"/>
        <c:auto val="1"/>
        <c:lblAlgn val="ctr"/>
        <c:lblOffset val="100"/>
        <c:noMultiLvlLbl val="0"/>
      </c:catAx>
      <c:valAx>
        <c:axId val="266434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62542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2FE463-0473-4F8F-B939-CD122547CC5A}" type="datetimeFigureOut">
              <a:rPr lang="pl-PL" smtClean="0"/>
              <a:t>2015-07-23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62A26F-B81F-4A4A-A620-80B3582DDFB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364867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2A26F-B81F-4A4A-A620-80B3582DDFBF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754865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2A26F-B81F-4A4A-A620-80B3582DDFBF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691439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88BCB-DCC5-41C7-87E3-A980D9A7A0F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183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88BCB-DCC5-41C7-87E3-A980D9A7A0F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3445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88BCB-DCC5-41C7-87E3-A980D9A7A0F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8768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88BCB-DCC5-41C7-87E3-A980D9A7A0F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2168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88BCB-DCC5-41C7-87E3-A980D9A7A0F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1896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88BCB-DCC5-41C7-87E3-A980D9A7A0F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88680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88BCB-DCC5-41C7-87E3-A980D9A7A0F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18018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88BCB-DCC5-41C7-87E3-A980D9A7A0F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5515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88BCB-DCC5-41C7-87E3-A980D9A7A0F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1807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2A26F-B81F-4A4A-A620-80B3582DDFBF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4799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88BCB-DCC5-41C7-87E3-A980D9A7A0FD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68043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2A26F-B81F-4A4A-A620-80B3582DDFBF}" type="slidenum">
              <a:rPr lang="pl-PL" smtClean="0"/>
              <a:t>23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2942956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=</a:t>
            </a:r>
            <a:endParaRPr lang="pl-PL" baseline="0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2A26F-B81F-4A4A-A620-80B3582DDFBF}" type="slidenum">
              <a:rPr lang="pl-PL" smtClean="0"/>
              <a:t>24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114910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2A26F-B81F-4A4A-A620-80B3582DDFBF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772073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2A26F-B81F-4A4A-A620-80B3582DDFBF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628762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2A26F-B81F-4A4A-A620-80B3582DDFBF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526064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2A26F-B81F-4A4A-A620-80B3582DDFBF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667206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arenR"/>
            </a:pPr>
            <a:endParaRPr lang="en-US" b="1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2A26F-B81F-4A4A-A620-80B3582DDFBF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674784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D8B541E-2332-46D6-8F76-D303649B9FC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4694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sz="1200" baseline="0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2A26F-B81F-4A4A-A620-80B3582DDFBF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163243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90626" y="1346947"/>
            <a:ext cx="7667244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90626" y="4282763"/>
            <a:ext cx="7667244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90626" y="1484779"/>
            <a:ext cx="7667244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47522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66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F103-BC34-4FE4-A40E-EDDEECFDA5D0}" type="datetimeFigureOut">
              <a:rPr lang="en-US" smtClean="0"/>
              <a:pPr/>
              <a:t>7/23/2015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3659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6D93-FCAC-47E0-A2EE-787E62CA814C}" type="datetimeFigureOut">
              <a:rPr lang="en-US" smtClean="0"/>
              <a:t>7/23/2015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7670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79A6-0FD0-4734-A311-86BFCA472E6E}" type="datetimeFigureOut">
              <a:rPr lang="en-US" smtClean="0"/>
              <a:t>7/23/2015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721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smtClean="0"/>
              <a:t>7/23/2015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321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6600" b="1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1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/>
          <a:p>
            <a:fld id="{F34E6425-0181-43F2-84FC-787E803FD2F8}" type="datetimeFigureOut">
              <a:rPr lang="en-US" smtClean="0"/>
              <a:t>7/23/2015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7031" y="6272785"/>
            <a:ext cx="4745736" cy="365125"/>
          </a:xfrm>
        </p:spPr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460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smtClean="0"/>
              <a:t>7/23/2015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240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smtClean="0"/>
              <a:t>7/23/2015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4768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smtClean="0"/>
              <a:t>7/23/2015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402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smtClean="0"/>
              <a:t>7/23/2015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1900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1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smtClean="0"/>
              <a:t>7/23/2015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126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1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35E72C73-2D91-4E12-BA25-F0AA0C03599B}" type="datetimeFigureOut">
              <a:rPr lang="en-US" smtClean="0"/>
              <a:t>7/23/2015</a:t>
            </a:fld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018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2BE451C3-0FF4-47C4-B829-773ADF60F88C}" type="datetimeFigureOut">
              <a:rPr lang="en-US" smtClean="0"/>
              <a:t>7/23/2015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j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914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2"/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chart" Target="../charts/char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02386" y="1353312"/>
            <a:ext cx="7475220" cy="3035808"/>
          </a:xfrm>
        </p:spPr>
        <p:txBody>
          <a:bodyPr>
            <a:normAutofit/>
          </a:bodyPr>
          <a:lstStyle/>
          <a:p>
            <a:pPr algn="ctr"/>
            <a:r>
              <a:rPr lang="en-US" sz="2800" dirty="0"/>
              <a:t>Using Awareness, Courage, and Love to Improve Social Functioning: </a:t>
            </a: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en-US" sz="2800" dirty="0" smtClean="0"/>
              <a:t>A </a:t>
            </a:r>
            <a:r>
              <a:rPr lang="en-US" sz="2800" dirty="0"/>
              <a:t>Theoretical Model to Improve the Lives of Those </a:t>
            </a:r>
            <a:r>
              <a:rPr lang="en-US" sz="2800" dirty="0" smtClean="0"/>
              <a:t>with</a:t>
            </a:r>
            <a:r>
              <a:rPr lang="pl-PL" sz="2800" dirty="0"/>
              <a:t> </a:t>
            </a:r>
            <a:r>
              <a:rPr lang="en-US" sz="2800" dirty="0" smtClean="0"/>
              <a:t>Visible </a:t>
            </a:r>
            <a:r>
              <a:rPr lang="en-US" sz="2800" dirty="0"/>
              <a:t>Chronic </a:t>
            </a:r>
            <a:r>
              <a:rPr lang="en-US" sz="2800" dirty="0" smtClean="0"/>
              <a:t>Conditions</a:t>
            </a:r>
            <a:endParaRPr lang="pl-PL" sz="28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2166226"/>
          </a:xfrm>
        </p:spPr>
        <p:txBody>
          <a:bodyPr>
            <a:normAutofit/>
          </a:bodyPr>
          <a:lstStyle/>
          <a:p>
            <a:r>
              <a:rPr lang="en-US" dirty="0" smtClean="0"/>
              <a:t>Joanna E. </a:t>
            </a:r>
            <a:r>
              <a:rPr lang="en-US" dirty="0" err="1" smtClean="0"/>
              <a:t>Dudek</a:t>
            </a:r>
            <a:r>
              <a:rPr lang="en-US" dirty="0" smtClean="0"/>
              <a:t>, M.A.</a:t>
            </a:r>
          </a:p>
          <a:p>
            <a:r>
              <a:rPr lang="en-US" dirty="0" smtClean="0"/>
              <a:t>Jonathan W. </a:t>
            </a:r>
            <a:r>
              <a:rPr lang="en-US" dirty="0" err="1" smtClean="0"/>
              <a:t>Kanter</a:t>
            </a:r>
            <a:r>
              <a:rPr lang="en-US" dirty="0" smtClean="0"/>
              <a:t>, Ph.D.</a:t>
            </a:r>
          </a:p>
          <a:p>
            <a:r>
              <a:rPr lang="en-US" dirty="0" smtClean="0"/>
              <a:t>Mavis Tsai, Ph.D.</a:t>
            </a:r>
          </a:p>
          <a:p>
            <a:r>
              <a:rPr lang="en-US" dirty="0" smtClean="0"/>
              <a:t>Adam M. </a:t>
            </a:r>
            <a:r>
              <a:rPr lang="en-US" dirty="0" err="1" smtClean="0"/>
              <a:t>Kuczynski</a:t>
            </a:r>
            <a:r>
              <a:rPr lang="en-US" dirty="0" smtClean="0"/>
              <a:t>, B.S.</a:t>
            </a:r>
          </a:p>
          <a:p>
            <a:r>
              <a:rPr lang="en-US" dirty="0" err="1" smtClean="0"/>
              <a:t>Pawe</a:t>
            </a:r>
            <a:r>
              <a:rPr lang="pl-PL" dirty="0" smtClean="0"/>
              <a:t>ł</a:t>
            </a:r>
            <a:r>
              <a:rPr lang="en-US" dirty="0" smtClean="0"/>
              <a:t> </a:t>
            </a:r>
            <a:r>
              <a:rPr lang="en-US" dirty="0" err="1" smtClean="0"/>
              <a:t>Ostaszewski</a:t>
            </a:r>
            <a:r>
              <a:rPr lang="en-US" dirty="0" smtClean="0"/>
              <a:t>, </a:t>
            </a:r>
            <a:r>
              <a:rPr lang="en-US" dirty="0" err="1" smtClean="0"/>
              <a:t>Ph.D</a:t>
            </a:r>
            <a:r>
              <a:rPr lang="pl-PL" dirty="0" smtClean="0"/>
              <a:t>.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608" y="5107796"/>
            <a:ext cx="3644900" cy="162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9993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idx="4294967295"/>
          </p:nvPr>
        </p:nvSpPr>
        <p:spPr>
          <a:xfrm>
            <a:off x="928255" y="3102697"/>
            <a:ext cx="7772400" cy="1609725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/>
              <a:t>ACL model of </a:t>
            </a:r>
            <a:r>
              <a:rPr lang="pl-PL" dirty="0" err="1"/>
              <a:t>social</a:t>
            </a:r>
            <a:r>
              <a:rPr lang="pl-PL" dirty="0"/>
              <a:t> </a:t>
            </a:r>
            <a:r>
              <a:rPr lang="pl-PL" dirty="0" err="1"/>
              <a:t>functioning</a:t>
            </a:r>
            <a:r>
              <a:rPr lang="pl-PL" dirty="0"/>
              <a:t> in </a:t>
            </a:r>
            <a:r>
              <a:rPr lang="pl-PL" dirty="0" err="1"/>
              <a:t>people</a:t>
            </a:r>
            <a:r>
              <a:rPr lang="pl-PL" dirty="0"/>
              <a:t> with </a:t>
            </a:r>
            <a:r>
              <a:rPr lang="pl-PL" dirty="0" smtClean="0"/>
              <a:t>VCD</a:t>
            </a:r>
            <a:br>
              <a:rPr lang="pl-PL" dirty="0" smtClean="0"/>
            </a:br>
            <a:r>
              <a:rPr lang="pl-PL" dirty="0"/>
              <a:t/>
            </a:r>
            <a:br>
              <a:rPr lang="pl-PL" dirty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sz="3100" dirty="0" err="1" smtClean="0"/>
              <a:t>Problems</a:t>
            </a:r>
            <a:r>
              <a:rPr lang="pl-PL" sz="3100" dirty="0" smtClean="0"/>
              <a:t> and </a:t>
            </a:r>
            <a:r>
              <a:rPr lang="pl-PL" sz="3100" dirty="0" err="1" smtClean="0"/>
              <a:t>improvements</a:t>
            </a:r>
            <a:r>
              <a:rPr lang="pl-PL" sz="3100" dirty="0" smtClean="0"/>
              <a:t> </a:t>
            </a:r>
            <a:r>
              <a:rPr lang="pl-PL" sz="3100" dirty="0" err="1" smtClean="0"/>
              <a:t>defined</a:t>
            </a:r>
            <a:r>
              <a:rPr lang="pl-PL" sz="3100" dirty="0" smtClean="0"/>
              <a:t> by ACL </a:t>
            </a:r>
            <a:r>
              <a:rPr lang="pl-PL" sz="3100" dirty="0" err="1" smtClean="0"/>
              <a:t>language</a:t>
            </a:r>
            <a:endParaRPr lang="pl-PL" sz="31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-2022764" y="6858000"/>
            <a:ext cx="7772400" cy="1572490"/>
          </a:xfrm>
        </p:spPr>
        <p:txBody>
          <a:bodyPr>
            <a:normAutofit/>
          </a:bodyPr>
          <a:lstStyle/>
          <a:p>
            <a:endParaRPr lang="pl-PL" dirty="0" smtClean="0"/>
          </a:p>
          <a:p>
            <a:pPr marL="0" indent="0" algn="ctr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</p:txBody>
      </p:sp>
      <p:sp>
        <p:nvSpPr>
          <p:cNvPr id="4" name="Prostokąt 3"/>
          <p:cNvSpPr/>
          <p:nvPr/>
        </p:nvSpPr>
        <p:spPr>
          <a:xfrm>
            <a:off x="1046018" y="1530203"/>
            <a:ext cx="7536873" cy="1967923"/>
          </a:xfrm>
          <a:prstGeom prst="rect">
            <a:avLst/>
          </a:prstGeom>
          <a:noFill/>
          <a:ln w="76200"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86011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075" y="177868"/>
            <a:ext cx="7886700" cy="994172"/>
          </a:xfrm>
        </p:spPr>
        <p:txBody>
          <a:bodyPr/>
          <a:lstStyle/>
          <a:p>
            <a:pPr algn="ctr"/>
            <a:r>
              <a:rPr lang="pl-PL" dirty="0" smtClean="0"/>
              <a:t>The ACL</a:t>
            </a:r>
            <a:r>
              <a:rPr lang="en-US" dirty="0" smtClean="0"/>
              <a:t> Model</a:t>
            </a:r>
            <a:endParaRPr lang="en-US" sz="2700" dirty="0"/>
          </a:p>
        </p:txBody>
      </p:sp>
      <p:sp>
        <p:nvSpPr>
          <p:cNvPr id="5" name="Rounded Rectangle 4"/>
          <p:cNvSpPr/>
          <p:nvPr/>
        </p:nvSpPr>
        <p:spPr>
          <a:xfrm>
            <a:off x="1567625" y="956932"/>
            <a:ext cx="4495800" cy="1473530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/>
              <a:t>Awareness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/>
              <a:t>Your present-moment self (your body, thoughts, feelings)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/>
              <a:t>Your values, needs, goals, identity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/>
              <a:t>The other: empathy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en-US" sz="1350" dirty="0"/>
              <a:t>Your impact on the other person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7625" y="2455663"/>
            <a:ext cx="4495800" cy="3042166"/>
          </a:xfrm>
          <a:prstGeom prst="round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100" dirty="0">
                <a:solidFill>
                  <a:schemeClr val="tx1"/>
                </a:solidFill>
              </a:rPr>
              <a:t>Courage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>
                <a:solidFill>
                  <a:schemeClr val="tx1"/>
                </a:solidFill>
              </a:rPr>
              <a:t>Expressing vulnerability and emotion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>
                <a:solidFill>
                  <a:schemeClr val="tx1"/>
                </a:solidFill>
              </a:rPr>
              <a:t>Speaking your truth (speaking from the heart)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>
                <a:solidFill>
                  <a:schemeClr val="tx1"/>
                </a:solidFill>
              </a:rPr>
              <a:t>Asking for what you need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en-US" sz="1350" dirty="0">
                <a:solidFill>
                  <a:schemeClr val="tx1"/>
                </a:solidFill>
              </a:rPr>
              <a:t>Closeness and Connection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en-US" sz="1350" dirty="0">
                <a:solidFill>
                  <a:schemeClr val="tx1"/>
                </a:solidFill>
              </a:rPr>
              <a:t>Setting boundaries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en-US" sz="1350" dirty="0">
                <a:solidFill>
                  <a:schemeClr val="tx1"/>
                </a:solidFill>
              </a:rPr>
              <a:t>Asking for support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en-US" sz="1350" dirty="0">
                <a:solidFill>
                  <a:schemeClr val="tx1"/>
                </a:solidFill>
              </a:rPr>
              <a:t>Asking for difficult feedback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en-US" sz="1350" dirty="0">
                <a:solidFill>
                  <a:schemeClr val="tx1"/>
                </a:solidFill>
              </a:rPr>
              <a:t>Giving difficult feedback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en-US" sz="1350" dirty="0">
                <a:solidFill>
                  <a:schemeClr val="tx1"/>
                </a:solidFill>
              </a:rPr>
              <a:t>Asking for appreciation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4543425" y="2438862"/>
            <a:ext cx="4371975" cy="3058967"/>
          </a:xfrm>
          <a:prstGeom prst="round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100" dirty="0"/>
              <a:t>Love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/>
              <a:t>Acceptance, providing safety &amp; reciprocal vulnerability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/>
              <a:t>Expressing understanding, empathy, and validation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/>
              <a:t>Giving others what they need (specific things)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en-US" sz="1350" dirty="0"/>
              <a:t>Providing closeness and connection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en-US" sz="1350" dirty="0"/>
              <a:t>Respecting boundaries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en-US" sz="1350" dirty="0"/>
              <a:t>Providing support, promising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en-US" sz="1350" dirty="0"/>
              <a:t>Providing feedback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en-US" sz="1350" dirty="0"/>
              <a:t>Receiving difficult feedback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en-US" sz="1350" dirty="0"/>
              <a:t>Expressing appreciation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endParaRPr lang="en-US" sz="1350" dirty="0"/>
          </a:p>
        </p:txBody>
      </p:sp>
      <p:sp>
        <p:nvSpPr>
          <p:cNvPr id="10" name="Rounded Rectangle 9"/>
          <p:cNvSpPr/>
          <p:nvPr/>
        </p:nvSpPr>
        <p:spPr>
          <a:xfrm>
            <a:off x="1924050" y="4726328"/>
            <a:ext cx="5238750" cy="1890840"/>
          </a:xfrm>
          <a:prstGeom prst="round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Self-Love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>
                <a:solidFill>
                  <a:schemeClr val="tx1"/>
                </a:solidFill>
              </a:rPr>
              <a:t>Acceptance of yourself (awareness, self-compassion)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>
                <a:solidFill>
                  <a:schemeClr val="tx1"/>
                </a:solidFill>
              </a:rPr>
              <a:t>Accepting caring and loving feelings from others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>
                <a:solidFill>
                  <a:schemeClr val="tx1"/>
                </a:solidFill>
              </a:rPr>
              <a:t>Cultivating positive feelings in yourself (appreciations, pride)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>
                <a:solidFill>
                  <a:schemeClr val="tx1"/>
                </a:solidFill>
              </a:rPr>
              <a:t>Self-care (activities that soothe, calm, rejuvenate, recharge, or bring pleasure)</a:t>
            </a:r>
          </a:p>
        </p:txBody>
      </p:sp>
    </p:spTree>
    <p:extLst>
      <p:ext uri="{BB962C8B-B14F-4D97-AF65-F5344CB8AC3E}">
        <p14:creationId xmlns:p14="http://schemas.microsoft.com/office/powerpoint/2010/main" val="1861430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074" y="177868"/>
            <a:ext cx="8315325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A,C&amp;L </a:t>
            </a:r>
            <a:r>
              <a:rPr lang="pl-PL" dirty="0" err="1" smtClean="0"/>
              <a:t>deficits</a:t>
            </a:r>
            <a:r>
              <a:rPr lang="pl-PL" dirty="0" smtClean="0"/>
              <a:t> in </a:t>
            </a:r>
            <a:r>
              <a:rPr lang="pl-PL" dirty="0" err="1" smtClean="0"/>
              <a:t>people</a:t>
            </a:r>
            <a:r>
              <a:rPr lang="pl-PL" dirty="0" smtClean="0"/>
              <a:t> with VCD</a:t>
            </a:r>
            <a:endParaRPr lang="en-US" sz="2700" dirty="0"/>
          </a:p>
        </p:txBody>
      </p:sp>
      <p:sp>
        <p:nvSpPr>
          <p:cNvPr id="5" name="Rounded Rectangle 4"/>
          <p:cNvSpPr/>
          <p:nvPr/>
        </p:nvSpPr>
        <p:spPr>
          <a:xfrm>
            <a:off x="1286798" y="1172040"/>
            <a:ext cx="5755447" cy="2622038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Awareness</a:t>
            </a:r>
          </a:p>
          <a:p>
            <a:pPr marL="285750" indent="-28575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sz="1600" dirty="0" err="1" smtClean="0">
                <a:solidFill>
                  <a:schemeClr val="bg1"/>
                </a:solidFill>
              </a:rPr>
              <a:t>Paying</a:t>
            </a:r>
            <a:r>
              <a:rPr lang="pl-PL" sz="1600" dirty="0" smtClean="0">
                <a:solidFill>
                  <a:schemeClr val="bg1"/>
                </a:solidFill>
              </a:rPr>
              <a:t> </a:t>
            </a:r>
            <a:r>
              <a:rPr lang="pl-PL" sz="1600" dirty="0" err="1" smtClean="0">
                <a:solidFill>
                  <a:schemeClr val="bg1"/>
                </a:solidFill>
              </a:rPr>
              <a:t>attention</a:t>
            </a:r>
            <a:r>
              <a:rPr lang="pl-PL" sz="1600" dirty="0" smtClean="0">
                <a:solidFill>
                  <a:schemeClr val="bg1"/>
                </a:solidFill>
              </a:rPr>
              <a:t> </a:t>
            </a:r>
            <a:r>
              <a:rPr lang="pl-PL" sz="1600" dirty="0" err="1" smtClean="0">
                <a:solidFill>
                  <a:schemeClr val="bg1"/>
                </a:solidFill>
              </a:rPr>
              <a:t>only</a:t>
            </a:r>
            <a:r>
              <a:rPr lang="pl-PL" sz="1600" dirty="0" smtClean="0">
                <a:solidFill>
                  <a:schemeClr val="bg1"/>
                </a:solidFill>
              </a:rPr>
              <a:t> to </a:t>
            </a:r>
            <a:r>
              <a:rPr lang="pl-PL" sz="1600" dirty="0" err="1" smtClean="0">
                <a:solidFill>
                  <a:schemeClr val="bg1"/>
                </a:solidFill>
              </a:rPr>
              <a:t>some</a:t>
            </a:r>
            <a:r>
              <a:rPr lang="pl-PL" sz="1600" dirty="0" smtClean="0">
                <a:solidFill>
                  <a:schemeClr val="bg1"/>
                </a:solidFill>
              </a:rPr>
              <a:t> </a:t>
            </a:r>
            <a:r>
              <a:rPr lang="pl-PL" sz="1600" dirty="0" err="1" smtClean="0">
                <a:solidFill>
                  <a:schemeClr val="bg1"/>
                </a:solidFill>
              </a:rPr>
              <a:t>parts</a:t>
            </a:r>
            <a:r>
              <a:rPr lang="pl-PL" sz="1600" dirty="0" smtClean="0">
                <a:solidFill>
                  <a:schemeClr val="bg1"/>
                </a:solidFill>
              </a:rPr>
              <a:t> of </a:t>
            </a:r>
            <a:r>
              <a:rPr lang="pl-PL" sz="1600" dirty="0" err="1" smtClean="0">
                <a:solidFill>
                  <a:schemeClr val="bg1"/>
                </a:solidFill>
              </a:rPr>
              <a:t>experience</a:t>
            </a:r>
            <a:r>
              <a:rPr lang="pl-PL" sz="1600" dirty="0" smtClean="0">
                <a:solidFill>
                  <a:schemeClr val="bg1"/>
                </a:solidFill>
              </a:rPr>
              <a:t> (for </a:t>
            </a:r>
            <a:r>
              <a:rPr lang="pl-PL" sz="1600" dirty="0" err="1" smtClean="0">
                <a:solidFill>
                  <a:schemeClr val="bg1"/>
                </a:solidFill>
              </a:rPr>
              <a:t>example</a:t>
            </a:r>
            <a:r>
              <a:rPr lang="pl-PL" sz="1600" dirty="0" smtClean="0">
                <a:solidFill>
                  <a:schemeClr val="bg1"/>
                </a:solidFill>
              </a:rPr>
              <a:t> h</a:t>
            </a:r>
            <a:r>
              <a:rPr lang="en-US" sz="1600" dirty="0" err="1" smtClean="0">
                <a:solidFill>
                  <a:schemeClr val="bg1"/>
                </a:solidFill>
              </a:rPr>
              <a:t>yperfocused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pl-PL" sz="1600" dirty="0">
                <a:solidFill>
                  <a:schemeClr val="bg1"/>
                </a:solidFill>
              </a:rPr>
              <a:t>on </a:t>
            </a:r>
            <a:r>
              <a:rPr lang="pl-PL" sz="1600" dirty="0" err="1">
                <a:solidFill>
                  <a:schemeClr val="bg1"/>
                </a:solidFill>
              </a:rPr>
              <a:t>their</a:t>
            </a:r>
            <a:r>
              <a:rPr lang="pl-PL" sz="1600" dirty="0">
                <a:solidFill>
                  <a:schemeClr val="bg1"/>
                </a:solidFill>
              </a:rPr>
              <a:t> </a:t>
            </a:r>
            <a:r>
              <a:rPr lang="pl-PL" sz="1600" dirty="0" err="1" smtClean="0">
                <a:solidFill>
                  <a:schemeClr val="bg1"/>
                </a:solidFill>
              </a:rPr>
              <a:t>bodies</a:t>
            </a:r>
            <a:r>
              <a:rPr lang="pl-PL" sz="1600" dirty="0" smtClean="0">
                <a:solidFill>
                  <a:schemeClr val="bg1"/>
                </a:solidFill>
              </a:rPr>
              <a:t> </a:t>
            </a:r>
            <a:r>
              <a:rPr lang="pl-PL" sz="1600" dirty="0" err="1" smtClean="0">
                <a:solidFill>
                  <a:schemeClr val="bg1"/>
                </a:solidFill>
              </a:rPr>
              <a:t>or</a:t>
            </a:r>
            <a:r>
              <a:rPr lang="pl-PL" sz="1600" dirty="0" smtClean="0">
                <a:solidFill>
                  <a:schemeClr val="bg1"/>
                </a:solidFill>
              </a:rPr>
              <a:t> </a:t>
            </a:r>
            <a:r>
              <a:rPr lang="pl-PL" sz="1600" dirty="0" err="1" smtClean="0">
                <a:solidFill>
                  <a:schemeClr val="bg1"/>
                </a:solidFill>
              </a:rPr>
              <a:t>self-stigmatizing</a:t>
            </a:r>
            <a:r>
              <a:rPr lang="pl-PL" sz="1600" dirty="0" smtClean="0">
                <a:solidFill>
                  <a:schemeClr val="bg1"/>
                </a:solidFill>
              </a:rPr>
              <a:t> </a:t>
            </a:r>
            <a:r>
              <a:rPr lang="pl-PL" sz="1600" dirty="0" err="1" smtClean="0">
                <a:solidFill>
                  <a:schemeClr val="bg1"/>
                </a:solidFill>
              </a:rPr>
              <a:t>thougts</a:t>
            </a:r>
            <a:r>
              <a:rPr lang="pl-PL" sz="1600" dirty="0" smtClean="0">
                <a:solidFill>
                  <a:schemeClr val="bg1"/>
                </a:solidFill>
              </a:rPr>
              <a:t> </a:t>
            </a:r>
            <a:r>
              <a:rPr lang="pl-PL" sz="1600" dirty="0" err="1" smtClean="0">
                <a:solidFill>
                  <a:schemeClr val="bg1"/>
                </a:solidFill>
              </a:rPr>
              <a:t>or</a:t>
            </a:r>
            <a:r>
              <a:rPr lang="pl-PL" sz="1600" dirty="0" smtClean="0">
                <a:solidFill>
                  <a:schemeClr val="bg1"/>
                </a:solidFill>
              </a:rPr>
              <a:t>/and </a:t>
            </a:r>
            <a:r>
              <a:rPr lang="pl-PL" sz="1600" dirty="0" err="1" smtClean="0">
                <a:solidFill>
                  <a:schemeClr val="bg1"/>
                </a:solidFill>
              </a:rPr>
              <a:t>ignoring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pl-PL" sz="1600" dirty="0" err="1" smtClean="0">
                <a:solidFill>
                  <a:schemeClr val="bg1"/>
                </a:solidFill>
              </a:rPr>
              <a:t>certain</a:t>
            </a:r>
            <a:r>
              <a:rPr lang="pl-PL" sz="1600" dirty="0" smtClean="0">
                <a:solidFill>
                  <a:schemeClr val="bg1"/>
                </a:solidFill>
              </a:rPr>
              <a:t> </a:t>
            </a:r>
            <a:r>
              <a:rPr lang="pl-PL" sz="1600" dirty="0" err="1" smtClean="0">
                <a:solidFill>
                  <a:schemeClr val="bg1"/>
                </a:solidFill>
              </a:rPr>
              <a:t>feelings</a:t>
            </a:r>
            <a:r>
              <a:rPr lang="pl-PL" sz="1600" dirty="0" smtClean="0">
                <a:solidFill>
                  <a:schemeClr val="bg1"/>
                </a:solidFill>
              </a:rPr>
              <a:t>, </a:t>
            </a:r>
            <a:r>
              <a:rPr lang="pl-PL" sz="1600" dirty="0" err="1" smtClean="0">
                <a:solidFill>
                  <a:schemeClr val="bg1"/>
                </a:solidFill>
              </a:rPr>
              <a:t>impact</a:t>
            </a:r>
            <a:r>
              <a:rPr lang="pl-PL" sz="1600" dirty="0" smtClean="0">
                <a:solidFill>
                  <a:schemeClr val="bg1"/>
                </a:solidFill>
              </a:rPr>
              <a:t> on </a:t>
            </a:r>
            <a:r>
              <a:rPr lang="pl-PL" sz="1600" dirty="0" err="1" smtClean="0">
                <a:solidFill>
                  <a:schemeClr val="bg1"/>
                </a:solidFill>
              </a:rPr>
              <a:t>others</a:t>
            </a:r>
            <a:r>
              <a:rPr lang="pl-PL" sz="1600" dirty="0" smtClean="0">
                <a:solidFill>
                  <a:schemeClr val="bg1"/>
                </a:solidFill>
              </a:rPr>
              <a:t>, </a:t>
            </a:r>
            <a:r>
              <a:rPr lang="pl-PL" sz="1600" dirty="0" err="1" smtClean="0">
                <a:solidFill>
                  <a:schemeClr val="bg1"/>
                </a:solidFill>
              </a:rPr>
              <a:t>during</a:t>
            </a:r>
            <a:r>
              <a:rPr lang="pl-PL" sz="1600" dirty="0" smtClean="0">
                <a:solidFill>
                  <a:schemeClr val="bg1"/>
                </a:solidFill>
              </a:rPr>
              <a:t> </a:t>
            </a:r>
            <a:r>
              <a:rPr lang="pl-PL" sz="1600" dirty="0" err="1" smtClean="0">
                <a:solidFill>
                  <a:schemeClr val="bg1"/>
                </a:solidFill>
              </a:rPr>
              <a:t>an</a:t>
            </a:r>
            <a:r>
              <a:rPr lang="pl-PL" sz="1600" dirty="0" smtClean="0">
                <a:solidFill>
                  <a:schemeClr val="bg1"/>
                </a:solidFill>
              </a:rPr>
              <a:t> </a:t>
            </a:r>
            <a:r>
              <a:rPr lang="pl-PL" sz="1600" dirty="0" err="1" smtClean="0">
                <a:solidFill>
                  <a:schemeClr val="bg1"/>
                </a:solidFill>
              </a:rPr>
              <a:t>interpersonal</a:t>
            </a:r>
            <a:r>
              <a:rPr lang="pl-PL" sz="1600" dirty="0" smtClean="0">
                <a:solidFill>
                  <a:schemeClr val="bg1"/>
                </a:solidFill>
              </a:rPr>
              <a:t> </a:t>
            </a:r>
            <a:r>
              <a:rPr lang="pl-PL" sz="1600" dirty="0" err="1" smtClean="0">
                <a:solidFill>
                  <a:schemeClr val="bg1"/>
                </a:solidFill>
              </a:rPr>
              <a:t>interaction</a:t>
            </a:r>
            <a:r>
              <a:rPr lang="pl-PL" sz="1600" dirty="0" smtClean="0">
                <a:solidFill>
                  <a:schemeClr val="bg1"/>
                </a:solidFill>
              </a:rPr>
              <a:t>)</a:t>
            </a:r>
          </a:p>
          <a:p>
            <a:pPr marL="285750" indent="-28575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pl-PL" sz="1600" dirty="0">
              <a:solidFill>
                <a:schemeClr val="bg1"/>
              </a:solidFill>
            </a:endParaRPr>
          </a:p>
          <a:p>
            <a:pPr marL="285750" indent="-28575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sz="1600" dirty="0" smtClean="0">
                <a:solidFill>
                  <a:schemeClr val="bg1"/>
                </a:solidFill>
              </a:rPr>
              <a:t>Missing </a:t>
            </a:r>
            <a:r>
              <a:rPr lang="pl-PL" sz="1600" dirty="0" err="1" smtClean="0">
                <a:solidFill>
                  <a:schemeClr val="bg1"/>
                </a:solidFill>
              </a:rPr>
              <a:t>or</a:t>
            </a:r>
            <a:r>
              <a:rPr lang="pl-PL" sz="1600" dirty="0" smtClean="0">
                <a:solidFill>
                  <a:schemeClr val="bg1"/>
                </a:solidFill>
              </a:rPr>
              <a:t> </a:t>
            </a:r>
            <a:r>
              <a:rPr lang="pl-PL" sz="1600" dirty="0" err="1" smtClean="0">
                <a:solidFill>
                  <a:schemeClr val="bg1"/>
                </a:solidFill>
              </a:rPr>
              <a:t>misinterpret</a:t>
            </a:r>
            <a:r>
              <a:rPr lang="pl-PL" sz="1600" dirty="0" smtClean="0">
                <a:solidFill>
                  <a:schemeClr val="bg1"/>
                </a:solidFill>
              </a:rPr>
              <a:t> </a:t>
            </a:r>
            <a:r>
              <a:rPr lang="pl-PL" sz="1600" dirty="0" err="1" smtClean="0">
                <a:solidFill>
                  <a:schemeClr val="bg1"/>
                </a:solidFill>
              </a:rPr>
              <a:t>signals</a:t>
            </a:r>
            <a:r>
              <a:rPr lang="pl-PL" sz="1600" dirty="0" smtClean="0">
                <a:solidFill>
                  <a:schemeClr val="bg1"/>
                </a:solidFill>
              </a:rPr>
              <a:t> of </a:t>
            </a:r>
            <a:r>
              <a:rPr lang="pl-PL" sz="1600" dirty="0" err="1" smtClean="0">
                <a:solidFill>
                  <a:schemeClr val="bg1"/>
                </a:solidFill>
              </a:rPr>
              <a:t>attention</a:t>
            </a:r>
            <a:r>
              <a:rPr lang="pl-PL" sz="1600" dirty="0" smtClean="0">
                <a:solidFill>
                  <a:schemeClr val="bg1"/>
                </a:solidFill>
              </a:rPr>
              <a:t> </a:t>
            </a:r>
            <a:r>
              <a:rPr lang="pl-PL" sz="1600" dirty="0">
                <a:solidFill>
                  <a:schemeClr val="bg1"/>
                </a:solidFill>
              </a:rPr>
              <a:t>and </a:t>
            </a:r>
            <a:r>
              <a:rPr lang="pl-PL" sz="1600" dirty="0" err="1" smtClean="0">
                <a:solidFill>
                  <a:schemeClr val="bg1"/>
                </a:solidFill>
              </a:rPr>
              <a:t>care</a:t>
            </a:r>
            <a:endParaRPr lang="pl-PL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2444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074" y="177868"/>
            <a:ext cx="8315325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A,C&amp;L </a:t>
            </a:r>
            <a:r>
              <a:rPr lang="pl-PL" dirty="0" err="1" smtClean="0"/>
              <a:t>deficits</a:t>
            </a:r>
            <a:r>
              <a:rPr lang="pl-PL" dirty="0" smtClean="0"/>
              <a:t> in </a:t>
            </a:r>
            <a:r>
              <a:rPr lang="pl-PL" dirty="0" err="1" smtClean="0"/>
              <a:t>people</a:t>
            </a:r>
            <a:r>
              <a:rPr lang="pl-PL" dirty="0" smtClean="0"/>
              <a:t> with VCD</a:t>
            </a:r>
            <a:endParaRPr lang="en-US" sz="2700" dirty="0"/>
          </a:p>
        </p:txBody>
      </p:sp>
      <p:sp>
        <p:nvSpPr>
          <p:cNvPr id="5" name="Rounded Rectangle 4"/>
          <p:cNvSpPr/>
          <p:nvPr/>
        </p:nvSpPr>
        <p:spPr>
          <a:xfrm>
            <a:off x="1286798" y="1172040"/>
            <a:ext cx="5755447" cy="262203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Awareness</a:t>
            </a:r>
          </a:p>
          <a:p>
            <a:pPr marL="285750" indent="-28575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sz="1600" dirty="0" err="1" smtClean="0">
                <a:solidFill>
                  <a:schemeClr val="bg1"/>
                </a:solidFill>
              </a:rPr>
              <a:t>Paying</a:t>
            </a:r>
            <a:r>
              <a:rPr lang="pl-PL" sz="1600" dirty="0" smtClean="0">
                <a:solidFill>
                  <a:schemeClr val="bg1"/>
                </a:solidFill>
              </a:rPr>
              <a:t> </a:t>
            </a:r>
            <a:r>
              <a:rPr lang="pl-PL" sz="1600" dirty="0" err="1" smtClean="0">
                <a:solidFill>
                  <a:schemeClr val="bg1"/>
                </a:solidFill>
              </a:rPr>
              <a:t>attention</a:t>
            </a:r>
            <a:r>
              <a:rPr lang="pl-PL" sz="1600" dirty="0" smtClean="0">
                <a:solidFill>
                  <a:schemeClr val="bg1"/>
                </a:solidFill>
              </a:rPr>
              <a:t> </a:t>
            </a:r>
            <a:r>
              <a:rPr lang="pl-PL" sz="1600" dirty="0" err="1" smtClean="0">
                <a:solidFill>
                  <a:schemeClr val="bg1"/>
                </a:solidFill>
              </a:rPr>
              <a:t>only</a:t>
            </a:r>
            <a:r>
              <a:rPr lang="pl-PL" sz="1600" dirty="0" smtClean="0">
                <a:solidFill>
                  <a:schemeClr val="bg1"/>
                </a:solidFill>
              </a:rPr>
              <a:t> to </a:t>
            </a:r>
            <a:r>
              <a:rPr lang="pl-PL" sz="1600" dirty="0" err="1" smtClean="0">
                <a:solidFill>
                  <a:schemeClr val="bg1"/>
                </a:solidFill>
              </a:rPr>
              <a:t>some</a:t>
            </a:r>
            <a:r>
              <a:rPr lang="pl-PL" sz="1600" dirty="0" smtClean="0">
                <a:solidFill>
                  <a:schemeClr val="bg1"/>
                </a:solidFill>
              </a:rPr>
              <a:t> </a:t>
            </a:r>
            <a:r>
              <a:rPr lang="pl-PL" sz="1600" dirty="0" err="1" smtClean="0">
                <a:solidFill>
                  <a:schemeClr val="bg1"/>
                </a:solidFill>
              </a:rPr>
              <a:t>parts</a:t>
            </a:r>
            <a:r>
              <a:rPr lang="pl-PL" sz="1600" dirty="0" smtClean="0">
                <a:solidFill>
                  <a:schemeClr val="bg1"/>
                </a:solidFill>
              </a:rPr>
              <a:t> of </a:t>
            </a:r>
            <a:r>
              <a:rPr lang="pl-PL" sz="1600" dirty="0" err="1" smtClean="0">
                <a:solidFill>
                  <a:schemeClr val="bg1"/>
                </a:solidFill>
              </a:rPr>
              <a:t>experience</a:t>
            </a:r>
            <a:r>
              <a:rPr lang="pl-PL" sz="1600" dirty="0" smtClean="0">
                <a:solidFill>
                  <a:schemeClr val="bg1"/>
                </a:solidFill>
              </a:rPr>
              <a:t> (for </a:t>
            </a:r>
            <a:r>
              <a:rPr lang="pl-PL" sz="1600" dirty="0" err="1" smtClean="0">
                <a:solidFill>
                  <a:schemeClr val="bg1"/>
                </a:solidFill>
              </a:rPr>
              <a:t>example</a:t>
            </a:r>
            <a:r>
              <a:rPr lang="pl-PL" sz="1600" dirty="0" smtClean="0">
                <a:solidFill>
                  <a:schemeClr val="bg1"/>
                </a:solidFill>
              </a:rPr>
              <a:t> h</a:t>
            </a:r>
            <a:r>
              <a:rPr lang="en-US" sz="1600" dirty="0" err="1" smtClean="0">
                <a:solidFill>
                  <a:schemeClr val="bg1"/>
                </a:solidFill>
              </a:rPr>
              <a:t>yperfocused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pl-PL" sz="1600" dirty="0">
                <a:solidFill>
                  <a:schemeClr val="bg1"/>
                </a:solidFill>
              </a:rPr>
              <a:t>on </a:t>
            </a:r>
            <a:r>
              <a:rPr lang="pl-PL" sz="1600" dirty="0" err="1">
                <a:solidFill>
                  <a:schemeClr val="bg1"/>
                </a:solidFill>
              </a:rPr>
              <a:t>their</a:t>
            </a:r>
            <a:r>
              <a:rPr lang="pl-PL" sz="1600" dirty="0">
                <a:solidFill>
                  <a:schemeClr val="bg1"/>
                </a:solidFill>
              </a:rPr>
              <a:t> </a:t>
            </a:r>
            <a:r>
              <a:rPr lang="pl-PL" sz="1600" dirty="0" err="1" smtClean="0">
                <a:solidFill>
                  <a:schemeClr val="bg1"/>
                </a:solidFill>
              </a:rPr>
              <a:t>bodies</a:t>
            </a:r>
            <a:r>
              <a:rPr lang="pl-PL" sz="1600" dirty="0" smtClean="0">
                <a:solidFill>
                  <a:schemeClr val="bg1"/>
                </a:solidFill>
              </a:rPr>
              <a:t> </a:t>
            </a:r>
            <a:r>
              <a:rPr lang="pl-PL" sz="1600" dirty="0" err="1" smtClean="0">
                <a:solidFill>
                  <a:schemeClr val="bg1"/>
                </a:solidFill>
              </a:rPr>
              <a:t>or</a:t>
            </a:r>
            <a:r>
              <a:rPr lang="pl-PL" sz="1600" dirty="0" smtClean="0">
                <a:solidFill>
                  <a:schemeClr val="bg1"/>
                </a:solidFill>
              </a:rPr>
              <a:t> </a:t>
            </a:r>
            <a:r>
              <a:rPr lang="pl-PL" sz="1600" dirty="0" err="1" smtClean="0">
                <a:solidFill>
                  <a:schemeClr val="bg1"/>
                </a:solidFill>
              </a:rPr>
              <a:t>self-stigmatizing</a:t>
            </a:r>
            <a:r>
              <a:rPr lang="pl-PL" sz="1600" dirty="0" smtClean="0">
                <a:solidFill>
                  <a:schemeClr val="bg1"/>
                </a:solidFill>
              </a:rPr>
              <a:t> </a:t>
            </a:r>
            <a:r>
              <a:rPr lang="pl-PL" sz="1600" dirty="0" err="1" smtClean="0">
                <a:solidFill>
                  <a:schemeClr val="bg1"/>
                </a:solidFill>
              </a:rPr>
              <a:t>thougts</a:t>
            </a:r>
            <a:r>
              <a:rPr lang="pl-PL" sz="1600" dirty="0" smtClean="0">
                <a:solidFill>
                  <a:schemeClr val="bg1"/>
                </a:solidFill>
              </a:rPr>
              <a:t> </a:t>
            </a:r>
            <a:r>
              <a:rPr lang="pl-PL" sz="1600" dirty="0" err="1" smtClean="0">
                <a:solidFill>
                  <a:schemeClr val="bg1"/>
                </a:solidFill>
              </a:rPr>
              <a:t>or</a:t>
            </a:r>
            <a:r>
              <a:rPr lang="pl-PL" sz="1600" dirty="0" smtClean="0">
                <a:solidFill>
                  <a:schemeClr val="bg1"/>
                </a:solidFill>
              </a:rPr>
              <a:t>/and </a:t>
            </a:r>
            <a:r>
              <a:rPr lang="pl-PL" sz="1600" dirty="0" err="1" smtClean="0">
                <a:solidFill>
                  <a:schemeClr val="bg1"/>
                </a:solidFill>
              </a:rPr>
              <a:t>ignoring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pl-PL" sz="1600" dirty="0" err="1" smtClean="0">
                <a:solidFill>
                  <a:schemeClr val="bg1"/>
                </a:solidFill>
              </a:rPr>
              <a:t>certain</a:t>
            </a:r>
            <a:r>
              <a:rPr lang="pl-PL" sz="1600" dirty="0" smtClean="0">
                <a:solidFill>
                  <a:schemeClr val="bg1"/>
                </a:solidFill>
              </a:rPr>
              <a:t> </a:t>
            </a:r>
            <a:r>
              <a:rPr lang="pl-PL" sz="1600" dirty="0" err="1" smtClean="0">
                <a:solidFill>
                  <a:schemeClr val="bg1"/>
                </a:solidFill>
              </a:rPr>
              <a:t>feelings</a:t>
            </a:r>
            <a:r>
              <a:rPr lang="pl-PL" sz="1600" dirty="0" smtClean="0">
                <a:solidFill>
                  <a:schemeClr val="bg1"/>
                </a:solidFill>
              </a:rPr>
              <a:t>, </a:t>
            </a:r>
            <a:r>
              <a:rPr lang="pl-PL" sz="1600" dirty="0" err="1" smtClean="0">
                <a:solidFill>
                  <a:schemeClr val="bg1"/>
                </a:solidFill>
              </a:rPr>
              <a:t>impact</a:t>
            </a:r>
            <a:r>
              <a:rPr lang="pl-PL" sz="1600" dirty="0" smtClean="0">
                <a:solidFill>
                  <a:schemeClr val="bg1"/>
                </a:solidFill>
              </a:rPr>
              <a:t> on </a:t>
            </a:r>
            <a:r>
              <a:rPr lang="pl-PL" sz="1600" dirty="0" err="1" smtClean="0">
                <a:solidFill>
                  <a:schemeClr val="bg1"/>
                </a:solidFill>
              </a:rPr>
              <a:t>others</a:t>
            </a:r>
            <a:r>
              <a:rPr lang="pl-PL" sz="1600" dirty="0" smtClean="0">
                <a:solidFill>
                  <a:schemeClr val="bg1"/>
                </a:solidFill>
              </a:rPr>
              <a:t>, </a:t>
            </a:r>
            <a:r>
              <a:rPr lang="pl-PL" sz="1600" dirty="0" err="1" smtClean="0">
                <a:solidFill>
                  <a:schemeClr val="bg1"/>
                </a:solidFill>
              </a:rPr>
              <a:t>during</a:t>
            </a:r>
            <a:r>
              <a:rPr lang="pl-PL" sz="1600" dirty="0" smtClean="0">
                <a:solidFill>
                  <a:schemeClr val="bg1"/>
                </a:solidFill>
              </a:rPr>
              <a:t> </a:t>
            </a:r>
            <a:r>
              <a:rPr lang="pl-PL" sz="1600" dirty="0" err="1" smtClean="0">
                <a:solidFill>
                  <a:schemeClr val="bg1"/>
                </a:solidFill>
              </a:rPr>
              <a:t>an</a:t>
            </a:r>
            <a:r>
              <a:rPr lang="pl-PL" sz="1600" dirty="0" smtClean="0">
                <a:solidFill>
                  <a:schemeClr val="bg1"/>
                </a:solidFill>
              </a:rPr>
              <a:t> </a:t>
            </a:r>
            <a:r>
              <a:rPr lang="pl-PL" sz="1600" dirty="0" err="1" smtClean="0">
                <a:solidFill>
                  <a:schemeClr val="bg1"/>
                </a:solidFill>
              </a:rPr>
              <a:t>interpersonal</a:t>
            </a:r>
            <a:r>
              <a:rPr lang="pl-PL" sz="1600" dirty="0" smtClean="0">
                <a:solidFill>
                  <a:schemeClr val="bg1"/>
                </a:solidFill>
              </a:rPr>
              <a:t> </a:t>
            </a:r>
            <a:r>
              <a:rPr lang="pl-PL" sz="1600" dirty="0" err="1" smtClean="0">
                <a:solidFill>
                  <a:schemeClr val="bg1"/>
                </a:solidFill>
              </a:rPr>
              <a:t>interaction</a:t>
            </a:r>
            <a:r>
              <a:rPr lang="pl-PL" sz="1600" dirty="0" smtClean="0">
                <a:solidFill>
                  <a:schemeClr val="bg1"/>
                </a:solidFill>
              </a:rPr>
              <a:t>)</a:t>
            </a:r>
          </a:p>
          <a:p>
            <a:pPr marL="285750" indent="-28575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pl-PL" sz="1600" dirty="0">
              <a:solidFill>
                <a:schemeClr val="bg1"/>
              </a:solidFill>
            </a:endParaRPr>
          </a:p>
          <a:p>
            <a:pPr marL="285750" indent="-28575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sz="1600" dirty="0" err="1" smtClean="0">
                <a:solidFill>
                  <a:schemeClr val="bg1"/>
                </a:solidFill>
              </a:rPr>
              <a:t>Ignoring</a:t>
            </a:r>
            <a:r>
              <a:rPr lang="pl-PL" sz="1600" dirty="0" smtClean="0">
                <a:solidFill>
                  <a:schemeClr val="bg1"/>
                </a:solidFill>
              </a:rPr>
              <a:t> </a:t>
            </a:r>
            <a:r>
              <a:rPr lang="pl-PL" sz="1600" dirty="0" err="1" smtClean="0">
                <a:solidFill>
                  <a:schemeClr val="bg1"/>
                </a:solidFill>
              </a:rPr>
              <a:t>or</a:t>
            </a:r>
            <a:r>
              <a:rPr lang="pl-PL" sz="1600" dirty="0" smtClean="0">
                <a:solidFill>
                  <a:schemeClr val="bg1"/>
                </a:solidFill>
              </a:rPr>
              <a:t> </a:t>
            </a:r>
            <a:r>
              <a:rPr lang="pl-PL" sz="1600" dirty="0" err="1" smtClean="0">
                <a:solidFill>
                  <a:schemeClr val="bg1"/>
                </a:solidFill>
              </a:rPr>
              <a:t>misinterpret</a:t>
            </a:r>
            <a:r>
              <a:rPr lang="pl-PL" sz="1600" dirty="0" smtClean="0">
                <a:solidFill>
                  <a:schemeClr val="bg1"/>
                </a:solidFill>
              </a:rPr>
              <a:t> </a:t>
            </a:r>
            <a:r>
              <a:rPr lang="pl-PL" sz="1600" dirty="0" err="1" smtClean="0">
                <a:solidFill>
                  <a:schemeClr val="bg1"/>
                </a:solidFill>
              </a:rPr>
              <a:t>signals</a:t>
            </a:r>
            <a:r>
              <a:rPr lang="pl-PL" sz="1600" dirty="0" smtClean="0">
                <a:solidFill>
                  <a:schemeClr val="bg1"/>
                </a:solidFill>
              </a:rPr>
              <a:t> of </a:t>
            </a:r>
            <a:r>
              <a:rPr lang="pl-PL" sz="1600" dirty="0" err="1" smtClean="0">
                <a:solidFill>
                  <a:schemeClr val="bg1"/>
                </a:solidFill>
              </a:rPr>
              <a:t>attention</a:t>
            </a:r>
            <a:r>
              <a:rPr lang="pl-PL" sz="1600" dirty="0" smtClean="0">
                <a:solidFill>
                  <a:schemeClr val="bg1"/>
                </a:solidFill>
              </a:rPr>
              <a:t> </a:t>
            </a:r>
            <a:r>
              <a:rPr lang="pl-PL" sz="1600" dirty="0">
                <a:solidFill>
                  <a:schemeClr val="bg1"/>
                </a:solidFill>
              </a:rPr>
              <a:t>and </a:t>
            </a:r>
            <a:r>
              <a:rPr lang="pl-PL" sz="1600" dirty="0" err="1" smtClean="0">
                <a:solidFill>
                  <a:schemeClr val="bg1"/>
                </a:solidFill>
              </a:rPr>
              <a:t>care</a:t>
            </a:r>
            <a:endParaRPr lang="pl-PL" sz="1600" dirty="0">
              <a:solidFill>
                <a:schemeClr val="bg1"/>
              </a:solidFill>
            </a:endParaRPr>
          </a:p>
        </p:txBody>
      </p:sp>
      <p:sp>
        <p:nvSpPr>
          <p:cNvPr id="9" name="Rounded Rectangle 6"/>
          <p:cNvSpPr/>
          <p:nvPr/>
        </p:nvSpPr>
        <p:spPr>
          <a:xfrm>
            <a:off x="261936" y="2462585"/>
            <a:ext cx="4495800" cy="2809460"/>
          </a:xfrm>
          <a:prstGeom prst="round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100" dirty="0">
                <a:solidFill>
                  <a:schemeClr val="tx1"/>
                </a:solidFill>
              </a:rPr>
              <a:t>Courage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 err="1" smtClean="0">
                <a:solidFill>
                  <a:schemeClr val="tx1"/>
                </a:solidFill>
              </a:rPr>
              <a:t>Avoiding</a:t>
            </a:r>
            <a:r>
              <a:rPr lang="pl-PL" sz="1600" dirty="0" smtClean="0">
                <a:solidFill>
                  <a:schemeClr val="tx1"/>
                </a:solidFill>
              </a:rPr>
              <a:t> </a:t>
            </a:r>
            <a:r>
              <a:rPr lang="pl-PL" sz="1600" dirty="0" err="1" smtClean="0">
                <a:solidFill>
                  <a:schemeClr val="tx1"/>
                </a:solidFill>
              </a:rPr>
              <a:t>social</a:t>
            </a:r>
            <a:r>
              <a:rPr lang="pl-PL" sz="1600" dirty="0" smtClean="0">
                <a:solidFill>
                  <a:schemeClr val="tx1"/>
                </a:solidFill>
              </a:rPr>
              <a:t> </a:t>
            </a:r>
            <a:r>
              <a:rPr lang="pl-PL" sz="1600" dirty="0" err="1">
                <a:solidFill>
                  <a:schemeClr val="tx1"/>
                </a:solidFill>
              </a:rPr>
              <a:t>interactions</a:t>
            </a:r>
            <a:r>
              <a:rPr lang="pl-PL" sz="1600" dirty="0">
                <a:solidFill>
                  <a:schemeClr val="tx1"/>
                </a:solidFill>
              </a:rPr>
              <a:t>, </a:t>
            </a:r>
            <a:r>
              <a:rPr lang="pl-PL" sz="1600" dirty="0" err="1">
                <a:solidFill>
                  <a:schemeClr val="tx1"/>
                </a:solidFill>
              </a:rPr>
              <a:t>intimacy</a:t>
            </a:r>
            <a:r>
              <a:rPr lang="pl-PL" sz="1600" dirty="0">
                <a:solidFill>
                  <a:schemeClr val="tx1"/>
                </a:solidFill>
              </a:rPr>
              <a:t>,</a:t>
            </a:r>
            <a:r>
              <a:rPr lang="en-US" sz="1600" dirty="0">
                <a:solidFill>
                  <a:schemeClr val="tx1"/>
                </a:solidFill>
              </a:rPr>
              <a:t> and</a:t>
            </a:r>
            <a:r>
              <a:rPr lang="pl-PL" sz="1600" dirty="0">
                <a:solidFill>
                  <a:schemeClr val="tx1"/>
                </a:solidFill>
              </a:rPr>
              <a:t> </a:t>
            </a:r>
            <a:r>
              <a:rPr lang="pl-PL" sz="1600" dirty="0" err="1">
                <a:solidFill>
                  <a:schemeClr val="tx1"/>
                </a:solidFill>
              </a:rPr>
              <a:t>vulnerability</a:t>
            </a:r>
            <a:r>
              <a:rPr lang="pl-PL" sz="1600" dirty="0">
                <a:solidFill>
                  <a:schemeClr val="tx1"/>
                </a:solidFill>
              </a:rPr>
              <a:t> </a:t>
            </a:r>
            <a:r>
              <a:rPr lang="pl-PL" sz="1600" dirty="0" err="1">
                <a:solidFill>
                  <a:schemeClr val="tx1"/>
                </a:solidFill>
              </a:rPr>
              <a:t>due</a:t>
            </a:r>
            <a:r>
              <a:rPr lang="pl-PL" sz="1600" dirty="0">
                <a:solidFill>
                  <a:schemeClr val="tx1"/>
                </a:solidFill>
              </a:rPr>
              <a:t> to </a:t>
            </a:r>
            <a:r>
              <a:rPr lang="pl-PL" sz="1600" dirty="0" err="1">
                <a:solidFill>
                  <a:schemeClr val="tx1"/>
                </a:solidFill>
              </a:rPr>
              <a:t>fear</a:t>
            </a:r>
            <a:r>
              <a:rPr lang="pl-PL" sz="1600" dirty="0">
                <a:solidFill>
                  <a:schemeClr val="tx1"/>
                </a:solidFill>
              </a:rPr>
              <a:t> of </a:t>
            </a:r>
            <a:r>
              <a:rPr lang="pl-PL" sz="1600" dirty="0" err="1">
                <a:solidFill>
                  <a:schemeClr val="tx1"/>
                </a:solidFill>
              </a:rPr>
              <a:t>being</a:t>
            </a:r>
            <a:r>
              <a:rPr lang="pl-PL" sz="1600" dirty="0">
                <a:solidFill>
                  <a:schemeClr val="tx1"/>
                </a:solidFill>
              </a:rPr>
              <a:t> hurt </a:t>
            </a:r>
            <a:r>
              <a:rPr lang="pl-PL" sz="1600" dirty="0" err="1">
                <a:solidFill>
                  <a:schemeClr val="tx1"/>
                </a:solidFill>
              </a:rPr>
              <a:t>or</a:t>
            </a:r>
            <a:r>
              <a:rPr lang="pl-PL" sz="1600" dirty="0">
                <a:solidFill>
                  <a:schemeClr val="tx1"/>
                </a:solidFill>
              </a:rPr>
              <a:t> </a:t>
            </a:r>
            <a:r>
              <a:rPr lang="pl-PL" sz="1600" dirty="0" err="1">
                <a:solidFill>
                  <a:schemeClr val="tx1"/>
                </a:solidFill>
              </a:rPr>
              <a:t>rejected</a:t>
            </a:r>
            <a:endParaRPr lang="pl-PL" sz="16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16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 err="1" smtClean="0">
                <a:solidFill>
                  <a:schemeClr val="tx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Behaving</a:t>
            </a:r>
            <a:r>
              <a:rPr lang="pl-PL" sz="1600" dirty="0" smtClean="0">
                <a:solidFill>
                  <a:schemeClr val="tx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a </a:t>
            </a:r>
            <a:r>
              <a:rPr lang="pl-PL" sz="1600" dirty="0" err="1" smtClean="0">
                <a:solidFill>
                  <a:schemeClr val="tx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submissive</a:t>
            </a:r>
            <a:r>
              <a:rPr lang="pl-PL" sz="1600" dirty="0" smtClean="0">
                <a:solidFill>
                  <a:schemeClr val="tx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600" dirty="0" err="1" smtClean="0">
                <a:solidFill>
                  <a:schemeClr val="tx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ways</a:t>
            </a:r>
            <a:r>
              <a:rPr lang="pl-PL" sz="1600" dirty="0" smtClean="0">
                <a:solidFill>
                  <a:schemeClr val="tx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pl-PL" sz="1600" dirty="0" err="1" smtClean="0">
                <a:solidFill>
                  <a:schemeClr val="tx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e.g</a:t>
            </a:r>
            <a:r>
              <a:rPr lang="pl-PL" sz="1600" dirty="0" smtClean="0">
                <a:solidFill>
                  <a:schemeClr val="tx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not </a:t>
            </a:r>
            <a:r>
              <a:rPr lang="pl-PL" sz="1600" dirty="0" err="1" smtClean="0">
                <a:solidFill>
                  <a:schemeClr val="tx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expressing</a:t>
            </a:r>
            <a:r>
              <a:rPr lang="pl-PL" sz="1600" dirty="0" smtClean="0">
                <a:solidFill>
                  <a:schemeClr val="tx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600" dirty="0" err="1" smtClean="0">
                <a:solidFill>
                  <a:schemeClr val="tx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needs</a:t>
            </a:r>
            <a:r>
              <a:rPr lang="pl-PL" sz="1600" dirty="0" smtClean="0">
                <a:solidFill>
                  <a:schemeClr val="tx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no </a:t>
            </a:r>
            <a:r>
              <a:rPr lang="pl-PL" sz="1600" dirty="0" err="1" smtClean="0">
                <a:solidFill>
                  <a:schemeClr val="tx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boundaries</a:t>
            </a:r>
            <a:r>
              <a:rPr lang="pl-PL" sz="1600" dirty="0" smtClean="0">
                <a:solidFill>
                  <a:schemeClr val="tx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600" dirty="0" err="1" smtClean="0">
                <a:solidFill>
                  <a:schemeClr val="tx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setting</a:t>
            </a:r>
            <a:r>
              <a:rPr lang="pl-PL" sz="1600" dirty="0" smtClean="0">
                <a:solidFill>
                  <a:schemeClr val="tx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pl-PL" sz="1600" dirty="0" err="1">
                <a:solidFill>
                  <a:schemeClr val="tx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relationships</a:t>
            </a:r>
            <a:r>
              <a:rPr lang="pl-PL" sz="1600" dirty="0">
                <a:solidFill>
                  <a:schemeClr val="tx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pl-PL" sz="1600" dirty="0" err="1">
                <a:solidFill>
                  <a:schemeClr val="tx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e.g</a:t>
            </a:r>
            <a:r>
              <a:rPr lang="pl-PL" sz="1600" dirty="0">
                <a:solidFill>
                  <a:schemeClr val="tx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., to be </a:t>
            </a:r>
            <a:r>
              <a:rPr lang="pl-PL" sz="1600" dirty="0" err="1">
                <a:solidFill>
                  <a:schemeClr val="tx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accepted</a:t>
            </a:r>
            <a:r>
              <a:rPr lang="pl-PL" sz="1600" dirty="0" smtClean="0">
                <a:solidFill>
                  <a:schemeClr val="tx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16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0060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074" y="177868"/>
            <a:ext cx="8315325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A,C&amp;L </a:t>
            </a:r>
            <a:r>
              <a:rPr lang="pl-PL" dirty="0" err="1" smtClean="0"/>
              <a:t>deficits</a:t>
            </a:r>
            <a:r>
              <a:rPr lang="pl-PL" dirty="0" smtClean="0"/>
              <a:t> in </a:t>
            </a:r>
            <a:r>
              <a:rPr lang="pl-PL" dirty="0" err="1" smtClean="0"/>
              <a:t>people</a:t>
            </a:r>
            <a:r>
              <a:rPr lang="pl-PL" dirty="0" smtClean="0"/>
              <a:t> with VCD</a:t>
            </a:r>
            <a:endParaRPr lang="en-US" sz="2700" dirty="0"/>
          </a:p>
        </p:txBody>
      </p:sp>
      <p:sp>
        <p:nvSpPr>
          <p:cNvPr id="5" name="Rounded Rectangle 4"/>
          <p:cNvSpPr/>
          <p:nvPr/>
        </p:nvSpPr>
        <p:spPr>
          <a:xfrm>
            <a:off x="1286798" y="1172040"/>
            <a:ext cx="5755447" cy="262203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Awareness</a:t>
            </a:r>
          </a:p>
          <a:p>
            <a:pPr marL="285750" indent="-28575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sz="1600" dirty="0" err="1" smtClean="0">
                <a:solidFill>
                  <a:schemeClr val="bg1"/>
                </a:solidFill>
              </a:rPr>
              <a:t>Paying</a:t>
            </a:r>
            <a:r>
              <a:rPr lang="pl-PL" sz="1600" dirty="0" smtClean="0">
                <a:solidFill>
                  <a:schemeClr val="bg1"/>
                </a:solidFill>
              </a:rPr>
              <a:t> </a:t>
            </a:r>
            <a:r>
              <a:rPr lang="pl-PL" sz="1600" dirty="0" err="1" smtClean="0">
                <a:solidFill>
                  <a:schemeClr val="bg1"/>
                </a:solidFill>
              </a:rPr>
              <a:t>attention</a:t>
            </a:r>
            <a:r>
              <a:rPr lang="pl-PL" sz="1600" dirty="0" smtClean="0">
                <a:solidFill>
                  <a:schemeClr val="bg1"/>
                </a:solidFill>
              </a:rPr>
              <a:t> </a:t>
            </a:r>
            <a:r>
              <a:rPr lang="pl-PL" sz="1600" dirty="0" err="1" smtClean="0">
                <a:solidFill>
                  <a:schemeClr val="bg1"/>
                </a:solidFill>
              </a:rPr>
              <a:t>only</a:t>
            </a:r>
            <a:r>
              <a:rPr lang="pl-PL" sz="1600" dirty="0" smtClean="0">
                <a:solidFill>
                  <a:schemeClr val="bg1"/>
                </a:solidFill>
              </a:rPr>
              <a:t> to </a:t>
            </a:r>
            <a:r>
              <a:rPr lang="pl-PL" sz="1600" dirty="0" err="1" smtClean="0">
                <a:solidFill>
                  <a:schemeClr val="bg1"/>
                </a:solidFill>
              </a:rPr>
              <a:t>some</a:t>
            </a:r>
            <a:r>
              <a:rPr lang="pl-PL" sz="1600" dirty="0" smtClean="0">
                <a:solidFill>
                  <a:schemeClr val="bg1"/>
                </a:solidFill>
              </a:rPr>
              <a:t> </a:t>
            </a:r>
            <a:r>
              <a:rPr lang="pl-PL" sz="1600" dirty="0" err="1" smtClean="0">
                <a:solidFill>
                  <a:schemeClr val="bg1"/>
                </a:solidFill>
              </a:rPr>
              <a:t>parts</a:t>
            </a:r>
            <a:r>
              <a:rPr lang="pl-PL" sz="1600" dirty="0" smtClean="0">
                <a:solidFill>
                  <a:schemeClr val="bg1"/>
                </a:solidFill>
              </a:rPr>
              <a:t> of </a:t>
            </a:r>
            <a:r>
              <a:rPr lang="pl-PL" sz="1600" dirty="0" err="1" smtClean="0">
                <a:solidFill>
                  <a:schemeClr val="bg1"/>
                </a:solidFill>
              </a:rPr>
              <a:t>experience</a:t>
            </a:r>
            <a:r>
              <a:rPr lang="pl-PL" sz="1600" dirty="0" smtClean="0">
                <a:solidFill>
                  <a:schemeClr val="bg1"/>
                </a:solidFill>
              </a:rPr>
              <a:t> (for </a:t>
            </a:r>
            <a:r>
              <a:rPr lang="pl-PL" sz="1600" dirty="0" err="1" smtClean="0">
                <a:solidFill>
                  <a:schemeClr val="bg1"/>
                </a:solidFill>
              </a:rPr>
              <a:t>example</a:t>
            </a:r>
            <a:r>
              <a:rPr lang="pl-PL" sz="1600" dirty="0" smtClean="0">
                <a:solidFill>
                  <a:schemeClr val="bg1"/>
                </a:solidFill>
              </a:rPr>
              <a:t> h</a:t>
            </a:r>
            <a:r>
              <a:rPr lang="en-US" sz="1600" dirty="0" err="1" smtClean="0">
                <a:solidFill>
                  <a:schemeClr val="bg1"/>
                </a:solidFill>
              </a:rPr>
              <a:t>yperfocused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pl-PL" sz="1600" dirty="0">
                <a:solidFill>
                  <a:schemeClr val="bg1"/>
                </a:solidFill>
              </a:rPr>
              <a:t>on </a:t>
            </a:r>
            <a:r>
              <a:rPr lang="pl-PL" sz="1600" dirty="0" err="1">
                <a:solidFill>
                  <a:schemeClr val="bg1"/>
                </a:solidFill>
              </a:rPr>
              <a:t>their</a:t>
            </a:r>
            <a:r>
              <a:rPr lang="pl-PL" sz="1600" dirty="0">
                <a:solidFill>
                  <a:schemeClr val="bg1"/>
                </a:solidFill>
              </a:rPr>
              <a:t> </a:t>
            </a:r>
            <a:r>
              <a:rPr lang="pl-PL" sz="1600" dirty="0" err="1" smtClean="0">
                <a:solidFill>
                  <a:schemeClr val="bg1"/>
                </a:solidFill>
              </a:rPr>
              <a:t>bodies</a:t>
            </a:r>
            <a:r>
              <a:rPr lang="pl-PL" sz="1600" dirty="0" smtClean="0">
                <a:solidFill>
                  <a:schemeClr val="bg1"/>
                </a:solidFill>
              </a:rPr>
              <a:t> </a:t>
            </a:r>
            <a:r>
              <a:rPr lang="pl-PL" sz="1600" dirty="0" err="1" smtClean="0">
                <a:solidFill>
                  <a:schemeClr val="bg1"/>
                </a:solidFill>
              </a:rPr>
              <a:t>or</a:t>
            </a:r>
            <a:r>
              <a:rPr lang="pl-PL" sz="1600" dirty="0" smtClean="0">
                <a:solidFill>
                  <a:schemeClr val="bg1"/>
                </a:solidFill>
              </a:rPr>
              <a:t> </a:t>
            </a:r>
            <a:r>
              <a:rPr lang="pl-PL" sz="1600" dirty="0" err="1" smtClean="0">
                <a:solidFill>
                  <a:schemeClr val="bg1"/>
                </a:solidFill>
              </a:rPr>
              <a:t>self-stigmatizing</a:t>
            </a:r>
            <a:r>
              <a:rPr lang="pl-PL" sz="1600" dirty="0" smtClean="0">
                <a:solidFill>
                  <a:schemeClr val="bg1"/>
                </a:solidFill>
              </a:rPr>
              <a:t> </a:t>
            </a:r>
            <a:r>
              <a:rPr lang="pl-PL" sz="1600" dirty="0" err="1" smtClean="0">
                <a:solidFill>
                  <a:schemeClr val="bg1"/>
                </a:solidFill>
              </a:rPr>
              <a:t>thougts</a:t>
            </a:r>
            <a:r>
              <a:rPr lang="pl-PL" sz="1600" dirty="0" smtClean="0">
                <a:solidFill>
                  <a:schemeClr val="bg1"/>
                </a:solidFill>
              </a:rPr>
              <a:t> </a:t>
            </a:r>
            <a:r>
              <a:rPr lang="pl-PL" sz="1600" dirty="0" err="1" smtClean="0">
                <a:solidFill>
                  <a:schemeClr val="bg1"/>
                </a:solidFill>
              </a:rPr>
              <a:t>or</a:t>
            </a:r>
            <a:r>
              <a:rPr lang="pl-PL" sz="1600" dirty="0" smtClean="0">
                <a:solidFill>
                  <a:schemeClr val="bg1"/>
                </a:solidFill>
              </a:rPr>
              <a:t>/and </a:t>
            </a:r>
            <a:r>
              <a:rPr lang="pl-PL" sz="1600" dirty="0" err="1" smtClean="0">
                <a:solidFill>
                  <a:schemeClr val="bg1"/>
                </a:solidFill>
              </a:rPr>
              <a:t>ignoring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pl-PL" sz="1600" dirty="0" err="1" smtClean="0">
                <a:solidFill>
                  <a:schemeClr val="bg1"/>
                </a:solidFill>
              </a:rPr>
              <a:t>certain</a:t>
            </a:r>
            <a:r>
              <a:rPr lang="pl-PL" sz="1600" dirty="0" smtClean="0">
                <a:solidFill>
                  <a:schemeClr val="bg1"/>
                </a:solidFill>
              </a:rPr>
              <a:t> </a:t>
            </a:r>
            <a:r>
              <a:rPr lang="pl-PL" sz="1600" dirty="0" err="1" smtClean="0">
                <a:solidFill>
                  <a:schemeClr val="bg1"/>
                </a:solidFill>
              </a:rPr>
              <a:t>feelings</a:t>
            </a:r>
            <a:r>
              <a:rPr lang="pl-PL" sz="1600" dirty="0" smtClean="0">
                <a:solidFill>
                  <a:schemeClr val="bg1"/>
                </a:solidFill>
              </a:rPr>
              <a:t>, </a:t>
            </a:r>
            <a:r>
              <a:rPr lang="pl-PL" sz="1600" dirty="0" err="1" smtClean="0">
                <a:solidFill>
                  <a:schemeClr val="bg1"/>
                </a:solidFill>
              </a:rPr>
              <a:t>impact</a:t>
            </a:r>
            <a:r>
              <a:rPr lang="pl-PL" sz="1600" dirty="0" smtClean="0">
                <a:solidFill>
                  <a:schemeClr val="bg1"/>
                </a:solidFill>
              </a:rPr>
              <a:t> on </a:t>
            </a:r>
            <a:r>
              <a:rPr lang="pl-PL" sz="1600" dirty="0" err="1" smtClean="0">
                <a:solidFill>
                  <a:schemeClr val="bg1"/>
                </a:solidFill>
              </a:rPr>
              <a:t>others</a:t>
            </a:r>
            <a:r>
              <a:rPr lang="pl-PL" sz="1600" dirty="0" smtClean="0">
                <a:solidFill>
                  <a:schemeClr val="bg1"/>
                </a:solidFill>
              </a:rPr>
              <a:t>, </a:t>
            </a:r>
            <a:r>
              <a:rPr lang="pl-PL" sz="1600" dirty="0" err="1" smtClean="0">
                <a:solidFill>
                  <a:schemeClr val="bg1"/>
                </a:solidFill>
              </a:rPr>
              <a:t>during</a:t>
            </a:r>
            <a:r>
              <a:rPr lang="pl-PL" sz="1600" dirty="0" smtClean="0">
                <a:solidFill>
                  <a:schemeClr val="bg1"/>
                </a:solidFill>
              </a:rPr>
              <a:t> </a:t>
            </a:r>
            <a:r>
              <a:rPr lang="pl-PL" sz="1600" dirty="0" err="1" smtClean="0">
                <a:solidFill>
                  <a:schemeClr val="bg1"/>
                </a:solidFill>
              </a:rPr>
              <a:t>an</a:t>
            </a:r>
            <a:r>
              <a:rPr lang="pl-PL" sz="1600" dirty="0" smtClean="0">
                <a:solidFill>
                  <a:schemeClr val="bg1"/>
                </a:solidFill>
              </a:rPr>
              <a:t> </a:t>
            </a:r>
            <a:r>
              <a:rPr lang="pl-PL" sz="1600" dirty="0" err="1" smtClean="0">
                <a:solidFill>
                  <a:schemeClr val="bg1"/>
                </a:solidFill>
              </a:rPr>
              <a:t>interpersonal</a:t>
            </a:r>
            <a:r>
              <a:rPr lang="pl-PL" sz="1600" dirty="0" smtClean="0">
                <a:solidFill>
                  <a:schemeClr val="bg1"/>
                </a:solidFill>
              </a:rPr>
              <a:t> </a:t>
            </a:r>
            <a:r>
              <a:rPr lang="pl-PL" sz="1600" dirty="0" err="1" smtClean="0">
                <a:solidFill>
                  <a:schemeClr val="bg1"/>
                </a:solidFill>
              </a:rPr>
              <a:t>interaction</a:t>
            </a:r>
            <a:r>
              <a:rPr lang="pl-PL" sz="1600" dirty="0" smtClean="0">
                <a:solidFill>
                  <a:schemeClr val="bg1"/>
                </a:solidFill>
              </a:rPr>
              <a:t>)</a:t>
            </a:r>
          </a:p>
          <a:p>
            <a:pPr marL="285750" indent="-28575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pl-PL" sz="1600" dirty="0">
              <a:solidFill>
                <a:schemeClr val="bg1"/>
              </a:solidFill>
            </a:endParaRPr>
          </a:p>
          <a:p>
            <a:pPr marL="285750" indent="-28575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sz="1600" dirty="0" err="1" smtClean="0">
                <a:solidFill>
                  <a:schemeClr val="bg1"/>
                </a:solidFill>
              </a:rPr>
              <a:t>Ignoring</a:t>
            </a:r>
            <a:r>
              <a:rPr lang="pl-PL" sz="1600" dirty="0" smtClean="0">
                <a:solidFill>
                  <a:schemeClr val="bg1"/>
                </a:solidFill>
              </a:rPr>
              <a:t> </a:t>
            </a:r>
            <a:r>
              <a:rPr lang="pl-PL" sz="1600" dirty="0" err="1" smtClean="0">
                <a:solidFill>
                  <a:schemeClr val="bg1"/>
                </a:solidFill>
              </a:rPr>
              <a:t>or</a:t>
            </a:r>
            <a:r>
              <a:rPr lang="pl-PL" sz="1600" dirty="0" smtClean="0">
                <a:solidFill>
                  <a:schemeClr val="bg1"/>
                </a:solidFill>
              </a:rPr>
              <a:t> </a:t>
            </a:r>
            <a:r>
              <a:rPr lang="pl-PL" sz="1600" dirty="0" err="1" smtClean="0">
                <a:solidFill>
                  <a:schemeClr val="bg1"/>
                </a:solidFill>
              </a:rPr>
              <a:t>misinterpret</a:t>
            </a:r>
            <a:r>
              <a:rPr lang="pl-PL" sz="1600" dirty="0" smtClean="0">
                <a:solidFill>
                  <a:schemeClr val="bg1"/>
                </a:solidFill>
              </a:rPr>
              <a:t> </a:t>
            </a:r>
            <a:r>
              <a:rPr lang="pl-PL" sz="1600" dirty="0" err="1" smtClean="0">
                <a:solidFill>
                  <a:schemeClr val="bg1"/>
                </a:solidFill>
              </a:rPr>
              <a:t>signals</a:t>
            </a:r>
            <a:r>
              <a:rPr lang="pl-PL" sz="1600" dirty="0" smtClean="0">
                <a:solidFill>
                  <a:schemeClr val="bg1"/>
                </a:solidFill>
              </a:rPr>
              <a:t> of </a:t>
            </a:r>
            <a:r>
              <a:rPr lang="pl-PL" sz="1600" dirty="0" err="1" smtClean="0">
                <a:solidFill>
                  <a:schemeClr val="bg1"/>
                </a:solidFill>
              </a:rPr>
              <a:t>attention</a:t>
            </a:r>
            <a:r>
              <a:rPr lang="pl-PL" sz="1600" dirty="0" smtClean="0">
                <a:solidFill>
                  <a:schemeClr val="bg1"/>
                </a:solidFill>
              </a:rPr>
              <a:t> </a:t>
            </a:r>
            <a:r>
              <a:rPr lang="pl-PL" sz="1600" dirty="0">
                <a:solidFill>
                  <a:schemeClr val="bg1"/>
                </a:solidFill>
              </a:rPr>
              <a:t>and </a:t>
            </a:r>
            <a:r>
              <a:rPr lang="pl-PL" sz="1600" dirty="0" err="1" smtClean="0">
                <a:solidFill>
                  <a:schemeClr val="bg1"/>
                </a:solidFill>
              </a:rPr>
              <a:t>care</a:t>
            </a:r>
            <a:endParaRPr lang="pl-PL" sz="1600" dirty="0">
              <a:solidFill>
                <a:schemeClr val="bg1"/>
              </a:solidFill>
            </a:endParaRPr>
          </a:p>
        </p:txBody>
      </p:sp>
      <p:sp>
        <p:nvSpPr>
          <p:cNvPr id="9" name="Rounded Rectangle 6"/>
          <p:cNvSpPr/>
          <p:nvPr/>
        </p:nvSpPr>
        <p:spPr>
          <a:xfrm>
            <a:off x="261936" y="2462585"/>
            <a:ext cx="4495800" cy="280946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100" dirty="0">
                <a:solidFill>
                  <a:schemeClr val="bg1"/>
                </a:solidFill>
              </a:rPr>
              <a:t>Courage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 err="1" smtClean="0">
                <a:solidFill>
                  <a:schemeClr val="bg1"/>
                </a:solidFill>
              </a:rPr>
              <a:t>Avoiding</a:t>
            </a:r>
            <a:r>
              <a:rPr lang="pl-PL" sz="1600" dirty="0" smtClean="0">
                <a:solidFill>
                  <a:schemeClr val="bg1"/>
                </a:solidFill>
              </a:rPr>
              <a:t> </a:t>
            </a:r>
            <a:r>
              <a:rPr lang="pl-PL" sz="1600" dirty="0" err="1" smtClean="0">
                <a:solidFill>
                  <a:schemeClr val="bg1"/>
                </a:solidFill>
              </a:rPr>
              <a:t>social</a:t>
            </a:r>
            <a:r>
              <a:rPr lang="pl-PL" sz="1600" dirty="0" smtClean="0">
                <a:solidFill>
                  <a:schemeClr val="bg1"/>
                </a:solidFill>
              </a:rPr>
              <a:t> </a:t>
            </a:r>
            <a:r>
              <a:rPr lang="pl-PL" sz="1600" dirty="0" err="1">
                <a:solidFill>
                  <a:schemeClr val="bg1"/>
                </a:solidFill>
              </a:rPr>
              <a:t>interactions</a:t>
            </a:r>
            <a:r>
              <a:rPr lang="pl-PL" sz="1600" dirty="0">
                <a:solidFill>
                  <a:schemeClr val="bg1"/>
                </a:solidFill>
              </a:rPr>
              <a:t>, </a:t>
            </a:r>
            <a:r>
              <a:rPr lang="pl-PL" sz="1600" dirty="0" err="1">
                <a:solidFill>
                  <a:schemeClr val="bg1"/>
                </a:solidFill>
              </a:rPr>
              <a:t>intimacy</a:t>
            </a:r>
            <a:r>
              <a:rPr lang="pl-PL" sz="1600" dirty="0">
                <a:solidFill>
                  <a:schemeClr val="bg1"/>
                </a:solidFill>
              </a:rPr>
              <a:t>,</a:t>
            </a:r>
            <a:r>
              <a:rPr lang="en-US" sz="1600" dirty="0">
                <a:solidFill>
                  <a:schemeClr val="bg1"/>
                </a:solidFill>
              </a:rPr>
              <a:t> and</a:t>
            </a:r>
            <a:r>
              <a:rPr lang="pl-PL" sz="1600" dirty="0">
                <a:solidFill>
                  <a:schemeClr val="bg1"/>
                </a:solidFill>
              </a:rPr>
              <a:t> </a:t>
            </a:r>
            <a:r>
              <a:rPr lang="pl-PL" sz="1600" dirty="0" err="1">
                <a:solidFill>
                  <a:schemeClr val="bg1"/>
                </a:solidFill>
              </a:rPr>
              <a:t>vulnerability</a:t>
            </a:r>
            <a:r>
              <a:rPr lang="pl-PL" sz="1600" dirty="0">
                <a:solidFill>
                  <a:schemeClr val="bg1"/>
                </a:solidFill>
              </a:rPr>
              <a:t> </a:t>
            </a:r>
            <a:r>
              <a:rPr lang="pl-PL" sz="1600" dirty="0" err="1">
                <a:solidFill>
                  <a:schemeClr val="bg1"/>
                </a:solidFill>
              </a:rPr>
              <a:t>due</a:t>
            </a:r>
            <a:r>
              <a:rPr lang="pl-PL" sz="1600" dirty="0">
                <a:solidFill>
                  <a:schemeClr val="bg1"/>
                </a:solidFill>
              </a:rPr>
              <a:t> to </a:t>
            </a:r>
            <a:r>
              <a:rPr lang="pl-PL" sz="1600" dirty="0" err="1">
                <a:solidFill>
                  <a:schemeClr val="bg1"/>
                </a:solidFill>
              </a:rPr>
              <a:t>fear</a:t>
            </a:r>
            <a:r>
              <a:rPr lang="pl-PL" sz="1600" dirty="0">
                <a:solidFill>
                  <a:schemeClr val="bg1"/>
                </a:solidFill>
              </a:rPr>
              <a:t> of </a:t>
            </a:r>
            <a:r>
              <a:rPr lang="pl-PL" sz="1600" dirty="0" err="1">
                <a:solidFill>
                  <a:schemeClr val="bg1"/>
                </a:solidFill>
              </a:rPr>
              <a:t>being</a:t>
            </a:r>
            <a:r>
              <a:rPr lang="pl-PL" sz="1600" dirty="0">
                <a:solidFill>
                  <a:schemeClr val="bg1"/>
                </a:solidFill>
              </a:rPr>
              <a:t> hurt </a:t>
            </a:r>
            <a:r>
              <a:rPr lang="pl-PL" sz="1600" dirty="0" err="1">
                <a:solidFill>
                  <a:schemeClr val="bg1"/>
                </a:solidFill>
              </a:rPr>
              <a:t>or</a:t>
            </a:r>
            <a:r>
              <a:rPr lang="pl-PL" sz="1600" dirty="0">
                <a:solidFill>
                  <a:schemeClr val="bg1"/>
                </a:solidFill>
              </a:rPr>
              <a:t> </a:t>
            </a:r>
            <a:r>
              <a:rPr lang="pl-PL" sz="1600" dirty="0" err="1">
                <a:solidFill>
                  <a:schemeClr val="bg1"/>
                </a:solidFill>
              </a:rPr>
              <a:t>rejected</a:t>
            </a:r>
            <a:endParaRPr lang="pl-PL" sz="16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16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 err="1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Behaving</a:t>
            </a:r>
            <a:r>
              <a:rPr lang="pl-PL" sz="1600" dirty="0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a </a:t>
            </a:r>
            <a:r>
              <a:rPr lang="pl-PL" sz="1600" dirty="0" err="1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submissive</a:t>
            </a:r>
            <a:r>
              <a:rPr lang="pl-PL" sz="1600" dirty="0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600" dirty="0" err="1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ways</a:t>
            </a:r>
            <a:r>
              <a:rPr lang="pl-PL" sz="1600" dirty="0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pl-PL" sz="1600" dirty="0" err="1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e.g</a:t>
            </a:r>
            <a:r>
              <a:rPr lang="pl-PL" sz="1600" dirty="0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not </a:t>
            </a:r>
            <a:r>
              <a:rPr lang="pl-PL" sz="1600" dirty="0" err="1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expressing</a:t>
            </a:r>
            <a:r>
              <a:rPr lang="pl-PL" sz="1600" dirty="0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600" dirty="0" err="1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needs</a:t>
            </a:r>
            <a:r>
              <a:rPr lang="pl-PL" sz="1600" dirty="0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no </a:t>
            </a:r>
            <a:r>
              <a:rPr lang="pl-PL" sz="1600" dirty="0" err="1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boundaries</a:t>
            </a:r>
            <a:r>
              <a:rPr lang="pl-PL" sz="1600" dirty="0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600" dirty="0" err="1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setting</a:t>
            </a:r>
            <a:r>
              <a:rPr lang="pl-PL" sz="1600" dirty="0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pl-PL" sz="16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relationships</a:t>
            </a:r>
            <a:r>
              <a:rPr lang="pl-PL" sz="16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pl-PL" sz="16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e.g</a:t>
            </a:r>
            <a:r>
              <a:rPr lang="pl-PL" sz="16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., to be </a:t>
            </a:r>
            <a:r>
              <a:rPr lang="pl-PL" sz="16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accepted</a:t>
            </a:r>
            <a:r>
              <a:rPr lang="pl-PL" sz="1600" dirty="0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16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ounded Rectangle 7"/>
          <p:cNvSpPr/>
          <p:nvPr/>
        </p:nvSpPr>
        <p:spPr>
          <a:xfrm>
            <a:off x="4033979" y="2462585"/>
            <a:ext cx="4371975" cy="2357700"/>
          </a:xfrm>
          <a:prstGeom prst="round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100" dirty="0" smtClean="0"/>
              <a:t>Love</a:t>
            </a:r>
            <a:endParaRPr lang="en-US" sz="21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 err="1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Acting</a:t>
            </a:r>
            <a:r>
              <a:rPr lang="pl-PL" sz="1600" dirty="0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with </a:t>
            </a:r>
            <a:r>
              <a:rPr lang="pl-PL" sz="16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hostility</a:t>
            </a:r>
            <a:r>
              <a:rPr lang="pl-PL" sz="16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order to </a:t>
            </a:r>
            <a:r>
              <a:rPr lang="pl-PL" sz="16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protect</a:t>
            </a:r>
            <a:r>
              <a:rPr lang="pl-PL" sz="16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6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themselves</a:t>
            </a:r>
            <a:r>
              <a:rPr lang="pl-PL" sz="16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from </a:t>
            </a:r>
            <a:r>
              <a:rPr lang="pl-PL" sz="16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being</a:t>
            </a:r>
            <a:r>
              <a:rPr lang="pl-PL" sz="16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hurt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16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 err="1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Difficulties</a:t>
            </a:r>
            <a:r>
              <a:rPr lang="pl-PL" sz="1600" dirty="0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sz="1600" dirty="0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responding</a:t>
            </a:r>
            <a:r>
              <a:rPr lang="pl-PL" sz="1600" dirty="0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6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with love to </a:t>
            </a:r>
            <a:r>
              <a:rPr lang="pl-PL" sz="16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problems</a:t>
            </a:r>
            <a:r>
              <a:rPr lang="pl-PL" sz="16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pl-PL" sz="16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people</a:t>
            </a:r>
            <a:r>
              <a:rPr lang="pl-PL" sz="16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6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who</a:t>
            </a:r>
            <a:r>
              <a:rPr lang="pl-PL" sz="16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6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don’t</a:t>
            </a:r>
            <a:r>
              <a:rPr lang="pl-PL" sz="16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600" dirty="0" err="1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have</a:t>
            </a:r>
            <a:r>
              <a:rPr lang="pl-PL" sz="1600" dirty="0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600" dirty="0" err="1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similar</a:t>
            </a:r>
            <a:r>
              <a:rPr lang="pl-PL" sz="1600" dirty="0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600" dirty="0" err="1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experiences</a:t>
            </a:r>
            <a:endParaRPr lang="pl-PL" sz="16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600" dirty="0">
              <a:solidFill>
                <a:schemeClr val="tx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4330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074" y="177868"/>
            <a:ext cx="8315325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A,C&amp;L </a:t>
            </a:r>
            <a:r>
              <a:rPr lang="pl-PL" dirty="0" err="1" smtClean="0"/>
              <a:t>deficits</a:t>
            </a:r>
            <a:r>
              <a:rPr lang="pl-PL" dirty="0" smtClean="0"/>
              <a:t> in </a:t>
            </a:r>
            <a:r>
              <a:rPr lang="pl-PL" dirty="0" err="1" smtClean="0"/>
              <a:t>people</a:t>
            </a:r>
            <a:r>
              <a:rPr lang="pl-PL" dirty="0" smtClean="0"/>
              <a:t> with VCD</a:t>
            </a:r>
            <a:endParaRPr lang="en-US" sz="2700" dirty="0"/>
          </a:p>
        </p:txBody>
      </p:sp>
      <p:sp>
        <p:nvSpPr>
          <p:cNvPr id="5" name="Rounded Rectangle 4"/>
          <p:cNvSpPr/>
          <p:nvPr/>
        </p:nvSpPr>
        <p:spPr>
          <a:xfrm>
            <a:off x="1286798" y="1172040"/>
            <a:ext cx="5755447" cy="262203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Awareness</a:t>
            </a:r>
          </a:p>
          <a:p>
            <a:pPr marL="285750" indent="-28575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sz="1600" dirty="0" err="1" smtClean="0">
                <a:solidFill>
                  <a:schemeClr val="bg1"/>
                </a:solidFill>
              </a:rPr>
              <a:t>Paying</a:t>
            </a:r>
            <a:r>
              <a:rPr lang="pl-PL" sz="1600" dirty="0" smtClean="0">
                <a:solidFill>
                  <a:schemeClr val="bg1"/>
                </a:solidFill>
              </a:rPr>
              <a:t> </a:t>
            </a:r>
            <a:r>
              <a:rPr lang="pl-PL" sz="1600" dirty="0" err="1" smtClean="0">
                <a:solidFill>
                  <a:schemeClr val="bg1"/>
                </a:solidFill>
              </a:rPr>
              <a:t>attention</a:t>
            </a:r>
            <a:r>
              <a:rPr lang="pl-PL" sz="1600" dirty="0" smtClean="0">
                <a:solidFill>
                  <a:schemeClr val="bg1"/>
                </a:solidFill>
              </a:rPr>
              <a:t> </a:t>
            </a:r>
            <a:r>
              <a:rPr lang="pl-PL" sz="1600" dirty="0" err="1" smtClean="0">
                <a:solidFill>
                  <a:schemeClr val="bg1"/>
                </a:solidFill>
              </a:rPr>
              <a:t>only</a:t>
            </a:r>
            <a:r>
              <a:rPr lang="pl-PL" sz="1600" dirty="0" smtClean="0">
                <a:solidFill>
                  <a:schemeClr val="bg1"/>
                </a:solidFill>
              </a:rPr>
              <a:t> to </a:t>
            </a:r>
            <a:r>
              <a:rPr lang="pl-PL" sz="1600" dirty="0" err="1" smtClean="0">
                <a:solidFill>
                  <a:schemeClr val="bg1"/>
                </a:solidFill>
              </a:rPr>
              <a:t>some</a:t>
            </a:r>
            <a:r>
              <a:rPr lang="pl-PL" sz="1600" dirty="0" smtClean="0">
                <a:solidFill>
                  <a:schemeClr val="bg1"/>
                </a:solidFill>
              </a:rPr>
              <a:t> </a:t>
            </a:r>
            <a:r>
              <a:rPr lang="pl-PL" sz="1600" dirty="0" err="1" smtClean="0">
                <a:solidFill>
                  <a:schemeClr val="bg1"/>
                </a:solidFill>
              </a:rPr>
              <a:t>parts</a:t>
            </a:r>
            <a:r>
              <a:rPr lang="pl-PL" sz="1600" dirty="0" smtClean="0">
                <a:solidFill>
                  <a:schemeClr val="bg1"/>
                </a:solidFill>
              </a:rPr>
              <a:t> of </a:t>
            </a:r>
            <a:r>
              <a:rPr lang="pl-PL" sz="1600" dirty="0" err="1" smtClean="0">
                <a:solidFill>
                  <a:schemeClr val="bg1"/>
                </a:solidFill>
              </a:rPr>
              <a:t>experience</a:t>
            </a:r>
            <a:r>
              <a:rPr lang="pl-PL" sz="1600" dirty="0" smtClean="0">
                <a:solidFill>
                  <a:schemeClr val="bg1"/>
                </a:solidFill>
              </a:rPr>
              <a:t> (for </a:t>
            </a:r>
            <a:r>
              <a:rPr lang="pl-PL" sz="1600" dirty="0" err="1" smtClean="0">
                <a:solidFill>
                  <a:schemeClr val="bg1"/>
                </a:solidFill>
              </a:rPr>
              <a:t>example</a:t>
            </a:r>
            <a:r>
              <a:rPr lang="pl-PL" sz="1600" dirty="0" smtClean="0">
                <a:solidFill>
                  <a:schemeClr val="bg1"/>
                </a:solidFill>
              </a:rPr>
              <a:t> h</a:t>
            </a:r>
            <a:r>
              <a:rPr lang="en-US" sz="1600" dirty="0" err="1" smtClean="0">
                <a:solidFill>
                  <a:schemeClr val="bg1"/>
                </a:solidFill>
              </a:rPr>
              <a:t>yperfocused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pl-PL" sz="1600" dirty="0">
                <a:solidFill>
                  <a:schemeClr val="bg1"/>
                </a:solidFill>
              </a:rPr>
              <a:t>on </a:t>
            </a:r>
            <a:r>
              <a:rPr lang="pl-PL" sz="1600" dirty="0" err="1">
                <a:solidFill>
                  <a:schemeClr val="bg1"/>
                </a:solidFill>
              </a:rPr>
              <a:t>their</a:t>
            </a:r>
            <a:r>
              <a:rPr lang="pl-PL" sz="1600" dirty="0">
                <a:solidFill>
                  <a:schemeClr val="bg1"/>
                </a:solidFill>
              </a:rPr>
              <a:t> </a:t>
            </a:r>
            <a:r>
              <a:rPr lang="pl-PL" sz="1600" dirty="0" err="1" smtClean="0">
                <a:solidFill>
                  <a:schemeClr val="bg1"/>
                </a:solidFill>
              </a:rPr>
              <a:t>bodies</a:t>
            </a:r>
            <a:r>
              <a:rPr lang="pl-PL" sz="1600" dirty="0" smtClean="0">
                <a:solidFill>
                  <a:schemeClr val="bg1"/>
                </a:solidFill>
              </a:rPr>
              <a:t> </a:t>
            </a:r>
            <a:r>
              <a:rPr lang="pl-PL" sz="1600" dirty="0" err="1" smtClean="0">
                <a:solidFill>
                  <a:schemeClr val="bg1"/>
                </a:solidFill>
              </a:rPr>
              <a:t>or</a:t>
            </a:r>
            <a:r>
              <a:rPr lang="pl-PL" sz="1600" dirty="0" smtClean="0">
                <a:solidFill>
                  <a:schemeClr val="bg1"/>
                </a:solidFill>
              </a:rPr>
              <a:t> </a:t>
            </a:r>
            <a:r>
              <a:rPr lang="pl-PL" sz="1600" dirty="0" err="1" smtClean="0">
                <a:solidFill>
                  <a:schemeClr val="bg1"/>
                </a:solidFill>
              </a:rPr>
              <a:t>self-stigmatizing</a:t>
            </a:r>
            <a:r>
              <a:rPr lang="pl-PL" sz="1600" dirty="0" smtClean="0">
                <a:solidFill>
                  <a:schemeClr val="bg1"/>
                </a:solidFill>
              </a:rPr>
              <a:t> </a:t>
            </a:r>
            <a:r>
              <a:rPr lang="pl-PL" sz="1600" dirty="0" err="1" smtClean="0">
                <a:solidFill>
                  <a:schemeClr val="bg1"/>
                </a:solidFill>
              </a:rPr>
              <a:t>thougts</a:t>
            </a:r>
            <a:r>
              <a:rPr lang="pl-PL" sz="1600" dirty="0" smtClean="0">
                <a:solidFill>
                  <a:schemeClr val="bg1"/>
                </a:solidFill>
              </a:rPr>
              <a:t> </a:t>
            </a:r>
            <a:r>
              <a:rPr lang="pl-PL" sz="1600" dirty="0" err="1" smtClean="0">
                <a:solidFill>
                  <a:schemeClr val="bg1"/>
                </a:solidFill>
              </a:rPr>
              <a:t>or</a:t>
            </a:r>
            <a:r>
              <a:rPr lang="pl-PL" sz="1600" dirty="0" smtClean="0">
                <a:solidFill>
                  <a:schemeClr val="bg1"/>
                </a:solidFill>
              </a:rPr>
              <a:t>/and </a:t>
            </a:r>
            <a:r>
              <a:rPr lang="pl-PL" sz="1600" dirty="0" err="1" smtClean="0">
                <a:solidFill>
                  <a:schemeClr val="bg1"/>
                </a:solidFill>
              </a:rPr>
              <a:t>ignoring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pl-PL" sz="1600" dirty="0" err="1" smtClean="0">
                <a:solidFill>
                  <a:schemeClr val="bg1"/>
                </a:solidFill>
              </a:rPr>
              <a:t>certain</a:t>
            </a:r>
            <a:r>
              <a:rPr lang="pl-PL" sz="1600" dirty="0" smtClean="0">
                <a:solidFill>
                  <a:schemeClr val="bg1"/>
                </a:solidFill>
              </a:rPr>
              <a:t> </a:t>
            </a:r>
            <a:r>
              <a:rPr lang="pl-PL" sz="1600" dirty="0" err="1" smtClean="0">
                <a:solidFill>
                  <a:schemeClr val="bg1"/>
                </a:solidFill>
              </a:rPr>
              <a:t>feelings</a:t>
            </a:r>
            <a:r>
              <a:rPr lang="pl-PL" sz="1600" dirty="0" smtClean="0">
                <a:solidFill>
                  <a:schemeClr val="bg1"/>
                </a:solidFill>
              </a:rPr>
              <a:t>, </a:t>
            </a:r>
            <a:r>
              <a:rPr lang="pl-PL" sz="1600" dirty="0" err="1" smtClean="0">
                <a:solidFill>
                  <a:schemeClr val="bg1"/>
                </a:solidFill>
              </a:rPr>
              <a:t>impact</a:t>
            </a:r>
            <a:r>
              <a:rPr lang="pl-PL" sz="1600" dirty="0" smtClean="0">
                <a:solidFill>
                  <a:schemeClr val="bg1"/>
                </a:solidFill>
              </a:rPr>
              <a:t> on </a:t>
            </a:r>
            <a:r>
              <a:rPr lang="pl-PL" sz="1600" dirty="0" err="1" smtClean="0">
                <a:solidFill>
                  <a:schemeClr val="bg1"/>
                </a:solidFill>
              </a:rPr>
              <a:t>others</a:t>
            </a:r>
            <a:r>
              <a:rPr lang="pl-PL" sz="1600" dirty="0" smtClean="0">
                <a:solidFill>
                  <a:schemeClr val="bg1"/>
                </a:solidFill>
              </a:rPr>
              <a:t>, </a:t>
            </a:r>
            <a:r>
              <a:rPr lang="pl-PL" sz="1600" dirty="0" err="1" smtClean="0">
                <a:solidFill>
                  <a:schemeClr val="bg1"/>
                </a:solidFill>
              </a:rPr>
              <a:t>during</a:t>
            </a:r>
            <a:r>
              <a:rPr lang="pl-PL" sz="1600" dirty="0" smtClean="0">
                <a:solidFill>
                  <a:schemeClr val="bg1"/>
                </a:solidFill>
              </a:rPr>
              <a:t> </a:t>
            </a:r>
            <a:r>
              <a:rPr lang="pl-PL" sz="1600" dirty="0" err="1" smtClean="0">
                <a:solidFill>
                  <a:schemeClr val="bg1"/>
                </a:solidFill>
              </a:rPr>
              <a:t>an</a:t>
            </a:r>
            <a:r>
              <a:rPr lang="pl-PL" sz="1600" dirty="0" smtClean="0">
                <a:solidFill>
                  <a:schemeClr val="bg1"/>
                </a:solidFill>
              </a:rPr>
              <a:t> </a:t>
            </a:r>
            <a:r>
              <a:rPr lang="pl-PL" sz="1600" dirty="0" err="1" smtClean="0">
                <a:solidFill>
                  <a:schemeClr val="bg1"/>
                </a:solidFill>
              </a:rPr>
              <a:t>interpersonal</a:t>
            </a:r>
            <a:r>
              <a:rPr lang="pl-PL" sz="1600" dirty="0" smtClean="0">
                <a:solidFill>
                  <a:schemeClr val="bg1"/>
                </a:solidFill>
              </a:rPr>
              <a:t> </a:t>
            </a:r>
            <a:r>
              <a:rPr lang="pl-PL" sz="1600" dirty="0" err="1" smtClean="0">
                <a:solidFill>
                  <a:schemeClr val="bg1"/>
                </a:solidFill>
              </a:rPr>
              <a:t>interaction</a:t>
            </a:r>
            <a:r>
              <a:rPr lang="pl-PL" sz="1600" dirty="0" smtClean="0">
                <a:solidFill>
                  <a:schemeClr val="bg1"/>
                </a:solidFill>
              </a:rPr>
              <a:t>)</a:t>
            </a:r>
          </a:p>
          <a:p>
            <a:pPr marL="285750" indent="-28575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pl-PL" sz="1600" dirty="0">
              <a:solidFill>
                <a:schemeClr val="bg1"/>
              </a:solidFill>
            </a:endParaRPr>
          </a:p>
          <a:p>
            <a:pPr marL="285750" indent="-28575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sz="1600" dirty="0" err="1" smtClean="0">
                <a:solidFill>
                  <a:schemeClr val="bg1"/>
                </a:solidFill>
              </a:rPr>
              <a:t>Ignoring</a:t>
            </a:r>
            <a:r>
              <a:rPr lang="pl-PL" sz="1600" dirty="0" smtClean="0">
                <a:solidFill>
                  <a:schemeClr val="bg1"/>
                </a:solidFill>
              </a:rPr>
              <a:t> </a:t>
            </a:r>
            <a:r>
              <a:rPr lang="pl-PL" sz="1600" dirty="0" err="1" smtClean="0">
                <a:solidFill>
                  <a:schemeClr val="bg1"/>
                </a:solidFill>
              </a:rPr>
              <a:t>or</a:t>
            </a:r>
            <a:r>
              <a:rPr lang="pl-PL" sz="1600" dirty="0" smtClean="0">
                <a:solidFill>
                  <a:schemeClr val="bg1"/>
                </a:solidFill>
              </a:rPr>
              <a:t> </a:t>
            </a:r>
            <a:r>
              <a:rPr lang="pl-PL" sz="1600" dirty="0" err="1" smtClean="0">
                <a:solidFill>
                  <a:schemeClr val="bg1"/>
                </a:solidFill>
              </a:rPr>
              <a:t>misinterpret</a:t>
            </a:r>
            <a:r>
              <a:rPr lang="pl-PL" sz="1600" dirty="0" smtClean="0">
                <a:solidFill>
                  <a:schemeClr val="bg1"/>
                </a:solidFill>
              </a:rPr>
              <a:t> </a:t>
            </a:r>
            <a:r>
              <a:rPr lang="pl-PL" sz="1600" dirty="0" err="1" smtClean="0">
                <a:solidFill>
                  <a:schemeClr val="bg1"/>
                </a:solidFill>
              </a:rPr>
              <a:t>signals</a:t>
            </a:r>
            <a:r>
              <a:rPr lang="pl-PL" sz="1600" dirty="0" smtClean="0">
                <a:solidFill>
                  <a:schemeClr val="bg1"/>
                </a:solidFill>
              </a:rPr>
              <a:t> of </a:t>
            </a:r>
            <a:r>
              <a:rPr lang="pl-PL" sz="1600" dirty="0" err="1" smtClean="0">
                <a:solidFill>
                  <a:schemeClr val="bg1"/>
                </a:solidFill>
              </a:rPr>
              <a:t>attention</a:t>
            </a:r>
            <a:r>
              <a:rPr lang="pl-PL" sz="1600" dirty="0" smtClean="0">
                <a:solidFill>
                  <a:schemeClr val="bg1"/>
                </a:solidFill>
              </a:rPr>
              <a:t> </a:t>
            </a:r>
            <a:r>
              <a:rPr lang="pl-PL" sz="1600" dirty="0">
                <a:solidFill>
                  <a:schemeClr val="bg1"/>
                </a:solidFill>
              </a:rPr>
              <a:t>and </a:t>
            </a:r>
            <a:r>
              <a:rPr lang="pl-PL" sz="1600" dirty="0" err="1" smtClean="0">
                <a:solidFill>
                  <a:schemeClr val="bg1"/>
                </a:solidFill>
              </a:rPr>
              <a:t>care</a:t>
            </a:r>
            <a:endParaRPr lang="pl-PL" sz="1600" dirty="0">
              <a:solidFill>
                <a:schemeClr val="bg1"/>
              </a:solidFill>
            </a:endParaRPr>
          </a:p>
        </p:txBody>
      </p:sp>
      <p:sp>
        <p:nvSpPr>
          <p:cNvPr id="9" name="Rounded Rectangle 6"/>
          <p:cNvSpPr/>
          <p:nvPr/>
        </p:nvSpPr>
        <p:spPr>
          <a:xfrm>
            <a:off x="261936" y="2462585"/>
            <a:ext cx="4495800" cy="280946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100" dirty="0">
                <a:solidFill>
                  <a:schemeClr val="bg1"/>
                </a:solidFill>
              </a:rPr>
              <a:t>Courage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 err="1" smtClean="0">
                <a:solidFill>
                  <a:schemeClr val="bg1"/>
                </a:solidFill>
              </a:rPr>
              <a:t>Avoiding</a:t>
            </a:r>
            <a:r>
              <a:rPr lang="pl-PL" sz="1600" dirty="0" smtClean="0">
                <a:solidFill>
                  <a:schemeClr val="bg1"/>
                </a:solidFill>
              </a:rPr>
              <a:t> </a:t>
            </a:r>
            <a:r>
              <a:rPr lang="pl-PL" sz="1600" dirty="0" err="1" smtClean="0">
                <a:solidFill>
                  <a:schemeClr val="bg1"/>
                </a:solidFill>
              </a:rPr>
              <a:t>social</a:t>
            </a:r>
            <a:r>
              <a:rPr lang="pl-PL" sz="1600" dirty="0" smtClean="0">
                <a:solidFill>
                  <a:schemeClr val="bg1"/>
                </a:solidFill>
              </a:rPr>
              <a:t> </a:t>
            </a:r>
            <a:r>
              <a:rPr lang="pl-PL" sz="1600" dirty="0" err="1">
                <a:solidFill>
                  <a:schemeClr val="bg1"/>
                </a:solidFill>
              </a:rPr>
              <a:t>interactions</a:t>
            </a:r>
            <a:r>
              <a:rPr lang="pl-PL" sz="1600" dirty="0">
                <a:solidFill>
                  <a:schemeClr val="bg1"/>
                </a:solidFill>
              </a:rPr>
              <a:t>, </a:t>
            </a:r>
            <a:r>
              <a:rPr lang="pl-PL" sz="1600" dirty="0" err="1">
                <a:solidFill>
                  <a:schemeClr val="bg1"/>
                </a:solidFill>
              </a:rPr>
              <a:t>intimacy</a:t>
            </a:r>
            <a:r>
              <a:rPr lang="pl-PL" sz="1600" dirty="0">
                <a:solidFill>
                  <a:schemeClr val="bg1"/>
                </a:solidFill>
              </a:rPr>
              <a:t>,</a:t>
            </a:r>
            <a:r>
              <a:rPr lang="en-US" sz="1600" dirty="0">
                <a:solidFill>
                  <a:schemeClr val="bg1"/>
                </a:solidFill>
              </a:rPr>
              <a:t> and</a:t>
            </a:r>
            <a:r>
              <a:rPr lang="pl-PL" sz="1600" dirty="0">
                <a:solidFill>
                  <a:schemeClr val="bg1"/>
                </a:solidFill>
              </a:rPr>
              <a:t> </a:t>
            </a:r>
            <a:r>
              <a:rPr lang="pl-PL" sz="1600" dirty="0" err="1">
                <a:solidFill>
                  <a:schemeClr val="bg1"/>
                </a:solidFill>
              </a:rPr>
              <a:t>vulnerability</a:t>
            </a:r>
            <a:r>
              <a:rPr lang="pl-PL" sz="1600" dirty="0">
                <a:solidFill>
                  <a:schemeClr val="bg1"/>
                </a:solidFill>
              </a:rPr>
              <a:t> </a:t>
            </a:r>
            <a:r>
              <a:rPr lang="pl-PL" sz="1600" dirty="0" err="1">
                <a:solidFill>
                  <a:schemeClr val="bg1"/>
                </a:solidFill>
              </a:rPr>
              <a:t>due</a:t>
            </a:r>
            <a:r>
              <a:rPr lang="pl-PL" sz="1600" dirty="0">
                <a:solidFill>
                  <a:schemeClr val="bg1"/>
                </a:solidFill>
              </a:rPr>
              <a:t> to </a:t>
            </a:r>
            <a:r>
              <a:rPr lang="pl-PL" sz="1600" dirty="0" err="1">
                <a:solidFill>
                  <a:schemeClr val="bg1"/>
                </a:solidFill>
              </a:rPr>
              <a:t>fear</a:t>
            </a:r>
            <a:r>
              <a:rPr lang="pl-PL" sz="1600" dirty="0">
                <a:solidFill>
                  <a:schemeClr val="bg1"/>
                </a:solidFill>
              </a:rPr>
              <a:t> of </a:t>
            </a:r>
            <a:r>
              <a:rPr lang="pl-PL" sz="1600" dirty="0" err="1">
                <a:solidFill>
                  <a:schemeClr val="bg1"/>
                </a:solidFill>
              </a:rPr>
              <a:t>being</a:t>
            </a:r>
            <a:r>
              <a:rPr lang="pl-PL" sz="1600" dirty="0">
                <a:solidFill>
                  <a:schemeClr val="bg1"/>
                </a:solidFill>
              </a:rPr>
              <a:t> hurt </a:t>
            </a:r>
            <a:r>
              <a:rPr lang="pl-PL" sz="1600" dirty="0" err="1">
                <a:solidFill>
                  <a:schemeClr val="bg1"/>
                </a:solidFill>
              </a:rPr>
              <a:t>or</a:t>
            </a:r>
            <a:r>
              <a:rPr lang="pl-PL" sz="1600" dirty="0">
                <a:solidFill>
                  <a:schemeClr val="bg1"/>
                </a:solidFill>
              </a:rPr>
              <a:t> </a:t>
            </a:r>
            <a:r>
              <a:rPr lang="pl-PL" sz="1600" dirty="0" err="1">
                <a:solidFill>
                  <a:schemeClr val="bg1"/>
                </a:solidFill>
              </a:rPr>
              <a:t>rejected</a:t>
            </a:r>
            <a:endParaRPr lang="pl-PL" sz="16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16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 err="1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Behaving</a:t>
            </a:r>
            <a:r>
              <a:rPr lang="pl-PL" sz="1600" dirty="0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a </a:t>
            </a:r>
            <a:r>
              <a:rPr lang="pl-PL" sz="1600" dirty="0" err="1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submissive</a:t>
            </a:r>
            <a:r>
              <a:rPr lang="pl-PL" sz="1600" dirty="0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600" dirty="0" err="1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ways</a:t>
            </a:r>
            <a:r>
              <a:rPr lang="pl-PL" sz="1600" dirty="0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pl-PL" sz="1600" dirty="0" err="1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e.g</a:t>
            </a:r>
            <a:r>
              <a:rPr lang="pl-PL" sz="1600" dirty="0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not </a:t>
            </a:r>
            <a:r>
              <a:rPr lang="pl-PL" sz="1600" dirty="0" err="1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expressing</a:t>
            </a:r>
            <a:r>
              <a:rPr lang="pl-PL" sz="1600" dirty="0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600" dirty="0" err="1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needs</a:t>
            </a:r>
            <a:r>
              <a:rPr lang="pl-PL" sz="1600" dirty="0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no </a:t>
            </a:r>
            <a:r>
              <a:rPr lang="pl-PL" sz="1600" dirty="0" err="1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boundaries</a:t>
            </a:r>
            <a:r>
              <a:rPr lang="pl-PL" sz="1600" dirty="0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600" dirty="0" err="1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setting</a:t>
            </a:r>
            <a:r>
              <a:rPr lang="pl-PL" sz="1600" dirty="0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pl-PL" sz="16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relationships</a:t>
            </a:r>
            <a:r>
              <a:rPr lang="pl-PL" sz="16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pl-PL" sz="16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e.g</a:t>
            </a:r>
            <a:r>
              <a:rPr lang="pl-PL" sz="16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., to be </a:t>
            </a:r>
            <a:r>
              <a:rPr lang="pl-PL" sz="16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accepted</a:t>
            </a:r>
            <a:r>
              <a:rPr lang="pl-PL" sz="1600" dirty="0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16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ounded Rectangle 7"/>
          <p:cNvSpPr/>
          <p:nvPr/>
        </p:nvSpPr>
        <p:spPr>
          <a:xfrm>
            <a:off x="4033979" y="2462585"/>
            <a:ext cx="4371975" cy="23577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100" dirty="0" smtClean="0"/>
              <a:t>Love</a:t>
            </a:r>
            <a:endParaRPr lang="en-US" sz="21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 err="1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Acting</a:t>
            </a:r>
            <a:r>
              <a:rPr lang="pl-PL" sz="1600" dirty="0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with </a:t>
            </a:r>
            <a:r>
              <a:rPr lang="pl-PL" sz="16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hostility</a:t>
            </a:r>
            <a:r>
              <a:rPr lang="pl-PL" sz="16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order to </a:t>
            </a:r>
            <a:r>
              <a:rPr lang="pl-PL" sz="16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protect</a:t>
            </a:r>
            <a:r>
              <a:rPr lang="pl-PL" sz="16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6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themselves</a:t>
            </a:r>
            <a:r>
              <a:rPr lang="pl-PL" sz="16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from </a:t>
            </a:r>
            <a:r>
              <a:rPr lang="pl-PL" sz="16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being</a:t>
            </a:r>
            <a:r>
              <a:rPr lang="pl-PL" sz="16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hurt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16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 err="1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Difficulties</a:t>
            </a:r>
            <a:r>
              <a:rPr lang="pl-PL" sz="1600" dirty="0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sz="1600" dirty="0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responding</a:t>
            </a:r>
            <a:r>
              <a:rPr lang="pl-PL" sz="1600" dirty="0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6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with love to </a:t>
            </a:r>
            <a:r>
              <a:rPr lang="pl-PL" sz="16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problems</a:t>
            </a:r>
            <a:r>
              <a:rPr lang="pl-PL" sz="16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pl-PL" sz="16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people</a:t>
            </a:r>
            <a:r>
              <a:rPr lang="pl-PL" sz="16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6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who</a:t>
            </a:r>
            <a:r>
              <a:rPr lang="pl-PL" sz="16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6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don’t</a:t>
            </a:r>
            <a:r>
              <a:rPr lang="pl-PL" sz="16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600" dirty="0" err="1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have</a:t>
            </a:r>
            <a:r>
              <a:rPr lang="pl-PL" sz="1600" dirty="0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600" dirty="0" err="1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similar</a:t>
            </a:r>
            <a:r>
              <a:rPr lang="pl-PL" sz="1600" dirty="0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600" dirty="0" err="1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experiences</a:t>
            </a:r>
            <a:endParaRPr lang="pl-PL" sz="16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600" dirty="0">
              <a:solidFill>
                <a:schemeClr val="tx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3725838" y="4558353"/>
            <a:ext cx="4475399" cy="1518678"/>
          </a:xfrm>
          <a:prstGeom prst="round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Self-Love</a:t>
            </a:r>
          </a:p>
          <a:p>
            <a:pPr marL="285750" indent="-28575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sz="1600" dirty="0" err="1">
                <a:solidFill>
                  <a:schemeClr val="tx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They</a:t>
            </a:r>
            <a:r>
              <a:rPr lang="pl-PL" sz="1600" dirty="0">
                <a:solidFill>
                  <a:schemeClr val="tx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600" dirty="0" err="1">
                <a:solidFill>
                  <a:schemeClr val="tx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may</a:t>
            </a:r>
            <a:r>
              <a:rPr lang="pl-PL" sz="1600" dirty="0">
                <a:solidFill>
                  <a:schemeClr val="tx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600" dirty="0" err="1">
                <a:solidFill>
                  <a:schemeClr val="tx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disregard</a:t>
            </a:r>
            <a:r>
              <a:rPr lang="pl-PL" sz="1600" dirty="0">
                <a:solidFill>
                  <a:schemeClr val="tx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600" dirty="0" err="1">
                <a:solidFill>
                  <a:schemeClr val="tx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their</a:t>
            </a:r>
            <a:r>
              <a:rPr lang="pl-PL" sz="1600" dirty="0">
                <a:solidFill>
                  <a:schemeClr val="tx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600" dirty="0" err="1">
                <a:solidFill>
                  <a:schemeClr val="tx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own</a:t>
            </a:r>
            <a:r>
              <a:rPr lang="pl-PL" sz="1600" dirty="0">
                <a:solidFill>
                  <a:schemeClr val="tx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600" dirty="0" err="1">
                <a:solidFill>
                  <a:schemeClr val="tx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needs</a:t>
            </a:r>
            <a:r>
              <a:rPr lang="pl-PL" sz="1600" dirty="0">
                <a:solidFill>
                  <a:schemeClr val="tx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pl-PL" sz="1600" dirty="0" err="1">
                <a:solidFill>
                  <a:schemeClr val="tx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have</a:t>
            </a:r>
            <a:r>
              <a:rPr lang="pl-PL" sz="1600" dirty="0">
                <a:solidFill>
                  <a:schemeClr val="tx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600" dirty="0" err="1">
                <a:solidFill>
                  <a:schemeClr val="tx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difficulties</a:t>
            </a:r>
            <a:r>
              <a:rPr lang="pl-PL" sz="1600" dirty="0">
                <a:solidFill>
                  <a:schemeClr val="tx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with </a:t>
            </a:r>
            <a:r>
              <a:rPr lang="pl-PL" sz="1600" dirty="0" err="1">
                <a:solidFill>
                  <a:schemeClr val="tx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receiving</a:t>
            </a:r>
            <a:r>
              <a:rPr lang="pl-PL" sz="1600" dirty="0">
                <a:solidFill>
                  <a:schemeClr val="tx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love and </a:t>
            </a:r>
            <a:r>
              <a:rPr lang="pl-PL" sz="1600" dirty="0" err="1">
                <a:solidFill>
                  <a:schemeClr val="tx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help</a:t>
            </a:r>
            <a:r>
              <a:rPr lang="pl-PL" sz="1600" dirty="0">
                <a:solidFill>
                  <a:schemeClr val="tx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from </a:t>
            </a:r>
            <a:r>
              <a:rPr lang="pl-PL" sz="1600" dirty="0" err="1">
                <a:solidFill>
                  <a:schemeClr val="tx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others</a:t>
            </a:r>
            <a:r>
              <a:rPr lang="pl-PL" sz="1600" dirty="0">
                <a:solidFill>
                  <a:schemeClr val="tx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600" dirty="0">
              <a:solidFill>
                <a:schemeClr val="tx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5169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074" y="177868"/>
            <a:ext cx="8315325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A,C&amp;L </a:t>
            </a:r>
            <a:r>
              <a:rPr lang="en-US" dirty="0" smtClean="0"/>
              <a:t>improvements in people with VCD</a:t>
            </a:r>
            <a:endParaRPr lang="en-US" sz="2700" dirty="0"/>
          </a:p>
        </p:txBody>
      </p:sp>
      <p:sp>
        <p:nvSpPr>
          <p:cNvPr id="5" name="Rounded Rectangle 4"/>
          <p:cNvSpPr/>
          <p:nvPr/>
        </p:nvSpPr>
        <p:spPr>
          <a:xfrm>
            <a:off x="1286798" y="1172039"/>
            <a:ext cx="5755447" cy="3367303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Awareness</a:t>
            </a:r>
          </a:p>
          <a:p>
            <a:pPr marL="285750" indent="-28575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 err="1">
                <a:solidFill>
                  <a:schemeClr val="bg1"/>
                </a:solidFill>
              </a:rPr>
              <a:t>Notic</a:t>
            </a:r>
            <a:r>
              <a:rPr lang="pl-PL" sz="1600" dirty="0" err="1">
                <a:solidFill>
                  <a:schemeClr val="bg1"/>
                </a:solidFill>
              </a:rPr>
              <a:t>ing</a:t>
            </a:r>
            <a:r>
              <a:rPr lang="en-US" sz="1600" dirty="0">
                <a:solidFill>
                  <a:schemeClr val="bg1"/>
                </a:solidFill>
              </a:rPr>
              <a:t> what is happening in their bodies - fear, disgust shame, </a:t>
            </a:r>
            <a:r>
              <a:rPr lang="pl-PL" sz="1600" dirty="0">
                <a:solidFill>
                  <a:schemeClr val="bg1"/>
                </a:solidFill>
              </a:rPr>
              <a:t>and </a:t>
            </a:r>
            <a:r>
              <a:rPr lang="en-US" sz="1600" dirty="0">
                <a:solidFill>
                  <a:schemeClr val="bg1"/>
                </a:solidFill>
              </a:rPr>
              <a:t>also love</a:t>
            </a:r>
            <a:r>
              <a:rPr lang="pl-PL" sz="1600" dirty="0">
                <a:solidFill>
                  <a:schemeClr val="bg1"/>
                </a:solidFill>
              </a:rPr>
              <a:t>, </a:t>
            </a:r>
            <a:r>
              <a:rPr lang="en-US" sz="1600" dirty="0">
                <a:solidFill>
                  <a:schemeClr val="bg1"/>
                </a:solidFill>
              </a:rPr>
              <a:t>curiosity, thoughts, inner sensations</a:t>
            </a:r>
            <a:endParaRPr lang="pl-PL" sz="1600" dirty="0">
              <a:solidFill>
                <a:schemeClr val="bg1"/>
              </a:solidFill>
            </a:endParaRPr>
          </a:p>
          <a:p>
            <a:pPr marL="285750" indent="-28575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Recognizing their own needs and </a:t>
            </a:r>
            <a:r>
              <a:rPr lang="en-US" sz="1600" dirty="0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values</a:t>
            </a:r>
            <a:r>
              <a:rPr lang="pl-PL" sz="1600" dirty="0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l-PL" sz="1600" dirty="0" err="1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impact</a:t>
            </a:r>
            <a:r>
              <a:rPr lang="pl-PL" sz="1600" dirty="0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pl-PL" sz="1600" dirty="0" err="1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their</a:t>
            </a:r>
            <a:r>
              <a:rPr lang="pl-PL" sz="1600" dirty="0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learning </a:t>
            </a:r>
            <a:r>
              <a:rPr lang="pl-PL" sz="1600" dirty="0" err="1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history</a:t>
            </a:r>
            <a:endParaRPr lang="pl-PL" sz="16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chemeClr val="bg1"/>
                </a:solidFill>
              </a:rPr>
              <a:t>No</a:t>
            </a:r>
            <a:r>
              <a:rPr lang="en-US" sz="1600" dirty="0">
                <a:solidFill>
                  <a:schemeClr val="bg1"/>
                </a:solidFill>
              </a:rPr>
              <a:t>tic</a:t>
            </a:r>
            <a:r>
              <a:rPr lang="pl-PL" sz="1600" dirty="0" err="1">
                <a:solidFill>
                  <a:schemeClr val="bg1"/>
                </a:solidFill>
              </a:rPr>
              <a:t>ing</a:t>
            </a:r>
            <a:r>
              <a:rPr lang="en-US" sz="1600" dirty="0">
                <a:solidFill>
                  <a:schemeClr val="bg1"/>
                </a:solidFill>
              </a:rPr>
              <a:t> and interpret</a:t>
            </a:r>
            <a:r>
              <a:rPr lang="pl-PL" sz="1600" dirty="0" err="1">
                <a:solidFill>
                  <a:schemeClr val="bg1"/>
                </a:solidFill>
              </a:rPr>
              <a:t>ing</a:t>
            </a:r>
            <a:r>
              <a:rPr lang="en-US" sz="1600" dirty="0">
                <a:solidFill>
                  <a:schemeClr val="bg1"/>
                </a:solidFill>
              </a:rPr>
              <a:t> signals from other people</a:t>
            </a:r>
            <a:r>
              <a:rPr lang="pl-PL" sz="1600" dirty="0">
                <a:solidFill>
                  <a:schemeClr val="bg1"/>
                </a:solidFill>
              </a:rPr>
              <a:t> (</a:t>
            </a:r>
            <a:r>
              <a:rPr lang="pl-PL" sz="1600" dirty="0" err="1">
                <a:solidFill>
                  <a:schemeClr val="bg1"/>
                </a:solidFill>
              </a:rPr>
              <a:t>discriminating</a:t>
            </a:r>
            <a:r>
              <a:rPr lang="pl-PL" sz="1600" dirty="0">
                <a:solidFill>
                  <a:schemeClr val="bg1"/>
                </a:solidFill>
              </a:rPr>
              <a:t>: </a:t>
            </a:r>
            <a:r>
              <a:rPr lang="pl-PL" sz="1600" dirty="0" err="1">
                <a:solidFill>
                  <a:schemeClr val="bg1"/>
                </a:solidFill>
              </a:rPr>
              <a:t>signals</a:t>
            </a:r>
            <a:r>
              <a:rPr lang="pl-PL" sz="1600" dirty="0">
                <a:solidFill>
                  <a:schemeClr val="bg1"/>
                </a:solidFill>
              </a:rPr>
              <a:t> </a:t>
            </a:r>
            <a:r>
              <a:rPr lang="en-US" sz="1600" dirty="0">
                <a:solidFill>
                  <a:schemeClr val="bg1"/>
                </a:solidFill>
              </a:rPr>
              <a:t>of attention, care, interest</a:t>
            </a:r>
            <a:r>
              <a:rPr lang="pl-PL" sz="1600" dirty="0">
                <a:solidFill>
                  <a:schemeClr val="bg1"/>
                </a:solidFill>
              </a:rPr>
              <a:t>; with </a:t>
            </a:r>
            <a:r>
              <a:rPr lang="pl-PL" sz="1600" dirty="0" err="1">
                <a:solidFill>
                  <a:schemeClr val="bg1"/>
                </a:solidFill>
              </a:rPr>
              <a:t>whom</a:t>
            </a:r>
            <a:r>
              <a:rPr lang="pl-PL" sz="1600" dirty="0">
                <a:solidFill>
                  <a:schemeClr val="bg1"/>
                </a:solidFill>
              </a:rPr>
              <a:t> </a:t>
            </a:r>
            <a:r>
              <a:rPr lang="pl-PL" sz="1600" dirty="0" err="1">
                <a:solidFill>
                  <a:schemeClr val="bg1"/>
                </a:solidFill>
              </a:rPr>
              <a:t>they</a:t>
            </a:r>
            <a:r>
              <a:rPr lang="pl-PL" sz="1600" dirty="0">
                <a:solidFill>
                  <a:schemeClr val="bg1"/>
                </a:solidFill>
              </a:rPr>
              <a:t> </a:t>
            </a:r>
            <a:r>
              <a:rPr lang="pl-PL" sz="1600" dirty="0" err="1">
                <a:solidFill>
                  <a:schemeClr val="bg1"/>
                </a:solidFill>
              </a:rPr>
              <a:t>can</a:t>
            </a:r>
            <a:r>
              <a:rPr lang="pl-PL" sz="1600" dirty="0">
                <a:solidFill>
                  <a:schemeClr val="bg1"/>
                </a:solidFill>
              </a:rPr>
              <a:t> </a:t>
            </a:r>
            <a:r>
              <a:rPr lang="pl-PL" sz="1600" dirty="0" err="1">
                <a:solidFill>
                  <a:schemeClr val="bg1"/>
                </a:solidFill>
              </a:rPr>
              <a:t>take</a:t>
            </a:r>
            <a:r>
              <a:rPr lang="pl-PL" sz="1600" dirty="0">
                <a:solidFill>
                  <a:schemeClr val="bg1"/>
                </a:solidFill>
              </a:rPr>
              <a:t> </a:t>
            </a:r>
            <a:r>
              <a:rPr lang="pl-PL" sz="1600" dirty="0" err="1">
                <a:solidFill>
                  <a:schemeClr val="bg1"/>
                </a:solidFill>
              </a:rPr>
              <a:t>risks</a:t>
            </a:r>
            <a:r>
              <a:rPr lang="pl-PL" sz="1600" dirty="0">
                <a:solidFill>
                  <a:schemeClr val="bg1"/>
                </a:solidFill>
              </a:rPr>
              <a:t> and </a:t>
            </a:r>
            <a:r>
              <a:rPr lang="pl-PL" sz="1600" dirty="0" err="1">
                <a:solidFill>
                  <a:schemeClr val="bg1"/>
                </a:solidFill>
              </a:rPr>
              <a:t>self</a:t>
            </a:r>
            <a:r>
              <a:rPr lang="pl-PL" sz="1600" dirty="0">
                <a:solidFill>
                  <a:schemeClr val="bg1"/>
                </a:solidFill>
              </a:rPr>
              <a:t> </a:t>
            </a:r>
            <a:r>
              <a:rPr lang="pl-PL" sz="1600" dirty="0" err="1">
                <a:solidFill>
                  <a:schemeClr val="bg1"/>
                </a:solidFill>
              </a:rPr>
              <a:t>disclose</a:t>
            </a:r>
            <a:r>
              <a:rPr lang="pl-PL" sz="1600" dirty="0">
                <a:solidFill>
                  <a:schemeClr val="bg1"/>
                </a:solidFill>
              </a:rPr>
              <a:t>, </a:t>
            </a:r>
            <a:r>
              <a:rPr lang="en-US" sz="1600" dirty="0">
                <a:solidFill>
                  <a:schemeClr val="bg1"/>
                </a:solidFill>
              </a:rPr>
              <a:t>signals from others indicating that they are struggling too</a:t>
            </a:r>
            <a:r>
              <a:rPr lang="pl-PL" sz="1600" dirty="0">
                <a:solidFill>
                  <a:schemeClr val="bg1"/>
                </a:solidFill>
              </a:rPr>
              <a:t>)</a:t>
            </a:r>
          </a:p>
          <a:p>
            <a:pPr marL="627063" lvl="1" indent="-169863">
              <a:buFont typeface="Arial" panose="020B0604020202020204" pitchFamily="34" charset="0"/>
              <a:buChar char="•"/>
            </a:pPr>
            <a:r>
              <a:rPr lang="en-US" sz="16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Notic</a:t>
            </a:r>
            <a:r>
              <a:rPr lang="pl-PL" sz="16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ing</a:t>
            </a:r>
            <a:r>
              <a:rPr lang="en-US" sz="16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how </a:t>
            </a:r>
            <a:r>
              <a:rPr lang="pl-PL" sz="16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they</a:t>
            </a:r>
            <a:r>
              <a:rPr lang="en-US" sz="16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impact others</a:t>
            </a:r>
          </a:p>
        </p:txBody>
      </p:sp>
    </p:spTree>
    <p:extLst>
      <p:ext uri="{BB962C8B-B14F-4D97-AF65-F5344CB8AC3E}">
        <p14:creationId xmlns:p14="http://schemas.microsoft.com/office/powerpoint/2010/main" val="3833085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074" y="177868"/>
            <a:ext cx="8315325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A,C&amp;L </a:t>
            </a:r>
            <a:r>
              <a:rPr lang="en-US" dirty="0"/>
              <a:t>improvements</a:t>
            </a:r>
            <a:r>
              <a:rPr lang="pl-PL" dirty="0" smtClean="0"/>
              <a:t> in </a:t>
            </a:r>
            <a:r>
              <a:rPr lang="pl-PL" dirty="0" err="1" smtClean="0"/>
              <a:t>people</a:t>
            </a:r>
            <a:r>
              <a:rPr lang="pl-PL" dirty="0" smtClean="0"/>
              <a:t> with VCD</a:t>
            </a:r>
            <a:endParaRPr lang="en-US" sz="2700" dirty="0"/>
          </a:p>
        </p:txBody>
      </p:sp>
      <p:sp>
        <p:nvSpPr>
          <p:cNvPr id="5" name="Rounded Rectangle 4"/>
          <p:cNvSpPr/>
          <p:nvPr/>
        </p:nvSpPr>
        <p:spPr>
          <a:xfrm>
            <a:off x="1286798" y="1172039"/>
            <a:ext cx="5755447" cy="344894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Awareness</a:t>
            </a:r>
          </a:p>
          <a:p>
            <a:pPr marL="285750" indent="-28575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Noticing what is happening in their bodies - fear, disgust shame, and also love, curiosity, thoughts, inner sensations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Recognizing their own needs and </a:t>
            </a:r>
            <a:r>
              <a:rPr lang="en-US" sz="1600" dirty="0" smtClean="0">
                <a:solidFill>
                  <a:schemeClr val="bg1"/>
                </a:solidFill>
              </a:rPr>
              <a:t>values</a:t>
            </a:r>
            <a:r>
              <a:rPr lang="pl-PL" sz="1600" dirty="0" smtClean="0">
                <a:solidFill>
                  <a:schemeClr val="bg1"/>
                </a:solidFill>
              </a:rPr>
              <a:t>, </a:t>
            </a:r>
            <a:r>
              <a:rPr lang="pl-PL" sz="16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l-PL" sz="16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impact</a:t>
            </a:r>
            <a:r>
              <a:rPr lang="pl-PL" sz="16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pl-PL" sz="16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their</a:t>
            </a:r>
            <a:r>
              <a:rPr lang="pl-PL" sz="16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learning </a:t>
            </a:r>
            <a:r>
              <a:rPr lang="pl-PL" sz="16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history</a:t>
            </a:r>
            <a:endParaRPr lang="pl-PL" sz="16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bg1"/>
              </a:solidFill>
            </a:endParaRPr>
          </a:p>
          <a:p>
            <a:pPr marL="285750" indent="-28575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Noticing and interpreting signals from other people (discriminating: signals of attention, care, interest; with whom they can take risks and self disclose, signals from others indicating that they are struggling too)</a:t>
            </a:r>
          </a:p>
          <a:p>
            <a:pPr marL="285750" indent="-28575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Noticing how they impact others</a:t>
            </a:r>
          </a:p>
        </p:txBody>
      </p:sp>
      <p:sp>
        <p:nvSpPr>
          <p:cNvPr id="9" name="Rounded Rectangle 6"/>
          <p:cNvSpPr/>
          <p:nvPr/>
        </p:nvSpPr>
        <p:spPr>
          <a:xfrm>
            <a:off x="261936" y="2462584"/>
            <a:ext cx="4495800" cy="4293057"/>
          </a:xfrm>
          <a:prstGeom prst="round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100" dirty="0">
                <a:solidFill>
                  <a:schemeClr val="tx1"/>
                </a:solidFill>
              </a:rPr>
              <a:t>Courage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Engaging in social interactions, including new social interactions (expanding social network)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Initiating conversations, asking questions that build closeness, self-disclosing appropriately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Engaging in interactions involving vulnerability, closeness, and trust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Asking for what they need openly, tolerating conflicts, setting boundaries, and not engaging in violent relationships</a:t>
            </a:r>
          </a:p>
        </p:txBody>
      </p:sp>
    </p:spTree>
    <p:extLst>
      <p:ext uri="{BB962C8B-B14F-4D97-AF65-F5344CB8AC3E}">
        <p14:creationId xmlns:p14="http://schemas.microsoft.com/office/powerpoint/2010/main" val="4197732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074" y="177868"/>
            <a:ext cx="8315325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A,C&amp;L </a:t>
            </a:r>
            <a:r>
              <a:rPr lang="en-US" dirty="0"/>
              <a:t>improvements</a:t>
            </a:r>
            <a:r>
              <a:rPr lang="pl-PL" dirty="0" smtClean="0"/>
              <a:t> in </a:t>
            </a:r>
            <a:r>
              <a:rPr lang="pl-PL" dirty="0" err="1" smtClean="0"/>
              <a:t>people</a:t>
            </a:r>
            <a:r>
              <a:rPr lang="pl-PL" dirty="0" smtClean="0"/>
              <a:t> with VCD</a:t>
            </a:r>
            <a:endParaRPr lang="en-US" sz="2700" dirty="0"/>
          </a:p>
        </p:txBody>
      </p:sp>
      <p:sp>
        <p:nvSpPr>
          <p:cNvPr id="5" name="Rounded Rectangle 4"/>
          <p:cNvSpPr/>
          <p:nvPr/>
        </p:nvSpPr>
        <p:spPr>
          <a:xfrm>
            <a:off x="1286798" y="1172039"/>
            <a:ext cx="5755447" cy="297687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Awareness</a:t>
            </a:r>
          </a:p>
          <a:p>
            <a:pPr marL="285750" indent="-28575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Noticing what is happening in their bodies - fear, disgust shame, and also love, curiosity, thoughts, inner sensations</a:t>
            </a:r>
          </a:p>
          <a:p>
            <a:pPr marL="285750" indent="-28575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Recognizing their own needs and values</a:t>
            </a:r>
          </a:p>
          <a:p>
            <a:pPr marL="285750" indent="-28575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Noticing and interpreting signals from other people (discriminating: signals of attention, care, interest; with whom they can take risks and self disclose, signals from others indicating that they are struggling too)</a:t>
            </a:r>
          </a:p>
          <a:p>
            <a:pPr marL="285750" indent="-28575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Noticing how they impact others</a:t>
            </a:r>
          </a:p>
        </p:txBody>
      </p:sp>
      <p:sp>
        <p:nvSpPr>
          <p:cNvPr id="9" name="Rounded Rectangle 6"/>
          <p:cNvSpPr/>
          <p:nvPr/>
        </p:nvSpPr>
        <p:spPr>
          <a:xfrm>
            <a:off x="261936" y="2462584"/>
            <a:ext cx="4495800" cy="4395415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100" dirty="0">
                <a:solidFill>
                  <a:schemeClr val="bg1"/>
                </a:solidFill>
              </a:rPr>
              <a:t>Courage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Engaging in social interactions, including new social interactions (expanding social network)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Initiating conversations, asking questions that build closeness, self-disclosing appropriately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Engaging in interactions involving vulnerability, closeness, and trust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Asking for what they need openly, tolerating conflicts, setting boundaries, and not engaging in violent relationships</a:t>
            </a:r>
          </a:p>
        </p:txBody>
      </p:sp>
      <p:sp>
        <p:nvSpPr>
          <p:cNvPr id="11" name="Rounded Rectangle 7"/>
          <p:cNvSpPr/>
          <p:nvPr/>
        </p:nvSpPr>
        <p:spPr>
          <a:xfrm>
            <a:off x="4033979" y="2462585"/>
            <a:ext cx="4371975" cy="4395414"/>
          </a:xfrm>
          <a:prstGeom prst="round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100" dirty="0" smtClean="0"/>
              <a:t>Love</a:t>
            </a:r>
            <a:endParaRPr lang="en-US" sz="21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US" sz="1600" dirty="0" err="1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iving</a:t>
            </a:r>
            <a:r>
              <a:rPr lang="en-US" sz="1600" dirty="0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positive feedback, giving appreciation</a:t>
            </a:r>
            <a:endParaRPr lang="pl-PL" sz="16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1600" dirty="0" err="1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ct</a:t>
            </a:r>
            <a:r>
              <a:rPr lang="pl-PL" sz="16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ing</a:t>
            </a:r>
            <a:r>
              <a:rPr lang="en-US" sz="16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with empathy and love towards people even if they don’t share similar painful experiences  </a:t>
            </a:r>
            <a:endParaRPr lang="pl-PL" sz="16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 err="1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Being</a:t>
            </a:r>
            <a:r>
              <a:rPr lang="pl-PL" sz="1600" dirty="0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open to different interpretations of others’ reactions</a:t>
            </a:r>
            <a:endParaRPr lang="pl-PL" sz="1600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 err="1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1600" dirty="0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hap</a:t>
            </a:r>
            <a:r>
              <a:rPr lang="pl-PL" sz="16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ing</a:t>
            </a:r>
            <a:r>
              <a:rPr lang="en-US" sz="16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others’ behaviors (i.e., reinforcing desired pro-social responses in others); model</a:t>
            </a:r>
            <a:r>
              <a:rPr lang="pl-PL" sz="16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ing</a:t>
            </a:r>
            <a:r>
              <a:rPr lang="en-US" sz="16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awareness, courage, and love; actively build</a:t>
            </a:r>
            <a:r>
              <a:rPr lang="pl-PL" sz="1600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ing</a:t>
            </a:r>
            <a:r>
              <a:rPr lang="en-US" sz="16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social support network</a:t>
            </a:r>
          </a:p>
          <a:p>
            <a:endParaRPr lang="en-US" sz="1600" dirty="0">
              <a:solidFill>
                <a:schemeClr val="tx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793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074" y="177868"/>
            <a:ext cx="8315325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A,C&amp;L </a:t>
            </a:r>
            <a:r>
              <a:rPr lang="en-US" dirty="0"/>
              <a:t>improvements</a:t>
            </a:r>
            <a:r>
              <a:rPr lang="pl-PL" dirty="0" smtClean="0"/>
              <a:t> in </a:t>
            </a:r>
            <a:r>
              <a:rPr lang="pl-PL" dirty="0" err="1" smtClean="0"/>
              <a:t>people</a:t>
            </a:r>
            <a:r>
              <a:rPr lang="pl-PL" dirty="0" smtClean="0"/>
              <a:t> with VCD</a:t>
            </a:r>
            <a:endParaRPr lang="en-US" sz="2700" dirty="0"/>
          </a:p>
        </p:txBody>
      </p:sp>
      <p:sp>
        <p:nvSpPr>
          <p:cNvPr id="5" name="Rounded Rectangle 4"/>
          <p:cNvSpPr/>
          <p:nvPr/>
        </p:nvSpPr>
        <p:spPr>
          <a:xfrm>
            <a:off x="1286798" y="1172039"/>
            <a:ext cx="5755447" cy="314065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Awareness</a:t>
            </a:r>
          </a:p>
          <a:p>
            <a:pPr marL="285750" indent="-28575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Noticing what is happening in their bodies - fear, disgust shame, and also love, curiosity, thoughts, inner sensations</a:t>
            </a:r>
          </a:p>
          <a:p>
            <a:pPr marL="285750" indent="-28575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Recognizing their own needs and values</a:t>
            </a:r>
          </a:p>
          <a:p>
            <a:pPr marL="285750" indent="-28575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Noticing and interpreting signals from other people (discriminating: signals of attention, care, interest; with whom they can take risks and self disclose, signals from others indicating that they are struggling too)</a:t>
            </a:r>
          </a:p>
          <a:p>
            <a:pPr marL="285750" indent="-28575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Noticing how they impact others</a:t>
            </a:r>
          </a:p>
        </p:txBody>
      </p:sp>
      <p:sp>
        <p:nvSpPr>
          <p:cNvPr id="9" name="Rounded Rectangle 6"/>
          <p:cNvSpPr/>
          <p:nvPr/>
        </p:nvSpPr>
        <p:spPr>
          <a:xfrm>
            <a:off x="261936" y="2462584"/>
            <a:ext cx="4495800" cy="4395415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100" dirty="0">
                <a:solidFill>
                  <a:schemeClr val="bg1"/>
                </a:solidFill>
              </a:rPr>
              <a:t>Courage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Engaging in social interactions, including new social interactions (expanding social network)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Initiating conversations, asking questions that build closeness, self-disclosing appropriately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Engaging in interactions involving vulnerability, closeness, and trust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Asking for what they need openly, tolerating conflicts, setting boundaries, and not engaging in violent relationships</a:t>
            </a:r>
          </a:p>
        </p:txBody>
      </p:sp>
      <p:sp>
        <p:nvSpPr>
          <p:cNvPr id="11" name="Rounded Rectangle 7"/>
          <p:cNvSpPr/>
          <p:nvPr/>
        </p:nvSpPr>
        <p:spPr>
          <a:xfrm>
            <a:off x="4033979" y="2462584"/>
            <a:ext cx="4371975" cy="417022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100" dirty="0" smtClean="0"/>
              <a:t>Love</a:t>
            </a:r>
            <a:endParaRPr lang="en-US" sz="21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US" sz="1600" dirty="0" err="1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iving</a:t>
            </a:r>
            <a:r>
              <a:rPr lang="en-US" sz="1600" dirty="0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positive feedback, giving appreciation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1600" dirty="0" err="1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cting</a:t>
            </a:r>
            <a:r>
              <a:rPr lang="en-US" sz="1600" dirty="0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with empathy and love towards people even if they don’t share similar painful experiences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US" sz="1600" dirty="0" err="1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eing</a:t>
            </a:r>
            <a:r>
              <a:rPr lang="en-US" sz="1600" dirty="0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open to different interpretations of others’ reactions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shaping others’ behaviors (i.e., reinforcing desired pro-social responses in others); modeling awareness, courage, and love; actively building a social support network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3725838" y="4558353"/>
            <a:ext cx="4475399" cy="2074458"/>
          </a:xfrm>
          <a:prstGeom prst="round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Self-Love</a:t>
            </a:r>
          </a:p>
          <a:p>
            <a:pPr marL="285750" indent="-28575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Self-appreciation when lacking reinforcement from others, self-pride</a:t>
            </a:r>
          </a:p>
          <a:p>
            <a:pPr marL="285750" indent="-28575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Receiving love and care from others</a:t>
            </a:r>
          </a:p>
          <a:p>
            <a:pPr marL="285750" indent="-28575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Showing self-compassion, attending to own needs, self-care, body care (healthy habits)</a:t>
            </a:r>
          </a:p>
        </p:txBody>
      </p:sp>
    </p:spTree>
    <p:extLst>
      <p:ext uri="{BB962C8B-B14F-4D97-AF65-F5344CB8AC3E}">
        <p14:creationId xmlns:p14="http://schemas.microsoft.com/office/powerpoint/2010/main" val="4034880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ymbol zastępczy zawartości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381" y="775853"/>
            <a:ext cx="7587683" cy="5195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0670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 idx="4294967295"/>
          </p:nvPr>
        </p:nvSpPr>
        <p:spPr>
          <a:xfrm>
            <a:off x="1143722" y="1100858"/>
            <a:ext cx="6961187" cy="4884305"/>
          </a:xfrm>
        </p:spPr>
        <p:txBody>
          <a:bodyPr>
            <a:normAutofit/>
          </a:bodyPr>
          <a:lstStyle/>
          <a:p>
            <a:pPr algn="ctr"/>
            <a:r>
              <a:rPr lang="pl-PL" dirty="0" err="1" smtClean="0"/>
              <a:t>All</a:t>
            </a:r>
            <a:r>
              <a:rPr lang="pl-PL" dirty="0" smtClean="0"/>
              <a:t> </a:t>
            </a:r>
            <a:r>
              <a:rPr lang="pl-PL" dirty="0" err="1" smtClean="0"/>
              <a:t>these</a:t>
            </a:r>
            <a:r>
              <a:rPr lang="pl-PL" dirty="0" smtClean="0"/>
              <a:t> behaviors have </a:t>
            </a:r>
            <a:r>
              <a:rPr lang="en-US" dirty="0" smtClean="0">
                <a:solidFill>
                  <a:schemeClr val="tx1"/>
                </a:solidFill>
              </a:rPr>
              <a:t>in-session </a:t>
            </a:r>
            <a:r>
              <a:rPr lang="pl-PL" dirty="0" err="1" smtClean="0">
                <a:solidFill>
                  <a:schemeClr val="tx1"/>
                </a:solidFill>
              </a:rPr>
              <a:t>behavioral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smtClean="0">
                <a:solidFill>
                  <a:schemeClr val="tx1"/>
                </a:solidFill>
              </a:rPr>
              <a:t>indicators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pl-PL" dirty="0" smtClean="0">
                <a:solidFill>
                  <a:schemeClr val="tx1"/>
                </a:solidFill>
              </a:rPr>
              <a:t>CRBs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233055" y="1177636"/>
            <a:ext cx="6816436" cy="4696691"/>
          </a:xfrm>
          <a:prstGeom prst="rect">
            <a:avLst/>
          </a:prstGeom>
          <a:noFill/>
          <a:ln w="76200"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61935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idx="4294967295"/>
          </p:nvPr>
        </p:nvSpPr>
        <p:spPr>
          <a:xfrm>
            <a:off x="935904" y="1474932"/>
            <a:ext cx="6961187" cy="3519488"/>
          </a:xfrm>
        </p:spPr>
        <p:txBody>
          <a:bodyPr>
            <a:normAutofit/>
          </a:bodyPr>
          <a:lstStyle/>
          <a:p>
            <a:pPr algn="ctr"/>
            <a:r>
              <a:rPr lang="pl-PL" sz="3200" dirty="0" smtClean="0"/>
              <a:t>During </a:t>
            </a:r>
            <a:r>
              <a:rPr lang="en-US" sz="3200" dirty="0" smtClean="0"/>
              <a:t>FAP </a:t>
            </a:r>
            <a:r>
              <a:rPr lang="pl-PL" sz="3200" dirty="0" smtClean="0"/>
              <a:t>intervention we focus on </a:t>
            </a:r>
            <a:r>
              <a:rPr lang="pl-PL" sz="3200" dirty="0"/>
              <a:t>increasing </a:t>
            </a:r>
            <a:r>
              <a:rPr lang="en-US" sz="3200" dirty="0" smtClean="0">
                <a:solidFill>
                  <a:schemeClr val="tx1"/>
                </a:solidFill>
              </a:rPr>
              <a:t>CRB2s</a:t>
            </a:r>
            <a:r>
              <a:rPr lang="pl-PL" sz="3200" dirty="0" smtClean="0">
                <a:solidFill>
                  <a:schemeClr val="tx1"/>
                </a:solidFill>
              </a:rPr>
              <a:t> and </a:t>
            </a:r>
            <a:r>
              <a:rPr lang="pl-PL" sz="3200" dirty="0">
                <a:solidFill>
                  <a:schemeClr val="tx1"/>
                </a:solidFill>
              </a:rPr>
              <a:t>generalizing </a:t>
            </a:r>
            <a:r>
              <a:rPr lang="pl-PL" sz="3200" dirty="0" smtClean="0">
                <a:solidFill>
                  <a:schemeClr val="tx1"/>
                </a:solidFill>
              </a:rPr>
              <a:t>these </a:t>
            </a:r>
            <a:r>
              <a:rPr lang="pl-PL" sz="3200" dirty="0" smtClean="0"/>
              <a:t>improvements </a:t>
            </a:r>
            <a:r>
              <a:rPr lang="pl-PL" sz="3200" dirty="0"/>
              <a:t>outside the session</a:t>
            </a:r>
          </a:p>
        </p:txBody>
      </p:sp>
      <p:sp>
        <p:nvSpPr>
          <p:cNvPr id="4" name="Prostokąt 3"/>
          <p:cNvSpPr/>
          <p:nvPr/>
        </p:nvSpPr>
        <p:spPr>
          <a:xfrm>
            <a:off x="997527" y="1316182"/>
            <a:ext cx="7051964" cy="4128654"/>
          </a:xfrm>
          <a:prstGeom prst="rect">
            <a:avLst/>
          </a:prstGeom>
          <a:noFill/>
          <a:ln w="76200"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37442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075" y="177868"/>
            <a:ext cx="7886700" cy="994172"/>
          </a:xfrm>
        </p:spPr>
        <p:txBody>
          <a:bodyPr/>
          <a:lstStyle/>
          <a:p>
            <a:pPr algn="ctr"/>
            <a:r>
              <a:rPr lang="pl-PL" dirty="0" err="1" smtClean="0"/>
              <a:t>Intervention</a:t>
            </a:r>
            <a:endParaRPr lang="en-US" sz="2700" dirty="0"/>
          </a:p>
        </p:txBody>
      </p:sp>
      <p:sp>
        <p:nvSpPr>
          <p:cNvPr id="5" name="Rounded Rectangle 4"/>
          <p:cNvSpPr/>
          <p:nvPr/>
        </p:nvSpPr>
        <p:spPr>
          <a:xfrm>
            <a:off x="783771" y="1172040"/>
            <a:ext cx="5135875" cy="4477646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Awareness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3167204" y="3167743"/>
            <a:ext cx="5238750" cy="3620875"/>
          </a:xfrm>
          <a:prstGeom prst="round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Self-Love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7625" y="2471519"/>
            <a:ext cx="4495800" cy="2357701"/>
          </a:xfrm>
          <a:prstGeom prst="round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Courage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543425" y="2438863"/>
            <a:ext cx="4371975" cy="2357700"/>
          </a:xfrm>
          <a:prstGeom prst="round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Love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US" sz="13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8516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  <p:bldP spid="7" grpId="0" animBg="1"/>
      <p:bldP spid="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Example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4848275"/>
              </p:ext>
            </p:extLst>
          </p:nvPr>
        </p:nvGraphicFramePr>
        <p:xfrm>
          <a:off x="685800" y="1756460"/>
          <a:ext cx="7871345" cy="340644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74269"/>
                <a:gridCol w="1574269"/>
                <a:gridCol w="1574269"/>
                <a:gridCol w="1574269"/>
                <a:gridCol w="1574269"/>
              </a:tblGrid>
              <a:tr h="59277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Title/reading/discussion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</a:t>
                      </a:r>
                    </a:p>
                  </a:txBody>
                  <a:tcPr marL="68580" marR="68580" marT="0" marB="0"/>
                </a:tc>
              </a:tr>
              <a:tr h="28136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Your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b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ody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 a brush that you paint your life with (reading before session)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Mindful attention to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body, body related stories, shame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Sharing shameful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memories, feelings, and moments of stigmatization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about the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body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 err="1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swering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with love, validation,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vulnerab</a:t>
                      </a:r>
                      <a:r>
                        <a:rPr lang="pl-PL" sz="16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</a:t>
                      </a:r>
                      <a:r>
                        <a:rPr lang="pl-PL" sz="1600" baseline="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600" baseline="0" dirty="0" err="1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sharing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What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does my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body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need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 be nurtured and loved?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2000" dirty="0" smtClean="0"/>
              <a:t>Homework: ACL log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9057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2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zawartości 6"/>
          <p:cNvSpPr>
            <a:spLocks noGrp="1"/>
          </p:cNvSpPr>
          <p:nvPr>
            <p:ph sz="half" idx="4294967295"/>
          </p:nvPr>
        </p:nvSpPr>
        <p:spPr>
          <a:xfrm>
            <a:off x="2068830" y="867727"/>
            <a:ext cx="4887141" cy="533713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400" dirty="0" smtClean="0"/>
              <a:t>“A </a:t>
            </a:r>
            <a:r>
              <a:rPr lang="en-US" sz="2400" dirty="0"/>
              <a:t>deep sense of love and belonging is an irreducible need of all people. </a:t>
            </a:r>
            <a:r>
              <a:rPr lang="en-US" sz="2400" dirty="0" smtClean="0"/>
              <a:t>We </a:t>
            </a:r>
            <a:r>
              <a:rPr lang="en-US" sz="2400" dirty="0"/>
              <a:t>are biologically, cognitively, physically, and spiritually wired to love, to be loved, and to belong. </a:t>
            </a:r>
            <a:r>
              <a:rPr lang="en-US" sz="2400" dirty="0" smtClean="0"/>
              <a:t>When </a:t>
            </a:r>
            <a:r>
              <a:rPr lang="en-US" sz="2400" dirty="0"/>
              <a:t>those needs are not met, we don't function as we were meant </a:t>
            </a:r>
            <a:r>
              <a:rPr lang="en-US" sz="2400" dirty="0" smtClean="0"/>
              <a:t>to.</a:t>
            </a:r>
            <a:r>
              <a:rPr lang="pl-PL" sz="2400" dirty="0" smtClean="0"/>
              <a:t> </a:t>
            </a:r>
            <a:r>
              <a:rPr lang="en-US" sz="2400" dirty="0" smtClean="0"/>
              <a:t>We </a:t>
            </a:r>
            <a:r>
              <a:rPr lang="en-US" sz="2400" dirty="0"/>
              <a:t>break. We fall apart. We numb. We ache. We hurt others. We get sick</a:t>
            </a:r>
            <a:r>
              <a:rPr lang="en-US" sz="2400" dirty="0" smtClean="0"/>
              <a:t>.</a:t>
            </a:r>
            <a:r>
              <a:rPr lang="pl-PL" sz="2400" dirty="0" smtClean="0"/>
              <a:t>”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94779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Thank</a:t>
            </a:r>
            <a:r>
              <a:rPr lang="pl-PL" dirty="0" smtClean="0"/>
              <a:t> </a:t>
            </a:r>
            <a:r>
              <a:rPr lang="pl-PL" dirty="0" err="1" smtClean="0"/>
              <a:t>you</a:t>
            </a:r>
            <a:endParaRPr lang="en-US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joannaedudek@gmail.com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67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visible chronic </a:t>
            </a:r>
            <a:r>
              <a:rPr lang="pl-PL" dirty="0" err="1" smtClean="0"/>
              <a:t>difference</a:t>
            </a:r>
            <a:r>
              <a:rPr lang="en-US" dirty="0" smtClean="0"/>
              <a:t> (VC</a:t>
            </a:r>
            <a:r>
              <a:rPr lang="pl-PL" dirty="0" smtClean="0"/>
              <a:t>D</a:t>
            </a:r>
            <a:r>
              <a:rPr lang="en-US" dirty="0" smtClean="0"/>
              <a:t>)?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“…</a:t>
            </a:r>
            <a:r>
              <a:rPr lang="pl-PL" dirty="0" err="1" smtClean="0"/>
              <a:t>any</a:t>
            </a:r>
            <a:r>
              <a:rPr lang="pl-PL" dirty="0" smtClean="0"/>
              <a:t> </a:t>
            </a:r>
            <a:r>
              <a:rPr lang="en-US" dirty="0" smtClean="0"/>
              <a:t>condition altering individual appearance in a way that is different from the perceived norm”</a:t>
            </a:r>
          </a:p>
          <a:p>
            <a:r>
              <a:rPr lang="en-US" dirty="0" smtClean="0"/>
              <a:t>These differences can be:</a:t>
            </a:r>
          </a:p>
          <a:p>
            <a:pPr lvl="1"/>
            <a:r>
              <a:rPr lang="en-US" dirty="0" smtClean="0"/>
              <a:t>Congenital</a:t>
            </a:r>
            <a:r>
              <a:rPr lang="pl-PL" dirty="0" smtClean="0"/>
              <a:t> </a:t>
            </a:r>
            <a:endParaRPr lang="en-US" dirty="0" smtClean="0"/>
          </a:p>
          <a:p>
            <a:pPr lvl="1"/>
            <a:r>
              <a:rPr lang="en-US" dirty="0" smtClean="0"/>
              <a:t>Acquired (e.g., chronic illness, accident, surgery)</a:t>
            </a:r>
          </a:p>
          <a:p>
            <a:pPr marL="27432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Isosceles Triangle 3"/>
          <p:cNvSpPr/>
          <p:nvPr/>
        </p:nvSpPr>
        <p:spPr>
          <a:xfrm>
            <a:off x="282804" y="4279769"/>
            <a:ext cx="2658359" cy="198905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 smtClean="0"/>
              <a:t>Cleft</a:t>
            </a:r>
            <a:r>
              <a:rPr lang="pl-PL" dirty="0" smtClean="0"/>
              <a:t> </a:t>
            </a:r>
            <a:r>
              <a:rPr lang="pl-PL" dirty="0" err="1" smtClean="0"/>
              <a:t>palate</a:t>
            </a:r>
            <a:endParaRPr lang="en-US" dirty="0"/>
          </a:p>
        </p:txBody>
      </p:sp>
      <p:sp>
        <p:nvSpPr>
          <p:cNvPr id="6" name="Isosceles Triangle 5"/>
          <p:cNvSpPr/>
          <p:nvPr/>
        </p:nvSpPr>
        <p:spPr>
          <a:xfrm>
            <a:off x="2941163" y="4279769"/>
            <a:ext cx="2658359" cy="198905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 smtClean="0"/>
              <a:t>Acne</a:t>
            </a:r>
            <a:endParaRPr lang="en-US" dirty="0"/>
          </a:p>
        </p:txBody>
      </p:sp>
      <p:sp>
        <p:nvSpPr>
          <p:cNvPr id="7" name="Isosceles Triangle 6"/>
          <p:cNvSpPr/>
          <p:nvPr/>
        </p:nvSpPr>
        <p:spPr>
          <a:xfrm>
            <a:off x="5599522" y="4279769"/>
            <a:ext cx="2658359" cy="198905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Burns</a:t>
            </a:r>
            <a:endParaRPr lang="en-US" dirty="0"/>
          </a:p>
        </p:txBody>
      </p:sp>
      <p:sp>
        <p:nvSpPr>
          <p:cNvPr id="8" name="Isosceles Triangle 7"/>
          <p:cNvSpPr/>
          <p:nvPr/>
        </p:nvSpPr>
        <p:spPr>
          <a:xfrm rot="10800000">
            <a:off x="1611983" y="4261764"/>
            <a:ext cx="2658359" cy="198905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276575" y="4728386"/>
            <a:ext cx="1398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err="1" smtClean="0">
                <a:solidFill>
                  <a:schemeClr val="bg1"/>
                </a:solidFill>
              </a:rPr>
              <a:t>Lipedema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Isosceles Triangle 9"/>
          <p:cNvSpPr/>
          <p:nvPr/>
        </p:nvSpPr>
        <p:spPr>
          <a:xfrm rot="10800000">
            <a:off x="4270342" y="4261764"/>
            <a:ext cx="2658359" cy="198905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004453" y="4728386"/>
            <a:ext cx="12596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Psoriasis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82803" y="6497781"/>
            <a:ext cx="7975078" cy="219660"/>
          </a:xfrm>
        </p:spPr>
        <p:txBody>
          <a:bodyPr/>
          <a:lstStyle/>
          <a:p>
            <a:r>
              <a:rPr lang="en-US" dirty="0" err="1" smtClean="0"/>
              <a:t>Bessell</a:t>
            </a:r>
            <a:r>
              <a:rPr lang="en-US" dirty="0" smtClean="0"/>
              <a:t>, A., </a:t>
            </a:r>
            <a:r>
              <a:rPr lang="en-US" dirty="0" err="1" smtClean="0"/>
              <a:t>Dures</a:t>
            </a:r>
            <a:r>
              <a:rPr lang="en-US" dirty="0" smtClean="0"/>
              <a:t>, E., </a:t>
            </a:r>
            <a:r>
              <a:rPr lang="en-US" dirty="0" err="1" smtClean="0"/>
              <a:t>Semple</a:t>
            </a:r>
            <a:r>
              <a:rPr lang="en-US" dirty="0" smtClean="0"/>
              <a:t>, C., &amp; Jackson, S. (2012). Addressing appearance-related distress across clinical conditions. </a:t>
            </a:r>
            <a:r>
              <a:rPr lang="en-US" i="1" dirty="0" smtClean="0"/>
              <a:t>British Journal of Nursing</a:t>
            </a:r>
            <a:r>
              <a:rPr lang="en-US" dirty="0" smtClean="0"/>
              <a:t>, 21(19), 1138–1143.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1790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/>
      <p:bldP spid="10" grpId="0" animBg="1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799" y="22967"/>
            <a:ext cx="7772400" cy="1609344"/>
          </a:xfrm>
        </p:spPr>
        <p:txBody>
          <a:bodyPr/>
          <a:lstStyle/>
          <a:p>
            <a:r>
              <a:rPr lang="en-US" dirty="0" smtClean="0"/>
              <a:t>Why do VCDs matter to us?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5800" y="2807208"/>
            <a:ext cx="7772400" cy="4050792"/>
          </a:xfrm>
        </p:spPr>
        <p:txBody>
          <a:bodyPr>
            <a:normAutofit/>
          </a:bodyPr>
          <a:lstStyle/>
          <a:p>
            <a:r>
              <a:rPr lang="pl-PL" dirty="0"/>
              <a:t>S</a:t>
            </a:r>
            <a:r>
              <a:rPr lang="en-US" dirty="0" smtClean="0"/>
              <a:t>ociocultural </a:t>
            </a:r>
            <a:r>
              <a:rPr lang="en-US" dirty="0"/>
              <a:t>norms </a:t>
            </a:r>
            <a:r>
              <a:rPr lang="en-US" dirty="0" smtClean="0"/>
              <a:t>define ‘acceptable’ appearance</a:t>
            </a:r>
          </a:p>
          <a:p>
            <a:r>
              <a:rPr lang="pl-PL" dirty="0" smtClean="0"/>
              <a:t>Evolutionary psychology</a:t>
            </a:r>
            <a:r>
              <a:rPr lang="en-US" dirty="0" smtClean="0"/>
              <a:t>: </a:t>
            </a:r>
            <a:r>
              <a:rPr lang="pl-PL" dirty="0" smtClean="0"/>
              <a:t>at</a:t>
            </a:r>
            <a:r>
              <a:rPr lang="en-US" dirty="0" smtClean="0"/>
              <a:t>t</a:t>
            </a:r>
            <a:r>
              <a:rPr lang="pl-PL" dirty="0" smtClean="0"/>
              <a:t>ractiveness</a:t>
            </a:r>
            <a:r>
              <a:rPr lang="en-US" dirty="0" smtClean="0"/>
              <a:t> is</a:t>
            </a:r>
            <a:r>
              <a:rPr lang="pl-PL" dirty="0" smtClean="0"/>
              <a:t> important in </a:t>
            </a:r>
            <a:r>
              <a:rPr lang="en-US" dirty="0" smtClean="0"/>
              <a:t>choosing</a:t>
            </a:r>
            <a:r>
              <a:rPr lang="pl-PL" dirty="0" smtClean="0"/>
              <a:t> potential partner</a:t>
            </a:r>
          </a:p>
          <a:p>
            <a:r>
              <a:rPr lang="en-US" dirty="0"/>
              <a:t>The more visible and aesthetically displeasing the condition, the greater risk of </a:t>
            </a:r>
            <a:r>
              <a:rPr lang="en-US" dirty="0" smtClean="0"/>
              <a:t>stigmatization </a:t>
            </a:r>
            <a:endParaRPr lang="pl-PL" dirty="0"/>
          </a:p>
        </p:txBody>
      </p:sp>
      <p:sp>
        <p:nvSpPr>
          <p:cNvPr id="4" name="TextBox 3"/>
          <p:cNvSpPr txBox="1"/>
          <p:nvPr/>
        </p:nvSpPr>
        <p:spPr>
          <a:xfrm>
            <a:off x="1989305" y="1350207"/>
            <a:ext cx="51653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i="1" dirty="0" smtClean="0">
                <a:solidFill>
                  <a:schemeClr val="accent2"/>
                </a:solidFill>
              </a:rPr>
              <a:t>Stigmatization</a:t>
            </a:r>
            <a:endParaRPr lang="en-US" sz="5400" i="1" dirty="0">
              <a:solidFill>
                <a:schemeClr val="accent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47472" y="5019472"/>
            <a:ext cx="2441642" cy="14585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Humiliation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010710" y="5019472"/>
            <a:ext cx="2441642" cy="14585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Disgust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573948" y="5010697"/>
            <a:ext cx="2441642" cy="14585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Discrimination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447472" y="5019472"/>
            <a:ext cx="2441642" cy="14585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Devaluation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10710" y="5019472"/>
            <a:ext cx="2441642" cy="14585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Aggression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573948" y="5019471"/>
            <a:ext cx="2441642" cy="14585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Rejection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447472" y="5019470"/>
            <a:ext cx="2441642" cy="14585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Staring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3010710" y="5019471"/>
            <a:ext cx="2441642" cy="14585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Unsolicited questioning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5573948" y="5010697"/>
            <a:ext cx="2441642" cy="14585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Name calling</a:t>
            </a:r>
            <a:endParaRPr lang="en-US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37687" y="6500279"/>
            <a:ext cx="7577903" cy="365125"/>
          </a:xfrm>
        </p:spPr>
        <p:txBody>
          <a:bodyPr/>
          <a:lstStyle/>
          <a:p>
            <a:r>
              <a:rPr lang="en-US" dirty="0" smtClean="0"/>
              <a:t>Gilbert, P., &amp; Miles, J. (Eds.). (2002). </a:t>
            </a:r>
            <a:r>
              <a:rPr lang="en-US" i="1" dirty="0" smtClean="0"/>
              <a:t>Body Shame: </a:t>
            </a:r>
            <a:r>
              <a:rPr lang="en-US" i="1" dirty="0" err="1" smtClean="0"/>
              <a:t>Conceptualisation</a:t>
            </a:r>
            <a:r>
              <a:rPr lang="en-US" i="1" dirty="0" smtClean="0"/>
              <a:t>, Research and Treatment</a:t>
            </a:r>
            <a:r>
              <a:rPr lang="en-US" dirty="0" smtClean="0"/>
              <a:t>. Hove, East Sussex: Routledge.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476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6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5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54380" y="1371600"/>
            <a:ext cx="64922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b="1" dirty="0" smtClean="0"/>
              <a:t>Don’t Look Down on Me Video</a:t>
            </a:r>
          </a:p>
          <a:p>
            <a:r>
              <a:rPr lang="en-US" dirty="0" smtClean="0"/>
              <a:t>https</a:t>
            </a:r>
            <a:r>
              <a:rPr lang="en-US" dirty="0"/>
              <a:t>://www.youtube.com/watch?v=mD_PWU6K514</a:t>
            </a:r>
          </a:p>
        </p:txBody>
      </p:sp>
    </p:spTree>
    <p:extLst>
      <p:ext uri="{BB962C8B-B14F-4D97-AF65-F5344CB8AC3E}">
        <p14:creationId xmlns:p14="http://schemas.microsoft.com/office/powerpoint/2010/main" val="1044158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Callout 4"/>
          <p:cNvSpPr/>
          <p:nvPr/>
        </p:nvSpPr>
        <p:spPr>
          <a:xfrm>
            <a:off x="289273" y="381219"/>
            <a:ext cx="4732256" cy="2805275"/>
          </a:xfrm>
          <a:prstGeom prst="wedgeEllipseCallout">
            <a:avLst>
              <a:gd name="adj1" fmla="val -31606"/>
              <a:gd name="adj2" fmla="val -56705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i="1" dirty="0"/>
              <a:t>“Dating was almost  impossible  as was close  friendships  with other  girls  who didn't want to ruin their own chances of dating.”</a:t>
            </a:r>
          </a:p>
        </p:txBody>
      </p:sp>
      <p:sp>
        <p:nvSpPr>
          <p:cNvPr id="7" name="Oval Callout 6"/>
          <p:cNvSpPr/>
          <p:nvPr/>
        </p:nvSpPr>
        <p:spPr>
          <a:xfrm>
            <a:off x="794999" y="3989214"/>
            <a:ext cx="5073192" cy="2805275"/>
          </a:xfrm>
          <a:prstGeom prst="wedgeEllipseCallout">
            <a:avLst>
              <a:gd name="adj1" fmla="val 48109"/>
              <a:gd name="adj2" fmla="val 48811"/>
            </a:avLst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i="1" dirty="0"/>
              <a:t>…when I'm </a:t>
            </a:r>
            <a:r>
              <a:rPr lang="en-US" i="1" dirty="0" smtClean="0"/>
              <a:t>out </a:t>
            </a:r>
            <a:r>
              <a:rPr lang="en-US" b="1" i="1" dirty="0"/>
              <a:t>strangers tend to avoid me</a:t>
            </a:r>
            <a:r>
              <a:rPr lang="en-US" i="1" dirty="0"/>
              <a:t>. They will sit on a different bench. They will wait for the next elevator. They avoid making contact with me at all costs if possible, and certainly not touching.” </a:t>
            </a:r>
            <a:endParaRPr lang="pl-PL" i="1" dirty="0"/>
          </a:p>
        </p:txBody>
      </p:sp>
      <p:sp>
        <p:nvSpPr>
          <p:cNvPr id="9" name="Oval Callout 8"/>
          <p:cNvSpPr/>
          <p:nvPr/>
        </p:nvSpPr>
        <p:spPr>
          <a:xfrm>
            <a:off x="3331595" y="326992"/>
            <a:ext cx="5542961" cy="3606996"/>
          </a:xfrm>
          <a:prstGeom prst="wedgeEllipseCallout">
            <a:avLst>
              <a:gd name="adj1" fmla="val 49470"/>
              <a:gd name="adj2" fmla="val -46288"/>
            </a:avLst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i="1" dirty="0"/>
              <a:t>…men and young men or teenage boys run up to me and insult my appearance. I've been called </a:t>
            </a:r>
            <a:r>
              <a:rPr lang="en-US" i="1" dirty="0" err="1"/>
              <a:t>Shamu</a:t>
            </a:r>
            <a:r>
              <a:rPr lang="en-US" i="1" dirty="0"/>
              <a:t> the Whale. I've been encircled by a group of males while walking and laughed at…It seems I can never go out anywhere, even to my medical appointments without having an incident.</a:t>
            </a:r>
          </a:p>
        </p:txBody>
      </p:sp>
      <p:sp>
        <p:nvSpPr>
          <p:cNvPr id="10" name="Rectangle 9"/>
          <p:cNvSpPr/>
          <p:nvPr/>
        </p:nvSpPr>
        <p:spPr>
          <a:xfrm>
            <a:off x="5175115" y="646929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pl-PL" dirty="0"/>
          </a:p>
        </p:txBody>
      </p:sp>
      <p:sp>
        <p:nvSpPr>
          <p:cNvPr id="11" name="Oval Callout 10"/>
          <p:cNvSpPr/>
          <p:nvPr/>
        </p:nvSpPr>
        <p:spPr>
          <a:xfrm>
            <a:off x="417144" y="3788229"/>
            <a:ext cx="8726856" cy="2830728"/>
          </a:xfrm>
          <a:prstGeom prst="wedgeEllipseCallout">
            <a:avLst>
              <a:gd name="adj1" fmla="val -53771"/>
              <a:gd name="adj2" fmla="val 44521"/>
            </a:avLst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i="1" dirty="0"/>
              <a:t>With the surge </a:t>
            </a:r>
            <a:r>
              <a:rPr lang="pl-PL" i="1" dirty="0" smtClean="0"/>
              <a:t>of </a:t>
            </a:r>
            <a:r>
              <a:rPr lang="en-US" i="1" dirty="0" smtClean="0"/>
              <a:t>smartphones</a:t>
            </a:r>
            <a:r>
              <a:rPr lang="en-US" i="1" dirty="0"/>
              <a:t>, </a:t>
            </a:r>
            <a:r>
              <a:rPr lang="en-US" b="1" i="1" dirty="0"/>
              <a:t>I now have lovely young men snapping my photo or recording me</a:t>
            </a:r>
            <a:r>
              <a:rPr lang="en-US" i="1" dirty="0"/>
              <a:t> </a:t>
            </a:r>
            <a:r>
              <a:rPr lang="en-US" i="1" dirty="0" smtClean="0"/>
              <a:t>sometimes</a:t>
            </a:r>
            <a:r>
              <a:rPr lang="pl-PL" i="1" dirty="0" smtClean="0"/>
              <a:t>. </a:t>
            </a:r>
            <a:r>
              <a:rPr lang="en-US" i="1" dirty="0" smtClean="0"/>
              <a:t>I </a:t>
            </a:r>
            <a:r>
              <a:rPr lang="en-US" i="1" dirty="0"/>
              <a:t>have no idea why, but they are sometimes caught taking my picture. It feels like a complete </a:t>
            </a:r>
            <a:r>
              <a:rPr lang="en-US" i="1" dirty="0" smtClean="0"/>
              <a:t>violation</a:t>
            </a:r>
            <a:r>
              <a:rPr lang="pl-PL" i="1" dirty="0" smtClean="0"/>
              <a:t>….</a:t>
            </a:r>
            <a:endParaRPr lang="pl-PL" dirty="0"/>
          </a:p>
        </p:txBody>
      </p:sp>
      <p:sp>
        <p:nvSpPr>
          <p:cNvPr id="8" name="Oval Callout 4"/>
          <p:cNvSpPr/>
          <p:nvPr/>
        </p:nvSpPr>
        <p:spPr>
          <a:xfrm>
            <a:off x="4142300" y="1278378"/>
            <a:ext cx="4732256" cy="2805275"/>
          </a:xfrm>
          <a:prstGeom prst="wedgeEllipseCallout">
            <a:avLst>
              <a:gd name="adj1" fmla="val 46838"/>
              <a:gd name="adj2" fmla="val -53786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i="1" dirty="0"/>
              <a:t>I also do not wish to go out because of my past experiences with nasty people. I'm very tired of the public humiliation because of what my body looks like.</a:t>
            </a:r>
            <a:endParaRPr lang="pl-PL" dirty="0"/>
          </a:p>
          <a:p>
            <a:endParaRPr lang="en-US" i="1" dirty="0"/>
          </a:p>
        </p:txBody>
      </p:sp>
      <p:sp>
        <p:nvSpPr>
          <p:cNvPr id="12" name="Objaśnienie owalne 11"/>
          <p:cNvSpPr/>
          <p:nvPr/>
        </p:nvSpPr>
        <p:spPr>
          <a:xfrm>
            <a:off x="0" y="85539"/>
            <a:ext cx="5507866" cy="4237427"/>
          </a:xfrm>
          <a:prstGeom prst="wedgeEllipseCallout">
            <a:avLst>
              <a:gd name="adj1" fmla="val -51752"/>
              <a:gd name="adj2" fmla="val -31759"/>
            </a:avLst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/>
              <a:t>I don't feel sexually attractive. I have a hard time believing my spouse truly wishes to engage me in true intimacy. I have to ward off awful thoughts of just being a receptacle. My spouse has never treated me in this way, but it is my own idea of </a:t>
            </a:r>
            <a:r>
              <a:rPr lang="en-US" i="1" dirty="0" smtClean="0"/>
              <a:t>myself</a:t>
            </a:r>
            <a:r>
              <a:rPr lang="pl-PL" i="1" dirty="0" smtClean="0"/>
              <a:t>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32139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9" grpId="0" animBg="1"/>
      <p:bldP spid="11" grpId="0" animBg="1"/>
      <p:bldP spid="8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61573" y="192909"/>
            <a:ext cx="3886200" cy="1609344"/>
          </a:xfrm>
        </p:spPr>
        <p:txBody>
          <a:bodyPr/>
          <a:lstStyle/>
          <a:p>
            <a:r>
              <a:rPr lang="en-US" dirty="0" smtClean="0"/>
              <a:t>Stigmatization</a:t>
            </a:r>
            <a:endParaRPr lang="pl-PL" dirty="0"/>
          </a:p>
        </p:txBody>
      </p:sp>
      <p:sp>
        <p:nvSpPr>
          <p:cNvPr id="5" name="Tytuł 1"/>
          <p:cNvSpPr txBox="1">
            <a:spLocks/>
          </p:cNvSpPr>
          <p:nvPr/>
        </p:nvSpPr>
        <p:spPr>
          <a:xfrm rot="1742510">
            <a:off x="4089406" y="402273"/>
            <a:ext cx="735523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200" b="1" kern="1200" cap="none" baseline="0">
                <a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ym typeface="Wingdings" panose="05000000000000000000" pitchFamily="2" charset="2"/>
              </a:rPr>
              <a:t></a:t>
            </a:r>
            <a:endParaRPr lang="pl-PL" dirty="0"/>
          </a:p>
        </p:txBody>
      </p:sp>
      <p:sp>
        <p:nvSpPr>
          <p:cNvPr id="6" name="Tytuł 1"/>
          <p:cNvSpPr txBox="1">
            <a:spLocks/>
          </p:cNvSpPr>
          <p:nvPr/>
        </p:nvSpPr>
        <p:spPr>
          <a:xfrm>
            <a:off x="4800611" y="849944"/>
            <a:ext cx="2064422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200" b="1" kern="1200" cap="none" baseline="0">
                <a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ym typeface="Wingdings" panose="05000000000000000000" pitchFamily="2" charset="2"/>
              </a:rPr>
              <a:t>Shame</a:t>
            </a:r>
            <a:endParaRPr lang="pl-PL" dirty="0"/>
          </a:p>
        </p:txBody>
      </p:sp>
      <p:sp>
        <p:nvSpPr>
          <p:cNvPr id="8" name="Tytuł 1"/>
          <p:cNvSpPr txBox="1">
            <a:spLocks/>
          </p:cNvSpPr>
          <p:nvPr/>
        </p:nvSpPr>
        <p:spPr>
          <a:xfrm rot="8849687">
            <a:off x="5044077" y="1654615"/>
            <a:ext cx="735523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200" b="1" kern="1200" cap="none" baseline="0">
                <a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ym typeface="Wingdings" panose="05000000000000000000" pitchFamily="2" charset="2"/>
              </a:rPr>
              <a:t></a:t>
            </a:r>
            <a:endParaRPr lang="pl-PL" dirty="0"/>
          </a:p>
        </p:txBody>
      </p:sp>
      <p:sp>
        <p:nvSpPr>
          <p:cNvPr id="9" name="Tytuł 1"/>
          <p:cNvSpPr txBox="1">
            <a:spLocks/>
          </p:cNvSpPr>
          <p:nvPr/>
        </p:nvSpPr>
        <p:spPr>
          <a:xfrm>
            <a:off x="511534" y="2375689"/>
            <a:ext cx="6745299" cy="16436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200" b="1" kern="1200" cap="none" baseline="0">
                <a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ym typeface="Wingdings" panose="05000000000000000000" pitchFamily="2" charset="2"/>
              </a:rPr>
              <a:t>Avoidance &amp; Escape</a:t>
            </a:r>
            <a:endParaRPr lang="pl-PL" dirty="0"/>
          </a:p>
        </p:txBody>
      </p:sp>
      <p:sp>
        <p:nvSpPr>
          <p:cNvPr id="10" name="Tytuł 1"/>
          <p:cNvSpPr txBox="1">
            <a:spLocks/>
          </p:cNvSpPr>
          <p:nvPr/>
        </p:nvSpPr>
        <p:spPr>
          <a:xfrm rot="2634453">
            <a:off x="455234" y="3172488"/>
            <a:ext cx="735523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200" b="1" kern="1200" cap="none" baseline="0">
                <a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ym typeface="Wingdings" panose="05000000000000000000" pitchFamily="2" charset="2"/>
              </a:rPr>
              <a:t></a:t>
            </a:r>
            <a:endParaRPr lang="pl-PL" dirty="0"/>
          </a:p>
        </p:txBody>
      </p:sp>
      <p:sp>
        <p:nvSpPr>
          <p:cNvPr id="11" name="Tytuł 1"/>
          <p:cNvSpPr txBox="1">
            <a:spLocks/>
          </p:cNvSpPr>
          <p:nvPr/>
        </p:nvSpPr>
        <p:spPr>
          <a:xfrm>
            <a:off x="1185051" y="3935027"/>
            <a:ext cx="6383067" cy="16436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200" b="1" kern="1200" cap="none" baseline="0">
                <a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600" i="1" u="sng" dirty="0" smtClean="0">
                <a:sym typeface="Wingdings" panose="05000000000000000000" pitchFamily="2" charset="2"/>
              </a:rPr>
              <a:t>Social Isolation</a:t>
            </a:r>
            <a:endParaRPr lang="pl-PL" sz="6600" i="1" u="sng" dirty="0"/>
          </a:p>
        </p:txBody>
      </p:sp>
    </p:spTree>
    <p:extLst>
      <p:ext uri="{BB962C8B-B14F-4D97-AF65-F5344CB8AC3E}">
        <p14:creationId xmlns:p14="http://schemas.microsoft.com/office/powerpoint/2010/main" val="2459794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8" grpId="0"/>
      <p:bldP spid="9" grpId="0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48650" cy="11430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Increase in odds of mortality due to various public health conditions</a:t>
            </a:r>
            <a:endParaRPr lang="en-US" sz="40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/>
          </p:nvPr>
        </p:nvGraphicFramePr>
        <p:xfrm>
          <a:off x="609600" y="1676400"/>
          <a:ext cx="82296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Rectangle 8"/>
          <p:cNvSpPr/>
          <p:nvPr/>
        </p:nvSpPr>
        <p:spPr>
          <a:xfrm>
            <a:off x="533400" y="6257835"/>
            <a:ext cx="82486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Holt-</a:t>
            </a:r>
            <a:r>
              <a:rPr lang="en-US" sz="1400" dirty="0" err="1"/>
              <a:t>Lunstad</a:t>
            </a:r>
            <a:r>
              <a:rPr lang="en-US" sz="1400" dirty="0"/>
              <a:t> J, Smith TB, Layton JB (2010) Social Relationships and Mortality Risk: A Meta-analytic Review. </a:t>
            </a:r>
            <a:r>
              <a:rPr lang="en-US" sz="1400" dirty="0" err="1"/>
              <a:t>PLoS</a:t>
            </a:r>
            <a:r>
              <a:rPr lang="en-US" sz="1400" dirty="0"/>
              <a:t> Med 7(7): e1000316. doi:10.1371/journal.pmed.1000316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8600" y="2286000"/>
            <a:ext cx="8915400" cy="3170099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Social </a:t>
            </a:r>
            <a:r>
              <a:rPr lang="en-US" sz="4000" dirty="0"/>
              <a:t>connection </a:t>
            </a:r>
            <a:r>
              <a:rPr lang="pl-PL" sz="4000" dirty="0" err="1" smtClean="0"/>
              <a:t>is</a:t>
            </a:r>
            <a:r>
              <a:rPr lang="pl-PL" sz="4000" dirty="0" smtClean="0"/>
              <a:t> </a:t>
            </a:r>
            <a:r>
              <a:rPr lang="en-US" sz="4000" dirty="0" smtClean="0"/>
              <a:t>fundamental </a:t>
            </a:r>
            <a:r>
              <a:rPr lang="en-US" sz="4000" dirty="0"/>
              <a:t>to health, </a:t>
            </a:r>
            <a:r>
              <a:rPr lang="pl-PL" sz="4000" dirty="0" err="1" smtClean="0"/>
              <a:t>well-being</a:t>
            </a:r>
            <a:r>
              <a:rPr lang="en-US" sz="4000" dirty="0" smtClean="0"/>
              <a:t>, </a:t>
            </a:r>
            <a:r>
              <a:rPr lang="en-US" sz="4000" dirty="0"/>
              <a:t>and longevity</a:t>
            </a:r>
          </a:p>
          <a:p>
            <a:pPr algn="ctr"/>
            <a:r>
              <a:rPr lang="pl-PL" sz="4000" dirty="0" smtClean="0"/>
              <a:t>and </a:t>
            </a:r>
            <a:r>
              <a:rPr lang="en-US" sz="4000" dirty="0" smtClean="0"/>
              <a:t>is identified as one of the most important public health problems in the world.</a:t>
            </a:r>
            <a:endParaRPr lang="en-US" sz="4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81252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0" categoryIdx="1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0" categoryIdx="2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0" categoryIdx="3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0" categoryIdx="4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Chart bld="seriesEl" animBg="0"/>
        </p:bldSub>
      </p:bldGraphic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tekstu 6"/>
          <p:cNvSpPr>
            <a:spLocks noGrp="1"/>
          </p:cNvSpPr>
          <p:nvPr>
            <p:ph idx="4294967295"/>
          </p:nvPr>
        </p:nvSpPr>
        <p:spPr>
          <a:xfrm>
            <a:off x="692728" y="984827"/>
            <a:ext cx="7772400" cy="472324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b="1" dirty="0"/>
              <a:t>FAP</a:t>
            </a:r>
            <a:r>
              <a:rPr lang="pl-PL" sz="4800" b="1" dirty="0"/>
              <a:t> </a:t>
            </a:r>
            <a:r>
              <a:rPr lang="en-US" sz="4800" b="1" dirty="0"/>
              <a:t>maximizes the natural functional mechanisms of social connection in psychotherapy</a:t>
            </a:r>
            <a:br>
              <a:rPr lang="en-US" sz="4800" b="1" dirty="0"/>
            </a:br>
            <a:endParaRPr lang="pl-PL" sz="4800" b="1" dirty="0" smtClean="0"/>
          </a:p>
        </p:txBody>
      </p:sp>
    </p:spTree>
    <p:extLst>
      <p:ext uri="{BB962C8B-B14F-4D97-AF65-F5344CB8AC3E}">
        <p14:creationId xmlns:p14="http://schemas.microsoft.com/office/powerpoint/2010/main" val="1047787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rewniana czcionka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rewniana czcionka">
      <a:majorFont>
        <a:latin typeface="Century Gothic" panose="020B0502020202020204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man Old Style" panose="02050604050505020204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rewniana czcionka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8E89CD47-BF55-4DDE-B823-2283AA7E7695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Typ drewna</Template>
  <TotalTime>1227</TotalTime>
  <Words>1949</Words>
  <Application>Microsoft Office PowerPoint</Application>
  <PresentationFormat>On-screen Show (4:3)</PresentationFormat>
  <Paragraphs>242</Paragraphs>
  <Slides>25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Bookman Old Style</vt:lpstr>
      <vt:lpstr>Calibri</vt:lpstr>
      <vt:lpstr>Century Gothic</vt:lpstr>
      <vt:lpstr>Times New Roman</vt:lpstr>
      <vt:lpstr>Wingdings</vt:lpstr>
      <vt:lpstr>Drewniana czcionka</vt:lpstr>
      <vt:lpstr>Using Awareness, Courage, and Love to Improve Social Functioning:  A Theoretical Model to Improve the Lives of Those with Visible Chronic Conditions</vt:lpstr>
      <vt:lpstr>PowerPoint Presentation</vt:lpstr>
      <vt:lpstr>What is a visible chronic difference (VCD)?</vt:lpstr>
      <vt:lpstr>Why do VCDs matter to us?</vt:lpstr>
      <vt:lpstr>PowerPoint Presentation</vt:lpstr>
      <vt:lpstr>PowerPoint Presentation</vt:lpstr>
      <vt:lpstr>Stigmatization</vt:lpstr>
      <vt:lpstr>Increase in odds of mortality due to various public health conditions</vt:lpstr>
      <vt:lpstr>PowerPoint Presentation</vt:lpstr>
      <vt:lpstr>ACL model of social functioning in people with VCD    Problems and improvements defined by ACL language</vt:lpstr>
      <vt:lpstr>The ACL Model</vt:lpstr>
      <vt:lpstr>A,C&amp;L deficits in people with VCD</vt:lpstr>
      <vt:lpstr>A,C&amp;L deficits in people with VCD</vt:lpstr>
      <vt:lpstr>A,C&amp;L deficits in people with VCD</vt:lpstr>
      <vt:lpstr>A,C&amp;L deficits in people with VCD</vt:lpstr>
      <vt:lpstr>A,C&amp;L improvements in people with VCD</vt:lpstr>
      <vt:lpstr>A,C&amp;L improvements in people with VCD</vt:lpstr>
      <vt:lpstr>A,C&amp;L improvements in people with VCD</vt:lpstr>
      <vt:lpstr>A,C&amp;L improvements in people with VCD</vt:lpstr>
      <vt:lpstr>All these behaviors have in-session behavioral indicators (CRBs)</vt:lpstr>
      <vt:lpstr>During FAP intervention we focus on increasing CRB2s and generalizing these improvements outside the session</vt:lpstr>
      <vt:lpstr>Intervention</vt:lpstr>
      <vt:lpstr>Example</vt:lpstr>
      <vt:lpstr>PowerPoint Presentation</vt:lpstr>
      <vt:lpstr>Thank you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Awareness, Courage, and Love to Improve Social Functioning:   A Theoretical Model to Improve the Lives of Those with Visible Chronic Conditions.</dc:title>
  <dc:creator>Joanna</dc:creator>
  <cp:lastModifiedBy>Adam</cp:lastModifiedBy>
  <cp:revision>109</cp:revision>
  <dcterms:created xsi:type="dcterms:W3CDTF">2015-06-04T22:02:02Z</dcterms:created>
  <dcterms:modified xsi:type="dcterms:W3CDTF">2015-07-23T13:27:24Z</dcterms:modified>
</cp:coreProperties>
</file>