
<file path=[Content_Types].xml><?xml version="1.0" encoding="utf-8"?>
<Types xmlns="http://schemas.openxmlformats.org/package/2006/content-types">
  <Override PartName="/ppt/slideLayouts/slideLayout15.xml" ContentType="application/vnd.openxmlformats-officedocument.presentationml.slideLayout+xml"/>
  <Override PartName="/ppt/notesSlides/notesSlide4.xml" ContentType="application/vnd.openxmlformats-officedocument.presentationml.notesSlide+xml"/>
  <Override PartName="/ppt/slides/slide9.xml" ContentType="application/vnd.openxmlformats-officedocument.presentationml.slide+xml"/>
  <Override PartName="/ppt/embeddings/oleObject4.bin" ContentType="application/vnd.openxmlformats-officedocument.oleObject"/>
  <Default Extension="emf" ContentType="image/x-emf"/>
  <Override PartName="/ppt/slides/slide14.xml" ContentType="application/vnd.openxmlformats-officedocument.presentationml.slide+xml"/>
  <Override PartName="/customXml/itemProps1.xml" ContentType="application/vnd.openxmlformats-officedocument.customXmlProperties+xml"/>
  <Override PartName="/ppt/slideLayouts/slideLayout9.xml" ContentType="application/vnd.openxmlformats-officedocument.presentationml.slideLayout+xml"/>
  <Override PartName="/ppt/slides/slide5.xml" ContentType="application/vnd.openxmlformats-officedocument.presentationml.slide+xml"/>
  <Override PartName="/ppt/slideLayouts/slideLayout11.xml" ContentType="application/vnd.openxmlformats-officedocument.presentationml.slideLayout+xml"/>
  <Default Extension="rels" ContentType="application/vnd.openxmlformats-package.relationships+xml"/>
  <Default Extension="jpeg" ContentType="image/jpeg"/>
  <Override PartName="/ppt/slides/slide10.xml" ContentType="application/vnd.openxmlformats-officedocument.presentationml.slide+xml"/>
  <Override PartName="/ppt/tags/tag1.xml" ContentType="application/vnd.openxmlformats-officedocument.presentationml.tags+xml"/>
  <Override PartName="/ppt/slides/slide1.xml" ContentType="application/vnd.openxmlformats-officedocument.presentationml.slid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theme/theme2.xml" ContentType="application/vnd.openxmlformats-officedocument.theme+xml"/>
  <Override PartName="/ppt/slideLayouts/slideLayout1.xml" ContentType="application/vnd.openxmlformats-officedocument.presentationml.slideLayout+xml"/>
  <Override PartName="/docProps/app.xml" ContentType="application/vnd.openxmlformats-officedocument.extended-properties+xml"/>
  <Default Extension="xml" ContentType="application/xml"/>
  <Override PartName="/ppt/slideLayouts/slideLayout16.xml" ContentType="application/vnd.openxmlformats-officedocument.presentationml.slideLayout+xml"/>
  <Override PartName="/ppt/tableStyles.xml" ContentType="application/vnd.openxmlformats-officedocument.presentationml.tableStyles+xml"/>
  <Override PartName="/ppt/notesSlides/notesSlide5.xml" ContentType="application/vnd.openxmlformats-officedocument.presentationml.notesSlide+xml"/>
  <Override PartName="/docProps/custom.xml" ContentType="application/vnd.openxmlformats-officedocument.custom-properties+xml"/>
  <Override PartName="/ppt/slides/slide15.xml" ContentType="application/vnd.openxmlformats-officedocument.presentationml.slide+xml"/>
  <Override PartName="/customXml/itemProps2.xml" ContentType="application/vnd.openxmlformats-officedocument.customXmlProperties+xml"/>
  <Override PartName="/ppt/notesSlides/notesSlide1.xml" ContentType="application/vnd.openxmlformats-officedocument.presentationml.notesSlide+xml"/>
  <Override PartName="/ppt/slideLayouts/slideLayout12.xml" ContentType="application/vnd.openxmlformats-officedocument.presentationml.slideLayout+xml"/>
  <Override PartName="/ppt/slides/slide6.xml" ContentType="application/vnd.openxmlformats-officedocument.presentationml.slide+xml"/>
  <Override PartName="/ppt/embeddings/oleObject1.bin" ContentType="application/vnd.openxmlformats-officedocument.oleObject"/>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Default Extension="png" ContentType="image/png"/>
  <Override PartName="/ppt/slideLayouts/slideLayout2.xml" ContentType="application/vnd.openxmlformats-officedocument.presentationml.slideLayout+xml"/>
  <Override PartName="/ppt/theme/theme3.xml" ContentType="application/vnd.openxmlformats-officedocument.theme+xml"/>
  <Override PartName="/ppt/slideLayouts/slideLayout17.xml" ContentType="application/vnd.openxmlformats-officedocument.presentationml.slideLayout+xml"/>
  <Override PartName="/ppt/notesSlides/notesSlide6.xml" ContentType="application/vnd.openxmlformats-officedocument.presentationml.notesSlide+xml"/>
  <Override PartName="/ppt/slides/slide16.xml" ContentType="application/vnd.openxmlformats-officedocument.presentationml.slide+xml"/>
  <Override PartName="/customXml/itemProps3.xml" ContentType="application/vnd.openxmlformats-officedocument.customXmlProperties+xml"/>
  <Override PartName="/ppt/slideLayouts/slideLayout13.xml" ContentType="application/vnd.openxmlformats-officedocument.presentationml.slideLayout+xml"/>
  <Override PartName="/ppt/slides/slide7.xml" ContentType="application/vnd.openxmlformats-officedocument.presentationml.slide+xml"/>
  <Override PartName="/ppt/notesSlides/notesSlide2.xml" ContentType="application/vnd.openxmlformats-officedocument.presentationml.notesSlide+xml"/>
  <Override PartName="/ppt/presentation.xml" ContentType="application/vnd.openxmlformats-officedocument.presentationml.presentation.main+xml"/>
  <Override PartName="/ppt/embeddings/oleObject2.bin" ContentType="application/vnd.openxmlformats-officedocument.oleObject"/>
  <Override PartName="/ppt/slides/slide12.xml" ContentType="application/vnd.openxmlformats-officedocument.presentationml.slide+xml"/>
  <Override PartName="/ppt/slideLayouts/slideLayout7.xml" ContentType="application/vnd.openxmlformats-officedocument.presentationml.slideLayout+xml"/>
  <Default Extension="vml" ContentType="application/vnd.openxmlformats-officedocument.vmlDrawing"/>
  <Override PartName="/ppt/slides/slide3.xml" ContentType="application/vnd.openxmlformats-officedocument.presentationml.slide+xml"/>
  <Override PartName="/ppt/slideLayouts/slideLayout3.xml" ContentType="application/vnd.openxmlformats-officedocument.presentationml.slideLayout+xml"/>
  <Override PartName="/ppt/notesSlides/notesSlide7.xml" ContentType="application/vnd.openxmlformats-officedocument.presentationml.notesSlide+xml"/>
  <Override PartName="/ppt/slideLayouts/slideLayout14.xml" ContentType="application/vnd.openxmlformats-officedocument.presentationml.slideLayout+xml"/>
  <Override PartName="/ppt/notesSlides/notesSlide3.xml" ContentType="application/vnd.openxmlformats-officedocument.presentationml.notesSlide+xml"/>
  <Override PartName="/ppt/slides/slide8.xml" ContentType="application/vnd.openxmlformats-officedocument.presentationml.slide+xml"/>
  <Override PartName="/ppt/embeddings/oleObject3.bin" ContentType="application/vnd.openxmlformats-officedocument.oleObject"/>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notesSlides/notesSlide8.xml" ContentType="application/vnd.openxmlformats-officedocument.presentationml.notesSlide+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viewProps.xml" ContentType="application/vnd.openxmlformats-officedocument.presentationml.viewProps+xml"/>
  <Default Extension="bin" ContentType="application/vnd.openxmlformats-officedocument.presentationml.printerSettings"/>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61" r:id="rId4"/>
  </p:sldMasterIdLst>
  <p:notesMasterIdLst>
    <p:notesMasterId r:id="rId21"/>
  </p:notesMasterIdLst>
  <p:handoutMasterIdLst>
    <p:handoutMasterId r:id="rId22"/>
  </p:handoutMasterIdLst>
  <p:sldIdLst>
    <p:sldId id="340" r:id="rId5"/>
    <p:sldId id="343" r:id="rId6"/>
    <p:sldId id="411" r:id="rId7"/>
    <p:sldId id="412" r:id="rId8"/>
    <p:sldId id="352" r:id="rId9"/>
    <p:sldId id="359" r:id="rId10"/>
    <p:sldId id="360" r:id="rId11"/>
    <p:sldId id="413" r:id="rId12"/>
    <p:sldId id="414" r:id="rId13"/>
    <p:sldId id="415" r:id="rId14"/>
    <p:sldId id="416" r:id="rId15"/>
    <p:sldId id="408" r:id="rId16"/>
    <p:sldId id="409" r:id="rId17"/>
    <p:sldId id="417" r:id="rId18"/>
    <p:sldId id="418" r:id="rId19"/>
    <p:sldId id="402" r:id="rId20"/>
  </p:sldIdLst>
  <p:sldSz cx="12188825" cy="6858000"/>
  <p:notesSz cx="6858000" cy="9144000"/>
  <p:custDataLst>
    <p:tags r:id="rId2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mc="http://schemas.openxmlformats.org/markup-compatibility/2006" xmlns:mv="urn:schemas-microsoft-com:mac:vml" xmlns:p15="http://schemas.microsoft.com/office/powerpoint/2012/main" xmlns:p="http://schemas.openxmlformats.org/presentationml/2006/main" xmlns:r="http://schemas.openxmlformats.org/officeDocument/2006/relationships" xmlns:a="http://schemas.openxmlformats.org/drawingml/2006/main" xmlns="">
        <p15:guide id="1" pos="3839" userDrawn="1">
          <p15:clr>
            <a:srgbClr val="A4A3A4"/>
          </p15:clr>
        </p15:guide>
        <p15:guide id="2" orient="horz" pos="2160" userDrawn="1">
          <p15:clr>
            <a:srgbClr val="A4A3A4"/>
          </p15:clr>
        </p15:guide>
      </p15:sldGuideLst>
    </p:ext>
    <p:ext uri="{2D200454-40CA-4A62-9FC3-DE9A4176ACB9}">
      <p15:notesGuideLst xmlns:mc="http://schemas.openxmlformats.org/markup-compatibility/2006" xmlns:mv="urn:schemas-microsoft-com:mac:vml" xmlns:p15="http://schemas.microsoft.com/office/powerpoint/2012/main" xmlns:p="http://schemas.openxmlformats.org/presentationml/2006/main" xmlns:r="http://schemas.openxmlformats.org/officeDocument/2006/relationships" xmlns:a="http://schemas.openxmlformats.org/drawingml/2006/main" xmlns=""/>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p:present/>
    <p:sldAll/>
    <p:penClr>
      <a:prstClr val="red"/>
    </p:penClr>
    <p:extLst>
      <p:ext uri="{EC167BDD-8182-4AB7-AECC-EB403E3ABB37}">
        <p14:laserClr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a:srgbClr val="FF0000"/>
        </p14:laserClr>
      </p:ext>
      <p:ext uri="{2FDB2607-1784-4EEB-B798-7EB5836EED8A}">
        <p14:showMediaCtrls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
      </p:ext>
    </p:extLst>
  </p:showPr>
  <p:extLst>
    <p:ext uri="{E76CE94A-603C-4142-B9EB-6D1370010A27}">
      <p14:discardImageEditData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20"/>
    </p:ext>
    <p:ext uri="{FD5EFAAD-0ECE-453E-9831-46B23BE46B34}">
      <p15:chartTrackingRefBased xmlns:mc="http://schemas.openxmlformats.org/markup-compatibility/2006" xmlns:mv="urn:schemas-microsoft-com:mac:vml" xmlns:p15="http://schemas.microsoft.com/office/powerpoint/2012/main" xmlns:p="http://schemas.openxmlformats.org/presentationml/2006/main" xmlns:r="http://schemas.openxmlformats.org/officeDocument/2006/relationships" xmlns:a="http://schemas.openxmlformats.org/drawingml/2006/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1736" autoAdjust="0"/>
    <p:restoredTop sz="95255" autoAdjust="0"/>
  </p:normalViewPr>
  <p:slideViewPr>
    <p:cSldViewPr showGuides="1">
      <p:cViewPr varScale="1">
        <p:scale>
          <a:sx n="88" d="100"/>
          <a:sy n="88" d="100"/>
        </p:scale>
        <p:origin x="-120" y="-400"/>
      </p:cViewPr>
      <p:guideLst>
        <p:guide orient="horz" pos="2160"/>
        <p:guide pos="3839"/>
      </p:guideLst>
    </p:cSldViewPr>
  </p:slideViewPr>
  <p:outlineViewPr>
    <p:cViewPr>
      <p:scale>
        <a:sx n="33" d="100"/>
        <a:sy n="33" d="100"/>
      </p:scale>
      <p:origin x="0" y="0"/>
    </p:cViewPr>
  </p:outlineViewPr>
  <p:notesTextViewPr>
    <p:cViewPr>
      <p:scale>
        <a:sx n="1" d="1"/>
        <a:sy n="1" d="1"/>
      </p:scale>
      <p:origin x="0" y="0"/>
    </p:cViewPr>
  </p:notesTextViewPr>
  <p:notesViewPr>
    <p:cSldViewPr showGuides="1">
      <p:cViewPr varScale="1">
        <p:scale>
          <a:sx n="88" d="100"/>
          <a:sy n="88" d="100"/>
        </p:scale>
        <p:origin x="2034" y="84"/>
      </p:cViewPr>
      <p:guideLst/>
    </p:cSldViewPr>
  </p:notes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20" Type="http://schemas.openxmlformats.org/officeDocument/2006/relationships/slide" Target="slides/slide16.xml"/><Relationship Id="rId21" Type="http://schemas.openxmlformats.org/officeDocument/2006/relationships/notesMaster" Target="notesMasters/notesMaster1.xml"/><Relationship Id="rId22" Type="http://schemas.openxmlformats.org/officeDocument/2006/relationships/handoutMaster" Target="handoutMasters/handoutMaster1.xml"/><Relationship Id="rId23" Type="http://schemas.openxmlformats.org/officeDocument/2006/relationships/printerSettings" Target="printerSettings/printerSettings1.bin"/><Relationship Id="rId24" Type="http://schemas.openxmlformats.org/officeDocument/2006/relationships/tags" Target="tags/tag1.xml"/><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slideMaster" Target="slideMasters/slide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latinLnBrk="0">
              <a:defRPr lang="fr-FR" sz="1200"/>
            </a:lvl1pPr>
          </a:lstStyle>
          <a:p>
            <a:endParaRPr lang="fr-FR" dirty="0"/>
          </a:p>
        </p:txBody>
      </p:sp>
      <p:sp>
        <p:nvSpPr>
          <p:cNvPr id="3" name="Espace réservé de la date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latinLnBrk="0">
              <a:defRPr lang="fr-FR" sz="1200"/>
            </a:lvl1pPr>
          </a:lstStyle>
          <a:p>
            <a:fld id="{90C5D4D9-9073-41D7-A254-3D5FD19B75D0}" type="datetime1">
              <a:rPr lang="fr-FR" smtClean="0"/>
              <a:pPr/>
              <a:t>7/23/15</a:t>
            </a:fld>
            <a:endParaRPr lang="fr-FR" dirty="0"/>
          </a:p>
        </p:txBody>
      </p:sp>
      <p:sp>
        <p:nvSpPr>
          <p:cNvPr id="4" name="Espace réservé du pied de page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latinLnBrk="0">
              <a:defRPr lang="fr-FR" sz="1200"/>
            </a:lvl1pPr>
          </a:lstStyle>
          <a:p>
            <a:endParaRPr lang="fr-FR" dirty="0"/>
          </a:p>
        </p:txBody>
      </p:sp>
      <p:sp>
        <p:nvSpPr>
          <p:cNvPr id="5" name="Espace réservé du numéro de diapositive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latinLnBrk="0">
              <a:defRPr lang="fr-FR" sz="1200"/>
            </a:lvl1pPr>
          </a:lstStyle>
          <a:p>
            <a:fld id="{D9F912AB-2776-42F2-A957-313FC7EFEDB9}" type="slidenum">
              <a:rPr lang="fr-FR"/>
              <a:pPr/>
              <a:t>‹#›</a:t>
            </a:fld>
            <a:endParaRPr lang="fr-FR"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9320657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latinLnBrk="0">
              <a:defRPr lang="fr-FR" sz="1200"/>
            </a:lvl1pPr>
          </a:lstStyle>
          <a:p>
            <a:endParaRPr lang="fr-FR" dirty="0"/>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latinLnBrk="0">
              <a:defRPr lang="fr-FR" sz="1200"/>
            </a:lvl1pPr>
          </a:lstStyle>
          <a:p>
            <a:fld id="{200CD109-1700-48C3-813E-6BBB1DFB3493}" type="datetime1">
              <a:rPr lang="fr-FR" smtClean="0"/>
              <a:pPr/>
              <a:t>7/23/15</a:t>
            </a:fld>
            <a:endParaRPr lang="fr-FR" dirty="0"/>
          </a:p>
        </p:txBody>
      </p:sp>
      <p:sp>
        <p:nvSpPr>
          <p:cNvPr id="4" name="Espace réservé de l’image des diapositives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latinLnBrk="0">
              <a:defRPr lang="fr-FR" sz="1200"/>
            </a:lvl1pPr>
          </a:lstStyle>
          <a:p>
            <a:endParaRPr lang="fr-FR" dirty="0"/>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latinLnBrk="0">
              <a:defRPr lang="fr-FR" sz="1200"/>
            </a:lvl1pPr>
          </a:lstStyle>
          <a:p>
            <a:fld id="{F93199CD-3E1B-4AE6-990F-76F925F5EA9F}" type="slidenum">
              <a:rPr lang="fr-FR" smtClean="0"/>
              <a:pPr/>
              <a:t>‹#›</a:t>
            </a:fld>
            <a:endParaRPr lang="fr-FR"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4276579820"/>
      </p:ext>
    </p:extLst>
  </p:cSld>
  <p:clrMap bg1="lt1" tx1="dk1" bg2="lt2" tx2="dk2" accent1="accent1" accent2="accent2" accent3="accent3" accent4="accent4" accent5="accent5" accent6="accent6" hlink="hlink" folHlink="folHlink"/>
  <p:notesStyle>
    <a:lvl1pPr marL="0" algn="l" defTabSz="914400" rtl="0" eaLnBrk="1" latinLnBrk="0" hangingPunct="1">
      <a:defRPr lang="fr-FR" sz="1200" kern="1200">
        <a:solidFill>
          <a:schemeClr val="tx1"/>
        </a:solidFill>
        <a:latin typeface="+mn-lt"/>
        <a:ea typeface="+mn-ea"/>
        <a:cs typeface="+mn-cs"/>
      </a:defRPr>
    </a:lvl1pPr>
    <a:lvl2pPr marL="457200" algn="l" defTabSz="914400" rtl="0" eaLnBrk="1" latinLnBrk="0" hangingPunct="1">
      <a:defRPr lang="fr-FR" sz="1200" kern="1200">
        <a:solidFill>
          <a:schemeClr val="tx1"/>
        </a:solidFill>
        <a:latin typeface="+mn-lt"/>
        <a:ea typeface="+mn-ea"/>
        <a:cs typeface="+mn-cs"/>
      </a:defRPr>
    </a:lvl2pPr>
    <a:lvl3pPr marL="914400" algn="l" defTabSz="914400" rtl="0" eaLnBrk="1" latinLnBrk="0" hangingPunct="1">
      <a:defRPr lang="fr-FR" sz="1200" kern="1200">
        <a:solidFill>
          <a:schemeClr val="tx1"/>
        </a:solidFill>
        <a:latin typeface="+mn-lt"/>
        <a:ea typeface="+mn-ea"/>
        <a:cs typeface="+mn-cs"/>
      </a:defRPr>
    </a:lvl3pPr>
    <a:lvl4pPr marL="1371600" algn="l" defTabSz="914400" rtl="0" eaLnBrk="1" latinLnBrk="0" hangingPunct="1">
      <a:defRPr lang="fr-FR" sz="1200" kern="1200">
        <a:solidFill>
          <a:schemeClr val="tx1"/>
        </a:solidFill>
        <a:latin typeface="+mn-lt"/>
        <a:ea typeface="+mn-ea"/>
        <a:cs typeface="+mn-cs"/>
      </a:defRPr>
    </a:lvl4pPr>
    <a:lvl5pPr marL="1828800" algn="l" defTabSz="914400" rtl="0" eaLnBrk="1" latinLnBrk="0" hangingPunct="1">
      <a:defRPr lang="fr-FR" sz="1200" kern="1200">
        <a:solidFill>
          <a:schemeClr val="tx1"/>
        </a:solidFill>
        <a:latin typeface="+mn-lt"/>
        <a:ea typeface="+mn-ea"/>
        <a:cs typeface="+mn-cs"/>
      </a:defRPr>
    </a:lvl5pPr>
    <a:lvl6pPr marL="2286000" algn="l" defTabSz="914400" rtl="0" eaLnBrk="1" latinLnBrk="0" hangingPunct="1">
      <a:defRPr lang="fr-FR" sz="1200" kern="1200">
        <a:solidFill>
          <a:schemeClr val="tx1"/>
        </a:solidFill>
        <a:latin typeface="+mn-lt"/>
        <a:ea typeface="+mn-ea"/>
        <a:cs typeface="+mn-cs"/>
      </a:defRPr>
    </a:lvl6pPr>
    <a:lvl7pPr marL="2743200" algn="l" defTabSz="914400" rtl="0" eaLnBrk="1" latinLnBrk="0" hangingPunct="1">
      <a:defRPr lang="fr-FR" sz="1200" kern="1200">
        <a:solidFill>
          <a:schemeClr val="tx1"/>
        </a:solidFill>
        <a:latin typeface="+mn-lt"/>
        <a:ea typeface="+mn-ea"/>
        <a:cs typeface="+mn-cs"/>
      </a:defRPr>
    </a:lvl7pPr>
    <a:lvl8pPr marL="3200400" algn="l" defTabSz="914400" rtl="0" eaLnBrk="1" latinLnBrk="0" hangingPunct="1">
      <a:defRPr lang="fr-FR" sz="1200" kern="1200">
        <a:solidFill>
          <a:schemeClr val="tx1"/>
        </a:solidFill>
        <a:latin typeface="+mn-lt"/>
        <a:ea typeface="+mn-ea"/>
        <a:cs typeface="+mn-cs"/>
      </a:defRPr>
    </a:lvl8pPr>
    <a:lvl9pPr marL="3657600" algn="l" defTabSz="914400" rtl="0" eaLnBrk="1" latinLnBrk="0" hangingPunct="1">
      <a:defRPr lang="fr-F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a:bodyPr>
          <a:lstStyle/>
          <a:p>
            <a:pPr marL="228246" indent="-228246"/>
            <a:r>
              <a:rPr lang="en-US" dirty="0">
                <a:latin typeface="Times New Roman" pitchFamily="-65" charset="0"/>
              </a:rPr>
              <a:t>Underlying assumptions of mainstream Western Psychology</a:t>
            </a:r>
          </a:p>
          <a:p>
            <a:pPr marL="228246" indent="-228246">
              <a:buFontTx/>
              <a:buAutoNum type="arabicPeriod"/>
            </a:pPr>
            <a:r>
              <a:rPr lang="en-US" dirty="0">
                <a:latin typeface="Times New Roman" pitchFamily="-65" charset="0"/>
              </a:rPr>
              <a:t>Assumption of healthy normality: good physical health, good mental health</a:t>
            </a:r>
          </a:p>
          <a:p>
            <a:pPr marL="228246" indent="-228246">
              <a:buFontTx/>
              <a:buAutoNum type="arabicPeriod"/>
            </a:pPr>
            <a:r>
              <a:rPr lang="en-US" dirty="0">
                <a:latin typeface="Times New Roman" pitchFamily="-65" charset="0"/>
              </a:rPr>
              <a:t>Assumption of abnormality as a disease</a:t>
            </a:r>
          </a:p>
          <a:p>
            <a:pPr marL="684737" lvl="1" indent="-228246">
              <a:buFontTx/>
              <a:buAutoNum type="alphaLcPeriod"/>
            </a:pPr>
            <a:r>
              <a:rPr lang="en-US" dirty="0">
                <a:latin typeface="Times New Roman" pitchFamily="-65" charset="0"/>
              </a:rPr>
              <a:t>etiology, course, response to treatment</a:t>
            </a:r>
          </a:p>
          <a:p>
            <a:pPr marL="684737" lvl="1" indent="-228246">
              <a:buFontTx/>
              <a:buAutoNum type="alphaLcPeriod"/>
            </a:pPr>
            <a:r>
              <a:rPr lang="en-US" dirty="0">
                <a:latin typeface="Times New Roman" pitchFamily="-65" charset="0"/>
              </a:rPr>
              <a:t>Identification of syndromes and symptoms</a:t>
            </a:r>
          </a:p>
          <a:p>
            <a:pPr marL="684737" lvl="1" indent="-228246"/>
            <a:endParaRPr lang="en-US" dirty="0">
              <a:latin typeface="Times New Roman" pitchFamily="-65" charset="0"/>
            </a:endParaRPr>
          </a:p>
          <a:p>
            <a:pPr marL="228246" indent="-228246"/>
            <a:endParaRPr lang="en-US" dirty="0">
              <a:latin typeface="Times New Roman" pitchFamily="-65" charset="0"/>
            </a:endParaRPr>
          </a:p>
        </p:txBody>
      </p:sp>
      <p:sp>
        <p:nvSpPr>
          <p:cNvPr id="94212" name="Slide Number Placeholder 3"/>
          <p:cNvSpPr>
            <a:spLocks noGrp="1"/>
          </p:cNvSpPr>
          <p:nvPr>
            <p:ph type="sldNum" sz="quarter" idx="5"/>
          </p:nvPr>
        </p:nvSpPr>
        <p:spPr>
          <a:noFill/>
        </p:spPr>
        <p:txBody>
          <a:bodyPr/>
          <a:lstStyle/>
          <a:p>
            <a:fld id="{0A08224A-F4EF-DA41-A910-CBC02C91BD57}" type="slidenum">
              <a:rPr lang="en-US"/>
              <a:pPr/>
              <a:t>6</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5234" name="Slide Image Placeholder 1"/>
          <p:cNvSpPr>
            <a:spLocks noGrp="1" noRot="1" noChangeAspect="1" noTextEdit="1"/>
          </p:cNvSpPr>
          <p:nvPr>
            <p:ph type="sldImg"/>
          </p:nvPr>
        </p:nvSpPr>
        <p:spPr>
          <a:ln/>
        </p:spPr>
      </p:sp>
      <p:sp>
        <p:nvSpPr>
          <p:cNvPr id="95235" name="Notes Placeholder 2"/>
          <p:cNvSpPr>
            <a:spLocks noGrp="1"/>
          </p:cNvSpPr>
          <p:nvPr>
            <p:ph type="body" idx="1"/>
          </p:nvPr>
        </p:nvSpPr>
        <p:spPr>
          <a:noFill/>
          <a:ln/>
        </p:spPr>
        <p:txBody>
          <a:bodyPr/>
          <a:lstStyle/>
          <a:p>
            <a:pPr marL="684737" lvl="1" indent="-226745"/>
            <a:r>
              <a:rPr lang="en-US" dirty="0">
                <a:latin typeface="Times New Roman" pitchFamily="-65" charset="0"/>
              </a:rPr>
              <a:t>By dividing the world into normal and healthy versus abnormal and disturbed – we have failed to see that most humans are hurting.</a:t>
            </a:r>
          </a:p>
          <a:p>
            <a:pPr marL="684737" lvl="1" indent="-226745"/>
            <a:endParaRPr lang="en-US" dirty="0">
              <a:latin typeface="Times New Roman" pitchFamily="-65" charset="0"/>
            </a:endParaRPr>
          </a:p>
          <a:p>
            <a:pPr marL="684737" lvl="1" indent="-226745"/>
            <a:r>
              <a:rPr lang="en-US" dirty="0">
                <a:latin typeface="Times New Roman" pitchFamily="-65" charset="0"/>
              </a:rPr>
              <a:t>Normal to abnormal.</a:t>
            </a:r>
          </a:p>
          <a:p>
            <a:pPr marL="684737" lvl="1" indent="-226745"/>
            <a:endParaRPr lang="en-US" dirty="0">
              <a:latin typeface="Times New Roman" pitchFamily="-65" charset="0"/>
            </a:endParaRPr>
          </a:p>
          <a:p>
            <a:pPr marL="684737" lvl="1" indent="-226745"/>
            <a:r>
              <a:rPr lang="en-US" dirty="0">
                <a:latin typeface="Times New Roman" pitchFamily="-65" charset="0"/>
              </a:rPr>
              <a:t>Why? The answer must lie in the ordinary.</a:t>
            </a:r>
          </a:p>
          <a:p>
            <a:pPr eaLnBrk="1" hangingPunct="1"/>
            <a:endParaRPr lang="en-US" dirty="0">
              <a:latin typeface="Times New Roman" pitchFamily="-65" charset="0"/>
            </a:endParaRPr>
          </a:p>
        </p:txBody>
      </p:sp>
      <p:sp>
        <p:nvSpPr>
          <p:cNvPr id="95236" name="Slide Number Placeholder 3"/>
          <p:cNvSpPr>
            <a:spLocks noGrp="1"/>
          </p:cNvSpPr>
          <p:nvPr>
            <p:ph type="sldNum" sz="quarter" idx="5"/>
          </p:nvPr>
        </p:nvSpPr>
        <p:spPr>
          <a:noFill/>
        </p:spPr>
        <p:txBody>
          <a:bodyPr/>
          <a:lstStyle/>
          <a:p>
            <a:fld id="{4873F744-3FFB-5F4F-9352-4037D052F876}" type="slidenum">
              <a:rPr lang="en-US"/>
              <a:pPr/>
              <a:t>7</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bwMode="auto">
          <a:extLst/>
        </p:spPr>
        <p:txBody>
          <a:bodyPr wrap="square" numCol="1" anchorCtr="0" compatLnSpc="1">
            <a:prstTxWarp prst="textNoShape">
              <a:avLst/>
            </a:prstTxWarp>
          </a:bodyPr>
          <a:lstStyle>
            <a:lvl1pPr>
              <a:defRPr>
                <a:solidFill>
                  <a:schemeClr val="tx1"/>
                </a:solidFill>
                <a:latin typeface="Tw Cen MT" pitchFamily="34" charset="0"/>
              </a:defRPr>
            </a:lvl1pPr>
            <a:lvl2pPr marL="742950" indent="-285750">
              <a:defRPr>
                <a:solidFill>
                  <a:schemeClr val="tx1"/>
                </a:solidFill>
                <a:latin typeface="Tw Cen MT" pitchFamily="34" charset="0"/>
              </a:defRPr>
            </a:lvl2pPr>
            <a:lvl3pPr marL="1143000" indent="-228600">
              <a:defRPr>
                <a:solidFill>
                  <a:schemeClr val="tx1"/>
                </a:solidFill>
                <a:latin typeface="Tw Cen MT" pitchFamily="34" charset="0"/>
              </a:defRPr>
            </a:lvl3pPr>
            <a:lvl4pPr marL="1600200" indent="-228600">
              <a:defRPr>
                <a:solidFill>
                  <a:schemeClr val="tx1"/>
                </a:solidFill>
                <a:latin typeface="Tw Cen MT" pitchFamily="34" charset="0"/>
              </a:defRPr>
            </a:lvl4pPr>
            <a:lvl5pPr marL="2057400" indent="-228600">
              <a:defRPr>
                <a:solidFill>
                  <a:schemeClr val="tx1"/>
                </a:solidFill>
                <a:latin typeface="Tw Cen MT" pitchFamily="34" charset="0"/>
              </a:defRPr>
            </a:lvl5pPr>
            <a:lvl6pPr marL="2514600" indent="-228600" fontAlgn="base">
              <a:spcBef>
                <a:spcPct val="0"/>
              </a:spcBef>
              <a:spcAft>
                <a:spcPct val="0"/>
              </a:spcAft>
              <a:defRPr>
                <a:solidFill>
                  <a:schemeClr val="tx1"/>
                </a:solidFill>
                <a:latin typeface="Tw Cen MT" pitchFamily="34" charset="0"/>
              </a:defRPr>
            </a:lvl6pPr>
            <a:lvl7pPr marL="2971800" indent="-228600" fontAlgn="base">
              <a:spcBef>
                <a:spcPct val="0"/>
              </a:spcBef>
              <a:spcAft>
                <a:spcPct val="0"/>
              </a:spcAft>
              <a:defRPr>
                <a:solidFill>
                  <a:schemeClr val="tx1"/>
                </a:solidFill>
                <a:latin typeface="Tw Cen MT" pitchFamily="34" charset="0"/>
              </a:defRPr>
            </a:lvl7pPr>
            <a:lvl8pPr marL="3429000" indent="-228600" fontAlgn="base">
              <a:spcBef>
                <a:spcPct val="0"/>
              </a:spcBef>
              <a:spcAft>
                <a:spcPct val="0"/>
              </a:spcAft>
              <a:defRPr>
                <a:solidFill>
                  <a:schemeClr val="tx1"/>
                </a:solidFill>
                <a:latin typeface="Tw Cen MT" pitchFamily="34" charset="0"/>
              </a:defRPr>
            </a:lvl8pPr>
            <a:lvl9pPr marL="3886200" indent="-228600" fontAlgn="base">
              <a:spcBef>
                <a:spcPct val="0"/>
              </a:spcBef>
              <a:spcAft>
                <a:spcPct val="0"/>
              </a:spcAft>
              <a:defRPr>
                <a:solidFill>
                  <a:schemeClr val="tx1"/>
                </a:solidFill>
                <a:latin typeface="Tw Cen MT" pitchFamily="34" charset="0"/>
              </a:defRPr>
            </a:lvl9pPr>
          </a:lstStyle>
          <a:p>
            <a:pPr fontAlgn="base">
              <a:spcBef>
                <a:spcPct val="0"/>
              </a:spcBef>
              <a:spcAft>
                <a:spcPct val="0"/>
              </a:spcAft>
              <a:defRPr/>
            </a:pPr>
            <a:fld id="{7047AFC4-51DD-458E-B756-CC3A9B8FC746}" type="slidenum">
              <a:rPr lang="en-US" smtClean="0">
                <a:latin typeface="Calibri" pitchFamily="34" charset="0"/>
              </a:rPr>
              <a:pPr fontAlgn="base">
                <a:spcBef>
                  <a:spcPct val="0"/>
                </a:spcBef>
                <a:spcAft>
                  <a:spcPct val="0"/>
                </a:spcAft>
                <a:defRPr/>
              </a:pPr>
              <a:t>8</a:t>
            </a:fld>
            <a:endParaRPr lang="en-US" smtClean="0">
              <a:latin typeface="Calibri" pitchFamily="34" charset="0"/>
            </a:endParaRPr>
          </a:p>
        </p:txBody>
      </p:sp>
      <p:sp>
        <p:nvSpPr>
          <p:cNvPr id="21504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Lst>
        </p:spPr>
      </p:sp>
      <p:sp>
        <p:nvSpPr>
          <p:cNvPr id="215044" name="Rectangle 3"/>
          <p:cNvSpPr>
            <a:spLocks noGrp="1" noChangeArrowheads="1"/>
          </p:cNvSpPr>
          <p:nvPr>
            <p:ph type="body" idx="1"/>
          </p:nvPr>
        </p:nvSpPr>
        <p:spPr bwMode="auto">
          <a:noFill/>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smtClean="0"/>
              <a:t>Mostly about antecedent control- examine and attempt to manipulate what happens before avoidant and other problem behaviors in order to predict and influence it- will come back to this</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bwMode="auto">
          <a:extLst/>
        </p:spPr>
        <p:txBody>
          <a:bodyPr wrap="square" numCol="1" anchorCtr="0" compatLnSpc="1">
            <a:prstTxWarp prst="textNoShape">
              <a:avLst/>
            </a:prstTxWarp>
          </a:bodyPr>
          <a:lstStyle>
            <a:lvl1pPr>
              <a:defRPr>
                <a:solidFill>
                  <a:schemeClr val="tx1"/>
                </a:solidFill>
                <a:latin typeface="Tw Cen MT" pitchFamily="34" charset="0"/>
              </a:defRPr>
            </a:lvl1pPr>
            <a:lvl2pPr marL="742950" indent="-285750">
              <a:defRPr>
                <a:solidFill>
                  <a:schemeClr val="tx1"/>
                </a:solidFill>
                <a:latin typeface="Tw Cen MT" pitchFamily="34" charset="0"/>
              </a:defRPr>
            </a:lvl2pPr>
            <a:lvl3pPr marL="1143000" indent="-228600">
              <a:defRPr>
                <a:solidFill>
                  <a:schemeClr val="tx1"/>
                </a:solidFill>
                <a:latin typeface="Tw Cen MT" pitchFamily="34" charset="0"/>
              </a:defRPr>
            </a:lvl3pPr>
            <a:lvl4pPr marL="1600200" indent="-228600">
              <a:defRPr>
                <a:solidFill>
                  <a:schemeClr val="tx1"/>
                </a:solidFill>
                <a:latin typeface="Tw Cen MT" pitchFamily="34" charset="0"/>
              </a:defRPr>
            </a:lvl4pPr>
            <a:lvl5pPr marL="2057400" indent="-228600">
              <a:defRPr>
                <a:solidFill>
                  <a:schemeClr val="tx1"/>
                </a:solidFill>
                <a:latin typeface="Tw Cen MT" pitchFamily="34" charset="0"/>
              </a:defRPr>
            </a:lvl5pPr>
            <a:lvl6pPr marL="2514600" indent="-228600" fontAlgn="base">
              <a:spcBef>
                <a:spcPct val="0"/>
              </a:spcBef>
              <a:spcAft>
                <a:spcPct val="0"/>
              </a:spcAft>
              <a:defRPr>
                <a:solidFill>
                  <a:schemeClr val="tx1"/>
                </a:solidFill>
                <a:latin typeface="Tw Cen MT" pitchFamily="34" charset="0"/>
              </a:defRPr>
            </a:lvl6pPr>
            <a:lvl7pPr marL="2971800" indent="-228600" fontAlgn="base">
              <a:spcBef>
                <a:spcPct val="0"/>
              </a:spcBef>
              <a:spcAft>
                <a:spcPct val="0"/>
              </a:spcAft>
              <a:defRPr>
                <a:solidFill>
                  <a:schemeClr val="tx1"/>
                </a:solidFill>
                <a:latin typeface="Tw Cen MT" pitchFamily="34" charset="0"/>
              </a:defRPr>
            </a:lvl7pPr>
            <a:lvl8pPr marL="3429000" indent="-228600" fontAlgn="base">
              <a:spcBef>
                <a:spcPct val="0"/>
              </a:spcBef>
              <a:spcAft>
                <a:spcPct val="0"/>
              </a:spcAft>
              <a:defRPr>
                <a:solidFill>
                  <a:schemeClr val="tx1"/>
                </a:solidFill>
                <a:latin typeface="Tw Cen MT" pitchFamily="34" charset="0"/>
              </a:defRPr>
            </a:lvl8pPr>
            <a:lvl9pPr marL="3886200" indent="-228600" fontAlgn="base">
              <a:spcBef>
                <a:spcPct val="0"/>
              </a:spcBef>
              <a:spcAft>
                <a:spcPct val="0"/>
              </a:spcAft>
              <a:defRPr>
                <a:solidFill>
                  <a:schemeClr val="tx1"/>
                </a:solidFill>
                <a:latin typeface="Tw Cen MT" pitchFamily="34" charset="0"/>
              </a:defRPr>
            </a:lvl9pPr>
          </a:lstStyle>
          <a:p>
            <a:pPr fontAlgn="base">
              <a:spcBef>
                <a:spcPct val="0"/>
              </a:spcBef>
              <a:spcAft>
                <a:spcPct val="0"/>
              </a:spcAft>
              <a:defRPr/>
            </a:pPr>
            <a:fld id="{8C186070-C24C-4FE1-8F4C-0D7A2558ADE1}" type="slidenum">
              <a:rPr lang="en-US" smtClean="0">
                <a:latin typeface="Calibri" pitchFamily="34" charset="0"/>
              </a:rPr>
              <a:pPr fontAlgn="base">
                <a:spcBef>
                  <a:spcPct val="0"/>
                </a:spcBef>
                <a:spcAft>
                  <a:spcPct val="0"/>
                </a:spcAft>
                <a:defRPr/>
              </a:pPr>
              <a:t>9</a:t>
            </a:fld>
            <a:endParaRPr lang="en-US" smtClean="0">
              <a:latin typeface="Calibri" pitchFamily="34" charset="0"/>
            </a:endParaRPr>
          </a:p>
        </p:txBody>
      </p:sp>
      <p:sp>
        <p:nvSpPr>
          <p:cNvPr id="21606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Lst>
        </p:spPr>
      </p:sp>
      <p:sp>
        <p:nvSpPr>
          <p:cNvPr id="216068" name="Rectangle 3"/>
          <p:cNvSpPr>
            <a:spLocks noGrp="1" noChangeArrowheads="1"/>
          </p:cNvSpPr>
          <p:nvPr>
            <p:ph type="body" idx="1"/>
          </p:nvPr>
        </p:nvSpPr>
        <p:spPr bwMode="auto">
          <a:noFill/>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smtClean="0"/>
              <a:t>Mostly about consequential control- after behavior- will come back to this but first have to talk about initial steps (the first few sessions)</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p:spPr>
      </p:sp>
      <p:sp>
        <p:nvSpPr>
          <p:cNvPr id="501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IE" dirty="0" smtClean="0"/>
          </a:p>
        </p:txBody>
      </p:sp>
      <p:sp>
        <p:nvSpPr>
          <p:cNvPr id="4710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E9CD165-DC2F-4508-9958-7B15D965C241}" type="slidenum">
              <a:rPr lang="en-US" smtClean="0"/>
              <a:pPr fontAlgn="base">
                <a:spcBef>
                  <a:spcPct val="0"/>
                </a:spcBef>
                <a:spcAft>
                  <a:spcPct val="0"/>
                </a:spcAft>
                <a:defRPr/>
              </a:pPr>
              <a:t>10</a:t>
            </a:fld>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p:spPr>
      </p:sp>
      <p:sp>
        <p:nvSpPr>
          <p:cNvPr id="501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IE" dirty="0" smtClean="0"/>
          </a:p>
        </p:txBody>
      </p:sp>
      <p:sp>
        <p:nvSpPr>
          <p:cNvPr id="4710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E9CD165-DC2F-4508-9958-7B15D965C241}" type="slidenum">
              <a:rPr lang="en-US" smtClean="0"/>
              <a:pPr fontAlgn="base">
                <a:spcBef>
                  <a:spcPct val="0"/>
                </a:spcBef>
                <a:spcAft>
                  <a:spcPct val="0"/>
                </a:spcAft>
                <a:defRPr/>
              </a:pPr>
              <a:t>11</a:t>
            </a:fld>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4FC8726B-EBB0-4E0C-89D7-2ECCF9EE641E}" type="slidenum">
              <a:rPr lang="en-IE" smtClean="0"/>
              <a:pPr/>
              <a:t>14</a:t>
            </a:fld>
            <a:endParaRPr lang="en-IE"/>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4FC8726B-EBB0-4E0C-89D7-2ECCF9EE641E}" type="slidenum">
              <a:rPr lang="en-IE" smtClean="0"/>
              <a:pPr/>
              <a:t>15</a:t>
            </a:fld>
            <a:endParaRPr lang="en-I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 Id="rId3" Type="http://schemas.openxmlformats.org/officeDocument/2006/relationships/image" Target="../media/image6.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 Id="rId3" Type="http://schemas.openxmlformats.org/officeDocument/2006/relationships/image" Target="../media/image8.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 Id="rId3" Type="http://schemas.openxmlformats.org/officeDocument/2006/relationships/image" Target="../media/image6.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pic>
        <p:nvPicPr>
          <p:cNvPr id="8" name="Picture 7" descr="Overlay-TitleSlide.png"/>
          <p:cNvPicPr>
            <a:picLocks noChangeAspect="1"/>
          </p:cNvPicPr>
          <p:nvPr/>
        </p:nvPicPr>
        <p:blipFill>
          <a:blip r:embed="rId2"/>
          <a:stretch>
            <a:fillRect/>
          </a:stretch>
        </p:blipFill>
        <p:spPr>
          <a:xfrm>
            <a:off x="211101" y="187452"/>
            <a:ext cx="11766623" cy="6483096"/>
          </a:xfrm>
          <a:prstGeom prst="rect">
            <a:avLst/>
          </a:prstGeom>
        </p:spPr>
      </p:pic>
      <p:sp>
        <p:nvSpPr>
          <p:cNvPr id="6" name="Slide Number Placeholder 5"/>
          <p:cNvSpPr>
            <a:spLocks noGrp="1"/>
          </p:cNvSpPr>
          <p:nvPr>
            <p:ph type="sldNum" sz="quarter" idx="12"/>
          </p:nvPr>
        </p:nvSpPr>
        <p:spPr/>
        <p:txBody>
          <a:bodyPr/>
          <a:lstStyle/>
          <a:p>
            <a:fld id="{2A013F82-EE5E-44EE-A61D-E31C6657F26F}" type="slidenum">
              <a:rPr lang="fr-FR" smtClean="0"/>
              <a:pPr/>
              <a:t>‹#›</a:t>
            </a:fld>
            <a:endParaRPr lang="fr-FR" dirty="0"/>
          </a:p>
        </p:txBody>
      </p:sp>
      <p:sp>
        <p:nvSpPr>
          <p:cNvPr id="2" name="Title 1"/>
          <p:cNvSpPr>
            <a:spLocks noGrp="1"/>
          </p:cNvSpPr>
          <p:nvPr>
            <p:ph type="ctrTitle"/>
          </p:nvPr>
        </p:nvSpPr>
        <p:spPr>
          <a:xfrm>
            <a:off x="2133045" y="2492376"/>
            <a:ext cx="9014650" cy="1470025"/>
          </a:xfrm>
        </p:spPr>
        <p:txBody>
          <a:bodyPr/>
          <a:lstStyle>
            <a:lvl1pPr algn="r">
              <a:defRPr sz="4400"/>
            </a:lvl1pPr>
          </a:lstStyle>
          <a:p>
            <a:r>
              <a:rPr lang="en-US" smtClean="0"/>
              <a:t>Click to edit Master title style</a:t>
            </a:r>
            <a:endParaRPr/>
          </a:p>
        </p:txBody>
      </p:sp>
      <p:sp>
        <p:nvSpPr>
          <p:cNvPr id="3" name="Subtitle 2"/>
          <p:cNvSpPr>
            <a:spLocks noGrp="1"/>
          </p:cNvSpPr>
          <p:nvPr>
            <p:ph type="subTitle" idx="1"/>
          </p:nvPr>
        </p:nvSpPr>
        <p:spPr>
          <a:xfrm>
            <a:off x="2133047" y="3966882"/>
            <a:ext cx="9014650" cy="1752600"/>
          </a:xfrm>
        </p:spPr>
        <p:txBody>
          <a:bodyPr>
            <a:normAutofit/>
          </a:bodyPr>
          <a:lstStyle>
            <a:lvl1pPr marL="0" indent="0" algn="r">
              <a:spcBef>
                <a:spcPts val="600"/>
              </a:spcBef>
              <a:buNone/>
              <a:defRPr sz="1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p:txBody>
          <a:bodyPr/>
          <a:lstStyle/>
          <a:p>
            <a:fld id="{96CF4751-4579-4050-9B44-4CB8E370E49F}" type="datetime1">
              <a:rPr lang="fr-FR" smtClean="0"/>
              <a:pPr/>
              <a:t>7/23/15</a:t>
            </a:fld>
            <a:endParaRPr lang="fr-FR" dirty="0"/>
          </a:p>
        </p:txBody>
      </p:sp>
      <p:sp>
        <p:nvSpPr>
          <p:cNvPr id="5" name="Footer Placeholder 4"/>
          <p:cNvSpPr>
            <a:spLocks noGrp="1"/>
          </p:cNvSpPr>
          <p:nvPr>
            <p:ph type="ftr" sz="quarter" idx="11"/>
          </p:nvPr>
        </p:nvSpPr>
        <p:spPr/>
        <p:txBody>
          <a:bodyPr/>
          <a:lstStyle/>
          <a:p>
            <a:endParaRPr lang="fr-F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pic>
        <p:nvPicPr>
          <p:cNvPr id="5" name="Picture 4" descr="Overlay-ContentSlides.png"/>
          <p:cNvPicPr>
            <a:picLocks noChangeAspect="1"/>
          </p:cNvPicPr>
          <p:nvPr/>
        </p:nvPicPr>
        <p:blipFill>
          <a:blip r:embed="rId2"/>
          <a:stretch>
            <a:fillRect/>
          </a:stretch>
        </p:blipFill>
        <p:spPr>
          <a:xfrm>
            <a:off x="201130" y="186645"/>
            <a:ext cx="11766623" cy="6483096"/>
          </a:xfrm>
          <a:prstGeom prst="rect">
            <a:avLst/>
          </a:prstGeom>
        </p:spPr>
      </p:pic>
      <p:sp>
        <p:nvSpPr>
          <p:cNvPr id="2" name="Date Placeholder 1"/>
          <p:cNvSpPr>
            <a:spLocks noGrp="1"/>
          </p:cNvSpPr>
          <p:nvPr>
            <p:ph type="dt" sz="half" idx="10"/>
          </p:nvPr>
        </p:nvSpPr>
        <p:spPr/>
        <p:txBody>
          <a:bodyPr/>
          <a:lstStyle/>
          <a:p>
            <a:fld id="{96CF4751-4579-4050-9B44-4CB8E370E49F}" type="datetime1">
              <a:rPr lang="fr-FR" smtClean="0"/>
              <a:pPr/>
              <a:t>7/23/15</a:t>
            </a:fld>
            <a:endParaRPr lang="fr-FR" dirty="0"/>
          </a:p>
        </p:txBody>
      </p:sp>
      <p:sp>
        <p:nvSpPr>
          <p:cNvPr id="3" name="Footer Placeholder 2"/>
          <p:cNvSpPr>
            <a:spLocks noGrp="1"/>
          </p:cNvSpPr>
          <p:nvPr>
            <p:ph type="ftr" sz="quarter" idx="11"/>
          </p:nvPr>
        </p:nvSpPr>
        <p:spPr/>
        <p:txBody>
          <a:bodyPr/>
          <a:lstStyle/>
          <a:p>
            <a:endParaRPr lang="fr-FR" dirty="0"/>
          </a:p>
        </p:txBody>
      </p:sp>
      <p:sp>
        <p:nvSpPr>
          <p:cNvPr id="4" name="Slide Number Placeholder 3"/>
          <p:cNvSpPr>
            <a:spLocks noGrp="1"/>
          </p:cNvSpPr>
          <p:nvPr>
            <p:ph type="sldNum" sz="quarter" idx="12"/>
          </p:nvPr>
        </p:nvSpPr>
        <p:spPr/>
        <p:txBody>
          <a:bodyPr/>
          <a:lstStyle/>
          <a:p>
            <a:fld id="{2A013F82-EE5E-44EE-A61D-E31C6657F26F}" type="slidenum">
              <a:rPr lang="fr-FR" smtClean="0"/>
              <a:pPr/>
              <a:t>‹#›</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pic>
        <p:nvPicPr>
          <p:cNvPr id="9" name="Picture 8" descr="Overlay-ContentCaption.png"/>
          <p:cNvPicPr>
            <a:picLocks noChangeAspect="1"/>
          </p:cNvPicPr>
          <p:nvPr/>
        </p:nvPicPr>
        <p:blipFill>
          <a:blip r:embed="rId2"/>
          <a:stretch>
            <a:fillRect/>
          </a:stretch>
        </p:blipFill>
        <p:spPr>
          <a:xfrm>
            <a:off x="211101" y="187452"/>
            <a:ext cx="11766623" cy="6483096"/>
          </a:xfrm>
          <a:prstGeom prst="rect">
            <a:avLst/>
          </a:prstGeom>
        </p:spPr>
      </p:pic>
      <p:sp>
        <p:nvSpPr>
          <p:cNvPr id="2" name="Title 1"/>
          <p:cNvSpPr>
            <a:spLocks noGrp="1"/>
          </p:cNvSpPr>
          <p:nvPr>
            <p:ph type="title"/>
          </p:nvPr>
        </p:nvSpPr>
        <p:spPr>
          <a:xfrm>
            <a:off x="1039015" y="590550"/>
            <a:ext cx="4875530" cy="1162050"/>
          </a:xfrm>
        </p:spPr>
        <p:txBody>
          <a:bodyPr anchor="b"/>
          <a:lstStyle>
            <a:lvl1pPr algn="ctr">
              <a:defRPr sz="3600" b="0"/>
            </a:lvl1pPr>
          </a:lstStyle>
          <a:p>
            <a:r>
              <a:rPr lang="en-US" smtClean="0"/>
              <a:t>Click to edit Master title style</a:t>
            </a:r>
            <a:endParaRPr/>
          </a:p>
        </p:txBody>
      </p:sp>
      <p:sp>
        <p:nvSpPr>
          <p:cNvPr id="3" name="Content Placeholder 2"/>
          <p:cNvSpPr>
            <a:spLocks noGrp="1"/>
          </p:cNvSpPr>
          <p:nvPr>
            <p:ph idx="1"/>
          </p:nvPr>
        </p:nvSpPr>
        <p:spPr>
          <a:xfrm>
            <a:off x="6255734" y="739589"/>
            <a:ext cx="4875530" cy="5308787"/>
          </a:xfrm>
        </p:spPr>
        <p:txBody>
          <a:bodyPr>
            <a:normAutofit/>
          </a:bodyPr>
          <a:lstStyle>
            <a:lvl1pPr>
              <a:defRPr sz="20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1039015" y="1816100"/>
            <a:ext cx="4875530" cy="38227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CF4751-4579-4050-9B44-4CB8E370E49F}" type="datetime1">
              <a:rPr lang="fr-FR" smtClean="0"/>
              <a:pPr/>
              <a:t>7/23/15</a:t>
            </a:fld>
            <a:endParaRPr lang="fr-FR" dirty="0"/>
          </a:p>
        </p:txBody>
      </p:sp>
      <p:sp>
        <p:nvSpPr>
          <p:cNvPr id="6" name="Footer Placeholder 5"/>
          <p:cNvSpPr>
            <a:spLocks noGrp="1"/>
          </p:cNvSpPr>
          <p:nvPr>
            <p:ph type="ftr" sz="quarter" idx="11"/>
          </p:nvPr>
        </p:nvSpPr>
        <p:spPr/>
        <p:txBody>
          <a:bodyPr/>
          <a:lstStyle/>
          <a:p>
            <a:endParaRPr lang="fr-FR" dirty="0"/>
          </a:p>
        </p:txBody>
      </p:sp>
      <p:sp>
        <p:nvSpPr>
          <p:cNvPr id="7" name="Slide Number Placeholder 6"/>
          <p:cNvSpPr>
            <a:spLocks noGrp="1"/>
          </p:cNvSpPr>
          <p:nvPr>
            <p:ph type="sldNum" sz="quarter" idx="12"/>
          </p:nvPr>
        </p:nvSpPr>
        <p:spPr/>
        <p:txBody>
          <a:bodyPr/>
          <a:lstStyle/>
          <a:p>
            <a:fld id="{2A013F82-EE5E-44EE-A61D-E31C6657F26F}" type="slidenum">
              <a:rPr lang="fr-FR" smtClean="0"/>
              <a:pPr/>
              <a:t>‹#›</a:t>
            </a:fld>
            <a:endParaRPr lang="fr-F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pic>
        <p:nvPicPr>
          <p:cNvPr id="9" name="Picture 8" descr="Overlay-PictureCaption.png"/>
          <p:cNvPicPr>
            <a:picLocks noChangeAspect="1"/>
          </p:cNvPicPr>
          <p:nvPr/>
        </p:nvPicPr>
        <p:blipFill>
          <a:blip r:embed="rId2"/>
          <a:stretch>
            <a:fillRect/>
          </a:stretch>
        </p:blipFill>
        <p:spPr>
          <a:xfrm>
            <a:off x="598480" y="187452"/>
            <a:ext cx="11379244" cy="6483096"/>
          </a:xfrm>
          <a:prstGeom prst="rect">
            <a:avLst/>
          </a:prstGeom>
        </p:spPr>
      </p:pic>
      <p:sp>
        <p:nvSpPr>
          <p:cNvPr id="2" name="Title 1"/>
          <p:cNvSpPr>
            <a:spLocks noGrp="1"/>
          </p:cNvSpPr>
          <p:nvPr>
            <p:ph type="title"/>
          </p:nvPr>
        </p:nvSpPr>
        <p:spPr>
          <a:xfrm>
            <a:off x="5180250" y="533400"/>
            <a:ext cx="5967446" cy="1252538"/>
          </a:xfrm>
        </p:spPr>
        <p:txBody>
          <a:bodyPr anchor="b"/>
          <a:lstStyle>
            <a:lvl1pPr algn="l">
              <a:defRPr sz="3600" b="0"/>
            </a:lvl1pPr>
          </a:lstStyle>
          <a:p>
            <a:r>
              <a:rPr lang="en-US" smtClean="0"/>
              <a:t>Click to edit Master title style</a:t>
            </a:r>
            <a:endParaRPr/>
          </a:p>
        </p:txBody>
      </p:sp>
      <p:sp>
        <p:nvSpPr>
          <p:cNvPr id="4" name="Text Placeholder 3"/>
          <p:cNvSpPr>
            <a:spLocks noGrp="1"/>
          </p:cNvSpPr>
          <p:nvPr>
            <p:ph type="body" sz="half" idx="2"/>
          </p:nvPr>
        </p:nvSpPr>
        <p:spPr>
          <a:xfrm>
            <a:off x="5180150" y="1828800"/>
            <a:ext cx="5964498" cy="3810000"/>
          </a:xfrm>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5180150" y="6288742"/>
            <a:ext cx="2516061" cy="365125"/>
          </a:xfrm>
        </p:spPr>
        <p:txBody>
          <a:bodyPr/>
          <a:lstStyle/>
          <a:p>
            <a:fld id="{96CF4751-4579-4050-9B44-4CB8E370E49F}" type="datetime1">
              <a:rPr lang="fr-FR" smtClean="0"/>
              <a:pPr/>
              <a:t>7/23/15</a:t>
            </a:fld>
            <a:endParaRPr lang="fr-FR" dirty="0"/>
          </a:p>
        </p:txBody>
      </p:sp>
      <p:sp>
        <p:nvSpPr>
          <p:cNvPr id="6" name="Footer Placeholder 5"/>
          <p:cNvSpPr>
            <a:spLocks noGrp="1"/>
          </p:cNvSpPr>
          <p:nvPr>
            <p:ph type="ftr" sz="quarter" idx="11"/>
          </p:nvPr>
        </p:nvSpPr>
        <p:spPr>
          <a:xfrm>
            <a:off x="7821162" y="6288742"/>
            <a:ext cx="3567024" cy="365125"/>
          </a:xfrm>
        </p:spPr>
        <p:txBody>
          <a:bodyPr/>
          <a:lstStyle/>
          <a:p>
            <a:endParaRPr lang="fr-FR" dirty="0"/>
          </a:p>
        </p:txBody>
      </p:sp>
      <p:sp>
        <p:nvSpPr>
          <p:cNvPr id="7" name="Slide Number Placeholder 6"/>
          <p:cNvSpPr>
            <a:spLocks noGrp="1"/>
          </p:cNvSpPr>
          <p:nvPr>
            <p:ph type="sldNum" sz="quarter" idx="12"/>
          </p:nvPr>
        </p:nvSpPr>
        <p:spPr/>
        <p:txBody>
          <a:bodyPr/>
          <a:lstStyle/>
          <a:p>
            <a:fld id="{2A013F82-EE5E-44EE-A61D-E31C6657F26F}" type="slidenum">
              <a:rPr lang="fr-FR" smtClean="0"/>
              <a:pPr/>
              <a:t>‹#›</a:t>
            </a:fld>
            <a:endParaRPr lang="fr-FR" dirty="0"/>
          </a:p>
        </p:txBody>
      </p:sp>
      <p:sp>
        <p:nvSpPr>
          <p:cNvPr id="3" name="Picture Placeholder 2"/>
          <p:cNvSpPr>
            <a:spLocks noGrp="1"/>
          </p:cNvSpPr>
          <p:nvPr>
            <p:ph type="pic" idx="1"/>
          </p:nvPr>
        </p:nvSpPr>
        <p:spPr>
          <a:xfrm flipH="1">
            <a:off x="250940" y="179292"/>
            <a:ext cx="4373643" cy="6483096"/>
          </a:xfrm>
          <a:prstGeom prst="round1Rect">
            <a:avLst>
              <a:gd name="adj" fmla="val 17325"/>
            </a:avLst>
          </a:prstGeom>
          <a:blipFill dpi="0" rotWithShape="0">
            <a:blip r:embed="rId3"/>
            <a:srcRect/>
            <a:stretch>
              <a:fillRect/>
            </a:stretch>
          </a:blipFill>
          <a:ln w="28575">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Alt.">
    <p:spTree>
      <p:nvGrpSpPr>
        <p:cNvPr id="1" name=""/>
        <p:cNvGrpSpPr/>
        <p:nvPr/>
      </p:nvGrpSpPr>
      <p:grpSpPr>
        <a:xfrm>
          <a:off x="0" y="0"/>
          <a:ext cx="0" cy="0"/>
          <a:chOff x="0" y="0"/>
          <a:chExt cx="0" cy="0"/>
        </a:xfrm>
      </p:grpSpPr>
      <p:pic>
        <p:nvPicPr>
          <p:cNvPr id="10" name="Picture 9" descr="Overlay-PictureCaption-Extras.png"/>
          <p:cNvPicPr>
            <a:picLocks noChangeAspect="1"/>
          </p:cNvPicPr>
          <p:nvPr/>
        </p:nvPicPr>
        <p:blipFill>
          <a:blip r:embed="rId2"/>
          <a:stretch>
            <a:fillRect/>
          </a:stretch>
        </p:blipFill>
        <p:spPr>
          <a:xfrm>
            <a:off x="211101" y="187452"/>
            <a:ext cx="11766623" cy="6483096"/>
          </a:xfrm>
          <a:prstGeom prst="rect">
            <a:avLst/>
          </a:prstGeom>
        </p:spPr>
      </p:pic>
      <p:sp>
        <p:nvSpPr>
          <p:cNvPr id="2" name="Title 1"/>
          <p:cNvSpPr>
            <a:spLocks noGrp="1"/>
          </p:cNvSpPr>
          <p:nvPr>
            <p:ph type="title"/>
          </p:nvPr>
        </p:nvSpPr>
        <p:spPr>
          <a:xfrm>
            <a:off x="6279635" y="533400"/>
            <a:ext cx="4875530" cy="1252538"/>
          </a:xfrm>
        </p:spPr>
        <p:txBody>
          <a:bodyPr anchor="b"/>
          <a:lstStyle>
            <a:lvl1pPr algn="l">
              <a:defRPr sz="3600" b="0"/>
            </a:lvl1pPr>
          </a:lstStyle>
          <a:p>
            <a:r>
              <a:rPr lang="en-US" smtClean="0"/>
              <a:t>Click to edit Master title style</a:t>
            </a:r>
            <a:endParaRPr/>
          </a:p>
        </p:txBody>
      </p:sp>
      <p:sp>
        <p:nvSpPr>
          <p:cNvPr id="3" name="Picture Placeholder 2"/>
          <p:cNvSpPr>
            <a:spLocks noGrp="1"/>
          </p:cNvSpPr>
          <p:nvPr>
            <p:ph type="pic" idx="1"/>
          </p:nvPr>
        </p:nvSpPr>
        <p:spPr>
          <a:xfrm flipH="1">
            <a:off x="794664" y="1600200"/>
            <a:ext cx="4875530" cy="3657601"/>
          </a:xfrm>
          <a:prstGeom prst="ellipse">
            <a:avLst/>
          </a:prstGeom>
          <a:blipFill dpi="0" rotWithShape="0">
            <a:blip r:embed="rId3" cstate="print"/>
            <a:srcRect/>
            <a:stretch>
              <a:fillRect/>
            </a:stretch>
          </a:blipFill>
          <a:ln w="28575">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6278914" y="1828800"/>
            <a:ext cx="4875530" cy="3810000"/>
          </a:xfrm>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507868" y="6288742"/>
            <a:ext cx="2486186" cy="365125"/>
          </a:xfrm>
        </p:spPr>
        <p:txBody>
          <a:bodyPr/>
          <a:lstStyle/>
          <a:p>
            <a:fld id="{96CF4751-4579-4050-9B44-4CB8E370E49F}" type="datetime1">
              <a:rPr lang="fr-FR" smtClean="0"/>
              <a:pPr/>
              <a:t>7/23/15</a:t>
            </a:fld>
            <a:endParaRPr lang="fr-FR" dirty="0"/>
          </a:p>
        </p:txBody>
      </p:sp>
      <p:sp>
        <p:nvSpPr>
          <p:cNvPr id="6" name="Footer Placeholder 5"/>
          <p:cNvSpPr>
            <a:spLocks noGrp="1"/>
          </p:cNvSpPr>
          <p:nvPr>
            <p:ph type="ftr" sz="quarter" idx="11"/>
          </p:nvPr>
        </p:nvSpPr>
        <p:spPr>
          <a:xfrm>
            <a:off x="4433263" y="6288742"/>
            <a:ext cx="6954923" cy="365125"/>
          </a:xfrm>
        </p:spPr>
        <p:txBody>
          <a:bodyPr/>
          <a:lstStyle/>
          <a:p>
            <a:endParaRPr lang="fr-FR" dirty="0"/>
          </a:p>
        </p:txBody>
      </p:sp>
      <p:sp>
        <p:nvSpPr>
          <p:cNvPr id="7" name="Slide Number Placeholder 6"/>
          <p:cNvSpPr>
            <a:spLocks noGrp="1"/>
          </p:cNvSpPr>
          <p:nvPr>
            <p:ph type="sldNum" sz="quarter" idx="12"/>
          </p:nvPr>
        </p:nvSpPr>
        <p:spPr/>
        <p:txBody>
          <a:bodyPr/>
          <a:lstStyle/>
          <a:p>
            <a:fld id="{2A013F82-EE5E-44EE-A61D-E31C6657F26F}" type="slidenum">
              <a:rPr lang="fr-FR" smtClean="0"/>
              <a:pPr/>
              <a:t>‹#›</a:t>
            </a:fld>
            <a:endParaRPr lang="fr-FR"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above Caption">
    <p:spTree>
      <p:nvGrpSpPr>
        <p:cNvPr id="1" name=""/>
        <p:cNvGrpSpPr/>
        <p:nvPr/>
      </p:nvGrpSpPr>
      <p:grpSpPr>
        <a:xfrm>
          <a:off x="0" y="0"/>
          <a:ext cx="0" cy="0"/>
          <a:chOff x="0" y="0"/>
          <a:chExt cx="0" cy="0"/>
        </a:xfrm>
      </p:grpSpPr>
      <p:pic>
        <p:nvPicPr>
          <p:cNvPr id="10" name="Picture 9" descr="Overlay-PictureCaption-Extras.png"/>
          <p:cNvPicPr>
            <a:picLocks noChangeAspect="1"/>
          </p:cNvPicPr>
          <p:nvPr/>
        </p:nvPicPr>
        <p:blipFill>
          <a:blip r:embed="rId2"/>
          <a:stretch>
            <a:fillRect/>
          </a:stretch>
        </p:blipFill>
        <p:spPr>
          <a:xfrm>
            <a:off x="211101" y="187452"/>
            <a:ext cx="11766623" cy="6483096"/>
          </a:xfrm>
          <a:prstGeom prst="rect">
            <a:avLst/>
          </a:prstGeom>
        </p:spPr>
      </p:pic>
      <p:sp>
        <p:nvSpPr>
          <p:cNvPr id="2" name="Title 1"/>
          <p:cNvSpPr>
            <a:spLocks noGrp="1"/>
          </p:cNvSpPr>
          <p:nvPr>
            <p:ph type="title"/>
          </p:nvPr>
        </p:nvSpPr>
        <p:spPr>
          <a:xfrm>
            <a:off x="1077104" y="3778624"/>
            <a:ext cx="10078061" cy="1102658"/>
          </a:xfrm>
        </p:spPr>
        <p:txBody>
          <a:bodyPr anchor="b"/>
          <a:lstStyle>
            <a:lvl1pPr algn="l">
              <a:defRPr sz="3600" b="0"/>
            </a:lvl1pPr>
          </a:lstStyle>
          <a:p>
            <a:r>
              <a:rPr lang="en-US" smtClean="0"/>
              <a:t>Click to edit Master title style</a:t>
            </a:r>
            <a:endParaRPr/>
          </a:p>
        </p:txBody>
      </p:sp>
      <p:sp>
        <p:nvSpPr>
          <p:cNvPr id="3" name="Picture Placeholder 2"/>
          <p:cNvSpPr>
            <a:spLocks noGrp="1"/>
          </p:cNvSpPr>
          <p:nvPr>
            <p:ph type="pic" idx="1"/>
          </p:nvPr>
        </p:nvSpPr>
        <p:spPr>
          <a:xfrm flipH="1">
            <a:off x="1161809" y="762000"/>
            <a:ext cx="9901056" cy="2989730"/>
          </a:xfrm>
          <a:prstGeom prst="roundRect">
            <a:avLst>
              <a:gd name="adj" fmla="val 7476"/>
            </a:avLst>
          </a:prstGeom>
          <a:blipFill dpi="0" rotWithShape="0">
            <a:blip r:embed="rId3"/>
            <a:srcRect/>
            <a:stretch>
              <a:fillRect/>
            </a:stretch>
          </a:blipFill>
          <a:ln w="28575">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1077099" y="4827494"/>
            <a:ext cx="10077344" cy="1220881"/>
          </a:xfrm>
        </p:spPr>
        <p:txBody>
          <a:bodyPr>
            <a:normAutofit/>
          </a:bodyPr>
          <a:lstStyle>
            <a:lvl1pPr marL="0" indent="0">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507868" y="6288742"/>
            <a:ext cx="2486186" cy="365125"/>
          </a:xfrm>
        </p:spPr>
        <p:txBody>
          <a:bodyPr/>
          <a:lstStyle/>
          <a:p>
            <a:fld id="{96CF4751-4579-4050-9B44-4CB8E370E49F}" type="datetime1">
              <a:rPr lang="fr-FR" smtClean="0"/>
              <a:pPr/>
              <a:t>7/23/15</a:t>
            </a:fld>
            <a:endParaRPr lang="fr-FR" dirty="0"/>
          </a:p>
        </p:txBody>
      </p:sp>
      <p:sp>
        <p:nvSpPr>
          <p:cNvPr id="6" name="Footer Placeholder 5"/>
          <p:cNvSpPr>
            <a:spLocks noGrp="1"/>
          </p:cNvSpPr>
          <p:nvPr>
            <p:ph type="ftr" sz="quarter" idx="11"/>
          </p:nvPr>
        </p:nvSpPr>
        <p:spPr>
          <a:xfrm>
            <a:off x="4433263" y="6288742"/>
            <a:ext cx="6954923" cy="365125"/>
          </a:xfrm>
        </p:spPr>
        <p:txBody>
          <a:bodyPr/>
          <a:lstStyle/>
          <a:p>
            <a:endParaRPr lang="fr-FR" dirty="0"/>
          </a:p>
        </p:txBody>
      </p:sp>
      <p:sp>
        <p:nvSpPr>
          <p:cNvPr id="7" name="Slide Number Placeholder 6"/>
          <p:cNvSpPr>
            <a:spLocks noGrp="1"/>
          </p:cNvSpPr>
          <p:nvPr>
            <p:ph type="sldNum" sz="quarter" idx="12"/>
          </p:nvPr>
        </p:nvSpPr>
        <p:spPr/>
        <p:txBody>
          <a:bodyPr/>
          <a:lstStyle/>
          <a:p>
            <a:fld id="{2A013F82-EE5E-44EE-A61D-E31C6657F26F}" type="slidenum">
              <a:rPr lang="fr-FR" smtClean="0"/>
              <a:pPr/>
              <a:t>‹#›</a:t>
            </a:fld>
            <a:endParaRPr lang="fr-FR"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pic>
        <p:nvPicPr>
          <p:cNvPr id="8" name="Picture 7" descr="Overlay-ContentSlides.png"/>
          <p:cNvPicPr>
            <a:picLocks noChangeAspect="1"/>
          </p:cNvPicPr>
          <p:nvPr/>
        </p:nvPicPr>
        <p:blipFill>
          <a:blip r:embed="rId2"/>
          <a:stretch>
            <a:fillRect/>
          </a:stretch>
        </p:blipFill>
        <p:spPr>
          <a:xfrm>
            <a:off x="201130" y="186645"/>
            <a:ext cx="11766623"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96CF4751-4579-4050-9B44-4CB8E370E49F}" type="datetime1">
              <a:rPr lang="fr-FR" smtClean="0"/>
              <a:pPr/>
              <a:t>7/23/15</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2A013F82-EE5E-44EE-A61D-E31C6657F26F}" type="slidenum">
              <a:rPr lang="fr-FR" smtClean="0"/>
              <a:pPr/>
              <a:t>‹#›</a:t>
            </a:fld>
            <a:endParaRPr lang="fr-FR"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pic>
        <p:nvPicPr>
          <p:cNvPr id="8" name="Picture 7" descr="Overlay-ContentSlides.png"/>
          <p:cNvPicPr>
            <a:picLocks noChangeAspect="1"/>
          </p:cNvPicPr>
          <p:nvPr/>
        </p:nvPicPr>
        <p:blipFill>
          <a:blip r:embed="rId2"/>
          <a:stretch>
            <a:fillRect/>
          </a:stretch>
        </p:blipFill>
        <p:spPr>
          <a:xfrm>
            <a:off x="201130" y="186645"/>
            <a:ext cx="11766623" cy="6483096"/>
          </a:xfrm>
          <a:prstGeom prst="rect">
            <a:avLst/>
          </a:prstGeom>
        </p:spPr>
      </p:pic>
      <p:sp>
        <p:nvSpPr>
          <p:cNvPr id="2" name="Vertical Title 1"/>
          <p:cNvSpPr>
            <a:spLocks noGrp="1"/>
          </p:cNvSpPr>
          <p:nvPr>
            <p:ph type="title" orient="vert"/>
          </p:nvPr>
        </p:nvSpPr>
        <p:spPr>
          <a:xfrm>
            <a:off x="9768984" y="779463"/>
            <a:ext cx="1810399" cy="5268912"/>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1039013" y="779465"/>
            <a:ext cx="8225341" cy="526891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96CF4751-4579-4050-9B44-4CB8E370E49F}" type="datetime1">
              <a:rPr lang="fr-FR" smtClean="0"/>
              <a:pPr/>
              <a:t>7/23/15</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2A013F82-EE5E-44EE-A61D-E31C6657F26F}" type="slidenum">
              <a:rPr lang="fr-FR" smtClean="0"/>
              <a:pPr/>
              <a:t>‹#›</a:t>
            </a:fld>
            <a:endParaRPr lang="fr-FR"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441" y="228600"/>
            <a:ext cx="10969943" cy="5867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3" name="Date Placeholder 2"/>
          <p:cNvSpPr>
            <a:spLocks noGrp="1"/>
          </p:cNvSpPr>
          <p:nvPr>
            <p:ph type="dt" sz="half" idx="10"/>
          </p:nvPr>
        </p:nvSpPr>
        <p:spPr>
          <a:xfrm>
            <a:off x="609441" y="6248400"/>
            <a:ext cx="2844059" cy="457200"/>
          </a:xfrm>
        </p:spPr>
        <p:txBody>
          <a:bodyPr/>
          <a:lstStyle>
            <a:lvl1pPr>
              <a:defRPr/>
            </a:lvl1pPr>
          </a:lstStyle>
          <a:p>
            <a:pPr>
              <a:defRPr/>
            </a:pPr>
            <a:endParaRPr lang="en-US" dirty="0"/>
          </a:p>
        </p:txBody>
      </p:sp>
      <p:sp>
        <p:nvSpPr>
          <p:cNvPr id="4" name="Footer Placeholder 3"/>
          <p:cNvSpPr>
            <a:spLocks noGrp="1"/>
          </p:cNvSpPr>
          <p:nvPr>
            <p:ph type="ftr" sz="quarter" idx="11"/>
          </p:nvPr>
        </p:nvSpPr>
        <p:spPr>
          <a:xfrm>
            <a:off x="4164515" y="6248400"/>
            <a:ext cx="3859795" cy="457200"/>
          </a:xfrm>
        </p:spPr>
        <p:txBody>
          <a:bodyPr/>
          <a:lstStyle>
            <a:lvl1pPr>
              <a:defRPr/>
            </a:lvl1pPr>
          </a:lstStyle>
          <a:p>
            <a:pPr>
              <a:defRPr/>
            </a:pPr>
            <a:endParaRPr lang="en-US" dirty="0"/>
          </a:p>
        </p:txBody>
      </p:sp>
      <p:sp>
        <p:nvSpPr>
          <p:cNvPr id="5" name="Slide Number Placeholder 4"/>
          <p:cNvSpPr>
            <a:spLocks noGrp="1"/>
          </p:cNvSpPr>
          <p:nvPr>
            <p:ph type="sldNum" sz="quarter" idx="12"/>
          </p:nvPr>
        </p:nvSpPr>
        <p:spPr>
          <a:xfrm>
            <a:off x="8735325" y="6248400"/>
            <a:ext cx="2844059" cy="457200"/>
          </a:xfrm>
        </p:spPr>
        <p:txBody>
          <a:bodyPr/>
          <a:lstStyle>
            <a:lvl1pPr>
              <a:defRPr/>
            </a:lvl1pPr>
          </a:lstStyle>
          <a:p>
            <a:pPr>
              <a:defRPr/>
            </a:pPr>
            <a:fld id="{4DAD6303-7CD7-47D9-B0AD-5FAD2670B1FA}" type="slidenum">
              <a:rPr lang="en-US"/>
              <a:pPr>
                <a:defRPr/>
              </a:pPr>
              <a:t>‹#›</a:t>
            </a:fld>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108310504"/>
      </p:ext>
    </p:extLst>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pic>
        <p:nvPicPr>
          <p:cNvPr id="8" name="Picture 7" descr="Overlay-ContentSlides.png"/>
          <p:cNvPicPr>
            <a:picLocks noChangeAspect="1"/>
          </p:cNvPicPr>
          <p:nvPr/>
        </p:nvPicPr>
        <p:blipFill>
          <a:blip r:embed="rId2"/>
          <a:stretch>
            <a:fillRect/>
          </a:stretch>
        </p:blipFill>
        <p:spPr>
          <a:xfrm>
            <a:off x="201130" y="186645"/>
            <a:ext cx="11766623"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96CF4751-4579-4050-9B44-4CB8E370E49F}" type="datetime1">
              <a:rPr lang="fr-FR" smtClean="0"/>
              <a:pPr/>
              <a:t>7/23/15</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2A013F82-EE5E-44EE-A61D-E31C6657F26F}" type="slidenum">
              <a:rPr lang="fr-FR" smtClean="0"/>
              <a:pPr/>
              <a:t>‹#›</a:t>
            </a:fld>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pic>
        <p:nvPicPr>
          <p:cNvPr id="8" name="Picture 7" descr="Overlay-SectionHeader.png"/>
          <p:cNvPicPr>
            <a:picLocks noChangeAspect="1"/>
          </p:cNvPicPr>
          <p:nvPr/>
        </p:nvPicPr>
        <p:blipFill>
          <a:blip r:embed="rId2"/>
          <a:stretch>
            <a:fillRect/>
          </a:stretch>
        </p:blipFill>
        <p:spPr>
          <a:xfrm>
            <a:off x="211101" y="187452"/>
            <a:ext cx="11766623" cy="6483096"/>
          </a:xfrm>
          <a:prstGeom prst="rect">
            <a:avLst/>
          </a:prstGeom>
        </p:spPr>
      </p:pic>
      <p:sp>
        <p:nvSpPr>
          <p:cNvPr id="2" name="Title 1"/>
          <p:cNvSpPr>
            <a:spLocks noGrp="1"/>
          </p:cNvSpPr>
          <p:nvPr>
            <p:ph type="title"/>
          </p:nvPr>
        </p:nvSpPr>
        <p:spPr>
          <a:xfrm>
            <a:off x="1039014" y="2591361"/>
            <a:ext cx="10108683" cy="1362075"/>
          </a:xfrm>
        </p:spPr>
        <p:txBody>
          <a:bodyPr anchor="b" anchorCtr="0">
            <a:noAutofit/>
          </a:bodyPr>
          <a:lstStyle>
            <a:lvl1pPr algn="l">
              <a:defRPr sz="4400" b="1" cap="none" baseline="0">
                <a:solidFill>
                  <a:schemeClr val="bg1"/>
                </a:solidFill>
              </a:defRPr>
            </a:lvl1pPr>
          </a:lstStyle>
          <a:p>
            <a:r>
              <a:rPr lang="en-US" smtClean="0"/>
              <a:t>Click to edit Master title style</a:t>
            </a:r>
            <a:endParaRPr/>
          </a:p>
        </p:txBody>
      </p:sp>
      <p:sp>
        <p:nvSpPr>
          <p:cNvPr id="3" name="Text Placeholder 2"/>
          <p:cNvSpPr>
            <a:spLocks noGrp="1"/>
          </p:cNvSpPr>
          <p:nvPr>
            <p:ph type="body" idx="1"/>
          </p:nvPr>
        </p:nvSpPr>
        <p:spPr>
          <a:xfrm>
            <a:off x="1039014" y="3950355"/>
            <a:ext cx="10108683" cy="1500187"/>
          </a:xfrm>
        </p:spPr>
        <p:txBody>
          <a:bodyPr anchor="t" anchorCtr="0"/>
          <a:lstStyle>
            <a:lvl1pPr marL="0" indent="0" algn="l">
              <a:spcBef>
                <a:spcPts val="600"/>
              </a:spcBef>
              <a:buNone/>
              <a:defRPr sz="2000" cap="none"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6CF4751-4579-4050-9B44-4CB8E370E49F}" type="datetime1">
              <a:rPr lang="fr-FR" smtClean="0"/>
              <a:pPr/>
              <a:t>7/23/15</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2A013F82-EE5E-44EE-A61D-E31C6657F26F}" type="slidenum">
              <a:rPr lang="fr-FR" smtClean="0"/>
              <a:pPr/>
              <a:t>‹#›</a:t>
            </a:fld>
            <a:endParaRPr lang="fr-F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201130" y="186645"/>
            <a:ext cx="11766623"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1039012" y="1828800"/>
            <a:ext cx="487553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6249760" y="1828800"/>
            <a:ext cx="487553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96CF4751-4579-4050-9B44-4CB8E370E49F}" type="datetime1">
              <a:rPr lang="fr-FR" smtClean="0"/>
              <a:pPr/>
              <a:t>7/23/15</a:t>
            </a:fld>
            <a:endParaRPr lang="fr-FR" dirty="0"/>
          </a:p>
        </p:txBody>
      </p:sp>
      <p:sp>
        <p:nvSpPr>
          <p:cNvPr id="6" name="Footer Placeholder 5"/>
          <p:cNvSpPr>
            <a:spLocks noGrp="1"/>
          </p:cNvSpPr>
          <p:nvPr>
            <p:ph type="ftr" sz="quarter" idx="11"/>
          </p:nvPr>
        </p:nvSpPr>
        <p:spPr/>
        <p:txBody>
          <a:bodyPr/>
          <a:lstStyle/>
          <a:p>
            <a:endParaRPr lang="fr-FR" dirty="0"/>
          </a:p>
        </p:txBody>
      </p:sp>
      <p:sp>
        <p:nvSpPr>
          <p:cNvPr id="7" name="Slide Number Placeholder 6"/>
          <p:cNvSpPr>
            <a:spLocks noGrp="1"/>
          </p:cNvSpPr>
          <p:nvPr>
            <p:ph type="sldNum" sz="quarter" idx="12"/>
          </p:nvPr>
        </p:nvSpPr>
        <p:spPr/>
        <p:txBody>
          <a:bodyPr/>
          <a:lstStyle/>
          <a:p>
            <a:fld id="{2A013F82-EE5E-44EE-A61D-E31C6657F26F}" type="slidenum">
              <a:rPr lang="fr-FR" smtClean="0"/>
              <a:pPr/>
              <a:t>‹#›</a:t>
            </a:fld>
            <a:endParaRPr lang="fr-F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pic>
        <p:nvPicPr>
          <p:cNvPr id="14" name="Picture 13" descr="Overlay-ContentSlides.png"/>
          <p:cNvPicPr>
            <a:picLocks noChangeAspect="1"/>
          </p:cNvPicPr>
          <p:nvPr/>
        </p:nvPicPr>
        <p:blipFill>
          <a:blip r:embed="rId2"/>
          <a:stretch>
            <a:fillRect/>
          </a:stretch>
        </p:blipFill>
        <p:spPr>
          <a:xfrm>
            <a:off x="201130" y="186645"/>
            <a:ext cx="11766623" cy="6483096"/>
          </a:xfrm>
          <a:prstGeom prst="rect">
            <a:avLst/>
          </a:prstGeom>
        </p:spPr>
      </p:pic>
      <p:sp>
        <p:nvSpPr>
          <p:cNvPr id="2" name="Title 1"/>
          <p:cNvSpPr>
            <a:spLocks noGrp="1"/>
          </p:cNvSpPr>
          <p:nvPr>
            <p:ph type="title"/>
          </p:nvPr>
        </p:nvSpPr>
        <p:spPr>
          <a:xfrm>
            <a:off x="1039014" y="381000"/>
            <a:ext cx="10108683" cy="1044388"/>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1039013" y="1438835"/>
            <a:ext cx="4875530" cy="789828"/>
          </a:xfrm>
        </p:spPr>
        <p:txBody>
          <a:bodyPr anchor="b">
            <a:noAutofit/>
          </a:bodyPr>
          <a:lstStyle>
            <a:lvl1pPr marL="0" indent="0" algn="ctr">
              <a:lnSpc>
                <a:spcPts val="3000"/>
              </a:lnSpc>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39013" y="2362200"/>
            <a:ext cx="4875530" cy="368617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6272166" y="1438835"/>
            <a:ext cx="4875530" cy="789828"/>
          </a:xfrm>
        </p:spPr>
        <p:txBody>
          <a:bodyPr anchor="b">
            <a:noAutofit/>
          </a:bodyPr>
          <a:lstStyle>
            <a:lvl1pPr marL="0" indent="0" algn="ctr">
              <a:lnSpc>
                <a:spcPts val="3000"/>
              </a:lnSpc>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72166" y="2362200"/>
            <a:ext cx="4875530" cy="368617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fld id="{96CF4751-4579-4050-9B44-4CB8E370E49F}" type="datetime1">
              <a:rPr lang="fr-FR" smtClean="0"/>
              <a:pPr/>
              <a:t>7/23/15</a:t>
            </a:fld>
            <a:endParaRPr lang="fr-FR" dirty="0"/>
          </a:p>
        </p:txBody>
      </p:sp>
      <p:sp>
        <p:nvSpPr>
          <p:cNvPr id="8" name="Footer Placeholder 7"/>
          <p:cNvSpPr>
            <a:spLocks noGrp="1"/>
          </p:cNvSpPr>
          <p:nvPr>
            <p:ph type="ftr" sz="quarter" idx="11"/>
          </p:nvPr>
        </p:nvSpPr>
        <p:spPr/>
        <p:txBody>
          <a:bodyPr/>
          <a:lstStyle/>
          <a:p>
            <a:endParaRPr lang="fr-FR" dirty="0"/>
          </a:p>
        </p:txBody>
      </p:sp>
      <p:sp>
        <p:nvSpPr>
          <p:cNvPr id="9" name="Slide Number Placeholder 8"/>
          <p:cNvSpPr>
            <a:spLocks noGrp="1"/>
          </p:cNvSpPr>
          <p:nvPr>
            <p:ph type="sldNum" sz="quarter" idx="12"/>
          </p:nvPr>
        </p:nvSpPr>
        <p:spPr/>
        <p:txBody>
          <a:bodyPr/>
          <a:lstStyle/>
          <a:p>
            <a:fld id="{2A013F82-EE5E-44EE-A61D-E31C6657F26F}" type="slidenum">
              <a:rPr lang="fr-FR" smtClean="0"/>
              <a:pPr/>
              <a:t>‹#›</a:t>
            </a:fld>
            <a:endParaRPr lang="fr-FR" dirty="0"/>
          </a:p>
        </p:txBody>
      </p:sp>
      <p:cxnSp>
        <p:nvCxnSpPr>
          <p:cNvPr id="12" name="Straight Connector 11"/>
          <p:cNvCxnSpPr/>
          <p:nvPr/>
        </p:nvCxnSpPr>
        <p:spPr>
          <a:xfrm>
            <a:off x="1165109" y="2286000"/>
            <a:ext cx="4749434"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419448" y="2286000"/>
            <a:ext cx="4753642"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1165109" y="2286000"/>
            <a:ext cx="4749434"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419448" y="2286000"/>
            <a:ext cx="4753642"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2 Content, Top and Bottom">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201130" y="186645"/>
            <a:ext cx="11766623"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1039012" y="1828801"/>
            <a:ext cx="10110801"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96CF4751-4579-4050-9B44-4CB8E370E49F}" type="datetime1">
              <a:rPr lang="fr-FR" smtClean="0"/>
              <a:pPr/>
              <a:t>7/23/15</a:t>
            </a:fld>
            <a:endParaRPr lang="fr-FR" dirty="0"/>
          </a:p>
        </p:txBody>
      </p:sp>
      <p:sp>
        <p:nvSpPr>
          <p:cNvPr id="6" name="Footer Placeholder 5"/>
          <p:cNvSpPr>
            <a:spLocks noGrp="1"/>
          </p:cNvSpPr>
          <p:nvPr>
            <p:ph type="ftr" sz="quarter" idx="11"/>
          </p:nvPr>
        </p:nvSpPr>
        <p:spPr/>
        <p:txBody>
          <a:bodyPr/>
          <a:lstStyle/>
          <a:p>
            <a:endParaRPr lang="fr-FR" dirty="0"/>
          </a:p>
        </p:txBody>
      </p:sp>
      <p:sp>
        <p:nvSpPr>
          <p:cNvPr id="7" name="Slide Number Placeholder 6"/>
          <p:cNvSpPr>
            <a:spLocks noGrp="1"/>
          </p:cNvSpPr>
          <p:nvPr>
            <p:ph type="sldNum" sz="quarter" idx="12"/>
          </p:nvPr>
        </p:nvSpPr>
        <p:spPr/>
        <p:txBody>
          <a:bodyPr/>
          <a:lstStyle/>
          <a:p>
            <a:fld id="{2A013F82-EE5E-44EE-A61D-E31C6657F26F}" type="slidenum">
              <a:rPr lang="fr-FR" smtClean="0"/>
              <a:pPr/>
              <a:t>‹#›</a:t>
            </a:fld>
            <a:endParaRPr lang="fr-FR" dirty="0"/>
          </a:p>
        </p:txBody>
      </p:sp>
      <p:sp>
        <p:nvSpPr>
          <p:cNvPr id="10" name="Content Placeholder 2"/>
          <p:cNvSpPr>
            <a:spLocks noGrp="1"/>
          </p:cNvSpPr>
          <p:nvPr>
            <p:ph sz="half" idx="13"/>
          </p:nvPr>
        </p:nvSpPr>
        <p:spPr>
          <a:xfrm>
            <a:off x="1039012" y="3991816"/>
            <a:ext cx="10110801"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3 Content">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201130" y="186645"/>
            <a:ext cx="11766623"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6279635" y="1828801"/>
            <a:ext cx="487553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96CF4751-4579-4050-9B44-4CB8E370E49F}" type="datetime1">
              <a:rPr lang="fr-FR" smtClean="0"/>
              <a:pPr/>
              <a:t>7/23/15</a:t>
            </a:fld>
            <a:endParaRPr lang="fr-FR" dirty="0"/>
          </a:p>
        </p:txBody>
      </p:sp>
      <p:sp>
        <p:nvSpPr>
          <p:cNvPr id="6" name="Footer Placeholder 5"/>
          <p:cNvSpPr>
            <a:spLocks noGrp="1"/>
          </p:cNvSpPr>
          <p:nvPr>
            <p:ph type="ftr" sz="quarter" idx="11"/>
          </p:nvPr>
        </p:nvSpPr>
        <p:spPr/>
        <p:txBody>
          <a:bodyPr/>
          <a:lstStyle/>
          <a:p>
            <a:endParaRPr lang="fr-FR" dirty="0"/>
          </a:p>
        </p:txBody>
      </p:sp>
      <p:sp>
        <p:nvSpPr>
          <p:cNvPr id="7" name="Slide Number Placeholder 6"/>
          <p:cNvSpPr>
            <a:spLocks noGrp="1"/>
          </p:cNvSpPr>
          <p:nvPr>
            <p:ph type="sldNum" sz="quarter" idx="12"/>
          </p:nvPr>
        </p:nvSpPr>
        <p:spPr/>
        <p:txBody>
          <a:bodyPr/>
          <a:lstStyle/>
          <a:p>
            <a:fld id="{2A013F82-EE5E-44EE-A61D-E31C6657F26F}" type="slidenum">
              <a:rPr lang="fr-FR" smtClean="0"/>
              <a:pPr/>
              <a:t>‹#›</a:t>
            </a:fld>
            <a:endParaRPr lang="fr-FR" dirty="0"/>
          </a:p>
        </p:txBody>
      </p:sp>
      <p:sp>
        <p:nvSpPr>
          <p:cNvPr id="10" name="Content Placeholder 2"/>
          <p:cNvSpPr>
            <a:spLocks noGrp="1"/>
          </p:cNvSpPr>
          <p:nvPr>
            <p:ph sz="half" idx="13"/>
          </p:nvPr>
        </p:nvSpPr>
        <p:spPr>
          <a:xfrm>
            <a:off x="6279635" y="3991816"/>
            <a:ext cx="487553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1" name="Content Placeholder 2"/>
          <p:cNvSpPr>
            <a:spLocks noGrp="1"/>
          </p:cNvSpPr>
          <p:nvPr>
            <p:ph sz="half" idx="14"/>
          </p:nvPr>
        </p:nvSpPr>
        <p:spPr>
          <a:xfrm>
            <a:off x="1039012" y="1828800"/>
            <a:ext cx="487553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4 Content">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201130" y="186645"/>
            <a:ext cx="11766623"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5" name="Date Placeholder 4"/>
          <p:cNvSpPr>
            <a:spLocks noGrp="1"/>
          </p:cNvSpPr>
          <p:nvPr>
            <p:ph type="dt" sz="half" idx="10"/>
          </p:nvPr>
        </p:nvSpPr>
        <p:spPr/>
        <p:txBody>
          <a:bodyPr/>
          <a:lstStyle/>
          <a:p>
            <a:fld id="{96CF4751-4579-4050-9B44-4CB8E370E49F}" type="datetime1">
              <a:rPr lang="fr-FR" smtClean="0"/>
              <a:pPr/>
              <a:t>7/23/15</a:t>
            </a:fld>
            <a:endParaRPr lang="fr-FR" dirty="0"/>
          </a:p>
        </p:txBody>
      </p:sp>
      <p:sp>
        <p:nvSpPr>
          <p:cNvPr id="6" name="Footer Placeholder 5"/>
          <p:cNvSpPr>
            <a:spLocks noGrp="1"/>
          </p:cNvSpPr>
          <p:nvPr>
            <p:ph type="ftr" sz="quarter" idx="11"/>
          </p:nvPr>
        </p:nvSpPr>
        <p:spPr/>
        <p:txBody>
          <a:bodyPr/>
          <a:lstStyle/>
          <a:p>
            <a:endParaRPr lang="fr-FR" dirty="0"/>
          </a:p>
        </p:txBody>
      </p:sp>
      <p:sp>
        <p:nvSpPr>
          <p:cNvPr id="7" name="Slide Number Placeholder 6"/>
          <p:cNvSpPr>
            <a:spLocks noGrp="1"/>
          </p:cNvSpPr>
          <p:nvPr>
            <p:ph type="sldNum" sz="quarter" idx="12"/>
          </p:nvPr>
        </p:nvSpPr>
        <p:spPr/>
        <p:txBody>
          <a:bodyPr/>
          <a:lstStyle/>
          <a:p>
            <a:fld id="{2A013F82-EE5E-44EE-A61D-E31C6657F26F}" type="slidenum">
              <a:rPr lang="fr-FR" smtClean="0"/>
              <a:pPr/>
              <a:t>‹#›</a:t>
            </a:fld>
            <a:endParaRPr lang="fr-FR" dirty="0"/>
          </a:p>
        </p:txBody>
      </p:sp>
      <p:sp>
        <p:nvSpPr>
          <p:cNvPr id="12" name="Content Placeholder 2"/>
          <p:cNvSpPr>
            <a:spLocks noGrp="1"/>
          </p:cNvSpPr>
          <p:nvPr>
            <p:ph sz="half" idx="14"/>
          </p:nvPr>
        </p:nvSpPr>
        <p:spPr>
          <a:xfrm>
            <a:off x="1039013" y="1828801"/>
            <a:ext cx="487553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3" name="Content Placeholder 2"/>
          <p:cNvSpPr>
            <a:spLocks noGrp="1"/>
          </p:cNvSpPr>
          <p:nvPr>
            <p:ph sz="half" idx="15"/>
          </p:nvPr>
        </p:nvSpPr>
        <p:spPr>
          <a:xfrm>
            <a:off x="1039013" y="3991816"/>
            <a:ext cx="487553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4" name="Content Placeholder 2"/>
          <p:cNvSpPr>
            <a:spLocks noGrp="1"/>
          </p:cNvSpPr>
          <p:nvPr>
            <p:ph sz="half" idx="1"/>
          </p:nvPr>
        </p:nvSpPr>
        <p:spPr>
          <a:xfrm>
            <a:off x="6279635" y="1828801"/>
            <a:ext cx="487553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5" name="Content Placeholder 2"/>
          <p:cNvSpPr>
            <a:spLocks noGrp="1"/>
          </p:cNvSpPr>
          <p:nvPr>
            <p:ph sz="half" idx="13"/>
          </p:nvPr>
        </p:nvSpPr>
        <p:spPr>
          <a:xfrm>
            <a:off x="6279635" y="3991816"/>
            <a:ext cx="487553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pic>
        <p:nvPicPr>
          <p:cNvPr id="6" name="Picture 5" descr="Overlay-ContentSlides.png"/>
          <p:cNvPicPr>
            <a:picLocks noChangeAspect="1"/>
          </p:cNvPicPr>
          <p:nvPr/>
        </p:nvPicPr>
        <p:blipFill>
          <a:blip r:embed="rId2"/>
          <a:stretch>
            <a:fillRect/>
          </a:stretch>
        </p:blipFill>
        <p:spPr>
          <a:xfrm>
            <a:off x="201130" y="186645"/>
            <a:ext cx="11766623"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96CF4751-4579-4050-9B44-4CB8E370E49F}" type="datetime1">
              <a:rPr lang="fr-FR" smtClean="0"/>
              <a:pPr/>
              <a:t>7/23/15</a:t>
            </a:fld>
            <a:endParaRPr lang="fr-FR" dirty="0"/>
          </a:p>
        </p:txBody>
      </p:sp>
      <p:sp>
        <p:nvSpPr>
          <p:cNvPr id="4" name="Footer Placeholder 3"/>
          <p:cNvSpPr>
            <a:spLocks noGrp="1"/>
          </p:cNvSpPr>
          <p:nvPr>
            <p:ph type="ftr" sz="quarter" idx="11"/>
          </p:nvPr>
        </p:nvSpPr>
        <p:spPr/>
        <p:txBody>
          <a:bodyPr/>
          <a:lstStyle/>
          <a:p>
            <a:endParaRPr lang="fr-FR" dirty="0"/>
          </a:p>
        </p:txBody>
      </p:sp>
      <p:sp>
        <p:nvSpPr>
          <p:cNvPr id="5" name="Slide Number Placeholder 4"/>
          <p:cNvSpPr>
            <a:spLocks noGrp="1"/>
          </p:cNvSpPr>
          <p:nvPr>
            <p:ph type="sldNum" sz="quarter" idx="12"/>
          </p:nvPr>
        </p:nvSpPr>
        <p:spPr/>
        <p:txBody>
          <a:bodyPr/>
          <a:lstStyle/>
          <a:p>
            <a:fld id="{2A013F82-EE5E-44EE-A61D-E31C6657F26F}" type="slidenum">
              <a:rPr lang="fr-FR" smtClean="0"/>
              <a:pPr/>
              <a:t>‹#›</a:t>
            </a:fld>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8" name="Round Diagonal Corner Rectangle 7"/>
          <p:cNvSpPr/>
          <p:nvPr/>
        </p:nvSpPr>
        <p:spPr>
          <a:xfrm>
            <a:off x="252877" y="189708"/>
            <a:ext cx="11683073" cy="6478587"/>
          </a:xfrm>
          <a:prstGeom prst="round2DiagRect">
            <a:avLst>
              <a:gd name="adj1" fmla="val 9416"/>
              <a:gd name="adj2" fmla="val 0"/>
            </a:avLst>
          </a:prstGeom>
          <a:gradFill>
            <a:gsLst>
              <a:gs pos="17000">
                <a:schemeClr val="bg2"/>
              </a:gs>
              <a:gs pos="100000">
                <a:schemeClr val="tx2"/>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Placeholder 1"/>
          <p:cNvSpPr>
            <a:spLocks noGrp="1"/>
          </p:cNvSpPr>
          <p:nvPr>
            <p:ph type="title"/>
          </p:nvPr>
        </p:nvSpPr>
        <p:spPr>
          <a:xfrm>
            <a:off x="1039014" y="381000"/>
            <a:ext cx="10108683" cy="1044388"/>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1039014" y="1828800"/>
            <a:ext cx="10108683" cy="420893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2"/>
          </p:nvPr>
        </p:nvSpPr>
        <p:spPr>
          <a:xfrm>
            <a:off x="507868" y="6288742"/>
            <a:ext cx="2516061" cy="365125"/>
          </a:xfrm>
          <a:prstGeom prst="rect">
            <a:avLst/>
          </a:prstGeom>
        </p:spPr>
        <p:txBody>
          <a:bodyPr vert="horz" lIns="91440" tIns="45720" rIns="91440" bIns="45720" rtlCol="0" anchor="ctr"/>
          <a:lstStyle>
            <a:lvl1pPr algn="l">
              <a:defRPr sz="1200">
                <a:solidFill>
                  <a:schemeClr val="bg2"/>
                </a:solidFill>
              </a:defRPr>
            </a:lvl1pPr>
          </a:lstStyle>
          <a:p>
            <a:fld id="{96CF4751-4579-4050-9B44-4CB8E370E49F}" type="datetime1">
              <a:rPr lang="fr-FR" smtClean="0"/>
              <a:pPr/>
              <a:t>7/23/15</a:t>
            </a:fld>
            <a:endParaRPr lang="fr-FR" dirty="0"/>
          </a:p>
        </p:txBody>
      </p:sp>
      <p:sp>
        <p:nvSpPr>
          <p:cNvPr id="5" name="Footer Placeholder 4"/>
          <p:cNvSpPr>
            <a:spLocks noGrp="1"/>
          </p:cNvSpPr>
          <p:nvPr>
            <p:ph type="ftr" sz="quarter" idx="3"/>
          </p:nvPr>
        </p:nvSpPr>
        <p:spPr>
          <a:xfrm>
            <a:off x="4405006" y="6288742"/>
            <a:ext cx="6983181" cy="365125"/>
          </a:xfrm>
          <a:prstGeom prst="rect">
            <a:avLst/>
          </a:prstGeom>
        </p:spPr>
        <p:txBody>
          <a:bodyPr vert="horz" lIns="91440" tIns="45720" rIns="91440" bIns="45720" rtlCol="0" anchor="ctr"/>
          <a:lstStyle>
            <a:lvl1pPr algn="r">
              <a:defRPr sz="1200">
                <a:solidFill>
                  <a:schemeClr val="bg2"/>
                </a:solidFill>
              </a:defRPr>
            </a:lvl1pPr>
          </a:lstStyle>
          <a:p>
            <a:endParaRPr lang="fr-FR" dirty="0"/>
          </a:p>
        </p:txBody>
      </p:sp>
      <p:sp>
        <p:nvSpPr>
          <p:cNvPr id="6" name="Slide Number Placeholder 5"/>
          <p:cNvSpPr>
            <a:spLocks noGrp="1"/>
          </p:cNvSpPr>
          <p:nvPr>
            <p:ph type="sldNum" sz="quarter" idx="4"/>
          </p:nvPr>
        </p:nvSpPr>
        <p:spPr>
          <a:xfrm>
            <a:off x="11202964" y="219636"/>
            <a:ext cx="657241" cy="365125"/>
          </a:xfrm>
          <a:prstGeom prst="rect">
            <a:avLst/>
          </a:prstGeom>
        </p:spPr>
        <p:txBody>
          <a:bodyPr vert="horz" lIns="91440" tIns="45720" rIns="91440" bIns="45720" rtlCol="0" anchor="ctr"/>
          <a:lstStyle>
            <a:lvl1pPr algn="r">
              <a:defRPr sz="1200">
                <a:solidFill>
                  <a:schemeClr val="tx2"/>
                </a:solidFill>
              </a:defRPr>
            </a:lvl1pPr>
          </a:lstStyle>
          <a:p>
            <a:fld id="{2A013F82-EE5E-44EE-A61D-E31C6657F26F}" type="slidenum">
              <a:rPr lang="fr-FR" smtClean="0"/>
              <a:pPr/>
              <a:t>‹#›</a:t>
            </a:fld>
            <a:endParaRPr lang="fr-FR" dirty="0"/>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 id="2147483676" r:id="rId15"/>
    <p:sldLayoutId id="2147483677" r:id="rId16"/>
    <p:sldLayoutId id="2147483678" r:id="rId17"/>
  </p:sldLayoutIdLst>
  <p:transition spd="med">
    <p:fade/>
  </p:transition>
  <p:timing>
    <p:tnLst>
      <p:par>
        <p:cTn id="1" dur="indefinite" restart="never" nodeType="tmRoot"/>
      </p:par>
    </p:tnLst>
  </p:timing>
  <p:txStyles>
    <p:titleStyle>
      <a:lvl1pPr algn="l" defTabSz="914400" rtl="0" eaLnBrk="1" latinLnBrk="0" hangingPunct="1">
        <a:spcBef>
          <a:spcPct val="0"/>
        </a:spcBef>
        <a:buNone/>
        <a:defRPr sz="3800" kern="1200">
          <a:solidFill>
            <a:schemeClr val="bg1"/>
          </a:solidFill>
          <a:latin typeface="+mj-lt"/>
          <a:ea typeface="+mj-ea"/>
          <a:cs typeface="+mj-cs"/>
        </a:defRPr>
      </a:lvl1pPr>
    </p:titleStyle>
    <p:bodyStyle>
      <a:lvl1pPr marL="282575" indent="-282575" algn="l" defTabSz="914400" rtl="0" eaLnBrk="1" latinLnBrk="0" hangingPunct="1">
        <a:spcBef>
          <a:spcPts val="2000"/>
        </a:spcBef>
        <a:buFont typeface="Wingdings 2" pitchFamily="18" charset="2"/>
        <a:buChar char=""/>
        <a:defRPr sz="2200" kern="1200">
          <a:solidFill>
            <a:schemeClr val="bg1"/>
          </a:solidFill>
          <a:latin typeface="+mn-lt"/>
          <a:ea typeface="+mn-ea"/>
          <a:cs typeface="+mn-cs"/>
        </a:defRPr>
      </a:lvl1pPr>
      <a:lvl2pPr marL="577850" indent="-295275" algn="l" defTabSz="914400" rtl="0" eaLnBrk="1" latinLnBrk="0" hangingPunct="1">
        <a:spcBef>
          <a:spcPts val="600"/>
        </a:spcBef>
        <a:buFont typeface="Wingdings 2" pitchFamily="18" charset="2"/>
        <a:buChar char=""/>
        <a:defRPr sz="2000" kern="1200">
          <a:solidFill>
            <a:schemeClr val="bg1"/>
          </a:solidFill>
          <a:latin typeface="+mn-lt"/>
          <a:ea typeface="+mn-ea"/>
          <a:cs typeface="+mn-cs"/>
        </a:defRPr>
      </a:lvl2pPr>
      <a:lvl3pPr marL="860425"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3pPr>
      <a:lvl4pPr marL="1143000"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4pPr>
      <a:lvl5pPr marL="1425575"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5.xml"/><Relationship Id="rId4" Type="http://schemas.openxmlformats.org/officeDocument/2006/relationships/oleObject" Target="../embeddings/oleObject3.bin"/><Relationship Id="rId5" Type="http://schemas.openxmlformats.org/officeDocument/2006/relationships/image" Target="../media/image12.jpeg"/><Relationship Id="rId1" Type="http://schemas.openxmlformats.org/officeDocument/2006/relationships/vmlDrawing" Target="../drawings/vmlDrawing3.vml"/><Relationship Id="rId2"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6.xml"/><Relationship Id="rId4" Type="http://schemas.openxmlformats.org/officeDocument/2006/relationships/oleObject" Target="../embeddings/oleObject4.bin"/><Relationship Id="rId5" Type="http://schemas.openxmlformats.org/officeDocument/2006/relationships/image" Target="../media/image13.jpeg"/><Relationship Id="rId1" Type="http://schemas.openxmlformats.org/officeDocument/2006/relationships/vmlDrawing" Target="../drawings/vmlDrawing4.vml"/><Relationship Id="rId2"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14.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14.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xml"/><Relationship Id="rId3" Type="http://schemas.openxmlformats.org/officeDocument/2006/relationships/image" Target="../media/image10.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3.xml"/><Relationship Id="rId4" Type="http://schemas.openxmlformats.org/officeDocument/2006/relationships/oleObject" Target="../embeddings/oleObject1.bin"/><Relationship Id="rId1" Type="http://schemas.openxmlformats.org/officeDocument/2006/relationships/vmlDrawing" Target="../drawings/vmlDrawing1.vml"/><Relationship Id="rId2"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4.xml"/><Relationship Id="rId4" Type="http://schemas.openxmlformats.org/officeDocument/2006/relationships/oleObject" Target="../embeddings/oleObject2.bin"/><Relationship Id="rId1" Type="http://schemas.openxmlformats.org/officeDocument/2006/relationships/vmlDrawing" Target="../drawings/vmlDrawing2.vml"/><Relationship Id="rId2"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fr-FR" dirty="0" err="1" smtClean="0"/>
              <a:t>Mindfulness</a:t>
            </a:r>
            <a:r>
              <a:rPr lang="fr-FR" dirty="0" smtClean="0"/>
              <a:t> and </a:t>
            </a:r>
            <a:r>
              <a:rPr lang="fr-FR" dirty="0" err="1" smtClean="0"/>
              <a:t>Acceptance</a:t>
            </a:r>
            <a:r>
              <a:rPr lang="fr-FR" dirty="0" smtClean="0"/>
              <a:t> for </a:t>
            </a:r>
            <a:r>
              <a:rPr lang="fr-FR" dirty="0" err="1" smtClean="0"/>
              <a:t>Gender</a:t>
            </a:r>
            <a:r>
              <a:rPr lang="fr-FR" dirty="0" smtClean="0"/>
              <a:t> &amp; </a:t>
            </a:r>
            <a:r>
              <a:rPr lang="fr-FR" dirty="0" err="1" smtClean="0"/>
              <a:t>Sexual</a:t>
            </a:r>
            <a:r>
              <a:rPr lang="fr-FR" dirty="0" smtClean="0"/>
              <a:t> </a:t>
            </a:r>
            <a:r>
              <a:rPr lang="fr-FR" dirty="0" err="1" smtClean="0"/>
              <a:t>Minorities</a:t>
            </a:r>
            <a:r>
              <a:rPr lang="fr-FR" dirty="0" smtClean="0"/>
              <a:t>: </a:t>
            </a:r>
            <a:br>
              <a:rPr lang="fr-FR" dirty="0" smtClean="0"/>
            </a:br>
            <a:r>
              <a:rPr lang="fr-FR" sz="4000" dirty="0" err="1" smtClean="0"/>
              <a:t>Strategies</a:t>
            </a:r>
            <a:r>
              <a:rPr lang="fr-FR" sz="4000" dirty="0" smtClean="0"/>
              <a:t> to Foster </a:t>
            </a:r>
            <a:r>
              <a:rPr lang="fr-FR" sz="4000" dirty="0" err="1" smtClean="0"/>
              <a:t>Self-Compassion</a:t>
            </a:r>
            <a:r>
              <a:rPr lang="fr-FR" sz="4000" dirty="0" smtClean="0"/>
              <a:t>, </a:t>
            </a:r>
            <a:r>
              <a:rPr lang="fr-FR" sz="4000" dirty="0" err="1" smtClean="0"/>
              <a:t>Connection</a:t>
            </a:r>
            <a:r>
              <a:rPr lang="fr-FR" sz="4000" dirty="0" smtClean="0"/>
              <a:t>, and </a:t>
            </a:r>
            <a:r>
              <a:rPr lang="fr-FR" sz="4000" dirty="0" err="1" smtClean="0"/>
              <a:t>Equality</a:t>
            </a:r>
            <a:endParaRPr lang="fr-FR" sz="4000" dirty="0"/>
          </a:p>
        </p:txBody>
      </p:sp>
      <p:sp>
        <p:nvSpPr>
          <p:cNvPr id="3" name="Subtitle 2"/>
          <p:cNvSpPr>
            <a:spLocks noGrp="1"/>
          </p:cNvSpPr>
          <p:nvPr>
            <p:ph type="subTitle" idx="1"/>
          </p:nvPr>
        </p:nvSpPr>
        <p:spPr>
          <a:xfrm>
            <a:off x="1065212" y="4800600"/>
            <a:ext cx="8915399" cy="1219200"/>
          </a:xfrm>
        </p:spPr>
        <p:txBody>
          <a:bodyPr>
            <a:normAutofit/>
          </a:bodyPr>
          <a:lstStyle/>
          <a:p>
            <a:r>
              <a:rPr lang="fr-FR" dirty="0" smtClean="0"/>
              <a:t>Matthew D. Skinta, </a:t>
            </a:r>
            <a:r>
              <a:rPr lang="fr-FR" dirty="0" err="1" smtClean="0"/>
              <a:t>PhD</a:t>
            </a:r>
            <a:r>
              <a:rPr lang="fr-FR" dirty="0" smtClean="0"/>
              <a:t>, ABPP, </a:t>
            </a:r>
            <a:r>
              <a:rPr lang="fr-FR" dirty="0" err="1" smtClean="0"/>
              <a:t>Palo</a:t>
            </a:r>
            <a:r>
              <a:rPr lang="fr-FR" dirty="0" smtClean="0"/>
              <a:t> Alto </a:t>
            </a:r>
            <a:r>
              <a:rPr lang="fr-FR" dirty="0" err="1" smtClean="0"/>
              <a:t>University</a:t>
            </a:r>
            <a:endParaRPr lang="fr-FR" dirty="0" smtClean="0"/>
          </a:p>
          <a:p>
            <a:r>
              <a:rPr lang="fr-FR" dirty="0" err="1" smtClean="0"/>
              <a:t>Aisling</a:t>
            </a:r>
            <a:r>
              <a:rPr lang="fr-FR" dirty="0" smtClean="0"/>
              <a:t> </a:t>
            </a:r>
            <a:r>
              <a:rPr lang="fr-FR" dirty="0" err="1" smtClean="0"/>
              <a:t>Curtin</a:t>
            </a:r>
            <a:r>
              <a:rPr lang="fr-FR" dirty="0" smtClean="0"/>
              <a:t>, </a:t>
            </a:r>
            <a:r>
              <a:rPr lang="fr-FR" dirty="0" err="1" smtClean="0"/>
              <a:t>MSc</a:t>
            </a:r>
            <a:r>
              <a:rPr lang="fr-FR" dirty="0" smtClean="0"/>
              <a:t>, ACT </a:t>
            </a:r>
            <a:r>
              <a:rPr lang="fr-FR" dirty="0" err="1" smtClean="0"/>
              <a:t>Now</a:t>
            </a:r>
            <a:r>
              <a:rPr lang="fr-FR" dirty="0" smtClean="0"/>
              <a:t> Ireland, WTF </a:t>
            </a:r>
            <a:r>
              <a:rPr lang="fr-FR" dirty="0" err="1" smtClean="0"/>
              <a:t>Psychology</a:t>
            </a:r>
            <a:endParaRPr lang="fr-FR" dirty="0" smtClean="0"/>
          </a:p>
          <a:p>
            <a:r>
              <a:rPr lang="fr-FR" dirty="0" smtClean="0"/>
              <a:t>18 July 2015</a:t>
            </a:r>
            <a:endParaRPr lang="fr-FR"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aphicFrame>
        <p:nvGraphicFramePr>
          <p:cNvPr id="6146" name="Object 2"/>
          <p:cNvGraphicFramePr>
            <a:graphicFrameLocks noGrp="1" noChangeAspect="1"/>
          </p:cNvGraphicFramePr>
          <p:nvPr>
            <p:ph/>
            <p:extLst>
              <p:ext uri="{D42A27DB-BD31-4B8C-83A1-F6EECF244321}">
                <p14:mod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137750790"/>
              </p:ext>
            </p:extLst>
          </p:nvPr>
        </p:nvGraphicFramePr>
        <p:xfrm>
          <a:off x="1487101" y="992188"/>
          <a:ext cx="9196638" cy="5865813"/>
        </p:xfrm>
        <a:graphic>
          <a:graphicData uri="http://schemas.openxmlformats.org/presentationml/2006/ole">
            <p:oleObj spid="_x0000_s186370" name="CorelDRAW" r:id="rId4" imgW="7112000" imgH="6096000" progId="">
              <p:embed/>
            </p:oleObj>
          </a:graphicData>
        </a:graphic>
      </p:graphicFrame>
      <p:sp>
        <p:nvSpPr>
          <p:cNvPr id="6150" name="Text Box 5"/>
          <p:cNvSpPr txBox="1">
            <a:spLocks noChangeArrowheads="1"/>
          </p:cNvSpPr>
          <p:nvPr/>
        </p:nvSpPr>
        <p:spPr bwMode="auto">
          <a:xfrm>
            <a:off x="4270685" y="3069688"/>
            <a:ext cx="3647455" cy="368407"/>
          </a:xfrm>
          <a:prstGeom prst="rect">
            <a:avLst/>
          </a:prstGeom>
          <a:noFill/>
          <a:ln w="9525">
            <a:noFill/>
            <a:miter lim="800000"/>
            <a:headEnd/>
            <a:tailEnd/>
          </a:ln>
        </p:spPr>
        <p:txBody>
          <a:bodyPr>
            <a:spAutoFit/>
          </a:bodyPr>
          <a:lstStyle/>
          <a:p>
            <a:pPr algn="ctr">
              <a:spcBef>
                <a:spcPct val="50000"/>
              </a:spcBef>
            </a:pPr>
            <a:endParaRPr lang="en-US" b="1" dirty="0">
              <a:solidFill>
                <a:schemeClr val="bg1"/>
              </a:solidFill>
              <a:latin typeface="Times New Roman" pitchFamily="18" charset="0"/>
            </a:endParaRPr>
          </a:p>
        </p:txBody>
      </p:sp>
      <p:sp>
        <p:nvSpPr>
          <p:cNvPr id="6148" name="TextBox 6"/>
          <p:cNvSpPr txBox="1">
            <a:spLocks noChangeArrowheads="1"/>
          </p:cNvSpPr>
          <p:nvPr/>
        </p:nvSpPr>
        <p:spPr bwMode="auto">
          <a:xfrm>
            <a:off x="8686655" y="5949950"/>
            <a:ext cx="3167824" cy="368300"/>
          </a:xfrm>
          <a:prstGeom prst="rect">
            <a:avLst/>
          </a:prstGeom>
          <a:noFill/>
          <a:ln w="9525">
            <a:noFill/>
            <a:miter lim="800000"/>
            <a:headEnd/>
            <a:tailEnd/>
          </a:ln>
        </p:spPr>
        <p:txBody>
          <a:bodyPr>
            <a:spAutoFit/>
          </a:bodyPr>
          <a:lstStyle/>
          <a:p>
            <a:r>
              <a:rPr lang="en-IE" dirty="0"/>
              <a:t>(ACBS</a:t>
            </a:r>
            <a:r>
              <a:rPr lang="en-IE"/>
              <a:t>,</a:t>
            </a:r>
            <a:r>
              <a:rPr lang="en-IE" smtClean="0"/>
              <a:t> 2015)</a:t>
            </a:r>
            <a:endParaRPr lang="en-IE" dirty="0"/>
          </a:p>
        </p:txBody>
      </p:sp>
      <p:sp>
        <p:nvSpPr>
          <p:cNvPr id="7" name="TextBox 10"/>
          <p:cNvSpPr txBox="1">
            <a:spLocks noChangeArrowheads="1"/>
          </p:cNvSpPr>
          <p:nvPr/>
        </p:nvSpPr>
        <p:spPr bwMode="auto">
          <a:xfrm>
            <a:off x="4366670" y="980729"/>
            <a:ext cx="3935975" cy="769441"/>
          </a:xfrm>
          <a:prstGeom prst="rect">
            <a:avLst/>
          </a:prstGeom>
          <a:solidFill>
            <a:schemeClr val="tx2"/>
          </a:solidFill>
          <a:ln w="9525">
            <a:solidFill>
              <a:schemeClr val="tx2"/>
            </a:solidFill>
            <a:miter lim="800000"/>
            <a:headEnd/>
            <a:tailEnd/>
          </a:ln>
        </p:spPr>
        <p:txBody>
          <a:bodyPr wrap="square">
            <a:spAutoFit/>
          </a:bodyPr>
          <a:lstStyle/>
          <a:p>
            <a:pPr algn="ctr"/>
            <a:r>
              <a:rPr lang="en-IE" b="1" dirty="0" smtClean="0">
                <a:solidFill>
                  <a:schemeClr val="bg1"/>
                </a:solidFill>
              </a:rPr>
              <a:t>Discrimination - Preoccupied with past/future mistreatment</a:t>
            </a:r>
            <a:endParaRPr lang="en-IE" dirty="0" smtClean="0">
              <a:solidFill>
                <a:schemeClr val="bg1"/>
              </a:solidFill>
            </a:endParaRPr>
          </a:p>
          <a:p>
            <a:pPr algn="ctr"/>
            <a:endParaRPr lang="en-IE" sz="800" b="1" dirty="0" smtClean="0">
              <a:solidFill>
                <a:schemeClr val="bg1"/>
              </a:solidFill>
            </a:endParaRPr>
          </a:p>
        </p:txBody>
      </p:sp>
      <p:sp>
        <p:nvSpPr>
          <p:cNvPr id="8" name="TextBox 10"/>
          <p:cNvSpPr txBox="1">
            <a:spLocks noChangeArrowheads="1"/>
          </p:cNvSpPr>
          <p:nvPr/>
        </p:nvSpPr>
        <p:spPr bwMode="auto">
          <a:xfrm>
            <a:off x="354296" y="2276873"/>
            <a:ext cx="3071541" cy="1323439"/>
          </a:xfrm>
          <a:prstGeom prst="rect">
            <a:avLst/>
          </a:prstGeom>
          <a:solidFill>
            <a:schemeClr val="tx2"/>
          </a:solidFill>
          <a:ln w="9525">
            <a:solidFill>
              <a:schemeClr val="tx2"/>
            </a:solidFill>
            <a:miter lim="800000"/>
            <a:headEnd/>
            <a:tailEnd/>
          </a:ln>
        </p:spPr>
        <p:txBody>
          <a:bodyPr wrap="square">
            <a:spAutoFit/>
          </a:bodyPr>
          <a:lstStyle/>
          <a:p>
            <a:pPr algn="ctr"/>
            <a:r>
              <a:rPr lang="en-IE" b="1" dirty="0" smtClean="0">
                <a:solidFill>
                  <a:schemeClr val="bg1"/>
                </a:solidFill>
              </a:rPr>
              <a:t>Expectation of Rejection - Unwillingness to experience fears of being seen as GSM</a:t>
            </a:r>
          </a:p>
          <a:p>
            <a:endParaRPr lang="en-IE" sz="800" dirty="0">
              <a:solidFill>
                <a:schemeClr val="bg1"/>
              </a:solidFill>
            </a:endParaRPr>
          </a:p>
        </p:txBody>
      </p:sp>
      <p:sp>
        <p:nvSpPr>
          <p:cNvPr id="9" name="TextBox 10"/>
          <p:cNvSpPr txBox="1">
            <a:spLocks noChangeArrowheads="1"/>
          </p:cNvSpPr>
          <p:nvPr/>
        </p:nvSpPr>
        <p:spPr bwMode="auto">
          <a:xfrm>
            <a:off x="4270685" y="6021289"/>
            <a:ext cx="3935975" cy="769441"/>
          </a:xfrm>
          <a:prstGeom prst="rect">
            <a:avLst/>
          </a:prstGeom>
          <a:solidFill>
            <a:schemeClr val="tx2"/>
          </a:solidFill>
          <a:ln w="9525">
            <a:noFill/>
            <a:miter lim="800000"/>
            <a:headEnd/>
            <a:tailEnd/>
          </a:ln>
        </p:spPr>
        <p:txBody>
          <a:bodyPr>
            <a:spAutoFit/>
          </a:bodyPr>
          <a:lstStyle/>
          <a:p>
            <a:pPr algn="ctr"/>
            <a:r>
              <a:rPr lang="en-IE" b="1" dirty="0" smtClean="0">
                <a:solidFill>
                  <a:schemeClr val="bg1"/>
                </a:solidFill>
              </a:rPr>
              <a:t>Rigid Perspective taking - small picture</a:t>
            </a:r>
          </a:p>
          <a:p>
            <a:pPr algn="ctr"/>
            <a:endParaRPr lang="en-IE" sz="800" b="1" dirty="0" smtClean="0">
              <a:solidFill>
                <a:schemeClr val="bg1"/>
              </a:solidFill>
            </a:endParaRPr>
          </a:p>
        </p:txBody>
      </p:sp>
      <p:sp>
        <p:nvSpPr>
          <p:cNvPr id="10" name="TextBox 10"/>
          <p:cNvSpPr txBox="1">
            <a:spLocks noChangeArrowheads="1"/>
          </p:cNvSpPr>
          <p:nvPr/>
        </p:nvSpPr>
        <p:spPr bwMode="auto">
          <a:xfrm>
            <a:off x="335273" y="4581128"/>
            <a:ext cx="3071541" cy="923330"/>
          </a:xfrm>
          <a:prstGeom prst="rect">
            <a:avLst/>
          </a:prstGeom>
          <a:solidFill>
            <a:schemeClr val="tx2"/>
          </a:solidFill>
          <a:ln w="9525">
            <a:noFill/>
            <a:miter lim="800000"/>
            <a:headEnd/>
            <a:tailEnd/>
          </a:ln>
        </p:spPr>
        <p:txBody>
          <a:bodyPr wrap="square">
            <a:spAutoFit/>
          </a:bodyPr>
          <a:lstStyle/>
          <a:p>
            <a:pPr algn="ctr"/>
            <a:r>
              <a:rPr lang="en-IE" b="1" dirty="0" smtClean="0">
                <a:solidFill>
                  <a:schemeClr val="bg1"/>
                </a:solidFill>
              </a:rPr>
              <a:t>Self-stigma - Fusion with thoughts about GSM stereotypes</a:t>
            </a:r>
            <a:endParaRPr lang="en-IE" sz="800" dirty="0">
              <a:solidFill>
                <a:schemeClr val="bg1"/>
              </a:solidFill>
            </a:endParaRPr>
          </a:p>
        </p:txBody>
      </p:sp>
      <p:sp>
        <p:nvSpPr>
          <p:cNvPr id="11" name="TextBox 10"/>
          <p:cNvSpPr txBox="1">
            <a:spLocks noChangeArrowheads="1"/>
          </p:cNvSpPr>
          <p:nvPr/>
        </p:nvSpPr>
        <p:spPr bwMode="auto">
          <a:xfrm>
            <a:off x="8877997" y="2348881"/>
            <a:ext cx="3071541" cy="923330"/>
          </a:xfrm>
          <a:prstGeom prst="rect">
            <a:avLst/>
          </a:prstGeom>
          <a:ln>
            <a:headEnd/>
            <a:tailEnd/>
          </a:ln>
        </p:spPr>
        <p:style>
          <a:lnRef idx="1">
            <a:schemeClr val="accent1"/>
          </a:lnRef>
          <a:fillRef idx="3">
            <a:schemeClr val="accent1"/>
          </a:fillRef>
          <a:effectRef idx="2">
            <a:schemeClr val="accent1"/>
          </a:effectRef>
          <a:fontRef idx="minor">
            <a:schemeClr val="lt1"/>
          </a:fontRef>
        </p:style>
        <p:txBody>
          <a:bodyPr wrap="square">
            <a:spAutoFit/>
          </a:bodyPr>
          <a:lstStyle/>
          <a:p>
            <a:pPr algn="ctr"/>
            <a:r>
              <a:rPr lang="en-IE" b="1" dirty="0" smtClean="0">
                <a:solidFill>
                  <a:schemeClr val="bg1"/>
                </a:solidFill>
              </a:rPr>
              <a:t>Concealment – Overachievement or avoidance of attention </a:t>
            </a:r>
            <a:endParaRPr lang="en-IE" sz="800" b="1" dirty="0" smtClean="0">
              <a:solidFill>
                <a:schemeClr val="bg1"/>
              </a:solidFill>
            </a:endParaRPr>
          </a:p>
        </p:txBody>
      </p:sp>
      <p:sp>
        <p:nvSpPr>
          <p:cNvPr id="12" name="TextBox 11"/>
          <p:cNvSpPr txBox="1">
            <a:spLocks noChangeArrowheads="1"/>
          </p:cNvSpPr>
          <p:nvPr/>
        </p:nvSpPr>
        <p:spPr bwMode="auto">
          <a:xfrm>
            <a:off x="8877997" y="4653136"/>
            <a:ext cx="3071541" cy="923330"/>
          </a:xfrm>
          <a:prstGeom prst="rect">
            <a:avLst/>
          </a:prstGeom>
          <a:solidFill>
            <a:schemeClr val="tx2"/>
          </a:solidFill>
          <a:ln w="9525">
            <a:noFill/>
            <a:miter lim="800000"/>
            <a:headEnd/>
            <a:tailEnd/>
          </a:ln>
        </p:spPr>
        <p:txBody>
          <a:bodyPr wrap="square">
            <a:spAutoFit/>
          </a:bodyPr>
          <a:lstStyle/>
          <a:p>
            <a:pPr algn="ctr"/>
            <a:r>
              <a:rPr lang="en-IE" b="1" dirty="0" smtClean="0">
                <a:solidFill>
                  <a:schemeClr val="bg1"/>
                </a:solidFill>
              </a:rPr>
              <a:t>Unclear or unexamined desires for authentic and full living</a:t>
            </a:r>
          </a:p>
        </p:txBody>
      </p:sp>
      <p:sp>
        <p:nvSpPr>
          <p:cNvPr id="13" name="Rectangle 12"/>
          <p:cNvSpPr/>
          <p:nvPr/>
        </p:nvSpPr>
        <p:spPr>
          <a:xfrm>
            <a:off x="0" y="188641"/>
            <a:ext cx="12151723" cy="461665"/>
          </a:xfrm>
          <a:prstGeom prst="rect">
            <a:avLst/>
          </a:prstGeom>
        </p:spPr>
        <p:txBody>
          <a:bodyPr wrap="square">
            <a:spAutoFit/>
          </a:bodyPr>
          <a:lstStyle/>
          <a:p>
            <a:pPr algn="ctr"/>
            <a:r>
              <a:rPr lang="en-IE" sz="2400" dirty="0" smtClean="0">
                <a:solidFill>
                  <a:schemeClr val="tx2"/>
                </a:solidFill>
                <a:latin typeface="+mj-lt"/>
              </a:rPr>
              <a:t>What does the GSM Hexaflex look like?</a:t>
            </a:r>
            <a:endParaRPr lang="en-IE" sz="2400" dirty="0">
              <a:solidFill>
                <a:schemeClr val="tx2"/>
              </a:solidFill>
              <a:latin typeface="+mj-lt"/>
            </a:endParaRPr>
          </a:p>
        </p:txBody>
      </p:sp>
      <p:pic>
        <p:nvPicPr>
          <p:cNvPr id="3" name="Picture 2" descr="stuckperson.jpg"/>
          <p:cNvPicPr>
            <a:picLocks noChangeAspect="1"/>
          </p:cNvPicPr>
          <p:nvPr/>
        </p:nvPicPr>
        <p:blipFill>
          <a:blip r:embed="rId5">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tretch>
            <a:fillRect/>
          </a:stretch>
        </p:blipFill>
        <p:spPr>
          <a:xfrm>
            <a:off x="4249733" y="2828619"/>
            <a:ext cx="3956927" cy="1975321"/>
          </a:xfrm>
          <a:prstGeom prst="rect">
            <a:avLst/>
          </a:prstGeom>
        </p:spPr>
      </p:pic>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988516597"/>
      </p:ext>
    </p:extLst>
  </p:cSld>
  <p:clrMapOvr>
    <a:masterClrMapping/>
  </p:clrMapOvr>
  <p:transition>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aphicFrame>
        <p:nvGraphicFramePr>
          <p:cNvPr id="6146" name="Object 2"/>
          <p:cNvGraphicFramePr>
            <a:graphicFrameLocks noGrp="1" noChangeAspect="1"/>
          </p:cNvGraphicFramePr>
          <p:nvPr>
            <p:ph/>
            <p:extLst>
              <p:ext uri="{D42A27DB-BD31-4B8C-83A1-F6EECF244321}">
                <p14:mod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07922280"/>
              </p:ext>
            </p:extLst>
          </p:nvPr>
        </p:nvGraphicFramePr>
        <p:xfrm>
          <a:off x="1487101" y="992188"/>
          <a:ext cx="9196638" cy="5865813"/>
        </p:xfrm>
        <a:graphic>
          <a:graphicData uri="http://schemas.openxmlformats.org/presentationml/2006/ole">
            <p:oleObj spid="_x0000_s188418" name="CorelDRAW" r:id="rId4" imgW="7112000" imgH="6096000" progId="">
              <p:embed/>
            </p:oleObj>
          </a:graphicData>
        </a:graphic>
      </p:graphicFrame>
      <p:sp>
        <p:nvSpPr>
          <p:cNvPr id="6148" name="TextBox 6"/>
          <p:cNvSpPr txBox="1">
            <a:spLocks noChangeArrowheads="1"/>
          </p:cNvSpPr>
          <p:nvPr/>
        </p:nvSpPr>
        <p:spPr bwMode="auto">
          <a:xfrm>
            <a:off x="8686655" y="5949950"/>
            <a:ext cx="3167824" cy="368300"/>
          </a:xfrm>
          <a:prstGeom prst="rect">
            <a:avLst/>
          </a:prstGeom>
          <a:noFill/>
          <a:ln w="9525">
            <a:noFill/>
            <a:miter lim="800000"/>
            <a:headEnd/>
            <a:tailEnd/>
          </a:ln>
        </p:spPr>
        <p:txBody>
          <a:bodyPr>
            <a:spAutoFit/>
          </a:bodyPr>
          <a:lstStyle/>
          <a:p>
            <a:r>
              <a:rPr lang="en-IE" dirty="0"/>
              <a:t>(ACBS,</a:t>
            </a:r>
            <a:r>
              <a:rPr lang="en-IE" dirty="0" smtClean="0"/>
              <a:t> 2015)</a:t>
            </a:r>
            <a:endParaRPr lang="en-IE" dirty="0"/>
          </a:p>
        </p:txBody>
      </p:sp>
      <p:sp>
        <p:nvSpPr>
          <p:cNvPr id="7" name="TextBox 10"/>
          <p:cNvSpPr txBox="1">
            <a:spLocks noChangeArrowheads="1"/>
          </p:cNvSpPr>
          <p:nvPr/>
        </p:nvSpPr>
        <p:spPr bwMode="auto">
          <a:xfrm>
            <a:off x="4366670" y="980729"/>
            <a:ext cx="3935975" cy="646331"/>
          </a:xfrm>
          <a:prstGeom prst="rect">
            <a:avLst/>
          </a:prstGeom>
          <a:solidFill>
            <a:schemeClr val="tx2"/>
          </a:solidFill>
          <a:ln w="9525">
            <a:solidFill>
              <a:schemeClr val="tx2"/>
            </a:solidFill>
            <a:miter lim="800000"/>
            <a:headEnd/>
            <a:tailEnd/>
          </a:ln>
        </p:spPr>
        <p:txBody>
          <a:bodyPr wrap="square">
            <a:spAutoFit/>
          </a:bodyPr>
          <a:lstStyle/>
          <a:p>
            <a:pPr algn="ctr"/>
            <a:r>
              <a:rPr lang="en-IE" b="1" dirty="0" smtClean="0">
                <a:solidFill>
                  <a:schemeClr val="bg1"/>
                </a:solidFill>
              </a:rPr>
              <a:t>Connection</a:t>
            </a:r>
            <a:r>
              <a:rPr lang="en-IE" b="1" dirty="0">
                <a:solidFill>
                  <a:schemeClr val="bg1"/>
                </a:solidFill>
              </a:rPr>
              <a:t> </a:t>
            </a:r>
            <a:r>
              <a:rPr lang="en-IE" b="1" dirty="0" smtClean="0">
                <a:solidFill>
                  <a:schemeClr val="bg1"/>
                </a:solidFill>
              </a:rPr>
              <a:t>to present moment</a:t>
            </a:r>
          </a:p>
          <a:p>
            <a:pPr algn="ctr"/>
            <a:endParaRPr lang="en-IE" b="1" dirty="0" smtClean="0">
              <a:solidFill>
                <a:schemeClr val="bg1"/>
              </a:solidFill>
            </a:endParaRPr>
          </a:p>
        </p:txBody>
      </p:sp>
      <p:sp>
        <p:nvSpPr>
          <p:cNvPr id="8" name="TextBox 10"/>
          <p:cNvSpPr txBox="1">
            <a:spLocks noChangeArrowheads="1"/>
          </p:cNvSpPr>
          <p:nvPr/>
        </p:nvSpPr>
        <p:spPr bwMode="auto">
          <a:xfrm>
            <a:off x="335273" y="2276872"/>
            <a:ext cx="3071541" cy="923330"/>
          </a:xfrm>
          <a:prstGeom prst="rect">
            <a:avLst/>
          </a:prstGeom>
          <a:solidFill>
            <a:schemeClr val="tx2"/>
          </a:solidFill>
          <a:ln w="9525">
            <a:solidFill>
              <a:schemeClr val="tx2"/>
            </a:solidFill>
            <a:miter lim="800000"/>
            <a:headEnd/>
            <a:tailEnd/>
          </a:ln>
        </p:spPr>
        <p:txBody>
          <a:bodyPr wrap="square">
            <a:spAutoFit/>
          </a:bodyPr>
          <a:lstStyle/>
          <a:p>
            <a:pPr algn="ctr"/>
            <a:r>
              <a:rPr lang="en-IE" b="1" dirty="0">
                <a:solidFill>
                  <a:schemeClr val="bg1"/>
                </a:solidFill>
              </a:rPr>
              <a:t>Emotions- W</a:t>
            </a:r>
            <a:r>
              <a:rPr lang="en-IE" b="1" dirty="0" smtClean="0">
                <a:solidFill>
                  <a:schemeClr val="bg1"/>
                </a:solidFill>
              </a:rPr>
              <a:t>illingness </a:t>
            </a:r>
            <a:r>
              <a:rPr lang="en-IE" b="1" dirty="0">
                <a:solidFill>
                  <a:schemeClr val="bg1"/>
                </a:solidFill>
              </a:rPr>
              <a:t>to experience</a:t>
            </a:r>
            <a:r>
              <a:rPr lang="en-IE" b="1" dirty="0" smtClean="0">
                <a:solidFill>
                  <a:schemeClr val="bg1"/>
                </a:solidFill>
              </a:rPr>
              <a:t> any fears &amp; cultivating compassion</a:t>
            </a:r>
            <a:endParaRPr lang="en-IE" b="1" dirty="0">
              <a:solidFill>
                <a:schemeClr val="bg1"/>
              </a:solidFill>
            </a:endParaRPr>
          </a:p>
        </p:txBody>
      </p:sp>
      <p:sp>
        <p:nvSpPr>
          <p:cNvPr id="9" name="TextBox 10"/>
          <p:cNvSpPr txBox="1">
            <a:spLocks noChangeArrowheads="1"/>
          </p:cNvSpPr>
          <p:nvPr/>
        </p:nvSpPr>
        <p:spPr bwMode="auto">
          <a:xfrm>
            <a:off x="4270685" y="6021289"/>
            <a:ext cx="3935975" cy="769441"/>
          </a:xfrm>
          <a:prstGeom prst="rect">
            <a:avLst/>
          </a:prstGeom>
          <a:solidFill>
            <a:schemeClr val="tx2"/>
          </a:solidFill>
          <a:ln w="9525">
            <a:noFill/>
            <a:miter lim="800000"/>
            <a:headEnd/>
            <a:tailEnd/>
          </a:ln>
        </p:spPr>
        <p:txBody>
          <a:bodyPr>
            <a:spAutoFit/>
          </a:bodyPr>
          <a:lstStyle/>
          <a:p>
            <a:pPr algn="ctr"/>
            <a:r>
              <a:rPr lang="en-IE" b="1" dirty="0" smtClean="0">
                <a:solidFill>
                  <a:schemeClr val="bg1"/>
                </a:solidFill>
              </a:rPr>
              <a:t>Flexible Perspective Taking – Part of a Larger Community</a:t>
            </a:r>
          </a:p>
          <a:p>
            <a:pPr algn="ctr"/>
            <a:endParaRPr lang="en-IE" sz="800" b="1" dirty="0" smtClean="0">
              <a:solidFill>
                <a:schemeClr val="bg1"/>
              </a:solidFill>
            </a:endParaRPr>
          </a:p>
        </p:txBody>
      </p:sp>
      <p:sp>
        <p:nvSpPr>
          <p:cNvPr id="10" name="TextBox 10"/>
          <p:cNvSpPr txBox="1">
            <a:spLocks noChangeArrowheads="1"/>
          </p:cNvSpPr>
          <p:nvPr/>
        </p:nvSpPr>
        <p:spPr bwMode="auto">
          <a:xfrm>
            <a:off x="335273" y="4581129"/>
            <a:ext cx="3071541" cy="1046440"/>
          </a:xfrm>
          <a:prstGeom prst="rect">
            <a:avLst/>
          </a:prstGeom>
          <a:solidFill>
            <a:schemeClr val="tx2"/>
          </a:solidFill>
          <a:ln w="9525">
            <a:noFill/>
            <a:miter lim="800000"/>
            <a:headEnd/>
            <a:tailEnd/>
          </a:ln>
        </p:spPr>
        <p:txBody>
          <a:bodyPr wrap="square">
            <a:spAutoFit/>
          </a:bodyPr>
          <a:lstStyle/>
          <a:p>
            <a:pPr algn="ctr"/>
            <a:r>
              <a:rPr lang="en-IE" b="1" dirty="0">
                <a:solidFill>
                  <a:schemeClr val="bg1"/>
                </a:solidFill>
              </a:rPr>
              <a:t>Thoughts- </a:t>
            </a:r>
            <a:r>
              <a:rPr lang="en-IE" b="1" dirty="0" smtClean="0">
                <a:solidFill>
                  <a:schemeClr val="bg1"/>
                </a:solidFill>
              </a:rPr>
              <a:t>Unhooked from Unwanted Thoughts about GSM Identity</a:t>
            </a:r>
          </a:p>
          <a:p>
            <a:pPr algn="ctr"/>
            <a:endParaRPr lang="en-IE" sz="800" dirty="0">
              <a:solidFill>
                <a:schemeClr val="bg1"/>
              </a:solidFill>
            </a:endParaRPr>
          </a:p>
        </p:txBody>
      </p:sp>
      <p:sp>
        <p:nvSpPr>
          <p:cNvPr id="11" name="TextBox 10"/>
          <p:cNvSpPr txBox="1">
            <a:spLocks noChangeArrowheads="1"/>
          </p:cNvSpPr>
          <p:nvPr/>
        </p:nvSpPr>
        <p:spPr bwMode="auto">
          <a:xfrm>
            <a:off x="8877997" y="2348880"/>
            <a:ext cx="3071541" cy="1477328"/>
          </a:xfrm>
          <a:prstGeom prst="rect">
            <a:avLst/>
          </a:prstGeom>
          <a:solidFill>
            <a:schemeClr val="tx2"/>
          </a:solidFill>
          <a:ln w="9525">
            <a:noFill/>
            <a:miter lim="800000"/>
            <a:headEnd/>
            <a:tailEnd/>
          </a:ln>
        </p:spPr>
        <p:txBody>
          <a:bodyPr wrap="square">
            <a:spAutoFit/>
          </a:bodyPr>
          <a:lstStyle/>
          <a:p>
            <a:pPr algn="ctr"/>
            <a:r>
              <a:rPr lang="en-IE" b="1" dirty="0" smtClean="0">
                <a:solidFill>
                  <a:schemeClr val="bg1"/>
                </a:solidFill>
              </a:rPr>
              <a:t>Clear on what is important, including relationships and community</a:t>
            </a:r>
            <a:endParaRPr lang="en-IE" dirty="0" smtClean="0">
              <a:solidFill>
                <a:schemeClr val="bg1"/>
              </a:solidFill>
            </a:endParaRPr>
          </a:p>
          <a:p>
            <a:pPr algn="ctr"/>
            <a:endParaRPr lang="en-IE" b="1" dirty="0" smtClean="0">
              <a:solidFill>
                <a:schemeClr val="bg1"/>
              </a:solidFill>
            </a:endParaRPr>
          </a:p>
        </p:txBody>
      </p:sp>
      <p:sp>
        <p:nvSpPr>
          <p:cNvPr id="12" name="TextBox 11"/>
          <p:cNvSpPr txBox="1">
            <a:spLocks noChangeArrowheads="1"/>
          </p:cNvSpPr>
          <p:nvPr/>
        </p:nvSpPr>
        <p:spPr bwMode="auto">
          <a:xfrm>
            <a:off x="8837612" y="4495800"/>
            <a:ext cx="3071541" cy="1046440"/>
          </a:xfrm>
          <a:prstGeom prst="rect">
            <a:avLst/>
          </a:prstGeom>
          <a:solidFill>
            <a:schemeClr val="tx2"/>
          </a:solidFill>
          <a:ln w="9525">
            <a:noFill/>
            <a:miter lim="800000"/>
            <a:headEnd/>
            <a:tailEnd/>
          </a:ln>
        </p:spPr>
        <p:txBody>
          <a:bodyPr wrap="square">
            <a:spAutoFit/>
          </a:bodyPr>
          <a:lstStyle/>
          <a:p>
            <a:pPr algn="ctr"/>
            <a:r>
              <a:rPr lang="en-IE" b="1" dirty="0">
                <a:solidFill>
                  <a:schemeClr val="bg1"/>
                </a:solidFill>
              </a:rPr>
              <a:t>D</a:t>
            </a:r>
            <a:r>
              <a:rPr lang="en-IE" b="1" dirty="0" smtClean="0">
                <a:solidFill>
                  <a:schemeClr val="bg1"/>
                </a:solidFill>
              </a:rPr>
              <a:t>oing </a:t>
            </a:r>
            <a:r>
              <a:rPr lang="en-IE" b="1" dirty="0">
                <a:solidFill>
                  <a:schemeClr val="bg1"/>
                </a:solidFill>
              </a:rPr>
              <a:t>things that </a:t>
            </a:r>
            <a:r>
              <a:rPr lang="en-IE" b="1" dirty="0" smtClean="0">
                <a:solidFill>
                  <a:schemeClr val="bg1"/>
                </a:solidFill>
              </a:rPr>
              <a:t>matter as a whole, present GSM person</a:t>
            </a:r>
          </a:p>
          <a:p>
            <a:endParaRPr lang="en-IE" sz="800" dirty="0">
              <a:solidFill>
                <a:schemeClr val="bg1"/>
              </a:solidFill>
            </a:endParaRPr>
          </a:p>
        </p:txBody>
      </p:sp>
      <p:sp>
        <p:nvSpPr>
          <p:cNvPr id="13" name="Rectangle 12"/>
          <p:cNvSpPr/>
          <p:nvPr/>
        </p:nvSpPr>
        <p:spPr>
          <a:xfrm>
            <a:off x="0" y="188641"/>
            <a:ext cx="12151723" cy="646331"/>
          </a:xfrm>
          <a:prstGeom prst="rect">
            <a:avLst/>
          </a:prstGeom>
        </p:spPr>
        <p:txBody>
          <a:bodyPr wrap="square">
            <a:spAutoFit/>
          </a:bodyPr>
          <a:lstStyle/>
          <a:p>
            <a:pPr algn="ctr"/>
            <a:r>
              <a:rPr lang="en-IE" sz="3600" dirty="0" smtClean="0">
                <a:solidFill>
                  <a:schemeClr val="tx2"/>
                </a:solidFill>
                <a:latin typeface="+mj-lt"/>
              </a:rPr>
              <a:t>How GSM Individuals become Psychologically Flexible</a:t>
            </a:r>
            <a:r>
              <a:rPr lang="en-US" sz="3600" dirty="0" smtClean="0">
                <a:solidFill>
                  <a:schemeClr val="tx2"/>
                </a:solidFill>
                <a:latin typeface="+mj-lt"/>
              </a:rPr>
              <a:t>…</a:t>
            </a:r>
            <a:r>
              <a:rPr lang="en-IE" sz="3600" dirty="0" smtClean="0">
                <a:solidFill>
                  <a:schemeClr val="tx2"/>
                </a:solidFill>
                <a:latin typeface="+mj-lt"/>
              </a:rPr>
              <a:t> </a:t>
            </a:r>
            <a:endParaRPr lang="en-IE" sz="3600" dirty="0">
              <a:solidFill>
                <a:schemeClr val="tx2"/>
              </a:solidFill>
              <a:latin typeface="+mj-lt"/>
            </a:endParaRPr>
          </a:p>
        </p:txBody>
      </p:sp>
      <p:pic>
        <p:nvPicPr>
          <p:cNvPr id="2" name="Picture 1" descr="flexible20man20-20no20text.jpg"/>
          <p:cNvPicPr>
            <a:picLocks noChangeAspect="1"/>
          </p:cNvPicPr>
          <p:nvPr/>
        </p:nvPicPr>
        <p:blipFill>
          <a:blip r:embed="rId5">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tretch>
            <a:fillRect/>
          </a:stretch>
        </p:blipFill>
        <p:spPr>
          <a:xfrm>
            <a:off x="4270685" y="3040774"/>
            <a:ext cx="3390381" cy="1540354"/>
          </a:xfrm>
          <a:prstGeom prst="rect">
            <a:avLst/>
          </a:prstGeom>
        </p:spPr>
      </p:pic>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74312729"/>
      </p:ext>
    </p:extLst>
  </p:cSld>
  <p:clrMapOvr>
    <a:masterClrMapping/>
  </p:clrMapOvr>
  <p:transition>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Sexuality &amp; Gender Life History</a:t>
            </a:r>
            <a:endParaRPr lang="en-US" dirty="0"/>
          </a:p>
        </p:txBody>
      </p:sp>
      <p:sp>
        <p:nvSpPr>
          <p:cNvPr id="3" name="Content Placeholder 2"/>
          <p:cNvSpPr>
            <a:spLocks noGrp="1"/>
          </p:cNvSpPr>
          <p:nvPr>
            <p:ph idx="1"/>
          </p:nvPr>
        </p:nvSpPr>
        <p:spPr/>
        <p:txBody>
          <a:bodyPr/>
          <a:lstStyle/>
          <a:p>
            <a:r>
              <a:rPr lang="en-US" dirty="0" smtClean="0"/>
              <a:t>Speak for 4 minutes about ways that you have been taught to express your gender or your sexuality professionally and personally – regardless of your identity</a:t>
            </a:r>
          </a:p>
          <a:p>
            <a:pPr lvl="1"/>
            <a:r>
              <a:rPr lang="en-US" dirty="0" smtClean="0"/>
              <a:t>Consider your personal “12x12”, and what would be a forward move in disclosure</a:t>
            </a:r>
          </a:p>
          <a:p>
            <a:r>
              <a:rPr lang="en-US" dirty="0" smtClean="0"/>
              <a:t>Listener – focus primarily on listening non-verbally</a:t>
            </a:r>
          </a:p>
          <a:p>
            <a:pPr lvl="1"/>
            <a:r>
              <a:rPr lang="en-US" dirty="0" smtClean="0"/>
              <a:t>If you notice it, you might consider a gentle or minimal encouragement to share more deeply</a:t>
            </a:r>
          </a:p>
          <a:p>
            <a:pPr lvl="1"/>
            <a:r>
              <a:rPr lang="en-US" dirty="0" smtClean="0"/>
              <a:t>Authentically and openly share the impact that hearing your partner’s story has had on you</a:t>
            </a:r>
          </a:p>
        </p:txBody>
      </p:sp>
    </p:spTree>
  </p:cSld>
  <p:clrMapOvr>
    <a:masterClrMapping/>
  </p:clrMapOvr>
  <p:transition spd="med">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GSM </a:t>
            </a:r>
            <a:r>
              <a:rPr lang="en-US" dirty="0" err="1" smtClean="0"/>
              <a:t>Hexaflex</a:t>
            </a:r>
            <a:r>
              <a:rPr lang="en-US" dirty="0" smtClean="0"/>
              <a:t> Processes in the Life History</a:t>
            </a:r>
            <a:endParaRPr lang="en-US" dirty="0"/>
          </a:p>
        </p:txBody>
      </p:sp>
      <p:sp>
        <p:nvSpPr>
          <p:cNvPr id="3" name="Content Placeholder 2"/>
          <p:cNvSpPr>
            <a:spLocks noGrp="1"/>
          </p:cNvSpPr>
          <p:nvPr>
            <p:ph idx="1"/>
          </p:nvPr>
        </p:nvSpPr>
        <p:spPr/>
        <p:txBody>
          <a:bodyPr>
            <a:normAutofit/>
          </a:bodyPr>
          <a:lstStyle/>
          <a:p>
            <a:r>
              <a:rPr lang="en-US" dirty="0" smtClean="0"/>
              <a:t>Acceptance – of unwanted emotional experiences, including shame</a:t>
            </a:r>
          </a:p>
          <a:p>
            <a:r>
              <a:rPr lang="en-US" dirty="0" err="1" smtClean="0"/>
              <a:t>Defusion</a:t>
            </a:r>
            <a:r>
              <a:rPr lang="en-US" dirty="0" smtClean="0"/>
              <a:t> – from fears that others might reject us for our stories</a:t>
            </a:r>
          </a:p>
          <a:p>
            <a:r>
              <a:rPr lang="en-US" dirty="0" smtClean="0"/>
              <a:t>Present-Moment Awareness – attending to what it is like to connect with this content, here and now</a:t>
            </a:r>
          </a:p>
          <a:p>
            <a:r>
              <a:rPr lang="en-US" dirty="0" smtClean="0"/>
              <a:t>SAC/Perspective-Taking – having the chance to experience our stories through the eyes of another, shifting the context</a:t>
            </a:r>
          </a:p>
          <a:p>
            <a:r>
              <a:rPr lang="en-US" dirty="0" smtClean="0"/>
              <a:t>Values –the willingness to take this conversation as deeply as you are ready</a:t>
            </a:r>
          </a:p>
          <a:p>
            <a:r>
              <a:rPr lang="en-US" dirty="0" smtClean="0"/>
              <a:t>Committed Action - </a:t>
            </a:r>
            <a:endParaRPr lang="en-US" dirty="0"/>
          </a:p>
        </p:txBody>
      </p:sp>
    </p:spTree>
  </p:cSld>
  <p:clrMapOvr>
    <a:masterClrMapping/>
  </p:clrMapOvr>
  <p:transition spd="med">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1320457" y="457201"/>
            <a:ext cx="9497677" cy="761999"/>
          </a:xfrm>
        </p:spPr>
        <p:txBody>
          <a:bodyPr>
            <a:normAutofit fontScale="90000"/>
          </a:bodyPr>
          <a:lstStyle/>
          <a:p>
            <a:r>
              <a:rPr lang="en-IE" dirty="0" smtClean="0">
                <a:solidFill>
                  <a:schemeClr val="accent4"/>
                </a:solidFill>
              </a:rPr>
              <a:t>Let’s look at our lives in terms of workability</a:t>
            </a:r>
            <a:endParaRPr lang="en-IE" dirty="0">
              <a:solidFill>
                <a:schemeClr val="accent4"/>
              </a:solidFill>
            </a:endParaRPr>
          </a:p>
        </p:txBody>
      </p:sp>
      <p:pic>
        <p:nvPicPr>
          <p:cNvPr id="4" name="Content Placeholder 3" descr="The_Matrix_Diagram_001.jpg"/>
          <p:cNvPicPr>
            <a:picLocks noGrp="1" noChangeAspect="1"/>
          </p:cNvPicPr>
          <p:nvPr>
            <p:ph idx="1"/>
          </p:nvPr>
        </p:nvPicPr>
        <p:blipFill>
          <a:blip r:embed="rId3" cstate="print"/>
          <a:stretch>
            <a:fillRect/>
          </a:stretch>
        </p:blipFill>
        <p:spPr>
          <a:xfrm>
            <a:off x="455611" y="1371600"/>
            <a:ext cx="11277601" cy="5486401"/>
          </a:xfrm>
        </p:spPr>
      </p:pic>
      <p:sp>
        <p:nvSpPr>
          <p:cNvPr id="3" name="TextBox 2"/>
          <p:cNvSpPr txBox="1"/>
          <p:nvPr/>
        </p:nvSpPr>
        <p:spPr>
          <a:xfrm>
            <a:off x="1827212" y="2514600"/>
            <a:ext cx="3859795" cy="1477328"/>
          </a:xfrm>
          <a:prstGeom prst="rect">
            <a:avLst/>
          </a:prstGeom>
          <a:noFill/>
        </p:spPr>
        <p:txBody>
          <a:bodyPr wrap="square" rtlCol="0">
            <a:spAutoFit/>
          </a:bodyPr>
          <a:lstStyle/>
          <a:p>
            <a:r>
              <a:rPr lang="en-US" dirty="0" smtClean="0">
                <a:solidFill>
                  <a:srgbClr val="FFA600"/>
                </a:solidFill>
              </a:rPr>
              <a:t>What are your away moves in your personal &amp; professional life? Perhaps where it could be threatening to be identified as GSM or an ally?</a:t>
            </a:r>
            <a:endParaRPr lang="en-US" dirty="0">
              <a:solidFill>
                <a:srgbClr val="FFA600"/>
              </a:solidFill>
            </a:endParaRPr>
          </a:p>
        </p:txBody>
      </p:sp>
      <p:sp>
        <p:nvSpPr>
          <p:cNvPr id="5" name="TextBox 4"/>
          <p:cNvSpPr txBox="1"/>
          <p:nvPr/>
        </p:nvSpPr>
        <p:spPr>
          <a:xfrm>
            <a:off x="6094412" y="2590800"/>
            <a:ext cx="3859795" cy="1200329"/>
          </a:xfrm>
          <a:prstGeom prst="rect">
            <a:avLst/>
          </a:prstGeom>
          <a:noFill/>
        </p:spPr>
        <p:txBody>
          <a:bodyPr wrap="square" rtlCol="0">
            <a:spAutoFit/>
          </a:bodyPr>
          <a:lstStyle/>
          <a:p>
            <a:r>
              <a:rPr lang="en-US" dirty="0" smtClean="0">
                <a:solidFill>
                  <a:srgbClr val="FFA600"/>
                </a:solidFill>
              </a:rPr>
              <a:t>What are your towards moves in your personal &amp; professional life, where you are creating or encouraging GSM acceptance?</a:t>
            </a:r>
            <a:endParaRPr lang="en-US" dirty="0">
              <a:solidFill>
                <a:srgbClr val="FFA600"/>
              </a:solidFill>
            </a:endParaRPr>
          </a:p>
        </p:txBody>
      </p:sp>
      <p:sp>
        <p:nvSpPr>
          <p:cNvPr id="6" name="TextBox 5"/>
          <p:cNvSpPr txBox="1"/>
          <p:nvPr/>
        </p:nvSpPr>
        <p:spPr>
          <a:xfrm>
            <a:off x="1772558" y="4714965"/>
            <a:ext cx="3859795" cy="1200329"/>
          </a:xfrm>
          <a:prstGeom prst="rect">
            <a:avLst/>
          </a:prstGeom>
          <a:noFill/>
        </p:spPr>
        <p:txBody>
          <a:bodyPr wrap="square" rtlCol="0">
            <a:spAutoFit/>
          </a:bodyPr>
          <a:lstStyle/>
          <a:p>
            <a:r>
              <a:rPr lang="en-US" dirty="0" smtClean="0">
                <a:solidFill>
                  <a:srgbClr val="FFA600"/>
                </a:solidFill>
              </a:rPr>
              <a:t>What are you trying to run away from in your personal &amp; professional life regarding gender and sexuality?</a:t>
            </a:r>
            <a:endParaRPr lang="en-US" dirty="0">
              <a:solidFill>
                <a:srgbClr val="FFA600"/>
              </a:solidFill>
            </a:endParaRPr>
          </a:p>
        </p:txBody>
      </p:sp>
      <p:sp>
        <p:nvSpPr>
          <p:cNvPr id="7" name="TextBox 6"/>
          <p:cNvSpPr txBox="1"/>
          <p:nvPr/>
        </p:nvSpPr>
        <p:spPr>
          <a:xfrm>
            <a:off x="6152171" y="4714965"/>
            <a:ext cx="3859795" cy="646331"/>
          </a:xfrm>
          <a:prstGeom prst="rect">
            <a:avLst/>
          </a:prstGeom>
          <a:noFill/>
        </p:spPr>
        <p:txBody>
          <a:bodyPr wrap="square" rtlCol="0">
            <a:spAutoFit/>
          </a:bodyPr>
          <a:lstStyle/>
          <a:p>
            <a:r>
              <a:rPr lang="en-US" dirty="0" smtClean="0">
                <a:solidFill>
                  <a:srgbClr val="FFA600"/>
                </a:solidFill>
              </a:rPr>
              <a:t>What allows us to create GSM nurturing spaces?</a:t>
            </a:r>
            <a:endParaRPr lang="en-US" dirty="0">
              <a:solidFill>
                <a:srgbClr val="FFA600"/>
              </a:solidFill>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1330437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1320457" y="457201"/>
            <a:ext cx="9497677" cy="761999"/>
          </a:xfrm>
        </p:spPr>
        <p:txBody>
          <a:bodyPr>
            <a:normAutofit fontScale="90000"/>
          </a:bodyPr>
          <a:lstStyle/>
          <a:p>
            <a:r>
              <a:rPr lang="en-IE" dirty="0" smtClean="0">
                <a:solidFill>
                  <a:schemeClr val="accent4"/>
                </a:solidFill>
              </a:rPr>
              <a:t>Let’s look at our lives in terms of workability</a:t>
            </a:r>
            <a:endParaRPr lang="en-IE" dirty="0">
              <a:solidFill>
                <a:schemeClr val="accent4"/>
              </a:solidFill>
            </a:endParaRPr>
          </a:p>
        </p:txBody>
      </p:sp>
      <p:pic>
        <p:nvPicPr>
          <p:cNvPr id="4" name="Content Placeholder 3" descr="The_Matrix_Diagram_001.jpg"/>
          <p:cNvPicPr>
            <a:picLocks noGrp="1" noChangeAspect="1"/>
          </p:cNvPicPr>
          <p:nvPr>
            <p:ph idx="1"/>
          </p:nvPr>
        </p:nvPicPr>
        <p:blipFill>
          <a:blip r:embed="rId3" cstate="print"/>
          <a:stretch>
            <a:fillRect/>
          </a:stretch>
        </p:blipFill>
        <p:spPr>
          <a:xfrm>
            <a:off x="455611" y="1371600"/>
            <a:ext cx="11277601" cy="5486401"/>
          </a:xfrm>
        </p:spPr>
      </p:pic>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13304376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fr-FR" dirty="0" smtClean="0"/>
              <a:t>Questions?  </a:t>
            </a:r>
            <a:r>
              <a:rPr lang="fr-FR" dirty="0" err="1" smtClean="0"/>
              <a:t>Comments</a:t>
            </a:r>
            <a:r>
              <a:rPr lang="fr-FR" dirty="0" smtClean="0"/>
              <a:t>?</a:t>
            </a:r>
            <a:endParaRPr lang="fr-FR" dirty="0"/>
          </a:p>
        </p:txBody>
      </p:sp>
      <p:sp>
        <p:nvSpPr>
          <p:cNvPr id="2" name="Text Placeholder 1"/>
          <p:cNvSpPr>
            <a:spLocks noGrp="1"/>
          </p:cNvSpPr>
          <p:nvPr>
            <p:ph type="body" idx="1"/>
          </p:nvPr>
        </p:nvSpPr>
        <p:spPr/>
        <p:txBody>
          <a:bodyPr/>
          <a:lstStyle/>
          <a:p>
            <a:endParaRPr lang="fr-F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smtClean="0"/>
              <a:t>Aspiration for </a:t>
            </a:r>
            <a:r>
              <a:rPr lang="fr-FR" dirty="0" err="1" smtClean="0"/>
              <a:t>this</a:t>
            </a:r>
            <a:r>
              <a:rPr lang="fr-FR" dirty="0" smtClean="0"/>
              <a:t> Training</a:t>
            </a:r>
            <a:endParaRPr lang="fr-FR" dirty="0"/>
          </a:p>
        </p:txBody>
      </p:sp>
      <p:sp>
        <p:nvSpPr>
          <p:cNvPr id="4" name="Content Placeholder 3"/>
          <p:cNvSpPr>
            <a:spLocks noGrp="1"/>
          </p:cNvSpPr>
          <p:nvPr>
            <p:ph idx="1"/>
          </p:nvPr>
        </p:nvSpPr>
        <p:spPr/>
        <p:txBody>
          <a:bodyPr/>
          <a:lstStyle/>
          <a:p>
            <a:r>
              <a:rPr lang="fr-FR" dirty="0" err="1" smtClean="0"/>
              <a:t>Deepening</a:t>
            </a:r>
            <a:r>
              <a:rPr lang="fr-FR" dirty="0" smtClean="0"/>
              <a:t> an </a:t>
            </a:r>
            <a:r>
              <a:rPr lang="fr-FR" dirty="0" err="1" smtClean="0"/>
              <a:t>understanding</a:t>
            </a:r>
            <a:r>
              <a:rPr lang="fr-FR" dirty="0" smtClean="0"/>
              <a:t> of </a:t>
            </a:r>
            <a:r>
              <a:rPr lang="fr-FR" dirty="0" err="1" smtClean="0"/>
              <a:t>our</a:t>
            </a:r>
            <a:r>
              <a:rPr lang="fr-FR" dirty="0" smtClean="0"/>
              <a:t> </a:t>
            </a:r>
            <a:r>
              <a:rPr lang="fr-FR" dirty="0" err="1" smtClean="0"/>
              <a:t>own</a:t>
            </a:r>
            <a:r>
              <a:rPr lang="fr-FR" dirty="0" smtClean="0"/>
              <a:t> histories of </a:t>
            </a:r>
            <a:r>
              <a:rPr lang="fr-FR" dirty="0" err="1" smtClean="0"/>
              <a:t>gender</a:t>
            </a:r>
            <a:r>
              <a:rPr lang="fr-FR" dirty="0" smtClean="0"/>
              <a:t> and </a:t>
            </a:r>
            <a:r>
              <a:rPr lang="fr-FR" dirty="0" err="1" smtClean="0"/>
              <a:t>sexuality</a:t>
            </a:r>
            <a:r>
              <a:rPr lang="fr-FR" dirty="0" smtClean="0"/>
              <a:t> training</a:t>
            </a:r>
          </a:p>
          <a:p>
            <a:r>
              <a:rPr lang="fr-FR" dirty="0" err="1" smtClean="0"/>
              <a:t>Relating</a:t>
            </a:r>
            <a:r>
              <a:rPr lang="fr-FR" dirty="0" smtClean="0"/>
              <a:t> </a:t>
            </a:r>
            <a:r>
              <a:rPr lang="fr-FR" dirty="0" err="1" smtClean="0"/>
              <a:t>our</a:t>
            </a:r>
            <a:r>
              <a:rPr lang="fr-FR" dirty="0" smtClean="0"/>
              <a:t> </a:t>
            </a:r>
            <a:r>
              <a:rPr lang="fr-FR" dirty="0" err="1" smtClean="0"/>
              <a:t>own</a:t>
            </a:r>
            <a:r>
              <a:rPr lang="fr-FR" dirty="0" smtClean="0"/>
              <a:t> </a:t>
            </a:r>
            <a:r>
              <a:rPr lang="fr-FR" dirty="0" err="1" smtClean="0"/>
              <a:t>heartfelt</a:t>
            </a:r>
            <a:r>
              <a:rPr lang="fr-FR" dirty="0" smtClean="0"/>
              <a:t> </a:t>
            </a:r>
            <a:r>
              <a:rPr lang="fr-FR" dirty="0" err="1" smtClean="0"/>
              <a:t>experience</a:t>
            </a:r>
            <a:r>
              <a:rPr lang="fr-FR" dirty="0" smtClean="0"/>
              <a:t> to the transformative </a:t>
            </a:r>
            <a:r>
              <a:rPr lang="fr-FR" dirty="0" err="1" smtClean="0"/>
              <a:t>work</a:t>
            </a:r>
            <a:r>
              <a:rPr lang="fr-FR" dirty="0" smtClean="0"/>
              <a:t> </a:t>
            </a:r>
            <a:r>
              <a:rPr lang="fr-FR" dirty="0" err="1" smtClean="0"/>
              <a:t>we</a:t>
            </a:r>
            <a:r>
              <a:rPr lang="fr-FR" dirty="0" smtClean="0"/>
              <a:t> do</a:t>
            </a:r>
          </a:p>
          <a:p>
            <a:r>
              <a:rPr lang="fr-FR" dirty="0" smtClean="0"/>
              <a:t>For the </a:t>
            </a:r>
            <a:r>
              <a:rPr lang="fr-FR" dirty="0" err="1" smtClean="0"/>
              <a:t>sake</a:t>
            </a:r>
            <a:r>
              <a:rPr lang="fr-FR" dirty="0" smtClean="0"/>
              <a:t> of </a:t>
            </a:r>
            <a:r>
              <a:rPr lang="fr-FR" dirty="0" err="1" smtClean="0"/>
              <a:t>deepening</a:t>
            </a:r>
            <a:r>
              <a:rPr lang="fr-FR" dirty="0" smtClean="0"/>
              <a:t> </a:t>
            </a:r>
            <a:r>
              <a:rPr lang="fr-FR" dirty="0" err="1" smtClean="0"/>
              <a:t>our</a:t>
            </a:r>
            <a:r>
              <a:rPr lang="fr-FR" dirty="0" smtClean="0"/>
              <a:t> </a:t>
            </a:r>
            <a:r>
              <a:rPr lang="fr-FR" dirty="0" err="1" smtClean="0"/>
              <a:t>ability</a:t>
            </a:r>
            <a:r>
              <a:rPr lang="fr-FR" dirty="0" smtClean="0"/>
              <a:t> to </a:t>
            </a:r>
            <a:r>
              <a:rPr lang="fr-FR" dirty="0" err="1" smtClean="0"/>
              <a:t>share</a:t>
            </a:r>
            <a:r>
              <a:rPr lang="fr-FR" dirty="0" smtClean="0"/>
              <a:t>, </a:t>
            </a:r>
            <a:r>
              <a:rPr lang="fr-FR" dirty="0" err="1" smtClean="0"/>
              <a:t>we</a:t>
            </a:r>
            <a:r>
              <a:rPr lang="fr-FR" dirty="0" smtClean="0"/>
              <a:t> invite </a:t>
            </a:r>
            <a:r>
              <a:rPr lang="fr-FR" dirty="0" err="1" smtClean="0"/>
              <a:t>everyone</a:t>
            </a:r>
            <a:r>
              <a:rPr lang="fr-FR" dirty="0" smtClean="0"/>
              <a:t> to </a:t>
            </a:r>
            <a:r>
              <a:rPr lang="fr-FR" dirty="0" err="1" smtClean="0"/>
              <a:t>treat</a:t>
            </a:r>
            <a:r>
              <a:rPr lang="fr-FR" dirty="0" smtClean="0"/>
              <a:t> </a:t>
            </a:r>
            <a:r>
              <a:rPr lang="fr-FR" dirty="0" err="1" smtClean="0"/>
              <a:t>what</a:t>
            </a:r>
            <a:r>
              <a:rPr lang="fr-FR" dirty="0" smtClean="0"/>
              <a:t> </a:t>
            </a:r>
            <a:r>
              <a:rPr lang="fr-FR" dirty="0" err="1" smtClean="0"/>
              <a:t>is</a:t>
            </a:r>
            <a:r>
              <a:rPr lang="fr-FR" dirty="0" smtClean="0"/>
              <a:t> </a:t>
            </a:r>
            <a:r>
              <a:rPr lang="fr-FR" dirty="0" err="1" smtClean="0"/>
              <a:t>shared</a:t>
            </a:r>
            <a:r>
              <a:rPr lang="fr-FR" dirty="0" smtClean="0"/>
              <a:t> </a:t>
            </a:r>
            <a:r>
              <a:rPr lang="fr-FR" dirty="0" err="1" smtClean="0"/>
              <a:t>with</a:t>
            </a:r>
            <a:r>
              <a:rPr lang="fr-FR" dirty="0" smtClean="0"/>
              <a:t> </a:t>
            </a:r>
            <a:r>
              <a:rPr lang="fr-FR" dirty="0" err="1" smtClean="0"/>
              <a:t>confidentiality</a:t>
            </a:r>
            <a:endParaRPr lang="fr-FR" dirty="0" smtClean="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8464462" y="4449735"/>
            <a:ext cx="3928450" cy="1066801"/>
          </a:xfrm>
        </p:spPr>
        <p:txBody>
          <a:bodyPr>
            <a:normAutofit fontScale="90000"/>
          </a:bodyPr>
          <a:lstStyle/>
          <a:p>
            <a:pPr fontAlgn="auto">
              <a:spcAft>
                <a:spcPts val="0"/>
              </a:spcAft>
              <a:defRPr/>
            </a:pPr>
            <a:r>
              <a:rPr lang="en-US" dirty="0" err="1" smtClean="0">
                <a:ea typeface="+mj-ea"/>
                <a:cs typeface="+mj-cs"/>
              </a:rPr>
              <a:t>Mohini</a:t>
            </a:r>
            <a:r>
              <a:rPr lang="en-US" dirty="0" smtClean="0">
                <a:ea typeface="+mj-ea"/>
                <a:cs typeface="+mj-cs"/>
              </a:rPr>
              <a:t/>
            </a:r>
            <a:br>
              <a:rPr lang="en-US" dirty="0" smtClean="0">
                <a:ea typeface="+mj-ea"/>
                <a:cs typeface="+mj-cs"/>
              </a:rPr>
            </a:br>
            <a:r>
              <a:rPr lang="en-US" dirty="0" smtClean="0">
                <a:cs typeface="+mj-cs"/>
              </a:rPr>
              <a:t>(Tara Brach)</a:t>
            </a:r>
            <a:endParaRPr lang="en-US" dirty="0">
              <a:ea typeface="+mj-ea"/>
              <a:cs typeface="+mj-cs"/>
            </a:endParaRPr>
          </a:p>
        </p:txBody>
      </p:sp>
      <p:sp>
        <p:nvSpPr>
          <p:cNvPr id="11266" name="Content Placeholder 2"/>
          <p:cNvSpPr>
            <a:spLocks noGrp="1"/>
          </p:cNvSpPr>
          <p:nvPr>
            <p:ph idx="4294967295"/>
          </p:nvPr>
        </p:nvSpPr>
        <p:spPr>
          <a:xfrm>
            <a:off x="0" y="155222"/>
            <a:ext cx="8464462" cy="6753580"/>
          </a:xfrm>
          <a:prstGeom prst="rect">
            <a:avLst/>
          </a:prstGeom>
        </p:spPr>
        <p:txBody>
          <a:bodyPr>
            <a:normAutofit/>
          </a:bodyPr>
          <a:lstStyle/>
          <a:p>
            <a:pPr marL="136525" indent="0">
              <a:buFont typeface="Wingdings 2" charset="0"/>
              <a:buNone/>
            </a:pPr>
            <a:r>
              <a:rPr lang="en-US" sz="1600" dirty="0" err="1">
                <a:solidFill>
                  <a:schemeClr val="tx1"/>
                </a:solidFill>
                <a:latin typeface="Book Antiqua" charset="0"/>
              </a:rPr>
              <a:t>Mohini</a:t>
            </a:r>
            <a:r>
              <a:rPr lang="en-US" sz="1600" dirty="0">
                <a:solidFill>
                  <a:schemeClr val="tx1"/>
                </a:solidFill>
                <a:latin typeface="Book Antiqua" charset="0"/>
              </a:rPr>
              <a:t> was a regal white tiger who lived for many years at the Washington DC National Zoo. For most of those years her home was in the old lion house—a typical twelve-by-twelve-foot cage with iron bars and a cement floor. </a:t>
            </a:r>
            <a:r>
              <a:rPr lang="en-US" sz="1600" dirty="0" err="1">
                <a:solidFill>
                  <a:schemeClr val="tx1"/>
                </a:solidFill>
                <a:latin typeface="Book Antiqua" charset="0"/>
              </a:rPr>
              <a:t>Mohini</a:t>
            </a:r>
            <a:r>
              <a:rPr lang="en-US" sz="1600" dirty="0">
                <a:solidFill>
                  <a:schemeClr val="tx1"/>
                </a:solidFill>
                <a:latin typeface="Book Antiqua" charset="0"/>
              </a:rPr>
              <a:t> spent her days pacing restlessly back and forth in her cramped quarters. Eventually, biologists and staff worked together to create a natural habitat for her. Covering several acres, it had hills, trees, a pond and a </a:t>
            </a:r>
            <a:r>
              <a:rPr lang="en-US" sz="1600" dirty="0" smtClean="0">
                <a:solidFill>
                  <a:schemeClr val="tx1"/>
                </a:solidFill>
                <a:latin typeface="Book Antiqua" charset="0"/>
              </a:rPr>
              <a:t>variety </a:t>
            </a:r>
            <a:r>
              <a:rPr lang="en-US" sz="1600" dirty="0">
                <a:solidFill>
                  <a:schemeClr val="tx1"/>
                </a:solidFill>
                <a:latin typeface="Book Antiqua" charset="0"/>
              </a:rPr>
              <a:t>of vegetation. With excitement and anticipation they released </a:t>
            </a:r>
            <a:r>
              <a:rPr lang="en-US" sz="1600" dirty="0" err="1">
                <a:solidFill>
                  <a:schemeClr val="tx1"/>
                </a:solidFill>
                <a:latin typeface="Book Antiqua" charset="0"/>
              </a:rPr>
              <a:t>Mohini</a:t>
            </a:r>
            <a:r>
              <a:rPr lang="en-US" sz="1600" dirty="0">
                <a:solidFill>
                  <a:schemeClr val="tx1"/>
                </a:solidFill>
                <a:latin typeface="Book Antiqua" charset="0"/>
              </a:rPr>
              <a:t> into her new and expansive environment. But it was too late. The tiger immediately sought refuge in a corner of the compound, where she lived for the remainder of her life. </a:t>
            </a:r>
            <a:r>
              <a:rPr lang="en-US" sz="1600" dirty="0" err="1">
                <a:solidFill>
                  <a:schemeClr val="tx1"/>
                </a:solidFill>
                <a:latin typeface="Book Antiqua" charset="0"/>
              </a:rPr>
              <a:t>Mohini</a:t>
            </a:r>
            <a:r>
              <a:rPr lang="en-US" sz="1600" dirty="0">
                <a:solidFill>
                  <a:schemeClr val="tx1"/>
                </a:solidFill>
                <a:latin typeface="Book Antiqua" charset="0"/>
              </a:rPr>
              <a:t> paced and paced in that corner until an area twelve-by-twelve feet was worn bare of grass.</a:t>
            </a:r>
          </a:p>
          <a:p>
            <a:pPr marL="136525" indent="0">
              <a:buFont typeface="Wingdings 2" charset="0"/>
              <a:buNone/>
            </a:pPr>
            <a:r>
              <a:rPr lang="en-US" sz="1600" dirty="0">
                <a:solidFill>
                  <a:schemeClr val="tx1"/>
                </a:solidFill>
                <a:latin typeface="Book Antiqua" charset="0"/>
              </a:rPr>
              <a:t>Perhaps the biggest tragedy in our lives is that freedom is possible, yet we can pass our years trapped in the same old patterns. Entangled in the trance of unworthiness, we grow accustomed to caging ourselves in with self-judgment and anxiety, with restlessness and dissatisfaction. </a:t>
            </a:r>
            <a:r>
              <a:rPr lang="en-US" sz="1600" dirty="0" smtClean="0">
                <a:solidFill>
                  <a:schemeClr val="tx1"/>
                </a:solidFill>
                <a:latin typeface="Book Antiqua" charset="0"/>
              </a:rPr>
              <a:t>Like </a:t>
            </a:r>
            <a:r>
              <a:rPr lang="en-US" sz="1600" dirty="0" err="1">
                <a:solidFill>
                  <a:schemeClr val="tx1"/>
                </a:solidFill>
                <a:latin typeface="Book Antiqua" charset="0"/>
              </a:rPr>
              <a:t>Mohini</a:t>
            </a:r>
            <a:r>
              <a:rPr lang="en-US" sz="1600" dirty="0">
                <a:solidFill>
                  <a:schemeClr val="tx1"/>
                </a:solidFill>
                <a:latin typeface="Book Antiqua" charset="0"/>
              </a:rPr>
              <a:t>, we grow incapable of accessing the freedom and peace that are our birthright. We may want to love other people without holding back, to feel authentic, to breathe in the beauty around us, to dance and sing. Yet each day we listen to inner voices that keep our life small. Even if we were to win millions of dollars in the lottery or marry the perfect person, as long as we feel not good enough we won’t be able to enjoy the possibilities before us. Unlike </a:t>
            </a:r>
            <a:r>
              <a:rPr lang="en-US" sz="1600" dirty="0" err="1">
                <a:solidFill>
                  <a:schemeClr val="tx1"/>
                </a:solidFill>
                <a:latin typeface="Book Antiqua" charset="0"/>
              </a:rPr>
              <a:t>Mohini</a:t>
            </a:r>
            <a:r>
              <a:rPr lang="en-US" sz="1600" dirty="0">
                <a:solidFill>
                  <a:schemeClr val="tx1"/>
                </a:solidFill>
                <a:latin typeface="Book Antiqua" charset="0"/>
              </a:rPr>
              <a:t>, however, we can learn to recognize when we are keeping ourselves trapped by our own beliefs and fears. We can see how we are wasting our precious lives.</a:t>
            </a:r>
          </a:p>
        </p:txBody>
      </p:sp>
      <p:pic>
        <p:nvPicPr>
          <p:cNvPr id="3" name="Picture 2" descr="Mohihini.jpg"/>
          <p:cNvPicPr>
            <a:picLocks noChangeAspect="1"/>
          </p:cNvPicPr>
          <p:nvPr/>
        </p:nvPicPr>
        <p:blipFill>
          <a:blip r:embed="rId2">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tretch>
            <a:fillRect/>
          </a:stretch>
        </p:blipFill>
        <p:spPr>
          <a:xfrm>
            <a:off x="8464462" y="0"/>
            <a:ext cx="3724363" cy="3797300"/>
          </a:xfrm>
          <a:prstGeom prst="rect">
            <a:avLst/>
          </a:prstGeom>
        </p:spPr>
      </p:pic>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3660516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Mohini</a:t>
            </a:r>
            <a:endParaRPr lang="en-US" dirty="0"/>
          </a:p>
        </p:txBody>
      </p:sp>
      <p:sp>
        <p:nvSpPr>
          <p:cNvPr id="3" name="Content Placeholder 2"/>
          <p:cNvSpPr>
            <a:spLocks noGrp="1"/>
          </p:cNvSpPr>
          <p:nvPr>
            <p:ph idx="1"/>
          </p:nvPr>
        </p:nvSpPr>
        <p:spPr/>
        <p:txBody>
          <a:bodyPr/>
          <a:lstStyle/>
          <a:p>
            <a:r>
              <a:rPr lang="en-US" dirty="0" smtClean="0"/>
              <a:t>When have you felt closeted (in a 12 X 12)?</a:t>
            </a:r>
          </a:p>
          <a:p>
            <a:r>
              <a:rPr lang="en-US" dirty="0" smtClean="0"/>
              <a:t>Name one thing you have done to keep yourself in that 12 X 12/Closet</a:t>
            </a:r>
          </a:p>
          <a:p>
            <a:r>
              <a:rPr lang="en-US" dirty="0" smtClean="0"/>
              <a:t>Write down your two answers anonymously &amp; give to one of the volunteers if willing</a:t>
            </a:r>
          </a:p>
          <a:p>
            <a:r>
              <a:rPr lang="en-US" dirty="0" smtClean="0"/>
              <a:t>Take 2-3 minutes to read what people have wrote in silence</a:t>
            </a:r>
          </a:p>
          <a:p>
            <a:r>
              <a:rPr lang="en-US" dirty="0" smtClean="0"/>
              <a:t>What did you notice?</a:t>
            </a:r>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6138702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err="1" smtClean="0"/>
              <a:t>Minority</a:t>
            </a:r>
            <a:r>
              <a:rPr lang="fr-FR" dirty="0" smtClean="0"/>
              <a:t> Stress and Stigma</a:t>
            </a:r>
            <a:endParaRPr lang="fr-FR" dirty="0"/>
          </a:p>
        </p:txBody>
      </p:sp>
      <p:sp>
        <p:nvSpPr>
          <p:cNvPr id="5" name="Content Placeholder 4"/>
          <p:cNvSpPr>
            <a:spLocks noGrp="1"/>
          </p:cNvSpPr>
          <p:nvPr>
            <p:ph idx="1"/>
          </p:nvPr>
        </p:nvSpPr>
        <p:spPr/>
        <p:txBody>
          <a:bodyPr>
            <a:normAutofit/>
          </a:bodyPr>
          <a:lstStyle/>
          <a:p>
            <a:r>
              <a:rPr lang="fr-FR" dirty="0" err="1" smtClean="0"/>
              <a:t>Minority</a:t>
            </a:r>
            <a:r>
              <a:rPr lang="fr-FR" dirty="0" smtClean="0"/>
              <a:t> stress </a:t>
            </a:r>
            <a:r>
              <a:rPr lang="fr-FR" dirty="0" err="1" smtClean="0"/>
              <a:t>theory</a:t>
            </a:r>
            <a:r>
              <a:rPr lang="fr-FR" dirty="0" smtClean="0"/>
              <a:t> </a:t>
            </a:r>
            <a:r>
              <a:rPr lang="fr-FR" dirty="0" err="1" smtClean="0"/>
              <a:t>suggests</a:t>
            </a:r>
            <a:r>
              <a:rPr lang="fr-FR" dirty="0" smtClean="0"/>
              <a:t> a </a:t>
            </a:r>
            <a:r>
              <a:rPr lang="fr-FR" dirty="0" err="1" smtClean="0"/>
              <a:t>broad</a:t>
            </a:r>
            <a:r>
              <a:rPr lang="fr-FR" dirty="0" smtClean="0"/>
              <a:t> range of </a:t>
            </a:r>
            <a:r>
              <a:rPr lang="fr-FR" dirty="0" err="1" smtClean="0"/>
              <a:t>mechanisms</a:t>
            </a:r>
            <a:r>
              <a:rPr lang="fr-FR" dirty="0" smtClean="0"/>
              <a:t> for the impact of </a:t>
            </a:r>
            <a:r>
              <a:rPr lang="fr-FR" dirty="0" err="1" smtClean="0"/>
              <a:t>societal</a:t>
            </a:r>
            <a:r>
              <a:rPr lang="fr-FR" dirty="0" smtClean="0"/>
              <a:t> stigma</a:t>
            </a:r>
          </a:p>
          <a:p>
            <a:pPr lvl="1"/>
            <a:r>
              <a:rPr lang="fr-FR" dirty="0" err="1" smtClean="0"/>
              <a:t>Self-stigma</a:t>
            </a:r>
            <a:r>
              <a:rPr lang="fr-FR" dirty="0" smtClean="0"/>
              <a:t> (</a:t>
            </a:r>
            <a:r>
              <a:rPr lang="fr-FR" dirty="0" err="1" smtClean="0"/>
              <a:t>e.g</a:t>
            </a:r>
            <a:r>
              <a:rPr lang="fr-FR" dirty="0" smtClean="0"/>
              <a:t>., </a:t>
            </a:r>
            <a:r>
              <a:rPr lang="fr-FR" dirty="0" err="1" smtClean="0"/>
              <a:t>internalized</a:t>
            </a:r>
            <a:r>
              <a:rPr lang="fr-FR" dirty="0" smtClean="0"/>
              <a:t> </a:t>
            </a:r>
            <a:r>
              <a:rPr lang="fr-FR" dirty="0" err="1" smtClean="0"/>
              <a:t>homophobia</a:t>
            </a:r>
            <a:r>
              <a:rPr lang="fr-FR" dirty="0" smtClean="0"/>
              <a:t>; </a:t>
            </a:r>
            <a:r>
              <a:rPr lang="fr-FR" dirty="0" err="1" smtClean="0"/>
              <a:t>Yadavaia</a:t>
            </a:r>
            <a:r>
              <a:rPr lang="fr-FR" dirty="0" smtClean="0"/>
              <a:t> &amp; Hayes, 2012)</a:t>
            </a:r>
          </a:p>
          <a:p>
            <a:pPr lvl="1"/>
            <a:r>
              <a:rPr lang="fr-FR" dirty="0" smtClean="0"/>
              <a:t>Stigma/Expectation of Rejection</a:t>
            </a:r>
          </a:p>
          <a:p>
            <a:pPr lvl="1"/>
            <a:r>
              <a:rPr lang="fr-FR" dirty="0" err="1" smtClean="0"/>
              <a:t>Outness/Concealment</a:t>
            </a:r>
            <a:endParaRPr lang="fr-FR" dirty="0" smtClean="0"/>
          </a:p>
          <a:p>
            <a:pPr lvl="1"/>
            <a:r>
              <a:rPr lang="fr-FR" dirty="0" smtClean="0"/>
              <a:t>Discrimination</a:t>
            </a:r>
          </a:p>
          <a:p>
            <a:pPr lvl="1"/>
            <a:r>
              <a:rPr lang="fr-FR" dirty="0" err="1" smtClean="0"/>
              <a:t>Community</a:t>
            </a:r>
            <a:r>
              <a:rPr lang="fr-FR" dirty="0" smtClean="0"/>
              <a:t> </a:t>
            </a:r>
            <a:r>
              <a:rPr lang="fr-FR" dirty="0" err="1" smtClean="0"/>
              <a:t>connectedness</a:t>
            </a:r>
            <a:endParaRPr lang="fr-FR" dirty="0" smtClean="0"/>
          </a:p>
          <a:p>
            <a:r>
              <a:rPr lang="fr-FR" dirty="0" err="1" smtClean="0"/>
              <a:t>Related</a:t>
            </a:r>
            <a:r>
              <a:rPr lang="fr-FR" dirty="0" smtClean="0"/>
              <a:t> to a </a:t>
            </a:r>
            <a:r>
              <a:rPr lang="fr-FR" dirty="0" err="1" smtClean="0"/>
              <a:t>broad</a:t>
            </a:r>
            <a:r>
              <a:rPr lang="fr-FR" dirty="0" smtClean="0"/>
              <a:t> range of </a:t>
            </a:r>
            <a:r>
              <a:rPr lang="fr-FR" dirty="0" err="1" smtClean="0"/>
              <a:t>psychological</a:t>
            </a:r>
            <a:r>
              <a:rPr lang="fr-FR" dirty="0" smtClean="0"/>
              <a:t> </a:t>
            </a:r>
            <a:r>
              <a:rPr lang="fr-FR" dirty="0" err="1" smtClean="0"/>
              <a:t>symtpoms</a:t>
            </a:r>
            <a:endParaRPr lang="fr-FR" dirty="0" smtClean="0"/>
          </a:p>
          <a:p>
            <a:pPr lvl="1"/>
            <a:r>
              <a:rPr lang="fr-FR" dirty="0" smtClean="0"/>
              <a:t>May </a:t>
            </a:r>
            <a:r>
              <a:rPr lang="fr-FR" dirty="0" err="1" smtClean="0"/>
              <a:t>be</a:t>
            </a:r>
            <a:r>
              <a:rPr lang="fr-FR" dirty="0" smtClean="0"/>
              <a:t> due to </a:t>
            </a:r>
            <a:r>
              <a:rPr lang="fr-FR" dirty="0" err="1" smtClean="0"/>
              <a:t>reduced</a:t>
            </a:r>
            <a:r>
              <a:rPr lang="fr-FR" dirty="0" smtClean="0"/>
              <a:t> </a:t>
            </a:r>
            <a:r>
              <a:rPr lang="fr-FR" dirty="0" err="1" smtClean="0"/>
              <a:t>emotion</a:t>
            </a:r>
            <a:r>
              <a:rPr lang="fr-FR" dirty="0" smtClean="0"/>
              <a:t> </a:t>
            </a:r>
            <a:r>
              <a:rPr lang="fr-FR" dirty="0" err="1" smtClean="0"/>
              <a:t>regulation</a:t>
            </a:r>
            <a:endParaRPr lang="fr-FR" dirty="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3794" name="Rectangle 2"/>
          <p:cNvSpPr>
            <a:spLocks noGrp="1" noRot="1" noChangeArrowheads="1"/>
          </p:cNvSpPr>
          <p:nvPr>
            <p:ph type="title"/>
          </p:nvPr>
        </p:nvSpPr>
        <p:spPr/>
        <p:txBody>
          <a:bodyPr/>
          <a:lstStyle/>
          <a:p>
            <a:pPr eaLnBrk="1" hangingPunct="1">
              <a:defRPr/>
            </a:pPr>
            <a:r>
              <a:rPr lang="en-US" b="0" dirty="0" smtClean="0"/>
              <a:t>Assumption of Healthy Normality</a:t>
            </a:r>
          </a:p>
        </p:txBody>
      </p:sp>
      <p:sp>
        <p:nvSpPr>
          <p:cNvPr id="33795" name="Rectangle 3"/>
          <p:cNvSpPr>
            <a:spLocks noGrp="1" noChangeArrowheads="1"/>
          </p:cNvSpPr>
          <p:nvPr>
            <p:ph idx="1"/>
          </p:nvPr>
        </p:nvSpPr>
        <p:spPr/>
        <p:txBody>
          <a:bodyPr/>
          <a:lstStyle/>
          <a:p>
            <a:pPr eaLnBrk="1" hangingPunct="1">
              <a:buClr>
                <a:schemeClr val="tx1"/>
              </a:buClr>
              <a:buFontTx/>
              <a:buChar char="•"/>
            </a:pPr>
            <a:r>
              <a:rPr lang="en-US" b="1" dirty="0"/>
              <a:t>Psychological health is the natural homeostatic state in humans will naturally be happy and content</a:t>
            </a:r>
          </a:p>
          <a:p>
            <a:pPr eaLnBrk="1" hangingPunct="1">
              <a:buClr>
                <a:schemeClr val="tx1"/>
              </a:buClr>
              <a:buFontTx/>
              <a:buChar char="•"/>
            </a:pPr>
            <a:r>
              <a:rPr lang="en-US" b="1" dirty="0"/>
              <a:t>This state is disturbed by illness or distress</a:t>
            </a:r>
          </a:p>
          <a:p>
            <a:pPr eaLnBrk="1" hangingPunct="1">
              <a:buClr>
                <a:schemeClr val="tx1"/>
              </a:buClr>
              <a:buFontTx/>
              <a:buChar char="•"/>
            </a:pPr>
            <a:r>
              <a:rPr lang="en-US" b="1" dirty="0"/>
              <a:t>Abnormality is a disease or syndrome driven by unusual pathological processes</a:t>
            </a:r>
          </a:p>
          <a:p>
            <a:pPr eaLnBrk="1" hangingPunct="1"/>
            <a:endParaRPr lang="en-US" b="1" dirty="0"/>
          </a:p>
        </p:txBody>
      </p:sp>
      <p:sp>
        <p:nvSpPr>
          <p:cNvPr id="12292" name="Slide Number Placeholder 4"/>
          <p:cNvSpPr>
            <a:spLocks noGrp="1"/>
          </p:cNvSpPr>
          <p:nvPr>
            <p:ph type="sldNum" sz="quarter" idx="12"/>
          </p:nvPr>
        </p:nvSpPr>
        <p:spPr/>
        <p:txBody>
          <a:bodyPr/>
          <a:lstStyle/>
          <a:p>
            <a:fld id="{8975BBC9-8A27-F44A-9F54-5818D571AF43}" type="slidenum">
              <a:rPr lang="en-US"/>
              <a:pPr/>
              <a:t>6</a:t>
            </a:fld>
            <a:endParaRPr lang="en-US"/>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4" name="Rectangle 2"/>
          <p:cNvSpPr>
            <a:spLocks noGrp="1" noRot="1" noChangeArrowheads="1"/>
          </p:cNvSpPr>
          <p:nvPr>
            <p:ph type="title"/>
          </p:nvPr>
        </p:nvSpPr>
        <p:spPr/>
        <p:txBody>
          <a:bodyPr/>
          <a:lstStyle/>
          <a:p>
            <a:pPr eaLnBrk="1" hangingPunct="1"/>
            <a:r>
              <a:rPr lang="en-US" b="0" dirty="0"/>
              <a:t>However… </a:t>
            </a:r>
          </a:p>
        </p:txBody>
      </p:sp>
      <p:sp>
        <p:nvSpPr>
          <p:cNvPr id="3075" name="Rectangle 3"/>
          <p:cNvSpPr>
            <a:spLocks noGrp="1" noChangeArrowheads="1"/>
          </p:cNvSpPr>
          <p:nvPr>
            <p:ph sz="half" idx="1"/>
          </p:nvPr>
        </p:nvSpPr>
        <p:spPr/>
        <p:txBody>
          <a:bodyPr>
            <a:normAutofit fontScale="92500" lnSpcReduction="10000"/>
          </a:bodyPr>
          <a:lstStyle/>
          <a:p>
            <a:pPr eaLnBrk="1" hangingPunct="1">
              <a:buClr>
                <a:schemeClr val="tx1"/>
              </a:buClr>
              <a:buFontTx/>
              <a:buChar char="•"/>
            </a:pPr>
            <a:r>
              <a:rPr lang="en-US" b="1" dirty="0"/>
              <a:t>most humans are hurting</a:t>
            </a:r>
            <a:endParaRPr lang="en-US" b="1" dirty="0" smtClean="0"/>
          </a:p>
          <a:p>
            <a:pPr lvl="1">
              <a:buFont typeface="Wingdings" pitchFamily="2" charset="2"/>
              <a:buChar char="n"/>
              <a:defRPr/>
            </a:pPr>
            <a:r>
              <a:rPr lang="en-US" dirty="0" smtClean="0"/>
              <a:t>Among gay men, the lifetime occurrence of depression is nearly 4 times that of heterosexual men; among lesbians, double that of heterosexual women (IOM, 2011)</a:t>
            </a:r>
          </a:p>
          <a:p>
            <a:pPr lvl="1">
              <a:buFont typeface="Wingdings" pitchFamily="2" charset="2"/>
              <a:buChar char="n"/>
              <a:defRPr/>
            </a:pPr>
            <a:r>
              <a:rPr lang="en-US" dirty="0" smtClean="0"/>
              <a:t>50% of transgender individuals have experienced sexual assault. </a:t>
            </a:r>
            <a:r>
              <a:rPr lang="en-US" dirty="0" err="1" smtClean="0"/>
              <a:t>Transwomen</a:t>
            </a:r>
            <a:r>
              <a:rPr lang="en-US" dirty="0" smtClean="0"/>
              <a:t> have a 1 in 12 chance of being murdered, and 1 in 8 for </a:t>
            </a:r>
            <a:r>
              <a:rPr lang="en-US" dirty="0" err="1" smtClean="0"/>
              <a:t>transwomen</a:t>
            </a:r>
            <a:r>
              <a:rPr lang="en-US" dirty="0" smtClean="0"/>
              <a:t> of color. 41% have attempted suicide (TSER, 2015)</a:t>
            </a:r>
          </a:p>
          <a:p>
            <a:pPr lvl="1">
              <a:buFont typeface="Wingdings" pitchFamily="2" charset="2"/>
              <a:buChar char="n"/>
              <a:defRPr/>
            </a:pPr>
            <a:r>
              <a:rPr lang="en-US" dirty="0" smtClean="0"/>
              <a:t>Despite a greater utilization of mental health services, most psychologists report little or no training in working with sexual minorities</a:t>
            </a:r>
            <a:endParaRPr lang="en-US" b="1" dirty="0" smtClean="0"/>
          </a:p>
          <a:p>
            <a:pPr lvl="1" eaLnBrk="1" hangingPunct="1">
              <a:buClr>
                <a:schemeClr val="tx1"/>
              </a:buClr>
              <a:buFontTx/>
              <a:buChar char="-"/>
            </a:pPr>
            <a:endParaRPr lang="en-US" b="1" dirty="0"/>
          </a:p>
          <a:p>
            <a:pPr lvl="1" eaLnBrk="1" hangingPunct="1">
              <a:buClr>
                <a:schemeClr val="tx1"/>
              </a:buClr>
              <a:buFontTx/>
              <a:buChar char="-"/>
            </a:pPr>
            <a:endParaRPr lang="en-US" b="1" dirty="0"/>
          </a:p>
        </p:txBody>
      </p:sp>
      <p:sp>
        <p:nvSpPr>
          <p:cNvPr id="5" name="Content Placeholder 4"/>
          <p:cNvSpPr>
            <a:spLocks noGrp="1"/>
          </p:cNvSpPr>
          <p:nvPr>
            <p:ph sz="half" idx="2"/>
          </p:nvPr>
        </p:nvSpPr>
        <p:spPr/>
        <p:txBody>
          <a:bodyPr>
            <a:normAutofit fontScale="92500" lnSpcReduction="10000"/>
          </a:bodyPr>
          <a:lstStyle/>
          <a:p>
            <a:endParaRPr lang="en-US" dirty="0"/>
          </a:p>
        </p:txBody>
      </p:sp>
      <p:sp>
        <p:nvSpPr>
          <p:cNvPr id="13316" name="Slide Number Placeholder 4"/>
          <p:cNvSpPr>
            <a:spLocks noGrp="1"/>
          </p:cNvSpPr>
          <p:nvPr>
            <p:ph type="sldNum" sz="quarter" idx="12"/>
          </p:nvPr>
        </p:nvSpPr>
        <p:spPr/>
        <p:txBody>
          <a:bodyPr/>
          <a:lstStyle/>
          <a:p>
            <a:r>
              <a:rPr lang="en-US"/>
              <a:t> </a:t>
            </a:r>
            <a:fld id="{BF611572-39D9-0147-8766-9BCB5943F5FA}" type="slidenum">
              <a:rPr lang="en-US"/>
              <a:pPr/>
              <a:t>7</a:t>
            </a:fld>
            <a:endParaRPr lang="en-US"/>
          </a:p>
        </p:txBody>
      </p:sp>
      <p:pic>
        <p:nvPicPr>
          <p:cNvPr id="6" name="Picture 5"/>
          <p:cNvPicPr>
            <a:picLocks noChangeAspect="1"/>
          </p:cNvPicPr>
          <p:nvPr/>
        </p:nvPicPr>
        <p:blipFill>
          <a:blip r:embed="rId3"/>
          <a:stretch>
            <a:fillRect/>
          </a:stretch>
        </p:blipFill>
        <p:spPr>
          <a:xfrm>
            <a:off x="6246812" y="1905000"/>
            <a:ext cx="5608678" cy="3733800"/>
          </a:xfrm>
          <a:prstGeom prst="rect">
            <a:avLst/>
          </a:prstGeom>
        </p:spPr>
      </p:pic>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aphicFrame>
        <p:nvGraphicFramePr>
          <p:cNvPr id="60418" name="Object 2"/>
          <p:cNvGraphicFramePr>
            <a:graphicFrameLocks noGrp="1" noChangeAspect="1"/>
          </p:cNvGraphicFramePr>
          <p:nvPr>
            <p:ph/>
          </p:nvPr>
        </p:nvGraphicFramePr>
        <p:xfrm>
          <a:off x="1532068" y="274638"/>
          <a:ext cx="9124690" cy="5821362"/>
        </p:xfrm>
        <a:graphic>
          <a:graphicData uri="http://schemas.openxmlformats.org/presentationml/2006/ole">
            <p:oleObj spid="_x0000_s182274" name="CorelDRAW" r:id="rId4" imgW="7112000" imgH="6096000" progId="">
              <p:embed/>
            </p:oleObj>
          </a:graphicData>
        </a:graphic>
      </p:graphicFrame>
      <p:sp>
        <p:nvSpPr>
          <p:cNvPr id="60419" name="Rectangle 3"/>
          <p:cNvSpPr>
            <a:spLocks noChangeArrowheads="1"/>
          </p:cNvSpPr>
          <p:nvPr/>
        </p:nvSpPr>
        <p:spPr bwMode="auto">
          <a:xfrm>
            <a:off x="1625177" y="228600"/>
            <a:ext cx="5789692" cy="6248400"/>
          </a:xfrm>
          <a:prstGeom prst="rect">
            <a:avLst/>
          </a:prstGeom>
          <a:noFill/>
          <a:ln w="28575">
            <a:solidFill>
              <a:srgbClr val="CC3300"/>
            </a:solidFill>
            <a:miter lim="800000"/>
            <a:headEnd/>
            <a:tailEnd/>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Lst>
        </p:spPr>
        <p:txBody>
          <a:bodyPr wrap="none" anchor="ctr"/>
          <a:lstStyle/>
          <a:p>
            <a:endParaRPr lang="en-US">
              <a:solidFill>
                <a:srgbClr val="FFFFFF"/>
              </a:solidFill>
            </a:endParaRPr>
          </a:p>
        </p:txBody>
      </p:sp>
      <p:sp>
        <p:nvSpPr>
          <p:cNvPr id="60420" name="Text Box 4"/>
          <p:cNvSpPr txBox="1">
            <a:spLocks noChangeArrowheads="1"/>
          </p:cNvSpPr>
          <p:nvPr/>
        </p:nvSpPr>
        <p:spPr bwMode="auto">
          <a:xfrm>
            <a:off x="1828324" y="457201"/>
            <a:ext cx="2640912" cy="707886"/>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spAutoFit/>
          </a:bodyPr>
          <a:lstStyle>
            <a:lvl1pPr eaLnBrk="0" hangingPunct="0">
              <a:defRPr>
                <a:solidFill>
                  <a:schemeClr val="tx1"/>
                </a:solidFill>
                <a:latin typeface="Tw Cen MT" pitchFamily="34" charset="0"/>
                <a:cs typeface="Arial" pitchFamily="34" charset="0"/>
              </a:defRPr>
            </a:lvl1pPr>
            <a:lvl2pPr marL="742950" indent="-285750" eaLnBrk="0" hangingPunct="0">
              <a:defRPr>
                <a:solidFill>
                  <a:schemeClr val="tx1"/>
                </a:solidFill>
                <a:latin typeface="Tw Cen MT" pitchFamily="34" charset="0"/>
                <a:cs typeface="Arial" pitchFamily="34" charset="0"/>
              </a:defRPr>
            </a:lvl2pPr>
            <a:lvl3pPr marL="1143000" indent="-228600" eaLnBrk="0" hangingPunct="0">
              <a:defRPr>
                <a:solidFill>
                  <a:schemeClr val="tx1"/>
                </a:solidFill>
                <a:latin typeface="Tw Cen MT" pitchFamily="34" charset="0"/>
                <a:cs typeface="Arial" pitchFamily="34" charset="0"/>
              </a:defRPr>
            </a:lvl3pPr>
            <a:lvl4pPr marL="1600200" indent="-228600" eaLnBrk="0" hangingPunct="0">
              <a:defRPr>
                <a:solidFill>
                  <a:schemeClr val="tx1"/>
                </a:solidFill>
                <a:latin typeface="Tw Cen MT" pitchFamily="34" charset="0"/>
                <a:cs typeface="Arial" pitchFamily="34" charset="0"/>
              </a:defRPr>
            </a:lvl4pPr>
            <a:lvl5pPr marL="2057400" indent="-228600" eaLnBrk="0" hangingPunct="0">
              <a:defRPr>
                <a:solidFill>
                  <a:schemeClr val="tx1"/>
                </a:solidFill>
                <a:latin typeface="Tw Cen MT" pitchFamily="34" charset="0"/>
                <a:cs typeface="Arial" pitchFamily="34" charset="0"/>
              </a:defRPr>
            </a:lvl5pPr>
            <a:lvl6pPr marL="2514600" indent="-228600" eaLnBrk="0" fontAlgn="base" hangingPunct="0">
              <a:spcBef>
                <a:spcPct val="0"/>
              </a:spcBef>
              <a:spcAft>
                <a:spcPct val="0"/>
              </a:spcAft>
              <a:defRPr>
                <a:solidFill>
                  <a:schemeClr val="tx1"/>
                </a:solidFill>
                <a:latin typeface="Tw Cen MT" pitchFamily="34" charset="0"/>
                <a:cs typeface="Arial" pitchFamily="34" charset="0"/>
              </a:defRPr>
            </a:lvl6pPr>
            <a:lvl7pPr marL="2971800" indent="-228600" eaLnBrk="0" fontAlgn="base" hangingPunct="0">
              <a:spcBef>
                <a:spcPct val="0"/>
              </a:spcBef>
              <a:spcAft>
                <a:spcPct val="0"/>
              </a:spcAft>
              <a:defRPr>
                <a:solidFill>
                  <a:schemeClr val="tx1"/>
                </a:solidFill>
                <a:latin typeface="Tw Cen MT" pitchFamily="34" charset="0"/>
                <a:cs typeface="Arial" pitchFamily="34" charset="0"/>
              </a:defRPr>
            </a:lvl7pPr>
            <a:lvl8pPr marL="3429000" indent="-228600" eaLnBrk="0" fontAlgn="base" hangingPunct="0">
              <a:spcBef>
                <a:spcPct val="0"/>
              </a:spcBef>
              <a:spcAft>
                <a:spcPct val="0"/>
              </a:spcAft>
              <a:defRPr>
                <a:solidFill>
                  <a:schemeClr val="tx1"/>
                </a:solidFill>
                <a:latin typeface="Tw Cen MT" pitchFamily="34" charset="0"/>
                <a:cs typeface="Arial" pitchFamily="34" charset="0"/>
              </a:defRPr>
            </a:lvl8pPr>
            <a:lvl9pPr marL="3886200" indent="-228600" eaLnBrk="0" fontAlgn="base" hangingPunct="0">
              <a:spcBef>
                <a:spcPct val="0"/>
              </a:spcBef>
              <a:spcAft>
                <a:spcPct val="0"/>
              </a:spcAft>
              <a:defRPr>
                <a:solidFill>
                  <a:schemeClr val="tx1"/>
                </a:solidFill>
                <a:latin typeface="Tw Cen MT" pitchFamily="34" charset="0"/>
                <a:cs typeface="Arial" pitchFamily="34" charset="0"/>
              </a:defRPr>
            </a:lvl9pPr>
          </a:lstStyle>
          <a:p>
            <a:pPr algn="ctr">
              <a:spcBef>
                <a:spcPct val="50000"/>
              </a:spcBef>
            </a:pPr>
            <a:r>
              <a:rPr lang="en-US" sz="2000" dirty="0">
                <a:solidFill>
                  <a:srgbClr val="FF0000"/>
                </a:solidFill>
                <a:latin typeface="Times New Roman" pitchFamily="18" charset="0"/>
              </a:rPr>
              <a:t>Acceptance and Mindfulness Processes</a:t>
            </a: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662761732"/>
      </p:ext>
    </p:extLst>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aphicFrame>
        <p:nvGraphicFramePr>
          <p:cNvPr id="61442" name="Object 2"/>
          <p:cNvGraphicFramePr>
            <a:graphicFrameLocks noGrp="1" noChangeAspect="1"/>
          </p:cNvGraphicFramePr>
          <p:nvPr>
            <p:ph/>
          </p:nvPr>
        </p:nvGraphicFramePr>
        <p:xfrm>
          <a:off x="1532068" y="274638"/>
          <a:ext cx="9124690" cy="5821362"/>
        </p:xfrm>
        <a:graphic>
          <a:graphicData uri="http://schemas.openxmlformats.org/presentationml/2006/ole">
            <p:oleObj spid="_x0000_s184322" name="CorelDRAW" r:id="rId4" imgW="7112000" imgH="6096000" progId="">
              <p:embed/>
            </p:oleObj>
          </a:graphicData>
        </a:graphic>
      </p:graphicFrame>
      <p:sp>
        <p:nvSpPr>
          <p:cNvPr id="61443" name="Rectangle 3"/>
          <p:cNvSpPr>
            <a:spLocks noChangeArrowheads="1"/>
          </p:cNvSpPr>
          <p:nvPr/>
        </p:nvSpPr>
        <p:spPr bwMode="auto">
          <a:xfrm>
            <a:off x="4875530" y="228600"/>
            <a:ext cx="5789692" cy="6248400"/>
          </a:xfrm>
          <a:prstGeom prst="rect">
            <a:avLst/>
          </a:prstGeom>
          <a:noFill/>
          <a:ln w="28575">
            <a:solidFill>
              <a:srgbClr val="660066"/>
            </a:solidFill>
            <a:miter lim="800000"/>
            <a:headEnd/>
            <a:tailEnd/>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Lst>
        </p:spPr>
        <p:txBody>
          <a:bodyPr wrap="none" anchor="ctr"/>
          <a:lstStyle/>
          <a:p>
            <a:endParaRPr lang="en-US"/>
          </a:p>
        </p:txBody>
      </p:sp>
      <p:sp>
        <p:nvSpPr>
          <p:cNvPr id="61444" name="Text Box 4"/>
          <p:cNvSpPr txBox="1">
            <a:spLocks noChangeArrowheads="1"/>
          </p:cNvSpPr>
          <p:nvPr/>
        </p:nvSpPr>
        <p:spPr bwMode="auto">
          <a:xfrm>
            <a:off x="7414869" y="457201"/>
            <a:ext cx="2844059" cy="1006475"/>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spAutoFit/>
          </a:bodyPr>
          <a:lstStyle>
            <a:lvl1pPr eaLnBrk="0" hangingPunct="0">
              <a:defRPr>
                <a:solidFill>
                  <a:schemeClr val="tx1"/>
                </a:solidFill>
                <a:latin typeface="Tw Cen MT" pitchFamily="34" charset="0"/>
                <a:cs typeface="Arial" pitchFamily="34" charset="0"/>
              </a:defRPr>
            </a:lvl1pPr>
            <a:lvl2pPr marL="742950" indent="-285750" eaLnBrk="0" hangingPunct="0">
              <a:defRPr>
                <a:solidFill>
                  <a:schemeClr val="tx1"/>
                </a:solidFill>
                <a:latin typeface="Tw Cen MT" pitchFamily="34" charset="0"/>
                <a:cs typeface="Arial" pitchFamily="34" charset="0"/>
              </a:defRPr>
            </a:lvl2pPr>
            <a:lvl3pPr marL="1143000" indent="-228600" eaLnBrk="0" hangingPunct="0">
              <a:defRPr>
                <a:solidFill>
                  <a:schemeClr val="tx1"/>
                </a:solidFill>
                <a:latin typeface="Tw Cen MT" pitchFamily="34" charset="0"/>
                <a:cs typeface="Arial" pitchFamily="34" charset="0"/>
              </a:defRPr>
            </a:lvl3pPr>
            <a:lvl4pPr marL="1600200" indent="-228600" eaLnBrk="0" hangingPunct="0">
              <a:defRPr>
                <a:solidFill>
                  <a:schemeClr val="tx1"/>
                </a:solidFill>
                <a:latin typeface="Tw Cen MT" pitchFamily="34" charset="0"/>
                <a:cs typeface="Arial" pitchFamily="34" charset="0"/>
              </a:defRPr>
            </a:lvl4pPr>
            <a:lvl5pPr marL="2057400" indent="-228600" eaLnBrk="0" hangingPunct="0">
              <a:defRPr>
                <a:solidFill>
                  <a:schemeClr val="tx1"/>
                </a:solidFill>
                <a:latin typeface="Tw Cen MT" pitchFamily="34" charset="0"/>
                <a:cs typeface="Arial" pitchFamily="34" charset="0"/>
              </a:defRPr>
            </a:lvl5pPr>
            <a:lvl6pPr marL="2514600" indent="-228600" eaLnBrk="0" fontAlgn="base" hangingPunct="0">
              <a:spcBef>
                <a:spcPct val="0"/>
              </a:spcBef>
              <a:spcAft>
                <a:spcPct val="0"/>
              </a:spcAft>
              <a:defRPr>
                <a:solidFill>
                  <a:schemeClr val="tx1"/>
                </a:solidFill>
                <a:latin typeface="Tw Cen MT" pitchFamily="34" charset="0"/>
                <a:cs typeface="Arial" pitchFamily="34" charset="0"/>
              </a:defRPr>
            </a:lvl6pPr>
            <a:lvl7pPr marL="2971800" indent="-228600" eaLnBrk="0" fontAlgn="base" hangingPunct="0">
              <a:spcBef>
                <a:spcPct val="0"/>
              </a:spcBef>
              <a:spcAft>
                <a:spcPct val="0"/>
              </a:spcAft>
              <a:defRPr>
                <a:solidFill>
                  <a:schemeClr val="tx1"/>
                </a:solidFill>
                <a:latin typeface="Tw Cen MT" pitchFamily="34" charset="0"/>
                <a:cs typeface="Arial" pitchFamily="34" charset="0"/>
              </a:defRPr>
            </a:lvl7pPr>
            <a:lvl8pPr marL="3429000" indent="-228600" eaLnBrk="0" fontAlgn="base" hangingPunct="0">
              <a:spcBef>
                <a:spcPct val="0"/>
              </a:spcBef>
              <a:spcAft>
                <a:spcPct val="0"/>
              </a:spcAft>
              <a:defRPr>
                <a:solidFill>
                  <a:schemeClr val="tx1"/>
                </a:solidFill>
                <a:latin typeface="Tw Cen MT" pitchFamily="34" charset="0"/>
                <a:cs typeface="Arial" pitchFamily="34" charset="0"/>
              </a:defRPr>
            </a:lvl8pPr>
            <a:lvl9pPr marL="3886200" indent="-228600" eaLnBrk="0" fontAlgn="base" hangingPunct="0">
              <a:spcBef>
                <a:spcPct val="0"/>
              </a:spcBef>
              <a:spcAft>
                <a:spcPct val="0"/>
              </a:spcAft>
              <a:defRPr>
                <a:solidFill>
                  <a:schemeClr val="tx1"/>
                </a:solidFill>
                <a:latin typeface="Tw Cen MT" pitchFamily="34" charset="0"/>
                <a:cs typeface="Arial" pitchFamily="34" charset="0"/>
              </a:defRPr>
            </a:lvl9pPr>
          </a:lstStyle>
          <a:p>
            <a:pPr algn="ctr">
              <a:spcBef>
                <a:spcPct val="50000"/>
              </a:spcBef>
            </a:pPr>
            <a:r>
              <a:rPr lang="en-US" sz="2000" dirty="0">
                <a:solidFill>
                  <a:srgbClr val="660066"/>
                </a:solidFill>
                <a:latin typeface="Times New Roman" pitchFamily="18" charset="0"/>
              </a:rPr>
              <a:t>Commitment    and Behavior Change Processes</a:t>
            </a: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690899634"/>
      </p:ext>
    </p:extLst>
  </p:cSld>
  <p:clrMapOvr>
    <a:masterClrMapping/>
  </p:clrMapOvr>
  <p:transition>
    <p:dissolve/>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ARTICULATE_PROJECT_OPEN" val="0"/>
</p:tagLst>
</file>

<file path=ppt/theme/theme1.xml><?xml version="1.0" encoding="utf-8"?>
<a:theme xmlns:a="http://schemas.openxmlformats.org/drawingml/2006/main" name="Revolution">
  <a:themeElements>
    <a:clrScheme name="Revolution">
      <a:dk1>
        <a:sysClr val="windowText" lastClr="000000"/>
      </a:dk1>
      <a:lt1>
        <a:sysClr val="window" lastClr="FFFFFF"/>
      </a:lt1>
      <a:dk2>
        <a:srgbClr val="1B3861"/>
      </a:dk2>
      <a:lt2>
        <a:srgbClr val="38ABED"/>
      </a:lt2>
      <a:accent1>
        <a:srgbClr val="0C5986"/>
      </a:accent1>
      <a:accent2>
        <a:srgbClr val="DDF53D"/>
      </a:accent2>
      <a:accent3>
        <a:srgbClr val="508709"/>
      </a:accent3>
      <a:accent4>
        <a:srgbClr val="BF5E00"/>
      </a:accent4>
      <a:accent5>
        <a:srgbClr val="9C0001"/>
      </a:accent5>
      <a:accent6>
        <a:srgbClr val="660075"/>
      </a:accent6>
      <a:hlink>
        <a:srgbClr val="ABF24D"/>
      </a:hlink>
      <a:folHlink>
        <a:srgbClr val="A0E7FB"/>
      </a:folHlink>
    </a:clrScheme>
    <a:fontScheme name="Revolution">
      <a:majorFont>
        <a:latin typeface="Trebuchet MS"/>
        <a:ea typeface=""/>
        <a:cs typeface=""/>
        <a:font script="Jpan" typeface="ＭＳ ゴシック"/>
      </a:majorFont>
      <a:minorFont>
        <a:latin typeface="Trebuchet MS"/>
        <a:ea typeface=""/>
        <a:cs typeface=""/>
        <a:font script="Jpan" typeface="ＭＳ ゴシック"/>
      </a:minorFont>
    </a:fontScheme>
    <a:fmtScheme name="Revolution">
      <a:fillStyleLst>
        <a:solidFill>
          <a:schemeClr val="phClr"/>
        </a:solidFill>
        <a:solidFill>
          <a:schemeClr val="phClr"/>
        </a:soli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3175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0800000">
              <a:srgbClr val="808080">
                <a:alpha val="75000"/>
              </a:srgbClr>
            </a:innerShdw>
          </a:effectLst>
        </a:effectStyle>
        <a:effectStyle>
          <a:effectLst>
            <a:innerShdw blurRad="50800" dist="25400" dir="13500000">
              <a:srgbClr val="808080">
                <a:alpha val="75000"/>
              </a:srgbClr>
            </a:innerShdw>
            <a:outerShdw blurRad="63500" dist="50800" dir="5400000" algn="br" rotWithShape="0">
              <a:srgbClr val="000000">
                <a:alpha val="35000"/>
              </a:srgbClr>
            </a:outerShdw>
          </a:effectLst>
          <a:scene3d>
            <a:camera prst="orthographicFront">
              <a:rot lat="0" lon="0" rev="0"/>
            </a:camera>
            <a:lightRig rig="threePt" dir="tl">
              <a:rot lat="0" lon="0" rev="11400000"/>
            </a:lightRig>
          </a:scene3d>
          <a:sp3d contourW="12700" prstMaterial="softmetal">
            <a:bevelT w="63500" h="25400" prst="angle"/>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Digital Blue Tunnel">
      <a:dk1>
        <a:srgbClr val="000000"/>
      </a:dk1>
      <a:lt1>
        <a:sysClr val="window" lastClr="FFFFFF"/>
      </a:lt1>
      <a:dk2>
        <a:srgbClr val="001027"/>
      </a:dk2>
      <a:lt2>
        <a:srgbClr val="C1EBF7"/>
      </a:lt2>
      <a:accent1>
        <a:srgbClr val="56C5FF"/>
      </a:accent1>
      <a:accent2>
        <a:srgbClr val="4BB836"/>
      </a:accent2>
      <a:accent3>
        <a:srgbClr val="F8B004"/>
      </a:accent3>
      <a:accent4>
        <a:srgbClr val="972ACD"/>
      </a:accent4>
      <a:accent5>
        <a:srgbClr val="F86E24"/>
      </a:accent5>
      <a:accent6>
        <a:srgbClr val="DB30C7"/>
      </a:accent6>
      <a:hlink>
        <a:srgbClr val="F8B004"/>
      </a:hlink>
      <a:folHlink>
        <a:srgbClr val="969696"/>
      </a:folHlink>
    </a:clrScheme>
    <a:fontScheme name="Corbel">
      <a:maj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Digital Blue Tunnel">
      <a:dk1>
        <a:srgbClr val="000000"/>
      </a:dk1>
      <a:lt1>
        <a:sysClr val="window" lastClr="FFFFFF"/>
      </a:lt1>
      <a:dk2>
        <a:srgbClr val="001027"/>
      </a:dk2>
      <a:lt2>
        <a:srgbClr val="C1EBF7"/>
      </a:lt2>
      <a:accent1>
        <a:srgbClr val="56C5FF"/>
      </a:accent1>
      <a:accent2>
        <a:srgbClr val="4BB836"/>
      </a:accent2>
      <a:accent3>
        <a:srgbClr val="F8B004"/>
      </a:accent3>
      <a:accent4>
        <a:srgbClr val="972ACD"/>
      </a:accent4>
      <a:accent5>
        <a:srgbClr val="F86E24"/>
      </a:accent5>
      <a:accent6>
        <a:srgbClr val="DB30C7"/>
      </a:accent6>
      <a:hlink>
        <a:srgbClr val="F8B004"/>
      </a:hlink>
      <a:folHlink>
        <a:srgbClr val="969696"/>
      </a:folHlink>
    </a:clrScheme>
    <a:fontScheme name="Corbel">
      <a:maj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C1D5F340F01F94FA2FD29A5E6DC872E" ma:contentTypeVersion="0" ma:contentTypeDescription="Create a new document." ma:contentTypeScope="" ma:versionID="f583bd66513a361a730282b6a794e352">
  <xsd:schema xmlns:xsd="http://www.w3.org/2001/XMLSchema" xmlns:xs="http://www.w3.org/2001/XMLSchema" xmlns:p="http://schemas.microsoft.com/office/2006/metadata/properties" targetNamespace="http://schemas.microsoft.com/office/2006/metadata/properties" ma:root="true" ma:fieldsID="6841151cf538834e171094e4faaf2d7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6A61CCE-2B92-4C9F-B2F8-A258F57499B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86E64CE5-9A2F-4A86-9018-E796DAC27755}">
  <ds:schemaRefs>
    <ds:schemaRef ds:uri="http://schemas.microsoft.com/sharepoint/v3/contenttype/forms"/>
  </ds:schemaRefs>
</ds:datastoreItem>
</file>

<file path=customXml/itemProps3.xml><?xml version="1.0" encoding="utf-8"?>
<ds:datastoreItem xmlns:ds="http://schemas.openxmlformats.org/officeDocument/2006/customXml" ds:itemID="{34EE5782-39D8-4BC2-8DC6-EBA73BB79084}">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Revolution.thmx</Template>
  <TotalTime>2691</TotalTime>
  <Words>1259</Words>
  <Application>Microsoft Macintosh PowerPoint</Application>
  <PresentationFormat>Custom</PresentationFormat>
  <Paragraphs>95</Paragraphs>
  <Slides>16</Slides>
  <Notes>8</Notes>
  <HiddenSlides>0</HiddenSlides>
  <MMClips>0</MMClips>
  <ScaleCrop>false</ScaleCrop>
  <HeadingPairs>
    <vt:vector size="6" baseType="variant">
      <vt:variant>
        <vt:lpstr>Design Template</vt:lpstr>
      </vt:variant>
      <vt:variant>
        <vt:i4>1</vt:i4>
      </vt:variant>
      <vt:variant>
        <vt:lpstr>Embedded OLE Servers</vt:lpstr>
      </vt:variant>
      <vt:variant>
        <vt:i4>1</vt:i4>
      </vt:variant>
      <vt:variant>
        <vt:lpstr>Slide Titles</vt:lpstr>
      </vt:variant>
      <vt:variant>
        <vt:i4>16</vt:i4>
      </vt:variant>
    </vt:vector>
  </HeadingPairs>
  <TitlesOfParts>
    <vt:vector size="18" baseType="lpstr">
      <vt:lpstr>Revolution</vt:lpstr>
      <vt:lpstr>CorelDRAW</vt:lpstr>
      <vt:lpstr>Mindfulness and Acceptance for Gender &amp; Sexual Minorities:  Strategies to Foster Self-Compassion, Connection, and Equality</vt:lpstr>
      <vt:lpstr>Aspiration for this Training</vt:lpstr>
      <vt:lpstr>Mohini (Tara Brach)</vt:lpstr>
      <vt:lpstr>Mohini</vt:lpstr>
      <vt:lpstr>Minority Stress and Stigma</vt:lpstr>
      <vt:lpstr>Assumption of Healthy Normality</vt:lpstr>
      <vt:lpstr>However… </vt:lpstr>
      <vt:lpstr>Slide 8</vt:lpstr>
      <vt:lpstr>Slide 9</vt:lpstr>
      <vt:lpstr>Slide 10</vt:lpstr>
      <vt:lpstr>Slide 11</vt:lpstr>
      <vt:lpstr>Sexuality &amp; Gender Life History</vt:lpstr>
      <vt:lpstr>GSM Hexaflex Processes in the Life History</vt:lpstr>
      <vt:lpstr>Let’s look at our lives in terms of workability</vt:lpstr>
      <vt:lpstr>Let’s look at our lives in terms of workability</vt:lpstr>
      <vt:lpstr>Questions?  Comments?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Disposition Titre</dc:title>
  <cp:lastModifiedBy>Matthew Skinta, Ph.D.</cp:lastModifiedBy>
  <cp:revision>9</cp:revision>
  <dcterms:created xsi:type="dcterms:W3CDTF">2015-07-23T18:37:38Z</dcterms:created>
  <dcterms:modified xsi:type="dcterms:W3CDTF">2015-07-23T18:43:23Z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0x0101007C1D5F340F01F94FA2FD29A5E6DC872E</vt:lpwstr>
  </property>
  <property fmtid="{D5CDD505-2E9C-101B-9397-08002B2CF9AE}" pid="3" name="IsMyDocuments">
    <vt:bool>true</vt:bool>
  </property>
</Properties>
</file>