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6" r:id="rId1"/>
  </p:sldMasterIdLst>
  <p:notesMasterIdLst>
    <p:notesMasterId r:id="rId26"/>
  </p:notesMasterIdLst>
  <p:sldIdLst>
    <p:sldId id="322" r:id="rId2"/>
    <p:sldId id="323" r:id="rId3"/>
    <p:sldId id="285" r:id="rId4"/>
    <p:sldId id="312" r:id="rId5"/>
    <p:sldId id="325" r:id="rId6"/>
    <p:sldId id="315" r:id="rId7"/>
    <p:sldId id="301" r:id="rId8"/>
    <p:sldId id="328" r:id="rId9"/>
    <p:sldId id="346" r:id="rId10"/>
    <p:sldId id="319" r:id="rId11"/>
    <p:sldId id="341" r:id="rId12"/>
    <p:sldId id="331" r:id="rId13"/>
    <p:sldId id="332" r:id="rId14"/>
    <p:sldId id="333" r:id="rId15"/>
    <p:sldId id="334" r:id="rId16"/>
    <p:sldId id="335" r:id="rId17"/>
    <p:sldId id="336" r:id="rId18"/>
    <p:sldId id="347" r:id="rId19"/>
    <p:sldId id="337" r:id="rId20"/>
    <p:sldId id="310" r:id="rId21"/>
    <p:sldId id="343" r:id="rId22"/>
    <p:sldId id="311" r:id="rId23"/>
    <p:sldId id="345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na" initials="J" lastIdx="1" clrIdx="0">
    <p:extLst>
      <p:ext uri="{19B8F6BF-5375-455C-9EA6-DF929625EA0E}">
        <p15:presenceInfo xmlns:p15="http://schemas.microsoft.com/office/powerpoint/2012/main" userId="Joanna" providerId="None"/>
      </p:ext>
    </p:extLst>
  </p:cmAuthor>
  <p:cmAuthor id="2" name="Adam Kuczynski" initials="DoP" lastIdx="7" clrIdx="1">
    <p:extLst>
      <p:ext uri="{19B8F6BF-5375-455C-9EA6-DF929625EA0E}">
        <p15:presenceInfo xmlns:p15="http://schemas.microsoft.com/office/powerpoint/2012/main" userId="Adam Kuczynsk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04" autoAdjust="0"/>
    <p:restoredTop sz="78815" autoAdjust="0"/>
  </p:normalViewPr>
  <p:slideViewPr>
    <p:cSldViewPr snapToGrid="0">
      <p:cViewPr varScale="1">
        <p:scale>
          <a:sx n="59" d="100"/>
          <a:sy n="59" d="100"/>
        </p:scale>
        <p:origin x="19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BD34CE-F37F-4A91-86EE-0E8318CE255F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1A727A75-EDF6-48F8-A1A9-6467D6CE09AE}">
      <dgm:prSet phldrT="[Tekst]"/>
      <dgm:spPr/>
      <dgm:t>
        <a:bodyPr/>
        <a:lstStyle/>
        <a:p>
          <a:r>
            <a:rPr lang="pl-PL" dirty="0" err="1" smtClean="0"/>
            <a:t>Awareness</a:t>
          </a:r>
          <a:endParaRPr lang="pl-PL" dirty="0"/>
        </a:p>
      </dgm:t>
    </dgm:pt>
    <dgm:pt modelId="{9EFD481D-96AF-4747-AAD8-F76E29E0B54E}" type="parTrans" cxnId="{C02C07E7-BF24-4A8F-9A60-545A1D225E55}">
      <dgm:prSet/>
      <dgm:spPr/>
      <dgm:t>
        <a:bodyPr/>
        <a:lstStyle/>
        <a:p>
          <a:endParaRPr lang="pl-PL"/>
        </a:p>
      </dgm:t>
    </dgm:pt>
    <dgm:pt modelId="{C3273FA2-A196-4CF9-BC3B-5AF4428E949A}" type="sibTrans" cxnId="{C02C07E7-BF24-4A8F-9A60-545A1D225E55}">
      <dgm:prSet/>
      <dgm:spPr/>
      <dgm:t>
        <a:bodyPr/>
        <a:lstStyle/>
        <a:p>
          <a:endParaRPr lang="pl-PL"/>
        </a:p>
      </dgm:t>
    </dgm:pt>
    <dgm:pt modelId="{ED8D3BEF-AC89-4B4A-8104-48AA4119C3EF}">
      <dgm:prSet phldrT="[Tekst]"/>
      <dgm:spPr/>
      <dgm:t>
        <a:bodyPr/>
        <a:lstStyle/>
        <a:p>
          <a:r>
            <a:rPr lang="pl-PL" dirty="0" smtClean="0"/>
            <a:t>Love</a:t>
          </a:r>
          <a:endParaRPr lang="pl-PL" dirty="0"/>
        </a:p>
      </dgm:t>
    </dgm:pt>
    <dgm:pt modelId="{8AF85E26-5026-4A29-B69E-75C4EFBDAAA0}" type="parTrans" cxnId="{E08ECCAB-50EB-4C80-9D1F-70FC256FD5B5}">
      <dgm:prSet/>
      <dgm:spPr/>
      <dgm:t>
        <a:bodyPr/>
        <a:lstStyle/>
        <a:p>
          <a:endParaRPr lang="pl-PL"/>
        </a:p>
      </dgm:t>
    </dgm:pt>
    <dgm:pt modelId="{03D6171F-BC4E-43CC-A786-953F4727A98B}" type="sibTrans" cxnId="{E08ECCAB-50EB-4C80-9D1F-70FC256FD5B5}">
      <dgm:prSet/>
      <dgm:spPr/>
      <dgm:t>
        <a:bodyPr/>
        <a:lstStyle/>
        <a:p>
          <a:endParaRPr lang="pl-PL"/>
        </a:p>
      </dgm:t>
    </dgm:pt>
    <dgm:pt modelId="{24CDCE9D-9037-4F49-8790-A34EC7CE1A8A}">
      <dgm:prSet phldrT="[Tekst]"/>
      <dgm:spPr/>
      <dgm:t>
        <a:bodyPr/>
        <a:lstStyle/>
        <a:p>
          <a:pPr algn="ctr"/>
          <a:r>
            <a:rPr lang="pl-PL" dirty="0" err="1" smtClean="0"/>
            <a:t>Courage</a:t>
          </a:r>
          <a:r>
            <a:rPr lang="pl-PL" dirty="0" smtClean="0"/>
            <a:t> </a:t>
          </a:r>
          <a:endParaRPr lang="pl-PL" dirty="0"/>
        </a:p>
      </dgm:t>
    </dgm:pt>
    <dgm:pt modelId="{A9B1667A-963A-40AC-A3FF-A127BCAFC297}" type="parTrans" cxnId="{715B768B-0091-4DC0-85C6-AE8C5E2170F1}">
      <dgm:prSet/>
      <dgm:spPr/>
      <dgm:t>
        <a:bodyPr/>
        <a:lstStyle/>
        <a:p>
          <a:endParaRPr lang="pl-PL"/>
        </a:p>
      </dgm:t>
    </dgm:pt>
    <dgm:pt modelId="{C58BC044-77C9-463B-BDB5-94E67F635896}" type="sibTrans" cxnId="{715B768B-0091-4DC0-85C6-AE8C5E2170F1}">
      <dgm:prSet/>
      <dgm:spPr/>
      <dgm:t>
        <a:bodyPr/>
        <a:lstStyle/>
        <a:p>
          <a:endParaRPr lang="pl-PL"/>
        </a:p>
      </dgm:t>
    </dgm:pt>
    <dgm:pt modelId="{2CF83CDA-FC38-4076-A3F7-146596FD2D3A}" type="pres">
      <dgm:prSet presAssocID="{A7BD34CE-F37F-4A91-86EE-0E8318CE255F}" presName="compositeShape" presStyleCnt="0">
        <dgm:presLayoutVars>
          <dgm:chMax val="7"/>
          <dgm:dir/>
          <dgm:resizeHandles val="exact"/>
        </dgm:presLayoutVars>
      </dgm:prSet>
      <dgm:spPr/>
    </dgm:pt>
    <dgm:pt modelId="{2B444028-9472-4264-8C83-D56BC90AB9AE}" type="pres">
      <dgm:prSet presAssocID="{1A727A75-EDF6-48F8-A1A9-6467D6CE09AE}" presName="circ1" presStyleLbl="vennNode1" presStyleIdx="0" presStyleCnt="3" custLinFactNeighborX="1542" custLinFactNeighborY="4411"/>
      <dgm:spPr/>
      <dgm:t>
        <a:bodyPr/>
        <a:lstStyle/>
        <a:p>
          <a:endParaRPr lang="pl-PL"/>
        </a:p>
      </dgm:t>
    </dgm:pt>
    <dgm:pt modelId="{33B9C8AE-1F66-4612-B5F4-31FF5DF7AF1C}" type="pres">
      <dgm:prSet presAssocID="{1A727A75-EDF6-48F8-A1A9-6467D6CE09A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173A1E6-FA30-4FA2-93D5-0B2FB6D8B3BE}" type="pres">
      <dgm:prSet presAssocID="{ED8D3BEF-AC89-4B4A-8104-48AA4119C3EF}" presName="circ2" presStyleLbl="vennNode1" presStyleIdx="1" presStyleCnt="3" custLinFactNeighborX="560" custLinFactNeighborY="591"/>
      <dgm:spPr/>
      <dgm:t>
        <a:bodyPr/>
        <a:lstStyle/>
        <a:p>
          <a:endParaRPr lang="pl-PL"/>
        </a:p>
      </dgm:t>
    </dgm:pt>
    <dgm:pt modelId="{08D831B5-31CC-4FFD-8CBF-1B616155ADE6}" type="pres">
      <dgm:prSet presAssocID="{ED8D3BEF-AC89-4B4A-8104-48AA4119C3E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E2D3F79-D727-4E8A-8ED0-276A4110F950}" type="pres">
      <dgm:prSet presAssocID="{24CDCE9D-9037-4F49-8790-A34EC7CE1A8A}" presName="circ3" presStyleLbl="vennNode1" presStyleIdx="2" presStyleCnt="3" custLinFactNeighborX="861" custLinFactNeighborY="-430"/>
      <dgm:spPr/>
      <dgm:t>
        <a:bodyPr/>
        <a:lstStyle/>
        <a:p>
          <a:endParaRPr lang="pl-PL"/>
        </a:p>
      </dgm:t>
    </dgm:pt>
    <dgm:pt modelId="{22BB18A2-6139-4BE7-98B4-F931E43FE045}" type="pres">
      <dgm:prSet presAssocID="{24CDCE9D-9037-4F49-8790-A34EC7CE1A8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02C07E7-BF24-4A8F-9A60-545A1D225E55}" srcId="{A7BD34CE-F37F-4A91-86EE-0E8318CE255F}" destId="{1A727A75-EDF6-48F8-A1A9-6467D6CE09AE}" srcOrd="0" destOrd="0" parTransId="{9EFD481D-96AF-4747-AAD8-F76E29E0B54E}" sibTransId="{C3273FA2-A196-4CF9-BC3B-5AF4428E949A}"/>
    <dgm:cxn modelId="{EDE17BAB-F090-4A37-B834-C1D791B86D84}" type="presOf" srcId="{24CDCE9D-9037-4F49-8790-A34EC7CE1A8A}" destId="{1E2D3F79-D727-4E8A-8ED0-276A4110F950}" srcOrd="0" destOrd="0" presId="urn:microsoft.com/office/officeart/2005/8/layout/venn1"/>
    <dgm:cxn modelId="{4FB755A2-3173-44CD-92EA-9D8AF3B5A855}" type="presOf" srcId="{1A727A75-EDF6-48F8-A1A9-6467D6CE09AE}" destId="{2B444028-9472-4264-8C83-D56BC90AB9AE}" srcOrd="0" destOrd="0" presId="urn:microsoft.com/office/officeart/2005/8/layout/venn1"/>
    <dgm:cxn modelId="{17397E73-3D94-4145-9A0C-C21924BD3432}" type="presOf" srcId="{A7BD34CE-F37F-4A91-86EE-0E8318CE255F}" destId="{2CF83CDA-FC38-4076-A3F7-146596FD2D3A}" srcOrd="0" destOrd="0" presId="urn:microsoft.com/office/officeart/2005/8/layout/venn1"/>
    <dgm:cxn modelId="{96EBD884-6DD3-4E5F-A9FA-B66F7607DDE9}" type="presOf" srcId="{ED8D3BEF-AC89-4B4A-8104-48AA4119C3EF}" destId="{B173A1E6-FA30-4FA2-93D5-0B2FB6D8B3BE}" srcOrd="0" destOrd="0" presId="urn:microsoft.com/office/officeart/2005/8/layout/venn1"/>
    <dgm:cxn modelId="{8496C266-0A2A-447A-9728-80225E578198}" type="presOf" srcId="{ED8D3BEF-AC89-4B4A-8104-48AA4119C3EF}" destId="{08D831B5-31CC-4FFD-8CBF-1B616155ADE6}" srcOrd="1" destOrd="0" presId="urn:microsoft.com/office/officeart/2005/8/layout/venn1"/>
    <dgm:cxn modelId="{A08EA832-A941-44DC-8EAC-77FAA4F40079}" type="presOf" srcId="{24CDCE9D-9037-4F49-8790-A34EC7CE1A8A}" destId="{22BB18A2-6139-4BE7-98B4-F931E43FE045}" srcOrd="1" destOrd="0" presId="urn:microsoft.com/office/officeart/2005/8/layout/venn1"/>
    <dgm:cxn modelId="{E08ECCAB-50EB-4C80-9D1F-70FC256FD5B5}" srcId="{A7BD34CE-F37F-4A91-86EE-0E8318CE255F}" destId="{ED8D3BEF-AC89-4B4A-8104-48AA4119C3EF}" srcOrd="1" destOrd="0" parTransId="{8AF85E26-5026-4A29-B69E-75C4EFBDAAA0}" sibTransId="{03D6171F-BC4E-43CC-A786-953F4727A98B}"/>
    <dgm:cxn modelId="{D664F41B-BCC2-4595-BE47-B3E031DB845B}" type="presOf" srcId="{1A727A75-EDF6-48F8-A1A9-6467D6CE09AE}" destId="{33B9C8AE-1F66-4612-B5F4-31FF5DF7AF1C}" srcOrd="1" destOrd="0" presId="urn:microsoft.com/office/officeart/2005/8/layout/venn1"/>
    <dgm:cxn modelId="{715B768B-0091-4DC0-85C6-AE8C5E2170F1}" srcId="{A7BD34CE-F37F-4A91-86EE-0E8318CE255F}" destId="{24CDCE9D-9037-4F49-8790-A34EC7CE1A8A}" srcOrd="2" destOrd="0" parTransId="{A9B1667A-963A-40AC-A3FF-A127BCAFC297}" sibTransId="{C58BC044-77C9-463B-BDB5-94E67F635896}"/>
    <dgm:cxn modelId="{29C9C8B3-9902-4C1C-8935-A7F51D5B654F}" type="presParOf" srcId="{2CF83CDA-FC38-4076-A3F7-146596FD2D3A}" destId="{2B444028-9472-4264-8C83-D56BC90AB9AE}" srcOrd="0" destOrd="0" presId="urn:microsoft.com/office/officeart/2005/8/layout/venn1"/>
    <dgm:cxn modelId="{321B1C3D-52D7-4A38-A6D9-D3CF9FAF73F7}" type="presParOf" srcId="{2CF83CDA-FC38-4076-A3F7-146596FD2D3A}" destId="{33B9C8AE-1F66-4612-B5F4-31FF5DF7AF1C}" srcOrd="1" destOrd="0" presId="urn:microsoft.com/office/officeart/2005/8/layout/venn1"/>
    <dgm:cxn modelId="{23036133-2829-4AB5-9113-A78D715FBC62}" type="presParOf" srcId="{2CF83CDA-FC38-4076-A3F7-146596FD2D3A}" destId="{B173A1E6-FA30-4FA2-93D5-0B2FB6D8B3BE}" srcOrd="2" destOrd="0" presId="urn:microsoft.com/office/officeart/2005/8/layout/venn1"/>
    <dgm:cxn modelId="{AD95979B-04B9-486A-90F0-77C14609CA47}" type="presParOf" srcId="{2CF83CDA-FC38-4076-A3F7-146596FD2D3A}" destId="{08D831B5-31CC-4FFD-8CBF-1B616155ADE6}" srcOrd="3" destOrd="0" presId="urn:microsoft.com/office/officeart/2005/8/layout/venn1"/>
    <dgm:cxn modelId="{EE0D3A3B-F719-49B7-9DE9-38A6A9F22CCA}" type="presParOf" srcId="{2CF83CDA-FC38-4076-A3F7-146596FD2D3A}" destId="{1E2D3F79-D727-4E8A-8ED0-276A4110F950}" srcOrd="4" destOrd="0" presId="urn:microsoft.com/office/officeart/2005/8/layout/venn1"/>
    <dgm:cxn modelId="{876419E8-B521-40D3-92E6-3B72DE79CE42}" type="presParOf" srcId="{2CF83CDA-FC38-4076-A3F7-146596FD2D3A}" destId="{22BB18A2-6139-4BE7-98B4-F931E43FE04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BD34CE-F37F-4A91-86EE-0E8318CE255F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1A727A75-EDF6-48F8-A1A9-6467D6CE09AE}">
      <dgm:prSet phldrT="[Tekst]"/>
      <dgm:spPr/>
      <dgm:t>
        <a:bodyPr/>
        <a:lstStyle/>
        <a:p>
          <a:r>
            <a:rPr lang="pl-PL" dirty="0" smtClean="0"/>
            <a:t>Czujność</a:t>
          </a:r>
          <a:endParaRPr lang="pl-PL" dirty="0"/>
        </a:p>
      </dgm:t>
    </dgm:pt>
    <dgm:pt modelId="{9EFD481D-96AF-4747-AAD8-F76E29E0B54E}" type="parTrans" cxnId="{C02C07E7-BF24-4A8F-9A60-545A1D225E55}">
      <dgm:prSet/>
      <dgm:spPr/>
      <dgm:t>
        <a:bodyPr/>
        <a:lstStyle/>
        <a:p>
          <a:endParaRPr lang="pl-PL"/>
        </a:p>
      </dgm:t>
    </dgm:pt>
    <dgm:pt modelId="{C3273FA2-A196-4CF9-BC3B-5AF4428E949A}" type="sibTrans" cxnId="{C02C07E7-BF24-4A8F-9A60-545A1D225E55}">
      <dgm:prSet/>
      <dgm:spPr/>
      <dgm:t>
        <a:bodyPr/>
        <a:lstStyle/>
        <a:p>
          <a:endParaRPr lang="pl-PL"/>
        </a:p>
      </dgm:t>
    </dgm:pt>
    <dgm:pt modelId="{ED8D3BEF-AC89-4B4A-8104-48AA4119C3EF}">
      <dgm:prSet phldrT="[Tekst]"/>
      <dgm:spPr/>
      <dgm:t>
        <a:bodyPr/>
        <a:lstStyle/>
        <a:p>
          <a:r>
            <a:rPr lang="pl-PL" dirty="0" smtClean="0"/>
            <a:t>Miłość</a:t>
          </a:r>
          <a:endParaRPr lang="pl-PL" dirty="0"/>
        </a:p>
      </dgm:t>
    </dgm:pt>
    <dgm:pt modelId="{8AF85E26-5026-4A29-B69E-75C4EFBDAAA0}" type="parTrans" cxnId="{E08ECCAB-50EB-4C80-9D1F-70FC256FD5B5}">
      <dgm:prSet/>
      <dgm:spPr/>
      <dgm:t>
        <a:bodyPr/>
        <a:lstStyle/>
        <a:p>
          <a:endParaRPr lang="pl-PL"/>
        </a:p>
      </dgm:t>
    </dgm:pt>
    <dgm:pt modelId="{03D6171F-BC4E-43CC-A786-953F4727A98B}" type="sibTrans" cxnId="{E08ECCAB-50EB-4C80-9D1F-70FC256FD5B5}">
      <dgm:prSet/>
      <dgm:spPr/>
      <dgm:t>
        <a:bodyPr/>
        <a:lstStyle/>
        <a:p>
          <a:endParaRPr lang="pl-PL"/>
        </a:p>
      </dgm:t>
    </dgm:pt>
    <dgm:pt modelId="{24CDCE9D-9037-4F49-8790-A34EC7CE1A8A}">
      <dgm:prSet phldrT="[Tekst]"/>
      <dgm:spPr/>
      <dgm:t>
        <a:bodyPr/>
        <a:lstStyle/>
        <a:p>
          <a:r>
            <a:rPr lang="pl-PL" dirty="0" smtClean="0"/>
            <a:t>Odwaga</a:t>
          </a:r>
          <a:endParaRPr lang="pl-PL" dirty="0"/>
        </a:p>
      </dgm:t>
    </dgm:pt>
    <dgm:pt modelId="{A9B1667A-963A-40AC-A3FF-A127BCAFC297}" type="parTrans" cxnId="{715B768B-0091-4DC0-85C6-AE8C5E2170F1}">
      <dgm:prSet/>
      <dgm:spPr/>
      <dgm:t>
        <a:bodyPr/>
        <a:lstStyle/>
        <a:p>
          <a:endParaRPr lang="pl-PL"/>
        </a:p>
      </dgm:t>
    </dgm:pt>
    <dgm:pt modelId="{C58BC044-77C9-463B-BDB5-94E67F635896}" type="sibTrans" cxnId="{715B768B-0091-4DC0-85C6-AE8C5E2170F1}">
      <dgm:prSet/>
      <dgm:spPr/>
      <dgm:t>
        <a:bodyPr/>
        <a:lstStyle/>
        <a:p>
          <a:endParaRPr lang="pl-PL"/>
        </a:p>
      </dgm:t>
    </dgm:pt>
    <dgm:pt modelId="{2CF83CDA-FC38-4076-A3F7-146596FD2D3A}" type="pres">
      <dgm:prSet presAssocID="{A7BD34CE-F37F-4A91-86EE-0E8318CE255F}" presName="compositeShape" presStyleCnt="0">
        <dgm:presLayoutVars>
          <dgm:chMax val="7"/>
          <dgm:dir/>
          <dgm:resizeHandles val="exact"/>
        </dgm:presLayoutVars>
      </dgm:prSet>
      <dgm:spPr/>
    </dgm:pt>
    <dgm:pt modelId="{2B444028-9472-4264-8C83-D56BC90AB9AE}" type="pres">
      <dgm:prSet presAssocID="{1A727A75-EDF6-48F8-A1A9-6467D6CE09AE}" presName="circ1" presStyleLbl="vennNode1" presStyleIdx="0" presStyleCnt="3" custLinFactNeighborX="2799" custLinFactNeighborY="8918"/>
      <dgm:spPr/>
      <dgm:t>
        <a:bodyPr/>
        <a:lstStyle/>
        <a:p>
          <a:endParaRPr lang="pl-PL"/>
        </a:p>
      </dgm:t>
    </dgm:pt>
    <dgm:pt modelId="{33B9C8AE-1F66-4612-B5F4-31FF5DF7AF1C}" type="pres">
      <dgm:prSet presAssocID="{1A727A75-EDF6-48F8-A1A9-6467D6CE09A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173A1E6-FA30-4FA2-93D5-0B2FB6D8B3BE}" type="pres">
      <dgm:prSet presAssocID="{ED8D3BEF-AC89-4B4A-8104-48AA4119C3EF}" presName="circ2" presStyleLbl="vennNode1" presStyleIdx="1" presStyleCnt="3" custLinFactNeighborX="560" custLinFactNeighborY="-710"/>
      <dgm:spPr/>
      <dgm:t>
        <a:bodyPr/>
        <a:lstStyle/>
        <a:p>
          <a:endParaRPr lang="pl-PL"/>
        </a:p>
      </dgm:t>
    </dgm:pt>
    <dgm:pt modelId="{08D831B5-31CC-4FFD-8CBF-1B616155ADE6}" type="pres">
      <dgm:prSet presAssocID="{ED8D3BEF-AC89-4B4A-8104-48AA4119C3E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E2D3F79-D727-4E8A-8ED0-276A4110F950}" type="pres">
      <dgm:prSet presAssocID="{24CDCE9D-9037-4F49-8790-A34EC7CE1A8A}" presName="circ3" presStyleLbl="vennNode1" presStyleIdx="2" presStyleCnt="3"/>
      <dgm:spPr/>
      <dgm:t>
        <a:bodyPr/>
        <a:lstStyle/>
        <a:p>
          <a:endParaRPr lang="pl-PL"/>
        </a:p>
      </dgm:t>
    </dgm:pt>
    <dgm:pt modelId="{22BB18A2-6139-4BE7-98B4-F931E43FE045}" type="pres">
      <dgm:prSet presAssocID="{24CDCE9D-9037-4F49-8790-A34EC7CE1A8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08ECCAB-50EB-4C80-9D1F-70FC256FD5B5}" srcId="{A7BD34CE-F37F-4A91-86EE-0E8318CE255F}" destId="{ED8D3BEF-AC89-4B4A-8104-48AA4119C3EF}" srcOrd="1" destOrd="0" parTransId="{8AF85E26-5026-4A29-B69E-75C4EFBDAAA0}" sibTransId="{03D6171F-BC4E-43CC-A786-953F4727A98B}"/>
    <dgm:cxn modelId="{2C2FA6C5-A0DC-4938-AE20-B7E41B7074A4}" type="presOf" srcId="{24CDCE9D-9037-4F49-8790-A34EC7CE1A8A}" destId="{1E2D3F79-D727-4E8A-8ED0-276A4110F950}" srcOrd="0" destOrd="0" presId="urn:microsoft.com/office/officeart/2005/8/layout/venn1"/>
    <dgm:cxn modelId="{FB24A88B-5E99-4873-B79E-49B4BCCF3227}" type="presOf" srcId="{24CDCE9D-9037-4F49-8790-A34EC7CE1A8A}" destId="{22BB18A2-6139-4BE7-98B4-F931E43FE045}" srcOrd="1" destOrd="0" presId="urn:microsoft.com/office/officeart/2005/8/layout/venn1"/>
    <dgm:cxn modelId="{8FAE0900-A925-40C2-8A22-E8715C79F43C}" type="presOf" srcId="{1A727A75-EDF6-48F8-A1A9-6467D6CE09AE}" destId="{2B444028-9472-4264-8C83-D56BC90AB9AE}" srcOrd="0" destOrd="0" presId="urn:microsoft.com/office/officeart/2005/8/layout/venn1"/>
    <dgm:cxn modelId="{715B768B-0091-4DC0-85C6-AE8C5E2170F1}" srcId="{A7BD34CE-F37F-4A91-86EE-0E8318CE255F}" destId="{24CDCE9D-9037-4F49-8790-A34EC7CE1A8A}" srcOrd="2" destOrd="0" parTransId="{A9B1667A-963A-40AC-A3FF-A127BCAFC297}" sibTransId="{C58BC044-77C9-463B-BDB5-94E67F635896}"/>
    <dgm:cxn modelId="{95B165DF-6FFC-4C3C-880A-CBFE007D4A75}" type="presOf" srcId="{ED8D3BEF-AC89-4B4A-8104-48AA4119C3EF}" destId="{B173A1E6-FA30-4FA2-93D5-0B2FB6D8B3BE}" srcOrd="0" destOrd="0" presId="urn:microsoft.com/office/officeart/2005/8/layout/venn1"/>
    <dgm:cxn modelId="{8324F41D-7759-4A5F-BF9C-55DBEC39D4CE}" type="presOf" srcId="{ED8D3BEF-AC89-4B4A-8104-48AA4119C3EF}" destId="{08D831B5-31CC-4FFD-8CBF-1B616155ADE6}" srcOrd="1" destOrd="0" presId="urn:microsoft.com/office/officeart/2005/8/layout/venn1"/>
    <dgm:cxn modelId="{C02C07E7-BF24-4A8F-9A60-545A1D225E55}" srcId="{A7BD34CE-F37F-4A91-86EE-0E8318CE255F}" destId="{1A727A75-EDF6-48F8-A1A9-6467D6CE09AE}" srcOrd="0" destOrd="0" parTransId="{9EFD481D-96AF-4747-AAD8-F76E29E0B54E}" sibTransId="{C3273FA2-A196-4CF9-BC3B-5AF4428E949A}"/>
    <dgm:cxn modelId="{10CF212D-CEC4-44DE-83FB-68A5F7777230}" type="presOf" srcId="{A7BD34CE-F37F-4A91-86EE-0E8318CE255F}" destId="{2CF83CDA-FC38-4076-A3F7-146596FD2D3A}" srcOrd="0" destOrd="0" presId="urn:microsoft.com/office/officeart/2005/8/layout/venn1"/>
    <dgm:cxn modelId="{4929D035-0AC2-4BBA-A6E2-57422401FDEC}" type="presOf" srcId="{1A727A75-EDF6-48F8-A1A9-6467D6CE09AE}" destId="{33B9C8AE-1F66-4612-B5F4-31FF5DF7AF1C}" srcOrd="1" destOrd="0" presId="urn:microsoft.com/office/officeart/2005/8/layout/venn1"/>
    <dgm:cxn modelId="{B908267F-0D3B-4A8B-981F-C54EDEFB31F5}" type="presParOf" srcId="{2CF83CDA-FC38-4076-A3F7-146596FD2D3A}" destId="{2B444028-9472-4264-8C83-D56BC90AB9AE}" srcOrd="0" destOrd="0" presId="urn:microsoft.com/office/officeart/2005/8/layout/venn1"/>
    <dgm:cxn modelId="{7E9426E3-2BFF-4BC0-A2BF-1CDC8AF128E5}" type="presParOf" srcId="{2CF83CDA-FC38-4076-A3F7-146596FD2D3A}" destId="{33B9C8AE-1F66-4612-B5F4-31FF5DF7AF1C}" srcOrd="1" destOrd="0" presId="urn:microsoft.com/office/officeart/2005/8/layout/venn1"/>
    <dgm:cxn modelId="{3C22C6EB-0ACF-49AA-85E8-AD127EF8080B}" type="presParOf" srcId="{2CF83CDA-FC38-4076-A3F7-146596FD2D3A}" destId="{B173A1E6-FA30-4FA2-93D5-0B2FB6D8B3BE}" srcOrd="2" destOrd="0" presId="urn:microsoft.com/office/officeart/2005/8/layout/venn1"/>
    <dgm:cxn modelId="{64D7A9BE-A137-4525-A79F-40B08BDFA9A9}" type="presParOf" srcId="{2CF83CDA-FC38-4076-A3F7-146596FD2D3A}" destId="{08D831B5-31CC-4FFD-8CBF-1B616155ADE6}" srcOrd="3" destOrd="0" presId="urn:microsoft.com/office/officeart/2005/8/layout/venn1"/>
    <dgm:cxn modelId="{F6B0422B-550E-4793-BE32-8B75C11C4FBE}" type="presParOf" srcId="{2CF83CDA-FC38-4076-A3F7-146596FD2D3A}" destId="{1E2D3F79-D727-4E8A-8ED0-276A4110F950}" srcOrd="4" destOrd="0" presId="urn:microsoft.com/office/officeart/2005/8/layout/venn1"/>
    <dgm:cxn modelId="{B1AB36C1-CD9C-4C82-85CC-2D6D8BE5E118}" type="presParOf" srcId="{2CF83CDA-FC38-4076-A3F7-146596FD2D3A}" destId="{22BB18A2-6139-4BE7-98B4-F931E43FE04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444028-9472-4264-8C83-D56BC90AB9AE}">
      <dsp:nvSpPr>
        <dsp:cNvPr id="0" name=""/>
        <dsp:cNvSpPr/>
      </dsp:nvSpPr>
      <dsp:spPr>
        <a:xfrm>
          <a:off x="953353" y="218212"/>
          <a:ext cx="2360503" cy="2360503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err="1" smtClean="0"/>
            <a:t>Awareness</a:t>
          </a:r>
          <a:endParaRPr lang="pl-PL" sz="2600" kern="1200" dirty="0"/>
        </a:p>
      </dsp:txBody>
      <dsp:txXfrm>
        <a:off x="1268087" y="631300"/>
        <a:ext cx="1731035" cy="1062226"/>
      </dsp:txXfrm>
    </dsp:sp>
    <dsp:sp modelId="{B173A1E6-FA30-4FA2-93D5-0B2FB6D8B3BE}">
      <dsp:nvSpPr>
        <dsp:cNvPr id="0" name=""/>
        <dsp:cNvSpPr/>
      </dsp:nvSpPr>
      <dsp:spPr>
        <a:xfrm>
          <a:off x="1781921" y="1603356"/>
          <a:ext cx="2360503" cy="2360503"/>
        </a:xfrm>
        <a:prstGeom prst="ellipse">
          <a:avLst/>
        </a:prstGeom>
        <a:solidFill>
          <a:schemeClr val="accent5">
            <a:alpha val="50000"/>
            <a:hueOff val="-341498"/>
            <a:satOff val="-29716"/>
            <a:lumOff val="-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Love</a:t>
          </a:r>
          <a:endParaRPr lang="pl-PL" sz="2600" kern="1200" dirty="0"/>
        </a:p>
      </dsp:txBody>
      <dsp:txXfrm>
        <a:off x="2503842" y="2213152"/>
        <a:ext cx="1416302" cy="1298276"/>
      </dsp:txXfrm>
    </dsp:sp>
    <dsp:sp modelId="{1E2D3F79-D727-4E8A-8ED0-276A4110F950}">
      <dsp:nvSpPr>
        <dsp:cNvPr id="0" name=""/>
        <dsp:cNvSpPr/>
      </dsp:nvSpPr>
      <dsp:spPr>
        <a:xfrm>
          <a:off x="85529" y="1579255"/>
          <a:ext cx="2360503" cy="2360503"/>
        </a:xfrm>
        <a:prstGeom prst="ellipse">
          <a:avLst/>
        </a:prstGeom>
        <a:solidFill>
          <a:schemeClr val="accent5">
            <a:alpha val="50000"/>
            <a:hueOff val="-682995"/>
            <a:satOff val="-59431"/>
            <a:lumOff val="-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err="1" smtClean="0"/>
            <a:t>Courage</a:t>
          </a:r>
          <a:r>
            <a:rPr lang="pl-PL" sz="2600" kern="1200" dirty="0" smtClean="0"/>
            <a:t> </a:t>
          </a:r>
          <a:endParaRPr lang="pl-PL" sz="2600" kern="1200" dirty="0"/>
        </a:p>
      </dsp:txBody>
      <dsp:txXfrm>
        <a:off x="307810" y="2189052"/>
        <a:ext cx="1416302" cy="12982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444028-9472-4264-8C83-D56BC90AB9AE}">
      <dsp:nvSpPr>
        <dsp:cNvPr id="0" name=""/>
        <dsp:cNvSpPr/>
      </dsp:nvSpPr>
      <dsp:spPr>
        <a:xfrm>
          <a:off x="1334080" y="268256"/>
          <a:ext cx="2438400" cy="243840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Czujność</a:t>
          </a:r>
          <a:endParaRPr lang="pl-PL" sz="2900" kern="1200" dirty="0"/>
        </a:p>
      </dsp:txBody>
      <dsp:txXfrm>
        <a:off x="1659200" y="694976"/>
        <a:ext cx="1788160" cy="1097280"/>
      </dsp:txXfrm>
    </dsp:sp>
    <dsp:sp modelId="{B173A1E6-FA30-4FA2-93D5-0B2FB6D8B3BE}">
      <dsp:nvSpPr>
        <dsp:cNvPr id="0" name=""/>
        <dsp:cNvSpPr/>
      </dsp:nvSpPr>
      <dsp:spPr>
        <a:xfrm>
          <a:off x="2159340" y="1557487"/>
          <a:ext cx="2438400" cy="2438400"/>
        </a:xfrm>
        <a:prstGeom prst="ellipse">
          <a:avLst/>
        </a:prstGeom>
        <a:solidFill>
          <a:schemeClr val="accent5">
            <a:alpha val="50000"/>
            <a:hueOff val="-341498"/>
            <a:satOff val="-29716"/>
            <a:lumOff val="-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Miłość</a:t>
          </a:r>
          <a:endParaRPr lang="pl-PL" sz="2900" kern="1200" dirty="0"/>
        </a:p>
      </dsp:txBody>
      <dsp:txXfrm>
        <a:off x="2905084" y="2187407"/>
        <a:ext cx="1463040" cy="1341120"/>
      </dsp:txXfrm>
    </dsp:sp>
    <dsp:sp modelId="{1E2D3F79-D727-4E8A-8ED0-276A4110F950}">
      <dsp:nvSpPr>
        <dsp:cNvPr id="0" name=""/>
        <dsp:cNvSpPr/>
      </dsp:nvSpPr>
      <dsp:spPr>
        <a:xfrm>
          <a:off x="385973" y="1574800"/>
          <a:ext cx="2438400" cy="2438400"/>
        </a:xfrm>
        <a:prstGeom prst="ellipse">
          <a:avLst/>
        </a:prstGeom>
        <a:solidFill>
          <a:schemeClr val="accent5">
            <a:alpha val="50000"/>
            <a:hueOff val="-682995"/>
            <a:satOff val="-59431"/>
            <a:lumOff val="-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Odwaga</a:t>
          </a:r>
          <a:endParaRPr lang="pl-PL" sz="2900" kern="1200" dirty="0"/>
        </a:p>
      </dsp:txBody>
      <dsp:txXfrm>
        <a:off x="615589" y="2204720"/>
        <a:ext cx="1463040" cy="1341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095A6-766B-4CC3-9E98-BD94D1DAA69D}" type="datetimeFigureOut">
              <a:rPr lang="pl-PL" smtClean="0"/>
              <a:t>2015-07-23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CE784-5C40-4AB9-9C26-ABD8470AF0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4357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64241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54647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5268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03565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927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36550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94209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27762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83407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09369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3430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92524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45931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17311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046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6313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9657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I </a:t>
            </a:r>
            <a:r>
              <a:rPr lang="pl-PL" dirty="0" err="1" smtClean="0"/>
              <a:t>will</a:t>
            </a:r>
            <a:r>
              <a:rPr lang="pl-PL" dirty="0" smtClean="0"/>
              <a:t> start with </a:t>
            </a:r>
            <a:r>
              <a:rPr lang="pl-PL" dirty="0" err="1" smtClean="0"/>
              <a:t>nuances</a:t>
            </a:r>
            <a:r>
              <a:rPr lang="pl-PL" dirty="0" smtClean="0"/>
              <a:t> od </a:t>
            </a:r>
            <a:r>
              <a:rPr lang="pl-PL" dirty="0" err="1" smtClean="0"/>
              <a:t>Polish</a:t>
            </a:r>
            <a:r>
              <a:rPr lang="pl-PL" dirty="0" smtClean="0"/>
              <a:t> </a:t>
            </a:r>
            <a:r>
              <a:rPr lang="pl-PL" dirty="0" err="1" smtClean="0"/>
              <a:t>culture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1381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4206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6446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96931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CE784-5C40-4AB9-9C26-ABD8470AF0DA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3258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4282763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6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769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906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14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538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031" y="6272785"/>
            <a:ext cx="4745736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2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37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880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842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12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19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7/23/2015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997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0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FAP and </a:t>
            </a:r>
            <a:r>
              <a:rPr lang="pl-PL" dirty="0" err="1" smtClean="0"/>
              <a:t>Polish</a:t>
            </a:r>
            <a:r>
              <a:rPr lang="pl-PL" dirty="0" smtClean="0"/>
              <a:t> </a:t>
            </a:r>
            <a:r>
              <a:rPr lang="pl-PL" dirty="0" err="1" smtClean="0"/>
              <a:t>Culture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Joanna E. Dudek, M.A. </a:t>
            </a:r>
          </a:p>
          <a:p>
            <a:r>
              <a:rPr lang="pl-PL" dirty="0" smtClean="0"/>
              <a:t>University of Social Sciences and Humanities Warsaw, Poland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596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027" y="797560"/>
            <a:ext cx="3440568" cy="5019675"/>
          </a:xfrm>
        </p:spPr>
      </p:pic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3127442" y="5552939"/>
            <a:ext cx="4745736" cy="365125"/>
          </a:xfrm>
        </p:spPr>
        <p:txBody>
          <a:bodyPr/>
          <a:lstStyle/>
          <a:p>
            <a:r>
              <a:rPr lang="en-US" dirty="0" smtClean="0"/>
              <a:t>http://www.facebook.com/SztuczneFiolki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238" y="0"/>
            <a:ext cx="8701391" cy="1609344"/>
          </a:xfrm>
        </p:spPr>
        <p:txBody>
          <a:bodyPr/>
          <a:lstStyle/>
          <a:p>
            <a:r>
              <a:rPr lang="pl-PL" dirty="0" smtClean="0"/>
              <a:t>Implications for </a:t>
            </a:r>
            <a:r>
              <a:rPr lang="en-US" dirty="0" smtClean="0"/>
              <a:t>the </a:t>
            </a:r>
            <a:r>
              <a:rPr lang="pl-PL" dirty="0" smtClean="0"/>
              <a:t>FAP </a:t>
            </a:r>
            <a:r>
              <a:rPr lang="en-US" dirty="0" err="1"/>
              <a:t>T</a:t>
            </a:r>
            <a:r>
              <a:rPr lang="pl-PL" dirty="0" smtClean="0"/>
              <a:t>herapist</a:t>
            </a:r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1123644" y="3436522"/>
            <a:ext cx="4909782" cy="98292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/>
              <a:t>Functional</a:t>
            </a:r>
            <a:r>
              <a:rPr lang="pl-PL" dirty="0"/>
              <a:t> </a:t>
            </a:r>
            <a:r>
              <a:rPr lang="pl-PL" dirty="0" err="1" smtClean="0"/>
              <a:t>lenses</a:t>
            </a:r>
            <a:endParaRPr lang="pl-PL" dirty="0"/>
          </a:p>
        </p:txBody>
      </p:sp>
      <p:sp>
        <p:nvSpPr>
          <p:cNvPr id="5" name="Prostokąt zaokrąglony 4"/>
          <p:cNvSpPr/>
          <p:nvPr/>
        </p:nvSpPr>
        <p:spPr>
          <a:xfrm>
            <a:off x="284185" y="2422187"/>
            <a:ext cx="4814248" cy="982929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Trust</a:t>
            </a:r>
            <a:endParaRPr lang="pl-PL" dirty="0"/>
          </a:p>
        </p:txBody>
      </p:sp>
      <p:sp>
        <p:nvSpPr>
          <p:cNvPr id="6" name="Prostokąt zaokrąglony 5"/>
          <p:cNvSpPr/>
          <p:nvPr/>
        </p:nvSpPr>
        <p:spPr>
          <a:xfrm>
            <a:off x="2416751" y="4388045"/>
            <a:ext cx="4814248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/>
              <a:t>Available</a:t>
            </a:r>
            <a:r>
              <a:rPr lang="pl-PL" dirty="0"/>
              <a:t> </a:t>
            </a:r>
            <a:r>
              <a:rPr lang="pl-PL" dirty="0" err="1"/>
              <a:t>reinforcement</a:t>
            </a:r>
            <a:endParaRPr lang="pl-PL" dirty="0"/>
          </a:p>
        </p:txBody>
      </p:sp>
      <p:sp>
        <p:nvSpPr>
          <p:cNvPr id="7" name="Prostokąt zaokrąglony 6"/>
          <p:cNvSpPr/>
          <p:nvPr/>
        </p:nvSpPr>
        <p:spPr>
          <a:xfrm>
            <a:off x="1123644" y="3436522"/>
            <a:ext cx="4909782" cy="98292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Complaining</a:t>
            </a:r>
            <a:r>
              <a:rPr lang="pl-PL" dirty="0" smtClean="0"/>
              <a:t> to </a:t>
            </a:r>
            <a:r>
              <a:rPr lang="pl-PL" dirty="0" err="1" smtClean="0"/>
              <a:t>connect</a:t>
            </a:r>
            <a:endParaRPr lang="pl-PL" dirty="0"/>
          </a:p>
        </p:txBody>
      </p:sp>
      <p:sp>
        <p:nvSpPr>
          <p:cNvPr id="8" name="Prostokąt zaokrąglony 7"/>
          <p:cNvSpPr/>
          <p:nvPr/>
        </p:nvSpPr>
        <p:spPr>
          <a:xfrm>
            <a:off x="2416751" y="4388045"/>
            <a:ext cx="4814248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Complaining</a:t>
            </a:r>
            <a:r>
              <a:rPr lang="pl-PL" dirty="0" smtClean="0"/>
              <a:t>, </a:t>
            </a:r>
            <a:r>
              <a:rPr lang="pl-PL" dirty="0" err="1" smtClean="0"/>
              <a:t>prouds</a:t>
            </a:r>
            <a:r>
              <a:rPr lang="pl-PL" dirty="0" smtClean="0"/>
              <a:t>, </a:t>
            </a:r>
            <a:r>
              <a:rPr lang="pl-PL" dirty="0" err="1" smtClean="0"/>
              <a:t>speaking</a:t>
            </a:r>
            <a:r>
              <a:rPr lang="pl-PL" dirty="0" smtClean="0"/>
              <a:t> </a:t>
            </a:r>
            <a:r>
              <a:rPr lang="pl-PL" dirty="0" err="1" smtClean="0"/>
              <a:t>your</a:t>
            </a:r>
            <a:r>
              <a:rPr lang="pl-PL" dirty="0" smtClean="0"/>
              <a:t> </a:t>
            </a:r>
            <a:r>
              <a:rPr lang="pl-PL" dirty="0" err="1" smtClean="0"/>
              <a:t>truth</a:t>
            </a:r>
            <a:endParaRPr lang="pl-PL" dirty="0"/>
          </a:p>
        </p:txBody>
      </p:sp>
      <p:sp>
        <p:nvSpPr>
          <p:cNvPr id="9" name="Prostokąt zaokrąglony 8"/>
          <p:cNvSpPr/>
          <p:nvPr/>
        </p:nvSpPr>
        <p:spPr>
          <a:xfrm>
            <a:off x="2416751" y="4388045"/>
            <a:ext cx="4814248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Idiographic approach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226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Status quo </a:t>
            </a:r>
            <a:r>
              <a:rPr lang="pl-PL" dirty="0"/>
              <a:t>of behavioral therapy and psychotherapy in Poland</a:t>
            </a:r>
          </a:p>
        </p:txBody>
      </p:sp>
    </p:spTree>
    <p:extLst>
      <p:ext uri="{BB962C8B-B14F-4D97-AF65-F5344CB8AC3E}">
        <p14:creationId xmlns:p14="http://schemas.microsoft.com/office/powerpoint/2010/main" val="66899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948447" y="389474"/>
            <a:ext cx="7772400" cy="1609344"/>
          </a:xfrm>
        </p:spPr>
        <p:txBody>
          <a:bodyPr/>
          <a:lstStyle/>
          <a:p>
            <a:pPr algn="ctr"/>
            <a:r>
              <a:rPr lang="pl-PL" dirty="0" smtClean="0"/>
              <a:t>CBT in Poland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" name="Prostokąt zaokrąglony 1"/>
          <p:cNvSpPr/>
          <p:nvPr/>
        </p:nvSpPr>
        <p:spPr>
          <a:xfrm>
            <a:off x="1388660" y="1963743"/>
            <a:ext cx="7069540" cy="73111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Polish </a:t>
            </a:r>
            <a:r>
              <a:rPr lang="en-US" b="1" dirty="0"/>
              <a:t>Association for Behavioral and Cognitive </a:t>
            </a:r>
            <a:r>
              <a:rPr lang="en-US" b="1" dirty="0" smtClean="0"/>
              <a:t>Therapies</a:t>
            </a:r>
            <a:endParaRPr lang="pl-PL" dirty="0"/>
          </a:p>
        </p:txBody>
      </p:sp>
      <p:sp>
        <p:nvSpPr>
          <p:cNvPr id="3" name="Prostokąt zaokrąglony 2"/>
          <p:cNvSpPr/>
          <p:nvPr/>
        </p:nvSpPr>
        <p:spPr>
          <a:xfrm>
            <a:off x="1388660" y="3449853"/>
            <a:ext cx="7069540" cy="815387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CBT </a:t>
            </a:r>
            <a:r>
              <a:rPr lang="pl-PL" b="1" dirty="0" err="1"/>
              <a:t>refunded</a:t>
            </a:r>
            <a:r>
              <a:rPr lang="pl-PL" b="1" dirty="0"/>
              <a:t> by </a:t>
            </a:r>
            <a:r>
              <a:rPr lang="pl-PL" b="1" dirty="0" err="1" smtClean="0"/>
              <a:t>government</a:t>
            </a:r>
            <a:endParaRPr lang="pl-PL" b="1" dirty="0"/>
          </a:p>
        </p:txBody>
      </p:sp>
      <p:sp>
        <p:nvSpPr>
          <p:cNvPr id="6" name="Prostokąt zaokrąglony 5"/>
          <p:cNvSpPr/>
          <p:nvPr/>
        </p:nvSpPr>
        <p:spPr>
          <a:xfrm>
            <a:off x="3875964" y="4098271"/>
            <a:ext cx="4940491" cy="61679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err="1" smtClean="0">
                <a:solidFill>
                  <a:schemeClr val="tx1"/>
                </a:solidFill>
              </a:rPr>
              <a:t>since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>
                <a:solidFill>
                  <a:schemeClr val="tx1"/>
                </a:solidFill>
              </a:rPr>
              <a:t>2009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3875965" y="2647236"/>
            <a:ext cx="4940490" cy="69603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e</a:t>
            </a:r>
            <a:r>
              <a:rPr lang="en-US" b="1" dirty="0">
                <a:solidFill>
                  <a:schemeClr val="tx1"/>
                </a:solidFill>
              </a:rPr>
              <a:t>stablished in </a:t>
            </a:r>
            <a:r>
              <a:rPr lang="en-US" b="1" dirty="0" smtClean="0">
                <a:solidFill>
                  <a:schemeClr val="tx1"/>
                </a:solidFill>
              </a:rPr>
              <a:t>1998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1388661" y="4823683"/>
            <a:ext cx="7069539" cy="79007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err="1"/>
              <a:t>C</a:t>
            </a:r>
            <a:r>
              <a:rPr lang="pl-PL" b="1" dirty="0" err="1" smtClean="0"/>
              <a:t>ertified</a:t>
            </a:r>
            <a:r>
              <a:rPr lang="pl-PL" b="1" dirty="0" smtClean="0"/>
              <a:t> </a:t>
            </a:r>
            <a:r>
              <a:rPr lang="pl-PL" b="1" dirty="0"/>
              <a:t>CBT </a:t>
            </a:r>
            <a:r>
              <a:rPr lang="pl-PL" b="1" dirty="0" err="1" smtClean="0"/>
              <a:t>therapists</a:t>
            </a:r>
            <a:r>
              <a:rPr lang="pl-PL" b="1" dirty="0" smtClean="0"/>
              <a:t>- circa 400</a:t>
            </a:r>
            <a:endParaRPr lang="pl-PL" b="1" dirty="0"/>
          </a:p>
        </p:txBody>
      </p:sp>
      <p:sp>
        <p:nvSpPr>
          <p:cNvPr id="10" name="Prostokąt zaokrąglony 9"/>
          <p:cNvSpPr/>
          <p:nvPr/>
        </p:nvSpPr>
        <p:spPr>
          <a:xfrm>
            <a:off x="3875964" y="5585831"/>
            <a:ext cx="4940492" cy="69295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tx1"/>
                </a:solidFill>
              </a:rPr>
              <a:t>a</a:t>
            </a:r>
            <a:r>
              <a:rPr lang="pl-PL" b="1" dirty="0" smtClean="0">
                <a:solidFill>
                  <a:schemeClr val="tx1"/>
                </a:solidFill>
              </a:rPr>
              <a:t>pproximately </a:t>
            </a:r>
            <a:r>
              <a:rPr lang="en-US" b="1" dirty="0" smtClean="0">
                <a:solidFill>
                  <a:schemeClr val="tx1"/>
                </a:solidFill>
              </a:rPr>
              <a:t>1</a:t>
            </a:r>
            <a:r>
              <a:rPr lang="pl-PL" b="1" dirty="0" smtClean="0">
                <a:solidFill>
                  <a:schemeClr val="tx1"/>
                </a:solidFill>
              </a:rPr>
              <a:t> for </a:t>
            </a:r>
            <a:r>
              <a:rPr lang="en-US" b="1" dirty="0" smtClean="0">
                <a:solidFill>
                  <a:schemeClr val="tx1"/>
                </a:solidFill>
              </a:rPr>
              <a:t>10</a:t>
            </a:r>
            <a:r>
              <a:rPr lang="pl-PL" b="1" dirty="0" smtClean="0">
                <a:solidFill>
                  <a:schemeClr val="tx1"/>
                </a:solidFill>
              </a:rPr>
              <a:t>0,000 </a:t>
            </a:r>
            <a:r>
              <a:rPr lang="pl-PL" b="1" dirty="0" err="1" smtClean="0">
                <a:solidFill>
                  <a:schemeClr val="tx1"/>
                </a:solidFill>
              </a:rPr>
              <a:t>citizens</a:t>
            </a: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7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/>
              <a:t>Behaviorism</a:t>
            </a:r>
            <a:r>
              <a:rPr lang="pl-PL" dirty="0"/>
              <a:t> in Poland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" name="Prostokąt zaokrąglony 1"/>
          <p:cNvSpPr/>
          <p:nvPr/>
        </p:nvSpPr>
        <p:spPr>
          <a:xfrm>
            <a:off x="1388660" y="1963743"/>
            <a:ext cx="7069540" cy="73111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Polish Society for Behavioral Psychology, affiliated chapter of ABAI </a:t>
            </a:r>
            <a:endParaRPr lang="pl-PL" dirty="0"/>
          </a:p>
        </p:txBody>
      </p:sp>
      <p:sp>
        <p:nvSpPr>
          <p:cNvPr id="3" name="Prostokąt zaokrąglony 2"/>
          <p:cNvSpPr/>
          <p:nvPr/>
        </p:nvSpPr>
        <p:spPr>
          <a:xfrm>
            <a:off x="1388660" y="3449853"/>
            <a:ext cx="7069540" cy="815387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err="1" smtClean="0"/>
              <a:t>Number</a:t>
            </a:r>
            <a:r>
              <a:rPr lang="pl-PL" b="1" dirty="0" smtClean="0"/>
              <a:t> of </a:t>
            </a:r>
            <a:r>
              <a:rPr lang="pl-PL" b="1" dirty="0" err="1" smtClean="0"/>
              <a:t>members</a:t>
            </a:r>
            <a:endParaRPr lang="pl-PL" b="1" dirty="0"/>
          </a:p>
        </p:txBody>
      </p:sp>
      <p:sp>
        <p:nvSpPr>
          <p:cNvPr id="6" name="Prostokąt zaokrąglony 5"/>
          <p:cNvSpPr/>
          <p:nvPr/>
        </p:nvSpPr>
        <p:spPr>
          <a:xfrm>
            <a:off x="3875964" y="4098271"/>
            <a:ext cx="4940491" cy="61679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44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7" name="Prostokąt zaokrąglony 6"/>
          <p:cNvSpPr/>
          <p:nvPr/>
        </p:nvSpPr>
        <p:spPr>
          <a:xfrm>
            <a:off x="3875965" y="2647236"/>
            <a:ext cx="4940490" cy="69603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e</a:t>
            </a:r>
            <a:r>
              <a:rPr lang="en-US" b="1" dirty="0">
                <a:solidFill>
                  <a:schemeClr val="tx1"/>
                </a:solidFill>
              </a:rPr>
              <a:t>stablished in </a:t>
            </a:r>
            <a:r>
              <a:rPr lang="pl-PL" b="1" dirty="0" smtClean="0">
                <a:solidFill>
                  <a:schemeClr val="tx1"/>
                </a:solidFill>
              </a:rPr>
              <a:t>2002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1388661" y="4742499"/>
            <a:ext cx="7069539" cy="79007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err="1"/>
              <a:t>C</a:t>
            </a:r>
            <a:r>
              <a:rPr lang="pl-PL" b="1" dirty="0" err="1" smtClean="0"/>
              <a:t>ertified</a:t>
            </a:r>
            <a:r>
              <a:rPr lang="pl-PL" b="1" dirty="0" smtClean="0"/>
              <a:t> </a:t>
            </a:r>
            <a:r>
              <a:rPr lang="pl-PL" b="1" dirty="0" err="1" smtClean="0"/>
              <a:t>behavioral</a:t>
            </a:r>
            <a:r>
              <a:rPr lang="pl-PL" b="1" dirty="0" smtClean="0"/>
              <a:t> </a:t>
            </a:r>
            <a:r>
              <a:rPr lang="pl-PL" b="1" dirty="0" err="1" smtClean="0"/>
              <a:t>therapists</a:t>
            </a:r>
            <a:r>
              <a:rPr lang="pl-PL" b="1" dirty="0" smtClean="0"/>
              <a:t> -150 </a:t>
            </a:r>
            <a:endParaRPr lang="pl-PL" b="1" dirty="0"/>
          </a:p>
        </p:txBody>
      </p:sp>
      <p:sp>
        <p:nvSpPr>
          <p:cNvPr id="10" name="Prostokąt zaokrąglony 9"/>
          <p:cNvSpPr/>
          <p:nvPr/>
        </p:nvSpPr>
        <p:spPr>
          <a:xfrm>
            <a:off x="3875964" y="5585831"/>
            <a:ext cx="4940492" cy="69295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tx1"/>
                </a:solidFill>
              </a:rPr>
              <a:t>a</a:t>
            </a:r>
            <a:r>
              <a:rPr lang="pl-PL" b="1" dirty="0" smtClean="0">
                <a:solidFill>
                  <a:schemeClr val="tx1"/>
                </a:solidFill>
              </a:rPr>
              <a:t>pproximately 1 for 270,000 </a:t>
            </a:r>
            <a:r>
              <a:rPr lang="pl-PL" b="1" dirty="0" err="1" smtClean="0">
                <a:solidFill>
                  <a:schemeClr val="tx1"/>
                </a:solidFill>
              </a:rPr>
              <a:t>citizens</a:t>
            </a: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63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Third </a:t>
            </a:r>
            <a:r>
              <a:rPr lang="pl-PL" dirty="0" err="1" smtClean="0"/>
              <a:t>Wave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coming</a:t>
            </a:r>
            <a:r>
              <a:rPr lang="pl-PL" dirty="0" smtClean="0"/>
              <a:t>! </a:t>
            </a:r>
            <a:br>
              <a:rPr lang="pl-PL" dirty="0" smtClean="0"/>
            </a:br>
            <a:endParaRPr lang="pl-PL" dirty="0"/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432050"/>
            <a:ext cx="2286000" cy="3429000"/>
          </a:xfrm>
        </p:spPr>
      </p:pic>
    </p:spTree>
    <p:extLst>
      <p:ext uri="{BB962C8B-B14F-4D97-AF65-F5344CB8AC3E}">
        <p14:creationId xmlns:p14="http://schemas.microsoft.com/office/powerpoint/2010/main" val="7094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20460" y="1776386"/>
            <a:ext cx="8138615" cy="230141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“</a:t>
            </a:r>
            <a:r>
              <a:rPr lang="en-US" dirty="0"/>
              <a:t>Clinical context of behavior analysis: Three waves of behavioral therapy</a:t>
            </a:r>
            <a:r>
              <a:rPr lang="en-US" dirty="0" smtClean="0"/>
              <a:t>”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The XI International Scientific Symposium of the Polish Society for Behavioral </a:t>
            </a:r>
            <a:r>
              <a:rPr lang="en-US" dirty="0" smtClean="0"/>
              <a:t>Psychology</a:t>
            </a:r>
            <a:endParaRPr lang="pl-PL" dirty="0" smtClean="0"/>
          </a:p>
          <a:p>
            <a:pPr algn="ctr"/>
            <a:r>
              <a:rPr lang="pl-PL" dirty="0" smtClean="0"/>
              <a:t>21-22 of March, 2015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132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 smtClean="0"/>
              <a:t>Number</a:t>
            </a:r>
            <a:r>
              <a:rPr lang="pl-PL" dirty="0" smtClean="0"/>
              <a:t> of </a:t>
            </a:r>
            <a:r>
              <a:rPr lang="pl-PL" dirty="0" err="1" smtClean="0"/>
              <a:t>Polish</a:t>
            </a:r>
            <a:r>
              <a:rPr lang="pl-PL" dirty="0" smtClean="0"/>
              <a:t> ACT </a:t>
            </a:r>
            <a:r>
              <a:rPr lang="pl-PL" dirty="0" err="1" smtClean="0"/>
              <a:t>therapists</a:t>
            </a:r>
            <a:r>
              <a:rPr lang="pl-PL" dirty="0" smtClean="0"/>
              <a:t>?</a:t>
            </a:r>
            <a:endParaRPr lang="pl-PL" dirty="0"/>
          </a:p>
        </p:txBody>
      </p:sp>
      <p:sp>
        <p:nvSpPr>
          <p:cNvPr id="4" name="Rectangle 3"/>
          <p:cNvSpPr/>
          <p:nvPr/>
        </p:nvSpPr>
        <p:spPr>
          <a:xfrm>
            <a:off x="1910080" y="5310555"/>
            <a:ext cx="5923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Around </a:t>
            </a:r>
            <a:r>
              <a:rPr lang="en-US" dirty="0"/>
              <a:t>3</a:t>
            </a:r>
            <a:r>
              <a:rPr lang="pl-PL" dirty="0" smtClean="0"/>
              <a:t>0</a:t>
            </a:r>
            <a:r>
              <a:rPr lang="en-US" dirty="0" smtClean="0"/>
              <a:t>,</a:t>
            </a:r>
            <a:r>
              <a:rPr lang="pl-PL" dirty="0" smtClean="0"/>
              <a:t> but </a:t>
            </a:r>
            <a:r>
              <a:rPr lang="en-US" dirty="0" smtClean="0"/>
              <a:t>the </a:t>
            </a:r>
            <a:r>
              <a:rPr lang="pl-PL" dirty="0" err="1" smtClean="0"/>
              <a:t>exact</a:t>
            </a:r>
            <a:r>
              <a:rPr lang="pl-PL" dirty="0" smtClean="0"/>
              <a:t> </a:t>
            </a:r>
            <a:r>
              <a:rPr lang="pl-PL" dirty="0" err="1" smtClean="0"/>
              <a:t>num</a:t>
            </a:r>
            <a:r>
              <a:rPr lang="en-US" dirty="0" smtClean="0"/>
              <a:t>b</a:t>
            </a:r>
            <a:r>
              <a:rPr lang="pl-PL" dirty="0" smtClean="0"/>
              <a:t>er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unknown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455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Polish ACBS chapter to be!!!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3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Number of Polish FAP </a:t>
            </a:r>
            <a:r>
              <a:rPr lang="pl-PL" dirty="0" err="1" smtClean="0"/>
              <a:t>therapists</a:t>
            </a:r>
            <a:r>
              <a:rPr lang="pl-PL" dirty="0" smtClean="0"/>
              <a:t>?</a:t>
            </a:r>
            <a:endParaRPr lang="pl-PL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1625346" y="982472"/>
            <a:ext cx="6960870" cy="3520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dirty="0" smtClean="0"/>
              <a:t>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683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4520" y="2882392"/>
            <a:ext cx="1407160" cy="1609344"/>
          </a:xfrm>
        </p:spPr>
        <p:txBody>
          <a:bodyPr>
            <a:noAutofit/>
          </a:bodyPr>
          <a:lstStyle/>
          <a:p>
            <a:pPr algn="r"/>
            <a:r>
              <a:rPr lang="en-US" sz="59500" dirty="0" smtClean="0"/>
              <a:t>?</a:t>
            </a:r>
            <a:endParaRPr lang="en-US" sz="59500" dirty="0"/>
          </a:p>
        </p:txBody>
      </p:sp>
    </p:spTree>
    <p:extLst>
      <p:ext uri="{BB962C8B-B14F-4D97-AF65-F5344CB8AC3E}">
        <p14:creationId xmlns:p14="http://schemas.microsoft.com/office/powerpoint/2010/main" val="227409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Translation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685800" y="1792674"/>
            <a:ext cx="3657600" cy="640080"/>
          </a:xfrm>
        </p:spPr>
        <p:txBody>
          <a:bodyPr/>
          <a:lstStyle/>
          <a:p>
            <a:r>
              <a:rPr lang="pl-PL" dirty="0" smtClean="0"/>
              <a:t>ACL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tekstu 8"/>
          <p:cNvSpPr>
            <a:spLocks noGrp="1"/>
          </p:cNvSpPr>
          <p:nvPr>
            <p:ph type="body" sz="quarter" idx="3"/>
          </p:nvPr>
        </p:nvSpPr>
        <p:spPr>
          <a:xfrm>
            <a:off x="4864608" y="1788851"/>
            <a:ext cx="3657600" cy="640080"/>
          </a:xfrm>
        </p:spPr>
        <p:txBody>
          <a:bodyPr/>
          <a:lstStyle/>
          <a:p>
            <a:r>
              <a:rPr lang="pl-PL" dirty="0" smtClean="0"/>
              <a:t>MOC (</a:t>
            </a:r>
            <a:r>
              <a:rPr lang="pl-PL" dirty="0" err="1" smtClean="0"/>
              <a:t>power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10" name="Symbol zastępczy zawartości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71767929"/>
              </p:ext>
            </p:extLst>
          </p:nvPr>
        </p:nvGraphicFramePr>
        <p:xfrm>
          <a:off x="148988" y="2688336"/>
          <a:ext cx="41944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137231065"/>
              </p:ext>
            </p:extLst>
          </p:nvPr>
        </p:nvGraphicFramePr>
        <p:xfrm>
          <a:off x="4066715" y="2561803"/>
          <a:ext cx="497005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Elipsa 2"/>
          <p:cNvSpPr/>
          <p:nvPr/>
        </p:nvSpPr>
        <p:spPr>
          <a:xfrm>
            <a:off x="6182436" y="156949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982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7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 smtClean="0"/>
              <a:t>Dissemination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en-US" sz="800" dirty="0" smtClean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No </a:t>
            </a:r>
            <a:r>
              <a:rPr lang="pl-PL" dirty="0" err="1" smtClean="0"/>
              <a:t>publications</a:t>
            </a:r>
            <a:r>
              <a:rPr lang="pl-PL" dirty="0" smtClean="0"/>
              <a:t> on FAP, </a:t>
            </a:r>
          </a:p>
          <a:p>
            <a:pPr marL="0" indent="0" algn="ctr">
              <a:buNone/>
            </a:pPr>
            <a:r>
              <a:rPr lang="pl-PL" dirty="0" smtClean="0"/>
              <a:t>one </a:t>
            </a:r>
            <a:r>
              <a:rPr lang="pl-PL" dirty="0" err="1" smtClean="0"/>
              <a:t>paper</a:t>
            </a:r>
            <a:r>
              <a:rPr lang="pl-PL" dirty="0" smtClean="0"/>
              <a:t> </a:t>
            </a:r>
            <a:r>
              <a:rPr lang="pl-PL" dirty="0" err="1" smtClean="0"/>
              <a:t>under</a:t>
            </a:r>
            <a:r>
              <a:rPr lang="pl-PL" dirty="0" smtClean="0"/>
              <a:t> </a:t>
            </a:r>
            <a:r>
              <a:rPr lang="pl-PL" dirty="0" err="1" smtClean="0"/>
              <a:t>review</a:t>
            </a:r>
            <a:r>
              <a:rPr lang="pl-PL" dirty="0" smtClean="0"/>
              <a:t>, </a:t>
            </a:r>
          </a:p>
          <a:p>
            <a:pPr marL="0" indent="0" algn="ctr">
              <a:buNone/>
            </a:pPr>
            <a:r>
              <a:rPr lang="pl-PL" dirty="0" smtClean="0"/>
              <a:t>a </a:t>
            </a:r>
            <a:r>
              <a:rPr lang="pl-PL" dirty="0" err="1" smtClean="0"/>
              <a:t>few</a:t>
            </a:r>
            <a:r>
              <a:rPr lang="pl-PL" dirty="0" smtClean="0"/>
              <a:t> </a:t>
            </a:r>
            <a:r>
              <a:rPr lang="pl-PL" dirty="0" err="1" smtClean="0"/>
              <a:t>pages</a:t>
            </a:r>
            <a:r>
              <a:rPr lang="pl-PL" dirty="0" smtClean="0"/>
              <a:t> in the </a:t>
            </a:r>
            <a:r>
              <a:rPr lang="pl-PL" dirty="0" err="1" smtClean="0"/>
              <a:t>chapter</a:t>
            </a:r>
            <a:r>
              <a:rPr lang="pl-PL" dirty="0" smtClean="0"/>
              <a:t> on </a:t>
            </a:r>
            <a:r>
              <a:rPr lang="pl-PL" dirty="0" err="1" smtClean="0"/>
              <a:t>behavior</a:t>
            </a:r>
            <a:r>
              <a:rPr lang="pl-PL" dirty="0" smtClean="0"/>
              <a:t> </a:t>
            </a:r>
            <a:r>
              <a:rPr lang="pl-PL" dirty="0" err="1" smtClean="0"/>
              <a:t>analysis</a:t>
            </a:r>
            <a:endParaRPr lang="pl-PL" dirty="0" smtClean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err="1" smtClean="0"/>
              <a:t>class</a:t>
            </a:r>
            <a:r>
              <a:rPr lang="pl-PL" dirty="0" smtClean="0"/>
              <a:t> for </a:t>
            </a:r>
            <a:r>
              <a:rPr lang="pl-PL" dirty="0" err="1" smtClean="0"/>
              <a:t>students</a:t>
            </a:r>
            <a:r>
              <a:rPr lang="pl-PL" dirty="0" smtClean="0"/>
              <a:t> on </a:t>
            </a:r>
            <a:r>
              <a:rPr lang="pl-PL" dirty="0" err="1" smtClean="0"/>
              <a:t>clinical</a:t>
            </a:r>
            <a:r>
              <a:rPr lang="pl-PL" dirty="0" smtClean="0"/>
              <a:t> </a:t>
            </a:r>
            <a:r>
              <a:rPr lang="pl-PL" dirty="0" err="1" smtClean="0"/>
              <a:t>applications</a:t>
            </a:r>
            <a:r>
              <a:rPr lang="pl-PL" dirty="0" smtClean="0"/>
              <a:t> of </a:t>
            </a:r>
            <a:r>
              <a:rPr lang="pl-PL" dirty="0" err="1" smtClean="0"/>
              <a:t>behavioral</a:t>
            </a:r>
            <a:r>
              <a:rPr lang="pl-PL" dirty="0" smtClean="0"/>
              <a:t> </a:t>
            </a:r>
            <a:r>
              <a:rPr lang="pl-PL" dirty="0" err="1" smtClean="0"/>
              <a:t>psychology</a:t>
            </a:r>
            <a:r>
              <a:rPr lang="pl-PL" dirty="0" smtClean="0"/>
              <a:t> </a:t>
            </a:r>
          </a:p>
          <a:p>
            <a:pPr marL="0" indent="0" algn="ctr">
              <a:buNone/>
            </a:pPr>
            <a:r>
              <a:rPr lang="pl-PL" dirty="0" smtClean="0"/>
              <a:t>16 </a:t>
            </a:r>
            <a:r>
              <a:rPr lang="pl-PL" dirty="0" err="1" smtClean="0"/>
              <a:t>hours</a:t>
            </a:r>
            <a:r>
              <a:rPr lang="pl-PL" dirty="0" smtClean="0"/>
              <a:t>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025302" y="2196931"/>
            <a:ext cx="3032597" cy="439362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solidFill>
                <a:schemeClr val="tx1"/>
              </a:solidFill>
            </a:endParaRPr>
          </a:p>
          <a:p>
            <a:pPr algn="ctr"/>
            <a:r>
              <a:rPr lang="pl-PL" sz="2000" b="1" dirty="0" smtClean="0">
                <a:solidFill>
                  <a:schemeClr val="tx1"/>
                </a:solidFill>
              </a:rPr>
              <a:t>Publications</a:t>
            </a:r>
            <a:endParaRPr lang="pl-PL" sz="2000" b="1" dirty="0">
              <a:solidFill>
                <a:schemeClr val="tx1"/>
              </a:solidFill>
            </a:endParaRPr>
          </a:p>
          <a:p>
            <a:pPr algn="ctr"/>
            <a:endParaRPr lang="pl-PL" sz="2000" b="1" dirty="0">
              <a:solidFill>
                <a:schemeClr val="tx1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2775857" y="4223487"/>
            <a:ext cx="3918857" cy="348513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b="1" dirty="0" smtClean="0">
              <a:solidFill>
                <a:schemeClr val="tx1"/>
              </a:solidFill>
            </a:endParaRPr>
          </a:p>
          <a:p>
            <a:pPr algn="ctr"/>
            <a:r>
              <a:rPr lang="pl-PL" sz="2000" b="1" dirty="0" smtClean="0">
                <a:solidFill>
                  <a:schemeClr val="tx1"/>
                </a:solidFill>
              </a:rPr>
              <a:t>Learning </a:t>
            </a:r>
            <a:r>
              <a:rPr lang="en-US" sz="2000" b="1" dirty="0">
                <a:solidFill>
                  <a:schemeClr val="tx1"/>
                </a:solidFill>
              </a:rPr>
              <a:t>O</a:t>
            </a:r>
            <a:r>
              <a:rPr lang="pl-PL" sz="2000" b="1" dirty="0" err="1">
                <a:solidFill>
                  <a:schemeClr val="tx1"/>
                </a:solidFill>
              </a:rPr>
              <a:t>pportunities</a:t>
            </a:r>
            <a:r>
              <a:rPr lang="pl-PL" sz="2000" b="1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96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 smtClean="0"/>
              <a:t>Challenges</a:t>
            </a:r>
            <a:r>
              <a:rPr lang="pl-PL" dirty="0" smtClean="0"/>
              <a:t> in </a:t>
            </a:r>
            <a:r>
              <a:rPr lang="pl-PL" dirty="0" err="1" smtClean="0"/>
              <a:t>our</a:t>
            </a:r>
            <a:r>
              <a:rPr lang="pl-PL" dirty="0" smtClean="0"/>
              <a:t> </a:t>
            </a:r>
            <a:r>
              <a:rPr lang="pl-PL" dirty="0" err="1" smtClean="0"/>
              <a:t>journey</a:t>
            </a:r>
            <a:r>
              <a:rPr lang="pl-PL" dirty="0" smtClean="0"/>
              <a:t> and </a:t>
            </a:r>
            <a:r>
              <a:rPr lang="pl-PL" dirty="0" err="1" smtClean="0"/>
              <a:t>implications</a:t>
            </a:r>
            <a:r>
              <a:rPr lang="pl-PL" dirty="0" smtClean="0"/>
              <a:t>/</a:t>
            </a:r>
            <a:r>
              <a:rPr lang="pl-PL" dirty="0" err="1" smtClean="0"/>
              <a:t>topics</a:t>
            </a:r>
            <a:r>
              <a:rPr lang="pl-PL" dirty="0" smtClean="0"/>
              <a:t> to </a:t>
            </a:r>
            <a:r>
              <a:rPr lang="pl-PL" dirty="0" err="1" smtClean="0"/>
              <a:t>research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r>
              <a:rPr lang="en-US" dirty="0" smtClean="0"/>
              <a:t>Sometimes we get biased by the idea of the culture- it doesn’t work because of the culture vs because expressing love is just hard for this particular person</a:t>
            </a:r>
          </a:p>
          <a:p>
            <a:r>
              <a:rPr lang="en-US" dirty="0"/>
              <a:t>Cultural adaptation of evoking </a:t>
            </a:r>
            <a:r>
              <a:rPr lang="en-US" dirty="0" smtClean="0"/>
              <a:t>exercises, adjusting the training (?)</a:t>
            </a:r>
          </a:p>
          <a:p>
            <a:r>
              <a:rPr lang="en-US" dirty="0" smtClean="0"/>
              <a:t>Reinforced by the social environment vs healthy? </a:t>
            </a:r>
          </a:p>
          <a:p>
            <a:r>
              <a:rPr lang="pl-PL" dirty="0" smtClean="0"/>
              <a:t>How to promote FAP in </a:t>
            </a:r>
            <a:r>
              <a:rPr lang="en-US" dirty="0" smtClean="0"/>
              <a:t>the </a:t>
            </a:r>
            <a:r>
              <a:rPr lang="pl-PL" dirty="0" smtClean="0"/>
              <a:t>general public ? </a:t>
            </a:r>
            <a:r>
              <a:rPr lang="pl-PL" dirty="0" err="1" smtClean="0"/>
              <a:t>What</a:t>
            </a:r>
            <a:r>
              <a:rPr lang="pl-PL" dirty="0" smtClean="0"/>
              <a:t> </a:t>
            </a:r>
            <a:r>
              <a:rPr lang="pl-PL" dirty="0" err="1" smtClean="0"/>
              <a:t>kind</a:t>
            </a:r>
            <a:r>
              <a:rPr lang="pl-PL" dirty="0" smtClean="0"/>
              <a:t> of </a:t>
            </a:r>
            <a:r>
              <a:rPr lang="pl-PL" dirty="0" err="1" smtClean="0"/>
              <a:t>language</a:t>
            </a:r>
            <a:r>
              <a:rPr lang="pl-PL" dirty="0" smtClean="0"/>
              <a:t> </a:t>
            </a:r>
            <a:r>
              <a:rPr lang="pl-PL" dirty="0" err="1" smtClean="0"/>
              <a:t>should</a:t>
            </a:r>
            <a:r>
              <a:rPr lang="pl-PL" dirty="0" smtClean="0"/>
              <a:t> we </a:t>
            </a:r>
            <a:r>
              <a:rPr lang="pl-PL" dirty="0" err="1" smtClean="0"/>
              <a:t>use</a:t>
            </a:r>
            <a:r>
              <a:rPr lang="pl-PL" dirty="0" smtClean="0"/>
              <a:t>? Is ACL translation acceptable?</a:t>
            </a:r>
            <a:endParaRPr lang="en-US" dirty="0" smtClean="0"/>
          </a:p>
          <a:p>
            <a:r>
              <a:rPr lang="en-US" dirty="0" smtClean="0"/>
              <a:t>ACL survey translation</a:t>
            </a:r>
          </a:p>
          <a:p>
            <a:r>
              <a:rPr lang="pl-PL" dirty="0"/>
              <a:t>Comprehensive FAP training including behavioral training or teaching FAP based on ACL model </a:t>
            </a:r>
          </a:p>
          <a:p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768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Czasem mówisz takim językiem miłości, którego inni nie mogą zrozumieć.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940" y="2163208"/>
            <a:ext cx="4392119" cy="4354646"/>
          </a:xfrm>
        </p:spPr>
      </p:pic>
    </p:spTree>
    <p:extLst>
      <p:ext uri="{BB962C8B-B14F-4D97-AF65-F5344CB8AC3E}">
        <p14:creationId xmlns:p14="http://schemas.microsoft.com/office/powerpoint/2010/main" val="362257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/>
              <a:t>Thank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!</a:t>
            </a:r>
            <a:endParaRPr lang="pl-PL" dirty="0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joannaedudek@gmail.com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781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50643" y="0"/>
            <a:ext cx="6245914" cy="1609344"/>
          </a:xfrm>
        </p:spPr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Suwalszczyzna</a:t>
            </a:r>
            <a:r>
              <a:rPr lang="en-US" dirty="0" smtClean="0"/>
              <a:t>, </a:t>
            </a:r>
            <a:r>
              <a:rPr lang="pl-PL" dirty="0" smtClean="0"/>
              <a:t>Poland </a:t>
            </a:r>
            <a:endParaRPr lang="pl-PL" dirty="0"/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181" y="1714500"/>
            <a:ext cx="6066838" cy="4051300"/>
          </a:xfrm>
        </p:spPr>
      </p:pic>
    </p:spTree>
    <p:extLst>
      <p:ext uri="{BB962C8B-B14F-4D97-AF65-F5344CB8AC3E}">
        <p14:creationId xmlns:p14="http://schemas.microsoft.com/office/powerpoint/2010/main" val="400497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4360" y="0"/>
            <a:ext cx="7772400" cy="1609344"/>
          </a:xfrm>
        </p:spPr>
        <p:txBody>
          <a:bodyPr/>
          <a:lstStyle/>
          <a:p>
            <a:r>
              <a:rPr lang="en-US" dirty="0" smtClean="0"/>
              <a:t>Topics of Interest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4360" y="2121408"/>
            <a:ext cx="7772400" cy="40507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pl-PL" b="1" dirty="0" err="1" smtClean="0"/>
              <a:t>Clinical</a:t>
            </a:r>
            <a:r>
              <a:rPr lang="pl-PL" b="1" dirty="0" smtClean="0"/>
              <a:t> </a:t>
            </a:r>
            <a:r>
              <a:rPr lang="pl-PL" b="1" dirty="0" err="1" smtClean="0"/>
              <a:t>perspective</a:t>
            </a:r>
            <a:r>
              <a:rPr lang="pl-PL" b="1" dirty="0" smtClean="0"/>
              <a:t>: </a:t>
            </a:r>
            <a:r>
              <a:rPr lang="pl-PL" dirty="0" err="1"/>
              <a:t>N</a:t>
            </a:r>
            <a:r>
              <a:rPr lang="pl-PL" dirty="0" err="1" smtClean="0"/>
              <a:t>uances</a:t>
            </a:r>
            <a:r>
              <a:rPr lang="pl-PL" dirty="0" smtClean="0"/>
              <a:t> of </a:t>
            </a:r>
            <a:r>
              <a:rPr lang="pl-PL" dirty="0" err="1" smtClean="0"/>
              <a:t>Polish</a:t>
            </a:r>
            <a:r>
              <a:rPr lang="pl-PL" dirty="0" smtClean="0"/>
              <a:t> </a:t>
            </a:r>
            <a:r>
              <a:rPr lang="pl-PL" dirty="0" err="1" smtClean="0"/>
              <a:t>culture</a:t>
            </a:r>
            <a:endParaRPr lang="pl-PL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pl-PL" b="1" dirty="0" smtClean="0"/>
              <a:t>Scholar/researcher perspective:</a:t>
            </a:r>
            <a:r>
              <a:rPr lang="en-US" b="1" dirty="0"/>
              <a:t> </a:t>
            </a:r>
            <a:endParaRPr lang="pl-PL" b="1" dirty="0" smtClean="0"/>
          </a:p>
          <a:p>
            <a:r>
              <a:rPr lang="en-US" dirty="0" smtClean="0"/>
              <a:t>Status </a:t>
            </a:r>
            <a:r>
              <a:rPr lang="en-US" dirty="0"/>
              <a:t>quo </a:t>
            </a:r>
            <a:r>
              <a:rPr lang="pl-PL" dirty="0"/>
              <a:t>of behavioral therapy and psychotherapy in </a:t>
            </a:r>
            <a:r>
              <a:rPr lang="pl-PL" dirty="0" smtClean="0"/>
              <a:t>Poland</a:t>
            </a:r>
            <a:endParaRPr lang="en-US" dirty="0" smtClean="0"/>
          </a:p>
          <a:p>
            <a:r>
              <a:rPr lang="pl-PL" dirty="0" err="1" smtClean="0"/>
              <a:t>Translation</a:t>
            </a:r>
            <a:r>
              <a:rPr lang="pl-PL" dirty="0" smtClean="0"/>
              <a:t> and </a:t>
            </a:r>
            <a:r>
              <a:rPr lang="pl-PL" dirty="0" err="1" smtClean="0"/>
              <a:t>dissemination</a:t>
            </a:r>
            <a:r>
              <a:rPr lang="pl-PL" dirty="0" smtClean="0"/>
              <a:t> of FAP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367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pl-PL" dirty="0"/>
              <a:t>Nuances of </a:t>
            </a:r>
            <a:r>
              <a:rPr lang="pl-PL" dirty="0" err="1"/>
              <a:t>Polish</a:t>
            </a:r>
            <a:r>
              <a:rPr lang="pl-PL" dirty="0"/>
              <a:t> </a:t>
            </a:r>
            <a:r>
              <a:rPr lang="pl-PL" dirty="0" err="1" smtClean="0"/>
              <a:t>Culture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107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685800" y="1976403"/>
            <a:ext cx="3944203" cy="11464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err="1" smtClean="0">
                <a:solidFill>
                  <a:schemeClr val="tx1"/>
                </a:solidFill>
              </a:rPr>
              <a:t>Catholic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4646309" y="1983060"/>
            <a:ext cx="3507210" cy="114641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err="1" smtClean="0"/>
              <a:t>Mother</a:t>
            </a:r>
            <a:r>
              <a:rPr lang="pl-PL" b="1" dirty="0" smtClean="0"/>
              <a:t> of </a:t>
            </a:r>
            <a:r>
              <a:rPr lang="pl-PL" b="1" dirty="0" err="1" smtClean="0"/>
              <a:t>God-Queen</a:t>
            </a:r>
            <a:r>
              <a:rPr lang="pl-PL" b="1" dirty="0" smtClean="0"/>
              <a:t> of Poland</a:t>
            </a:r>
            <a:endParaRPr lang="pl-PL" b="1" dirty="0"/>
          </a:p>
        </p:txBody>
      </p:sp>
      <p:sp>
        <p:nvSpPr>
          <p:cNvPr id="6" name="Prostokąt zaokrąglony 5"/>
          <p:cNvSpPr/>
          <p:nvPr/>
        </p:nvSpPr>
        <p:spPr>
          <a:xfrm>
            <a:off x="685800" y="3132606"/>
            <a:ext cx="5604293" cy="11439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err="1" smtClean="0">
                <a:solidFill>
                  <a:schemeClr val="tx1"/>
                </a:solidFill>
              </a:rPr>
              <a:t>Fighting</a:t>
            </a:r>
            <a:r>
              <a:rPr lang="pl-PL" b="1" dirty="0" smtClean="0">
                <a:solidFill>
                  <a:schemeClr val="tx1"/>
                </a:solidFill>
              </a:rPr>
              <a:t> for </a:t>
            </a:r>
            <a:r>
              <a:rPr lang="pl-PL" b="1" dirty="0" err="1" smtClean="0">
                <a:solidFill>
                  <a:schemeClr val="tx1"/>
                </a:solidFill>
              </a:rPr>
              <a:t>independence</a:t>
            </a:r>
            <a:r>
              <a:rPr lang="pl-PL" b="1" dirty="0" smtClean="0">
                <a:solidFill>
                  <a:schemeClr val="tx1"/>
                </a:solidFill>
              </a:rPr>
              <a:t> for 123 </a:t>
            </a:r>
            <a:r>
              <a:rPr lang="pl-PL" b="1" dirty="0" err="1" smtClean="0">
                <a:solidFill>
                  <a:schemeClr val="tx1"/>
                </a:solidFill>
              </a:rPr>
              <a:t>years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7" name="Prostokąt zaokrąglony 6"/>
          <p:cNvSpPr/>
          <p:nvPr/>
        </p:nvSpPr>
        <p:spPr>
          <a:xfrm>
            <a:off x="685800" y="4279672"/>
            <a:ext cx="2207016" cy="1907484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43 </a:t>
            </a:r>
            <a:r>
              <a:rPr lang="pl-PL" dirty="0" err="1" smtClean="0"/>
              <a:t>insurrections</a:t>
            </a:r>
            <a:r>
              <a:rPr lang="pl-PL" dirty="0" smtClean="0"/>
              <a:t> (</a:t>
            </a:r>
            <a:r>
              <a:rPr lang="pl-PL" dirty="0" err="1" smtClean="0"/>
              <a:t>uprisings</a:t>
            </a:r>
            <a:r>
              <a:rPr lang="pl-PL" dirty="0" smtClean="0"/>
              <a:t>) from 1600 to 1945</a:t>
            </a:r>
            <a:endParaRPr lang="pl-PL" dirty="0"/>
          </a:p>
        </p:txBody>
      </p:sp>
      <p:sp>
        <p:nvSpPr>
          <p:cNvPr id="8" name="Prostokąt zaokrąglony 7"/>
          <p:cNvSpPr/>
          <p:nvPr/>
        </p:nvSpPr>
        <p:spPr>
          <a:xfrm>
            <a:off x="2912780" y="4290117"/>
            <a:ext cx="3357349" cy="189703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Second World War </a:t>
            </a:r>
            <a:endParaRPr lang="pl-PL" dirty="0"/>
          </a:p>
        </p:txBody>
      </p:sp>
      <p:sp>
        <p:nvSpPr>
          <p:cNvPr id="9" name="Prostokąt zaokrąglony 8"/>
          <p:cNvSpPr/>
          <p:nvPr/>
        </p:nvSpPr>
        <p:spPr>
          <a:xfrm>
            <a:off x="6270129" y="3133260"/>
            <a:ext cx="1883390" cy="30538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Communism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History </a:t>
            </a:r>
            <a:r>
              <a:rPr lang="en-US" dirty="0" smtClean="0"/>
              <a:t>that we are carrying</a:t>
            </a:r>
            <a:endParaRPr lang="pl-PL" dirty="0"/>
          </a:p>
        </p:txBody>
      </p:sp>
      <p:sp>
        <p:nvSpPr>
          <p:cNvPr id="10" name="Prostokąt zaokrąglony 9"/>
          <p:cNvSpPr/>
          <p:nvPr/>
        </p:nvSpPr>
        <p:spPr>
          <a:xfrm>
            <a:off x="685800" y="1983060"/>
            <a:ext cx="3960507" cy="116144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Be </a:t>
            </a:r>
            <a:r>
              <a:rPr lang="pl-PL" b="1" dirty="0" err="1" smtClean="0">
                <a:solidFill>
                  <a:schemeClr val="tx1"/>
                </a:solidFill>
              </a:rPr>
              <a:t>humble</a:t>
            </a:r>
            <a:r>
              <a:rPr lang="pl-PL" b="1" dirty="0" smtClean="0">
                <a:solidFill>
                  <a:schemeClr val="tx1"/>
                </a:solidFill>
              </a:rPr>
              <a:t>, </a:t>
            </a:r>
            <a:r>
              <a:rPr lang="pl-PL" b="1" dirty="0" err="1" smtClean="0">
                <a:solidFill>
                  <a:schemeClr val="tx1"/>
                </a:solidFill>
              </a:rPr>
              <a:t>work</a:t>
            </a:r>
            <a:r>
              <a:rPr lang="pl-PL" b="1" dirty="0" smtClean="0">
                <a:solidFill>
                  <a:schemeClr val="tx1"/>
                </a:solidFill>
              </a:rPr>
              <a:t> hard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4646308" y="1995088"/>
            <a:ext cx="3507211" cy="1146411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err="1" smtClean="0"/>
              <a:t>Sacrifice</a:t>
            </a:r>
            <a:r>
              <a:rPr lang="pl-PL" b="1" dirty="0" smtClean="0"/>
              <a:t> </a:t>
            </a:r>
            <a:r>
              <a:rPr lang="pl-PL" b="1" dirty="0" err="1" smtClean="0"/>
              <a:t>yourself</a:t>
            </a:r>
            <a:r>
              <a:rPr lang="pl-PL" b="1" dirty="0" smtClean="0"/>
              <a:t>, be </a:t>
            </a:r>
            <a:r>
              <a:rPr lang="pl-PL" b="1" dirty="0" err="1" smtClean="0"/>
              <a:t>heroic</a:t>
            </a:r>
            <a:endParaRPr lang="pl-PL" b="1" dirty="0"/>
          </a:p>
        </p:txBody>
      </p:sp>
      <p:sp>
        <p:nvSpPr>
          <p:cNvPr id="12" name="Prostokąt zaokrąglony 11"/>
          <p:cNvSpPr/>
          <p:nvPr/>
        </p:nvSpPr>
        <p:spPr>
          <a:xfrm>
            <a:off x="669495" y="3147635"/>
            <a:ext cx="7484024" cy="313845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Keep</a:t>
            </a:r>
            <a:r>
              <a:rPr lang="pl-PL" dirty="0" smtClean="0"/>
              <a:t> </a:t>
            </a:r>
            <a:r>
              <a:rPr lang="pl-PL" dirty="0" err="1" smtClean="0"/>
              <a:t>your</a:t>
            </a:r>
            <a:r>
              <a:rPr lang="pl-PL" dirty="0" smtClean="0"/>
              <a:t> </a:t>
            </a:r>
            <a:r>
              <a:rPr lang="pl-PL" dirty="0" err="1" smtClean="0"/>
              <a:t>secrets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</a:t>
            </a:r>
            <a:r>
              <a:rPr lang="pl-PL" dirty="0" err="1" smtClean="0"/>
              <a:t>home</a:t>
            </a:r>
            <a:r>
              <a:rPr lang="pl-PL" dirty="0" smtClean="0"/>
              <a:t>, be </a:t>
            </a:r>
            <a:r>
              <a:rPr lang="pl-PL" dirty="0" err="1" smtClean="0"/>
              <a:t>careful</a:t>
            </a:r>
            <a:r>
              <a:rPr lang="pl-PL" dirty="0" smtClean="0"/>
              <a:t> with </a:t>
            </a:r>
            <a:r>
              <a:rPr lang="pl-PL" dirty="0" err="1" smtClean="0"/>
              <a:t>whom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 open </a:t>
            </a:r>
            <a:r>
              <a:rPr lang="pl-PL" dirty="0" err="1" smtClean="0"/>
              <a:t>up</a:t>
            </a:r>
            <a:endParaRPr lang="pl-PL" dirty="0" smtClean="0"/>
          </a:p>
          <a:p>
            <a:pPr algn="ctr"/>
            <a:r>
              <a:rPr lang="pl-PL" dirty="0" smtClean="0"/>
              <a:t>But </a:t>
            </a:r>
            <a:r>
              <a:rPr lang="pl-PL" dirty="0" err="1" smtClean="0"/>
              <a:t>cherish</a:t>
            </a:r>
            <a:r>
              <a:rPr lang="pl-PL" dirty="0" smtClean="0"/>
              <a:t> </a:t>
            </a:r>
            <a:r>
              <a:rPr lang="pl-PL" dirty="0" err="1" smtClean="0"/>
              <a:t>close</a:t>
            </a:r>
            <a:r>
              <a:rPr lang="pl-PL" dirty="0" smtClean="0"/>
              <a:t> family and </a:t>
            </a:r>
            <a:r>
              <a:rPr lang="pl-PL" dirty="0" err="1" smtClean="0"/>
              <a:t>friends</a:t>
            </a:r>
            <a:endParaRPr lang="pl-PL" dirty="0" smtClean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685800" y="6272785"/>
            <a:ext cx="7772400" cy="585215"/>
          </a:xfrm>
        </p:spPr>
        <p:txBody>
          <a:bodyPr/>
          <a:lstStyle/>
          <a:p>
            <a:r>
              <a:rPr lang="pl-PL" smtClean="0"/>
              <a:t>Boski, P. (2009). Kulturowe ramy zachowań społecznych. Podręcznik psychologii międzykulturowej. Warszawa: Wydawnictwo SWPS Academica.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89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Philip Zimbardo </a:t>
            </a:r>
            <a:r>
              <a:rPr lang="en-US" dirty="0" smtClean="0"/>
              <a:t>on</a:t>
            </a:r>
            <a:r>
              <a:rPr lang="pl-PL" dirty="0" smtClean="0"/>
              <a:t> Poles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/>
            </a:r>
            <a:br>
              <a:rPr lang="pl-PL" dirty="0"/>
            </a:br>
            <a:endParaRPr lang="pl-PL" dirty="0" smtClean="0"/>
          </a:p>
          <a:p>
            <a:pPr marL="0" indent="0">
              <a:buNone/>
            </a:pPr>
            <a:r>
              <a:rPr lang="en-US" i="1" dirty="0"/>
              <a:t>I noticed that you Poles, are often pessimistic. </a:t>
            </a:r>
            <a:r>
              <a:rPr lang="en-US" i="1" dirty="0" smtClean="0"/>
              <a:t>Recall</a:t>
            </a:r>
            <a:r>
              <a:rPr lang="pl-PL" i="1" dirty="0" smtClean="0"/>
              <a:t>in</a:t>
            </a:r>
            <a:r>
              <a:rPr lang="en-US" i="1" dirty="0" smtClean="0"/>
              <a:t>g </a:t>
            </a:r>
            <a:r>
              <a:rPr lang="en-US" i="1" dirty="0"/>
              <a:t>the terrible ghosts of the past - the communist regime, the Nazi occupation, and </a:t>
            </a:r>
            <a:r>
              <a:rPr lang="en-US" i="1" dirty="0" smtClean="0"/>
              <a:t>earlier </a:t>
            </a:r>
            <a:r>
              <a:rPr lang="en-US" i="1" dirty="0"/>
              <a:t>times. Your </a:t>
            </a:r>
            <a:r>
              <a:rPr lang="en-US" i="1" dirty="0" smtClean="0"/>
              <a:t>“now</a:t>
            </a:r>
            <a:r>
              <a:rPr lang="pl-PL" i="1" dirty="0" smtClean="0"/>
              <a:t>”</a:t>
            </a:r>
            <a:r>
              <a:rPr lang="en-US" i="1" dirty="0" smtClean="0"/>
              <a:t> is </a:t>
            </a:r>
            <a:r>
              <a:rPr lang="pl-PL" i="1" dirty="0" err="1" smtClean="0"/>
              <a:t>contaminated</a:t>
            </a:r>
            <a:r>
              <a:rPr lang="pl-PL" i="1" dirty="0" smtClean="0"/>
              <a:t> with</a:t>
            </a:r>
            <a:r>
              <a:rPr lang="en-US" i="1" dirty="0" smtClean="0"/>
              <a:t> </a:t>
            </a:r>
            <a:r>
              <a:rPr lang="en-US" i="1" dirty="0"/>
              <a:t>all </a:t>
            </a:r>
            <a:r>
              <a:rPr lang="en-US" i="1" dirty="0" smtClean="0"/>
              <a:t>the </a:t>
            </a:r>
            <a:r>
              <a:rPr lang="en-US" i="1" dirty="0"/>
              <a:t>evil that ever happened to </a:t>
            </a:r>
            <a:r>
              <a:rPr lang="en-US" i="1" dirty="0" smtClean="0"/>
              <a:t>you</a:t>
            </a:r>
            <a:r>
              <a:rPr lang="en-US" i="1" dirty="0"/>
              <a:t>. You </a:t>
            </a:r>
            <a:r>
              <a:rPr lang="en-US" i="1" dirty="0" smtClean="0"/>
              <a:t>say, “we </a:t>
            </a:r>
            <a:r>
              <a:rPr lang="en-US" i="1" dirty="0"/>
              <a:t>are </a:t>
            </a:r>
            <a:r>
              <a:rPr lang="en-US" i="1" dirty="0" smtClean="0"/>
              <a:t>doomed, our </a:t>
            </a:r>
            <a:r>
              <a:rPr lang="en-US" i="1" dirty="0"/>
              <a:t>country, our land is </a:t>
            </a:r>
            <a:r>
              <a:rPr lang="en-US" i="1" dirty="0" smtClean="0"/>
              <a:t>cursed” a</a:t>
            </a:r>
            <a:r>
              <a:rPr lang="pl-PL" i="1" dirty="0" smtClean="0"/>
              <a:t>s</a:t>
            </a:r>
            <a:r>
              <a:rPr lang="en-US" i="1" dirty="0" smtClean="0"/>
              <a:t> </a:t>
            </a:r>
            <a:r>
              <a:rPr lang="en-US" i="1" dirty="0"/>
              <a:t>if you were collectively </a:t>
            </a:r>
            <a:r>
              <a:rPr lang="pl-PL" i="1" dirty="0" smtClean="0"/>
              <a:t>suffering</a:t>
            </a:r>
            <a:r>
              <a:rPr lang="en-US" i="1" dirty="0" smtClean="0"/>
              <a:t> from </a:t>
            </a:r>
            <a:r>
              <a:rPr lang="pl-PL" i="1" dirty="0" smtClean="0"/>
              <a:t>PTSD</a:t>
            </a:r>
            <a:r>
              <a:rPr lang="en-US" i="1" dirty="0" smtClean="0"/>
              <a:t>. </a:t>
            </a:r>
            <a:r>
              <a:rPr lang="en-US" i="1" dirty="0"/>
              <a:t>I call this a </a:t>
            </a:r>
            <a:r>
              <a:rPr lang="en-US" i="1" dirty="0" smtClean="0"/>
              <a:t>negative past, </a:t>
            </a:r>
            <a:r>
              <a:rPr lang="pl-PL" i="1" dirty="0" smtClean="0"/>
              <a:t>and from </a:t>
            </a:r>
            <a:r>
              <a:rPr lang="pl-PL" i="1" dirty="0" err="1" smtClean="0"/>
              <a:t>that</a:t>
            </a:r>
            <a:r>
              <a:rPr lang="pl-PL" i="1" dirty="0" smtClean="0"/>
              <a:t> </a:t>
            </a:r>
            <a:r>
              <a:rPr lang="pl-PL" i="1" dirty="0" err="1" smtClean="0"/>
              <a:t>comes</a:t>
            </a:r>
            <a:r>
              <a:rPr lang="pl-PL" i="1" dirty="0" smtClean="0"/>
              <a:t> </a:t>
            </a:r>
            <a:r>
              <a:rPr lang="en-US" i="1" dirty="0" smtClean="0"/>
              <a:t>your </a:t>
            </a:r>
            <a:r>
              <a:rPr lang="en-US" i="1" dirty="0"/>
              <a:t>current fatalism.</a:t>
            </a:r>
            <a:r>
              <a:rPr lang="pl-PL" i="1" dirty="0"/>
              <a:t/>
            </a:r>
            <a:br>
              <a:rPr lang="pl-PL" i="1" dirty="0"/>
            </a:br>
            <a:endParaRPr lang="pl-PL" i="1" dirty="0" smtClean="0"/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16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Complain</a:t>
            </a:r>
            <a:r>
              <a:rPr lang="pl-PL" dirty="0"/>
              <a:t> to </a:t>
            </a:r>
            <a:r>
              <a:rPr lang="pl-PL" dirty="0" err="1"/>
              <a:t>connect</a:t>
            </a:r>
            <a:r>
              <a:rPr lang="pl-PL" dirty="0"/>
              <a:t>?</a:t>
            </a:r>
          </a:p>
        </p:txBody>
      </p:sp>
      <p:pic>
        <p:nvPicPr>
          <p:cNvPr id="8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71195"/>
            <a:ext cx="7188998" cy="4051300"/>
          </a:xfrm>
        </p:spPr>
      </p:pic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685800" y="6272785"/>
            <a:ext cx="7772400" cy="365125"/>
          </a:xfrm>
        </p:spPr>
        <p:txBody>
          <a:bodyPr/>
          <a:lstStyle/>
          <a:p>
            <a:r>
              <a:rPr lang="en-US" dirty="0" err="1" smtClean="0"/>
              <a:t>Wojciszke</a:t>
            </a:r>
            <a:r>
              <a:rPr lang="en-US" dirty="0" smtClean="0"/>
              <a:t>, B., &amp; </a:t>
            </a:r>
            <a:r>
              <a:rPr lang="en-US" dirty="0" err="1" smtClean="0"/>
              <a:t>Baryla</a:t>
            </a:r>
            <a:r>
              <a:rPr lang="en-US" dirty="0" smtClean="0"/>
              <a:t> W. (2001). </a:t>
            </a:r>
            <a:r>
              <a:rPr lang="en-US" dirty="0" err="1" smtClean="0"/>
              <a:t>Polacy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uczestnicy</a:t>
            </a:r>
            <a:r>
              <a:rPr lang="en-US" dirty="0" smtClean="0"/>
              <a:t> </a:t>
            </a:r>
            <a:r>
              <a:rPr lang="en-US" dirty="0" err="1" smtClean="0"/>
              <a:t>kultury</a:t>
            </a:r>
            <a:r>
              <a:rPr lang="en-US" dirty="0" smtClean="0"/>
              <a:t> </a:t>
            </a:r>
            <a:r>
              <a:rPr lang="en-US" dirty="0" err="1" smtClean="0"/>
              <a:t>narzekania</a:t>
            </a:r>
            <a:r>
              <a:rPr lang="en-US" dirty="0" smtClean="0"/>
              <a:t> [Poles as participants of the complaining culture]. W: J. </a:t>
            </a:r>
            <a:r>
              <a:rPr lang="en-US" dirty="0" err="1" smtClean="0"/>
              <a:t>Bralczyk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K. </a:t>
            </a:r>
            <a:r>
              <a:rPr lang="en-US" dirty="0" err="1" smtClean="0"/>
              <a:t>Mosiolek-Klosinska</a:t>
            </a:r>
            <a:r>
              <a:rPr lang="en-US" dirty="0" smtClean="0"/>
              <a:t> (red.) </a:t>
            </a:r>
            <a:r>
              <a:rPr lang="en-US" dirty="0" err="1" smtClean="0"/>
              <a:t>Zmiany</a:t>
            </a:r>
            <a:r>
              <a:rPr lang="en-US" dirty="0" smtClean="0"/>
              <a:t> </a:t>
            </a:r>
            <a:r>
              <a:rPr lang="en-US" dirty="0" err="1" smtClean="0"/>
              <a:t>publicznych</a:t>
            </a:r>
            <a:r>
              <a:rPr lang="en-US" dirty="0" smtClean="0"/>
              <a:t> </a:t>
            </a:r>
            <a:r>
              <a:rPr lang="en-US" dirty="0" err="1" smtClean="0"/>
              <a:t>zwyczajów</a:t>
            </a:r>
            <a:r>
              <a:rPr lang="en-US" dirty="0" smtClean="0"/>
              <a:t> </a:t>
            </a:r>
            <a:r>
              <a:rPr lang="en-US" dirty="0" err="1" smtClean="0"/>
              <a:t>językowych</a:t>
            </a:r>
            <a:r>
              <a:rPr lang="en-US" dirty="0" smtClean="0"/>
              <a:t> [Changes in the ways of public speaking] (s. 45-64). Warszawa: Rada </a:t>
            </a:r>
            <a:r>
              <a:rPr lang="en-US" dirty="0" err="1" smtClean="0"/>
              <a:t>Języka</a:t>
            </a:r>
            <a:r>
              <a:rPr lang="en-US" dirty="0" smtClean="0"/>
              <a:t> </a:t>
            </a:r>
            <a:r>
              <a:rPr lang="en-US" dirty="0" err="1" smtClean="0"/>
              <a:t>Polskiego</a:t>
            </a:r>
            <a:r>
              <a:rPr lang="en-US" dirty="0" smtClean="0"/>
              <a:t> </a:t>
            </a:r>
            <a:r>
              <a:rPr lang="en-US" dirty="0" err="1" smtClean="0"/>
              <a:t>przy</a:t>
            </a:r>
            <a:r>
              <a:rPr lang="en-US" dirty="0" smtClean="0"/>
              <a:t> </a:t>
            </a:r>
            <a:r>
              <a:rPr lang="en-US" dirty="0" err="1" smtClean="0"/>
              <a:t>Prezydium</a:t>
            </a:r>
            <a:r>
              <a:rPr lang="en-US" dirty="0" smtClean="0"/>
              <a:t> PAN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75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182" y="0"/>
            <a:ext cx="6175948" cy="6622473"/>
          </a:xfrm>
        </p:spPr>
      </p:pic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1614054" y="6257348"/>
            <a:ext cx="4745736" cy="365125"/>
          </a:xfrm>
        </p:spPr>
        <p:txBody>
          <a:bodyPr/>
          <a:lstStyle/>
          <a:p>
            <a:r>
              <a:rPr lang="en-US" dirty="0" smtClean="0"/>
              <a:t>http://www.facebook.com/pages/Na-emigracji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rewniana czcionka">
  <a:themeElements>
    <a:clrScheme name="Żółty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Drewniana czcionka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rewniana czcionk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Typ drewna</Template>
  <TotalTime>1001</TotalTime>
  <Words>504</Words>
  <Application>Microsoft Office PowerPoint</Application>
  <PresentationFormat>Pokaz na ekranie (4:3)</PresentationFormat>
  <Paragraphs>120</Paragraphs>
  <Slides>24</Slides>
  <Notes>22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9" baseType="lpstr">
      <vt:lpstr>Bookman Old Style</vt:lpstr>
      <vt:lpstr>Calibri</vt:lpstr>
      <vt:lpstr>Century Gothic</vt:lpstr>
      <vt:lpstr>Wingdings</vt:lpstr>
      <vt:lpstr>Drewniana czcionka</vt:lpstr>
      <vt:lpstr>FAP and Polish Culture</vt:lpstr>
      <vt:lpstr>?</vt:lpstr>
      <vt:lpstr>Suwalszczyzna, Poland </vt:lpstr>
      <vt:lpstr>Topics of Interest</vt:lpstr>
      <vt:lpstr> Nuances of Polish Culture</vt:lpstr>
      <vt:lpstr>History that we are carrying</vt:lpstr>
      <vt:lpstr>Philip Zimbardo on Poles</vt:lpstr>
      <vt:lpstr>Complain to connect?</vt:lpstr>
      <vt:lpstr>Prezentacja programu PowerPoint</vt:lpstr>
      <vt:lpstr>Prezentacja programu PowerPoint</vt:lpstr>
      <vt:lpstr>Implications for the FAP Therapist</vt:lpstr>
      <vt:lpstr>Status quo of behavioral therapy and psychotherapy in Poland</vt:lpstr>
      <vt:lpstr>CBT in Poland</vt:lpstr>
      <vt:lpstr>Behaviorism in Poland</vt:lpstr>
      <vt:lpstr>Third Wave is coming!  </vt:lpstr>
      <vt:lpstr>“Clinical context of behavior analysis: Three waves of behavioral therapy”</vt:lpstr>
      <vt:lpstr>Number of Polish ACT therapists?</vt:lpstr>
      <vt:lpstr>Polish ACBS chapter to be!!!</vt:lpstr>
      <vt:lpstr>Number of Polish FAP therapists?</vt:lpstr>
      <vt:lpstr>Translation</vt:lpstr>
      <vt:lpstr>Dissemination</vt:lpstr>
      <vt:lpstr>Challenges in our journey and implications/topics to research</vt:lpstr>
      <vt:lpstr>Czasem mówisz takim językiem miłości, którego inni nie mogą zrozumieć.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</dc:creator>
  <cp:lastModifiedBy>Joanna</cp:lastModifiedBy>
  <cp:revision>86</cp:revision>
  <dcterms:created xsi:type="dcterms:W3CDTF">2015-06-04T21:12:41Z</dcterms:created>
  <dcterms:modified xsi:type="dcterms:W3CDTF">2015-07-23T17:29:30Z</dcterms:modified>
</cp:coreProperties>
</file>