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  <p:sldId id="257" r:id="rId5"/>
    <p:sldId id="259" r:id="rId6"/>
    <p:sldId id="261" r:id="rId7"/>
    <p:sldId id="263" r:id="rId8"/>
    <p:sldId id="269" r:id="rId9"/>
    <p:sldId id="264" r:id="rId10"/>
    <p:sldId id="266" r:id="rId11"/>
    <p:sldId id="271" r:id="rId12"/>
    <p:sldId id="258" r:id="rId13"/>
    <p:sldId id="273" r:id="rId14"/>
    <p:sldId id="270" r:id="rId15"/>
    <p:sldId id="276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6DD608-930E-4CCD-87BE-E2B639D16C30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68547B0E-BE65-4C55-B6A1-3D63EE171AEF}">
      <dgm:prSet phldrT="[Texto]"/>
      <dgm:spPr/>
      <dgm:t>
        <a:bodyPr/>
        <a:lstStyle/>
        <a:p>
          <a:r>
            <a:rPr lang="es-MX" dirty="0" smtClean="0"/>
            <a:t>AWARE</a:t>
          </a:r>
        </a:p>
        <a:p>
          <a:r>
            <a:rPr lang="es-MX" dirty="0" smtClean="0"/>
            <a:t>COURAGEOUS</a:t>
          </a:r>
        </a:p>
        <a:p>
          <a:r>
            <a:rPr lang="es-MX" dirty="0" smtClean="0"/>
            <a:t>LOVING</a:t>
          </a:r>
        </a:p>
        <a:p>
          <a:r>
            <a:rPr lang="es-MX" dirty="0" smtClean="0"/>
            <a:t>THERAPISTS</a:t>
          </a:r>
        </a:p>
      </dgm:t>
    </dgm:pt>
    <dgm:pt modelId="{42C339C8-312A-4A4E-81A5-8D3D913A60AE}" type="parTrans" cxnId="{19EA1A62-BA0A-441B-84A2-83C42E389CDE}">
      <dgm:prSet/>
      <dgm:spPr/>
      <dgm:t>
        <a:bodyPr/>
        <a:lstStyle/>
        <a:p>
          <a:endParaRPr lang="es-MX"/>
        </a:p>
      </dgm:t>
    </dgm:pt>
    <dgm:pt modelId="{6B376D82-4A84-48AC-812B-B95AAC38AC7C}" type="sibTrans" cxnId="{19EA1A62-BA0A-441B-84A2-83C42E389CDE}">
      <dgm:prSet/>
      <dgm:spPr/>
      <dgm:t>
        <a:bodyPr/>
        <a:lstStyle/>
        <a:p>
          <a:endParaRPr lang="es-MX"/>
        </a:p>
      </dgm:t>
    </dgm:pt>
    <dgm:pt modelId="{9853A651-57A7-4356-A8CF-CA7732B99789}">
      <dgm:prSet phldrT="[Texto]"/>
      <dgm:spPr/>
      <dgm:t>
        <a:bodyPr/>
        <a:lstStyle/>
        <a:p>
          <a:r>
            <a:rPr lang="es-MX" dirty="0" smtClean="0"/>
            <a:t>SECURE BASE ENVYRONMENT</a:t>
          </a:r>
        </a:p>
      </dgm:t>
    </dgm:pt>
    <dgm:pt modelId="{E033CE9E-E555-4681-9425-647DC9757866}" type="parTrans" cxnId="{966AF7AC-EC65-4DC7-9EE6-6BAF69376F02}">
      <dgm:prSet/>
      <dgm:spPr/>
      <dgm:t>
        <a:bodyPr/>
        <a:lstStyle/>
        <a:p>
          <a:endParaRPr lang="es-MX"/>
        </a:p>
      </dgm:t>
    </dgm:pt>
    <dgm:pt modelId="{2EF19079-C75F-4B3E-BD00-366618B6DF55}" type="sibTrans" cxnId="{966AF7AC-EC65-4DC7-9EE6-6BAF69376F02}">
      <dgm:prSet/>
      <dgm:spPr/>
      <dgm:t>
        <a:bodyPr/>
        <a:lstStyle/>
        <a:p>
          <a:endParaRPr lang="es-MX"/>
        </a:p>
      </dgm:t>
    </dgm:pt>
    <dgm:pt modelId="{1E29EC52-575C-4C8D-BF80-53A688D9D5F1}">
      <dgm:prSet phldrT="[Texto]"/>
      <dgm:spPr/>
      <dgm:t>
        <a:bodyPr/>
        <a:lstStyle/>
        <a:p>
          <a:r>
            <a:rPr lang="es-MX" dirty="0" smtClean="0"/>
            <a:t>LESS BURNOUT</a:t>
          </a:r>
        </a:p>
        <a:p>
          <a:r>
            <a:rPr lang="es-MX" dirty="0" smtClean="0"/>
            <a:t>GREATER WORKING CLIMATE SATISFACTION</a:t>
          </a:r>
          <a:endParaRPr lang="es-MX" dirty="0"/>
        </a:p>
      </dgm:t>
    </dgm:pt>
    <dgm:pt modelId="{2A1AE1FA-F025-4108-ACFE-CF5F6C6DF9C9}" type="parTrans" cxnId="{AA6AC3F5-5974-4A5D-964A-D19C141083A8}">
      <dgm:prSet/>
      <dgm:spPr/>
      <dgm:t>
        <a:bodyPr/>
        <a:lstStyle/>
        <a:p>
          <a:endParaRPr lang="es-MX"/>
        </a:p>
      </dgm:t>
    </dgm:pt>
    <dgm:pt modelId="{E88DD8DC-97FC-4D95-99B9-6C35B42E126A}" type="sibTrans" cxnId="{AA6AC3F5-5974-4A5D-964A-D19C141083A8}">
      <dgm:prSet/>
      <dgm:spPr/>
      <dgm:t>
        <a:bodyPr/>
        <a:lstStyle/>
        <a:p>
          <a:endParaRPr lang="es-MX"/>
        </a:p>
      </dgm:t>
    </dgm:pt>
    <dgm:pt modelId="{F5DF2B58-8A09-463A-B19F-6405268CFB92}" type="pres">
      <dgm:prSet presAssocID="{C76DD608-930E-4CCD-87BE-E2B639D16C30}" presName="CompostProcess" presStyleCnt="0">
        <dgm:presLayoutVars>
          <dgm:dir/>
          <dgm:resizeHandles val="exact"/>
        </dgm:presLayoutVars>
      </dgm:prSet>
      <dgm:spPr/>
    </dgm:pt>
    <dgm:pt modelId="{420FA5F0-4231-4E73-BCF6-38C2ADA51F27}" type="pres">
      <dgm:prSet presAssocID="{C76DD608-930E-4CCD-87BE-E2B639D16C30}" presName="arrow" presStyleLbl="bgShp" presStyleIdx="0" presStyleCnt="1"/>
      <dgm:spPr/>
    </dgm:pt>
    <dgm:pt modelId="{E3F974D5-E468-4BC1-8791-EDB244B254ED}" type="pres">
      <dgm:prSet presAssocID="{C76DD608-930E-4CCD-87BE-E2B639D16C30}" presName="linearProcess" presStyleCnt="0"/>
      <dgm:spPr/>
    </dgm:pt>
    <dgm:pt modelId="{4E1103EC-D1E5-4EEA-860B-E00A49E2F537}" type="pres">
      <dgm:prSet presAssocID="{68547B0E-BE65-4C55-B6A1-3D63EE171AE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513CE9-5759-4AF6-9737-588F396620BD}" type="pres">
      <dgm:prSet presAssocID="{6B376D82-4A84-48AC-812B-B95AAC38AC7C}" presName="sibTrans" presStyleCnt="0"/>
      <dgm:spPr/>
    </dgm:pt>
    <dgm:pt modelId="{B1F628CC-E469-4569-AA5F-0B30F998FE73}" type="pres">
      <dgm:prSet presAssocID="{9853A651-57A7-4356-A8CF-CA7732B9978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999408-BCF5-4AE2-9AE1-C2876EDB5958}" type="pres">
      <dgm:prSet presAssocID="{2EF19079-C75F-4B3E-BD00-366618B6DF55}" presName="sibTrans" presStyleCnt="0"/>
      <dgm:spPr/>
    </dgm:pt>
    <dgm:pt modelId="{B7598C7B-FCB6-4AF4-A23B-C204876701A4}" type="pres">
      <dgm:prSet presAssocID="{1E29EC52-575C-4C8D-BF80-53A688D9D5F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66AF7AC-EC65-4DC7-9EE6-6BAF69376F02}" srcId="{C76DD608-930E-4CCD-87BE-E2B639D16C30}" destId="{9853A651-57A7-4356-A8CF-CA7732B99789}" srcOrd="1" destOrd="0" parTransId="{E033CE9E-E555-4681-9425-647DC9757866}" sibTransId="{2EF19079-C75F-4B3E-BD00-366618B6DF55}"/>
    <dgm:cxn modelId="{14970505-D970-4DB0-B235-3C6DEC82B174}" type="presOf" srcId="{68547B0E-BE65-4C55-B6A1-3D63EE171AEF}" destId="{4E1103EC-D1E5-4EEA-860B-E00A49E2F537}" srcOrd="0" destOrd="0" presId="urn:microsoft.com/office/officeart/2005/8/layout/hProcess9"/>
    <dgm:cxn modelId="{8C10DC3A-9D52-4775-A914-D061FD27538A}" type="presOf" srcId="{9853A651-57A7-4356-A8CF-CA7732B99789}" destId="{B1F628CC-E469-4569-AA5F-0B30F998FE73}" srcOrd="0" destOrd="0" presId="urn:microsoft.com/office/officeart/2005/8/layout/hProcess9"/>
    <dgm:cxn modelId="{AA6AC3F5-5974-4A5D-964A-D19C141083A8}" srcId="{C76DD608-930E-4CCD-87BE-E2B639D16C30}" destId="{1E29EC52-575C-4C8D-BF80-53A688D9D5F1}" srcOrd="2" destOrd="0" parTransId="{2A1AE1FA-F025-4108-ACFE-CF5F6C6DF9C9}" sibTransId="{E88DD8DC-97FC-4D95-99B9-6C35B42E126A}"/>
    <dgm:cxn modelId="{8E23081C-37DA-408A-A92D-6E5A056599E3}" type="presOf" srcId="{C76DD608-930E-4CCD-87BE-E2B639D16C30}" destId="{F5DF2B58-8A09-463A-B19F-6405268CFB92}" srcOrd="0" destOrd="0" presId="urn:microsoft.com/office/officeart/2005/8/layout/hProcess9"/>
    <dgm:cxn modelId="{19EA1A62-BA0A-441B-84A2-83C42E389CDE}" srcId="{C76DD608-930E-4CCD-87BE-E2B639D16C30}" destId="{68547B0E-BE65-4C55-B6A1-3D63EE171AEF}" srcOrd="0" destOrd="0" parTransId="{42C339C8-312A-4A4E-81A5-8D3D913A60AE}" sibTransId="{6B376D82-4A84-48AC-812B-B95AAC38AC7C}"/>
    <dgm:cxn modelId="{87707FB3-8F00-47E8-B5D0-3E643F820309}" type="presOf" srcId="{1E29EC52-575C-4C8D-BF80-53A688D9D5F1}" destId="{B7598C7B-FCB6-4AF4-A23B-C204876701A4}" srcOrd="0" destOrd="0" presId="urn:microsoft.com/office/officeart/2005/8/layout/hProcess9"/>
    <dgm:cxn modelId="{578103AA-F19C-4F87-B08A-32B8E1796717}" type="presParOf" srcId="{F5DF2B58-8A09-463A-B19F-6405268CFB92}" destId="{420FA5F0-4231-4E73-BCF6-38C2ADA51F27}" srcOrd="0" destOrd="0" presId="urn:microsoft.com/office/officeart/2005/8/layout/hProcess9"/>
    <dgm:cxn modelId="{487AFEA9-58B4-4B9D-AA01-53D1EACDCCA9}" type="presParOf" srcId="{F5DF2B58-8A09-463A-B19F-6405268CFB92}" destId="{E3F974D5-E468-4BC1-8791-EDB244B254ED}" srcOrd="1" destOrd="0" presId="urn:microsoft.com/office/officeart/2005/8/layout/hProcess9"/>
    <dgm:cxn modelId="{D8FC9456-B945-44B9-A433-1779823AB0A8}" type="presParOf" srcId="{E3F974D5-E468-4BC1-8791-EDB244B254ED}" destId="{4E1103EC-D1E5-4EEA-860B-E00A49E2F537}" srcOrd="0" destOrd="0" presId="urn:microsoft.com/office/officeart/2005/8/layout/hProcess9"/>
    <dgm:cxn modelId="{FBBDFFDD-1879-428C-8B8A-B760F31FF65F}" type="presParOf" srcId="{E3F974D5-E468-4BC1-8791-EDB244B254ED}" destId="{ED513CE9-5759-4AF6-9737-588F396620BD}" srcOrd="1" destOrd="0" presId="urn:microsoft.com/office/officeart/2005/8/layout/hProcess9"/>
    <dgm:cxn modelId="{069D164C-C078-4FC3-BDA0-24D278C3977A}" type="presParOf" srcId="{E3F974D5-E468-4BC1-8791-EDB244B254ED}" destId="{B1F628CC-E469-4569-AA5F-0B30F998FE73}" srcOrd="2" destOrd="0" presId="urn:microsoft.com/office/officeart/2005/8/layout/hProcess9"/>
    <dgm:cxn modelId="{C1998302-2310-4464-A2B8-17A4DCF98206}" type="presParOf" srcId="{E3F974D5-E468-4BC1-8791-EDB244B254ED}" destId="{68999408-BCF5-4AE2-9AE1-C2876EDB5958}" srcOrd="3" destOrd="0" presId="urn:microsoft.com/office/officeart/2005/8/layout/hProcess9"/>
    <dgm:cxn modelId="{070EB3AD-69AF-4D39-BFF1-A698DF448644}" type="presParOf" srcId="{E3F974D5-E468-4BC1-8791-EDB244B254ED}" destId="{B7598C7B-FCB6-4AF4-A23B-C204876701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8F4163-4312-4AAD-883C-E20B008C50F5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2C45F1B5-011B-4F45-80DC-C60DBA905133}">
      <dgm:prSet phldrT="[Texto]"/>
      <dgm:spPr/>
      <dgm:t>
        <a:bodyPr/>
        <a:lstStyle/>
        <a:p>
          <a:r>
            <a:rPr lang="es-MX" dirty="0" smtClean="0"/>
            <a:t>AUTHORIZATION GRANTED</a:t>
          </a:r>
        </a:p>
        <a:p>
          <a:r>
            <a:rPr lang="es-MX" dirty="0" smtClean="0"/>
            <a:t>(INPRF </a:t>
          </a:r>
          <a:r>
            <a:rPr lang="es-MX" dirty="0" err="1" smtClean="0"/>
            <a:t>research</a:t>
          </a:r>
          <a:r>
            <a:rPr lang="es-MX" dirty="0" smtClean="0"/>
            <a:t> </a:t>
          </a:r>
          <a:r>
            <a:rPr lang="es-MX" dirty="0" err="1" smtClean="0"/>
            <a:t>commite</a:t>
          </a:r>
          <a:r>
            <a:rPr lang="es-MX" dirty="0" smtClean="0"/>
            <a:t>)</a:t>
          </a:r>
          <a:endParaRPr lang="es-MX" dirty="0"/>
        </a:p>
      </dgm:t>
    </dgm:pt>
    <dgm:pt modelId="{772F8156-0088-43ED-8676-ED80239413AB}" type="parTrans" cxnId="{AC6A3A35-4026-4F2D-8330-316C53F02835}">
      <dgm:prSet/>
      <dgm:spPr/>
      <dgm:t>
        <a:bodyPr/>
        <a:lstStyle/>
        <a:p>
          <a:endParaRPr lang="es-MX"/>
        </a:p>
      </dgm:t>
    </dgm:pt>
    <dgm:pt modelId="{C18DB34E-987B-40AC-9336-F2B6B202C88A}" type="sibTrans" cxnId="{AC6A3A35-4026-4F2D-8330-316C53F02835}">
      <dgm:prSet/>
      <dgm:spPr/>
      <dgm:t>
        <a:bodyPr/>
        <a:lstStyle/>
        <a:p>
          <a:endParaRPr lang="es-MX"/>
        </a:p>
      </dgm:t>
    </dgm:pt>
    <dgm:pt modelId="{4F7856BD-AE34-45C9-97E1-D9545779D76F}">
      <dgm:prSet phldrT="[Texto]"/>
      <dgm:spPr/>
      <dgm:t>
        <a:bodyPr/>
        <a:lstStyle/>
        <a:p>
          <a:r>
            <a:rPr lang="es-MX" dirty="0" smtClean="0"/>
            <a:t>THERAPIST INVITATION</a:t>
          </a:r>
        </a:p>
        <a:p>
          <a:r>
            <a:rPr lang="es-MX" dirty="0" smtClean="0"/>
            <a:t>(INPRF BPD </a:t>
          </a:r>
          <a:r>
            <a:rPr lang="es-MX" dirty="0" err="1" smtClean="0"/>
            <a:t>clinic</a:t>
          </a:r>
          <a:r>
            <a:rPr lang="es-MX" dirty="0" smtClean="0"/>
            <a:t>)</a:t>
          </a:r>
          <a:endParaRPr lang="es-MX" dirty="0"/>
        </a:p>
      </dgm:t>
    </dgm:pt>
    <dgm:pt modelId="{55D8DFC2-4945-4E19-99F5-ED6F7DBF9DE0}" type="parTrans" cxnId="{9F5F61FA-D450-4A44-93F8-00A4D64357BB}">
      <dgm:prSet/>
      <dgm:spPr/>
      <dgm:t>
        <a:bodyPr/>
        <a:lstStyle/>
        <a:p>
          <a:endParaRPr lang="es-MX"/>
        </a:p>
      </dgm:t>
    </dgm:pt>
    <dgm:pt modelId="{FBE539A0-275D-4055-B6F1-7DE781D1C4D1}" type="sibTrans" cxnId="{9F5F61FA-D450-4A44-93F8-00A4D64357BB}">
      <dgm:prSet/>
      <dgm:spPr/>
      <dgm:t>
        <a:bodyPr/>
        <a:lstStyle/>
        <a:p>
          <a:endParaRPr lang="es-MX"/>
        </a:p>
      </dgm:t>
    </dgm:pt>
    <dgm:pt modelId="{8F732EA5-6BFC-45BD-84D2-1FF27E507985}">
      <dgm:prSet phldrT="[Texto]"/>
      <dgm:spPr/>
      <dgm:t>
        <a:bodyPr/>
        <a:lstStyle/>
        <a:p>
          <a:r>
            <a:rPr lang="es-MX" dirty="0" smtClean="0"/>
            <a:t>2 THERAPIST EXCLUDED DUE TO CLINICAL TRAINING CONFLICTS</a:t>
          </a:r>
          <a:endParaRPr lang="es-MX" dirty="0"/>
        </a:p>
      </dgm:t>
    </dgm:pt>
    <dgm:pt modelId="{6358F7BC-F5C7-4CF8-A468-18DBD8A09011}" type="parTrans" cxnId="{25E1998F-F0CB-4395-99F2-9AF43BB7D010}">
      <dgm:prSet/>
      <dgm:spPr/>
      <dgm:t>
        <a:bodyPr/>
        <a:lstStyle/>
        <a:p>
          <a:endParaRPr lang="es-MX"/>
        </a:p>
      </dgm:t>
    </dgm:pt>
    <dgm:pt modelId="{FB498937-0224-466B-840E-B439D6372C00}" type="sibTrans" cxnId="{25E1998F-F0CB-4395-99F2-9AF43BB7D010}">
      <dgm:prSet/>
      <dgm:spPr/>
      <dgm:t>
        <a:bodyPr/>
        <a:lstStyle/>
        <a:p>
          <a:endParaRPr lang="es-MX"/>
        </a:p>
      </dgm:t>
    </dgm:pt>
    <dgm:pt modelId="{C13F1CA6-6DAE-4A39-86E6-F28984BE9B7E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/>
            <a:t>INFORMED CONSENT SIGNING</a:t>
          </a:r>
          <a:endParaRPr lang="es-MX" dirty="0"/>
        </a:p>
      </dgm:t>
    </dgm:pt>
    <dgm:pt modelId="{2ED69EE7-EF52-44FD-A118-A78922734FA6}" type="parTrans" cxnId="{61E7F5D3-2F05-40A1-A051-CAB82125CCA8}">
      <dgm:prSet/>
      <dgm:spPr/>
      <dgm:t>
        <a:bodyPr/>
        <a:lstStyle/>
        <a:p>
          <a:endParaRPr lang="es-MX"/>
        </a:p>
      </dgm:t>
    </dgm:pt>
    <dgm:pt modelId="{E1BEDEDA-920B-4DD5-8DF6-247B594804A9}" type="sibTrans" cxnId="{61E7F5D3-2F05-40A1-A051-CAB82125CCA8}">
      <dgm:prSet/>
      <dgm:spPr/>
      <dgm:t>
        <a:bodyPr/>
        <a:lstStyle/>
        <a:p>
          <a:endParaRPr lang="es-MX"/>
        </a:p>
      </dgm:t>
    </dgm:pt>
    <dgm:pt modelId="{793EF403-72B5-4897-BB87-03301A2E627F}">
      <dgm:prSet phldrT="[Texto]"/>
      <dgm:spPr/>
      <dgm:t>
        <a:bodyPr/>
        <a:lstStyle/>
        <a:p>
          <a:r>
            <a:rPr lang="es-MX" dirty="0" smtClean="0"/>
            <a:t>ASSESMENT</a:t>
          </a:r>
        </a:p>
        <a:p>
          <a:r>
            <a:rPr lang="es-MX" dirty="0" smtClean="0"/>
            <a:t>INTERVENTION</a:t>
          </a:r>
        </a:p>
        <a:p>
          <a:r>
            <a:rPr lang="es-MX" dirty="0" smtClean="0"/>
            <a:t>ASSESMENT</a:t>
          </a:r>
          <a:endParaRPr lang="es-MX" dirty="0"/>
        </a:p>
      </dgm:t>
    </dgm:pt>
    <dgm:pt modelId="{CF2D2467-0CEE-4F1E-B4BC-16B45ECD7807}" type="parTrans" cxnId="{BE6C5BC3-DA2F-41E2-ABF3-D1DDDD8FE62C}">
      <dgm:prSet/>
      <dgm:spPr/>
      <dgm:t>
        <a:bodyPr/>
        <a:lstStyle/>
        <a:p>
          <a:endParaRPr lang="es-MX"/>
        </a:p>
      </dgm:t>
    </dgm:pt>
    <dgm:pt modelId="{66BFF94B-B57B-407A-974C-251CBCEBC1C4}" type="sibTrans" cxnId="{BE6C5BC3-DA2F-41E2-ABF3-D1DDDD8FE62C}">
      <dgm:prSet/>
      <dgm:spPr/>
      <dgm:t>
        <a:bodyPr/>
        <a:lstStyle/>
        <a:p>
          <a:endParaRPr lang="es-MX"/>
        </a:p>
      </dgm:t>
    </dgm:pt>
    <dgm:pt modelId="{AEDDF79A-7799-4039-B7BC-114B71E1CEB2}">
      <dgm:prSet phldrT="[Texto]"/>
      <dgm:spPr/>
      <dgm:t>
        <a:bodyPr/>
        <a:lstStyle/>
        <a:p>
          <a:r>
            <a:rPr lang="es-MX" dirty="0" smtClean="0"/>
            <a:t>DATA CAPTURE (</a:t>
          </a:r>
          <a:r>
            <a:rPr lang="es-MX" dirty="0" err="1" smtClean="0"/>
            <a:t>research</a:t>
          </a:r>
          <a:r>
            <a:rPr lang="es-MX" dirty="0" smtClean="0"/>
            <a:t> </a:t>
          </a:r>
          <a:r>
            <a:rPr lang="es-MX" dirty="0" err="1" smtClean="0"/>
            <a:t>asistant</a:t>
          </a:r>
          <a:r>
            <a:rPr lang="es-MX" dirty="0" smtClean="0"/>
            <a:t>) AND ANALYSIS</a:t>
          </a:r>
        </a:p>
        <a:p>
          <a:r>
            <a:rPr lang="es-MX" dirty="0" smtClean="0"/>
            <a:t>(</a:t>
          </a:r>
          <a:r>
            <a:rPr lang="es-MX" dirty="0" err="1" smtClean="0"/>
            <a:t>research</a:t>
          </a:r>
          <a:r>
            <a:rPr lang="es-MX" dirty="0" smtClean="0"/>
            <a:t> </a:t>
          </a:r>
          <a:r>
            <a:rPr lang="es-MX" dirty="0" err="1" smtClean="0"/>
            <a:t>asistant</a:t>
          </a:r>
          <a:r>
            <a:rPr lang="es-MX" dirty="0" smtClean="0"/>
            <a:t>)</a:t>
          </a:r>
          <a:endParaRPr lang="es-MX" dirty="0"/>
        </a:p>
      </dgm:t>
    </dgm:pt>
    <dgm:pt modelId="{3C67E6FF-8675-41C2-B2D3-9CBA79A780B1}" type="parTrans" cxnId="{FB484449-9F26-4C7A-B85C-BB30EAD7C34E}">
      <dgm:prSet/>
      <dgm:spPr/>
      <dgm:t>
        <a:bodyPr/>
        <a:lstStyle/>
        <a:p>
          <a:endParaRPr lang="es-MX"/>
        </a:p>
      </dgm:t>
    </dgm:pt>
    <dgm:pt modelId="{C68F2A8E-66D7-4D6C-87B2-4917228BC8BC}" type="sibTrans" cxnId="{FB484449-9F26-4C7A-B85C-BB30EAD7C34E}">
      <dgm:prSet/>
      <dgm:spPr/>
      <dgm:t>
        <a:bodyPr/>
        <a:lstStyle/>
        <a:p>
          <a:endParaRPr lang="es-MX"/>
        </a:p>
      </dgm:t>
    </dgm:pt>
    <dgm:pt modelId="{0C373CE7-F791-48F5-8BA0-54E24FEF79F4}" type="pres">
      <dgm:prSet presAssocID="{E88F4163-4312-4AAD-883C-E20B008C50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922B9FA-CC43-4EFF-9B50-481E57F9A9F4}" type="pres">
      <dgm:prSet presAssocID="{2C45F1B5-011B-4F45-80DC-C60DBA90513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FBC6EB-D94C-4806-914E-ECFC0C5AAB28}" type="pres">
      <dgm:prSet presAssocID="{C18DB34E-987B-40AC-9336-F2B6B202C88A}" presName="sibTrans" presStyleLbl="sibTrans2D1" presStyleIdx="0" presStyleCnt="5"/>
      <dgm:spPr/>
      <dgm:t>
        <a:bodyPr/>
        <a:lstStyle/>
        <a:p>
          <a:endParaRPr lang="es-MX"/>
        </a:p>
      </dgm:t>
    </dgm:pt>
    <dgm:pt modelId="{206B590B-3163-4770-BDE9-855EE12B6AEA}" type="pres">
      <dgm:prSet presAssocID="{C18DB34E-987B-40AC-9336-F2B6B202C88A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89BD6B69-D47E-4065-86F5-1384C5246C76}" type="pres">
      <dgm:prSet presAssocID="{4F7856BD-AE34-45C9-97E1-D9545779D7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52402C-E29A-4186-BC4A-691D1557BDF2}" type="pres">
      <dgm:prSet presAssocID="{FBE539A0-275D-4055-B6F1-7DE781D1C4D1}" presName="sibTrans" presStyleLbl="sibTrans2D1" presStyleIdx="1" presStyleCnt="5"/>
      <dgm:spPr/>
      <dgm:t>
        <a:bodyPr/>
        <a:lstStyle/>
        <a:p>
          <a:endParaRPr lang="es-MX"/>
        </a:p>
      </dgm:t>
    </dgm:pt>
    <dgm:pt modelId="{043D5BFE-CF27-424D-8620-F5541587B092}" type="pres">
      <dgm:prSet presAssocID="{FBE539A0-275D-4055-B6F1-7DE781D1C4D1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03AB2B05-F359-4110-9909-46D80E503F22}" type="pres">
      <dgm:prSet presAssocID="{8F732EA5-6BFC-45BD-84D2-1FF27E50798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C0C919-3BEB-4511-BFD5-C41118B76975}" type="pres">
      <dgm:prSet presAssocID="{FB498937-0224-466B-840E-B439D6372C00}" presName="sibTrans" presStyleLbl="sibTrans2D1" presStyleIdx="2" presStyleCnt="5"/>
      <dgm:spPr/>
      <dgm:t>
        <a:bodyPr/>
        <a:lstStyle/>
        <a:p>
          <a:endParaRPr lang="es-MX"/>
        </a:p>
      </dgm:t>
    </dgm:pt>
    <dgm:pt modelId="{8A71199C-4807-4585-9A6B-1A90FD7E3656}" type="pres">
      <dgm:prSet presAssocID="{FB498937-0224-466B-840E-B439D6372C00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9DA4F5FF-25B1-4301-B6EA-E6650AF1BFB1}" type="pres">
      <dgm:prSet presAssocID="{C13F1CA6-6DAE-4A39-86E6-F28984BE9B7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513D6B-30DA-45B8-AECB-8C7E03A48964}" type="pres">
      <dgm:prSet presAssocID="{E1BEDEDA-920B-4DD5-8DF6-247B594804A9}" presName="sibTrans" presStyleLbl="sibTrans2D1" presStyleIdx="3" presStyleCnt="5"/>
      <dgm:spPr/>
      <dgm:t>
        <a:bodyPr/>
        <a:lstStyle/>
        <a:p>
          <a:endParaRPr lang="es-MX"/>
        </a:p>
      </dgm:t>
    </dgm:pt>
    <dgm:pt modelId="{918055D2-F7F2-4E18-AD43-8175B072EDD6}" type="pres">
      <dgm:prSet presAssocID="{E1BEDEDA-920B-4DD5-8DF6-247B594804A9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D454E810-5DE1-4F54-B763-6EBA71B1519F}" type="pres">
      <dgm:prSet presAssocID="{793EF403-72B5-4897-BB87-03301A2E627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F1B75F-A01C-4DD2-B454-A52DD879517C}" type="pres">
      <dgm:prSet presAssocID="{66BFF94B-B57B-407A-974C-251CBCEBC1C4}" presName="sibTrans" presStyleLbl="sibTrans2D1" presStyleIdx="4" presStyleCnt="5"/>
      <dgm:spPr/>
      <dgm:t>
        <a:bodyPr/>
        <a:lstStyle/>
        <a:p>
          <a:endParaRPr lang="es-MX"/>
        </a:p>
      </dgm:t>
    </dgm:pt>
    <dgm:pt modelId="{9EF16DAC-A573-40EB-BB6E-60BD326A68A2}" type="pres">
      <dgm:prSet presAssocID="{66BFF94B-B57B-407A-974C-251CBCEBC1C4}" presName="connectorText" presStyleLbl="sibTrans2D1" presStyleIdx="4" presStyleCnt="5"/>
      <dgm:spPr/>
      <dgm:t>
        <a:bodyPr/>
        <a:lstStyle/>
        <a:p>
          <a:endParaRPr lang="es-MX"/>
        </a:p>
      </dgm:t>
    </dgm:pt>
    <dgm:pt modelId="{D82FD56D-CFB6-4584-ABAC-28D656A13407}" type="pres">
      <dgm:prSet presAssocID="{AEDDF79A-7799-4039-B7BC-114B71E1CEB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E6C5BC3-DA2F-41E2-ABF3-D1DDDD8FE62C}" srcId="{E88F4163-4312-4AAD-883C-E20B008C50F5}" destId="{793EF403-72B5-4897-BB87-03301A2E627F}" srcOrd="4" destOrd="0" parTransId="{CF2D2467-0CEE-4F1E-B4BC-16B45ECD7807}" sibTransId="{66BFF94B-B57B-407A-974C-251CBCEBC1C4}"/>
    <dgm:cxn modelId="{A3FD60E3-129D-442A-B223-F9F899ED53AE}" type="presOf" srcId="{E1BEDEDA-920B-4DD5-8DF6-247B594804A9}" destId="{0F513D6B-30DA-45B8-AECB-8C7E03A48964}" srcOrd="0" destOrd="0" presId="urn:microsoft.com/office/officeart/2005/8/layout/process5"/>
    <dgm:cxn modelId="{2FF5C027-2358-463C-9057-EF05CA2518D4}" type="presOf" srcId="{66BFF94B-B57B-407A-974C-251CBCEBC1C4}" destId="{7EF1B75F-A01C-4DD2-B454-A52DD879517C}" srcOrd="0" destOrd="0" presId="urn:microsoft.com/office/officeart/2005/8/layout/process5"/>
    <dgm:cxn modelId="{D81ECC28-49F9-4631-8CAF-4A7863B367FF}" type="presOf" srcId="{FBE539A0-275D-4055-B6F1-7DE781D1C4D1}" destId="{1052402C-E29A-4186-BC4A-691D1557BDF2}" srcOrd="0" destOrd="0" presId="urn:microsoft.com/office/officeart/2005/8/layout/process5"/>
    <dgm:cxn modelId="{A3EE0FAF-3B5A-4706-AD41-4E74A66888B0}" type="presOf" srcId="{4F7856BD-AE34-45C9-97E1-D9545779D76F}" destId="{89BD6B69-D47E-4065-86F5-1384C5246C76}" srcOrd="0" destOrd="0" presId="urn:microsoft.com/office/officeart/2005/8/layout/process5"/>
    <dgm:cxn modelId="{67E9DEAD-CCD3-4A8C-BE47-4405B0407DE8}" type="presOf" srcId="{793EF403-72B5-4897-BB87-03301A2E627F}" destId="{D454E810-5DE1-4F54-B763-6EBA71B1519F}" srcOrd="0" destOrd="0" presId="urn:microsoft.com/office/officeart/2005/8/layout/process5"/>
    <dgm:cxn modelId="{25E1998F-F0CB-4395-99F2-9AF43BB7D010}" srcId="{E88F4163-4312-4AAD-883C-E20B008C50F5}" destId="{8F732EA5-6BFC-45BD-84D2-1FF27E507985}" srcOrd="2" destOrd="0" parTransId="{6358F7BC-F5C7-4CF8-A468-18DBD8A09011}" sibTransId="{FB498937-0224-466B-840E-B439D6372C00}"/>
    <dgm:cxn modelId="{857F77CB-4DF2-4A75-827B-2C84DDAD4508}" type="presOf" srcId="{8F732EA5-6BFC-45BD-84D2-1FF27E507985}" destId="{03AB2B05-F359-4110-9909-46D80E503F22}" srcOrd="0" destOrd="0" presId="urn:microsoft.com/office/officeart/2005/8/layout/process5"/>
    <dgm:cxn modelId="{31B47280-1B2E-4592-9A24-CEA07DE7DA66}" type="presOf" srcId="{2C45F1B5-011B-4F45-80DC-C60DBA905133}" destId="{3922B9FA-CC43-4EFF-9B50-481E57F9A9F4}" srcOrd="0" destOrd="0" presId="urn:microsoft.com/office/officeart/2005/8/layout/process5"/>
    <dgm:cxn modelId="{728F0642-22F1-455D-A80D-5BAD9B7A1997}" type="presOf" srcId="{FB498937-0224-466B-840E-B439D6372C00}" destId="{8A71199C-4807-4585-9A6B-1A90FD7E3656}" srcOrd="1" destOrd="0" presId="urn:microsoft.com/office/officeart/2005/8/layout/process5"/>
    <dgm:cxn modelId="{AC6A3A35-4026-4F2D-8330-316C53F02835}" srcId="{E88F4163-4312-4AAD-883C-E20B008C50F5}" destId="{2C45F1B5-011B-4F45-80DC-C60DBA905133}" srcOrd="0" destOrd="0" parTransId="{772F8156-0088-43ED-8676-ED80239413AB}" sibTransId="{C18DB34E-987B-40AC-9336-F2B6B202C88A}"/>
    <dgm:cxn modelId="{FB484449-9F26-4C7A-B85C-BB30EAD7C34E}" srcId="{E88F4163-4312-4AAD-883C-E20B008C50F5}" destId="{AEDDF79A-7799-4039-B7BC-114B71E1CEB2}" srcOrd="5" destOrd="0" parTransId="{3C67E6FF-8675-41C2-B2D3-9CBA79A780B1}" sibTransId="{C68F2A8E-66D7-4D6C-87B2-4917228BC8BC}"/>
    <dgm:cxn modelId="{9F5F61FA-D450-4A44-93F8-00A4D64357BB}" srcId="{E88F4163-4312-4AAD-883C-E20B008C50F5}" destId="{4F7856BD-AE34-45C9-97E1-D9545779D76F}" srcOrd="1" destOrd="0" parTransId="{55D8DFC2-4945-4E19-99F5-ED6F7DBF9DE0}" sibTransId="{FBE539A0-275D-4055-B6F1-7DE781D1C4D1}"/>
    <dgm:cxn modelId="{4F963E35-9559-4714-A289-5322FD7B5159}" type="presOf" srcId="{66BFF94B-B57B-407A-974C-251CBCEBC1C4}" destId="{9EF16DAC-A573-40EB-BB6E-60BD326A68A2}" srcOrd="1" destOrd="0" presId="urn:microsoft.com/office/officeart/2005/8/layout/process5"/>
    <dgm:cxn modelId="{F0B21F88-D530-4386-93C8-02D44211DEDD}" type="presOf" srcId="{AEDDF79A-7799-4039-B7BC-114B71E1CEB2}" destId="{D82FD56D-CFB6-4584-ABAC-28D656A13407}" srcOrd="0" destOrd="0" presId="urn:microsoft.com/office/officeart/2005/8/layout/process5"/>
    <dgm:cxn modelId="{4AC7A9A2-CA4E-4D84-80CD-3C1728BAC4CA}" type="presOf" srcId="{C18DB34E-987B-40AC-9336-F2B6B202C88A}" destId="{206B590B-3163-4770-BDE9-855EE12B6AEA}" srcOrd="1" destOrd="0" presId="urn:microsoft.com/office/officeart/2005/8/layout/process5"/>
    <dgm:cxn modelId="{AF112E77-68E3-4638-978C-BE9CF706A57C}" type="presOf" srcId="{FB498937-0224-466B-840E-B439D6372C00}" destId="{10C0C919-3BEB-4511-BFD5-C41118B76975}" srcOrd="0" destOrd="0" presId="urn:microsoft.com/office/officeart/2005/8/layout/process5"/>
    <dgm:cxn modelId="{4A300ABF-D651-48F7-AAA6-6CD9D102617F}" type="presOf" srcId="{E1BEDEDA-920B-4DD5-8DF6-247B594804A9}" destId="{918055D2-F7F2-4E18-AD43-8175B072EDD6}" srcOrd="1" destOrd="0" presId="urn:microsoft.com/office/officeart/2005/8/layout/process5"/>
    <dgm:cxn modelId="{0FA1DB1E-ED0C-4FD1-97F4-1DC2F0844122}" type="presOf" srcId="{C13F1CA6-6DAE-4A39-86E6-F28984BE9B7E}" destId="{9DA4F5FF-25B1-4301-B6EA-E6650AF1BFB1}" srcOrd="0" destOrd="0" presId="urn:microsoft.com/office/officeart/2005/8/layout/process5"/>
    <dgm:cxn modelId="{8E6B2FED-C8CD-4C39-B23A-53503845370B}" type="presOf" srcId="{C18DB34E-987B-40AC-9336-F2B6B202C88A}" destId="{C5FBC6EB-D94C-4806-914E-ECFC0C5AAB28}" srcOrd="0" destOrd="0" presId="urn:microsoft.com/office/officeart/2005/8/layout/process5"/>
    <dgm:cxn modelId="{98801284-C3F1-4F58-B94A-33468C241AFC}" type="presOf" srcId="{E88F4163-4312-4AAD-883C-E20B008C50F5}" destId="{0C373CE7-F791-48F5-8BA0-54E24FEF79F4}" srcOrd="0" destOrd="0" presId="urn:microsoft.com/office/officeart/2005/8/layout/process5"/>
    <dgm:cxn modelId="{D2082176-0D0E-4F1A-A9CC-0969658EAAB7}" type="presOf" srcId="{FBE539A0-275D-4055-B6F1-7DE781D1C4D1}" destId="{043D5BFE-CF27-424D-8620-F5541587B092}" srcOrd="1" destOrd="0" presId="urn:microsoft.com/office/officeart/2005/8/layout/process5"/>
    <dgm:cxn modelId="{61E7F5D3-2F05-40A1-A051-CAB82125CCA8}" srcId="{E88F4163-4312-4AAD-883C-E20B008C50F5}" destId="{C13F1CA6-6DAE-4A39-86E6-F28984BE9B7E}" srcOrd="3" destOrd="0" parTransId="{2ED69EE7-EF52-44FD-A118-A78922734FA6}" sibTransId="{E1BEDEDA-920B-4DD5-8DF6-247B594804A9}"/>
    <dgm:cxn modelId="{B24BD5D9-6599-42A1-80B5-726CB34B3A6D}" type="presParOf" srcId="{0C373CE7-F791-48F5-8BA0-54E24FEF79F4}" destId="{3922B9FA-CC43-4EFF-9B50-481E57F9A9F4}" srcOrd="0" destOrd="0" presId="urn:microsoft.com/office/officeart/2005/8/layout/process5"/>
    <dgm:cxn modelId="{BF4802F7-85C8-4785-9AB8-8C56CFB5E872}" type="presParOf" srcId="{0C373CE7-F791-48F5-8BA0-54E24FEF79F4}" destId="{C5FBC6EB-D94C-4806-914E-ECFC0C5AAB28}" srcOrd="1" destOrd="0" presId="urn:microsoft.com/office/officeart/2005/8/layout/process5"/>
    <dgm:cxn modelId="{DC8B3F37-0002-4B3C-A14D-38DEB2A43E4F}" type="presParOf" srcId="{C5FBC6EB-D94C-4806-914E-ECFC0C5AAB28}" destId="{206B590B-3163-4770-BDE9-855EE12B6AEA}" srcOrd="0" destOrd="0" presId="urn:microsoft.com/office/officeart/2005/8/layout/process5"/>
    <dgm:cxn modelId="{E249A66D-E8BB-45AC-8BED-1D68327CF933}" type="presParOf" srcId="{0C373CE7-F791-48F5-8BA0-54E24FEF79F4}" destId="{89BD6B69-D47E-4065-86F5-1384C5246C76}" srcOrd="2" destOrd="0" presId="urn:microsoft.com/office/officeart/2005/8/layout/process5"/>
    <dgm:cxn modelId="{7B22B136-7C1E-45D6-820A-B356ACE52FFA}" type="presParOf" srcId="{0C373CE7-F791-48F5-8BA0-54E24FEF79F4}" destId="{1052402C-E29A-4186-BC4A-691D1557BDF2}" srcOrd="3" destOrd="0" presId="urn:microsoft.com/office/officeart/2005/8/layout/process5"/>
    <dgm:cxn modelId="{64E1CB22-B311-4145-94F2-9B2DBB8DD864}" type="presParOf" srcId="{1052402C-E29A-4186-BC4A-691D1557BDF2}" destId="{043D5BFE-CF27-424D-8620-F5541587B092}" srcOrd="0" destOrd="0" presId="urn:microsoft.com/office/officeart/2005/8/layout/process5"/>
    <dgm:cxn modelId="{DF3934CC-9BF6-40D1-8827-41B69B48DB95}" type="presParOf" srcId="{0C373CE7-F791-48F5-8BA0-54E24FEF79F4}" destId="{03AB2B05-F359-4110-9909-46D80E503F22}" srcOrd="4" destOrd="0" presId="urn:microsoft.com/office/officeart/2005/8/layout/process5"/>
    <dgm:cxn modelId="{21B79B88-47C6-48F8-8D77-9BC83CB5482F}" type="presParOf" srcId="{0C373CE7-F791-48F5-8BA0-54E24FEF79F4}" destId="{10C0C919-3BEB-4511-BFD5-C41118B76975}" srcOrd="5" destOrd="0" presId="urn:microsoft.com/office/officeart/2005/8/layout/process5"/>
    <dgm:cxn modelId="{0ADD9EE1-234F-4688-BE63-CEC74EFD2981}" type="presParOf" srcId="{10C0C919-3BEB-4511-BFD5-C41118B76975}" destId="{8A71199C-4807-4585-9A6B-1A90FD7E3656}" srcOrd="0" destOrd="0" presId="urn:microsoft.com/office/officeart/2005/8/layout/process5"/>
    <dgm:cxn modelId="{98F9E33C-D76D-4F96-B682-BB6E1A00C7E2}" type="presParOf" srcId="{0C373CE7-F791-48F5-8BA0-54E24FEF79F4}" destId="{9DA4F5FF-25B1-4301-B6EA-E6650AF1BFB1}" srcOrd="6" destOrd="0" presId="urn:microsoft.com/office/officeart/2005/8/layout/process5"/>
    <dgm:cxn modelId="{0E91E89C-0AC5-46C5-9FB7-E6DE1F6CD65F}" type="presParOf" srcId="{0C373CE7-F791-48F5-8BA0-54E24FEF79F4}" destId="{0F513D6B-30DA-45B8-AECB-8C7E03A48964}" srcOrd="7" destOrd="0" presId="urn:microsoft.com/office/officeart/2005/8/layout/process5"/>
    <dgm:cxn modelId="{3D6B1EEE-0FCA-4369-8656-79629304C05D}" type="presParOf" srcId="{0F513D6B-30DA-45B8-AECB-8C7E03A48964}" destId="{918055D2-F7F2-4E18-AD43-8175B072EDD6}" srcOrd="0" destOrd="0" presId="urn:microsoft.com/office/officeart/2005/8/layout/process5"/>
    <dgm:cxn modelId="{51BFEB52-23E1-4EC4-B0B3-BDB9FE4D8E90}" type="presParOf" srcId="{0C373CE7-F791-48F5-8BA0-54E24FEF79F4}" destId="{D454E810-5DE1-4F54-B763-6EBA71B1519F}" srcOrd="8" destOrd="0" presId="urn:microsoft.com/office/officeart/2005/8/layout/process5"/>
    <dgm:cxn modelId="{30E0F91D-7A7F-4077-8ED9-9E8EA2EC1C41}" type="presParOf" srcId="{0C373CE7-F791-48F5-8BA0-54E24FEF79F4}" destId="{7EF1B75F-A01C-4DD2-B454-A52DD879517C}" srcOrd="9" destOrd="0" presId="urn:microsoft.com/office/officeart/2005/8/layout/process5"/>
    <dgm:cxn modelId="{E18E6AED-2378-4EB5-8A9E-1AFD772F7F0A}" type="presParOf" srcId="{7EF1B75F-A01C-4DD2-B454-A52DD879517C}" destId="{9EF16DAC-A573-40EB-BB6E-60BD326A68A2}" srcOrd="0" destOrd="0" presId="urn:microsoft.com/office/officeart/2005/8/layout/process5"/>
    <dgm:cxn modelId="{F439AAB0-1D53-48A7-8D79-7E6A781744C4}" type="presParOf" srcId="{0C373CE7-F791-48F5-8BA0-54E24FEF79F4}" destId="{D82FD56D-CFB6-4584-ABAC-28D656A1340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5F0-4231-4E73-BCF6-38C2ADA51F27}">
      <dsp:nvSpPr>
        <dsp:cNvPr id="0" name=""/>
        <dsp:cNvSpPr/>
      </dsp:nvSpPr>
      <dsp:spPr>
        <a:xfrm>
          <a:off x="642292" y="0"/>
          <a:ext cx="7279312" cy="4339201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103EC-D1E5-4EEA-860B-E00A49E2F537}">
      <dsp:nvSpPr>
        <dsp:cNvPr id="0" name=""/>
        <dsp:cNvSpPr/>
      </dsp:nvSpPr>
      <dsp:spPr>
        <a:xfrm>
          <a:off x="219324" y="1301760"/>
          <a:ext cx="2569169" cy="1735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AWARE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COURAGEOUS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LOVING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THERAPISTS</a:t>
          </a:r>
        </a:p>
      </dsp:txBody>
      <dsp:txXfrm>
        <a:off x="304053" y="1386489"/>
        <a:ext cx="2399711" cy="1566222"/>
      </dsp:txXfrm>
    </dsp:sp>
    <dsp:sp modelId="{B1F628CC-E469-4569-AA5F-0B30F998FE73}">
      <dsp:nvSpPr>
        <dsp:cNvPr id="0" name=""/>
        <dsp:cNvSpPr/>
      </dsp:nvSpPr>
      <dsp:spPr>
        <a:xfrm>
          <a:off x="2997363" y="1301760"/>
          <a:ext cx="2569169" cy="1735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SECURE BASE ENVYRONMENT</a:t>
          </a:r>
        </a:p>
      </dsp:txBody>
      <dsp:txXfrm>
        <a:off x="3082092" y="1386489"/>
        <a:ext cx="2399711" cy="1566222"/>
      </dsp:txXfrm>
    </dsp:sp>
    <dsp:sp modelId="{B7598C7B-FCB6-4AF4-A23B-C204876701A4}">
      <dsp:nvSpPr>
        <dsp:cNvPr id="0" name=""/>
        <dsp:cNvSpPr/>
      </dsp:nvSpPr>
      <dsp:spPr>
        <a:xfrm>
          <a:off x="5775403" y="1301760"/>
          <a:ext cx="2569169" cy="1735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LESS BURNOUT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GREATER WORKING CLIMATE SATISFACTION</a:t>
          </a:r>
          <a:endParaRPr lang="es-MX" sz="1900" kern="1200" dirty="0"/>
        </a:p>
      </dsp:txBody>
      <dsp:txXfrm>
        <a:off x="5860132" y="1386489"/>
        <a:ext cx="2399711" cy="1566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2B9FA-CC43-4EFF-9B50-481E57F9A9F4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AUTHORIZATION GRANTED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(INPRF </a:t>
          </a:r>
          <a:r>
            <a:rPr lang="es-MX" sz="2200" kern="1200" dirty="0" err="1" smtClean="0"/>
            <a:t>research</a:t>
          </a:r>
          <a:r>
            <a:rPr lang="es-MX" sz="2200" kern="1200" dirty="0" smtClean="0"/>
            <a:t> </a:t>
          </a:r>
          <a:r>
            <a:rPr lang="es-MX" sz="2200" kern="1200" dirty="0" err="1" smtClean="0"/>
            <a:t>commite</a:t>
          </a:r>
          <a:r>
            <a:rPr lang="es-MX" sz="2200" kern="1200" dirty="0" smtClean="0"/>
            <a:t>)</a:t>
          </a:r>
          <a:endParaRPr lang="es-MX" sz="2200" kern="1200" dirty="0"/>
        </a:p>
      </dsp:txBody>
      <dsp:txXfrm>
        <a:off x="144776" y="50451"/>
        <a:ext cx="2620721" cy="1534246"/>
      </dsp:txXfrm>
    </dsp:sp>
    <dsp:sp modelId="{C5FBC6EB-D94C-4806-914E-ECFC0C5AAB28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3052255" y="615490"/>
        <a:ext cx="403082" cy="404168"/>
      </dsp:txXfrm>
    </dsp:sp>
    <dsp:sp modelId="{89BD6B69-D47E-4065-86F5-1384C5246C76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THERAPIST INVITATION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(INPRF BPD </a:t>
          </a:r>
          <a:r>
            <a:rPr lang="es-MX" sz="2200" kern="1200" dirty="0" err="1" smtClean="0"/>
            <a:t>clinic</a:t>
          </a:r>
          <a:r>
            <a:rPr lang="es-MX" sz="2200" kern="1200" dirty="0" smtClean="0"/>
            <a:t>)</a:t>
          </a:r>
          <a:endParaRPr lang="es-MX" sz="2200" kern="1200" dirty="0"/>
        </a:p>
      </dsp:txBody>
      <dsp:txXfrm>
        <a:off x="3947439" y="50451"/>
        <a:ext cx="2620721" cy="1534246"/>
      </dsp:txXfrm>
    </dsp:sp>
    <dsp:sp modelId="{1052402C-E29A-4186-BC4A-691D1557BDF2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6854918" y="615490"/>
        <a:ext cx="403082" cy="404168"/>
      </dsp:txXfrm>
    </dsp:sp>
    <dsp:sp modelId="{03AB2B05-F359-4110-9909-46D80E503F22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2 THERAPIST EXCLUDED DUE TO CLINICAL TRAINING CONFLICTS</a:t>
          </a:r>
          <a:endParaRPr lang="es-MX" sz="2200" kern="1200" dirty="0"/>
        </a:p>
      </dsp:txBody>
      <dsp:txXfrm>
        <a:off x="7750101" y="50451"/>
        <a:ext cx="2620721" cy="1534246"/>
      </dsp:txXfrm>
    </dsp:sp>
    <dsp:sp modelId="{10C0C919-3BEB-4511-BFD5-C41118B76975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-5400000">
        <a:off x="8858378" y="1871456"/>
        <a:ext cx="404168" cy="403082"/>
      </dsp:txXfrm>
    </dsp:sp>
    <dsp:sp modelId="{9DA4F5FF-25B1-4301-B6EA-E6650AF1BFB1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200" kern="1200" dirty="0" smtClean="0"/>
            <a:t>INFORMED CONSENT SIGNING</a:t>
          </a:r>
          <a:endParaRPr lang="es-MX" sz="2200" kern="1200" dirty="0"/>
        </a:p>
      </dsp:txBody>
      <dsp:txXfrm>
        <a:off x="7750101" y="2766639"/>
        <a:ext cx="2620721" cy="1534246"/>
      </dsp:txXfrm>
    </dsp:sp>
    <dsp:sp modelId="{0F513D6B-30DA-45B8-AECB-8C7E03A48964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10800000">
        <a:off x="7060261" y="3331678"/>
        <a:ext cx="403082" cy="404168"/>
      </dsp:txXfrm>
    </dsp:sp>
    <dsp:sp modelId="{D454E810-5DE1-4F54-B763-6EBA71B1519F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ASSESMENT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INTERVENTION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ASSESMENT</a:t>
          </a:r>
          <a:endParaRPr lang="es-MX" sz="2200" kern="1200" dirty="0"/>
        </a:p>
      </dsp:txBody>
      <dsp:txXfrm>
        <a:off x="3947439" y="2766639"/>
        <a:ext cx="2620721" cy="1534246"/>
      </dsp:txXfrm>
    </dsp:sp>
    <dsp:sp modelId="{7EF1B75F-A01C-4DD2-B454-A52DD879517C}">
      <dsp:nvSpPr>
        <dsp:cNvPr id="0" name=""/>
        <dsp:cNvSpPr/>
      </dsp:nvSpPr>
      <dsp:spPr>
        <a:xfrm rot="10800000">
          <a:off x="3084849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10800000">
        <a:off x="3257598" y="3331678"/>
        <a:ext cx="403082" cy="404168"/>
      </dsp:txXfrm>
    </dsp:sp>
    <dsp:sp modelId="{D82FD56D-CFB6-4584-ABAC-28D656A13407}">
      <dsp:nvSpPr>
        <dsp:cNvPr id="0" name=""/>
        <dsp:cNvSpPr/>
      </dsp:nvSpPr>
      <dsp:spPr>
        <a:xfrm>
          <a:off x="97043" y="2718906"/>
          <a:ext cx="2716187" cy="1629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DATA CAPTURE (</a:t>
          </a:r>
          <a:r>
            <a:rPr lang="es-MX" sz="2200" kern="1200" dirty="0" err="1" smtClean="0"/>
            <a:t>research</a:t>
          </a:r>
          <a:r>
            <a:rPr lang="es-MX" sz="2200" kern="1200" dirty="0" smtClean="0"/>
            <a:t> </a:t>
          </a:r>
          <a:r>
            <a:rPr lang="es-MX" sz="2200" kern="1200" dirty="0" err="1" smtClean="0"/>
            <a:t>asistant</a:t>
          </a:r>
          <a:r>
            <a:rPr lang="es-MX" sz="2200" kern="1200" dirty="0" smtClean="0"/>
            <a:t>) AND ANALYSIS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(</a:t>
          </a:r>
          <a:r>
            <a:rPr lang="es-MX" sz="2200" kern="1200" dirty="0" err="1" smtClean="0"/>
            <a:t>research</a:t>
          </a:r>
          <a:r>
            <a:rPr lang="es-MX" sz="2200" kern="1200" dirty="0" smtClean="0"/>
            <a:t> </a:t>
          </a:r>
          <a:r>
            <a:rPr lang="es-MX" sz="2200" kern="1200" dirty="0" err="1" smtClean="0"/>
            <a:t>asistant</a:t>
          </a:r>
          <a:r>
            <a:rPr lang="es-MX" sz="2200" kern="1200" dirty="0" smtClean="0"/>
            <a:t>)</a:t>
          </a:r>
          <a:endParaRPr lang="es-MX" sz="2200" kern="1200" dirty="0"/>
        </a:p>
      </dsp:txBody>
      <dsp:txXfrm>
        <a:off x="144776" y="2766639"/>
        <a:ext cx="2620721" cy="153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6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8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6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737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48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0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88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40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59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9488-5299-4EDF-90C6-21588EA68D02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31A3-A7E6-49F6-A5C1-B2E3E75B5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02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524000" y="797897"/>
            <a:ext cx="9144000" cy="1996103"/>
          </a:xfrm>
        </p:spPr>
        <p:txBody>
          <a:bodyPr>
            <a:noAutofit/>
          </a:bodyPr>
          <a:lstStyle/>
          <a:p>
            <a:pPr algn="r"/>
            <a:r>
              <a:rPr lang="en-US" sz="4400" i="1" dirty="0" smtClean="0"/>
              <a:t>REDUCING BURN-OUT </a:t>
            </a:r>
            <a:r>
              <a:rPr lang="en-US" sz="4400" i="1" smtClean="0"/>
              <a:t>AND </a:t>
            </a:r>
            <a:r>
              <a:rPr lang="en-US" sz="4400" i="1" smtClean="0"/>
              <a:t>IMPROVING </a:t>
            </a:r>
            <a:r>
              <a:rPr lang="en-US" sz="4400" i="1" dirty="0" smtClean="0"/>
              <a:t>ORGANIZATIONAL CLIMATE EN A BPD CLINIC WITH FAP THERAPIST TRAINING</a:t>
            </a:r>
            <a:endParaRPr lang="es-MX" sz="4400" i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524000" y="3519401"/>
            <a:ext cx="9144000" cy="267819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MX" sz="1900" dirty="0" smtClean="0"/>
              <a:t>Michel André Reyes Ortega </a:t>
            </a:r>
            <a:r>
              <a:rPr lang="es-MX" sz="1900" dirty="0" err="1" smtClean="0"/>
              <a:t>PsyD</a:t>
            </a:r>
            <a:r>
              <a:rPr lang="es-MX" sz="1900" dirty="0" smtClean="0"/>
              <a:t> </a:t>
            </a:r>
            <a:r>
              <a:rPr lang="es-MX" sz="1900" baseline="30000" dirty="0" smtClean="0"/>
              <a:t>1</a:t>
            </a:r>
          </a:p>
          <a:p>
            <a:pPr algn="l"/>
            <a:r>
              <a:rPr lang="es-MX" sz="1900" dirty="0" smtClean="0"/>
              <a:t>Jonathan W. Kanter PhD </a:t>
            </a:r>
            <a:r>
              <a:rPr lang="es-MX" sz="1900" baseline="30000" dirty="0" smtClean="0"/>
              <a:t>2</a:t>
            </a:r>
          </a:p>
          <a:p>
            <a:pPr algn="l"/>
            <a:r>
              <a:rPr lang="es-MX" sz="1900" dirty="0" smtClean="0"/>
              <a:t>María Magdalena Santos PhD </a:t>
            </a:r>
            <a:r>
              <a:rPr lang="es-MX" sz="1900" baseline="30000" dirty="0" smtClean="0"/>
              <a:t>3</a:t>
            </a:r>
          </a:p>
          <a:p>
            <a:pPr algn="l"/>
            <a:endParaRPr lang="es-MX" sz="700" dirty="0" smtClean="0"/>
          </a:p>
          <a:p>
            <a:pPr algn="r"/>
            <a:r>
              <a:rPr lang="es-MX" sz="1900" dirty="0" smtClean="0"/>
              <a:t>  </a:t>
            </a:r>
          </a:p>
          <a:p>
            <a:pPr algn="r"/>
            <a:r>
              <a:rPr lang="es-MX" sz="1900" dirty="0" smtClean="0"/>
              <a:t>  </a:t>
            </a:r>
            <a:r>
              <a:rPr lang="es-MX" sz="1900" baseline="30000" dirty="0" smtClean="0"/>
              <a:t>1</a:t>
            </a:r>
            <a:r>
              <a:rPr lang="es-MX" sz="1900" dirty="0" smtClean="0"/>
              <a:t>Contextual </a:t>
            </a:r>
            <a:r>
              <a:rPr lang="es-MX" sz="1900" dirty="0" err="1"/>
              <a:t>Science</a:t>
            </a:r>
            <a:r>
              <a:rPr lang="es-MX" sz="1900" dirty="0"/>
              <a:t> and </a:t>
            </a:r>
            <a:r>
              <a:rPr lang="es-MX" sz="1900" dirty="0" err="1"/>
              <a:t>Therapy</a:t>
            </a:r>
            <a:r>
              <a:rPr lang="es-MX" sz="1900" dirty="0"/>
              <a:t> </a:t>
            </a:r>
            <a:r>
              <a:rPr lang="es-MX" sz="1900" dirty="0" err="1"/>
              <a:t>Institute</a:t>
            </a:r>
            <a:r>
              <a:rPr lang="es-MX" sz="1900" dirty="0"/>
              <a:t> (</a:t>
            </a:r>
            <a:r>
              <a:rPr lang="es-MX" sz="1900" dirty="0" err="1"/>
              <a:t>Mexico</a:t>
            </a:r>
            <a:r>
              <a:rPr lang="es-MX" sz="1900" dirty="0"/>
              <a:t> </a:t>
            </a:r>
            <a:r>
              <a:rPr lang="es-MX" sz="1900" dirty="0" smtClean="0"/>
              <a:t>City)</a:t>
            </a:r>
          </a:p>
          <a:p>
            <a:pPr algn="r"/>
            <a:r>
              <a:rPr lang="es-MX" sz="1900" baseline="30000" dirty="0"/>
              <a:t>1 </a:t>
            </a:r>
            <a:r>
              <a:rPr lang="es-MX" sz="1900" dirty="0" err="1" smtClean="0"/>
              <a:t>National</a:t>
            </a:r>
            <a:r>
              <a:rPr lang="es-MX" sz="1900" dirty="0" smtClean="0"/>
              <a:t> </a:t>
            </a:r>
            <a:r>
              <a:rPr lang="es-MX" sz="1900" dirty="0" err="1"/>
              <a:t>Institute</a:t>
            </a:r>
            <a:r>
              <a:rPr lang="es-MX" sz="1900" dirty="0"/>
              <a:t> of </a:t>
            </a:r>
            <a:r>
              <a:rPr lang="es-MX" sz="1900" dirty="0" err="1"/>
              <a:t>Psychiatry</a:t>
            </a:r>
            <a:r>
              <a:rPr lang="es-MX" sz="1900" dirty="0"/>
              <a:t> Ramón de la Fuente</a:t>
            </a:r>
            <a:endParaRPr lang="es-MX" sz="1900" dirty="0" smtClean="0"/>
          </a:p>
          <a:p>
            <a:pPr algn="r"/>
            <a:r>
              <a:rPr lang="es-MX" sz="1900" baseline="30000" dirty="0" smtClean="0"/>
              <a:t>2</a:t>
            </a:r>
            <a:r>
              <a:rPr lang="es-MX" sz="1900" dirty="0" smtClean="0"/>
              <a:t>University of Washington</a:t>
            </a:r>
          </a:p>
          <a:p>
            <a:pPr algn="r"/>
            <a:r>
              <a:rPr lang="es-MX" sz="1900" baseline="30000" dirty="0" smtClean="0"/>
              <a:t>3</a:t>
            </a:r>
            <a:r>
              <a:rPr lang="es-MX" sz="1900" dirty="0" smtClean="0"/>
              <a:t>University </a:t>
            </a:r>
            <a:r>
              <a:rPr lang="es-MX" sz="1900" dirty="0"/>
              <a:t>of Wisconsin, Milwaukee</a:t>
            </a:r>
          </a:p>
          <a:p>
            <a:pPr algn="l"/>
            <a:endParaRPr lang="es-MX" sz="1500" dirty="0"/>
          </a:p>
          <a:p>
            <a:endParaRPr lang="es-MX" sz="2000" dirty="0" smtClean="0"/>
          </a:p>
        </p:txBody>
      </p:sp>
      <p:pic>
        <p:nvPicPr>
          <p:cNvPr id="6" name="Picture 4" descr="D:\Psicología\M-ACBS\Logos\Log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063" y="3057586"/>
            <a:ext cx="949284" cy="93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Kilwala\Desktop\INST TERAP CONTEX-CORR-04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593" y="3054195"/>
            <a:ext cx="735053" cy="9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170" y="3063533"/>
            <a:ext cx="1327186" cy="92250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523" y="3054194"/>
            <a:ext cx="1622733" cy="941185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56" y="4138333"/>
            <a:ext cx="4702762" cy="52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45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69"/>
    </mc:Choice>
    <mc:Fallback xmlns="">
      <p:transition spd="slow" advTm="1246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DESIGN AND PARTICIPANTS</a:t>
            </a: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DESIGN</a:t>
            </a:r>
            <a:endParaRPr lang="es-MX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1765306"/>
              </p:ext>
            </p:extLst>
          </p:nvPr>
        </p:nvGraphicFramePr>
        <p:xfrm>
          <a:off x="761129" y="2750882"/>
          <a:ext cx="5157789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827"/>
                <a:gridCol w="736827"/>
                <a:gridCol w="736827"/>
                <a:gridCol w="736827"/>
                <a:gridCol w="736827"/>
                <a:gridCol w="736827"/>
                <a:gridCol w="73682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PRE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POST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O1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O2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O3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O4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O5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O6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O7</a:t>
                      </a:r>
                    </a:p>
                  </a:txBody>
                  <a:tcPr>
                    <a:noFill/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endParaRPr lang="en-US" sz="16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Maslach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Burnout Inventory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(MBI;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Lara et. al. 2008)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Multidimensional Scale of Organizational Climate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(MSOC;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Patián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Perez &amp; Flores Herrera, 2012)</a:t>
                      </a:r>
                      <a:endParaRPr lang="es-MX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Health Organization Quality of Life-BREFF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(WHOQOL-BREF; Sánchez-Sosa &amp; González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Celis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2002)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Adult Attachment Questionnaire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(AAQ;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Melero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Cantero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2006)</a:t>
                      </a:r>
                      <a:endParaRPr lang="es-MX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PARTICIPANTS</a:t>
            </a:r>
            <a:endParaRPr lang="es-MX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78246482"/>
              </p:ext>
            </p:extLst>
          </p:nvPr>
        </p:nvGraphicFramePr>
        <p:xfrm>
          <a:off x="6172198" y="2505075"/>
          <a:ext cx="5744499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57"/>
                <a:gridCol w="678426"/>
                <a:gridCol w="2212258"/>
                <a:gridCol w="19074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GENDER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WORKING STATUS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Licenced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Psychiatrist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(MD,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MPs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Full time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clinician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Licenced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Psychologist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MPs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Full time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clinician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Licenced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Psychologist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(PhD)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Half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time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clinician</a:t>
                      </a:r>
                      <a:endParaRPr lang="es-MX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Half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time profesor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Licenced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Psychologist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(PhD)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Half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time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clinician</a:t>
                      </a:r>
                      <a:endParaRPr lang="es-MX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Half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time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professor</a:t>
                      </a:r>
                      <a:endParaRPr lang="es-MX" sz="17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28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Licenced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Psychologist</a:t>
                      </a:r>
                      <a:r>
                        <a:rPr lang="es-MX" sz="17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MX" sz="1700" baseline="0" dirty="0" err="1" smtClean="0">
                          <a:solidFill>
                            <a:schemeClr val="tx1"/>
                          </a:solidFill>
                        </a:rPr>
                        <a:t>MPs</a:t>
                      </a:r>
                      <a:r>
                        <a:rPr lang="es-MX" sz="17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MX" sz="17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Licenced</a:t>
                      </a:r>
                      <a:r>
                        <a:rPr lang="es-MX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Psychologist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err="1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s-MX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2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FAP ADAPTED AS HELPING THE HELPER PROGRAM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PROGRAM STRUCTURE</a:t>
            </a:r>
            <a:endParaRPr lang="es-MX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Based </a:t>
            </a:r>
            <a:r>
              <a:rPr lang="en-US" dirty="0"/>
              <a:t>on a previously published FAP online training protocol (Kanter et al., 2012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Five weekly </a:t>
            </a:r>
            <a:r>
              <a:rPr lang="en-US" dirty="0"/>
              <a:t>online sessions, 2 hours each, with 6 participants and two group leaders.  </a:t>
            </a:r>
            <a:endParaRPr lang="en-US" dirty="0" smtClean="0"/>
          </a:p>
          <a:p>
            <a:pPr lvl="1" algn="just"/>
            <a:r>
              <a:rPr lang="es-MX" dirty="0" err="1" smtClean="0"/>
              <a:t>Included</a:t>
            </a:r>
            <a:r>
              <a:rPr lang="es-MX" dirty="0" smtClean="0"/>
              <a:t> a pre-</a:t>
            </a:r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preparation</a:t>
            </a:r>
            <a:r>
              <a:rPr lang="es-MX" dirty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participants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smtClean="0"/>
              <a:t>And </a:t>
            </a:r>
            <a:r>
              <a:rPr lang="es-MX" dirty="0" err="1" smtClean="0"/>
              <a:t>half</a:t>
            </a:r>
            <a:r>
              <a:rPr lang="es-MX" dirty="0" smtClean="0"/>
              <a:t> and </a:t>
            </a:r>
            <a:r>
              <a:rPr lang="es-MX" dirty="0" err="1" smtClean="0"/>
              <a:t>hour</a:t>
            </a:r>
            <a:r>
              <a:rPr lang="es-MX" dirty="0" smtClean="0"/>
              <a:t> meetings </a:t>
            </a:r>
            <a:r>
              <a:rPr lang="en-US" dirty="0" smtClean="0"/>
              <a:t>between leaders to </a:t>
            </a:r>
            <a:r>
              <a:rPr lang="en-US" dirty="0"/>
              <a:t>review intervention </a:t>
            </a:r>
            <a:r>
              <a:rPr lang="en-US" dirty="0" smtClean="0"/>
              <a:t>integrity (achieved </a:t>
            </a:r>
            <a:r>
              <a:rPr lang="en-US" dirty="0"/>
              <a:t>through correspondence with the intervention </a:t>
            </a:r>
            <a:r>
              <a:rPr lang="en-US" dirty="0" smtClean="0"/>
              <a:t>manual).</a:t>
            </a:r>
            <a:endParaRPr lang="es-MX" dirty="0"/>
          </a:p>
          <a:p>
            <a:pPr algn="just"/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delivered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Skype.</a:t>
            </a:r>
          </a:p>
          <a:p>
            <a:pPr lvl="1" algn="just"/>
            <a:r>
              <a:rPr lang="es-MX" dirty="0" err="1" smtClean="0"/>
              <a:t>Technical</a:t>
            </a:r>
            <a:r>
              <a:rPr lang="es-MX" dirty="0" smtClean="0"/>
              <a:t> </a:t>
            </a:r>
            <a:r>
              <a:rPr lang="es-MX" dirty="0" err="1" smtClean="0"/>
              <a:t>problems</a:t>
            </a:r>
            <a:r>
              <a:rPr lang="es-MX" dirty="0" smtClean="0"/>
              <a:t> </a:t>
            </a:r>
            <a:r>
              <a:rPr lang="es-MX" dirty="0" err="1" smtClean="0"/>
              <a:t>occurred</a:t>
            </a:r>
            <a:r>
              <a:rPr lang="es-MX" dirty="0" smtClean="0"/>
              <a:t> (non </a:t>
            </a:r>
            <a:r>
              <a:rPr lang="es-MX" dirty="0" err="1" smtClean="0"/>
              <a:t>significant</a:t>
            </a:r>
            <a:r>
              <a:rPr lang="es-MX" dirty="0" smtClean="0"/>
              <a:t>),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delivered</a:t>
            </a:r>
            <a:r>
              <a:rPr lang="es-MX" dirty="0" smtClean="0"/>
              <a:t> in </a:t>
            </a:r>
            <a:r>
              <a:rPr lang="es-MX" dirty="0" err="1" smtClean="0"/>
              <a:t>both</a:t>
            </a:r>
            <a:r>
              <a:rPr lang="es-MX" dirty="0" smtClean="0"/>
              <a:t> English and </a:t>
            </a:r>
            <a:r>
              <a:rPr lang="es-MX" dirty="0" err="1" smtClean="0"/>
              <a:t>Spanish</a:t>
            </a:r>
            <a:r>
              <a:rPr lang="es-MX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SESSION STRUCTURE</a:t>
            </a:r>
            <a:endParaRPr lang="es-MX" dirty="0"/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s-MX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Brief</a:t>
            </a:r>
            <a:r>
              <a:rPr lang="es-MX" dirty="0" smtClean="0"/>
              <a:t> </a:t>
            </a:r>
            <a:r>
              <a:rPr lang="es-MX" dirty="0" err="1"/>
              <a:t>meditation</a:t>
            </a:r>
            <a:r>
              <a:rPr lang="es-MX" dirty="0"/>
              <a:t> to </a:t>
            </a:r>
            <a:r>
              <a:rPr lang="es-MX" dirty="0" err="1"/>
              <a:t>increase</a:t>
            </a:r>
            <a:r>
              <a:rPr lang="es-MX" dirty="0"/>
              <a:t> </a:t>
            </a:r>
            <a:r>
              <a:rPr lang="es-MX" dirty="0" err="1"/>
              <a:t>contact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</a:t>
            </a:r>
            <a:r>
              <a:rPr lang="es-MX" dirty="0"/>
              <a:t> </a:t>
            </a:r>
            <a:r>
              <a:rPr lang="es-MX" dirty="0" smtClean="0"/>
              <a:t>momento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Feedback</a:t>
            </a:r>
            <a:r>
              <a:rPr lang="es-MX" dirty="0" smtClean="0"/>
              <a:t>/</a:t>
            </a:r>
            <a:r>
              <a:rPr lang="es-MX" dirty="0" err="1" smtClean="0"/>
              <a:t>reflections</a:t>
            </a:r>
            <a:r>
              <a:rPr lang="es-MX" dirty="0" smtClean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 smtClean="0"/>
              <a:t>logs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Participants</a:t>
            </a:r>
            <a:r>
              <a:rPr lang="es-MX" dirty="0" smtClean="0"/>
              <a:t> </a:t>
            </a:r>
            <a:r>
              <a:rPr lang="es-MX" dirty="0" err="1" smtClean="0"/>
              <a:t>disclosed</a:t>
            </a:r>
            <a:r>
              <a:rPr lang="es-MX" dirty="0" smtClean="0"/>
              <a:t> </a:t>
            </a:r>
            <a:r>
              <a:rPr lang="es-MX" dirty="0" err="1" smtClean="0"/>
              <a:t>details</a:t>
            </a:r>
            <a:r>
              <a:rPr lang="es-MX" dirty="0" smtClean="0"/>
              <a:t> of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lives</a:t>
            </a:r>
            <a:r>
              <a:rPr lang="es-MX" dirty="0" smtClean="0"/>
              <a:t> and </a:t>
            </a:r>
            <a:r>
              <a:rPr lang="es-MX" dirty="0" err="1" smtClean="0"/>
              <a:t>identity</a:t>
            </a:r>
            <a:r>
              <a:rPr lang="es-MX" dirty="0" smtClean="0"/>
              <a:t>, and responded to </a:t>
            </a:r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others</a:t>
            </a:r>
            <a:r>
              <a:rPr lang="es-MX" dirty="0" smtClean="0"/>
              <a:t>’ </a:t>
            </a:r>
            <a:r>
              <a:rPr lang="es-MX" dirty="0" err="1" smtClean="0"/>
              <a:t>disclosures</a:t>
            </a: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Feedback</a:t>
            </a:r>
            <a:r>
              <a:rPr lang="es-MX" dirty="0" smtClean="0"/>
              <a:t>/</a:t>
            </a:r>
            <a:r>
              <a:rPr lang="es-MX" dirty="0" err="1" smtClean="0"/>
              <a:t>reflections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evocative</a:t>
            </a:r>
            <a:r>
              <a:rPr lang="es-MX" dirty="0" smtClean="0"/>
              <a:t> </a:t>
            </a:r>
            <a:r>
              <a:rPr lang="es-MX" dirty="0" err="1" smtClean="0"/>
              <a:t>excercise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/>
              <a:t>F</a:t>
            </a:r>
            <a:r>
              <a:rPr lang="es-MX" dirty="0" err="1" smtClean="0"/>
              <a:t>ramed</a:t>
            </a:r>
            <a:r>
              <a:rPr lang="es-MX" dirty="0" smtClean="0"/>
              <a:t> as </a:t>
            </a:r>
            <a:r>
              <a:rPr lang="es-MX" dirty="0" err="1" smtClean="0"/>
              <a:t>practicing</a:t>
            </a:r>
            <a:r>
              <a:rPr lang="es-MX" dirty="0" smtClean="0"/>
              <a:t> </a:t>
            </a:r>
            <a:r>
              <a:rPr lang="es-MX" dirty="0" err="1" smtClean="0"/>
              <a:t>awareness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exchange</a:t>
            </a:r>
            <a:r>
              <a:rPr lang="es-MX" dirty="0" smtClean="0"/>
              <a:t> of </a:t>
            </a:r>
            <a:r>
              <a:rPr lang="es-MX" dirty="0" err="1" smtClean="0"/>
              <a:t>courage</a:t>
            </a:r>
            <a:r>
              <a:rPr lang="es-MX" dirty="0" smtClean="0"/>
              <a:t> and </a:t>
            </a:r>
            <a:r>
              <a:rPr lang="es-MX" dirty="0" err="1" smtClean="0"/>
              <a:t>love</a:t>
            </a:r>
            <a:r>
              <a:rPr lang="es-MX" dirty="0" smtClean="0"/>
              <a:t> to </a:t>
            </a:r>
            <a:r>
              <a:rPr lang="es-MX" dirty="0" err="1" smtClean="0"/>
              <a:t>build</a:t>
            </a:r>
            <a:r>
              <a:rPr lang="es-MX" dirty="0" smtClean="0"/>
              <a:t> a </a:t>
            </a:r>
            <a:r>
              <a:rPr lang="es-MX" dirty="0" err="1" smtClean="0"/>
              <a:t>secure</a:t>
            </a:r>
            <a:r>
              <a:rPr lang="es-MX" dirty="0" smtClean="0"/>
              <a:t> base </a:t>
            </a:r>
            <a:r>
              <a:rPr lang="es-MX" dirty="0" err="1" smtClean="0"/>
              <a:t>through</a:t>
            </a:r>
            <a:r>
              <a:rPr lang="es-MX" dirty="0" smtClean="0"/>
              <a:t> </a:t>
            </a:r>
            <a:r>
              <a:rPr lang="es-MX" dirty="0" err="1" smtClean="0"/>
              <a:t>authentic</a:t>
            </a:r>
            <a:r>
              <a:rPr lang="es-MX" dirty="0" smtClean="0"/>
              <a:t> and </a:t>
            </a:r>
            <a:r>
              <a:rPr lang="es-MX" dirty="0" err="1" smtClean="0"/>
              <a:t>loving</a:t>
            </a:r>
            <a:r>
              <a:rPr lang="es-MX" dirty="0" smtClean="0"/>
              <a:t> </a:t>
            </a:r>
            <a:r>
              <a:rPr lang="es-MX" dirty="0" err="1" smtClean="0"/>
              <a:t>behavior</a:t>
            </a:r>
            <a:r>
              <a:rPr lang="es-MX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/>
              <a:t>session</a:t>
            </a:r>
            <a:r>
              <a:rPr lang="es-MX" dirty="0"/>
              <a:t> </a:t>
            </a:r>
            <a:r>
              <a:rPr lang="es-MX" dirty="0" err="1"/>
              <a:t>ended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description</a:t>
            </a:r>
            <a:r>
              <a:rPr lang="es-MX" dirty="0"/>
              <a:t> of </a:t>
            </a:r>
            <a:r>
              <a:rPr lang="es-MX" dirty="0" err="1"/>
              <a:t>specific</a:t>
            </a:r>
            <a:r>
              <a:rPr lang="es-MX" dirty="0"/>
              <a:t> </a:t>
            </a:r>
            <a:r>
              <a:rPr lang="es-MX" dirty="0" err="1"/>
              <a:t>homework</a:t>
            </a:r>
            <a:r>
              <a:rPr lang="es-MX" dirty="0"/>
              <a:t> </a:t>
            </a:r>
            <a:r>
              <a:rPr lang="es-MX" dirty="0" err="1"/>
              <a:t>assignments</a:t>
            </a:r>
            <a:r>
              <a:rPr lang="es-MX" dirty="0"/>
              <a:t> </a:t>
            </a:r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</a:t>
            </a:r>
            <a:r>
              <a:rPr lang="es-MX" dirty="0" err="1"/>
              <a:t>week</a:t>
            </a:r>
            <a:r>
              <a:rPr lang="es-MX" dirty="0"/>
              <a:t>.  </a:t>
            </a:r>
            <a:endParaRPr lang="es-MX" dirty="0" smtClean="0"/>
          </a:p>
          <a:p>
            <a:pPr>
              <a:buFont typeface="Wingdings" panose="05000000000000000000" pitchFamily="2" charset="2"/>
              <a:buChar char="v"/>
            </a:pPr>
            <a:endParaRPr lang="es-MX" sz="1300" dirty="0" smtClean="0"/>
          </a:p>
          <a:p>
            <a:pPr algn="r">
              <a:buFont typeface="Wingdings" panose="05000000000000000000" pitchFamily="2" charset="2"/>
              <a:buChar char="v"/>
            </a:pPr>
            <a:r>
              <a:rPr lang="es-MX" dirty="0" err="1" smtClean="0"/>
              <a:t>First</a:t>
            </a:r>
            <a:r>
              <a:rPr lang="es-MX" dirty="0" smtClean="0"/>
              <a:t> sesión </a:t>
            </a:r>
            <a:r>
              <a:rPr lang="es-MX" dirty="0" err="1" smtClean="0"/>
              <a:t>included</a:t>
            </a:r>
            <a:r>
              <a:rPr lang="es-MX" dirty="0" smtClean="0"/>
              <a:t> </a:t>
            </a:r>
            <a:r>
              <a:rPr lang="es-MX" dirty="0" err="1" smtClean="0"/>
              <a:t>expectations</a:t>
            </a:r>
            <a:r>
              <a:rPr lang="es-MX" dirty="0" smtClean="0"/>
              <a:t> </a:t>
            </a:r>
            <a:r>
              <a:rPr lang="es-MX" dirty="0" err="1" smtClean="0"/>
              <a:t>assesment</a:t>
            </a:r>
            <a:r>
              <a:rPr lang="es-MX" dirty="0" smtClean="0"/>
              <a:t> and </a:t>
            </a:r>
            <a:r>
              <a:rPr lang="es-MX" dirty="0" err="1" smtClean="0"/>
              <a:t>introduction</a:t>
            </a:r>
            <a:r>
              <a:rPr lang="es-MX" dirty="0" smtClean="0"/>
              <a:t> to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86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BURNOUT IMPACTS</a:t>
            </a:r>
            <a:endParaRPr lang="es-MX" dirty="0"/>
          </a:p>
        </p:txBody>
      </p:sp>
      <p:pic>
        <p:nvPicPr>
          <p:cNvPr id="4" name="Picture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2189363"/>
            <a:ext cx="5181600" cy="3643526"/>
          </a:xfrm>
          <a:prstGeom prst="rect">
            <a:avLst/>
          </a:prstGeom>
          <a:noFill/>
        </p:spPr>
      </p:pic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Significant decrease in total scores </a:t>
            </a:r>
          </a:p>
          <a:p>
            <a:pPr lvl="1"/>
            <a:r>
              <a:rPr lang="en-AU" i="1" dirty="0" smtClean="0"/>
              <a:t>F</a:t>
            </a:r>
            <a:r>
              <a:rPr lang="en-AU" dirty="0" smtClean="0"/>
              <a:t>(2.3</a:t>
            </a:r>
            <a:r>
              <a:rPr lang="en-AU" dirty="0"/>
              <a:t>, 11.5)=12.82, p=.001, partial </a:t>
            </a:r>
            <a:r>
              <a:rPr lang="es-MX" i="1" dirty="0"/>
              <a:t>η</a:t>
            </a:r>
            <a:r>
              <a:rPr lang="en-AU" baseline="30000" dirty="0"/>
              <a:t>2</a:t>
            </a:r>
            <a:r>
              <a:rPr lang="en-AU" dirty="0"/>
              <a:t>=.</a:t>
            </a:r>
            <a:r>
              <a:rPr lang="en-AU" dirty="0" smtClean="0"/>
              <a:t>72.</a:t>
            </a:r>
          </a:p>
          <a:p>
            <a:r>
              <a:rPr lang="en-AU" dirty="0" smtClean="0"/>
              <a:t>Paired-samples </a:t>
            </a:r>
            <a:r>
              <a:rPr lang="en-AU" i="1" dirty="0" smtClean="0"/>
              <a:t>t­</a:t>
            </a:r>
            <a:r>
              <a:rPr lang="en-AU" dirty="0" smtClean="0"/>
              <a:t>-tests showed significant decrease</a:t>
            </a:r>
          </a:p>
          <a:p>
            <a:pPr lvl="1"/>
            <a:r>
              <a:rPr lang="en-AU" dirty="0" smtClean="0"/>
              <a:t>Pre-post: </a:t>
            </a:r>
            <a:r>
              <a:rPr lang="en-AU" i="1" dirty="0" smtClean="0"/>
              <a:t>t</a:t>
            </a:r>
            <a:r>
              <a:rPr lang="en-AU" dirty="0" smtClean="0"/>
              <a:t> (5)=5.38, p=.003, </a:t>
            </a:r>
            <a:r>
              <a:rPr lang="es-MX" i="1" dirty="0" smtClean="0"/>
              <a:t>η</a:t>
            </a:r>
            <a:r>
              <a:rPr lang="en-AU" baseline="30000" dirty="0" smtClean="0"/>
              <a:t>2</a:t>
            </a:r>
            <a:r>
              <a:rPr lang="en-AU" dirty="0" smtClean="0"/>
              <a:t>=.85, </a:t>
            </a:r>
          </a:p>
          <a:p>
            <a:pPr lvl="1"/>
            <a:r>
              <a:rPr lang="en-AU" dirty="0" smtClean="0"/>
              <a:t>Pre-Follow-up, </a:t>
            </a:r>
            <a:r>
              <a:rPr lang="en-AU" i="1" dirty="0" smtClean="0"/>
              <a:t>t</a:t>
            </a:r>
            <a:r>
              <a:rPr lang="en-AU" dirty="0" smtClean="0"/>
              <a:t>(5)=7.07, p=.001, </a:t>
            </a:r>
            <a:r>
              <a:rPr lang="es-MX" i="1" dirty="0" smtClean="0"/>
              <a:t>η</a:t>
            </a:r>
            <a:r>
              <a:rPr lang="en-AU" baseline="30000" dirty="0" smtClean="0"/>
              <a:t>2</a:t>
            </a:r>
            <a:r>
              <a:rPr lang="en-AU" dirty="0" smtClean="0"/>
              <a:t>=.91.  </a:t>
            </a:r>
          </a:p>
          <a:p>
            <a:r>
              <a:rPr lang="es-MX" dirty="0" err="1" smtClean="0"/>
              <a:t>Reliable</a:t>
            </a:r>
            <a:r>
              <a:rPr lang="es-MX" dirty="0" smtClean="0"/>
              <a:t> </a:t>
            </a:r>
            <a:r>
              <a:rPr lang="es-MX" dirty="0" err="1"/>
              <a:t>change</a:t>
            </a:r>
            <a:r>
              <a:rPr lang="es-MX" dirty="0"/>
              <a:t> </a:t>
            </a:r>
            <a:r>
              <a:rPr lang="es-MX" dirty="0" err="1"/>
              <a:t>index</a:t>
            </a:r>
            <a:r>
              <a:rPr lang="es-MX" dirty="0"/>
              <a:t> </a:t>
            </a:r>
            <a:r>
              <a:rPr lang="es-MX" dirty="0" err="1" smtClean="0"/>
              <a:t>showed</a:t>
            </a:r>
            <a:r>
              <a:rPr lang="es-MX" dirty="0" smtClean="0"/>
              <a:t>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all</a:t>
            </a:r>
            <a:r>
              <a:rPr lang="es-MX" dirty="0"/>
              <a:t> </a:t>
            </a:r>
            <a:r>
              <a:rPr lang="es-MX" dirty="0" err="1"/>
              <a:t>therapists</a:t>
            </a:r>
            <a:r>
              <a:rPr lang="es-MX" dirty="0"/>
              <a:t> </a:t>
            </a:r>
            <a:r>
              <a:rPr lang="es-MX" dirty="0" err="1"/>
              <a:t>achieved</a:t>
            </a:r>
            <a:r>
              <a:rPr lang="es-MX" dirty="0"/>
              <a:t> </a:t>
            </a:r>
            <a:r>
              <a:rPr lang="es-MX" dirty="0" err="1"/>
              <a:t>reliable</a:t>
            </a:r>
            <a:r>
              <a:rPr lang="es-MX" dirty="0"/>
              <a:t> </a:t>
            </a:r>
            <a:r>
              <a:rPr lang="es-MX" dirty="0" err="1"/>
              <a:t>change</a:t>
            </a:r>
            <a:r>
              <a:rPr lang="es-MX" dirty="0"/>
              <a:t> </a:t>
            </a:r>
            <a:endParaRPr lang="es-MX" dirty="0" smtClean="0"/>
          </a:p>
          <a:p>
            <a:pPr lvl="1"/>
            <a:r>
              <a:rPr lang="es-MX" dirty="0" smtClean="0"/>
              <a:t>Pre-post: </a:t>
            </a:r>
            <a:r>
              <a:rPr lang="es-MX" dirty="0" err="1" smtClean="0"/>
              <a:t>RCIs</a:t>
            </a:r>
            <a:r>
              <a:rPr lang="es-MX" dirty="0"/>
              <a:t>=-6.95 to -</a:t>
            </a:r>
            <a:r>
              <a:rPr lang="es-MX" dirty="0" smtClean="0"/>
              <a:t>2.38</a:t>
            </a:r>
          </a:p>
          <a:p>
            <a:pPr lvl="1"/>
            <a:r>
              <a:rPr lang="es-MX" dirty="0" smtClean="0"/>
              <a:t>Pre-</a:t>
            </a:r>
            <a:r>
              <a:rPr lang="es-MX" dirty="0" err="1" smtClean="0"/>
              <a:t>Follow</a:t>
            </a:r>
            <a:r>
              <a:rPr lang="es-MX" dirty="0" smtClean="0"/>
              <a:t>-up = </a:t>
            </a:r>
            <a:r>
              <a:rPr lang="es-MX" dirty="0" err="1" smtClean="0"/>
              <a:t>RCIs</a:t>
            </a:r>
            <a:r>
              <a:rPr lang="es-MX" dirty="0" smtClean="0"/>
              <a:t>=-6.38 to -2.57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1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ORGANIZATIONAL CLIMATE IMPACTS</a:t>
            </a:r>
            <a:br>
              <a:rPr lang="es-MX" dirty="0" smtClean="0"/>
            </a:br>
            <a:r>
              <a:rPr lang="es-MX" dirty="0" smtClean="0"/>
              <a:t>(</a:t>
            </a:r>
            <a:r>
              <a:rPr lang="en-US" dirty="0"/>
              <a:t>Multidimensional Scale of Organizational </a:t>
            </a:r>
            <a:r>
              <a:rPr lang="en-US" dirty="0" smtClean="0"/>
              <a:t>Climate)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172200" y="2178050"/>
            <a:ext cx="5181600" cy="39989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AU" dirty="0" smtClean="0"/>
              <a:t>Significant </a:t>
            </a:r>
            <a:r>
              <a:rPr lang="en-AU" dirty="0"/>
              <a:t>increase in </a:t>
            </a:r>
            <a:r>
              <a:rPr lang="en-AU" dirty="0" smtClean="0"/>
              <a:t>total scores </a:t>
            </a:r>
          </a:p>
          <a:p>
            <a:pPr lvl="1" algn="just"/>
            <a:r>
              <a:rPr lang="en-AU" i="1" dirty="0" smtClean="0"/>
              <a:t>F</a:t>
            </a:r>
            <a:r>
              <a:rPr lang="en-AU" dirty="0" smtClean="0"/>
              <a:t>(2.1</a:t>
            </a:r>
            <a:r>
              <a:rPr lang="en-AU" dirty="0"/>
              <a:t>, 10.5)=10.91, p=.003, partial </a:t>
            </a:r>
            <a:r>
              <a:rPr lang="es-MX" i="1" dirty="0"/>
              <a:t>η</a:t>
            </a:r>
            <a:r>
              <a:rPr lang="en-AU" baseline="30000" dirty="0"/>
              <a:t>2</a:t>
            </a:r>
            <a:r>
              <a:rPr lang="en-AU" dirty="0"/>
              <a:t>=.69</a:t>
            </a:r>
            <a:r>
              <a:rPr lang="en-AU" dirty="0" smtClean="0"/>
              <a:t>.</a:t>
            </a:r>
          </a:p>
          <a:p>
            <a:pPr algn="just"/>
            <a:r>
              <a:rPr lang="en-AU" dirty="0" smtClean="0"/>
              <a:t>Paired-samples </a:t>
            </a:r>
            <a:r>
              <a:rPr lang="en-AU" i="1" dirty="0"/>
              <a:t>t­</a:t>
            </a:r>
            <a:r>
              <a:rPr lang="en-AU" dirty="0"/>
              <a:t>-tests </a:t>
            </a:r>
            <a:r>
              <a:rPr lang="en-AU" dirty="0" smtClean="0"/>
              <a:t>showed improvements</a:t>
            </a:r>
          </a:p>
          <a:p>
            <a:pPr lvl="1" algn="just"/>
            <a:r>
              <a:rPr lang="en-AU" dirty="0" smtClean="0"/>
              <a:t>Pre-post: </a:t>
            </a:r>
            <a:r>
              <a:rPr lang="en-AU" i="1" dirty="0"/>
              <a:t>t</a:t>
            </a:r>
            <a:r>
              <a:rPr lang="en-AU" dirty="0"/>
              <a:t>(5)=-4.39, p=.007, </a:t>
            </a:r>
            <a:r>
              <a:rPr lang="es-MX" i="1" dirty="0"/>
              <a:t>η</a:t>
            </a:r>
            <a:r>
              <a:rPr lang="en-AU" baseline="30000" dirty="0"/>
              <a:t>2</a:t>
            </a:r>
            <a:r>
              <a:rPr lang="en-AU" dirty="0"/>
              <a:t>=.</a:t>
            </a:r>
            <a:r>
              <a:rPr lang="en-AU" dirty="0" smtClean="0"/>
              <a:t>79)</a:t>
            </a:r>
          </a:p>
          <a:p>
            <a:pPr lvl="1" algn="just"/>
            <a:r>
              <a:rPr lang="es-MX" dirty="0" smtClean="0"/>
              <a:t>Pre-</a:t>
            </a:r>
            <a:r>
              <a:rPr lang="es-MX" dirty="0" err="1" smtClean="0"/>
              <a:t>Follow</a:t>
            </a:r>
            <a:r>
              <a:rPr lang="es-MX" dirty="0" smtClean="0"/>
              <a:t>-up:</a:t>
            </a:r>
            <a:r>
              <a:rPr lang="en-AU" dirty="0" smtClean="0"/>
              <a:t> </a:t>
            </a:r>
            <a:r>
              <a:rPr lang="en-AU" i="1" dirty="0"/>
              <a:t>t</a:t>
            </a:r>
            <a:r>
              <a:rPr lang="en-AU" dirty="0"/>
              <a:t>(5)=-4.53, p=.006, </a:t>
            </a:r>
            <a:r>
              <a:rPr lang="es-MX" i="1" dirty="0"/>
              <a:t>η</a:t>
            </a:r>
            <a:r>
              <a:rPr lang="en-AU" baseline="30000" dirty="0"/>
              <a:t>2</a:t>
            </a:r>
            <a:r>
              <a:rPr lang="en-AU" dirty="0"/>
              <a:t>=.</a:t>
            </a:r>
            <a:r>
              <a:rPr lang="en-AU" dirty="0" smtClean="0"/>
              <a:t>8.</a:t>
            </a:r>
          </a:p>
          <a:p>
            <a:pPr algn="just"/>
            <a:r>
              <a:rPr lang="es-MX" dirty="0" smtClean="0"/>
              <a:t>RCI </a:t>
            </a:r>
            <a:r>
              <a:rPr lang="es-MX" dirty="0" err="1" smtClean="0"/>
              <a:t>showed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/>
              <a:t>therapists</a:t>
            </a:r>
            <a:r>
              <a:rPr lang="es-MX" dirty="0"/>
              <a:t> </a:t>
            </a:r>
            <a:r>
              <a:rPr lang="es-MX" dirty="0" err="1"/>
              <a:t>experienced</a:t>
            </a:r>
            <a:r>
              <a:rPr lang="es-MX" dirty="0"/>
              <a:t> </a:t>
            </a:r>
            <a:r>
              <a:rPr lang="es-MX" dirty="0" err="1"/>
              <a:t>clinically</a:t>
            </a:r>
            <a:r>
              <a:rPr lang="es-MX" dirty="0"/>
              <a:t> </a:t>
            </a:r>
            <a:r>
              <a:rPr lang="es-MX" dirty="0" err="1"/>
              <a:t>significant</a:t>
            </a:r>
            <a:r>
              <a:rPr lang="es-MX" dirty="0"/>
              <a:t> </a:t>
            </a:r>
            <a:r>
              <a:rPr lang="es-MX" dirty="0" err="1" smtClean="0"/>
              <a:t>change</a:t>
            </a:r>
            <a:endParaRPr lang="es-MX" dirty="0" smtClean="0"/>
          </a:p>
          <a:p>
            <a:pPr lvl="1" algn="just"/>
            <a:r>
              <a:rPr lang="es-MX" dirty="0" smtClean="0"/>
              <a:t>Pre-Post: </a:t>
            </a:r>
            <a:r>
              <a:rPr lang="es-MX" dirty="0" err="1" smtClean="0"/>
              <a:t>RCIs</a:t>
            </a:r>
            <a:r>
              <a:rPr lang="es-MX" dirty="0" smtClean="0"/>
              <a:t>=2.53 </a:t>
            </a:r>
            <a:r>
              <a:rPr lang="es-MX" dirty="0"/>
              <a:t>to </a:t>
            </a:r>
            <a:r>
              <a:rPr lang="es-MX" dirty="0" smtClean="0"/>
              <a:t>11.34</a:t>
            </a:r>
          </a:p>
          <a:p>
            <a:pPr lvl="1" algn="just"/>
            <a:r>
              <a:rPr lang="es-MX" dirty="0" smtClean="0"/>
              <a:t>Pre-</a:t>
            </a:r>
            <a:r>
              <a:rPr lang="es-MX" dirty="0" err="1" smtClean="0"/>
              <a:t>Follow</a:t>
            </a:r>
            <a:r>
              <a:rPr lang="es-MX" dirty="0" smtClean="0"/>
              <a:t>-up: </a:t>
            </a:r>
            <a:r>
              <a:rPr lang="es-MX" dirty="0" err="1" smtClean="0"/>
              <a:t>RCIs</a:t>
            </a:r>
            <a:r>
              <a:rPr lang="es-MX" dirty="0" smtClean="0"/>
              <a:t>=2.99 </a:t>
            </a:r>
            <a:r>
              <a:rPr lang="es-MX" dirty="0"/>
              <a:t>to </a:t>
            </a:r>
            <a:r>
              <a:rPr lang="es-MX" dirty="0" smtClean="0"/>
              <a:t>6.82.</a:t>
            </a:r>
            <a:endParaRPr lang="es-MX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95" y="2313514"/>
            <a:ext cx="5689407" cy="362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DISCUSSION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FAP </a:t>
            </a:r>
            <a:r>
              <a:rPr lang="es-MX" dirty="0" err="1" smtClean="0"/>
              <a:t>adapted</a:t>
            </a:r>
            <a:r>
              <a:rPr lang="es-MX" dirty="0" smtClean="0"/>
              <a:t> as </a:t>
            </a:r>
            <a:r>
              <a:rPr lang="es-MX" dirty="0" err="1" smtClean="0"/>
              <a:t>helping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helper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seems</a:t>
            </a:r>
            <a:r>
              <a:rPr lang="es-MX" dirty="0" smtClean="0"/>
              <a:t> to be a </a:t>
            </a:r>
            <a:r>
              <a:rPr lang="es-MX" dirty="0" err="1" smtClean="0"/>
              <a:t>promising</a:t>
            </a:r>
            <a:r>
              <a:rPr lang="es-MX" dirty="0" smtClean="0"/>
              <a:t> </a:t>
            </a:r>
            <a:r>
              <a:rPr lang="es-MX" dirty="0" err="1" smtClean="0"/>
              <a:t>intervention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burnout </a:t>
            </a:r>
            <a:r>
              <a:rPr lang="es-MX" dirty="0" err="1" smtClean="0"/>
              <a:t>prevention</a:t>
            </a:r>
            <a:r>
              <a:rPr lang="es-MX" dirty="0" smtClean="0"/>
              <a:t> and </a:t>
            </a:r>
            <a:r>
              <a:rPr lang="es-MX" dirty="0" err="1" smtClean="0"/>
              <a:t>organizational</a:t>
            </a:r>
            <a:r>
              <a:rPr lang="es-MX" dirty="0" smtClean="0"/>
              <a:t> </a:t>
            </a:r>
            <a:r>
              <a:rPr lang="es-MX" dirty="0" err="1" smtClean="0"/>
              <a:t>climate</a:t>
            </a:r>
            <a:r>
              <a:rPr lang="es-MX" dirty="0" smtClean="0"/>
              <a:t> </a:t>
            </a:r>
            <a:r>
              <a:rPr lang="es-MX" dirty="0" err="1" smtClean="0"/>
              <a:t>improvement</a:t>
            </a:r>
            <a:r>
              <a:rPr lang="es-MX" dirty="0" smtClean="0"/>
              <a:t> in </a:t>
            </a:r>
            <a:r>
              <a:rPr lang="es-MX" dirty="0" err="1" smtClean="0"/>
              <a:t>health</a:t>
            </a:r>
            <a:r>
              <a:rPr lang="es-MX" dirty="0" smtClean="0"/>
              <a:t> </a:t>
            </a:r>
            <a:r>
              <a:rPr lang="es-MX" dirty="0" err="1" smtClean="0"/>
              <a:t>care</a:t>
            </a:r>
            <a:r>
              <a:rPr lang="es-MX" dirty="0" smtClean="0"/>
              <a:t> </a:t>
            </a:r>
            <a:r>
              <a:rPr lang="es-MX" dirty="0" err="1" smtClean="0"/>
              <a:t>settings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More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justifiable</a:t>
            </a:r>
            <a:r>
              <a:rPr lang="es-MX" dirty="0" smtClean="0"/>
              <a:t> and </a:t>
            </a:r>
            <a:r>
              <a:rPr lang="es-MX" dirty="0" err="1" smtClean="0"/>
              <a:t>needed</a:t>
            </a:r>
            <a:r>
              <a:rPr lang="es-MX" dirty="0" smtClean="0"/>
              <a:t> to </a:t>
            </a:r>
            <a:r>
              <a:rPr lang="es-MX" dirty="0" err="1" smtClean="0"/>
              <a:t>asses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possibility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Sample</a:t>
            </a:r>
            <a:r>
              <a:rPr lang="es-MX" dirty="0" smtClean="0"/>
              <a:t> </a:t>
            </a:r>
            <a:r>
              <a:rPr lang="es-MX" dirty="0" err="1" smtClean="0"/>
              <a:t>characteristics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be </a:t>
            </a:r>
            <a:r>
              <a:rPr lang="es-MX" dirty="0" err="1" smtClean="0"/>
              <a:t>representative</a:t>
            </a:r>
            <a:r>
              <a:rPr lang="es-MX" dirty="0" smtClean="0"/>
              <a:t> of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scenarios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err="1" smtClean="0"/>
              <a:t>Therapist</a:t>
            </a:r>
            <a:r>
              <a:rPr lang="es-MX" dirty="0" smtClean="0"/>
              <a:t> burnout </a:t>
            </a:r>
            <a:r>
              <a:rPr lang="es-MX" dirty="0" err="1" smtClean="0"/>
              <a:t>rates</a:t>
            </a:r>
            <a:r>
              <a:rPr lang="es-MX" dirty="0" smtClean="0"/>
              <a:t> </a:t>
            </a: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low</a:t>
            </a:r>
            <a:r>
              <a:rPr lang="es-MX" dirty="0" smtClean="0"/>
              <a:t> at </a:t>
            </a:r>
            <a:r>
              <a:rPr lang="es-MX" dirty="0" err="1" smtClean="0"/>
              <a:t>baseline</a:t>
            </a:r>
            <a:r>
              <a:rPr lang="es-MX" dirty="0" smtClean="0"/>
              <a:t> </a:t>
            </a:r>
            <a:r>
              <a:rPr lang="es-MX" dirty="0" err="1" smtClean="0"/>
              <a:t>possibly</a:t>
            </a:r>
            <a:r>
              <a:rPr lang="es-MX" dirty="0" smtClean="0"/>
              <a:t> </a:t>
            </a:r>
            <a:r>
              <a:rPr lang="es-MX" dirty="0" err="1" smtClean="0"/>
              <a:t>due</a:t>
            </a:r>
            <a:r>
              <a:rPr lang="es-MX" dirty="0" smtClean="0"/>
              <a:t> to </a:t>
            </a:r>
            <a:r>
              <a:rPr lang="es-MX" dirty="0" err="1" smtClean="0"/>
              <a:t>lack</a:t>
            </a:r>
            <a:r>
              <a:rPr lang="es-MX" dirty="0" smtClean="0"/>
              <a:t> of </a:t>
            </a:r>
            <a:r>
              <a:rPr lang="es-MX" dirty="0" err="1" smtClean="0"/>
              <a:t>awareness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symptoms</a:t>
            </a:r>
            <a:r>
              <a:rPr lang="es-MX" dirty="0" smtClean="0"/>
              <a:t> </a:t>
            </a:r>
            <a:r>
              <a:rPr lang="es-MX" dirty="0" err="1" smtClean="0"/>
              <a:t>denial</a:t>
            </a:r>
            <a:r>
              <a:rPr lang="es-MX" dirty="0" smtClean="0"/>
              <a:t> (</a:t>
            </a:r>
            <a:r>
              <a:rPr lang="es-MX" dirty="0" err="1" smtClean="0"/>
              <a:t>verbally</a:t>
            </a:r>
            <a:r>
              <a:rPr lang="es-MX" dirty="0" smtClean="0"/>
              <a:t> </a:t>
            </a:r>
            <a:r>
              <a:rPr lang="es-MX" dirty="0" err="1" smtClean="0"/>
              <a:t>reported</a:t>
            </a:r>
            <a:r>
              <a:rPr lang="es-MX" dirty="0" smtClean="0"/>
              <a:t>).</a:t>
            </a:r>
          </a:p>
          <a:p>
            <a:pPr lvl="2" algn="just"/>
            <a:r>
              <a:rPr lang="es-MX" dirty="0" err="1" smtClean="0"/>
              <a:t>Therapist</a:t>
            </a:r>
            <a:r>
              <a:rPr lang="es-MX" dirty="0" smtClean="0"/>
              <a:t> </a:t>
            </a:r>
            <a:r>
              <a:rPr lang="es-MX" dirty="0" err="1" smtClean="0"/>
              <a:t>disposition</a:t>
            </a:r>
            <a:r>
              <a:rPr lang="es-MX" dirty="0" smtClean="0"/>
              <a:t> to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could</a:t>
            </a:r>
            <a:r>
              <a:rPr lang="es-MX" dirty="0" smtClean="0"/>
              <a:t> be </a:t>
            </a:r>
            <a:r>
              <a:rPr lang="es-MX" dirty="0" err="1" smtClean="0"/>
              <a:t>unusual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err="1" smtClean="0"/>
              <a:t>Therapists</a:t>
            </a:r>
            <a:r>
              <a:rPr lang="es-MX" dirty="0" smtClean="0"/>
              <a:t> </a:t>
            </a:r>
            <a:r>
              <a:rPr lang="es-MX" dirty="0" err="1" smtClean="0"/>
              <a:t>experience</a:t>
            </a:r>
            <a:r>
              <a:rPr lang="es-MX" dirty="0" smtClean="0"/>
              <a:t> and training </a:t>
            </a:r>
            <a:r>
              <a:rPr lang="es-MX" dirty="0" err="1" smtClean="0"/>
              <a:t>could</a:t>
            </a:r>
            <a:r>
              <a:rPr lang="es-MX" dirty="0" smtClean="0"/>
              <a:t> </a:t>
            </a:r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positively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smtClean="0"/>
              <a:t>FAP </a:t>
            </a:r>
            <a:r>
              <a:rPr lang="es-MX" dirty="0" err="1" smtClean="0"/>
              <a:t>group</a:t>
            </a:r>
            <a:r>
              <a:rPr lang="es-MX" dirty="0" smtClean="0"/>
              <a:t> leader </a:t>
            </a:r>
            <a:r>
              <a:rPr lang="es-MX" dirty="0" err="1" smtClean="0"/>
              <a:t>expertise</a:t>
            </a:r>
            <a:r>
              <a:rPr lang="es-MX" dirty="0" smtClean="0"/>
              <a:t> and </a:t>
            </a:r>
            <a:r>
              <a:rPr lang="es-MX" dirty="0" err="1" smtClean="0"/>
              <a:t>prestige</a:t>
            </a:r>
            <a:r>
              <a:rPr lang="es-MX" dirty="0" smtClean="0"/>
              <a:t> </a:t>
            </a:r>
            <a:r>
              <a:rPr lang="es-MX" dirty="0" err="1" smtClean="0"/>
              <a:t>could</a:t>
            </a:r>
            <a:r>
              <a:rPr lang="es-MX" dirty="0" smtClean="0"/>
              <a:t> </a:t>
            </a:r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possitively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unusual</a:t>
            </a:r>
            <a:r>
              <a:rPr lang="es-MX" dirty="0" smtClean="0"/>
              <a:t> of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replications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Considerations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studies</a:t>
            </a:r>
            <a:r>
              <a:rPr lang="es-MX" dirty="0" smtClean="0"/>
              <a:t>:</a:t>
            </a:r>
          </a:p>
          <a:p>
            <a:pPr lvl="2" algn="just"/>
            <a:r>
              <a:rPr lang="es-MX" dirty="0" err="1" smtClean="0"/>
              <a:t>Longer</a:t>
            </a:r>
            <a:r>
              <a:rPr lang="es-MX" dirty="0" smtClean="0"/>
              <a:t> </a:t>
            </a:r>
            <a:r>
              <a:rPr lang="es-MX" dirty="0" err="1" smtClean="0"/>
              <a:t>follow</a:t>
            </a:r>
            <a:r>
              <a:rPr lang="es-MX" dirty="0" smtClean="0"/>
              <a:t>-ups to </a:t>
            </a:r>
            <a:r>
              <a:rPr lang="es-MX" dirty="0" err="1" smtClean="0"/>
              <a:t>asses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durability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err="1" smtClean="0"/>
              <a:t>Bigger</a:t>
            </a:r>
            <a:r>
              <a:rPr lang="es-MX" dirty="0" smtClean="0"/>
              <a:t> </a:t>
            </a:r>
            <a:r>
              <a:rPr lang="es-MX" dirty="0" err="1" smtClean="0"/>
              <a:t>samples</a:t>
            </a:r>
            <a:r>
              <a:rPr lang="es-MX" dirty="0" smtClean="0"/>
              <a:t>, </a:t>
            </a:r>
            <a:r>
              <a:rPr lang="es-MX" dirty="0" err="1" smtClean="0"/>
              <a:t>Comparision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treatments</a:t>
            </a:r>
            <a:r>
              <a:rPr lang="es-MX" dirty="0"/>
              <a:t> </a:t>
            </a:r>
            <a:r>
              <a:rPr lang="es-MX" dirty="0" smtClean="0"/>
              <a:t>and </a:t>
            </a:r>
            <a:r>
              <a:rPr lang="es-MX" dirty="0" err="1" smtClean="0"/>
              <a:t>Mediators</a:t>
            </a:r>
            <a:r>
              <a:rPr lang="es-MX" dirty="0" smtClean="0"/>
              <a:t> and </a:t>
            </a:r>
            <a:r>
              <a:rPr lang="es-MX" dirty="0" err="1" smtClean="0"/>
              <a:t>mechanisms</a:t>
            </a:r>
            <a:r>
              <a:rPr lang="es-MX" dirty="0" smtClean="0"/>
              <a:t> of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analysis</a:t>
            </a:r>
            <a:r>
              <a:rPr lang="es-MX" dirty="0" smtClean="0"/>
              <a:t> are </a:t>
            </a:r>
            <a:r>
              <a:rPr lang="es-MX" dirty="0" err="1" smtClean="0"/>
              <a:t>needed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71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DISCUSSION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More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justifiable</a:t>
            </a:r>
            <a:r>
              <a:rPr lang="es-MX" dirty="0" smtClean="0"/>
              <a:t> and </a:t>
            </a:r>
            <a:r>
              <a:rPr lang="es-MX" dirty="0" err="1" smtClean="0"/>
              <a:t>needed</a:t>
            </a:r>
            <a:r>
              <a:rPr lang="es-MX" dirty="0" smtClean="0"/>
              <a:t> to </a:t>
            </a:r>
            <a:r>
              <a:rPr lang="es-MX" dirty="0" err="1" smtClean="0"/>
              <a:t>asses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possibility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Sample</a:t>
            </a:r>
            <a:r>
              <a:rPr lang="es-MX" dirty="0" smtClean="0"/>
              <a:t> </a:t>
            </a:r>
            <a:r>
              <a:rPr lang="es-MX" dirty="0" err="1" smtClean="0"/>
              <a:t>characteristics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be </a:t>
            </a:r>
            <a:r>
              <a:rPr lang="es-MX" dirty="0" err="1" smtClean="0"/>
              <a:t>representative</a:t>
            </a:r>
            <a:r>
              <a:rPr lang="es-MX" dirty="0" smtClean="0"/>
              <a:t> of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scenarios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err="1" smtClean="0"/>
              <a:t>Therapist</a:t>
            </a:r>
            <a:r>
              <a:rPr lang="es-MX" dirty="0" smtClean="0"/>
              <a:t> burnout </a:t>
            </a:r>
            <a:r>
              <a:rPr lang="es-MX" dirty="0" err="1" smtClean="0"/>
              <a:t>rates</a:t>
            </a:r>
            <a:r>
              <a:rPr lang="es-MX" dirty="0" smtClean="0"/>
              <a:t> </a:t>
            </a: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low</a:t>
            </a:r>
            <a:r>
              <a:rPr lang="es-MX" dirty="0" smtClean="0"/>
              <a:t> at </a:t>
            </a:r>
            <a:r>
              <a:rPr lang="es-MX" dirty="0" err="1" smtClean="0"/>
              <a:t>baseline</a:t>
            </a:r>
            <a:r>
              <a:rPr lang="es-MX" dirty="0" smtClean="0"/>
              <a:t> </a:t>
            </a:r>
            <a:r>
              <a:rPr lang="es-MX" dirty="0" err="1" smtClean="0"/>
              <a:t>possibly</a:t>
            </a:r>
            <a:r>
              <a:rPr lang="es-MX" dirty="0" smtClean="0"/>
              <a:t> </a:t>
            </a:r>
            <a:r>
              <a:rPr lang="es-MX" dirty="0" err="1" smtClean="0"/>
              <a:t>due</a:t>
            </a:r>
            <a:r>
              <a:rPr lang="es-MX" dirty="0" smtClean="0"/>
              <a:t> to </a:t>
            </a:r>
            <a:r>
              <a:rPr lang="es-MX" dirty="0" err="1" smtClean="0"/>
              <a:t>lack</a:t>
            </a:r>
            <a:r>
              <a:rPr lang="es-MX" dirty="0" smtClean="0"/>
              <a:t> of </a:t>
            </a:r>
            <a:r>
              <a:rPr lang="es-MX" dirty="0" err="1" smtClean="0"/>
              <a:t>awareness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symptoms</a:t>
            </a:r>
            <a:r>
              <a:rPr lang="es-MX" dirty="0" smtClean="0"/>
              <a:t> </a:t>
            </a:r>
            <a:r>
              <a:rPr lang="es-MX" dirty="0" err="1" smtClean="0"/>
              <a:t>denial</a:t>
            </a:r>
            <a:r>
              <a:rPr lang="es-MX" dirty="0" smtClean="0"/>
              <a:t> (</a:t>
            </a:r>
            <a:r>
              <a:rPr lang="es-MX" dirty="0" err="1" smtClean="0"/>
              <a:t>verbally</a:t>
            </a:r>
            <a:r>
              <a:rPr lang="es-MX" dirty="0" smtClean="0"/>
              <a:t> </a:t>
            </a:r>
            <a:r>
              <a:rPr lang="es-MX" dirty="0" err="1" smtClean="0"/>
              <a:t>reported</a:t>
            </a:r>
            <a:r>
              <a:rPr lang="es-MX" dirty="0" smtClean="0"/>
              <a:t>).</a:t>
            </a:r>
          </a:p>
          <a:p>
            <a:pPr lvl="2" algn="just"/>
            <a:r>
              <a:rPr lang="es-MX" dirty="0" err="1" smtClean="0"/>
              <a:t>Therapist</a:t>
            </a:r>
            <a:r>
              <a:rPr lang="es-MX" dirty="0" smtClean="0"/>
              <a:t> </a:t>
            </a:r>
            <a:r>
              <a:rPr lang="es-MX" dirty="0" err="1" smtClean="0"/>
              <a:t>disposition</a:t>
            </a:r>
            <a:r>
              <a:rPr lang="es-MX" dirty="0" smtClean="0"/>
              <a:t> to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could</a:t>
            </a:r>
            <a:r>
              <a:rPr lang="es-MX" dirty="0" smtClean="0"/>
              <a:t> be </a:t>
            </a:r>
            <a:r>
              <a:rPr lang="es-MX" dirty="0" err="1" smtClean="0"/>
              <a:t>unusual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err="1" smtClean="0"/>
              <a:t>Therapists</a:t>
            </a:r>
            <a:r>
              <a:rPr lang="es-MX" dirty="0" smtClean="0"/>
              <a:t> </a:t>
            </a:r>
            <a:r>
              <a:rPr lang="es-MX" dirty="0" err="1" smtClean="0"/>
              <a:t>experience</a:t>
            </a:r>
            <a:r>
              <a:rPr lang="es-MX" dirty="0" smtClean="0"/>
              <a:t> and training </a:t>
            </a:r>
            <a:r>
              <a:rPr lang="es-MX" dirty="0" err="1" smtClean="0"/>
              <a:t>could</a:t>
            </a:r>
            <a:r>
              <a:rPr lang="es-MX" dirty="0" smtClean="0"/>
              <a:t> </a:t>
            </a:r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positively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smtClean="0"/>
              <a:t>FAP </a:t>
            </a:r>
            <a:r>
              <a:rPr lang="es-MX" dirty="0" err="1" smtClean="0"/>
              <a:t>group</a:t>
            </a:r>
            <a:r>
              <a:rPr lang="es-MX" dirty="0" smtClean="0"/>
              <a:t> leader </a:t>
            </a:r>
            <a:r>
              <a:rPr lang="es-MX" dirty="0" err="1" smtClean="0"/>
              <a:t>expertise</a:t>
            </a:r>
            <a:r>
              <a:rPr lang="es-MX" dirty="0" smtClean="0"/>
              <a:t> and </a:t>
            </a:r>
            <a:r>
              <a:rPr lang="es-MX" dirty="0" err="1" smtClean="0"/>
              <a:t>prestige</a:t>
            </a:r>
            <a:r>
              <a:rPr lang="es-MX" dirty="0" smtClean="0"/>
              <a:t> </a:t>
            </a:r>
            <a:r>
              <a:rPr lang="es-MX" dirty="0" err="1" smtClean="0"/>
              <a:t>could</a:t>
            </a:r>
            <a:r>
              <a:rPr lang="es-MX" dirty="0" smtClean="0"/>
              <a:t> </a:t>
            </a:r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possitively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unusual</a:t>
            </a:r>
            <a:r>
              <a:rPr lang="es-MX" dirty="0" smtClean="0"/>
              <a:t> of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replications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Considerations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studies</a:t>
            </a:r>
            <a:r>
              <a:rPr lang="es-MX" dirty="0" smtClean="0"/>
              <a:t>:</a:t>
            </a:r>
          </a:p>
          <a:p>
            <a:pPr lvl="2" algn="just"/>
            <a:r>
              <a:rPr lang="es-MX" dirty="0" err="1" smtClean="0"/>
              <a:t>Longer</a:t>
            </a:r>
            <a:r>
              <a:rPr lang="es-MX" dirty="0" smtClean="0"/>
              <a:t> </a:t>
            </a:r>
            <a:r>
              <a:rPr lang="es-MX" dirty="0" err="1" smtClean="0"/>
              <a:t>follow</a:t>
            </a:r>
            <a:r>
              <a:rPr lang="es-MX" dirty="0" smtClean="0"/>
              <a:t>-ups to </a:t>
            </a:r>
            <a:r>
              <a:rPr lang="es-MX" dirty="0" err="1" smtClean="0"/>
              <a:t>asses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durability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err="1" smtClean="0"/>
              <a:t>Bigger</a:t>
            </a:r>
            <a:r>
              <a:rPr lang="es-MX" dirty="0" smtClean="0"/>
              <a:t> </a:t>
            </a:r>
            <a:r>
              <a:rPr lang="es-MX" dirty="0" err="1" smtClean="0"/>
              <a:t>samples</a:t>
            </a:r>
            <a:r>
              <a:rPr lang="es-MX" dirty="0" smtClean="0"/>
              <a:t>, </a:t>
            </a:r>
            <a:r>
              <a:rPr lang="es-MX" dirty="0" err="1" smtClean="0"/>
              <a:t>Comparision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treatments</a:t>
            </a:r>
            <a:r>
              <a:rPr lang="es-MX" dirty="0"/>
              <a:t> </a:t>
            </a:r>
            <a:r>
              <a:rPr lang="es-MX" dirty="0" smtClean="0"/>
              <a:t>and </a:t>
            </a:r>
            <a:r>
              <a:rPr lang="es-MX" dirty="0" err="1" smtClean="0"/>
              <a:t>Mediators</a:t>
            </a:r>
            <a:r>
              <a:rPr lang="es-MX" dirty="0" smtClean="0"/>
              <a:t> and </a:t>
            </a:r>
            <a:r>
              <a:rPr lang="es-MX" dirty="0" err="1" smtClean="0"/>
              <a:t>mechanisms</a:t>
            </a:r>
            <a:r>
              <a:rPr lang="es-MX" dirty="0" smtClean="0"/>
              <a:t> of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analysis</a:t>
            </a:r>
            <a:r>
              <a:rPr lang="es-MX" dirty="0" smtClean="0"/>
              <a:t> are </a:t>
            </a:r>
            <a:r>
              <a:rPr lang="es-MX" dirty="0" err="1" smtClean="0"/>
              <a:t>needed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496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QUESTIONS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many</a:t>
            </a:r>
            <a:r>
              <a:rPr lang="es-MX" dirty="0" smtClean="0"/>
              <a:t> of </a:t>
            </a:r>
            <a:r>
              <a:rPr lang="es-MX" dirty="0" err="1" smtClean="0"/>
              <a:t>you</a:t>
            </a:r>
            <a:r>
              <a:rPr lang="es-MX" dirty="0" smtClean="0"/>
              <a:t> do </a:t>
            </a:r>
            <a:r>
              <a:rPr lang="es-MX" dirty="0" err="1" smtClean="0"/>
              <a:t>psychotherapy</a:t>
            </a:r>
            <a:r>
              <a:rPr lang="es-MX" dirty="0" smtClean="0"/>
              <a:t>?</a:t>
            </a:r>
          </a:p>
          <a:p>
            <a:endParaRPr lang="es-MX" dirty="0"/>
          </a:p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many</a:t>
            </a:r>
            <a:r>
              <a:rPr lang="es-MX" dirty="0" smtClean="0"/>
              <a:t> of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feel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demanding</a:t>
            </a:r>
            <a:r>
              <a:rPr lang="es-MX" dirty="0" smtClean="0"/>
              <a:t> </a:t>
            </a:r>
            <a:r>
              <a:rPr lang="es-MX" dirty="0" err="1" smtClean="0"/>
              <a:t>activity</a:t>
            </a:r>
            <a:r>
              <a:rPr lang="es-MX" dirty="0" smtClean="0"/>
              <a:t>?</a:t>
            </a:r>
          </a:p>
          <a:p>
            <a:endParaRPr lang="es-MX" dirty="0"/>
          </a:p>
          <a:p>
            <a:r>
              <a:rPr lang="es-MX" dirty="0" err="1" smtClean="0"/>
              <a:t>Why</a:t>
            </a:r>
            <a:r>
              <a:rPr lang="es-MX" dirty="0" smtClean="0"/>
              <a:t>?</a:t>
            </a:r>
          </a:p>
          <a:p>
            <a:endParaRPr lang="es-MX" dirty="0"/>
          </a:p>
          <a:p>
            <a:endParaRPr lang="es-MX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ever</a:t>
            </a:r>
            <a:r>
              <a:rPr lang="es-MX" dirty="0"/>
              <a:t> </a:t>
            </a:r>
            <a:r>
              <a:rPr lang="es-MX" dirty="0" err="1"/>
              <a:t>felt</a:t>
            </a:r>
            <a:r>
              <a:rPr lang="es-MX" dirty="0"/>
              <a:t> </a:t>
            </a:r>
            <a:r>
              <a:rPr lang="es-MX" dirty="0" err="1"/>
              <a:t>exhausted</a:t>
            </a:r>
            <a:r>
              <a:rPr lang="es-MX" dirty="0"/>
              <a:t>?</a:t>
            </a:r>
          </a:p>
          <a:p>
            <a:endParaRPr lang="es-MX" dirty="0" smtClean="0"/>
          </a:p>
          <a:p>
            <a:r>
              <a:rPr lang="es-MX" dirty="0" err="1" smtClean="0"/>
              <a:t>Numb</a:t>
            </a:r>
            <a:r>
              <a:rPr lang="es-MX" dirty="0" smtClean="0"/>
              <a:t>?</a:t>
            </a:r>
          </a:p>
          <a:p>
            <a:endParaRPr lang="es-MX" dirty="0"/>
          </a:p>
          <a:p>
            <a:r>
              <a:rPr lang="es-MX" dirty="0" err="1" smtClean="0"/>
              <a:t>Unneficient</a:t>
            </a:r>
            <a:r>
              <a:rPr lang="es-MX" dirty="0"/>
              <a:t>?</a:t>
            </a:r>
          </a:p>
          <a:p>
            <a:endParaRPr lang="es-MX" dirty="0"/>
          </a:p>
          <a:p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/>
              <a:t>of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work</a:t>
            </a:r>
            <a:r>
              <a:rPr lang="es-MX" dirty="0"/>
              <a:t>?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56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QUESTIONS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/>
              <a:t>Suppose</a:t>
            </a:r>
            <a:r>
              <a:rPr lang="es-MX" dirty="0" smtClean="0"/>
              <a:t>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see</a:t>
            </a:r>
            <a:r>
              <a:rPr lang="es-MX" dirty="0"/>
              <a:t> 12 </a:t>
            </a:r>
            <a:r>
              <a:rPr lang="es-MX" dirty="0" err="1"/>
              <a:t>clients</a:t>
            </a:r>
            <a:r>
              <a:rPr lang="es-MX" dirty="0"/>
              <a:t> per </a:t>
            </a:r>
            <a:r>
              <a:rPr lang="es-MX" dirty="0" err="1" smtClean="0"/>
              <a:t>day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During</a:t>
            </a:r>
            <a:r>
              <a:rPr lang="es-MX" dirty="0" smtClean="0"/>
              <a:t> </a:t>
            </a:r>
            <a:r>
              <a:rPr lang="es-MX" dirty="0"/>
              <a:t>5 </a:t>
            </a:r>
            <a:r>
              <a:rPr lang="es-MX" dirty="0" err="1"/>
              <a:t>days</a:t>
            </a:r>
            <a:r>
              <a:rPr lang="es-MX" dirty="0"/>
              <a:t> a </a:t>
            </a:r>
            <a:r>
              <a:rPr lang="es-MX" dirty="0" err="1" smtClean="0"/>
              <a:t>week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And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any</a:t>
            </a:r>
            <a:r>
              <a:rPr lang="es-MX" dirty="0"/>
              <a:t> </a:t>
            </a:r>
            <a:r>
              <a:rPr lang="es-MX" dirty="0" err="1"/>
              <a:t>client</a:t>
            </a:r>
            <a:r>
              <a:rPr lang="es-MX" dirty="0"/>
              <a:t>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see</a:t>
            </a:r>
            <a:r>
              <a:rPr lang="es-MX" dirty="0"/>
              <a:t> comes </a:t>
            </a:r>
            <a:r>
              <a:rPr lang="es-MX" dirty="0" err="1"/>
              <a:t>also</a:t>
            </a:r>
            <a:r>
              <a:rPr lang="es-MX" dirty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/>
              <a:t>A </a:t>
            </a:r>
            <a:r>
              <a:rPr lang="es-MX" dirty="0" err="1" smtClean="0"/>
              <a:t>suffering</a:t>
            </a:r>
            <a:r>
              <a:rPr lang="es-MX" dirty="0" smtClean="0"/>
              <a:t> </a:t>
            </a:r>
            <a:r>
              <a:rPr lang="es-MX" dirty="0" err="1" smtClean="0"/>
              <a:t>parent</a:t>
            </a:r>
            <a:endParaRPr lang="es-MX" dirty="0" smtClean="0"/>
          </a:p>
          <a:p>
            <a:pPr lvl="1"/>
            <a:r>
              <a:rPr lang="es-MX" dirty="0" smtClean="0"/>
              <a:t>A </a:t>
            </a:r>
            <a:r>
              <a:rPr lang="es-MX" dirty="0" err="1" smtClean="0"/>
              <a:t>demanding</a:t>
            </a:r>
            <a:r>
              <a:rPr lang="es-MX" dirty="0" smtClean="0"/>
              <a:t> manager</a:t>
            </a:r>
          </a:p>
          <a:p>
            <a:pPr lvl="1"/>
            <a:r>
              <a:rPr lang="es-MX" dirty="0" smtClean="0"/>
              <a:t>A </a:t>
            </a:r>
            <a:r>
              <a:rPr lang="es-MX" dirty="0" err="1" smtClean="0"/>
              <a:t>confused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endParaRPr lang="es-MX" dirty="0" smtClean="0"/>
          </a:p>
          <a:p>
            <a:pPr lvl="1"/>
            <a:r>
              <a:rPr lang="es-MX" dirty="0"/>
              <a:t>A</a:t>
            </a:r>
            <a:r>
              <a:rPr lang="es-MX" dirty="0" smtClean="0"/>
              <a:t> </a:t>
            </a:r>
            <a:r>
              <a:rPr lang="es-MX" dirty="0" err="1" smtClean="0"/>
              <a:t>critical</a:t>
            </a:r>
            <a:r>
              <a:rPr lang="es-MX" dirty="0" smtClean="0"/>
              <a:t> </a:t>
            </a:r>
            <a:r>
              <a:rPr lang="es-MX" dirty="0" err="1"/>
              <a:t>co-worker</a:t>
            </a:r>
            <a:r>
              <a:rPr lang="es-MX" dirty="0"/>
              <a:t>, </a:t>
            </a:r>
            <a:endParaRPr lang="es-MX" dirty="0" smtClean="0"/>
          </a:p>
          <a:p>
            <a:pPr lvl="1"/>
            <a:r>
              <a:rPr lang="es-MX" dirty="0" smtClean="0"/>
              <a:t>At </a:t>
            </a:r>
            <a:r>
              <a:rPr lang="es-MX" dirty="0" err="1" smtClean="0"/>
              <a:t>least</a:t>
            </a:r>
            <a:r>
              <a:rPr lang="es-MX" dirty="0" smtClean="0"/>
              <a:t>...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08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PSYCHOTHERAPY AND BURN-OUT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Psychotherapy </a:t>
            </a:r>
            <a:r>
              <a:rPr lang="en-US" dirty="0"/>
              <a:t>is an interpersonal activity that occurs in social </a:t>
            </a:r>
            <a:r>
              <a:rPr lang="en-US" dirty="0" smtClean="0"/>
              <a:t>contexts.</a:t>
            </a:r>
          </a:p>
          <a:p>
            <a:pPr algn="just"/>
            <a:r>
              <a:rPr lang="en-US" dirty="0" smtClean="0"/>
              <a:t>In public settings, psychotherapist  usually work with: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considerable amount of suffering clients and their </a:t>
            </a:r>
            <a:r>
              <a:rPr lang="en-US" dirty="0" smtClean="0"/>
              <a:t>families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Other </a:t>
            </a:r>
            <a:r>
              <a:rPr lang="en-US" dirty="0"/>
              <a:t>busy colleagues and </a:t>
            </a:r>
            <a:r>
              <a:rPr lang="en-US" dirty="0" smtClean="0"/>
              <a:t>students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Members of other professions and managers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smtClean="0"/>
              <a:t>And dedicate </a:t>
            </a:r>
            <a:r>
              <a:rPr lang="en-US" dirty="0"/>
              <a:t>a considerable amount of time doing administrative </a:t>
            </a:r>
            <a:r>
              <a:rPr lang="en-US" dirty="0" smtClean="0"/>
              <a:t>labors.</a:t>
            </a:r>
          </a:p>
          <a:p>
            <a:pPr algn="just"/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2400"/>
              </a:spcAft>
            </a:pPr>
            <a:endParaRPr lang="en-US" dirty="0" smtClean="0"/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Job burnout is positively related with this working settings (Martínez et al., 2014; Ortega &amp; López, 2004).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The </a:t>
            </a:r>
            <a:r>
              <a:rPr lang="en-US" dirty="0"/>
              <a:t>introduction of burnout prevention and helping the helper programs could add a valuable condition to diminish the impact of this aversive </a:t>
            </a:r>
            <a:r>
              <a:rPr lang="en-US" dirty="0" smtClean="0"/>
              <a:t>conditions </a:t>
            </a:r>
            <a:r>
              <a:rPr lang="en-US" dirty="0"/>
              <a:t>(Leiter, Day, </a:t>
            </a:r>
            <a:r>
              <a:rPr lang="en-US" dirty="0" err="1"/>
              <a:t>Pricea</a:t>
            </a:r>
            <a:r>
              <a:rPr lang="en-US" dirty="0"/>
              <a:t>, 2015</a:t>
            </a:r>
            <a:r>
              <a:rPr lang="en-US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90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JOB BURNOUT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Syndrome consisting </a:t>
            </a:r>
            <a:r>
              <a:rPr lang="en-US" dirty="0"/>
              <a:t>of chronic exhaustion, psychological distancing, and lack of professional efficacy or diminished sense of </a:t>
            </a:r>
            <a:r>
              <a:rPr lang="en-US" dirty="0" smtClean="0"/>
              <a:t>accomplishment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Maslach</a:t>
            </a:r>
            <a:r>
              <a:rPr lang="en-US" dirty="0"/>
              <a:t>, Jackson, &amp; Leiter, 1996</a:t>
            </a:r>
            <a:r>
              <a:rPr lang="en-US" dirty="0" smtClean="0"/>
              <a:t>).</a:t>
            </a:r>
          </a:p>
          <a:p>
            <a:pPr lvl="1" algn="just"/>
            <a:r>
              <a:rPr lang="en-US" dirty="0" smtClean="0"/>
              <a:t>Chronic exhaustion seems to be a function of a </a:t>
            </a:r>
            <a:r>
              <a:rPr lang="en-US" dirty="0"/>
              <a:t>chronic stressful working </a:t>
            </a:r>
            <a:r>
              <a:rPr lang="en-US" dirty="0" smtClean="0"/>
              <a:t>environment (see </a:t>
            </a:r>
            <a:r>
              <a:rPr lang="en-US" dirty="0" err="1" smtClean="0"/>
              <a:t>Maslach</a:t>
            </a:r>
            <a:r>
              <a:rPr lang="en-US" dirty="0" smtClean="0"/>
              <a:t>, Jackson, &amp; Leiter, 1996).</a:t>
            </a:r>
          </a:p>
          <a:p>
            <a:pPr lvl="1" algn="just"/>
            <a:r>
              <a:rPr lang="en-US" dirty="0" smtClean="0"/>
              <a:t>Psychological </a:t>
            </a:r>
            <a:r>
              <a:rPr lang="en-US" dirty="0"/>
              <a:t>distancing </a:t>
            </a:r>
            <a:r>
              <a:rPr lang="en-US" dirty="0" smtClean="0"/>
              <a:t>reflects </a:t>
            </a:r>
            <a:r>
              <a:rPr lang="en-US" dirty="0"/>
              <a:t>attempts to cope with exhaustion </a:t>
            </a:r>
            <a:r>
              <a:rPr lang="en-US" dirty="0" smtClean="0"/>
              <a:t>(see Bakker </a:t>
            </a:r>
            <a:r>
              <a:rPr lang="en-US" dirty="0"/>
              <a:t>&amp; </a:t>
            </a:r>
            <a:r>
              <a:rPr lang="en-US" dirty="0" err="1"/>
              <a:t>Demerouti</a:t>
            </a:r>
            <a:r>
              <a:rPr lang="en-US" dirty="0"/>
              <a:t>, 2007; Leiter &amp; </a:t>
            </a:r>
            <a:r>
              <a:rPr lang="en-US" dirty="0" err="1"/>
              <a:t>Schaufeli</a:t>
            </a:r>
            <a:r>
              <a:rPr lang="en-US" dirty="0"/>
              <a:t>, 1996; Morris &amp; Feldman, </a:t>
            </a:r>
            <a:r>
              <a:rPr lang="en-US" dirty="0" smtClean="0"/>
              <a:t>1996).</a:t>
            </a:r>
          </a:p>
          <a:p>
            <a:pPr lvl="1" algn="just"/>
            <a:r>
              <a:rPr lang="en-US" dirty="0"/>
              <a:t>L</a:t>
            </a:r>
            <a:r>
              <a:rPr lang="en-US" dirty="0" smtClean="0"/>
              <a:t>ack of professional efficacy or diminished sense of accomplishment seems to be a delayed function of this coping behaviors (Reyes, Kanter, </a:t>
            </a:r>
            <a:r>
              <a:rPr lang="en-US" dirty="0" err="1" smtClean="0"/>
              <a:t>Arango</a:t>
            </a:r>
            <a:r>
              <a:rPr lang="en-US" dirty="0" smtClean="0"/>
              <a:t> &amp; Santos, 2015)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73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OUR BURNOUT ANALYSIS</a:t>
            </a:r>
            <a:br>
              <a:rPr lang="es-MX" dirty="0" smtClean="0"/>
            </a:br>
            <a:r>
              <a:rPr lang="es-MX" dirty="0" smtClean="0"/>
              <a:t>(Reyes, Kanter, Arango &amp; Santos, 2015)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3556" y="4699102"/>
            <a:ext cx="3400147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STRESSFUL WORKING DEMANDS → EXHAUSTION</a:t>
            </a:r>
          </a:p>
          <a:p>
            <a:pPr algn="ctr"/>
            <a:r>
              <a:rPr lang="es-MX" sz="2000" dirty="0" smtClean="0"/>
              <a:t>Of </a:t>
            </a:r>
            <a:r>
              <a:rPr lang="es-MX" sz="2000" dirty="0" err="1" smtClean="0"/>
              <a:t>clinical</a:t>
            </a:r>
            <a:r>
              <a:rPr lang="es-MX" sz="2000" dirty="0" smtClean="0"/>
              <a:t>, </a:t>
            </a:r>
            <a:r>
              <a:rPr lang="es-MX" sz="2000" dirty="0" err="1" smtClean="0"/>
              <a:t>academic</a:t>
            </a:r>
            <a:r>
              <a:rPr lang="es-MX" sz="2000" dirty="0" smtClean="0"/>
              <a:t> </a:t>
            </a:r>
            <a:r>
              <a:rPr lang="es-MX" sz="2000" dirty="0" err="1" smtClean="0"/>
              <a:t>or</a:t>
            </a:r>
            <a:endParaRPr lang="es-MX" sz="2000" dirty="0" smtClean="0"/>
          </a:p>
          <a:p>
            <a:pPr algn="ctr"/>
            <a:r>
              <a:rPr lang="es-MX" sz="2000" dirty="0" err="1"/>
              <a:t>a</a:t>
            </a:r>
            <a:r>
              <a:rPr lang="es-MX" sz="2000" dirty="0" err="1" smtClean="0"/>
              <a:t>dministrative</a:t>
            </a:r>
            <a:r>
              <a:rPr lang="es-MX" sz="2000" dirty="0" smtClean="0"/>
              <a:t> </a:t>
            </a:r>
            <a:r>
              <a:rPr lang="es-MX" sz="2000" dirty="0" err="1" smtClean="0"/>
              <a:t>nature</a:t>
            </a:r>
            <a:endParaRPr lang="es-MX" sz="2000" dirty="0" smtClean="0"/>
          </a:p>
        </p:txBody>
      </p:sp>
      <p:sp>
        <p:nvSpPr>
          <p:cNvPr id="5" name="CuadroTexto 5"/>
          <p:cNvSpPr txBox="1"/>
          <p:nvPr/>
        </p:nvSpPr>
        <p:spPr>
          <a:xfrm>
            <a:off x="7839955" y="5208376"/>
            <a:ext cx="373633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(S</a:t>
            </a:r>
            <a:r>
              <a:rPr lang="es-MX" sz="2000" b="1" baseline="30000" dirty="0" smtClean="0"/>
              <a:t>CR-</a:t>
            </a:r>
            <a:r>
              <a:rPr lang="es-MX" sz="2000" b="1" dirty="0" smtClean="0"/>
              <a:t>) </a:t>
            </a:r>
            <a:r>
              <a:rPr lang="es-MX" sz="2000" i="1" dirty="0" smtClean="0"/>
              <a:t>Temporal </a:t>
            </a:r>
            <a:r>
              <a:rPr lang="es-MX" sz="2000" i="1" dirty="0" err="1" smtClean="0"/>
              <a:t>relief</a:t>
            </a:r>
            <a:r>
              <a:rPr lang="es-MX" sz="2000" dirty="0" smtClean="0"/>
              <a:t> (</a:t>
            </a:r>
            <a:r>
              <a:rPr lang="es-MX" sz="2000" dirty="0" err="1" smtClean="0"/>
              <a:t>immediate</a:t>
            </a:r>
            <a:r>
              <a:rPr lang="es-MX" sz="2000" dirty="0" smtClean="0"/>
              <a:t>)</a:t>
            </a:r>
          </a:p>
          <a:p>
            <a:pPr algn="ctr"/>
            <a:r>
              <a:rPr lang="es-MX" sz="2000" b="1" dirty="0" smtClean="0"/>
              <a:t>(S</a:t>
            </a:r>
            <a:r>
              <a:rPr lang="es-MX" sz="2000" b="1" baseline="30000" dirty="0" smtClean="0"/>
              <a:t>CC-</a:t>
            </a:r>
            <a:r>
              <a:rPr lang="es-MX" sz="2000" b="1" dirty="0" smtClean="0"/>
              <a:t>) </a:t>
            </a:r>
            <a:r>
              <a:rPr lang="es-MX" sz="2000" i="1" dirty="0" smtClean="0"/>
              <a:t>Profesional and personal </a:t>
            </a:r>
            <a:r>
              <a:rPr lang="es-MX" sz="2000" i="1" dirty="0" err="1" smtClean="0"/>
              <a:t>values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incongruence</a:t>
            </a:r>
            <a:r>
              <a:rPr lang="es-MX" sz="2000" i="1" dirty="0" smtClean="0"/>
              <a:t> </a:t>
            </a:r>
            <a:r>
              <a:rPr lang="es-MX" sz="2000" dirty="0" smtClean="0"/>
              <a:t>(</a:t>
            </a:r>
            <a:r>
              <a:rPr lang="es-MX" sz="2000" dirty="0" err="1" smtClean="0"/>
              <a:t>delayed</a:t>
            </a:r>
            <a:r>
              <a:rPr lang="es-MX" sz="2000" dirty="0" smtClean="0"/>
              <a:t>)</a:t>
            </a:r>
            <a:endParaRPr lang="es-MX" sz="1600" baseline="30000" dirty="0"/>
          </a:p>
        </p:txBody>
      </p:sp>
      <p:cxnSp>
        <p:nvCxnSpPr>
          <p:cNvPr id="6" name="Conector recto de flecha 7"/>
          <p:cNvCxnSpPr/>
          <p:nvPr/>
        </p:nvCxnSpPr>
        <p:spPr>
          <a:xfrm>
            <a:off x="7259408" y="3777133"/>
            <a:ext cx="448797" cy="0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10"/>
          <p:cNvSpPr txBox="1"/>
          <p:nvPr/>
        </p:nvSpPr>
        <p:spPr>
          <a:xfrm>
            <a:off x="2890750" y="3269423"/>
            <a:ext cx="200590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rgbClr val="C00000"/>
                </a:solidFill>
              </a:rPr>
              <a:t>∙</a:t>
            </a:r>
            <a:endParaRPr lang="es-MX" sz="6000" baseline="30000" dirty="0">
              <a:solidFill>
                <a:srgbClr val="C00000"/>
              </a:solidFill>
            </a:endParaRPr>
          </a:p>
        </p:txBody>
      </p:sp>
      <p:sp>
        <p:nvSpPr>
          <p:cNvPr id="8" name="CuadroTexto 11"/>
          <p:cNvSpPr txBox="1"/>
          <p:nvPr/>
        </p:nvSpPr>
        <p:spPr>
          <a:xfrm>
            <a:off x="4183475" y="3361636"/>
            <a:ext cx="2981941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C00000"/>
                </a:solidFill>
              </a:rPr>
              <a:t>(</a:t>
            </a:r>
            <a:r>
              <a:rPr lang="es-MX" sz="2400" b="1" dirty="0" smtClean="0">
                <a:solidFill>
                  <a:srgbClr val="C00000"/>
                </a:solidFill>
              </a:rPr>
              <a:t>B)</a:t>
            </a:r>
          </a:p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BEHAVIOR</a:t>
            </a:r>
            <a:endParaRPr lang="es-MX" sz="2400" b="1" dirty="0">
              <a:solidFill>
                <a:srgbClr val="C00000"/>
              </a:solidFill>
            </a:endParaRPr>
          </a:p>
        </p:txBody>
      </p:sp>
      <p:sp>
        <p:nvSpPr>
          <p:cNvPr id="9" name="CuadroTexto 12"/>
          <p:cNvSpPr txBox="1"/>
          <p:nvPr/>
        </p:nvSpPr>
        <p:spPr>
          <a:xfrm>
            <a:off x="719403" y="3361635"/>
            <a:ext cx="2888008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C00000"/>
                </a:solidFill>
              </a:rPr>
              <a:t>(</a:t>
            </a:r>
            <a:r>
              <a:rPr lang="es-MX" sz="2400" b="1" dirty="0" smtClean="0">
                <a:solidFill>
                  <a:srgbClr val="C00000"/>
                </a:solidFill>
              </a:rPr>
              <a:t>A)</a:t>
            </a:r>
          </a:p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ANTECEDENTS</a:t>
            </a:r>
            <a:endParaRPr lang="es-MX" sz="2400" b="1" dirty="0">
              <a:solidFill>
                <a:srgbClr val="C00000"/>
              </a:solidFill>
            </a:endParaRPr>
          </a:p>
        </p:txBody>
      </p:sp>
      <p:sp>
        <p:nvSpPr>
          <p:cNvPr id="10" name="CuadroTexto 13"/>
          <p:cNvSpPr txBox="1"/>
          <p:nvPr/>
        </p:nvSpPr>
        <p:spPr>
          <a:xfrm>
            <a:off x="7839960" y="3361636"/>
            <a:ext cx="3736337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C00000"/>
                </a:solidFill>
              </a:rPr>
              <a:t>(</a:t>
            </a:r>
            <a:r>
              <a:rPr lang="es-MX" sz="2400" b="1" dirty="0" smtClean="0">
                <a:solidFill>
                  <a:srgbClr val="C00000"/>
                </a:solidFill>
              </a:rPr>
              <a:t>C)</a:t>
            </a:r>
          </a:p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CONSEQUENCES</a:t>
            </a:r>
            <a:endParaRPr lang="es-MX" sz="2400" b="1" dirty="0">
              <a:solidFill>
                <a:srgbClr val="C00000"/>
              </a:solidFill>
            </a:endParaRPr>
          </a:p>
        </p:txBody>
      </p:sp>
      <p:sp>
        <p:nvSpPr>
          <p:cNvPr id="11" name="CuadroTexto 3"/>
          <p:cNvSpPr txBox="1"/>
          <p:nvPr/>
        </p:nvSpPr>
        <p:spPr>
          <a:xfrm>
            <a:off x="4183476" y="5331487"/>
            <a:ext cx="288800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/>
              <a:t>Avoidance</a:t>
            </a:r>
            <a:r>
              <a:rPr lang="es-MX" sz="2400" b="1" dirty="0" smtClean="0"/>
              <a:t> / </a:t>
            </a:r>
            <a:r>
              <a:rPr lang="es-MX" sz="2400" b="1" dirty="0" err="1" smtClean="0"/>
              <a:t>Scape</a:t>
            </a:r>
            <a:endParaRPr lang="es-MX" sz="2400" b="1" dirty="0" smtClean="0"/>
          </a:p>
          <a:p>
            <a:pPr algn="ctr"/>
            <a:r>
              <a:rPr lang="es-MX" sz="2000" i="1" dirty="0" smtClean="0"/>
              <a:t>Interpersonal </a:t>
            </a:r>
            <a:r>
              <a:rPr lang="es-MX" sz="2000" i="1" dirty="0" err="1" smtClean="0"/>
              <a:t>avoidant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behaviors</a:t>
            </a:r>
            <a:endParaRPr lang="es-MX" sz="2000" i="1" dirty="0" smtClean="0"/>
          </a:p>
        </p:txBody>
      </p:sp>
      <p:sp>
        <p:nvSpPr>
          <p:cNvPr id="12" name="CuadroTexto 12"/>
          <p:cNvSpPr txBox="1"/>
          <p:nvPr/>
        </p:nvSpPr>
        <p:spPr>
          <a:xfrm>
            <a:off x="694334" y="1881905"/>
            <a:ext cx="10881961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(EO)</a:t>
            </a:r>
          </a:p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ESTABLISHING OPERATION</a:t>
            </a:r>
            <a:endParaRPr lang="es-MX" sz="2400" b="1" dirty="0">
              <a:solidFill>
                <a:srgbClr val="C0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94333" y="2721938"/>
            <a:ext cx="1088196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 smtClean="0"/>
              <a:t>AVERSIVE CONDITION </a:t>
            </a:r>
            <a:r>
              <a:rPr lang="es-MX" sz="2400" i="1" dirty="0" smtClean="0"/>
              <a:t>– </a:t>
            </a:r>
            <a:r>
              <a:rPr lang="en-US" sz="2400" dirty="0"/>
              <a:t>C</a:t>
            </a:r>
            <a:r>
              <a:rPr lang="en-US" sz="2400" dirty="0" smtClean="0"/>
              <a:t>hronic stressful working environment </a:t>
            </a:r>
            <a:endParaRPr lang="es-MX" sz="2400" i="1" dirty="0"/>
          </a:p>
        </p:txBody>
      </p:sp>
      <p:cxnSp>
        <p:nvCxnSpPr>
          <p:cNvPr id="14" name="13 Conector angular"/>
          <p:cNvCxnSpPr>
            <a:stCxn id="5" idx="2"/>
            <a:endCxn id="4" idx="2"/>
          </p:cNvCxnSpPr>
          <p:nvPr/>
        </p:nvCxnSpPr>
        <p:spPr>
          <a:xfrm rot="5400000" flipH="1">
            <a:off x="5850128" y="2366043"/>
            <a:ext cx="201498" cy="7514494"/>
          </a:xfrm>
          <a:prstGeom prst="bentConnector3">
            <a:avLst>
              <a:gd name="adj1" fmla="val -191523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3"/>
          <p:cNvSpPr txBox="1"/>
          <p:nvPr/>
        </p:nvSpPr>
        <p:spPr>
          <a:xfrm>
            <a:off x="4183475" y="4330122"/>
            <a:ext cx="288800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/>
              <a:t>Approach</a:t>
            </a:r>
            <a:endParaRPr lang="es-MX" sz="2400" b="1" dirty="0" smtClean="0"/>
          </a:p>
          <a:p>
            <a:pPr algn="ctr"/>
            <a:r>
              <a:rPr lang="es-MX" sz="2000" i="1" dirty="0" err="1" smtClean="0"/>
              <a:t>Intimacy</a:t>
            </a:r>
            <a:r>
              <a:rPr lang="es-MX" sz="2000" i="1" dirty="0" smtClean="0"/>
              <a:t> and </a:t>
            </a:r>
            <a:r>
              <a:rPr lang="es-MX" sz="2000" i="1" dirty="0" err="1" smtClean="0"/>
              <a:t>caring</a:t>
            </a:r>
            <a:endParaRPr lang="es-MX" sz="2000" i="1" dirty="0" smtClean="0"/>
          </a:p>
        </p:txBody>
      </p:sp>
      <p:sp>
        <p:nvSpPr>
          <p:cNvPr id="19" name="CuadroTexto 3"/>
          <p:cNvSpPr txBox="1"/>
          <p:nvPr/>
        </p:nvSpPr>
        <p:spPr>
          <a:xfrm>
            <a:off x="7839955" y="4360547"/>
            <a:ext cx="373633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(S</a:t>
            </a:r>
            <a:r>
              <a:rPr lang="es-MX" sz="2000" b="1" baseline="30000" dirty="0" smtClean="0"/>
              <a:t>CC+</a:t>
            </a:r>
            <a:r>
              <a:rPr lang="es-MX" sz="2000" b="1" dirty="0" smtClean="0"/>
              <a:t>)</a:t>
            </a:r>
            <a:r>
              <a:rPr lang="es-MX" sz="2000" b="1" baseline="30000" dirty="0" smtClean="0"/>
              <a:t> </a:t>
            </a:r>
            <a:r>
              <a:rPr lang="es-MX" sz="2000" dirty="0" smtClean="0"/>
              <a:t>More </a:t>
            </a:r>
            <a:r>
              <a:rPr lang="es-MX" sz="2000" dirty="0" err="1" smtClean="0"/>
              <a:t>demands</a:t>
            </a:r>
            <a:endParaRPr lang="es-MX" sz="2000" dirty="0" smtClean="0"/>
          </a:p>
          <a:p>
            <a:pPr algn="ctr"/>
            <a:r>
              <a:rPr lang="es-MX" sz="2000" b="1" dirty="0" smtClean="0"/>
              <a:t>(S</a:t>
            </a:r>
            <a:r>
              <a:rPr lang="es-MX" sz="2000" b="1" baseline="30000" dirty="0" smtClean="0"/>
              <a:t>EXT</a:t>
            </a:r>
            <a:r>
              <a:rPr lang="es-MX" sz="2000" b="1" dirty="0" smtClean="0"/>
              <a:t>)</a:t>
            </a:r>
            <a:r>
              <a:rPr lang="es-MX" sz="2000" b="1" baseline="30000" dirty="0" smtClean="0"/>
              <a:t> </a:t>
            </a:r>
            <a:r>
              <a:rPr lang="es-MX" sz="2000" dirty="0" err="1" smtClean="0"/>
              <a:t>Lack</a:t>
            </a:r>
            <a:r>
              <a:rPr lang="es-MX" sz="2000" dirty="0" smtClean="0"/>
              <a:t> of </a:t>
            </a:r>
            <a:r>
              <a:rPr lang="es-MX" sz="2000" dirty="0" err="1" smtClean="0"/>
              <a:t>reinforcement</a:t>
            </a: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22923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  <p:bldP spid="10" grpId="0" animBg="1"/>
      <p:bldP spid="11" grpId="0"/>
      <p:bldP spid="15" grpId="0"/>
      <p:bldP spid="15" grpId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THE FAP RATIONALE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en-US" sz="1600" dirty="0" smtClean="0"/>
          </a:p>
          <a:p>
            <a:pPr algn="just"/>
            <a:r>
              <a:rPr lang="en-US" dirty="0" smtClean="0"/>
              <a:t>Greater </a:t>
            </a:r>
            <a:r>
              <a:rPr lang="en-US" dirty="0"/>
              <a:t>social </a:t>
            </a:r>
            <a:r>
              <a:rPr lang="en-US" dirty="0" smtClean="0"/>
              <a:t>support:</a:t>
            </a:r>
          </a:p>
          <a:p>
            <a:pPr lvl="1" algn="just"/>
            <a:r>
              <a:rPr lang="en-US" dirty="0" smtClean="0"/>
              <a:t>Fewer </a:t>
            </a:r>
            <a:r>
              <a:rPr lang="en-US" dirty="0"/>
              <a:t>distressing interpersonal </a:t>
            </a:r>
            <a:r>
              <a:rPr lang="en-US" dirty="0" smtClean="0"/>
              <a:t>interactions </a:t>
            </a:r>
            <a:r>
              <a:rPr lang="en-US" dirty="0"/>
              <a:t>among professional </a:t>
            </a:r>
            <a:r>
              <a:rPr lang="en-US" dirty="0" smtClean="0"/>
              <a:t>staff.</a:t>
            </a:r>
          </a:p>
          <a:p>
            <a:pPr lvl="1" algn="just"/>
            <a:r>
              <a:rPr lang="en-US" dirty="0"/>
              <a:t>L</a:t>
            </a:r>
            <a:r>
              <a:rPr lang="en-US" dirty="0" smtClean="0"/>
              <a:t>esser </a:t>
            </a:r>
            <a:r>
              <a:rPr lang="en-US" dirty="0"/>
              <a:t>stressful effects of aversive interpersonal and environmental </a:t>
            </a:r>
            <a:r>
              <a:rPr lang="en-US" dirty="0" smtClean="0"/>
              <a:t>events. </a:t>
            </a:r>
          </a:p>
          <a:p>
            <a:pPr lvl="1" algn="just"/>
            <a:r>
              <a:rPr lang="en-US" dirty="0" smtClean="0"/>
              <a:t>More </a:t>
            </a:r>
            <a:r>
              <a:rPr lang="en-US" dirty="0"/>
              <a:t>rewarding environments are associated </a:t>
            </a:r>
            <a:r>
              <a:rPr lang="en-US" dirty="0" smtClean="0"/>
              <a:t>= </a:t>
            </a:r>
            <a:r>
              <a:rPr lang="en-US" dirty="0"/>
              <a:t>G</a:t>
            </a:r>
            <a:r>
              <a:rPr lang="en-US" dirty="0" smtClean="0"/>
              <a:t>reater </a:t>
            </a:r>
            <a:r>
              <a:rPr lang="en-US" dirty="0"/>
              <a:t>work </a:t>
            </a:r>
            <a:r>
              <a:rPr lang="en-US" dirty="0" smtClean="0"/>
              <a:t>satisfaction = Less burnout.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FAP adapted as </a:t>
            </a:r>
            <a:r>
              <a:rPr lang="en-US" dirty="0"/>
              <a:t>a “Helping the Helper” program </a:t>
            </a:r>
            <a:r>
              <a:rPr lang="en-US" dirty="0" smtClean="0"/>
              <a:t>can rebuild </a:t>
            </a:r>
            <a:r>
              <a:rPr lang="en-US" dirty="0"/>
              <a:t>experiences of “safe haven</a:t>
            </a:r>
            <a:r>
              <a:rPr lang="en-US" dirty="0" smtClean="0"/>
              <a:t>” and </a:t>
            </a:r>
            <a:r>
              <a:rPr lang="en-US" dirty="0"/>
              <a:t>“secure base” to build intimacy and improve secure attachment between therapists working together </a:t>
            </a:r>
            <a:r>
              <a:rPr lang="en-US" dirty="0" smtClean="0"/>
              <a:t>to </a:t>
            </a:r>
            <a:r>
              <a:rPr lang="en-US" dirty="0"/>
              <a:t>reduce burnout and improve organizational climate.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388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 OTHER WORDS</a:t>
            </a: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403597"/>
              </p:ext>
            </p:extLst>
          </p:nvPr>
        </p:nvGraphicFramePr>
        <p:xfrm>
          <a:off x="1858296" y="1825625"/>
          <a:ext cx="8563897" cy="433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7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METHOD</a:t>
            </a: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220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3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1234</Words>
  <Application>Microsoft Office PowerPoint</Application>
  <PresentationFormat>Personalizado</PresentationFormat>
  <Paragraphs>211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REDUCING BURN-OUT AND IMPROVING ORGANIZATIONAL CLIMATE EN A BPD CLINIC WITH FAP THERAPIST TRAINING</vt:lpstr>
      <vt:lpstr>QUESTIONS</vt:lpstr>
      <vt:lpstr>QUESTIONS</vt:lpstr>
      <vt:lpstr>PSYCHOTHERAPY AND BURN-OUT</vt:lpstr>
      <vt:lpstr>JOB BURNOUT</vt:lpstr>
      <vt:lpstr>OUR BURNOUT ANALYSIS (Reyes, Kanter, Arango &amp; Santos, 2015)</vt:lpstr>
      <vt:lpstr>THE FAP RATIONALE</vt:lpstr>
      <vt:lpstr>IN OTHER WORDS</vt:lpstr>
      <vt:lpstr>METHOD</vt:lpstr>
      <vt:lpstr>DESIGN AND PARTICIPANTS</vt:lpstr>
      <vt:lpstr>FAP ADAPTED AS HELPING THE HELPER PROGRAM</vt:lpstr>
      <vt:lpstr>BURNOUT IMPACTS</vt:lpstr>
      <vt:lpstr>ORGANIZATIONAL CLIMATE IMPACTS (Multidimensional Scale of Organizational Climate)</vt:lpstr>
      <vt:lpstr>DISCUSSION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Michel André Reyes Ortega</dc:creator>
  <cp:lastModifiedBy>Michel Reyes</cp:lastModifiedBy>
  <cp:revision>37</cp:revision>
  <dcterms:created xsi:type="dcterms:W3CDTF">2015-06-29T17:23:51Z</dcterms:created>
  <dcterms:modified xsi:type="dcterms:W3CDTF">2015-07-17T12:42:36Z</dcterms:modified>
</cp:coreProperties>
</file>