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notesMasterIdLst>
    <p:notesMasterId r:id="rId27"/>
  </p:notesMasterIdLst>
  <p:sldIdLst>
    <p:sldId id="256" r:id="rId2"/>
    <p:sldId id="346" r:id="rId3"/>
    <p:sldId id="322" r:id="rId4"/>
    <p:sldId id="276" r:id="rId5"/>
    <p:sldId id="343" r:id="rId6"/>
    <p:sldId id="290" r:id="rId7"/>
    <p:sldId id="262" r:id="rId8"/>
    <p:sldId id="328" r:id="rId9"/>
    <p:sldId id="333" r:id="rId10"/>
    <p:sldId id="344" r:id="rId11"/>
    <p:sldId id="348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39" r:id="rId21"/>
    <p:sldId id="340" r:id="rId22"/>
    <p:sldId id="362" r:id="rId23"/>
    <p:sldId id="338" r:id="rId24"/>
    <p:sldId id="318" r:id="rId25"/>
    <p:sldId id="36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 Kuczynski" initials="DoP" lastIdx="11" clrIdx="0">
    <p:extLst>
      <p:ext uri="{19B8F6BF-5375-455C-9EA6-DF929625EA0E}">
        <p15:presenceInfo xmlns:p15="http://schemas.microsoft.com/office/powerpoint/2012/main" userId="Adam Kuczyns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8815" autoAdjust="0"/>
  </p:normalViewPr>
  <p:slideViewPr>
    <p:cSldViewPr snapToGrid="0">
      <p:cViewPr varScale="1">
        <p:scale>
          <a:sx n="67" d="100"/>
          <a:sy n="67" d="100"/>
        </p:scale>
        <p:origin x="18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Air Pollution</c:v>
                </c:pt>
                <c:pt idx="1">
                  <c:v>Obesity</c:v>
                </c:pt>
                <c:pt idx="2">
                  <c:v>Excessive Drinking</c:v>
                </c:pt>
                <c:pt idx="3">
                  <c:v>Excessive Smoking</c:v>
                </c:pt>
                <c:pt idx="4">
                  <c:v>Loneliness/no social connection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20</c:v>
                </c:pt>
                <c:pt idx="2">
                  <c:v>30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1"/>
        <c:axId val="266254240"/>
        <c:axId val="266434104"/>
      </c:barChart>
      <c:catAx>
        <c:axId val="26625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197" b="0" i="0" u="none" strike="noStrike" kern="1200" cap="all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434104"/>
        <c:crosses val="autoZero"/>
        <c:auto val="1"/>
        <c:lblAlgn val="ctr"/>
        <c:lblOffset val="100"/>
        <c:noMultiLvlLbl val="0"/>
      </c:catAx>
      <c:valAx>
        <c:axId val="266434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25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FE463-0473-4F8F-B939-CD122547CC5A}" type="datetimeFigureOut">
              <a:rPr lang="pl-PL" smtClean="0"/>
              <a:t>2015-07-23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2A26F-B81F-4A4A-A620-80B3582DDF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48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5486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143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83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445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768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168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896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86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801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51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8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799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804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94295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=</a:t>
            </a:r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491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7207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2876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2606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720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7478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8B541E-2332-46D6-8F76-D303649B9FC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69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632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5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7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2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2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F34E6425-0181-43F2-84FC-787E803FD2F8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6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4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6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0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90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2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35E72C73-2D91-4E12-BA25-F0AA0C03599B}" type="datetimeFigureOut">
              <a:rPr lang="en-US" smtClean="0"/>
              <a:t>7/23/2015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1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4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02386" y="1353312"/>
            <a:ext cx="7475220" cy="3035808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Using Awareness, Courage, and Love to Improve Social Functioning: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en-US" sz="2800" dirty="0" smtClean="0"/>
              <a:t>A </a:t>
            </a:r>
            <a:r>
              <a:rPr lang="en-US" sz="2800" dirty="0"/>
              <a:t>Theoretical Model to Improve the Lives of Those </a:t>
            </a:r>
            <a:r>
              <a:rPr lang="en-US" sz="2800" dirty="0" smtClean="0"/>
              <a:t>with</a:t>
            </a:r>
            <a:r>
              <a:rPr lang="pl-PL" sz="2800" dirty="0"/>
              <a:t> </a:t>
            </a:r>
            <a:r>
              <a:rPr lang="en-US" sz="2800" dirty="0" smtClean="0"/>
              <a:t>Visible </a:t>
            </a:r>
            <a:r>
              <a:rPr lang="en-US" sz="2800" dirty="0"/>
              <a:t>Chronic </a:t>
            </a:r>
            <a:r>
              <a:rPr lang="en-US" sz="2800" dirty="0" smtClean="0"/>
              <a:t>Conditions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2166226"/>
          </a:xfrm>
        </p:spPr>
        <p:txBody>
          <a:bodyPr>
            <a:normAutofit/>
          </a:bodyPr>
          <a:lstStyle/>
          <a:p>
            <a:r>
              <a:rPr lang="en-US" dirty="0" smtClean="0"/>
              <a:t>Joanna E. </a:t>
            </a:r>
            <a:r>
              <a:rPr lang="en-US" dirty="0" err="1" smtClean="0"/>
              <a:t>Dudek</a:t>
            </a:r>
            <a:r>
              <a:rPr lang="en-US" dirty="0" smtClean="0"/>
              <a:t>, M.A.</a:t>
            </a:r>
          </a:p>
          <a:p>
            <a:r>
              <a:rPr lang="en-US" dirty="0" smtClean="0"/>
              <a:t>Jonathan W. </a:t>
            </a:r>
            <a:r>
              <a:rPr lang="en-US" dirty="0" err="1" smtClean="0"/>
              <a:t>Kanter</a:t>
            </a:r>
            <a:r>
              <a:rPr lang="en-US" dirty="0" smtClean="0"/>
              <a:t>, Ph.D.</a:t>
            </a:r>
          </a:p>
          <a:p>
            <a:r>
              <a:rPr lang="en-US" dirty="0" smtClean="0"/>
              <a:t>Mavis Tsai, Ph.D.</a:t>
            </a:r>
          </a:p>
          <a:p>
            <a:r>
              <a:rPr lang="en-US" dirty="0" smtClean="0"/>
              <a:t>Adam M. </a:t>
            </a:r>
            <a:r>
              <a:rPr lang="en-US" dirty="0" err="1" smtClean="0"/>
              <a:t>Kuczynski</a:t>
            </a:r>
            <a:r>
              <a:rPr lang="en-US" dirty="0" smtClean="0"/>
              <a:t>, B.S.</a:t>
            </a:r>
          </a:p>
          <a:p>
            <a:r>
              <a:rPr lang="en-US" dirty="0" err="1" smtClean="0"/>
              <a:t>Pawe</a:t>
            </a:r>
            <a:r>
              <a:rPr lang="pl-PL" dirty="0" smtClean="0"/>
              <a:t>ł</a:t>
            </a:r>
            <a:r>
              <a:rPr lang="en-US" dirty="0" smtClean="0"/>
              <a:t> </a:t>
            </a:r>
            <a:r>
              <a:rPr lang="en-US" dirty="0" err="1" smtClean="0"/>
              <a:t>Ostaszewski</a:t>
            </a:r>
            <a:r>
              <a:rPr lang="en-US" dirty="0" smtClean="0"/>
              <a:t>, </a:t>
            </a:r>
            <a:r>
              <a:rPr lang="en-US" dirty="0" err="1" smtClean="0"/>
              <a:t>Ph.D</a:t>
            </a:r>
            <a:r>
              <a:rPr lang="pl-PL" dirty="0" smtClean="0"/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608" y="5107796"/>
            <a:ext cx="36449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99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928255" y="3102697"/>
            <a:ext cx="7772400" cy="160972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ACL model of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functioning</a:t>
            </a:r>
            <a:r>
              <a:rPr lang="pl-PL" dirty="0"/>
              <a:t> in </a:t>
            </a:r>
            <a:r>
              <a:rPr lang="pl-PL" dirty="0" err="1"/>
              <a:t>people</a:t>
            </a:r>
            <a:r>
              <a:rPr lang="pl-PL" dirty="0"/>
              <a:t> with </a:t>
            </a:r>
            <a:r>
              <a:rPr lang="pl-PL" dirty="0" smtClean="0"/>
              <a:t>VCD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3100" dirty="0" err="1" smtClean="0"/>
              <a:t>Problems</a:t>
            </a:r>
            <a:r>
              <a:rPr lang="pl-PL" sz="3100" dirty="0" smtClean="0"/>
              <a:t> and </a:t>
            </a:r>
            <a:r>
              <a:rPr lang="pl-PL" sz="3100" dirty="0" err="1" smtClean="0"/>
              <a:t>improvements</a:t>
            </a:r>
            <a:r>
              <a:rPr lang="pl-PL" sz="3100" dirty="0" smtClean="0"/>
              <a:t> </a:t>
            </a:r>
            <a:r>
              <a:rPr lang="pl-PL" sz="3100" dirty="0" err="1" smtClean="0"/>
              <a:t>defined</a:t>
            </a:r>
            <a:r>
              <a:rPr lang="pl-PL" sz="3100" dirty="0" smtClean="0"/>
              <a:t> by ACL </a:t>
            </a:r>
            <a:r>
              <a:rPr lang="pl-PL" sz="3100" dirty="0" err="1" smtClean="0"/>
              <a:t>language</a:t>
            </a:r>
            <a:endParaRPr lang="pl-PL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-2022764" y="6858000"/>
            <a:ext cx="7772400" cy="1572490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046018" y="1530203"/>
            <a:ext cx="7536873" cy="1967923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60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177868"/>
            <a:ext cx="7886700" cy="994172"/>
          </a:xfrm>
        </p:spPr>
        <p:txBody>
          <a:bodyPr/>
          <a:lstStyle/>
          <a:p>
            <a:pPr algn="ctr"/>
            <a:r>
              <a:rPr lang="pl-PL" dirty="0" smtClean="0"/>
              <a:t>The ACL</a:t>
            </a:r>
            <a:r>
              <a:rPr lang="en-US" dirty="0" smtClean="0"/>
              <a:t> Model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567625" y="956932"/>
            <a:ext cx="4495800" cy="147353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Awareness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Your present-moment self (your body, thoughts, feelings)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Your values, needs, goals, identity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The other: empathy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Your impact on the other person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625" y="2455663"/>
            <a:ext cx="4495800" cy="3042166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Courage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Expressing vulnerability and emotion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Speaking your truth (speaking from the heart)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Asking for what you need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Closeness and Connection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Setting boundaries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Asking for support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Asking for difficult feedback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Giving difficult feedback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Asking for appreciation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43425" y="2438862"/>
            <a:ext cx="4371975" cy="3058967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/>
              <a:t>Love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Acceptance, providing safety &amp; reciprocal vulnerability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Expressing understanding, empathy, and validation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Giving others what they need (specific things)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Providing closeness and connection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Respecting boundaries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Providing support, promising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Providing feedback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Receiving difficult feedback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Expressing appreciation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sz="1350" dirty="0"/>
          </a:p>
        </p:txBody>
      </p:sp>
      <p:sp>
        <p:nvSpPr>
          <p:cNvPr id="10" name="Rounded Rectangle 9"/>
          <p:cNvSpPr/>
          <p:nvPr/>
        </p:nvSpPr>
        <p:spPr>
          <a:xfrm>
            <a:off x="1924050" y="4726328"/>
            <a:ext cx="5238750" cy="18908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Self-Love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Acceptance of yourself (awareness, self-compassion)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Accepting caring and loving feelings from others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Cultivating positive feelings in yourself (appreciations, pride)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Self-care (activities that soothe, calm, rejuvenate, recharge, or bring pleasure)</a:t>
            </a:r>
          </a:p>
        </p:txBody>
      </p:sp>
    </p:spTree>
    <p:extLst>
      <p:ext uri="{BB962C8B-B14F-4D97-AF65-F5344CB8AC3E}">
        <p14:creationId xmlns:p14="http://schemas.microsoft.com/office/powerpoint/2010/main" val="18614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177868"/>
            <a:ext cx="83153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A,C&amp;L </a:t>
            </a:r>
            <a:r>
              <a:rPr lang="pl-PL" dirty="0" err="1" smtClean="0"/>
              <a:t>deficits</a:t>
            </a:r>
            <a:r>
              <a:rPr lang="pl-PL" dirty="0" smtClean="0"/>
              <a:t> in </a:t>
            </a:r>
            <a:r>
              <a:rPr lang="pl-PL" dirty="0" err="1" smtClean="0"/>
              <a:t>people</a:t>
            </a:r>
            <a:r>
              <a:rPr lang="pl-PL" dirty="0" smtClean="0"/>
              <a:t> with VCD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286798" y="1172040"/>
            <a:ext cx="5755447" cy="2622038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Paying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attention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only</a:t>
            </a:r>
            <a:r>
              <a:rPr lang="pl-PL" sz="1600" dirty="0" smtClean="0">
                <a:solidFill>
                  <a:schemeClr val="bg1"/>
                </a:solidFill>
              </a:rPr>
              <a:t> to </a:t>
            </a:r>
            <a:r>
              <a:rPr lang="pl-PL" sz="1600" dirty="0" err="1" smtClean="0">
                <a:solidFill>
                  <a:schemeClr val="bg1"/>
                </a:solidFill>
              </a:rPr>
              <a:t>some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parts</a:t>
            </a:r>
            <a:r>
              <a:rPr lang="pl-PL" sz="1600" dirty="0" smtClean="0">
                <a:solidFill>
                  <a:schemeClr val="bg1"/>
                </a:solidFill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</a:rPr>
              <a:t>experience</a:t>
            </a:r>
            <a:r>
              <a:rPr lang="pl-PL" sz="1600" dirty="0" smtClean="0">
                <a:solidFill>
                  <a:schemeClr val="bg1"/>
                </a:solidFill>
              </a:rPr>
              <a:t> (for </a:t>
            </a:r>
            <a:r>
              <a:rPr lang="pl-PL" sz="1600" dirty="0" err="1" smtClean="0">
                <a:solidFill>
                  <a:schemeClr val="bg1"/>
                </a:solidFill>
              </a:rPr>
              <a:t>example</a:t>
            </a:r>
            <a:r>
              <a:rPr lang="pl-PL" sz="1600" dirty="0" smtClean="0">
                <a:solidFill>
                  <a:schemeClr val="bg1"/>
                </a:solidFill>
              </a:rPr>
              <a:t> h</a:t>
            </a:r>
            <a:r>
              <a:rPr lang="en-US" sz="1600" dirty="0" err="1" smtClean="0">
                <a:solidFill>
                  <a:schemeClr val="bg1"/>
                </a:solidFill>
              </a:rPr>
              <a:t>yperfocused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on </a:t>
            </a:r>
            <a:r>
              <a:rPr lang="pl-PL" sz="1600" dirty="0" err="1">
                <a:solidFill>
                  <a:schemeClr val="bg1"/>
                </a:solidFill>
              </a:rPr>
              <a:t>their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bodies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self-stigmatizing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thougts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/and </a:t>
            </a:r>
            <a:r>
              <a:rPr lang="pl-PL" sz="1600" dirty="0" err="1" smtClean="0">
                <a:solidFill>
                  <a:schemeClr val="bg1"/>
                </a:solidFill>
              </a:rPr>
              <a:t>ignoring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certain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feelings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</a:rPr>
              <a:t>impact</a:t>
            </a:r>
            <a:r>
              <a:rPr lang="pl-PL" sz="1600" dirty="0" smtClean="0">
                <a:solidFill>
                  <a:schemeClr val="bg1"/>
                </a:solidFill>
              </a:rPr>
              <a:t> on </a:t>
            </a:r>
            <a:r>
              <a:rPr lang="pl-PL" sz="1600" dirty="0" err="1" smtClean="0">
                <a:solidFill>
                  <a:schemeClr val="bg1"/>
                </a:solidFill>
              </a:rPr>
              <a:t>others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</a:rPr>
              <a:t>during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an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interpersonal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interaction</a:t>
            </a:r>
            <a:r>
              <a:rPr lang="pl-PL" sz="1600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Missing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misinterpret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signals</a:t>
            </a:r>
            <a:r>
              <a:rPr lang="pl-PL" sz="1600" dirty="0" smtClean="0">
                <a:solidFill>
                  <a:schemeClr val="bg1"/>
                </a:solidFill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</a:rPr>
              <a:t>attention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and </a:t>
            </a:r>
            <a:r>
              <a:rPr lang="pl-PL" sz="1600" dirty="0" err="1" smtClean="0">
                <a:solidFill>
                  <a:schemeClr val="bg1"/>
                </a:solidFill>
              </a:rPr>
              <a:t>care</a:t>
            </a:r>
            <a:endParaRPr lang="pl-P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4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177868"/>
            <a:ext cx="83153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A,C&amp;L </a:t>
            </a:r>
            <a:r>
              <a:rPr lang="pl-PL" dirty="0" err="1" smtClean="0"/>
              <a:t>deficits</a:t>
            </a:r>
            <a:r>
              <a:rPr lang="pl-PL" dirty="0" smtClean="0"/>
              <a:t> in </a:t>
            </a:r>
            <a:r>
              <a:rPr lang="pl-PL" dirty="0" err="1" smtClean="0"/>
              <a:t>people</a:t>
            </a:r>
            <a:r>
              <a:rPr lang="pl-PL" dirty="0" smtClean="0"/>
              <a:t> with VCD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286798" y="1172040"/>
            <a:ext cx="5755447" cy="26220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Paying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attention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only</a:t>
            </a:r>
            <a:r>
              <a:rPr lang="pl-PL" sz="1600" dirty="0" smtClean="0">
                <a:solidFill>
                  <a:schemeClr val="bg1"/>
                </a:solidFill>
              </a:rPr>
              <a:t> to </a:t>
            </a:r>
            <a:r>
              <a:rPr lang="pl-PL" sz="1600" dirty="0" err="1" smtClean="0">
                <a:solidFill>
                  <a:schemeClr val="bg1"/>
                </a:solidFill>
              </a:rPr>
              <a:t>some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parts</a:t>
            </a:r>
            <a:r>
              <a:rPr lang="pl-PL" sz="1600" dirty="0" smtClean="0">
                <a:solidFill>
                  <a:schemeClr val="bg1"/>
                </a:solidFill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</a:rPr>
              <a:t>experience</a:t>
            </a:r>
            <a:r>
              <a:rPr lang="pl-PL" sz="1600" dirty="0" smtClean="0">
                <a:solidFill>
                  <a:schemeClr val="bg1"/>
                </a:solidFill>
              </a:rPr>
              <a:t> (for </a:t>
            </a:r>
            <a:r>
              <a:rPr lang="pl-PL" sz="1600" dirty="0" err="1" smtClean="0">
                <a:solidFill>
                  <a:schemeClr val="bg1"/>
                </a:solidFill>
              </a:rPr>
              <a:t>example</a:t>
            </a:r>
            <a:r>
              <a:rPr lang="pl-PL" sz="1600" dirty="0" smtClean="0">
                <a:solidFill>
                  <a:schemeClr val="bg1"/>
                </a:solidFill>
              </a:rPr>
              <a:t> h</a:t>
            </a:r>
            <a:r>
              <a:rPr lang="en-US" sz="1600" dirty="0" err="1" smtClean="0">
                <a:solidFill>
                  <a:schemeClr val="bg1"/>
                </a:solidFill>
              </a:rPr>
              <a:t>yperfocused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on </a:t>
            </a:r>
            <a:r>
              <a:rPr lang="pl-PL" sz="1600" dirty="0" err="1">
                <a:solidFill>
                  <a:schemeClr val="bg1"/>
                </a:solidFill>
              </a:rPr>
              <a:t>their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bodies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self-stigmatizing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thougts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/and </a:t>
            </a:r>
            <a:r>
              <a:rPr lang="pl-PL" sz="1600" dirty="0" err="1" smtClean="0">
                <a:solidFill>
                  <a:schemeClr val="bg1"/>
                </a:solidFill>
              </a:rPr>
              <a:t>ignoring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certain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feelings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</a:rPr>
              <a:t>impact</a:t>
            </a:r>
            <a:r>
              <a:rPr lang="pl-PL" sz="1600" dirty="0" smtClean="0">
                <a:solidFill>
                  <a:schemeClr val="bg1"/>
                </a:solidFill>
              </a:rPr>
              <a:t> on </a:t>
            </a:r>
            <a:r>
              <a:rPr lang="pl-PL" sz="1600" dirty="0" err="1" smtClean="0">
                <a:solidFill>
                  <a:schemeClr val="bg1"/>
                </a:solidFill>
              </a:rPr>
              <a:t>others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</a:rPr>
              <a:t>during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an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interpersonal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interaction</a:t>
            </a:r>
            <a:r>
              <a:rPr lang="pl-PL" sz="1600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Ignoring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misinterpret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signals</a:t>
            </a:r>
            <a:r>
              <a:rPr lang="pl-PL" sz="1600" dirty="0" smtClean="0">
                <a:solidFill>
                  <a:schemeClr val="bg1"/>
                </a:solidFill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</a:rPr>
              <a:t>attention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and </a:t>
            </a:r>
            <a:r>
              <a:rPr lang="pl-PL" sz="1600" dirty="0" err="1" smtClean="0">
                <a:solidFill>
                  <a:schemeClr val="bg1"/>
                </a:solidFill>
              </a:rPr>
              <a:t>care</a:t>
            </a: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9" name="Rounded Rectangle 6"/>
          <p:cNvSpPr/>
          <p:nvPr/>
        </p:nvSpPr>
        <p:spPr>
          <a:xfrm>
            <a:off x="261936" y="2462585"/>
            <a:ext cx="4495800" cy="280946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Courage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tx1"/>
                </a:solidFill>
              </a:rPr>
              <a:t>Avoiding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social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>
                <a:solidFill>
                  <a:schemeClr val="tx1"/>
                </a:solidFill>
              </a:rPr>
              <a:t>interactions</a:t>
            </a:r>
            <a:r>
              <a:rPr lang="pl-PL" sz="1600" dirty="0">
                <a:solidFill>
                  <a:schemeClr val="tx1"/>
                </a:solidFill>
              </a:rPr>
              <a:t>, </a:t>
            </a:r>
            <a:r>
              <a:rPr lang="pl-PL" sz="1600" dirty="0" err="1">
                <a:solidFill>
                  <a:schemeClr val="tx1"/>
                </a:solidFill>
              </a:rPr>
              <a:t>intimacy</a:t>
            </a:r>
            <a:r>
              <a:rPr lang="pl-PL" sz="1600" dirty="0">
                <a:solidFill>
                  <a:schemeClr val="tx1"/>
                </a:solidFill>
              </a:rPr>
              <a:t>,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 err="1">
                <a:solidFill>
                  <a:schemeClr val="tx1"/>
                </a:solidFill>
              </a:rPr>
              <a:t>vulnerability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 err="1">
                <a:solidFill>
                  <a:schemeClr val="tx1"/>
                </a:solidFill>
              </a:rPr>
              <a:t>due</a:t>
            </a:r>
            <a:r>
              <a:rPr lang="pl-PL" sz="1600" dirty="0">
                <a:solidFill>
                  <a:schemeClr val="tx1"/>
                </a:solidFill>
              </a:rPr>
              <a:t> to </a:t>
            </a:r>
            <a:r>
              <a:rPr lang="pl-PL" sz="1600" dirty="0" err="1">
                <a:solidFill>
                  <a:schemeClr val="tx1"/>
                </a:solidFill>
              </a:rPr>
              <a:t>fear</a:t>
            </a:r>
            <a:r>
              <a:rPr lang="pl-PL" sz="1600" dirty="0">
                <a:solidFill>
                  <a:schemeClr val="tx1"/>
                </a:solidFill>
              </a:rPr>
              <a:t> of </a:t>
            </a:r>
            <a:r>
              <a:rPr lang="pl-PL" sz="1600" dirty="0" err="1">
                <a:solidFill>
                  <a:schemeClr val="tx1"/>
                </a:solidFill>
              </a:rPr>
              <a:t>being</a:t>
            </a:r>
            <a:r>
              <a:rPr lang="pl-PL" sz="1600" dirty="0">
                <a:solidFill>
                  <a:schemeClr val="tx1"/>
                </a:solidFill>
              </a:rPr>
              <a:t> hurt </a:t>
            </a:r>
            <a:r>
              <a:rPr lang="pl-PL" sz="1600" dirty="0" err="1">
                <a:solidFill>
                  <a:schemeClr val="tx1"/>
                </a:solidFill>
              </a:rPr>
              <a:t>or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 err="1">
                <a:solidFill>
                  <a:schemeClr val="tx1"/>
                </a:solidFill>
              </a:rPr>
              <a:t>rejected</a:t>
            </a:r>
            <a:endParaRPr lang="pl-PL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Behaving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a </a:t>
            </a:r>
            <a:r>
              <a:rPr lang="pl-PL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submissive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ways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l-PL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not </a:t>
            </a:r>
            <a:r>
              <a:rPr lang="pl-PL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expressing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no </a:t>
            </a:r>
            <a:r>
              <a:rPr lang="pl-PL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boundaries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relationships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to be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accepted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6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177868"/>
            <a:ext cx="83153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A,C&amp;L </a:t>
            </a:r>
            <a:r>
              <a:rPr lang="pl-PL" dirty="0" err="1" smtClean="0"/>
              <a:t>deficits</a:t>
            </a:r>
            <a:r>
              <a:rPr lang="pl-PL" dirty="0" smtClean="0"/>
              <a:t> in </a:t>
            </a:r>
            <a:r>
              <a:rPr lang="pl-PL" dirty="0" err="1" smtClean="0"/>
              <a:t>people</a:t>
            </a:r>
            <a:r>
              <a:rPr lang="pl-PL" dirty="0" smtClean="0"/>
              <a:t> with VCD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286798" y="1172040"/>
            <a:ext cx="5755447" cy="26220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Paying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attention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only</a:t>
            </a:r>
            <a:r>
              <a:rPr lang="pl-PL" sz="1600" dirty="0" smtClean="0">
                <a:solidFill>
                  <a:schemeClr val="bg1"/>
                </a:solidFill>
              </a:rPr>
              <a:t> to </a:t>
            </a:r>
            <a:r>
              <a:rPr lang="pl-PL" sz="1600" dirty="0" err="1" smtClean="0">
                <a:solidFill>
                  <a:schemeClr val="bg1"/>
                </a:solidFill>
              </a:rPr>
              <a:t>some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parts</a:t>
            </a:r>
            <a:r>
              <a:rPr lang="pl-PL" sz="1600" dirty="0" smtClean="0">
                <a:solidFill>
                  <a:schemeClr val="bg1"/>
                </a:solidFill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</a:rPr>
              <a:t>experience</a:t>
            </a:r>
            <a:r>
              <a:rPr lang="pl-PL" sz="1600" dirty="0" smtClean="0">
                <a:solidFill>
                  <a:schemeClr val="bg1"/>
                </a:solidFill>
              </a:rPr>
              <a:t> (for </a:t>
            </a:r>
            <a:r>
              <a:rPr lang="pl-PL" sz="1600" dirty="0" err="1" smtClean="0">
                <a:solidFill>
                  <a:schemeClr val="bg1"/>
                </a:solidFill>
              </a:rPr>
              <a:t>example</a:t>
            </a:r>
            <a:r>
              <a:rPr lang="pl-PL" sz="1600" dirty="0" smtClean="0">
                <a:solidFill>
                  <a:schemeClr val="bg1"/>
                </a:solidFill>
              </a:rPr>
              <a:t> h</a:t>
            </a:r>
            <a:r>
              <a:rPr lang="en-US" sz="1600" dirty="0" err="1" smtClean="0">
                <a:solidFill>
                  <a:schemeClr val="bg1"/>
                </a:solidFill>
              </a:rPr>
              <a:t>yperfocused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on </a:t>
            </a:r>
            <a:r>
              <a:rPr lang="pl-PL" sz="1600" dirty="0" err="1">
                <a:solidFill>
                  <a:schemeClr val="bg1"/>
                </a:solidFill>
              </a:rPr>
              <a:t>their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bodies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self-stigmatizing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thougts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/and </a:t>
            </a:r>
            <a:r>
              <a:rPr lang="pl-PL" sz="1600" dirty="0" err="1" smtClean="0">
                <a:solidFill>
                  <a:schemeClr val="bg1"/>
                </a:solidFill>
              </a:rPr>
              <a:t>ignoring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certain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feelings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</a:rPr>
              <a:t>impact</a:t>
            </a:r>
            <a:r>
              <a:rPr lang="pl-PL" sz="1600" dirty="0" smtClean="0">
                <a:solidFill>
                  <a:schemeClr val="bg1"/>
                </a:solidFill>
              </a:rPr>
              <a:t> on </a:t>
            </a:r>
            <a:r>
              <a:rPr lang="pl-PL" sz="1600" dirty="0" err="1" smtClean="0">
                <a:solidFill>
                  <a:schemeClr val="bg1"/>
                </a:solidFill>
              </a:rPr>
              <a:t>others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</a:rPr>
              <a:t>during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an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interpersonal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interaction</a:t>
            </a:r>
            <a:r>
              <a:rPr lang="pl-PL" sz="1600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Ignoring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misinterpret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signals</a:t>
            </a:r>
            <a:r>
              <a:rPr lang="pl-PL" sz="1600" dirty="0" smtClean="0">
                <a:solidFill>
                  <a:schemeClr val="bg1"/>
                </a:solidFill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</a:rPr>
              <a:t>attention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and </a:t>
            </a:r>
            <a:r>
              <a:rPr lang="pl-PL" sz="1600" dirty="0" err="1" smtClean="0">
                <a:solidFill>
                  <a:schemeClr val="bg1"/>
                </a:solidFill>
              </a:rPr>
              <a:t>care</a:t>
            </a: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9" name="Rounded Rectangle 6"/>
          <p:cNvSpPr/>
          <p:nvPr/>
        </p:nvSpPr>
        <p:spPr>
          <a:xfrm>
            <a:off x="261936" y="2462585"/>
            <a:ext cx="4495800" cy="28094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>
                <a:solidFill>
                  <a:schemeClr val="bg1"/>
                </a:solidFill>
              </a:rPr>
              <a:t>Courage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Avoiding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social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interactions</a:t>
            </a:r>
            <a:r>
              <a:rPr lang="pl-PL" sz="1600" dirty="0">
                <a:solidFill>
                  <a:schemeClr val="bg1"/>
                </a:solidFill>
              </a:rPr>
              <a:t>, </a:t>
            </a:r>
            <a:r>
              <a:rPr lang="pl-PL" sz="1600" dirty="0" err="1">
                <a:solidFill>
                  <a:schemeClr val="bg1"/>
                </a:solidFill>
              </a:rPr>
              <a:t>intimacy</a:t>
            </a:r>
            <a:r>
              <a:rPr lang="pl-PL" sz="1600" dirty="0">
                <a:solidFill>
                  <a:schemeClr val="bg1"/>
                </a:solidFill>
              </a:rPr>
              <a:t>,</a:t>
            </a:r>
            <a:r>
              <a:rPr lang="en-US" sz="1600" dirty="0">
                <a:solidFill>
                  <a:schemeClr val="bg1"/>
                </a:solidFill>
              </a:rPr>
              <a:t> and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vulnerability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due</a:t>
            </a:r>
            <a:r>
              <a:rPr lang="pl-PL" sz="1600" dirty="0">
                <a:solidFill>
                  <a:schemeClr val="bg1"/>
                </a:solidFill>
              </a:rPr>
              <a:t> to </a:t>
            </a:r>
            <a:r>
              <a:rPr lang="pl-PL" sz="1600" dirty="0" err="1">
                <a:solidFill>
                  <a:schemeClr val="bg1"/>
                </a:solidFill>
              </a:rPr>
              <a:t>fear</a:t>
            </a:r>
            <a:r>
              <a:rPr lang="pl-PL" sz="1600" dirty="0">
                <a:solidFill>
                  <a:schemeClr val="bg1"/>
                </a:solidFill>
              </a:rPr>
              <a:t> of </a:t>
            </a:r>
            <a:r>
              <a:rPr lang="pl-PL" sz="1600" dirty="0" err="1">
                <a:solidFill>
                  <a:schemeClr val="bg1"/>
                </a:solidFill>
              </a:rPr>
              <a:t>being</a:t>
            </a:r>
            <a:r>
              <a:rPr lang="pl-PL" sz="1600" dirty="0">
                <a:solidFill>
                  <a:schemeClr val="bg1"/>
                </a:solidFill>
              </a:rPr>
              <a:t> hurt </a:t>
            </a:r>
            <a:r>
              <a:rPr lang="pl-PL" sz="1600" dirty="0" err="1">
                <a:solidFill>
                  <a:schemeClr val="bg1"/>
                </a:solidFill>
              </a:rPr>
              <a:t>or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rejected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a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submissive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ways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not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expressing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no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boundaries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relationships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to be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accepted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7"/>
          <p:cNvSpPr/>
          <p:nvPr/>
        </p:nvSpPr>
        <p:spPr>
          <a:xfrm>
            <a:off x="4033979" y="2462585"/>
            <a:ext cx="4371975" cy="235770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 smtClean="0"/>
              <a:t>Love</a:t>
            </a: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hostility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order to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protect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themselves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from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hurt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Difficulties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responding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love to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don’t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experiences</a:t>
            </a: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3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177868"/>
            <a:ext cx="83153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A,C&amp;L </a:t>
            </a:r>
            <a:r>
              <a:rPr lang="pl-PL" dirty="0" err="1" smtClean="0"/>
              <a:t>deficits</a:t>
            </a:r>
            <a:r>
              <a:rPr lang="pl-PL" dirty="0" smtClean="0"/>
              <a:t> in </a:t>
            </a:r>
            <a:r>
              <a:rPr lang="pl-PL" dirty="0" err="1" smtClean="0"/>
              <a:t>people</a:t>
            </a:r>
            <a:r>
              <a:rPr lang="pl-PL" dirty="0" smtClean="0"/>
              <a:t> with VCD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286798" y="1172040"/>
            <a:ext cx="5755447" cy="26220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Paying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attention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only</a:t>
            </a:r>
            <a:r>
              <a:rPr lang="pl-PL" sz="1600" dirty="0" smtClean="0">
                <a:solidFill>
                  <a:schemeClr val="bg1"/>
                </a:solidFill>
              </a:rPr>
              <a:t> to </a:t>
            </a:r>
            <a:r>
              <a:rPr lang="pl-PL" sz="1600" dirty="0" err="1" smtClean="0">
                <a:solidFill>
                  <a:schemeClr val="bg1"/>
                </a:solidFill>
              </a:rPr>
              <a:t>some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parts</a:t>
            </a:r>
            <a:r>
              <a:rPr lang="pl-PL" sz="1600" dirty="0" smtClean="0">
                <a:solidFill>
                  <a:schemeClr val="bg1"/>
                </a:solidFill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</a:rPr>
              <a:t>experience</a:t>
            </a:r>
            <a:r>
              <a:rPr lang="pl-PL" sz="1600" dirty="0" smtClean="0">
                <a:solidFill>
                  <a:schemeClr val="bg1"/>
                </a:solidFill>
              </a:rPr>
              <a:t> (for </a:t>
            </a:r>
            <a:r>
              <a:rPr lang="pl-PL" sz="1600" dirty="0" err="1" smtClean="0">
                <a:solidFill>
                  <a:schemeClr val="bg1"/>
                </a:solidFill>
              </a:rPr>
              <a:t>example</a:t>
            </a:r>
            <a:r>
              <a:rPr lang="pl-PL" sz="1600" dirty="0" smtClean="0">
                <a:solidFill>
                  <a:schemeClr val="bg1"/>
                </a:solidFill>
              </a:rPr>
              <a:t> h</a:t>
            </a:r>
            <a:r>
              <a:rPr lang="en-US" sz="1600" dirty="0" err="1" smtClean="0">
                <a:solidFill>
                  <a:schemeClr val="bg1"/>
                </a:solidFill>
              </a:rPr>
              <a:t>yperfocused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on </a:t>
            </a:r>
            <a:r>
              <a:rPr lang="pl-PL" sz="1600" dirty="0" err="1">
                <a:solidFill>
                  <a:schemeClr val="bg1"/>
                </a:solidFill>
              </a:rPr>
              <a:t>their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bodies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self-stigmatizing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thougts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/and </a:t>
            </a:r>
            <a:r>
              <a:rPr lang="pl-PL" sz="1600" dirty="0" err="1" smtClean="0">
                <a:solidFill>
                  <a:schemeClr val="bg1"/>
                </a:solidFill>
              </a:rPr>
              <a:t>ignoring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certain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feelings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</a:rPr>
              <a:t>impact</a:t>
            </a:r>
            <a:r>
              <a:rPr lang="pl-PL" sz="1600" dirty="0" smtClean="0">
                <a:solidFill>
                  <a:schemeClr val="bg1"/>
                </a:solidFill>
              </a:rPr>
              <a:t> on </a:t>
            </a:r>
            <a:r>
              <a:rPr lang="pl-PL" sz="1600" dirty="0" err="1" smtClean="0">
                <a:solidFill>
                  <a:schemeClr val="bg1"/>
                </a:solidFill>
              </a:rPr>
              <a:t>others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</a:rPr>
              <a:t>during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an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interpersonal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interaction</a:t>
            </a:r>
            <a:r>
              <a:rPr lang="pl-PL" sz="1600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Ignoring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misinterpret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signals</a:t>
            </a:r>
            <a:r>
              <a:rPr lang="pl-PL" sz="1600" dirty="0" smtClean="0">
                <a:solidFill>
                  <a:schemeClr val="bg1"/>
                </a:solidFill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</a:rPr>
              <a:t>attention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and </a:t>
            </a:r>
            <a:r>
              <a:rPr lang="pl-PL" sz="1600" dirty="0" err="1" smtClean="0">
                <a:solidFill>
                  <a:schemeClr val="bg1"/>
                </a:solidFill>
              </a:rPr>
              <a:t>care</a:t>
            </a: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9" name="Rounded Rectangle 6"/>
          <p:cNvSpPr/>
          <p:nvPr/>
        </p:nvSpPr>
        <p:spPr>
          <a:xfrm>
            <a:off x="261936" y="2462585"/>
            <a:ext cx="4495800" cy="28094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>
                <a:solidFill>
                  <a:schemeClr val="bg1"/>
                </a:solidFill>
              </a:rPr>
              <a:t>Courage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Avoiding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social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interactions</a:t>
            </a:r>
            <a:r>
              <a:rPr lang="pl-PL" sz="1600" dirty="0">
                <a:solidFill>
                  <a:schemeClr val="bg1"/>
                </a:solidFill>
              </a:rPr>
              <a:t>, </a:t>
            </a:r>
            <a:r>
              <a:rPr lang="pl-PL" sz="1600" dirty="0" err="1">
                <a:solidFill>
                  <a:schemeClr val="bg1"/>
                </a:solidFill>
              </a:rPr>
              <a:t>intimacy</a:t>
            </a:r>
            <a:r>
              <a:rPr lang="pl-PL" sz="1600" dirty="0">
                <a:solidFill>
                  <a:schemeClr val="bg1"/>
                </a:solidFill>
              </a:rPr>
              <a:t>,</a:t>
            </a:r>
            <a:r>
              <a:rPr lang="en-US" sz="1600" dirty="0">
                <a:solidFill>
                  <a:schemeClr val="bg1"/>
                </a:solidFill>
              </a:rPr>
              <a:t> and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vulnerability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due</a:t>
            </a:r>
            <a:r>
              <a:rPr lang="pl-PL" sz="1600" dirty="0">
                <a:solidFill>
                  <a:schemeClr val="bg1"/>
                </a:solidFill>
              </a:rPr>
              <a:t> to </a:t>
            </a:r>
            <a:r>
              <a:rPr lang="pl-PL" sz="1600" dirty="0" err="1">
                <a:solidFill>
                  <a:schemeClr val="bg1"/>
                </a:solidFill>
              </a:rPr>
              <a:t>fear</a:t>
            </a:r>
            <a:r>
              <a:rPr lang="pl-PL" sz="1600" dirty="0">
                <a:solidFill>
                  <a:schemeClr val="bg1"/>
                </a:solidFill>
              </a:rPr>
              <a:t> of </a:t>
            </a:r>
            <a:r>
              <a:rPr lang="pl-PL" sz="1600" dirty="0" err="1">
                <a:solidFill>
                  <a:schemeClr val="bg1"/>
                </a:solidFill>
              </a:rPr>
              <a:t>being</a:t>
            </a:r>
            <a:r>
              <a:rPr lang="pl-PL" sz="1600" dirty="0">
                <a:solidFill>
                  <a:schemeClr val="bg1"/>
                </a:solidFill>
              </a:rPr>
              <a:t> hurt </a:t>
            </a:r>
            <a:r>
              <a:rPr lang="pl-PL" sz="1600" dirty="0" err="1">
                <a:solidFill>
                  <a:schemeClr val="bg1"/>
                </a:solidFill>
              </a:rPr>
              <a:t>or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rejected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a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submissive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ways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not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expressing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no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boundaries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relationships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to be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accepted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7"/>
          <p:cNvSpPr/>
          <p:nvPr/>
        </p:nvSpPr>
        <p:spPr>
          <a:xfrm>
            <a:off x="4033979" y="2462585"/>
            <a:ext cx="4371975" cy="23577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 smtClean="0"/>
              <a:t>Love</a:t>
            </a: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hostility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order to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protect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themselves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from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hurt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Difficulties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responding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love to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don’t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experiences</a:t>
            </a: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25838" y="4558353"/>
            <a:ext cx="4475399" cy="1518678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Self-Love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disregard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own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difficulties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receiving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love and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help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from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16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177868"/>
            <a:ext cx="83153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A,C&amp;L </a:t>
            </a:r>
            <a:r>
              <a:rPr lang="en-US" dirty="0" smtClean="0"/>
              <a:t>improvements in people with VCD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286798" y="1172039"/>
            <a:ext cx="5755447" cy="3367303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Notic</a:t>
            </a:r>
            <a:r>
              <a:rPr lang="pl-PL" sz="1600" dirty="0" err="1">
                <a:solidFill>
                  <a:schemeClr val="bg1"/>
                </a:solidFill>
              </a:rPr>
              <a:t>ing</a:t>
            </a:r>
            <a:r>
              <a:rPr lang="en-US" sz="1600" dirty="0">
                <a:solidFill>
                  <a:schemeClr val="bg1"/>
                </a:solidFill>
              </a:rPr>
              <a:t> what is happening in their bodies - fear, disgust shame, </a:t>
            </a:r>
            <a:r>
              <a:rPr lang="pl-PL" sz="1600" dirty="0">
                <a:solidFill>
                  <a:schemeClr val="bg1"/>
                </a:solidFill>
              </a:rPr>
              <a:t>and </a:t>
            </a:r>
            <a:r>
              <a:rPr lang="en-US" sz="1600" dirty="0">
                <a:solidFill>
                  <a:schemeClr val="bg1"/>
                </a:solidFill>
              </a:rPr>
              <a:t>also love</a:t>
            </a:r>
            <a:r>
              <a:rPr lang="pl-PL" sz="1600" dirty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curiosity, thoughts, inner sensations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Recognizing their own needs and 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impact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learning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history</a:t>
            </a: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</a:rPr>
              <a:t>No</a:t>
            </a:r>
            <a:r>
              <a:rPr lang="en-US" sz="1600" dirty="0">
                <a:solidFill>
                  <a:schemeClr val="bg1"/>
                </a:solidFill>
              </a:rPr>
              <a:t>tic</a:t>
            </a:r>
            <a:r>
              <a:rPr lang="pl-PL" sz="1600" dirty="0" err="1">
                <a:solidFill>
                  <a:schemeClr val="bg1"/>
                </a:solidFill>
              </a:rPr>
              <a:t>ing</a:t>
            </a:r>
            <a:r>
              <a:rPr lang="en-US" sz="1600" dirty="0">
                <a:solidFill>
                  <a:schemeClr val="bg1"/>
                </a:solidFill>
              </a:rPr>
              <a:t> and interpret</a:t>
            </a:r>
            <a:r>
              <a:rPr lang="pl-PL" sz="1600" dirty="0" err="1">
                <a:solidFill>
                  <a:schemeClr val="bg1"/>
                </a:solidFill>
              </a:rPr>
              <a:t>ing</a:t>
            </a:r>
            <a:r>
              <a:rPr lang="en-US" sz="1600" dirty="0">
                <a:solidFill>
                  <a:schemeClr val="bg1"/>
                </a:solidFill>
              </a:rPr>
              <a:t> signals from other people</a:t>
            </a:r>
            <a:r>
              <a:rPr lang="pl-PL" sz="1600" dirty="0">
                <a:solidFill>
                  <a:schemeClr val="bg1"/>
                </a:solidFill>
              </a:rPr>
              <a:t> (</a:t>
            </a:r>
            <a:r>
              <a:rPr lang="pl-PL" sz="1600" dirty="0" err="1">
                <a:solidFill>
                  <a:schemeClr val="bg1"/>
                </a:solidFill>
              </a:rPr>
              <a:t>discriminating</a:t>
            </a:r>
            <a:r>
              <a:rPr lang="pl-PL" sz="1600" dirty="0">
                <a:solidFill>
                  <a:schemeClr val="bg1"/>
                </a:solidFill>
              </a:rPr>
              <a:t>: </a:t>
            </a:r>
            <a:r>
              <a:rPr lang="pl-PL" sz="1600" dirty="0" err="1">
                <a:solidFill>
                  <a:schemeClr val="bg1"/>
                </a:solidFill>
              </a:rPr>
              <a:t>signals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of attention, care, interest</a:t>
            </a:r>
            <a:r>
              <a:rPr lang="pl-PL" sz="1600" dirty="0">
                <a:solidFill>
                  <a:schemeClr val="bg1"/>
                </a:solidFill>
              </a:rPr>
              <a:t>; with </a:t>
            </a:r>
            <a:r>
              <a:rPr lang="pl-PL" sz="1600" dirty="0" err="1">
                <a:solidFill>
                  <a:schemeClr val="bg1"/>
                </a:solidFill>
              </a:rPr>
              <a:t>whom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they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can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take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risks</a:t>
            </a:r>
            <a:r>
              <a:rPr lang="pl-PL" sz="1600" dirty="0">
                <a:solidFill>
                  <a:schemeClr val="bg1"/>
                </a:solidFill>
              </a:rPr>
              <a:t> and </a:t>
            </a:r>
            <a:r>
              <a:rPr lang="pl-PL" sz="1600" dirty="0" err="1">
                <a:solidFill>
                  <a:schemeClr val="bg1"/>
                </a:solidFill>
              </a:rPr>
              <a:t>self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disclose</a:t>
            </a:r>
            <a:r>
              <a:rPr lang="pl-PL" sz="1600" dirty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signals from others indicating that they are struggling too</a:t>
            </a:r>
            <a:r>
              <a:rPr lang="pl-PL" sz="1600" dirty="0">
                <a:solidFill>
                  <a:schemeClr val="bg1"/>
                </a:solidFill>
              </a:rPr>
              <a:t>)</a:t>
            </a: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Notic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how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impact others</a:t>
            </a:r>
          </a:p>
        </p:txBody>
      </p:sp>
    </p:spTree>
    <p:extLst>
      <p:ext uri="{BB962C8B-B14F-4D97-AF65-F5344CB8AC3E}">
        <p14:creationId xmlns:p14="http://schemas.microsoft.com/office/powerpoint/2010/main" val="38330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177868"/>
            <a:ext cx="83153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A,C&amp;L </a:t>
            </a:r>
            <a:r>
              <a:rPr lang="en-US" dirty="0"/>
              <a:t>improvements</a:t>
            </a:r>
            <a:r>
              <a:rPr lang="pl-PL" dirty="0" smtClean="0"/>
              <a:t> in </a:t>
            </a:r>
            <a:r>
              <a:rPr lang="pl-PL" dirty="0" err="1" smtClean="0"/>
              <a:t>people</a:t>
            </a:r>
            <a:r>
              <a:rPr lang="pl-PL" dirty="0" smtClean="0"/>
              <a:t> with VCD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286798" y="1172039"/>
            <a:ext cx="5755447" cy="34489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what is happening in their bodies - fear, disgust shame, and also love, curiosity, thoughts, inner sensations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Recognizing their own needs and </a:t>
            </a:r>
            <a:r>
              <a:rPr lang="en-US" sz="1600" dirty="0" smtClean="0">
                <a:solidFill>
                  <a:schemeClr val="bg1"/>
                </a:solidFill>
              </a:rPr>
              <a:t>values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impact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learning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history</a:t>
            </a: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and interpreting signals from other people (discriminating: signals of attention, care, interest; with whom they can take risks and self disclose, signals from others indicating that they are struggling too)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how they impact others</a:t>
            </a:r>
          </a:p>
        </p:txBody>
      </p:sp>
      <p:sp>
        <p:nvSpPr>
          <p:cNvPr id="9" name="Rounded Rectangle 6"/>
          <p:cNvSpPr/>
          <p:nvPr/>
        </p:nvSpPr>
        <p:spPr>
          <a:xfrm>
            <a:off x="261936" y="2462584"/>
            <a:ext cx="4495800" cy="4293057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Courage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Engaging in social interactions, including new social interactions (expanding social network)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Initiating conversations, asking questions that build closeness, self-disclosing appropriately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Engaging in interactions involving vulnerability, closeness, and trust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Asking for what they need openly, tolerating conflicts, setting boundaries, and not engaging in violent relationships</a:t>
            </a:r>
          </a:p>
        </p:txBody>
      </p:sp>
    </p:spTree>
    <p:extLst>
      <p:ext uri="{BB962C8B-B14F-4D97-AF65-F5344CB8AC3E}">
        <p14:creationId xmlns:p14="http://schemas.microsoft.com/office/powerpoint/2010/main" val="41977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177868"/>
            <a:ext cx="83153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A,C&amp;L </a:t>
            </a:r>
            <a:r>
              <a:rPr lang="en-US" dirty="0"/>
              <a:t>improvements</a:t>
            </a:r>
            <a:r>
              <a:rPr lang="pl-PL" dirty="0" smtClean="0"/>
              <a:t> in </a:t>
            </a:r>
            <a:r>
              <a:rPr lang="pl-PL" dirty="0" err="1" smtClean="0"/>
              <a:t>people</a:t>
            </a:r>
            <a:r>
              <a:rPr lang="pl-PL" dirty="0" smtClean="0"/>
              <a:t> with VCD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286798" y="1172039"/>
            <a:ext cx="5755447" cy="29768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what is happening in their bodies - fear, disgust shame, and also love, curiosity, thoughts, inner sensations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Recognizing their own needs and values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and interpreting signals from other people (discriminating: signals of attention, care, interest; with whom they can take risks and self disclose, signals from others indicating that they are struggling too)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how they impact others</a:t>
            </a:r>
          </a:p>
        </p:txBody>
      </p:sp>
      <p:sp>
        <p:nvSpPr>
          <p:cNvPr id="9" name="Rounded Rectangle 6"/>
          <p:cNvSpPr/>
          <p:nvPr/>
        </p:nvSpPr>
        <p:spPr>
          <a:xfrm>
            <a:off x="261936" y="2462584"/>
            <a:ext cx="4495800" cy="439541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>
                <a:solidFill>
                  <a:schemeClr val="bg1"/>
                </a:solidFill>
              </a:rPr>
              <a:t>Courage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Engaging in social interactions, including new social interactions (expanding social network)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Initiating conversations, asking questions that build closeness, self-disclosing appropriately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Engaging in interactions involving vulnerability, closeness, and trust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Asking for what they need openly, tolerating conflicts, setting boundaries, and not engaging in violent relationships</a:t>
            </a:r>
          </a:p>
        </p:txBody>
      </p:sp>
      <p:sp>
        <p:nvSpPr>
          <p:cNvPr id="11" name="Rounded Rectangle 7"/>
          <p:cNvSpPr/>
          <p:nvPr/>
        </p:nvSpPr>
        <p:spPr>
          <a:xfrm>
            <a:off x="4033979" y="2462585"/>
            <a:ext cx="4371975" cy="4395414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 smtClean="0"/>
              <a:t>Love</a:t>
            </a: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iving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positive feedback, giving appreciation</a:t>
            </a: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empathy and love towards people even if they don’t share similar painful experiences  </a:t>
            </a: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open to different interpretations of others’ reactions</a:t>
            </a: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hap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others’ behaviors (i.e., reinforcing desired pro-social responses in others); model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awareness, courage, and love; actively build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social support network</a:t>
            </a:r>
          </a:p>
          <a:p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93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177868"/>
            <a:ext cx="83153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A,C&amp;L </a:t>
            </a:r>
            <a:r>
              <a:rPr lang="en-US" dirty="0"/>
              <a:t>improvements</a:t>
            </a:r>
            <a:r>
              <a:rPr lang="pl-PL" dirty="0" smtClean="0"/>
              <a:t> in </a:t>
            </a:r>
            <a:r>
              <a:rPr lang="pl-PL" dirty="0" err="1" smtClean="0"/>
              <a:t>people</a:t>
            </a:r>
            <a:r>
              <a:rPr lang="pl-PL" dirty="0" smtClean="0"/>
              <a:t> with VCD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286798" y="1172039"/>
            <a:ext cx="5755447" cy="31406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what is happening in their bodies - fear, disgust shame, and also love, curiosity, thoughts, inner sensations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Recognizing their own needs and values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and interpreting signals from other people (discriminating: signals of attention, care, interest; with whom they can take risks and self disclose, signals from others indicating that they are struggling too)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how they impact others</a:t>
            </a:r>
          </a:p>
        </p:txBody>
      </p:sp>
      <p:sp>
        <p:nvSpPr>
          <p:cNvPr id="9" name="Rounded Rectangle 6"/>
          <p:cNvSpPr/>
          <p:nvPr/>
        </p:nvSpPr>
        <p:spPr>
          <a:xfrm>
            <a:off x="261936" y="2462584"/>
            <a:ext cx="4495800" cy="439541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>
                <a:solidFill>
                  <a:schemeClr val="bg1"/>
                </a:solidFill>
              </a:rPr>
              <a:t>Courage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Engaging in social interactions, including new social interactions (expanding social network)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Initiating conversations, asking questions that build closeness, self-disclosing appropriately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Engaging in interactions involving vulnerability, closeness, and trust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Asking for what they need openly, tolerating conflicts, setting boundaries, and not engaging in violent relationships</a:t>
            </a:r>
          </a:p>
        </p:txBody>
      </p:sp>
      <p:sp>
        <p:nvSpPr>
          <p:cNvPr id="11" name="Rounded Rectangle 7"/>
          <p:cNvSpPr/>
          <p:nvPr/>
        </p:nvSpPr>
        <p:spPr>
          <a:xfrm>
            <a:off x="4033979" y="2462584"/>
            <a:ext cx="4371975" cy="41702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 smtClean="0"/>
              <a:t>Love</a:t>
            </a: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iving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positive feedback, giving appreciation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cting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empathy and love towards people even if they don’t share similar painful experiences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eing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open to different interpretations of others’ reactions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shaping others’ behaviors (i.e., reinforcing desired pro-social responses in others); modeling awareness, courage, and love; actively building a social support network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725838" y="4558353"/>
            <a:ext cx="4475399" cy="2074458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Self-Love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Self-appreciation when lacking reinforcement from others, self-pride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Receiving love and care from others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Showing self-compassion, attending to own needs, self-care, body care (healthy habits)</a:t>
            </a:r>
          </a:p>
        </p:txBody>
      </p:sp>
    </p:spTree>
    <p:extLst>
      <p:ext uri="{BB962C8B-B14F-4D97-AF65-F5344CB8AC3E}">
        <p14:creationId xmlns:p14="http://schemas.microsoft.com/office/powerpoint/2010/main" val="403488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81" y="775853"/>
            <a:ext cx="7587683" cy="519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7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 idx="4294967295"/>
          </p:nvPr>
        </p:nvSpPr>
        <p:spPr>
          <a:xfrm>
            <a:off x="1143722" y="1100858"/>
            <a:ext cx="6961187" cy="4884305"/>
          </a:xfrm>
        </p:spPr>
        <p:txBody>
          <a:bodyPr>
            <a:normAutofit/>
          </a:bodyPr>
          <a:lstStyle/>
          <a:p>
            <a:pPr algn="ctr"/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these</a:t>
            </a:r>
            <a:r>
              <a:rPr lang="pl-PL" dirty="0" smtClean="0"/>
              <a:t> behaviors have </a:t>
            </a:r>
            <a:r>
              <a:rPr lang="en-US" dirty="0" smtClean="0">
                <a:solidFill>
                  <a:schemeClr val="tx1"/>
                </a:solidFill>
              </a:rPr>
              <a:t>in-session </a:t>
            </a:r>
            <a:r>
              <a:rPr lang="pl-PL" dirty="0" err="1" smtClean="0">
                <a:solidFill>
                  <a:schemeClr val="tx1"/>
                </a:solidFill>
              </a:rPr>
              <a:t>behavioral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smtClean="0">
                <a:solidFill>
                  <a:schemeClr val="tx1"/>
                </a:solidFill>
              </a:rPr>
              <a:t>indicators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pl-PL" dirty="0" smtClean="0">
                <a:solidFill>
                  <a:schemeClr val="tx1"/>
                </a:solidFill>
              </a:rPr>
              <a:t>CRBs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33055" y="1177636"/>
            <a:ext cx="6816436" cy="4696691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93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935904" y="1474932"/>
            <a:ext cx="6961187" cy="3519488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During </a:t>
            </a:r>
            <a:r>
              <a:rPr lang="en-US" sz="3200" dirty="0" smtClean="0"/>
              <a:t>FAP </a:t>
            </a:r>
            <a:r>
              <a:rPr lang="pl-PL" sz="3200" dirty="0" smtClean="0"/>
              <a:t>intervention we focus on </a:t>
            </a:r>
            <a:r>
              <a:rPr lang="pl-PL" sz="3200" dirty="0"/>
              <a:t>increasing </a:t>
            </a:r>
            <a:r>
              <a:rPr lang="en-US" sz="3200" dirty="0" smtClean="0">
                <a:solidFill>
                  <a:schemeClr val="tx1"/>
                </a:solidFill>
              </a:rPr>
              <a:t>CRB2s</a:t>
            </a:r>
            <a:r>
              <a:rPr lang="pl-PL" sz="3200" dirty="0" smtClean="0">
                <a:solidFill>
                  <a:schemeClr val="tx1"/>
                </a:solidFill>
              </a:rPr>
              <a:t> and </a:t>
            </a:r>
            <a:r>
              <a:rPr lang="pl-PL" sz="3200" dirty="0">
                <a:solidFill>
                  <a:schemeClr val="tx1"/>
                </a:solidFill>
              </a:rPr>
              <a:t>generalizing </a:t>
            </a:r>
            <a:r>
              <a:rPr lang="pl-PL" sz="3200" dirty="0" smtClean="0">
                <a:solidFill>
                  <a:schemeClr val="tx1"/>
                </a:solidFill>
              </a:rPr>
              <a:t>these </a:t>
            </a:r>
            <a:r>
              <a:rPr lang="pl-PL" sz="3200" dirty="0" smtClean="0"/>
              <a:t>improvements </a:t>
            </a:r>
            <a:r>
              <a:rPr lang="pl-PL" sz="3200" dirty="0"/>
              <a:t>outside the session</a:t>
            </a:r>
          </a:p>
        </p:txBody>
      </p:sp>
      <p:sp>
        <p:nvSpPr>
          <p:cNvPr id="4" name="Prostokąt 3"/>
          <p:cNvSpPr/>
          <p:nvPr/>
        </p:nvSpPr>
        <p:spPr>
          <a:xfrm>
            <a:off x="997527" y="1316182"/>
            <a:ext cx="7051964" cy="4128654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4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177868"/>
            <a:ext cx="7886700" cy="994172"/>
          </a:xfrm>
        </p:spPr>
        <p:txBody>
          <a:bodyPr/>
          <a:lstStyle/>
          <a:p>
            <a:pPr algn="ctr"/>
            <a:r>
              <a:rPr lang="pl-PL" dirty="0" err="1" smtClean="0"/>
              <a:t>Intervention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783771" y="1172040"/>
            <a:ext cx="5135875" cy="4477646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Awareness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67204" y="3167743"/>
            <a:ext cx="5238750" cy="3620875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Self-Love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625" y="2471519"/>
            <a:ext cx="4495800" cy="235770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Courage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43425" y="2438863"/>
            <a:ext cx="4371975" cy="235770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Love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51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848275"/>
              </p:ext>
            </p:extLst>
          </p:nvPr>
        </p:nvGraphicFramePr>
        <p:xfrm>
          <a:off x="685800" y="1756460"/>
          <a:ext cx="7871345" cy="34064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4269"/>
                <a:gridCol w="1574269"/>
                <a:gridCol w="1574269"/>
                <a:gridCol w="1574269"/>
                <a:gridCol w="1574269"/>
              </a:tblGrid>
              <a:tr h="5927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Title/reading/discussion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</a:t>
                      </a:r>
                    </a:p>
                  </a:txBody>
                  <a:tcPr marL="68580" marR="68580" marT="0" marB="0"/>
                </a:tc>
              </a:tr>
              <a:tr h="28136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a brush that you paint your life with (reading before session)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Mindful attention to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body, body related stories, shame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Sharing shameful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memories, feelings, and moments of stigmatization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about the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body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swering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love, validation,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vulnerab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aseline="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sharing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does my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body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be nurtured and loved?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Homework: ACL log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05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/>
          <p:cNvSpPr>
            <a:spLocks noGrp="1"/>
          </p:cNvSpPr>
          <p:nvPr>
            <p:ph sz="half" idx="4294967295"/>
          </p:nvPr>
        </p:nvSpPr>
        <p:spPr>
          <a:xfrm>
            <a:off x="2068830" y="867727"/>
            <a:ext cx="4887141" cy="53371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/>
              <a:t>“A </a:t>
            </a:r>
            <a:r>
              <a:rPr lang="en-US" sz="2400" dirty="0"/>
              <a:t>deep sense of love and belonging is an irreducible need of all people. </a:t>
            </a:r>
            <a:r>
              <a:rPr lang="en-US" sz="2400" dirty="0" smtClean="0"/>
              <a:t>We </a:t>
            </a:r>
            <a:r>
              <a:rPr lang="en-US" sz="2400" dirty="0"/>
              <a:t>are biologically, cognitively, physically, and spiritually wired to love, to be loved, and to belong. </a:t>
            </a:r>
            <a:r>
              <a:rPr lang="en-US" sz="2400" dirty="0" smtClean="0"/>
              <a:t>When </a:t>
            </a:r>
            <a:r>
              <a:rPr lang="en-US" sz="2400" dirty="0"/>
              <a:t>those needs are not met, we don't function as we were meant </a:t>
            </a:r>
            <a:r>
              <a:rPr lang="en-US" sz="2400" dirty="0" smtClean="0"/>
              <a:t>to.</a:t>
            </a:r>
            <a:r>
              <a:rPr lang="pl-PL" sz="2400" dirty="0" smtClean="0"/>
              <a:t> </a:t>
            </a:r>
            <a:r>
              <a:rPr lang="en-US" sz="2400" dirty="0" smtClean="0"/>
              <a:t>We </a:t>
            </a:r>
            <a:r>
              <a:rPr lang="en-US" sz="2400" dirty="0"/>
              <a:t>break. We fall apart. We numb. We ache. We hurt others. We get sick</a:t>
            </a:r>
            <a:r>
              <a:rPr lang="en-US" sz="2400" dirty="0" smtClean="0"/>
              <a:t>.</a:t>
            </a:r>
            <a:r>
              <a:rPr lang="pl-PL" sz="2400" dirty="0" smtClean="0"/>
              <a:t>”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477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joannaedudek@gmail.com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visible chronic </a:t>
            </a:r>
            <a:r>
              <a:rPr lang="pl-PL" dirty="0" err="1" smtClean="0"/>
              <a:t>difference</a:t>
            </a:r>
            <a:r>
              <a:rPr lang="en-US" dirty="0" smtClean="0"/>
              <a:t> (VC</a:t>
            </a:r>
            <a:r>
              <a:rPr lang="pl-PL" dirty="0" smtClean="0"/>
              <a:t>D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“…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en-US" dirty="0" smtClean="0"/>
              <a:t>condition altering individual appearance in a way that is different from the perceived norm”</a:t>
            </a:r>
          </a:p>
          <a:p>
            <a:r>
              <a:rPr lang="en-US" dirty="0" smtClean="0"/>
              <a:t>These differences can be:</a:t>
            </a:r>
          </a:p>
          <a:p>
            <a:pPr lvl="1"/>
            <a:r>
              <a:rPr lang="en-US" dirty="0" smtClean="0"/>
              <a:t>Congenital</a:t>
            </a:r>
            <a:r>
              <a:rPr lang="pl-PL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Acquired (e.g., chronic illness, accident, surgery)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82804" y="4279769"/>
            <a:ext cx="2658359" cy="19890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Cleft</a:t>
            </a:r>
            <a:r>
              <a:rPr lang="pl-PL" dirty="0" smtClean="0"/>
              <a:t> </a:t>
            </a:r>
            <a:r>
              <a:rPr lang="pl-PL" dirty="0" err="1" smtClean="0"/>
              <a:t>palate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2941163" y="4279769"/>
            <a:ext cx="2658359" cy="19890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Acne</a:t>
            </a:r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5599522" y="4279769"/>
            <a:ext cx="2658359" cy="19890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Burns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 rot="10800000">
            <a:off x="1611983" y="4261764"/>
            <a:ext cx="2658359" cy="19890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76575" y="4728386"/>
            <a:ext cx="139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solidFill>
                  <a:schemeClr val="bg1"/>
                </a:solidFill>
              </a:rPr>
              <a:t>Lipedema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10800000">
            <a:off x="4270342" y="4261764"/>
            <a:ext cx="2658359" cy="19890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04453" y="4728386"/>
            <a:ext cx="125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Psoriasis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2803" y="6497781"/>
            <a:ext cx="7975078" cy="219660"/>
          </a:xfrm>
        </p:spPr>
        <p:txBody>
          <a:bodyPr/>
          <a:lstStyle/>
          <a:p>
            <a:r>
              <a:rPr lang="en-US" dirty="0" err="1" smtClean="0"/>
              <a:t>Bessell</a:t>
            </a:r>
            <a:r>
              <a:rPr lang="en-US" dirty="0" smtClean="0"/>
              <a:t>, A., </a:t>
            </a:r>
            <a:r>
              <a:rPr lang="en-US" dirty="0" err="1" smtClean="0"/>
              <a:t>Dures</a:t>
            </a:r>
            <a:r>
              <a:rPr lang="en-US" dirty="0" smtClean="0"/>
              <a:t>, E., </a:t>
            </a:r>
            <a:r>
              <a:rPr lang="en-US" dirty="0" err="1" smtClean="0"/>
              <a:t>Semple</a:t>
            </a:r>
            <a:r>
              <a:rPr lang="en-US" dirty="0" smtClean="0"/>
              <a:t>, C., &amp; Jackson, S. (2012). Addressing appearance-related distress across clinical conditions. </a:t>
            </a:r>
            <a:r>
              <a:rPr lang="en-US" i="1" dirty="0" smtClean="0"/>
              <a:t>British Journal of Nursing</a:t>
            </a:r>
            <a:r>
              <a:rPr lang="en-US" dirty="0" smtClean="0"/>
              <a:t>, 21(19), 1138–1143.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9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799" y="22967"/>
            <a:ext cx="7772400" cy="1609344"/>
          </a:xfrm>
        </p:spPr>
        <p:txBody>
          <a:bodyPr/>
          <a:lstStyle/>
          <a:p>
            <a:r>
              <a:rPr lang="en-US" dirty="0" smtClean="0"/>
              <a:t>Why do VCDs matter to us?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2807208"/>
            <a:ext cx="7772400" cy="4050792"/>
          </a:xfrm>
        </p:spPr>
        <p:txBody>
          <a:bodyPr>
            <a:normAutofit/>
          </a:bodyPr>
          <a:lstStyle/>
          <a:p>
            <a:r>
              <a:rPr lang="pl-PL" dirty="0"/>
              <a:t>S</a:t>
            </a:r>
            <a:r>
              <a:rPr lang="en-US" dirty="0" smtClean="0"/>
              <a:t>ociocultural </a:t>
            </a:r>
            <a:r>
              <a:rPr lang="en-US" dirty="0"/>
              <a:t>norms </a:t>
            </a:r>
            <a:r>
              <a:rPr lang="en-US" dirty="0" smtClean="0"/>
              <a:t>define ‘acceptable’ appearance</a:t>
            </a:r>
          </a:p>
          <a:p>
            <a:r>
              <a:rPr lang="pl-PL" dirty="0" smtClean="0"/>
              <a:t>Evolutionary psychology</a:t>
            </a:r>
            <a:r>
              <a:rPr lang="en-US" dirty="0" smtClean="0"/>
              <a:t>: </a:t>
            </a:r>
            <a:r>
              <a:rPr lang="pl-PL" dirty="0" smtClean="0"/>
              <a:t>at</a:t>
            </a:r>
            <a:r>
              <a:rPr lang="en-US" dirty="0" smtClean="0"/>
              <a:t>t</a:t>
            </a:r>
            <a:r>
              <a:rPr lang="pl-PL" dirty="0" smtClean="0"/>
              <a:t>ractiveness</a:t>
            </a:r>
            <a:r>
              <a:rPr lang="en-US" dirty="0" smtClean="0"/>
              <a:t> is</a:t>
            </a:r>
            <a:r>
              <a:rPr lang="pl-PL" dirty="0" smtClean="0"/>
              <a:t> important in </a:t>
            </a:r>
            <a:r>
              <a:rPr lang="en-US" dirty="0" smtClean="0"/>
              <a:t>choosing</a:t>
            </a:r>
            <a:r>
              <a:rPr lang="pl-PL" dirty="0" smtClean="0"/>
              <a:t> potential partner</a:t>
            </a:r>
          </a:p>
          <a:p>
            <a:r>
              <a:rPr lang="en-US" dirty="0"/>
              <a:t>The more visible and aesthetically displeasing the condition, the greater risk of </a:t>
            </a:r>
            <a:r>
              <a:rPr lang="en-US" dirty="0" smtClean="0"/>
              <a:t>stigmatization </a:t>
            </a:r>
            <a:endParaRPr lang="pl-PL" dirty="0"/>
          </a:p>
        </p:txBody>
      </p:sp>
      <p:sp>
        <p:nvSpPr>
          <p:cNvPr id="4" name="TextBox 3"/>
          <p:cNvSpPr txBox="1"/>
          <p:nvPr/>
        </p:nvSpPr>
        <p:spPr>
          <a:xfrm>
            <a:off x="1989305" y="1350207"/>
            <a:ext cx="5165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>
                <a:solidFill>
                  <a:schemeClr val="accent2"/>
                </a:solidFill>
              </a:rPr>
              <a:t>Stigmatization</a:t>
            </a:r>
            <a:endParaRPr lang="en-US" sz="5400" i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7472" y="5019472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Humiliation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10710" y="5019472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Disgust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573948" y="5010697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Discrimination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7472" y="5019472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Devaluation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10710" y="5019472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Aggression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73948" y="5019471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Rejection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7472" y="5019470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Staring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10710" y="5019471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Unsolicited questioning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573948" y="5010697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 calling</a:t>
            </a:r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7687" y="6500279"/>
            <a:ext cx="7577903" cy="365125"/>
          </a:xfrm>
        </p:spPr>
        <p:txBody>
          <a:bodyPr/>
          <a:lstStyle/>
          <a:p>
            <a:r>
              <a:rPr lang="en-US" dirty="0" smtClean="0"/>
              <a:t>Gilbert, P., &amp; Miles, J. (Eds.). (2002). </a:t>
            </a:r>
            <a:r>
              <a:rPr lang="en-US" i="1" dirty="0" smtClean="0"/>
              <a:t>Body Shame: </a:t>
            </a:r>
            <a:r>
              <a:rPr lang="en-US" i="1" dirty="0" err="1" smtClean="0"/>
              <a:t>Conceptualisation</a:t>
            </a:r>
            <a:r>
              <a:rPr lang="en-US" i="1" dirty="0" smtClean="0"/>
              <a:t>, Research and Treatment</a:t>
            </a:r>
            <a:r>
              <a:rPr lang="en-US" dirty="0" smtClean="0"/>
              <a:t>. Hove, East Sussex: Routledge.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7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4380" y="1371600"/>
            <a:ext cx="6492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Don’t Look Down on Me Video</a:t>
            </a:r>
          </a:p>
          <a:p>
            <a:r>
              <a:rPr lang="en-US" dirty="0" smtClean="0"/>
              <a:t>https</a:t>
            </a:r>
            <a:r>
              <a:rPr lang="en-US" dirty="0"/>
              <a:t>://www.youtube.com/watch?v=mD_PWU6K514</a:t>
            </a:r>
          </a:p>
        </p:txBody>
      </p:sp>
    </p:spTree>
    <p:extLst>
      <p:ext uri="{BB962C8B-B14F-4D97-AF65-F5344CB8AC3E}">
        <p14:creationId xmlns:p14="http://schemas.microsoft.com/office/powerpoint/2010/main" val="10441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289273" y="381219"/>
            <a:ext cx="4732256" cy="2805275"/>
          </a:xfrm>
          <a:prstGeom prst="wedgeEllipseCallout">
            <a:avLst>
              <a:gd name="adj1" fmla="val -31606"/>
              <a:gd name="adj2" fmla="val -5670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/>
              <a:t>“Dating was almost  impossible  as was close  friendships  with other  girls  who didn't want to ruin their own chances of dating.”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794999" y="3989214"/>
            <a:ext cx="5073192" cy="2805275"/>
          </a:xfrm>
          <a:prstGeom prst="wedgeEllipseCallout">
            <a:avLst>
              <a:gd name="adj1" fmla="val 48109"/>
              <a:gd name="adj2" fmla="val 48811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/>
              <a:t>…when I'm </a:t>
            </a:r>
            <a:r>
              <a:rPr lang="en-US" i="1" dirty="0" smtClean="0"/>
              <a:t>out </a:t>
            </a:r>
            <a:r>
              <a:rPr lang="en-US" b="1" i="1" dirty="0"/>
              <a:t>strangers tend to avoid me</a:t>
            </a:r>
            <a:r>
              <a:rPr lang="en-US" i="1" dirty="0"/>
              <a:t>. They will sit on a different bench. They will wait for the next elevator. They avoid making contact with me at all costs if possible, and certainly not touching.” </a:t>
            </a:r>
            <a:endParaRPr lang="pl-PL" i="1" dirty="0"/>
          </a:p>
        </p:txBody>
      </p:sp>
      <p:sp>
        <p:nvSpPr>
          <p:cNvPr id="9" name="Oval Callout 8"/>
          <p:cNvSpPr/>
          <p:nvPr/>
        </p:nvSpPr>
        <p:spPr>
          <a:xfrm>
            <a:off x="3331595" y="326992"/>
            <a:ext cx="5542961" cy="3606996"/>
          </a:xfrm>
          <a:prstGeom prst="wedgeEllipseCallout">
            <a:avLst>
              <a:gd name="adj1" fmla="val 49470"/>
              <a:gd name="adj2" fmla="val -46288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/>
              <a:t>…men and young men or teenage boys run up to me and insult my appearance. I've been called </a:t>
            </a:r>
            <a:r>
              <a:rPr lang="en-US" i="1" dirty="0" err="1"/>
              <a:t>Shamu</a:t>
            </a:r>
            <a:r>
              <a:rPr lang="en-US" i="1" dirty="0"/>
              <a:t> the Whale. I've been encircled by a group of males while walking and laughed at…It seems I can never go out anywhere, even to my medical appointments without having an incident.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75115" y="646929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</p:txBody>
      </p:sp>
      <p:sp>
        <p:nvSpPr>
          <p:cNvPr id="11" name="Oval Callout 10"/>
          <p:cNvSpPr/>
          <p:nvPr/>
        </p:nvSpPr>
        <p:spPr>
          <a:xfrm>
            <a:off x="417144" y="3788229"/>
            <a:ext cx="8726856" cy="2830728"/>
          </a:xfrm>
          <a:prstGeom prst="wedgeEllipseCallout">
            <a:avLst>
              <a:gd name="adj1" fmla="val -53771"/>
              <a:gd name="adj2" fmla="val 44521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/>
              <a:t>With the surge </a:t>
            </a:r>
            <a:r>
              <a:rPr lang="pl-PL" i="1" dirty="0" smtClean="0"/>
              <a:t>of </a:t>
            </a:r>
            <a:r>
              <a:rPr lang="en-US" i="1" dirty="0" smtClean="0"/>
              <a:t>smartphones</a:t>
            </a:r>
            <a:r>
              <a:rPr lang="en-US" i="1" dirty="0"/>
              <a:t>, </a:t>
            </a:r>
            <a:r>
              <a:rPr lang="en-US" b="1" i="1" dirty="0"/>
              <a:t>I now have lovely young men snapping my photo or recording me</a:t>
            </a:r>
            <a:r>
              <a:rPr lang="en-US" i="1" dirty="0"/>
              <a:t> </a:t>
            </a:r>
            <a:r>
              <a:rPr lang="en-US" i="1" dirty="0" smtClean="0"/>
              <a:t>sometimes</a:t>
            </a:r>
            <a:r>
              <a:rPr lang="pl-PL" i="1" dirty="0" smtClean="0"/>
              <a:t>. </a:t>
            </a:r>
            <a:r>
              <a:rPr lang="en-US" i="1" dirty="0" smtClean="0"/>
              <a:t>I </a:t>
            </a:r>
            <a:r>
              <a:rPr lang="en-US" i="1" dirty="0"/>
              <a:t>have no idea why, but they are sometimes caught taking my picture. It feels like a complete </a:t>
            </a:r>
            <a:r>
              <a:rPr lang="en-US" i="1" dirty="0" smtClean="0"/>
              <a:t>violation</a:t>
            </a:r>
            <a:r>
              <a:rPr lang="pl-PL" i="1" dirty="0" smtClean="0"/>
              <a:t>….</a:t>
            </a:r>
            <a:endParaRPr lang="pl-PL" dirty="0"/>
          </a:p>
        </p:txBody>
      </p:sp>
      <p:sp>
        <p:nvSpPr>
          <p:cNvPr id="8" name="Oval Callout 4"/>
          <p:cNvSpPr/>
          <p:nvPr/>
        </p:nvSpPr>
        <p:spPr>
          <a:xfrm>
            <a:off x="4142300" y="1278378"/>
            <a:ext cx="4732256" cy="2805275"/>
          </a:xfrm>
          <a:prstGeom prst="wedgeEllipseCallout">
            <a:avLst>
              <a:gd name="adj1" fmla="val 46838"/>
              <a:gd name="adj2" fmla="val -5378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/>
              <a:t>I also do not wish to go out because of my past experiences with nasty people. I'm very tired of the public humiliation because of what my body looks like.</a:t>
            </a:r>
            <a:endParaRPr lang="pl-PL" dirty="0"/>
          </a:p>
          <a:p>
            <a:endParaRPr lang="en-US" i="1" dirty="0"/>
          </a:p>
        </p:txBody>
      </p:sp>
      <p:sp>
        <p:nvSpPr>
          <p:cNvPr id="12" name="Objaśnienie owalne 11"/>
          <p:cNvSpPr/>
          <p:nvPr/>
        </p:nvSpPr>
        <p:spPr>
          <a:xfrm>
            <a:off x="0" y="85539"/>
            <a:ext cx="5507866" cy="4237427"/>
          </a:xfrm>
          <a:prstGeom prst="wedgeEllipseCallout">
            <a:avLst>
              <a:gd name="adj1" fmla="val -51752"/>
              <a:gd name="adj2" fmla="val -31759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I don't feel sexually attractive. I have a hard time believing my spouse truly wishes to engage me in true intimacy. I have to ward off awful thoughts of just being a receptacle. My spouse has never treated me in this way, but it is my own idea of </a:t>
            </a:r>
            <a:r>
              <a:rPr lang="en-US" i="1" dirty="0" smtClean="0"/>
              <a:t>myself</a:t>
            </a:r>
            <a:r>
              <a:rPr lang="pl-PL" i="1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213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8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1573" y="192909"/>
            <a:ext cx="3886200" cy="1609344"/>
          </a:xfrm>
        </p:spPr>
        <p:txBody>
          <a:bodyPr/>
          <a:lstStyle/>
          <a:p>
            <a:r>
              <a:rPr lang="en-US" dirty="0" smtClean="0"/>
              <a:t>Stigmatization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 rot="1742510">
            <a:off x="4089406" y="402273"/>
            <a:ext cx="735523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4800611" y="849944"/>
            <a:ext cx="2064422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ym typeface="Wingdings" panose="05000000000000000000" pitchFamily="2" charset="2"/>
              </a:rPr>
              <a:t>Shame</a:t>
            </a:r>
            <a:endParaRPr lang="pl-PL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 rot="8849687">
            <a:off x="5044077" y="1654615"/>
            <a:ext cx="735523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pl-PL" dirty="0"/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511534" y="2375689"/>
            <a:ext cx="6745299" cy="1643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ym typeface="Wingdings" panose="05000000000000000000" pitchFamily="2" charset="2"/>
              </a:rPr>
              <a:t>Avoidance &amp; Escape</a:t>
            </a:r>
            <a:endParaRPr lang="pl-PL" dirty="0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 rot="2634453">
            <a:off x="455234" y="3172488"/>
            <a:ext cx="735523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pl-PL" dirty="0"/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1185051" y="3935027"/>
            <a:ext cx="6383067" cy="1643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i="1" u="sng" dirty="0" smtClean="0">
                <a:sym typeface="Wingdings" panose="05000000000000000000" pitchFamily="2" charset="2"/>
              </a:rPr>
              <a:t>Social Isolation</a:t>
            </a:r>
            <a:endParaRPr lang="pl-PL" sz="6600" i="1" u="sng" dirty="0"/>
          </a:p>
        </p:txBody>
      </p:sp>
    </p:spTree>
    <p:extLst>
      <p:ext uri="{BB962C8B-B14F-4D97-AF65-F5344CB8AC3E}">
        <p14:creationId xmlns:p14="http://schemas.microsoft.com/office/powerpoint/2010/main" val="245979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4865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Increase in odds of mortality due to various public health conditions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764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/>
          <p:cNvSpPr/>
          <p:nvPr/>
        </p:nvSpPr>
        <p:spPr>
          <a:xfrm>
            <a:off x="533400" y="6257835"/>
            <a:ext cx="82486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Holt-</a:t>
            </a:r>
            <a:r>
              <a:rPr lang="en-US" sz="1400" dirty="0" err="1"/>
              <a:t>Lunstad</a:t>
            </a:r>
            <a:r>
              <a:rPr lang="en-US" sz="1400" dirty="0"/>
              <a:t> J, Smith TB, Layton JB (2010) Social Relationships and Mortality Risk: A Meta-analytic Review. </a:t>
            </a:r>
            <a:r>
              <a:rPr lang="en-US" sz="1400" dirty="0" err="1"/>
              <a:t>PLoS</a:t>
            </a:r>
            <a:r>
              <a:rPr lang="en-US" sz="1400" dirty="0"/>
              <a:t> Med 7(7): e1000316. doi:10.1371/journal.pmed.1000316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286000"/>
            <a:ext cx="8915400" cy="317009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Social </a:t>
            </a:r>
            <a:r>
              <a:rPr lang="en-US" sz="4000" dirty="0"/>
              <a:t>connection </a:t>
            </a:r>
            <a:r>
              <a:rPr lang="pl-PL" sz="4000" dirty="0" err="1" smtClean="0"/>
              <a:t>is</a:t>
            </a:r>
            <a:r>
              <a:rPr lang="pl-PL" sz="4000" dirty="0" smtClean="0"/>
              <a:t> </a:t>
            </a:r>
            <a:r>
              <a:rPr lang="en-US" sz="4000" dirty="0" smtClean="0"/>
              <a:t>fundamental </a:t>
            </a:r>
            <a:r>
              <a:rPr lang="en-US" sz="4000" dirty="0"/>
              <a:t>to health, </a:t>
            </a:r>
            <a:r>
              <a:rPr lang="pl-PL" sz="4000" dirty="0" err="1" smtClean="0"/>
              <a:t>well-being</a:t>
            </a:r>
            <a:r>
              <a:rPr lang="en-US" sz="4000" dirty="0" smtClean="0"/>
              <a:t>, </a:t>
            </a:r>
            <a:r>
              <a:rPr lang="en-US" sz="4000" dirty="0"/>
              <a:t>and longevity</a:t>
            </a:r>
          </a:p>
          <a:p>
            <a:pPr algn="ctr"/>
            <a:r>
              <a:rPr lang="pl-PL" sz="4000" dirty="0" smtClean="0"/>
              <a:t>and </a:t>
            </a:r>
            <a:r>
              <a:rPr lang="en-US" sz="4000" dirty="0" smtClean="0"/>
              <a:t>is identified as one of the most important public health problems in the world.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125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El" animBg="0"/>
        </p:bldSub>
      </p:bldGraphic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idx="4294967295"/>
          </p:nvPr>
        </p:nvSpPr>
        <p:spPr>
          <a:xfrm>
            <a:off x="692728" y="984827"/>
            <a:ext cx="7772400" cy="47232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FAP</a:t>
            </a:r>
            <a:r>
              <a:rPr lang="pl-PL" sz="4800" b="1" dirty="0"/>
              <a:t> </a:t>
            </a:r>
            <a:r>
              <a:rPr lang="en-US" sz="4800" b="1" dirty="0"/>
              <a:t>maximizes the natural functional mechanisms of social connection in psychotherapy</a:t>
            </a:r>
            <a:br>
              <a:rPr lang="en-US" sz="4800" b="1" dirty="0"/>
            </a:br>
            <a:endParaRPr lang="pl-PL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10477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rewniana czcionka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rewniana czcionk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 drewna</Template>
  <TotalTime>1227</TotalTime>
  <Words>1949</Words>
  <Application>Microsoft Office PowerPoint</Application>
  <PresentationFormat>On-screen Show (4:3)</PresentationFormat>
  <Paragraphs>242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Bookman Old Style</vt:lpstr>
      <vt:lpstr>Calibri</vt:lpstr>
      <vt:lpstr>Century Gothic</vt:lpstr>
      <vt:lpstr>Times New Roman</vt:lpstr>
      <vt:lpstr>Wingdings</vt:lpstr>
      <vt:lpstr>Drewniana czcionka</vt:lpstr>
      <vt:lpstr>Using Awareness, Courage, and Love to Improve Social Functioning:  A Theoretical Model to Improve the Lives of Those with Visible Chronic Conditions</vt:lpstr>
      <vt:lpstr>PowerPoint Presentation</vt:lpstr>
      <vt:lpstr>What is a visible chronic difference (VCD)?</vt:lpstr>
      <vt:lpstr>Why do VCDs matter to us?</vt:lpstr>
      <vt:lpstr>PowerPoint Presentation</vt:lpstr>
      <vt:lpstr>PowerPoint Presentation</vt:lpstr>
      <vt:lpstr>Stigmatization</vt:lpstr>
      <vt:lpstr>Increase in odds of mortality due to various public health conditions</vt:lpstr>
      <vt:lpstr>PowerPoint Presentation</vt:lpstr>
      <vt:lpstr>ACL model of social functioning in people with VCD    Problems and improvements defined by ACL language</vt:lpstr>
      <vt:lpstr>The ACL Model</vt:lpstr>
      <vt:lpstr>A,C&amp;L deficits in people with VCD</vt:lpstr>
      <vt:lpstr>A,C&amp;L deficits in people with VCD</vt:lpstr>
      <vt:lpstr>A,C&amp;L deficits in people with VCD</vt:lpstr>
      <vt:lpstr>A,C&amp;L deficits in people with VCD</vt:lpstr>
      <vt:lpstr>A,C&amp;L improvements in people with VCD</vt:lpstr>
      <vt:lpstr>A,C&amp;L improvements in people with VCD</vt:lpstr>
      <vt:lpstr>A,C&amp;L improvements in people with VCD</vt:lpstr>
      <vt:lpstr>A,C&amp;L improvements in people with VCD</vt:lpstr>
      <vt:lpstr>All these behaviors have in-session behavioral indicators (CRBs)</vt:lpstr>
      <vt:lpstr>During FAP intervention we focus on increasing CRB2s and generalizing these improvements outside the session</vt:lpstr>
      <vt:lpstr>Intervention</vt:lpstr>
      <vt:lpstr>Example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Awareness, Courage, and Love to Improve Social Functioning:   A Theoretical Model to Improve the Lives of Those with Visible Chronic Conditions.</dc:title>
  <dc:creator>Joanna</dc:creator>
  <cp:lastModifiedBy>Adam</cp:lastModifiedBy>
  <cp:revision>109</cp:revision>
  <dcterms:created xsi:type="dcterms:W3CDTF">2015-06-04T22:02:02Z</dcterms:created>
  <dcterms:modified xsi:type="dcterms:W3CDTF">2015-07-23T13:27:24Z</dcterms:modified>
</cp:coreProperties>
</file>