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4" r:id="rId3"/>
    <p:sldId id="275" r:id="rId4"/>
    <p:sldId id="281" r:id="rId5"/>
    <p:sldId id="282" r:id="rId6"/>
    <p:sldId id="276" r:id="rId7"/>
    <p:sldId id="277" r:id="rId8"/>
    <p:sldId id="284" r:id="rId9"/>
    <p:sldId id="279" r:id="rId10"/>
    <p:sldId id="263" r:id="rId11"/>
    <p:sldId id="285" r:id="rId12"/>
    <p:sldId id="286" r:id="rId13"/>
    <p:sldId id="280" r:id="rId14"/>
    <p:sldId id="266" r:id="rId15"/>
    <p:sldId id="268" r:id="rId16"/>
    <p:sldId id="269" r:id="rId17"/>
    <p:sldId id="270" r:id="rId18"/>
    <p:sldId id="271" r:id="rId19"/>
    <p:sldId id="27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5705" autoAdjust="0"/>
  </p:normalViewPr>
  <p:slideViewPr>
    <p:cSldViewPr snapToGrid="0">
      <p:cViewPr>
        <p:scale>
          <a:sx n="100" d="100"/>
          <a:sy n="100" d="100"/>
        </p:scale>
        <p:origin x="936" y="3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83844-76FD-4EC7-8021-457AA6D2B29E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BC504-43F3-4165-89B4-889B1019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90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83844-76FD-4EC7-8021-457AA6D2B29E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BC504-43F3-4165-89B4-889B1019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22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83844-76FD-4EC7-8021-457AA6D2B29E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BC504-43F3-4165-89B4-889B1019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045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61BB0D-CF61-4C81-88E1-F9AFEA8A58F7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CA0B9D-F2AD-46D5-907D-CD608FFEBB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09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1BB0D-CF61-4C81-88E1-F9AFEA8A58F7}" type="datetimeFigureOut">
              <a:rPr lang="en-US" smtClean="0">
                <a:solidFill>
                  <a:prstClr val="black"/>
                </a:solidFill>
              </a:rPr>
              <a:pPr/>
              <a:t>2/11/2015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CA0B9D-F2AD-46D5-907D-CD608FFEBB7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75340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1BB0D-CF61-4C81-88E1-F9AFEA8A58F7}" type="datetimeFigureOut">
              <a:rPr lang="en-US" smtClean="0">
                <a:solidFill>
                  <a:prstClr val="white"/>
                </a:solidFill>
              </a:rPr>
              <a:pPr/>
              <a:t>2/11/2015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CA0B9D-F2AD-46D5-907D-CD608FFEBB7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1923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1BB0D-CF61-4C81-88E1-F9AFEA8A58F7}" type="datetimeFigureOut">
              <a:rPr lang="en-US" smtClean="0">
                <a:solidFill>
                  <a:prstClr val="white"/>
                </a:solidFill>
              </a:rPr>
              <a:pPr/>
              <a:t>2/11/2015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CA0B9D-F2AD-46D5-907D-CD608FFEBB7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35392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1BB0D-CF61-4C81-88E1-F9AFEA8A58F7}" type="datetimeFigureOut">
              <a:rPr lang="en-US" smtClean="0">
                <a:solidFill>
                  <a:prstClr val="black"/>
                </a:solidFill>
              </a:rPr>
              <a:pPr/>
              <a:t>2/11/2015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CA0B9D-F2AD-46D5-907D-CD608FFEBB7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052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1BB0D-CF61-4C81-88E1-F9AFEA8A58F7}" type="datetimeFigureOut">
              <a:rPr lang="en-US" smtClean="0">
                <a:solidFill>
                  <a:prstClr val="white"/>
                </a:solidFill>
              </a:rPr>
              <a:pPr/>
              <a:t>2/11/2015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CA0B9D-F2AD-46D5-907D-CD608FFEBB7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313410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1BB0D-CF61-4C81-88E1-F9AFEA8A58F7}" type="datetimeFigureOut">
              <a:rPr lang="en-US" smtClean="0">
                <a:solidFill>
                  <a:prstClr val="black"/>
                </a:solidFill>
              </a:rPr>
              <a:pPr/>
              <a:t>2/11/2015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CA0B9D-F2AD-46D5-907D-CD608FFEBB7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8846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8B61BB0D-CF61-4C81-88E1-F9AFEA8A58F7}" type="datetimeFigureOut">
              <a:rPr lang="en-US" smtClean="0">
                <a:solidFill>
                  <a:prstClr val="black"/>
                </a:solidFill>
              </a:rPr>
              <a:pPr/>
              <a:t>2/11/2015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CA0B9D-F2AD-46D5-907D-CD608FFEBB7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297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83844-76FD-4EC7-8021-457AA6D2B29E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BC504-43F3-4165-89B4-889B1019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939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61BB0D-CF61-4C81-88E1-F9AFEA8A58F7}" type="datetimeFigureOut">
              <a:rPr lang="en-US" smtClean="0">
                <a:solidFill>
                  <a:prstClr val="white"/>
                </a:solidFill>
              </a:rPr>
              <a:pPr/>
              <a:t>2/11/2015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CA0B9D-F2AD-46D5-907D-CD608FFEBB7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5202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1BB0D-CF61-4C81-88E1-F9AFEA8A58F7}" type="datetimeFigureOut">
              <a:rPr lang="en-US" smtClean="0">
                <a:solidFill>
                  <a:prstClr val="black"/>
                </a:solidFill>
              </a:rPr>
              <a:pPr/>
              <a:t>2/11/2015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CA0B9D-F2AD-46D5-907D-CD608FFEBB7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8326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1BB0D-CF61-4C81-88E1-F9AFEA8A58F7}" type="datetimeFigureOut">
              <a:rPr lang="en-US" smtClean="0">
                <a:solidFill>
                  <a:prstClr val="black"/>
                </a:solidFill>
              </a:rPr>
              <a:pPr/>
              <a:t>2/11/2015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CA0B9D-F2AD-46D5-907D-CD608FFEBB7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46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83844-76FD-4EC7-8021-457AA6D2B29E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BC504-43F3-4165-89B4-889B1019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17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83844-76FD-4EC7-8021-457AA6D2B29E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BC504-43F3-4165-89B4-889B1019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8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83844-76FD-4EC7-8021-457AA6D2B29E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BC504-43F3-4165-89B4-889B1019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14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83844-76FD-4EC7-8021-457AA6D2B29E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BC504-43F3-4165-89B4-889B1019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99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83844-76FD-4EC7-8021-457AA6D2B29E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BC504-43F3-4165-89B4-889B1019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561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83844-76FD-4EC7-8021-457AA6D2B29E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BC504-43F3-4165-89B4-889B1019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11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83844-76FD-4EC7-8021-457AA6D2B29E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BC504-43F3-4165-89B4-889B1019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2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100000">
              <a:schemeClr val="bg1">
                <a:tint val="65000"/>
                <a:satMod val="300000"/>
              </a:schemeClr>
            </a:gs>
            <a:gs pos="100000">
              <a:schemeClr val="bg1">
                <a:shade val="65000"/>
                <a:satMod val="300000"/>
              </a:schemeClr>
            </a:gs>
          </a:gsLst>
          <a:path path="circle">
            <a:fillToRect l="65000" b="98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83844-76FD-4EC7-8021-457AA6D2B29E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BC504-43F3-4165-89B4-889B1019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1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100000">
              <a:schemeClr val="bg1">
                <a:tint val="65000"/>
                <a:satMod val="300000"/>
              </a:schemeClr>
            </a:gs>
            <a:gs pos="100000">
              <a:schemeClr val="bg1">
                <a:shade val="65000"/>
                <a:satMod val="300000"/>
              </a:schemeClr>
            </a:gs>
          </a:gsLst>
          <a:path path="circle">
            <a:fillToRect l="65000" b="98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B61BB0D-CF61-4C81-88E1-F9AFEA8A58F7}" type="datetimeFigureOut">
              <a:rPr lang="en-US" smtClean="0">
                <a:solidFill>
                  <a:prstClr val="black"/>
                </a:solidFill>
              </a:rPr>
              <a:pPr/>
              <a:t>2/11/2015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DCA0B9D-F2AD-46D5-907D-CD608FFEBB7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15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nnes@uw.edu" TargetMode="External"/><Relationship Id="rId2" Type="http://schemas.openxmlformats.org/officeDocument/2006/relationships/hyperlink" Target="mailto:cgcruz@uw.edu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hsashare@uw.ed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depts.washington.edu/hsashare/service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epts.washington.edu/hsashare/services/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depts.washington.edu/uwhsa/shared-services/ltr/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pathology.washington.edu/ltr/help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Payroll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Brown Bag  2015-02-11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21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LTR: Common issues – Leave Requests: Sick &amp; Annual/Vacation request &amp; usage.  </a:t>
            </a:r>
            <a:r>
              <a:rPr lang="en-US" sz="3200" i="1" u="sng" dirty="0" smtClean="0"/>
              <a:t>Situation 2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algn="ctr"/>
            <a:r>
              <a:rPr lang="en-US" b="0" dirty="0"/>
              <a:t>Leave request = “</a:t>
            </a:r>
            <a:r>
              <a:rPr lang="en-US" i="1" dirty="0">
                <a:solidFill>
                  <a:srgbClr val="002060"/>
                </a:solidFill>
              </a:rPr>
              <a:t>S(8):0</a:t>
            </a:r>
            <a:r>
              <a:rPr lang="en-US" b="0" dirty="0"/>
              <a:t>”?!  Incorrect</a:t>
            </a:r>
            <a:r>
              <a:rPr lang="en-US" b="0" dirty="0" smtClean="0"/>
              <a:t>.</a:t>
            </a:r>
            <a:endParaRPr lang="en-US" b="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rgbClr val="006600"/>
                </a:solidFill>
              </a:rPr>
              <a:t>Leave request = Correct entry!</a:t>
            </a:r>
            <a:endParaRPr lang="en-US" dirty="0">
              <a:solidFill>
                <a:srgbClr val="006600"/>
              </a:solidFill>
            </a:endParaRPr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540759" y="2505075"/>
            <a:ext cx="4375464" cy="3684588"/>
          </a:xfrm>
          <a:prstGeom prst="rect">
            <a:avLst/>
          </a:prstGeom>
        </p:spPr>
      </p:pic>
      <p:pic>
        <p:nvPicPr>
          <p:cNvPr id="12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110344" y="2505075"/>
            <a:ext cx="4179380" cy="3684588"/>
          </a:xfrm>
          <a:prstGeom prst="rect">
            <a:avLst/>
          </a:prstGeom>
        </p:spPr>
      </p:pic>
      <p:sp>
        <p:nvSpPr>
          <p:cNvPr id="14" name="Right Arrow 13"/>
          <p:cNvSpPr/>
          <p:nvPr/>
        </p:nvSpPr>
        <p:spPr>
          <a:xfrm>
            <a:off x="5426037" y="558903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9423918" y="6254977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80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LTR: Common issues – Leave Requests: Sick &amp; Annual/Vacation request &amp; usage</a:t>
            </a:r>
            <a:r>
              <a:rPr lang="en-US" sz="3200" dirty="0" smtClean="0"/>
              <a:t>.  </a:t>
            </a:r>
            <a:r>
              <a:rPr lang="en-US" sz="3200" i="1" u="sng" dirty="0" smtClean="0"/>
              <a:t>Situation 3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algn="ctr"/>
            <a:r>
              <a:rPr lang="en-US" b="0" dirty="0"/>
              <a:t>Leave request = </a:t>
            </a:r>
            <a:r>
              <a:rPr lang="en-US" b="0" dirty="0" smtClean="0"/>
              <a:t>“</a:t>
            </a:r>
            <a:r>
              <a:rPr lang="en-US" i="1" dirty="0" smtClean="0">
                <a:solidFill>
                  <a:srgbClr val="002060"/>
                </a:solidFill>
              </a:rPr>
              <a:t>A(4): 0</a:t>
            </a:r>
            <a:r>
              <a:rPr lang="en-US" b="0" dirty="0" smtClean="0"/>
              <a:t>”?!  </a:t>
            </a:r>
            <a:r>
              <a:rPr lang="en-US" b="0" dirty="0"/>
              <a:t>Incorrect</a:t>
            </a:r>
            <a:r>
              <a:rPr lang="en-US" b="0" dirty="0" smtClean="0"/>
              <a:t>.</a:t>
            </a:r>
            <a:endParaRPr lang="en-US" b="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 anchor="ctr"/>
          <a:lstStyle/>
          <a:p>
            <a:pPr algn="ctr"/>
            <a:r>
              <a:rPr lang="en-US" dirty="0">
                <a:solidFill>
                  <a:srgbClr val="008000"/>
                </a:solidFill>
              </a:rPr>
              <a:t>Leave request = Correct entry</a:t>
            </a:r>
            <a:r>
              <a:rPr lang="en-US" dirty="0" smtClean="0">
                <a:solidFill>
                  <a:srgbClr val="008000"/>
                </a:solidFill>
              </a:rPr>
              <a:t>!</a:t>
            </a:r>
            <a:endParaRPr lang="en-US" dirty="0">
              <a:solidFill>
                <a:srgbClr val="008000"/>
              </a:solidFill>
            </a:endParaRPr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761416" y="2505076"/>
            <a:ext cx="4116927" cy="3599656"/>
          </a:xfrm>
          <a:prstGeom prst="rect">
            <a:avLst/>
          </a:prstGeom>
        </p:spPr>
      </p:pic>
      <p:pic>
        <p:nvPicPr>
          <p:cNvPr id="14" name="Content Placeholder 13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119674" y="2505075"/>
            <a:ext cx="4488710" cy="3599657"/>
          </a:xfrm>
          <a:prstGeom prst="rect">
            <a:avLst/>
          </a:prstGeom>
        </p:spPr>
      </p:pic>
      <p:sp>
        <p:nvSpPr>
          <p:cNvPr id="16" name="Right Arrow 15"/>
          <p:cNvSpPr/>
          <p:nvPr/>
        </p:nvSpPr>
        <p:spPr>
          <a:xfrm>
            <a:off x="5695696" y="547706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>
            <a:off x="9853127" y="6176866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78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few Holiday Scenarios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11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i="1" dirty="0" smtClean="0"/>
              <a:t>The University provides a credit of hours for a holiday depending on your FTE (percentage of time employed). 100% employees are credited with 8 hours for a University holiday. Lesser FTEs are credited as follows: FTE percentage X 8 hours. 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Employee works 8 </a:t>
            </a:r>
            <a:r>
              <a:rPr lang="en-US" dirty="0" err="1" smtClean="0"/>
              <a:t>hrs</a:t>
            </a:r>
            <a:r>
              <a:rPr lang="en-US" dirty="0" smtClean="0"/>
              <a:t>/day, M-F, 100% FTE = </a:t>
            </a:r>
            <a:r>
              <a:rPr lang="en-US" b="1" i="1" u="sng" dirty="0" smtClean="0">
                <a:solidFill>
                  <a:srgbClr val="660066"/>
                </a:solidFill>
              </a:rPr>
              <a:t>Leave it blank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8100" y="2057401"/>
            <a:ext cx="4495800" cy="3705225"/>
          </a:xfrm>
          <a:prstGeom prst="rect">
            <a:avLst/>
          </a:prstGeom>
        </p:spPr>
      </p:pic>
      <p:sp>
        <p:nvSpPr>
          <p:cNvPr id="3" name="Up Arrow 2"/>
          <p:cNvSpPr/>
          <p:nvPr/>
        </p:nvSpPr>
        <p:spPr>
          <a:xfrm>
            <a:off x="6194854" y="4847909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8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i="1" dirty="0" smtClean="0"/>
              <a:t>The University provides a credit of hours for a holiday depending on your FTE (percentage of time employed). 100% employees are credited with 8 hours for a University holiday. Lesser FTEs are credited as follows: FTE percentage X 8 hours. 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708454" y="1319939"/>
            <a:ext cx="10667999" cy="4525963"/>
          </a:xfrm>
        </p:spPr>
        <p:txBody>
          <a:bodyPr/>
          <a:lstStyle/>
          <a:p>
            <a:r>
              <a:rPr lang="en-US" dirty="0" smtClean="0"/>
              <a:t>Employee works varied schedule – 80% FTE, 32 </a:t>
            </a:r>
            <a:r>
              <a:rPr lang="en-US" dirty="0" err="1" smtClean="0"/>
              <a:t>hrs</a:t>
            </a:r>
            <a:r>
              <a:rPr lang="en-US" dirty="0" smtClean="0"/>
              <a:t>/week</a:t>
            </a:r>
          </a:p>
          <a:p>
            <a:r>
              <a:rPr lang="en-US" dirty="0" smtClean="0"/>
              <a:t>Holiday falls on a scheduled day off = [Option using: “</a:t>
            </a:r>
            <a:r>
              <a:rPr lang="en-US" i="1" dirty="0" smtClean="0">
                <a:solidFill>
                  <a:srgbClr val="FF0000"/>
                </a:solidFill>
              </a:rPr>
              <a:t>HA:6.4</a:t>
            </a:r>
            <a:r>
              <a:rPr lang="en-US" dirty="0" smtClean="0"/>
              <a:t>” or “</a:t>
            </a:r>
            <a:r>
              <a:rPr lang="en-US" i="1" dirty="0" smtClean="0">
                <a:solidFill>
                  <a:srgbClr val="FF0000"/>
                </a:solidFill>
              </a:rPr>
              <a:t>H/S:6.4</a:t>
            </a:r>
            <a:r>
              <a:rPr lang="en-US" dirty="0" smtClean="0"/>
              <a:t>”]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1241" y="2668885"/>
            <a:ext cx="4135010" cy="3577900"/>
          </a:xfrm>
          <a:prstGeom prst="rect">
            <a:avLst/>
          </a:prstGeom>
        </p:spPr>
      </p:pic>
      <p:sp>
        <p:nvSpPr>
          <p:cNvPr id="2" name="Up Arrow 1"/>
          <p:cNvSpPr/>
          <p:nvPr/>
        </p:nvSpPr>
        <p:spPr>
          <a:xfrm>
            <a:off x="6201805" y="5757581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i="1" dirty="0" smtClean="0"/>
              <a:t>The University provides a credit of hours for a holiday depending on your FTE (percentage of time employed). 100% employees are credited with 8 hours for a University holiday. Lesser FTEs are credited as follows: FTE percentage X 8 hours. 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Employee works 8 </a:t>
            </a:r>
            <a:r>
              <a:rPr lang="en-US" dirty="0" err="1" smtClean="0"/>
              <a:t>hrs</a:t>
            </a:r>
            <a:r>
              <a:rPr lang="en-US" dirty="0" smtClean="0"/>
              <a:t>/day, M-W – 60% FTE, 24 </a:t>
            </a:r>
            <a:r>
              <a:rPr lang="en-US" dirty="0" err="1" smtClean="0"/>
              <a:t>hrs</a:t>
            </a:r>
            <a:r>
              <a:rPr lang="en-US" dirty="0" smtClean="0"/>
              <a:t>/week, “</a:t>
            </a:r>
            <a:r>
              <a:rPr lang="en-US" i="1" dirty="0" smtClean="0">
                <a:solidFill>
                  <a:srgbClr val="FF0000"/>
                </a:solidFill>
              </a:rPr>
              <a:t>HA:4.8</a:t>
            </a:r>
            <a:r>
              <a:rPr lang="en-US" dirty="0" smtClean="0"/>
              <a:t>” hours: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7187" y="2244122"/>
            <a:ext cx="3857625" cy="3514725"/>
          </a:xfrm>
          <a:prstGeom prst="rect">
            <a:avLst/>
          </a:prstGeom>
        </p:spPr>
      </p:pic>
      <p:sp>
        <p:nvSpPr>
          <p:cNvPr id="3" name="Up Arrow 2"/>
          <p:cNvSpPr/>
          <p:nvPr/>
        </p:nvSpPr>
        <p:spPr>
          <a:xfrm>
            <a:off x="6628370" y="5269643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7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i="1" dirty="0" smtClean="0"/>
              <a:t>The University provides a credit of hours for a holiday depending on your FTE (percentage of time employed). 100% employees are credited with 8 hours for a University holiday. Lesser FTEs are credited as follows: FTE percentage X 8 hours. 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83740" y="1219201"/>
            <a:ext cx="10898659" cy="4525963"/>
          </a:xfrm>
        </p:spPr>
        <p:txBody>
          <a:bodyPr/>
          <a:lstStyle/>
          <a:p>
            <a:r>
              <a:rPr lang="en-US" dirty="0" smtClean="0"/>
              <a:t>Employee works 8 hrs./day </a:t>
            </a:r>
            <a:r>
              <a:rPr lang="en-US" dirty="0" err="1" smtClean="0"/>
              <a:t>M,Tu,Th,F</a:t>
            </a:r>
            <a:r>
              <a:rPr lang="en-US" dirty="0" smtClean="0"/>
              <a:t> – 80% FTE, 32 </a:t>
            </a:r>
            <a:r>
              <a:rPr lang="en-US" dirty="0" err="1" smtClean="0"/>
              <a:t>hrs</a:t>
            </a:r>
            <a:r>
              <a:rPr lang="en-US" dirty="0" smtClean="0"/>
              <a:t>/week</a:t>
            </a:r>
          </a:p>
          <a:p>
            <a:r>
              <a:rPr lang="en-US" dirty="0" smtClean="0"/>
              <a:t>Holiday falls on work day – 6.4 hours credit = Added “</a:t>
            </a:r>
            <a:r>
              <a:rPr lang="en-US" i="1" dirty="0" smtClean="0">
                <a:solidFill>
                  <a:srgbClr val="FF0000"/>
                </a:solidFill>
              </a:rPr>
              <a:t>A:1.6</a:t>
            </a:r>
            <a:r>
              <a:rPr lang="en-US" dirty="0" smtClean="0"/>
              <a:t>”.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0718" y="2362201"/>
            <a:ext cx="3848100" cy="3583782"/>
          </a:xfrm>
          <a:prstGeom prst="rect">
            <a:avLst/>
          </a:prstGeom>
        </p:spPr>
      </p:pic>
      <p:sp>
        <p:nvSpPr>
          <p:cNvPr id="2" name="Up Arrow 1"/>
          <p:cNvSpPr/>
          <p:nvPr/>
        </p:nvSpPr>
        <p:spPr>
          <a:xfrm>
            <a:off x="6252519" y="5456779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6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i="1" dirty="0" smtClean="0"/>
              <a:t>The University provides a credit of hours for a holiday depending on your FTE (percentage of time employed). 100% employees are credited with 8 hours for a University holiday. Lesser FTEs are credited as follows: FTE percentage X 8 hours. 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708454" y="1219201"/>
            <a:ext cx="10618573" cy="4525963"/>
          </a:xfrm>
        </p:spPr>
        <p:txBody>
          <a:bodyPr/>
          <a:lstStyle/>
          <a:p>
            <a:r>
              <a:rPr lang="en-US" dirty="0" smtClean="0"/>
              <a:t>Employee works 8 hrs./day </a:t>
            </a:r>
            <a:r>
              <a:rPr lang="en-US" dirty="0" err="1" smtClean="0"/>
              <a:t>M,Th,F</a:t>
            </a:r>
            <a:r>
              <a:rPr lang="en-US" dirty="0" smtClean="0"/>
              <a:t> – 60% FTE, 24 </a:t>
            </a:r>
            <a:r>
              <a:rPr lang="en-US" dirty="0" err="1" smtClean="0"/>
              <a:t>hrs</a:t>
            </a:r>
            <a:r>
              <a:rPr lang="en-US" dirty="0" smtClean="0"/>
              <a:t>/week</a:t>
            </a:r>
          </a:p>
          <a:p>
            <a:r>
              <a:rPr lang="en-US" dirty="0" smtClean="0"/>
              <a:t>Holiday falls on work day – 4.8 hours credit = Added “</a:t>
            </a:r>
            <a:r>
              <a:rPr lang="en-US" dirty="0" smtClean="0">
                <a:solidFill>
                  <a:srgbClr val="FF0000"/>
                </a:solidFill>
              </a:rPr>
              <a:t>HU:1.6</a:t>
            </a:r>
            <a:r>
              <a:rPr lang="en-US" dirty="0" smtClean="0"/>
              <a:t>” &amp; “</a:t>
            </a:r>
            <a:r>
              <a:rPr lang="en-US" dirty="0" smtClean="0">
                <a:solidFill>
                  <a:srgbClr val="FF0000"/>
                </a:solidFill>
              </a:rPr>
              <a:t>CU:1.6</a:t>
            </a:r>
            <a:r>
              <a:rPr lang="en-US" dirty="0" smtClean="0"/>
              <a:t>” hours.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8028" y="2662241"/>
            <a:ext cx="3743325" cy="3543300"/>
          </a:xfrm>
          <a:prstGeom prst="rect">
            <a:avLst/>
          </a:prstGeom>
        </p:spPr>
      </p:pic>
      <p:sp>
        <p:nvSpPr>
          <p:cNvPr id="3" name="Up Arrow 2"/>
          <p:cNvSpPr/>
          <p:nvPr/>
        </p:nvSpPr>
        <p:spPr>
          <a:xfrm>
            <a:off x="6417277" y="5634681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9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22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Cris Cruz, Payroll Coordinator, 206-221-6204, </a:t>
            </a:r>
            <a:r>
              <a:rPr lang="en-US" sz="3200" dirty="0" smtClean="0">
                <a:hlinkClick r:id="rId2"/>
              </a:rPr>
              <a:t>cgcruz@uw.edu</a:t>
            </a:r>
            <a:r>
              <a:rPr lang="en-US" sz="3200" dirty="0" smtClean="0"/>
              <a:t>, Box 356355, Office C-414L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Bob Ennes, Director - Finance &amp; Administration, 206-543-7918, </a:t>
            </a:r>
            <a:r>
              <a:rPr lang="en-US" sz="3200" dirty="0" smtClean="0">
                <a:hlinkClick r:id="rId3"/>
              </a:rPr>
              <a:t>ennes@uw.edu</a:t>
            </a:r>
            <a:r>
              <a:rPr lang="en-US" sz="3200" dirty="0" smtClean="0"/>
              <a:t>, Box 356355, </a:t>
            </a:r>
            <a:r>
              <a:rPr lang="en-US" sz="3200" dirty="0"/>
              <a:t> </a:t>
            </a:r>
            <a:r>
              <a:rPr lang="en-US" sz="3200" dirty="0" smtClean="0"/>
              <a:t>Office C-414F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HSA website: “Contact Us” = </a:t>
            </a:r>
            <a:r>
              <a:rPr lang="en-US" sz="3200" dirty="0" smtClean="0">
                <a:hlinkClick r:id="rId4"/>
              </a:rPr>
              <a:t>hsashare@uw.edu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7480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HSA Shared </a:t>
            </a:r>
            <a:r>
              <a:rPr lang="en-US" dirty="0"/>
              <a:t>Services website</a:t>
            </a:r>
            <a:br>
              <a:rPr lang="en-US" dirty="0"/>
            </a:br>
            <a:r>
              <a:rPr lang="en-US" dirty="0">
                <a:solidFill>
                  <a:schemeClr val="accent4"/>
                </a:solidFill>
                <a:hlinkClick r:id="rId2"/>
              </a:rPr>
              <a:t>http://depts.washington.edu/hsashare/services</a:t>
            </a:r>
            <a:r>
              <a:rPr lang="en-US" dirty="0" smtClean="0">
                <a:solidFill>
                  <a:schemeClr val="accent4"/>
                </a:solidFill>
                <a:hlinkClick r:id="rId2"/>
              </a:rPr>
              <a:t>/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endParaRPr lang="en-US" dirty="0">
              <a:solidFill>
                <a:schemeClr val="accent4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92369" y="1690688"/>
            <a:ext cx="11215077" cy="503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82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00000">
              <a:schemeClr val="bg1"/>
            </a:gs>
            <a:gs pos="100000">
              <a:schemeClr val="bg1">
                <a:tint val="65000"/>
                <a:satMod val="300000"/>
              </a:schemeClr>
            </a:gs>
            <a:gs pos="100000">
              <a:schemeClr val="bg1">
                <a:shade val="65000"/>
                <a:satMod val="300000"/>
              </a:schemeClr>
            </a:gs>
          </a:gsLst>
          <a:path path="circle">
            <a:fillToRect l="65000" b="98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05881" y="617415"/>
            <a:ext cx="4539049" cy="6240585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617415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00B050"/>
                </a:solidFill>
              </a:rPr>
              <a:t>OPUS: Add New Employee or Rehire</a:t>
            </a:r>
          </a:p>
        </p:txBody>
      </p:sp>
    </p:spTree>
    <p:extLst>
      <p:ext uri="{BB962C8B-B14F-4D97-AF65-F5344CB8AC3E}">
        <p14:creationId xmlns:p14="http://schemas.microsoft.com/office/powerpoint/2010/main" val="227813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HSA Shared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4574"/>
            <a:ext cx="10515600" cy="5041556"/>
          </a:xfrm>
        </p:spPr>
        <p:txBody>
          <a:bodyPr lIns="914400" rIns="914400" anchor="t">
            <a:normAutofit/>
          </a:bodyPr>
          <a:lstStyle/>
          <a:p>
            <a:pPr algn="ctr"/>
            <a:r>
              <a:rPr lang="en-US" sz="2600" dirty="0" smtClean="0">
                <a:hlinkClick r:id="rId2"/>
              </a:rPr>
              <a:t>http://depts.washington.edu/hsashare/services/</a:t>
            </a:r>
            <a:endParaRPr lang="en-US" sz="2600" dirty="0" smtClean="0"/>
          </a:p>
          <a:p>
            <a:pPr algn="ctr"/>
            <a:endParaRPr lang="en-US" sz="3200" dirty="0"/>
          </a:p>
          <a:p>
            <a:r>
              <a:rPr lang="en-US" sz="2400" i="1" u="sng" dirty="0" smtClean="0"/>
              <a:t>Procedures: New Hire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OPUS: Add New Employee or Rehire: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(1.) Form submission [New Hire, or Rehire]</a:t>
            </a:r>
          </a:p>
          <a:p>
            <a:pPr marL="0" indent="0">
              <a:buNone/>
            </a:pPr>
            <a:r>
              <a:rPr lang="en-US" sz="2400" dirty="0" smtClean="0"/>
              <a:t>(2.)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smtClean="0"/>
              <a:t>I-9 verification [in-person; within 3 days of hire]</a:t>
            </a:r>
          </a:p>
          <a:p>
            <a:pPr marL="0" indent="0">
              <a:buNone/>
            </a:pPr>
            <a:r>
              <a:rPr lang="en-US" sz="2400" dirty="0" smtClean="0"/>
              <a:t>(3.) OPUS New Hire Entry</a:t>
            </a:r>
          </a:p>
          <a:p>
            <a:pPr marL="0" indent="0">
              <a:buNone/>
            </a:pPr>
            <a:r>
              <a:rPr lang="en-US" sz="2400" dirty="0" smtClean="0"/>
              <a:t>(4.) UW </a:t>
            </a:r>
            <a:r>
              <a:rPr lang="en-US" sz="2400" dirty="0" err="1" smtClean="0"/>
              <a:t>NetID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(5.) Payroll orientation [45min-1hour]</a:t>
            </a:r>
          </a:p>
          <a:p>
            <a:pPr marL="0" indent="0">
              <a:buNone/>
            </a:pPr>
            <a:r>
              <a:rPr lang="en-US" sz="2400" dirty="0" smtClean="0"/>
              <a:t>(6.)</a:t>
            </a:r>
            <a:r>
              <a:rPr lang="en-US" sz="2400" dirty="0" smtClean="0">
                <a:sym typeface="Wingdings" panose="05000000000000000000" pitchFamily="2" charset="2"/>
              </a:rPr>
              <a:t> OWLS/LTR</a:t>
            </a:r>
          </a:p>
        </p:txBody>
      </p:sp>
    </p:spTree>
    <p:extLst>
      <p:ext uri="{BB962C8B-B14F-4D97-AF65-F5344CB8AC3E}">
        <p14:creationId xmlns:p14="http://schemas.microsoft.com/office/powerpoint/2010/main" val="37650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0616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LEAVE TIME REPORTING [LTR]</a:t>
            </a:r>
            <a:br>
              <a:rPr lang="en-US" sz="2800" dirty="0" smtClean="0"/>
            </a:br>
            <a:r>
              <a:rPr lang="en-US" sz="2800" dirty="0">
                <a:hlinkClick r:id="rId2"/>
              </a:rPr>
              <a:t>http://depts.washington.edu/uwhsa/shared-services/ltr</a:t>
            </a:r>
            <a:r>
              <a:rPr lang="en-US" sz="2800" dirty="0" smtClean="0">
                <a:hlinkClick r:id="rId2"/>
              </a:rPr>
              <a:t>/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57400" y="906162"/>
            <a:ext cx="7791450" cy="595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20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LTR: “Help</a:t>
            </a:r>
            <a:r>
              <a:rPr lang="en-US" sz="3600" dirty="0"/>
              <a:t>” Guide</a:t>
            </a:r>
            <a:br>
              <a:rPr lang="en-US" sz="3600" dirty="0"/>
            </a:br>
            <a:r>
              <a:rPr lang="en-US" sz="3600" dirty="0">
                <a:hlinkClick r:id="rId2"/>
              </a:rPr>
              <a:t>https://</a:t>
            </a:r>
            <a:r>
              <a:rPr lang="en-US" sz="3600" dirty="0" smtClean="0">
                <a:hlinkClick r:id="rId2"/>
              </a:rPr>
              <a:t>www.pathology.washington.edu/ltr/help.php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43100" y="1690688"/>
            <a:ext cx="8305800" cy="4644797"/>
          </a:xfrm>
          <a:prstGeom prst="rect">
            <a:avLst/>
          </a:prstGeom>
        </p:spPr>
      </p:pic>
      <p:sp>
        <p:nvSpPr>
          <p:cNvPr id="5" name="Chevron 4"/>
          <p:cNvSpPr/>
          <p:nvPr/>
        </p:nvSpPr>
        <p:spPr>
          <a:xfrm>
            <a:off x="1419225" y="4514850"/>
            <a:ext cx="466725" cy="1524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1401318" y="4829175"/>
            <a:ext cx="484632" cy="16192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63050" y="3667125"/>
            <a:ext cx="3028950" cy="3190875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2990850" y="4748783"/>
            <a:ext cx="603885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2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LTR: Common Issues [Leave Requests &amp; Holiday usage]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52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LTR: Common issues – Leave Requests: Sick &amp; Annual/Vacation request &amp; usage.  </a:t>
            </a:r>
            <a:r>
              <a:rPr lang="en-US" sz="3200" i="1" u="sng" dirty="0" smtClean="0"/>
              <a:t>Situation 1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anchor="ctr"/>
          <a:lstStyle/>
          <a:p>
            <a:pPr algn="ctr"/>
            <a:r>
              <a:rPr lang="en-US" b="0" dirty="0" smtClean="0"/>
              <a:t>Leave request = “</a:t>
            </a:r>
            <a:r>
              <a:rPr lang="en-US" i="1" dirty="0">
                <a:solidFill>
                  <a:srgbClr val="002060"/>
                </a:solidFill>
              </a:rPr>
              <a:t>S(8):0</a:t>
            </a:r>
            <a:r>
              <a:rPr lang="en-US" b="0" dirty="0" smtClean="0"/>
              <a:t>”?!  Incorrect.</a:t>
            </a:r>
            <a:endParaRPr lang="en-US" b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6798" y="1690688"/>
            <a:ext cx="5183188" cy="823912"/>
          </a:xfrm>
        </p:spPr>
        <p:txBody>
          <a:bodyPr anchor="ctr"/>
          <a:lstStyle/>
          <a:p>
            <a:r>
              <a:rPr lang="en-US" dirty="0" smtClean="0">
                <a:solidFill>
                  <a:srgbClr val="008000"/>
                </a:solidFill>
              </a:rPr>
              <a:t>Leave request = “S(8):8”  Correct!</a:t>
            </a:r>
            <a:endParaRPr lang="en-US" dirty="0">
              <a:solidFill>
                <a:srgbClr val="008000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759574" y="5067301"/>
            <a:ext cx="3409950" cy="559922"/>
          </a:xfrm>
          <a:prstGeom prst="rect">
            <a:avLst/>
          </a:prstGeom>
        </p:spPr>
      </p:pic>
      <p:pic>
        <p:nvPicPr>
          <p:cNvPr id="7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162050" y="2286001"/>
            <a:ext cx="4457700" cy="3362324"/>
          </a:xfrm>
          <a:prstGeom prst="rect">
            <a:avLst/>
          </a:prstGeom>
        </p:spPr>
      </p:pic>
      <p:sp>
        <p:nvSpPr>
          <p:cNvPr id="12" name="Right Arrow 11"/>
          <p:cNvSpPr/>
          <p:nvPr/>
        </p:nvSpPr>
        <p:spPr>
          <a:xfrm>
            <a:off x="5700458" y="514144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Up Arrow 3"/>
          <p:cNvSpPr/>
          <p:nvPr/>
        </p:nvSpPr>
        <p:spPr>
          <a:xfrm>
            <a:off x="8809401" y="5736188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3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619</Words>
  <Application>Microsoft Office PowerPoint</Application>
  <PresentationFormat>Widescreen</PresentationFormat>
  <Paragraphs>48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Calibri</vt:lpstr>
      <vt:lpstr>Calibri Light</vt:lpstr>
      <vt:lpstr>Lucida Sans Unicode</vt:lpstr>
      <vt:lpstr>Verdana</vt:lpstr>
      <vt:lpstr>Wingdings</vt:lpstr>
      <vt:lpstr>Wingdings 2</vt:lpstr>
      <vt:lpstr>Wingdings 3</vt:lpstr>
      <vt:lpstr>Office Theme</vt:lpstr>
      <vt:lpstr>Concourse</vt:lpstr>
      <vt:lpstr>Payroll</vt:lpstr>
      <vt:lpstr>Introduction</vt:lpstr>
      <vt:lpstr>HSA Shared Services website http://depts.washington.edu/hsashare/services/ </vt:lpstr>
      <vt:lpstr>OPUS: Add New Employee or Rehire</vt:lpstr>
      <vt:lpstr>HSA Shared Services</vt:lpstr>
      <vt:lpstr>LEAVE TIME REPORTING [LTR] http://depts.washington.edu/uwhsa/shared-services/ltr/</vt:lpstr>
      <vt:lpstr>LTR: “Help” Guide https://www.pathology.washington.edu/ltr/help.php </vt:lpstr>
      <vt:lpstr>LTR: Common Issues [Leave Requests &amp; Holiday usage]</vt:lpstr>
      <vt:lpstr>LTR: Common issues – Leave Requests: Sick &amp; Annual/Vacation request &amp; usage.  Situation 1.</vt:lpstr>
      <vt:lpstr>LTR: Common issues – Leave Requests: Sick &amp; Annual/Vacation request &amp; usage.  Situation 2.</vt:lpstr>
      <vt:lpstr>LTR: Common issues – Leave Requests: Sick &amp; Annual/Vacation request &amp; usage.  Situation 3.</vt:lpstr>
      <vt:lpstr>A few Holiday Scenarios</vt:lpstr>
      <vt:lpstr>The University provides a credit of hours for a holiday depending on your FTE (percentage of time employed). 100% employees are credited with 8 hours for a University holiday. Lesser FTEs are credited as follows: FTE percentage X 8 hours.  </vt:lpstr>
      <vt:lpstr>The University provides a credit of hours for a holiday depending on your FTE (percentage of time employed). 100% employees are credited with 8 hours for a University holiday. Lesser FTEs are credited as follows: FTE percentage X 8 hours.  </vt:lpstr>
      <vt:lpstr>The University provides a credit of hours for a holiday depending on your FTE (percentage of time employed). 100% employees are credited with 8 hours for a University holiday. Lesser FTEs are credited as follows: FTE percentage X 8 hours.  </vt:lpstr>
      <vt:lpstr>The University provides a credit of hours for a holiday depending on your FTE (percentage of time employed). 100% employees are credited with 8 hours for a University holiday. Lesser FTEs are credited as follows: FTE percentage X 8 hours.  </vt:lpstr>
      <vt:lpstr>The University provides a credit of hours for a holiday depending on your FTE (percentage of time employed). 100% employees are credited with 8 hours for a University holiday. Lesser FTEs are credited as follows: FTE percentage X 8 hours.  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Payroll</dc:title>
  <dc:creator>cgcruz</dc:creator>
  <cp:lastModifiedBy>cgcruz</cp:lastModifiedBy>
  <cp:revision>44</cp:revision>
  <dcterms:created xsi:type="dcterms:W3CDTF">2015-02-09T22:33:40Z</dcterms:created>
  <dcterms:modified xsi:type="dcterms:W3CDTF">2015-02-11T19:19:35Z</dcterms:modified>
</cp:coreProperties>
</file>