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4.xml" ContentType="application/vnd.openxmlformats-officedocument.drawingml.chart+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1"/>
  </p:sldMasterIdLst>
  <p:notesMasterIdLst>
    <p:notesMasterId r:id="rId25"/>
  </p:notesMasterIdLst>
  <p:handoutMasterIdLst>
    <p:handoutMasterId r:id="rId26"/>
  </p:handoutMasterIdLst>
  <p:sldIdLst>
    <p:sldId id="376" r:id="rId2"/>
    <p:sldId id="398" r:id="rId3"/>
    <p:sldId id="377" r:id="rId4"/>
    <p:sldId id="379" r:id="rId5"/>
    <p:sldId id="406" r:id="rId6"/>
    <p:sldId id="400" r:id="rId7"/>
    <p:sldId id="404" r:id="rId8"/>
    <p:sldId id="385" r:id="rId9"/>
    <p:sldId id="386" r:id="rId10"/>
    <p:sldId id="409" r:id="rId11"/>
    <p:sldId id="387" r:id="rId12"/>
    <p:sldId id="389" r:id="rId13"/>
    <p:sldId id="405" r:id="rId14"/>
    <p:sldId id="390" r:id="rId15"/>
    <p:sldId id="410" r:id="rId16"/>
    <p:sldId id="392" r:id="rId17"/>
    <p:sldId id="393" r:id="rId18"/>
    <p:sldId id="394" r:id="rId19"/>
    <p:sldId id="395" r:id="rId20"/>
    <p:sldId id="396" r:id="rId21"/>
    <p:sldId id="402" r:id="rId22"/>
    <p:sldId id="399" r:id="rId23"/>
    <p:sldId id="403"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12" autoAdjust="0"/>
    <p:restoredTop sz="96362" autoAdjust="0"/>
  </p:normalViewPr>
  <p:slideViewPr>
    <p:cSldViewPr>
      <p:cViewPr varScale="1">
        <p:scale>
          <a:sx n="102" d="100"/>
          <a:sy n="102" d="100"/>
        </p:scale>
        <p:origin x="126" y="28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hs-fs1.ehs.washington.edu\ros\OHS%20S%20Drive\1Emma\accident%20investigation(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hs-fs1.ehs.washington.edu\ros\OHS%20S%20Drive\1Emma\accident%20investigation(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hs-fs1.ehs.washington.edu\ros\OHS%20S%20Drive\1Emma\accident%20investigation(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hs-fs1.ehs.washington.edu\ros\OHS%20S%20Drive\1Emma\accident%20investigation(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explosion val="13"/>
            <c:spPr>
              <a:solidFill>
                <a:schemeClr val="accent1">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ea_ChemicalQry!$F$1104:$F$1110</c:f>
              <c:strCache>
                <c:ptCount val="7"/>
                <c:pt idx="0">
                  <c:v>Equipment/ Materials</c:v>
                </c:pt>
                <c:pt idx="1">
                  <c:v>Environment</c:v>
                </c:pt>
                <c:pt idx="2">
                  <c:v>Policies/ Procedures/ Training</c:v>
                </c:pt>
                <c:pt idx="3">
                  <c:v>People</c:v>
                </c:pt>
                <c:pt idx="4">
                  <c:v>Other</c:v>
                </c:pt>
                <c:pt idx="5">
                  <c:v>None</c:v>
                </c:pt>
                <c:pt idx="6">
                  <c:v>Two or More</c:v>
                </c:pt>
              </c:strCache>
            </c:strRef>
          </c:cat>
          <c:val>
            <c:numRef>
              <c:f>ea_ChemicalQry!$G$1104:$G$1110</c:f>
              <c:numCache>
                <c:formatCode>General</c:formatCode>
                <c:ptCount val="7"/>
                <c:pt idx="0">
                  <c:v>113</c:v>
                </c:pt>
                <c:pt idx="1">
                  <c:v>154</c:v>
                </c:pt>
                <c:pt idx="2">
                  <c:v>205</c:v>
                </c:pt>
                <c:pt idx="3">
                  <c:v>347</c:v>
                </c:pt>
                <c:pt idx="4">
                  <c:v>68</c:v>
                </c:pt>
                <c:pt idx="5">
                  <c:v>97</c:v>
                </c:pt>
                <c:pt idx="6">
                  <c:v>101</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explosion val="1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ea_ChemicalQry!$F$1104:$F$1110</c:f>
              <c:strCache>
                <c:ptCount val="7"/>
                <c:pt idx="0">
                  <c:v>Equipment/ Materials</c:v>
                </c:pt>
                <c:pt idx="1">
                  <c:v>Environment</c:v>
                </c:pt>
                <c:pt idx="2">
                  <c:v>Policies/ Procedures/ Training</c:v>
                </c:pt>
                <c:pt idx="3">
                  <c:v>People</c:v>
                </c:pt>
                <c:pt idx="4">
                  <c:v>Other</c:v>
                </c:pt>
                <c:pt idx="5">
                  <c:v>None</c:v>
                </c:pt>
                <c:pt idx="6">
                  <c:v>Two or More</c:v>
                </c:pt>
              </c:strCache>
            </c:strRef>
          </c:cat>
          <c:val>
            <c:numRef>
              <c:f>ea_ChemicalQry!$G$1104:$G$1110</c:f>
              <c:numCache>
                <c:formatCode>General</c:formatCode>
                <c:ptCount val="7"/>
                <c:pt idx="0">
                  <c:v>113</c:v>
                </c:pt>
                <c:pt idx="1">
                  <c:v>154</c:v>
                </c:pt>
                <c:pt idx="2">
                  <c:v>205</c:v>
                </c:pt>
                <c:pt idx="3">
                  <c:v>347</c:v>
                </c:pt>
                <c:pt idx="4">
                  <c:v>68</c:v>
                </c:pt>
                <c:pt idx="5">
                  <c:v>97</c:v>
                </c:pt>
                <c:pt idx="6">
                  <c:v>101</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ea_ChemicalQry!$F$1104:$F$1110</c:f>
              <c:strCache>
                <c:ptCount val="7"/>
                <c:pt idx="0">
                  <c:v>Equipment/ Materials</c:v>
                </c:pt>
                <c:pt idx="1">
                  <c:v>Environment</c:v>
                </c:pt>
                <c:pt idx="2">
                  <c:v>Policies/ Procedures/ Training</c:v>
                </c:pt>
                <c:pt idx="3">
                  <c:v>People</c:v>
                </c:pt>
                <c:pt idx="4">
                  <c:v>Other</c:v>
                </c:pt>
                <c:pt idx="5">
                  <c:v>None</c:v>
                </c:pt>
                <c:pt idx="6">
                  <c:v>Two or More</c:v>
                </c:pt>
              </c:strCache>
            </c:strRef>
          </c:cat>
          <c:val>
            <c:numRef>
              <c:f>ea_ChemicalQry!$G$1104:$G$1110</c:f>
              <c:numCache>
                <c:formatCode>General</c:formatCode>
                <c:ptCount val="7"/>
                <c:pt idx="0">
                  <c:v>113</c:v>
                </c:pt>
                <c:pt idx="1">
                  <c:v>154</c:v>
                </c:pt>
                <c:pt idx="2">
                  <c:v>205</c:v>
                </c:pt>
                <c:pt idx="3">
                  <c:v>347</c:v>
                </c:pt>
                <c:pt idx="4">
                  <c:v>68</c:v>
                </c:pt>
                <c:pt idx="5">
                  <c:v>97</c:v>
                </c:pt>
                <c:pt idx="6">
                  <c:v>101</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ea_ChemicalQry!$F$1104:$F$1110</c:f>
              <c:strCache>
                <c:ptCount val="7"/>
                <c:pt idx="0">
                  <c:v>Equipment/ Materials</c:v>
                </c:pt>
                <c:pt idx="1">
                  <c:v>Environment</c:v>
                </c:pt>
                <c:pt idx="2">
                  <c:v>Policies/ Procedures/ Training</c:v>
                </c:pt>
                <c:pt idx="3">
                  <c:v>People</c:v>
                </c:pt>
                <c:pt idx="4">
                  <c:v>Other</c:v>
                </c:pt>
                <c:pt idx="5">
                  <c:v>None</c:v>
                </c:pt>
                <c:pt idx="6">
                  <c:v>Two or More</c:v>
                </c:pt>
              </c:strCache>
            </c:strRef>
          </c:cat>
          <c:val>
            <c:numRef>
              <c:f>ea_ChemicalQry!$G$1104:$G$1110</c:f>
              <c:numCache>
                <c:formatCode>General</c:formatCode>
                <c:ptCount val="7"/>
                <c:pt idx="0">
                  <c:v>113</c:v>
                </c:pt>
                <c:pt idx="1">
                  <c:v>154</c:v>
                </c:pt>
                <c:pt idx="2">
                  <c:v>205</c:v>
                </c:pt>
                <c:pt idx="3">
                  <c:v>347</c:v>
                </c:pt>
                <c:pt idx="4">
                  <c:v>68</c:v>
                </c:pt>
                <c:pt idx="5">
                  <c:v>97</c:v>
                </c:pt>
                <c:pt idx="6">
                  <c:v>101</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1B2FA66-AD0D-490D-8455-6210B323D37D}" type="datetimeFigureOut">
              <a:rPr lang="en-US" smtClean="0"/>
              <a:pPr/>
              <a:t>5/13/2015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96C6210-E764-46C7-ACE3-BF9037DC52A5}" type="slidenum">
              <a:rPr lang="en-US" smtClean="0"/>
              <a:pPr/>
              <a:t>‹#›</a:t>
            </a:fld>
            <a:endParaRPr lang="en-US"/>
          </a:p>
        </p:txBody>
      </p:sp>
    </p:spTree>
    <p:extLst>
      <p:ext uri="{BB962C8B-B14F-4D97-AF65-F5344CB8AC3E}">
        <p14:creationId xmlns:p14="http://schemas.microsoft.com/office/powerpoint/2010/main" val="610945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0DB1AF0-209C-49EE-BC43-DB21BF4D7420}" type="datetimeFigureOut">
              <a:rPr lang="en-US" smtClean="0"/>
              <a:pPr/>
              <a:t>5/13/2015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E390748-B7CF-4014-AE6F-46DD9140CC8C}" type="slidenum">
              <a:rPr lang="en-US" smtClean="0"/>
              <a:pPr/>
              <a:t>‹#›</a:t>
            </a:fld>
            <a:endParaRPr lang="en-US"/>
          </a:p>
        </p:txBody>
      </p:sp>
    </p:spTree>
    <p:extLst>
      <p:ext uri="{BB962C8B-B14F-4D97-AF65-F5344CB8AC3E}">
        <p14:creationId xmlns:p14="http://schemas.microsoft.com/office/powerpoint/2010/main" val="34942935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390748-B7CF-4014-AE6F-46DD9140CC8C}" type="slidenum">
              <a:rPr lang="en-US" smtClean="0"/>
              <a:pPr/>
              <a:t>1</a:t>
            </a:fld>
            <a:endParaRPr lang="en-US"/>
          </a:p>
        </p:txBody>
      </p:sp>
    </p:spTree>
    <p:extLst>
      <p:ext uri="{BB962C8B-B14F-4D97-AF65-F5344CB8AC3E}">
        <p14:creationId xmlns:p14="http://schemas.microsoft.com/office/powerpoint/2010/main" val="2111198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10</a:t>
            </a:fld>
            <a:endParaRPr lang="en-US"/>
          </a:p>
        </p:txBody>
      </p:sp>
    </p:spTree>
    <p:extLst>
      <p:ext uri="{BB962C8B-B14F-4D97-AF65-F5344CB8AC3E}">
        <p14:creationId xmlns:p14="http://schemas.microsoft.com/office/powerpoint/2010/main" val="2721678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11</a:t>
            </a:fld>
            <a:endParaRPr lang="en-US"/>
          </a:p>
        </p:txBody>
      </p:sp>
    </p:spTree>
    <p:extLst>
      <p:ext uri="{BB962C8B-B14F-4D97-AF65-F5344CB8AC3E}">
        <p14:creationId xmlns:p14="http://schemas.microsoft.com/office/powerpoint/2010/main" val="4170579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12</a:t>
            </a:fld>
            <a:endParaRPr lang="en-US"/>
          </a:p>
        </p:txBody>
      </p:sp>
    </p:spTree>
    <p:extLst>
      <p:ext uri="{BB962C8B-B14F-4D97-AF65-F5344CB8AC3E}">
        <p14:creationId xmlns:p14="http://schemas.microsoft.com/office/powerpoint/2010/main" val="1853396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13</a:t>
            </a:fld>
            <a:endParaRPr lang="en-US"/>
          </a:p>
        </p:txBody>
      </p:sp>
    </p:spTree>
    <p:extLst>
      <p:ext uri="{BB962C8B-B14F-4D97-AF65-F5344CB8AC3E}">
        <p14:creationId xmlns:p14="http://schemas.microsoft.com/office/powerpoint/2010/main" val="1984575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14</a:t>
            </a:fld>
            <a:endParaRPr lang="en-US"/>
          </a:p>
        </p:txBody>
      </p:sp>
    </p:spTree>
    <p:extLst>
      <p:ext uri="{BB962C8B-B14F-4D97-AF65-F5344CB8AC3E}">
        <p14:creationId xmlns:p14="http://schemas.microsoft.com/office/powerpoint/2010/main" val="2671298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US" baseline="0" dirty="0" smtClean="0"/>
          </a:p>
        </p:txBody>
      </p:sp>
      <p:sp>
        <p:nvSpPr>
          <p:cNvPr id="4" name="Slide Number Placeholder 3"/>
          <p:cNvSpPr>
            <a:spLocks noGrp="1"/>
          </p:cNvSpPr>
          <p:nvPr>
            <p:ph type="sldNum" sz="quarter" idx="10"/>
          </p:nvPr>
        </p:nvSpPr>
        <p:spPr/>
        <p:txBody>
          <a:bodyPr/>
          <a:lstStyle/>
          <a:p>
            <a:fld id="{3E390748-B7CF-4014-AE6F-46DD9140CC8C}" type="slidenum">
              <a:rPr lang="en-US" smtClean="0"/>
              <a:pPr/>
              <a:t>15</a:t>
            </a:fld>
            <a:endParaRPr lang="en-US"/>
          </a:p>
        </p:txBody>
      </p:sp>
    </p:spTree>
    <p:extLst>
      <p:ext uri="{BB962C8B-B14F-4D97-AF65-F5344CB8AC3E}">
        <p14:creationId xmlns:p14="http://schemas.microsoft.com/office/powerpoint/2010/main" val="1204447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16</a:t>
            </a:fld>
            <a:endParaRPr lang="en-US"/>
          </a:p>
        </p:txBody>
      </p:sp>
    </p:spTree>
    <p:extLst>
      <p:ext uri="{BB962C8B-B14F-4D97-AF65-F5344CB8AC3E}">
        <p14:creationId xmlns:p14="http://schemas.microsoft.com/office/powerpoint/2010/main" val="2624999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17</a:t>
            </a:fld>
            <a:endParaRPr lang="en-US"/>
          </a:p>
        </p:txBody>
      </p:sp>
    </p:spTree>
    <p:extLst>
      <p:ext uri="{BB962C8B-B14F-4D97-AF65-F5344CB8AC3E}">
        <p14:creationId xmlns:p14="http://schemas.microsoft.com/office/powerpoint/2010/main" val="512171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18</a:t>
            </a:fld>
            <a:endParaRPr lang="en-US"/>
          </a:p>
        </p:txBody>
      </p:sp>
    </p:spTree>
    <p:extLst>
      <p:ext uri="{BB962C8B-B14F-4D97-AF65-F5344CB8AC3E}">
        <p14:creationId xmlns:p14="http://schemas.microsoft.com/office/powerpoint/2010/main" val="28606064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E390748-B7CF-4014-AE6F-46DD9140CC8C}" type="slidenum">
              <a:rPr lang="en-US" smtClean="0"/>
              <a:pPr/>
              <a:t>19</a:t>
            </a:fld>
            <a:endParaRPr lang="en-US"/>
          </a:p>
        </p:txBody>
      </p:sp>
    </p:spTree>
    <p:extLst>
      <p:ext uri="{BB962C8B-B14F-4D97-AF65-F5344CB8AC3E}">
        <p14:creationId xmlns:p14="http://schemas.microsoft.com/office/powerpoint/2010/main" val="74748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2</a:t>
            </a:fld>
            <a:endParaRPr lang="en-US"/>
          </a:p>
        </p:txBody>
      </p:sp>
    </p:spTree>
    <p:extLst>
      <p:ext uri="{BB962C8B-B14F-4D97-AF65-F5344CB8AC3E}">
        <p14:creationId xmlns:p14="http://schemas.microsoft.com/office/powerpoint/2010/main" val="1821722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20</a:t>
            </a:fld>
            <a:endParaRPr lang="en-US"/>
          </a:p>
        </p:txBody>
      </p:sp>
    </p:spTree>
    <p:extLst>
      <p:ext uri="{BB962C8B-B14F-4D97-AF65-F5344CB8AC3E}">
        <p14:creationId xmlns:p14="http://schemas.microsoft.com/office/powerpoint/2010/main" val="30715899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21</a:t>
            </a:fld>
            <a:endParaRPr lang="en-US"/>
          </a:p>
        </p:txBody>
      </p:sp>
    </p:spTree>
    <p:extLst>
      <p:ext uri="{BB962C8B-B14F-4D97-AF65-F5344CB8AC3E}">
        <p14:creationId xmlns:p14="http://schemas.microsoft.com/office/powerpoint/2010/main" val="2880511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22</a:t>
            </a:fld>
            <a:endParaRPr lang="en-US"/>
          </a:p>
        </p:txBody>
      </p:sp>
    </p:spTree>
    <p:extLst>
      <p:ext uri="{BB962C8B-B14F-4D97-AF65-F5344CB8AC3E}">
        <p14:creationId xmlns:p14="http://schemas.microsoft.com/office/powerpoint/2010/main" val="350691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390748-B7CF-4014-AE6F-46DD9140CC8C}" type="slidenum">
              <a:rPr lang="en-US" smtClean="0"/>
              <a:pPr/>
              <a:t>23</a:t>
            </a:fld>
            <a:endParaRPr lang="en-US"/>
          </a:p>
        </p:txBody>
      </p:sp>
    </p:spTree>
    <p:extLst>
      <p:ext uri="{BB962C8B-B14F-4D97-AF65-F5344CB8AC3E}">
        <p14:creationId xmlns:p14="http://schemas.microsoft.com/office/powerpoint/2010/main" val="549085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3</a:t>
            </a:fld>
            <a:endParaRPr lang="en-US"/>
          </a:p>
        </p:txBody>
      </p:sp>
    </p:spTree>
    <p:extLst>
      <p:ext uri="{BB962C8B-B14F-4D97-AF65-F5344CB8AC3E}">
        <p14:creationId xmlns:p14="http://schemas.microsoft.com/office/powerpoint/2010/main" val="3691218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4</a:t>
            </a:fld>
            <a:endParaRPr lang="en-US"/>
          </a:p>
        </p:txBody>
      </p:sp>
    </p:spTree>
    <p:extLst>
      <p:ext uri="{BB962C8B-B14F-4D97-AF65-F5344CB8AC3E}">
        <p14:creationId xmlns:p14="http://schemas.microsoft.com/office/powerpoint/2010/main" val="320980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5</a:t>
            </a:fld>
            <a:endParaRPr lang="en-US"/>
          </a:p>
        </p:txBody>
      </p:sp>
    </p:spTree>
    <p:extLst>
      <p:ext uri="{BB962C8B-B14F-4D97-AF65-F5344CB8AC3E}">
        <p14:creationId xmlns:p14="http://schemas.microsoft.com/office/powerpoint/2010/main" val="3850643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6</a:t>
            </a:fld>
            <a:endParaRPr lang="en-US"/>
          </a:p>
        </p:txBody>
      </p:sp>
    </p:spTree>
    <p:extLst>
      <p:ext uri="{BB962C8B-B14F-4D97-AF65-F5344CB8AC3E}">
        <p14:creationId xmlns:p14="http://schemas.microsoft.com/office/powerpoint/2010/main" val="876666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7</a:t>
            </a:fld>
            <a:endParaRPr lang="en-US"/>
          </a:p>
        </p:txBody>
      </p:sp>
    </p:spTree>
    <p:extLst>
      <p:ext uri="{BB962C8B-B14F-4D97-AF65-F5344CB8AC3E}">
        <p14:creationId xmlns:p14="http://schemas.microsoft.com/office/powerpoint/2010/main" val="2491427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8</a:t>
            </a:fld>
            <a:endParaRPr lang="en-US"/>
          </a:p>
        </p:txBody>
      </p:sp>
    </p:spTree>
    <p:extLst>
      <p:ext uri="{BB962C8B-B14F-4D97-AF65-F5344CB8AC3E}">
        <p14:creationId xmlns:p14="http://schemas.microsoft.com/office/powerpoint/2010/main" val="1765541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90748-B7CF-4014-AE6F-46DD9140CC8C}" type="slidenum">
              <a:rPr lang="en-US" smtClean="0"/>
              <a:pPr/>
              <a:t>9</a:t>
            </a:fld>
            <a:endParaRPr lang="en-US"/>
          </a:p>
        </p:txBody>
      </p:sp>
    </p:spTree>
    <p:extLst>
      <p:ext uri="{BB962C8B-B14F-4D97-AF65-F5344CB8AC3E}">
        <p14:creationId xmlns:p14="http://schemas.microsoft.com/office/powerpoint/2010/main" val="1853112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B185A"/>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defTabSz="457200" fontAlgn="base">
              <a:spcBef>
                <a:spcPct val="0"/>
              </a:spcBef>
              <a:spcAft>
                <a:spcPct val="0"/>
              </a:spcAft>
            </a:pPr>
            <a:endParaRPr lang="en-US" altLang="en-US">
              <a:solidFill>
                <a:prstClr val="white"/>
              </a:solidFill>
            </a:endParaRPr>
          </a:p>
        </p:txBody>
      </p:sp>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solidFill>
                  <a:schemeClr val="bg1"/>
                </a:solidFill>
              </a:defRPr>
            </a:lvl1pPr>
          </a:lstStyle>
          <a:p>
            <a:fld id="{46782576-B620-4A1E-A12F-2173C41D4553}" type="datetime1">
              <a:rPr lang="en-US" altLang="en-US" smtClean="0">
                <a:solidFill>
                  <a:prstClr val="white"/>
                </a:solidFill>
              </a:rPr>
              <a:t>5/13/2015</a:t>
            </a:fld>
            <a:endParaRPr lang="en-US" altLang="en-US">
              <a:solidFill>
                <a:prstClr val="white"/>
              </a:solidFill>
            </a:endParaRPr>
          </a:p>
        </p:txBody>
      </p:sp>
      <p:sp>
        <p:nvSpPr>
          <p:cNvPr id="7" name="Footer Placeholder 4"/>
          <p:cNvSpPr>
            <a:spLocks noGrp="1"/>
          </p:cNvSpPr>
          <p:nvPr>
            <p:ph type="ftr" sz="quarter" idx="11"/>
          </p:nvPr>
        </p:nvSpPr>
        <p:spPr/>
        <p:txBody>
          <a:bodyPr/>
          <a:lstStyle>
            <a:lvl1pPr>
              <a:defRPr>
                <a:solidFill>
                  <a:schemeClr val="bg1"/>
                </a:solidFill>
              </a:defRPr>
            </a:lvl1pPr>
          </a:lstStyle>
          <a:p>
            <a:endParaRPr lang="en-US" altLang="en-US" dirty="0">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304800"/>
            <a:ext cx="3575304" cy="383472"/>
          </a:xfrm>
          <a:prstGeom prst="rect">
            <a:avLst/>
          </a:prstGeom>
        </p:spPr>
      </p:pic>
      <p:sp>
        <p:nvSpPr>
          <p:cNvPr id="8" name="Slide Number Placeholder 5"/>
          <p:cNvSpPr>
            <a:spLocks noGrp="1"/>
          </p:cNvSpPr>
          <p:nvPr>
            <p:ph type="sldNum" sz="quarter" idx="12"/>
          </p:nvPr>
        </p:nvSpPr>
        <p:spPr/>
        <p:txBody>
          <a:bodyPr/>
          <a:lstStyle>
            <a:lvl1pPr>
              <a:defRPr>
                <a:solidFill>
                  <a:schemeClr val="bg1"/>
                </a:solidFill>
              </a:defRPr>
            </a:lvl1pPr>
          </a:lstStyle>
          <a:p>
            <a:fld id="{CB4DA5AA-79A5-403B-861F-238C15EB44FF}" type="slidenum">
              <a:rPr lang="en-US" altLang="en-US">
                <a:solidFill>
                  <a:prstClr val="white"/>
                </a:solidFill>
              </a:rPr>
              <a:pPr/>
              <a:t>‹#›</a:t>
            </a:fld>
            <a:endParaRPr lang="en-US" altLang="en-US" dirty="0">
              <a:solidFill>
                <a:prstClr val="white"/>
              </a:solidFill>
            </a:endParaRPr>
          </a:p>
        </p:txBody>
      </p:sp>
    </p:spTree>
    <p:extLst>
      <p:ext uri="{BB962C8B-B14F-4D97-AF65-F5344CB8AC3E}">
        <p14:creationId xmlns:p14="http://schemas.microsoft.com/office/powerpoint/2010/main" val="147076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609600"/>
          </a:xfrm>
          <a:prstGeom prst="rect">
            <a:avLst/>
          </a:prstGeom>
          <a:solidFill>
            <a:srgbClr val="3B185A"/>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defTabSz="457200" fontAlgn="base">
              <a:spcBef>
                <a:spcPct val="0"/>
              </a:spcBef>
              <a:spcAft>
                <a:spcPct val="0"/>
              </a:spcAft>
            </a:pPr>
            <a:endParaRPr lang="en-US" altLang="en-US">
              <a:solidFill>
                <a:srgbClr val="FFFFFF"/>
              </a:solidFill>
            </a:endParaRPr>
          </a:p>
        </p:txBody>
      </p:sp>
      <p:sp>
        <p:nvSpPr>
          <p:cNvPr id="6" name="Rectangle 5"/>
          <p:cNvSpPr/>
          <p:nvPr userDrawn="1"/>
        </p:nvSpPr>
        <p:spPr>
          <a:xfrm>
            <a:off x="0" y="6705600"/>
            <a:ext cx="9144000" cy="152400"/>
          </a:xfrm>
          <a:prstGeom prst="rect">
            <a:avLst/>
          </a:prstGeom>
          <a:solidFill>
            <a:srgbClr val="D7A900"/>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defTabSz="457200" fontAlgn="base">
              <a:spcBef>
                <a:spcPct val="0"/>
              </a:spcBef>
              <a:spcAft>
                <a:spcPct val="0"/>
              </a:spcAft>
            </a:pPr>
            <a:endParaRPr lang="en-US" altLang="en-US">
              <a:solidFill>
                <a:srgbClr val="FFFFFF"/>
              </a:solidFill>
            </a:endParaRPr>
          </a:p>
        </p:txBody>
      </p:sp>
      <p:sp>
        <p:nvSpPr>
          <p:cNvPr id="2" name="Title 1"/>
          <p:cNvSpPr>
            <a:spLocks noGrp="1"/>
          </p:cNvSpPr>
          <p:nvPr>
            <p:ph type="title"/>
          </p:nvPr>
        </p:nvSpPr>
        <p:spPr>
          <a:xfrm>
            <a:off x="457200" y="762000"/>
            <a:ext cx="8229600" cy="9144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828800"/>
            <a:ext cx="8229600"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318F8C85-494A-4293-8863-9CC80E6509C3}" type="datetime1">
              <a:rPr lang="en-US" altLang="en-US" smtClean="0"/>
              <a:t>5/13/2015</a:t>
            </a:fld>
            <a:endParaRPr lang="en-US" altLang="en-US"/>
          </a:p>
        </p:txBody>
      </p:sp>
      <p:sp>
        <p:nvSpPr>
          <p:cNvPr id="8" name="Footer Placeholder 4"/>
          <p:cNvSpPr>
            <a:spLocks noGrp="1"/>
          </p:cNvSpPr>
          <p:nvPr>
            <p:ph type="ftr" sz="quarter" idx="11"/>
          </p:nvPr>
        </p:nvSpPr>
        <p:spPr>
          <a:xfrm>
            <a:off x="2590800" y="6356350"/>
            <a:ext cx="3962400" cy="365125"/>
          </a:xfrm>
        </p:spPr>
        <p:txBody>
          <a:bodyPr/>
          <a:lstStyle>
            <a:lvl1pPr>
              <a:defRPr/>
            </a:lvl1pPr>
          </a:lstStyle>
          <a:p>
            <a:endParaRPr lang="en-US" altLang="en-US" dirty="0"/>
          </a:p>
        </p:txBody>
      </p:sp>
      <p:sp>
        <p:nvSpPr>
          <p:cNvPr id="9" name="Slide Number Placeholder 5"/>
          <p:cNvSpPr>
            <a:spLocks noGrp="1"/>
          </p:cNvSpPr>
          <p:nvPr>
            <p:ph type="sldNum" sz="quarter" idx="12"/>
          </p:nvPr>
        </p:nvSpPr>
        <p:spPr/>
        <p:txBody>
          <a:bodyPr/>
          <a:lstStyle>
            <a:lvl1pPr>
              <a:defRPr/>
            </a:lvl1pPr>
          </a:lstStyle>
          <a:p>
            <a:fld id="{D574A074-2F12-402A-9457-89E550291993}" type="slidenum">
              <a:rPr lang="en-US" altLang="en-US"/>
              <a:pPr/>
              <a:t>‹#›</a:t>
            </a:fld>
            <a:endParaRPr lang="en-US" alt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1" y="149732"/>
            <a:ext cx="2983895" cy="320040"/>
          </a:xfrm>
          <a:prstGeom prst="rect">
            <a:avLst/>
          </a:prstGeom>
        </p:spPr>
      </p:pic>
    </p:spTree>
    <p:extLst>
      <p:ext uri="{BB962C8B-B14F-4D97-AF65-F5344CB8AC3E}">
        <p14:creationId xmlns:p14="http://schemas.microsoft.com/office/powerpoint/2010/main" val="70500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4290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928813"/>
            <a:ext cx="7772400" cy="1500187"/>
          </a:xfrm>
        </p:spPr>
        <p:txBody>
          <a:bodyPr anchor="b"/>
          <a:lstStyle>
            <a:lvl1pPr marL="0" indent="0">
              <a:buNone/>
              <a:defRPr sz="2000">
                <a:solidFill>
                  <a:srgbClr val="58615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2BD40-3F28-493A-89DD-451E7151DD3C}" type="datetime1">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C13C4D-A25A-4341-AE95-F417DB73963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859AEDB-1854-4B19-BF34-D6C4E4D17A15}" type="datetime1">
              <a:rPr lang="en-US" smtClean="0"/>
              <a:t>5/13/2015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C13C4D-A25A-4341-AE95-F417DB739637}" type="slidenum">
              <a:rPr lang="en-US" smtClean="0"/>
              <a:pPr/>
              <a:t>‹#›</a:t>
            </a:fld>
            <a:endParaRPr lang="en-US" dirty="0"/>
          </a:p>
        </p:txBody>
      </p:sp>
    </p:spTree>
    <p:extLst>
      <p:ext uri="{BB962C8B-B14F-4D97-AF65-F5344CB8AC3E}">
        <p14:creationId xmlns:p14="http://schemas.microsoft.com/office/powerpoint/2010/main" val="3056999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Right Side Picture Layou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7237202" y="1587500"/>
            <a:ext cx="2139632" cy="3352800"/>
          </a:xfrm>
          <a:no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8" name="Content Placeholder 2"/>
          <p:cNvSpPr>
            <a:spLocks noGrp="1"/>
          </p:cNvSpPr>
          <p:nvPr>
            <p:ph idx="13"/>
          </p:nvPr>
        </p:nvSpPr>
        <p:spPr>
          <a:xfrm>
            <a:off x="914400" y="2260601"/>
            <a:ext cx="6159500" cy="368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914400" y="1130300"/>
            <a:ext cx="6146800" cy="914400"/>
          </a:xfrm>
        </p:spPr>
        <p:txBody>
          <a:bodyPr>
            <a:noAutofit/>
          </a:bodyPr>
          <a:lstStyle>
            <a:lvl1pPr>
              <a:defRPr sz="3600"/>
            </a:lvl1pPr>
          </a:lstStyle>
          <a:p>
            <a:r>
              <a:rPr lang="en-US" smtClean="0"/>
              <a:t>Click to edit Master title style</a:t>
            </a:r>
            <a:endParaRPr lang="en-US" dirty="0"/>
          </a:p>
        </p:txBody>
      </p:sp>
      <p:sp>
        <p:nvSpPr>
          <p:cNvPr id="10" name="Date Placeholder 9"/>
          <p:cNvSpPr>
            <a:spLocks noGrp="1"/>
          </p:cNvSpPr>
          <p:nvPr>
            <p:ph type="dt" sz="half" idx="14"/>
          </p:nvPr>
        </p:nvSpPr>
        <p:spPr/>
        <p:txBody>
          <a:bodyPr/>
          <a:lstStyle/>
          <a:p>
            <a:fld id="{3DD70D08-865B-4222-89F5-584FDE31E6C1}" type="datetime1">
              <a:rPr lang="en-US" smtClean="0"/>
              <a:t>5/13/2015</a:t>
            </a:fld>
            <a:endParaRPr lang="en-US" dirty="0"/>
          </a:p>
        </p:txBody>
      </p:sp>
      <p:sp>
        <p:nvSpPr>
          <p:cNvPr id="11" name="Slide Number Placeholder 10"/>
          <p:cNvSpPr>
            <a:spLocks noGrp="1"/>
          </p:cNvSpPr>
          <p:nvPr>
            <p:ph type="sldNum" sz="quarter" idx="15"/>
          </p:nvPr>
        </p:nvSpPr>
        <p:spPr/>
        <p:txBody>
          <a:bodyPr/>
          <a:lstStyle/>
          <a:p>
            <a:fld id="{30C13C4D-A25A-4341-AE95-F417DB739637}" type="slidenum">
              <a:rPr lang="en-US" smtClean="0"/>
              <a:pPr/>
              <a:t>‹#›</a:t>
            </a:fld>
            <a:endParaRPr lang="en-US" dirty="0"/>
          </a:p>
        </p:txBody>
      </p:sp>
      <p:sp>
        <p:nvSpPr>
          <p:cNvPr id="12" name="Footer Placeholder 11"/>
          <p:cNvSpPr>
            <a:spLocks noGrp="1"/>
          </p:cNvSpPr>
          <p:nvPr>
            <p:ph type="ftr" sz="quarter" idx="16"/>
          </p:nvPr>
        </p:nvSpPr>
        <p:spPr/>
        <p:txBody>
          <a:bodyPr/>
          <a:lstStyle/>
          <a:p>
            <a:endParaRPr lang="en-US" dirty="0"/>
          </a:p>
        </p:txBody>
      </p:sp>
    </p:spTree>
    <p:extLst>
      <p:ext uri="{BB962C8B-B14F-4D97-AF65-F5344CB8AC3E}">
        <p14:creationId xmlns:p14="http://schemas.microsoft.com/office/powerpoint/2010/main" val="3232757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7620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n-US" altLang="en-US" smtClean="0"/>
              <a:t>Click to edit Master title style</a:t>
            </a:r>
            <a:endParaRPr lang="en-US" altLang="en-US" dirty="0" smtClean="0"/>
          </a:p>
        </p:txBody>
      </p:sp>
      <p:sp>
        <p:nvSpPr>
          <p:cNvPr id="1027" name="Text Placeholder 2"/>
          <p:cNvSpPr>
            <a:spLocks noGrp="1"/>
          </p:cNvSpPr>
          <p:nvPr>
            <p:ph type="body" idx="1"/>
          </p:nvPr>
        </p:nvSpPr>
        <p:spPr bwMode="auto">
          <a:xfrm>
            <a:off x="457200" y="1676400"/>
            <a:ext cx="8229600" cy="444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Calibri" charset="0"/>
              </a:defRPr>
            </a:lvl1pPr>
          </a:lstStyle>
          <a:p>
            <a:pPr defTabSz="457200" fontAlgn="base">
              <a:spcBef>
                <a:spcPct val="0"/>
              </a:spcBef>
              <a:spcAft>
                <a:spcPct val="0"/>
              </a:spcAft>
            </a:pPr>
            <a:fld id="{C86AFEC1-6412-4BE8-A19D-3715CB85B7AC}" type="datetime1">
              <a:rPr lang="en-US" altLang="en-US" smtClean="0">
                <a:ea typeface="ＭＳ Ｐゴシック" charset="-128"/>
              </a:rPr>
              <a:t>5/13/2015</a:t>
            </a:fld>
            <a:endParaRPr lang="en-US" altLang="en-US">
              <a:ea typeface="ＭＳ Ｐゴシック" charset="-128"/>
            </a:endParaRPr>
          </a:p>
        </p:txBody>
      </p:sp>
      <p:sp>
        <p:nvSpPr>
          <p:cNvPr id="5" name="Footer Placeholder 4"/>
          <p:cNvSpPr>
            <a:spLocks noGrp="1"/>
          </p:cNvSpPr>
          <p:nvPr>
            <p:ph type="ftr" sz="quarter" idx="3"/>
          </p:nvPr>
        </p:nvSpPr>
        <p:spPr>
          <a:xfrm>
            <a:off x="2590800" y="6356350"/>
            <a:ext cx="39624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898989"/>
                </a:solidFill>
                <a:latin typeface="Calibri" charset="0"/>
              </a:defRPr>
            </a:lvl1pPr>
          </a:lstStyle>
          <a:p>
            <a:pPr defTabSz="457200" fontAlgn="base">
              <a:spcBef>
                <a:spcPct val="0"/>
              </a:spcBef>
              <a:spcAft>
                <a:spcPct val="0"/>
              </a:spcAft>
            </a:pPr>
            <a:endParaRPr lang="en-US" altLang="en-US" dirty="0">
              <a:ea typeface="ＭＳ Ｐゴシック"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Calibri" charset="0"/>
              </a:defRPr>
            </a:lvl1pPr>
          </a:lstStyle>
          <a:p>
            <a:pPr defTabSz="457200" fontAlgn="base">
              <a:spcBef>
                <a:spcPct val="0"/>
              </a:spcBef>
              <a:spcAft>
                <a:spcPct val="0"/>
              </a:spcAft>
            </a:pPr>
            <a:fld id="{70A59097-F467-4226-ADD9-A8E21D77BB45}" type="slidenum">
              <a:rPr lang="en-US" altLang="en-US" smtClean="0">
                <a:ea typeface="ＭＳ Ｐゴシック" charset="-128"/>
              </a:rPr>
              <a:pPr defTabSz="457200" fontAlgn="base">
                <a:spcBef>
                  <a:spcPct val="0"/>
                </a:spcBef>
                <a:spcAft>
                  <a:spcPct val="0"/>
                </a:spcAft>
              </a:pPr>
              <a:t>‹#›</a:t>
            </a:fld>
            <a:endParaRPr lang="en-US" altLang="en-US">
              <a:ea typeface="ＭＳ Ｐゴシック" charset="-128"/>
            </a:endParaRPr>
          </a:p>
        </p:txBody>
      </p:sp>
      <p:sp>
        <p:nvSpPr>
          <p:cNvPr id="7" name="Rectangle 6"/>
          <p:cNvSpPr/>
          <p:nvPr userDrawn="1"/>
        </p:nvSpPr>
        <p:spPr>
          <a:xfrm>
            <a:off x="0" y="0"/>
            <a:ext cx="9144000" cy="609600"/>
          </a:xfrm>
          <a:prstGeom prst="rect">
            <a:avLst/>
          </a:prstGeom>
          <a:solidFill>
            <a:srgbClr val="3B185A"/>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defTabSz="457200" fontAlgn="base">
              <a:spcBef>
                <a:spcPct val="0"/>
              </a:spcBef>
              <a:spcAft>
                <a:spcPct val="0"/>
              </a:spcAft>
            </a:pPr>
            <a:endParaRPr lang="en-US" altLang="en-US">
              <a:solidFill>
                <a:srgbClr val="FFFFFF"/>
              </a:solidFill>
            </a:endParaRPr>
          </a:p>
        </p:txBody>
      </p:sp>
      <p:sp>
        <p:nvSpPr>
          <p:cNvPr id="8" name="Rectangle 7"/>
          <p:cNvSpPr/>
          <p:nvPr userDrawn="1"/>
        </p:nvSpPr>
        <p:spPr>
          <a:xfrm>
            <a:off x="0" y="6705600"/>
            <a:ext cx="9144000" cy="152400"/>
          </a:xfrm>
          <a:prstGeom prst="rect">
            <a:avLst/>
          </a:prstGeom>
          <a:solidFill>
            <a:srgbClr val="D7A900"/>
          </a:solidFill>
          <a:ln w="381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defTabSz="457200" fontAlgn="base">
              <a:spcBef>
                <a:spcPct val="0"/>
              </a:spcBef>
              <a:spcAft>
                <a:spcPct val="0"/>
              </a:spcAft>
            </a:pPr>
            <a:endParaRPr lang="en-US" altLang="en-US">
              <a:solidFill>
                <a:srgbClr val="FFFFFF"/>
              </a:solidFill>
            </a:endParaRPr>
          </a:p>
        </p:txBody>
      </p: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04801" y="149732"/>
            <a:ext cx="2983895" cy="320040"/>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Lst>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ehs.washington.edu/"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www.ehs.washington.edu/ohssafcom/index.shtm" TargetMode="External"/><Relationship Id="rId5" Type="http://schemas.openxmlformats.org/officeDocument/2006/relationships/hyperlink" Target="http://ehs.washington.edu/manuals/index.shtm" TargetMode="External"/><Relationship Id="rId4" Type="http://schemas.openxmlformats.org/officeDocument/2006/relationships/hyperlink" Target="http://ehs.washington.edu/ohsoars/index.sht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bwMode="white">
          <a:xfrm>
            <a:off x="0" y="2057400"/>
            <a:ext cx="9144000" cy="1470025"/>
          </a:xfrm>
        </p:spPr>
        <p:txBody>
          <a:bodyPr>
            <a:normAutofit fontScale="90000"/>
          </a:bodyPr>
          <a:lstStyle/>
          <a:p>
            <a:r>
              <a:rPr lang="en-US" altLang="en-US" dirty="0" smtClean="0"/>
              <a:t>Accident Investigation Training</a:t>
            </a:r>
            <a:r>
              <a:rPr lang="en-US" altLang="en-US" dirty="0"/>
              <a:t/>
            </a:r>
            <a:br>
              <a:rPr lang="en-US" altLang="en-US" dirty="0"/>
            </a:br>
            <a:r>
              <a:rPr lang="en-US" altLang="en-US" sz="3500" dirty="0" smtClean="0"/>
              <a:t>How to Conduct a Workplace Accident Investigation</a:t>
            </a:r>
            <a:endParaRPr lang="en-US" altLang="en-US" dirty="0"/>
          </a:p>
        </p:txBody>
      </p:sp>
      <p:sp>
        <p:nvSpPr>
          <p:cNvPr id="13315" name="Subtitle 2"/>
          <p:cNvSpPr>
            <a:spLocks noGrp="1"/>
          </p:cNvSpPr>
          <p:nvPr>
            <p:ph type="subTitle" idx="1"/>
          </p:nvPr>
        </p:nvSpPr>
        <p:spPr bwMode="white">
          <a:xfrm>
            <a:off x="0" y="3352800"/>
            <a:ext cx="9144000" cy="1752600"/>
          </a:xfrm>
        </p:spPr>
        <p:txBody>
          <a:bodyPr>
            <a:normAutofit/>
          </a:bodyPr>
          <a:lstStyle/>
          <a:p>
            <a:endParaRPr lang="en-US" altLang="en-US" dirty="0" smtClean="0"/>
          </a:p>
          <a:p>
            <a:r>
              <a:rPr lang="en-US" altLang="en-US" sz="2500" dirty="0" smtClean="0"/>
              <a:t>Emma Alder, Health and Safety Programs Specialist</a:t>
            </a:r>
          </a:p>
          <a:p>
            <a:r>
              <a:rPr lang="en-US" altLang="en-US" sz="2500" dirty="0" smtClean="0"/>
              <a:t>EH&amp;S, Research and Occupational Safety</a:t>
            </a:r>
          </a:p>
          <a:p>
            <a:endParaRPr lang="en-US" alt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0093" y="4926105"/>
            <a:ext cx="1981200" cy="1722576"/>
          </a:xfrm>
          <a:prstGeom prst="rect">
            <a:avLst/>
          </a:prstGeom>
        </p:spPr>
      </p:pic>
      <p:pic>
        <p:nvPicPr>
          <p:cNvPr id="5" name="Content Placeholder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1246957" y="4926105"/>
            <a:ext cx="1524000" cy="1722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926103"/>
            <a:ext cx="1266093" cy="1727060"/>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6811" y="4926104"/>
            <a:ext cx="2315307" cy="1722576"/>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082118" y="4926103"/>
            <a:ext cx="2057400" cy="172257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03931"/>
            <a:ext cx="3962400" cy="4297363"/>
          </a:xfrm>
        </p:spPr>
        <p:txBody>
          <a:bodyPr/>
          <a:lstStyle/>
          <a:p>
            <a:pPr marL="0" indent="0">
              <a:buNone/>
            </a:pPr>
            <a:r>
              <a:rPr lang="en-US" dirty="0" smtClean="0"/>
              <a:t>“Employee was shocked by electrical outlet while unplugging cord.”</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10</a:t>
            </a:fld>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0339" y="1770061"/>
            <a:ext cx="4646461" cy="3484845"/>
          </a:xfrm>
          <a:prstGeom prst="rect">
            <a:avLst/>
          </a:prstGeom>
        </p:spPr>
      </p:pic>
    </p:spTree>
    <p:extLst>
      <p:ext uri="{BB962C8B-B14F-4D97-AF65-F5344CB8AC3E}">
        <p14:creationId xmlns:p14="http://schemas.microsoft.com/office/powerpoint/2010/main" val="4214249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en-US" dirty="0" smtClean="0"/>
              <a:t>. Collect Facts Through Interviews</a:t>
            </a:r>
            <a:endParaRPr lang="en-US" dirty="0"/>
          </a:p>
        </p:txBody>
      </p:sp>
      <p:sp>
        <p:nvSpPr>
          <p:cNvPr id="3" name="Content Placeholder 2"/>
          <p:cNvSpPr>
            <a:spLocks noGrp="1"/>
          </p:cNvSpPr>
          <p:nvPr>
            <p:ph idx="1"/>
          </p:nvPr>
        </p:nvSpPr>
        <p:spPr/>
        <p:txBody>
          <a:bodyPr/>
          <a:lstStyle/>
          <a:p>
            <a:r>
              <a:rPr lang="en-US" dirty="0" smtClean="0"/>
              <a:t>Interview affected employee(s) and witnesses as soon as possible.</a:t>
            </a:r>
          </a:p>
          <a:p>
            <a:r>
              <a:rPr lang="en-US" dirty="0" smtClean="0"/>
              <a:t>Interview at the accident scene, if possible.</a:t>
            </a:r>
          </a:p>
          <a:p>
            <a:r>
              <a:rPr lang="en-US" dirty="0" smtClean="0"/>
              <a:t>Keep the purpose of the investigation in mind</a:t>
            </a:r>
            <a:r>
              <a:rPr lang="en-US" dirty="0"/>
              <a:t>.</a:t>
            </a:r>
            <a:r>
              <a:rPr lang="en-US" dirty="0" smtClean="0"/>
              <a:t> Make sure the interviewee understands as well.</a:t>
            </a:r>
          </a:p>
          <a:p>
            <a:r>
              <a:rPr lang="en-US" dirty="0" smtClean="0"/>
              <a:t>Ask for the interviewee’s suggestions.</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11</a:t>
            </a:fld>
            <a:endParaRPr lang="en-US" altLang="en-US"/>
          </a:p>
        </p:txBody>
      </p:sp>
    </p:spTree>
    <p:extLst>
      <p:ext uri="{BB962C8B-B14F-4D97-AF65-F5344CB8AC3E}">
        <p14:creationId xmlns:p14="http://schemas.microsoft.com/office/powerpoint/2010/main" val="3564334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dirty="0" smtClean="0"/>
              <a:t>. Develop the Sequence of Events</a:t>
            </a:r>
            <a:endParaRPr lang="en-US" dirty="0"/>
          </a:p>
        </p:txBody>
      </p:sp>
      <p:sp>
        <p:nvSpPr>
          <p:cNvPr id="3" name="Content Placeholder 2"/>
          <p:cNvSpPr>
            <a:spLocks noGrp="1"/>
          </p:cNvSpPr>
          <p:nvPr>
            <p:ph idx="1"/>
          </p:nvPr>
        </p:nvSpPr>
        <p:spPr/>
        <p:txBody>
          <a:bodyPr/>
          <a:lstStyle/>
          <a:p>
            <a:r>
              <a:rPr lang="en-US" dirty="0" smtClean="0"/>
              <a:t>Analyze the accident by breaking down</a:t>
            </a:r>
          </a:p>
          <a:p>
            <a:pPr lvl="1"/>
            <a:r>
              <a:rPr lang="en-US" dirty="0" smtClean="0"/>
              <a:t>Events prior to accident</a:t>
            </a:r>
          </a:p>
          <a:p>
            <a:pPr lvl="1"/>
            <a:r>
              <a:rPr lang="en-US" dirty="0" smtClean="0"/>
              <a:t>Events during</a:t>
            </a:r>
          </a:p>
          <a:p>
            <a:pPr lvl="1"/>
            <a:r>
              <a:rPr lang="en-US" dirty="0" smtClean="0"/>
              <a:t>Events immediately after</a:t>
            </a:r>
          </a:p>
          <a:p>
            <a:r>
              <a:rPr lang="en-US" dirty="0" smtClean="0"/>
              <a:t>Identify gaps in your timeline and gather additional facts and information as needed.</a:t>
            </a:r>
            <a:endParaRPr lang="en-US" dirty="0"/>
          </a:p>
          <a:p>
            <a:pPr lvl="1"/>
            <a:endParaRPr lang="en-US" dirty="0"/>
          </a:p>
          <a:p>
            <a:pPr marL="457200" lvl="1" indent="0">
              <a:buNone/>
            </a:pPr>
            <a:endParaRPr lang="en-US" dirty="0" smtClean="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12</a:t>
            </a:fld>
            <a:endParaRPr lang="en-US" altLang="en-US"/>
          </a:p>
        </p:txBody>
      </p:sp>
    </p:spTree>
    <p:extLst>
      <p:ext uri="{BB962C8B-B14F-4D97-AF65-F5344CB8AC3E}">
        <p14:creationId xmlns:p14="http://schemas.microsoft.com/office/powerpoint/2010/main" val="3860053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  Initiate Report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Accidents at the university are reported via the Online Accident Reporting System (OARS).</a:t>
            </a:r>
          </a:p>
          <a:p>
            <a:r>
              <a:rPr lang="en-US" dirty="0" smtClean="0"/>
              <a:t>Report all accidents within 24 hours.</a:t>
            </a:r>
          </a:p>
          <a:p>
            <a:r>
              <a:rPr lang="en-US" dirty="0" smtClean="0"/>
              <a:t>OARS serves several purposes:</a:t>
            </a:r>
          </a:p>
          <a:p>
            <a:pPr lvl="1"/>
            <a:r>
              <a:rPr lang="en-US" dirty="0" smtClean="0"/>
              <a:t>Meeting reporting requirements</a:t>
            </a:r>
          </a:p>
          <a:p>
            <a:pPr lvl="1"/>
            <a:r>
              <a:rPr lang="en-US" dirty="0" smtClean="0"/>
              <a:t>Documenting your investigation</a:t>
            </a:r>
          </a:p>
          <a:p>
            <a:pPr lvl="1"/>
            <a:r>
              <a:rPr lang="en-US" dirty="0" smtClean="0"/>
              <a:t>Requesting assistance from EH&amp;S, if needed</a:t>
            </a:r>
          </a:p>
          <a:p>
            <a:r>
              <a:rPr lang="en-US" dirty="0"/>
              <a:t>Accidents </a:t>
            </a:r>
            <a:r>
              <a:rPr lang="en-US" dirty="0" smtClean="0"/>
              <a:t>resulting in a fatality or hospitalization must be reported by calling EH&amp;S at </a:t>
            </a:r>
            <a:r>
              <a:rPr lang="en-US" dirty="0" smtClean="0"/>
              <a:t>206.543.7262. EH&amp;S must notify L&amp;I within 8 hrs.</a:t>
            </a:r>
            <a:endParaRPr lang="en-US" dirty="0" smtClean="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13</a:t>
            </a:fld>
            <a:endParaRPr lang="en-US" altLang="en-US"/>
          </a:p>
        </p:txBody>
      </p:sp>
    </p:spTree>
    <p:extLst>
      <p:ext uri="{BB962C8B-B14F-4D97-AF65-F5344CB8AC3E}">
        <p14:creationId xmlns:p14="http://schemas.microsoft.com/office/powerpoint/2010/main" val="2539544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a:t>
            </a:r>
            <a:r>
              <a:rPr lang="en-US" dirty="0" smtClean="0"/>
              <a:t>. Determine the Causes	</a:t>
            </a:r>
            <a:endParaRPr lang="en-US" dirty="0"/>
          </a:p>
        </p:txBody>
      </p:sp>
      <p:sp>
        <p:nvSpPr>
          <p:cNvPr id="3" name="Content Placeholder 2"/>
          <p:cNvSpPr>
            <a:spLocks noGrp="1"/>
          </p:cNvSpPr>
          <p:nvPr>
            <p:ph idx="1"/>
          </p:nvPr>
        </p:nvSpPr>
        <p:spPr/>
        <p:txBody>
          <a:bodyPr/>
          <a:lstStyle/>
          <a:p>
            <a:r>
              <a:rPr lang="en-US" b="1" dirty="0"/>
              <a:t>Direct Cause </a:t>
            </a:r>
            <a:r>
              <a:rPr lang="en-US" dirty="0"/>
              <a:t>– The immediate source of the accident, often quickly identified</a:t>
            </a:r>
          </a:p>
          <a:p>
            <a:r>
              <a:rPr lang="en-US" b="1" dirty="0"/>
              <a:t>Indirect Cause </a:t>
            </a:r>
            <a:r>
              <a:rPr lang="en-US" dirty="0"/>
              <a:t>– An unsafe action or condition</a:t>
            </a:r>
          </a:p>
          <a:p>
            <a:r>
              <a:rPr lang="en-US" b="1" dirty="0"/>
              <a:t>Root Cause </a:t>
            </a:r>
            <a:r>
              <a:rPr lang="en-US" dirty="0"/>
              <a:t>– Policies, decisions, environmental or personal factors</a:t>
            </a:r>
          </a:p>
          <a:p>
            <a:pPr marL="0" indent="0">
              <a:buNone/>
            </a:pP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r>
              <a:rPr lang="en-US" dirty="0" err="1"/>
              <a:t>Manuele</a:t>
            </a:r>
            <a:r>
              <a:rPr lang="en-US" dirty="0"/>
              <a:t>, F. (2011). Reviewing Heinrich: Dislodging Two Myths From the Practice of Safety. </a:t>
            </a:r>
            <a:r>
              <a:rPr lang="en-US" i="1" dirty="0"/>
              <a:t>Professional Safety,</a:t>
            </a:r>
            <a:r>
              <a:rPr lang="en-US" dirty="0"/>
              <a:t> 51-61.</a:t>
            </a:r>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14</a:t>
            </a:fld>
            <a:endParaRPr lang="en-US" altLang="en-US"/>
          </a:p>
        </p:txBody>
      </p:sp>
      <p:sp>
        <p:nvSpPr>
          <p:cNvPr id="7" name="TextBox 6"/>
          <p:cNvSpPr txBox="1"/>
          <p:nvPr/>
        </p:nvSpPr>
        <p:spPr>
          <a:xfrm>
            <a:off x="609600" y="4925834"/>
            <a:ext cx="7543800" cy="1015663"/>
          </a:xfrm>
          <a:prstGeom prst="rect">
            <a:avLst/>
          </a:prstGeom>
          <a:noFill/>
        </p:spPr>
        <p:txBody>
          <a:bodyPr wrap="square" rtlCol="0">
            <a:spAutoFit/>
          </a:bodyPr>
          <a:lstStyle/>
          <a:p>
            <a:r>
              <a:rPr lang="en-US" sz="1500" dirty="0" smtClean="0"/>
              <a:t>“Accidents usually result from multiple and interacting causal factors that may have organizational, cultural, technical or operational systems origins. If accident investigations do not relate to actual casual factors, corrective actions taken will be misdirected and ineffective.”  (</a:t>
            </a:r>
            <a:r>
              <a:rPr lang="en-US" sz="1500" dirty="0" err="1" smtClean="0"/>
              <a:t>Manuele</a:t>
            </a:r>
            <a:r>
              <a:rPr lang="en-US" sz="1500" dirty="0" smtClean="0"/>
              <a:t>, 2011)</a:t>
            </a:r>
            <a:endParaRPr lang="en-US" sz="1500" dirty="0"/>
          </a:p>
        </p:txBody>
      </p:sp>
    </p:spTree>
    <p:extLst>
      <p:ext uri="{BB962C8B-B14F-4D97-AF65-F5344CB8AC3E}">
        <p14:creationId xmlns:p14="http://schemas.microsoft.com/office/powerpoint/2010/main" val="410496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0" y="1"/>
            <a:ext cx="9148119" cy="61118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15</a:t>
            </a:fld>
            <a:endParaRPr lang="en-US" altLang="en-US"/>
          </a:p>
        </p:txBody>
      </p:sp>
      <p:sp>
        <p:nvSpPr>
          <p:cNvPr id="7" name="Date Placeholder 3"/>
          <p:cNvSpPr txBox="1">
            <a:spLocks/>
          </p:cNvSpPr>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000" kern="1200">
                <a:solidFill>
                  <a:srgbClr val="898989"/>
                </a:solidFill>
                <a:latin typeface="Calibri"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18F8C85-494A-4293-8863-9CC80E6509C3}" type="datetime1">
              <a:rPr lang="en-US" altLang="en-US" smtClean="0"/>
              <a:pPr/>
              <a:t>5/13/2015</a:t>
            </a:fld>
            <a:endParaRPr lang="en-US" altLang="en-US"/>
          </a:p>
        </p:txBody>
      </p:sp>
      <p:sp>
        <p:nvSpPr>
          <p:cNvPr id="8" name="Slide Number Placeholder 5"/>
          <p:cNvSpPr txBox="1">
            <a:spLocks/>
          </p:cNvSpPr>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000" kern="1200">
                <a:solidFill>
                  <a:srgbClr val="898989"/>
                </a:solidFill>
                <a:latin typeface="Calibri"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74A074-2F12-402A-9457-89E550291993}" type="slidenum">
              <a:rPr lang="en-US" altLang="en-US" smtClean="0"/>
              <a:pPr/>
              <a:t>15</a:t>
            </a:fld>
            <a:endParaRPr lang="en-US" altLang="en-US"/>
          </a:p>
        </p:txBody>
      </p:sp>
      <p:sp>
        <p:nvSpPr>
          <p:cNvPr id="9" name="Arc 2"/>
          <p:cNvSpPr>
            <a:spLocks/>
          </p:cNvSpPr>
          <p:nvPr/>
        </p:nvSpPr>
        <p:spPr bwMode="auto">
          <a:xfrm>
            <a:off x="4360863" y="1370013"/>
            <a:ext cx="452437" cy="1712912"/>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85"/>
                </a:moveTo>
                <a:cubicBezTo>
                  <a:pt x="8" y="9700"/>
                  <a:pt x="9615" y="55"/>
                  <a:pt x="21499" y="0"/>
                </a:cubicBezTo>
              </a:path>
              <a:path w="21600" h="21600" stroke="0" extrusionOk="0">
                <a:moveTo>
                  <a:pt x="0" y="21585"/>
                </a:moveTo>
                <a:cubicBezTo>
                  <a:pt x="8" y="9700"/>
                  <a:pt x="9615" y="55"/>
                  <a:pt x="21499" y="0"/>
                </a:cubicBezTo>
                <a:lnTo>
                  <a:pt x="21600" y="21600"/>
                </a:lnTo>
                <a:close/>
              </a:path>
            </a:pathLst>
          </a:custGeom>
          <a:noFill/>
          <a:ln w="101600" cap="rnd">
            <a:solidFill>
              <a:srgbClr val="00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 name="Arc 3"/>
          <p:cNvSpPr>
            <a:spLocks/>
          </p:cNvSpPr>
          <p:nvPr/>
        </p:nvSpPr>
        <p:spPr bwMode="auto">
          <a:xfrm>
            <a:off x="4610100" y="1370013"/>
            <a:ext cx="107950" cy="31750"/>
          </a:xfrm>
          <a:custGeom>
            <a:avLst/>
            <a:gdLst>
              <a:gd name="T0" fmla="*/ 0 w 21585"/>
              <a:gd name="T1" fmla="*/ 6733259 h 21596"/>
              <a:gd name="T2" fmla="*/ 2147483647 w 21585"/>
              <a:gd name="T3" fmla="*/ 0 h 21596"/>
              <a:gd name="T4" fmla="*/ 2147483647 w 21585"/>
              <a:gd name="T5" fmla="*/ 6997256 h 21596"/>
              <a:gd name="T6" fmla="*/ 0 60000 65536"/>
              <a:gd name="T7" fmla="*/ 0 60000 65536"/>
              <a:gd name="T8" fmla="*/ 0 60000 65536"/>
              <a:gd name="T9" fmla="*/ 0 w 21585"/>
              <a:gd name="T10" fmla="*/ 0 h 21596"/>
              <a:gd name="T11" fmla="*/ 21585 w 21585"/>
              <a:gd name="T12" fmla="*/ 21596 h 21596"/>
            </a:gdLst>
            <a:ahLst/>
            <a:cxnLst>
              <a:cxn ang="T6">
                <a:pos x="T0" y="T1"/>
              </a:cxn>
              <a:cxn ang="T7">
                <a:pos x="T2" y="T3"/>
              </a:cxn>
              <a:cxn ang="T8">
                <a:pos x="T4" y="T5"/>
              </a:cxn>
            </a:cxnLst>
            <a:rect l="T9" t="T10" r="T11" b="T12"/>
            <a:pathLst>
              <a:path w="21585" h="21596" fill="none" extrusionOk="0">
                <a:moveTo>
                  <a:pt x="0" y="20781"/>
                </a:moveTo>
                <a:cubicBezTo>
                  <a:pt x="432" y="9337"/>
                  <a:pt x="9719" y="220"/>
                  <a:pt x="21169" y="0"/>
                </a:cubicBezTo>
              </a:path>
              <a:path w="21585" h="21596" stroke="0" extrusionOk="0">
                <a:moveTo>
                  <a:pt x="0" y="20781"/>
                </a:moveTo>
                <a:cubicBezTo>
                  <a:pt x="432" y="9337"/>
                  <a:pt x="9719" y="220"/>
                  <a:pt x="21169" y="0"/>
                </a:cubicBezTo>
                <a:lnTo>
                  <a:pt x="21585" y="21596"/>
                </a:lnTo>
                <a:close/>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Arc 4"/>
          <p:cNvSpPr>
            <a:spLocks/>
          </p:cNvSpPr>
          <p:nvPr/>
        </p:nvSpPr>
        <p:spPr bwMode="auto">
          <a:xfrm>
            <a:off x="3246438" y="3160713"/>
            <a:ext cx="949325" cy="709612"/>
          </a:xfrm>
          <a:custGeom>
            <a:avLst/>
            <a:gdLst>
              <a:gd name="T0" fmla="*/ 0 w 21648"/>
              <a:gd name="T1" fmla="*/ 0 h 21600"/>
              <a:gd name="T2" fmla="*/ 2147483647 w 21648"/>
              <a:gd name="T3" fmla="*/ 2147483647 h 21600"/>
              <a:gd name="T4" fmla="*/ 2147483647 w 21648"/>
              <a:gd name="T5" fmla="*/ 2147483647 h 21600"/>
              <a:gd name="T6" fmla="*/ 0 60000 65536"/>
              <a:gd name="T7" fmla="*/ 0 60000 65536"/>
              <a:gd name="T8" fmla="*/ 0 60000 65536"/>
              <a:gd name="T9" fmla="*/ 0 w 21648"/>
              <a:gd name="T10" fmla="*/ 0 h 21600"/>
              <a:gd name="T11" fmla="*/ 21648 w 21648"/>
              <a:gd name="T12" fmla="*/ 21600 h 21600"/>
            </a:gdLst>
            <a:ahLst/>
            <a:cxnLst>
              <a:cxn ang="T6">
                <a:pos x="T0" y="T1"/>
              </a:cxn>
              <a:cxn ang="T7">
                <a:pos x="T2" y="T3"/>
              </a:cxn>
              <a:cxn ang="T8">
                <a:pos x="T4" y="T5"/>
              </a:cxn>
            </a:cxnLst>
            <a:rect l="T9" t="T10" r="T11" b="T12"/>
            <a:pathLst>
              <a:path w="21648" h="21600" fill="none" extrusionOk="0">
                <a:moveTo>
                  <a:pt x="0" y="0"/>
                </a:moveTo>
                <a:cubicBezTo>
                  <a:pt x="16" y="0"/>
                  <a:pt x="32" y="-1"/>
                  <a:pt x="48" y="0"/>
                </a:cubicBezTo>
                <a:cubicBezTo>
                  <a:pt x="11977" y="0"/>
                  <a:pt x="21648" y="9670"/>
                  <a:pt x="21648" y="21600"/>
                </a:cubicBezTo>
              </a:path>
              <a:path w="21648" h="21600" stroke="0" extrusionOk="0">
                <a:moveTo>
                  <a:pt x="0" y="0"/>
                </a:moveTo>
                <a:cubicBezTo>
                  <a:pt x="16" y="0"/>
                  <a:pt x="32" y="-1"/>
                  <a:pt x="48" y="0"/>
                </a:cubicBezTo>
                <a:cubicBezTo>
                  <a:pt x="11977" y="0"/>
                  <a:pt x="21648" y="9670"/>
                  <a:pt x="21648" y="21600"/>
                </a:cubicBezTo>
                <a:lnTo>
                  <a:pt x="48" y="21600"/>
                </a:lnTo>
                <a:close/>
              </a:path>
            </a:pathLst>
          </a:custGeom>
          <a:noFill/>
          <a:ln w="101600" cap="rnd">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 name="Arc 5"/>
          <p:cNvSpPr>
            <a:spLocks/>
          </p:cNvSpPr>
          <p:nvPr/>
        </p:nvSpPr>
        <p:spPr bwMode="auto">
          <a:xfrm>
            <a:off x="3894138" y="2182813"/>
            <a:ext cx="314325" cy="1716087"/>
          </a:xfrm>
          <a:custGeom>
            <a:avLst/>
            <a:gdLst>
              <a:gd name="T0" fmla="*/ 0 w 21746"/>
              <a:gd name="T1" fmla="*/ 0 h 21600"/>
              <a:gd name="T2" fmla="*/ 2147483647 w 21746"/>
              <a:gd name="T3" fmla="*/ 2147483647 h 21600"/>
              <a:gd name="T4" fmla="*/ 2147483647 w 21746"/>
              <a:gd name="T5" fmla="*/ 2147483647 h 21600"/>
              <a:gd name="T6" fmla="*/ 0 60000 65536"/>
              <a:gd name="T7" fmla="*/ 0 60000 65536"/>
              <a:gd name="T8" fmla="*/ 0 60000 65536"/>
              <a:gd name="T9" fmla="*/ 0 w 21746"/>
              <a:gd name="T10" fmla="*/ 0 h 21600"/>
              <a:gd name="T11" fmla="*/ 21746 w 21746"/>
              <a:gd name="T12" fmla="*/ 21600 h 21600"/>
            </a:gdLst>
            <a:ahLst/>
            <a:cxnLst>
              <a:cxn ang="T6">
                <a:pos x="T0" y="T1"/>
              </a:cxn>
              <a:cxn ang="T7">
                <a:pos x="T2" y="T3"/>
              </a:cxn>
              <a:cxn ang="T8">
                <a:pos x="T4" y="T5"/>
              </a:cxn>
            </a:cxnLst>
            <a:rect l="T9" t="T10" r="T11" b="T12"/>
            <a:pathLst>
              <a:path w="21746" h="21600" fill="none" extrusionOk="0">
                <a:moveTo>
                  <a:pt x="0" y="0"/>
                </a:moveTo>
                <a:cubicBezTo>
                  <a:pt x="48" y="0"/>
                  <a:pt x="97" y="-1"/>
                  <a:pt x="146" y="0"/>
                </a:cubicBezTo>
                <a:cubicBezTo>
                  <a:pt x="12075" y="0"/>
                  <a:pt x="21746" y="9670"/>
                  <a:pt x="21746" y="21600"/>
                </a:cubicBezTo>
              </a:path>
              <a:path w="21746" h="21600" stroke="0" extrusionOk="0">
                <a:moveTo>
                  <a:pt x="0" y="0"/>
                </a:moveTo>
                <a:cubicBezTo>
                  <a:pt x="48" y="0"/>
                  <a:pt x="97" y="-1"/>
                  <a:pt x="146" y="0"/>
                </a:cubicBezTo>
                <a:cubicBezTo>
                  <a:pt x="12075" y="0"/>
                  <a:pt x="21746" y="9670"/>
                  <a:pt x="21746" y="21600"/>
                </a:cubicBezTo>
                <a:lnTo>
                  <a:pt x="146" y="21600"/>
                </a:lnTo>
                <a:close/>
              </a:path>
            </a:pathLst>
          </a:custGeom>
          <a:noFill/>
          <a:ln w="101600" cap="rnd">
            <a:solidFill>
              <a:srgbClr val="00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 name="Arc 6"/>
          <p:cNvSpPr>
            <a:spLocks/>
          </p:cNvSpPr>
          <p:nvPr/>
        </p:nvSpPr>
        <p:spPr bwMode="auto">
          <a:xfrm>
            <a:off x="3043238" y="2355850"/>
            <a:ext cx="1149350" cy="1514475"/>
          </a:xfrm>
          <a:custGeom>
            <a:avLst/>
            <a:gdLst>
              <a:gd name="T0" fmla="*/ 0 w 21600"/>
              <a:gd name="T1" fmla="*/ 0 h 21617"/>
              <a:gd name="T2" fmla="*/ 2147483647 w 21600"/>
              <a:gd name="T3" fmla="*/ 2147483647 h 21617"/>
              <a:gd name="T4" fmla="*/ 0 w 21600"/>
              <a:gd name="T5" fmla="*/ 2147483647 h 21617"/>
              <a:gd name="T6" fmla="*/ 0 60000 65536"/>
              <a:gd name="T7" fmla="*/ 0 60000 65536"/>
              <a:gd name="T8" fmla="*/ 0 60000 65536"/>
              <a:gd name="T9" fmla="*/ 0 w 21600"/>
              <a:gd name="T10" fmla="*/ 0 h 21617"/>
              <a:gd name="T11" fmla="*/ 21600 w 21600"/>
              <a:gd name="T12" fmla="*/ 21617 h 21617"/>
            </a:gdLst>
            <a:ahLst/>
            <a:cxnLst>
              <a:cxn ang="T6">
                <a:pos x="T0" y="T1"/>
              </a:cxn>
              <a:cxn ang="T7">
                <a:pos x="T2" y="T3"/>
              </a:cxn>
              <a:cxn ang="T8">
                <a:pos x="T4" y="T5"/>
              </a:cxn>
            </a:cxnLst>
            <a:rect l="T9" t="T10" r="T11" b="T12"/>
            <a:pathLst>
              <a:path w="21600" h="21617" fill="none" extrusionOk="0">
                <a:moveTo>
                  <a:pt x="-1" y="0"/>
                </a:moveTo>
                <a:cubicBezTo>
                  <a:pt x="11929" y="0"/>
                  <a:pt x="21600" y="9670"/>
                  <a:pt x="21600" y="21600"/>
                </a:cubicBezTo>
                <a:cubicBezTo>
                  <a:pt x="21600" y="21605"/>
                  <a:pt x="21599" y="21611"/>
                  <a:pt x="21599" y="21616"/>
                </a:cubicBezTo>
              </a:path>
              <a:path w="21600" h="21617" stroke="0" extrusionOk="0">
                <a:moveTo>
                  <a:pt x="-1" y="0"/>
                </a:moveTo>
                <a:cubicBezTo>
                  <a:pt x="11929" y="0"/>
                  <a:pt x="21600" y="9670"/>
                  <a:pt x="21600" y="21600"/>
                </a:cubicBezTo>
                <a:cubicBezTo>
                  <a:pt x="21600" y="21605"/>
                  <a:pt x="21599" y="21611"/>
                  <a:pt x="21599" y="21616"/>
                </a:cubicBezTo>
                <a:lnTo>
                  <a:pt x="0" y="21600"/>
                </a:lnTo>
                <a:close/>
              </a:path>
            </a:pathLst>
          </a:custGeom>
          <a:noFill/>
          <a:ln w="101600" cap="rnd">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 name="Arc 7"/>
          <p:cNvSpPr>
            <a:spLocks/>
          </p:cNvSpPr>
          <p:nvPr/>
        </p:nvSpPr>
        <p:spPr bwMode="auto">
          <a:xfrm>
            <a:off x="3246438" y="2698750"/>
            <a:ext cx="949325" cy="117157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01600" cap="rnd">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 name="Arc 8"/>
          <p:cNvSpPr>
            <a:spLocks/>
          </p:cNvSpPr>
          <p:nvPr/>
        </p:nvSpPr>
        <p:spPr bwMode="auto">
          <a:xfrm>
            <a:off x="4330700" y="3446463"/>
            <a:ext cx="439738" cy="423862"/>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11"/>
                  <a:pt x="9607" y="57"/>
                  <a:pt x="21496" y="0"/>
                </a:cubicBezTo>
              </a:path>
              <a:path w="21600" h="21600" stroke="0" extrusionOk="0">
                <a:moveTo>
                  <a:pt x="0" y="21600"/>
                </a:moveTo>
                <a:cubicBezTo>
                  <a:pt x="0" y="9711"/>
                  <a:pt x="9607" y="57"/>
                  <a:pt x="21496" y="0"/>
                </a:cubicBezTo>
                <a:lnTo>
                  <a:pt x="21600" y="21600"/>
                </a:lnTo>
                <a:close/>
              </a:path>
            </a:pathLst>
          </a:custGeom>
          <a:noFill/>
          <a:ln w="101600" cap="rnd">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Freeform 9"/>
          <p:cNvSpPr>
            <a:spLocks/>
          </p:cNvSpPr>
          <p:nvPr/>
        </p:nvSpPr>
        <p:spPr bwMode="auto">
          <a:xfrm>
            <a:off x="5783263" y="3121025"/>
            <a:ext cx="1927225" cy="460375"/>
          </a:xfrm>
          <a:custGeom>
            <a:avLst/>
            <a:gdLst>
              <a:gd name="T0" fmla="*/ 2147483647 w 911"/>
              <a:gd name="T1" fmla="*/ 2147483647 h 387"/>
              <a:gd name="T2" fmla="*/ 2147483647 w 911"/>
              <a:gd name="T3" fmla="*/ 2147483647 h 387"/>
              <a:gd name="T4" fmla="*/ 2147483647 w 911"/>
              <a:gd name="T5" fmla="*/ 2147483647 h 387"/>
              <a:gd name="T6" fmla="*/ 2147483647 w 911"/>
              <a:gd name="T7" fmla="*/ 2147483647 h 387"/>
              <a:gd name="T8" fmla="*/ 2147483647 w 911"/>
              <a:gd name="T9" fmla="*/ 2147483647 h 387"/>
              <a:gd name="T10" fmla="*/ 2147483647 w 911"/>
              <a:gd name="T11" fmla="*/ 2147483647 h 387"/>
              <a:gd name="T12" fmla="*/ 2147483647 w 911"/>
              <a:gd name="T13" fmla="*/ 2147483647 h 387"/>
              <a:gd name="T14" fmla="*/ 2147483647 w 911"/>
              <a:gd name="T15" fmla="*/ 2147483647 h 387"/>
              <a:gd name="T16" fmla="*/ 2147483647 w 911"/>
              <a:gd name="T17" fmla="*/ 2147483647 h 387"/>
              <a:gd name="T18" fmla="*/ 2147483647 w 911"/>
              <a:gd name="T19" fmla="*/ 2147483647 h 387"/>
              <a:gd name="T20" fmla="*/ 2147483647 w 911"/>
              <a:gd name="T21" fmla="*/ 2147483647 h 387"/>
              <a:gd name="T22" fmla="*/ 2147483647 w 911"/>
              <a:gd name="T23" fmla="*/ 2147483647 h 387"/>
              <a:gd name="T24" fmla="*/ 2147483647 w 911"/>
              <a:gd name="T25" fmla="*/ 2147483647 h 387"/>
              <a:gd name="T26" fmla="*/ 2147483647 w 911"/>
              <a:gd name="T27" fmla="*/ 0 h 387"/>
              <a:gd name="T28" fmla="*/ 2147483647 w 911"/>
              <a:gd name="T29" fmla="*/ 2147483647 h 387"/>
              <a:gd name="T30" fmla="*/ 0 w 911"/>
              <a:gd name="T31" fmla="*/ 2147483647 h 387"/>
              <a:gd name="T32" fmla="*/ 2147483647 w 911"/>
              <a:gd name="T33" fmla="*/ 214748364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11"/>
              <a:gd name="T52" fmla="*/ 0 h 387"/>
              <a:gd name="T53" fmla="*/ 911 w 911"/>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11" h="387">
                <a:moveTo>
                  <a:pt x="95" y="241"/>
                </a:moveTo>
                <a:lnTo>
                  <a:pt x="191" y="290"/>
                </a:lnTo>
                <a:lnTo>
                  <a:pt x="191" y="241"/>
                </a:lnTo>
                <a:lnTo>
                  <a:pt x="383" y="338"/>
                </a:lnTo>
                <a:lnTo>
                  <a:pt x="383" y="290"/>
                </a:lnTo>
                <a:lnTo>
                  <a:pt x="622" y="386"/>
                </a:lnTo>
                <a:lnTo>
                  <a:pt x="622" y="338"/>
                </a:lnTo>
                <a:lnTo>
                  <a:pt x="910" y="338"/>
                </a:lnTo>
                <a:lnTo>
                  <a:pt x="670" y="145"/>
                </a:lnTo>
                <a:lnTo>
                  <a:pt x="718" y="96"/>
                </a:lnTo>
                <a:lnTo>
                  <a:pt x="431" y="96"/>
                </a:lnTo>
                <a:lnTo>
                  <a:pt x="478" y="48"/>
                </a:lnTo>
                <a:lnTo>
                  <a:pt x="239" y="48"/>
                </a:lnTo>
                <a:lnTo>
                  <a:pt x="239" y="0"/>
                </a:lnTo>
                <a:lnTo>
                  <a:pt x="95" y="48"/>
                </a:lnTo>
                <a:lnTo>
                  <a:pt x="0" y="145"/>
                </a:lnTo>
                <a:lnTo>
                  <a:pt x="95" y="241"/>
                </a:lnTo>
              </a:path>
            </a:pathLst>
          </a:custGeom>
          <a:solidFill>
            <a:srgbClr val="009900"/>
          </a:solidFill>
          <a:ln w="12700" cap="rnd">
            <a:solidFill>
              <a:srgbClr val="919191"/>
            </a:solidFill>
            <a:round/>
            <a:headEnd/>
            <a:tailEnd/>
          </a:ln>
        </p:spPr>
        <p:txBody>
          <a:bodyPr/>
          <a:lstStyle/>
          <a:p>
            <a:endParaRPr lang="en-US"/>
          </a:p>
        </p:txBody>
      </p:sp>
      <p:sp>
        <p:nvSpPr>
          <p:cNvPr id="17" name="Freeform 10"/>
          <p:cNvSpPr>
            <a:spLocks/>
          </p:cNvSpPr>
          <p:nvPr/>
        </p:nvSpPr>
        <p:spPr bwMode="auto">
          <a:xfrm>
            <a:off x="584200" y="2832100"/>
            <a:ext cx="2665413" cy="519113"/>
          </a:xfrm>
          <a:custGeom>
            <a:avLst/>
            <a:gdLst>
              <a:gd name="T0" fmla="*/ 2147483647 w 1259"/>
              <a:gd name="T1" fmla="*/ 2147483647 h 436"/>
              <a:gd name="T2" fmla="*/ 2147483647 w 1259"/>
              <a:gd name="T3" fmla="*/ 2147483647 h 436"/>
              <a:gd name="T4" fmla="*/ 2147483647 w 1259"/>
              <a:gd name="T5" fmla="*/ 2147483647 h 436"/>
              <a:gd name="T6" fmla="*/ 2147483647 w 1259"/>
              <a:gd name="T7" fmla="*/ 2147483647 h 436"/>
              <a:gd name="T8" fmla="*/ 2147483647 w 1259"/>
              <a:gd name="T9" fmla="*/ 2147483647 h 436"/>
              <a:gd name="T10" fmla="*/ 2147483647 w 1259"/>
              <a:gd name="T11" fmla="*/ 0 h 436"/>
              <a:gd name="T12" fmla="*/ 2147483647 w 1259"/>
              <a:gd name="T13" fmla="*/ 2147483647 h 436"/>
              <a:gd name="T14" fmla="*/ 0 w 1259"/>
              <a:gd name="T15" fmla="*/ 2147483647 h 436"/>
              <a:gd name="T16" fmla="*/ 2147483647 w 1259"/>
              <a:gd name="T17" fmla="*/ 2147483647 h 436"/>
              <a:gd name="T18" fmla="*/ 2147483647 w 1259"/>
              <a:gd name="T19" fmla="*/ 2147483647 h 436"/>
              <a:gd name="T20" fmla="*/ 2147483647 w 1259"/>
              <a:gd name="T21" fmla="*/ 2147483647 h 436"/>
              <a:gd name="T22" fmla="*/ 2147483647 w 1259"/>
              <a:gd name="T23" fmla="*/ 2147483647 h 436"/>
              <a:gd name="T24" fmla="*/ 2147483647 w 1259"/>
              <a:gd name="T25" fmla="*/ 2147483647 h 436"/>
              <a:gd name="T26" fmla="*/ 2147483647 w 1259"/>
              <a:gd name="T27" fmla="*/ 2147483647 h 436"/>
              <a:gd name="T28" fmla="*/ 2147483647 w 1259"/>
              <a:gd name="T29" fmla="*/ 2147483647 h 436"/>
              <a:gd name="T30" fmla="*/ 2147483647 w 1259"/>
              <a:gd name="T31" fmla="*/ 2147483647 h 436"/>
              <a:gd name="T32" fmla="*/ 2147483647 w 1259"/>
              <a:gd name="T33" fmla="*/ 2147483647 h 4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59"/>
              <a:gd name="T52" fmla="*/ 0 h 436"/>
              <a:gd name="T53" fmla="*/ 1259 w 1259"/>
              <a:gd name="T54" fmla="*/ 436 h 4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59" h="436">
                <a:moveTo>
                  <a:pt x="1161" y="145"/>
                </a:moveTo>
                <a:lnTo>
                  <a:pt x="1066" y="97"/>
                </a:lnTo>
                <a:lnTo>
                  <a:pt x="1042" y="109"/>
                </a:lnTo>
                <a:lnTo>
                  <a:pt x="874" y="49"/>
                </a:lnTo>
                <a:lnTo>
                  <a:pt x="857" y="73"/>
                </a:lnTo>
                <a:lnTo>
                  <a:pt x="635" y="0"/>
                </a:lnTo>
                <a:lnTo>
                  <a:pt x="635" y="49"/>
                </a:lnTo>
                <a:lnTo>
                  <a:pt x="0" y="369"/>
                </a:lnTo>
                <a:lnTo>
                  <a:pt x="533" y="344"/>
                </a:lnTo>
                <a:lnTo>
                  <a:pt x="605" y="435"/>
                </a:lnTo>
                <a:lnTo>
                  <a:pt x="718" y="387"/>
                </a:lnTo>
                <a:lnTo>
                  <a:pt x="803" y="338"/>
                </a:lnTo>
                <a:lnTo>
                  <a:pt x="1000" y="362"/>
                </a:lnTo>
                <a:lnTo>
                  <a:pt x="1018" y="387"/>
                </a:lnTo>
                <a:lnTo>
                  <a:pt x="1161" y="338"/>
                </a:lnTo>
                <a:lnTo>
                  <a:pt x="1258" y="242"/>
                </a:lnTo>
                <a:lnTo>
                  <a:pt x="1161" y="145"/>
                </a:lnTo>
              </a:path>
            </a:pathLst>
          </a:custGeom>
          <a:solidFill>
            <a:srgbClr val="009900"/>
          </a:solidFill>
          <a:ln w="12700" cap="rnd">
            <a:solidFill>
              <a:srgbClr val="919191"/>
            </a:solidFill>
            <a:round/>
            <a:headEnd/>
            <a:tailEnd/>
          </a:ln>
        </p:spPr>
        <p:txBody>
          <a:bodyPr/>
          <a:lstStyle/>
          <a:p>
            <a:endParaRPr lang="en-US"/>
          </a:p>
        </p:txBody>
      </p:sp>
      <p:sp>
        <p:nvSpPr>
          <p:cNvPr id="18" name="Freeform 11"/>
          <p:cNvSpPr>
            <a:spLocks/>
          </p:cNvSpPr>
          <p:nvPr/>
        </p:nvSpPr>
        <p:spPr bwMode="auto">
          <a:xfrm>
            <a:off x="4710113" y="3271838"/>
            <a:ext cx="2257425" cy="471487"/>
          </a:xfrm>
          <a:custGeom>
            <a:avLst/>
            <a:gdLst>
              <a:gd name="T0" fmla="*/ 2147483647 w 1067"/>
              <a:gd name="T1" fmla="*/ 2147483647 h 396"/>
              <a:gd name="T2" fmla="*/ 2147483647 w 1067"/>
              <a:gd name="T3" fmla="*/ 2147483647 h 396"/>
              <a:gd name="T4" fmla="*/ 2147483647 w 1067"/>
              <a:gd name="T5" fmla="*/ 2147483647 h 396"/>
              <a:gd name="T6" fmla="*/ 2147483647 w 1067"/>
              <a:gd name="T7" fmla="*/ 2147483647 h 396"/>
              <a:gd name="T8" fmla="*/ 2147483647 w 1067"/>
              <a:gd name="T9" fmla="*/ 2147483647 h 396"/>
              <a:gd name="T10" fmla="*/ 2147483647 w 1067"/>
              <a:gd name="T11" fmla="*/ 2147483647 h 396"/>
              <a:gd name="T12" fmla="*/ 2147483647 w 1067"/>
              <a:gd name="T13" fmla="*/ 2147483647 h 396"/>
              <a:gd name="T14" fmla="*/ 2147483647 w 1067"/>
              <a:gd name="T15" fmla="*/ 2147483647 h 396"/>
              <a:gd name="T16" fmla="*/ 2147483647 w 1067"/>
              <a:gd name="T17" fmla="*/ 2147483647 h 396"/>
              <a:gd name="T18" fmla="*/ 2147483647 w 1067"/>
              <a:gd name="T19" fmla="*/ 2147483647 h 396"/>
              <a:gd name="T20" fmla="*/ 2147483647 w 1067"/>
              <a:gd name="T21" fmla="*/ 2147483647 h 396"/>
              <a:gd name="T22" fmla="*/ 2147483647 w 1067"/>
              <a:gd name="T23" fmla="*/ 2147483647 h 396"/>
              <a:gd name="T24" fmla="*/ 2147483647 w 1067"/>
              <a:gd name="T25" fmla="*/ 2147483647 h 396"/>
              <a:gd name="T26" fmla="*/ 2147483647 w 1067"/>
              <a:gd name="T27" fmla="*/ 0 h 396"/>
              <a:gd name="T28" fmla="*/ 2147483647 w 1067"/>
              <a:gd name="T29" fmla="*/ 2147483647 h 396"/>
              <a:gd name="T30" fmla="*/ 2147483647 w 1067"/>
              <a:gd name="T31" fmla="*/ 0 h 396"/>
              <a:gd name="T32" fmla="*/ 2147483647 w 1067"/>
              <a:gd name="T33" fmla="*/ 2147483647 h 396"/>
              <a:gd name="T34" fmla="*/ 0 w 1067"/>
              <a:gd name="T35" fmla="*/ 2147483647 h 396"/>
              <a:gd name="T36" fmla="*/ 2147483647 w 1067"/>
              <a:gd name="T37" fmla="*/ 2147483647 h 39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67"/>
              <a:gd name="T58" fmla="*/ 0 h 396"/>
              <a:gd name="T59" fmla="*/ 1067 w 1067"/>
              <a:gd name="T60" fmla="*/ 396 h 39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67" h="396">
                <a:moveTo>
                  <a:pt x="96" y="241"/>
                </a:moveTo>
                <a:lnTo>
                  <a:pt x="174" y="268"/>
                </a:lnTo>
                <a:lnTo>
                  <a:pt x="198" y="286"/>
                </a:lnTo>
                <a:lnTo>
                  <a:pt x="204" y="319"/>
                </a:lnTo>
                <a:lnTo>
                  <a:pt x="234" y="253"/>
                </a:lnTo>
                <a:lnTo>
                  <a:pt x="381" y="341"/>
                </a:lnTo>
                <a:lnTo>
                  <a:pt x="402" y="247"/>
                </a:lnTo>
                <a:lnTo>
                  <a:pt x="641" y="395"/>
                </a:lnTo>
                <a:lnTo>
                  <a:pt x="638" y="317"/>
                </a:lnTo>
                <a:lnTo>
                  <a:pt x="1066" y="278"/>
                </a:lnTo>
                <a:lnTo>
                  <a:pt x="746" y="118"/>
                </a:lnTo>
                <a:lnTo>
                  <a:pt x="734" y="54"/>
                </a:lnTo>
                <a:lnTo>
                  <a:pt x="473" y="87"/>
                </a:lnTo>
                <a:lnTo>
                  <a:pt x="533" y="0"/>
                </a:lnTo>
                <a:lnTo>
                  <a:pt x="240" y="48"/>
                </a:lnTo>
                <a:lnTo>
                  <a:pt x="240" y="0"/>
                </a:lnTo>
                <a:lnTo>
                  <a:pt x="96" y="48"/>
                </a:lnTo>
                <a:lnTo>
                  <a:pt x="0" y="145"/>
                </a:lnTo>
                <a:lnTo>
                  <a:pt x="96" y="241"/>
                </a:lnTo>
              </a:path>
            </a:pathLst>
          </a:custGeom>
          <a:solidFill>
            <a:srgbClr val="00CC66"/>
          </a:solidFill>
          <a:ln w="12700" cap="rnd">
            <a:solidFill>
              <a:srgbClr val="00CC66"/>
            </a:solidFill>
            <a:round/>
            <a:headEnd/>
            <a:tailEnd/>
          </a:ln>
        </p:spPr>
        <p:txBody>
          <a:bodyPr/>
          <a:lstStyle/>
          <a:p>
            <a:endParaRPr lang="en-US"/>
          </a:p>
        </p:txBody>
      </p:sp>
      <p:sp>
        <p:nvSpPr>
          <p:cNvPr id="19" name="Freeform 12"/>
          <p:cNvSpPr>
            <a:spLocks/>
          </p:cNvSpPr>
          <p:nvPr/>
        </p:nvSpPr>
        <p:spPr bwMode="auto">
          <a:xfrm>
            <a:off x="711200" y="2027238"/>
            <a:ext cx="2332038" cy="461962"/>
          </a:xfrm>
          <a:custGeom>
            <a:avLst/>
            <a:gdLst>
              <a:gd name="T0" fmla="*/ 2147483647 w 1102"/>
              <a:gd name="T1" fmla="*/ 2147483647 h 388"/>
              <a:gd name="T2" fmla="*/ 2147483647 w 1102"/>
              <a:gd name="T3" fmla="*/ 2147483647 h 388"/>
              <a:gd name="T4" fmla="*/ 2147483647 w 1102"/>
              <a:gd name="T5" fmla="*/ 2147483647 h 388"/>
              <a:gd name="T6" fmla="*/ 2147483647 w 1102"/>
              <a:gd name="T7" fmla="*/ 2147483647 h 388"/>
              <a:gd name="T8" fmla="*/ 2147483647 w 1102"/>
              <a:gd name="T9" fmla="*/ 2147483647 h 388"/>
              <a:gd name="T10" fmla="*/ 2147483647 w 1102"/>
              <a:gd name="T11" fmla="*/ 0 h 388"/>
              <a:gd name="T12" fmla="*/ 2147483647 w 1102"/>
              <a:gd name="T13" fmla="*/ 2147483647 h 388"/>
              <a:gd name="T14" fmla="*/ 0 w 1102"/>
              <a:gd name="T15" fmla="*/ 2147483647 h 388"/>
              <a:gd name="T16" fmla="*/ 2147483647 w 1102"/>
              <a:gd name="T17" fmla="*/ 2147483647 h 388"/>
              <a:gd name="T18" fmla="*/ 2147483647 w 1102"/>
              <a:gd name="T19" fmla="*/ 2147483647 h 388"/>
              <a:gd name="T20" fmla="*/ 2147483647 w 1102"/>
              <a:gd name="T21" fmla="*/ 2147483647 h 388"/>
              <a:gd name="T22" fmla="*/ 2147483647 w 1102"/>
              <a:gd name="T23" fmla="*/ 2147483647 h 388"/>
              <a:gd name="T24" fmla="*/ 2147483647 w 1102"/>
              <a:gd name="T25" fmla="*/ 2147483647 h 388"/>
              <a:gd name="T26" fmla="*/ 2147483647 w 1102"/>
              <a:gd name="T27" fmla="*/ 2147483647 h 388"/>
              <a:gd name="T28" fmla="*/ 2147483647 w 1102"/>
              <a:gd name="T29" fmla="*/ 2147483647 h 388"/>
              <a:gd name="T30" fmla="*/ 2147483647 w 1102"/>
              <a:gd name="T31" fmla="*/ 2147483647 h 388"/>
              <a:gd name="T32" fmla="*/ 2147483647 w 1102"/>
              <a:gd name="T33" fmla="*/ 2147483647 h 3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02"/>
              <a:gd name="T52" fmla="*/ 0 h 388"/>
              <a:gd name="T53" fmla="*/ 1102 w 1102"/>
              <a:gd name="T54" fmla="*/ 388 h 3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02" h="388">
                <a:moveTo>
                  <a:pt x="1006" y="145"/>
                </a:moveTo>
                <a:lnTo>
                  <a:pt x="910" y="97"/>
                </a:lnTo>
                <a:lnTo>
                  <a:pt x="910" y="145"/>
                </a:lnTo>
                <a:lnTo>
                  <a:pt x="718" y="49"/>
                </a:lnTo>
                <a:lnTo>
                  <a:pt x="718" y="97"/>
                </a:lnTo>
                <a:lnTo>
                  <a:pt x="478" y="0"/>
                </a:lnTo>
                <a:lnTo>
                  <a:pt x="478" y="49"/>
                </a:lnTo>
                <a:lnTo>
                  <a:pt x="0" y="121"/>
                </a:lnTo>
                <a:lnTo>
                  <a:pt x="389" y="248"/>
                </a:lnTo>
                <a:lnTo>
                  <a:pt x="383" y="290"/>
                </a:lnTo>
                <a:lnTo>
                  <a:pt x="641" y="296"/>
                </a:lnTo>
                <a:lnTo>
                  <a:pt x="623" y="338"/>
                </a:lnTo>
                <a:lnTo>
                  <a:pt x="862" y="338"/>
                </a:lnTo>
                <a:lnTo>
                  <a:pt x="862" y="387"/>
                </a:lnTo>
                <a:lnTo>
                  <a:pt x="1006" y="338"/>
                </a:lnTo>
                <a:lnTo>
                  <a:pt x="1101" y="242"/>
                </a:lnTo>
                <a:lnTo>
                  <a:pt x="1006" y="145"/>
                </a:lnTo>
              </a:path>
            </a:pathLst>
          </a:custGeom>
          <a:solidFill>
            <a:srgbClr val="009900"/>
          </a:solidFill>
          <a:ln w="12700" cap="rnd">
            <a:solidFill>
              <a:srgbClr val="919191"/>
            </a:solidFill>
            <a:round/>
            <a:headEnd/>
            <a:tailEnd/>
          </a:ln>
        </p:spPr>
        <p:txBody>
          <a:bodyPr/>
          <a:lstStyle/>
          <a:p>
            <a:endParaRPr lang="en-US"/>
          </a:p>
        </p:txBody>
      </p:sp>
      <p:sp>
        <p:nvSpPr>
          <p:cNvPr id="20" name="Freeform 13"/>
          <p:cNvSpPr>
            <a:spLocks/>
          </p:cNvSpPr>
          <p:nvPr/>
        </p:nvSpPr>
        <p:spPr bwMode="auto">
          <a:xfrm>
            <a:off x="1374775" y="1900137"/>
            <a:ext cx="2409825" cy="454025"/>
          </a:xfrm>
          <a:custGeom>
            <a:avLst/>
            <a:gdLst>
              <a:gd name="T0" fmla="*/ 2147483647 w 1139"/>
              <a:gd name="T1" fmla="*/ 2147483647 h 381"/>
              <a:gd name="T2" fmla="*/ 2147483647 w 1139"/>
              <a:gd name="T3" fmla="*/ 2147483647 h 381"/>
              <a:gd name="T4" fmla="*/ 2147483647 w 1139"/>
              <a:gd name="T5" fmla="*/ 2147483647 h 381"/>
              <a:gd name="T6" fmla="*/ 2147483647 w 1139"/>
              <a:gd name="T7" fmla="*/ 2147483647 h 381"/>
              <a:gd name="T8" fmla="*/ 2147483647 w 1139"/>
              <a:gd name="T9" fmla="*/ 2147483647 h 381"/>
              <a:gd name="T10" fmla="*/ 2147483647 w 1139"/>
              <a:gd name="T11" fmla="*/ 0 h 381"/>
              <a:gd name="T12" fmla="*/ 2147483647 w 1139"/>
              <a:gd name="T13" fmla="*/ 2147483647 h 381"/>
              <a:gd name="T14" fmla="*/ 0 w 1139"/>
              <a:gd name="T15" fmla="*/ 2147483647 h 381"/>
              <a:gd name="T16" fmla="*/ 2147483647 w 1139"/>
              <a:gd name="T17" fmla="*/ 2147483647 h 381"/>
              <a:gd name="T18" fmla="*/ 2147483647 w 1139"/>
              <a:gd name="T19" fmla="*/ 2147483647 h 381"/>
              <a:gd name="T20" fmla="*/ 2147483647 w 1139"/>
              <a:gd name="T21" fmla="*/ 2147483647 h 381"/>
              <a:gd name="T22" fmla="*/ 2147483647 w 1139"/>
              <a:gd name="T23" fmla="*/ 2147483647 h 381"/>
              <a:gd name="T24" fmla="*/ 2147483647 w 1139"/>
              <a:gd name="T25" fmla="*/ 2147483647 h 381"/>
              <a:gd name="T26" fmla="*/ 2147483647 w 1139"/>
              <a:gd name="T27" fmla="*/ 2147483647 h 381"/>
              <a:gd name="T28" fmla="*/ 2147483647 w 1139"/>
              <a:gd name="T29" fmla="*/ 2147483647 h 381"/>
              <a:gd name="T30" fmla="*/ 2147483647 w 1139"/>
              <a:gd name="T31" fmla="*/ 2147483647 h 381"/>
              <a:gd name="T32" fmla="*/ 2147483647 w 1139"/>
              <a:gd name="T33" fmla="*/ 2147483647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9"/>
              <a:gd name="T52" fmla="*/ 0 h 381"/>
              <a:gd name="T53" fmla="*/ 1139 w 1139"/>
              <a:gd name="T54" fmla="*/ 381 h 3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9" h="381">
                <a:moveTo>
                  <a:pt x="1042" y="139"/>
                </a:moveTo>
                <a:lnTo>
                  <a:pt x="946" y="90"/>
                </a:lnTo>
                <a:lnTo>
                  <a:pt x="946" y="120"/>
                </a:lnTo>
                <a:lnTo>
                  <a:pt x="755" y="42"/>
                </a:lnTo>
                <a:lnTo>
                  <a:pt x="755" y="78"/>
                </a:lnTo>
                <a:lnTo>
                  <a:pt x="417" y="0"/>
                </a:lnTo>
                <a:lnTo>
                  <a:pt x="419" y="78"/>
                </a:lnTo>
                <a:lnTo>
                  <a:pt x="0" y="162"/>
                </a:lnTo>
                <a:lnTo>
                  <a:pt x="383" y="262"/>
                </a:lnTo>
                <a:lnTo>
                  <a:pt x="338" y="325"/>
                </a:lnTo>
                <a:lnTo>
                  <a:pt x="665" y="289"/>
                </a:lnTo>
                <a:lnTo>
                  <a:pt x="659" y="332"/>
                </a:lnTo>
                <a:lnTo>
                  <a:pt x="880" y="295"/>
                </a:lnTo>
                <a:lnTo>
                  <a:pt x="899" y="380"/>
                </a:lnTo>
                <a:lnTo>
                  <a:pt x="1042" y="332"/>
                </a:lnTo>
                <a:lnTo>
                  <a:pt x="1138" y="235"/>
                </a:lnTo>
                <a:lnTo>
                  <a:pt x="1042" y="139"/>
                </a:lnTo>
              </a:path>
            </a:pathLst>
          </a:custGeom>
          <a:solidFill>
            <a:srgbClr val="00CC66"/>
          </a:solidFill>
          <a:ln w="12700" cap="rnd">
            <a:solidFill>
              <a:srgbClr val="DADADA"/>
            </a:solidFill>
            <a:round/>
            <a:headEnd/>
            <a:tailEnd/>
          </a:ln>
        </p:spPr>
        <p:txBody>
          <a:bodyPr/>
          <a:lstStyle/>
          <a:p>
            <a:endParaRPr lang="en-US"/>
          </a:p>
        </p:txBody>
      </p:sp>
      <p:sp>
        <p:nvSpPr>
          <p:cNvPr id="21" name="Arc 14"/>
          <p:cNvSpPr>
            <a:spLocks/>
          </p:cNvSpPr>
          <p:nvPr/>
        </p:nvSpPr>
        <p:spPr bwMode="auto">
          <a:xfrm>
            <a:off x="4330700" y="2297113"/>
            <a:ext cx="1758950" cy="1573212"/>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0"/>
                  <a:pt x="9654" y="14"/>
                  <a:pt x="21574" y="0"/>
                </a:cubicBezTo>
              </a:path>
              <a:path w="21600" h="21600" stroke="0" extrusionOk="0">
                <a:moveTo>
                  <a:pt x="0" y="21600"/>
                </a:moveTo>
                <a:cubicBezTo>
                  <a:pt x="0" y="9680"/>
                  <a:pt x="9654" y="14"/>
                  <a:pt x="21574" y="0"/>
                </a:cubicBezTo>
                <a:lnTo>
                  <a:pt x="21600" y="21600"/>
                </a:lnTo>
                <a:close/>
              </a:path>
            </a:pathLst>
          </a:custGeom>
          <a:noFill/>
          <a:ln w="101600" cap="rnd">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 name="Arc 15"/>
          <p:cNvSpPr>
            <a:spLocks/>
          </p:cNvSpPr>
          <p:nvPr/>
        </p:nvSpPr>
        <p:spPr bwMode="auto">
          <a:xfrm>
            <a:off x="3549650" y="1779588"/>
            <a:ext cx="742950" cy="2090737"/>
          </a:xfrm>
          <a:custGeom>
            <a:avLst/>
            <a:gdLst>
              <a:gd name="T0" fmla="*/ 2147483647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61" y="0"/>
                </a:moveTo>
                <a:cubicBezTo>
                  <a:pt x="11957" y="34"/>
                  <a:pt x="21586" y="9679"/>
                  <a:pt x="21599" y="21575"/>
                </a:cubicBezTo>
              </a:path>
              <a:path w="21600" h="21600" stroke="0" extrusionOk="0">
                <a:moveTo>
                  <a:pt x="61" y="0"/>
                </a:moveTo>
                <a:cubicBezTo>
                  <a:pt x="11957" y="34"/>
                  <a:pt x="21586" y="9679"/>
                  <a:pt x="21599" y="21575"/>
                </a:cubicBezTo>
                <a:lnTo>
                  <a:pt x="0" y="21600"/>
                </a:lnTo>
                <a:close/>
              </a:path>
            </a:pathLst>
          </a:custGeom>
          <a:noFill/>
          <a:ln w="101600" cap="rnd">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 name="Freeform 16"/>
          <p:cNvSpPr>
            <a:spLocks/>
          </p:cNvSpPr>
          <p:nvPr/>
        </p:nvSpPr>
        <p:spPr bwMode="auto">
          <a:xfrm>
            <a:off x="6088063" y="2430463"/>
            <a:ext cx="2130425" cy="461962"/>
          </a:xfrm>
          <a:custGeom>
            <a:avLst/>
            <a:gdLst>
              <a:gd name="T0" fmla="*/ 2147483647 w 1007"/>
              <a:gd name="T1" fmla="*/ 2147483647 h 388"/>
              <a:gd name="T2" fmla="*/ 2147483647 w 1007"/>
              <a:gd name="T3" fmla="*/ 2147483647 h 388"/>
              <a:gd name="T4" fmla="*/ 2147483647 w 1007"/>
              <a:gd name="T5" fmla="*/ 2147483647 h 388"/>
              <a:gd name="T6" fmla="*/ 2147483647 w 1007"/>
              <a:gd name="T7" fmla="*/ 2147483647 h 388"/>
              <a:gd name="T8" fmla="*/ 2147483647 w 1007"/>
              <a:gd name="T9" fmla="*/ 2147483647 h 388"/>
              <a:gd name="T10" fmla="*/ 2147483647 w 1007"/>
              <a:gd name="T11" fmla="*/ 0 h 388"/>
              <a:gd name="T12" fmla="*/ 2147483647 w 1007"/>
              <a:gd name="T13" fmla="*/ 2147483647 h 388"/>
              <a:gd name="T14" fmla="*/ 2147483647 w 1007"/>
              <a:gd name="T15" fmla="*/ 2147483647 h 388"/>
              <a:gd name="T16" fmla="*/ 2147483647 w 1007"/>
              <a:gd name="T17" fmla="*/ 2147483647 h 388"/>
              <a:gd name="T18" fmla="*/ 2147483647 w 1007"/>
              <a:gd name="T19" fmla="*/ 2147483647 h 388"/>
              <a:gd name="T20" fmla="*/ 2147483647 w 1007"/>
              <a:gd name="T21" fmla="*/ 2147483647 h 388"/>
              <a:gd name="T22" fmla="*/ 2147483647 w 1007"/>
              <a:gd name="T23" fmla="*/ 2147483647 h 388"/>
              <a:gd name="T24" fmla="*/ 2147483647 w 1007"/>
              <a:gd name="T25" fmla="*/ 2147483647 h 388"/>
              <a:gd name="T26" fmla="*/ 2147483647 w 1007"/>
              <a:gd name="T27" fmla="*/ 2147483647 h 388"/>
              <a:gd name="T28" fmla="*/ 2147483647 w 1007"/>
              <a:gd name="T29" fmla="*/ 2147483647 h 388"/>
              <a:gd name="T30" fmla="*/ 0 w 1007"/>
              <a:gd name="T31" fmla="*/ 2147483647 h 388"/>
              <a:gd name="T32" fmla="*/ 2147483647 w 1007"/>
              <a:gd name="T33" fmla="*/ 2147483647 h 3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07"/>
              <a:gd name="T52" fmla="*/ 0 h 388"/>
              <a:gd name="T53" fmla="*/ 1007 w 1007"/>
              <a:gd name="T54" fmla="*/ 388 h 3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07" h="388">
                <a:moveTo>
                  <a:pt x="95" y="145"/>
                </a:moveTo>
                <a:lnTo>
                  <a:pt x="191" y="97"/>
                </a:lnTo>
                <a:lnTo>
                  <a:pt x="221" y="121"/>
                </a:lnTo>
                <a:lnTo>
                  <a:pt x="383" y="49"/>
                </a:lnTo>
                <a:lnTo>
                  <a:pt x="413" y="67"/>
                </a:lnTo>
                <a:lnTo>
                  <a:pt x="623" y="0"/>
                </a:lnTo>
                <a:lnTo>
                  <a:pt x="640" y="49"/>
                </a:lnTo>
                <a:lnTo>
                  <a:pt x="1006" y="193"/>
                </a:lnTo>
                <a:lnTo>
                  <a:pt x="706" y="217"/>
                </a:lnTo>
                <a:lnTo>
                  <a:pt x="718" y="290"/>
                </a:lnTo>
                <a:lnTo>
                  <a:pt x="478" y="290"/>
                </a:lnTo>
                <a:lnTo>
                  <a:pt x="478" y="338"/>
                </a:lnTo>
                <a:lnTo>
                  <a:pt x="239" y="338"/>
                </a:lnTo>
                <a:lnTo>
                  <a:pt x="239" y="387"/>
                </a:lnTo>
                <a:lnTo>
                  <a:pt x="95" y="338"/>
                </a:lnTo>
                <a:lnTo>
                  <a:pt x="0" y="242"/>
                </a:lnTo>
                <a:lnTo>
                  <a:pt x="95" y="145"/>
                </a:lnTo>
              </a:path>
            </a:pathLst>
          </a:custGeom>
          <a:solidFill>
            <a:srgbClr val="009900"/>
          </a:solidFill>
          <a:ln w="12700" cap="rnd">
            <a:solidFill>
              <a:srgbClr val="919191"/>
            </a:solidFill>
            <a:round/>
            <a:headEnd/>
            <a:tailEnd/>
          </a:ln>
        </p:spPr>
        <p:txBody>
          <a:bodyPr/>
          <a:lstStyle/>
          <a:p>
            <a:endParaRPr lang="en-US"/>
          </a:p>
        </p:txBody>
      </p:sp>
      <p:sp>
        <p:nvSpPr>
          <p:cNvPr id="24" name="Freeform 17"/>
          <p:cNvSpPr>
            <a:spLocks/>
          </p:cNvSpPr>
          <p:nvPr/>
        </p:nvSpPr>
        <p:spPr bwMode="auto">
          <a:xfrm>
            <a:off x="1497013" y="1470025"/>
            <a:ext cx="2066925" cy="458788"/>
          </a:xfrm>
          <a:custGeom>
            <a:avLst/>
            <a:gdLst>
              <a:gd name="T0" fmla="*/ 2147483647 w 977"/>
              <a:gd name="T1" fmla="*/ 2147483647 h 385"/>
              <a:gd name="T2" fmla="*/ 2147483647 w 977"/>
              <a:gd name="T3" fmla="*/ 2147483647 h 385"/>
              <a:gd name="T4" fmla="*/ 2147483647 w 977"/>
              <a:gd name="T5" fmla="*/ 2147483647 h 385"/>
              <a:gd name="T6" fmla="*/ 2147483647 w 977"/>
              <a:gd name="T7" fmla="*/ 2147483647 h 385"/>
              <a:gd name="T8" fmla="*/ 2147483647 w 977"/>
              <a:gd name="T9" fmla="*/ 2147483647 h 385"/>
              <a:gd name="T10" fmla="*/ 2147483647 w 977"/>
              <a:gd name="T11" fmla="*/ 2147483647 h 385"/>
              <a:gd name="T12" fmla="*/ 2147483647 w 977"/>
              <a:gd name="T13" fmla="*/ 0 h 385"/>
              <a:gd name="T14" fmla="*/ 2147483647 w 977"/>
              <a:gd name="T15" fmla="*/ 2147483647 h 385"/>
              <a:gd name="T16" fmla="*/ 0 w 977"/>
              <a:gd name="T17" fmla="*/ 2147483647 h 385"/>
              <a:gd name="T18" fmla="*/ 2147483647 w 977"/>
              <a:gd name="T19" fmla="*/ 2147483647 h 385"/>
              <a:gd name="T20" fmla="*/ 2147483647 w 977"/>
              <a:gd name="T21" fmla="*/ 2147483647 h 385"/>
              <a:gd name="T22" fmla="*/ 2147483647 w 977"/>
              <a:gd name="T23" fmla="*/ 2147483647 h 385"/>
              <a:gd name="T24" fmla="*/ 2147483647 w 977"/>
              <a:gd name="T25" fmla="*/ 2147483647 h 385"/>
              <a:gd name="T26" fmla="*/ 2147483647 w 977"/>
              <a:gd name="T27" fmla="*/ 2147483647 h 385"/>
              <a:gd name="T28" fmla="*/ 2147483647 w 977"/>
              <a:gd name="T29" fmla="*/ 2147483647 h 385"/>
              <a:gd name="T30" fmla="*/ 2147483647 w 977"/>
              <a:gd name="T31" fmla="*/ 2147483647 h 385"/>
              <a:gd name="T32" fmla="*/ 2147483647 w 977"/>
              <a:gd name="T33" fmla="*/ 2147483647 h 385"/>
              <a:gd name="T34" fmla="*/ 2147483647 w 977"/>
              <a:gd name="T35" fmla="*/ 2147483647 h 38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77"/>
              <a:gd name="T55" fmla="*/ 0 h 385"/>
              <a:gd name="T56" fmla="*/ 977 w 977"/>
              <a:gd name="T57" fmla="*/ 385 h 38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77" h="385">
                <a:moveTo>
                  <a:pt x="880" y="145"/>
                </a:moveTo>
                <a:lnTo>
                  <a:pt x="790" y="76"/>
                </a:lnTo>
                <a:lnTo>
                  <a:pt x="785" y="97"/>
                </a:lnTo>
                <a:lnTo>
                  <a:pt x="760" y="139"/>
                </a:lnTo>
                <a:lnTo>
                  <a:pt x="593" y="49"/>
                </a:lnTo>
                <a:lnTo>
                  <a:pt x="581" y="109"/>
                </a:lnTo>
                <a:lnTo>
                  <a:pt x="353" y="0"/>
                </a:lnTo>
                <a:lnTo>
                  <a:pt x="351" y="88"/>
                </a:lnTo>
                <a:lnTo>
                  <a:pt x="0" y="227"/>
                </a:lnTo>
                <a:lnTo>
                  <a:pt x="248" y="263"/>
                </a:lnTo>
                <a:lnTo>
                  <a:pt x="231" y="327"/>
                </a:lnTo>
                <a:lnTo>
                  <a:pt x="530" y="287"/>
                </a:lnTo>
                <a:lnTo>
                  <a:pt x="497" y="339"/>
                </a:lnTo>
                <a:lnTo>
                  <a:pt x="737" y="314"/>
                </a:lnTo>
                <a:lnTo>
                  <a:pt x="692" y="384"/>
                </a:lnTo>
                <a:lnTo>
                  <a:pt x="880" y="339"/>
                </a:lnTo>
                <a:lnTo>
                  <a:pt x="976" y="242"/>
                </a:lnTo>
                <a:lnTo>
                  <a:pt x="880" y="145"/>
                </a:lnTo>
              </a:path>
            </a:pathLst>
          </a:custGeom>
          <a:solidFill>
            <a:srgbClr val="00CC66"/>
          </a:solidFill>
          <a:ln w="12700" cap="rnd">
            <a:solidFill>
              <a:srgbClr val="DADADA"/>
            </a:solidFill>
            <a:round/>
            <a:headEnd/>
            <a:tailEnd/>
          </a:ln>
        </p:spPr>
        <p:txBody>
          <a:bodyPr/>
          <a:lstStyle/>
          <a:p>
            <a:endParaRPr lang="en-US"/>
          </a:p>
        </p:txBody>
      </p:sp>
      <p:sp>
        <p:nvSpPr>
          <p:cNvPr id="25" name="Freeform 18"/>
          <p:cNvSpPr>
            <a:spLocks/>
          </p:cNvSpPr>
          <p:nvPr/>
        </p:nvSpPr>
        <p:spPr bwMode="auto">
          <a:xfrm>
            <a:off x="5983288" y="1970088"/>
            <a:ext cx="2235200" cy="461962"/>
          </a:xfrm>
          <a:custGeom>
            <a:avLst/>
            <a:gdLst>
              <a:gd name="T0" fmla="*/ 2147483647 w 1056"/>
              <a:gd name="T1" fmla="*/ 2147483647 h 387"/>
              <a:gd name="T2" fmla="*/ 2147483647 w 1056"/>
              <a:gd name="T3" fmla="*/ 2147483647 h 387"/>
              <a:gd name="T4" fmla="*/ 2147483647 w 1056"/>
              <a:gd name="T5" fmla="*/ 2147483647 h 387"/>
              <a:gd name="T6" fmla="*/ 2147483647 w 1056"/>
              <a:gd name="T7" fmla="*/ 2147483647 h 387"/>
              <a:gd name="T8" fmla="*/ 2147483647 w 1056"/>
              <a:gd name="T9" fmla="*/ 2147483647 h 387"/>
              <a:gd name="T10" fmla="*/ 2147483647 w 1056"/>
              <a:gd name="T11" fmla="*/ 0 h 387"/>
              <a:gd name="T12" fmla="*/ 2147483647 w 1056"/>
              <a:gd name="T13" fmla="*/ 2147483647 h 387"/>
              <a:gd name="T14" fmla="*/ 2147483647 w 1056"/>
              <a:gd name="T15" fmla="*/ 2147483647 h 387"/>
              <a:gd name="T16" fmla="*/ 2147483647 w 1056"/>
              <a:gd name="T17" fmla="*/ 2147483647 h 387"/>
              <a:gd name="T18" fmla="*/ 2147483647 w 1056"/>
              <a:gd name="T19" fmla="*/ 2147483647 h 387"/>
              <a:gd name="T20" fmla="*/ 2147483647 w 1056"/>
              <a:gd name="T21" fmla="*/ 2147483647 h 387"/>
              <a:gd name="T22" fmla="*/ 2147483647 w 1056"/>
              <a:gd name="T23" fmla="*/ 2147483647 h 387"/>
              <a:gd name="T24" fmla="*/ 2147483647 w 1056"/>
              <a:gd name="T25" fmla="*/ 2147483647 h 387"/>
              <a:gd name="T26" fmla="*/ 2147483647 w 1056"/>
              <a:gd name="T27" fmla="*/ 2147483647 h 387"/>
              <a:gd name="T28" fmla="*/ 2147483647 w 1056"/>
              <a:gd name="T29" fmla="*/ 2147483647 h 387"/>
              <a:gd name="T30" fmla="*/ 0 w 1056"/>
              <a:gd name="T31" fmla="*/ 2147483647 h 387"/>
              <a:gd name="T32" fmla="*/ 2147483647 w 1056"/>
              <a:gd name="T33" fmla="*/ 214748364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56"/>
              <a:gd name="T52" fmla="*/ 0 h 387"/>
              <a:gd name="T53" fmla="*/ 1056 w 1056"/>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56" h="387">
                <a:moveTo>
                  <a:pt x="96" y="145"/>
                </a:moveTo>
                <a:lnTo>
                  <a:pt x="192" y="97"/>
                </a:lnTo>
                <a:lnTo>
                  <a:pt x="216" y="126"/>
                </a:lnTo>
                <a:lnTo>
                  <a:pt x="383" y="48"/>
                </a:lnTo>
                <a:lnTo>
                  <a:pt x="413" y="73"/>
                </a:lnTo>
                <a:lnTo>
                  <a:pt x="623" y="0"/>
                </a:lnTo>
                <a:lnTo>
                  <a:pt x="623" y="48"/>
                </a:lnTo>
                <a:lnTo>
                  <a:pt x="1055" y="91"/>
                </a:lnTo>
                <a:lnTo>
                  <a:pt x="672" y="241"/>
                </a:lnTo>
                <a:lnTo>
                  <a:pt x="719" y="290"/>
                </a:lnTo>
                <a:lnTo>
                  <a:pt x="473" y="302"/>
                </a:lnTo>
                <a:lnTo>
                  <a:pt x="479" y="338"/>
                </a:lnTo>
                <a:lnTo>
                  <a:pt x="252" y="344"/>
                </a:lnTo>
                <a:lnTo>
                  <a:pt x="240" y="386"/>
                </a:lnTo>
                <a:lnTo>
                  <a:pt x="96" y="338"/>
                </a:lnTo>
                <a:lnTo>
                  <a:pt x="0" y="241"/>
                </a:lnTo>
                <a:lnTo>
                  <a:pt x="96" y="145"/>
                </a:lnTo>
              </a:path>
            </a:pathLst>
          </a:custGeom>
          <a:solidFill>
            <a:srgbClr val="009900"/>
          </a:solidFill>
          <a:ln w="12700" cap="rnd">
            <a:solidFill>
              <a:srgbClr val="919191"/>
            </a:solidFill>
            <a:round/>
            <a:headEnd/>
            <a:tailEnd/>
          </a:ln>
        </p:spPr>
        <p:txBody>
          <a:bodyPr/>
          <a:lstStyle/>
          <a:p>
            <a:endParaRPr lang="en-US"/>
          </a:p>
        </p:txBody>
      </p:sp>
      <p:sp>
        <p:nvSpPr>
          <p:cNvPr id="26" name="Arc 19"/>
          <p:cNvSpPr>
            <a:spLocks/>
          </p:cNvSpPr>
          <p:nvPr/>
        </p:nvSpPr>
        <p:spPr bwMode="auto">
          <a:xfrm>
            <a:off x="4330700" y="3390900"/>
            <a:ext cx="134938" cy="422275"/>
          </a:xfrm>
          <a:custGeom>
            <a:avLst/>
            <a:gdLst>
              <a:gd name="T0" fmla="*/ 0 w 21600"/>
              <a:gd name="T1" fmla="*/ 2147483647 h 21597"/>
              <a:gd name="T2" fmla="*/ 2147483647 w 21600"/>
              <a:gd name="T3" fmla="*/ 0 h 21597"/>
              <a:gd name="T4" fmla="*/ 2147483647 w 21600"/>
              <a:gd name="T5" fmla="*/ 2147483647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37"/>
                </a:moveTo>
                <a:cubicBezTo>
                  <a:pt x="32" y="9763"/>
                  <a:pt x="9488" y="185"/>
                  <a:pt x="21259" y="-1"/>
                </a:cubicBezTo>
              </a:path>
              <a:path w="21600" h="21597" stroke="0" extrusionOk="0">
                <a:moveTo>
                  <a:pt x="0" y="21537"/>
                </a:moveTo>
                <a:cubicBezTo>
                  <a:pt x="32" y="9763"/>
                  <a:pt x="9488" y="185"/>
                  <a:pt x="21259" y="-1"/>
                </a:cubicBezTo>
                <a:lnTo>
                  <a:pt x="21600" y="21597"/>
                </a:lnTo>
                <a:close/>
              </a:path>
            </a:pathLst>
          </a:custGeom>
          <a:noFill/>
          <a:ln w="1016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 name="Arc 20"/>
          <p:cNvSpPr>
            <a:spLocks/>
          </p:cNvSpPr>
          <p:nvPr/>
        </p:nvSpPr>
        <p:spPr bwMode="auto">
          <a:xfrm>
            <a:off x="4330700" y="2641600"/>
            <a:ext cx="236538" cy="1171575"/>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78"/>
                </a:moveTo>
                <a:cubicBezTo>
                  <a:pt x="12" y="9657"/>
                  <a:pt x="9679" y="0"/>
                  <a:pt x="21599" y="0"/>
                </a:cubicBezTo>
              </a:path>
              <a:path w="21600" h="21600" stroke="0" extrusionOk="0">
                <a:moveTo>
                  <a:pt x="0" y="21578"/>
                </a:moveTo>
                <a:cubicBezTo>
                  <a:pt x="12" y="9657"/>
                  <a:pt x="9679" y="0"/>
                  <a:pt x="21599" y="0"/>
                </a:cubicBezTo>
                <a:lnTo>
                  <a:pt x="21600" y="21600"/>
                </a:lnTo>
                <a:close/>
              </a:path>
            </a:pathLst>
          </a:custGeom>
          <a:noFill/>
          <a:ln w="1016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 name="Arc 21"/>
          <p:cNvSpPr>
            <a:spLocks/>
          </p:cNvSpPr>
          <p:nvPr/>
        </p:nvSpPr>
        <p:spPr bwMode="auto">
          <a:xfrm>
            <a:off x="4330700" y="1730375"/>
            <a:ext cx="1758950" cy="2147888"/>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51"/>
                </a:moveTo>
                <a:cubicBezTo>
                  <a:pt x="27" y="9648"/>
                  <a:pt x="9678" y="10"/>
                  <a:pt x="21581" y="0"/>
                </a:cubicBezTo>
              </a:path>
              <a:path w="21600" h="21600" stroke="0" extrusionOk="0">
                <a:moveTo>
                  <a:pt x="0" y="21551"/>
                </a:moveTo>
                <a:cubicBezTo>
                  <a:pt x="27" y="9648"/>
                  <a:pt x="9678" y="10"/>
                  <a:pt x="21581" y="0"/>
                </a:cubicBezTo>
                <a:lnTo>
                  <a:pt x="21600" y="21600"/>
                </a:lnTo>
                <a:close/>
              </a:path>
            </a:pathLst>
          </a:custGeom>
          <a:noFill/>
          <a:ln w="101600" cap="rnd">
            <a:solidFill>
              <a:srgbClr val="00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 name="Arc 22"/>
          <p:cNvSpPr>
            <a:spLocks/>
          </p:cNvSpPr>
          <p:nvPr/>
        </p:nvSpPr>
        <p:spPr bwMode="auto">
          <a:xfrm>
            <a:off x="4330700" y="2757488"/>
            <a:ext cx="1758950" cy="1112837"/>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0"/>
                  <a:pt x="9654" y="14"/>
                  <a:pt x="21574" y="0"/>
                </a:cubicBezTo>
              </a:path>
              <a:path w="21600" h="21600" stroke="0" extrusionOk="0">
                <a:moveTo>
                  <a:pt x="0" y="21600"/>
                </a:moveTo>
                <a:cubicBezTo>
                  <a:pt x="0" y="9680"/>
                  <a:pt x="9654" y="14"/>
                  <a:pt x="21574" y="0"/>
                </a:cubicBezTo>
                <a:lnTo>
                  <a:pt x="21600" y="21600"/>
                </a:lnTo>
                <a:close/>
              </a:path>
            </a:pathLst>
          </a:custGeom>
          <a:noFill/>
          <a:ln w="101600" cap="rnd">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 name="Arc 23"/>
          <p:cNvSpPr>
            <a:spLocks/>
          </p:cNvSpPr>
          <p:nvPr/>
        </p:nvSpPr>
        <p:spPr bwMode="auto">
          <a:xfrm>
            <a:off x="3956050" y="3389313"/>
            <a:ext cx="239713" cy="481012"/>
          </a:xfrm>
          <a:custGeom>
            <a:avLst/>
            <a:gdLst>
              <a:gd name="T0" fmla="*/ 0 w 21794"/>
              <a:gd name="T1" fmla="*/ 2147483647 h 21600"/>
              <a:gd name="T2" fmla="*/ 2147483647 w 21794"/>
              <a:gd name="T3" fmla="*/ 2147483647 h 21600"/>
              <a:gd name="T4" fmla="*/ 2147483647 w 21794"/>
              <a:gd name="T5" fmla="*/ 2147483647 h 21600"/>
              <a:gd name="T6" fmla="*/ 0 60000 65536"/>
              <a:gd name="T7" fmla="*/ 0 60000 65536"/>
              <a:gd name="T8" fmla="*/ 0 60000 65536"/>
              <a:gd name="T9" fmla="*/ 0 w 21794"/>
              <a:gd name="T10" fmla="*/ 0 h 21600"/>
              <a:gd name="T11" fmla="*/ 21794 w 21794"/>
              <a:gd name="T12" fmla="*/ 21600 h 21600"/>
            </a:gdLst>
            <a:ahLst/>
            <a:cxnLst>
              <a:cxn ang="T6">
                <a:pos x="T0" y="T1"/>
              </a:cxn>
              <a:cxn ang="T7">
                <a:pos x="T2" y="T3"/>
              </a:cxn>
              <a:cxn ang="T8">
                <a:pos x="T4" y="T5"/>
              </a:cxn>
            </a:cxnLst>
            <a:rect l="T9" t="T10" r="T11" b="T12"/>
            <a:pathLst>
              <a:path w="21794" h="21600" fill="none" extrusionOk="0">
                <a:moveTo>
                  <a:pt x="-1" y="0"/>
                </a:moveTo>
                <a:cubicBezTo>
                  <a:pt x="64" y="0"/>
                  <a:pt x="129" y="-1"/>
                  <a:pt x="194" y="0"/>
                </a:cubicBezTo>
                <a:cubicBezTo>
                  <a:pt x="12123" y="0"/>
                  <a:pt x="21794" y="9670"/>
                  <a:pt x="21794" y="21600"/>
                </a:cubicBezTo>
              </a:path>
              <a:path w="21794" h="21600" stroke="0" extrusionOk="0">
                <a:moveTo>
                  <a:pt x="-1" y="0"/>
                </a:moveTo>
                <a:cubicBezTo>
                  <a:pt x="64" y="0"/>
                  <a:pt x="129" y="-1"/>
                  <a:pt x="194" y="0"/>
                </a:cubicBezTo>
                <a:cubicBezTo>
                  <a:pt x="12123" y="0"/>
                  <a:pt x="21794" y="9670"/>
                  <a:pt x="21794" y="21600"/>
                </a:cubicBezTo>
                <a:lnTo>
                  <a:pt x="194" y="21600"/>
                </a:lnTo>
                <a:close/>
              </a:path>
            </a:pathLst>
          </a:custGeom>
          <a:noFill/>
          <a:ln w="101600" cap="rnd">
            <a:solidFill>
              <a:srgbClr val="00CC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 name="Arc 24"/>
          <p:cNvSpPr>
            <a:spLocks/>
          </p:cNvSpPr>
          <p:nvPr/>
        </p:nvSpPr>
        <p:spPr bwMode="auto">
          <a:xfrm>
            <a:off x="4330700" y="2641600"/>
            <a:ext cx="236538" cy="1228725"/>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0"/>
                  <a:pt x="9670" y="0"/>
                  <a:pt x="21599" y="0"/>
                </a:cubicBezTo>
              </a:path>
              <a:path w="21600" h="21600" stroke="0" extrusionOk="0">
                <a:moveTo>
                  <a:pt x="0" y="21600"/>
                </a:moveTo>
                <a:cubicBezTo>
                  <a:pt x="0" y="9670"/>
                  <a:pt x="9670" y="0"/>
                  <a:pt x="21599" y="0"/>
                </a:cubicBezTo>
                <a:lnTo>
                  <a:pt x="21600" y="21600"/>
                </a:lnTo>
                <a:close/>
              </a:path>
            </a:pathLst>
          </a:custGeom>
          <a:noFill/>
          <a:ln w="101600" cap="rnd">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 name="Arc 25"/>
          <p:cNvSpPr>
            <a:spLocks/>
          </p:cNvSpPr>
          <p:nvPr/>
        </p:nvSpPr>
        <p:spPr bwMode="auto">
          <a:xfrm>
            <a:off x="4330700" y="3217863"/>
            <a:ext cx="641350" cy="595312"/>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57"/>
                </a:moveTo>
                <a:cubicBezTo>
                  <a:pt x="23" y="9672"/>
                  <a:pt x="9644" y="39"/>
                  <a:pt x="21529" y="0"/>
                </a:cubicBezTo>
              </a:path>
              <a:path w="21600" h="21600" stroke="0" extrusionOk="0">
                <a:moveTo>
                  <a:pt x="0" y="21557"/>
                </a:moveTo>
                <a:cubicBezTo>
                  <a:pt x="23" y="9672"/>
                  <a:pt x="9644" y="39"/>
                  <a:pt x="21529" y="0"/>
                </a:cubicBezTo>
                <a:lnTo>
                  <a:pt x="21600" y="21600"/>
                </a:lnTo>
                <a:close/>
              </a:path>
            </a:pathLst>
          </a:custGeom>
          <a:noFill/>
          <a:ln w="101600" cap="rnd">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 name="Rectangle 26"/>
          <p:cNvSpPr>
            <a:spLocks noChangeArrowheads="1"/>
          </p:cNvSpPr>
          <p:nvPr/>
        </p:nvSpPr>
        <p:spPr bwMode="auto">
          <a:xfrm>
            <a:off x="0" y="3878263"/>
            <a:ext cx="9144000" cy="2979737"/>
          </a:xfrm>
          <a:prstGeom prst="rect">
            <a:avLst/>
          </a:prstGeom>
          <a:solidFill>
            <a:srgbClr val="996633"/>
          </a:solidFill>
          <a:ln w="25400">
            <a:solidFill>
              <a:srgbClr val="996633"/>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 name="Freeform 27"/>
          <p:cNvSpPr>
            <a:spLocks/>
          </p:cNvSpPr>
          <p:nvPr/>
        </p:nvSpPr>
        <p:spPr bwMode="auto">
          <a:xfrm>
            <a:off x="4252913" y="4043363"/>
            <a:ext cx="3917950" cy="346075"/>
          </a:xfrm>
          <a:custGeom>
            <a:avLst/>
            <a:gdLst>
              <a:gd name="T0" fmla="*/ 2147483647 w 1851"/>
              <a:gd name="T1" fmla="*/ 2147483647 h 291"/>
              <a:gd name="T2" fmla="*/ 2147483647 w 1851"/>
              <a:gd name="T3" fmla="*/ 2147483647 h 291"/>
              <a:gd name="T4" fmla="*/ 2147483647 w 1851"/>
              <a:gd name="T5" fmla="*/ 2147483647 h 291"/>
              <a:gd name="T6" fmla="*/ 2147483647 w 1851"/>
              <a:gd name="T7" fmla="*/ 2147483647 h 291"/>
              <a:gd name="T8" fmla="*/ 2147483647 w 1851"/>
              <a:gd name="T9" fmla="*/ 2147483647 h 291"/>
              <a:gd name="T10" fmla="*/ 2147483647 w 1851"/>
              <a:gd name="T11" fmla="*/ 2147483647 h 291"/>
              <a:gd name="T12" fmla="*/ 2147483647 w 1851"/>
              <a:gd name="T13" fmla="*/ 2147483647 h 291"/>
              <a:gd name="T14" fmla="*/ 2147483647 w 1851"/>
              <a:gd name="T15" fmla="*/ 2147483647 h 291"/>
              <a:gd name="T16" fmla="*/ 2147483647 w 1851"/>
              <a:gd name="T17" fmla="*/ 2147483647 h 291"/>
              <a:gd name="T18" fmla="*/ 2147483647 w 1851"/>
              <a:gd name="T19" fmla="*/ 2147483647 h 291"/>
              <a:gd name="T20" fmla="*/ 2147483647 w 1851"/>
              <a:gd name="T21" fmla="*/ 2147483647 h 291"/>
              <a:gd name="T22" fmla="*/ 2147483647 w 1851"/>
              <a:gd name="T23" fmla="*/ 2147483647 h 291"/>
              <a:gd name="T24" fmla="*/ 2147483647 w 1851"/>
              <a:gd name="T25" fmla="*/ 2147483647 h 291"/>
              <a:gd name="T26" fmla="*/ 2147483647 w 1851"/>
              <a:gd name="T27" fmla="*/ 2147483647 h 291"/>
              <a:gd name="T28" fmla="*/ 2147483647 w 1851"/>
              <a:gd name="T29" fmla="*/ 2147483647 h 291"/>
              <a:gd name="T30" fmla="*/ 2147483647 w 1851"/>
              <a:gd name="T31" fmla="*/ 2147483647 h 291"/>
              <a:gd name="T32" fmla="*/ 2147483647 w 1851"/>
              <a:gd name="T33" fmla="*/ 2147483647 h 291"/>
              <a:gd name="T34" fmla="*/ 2147483647 w 1851"/>
              <a:gd name="T35" fmla="*/ 2147483647 h 291"/>
              <a:gd name="T36" fmla="*/ 2147483647 w 1851"/>
              <a:gd name="T37" fmla="*/ 2147483647 h 291"/>
              <a:gd name="T38" fmla="*/ 2147483647 w 1851"/>
              <a:gd name="T39" fmla="*/ 2147483647 h 291"/>
              <a:gd name="T40" fmla="*/ 2147483647 w 1851"/>
              <a:gd name="T41" fmla="*/ 2147483647 h 291"/>
              <a:gd name="T42" fmla="*/ 2147483647 w 1851"/>
              <a:gd name="T43" fmla="*/ 2147483647 h 291"/>
              <a:gd name="T44" fmla="*/ 2147483647 w 1851"/>
              <a:gd name="T45" fmla="*/ 2147483647 h 291"/>
              <a:gd name="T46" fmla="*/ 2147483647 w 1851"/>
              <a:gd name="T47" fmla="*/ 2147483647 h 291"/>
              <a:gd name="T48" fmla="*/ 2147483647 w 1851"/>
              <a:gd name="T49" fmla="*/ 2147483647 h 291"/>
              <a:gd name="T50" fmla="*/ 2147483647 w 1851"/>
              <a:gd name="T51" fmla="*/ 2147483647 h 291"/>
              <a:gd name="T52" fmla="*/ 2147483647 w 1851"/>
              <a:gd name="T53" fmla="*/ 2147483647 h 291"/>
              <a:gd name="T54" fmla="*/ 2147483647 w 1851"/>
              <a:gd name="T55" fmla="*/ 2147483647 h 291"/>
              <a:gd name="T56" fmla="*/ 2147483647 w 1851"/>
              <a:gd name="T57" fmla="*/ 2147483647 h 291"/>
              <a:gd name="T58" fmla="*/ 2147483647 w 1851"/>
              <a:gd name="T59" fmla="*/ 2147483647 h 291"/>
              <a:gd name="T60" fmla="*/ 2147483647 w 1851"/>
              <a:gd name="T61" fmla="*/ 2147483647 h 291"/>
              <a:gd name="T62" fmla="*/ 2147483647 w 1851"/>
              <a:gd name="T63" fmla="*/ 2147483647 h 291"/>
              <a:gd name="T64" fmla="*/ 2147483647 w 1851"/>
              <a:gd name="T65" fmla="*/ 2147483647 h 291"/>
              <a:gd name="T66" fmla="*/ 2147483647 w 1851"/>
              <a:gd name="T67" fmla="*/ 2147483647 h 291"/>
              <a:gd name="T68" fmla="*/ 2147483647 w 1851"/>
              <a:gd name="T69" fmla="*/ 2147483647 h 291"/>
              <a:gd name="T70" fmla="*/ 2147483647 w 1851"/>
              <a:gd name="T71" fmla="*/ 2147483647 h 291"/>
              <a:gd name="T72" fmla="*/ 2147483647 w 1851"/>
              <a:gd name="T73" fmla="*/ 2147483647 h 291"/>
              <a:gd name="T74" fmla="*/ 2147483647 w 1851"/>
              <a:gd name="T75" fmla="*/ 2147483647 h 291"/>
              <a:gd name="T76" fmla="*/ 2147483647 w 1851"/>
              <a:gd name="T77" fmla="*/ 2147483647 h 291"/>
              <a:gd name="T78" fmla="*/ 2147483647 w 1851"/>
              <a:gd name="T79" fmla="*/ 2147483647 h 291"/>
              <a:gd name="T80" fmla="*/ 2147483647 w 1851"/>
              <a:gd name="T81" fmla="*/ 2147483647 h 291"/>
              <a:gd name="T82" fmla="*/ 2147483647 w 1851"/>
              <a:gd name="T83" fmla="*/ 2147483647 h 291"/>
              <a:gd name="T84" fmla="*/ 2147483647 w 1851"/>
              <a:gd name="T85" fmla="*/ 2147483647 h 291"/>
              <a:gd name="T86" fmla="*/ 0 w 1851"/>
              <a:gd name="T87" fmla="*/ 2147483647 h 291"/>
              <a:gd name="T88" fmla="*/ 0 w 1851"/>
              <a:gd name="T89" fmla="*/ 2147483647 h 2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851"/>
              <a:gd name="T136" fmla="*/ 0 h 291"/>
              <a:gd name="T137" fmla="*/ 1851 w 1851"/>
              <a:gd name="T138" fmla="*/ 291 h 29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851" h="291">
                <a:moveTo>
                  <a:pt x="0" y="0"/>
                </a:moveTo>
                <a:lnTo>
                  <a:pt x="36" y="25"/>
                </a:lnTo>
                <a:lnTo>
                  <a:pt x="73" y="37"/>
                </a:lnTo>
                <a:lnTo>
                  <a:pt x="109" y="49"/>
                </a:lnTo>
                <a:lnTo>
                  <a:pt x="145" y="61"/>
                </a:lnTo>
                <a:lnTo>
                  <a:pt x="181" y="73"/>
                </a:lnTo>
                <a:lnTo>
                  <a:pt x="216" y="85"/>
                </a:lnTo>
                <a:lnTo>
                  <a:pt x="252" y="97"/>
                </a:lnTo>
                <a:lnTo>
                  <a:pt x="288" y="97"/>
                </a:lnTo>
                <a:lnTo>
                  <a:pt x="324" y="110"/>
                </a:lnTo>
                <a:lnTo>
                  <a:pt x="361" y="122"/>
                </a:lnTo>
                <a:lnTo>
                  <a:pt x="408" y="122"/>
                </a:lnTo>
                <a:lnTo>
                  <a:pt x="444" y="134"/>
                </a:lnTo>
                <a:lnTo>
                  <a:pt x="480" y="134"/>
                </a:lnTo>
                <a:lnTo>
                  <a:pt x="519" y="149"/>
                </a:lnTo>
                <a:lnTo>
                  <a:pt x="558" y="158"/>
                </a:lnTo>
                <a:lnTo>
                  <a:pt x="615" y="152"/>
                </a:lnTo>
                <a:lnTo>
                  <a:pt x="678" y="152"/>
                </a:lnTo>
                <a:lnTo>
                  <a:pt x="710" y="149"/>
                </a:lnTo>
                <a:lnTo>
                  <a:pt x="755" y="152"/>
                </a:lnTo>
                <a:lnTo>
                  <a:pt x="789" y="152"/>
                </a:lnTo>
                <a:lnTo>
                  <a:pt x="827" y="152"/>
                </a:lnTo>
                <a:lnTo>
                  <a:pt x="860" y="155"/>
                </a:lnTo>
                <a:lnTo>
                  <a:pt x="919" y="155"/>
                </a:lnTo>
                <a:lnTo>
                  <a:pt x="983" y="155"/>
                </a:lnTo>
                <a:lnTo>
                  <a:pt x="1028" y="161"/>
                </a:lnTo>
                <a:lnTo>
                  <a:pt x="1067" y="158"/>
                </a:lnTo>
                <a:lnTo>
                  <a:pt x="1103" y="161"/>
                </a:lnTo>
                <a:lnTo>
                  <a:pt x="1139" y="158"/>
                </a:lnTo>
                <a:lnTo>
                  <a:pt x="1195" y="166"/>
                </a:lnTo>
                <a:lnTo>
                  <a:pt x="1218" y="167"/>
                </a:lnTo>
                <a:lnTo>
                  <a:pt x="1263" y="166"/>
                </a:lnTo>
                <a:lnTo>
                  <a:pt x="1309" y="164"/>
                </a:lnTo>
                <a:lnTo>
                  <a:pt x="1351" y="164"/>
                </a:lnTo>
                <a:lnTo>
                  <a:pt x="1399" y="158"/>
                </a:lnTo>
                <a:lnTo>
                  <a:pt x="1435" y="170"/>
                </a:lnTo>
                <a:lnTo>
                  <a:pt x="1471" y="170"/>
                </a:lnTo>
                <a:lnTo>
                  <a:pt x="1501" y="179"/>
                </a:lnTo>
                <a:lnTo>
                  <a:pt x="1522" y="191"/>
                </a:lnTo>
                <a:lnTo>
                  <a:pt x="1546" y="194"/>
                </a:lnTo>
                <a:lnTo>
                  <a:pt x="1582" y="194"/>
                </a:lnTo>
                <a:lnTo>
                  <a:pt x="1618" y="194"/>
                </a:lnTo>
                <a:lnTo>
                  <a:pt x="1678" y="194"/>
                </a:lnTo>
                <a:lnTo>
                  <a:pt x="1726" y="194"/>
                </a:lnTo>
                <a:lnTo>
                  <a:pt x="1850" y="220"/>
                </a:lnTo>
                <a:lnTo>
                  <a:pt x="1726" y="242"/>
                </a:lnTo>
                <a:lnTo>
                  <a:pt x="1678" y="242"/>
                </a:lnTo>
                <a:lnTo>
                  <a:pt x="1605" y="251"/>
                </a:lnTo>
                <a:lnTo>
                  <a:pt x="1571" y="248"/>
                </a:lnTo>
                <a:lnTo>
                  <a:pt x="1533" y="254"/>
                </a:lnTo>
                <a:lnTo>
                  <a:pt x="1495" y="265"/>
                </a:lnTo>
                <a:lnTo>
                  <a:pt x="1461" y="261"/>
                </a:lnTo>
                <a:lnTo>
                  <a:pt x="1421" y="261"/>
                </a:lnTo>
                <a:lnTo>
                  <a:pt x="1409" y="260"/>
                </a:lnTo>
                <a:lnTo>
                  <a:pt x="1349" y="264"/>
                </a:lnTo>
                <a:lnTo>
                  <a:pt x="1309" y="266"/>
                </a:lnTo>
                <a:lnTo>
                  <a:pt x="1274" y="278"/>
                </a:lnTo>
                <a:lnTo>
                  <a:pt x="1229" y="282"/>
                </a:lnTo>
                <a:lnTo>
                  <a:pt x="1193" y="282"/>
                </a:lnTo>
                <a:lnTo>
                  <a:pt x="1151" y="290"/>
                </a:lnTo>
                <a:lnTo>
                  <a:pt x="1114" y="290"/>
                </a:lnTo>
                <a:lnTo>
                  <a:pt x="1067" y="290"/>
                </a:lnTo>
                <a:lnTo>
                  <a:pt x="1019" y="290"/>
                </a:lnTo>
                <a:lnTo>
                  <a:pt x="971" y="290"/>
                </a:lnTo>
                <a:lnTo>
                  <a:pt x="935" y="290"/>
                </a:lnTo>
                <a:lnTo>
                  <a:pt x="887" y="290"/>
                </a:lnTo>
                <a:lnTo>
                  <a:pt x="791" y="290"/>
                </a:lnTo>
                <a:lnTo>
                  <a:pt x="770" y="288"/>
                </a:lnTo>
                <a:lnTo>
                  <a:pt x="738" y="288"/>
                </a:lnTo>
                <a:lnTo>
                  <a:pt x="720" y="288"/>
                </a:lnTo>
                <a:lnTo>
                  <a:pt x="686" y="288"/>
                </a:lnTo>
                <a:lnTo>
                  <a:pt x="641" y="290"/>
                </a:lnTo>
                <a:lnTo>
                  <a:pt x="620" y="284"/>
                </a:lnTo>
                <a:lnTo>
                  <a:pt x="546" y="278"/>
                </a:lnTo>
                <a:lnTo>
                  <a:pt x="513" y="282"/>
                </a:lnTo>
                <a:lnTo>
                  <a:pt x="489" y="276"/>
                </a:lnTo>
                <a:lnTo>
                  <a:pt x="414" y="270"/>
                </a:lnTo>
                <a:lnTo>
                  <a:pt x="366" y="266"/>
                </a:lnTo>
                <a:lnTo>
                  <a:pt x="300" y="254"/>
                </a:lnTo>
                <a:lnTo>
                  <a:pt x="265" y="254"/>
                </a:lnTo>
                <a:lnTo>
                  <a:pt x="228" y="242"/>
                </a:lnTo>
                <a:lnTo>
                  <a:pt x="192" y="218"/>
                </a:lnTo>
                <a:lnTo>
                  <a:pt x="156" y="206"/>
                </a:lnTo>
                <a:lnTo>
                  <a:pt x="121" y="181"/>
                </a:lnTo>
                <a:lnTo>
                  <a:pt x="85" y="181"/>
                </a:lnTo>
                <a:lnTo>
                  <a:pt x="49" y="170"/>
                </a:lnTo>
                <a:lnTo>
                  <a:pt x="13" y="158"/>
                </a:lnTo>
                <a:lnTo>
                  <a:pt x="0" y="122"/>
                </a:lnTo>
                <a:lnTo>
                  <a:pt x="0" y="85"/>
                </a:lnTo>
                <a:lnTo>
                  <a:pt x="0" y="49"/>
                </a:lnTo>
                <a:lnTo>
                  <a:pt x="0" y="0"/>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5" name="Freeform 28"/>
          <p:cNvSpPr>
            <a:spLocks/>
          </p:cNvSpPr>
          <p:nvPr/>
        </p:nvSpPr>
        <p:spPr bwMode="auto">
          <a:xfrm>
            <a:off x="858838" y="4222750"/>
            <a:ext cx="3448050" cy="333375"/>
          </a:xfrm>
          <a:custGeom>
            <a:avLst/>
            <a:gdLst>
              <a:gd name="T0" fmla="*/ 2147483647 w 1629"/>
              <a:gd name="T1" fmla="*/ 2147483647 h 279"/>
              <a:gd name="T2" fmla="*/ 2147483647 w 1629"/>
              <a:gd name="T3" fmla="*/ 2147483647 h 279"/>
              <a:gd name="T4" fmla="*/ 2147483647 w 1629"/>
              <a:gd name="T5" fmla="*/ 2147483647 h 279"/>
              <a:gd name="T6" fmla="*/ 2147483647 w 1629"/>
              <a:gd name="T7" fmla="*/ 2147483647 h 279"/>
              <a:gd name="T8" fmla="*/ 2147483647 w 1629"/>
              <a:gd name="T9" fmla="*/ 2147483647 h 279"/>
              <a:gd name="T10" fmla="*/ 2147483647 w 1629"/>
              <a:gd name="T11" fmla="*/ 2147483647 h 279"/>
              <a:gd name="T12" fmla="*/ 2147483647 w 1629"/>
              <a:gd name="T13" fmla="*/ 2147483647 h 279"/>
              <a:gd name="T14" fmla="*/ 2147483647 w 1629"/>
              <a:gd name="T15" fmla="*/ 2147483647 h 279"/>
              <a:gd name="T16" fmla="*/ 2147483647 w 1629"/>
              <a:gd name="T17" fmla="*/ 2147483647 h 279"/>
              <a:gd name="T18" fmla="*/ 2147483647 w 1629"/>
              <a:gd name="T19" fmla="*/ 2147483647 h 279"/>
              <a:gd name="T20" fmla="*/ 2147483647 w 1629"/>
              <a:gd name="T21" fmla="*/ 2147483647 h 279"/>
              <a:gd name="T22" fmla="*/ 2147483647 w 1629"/>
              <a:gd name="T23" fmla="*/ 2147483647 h 279"/>
              <a:gd name="T24" fmla="*/ 2147483647 w 1629"/>
              <a:gd name="T25" fmla="*/ 2147483647 h 279"/>
              <a:gd name="T26" fmla="*/ 2147483647 w 1629"/>
              <a:gd name="T27" fmla="*/ 2147483647 h 279"/>
              <a:gd name="T28" fmla="*/ 2147483647 w 1629"/>
              <a:gd name="T29" fmla="*/ 2147483647 h 279"/>
              <a:gd name="T30" fmla="*/ 0 w 1629"/>
              <a:gd name="T31" fmla="*/ 2147483647 h 279"/>
              <a:gd name="T32" fmla="*/ 2147483647 w 1629"/>
              <a:gd name="T33" fmla="*/ 2147483647 h 279"/>
              <a:gd name="T34" fmla="*/ 2147483647 w 1629"/>
              <a:gd name="T35" fmla="*/ 2147483647 h 279"/>
              <a:gd name="T36" fmla="*/ 2147483647 w 1629"/>
              <a:gd name="T37" fmla="*/ 2147483647 h 279"/>
              <a:gd name="T38" fmla="*/ 2147483647 w 1629"/>
              <a:gd name="T39" fmla="*/ 2147483647 h 279"/>
              <a:gd name="T40" fmla="*/ 2147483647 w 1629"/>
              <a:gd name="T41" fmla="*/ 2147483647 h 279"/>
              <a:gd name="T42" fmla="*/ 2147483647 w 1629"/>
              <a:gd name="T43" fmla="*/ 2147483647 h 279"/>
              <a:gd name="T44" fmla="*/ 2147483647 w 1629"/>
              <a:gd name="T45" fmla="*/ 2147483647 h 279"/>
              <a:gd name="T46" fmla="*/ 2147483647 w 1629"/>
              <a:gd name="T47" fmla="*/ 2147483647 h 279"/>
              <a:gd name="T48" fmla="*/ 2147483647 w 1629"/>
              <a:gd name="T49" fmla="*/ 2147483647 h 279"/>
              <a:gd name="T50" fmla="*/ 2147483647 w 1629"/>
              <a:gd name="T51" fmla="*/ 2147483647 h 279"/>
              <a:gd name="T52" fmla="*/ 2147483647 w 1629"/>
              <a:gd name="T53" fmla="*/ 2147483647 h 279"/>
              <a:gd name="T54" fmla="*/ 2147483647 w 1629"/>
              <a:gd name="T55" fmla="*/ 2147483647 h 279"/>
              <a:gd name="T56" fmla="*/ 2147483647 w 1629"/>
              <a:gd name="T57" fmla="*/ 2147483647 h 279"/>
              <a:gd name="T58" fmla="*/ 2147483647 w 1629"/>
              <a:gd name="T59" fmla="*/ 2147483647 h 279"/>
              <a:gd name="T60" fmla="*/ 2147483647 w 1629"/>
              <a:gd name="T61" fmla="*/ 2147483647 h 279"/>
              <a:gd name="T62" fmla="*/ 2147483647 w 1629"/>
              <a:gd name="T63" fmla="*/ 2147483647 h 279"/>
              <a:gd name="T64" fmla="*/ 2147483647 w 1629"/>
              <a:gd name="T65" fmla="*/ 2147483647 h 279"/>
              <a:gd name="T66" fmla="*/ 2147483647 w 1629"/>
              <a:gd name="T67" fmla="*/ 2147483647 h 279"/>
              <a:gd name="T68" fmla="*/ 2147483647 w 1629"/>
              <a:gd name="T69" fmla="*/ 2147483647 h 279"/>
              <a:gd name="T70" fmla="*/ 2147483647 w 1629"/>
              <a:gd name="T71" fmla="*/ 2147483647 h 279"/>
              <a:gd name="T72" fmla="*/ 2147483647 w 1629"/>
              <a:gd name="T73" fmla="*/ 2147483647 h 2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9"/>
              <a:gd name="T112" fmla="*/ 0 h 279"/>
              <a:gd name="T113" fmla="*/ 1629 w 1629"/>
              <a:gd name="T114" fmla="*/ 279 h 27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9" h="279">
                <a:moveTo>
                  <a:pt x="1604" y="46"/>
                </a:moveTo>
                <a:lnTo>
                  <a:pt x="1579" y="7"/>
                </a:lnTo>
                <a:lnTo>
                  <a:pt x="1587" y="0"/>
                </a:lnTo>
                <a:lnTo>
                  <a:pt x="1436" y="58"/>
                </a:lnTo>
                <a:lnTo>
                  <a:pt x="1388" y="70"/>
                </a:lnTo>
                <a:lnTo>
                  <a:pt x="1345" y="102"/>
                </a:lnTo>
                <a:lnTo>
                  <a:pt x="1289" y="112"/>
                </a:lnTo>
                <a:lnTo>
                  <a:pt x="1262" y="111"/>
                </a:lnTo>
                <a:lnTo>
                  <a:pt x="1227" y="124"/>
                </a:lnTo>
                <a:lnTo>
                  <a:pt x="1178" y="125"/>
                </a:lnTo>
                <a:lnTo>
                  <a:pt x="1128" y="133"/>
                </a:lnTo>
                <a:lnTo>
                  <a:pt x="1053" y="130"/>
                </a:lnTo>
                <a:lnTo>
                  <a:pt x="1011" y="127"/>
                </a:lnTo>
                <a:lnTo>
                  <a:pt x="966" y="137"/>
                </a:lnTo>
                <a:lnTo>
                  <a:pt x="924" y="139"/>
                </a:lnTo>
                <a:lnTo>
                  <a:pt x="899" y="149"/>
                </a:lnTo>
                <a:lnTo>
                  <a:pt x="861" y="145"/>
                </a:lnTo>
                <a:lnTo>
                  <a:pt x="825" y="139"/>
                </a:lnTo>
                <a:lnTo>
                  <a:pt x="753" y="139"/>
                </a:lnTo>
                <a:lnTo>
                  <a:pt x="684" y="137"/>
                </a:lnTo>
                <a:lnTo>
                  <a:pt x="661" y="137"/>
                </a:lnTo>
                <a:lnTo>
                  <a:pt x="620" y="137"/>
                </a:lnTo>
                <a:lnTo>
                  <a:pt x="595" y="139"/>
                </a:lnTo>
                <a:lnTo>
                  <a:pt x="550" y="143"/>
                </a:lnTo>
                <a:lnTo>
                  <a:pt x="495" y="143"/>
                </a:lnTo>
                <a:lnTo>
                  <a:pt x="448" y="155"/>
                </a:lnTo>
                <a:lnTo>
                  <a:pt x="349" y="137"/>
                </a:lnTo>
                <a:lnTo>
                  <a:pt x="264" y="157"/>
                </a:lnTo>
                <a:lnTo>
                  <a:pt x="199" y="164"/>
                </a:lnTo>
                <a:lnTo>
                  <a:pt x="165" y="172"/>
                </a:lnTo>
                <a:lnTo>
                  <a:pt x="111" y="169"/>
                </a:lnTo>
                <a:lnTo>
                  <a:pt x="0" y="166"/>
                </a:lnTo>
                <a:lnTo>
                  <a:pt x="87" y="211"/>
                </a:lnTo>
                <a:lnTo>
                  <a:pt x="180" y="227"/>
                </a:lnTo>
                <a:lnTo>
                  <a:pt x="248" y="240"/>
                </a:lnTo>
                <a:lnTo>
                  <a:pt x="314" y="248"/>
                </a:lnTo>
                <a:lnTo>
                  <a:pt x="358" y="257"/>
                </a:lnTo>
                <a:lnTo>
                  <a:pt x="406" y="257"/>
                </a:lnTo>
                <a:lnTo>
                  <a:pt x="448" y="260"/>
                </a:lnTo>
                <a:lnTo>
                  <a:pt x="525" y="261"/>
                </a:lnTo>
                <a:lnTo>
                  <a:pt x="589" y="265"/>
                </a:lnTo>
                <a:lnTo>
                  <a:pt x="620" y="260"/>
                </a:lnTo>
                <a:lnTo>
                  <a:pt x="653" y="260"/>
                </a:lnTo>
                <a:lnTo>
                  <a:pt x="679" y="267"/>
                </a:lnTo>
                <a:lnTo>
                  <a:pt x="716" y="263"/>
                </a:lnTo>
                <a:lnTo>
                  <a:pt x="770" y="265"/>
                </a:lnTo>
                <a:lnTo>
                  <a:pt x="797" y="265"/>
                </a:lnTo>
                <a:lnTo>
                  <a:pt x="824" y="267"/>
                </a:lnTo>
                <a:lnTo>
                  <a:pt x="864" y="269"/>
                </a:lnTo>
                <a:lnTo>
                  <a:pt x="901" y="269"/>
                </a:lnTo>
                <a:lnTo>
                  <a:pt x="931" y="277"/>
                </a:lnTo>
                <a:lnTo>
                  <a:pt x="963" y="278"/>
                </a:lnTo>
                <a:lnTo>
                  <a:pt x="1034" y="278"/>
                </a:lnTo>
                <a:lnTo>
                  <a:pt x="1077" y="267"/>
                </a:lnTo>
                <a:lnTo>
                  <a:pt x="1104" y="272"/>
                </a:lnTo>
                <a:lnTo>
                  <a:pt x="1154" y="272"/>
                </a:lnTo>
                <a:lnTo>
                  <a:pt x="1184" y="266"/>
                </a:lnTo>
                <a:lnTo>
                  <a:pt x="1188" y="269"/>
                </a:lnTo>
                <a:lnTo>
                  <a:pt x="1202" y="271"/>
                </a:lnTo>
                <a:lnTo>
                  <a:pt x="1220" y="263"/>
                </a:lnTo>
                <a:lnTo>
                  <a:pt x="1280" y="257"/>
                </a:lnTo>
                <a:lnTo>
                  <a:pt x="1310" y="240"/>
                </a:lnTo>
                <a:lnTo>
                  <a:pt x="1352" y="215"/>
                </a:lnTo>
                <a:lnTo>
                  <a:pt x="1388" y="203"/>
                </a:lnTo>
                <a:lnTo>
                  <a:pt x="1424" y="191"/>
                </a:lnTo>
                <a:lnTo>
                  <a:pt x="1460" y="167"/>
                </a:lnTo>
                <a:lnTo>
                  <a:pt x="1496" y="155"/>
                </a:lnTo>
                <a:lnTo>
                  <a:pt x="1532" y="143"/>
                </a:lnTo>
                <a:lnTo>
                  <a:pt x="1568" y="143"/>
                </a:lnTo>
                <a:lnTo>
                  <a:pt x="1604" y="143"/>
                </a:lnTo>
                <a:lnTo>
                  <a:pt x="1628" y="106"/>
                </a:lnTo>
                <a:lnTo>
                  <a:pt x="1628" y="70"/>
                </a:lnTo>
                <a:lnTo>
                  <a:pt x="1628" y="34"/>
                </a:lnTo>
                <a:lnTo>
                  <a:pt x="1604" y="46"/>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 name="Freeform 29"/>
          <p:cNvSpPr>
            <a:spLocks/>
          </p:cNvSpPr>
          <p:nvPr/>
        </p:nvSpPr>
        <p:spPr bwMode="auto">
          <a:xfrm>
            <a:off x="808038" y="4806950"/>
            <a:ext cx="3422650" cy="284163"/>
          </a:xfrm>
          <a:custGeom>
            <a:avLst/>
            <a:gdLst>
              <a:gd name="T0" fmla="*/ 2147483647 w 1617"/>
              <a:gd name="T1" fmla="*/ 0 h 239"/>
              <a:gd name="T2" fmla="*/ 2147483647 w 1617"/>
              <a:gd name="T3" fmla="*/ 2147483647 h 239"/>
              <a:gd name="T4" fmla="*/ 2147483647 w 1617"/>
              <a:gd name="T5" fmla="*/ 2147483647 h 239"/>
              <a:gd name="T6" fmla="*/ 2147483647 w 1617"/>
              <a:gd name="T7" fmla="*/ 2147483647 h 239"/>
              <a:gd name="T8" fmla="*/ 2147483647 w 1617"/>
              <a:gd name="T9" fmla="*/ 2147483647 h 239"/>
              <a:gd name="T10" fmla="*/ 2147483647 w 1617"/>
              <a:gd name="T11" fmla="*/ 2147483647 h 239"/>
              <a:gd name="T12" fmla="*/ 2147483647 w 1617"/>
              <a:gd name="T13" fmla="*/ 2147483647 h 239"/>
              <a:gd name="T14" fmla="*/ 2147483647 w 1617"/>
              <a:gd name="T15" fmla="*/ 2147483647 h 239"/>
              <a:gd name="T16" fmla="*/ 2147483647 w 1617"/>
              <a:gd name="T17" fmla="*/ 2147483647 h 239"/>
              <a:gd name="T18" fmla="*/ 2147483647 w 1617"/>
              <a:gd name="T19" fmla="*/ 2147483647 h 239"/>
              <a:gd name="T20" fmla="*/ 2147483647 w 1617"/>
              <a:gd name="T21" fmla="*/ 2147483647 h 239"/>
              <a:gd name="T22" fmla="*/ 2147483647 w 1617"/>
              <a:gd name="T23" fmla="*/ 2147483647 h 239"/>
              <a:gd name="T24" fmla="*/ 2147483647 w 1617"/>
              <a:gd name="T25" fmla="*/ 2147483647 h 239"/>
              <a:gd name="T26" fmla="*/ 2147483647 w 1617"/>
              <a:gd name="T27" fmla="*/ 2147483647 h 239"/>
              <a:gd name="T28" fmla="*/ 2147483647 w 1617"/>
              <a:gd name="T29" fmla="*/ 2147483647 h 239"/>
              <a:gd name="T30" fmla="*/ 0 w 1617"/>
              <a:gd name="T31" fmla="*/ 2147483647 h 239"/>
              <a:gd name="T32" fmla="*/ 2147483647 w 1617"/>
              <a:gd name="T33" fmla="*/ 2147483647 h 239"/>
              <a:gd name="T34" fmla="*/ 2147483647 w 1617"/>
              <a:gd name="T35" fmla="*/ 2147483647 h 239"/>
              <a:gd name="T36" fmla="*/ 2147483647 w 1617"/>
              <a:gd name="T37" fmla="*/ 2147483647 h 239"/>
              <a:gd name="T38" fmla="*/ 2147483647 w 1617"/>
              <a:gd name="T39" fmla="*/ 2147483647 h 239"/>
              <a:gd name="T40" fmla="*/ 2147483647 w 1617"/>
              <a:gd name="T41" fmla="*/ 2147483647 h 239"/>
              <a:gd name="T42" fmla="*/ 2147483647 w 1617"/>
              <a:gd name="T43" fmla="*/ 2147483647 h 239"/>
              <a:gd name="T44" fmla="*/ 2147483647 w 1617"/>
              <a:gd name="T45" fmla="*/ 2147483647 h 239"/>
              <a:gd name="T46" fmla="*/ 2147483647 w 1617"/>
              <a:gd name="T47" fmla="*/ 2147483647 h 239"/>
              <a:gd name="T48" fmla="*/ 2147483647 w 1617"/>
              <a:gd name="T49" fmla="*/ 2147483647 h 239"/>
              <a:gd name="T50" fmla="*/ 2147483647 w 1617"/>
              <a:gd name="T51" fmla="*/ 2147483647 h 239"/>
              <a:gd name="T52" fmla="*/ 2147483647 w 1617"/>
              <a:gd name="T53" fmla="*/ 2147483647 h 239"/>
              <a:gd name="T54" fmla="*/ 2147483647 w 1617"/>
              <a:gd name="T55" fmla="*/ 2147483647 h 239"/>
              <a:gd name="T56" fmla="*/ 2147483647 w 1617"/>
              <a:gd name="T57" fmla="*/ 2147483647 h 239"/>
              <a:gd name="T58" fmla="*/ 2147483647 w 1617"/>
              <a:gd name="T59" fmla="*/ 2147483647 h 239"/>
              <a:gd name="T60" fmla="*/ 2147483647 w 1617"/>
              <a:gd name="T61" fmla="*/ 2147483647 h 239"/>
              <a:gd name="T62" fmla="*/ 2147483647 w 1617"/>
              <a:gd name="T63" fmla="*/ 2147483647 h 239"/>
              <a:gd name="T64" fmla="*/ 2147483647 w 1617"/>
              <a:gd name="T65" fmla="*/ 2147483647 h 239"/>
              <a:gd name="T66" fmla="*/ 2147483647 w 1617"/>
              <a:gd name="T67" fmla="*/ 2147483647 h 239"/>
              <a:gd name="T68" fmla="*/ 2147483647 w 1617"/>
              <a:gd name="T69" fmla="*/ 2147483647 h 239"/>
              <a:gd name="T70" fmla="*/ 2147483647 w 1617"/>
              <a:gd name="T71" fmla="*/ 2147483647 h 239"/>
              <a:gd name="T72" fmla="*/ 2147483647 w 1617"/>
              <a:gd name="T73" fmla="*/ 2147483647 h 23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17"/>
              <a:gd name="T112" fmla="*/ 0 h 239"/>
              <a:gd name="T113" fmla="*/ 1617 w 1617"/>
              <a:gd name="T114" fmla="*/ 239 h 23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17" h="239">
                <a:moveTo>
                  <a:pt x="1592" y="12"/>
                </a:moveTo>
                <a:lnTo>
                  <a:pt x="1556" y="0"/>
                </a:lnTo>
                <a:lnTo>
                  <a:pt x="1520" y="12"/>
                </a:lnTo>
                <a:lnTo>
                  <a:pt x="1424" y="24"/>
                </a:lnTo>
                <a:lnTo>
                  <a:pt x="1376" y="36"/>
                </a:lnTo>
                <a:lnTo>
                  <a:pt x="1304" y="36"/>
                </a:lnTo>
                <a:lnTo>
                  <a:pt x="1257" y="48"/>
                </a:lnTo>
                <a:lnTo>
                  <a:pt x="1220" y="48"/>
                </a:lnTo>
                <a:lnTo>
                  <a:pt x="1184" y="60"/>
                </a:lnTo>
                <a:lnTo>
                  <a:pt x="1148" y="72"/>
                </a:lnTo>
                <a:lnTo>
                  <a:pt x="1077" y="72"/>
                </a:lnTo>
                <a:lnTo>
                  <a:pt x="1043" y="75"/>
                </a:lnTo>
                <a:lnTo>
                  <a:pt x="1015" y="85"/>
                </a:lnTo>
                <a:lnTo>
                  <a:pt x="969" y="85"/>
                </a:lnTo>
                <a:lnTo>
                  <a:pt x="937" y="87"/>
                </a:lnTo>
                <a:lnTo>
                  <a:pt x="901" y="85"/>
                </a:lnTo>
                <a:lnTo>
                  <a:pt x="872" y="91"/>
                </a:lnTo>
                <a:lnTo>
                  <a:pt x="810" y="87"/>
                </a:lnTo>
                <a:lnTo>
                  <a:pt x="763" y="88"/>
                </a:lnTo>
                <a:lnTo>
                  <a:pt x="726" y="86"/>
                </a:lnTo>
                <a:lnTo>
                  <a:pt x="694" y="85"/>
                </a:lnTo>
                <a:lnTo>
                  <a:pt x="649" y="99"/>
                </a:lnTo>
                <a:lnTo>
                  <a:pt x="619" y="89"/>
                </a:lnTo>
                <a:lnTo>
                  <a:pt x="567" y="81"/>
                </a:lnTo>
                <a:lnTo>
                  <a:pt x="537" y="87"/>
                </a:lnTo>
                <a:lnTo>
                  <a:pt x="489" y="85"/>
                </a:lnTo>
                <a:lnTo>
                  <a:pt x="387" y="81"/>
                </a:lnTo>
                <a:lnTo>
                  <a:pt x="338" y="95"/>
                </a:lnTo>
                <a:lnTo>
                  <a:pt x="291" y="82"/>
                </a:lnTo>
                <a:lnTo>
                  <a:pt x="250" y="91"/>
                </a:lnTo>
                <a:lnTo>
                  <a:pt x="181" y="96"/>
                </a:lnTo>
                <a:lnTo>
                  <a:pt x="0" y="161"/>
                </a:lnTo>
                <a:lnTo>
                  <a:pt x="149" y="191"/>
                </a:lnTo>
                <a:lnTo>
                  <a:pt x="197" y="193"/>
                </a:lnTo>
                <a:lnTo>
                  <a:pt x="219" y="202"/>
                </a:lnTo>
                <a:lnTo>
                  <a:pt x="261" y="213"/>
                </a:lnTo>
                <a:lnTo>
                  <a:pt x="293" y="203"/>
                </a:lnTo>
                <a:lnTo>
                  <a:pt x="354" y="215"/>
                </a:lnTo>
                <a:lnTo>
                  <a:pt x="400" y="227"/>
                </a:lnTo>
                <a:lnTo>
                  <a:pt x="475" y="238"/>
                </a:lnTo>
                <a:lnTo>
                  <a:pt x="512" y="226"/>
                </a:lnTo>
                <a:lnTo>
                  <a:pt x="549" y="220"/>
                </a:lnTo>
                <a:lnTo>
                  <a:pt x="568" y="229"/>
                </a:lnTo>
                <a:lnTo>
                  <a:pt x="642" y="227"/>
                </a:lnTo>
                <a:lnTo>
                  <a:pt x="681" y="238"/>
                </a:lnTo>
                <a:lnTo>
                  <a:pt x="705" y="238"/>
                </a:lnTo>
                <a:lnTo>
                  <a:pt x="749" y="232"/>
                </a:lnTo>
                <a:lnTo>
                  <a:pt x="784" y="238"/>
                </a:lnTo>
                <a:lnTo>
                  <a:pt x="826" y="230"/>
                </a:lnTo>
                <a:lnTo>
                  <a:pt x="861" y="223"/>
                </a:lnTo>
                <a:lnTo>
                  <a:pt x="894" y="220"/>
                </a:lnTo>
                <a:lnTo>
                  <a:pt x="897" y="223"/>
                </a:lnTo>
                <a:lnTo>
                  <a:pt x="955" y="211"/>
                </a:lnTo>
                <a:lnTo>
                  <a:pt x="997" y="217"/>
                </a:lnTo>
                <a:lnTo>
                  <a:pt x="1053" y="217"/>
                </a:lnTo>
                <a:lnTo>
                  <a:pt x="1088" y="205"/>
                </a:lnTo>
                <a:lnTo>
                  <a:pt x="1124" y="205"/>
                </a:lnTo>
                <a:lnTo>
                  <a:pt x="1160" y="205"/>
                </a:lnTo>
                <a:lnTo>
                  <a:pt x="1197" y="193"/>
                </a:lnTo>
                <a:lnTo>
                  <a:pt x="1233" y="193"/>
                </a:lnTo>
                <a:lnTo>
                  <a:pt x="1268" y="193"/>
                </a:lnTo>
                <a:lnTo>
                  <a:pt x="1295" y="178"/>
                </a:lnTo>
                <a:lnTo>
                  <a:pt x="1337" y="162"/>
                </a:lnTo>
                <a:lnTo>
                  <a:pt x="1379" y="156"/>
                </a:lnTo>
                <a:lnTo>
                  <a:pt x="1415" y="130"/>
                </a:lnTo>
                <a:lnTo>
                  <a:pt x="1454" y="114"/>
                </a:lnTo>
                <a:lnTo>
                  <a:pt x="1484" y="120"/>
                </a:lnTo>
                <a:lnTo>
                  <a:pt x="1558" y="142"/>
                </a:lnTo>
                <a:lnTo>
                  <a:pt x="1556" y="109"/>
                </a:lnTo>
                <a:lnTo>
                  <a:pt x="1592" y="109"/>
                </a:lnTo>
                <a:lnTo>
                  <a:pt x="1616" y="72"/>
                </a:lnTo>
                <a:lnTo>
                  <a:pt x="1616" y="36"/>
                </a:lnTo>
                <a:lnTo>
                  <a:pt x="1616" y="0"/>
                </a:lnTo>
                <a:lnTo>
                  <a:pt x="1592" y="12"/>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7" name="Freeform 30"/>
          <p:cNvSpPr>
            <a:spLocks/>
          </p:cNvSpPr>
          <p:nvPr/>
        </p:nvSpPr>
        <p:spPr bwMode="auto">
          <a:xfrm>
            <a:off x="927100" y="5237163"/>
            <a:ext cx="3382963" cy="360362"/>
          </a:xfrm>
          <a:custGeom>
            <a:avLst/>
            <a:gdLst>
              <a:gd name="T0" fmla="*/ 2147483647 w 1598"/>
              <a:gd name="T1" fmla="*/ 0 h 302"/>
              <a:gd name="T2" fmla="*/ 2147483647 w 1598"/>
              <a:gd name="T3" fmla="*/ 2147483647 h 302"/>
              <a:gd name="T4" fmla="*/ 2147483647 w 1598"/>
              <a:gd name="T5" fmla="*/ 2147483647 h 302"/>
              <a:gd name="T6" fmla="*/ 2147483647 w 1598"/>
              <a:gd name="T7" fmla="*/ 2147483647 h 302"/>
              <a:gd name="T8" fmla="*/ 2147483647 w 1598"/>
              <a:gd name="T9" fmla="*/ 2147483647 h 302"/>
              <a:gd name="T10" fmla="*/ 2147483647 w 1598"/>
              <a:gd name="T11" fmla="*/ 2147483647 h 302"/>
              <a:gd name="T12" fmla="*/ 2147483647 w 1598"/>
              <a:gd name="T13" fmla="*/ 2147483647 h 302"/>
              <a:gd name="T14" fmla="*/ 2147483647 w 1598"/>
              <a:gd name="T15" fmla="*/ 2147483647 h 302"/>
              <a:gd name="T16" fmla="*/ 2147483647 w 1598"/>
              <a:gd name="T17" fmla="*/ 2147483647 h 302"/>
              <a:gd name="T18" fmla="*/ 2147483647 w 1598"/>
              <a:gd name="T19" fmla="*/ 2147483647 h 302"/>
              <a:gd name="T20" fmla="*/ 2147483647 w 1598"/>
              <a:gd name="T21" fmla="*/ 2147483647 h 302"/>
              <a:gd name="T22" fmla="*/ 2147483647 w 1598"/>
              <a:gd name="T23" fmla="*/ 2147483647 h 302"/>
              <a:gd name="T24" fmla="*/ 2147483647 w 1598"/>
              <a:gd name="T25" fmla="*/ 2147483647 h 302"/>
              <a:gd name="T26" fmla="*/ 2147483647 w 1598"/>
              <a:gd name="T27" fmla="*/ 2147483647 h 302"/>
              <a:gd name="T28" fmla="*/ 2147483647 w 1598"/>
              <a:gd name="T29" fmla="*/ 2147483647 h 302"/>
              <a:gd name="T30" fmla="*/ 0 w 1598"/>
              <a:gd name="T31" fmla="*/ 2147483647 h 302"/>
              <a:gd name="T32" fmla="*/ 2147483647 w 1598"/>
              <a:gd name="T33" fmla="*/ 2147483647 h 302"/>
              <a:gd name="T34" fmla="*/ 2147483647 w 1598"/>
              <a:gd name="T35" fmla="*/ 2147483647 h 302"/>
              <a:gd name="T36" fmla="*/ 2147483647 w 1598"/>
              <a:gd name="T37" fmla="*/ 2147483647 h 302"/>
              <a:gd name="T38" fmla="*/ 2147483647 w 1598"/>
              <a:gd name="T39" fmla="*/ 2147483647 h 302"/>
              <a:gd name="T40" fmla="*/ 2147483647 w 1598"/>
              <a:gd name="T41" fmla="*/ 2147483647 h 302"/>
              <a:gd name="T42" fmla="*/ 2147483647 w 1598"/>
              <a:gd name="T43" fmla="*/ 2147483647 h 302"/>
              <a:gd name="T44" fmla="*/ 2147483647 w 1598"/>
              <a:gd name="T45" fmla="*/ 2147483647 h 302"/>
              <a:gd name="T46" fmla="*/ 2147483647 w 1598"/>
              <a:gd name="T47" fmla="*/ 2147483647 h 302"/>
              <a:gd name="T48" fmla="*/ 2147483647 w 1598"/>
              <a:gd name="T49" fmla="*/ 2147483647 h 302"/>
              <a:gd name="T50" fmla="*/ 2147483647 w 1598"/>
              <a:gd name="T51" fmla="*/ 2147483647 h 302"/>
              <a:gd name="T52" fmla="*/ 2147483647 w 1598"/>
              <a:gd name="T53" fmla="*/ 2147483647 h 302"/>
              <a:gd name="T54" fmla="*/ 2147483647 w 1598"/>
              <a:gd name="T55" fmla="*/ 2147483647 h 302"/>
              <a:gd name="T56" fmla="*/ 2147483647 w 1598"/>
              <a:gd name="T57" fmla="*/ 2147483647 h 302"/>
              <a:gd name="T58" fmla="*/ 2147483647 w 1598"/>
              <a:gd name="T59" fmla="*/ 2147483647 h 302"/>
              <a:gd name="T60" fmla="*/ 2147483647 w 1598"/>
              <a:gd name="T61" fmla="*/ 2147483647 h 302"/>
              <a:gd name="T62" fmla="*/ 2147483647 w 1598"/>
              <a:gd name="T63" fmla="*/ 2147483647 h 302"/>
              <a:gd name="T64" fmla="*/ 2147483647 w 1598"/>
              <a:gd name="T65" fmla="*/ 2147483647 h 302"/>
              <a:gd name="T66" fmla="*/ 2147483647 w 1598"/>
              <a:gd name="T67" fmla="*/ 2147483647 h 302"/>
              <a:gd name="T68" fmla="*/ 2147483647 w 1598"/>
              <a:gd name="T69" fmla="*/ 2147483647 h 302"/>
              <a:gd name="T70" fmla="*/ 2147483647 w 1598"/>
              <a:gd name="T71" fmla="*/ 2147483647 h 302"/>
              <a:gd name="T72" fmla="*/ 2147483647 w 1598"/>
              <a:gd name="T73" fmla="*/ 2147483647 h 30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98"/>
              <a:gd name="T112" fmla="*/ 0 h 302"/>
              <a:gd name="T113" fmla="*/ 1598 w 1598"/>
              <a:gd name="T114" fmla="*/ 302 h 30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98" h="302">
                <a:moveTo>
                  <a:pt x="1573" y="12"/>
                </a:moveTo>
                <a:lnTo>
                  <a:pt x="1537" y="0"/>
                </a:lnTo>
                <a:lnTo>
                  <a:pt x="1501" y="12"/>
                </a:lnTo>
                <a:lnTo>
                  <a:pt x="1405" y="24"/>
                </a:lnTo>
                <a:lnTo>
                  <a:pt x="1357" y="36"/>
                </a:lnTo>
                <a:lnTo>
                  <a:pt x="1279" y="61"/>
                </a:lnTo>
                <a:lnTo>
                  <a:pt x="1229" y="88"/>
                </a:lnTo>
                <a:lnTo>
                  <a:pt x="1214" y="88"/>
                </a:lnTo>
                <a:lnTo>
                  <a:pt x="1165" y="106"/>
                </a:lnTo>
                <a:lnTo>
                  <a:pt x="1129" y="126"/>
                </a:lnTo>
                <a:lnTo>
                  <a:pt x="1058" y="145"/>
                </a:lnTo>
                <a:lnTo>
                  <a:pt x="1023" y="148"/>
                </a:lnTo>
                <a:lnTo>
                  <a:pt x="977" y="164"/>
                </a:lnTo>
                <a:lnTo>
                  <a:pt x="938" y="165"/>
                </a:lnTo>
                <a:lnTo>
                  <a:pt x="893" y="172"/>
                </a:lnTo>
                <a:lnTo>
                  <a:pt x="873" y="165"/>
                </a:lnTo>
                <a:lnTo>
                  <a:pt x="818" y="167"/>
                </a:lnTo>
                <a:lnTo>
                  <a:pt x="780" y="169"/>
                </a:lnTo>
                <a:lnTo>
                  <a:pt x="731" y="165"/>
                </a:lnTo>
                <a:lnTo>
                  <a:pt x="686" y="157"/>
                </a:lnTo>
                <a:lnTo>
                  <a:pt x="650" y="157"/>
                </a:lnTo>
                <a:lnTo>
                  <a:pt x="614" y="169"/>
                </a:lnTo>
                <a:lnTo>
                  <a:pt x="564" y="163"/>
                </a:lnTo>
                <a:lnTo>
                  <a:pt x="521" y="165"/>
                </a:lnTo>
                <a:lnTo>
                  <a:pt x="482" y="163"/>
                </a:lnTo>
                <a:lnTo>
                  <a:pt x="418" y="170"/>
                </a:lnTo>
                <a:lnTo>
                  <a:pt x="348" y="181"/>
                </a:lnTo>
                <a:lnTo>
                  <a:pt x="276" y="184"/>
                </a:lnTo>
                <a:lnTo>
                  <a:pt x="219" y="196"/>
                </a:lnTo>
                <a:lnTo>
                  <a:pt x="183" y="202"/>
                </a:lnTo>
                <a:lnTo>
                  <a:pt x="90" y="202"/>
                </a:lnTo>
                <a:lnTo>
                  <a:pt x="0" y="222"/>
                </a:lnTo>
                <a:lnTo>
                  <a:pt x="135" y="254"/>
                </a:lnTo>
                <a:lnTo>
                  <a:pt x="183" y="254"/>
                </a:lnTo>
                <a:lnTo>
                  <a:pt x="231" y="254"/>
                </a:lnTo>
                <a:lnTo>
                  <a:pt x="267" y="254"/>
                </a:lnTo>
                <a:lnTo>
                  <a:pt x="304" y="267"/>
                </a:lnTo>
                <a:lnTo>
                  <a:pt x="351" y="266"/>
                </a:lnTo>
                <a:lnTo>
                  <a:pt x="387" y="278"/>
                </a:lnTo>
                <a:lnTo>
                  <a:pt x="483" y="290"/>
                </a:lnTo>
                <a:lnTo>
                  <a:pt x="519" y="290"/>
                </a:lnTo>
                <a:lnTo>
                  <a:pt x="554" y="290"/>
                </a:lnTo>
                <a:lnTo>
                  <a:pt x="590" y="301"/>
                </a:lnTo>
                <a:lnTo>
                  <a:pt x="626" y="301"/>
                </a:lnTo>
                <a:lnTo>
                  <a:pt x="662" y="301"/>
                </a:lnTo>
                <a:lnTo>
                  <a:pt x="699" y="301"/>
                </a:lnTo>
                <a:lnTo>
                  <a:pt x="735" y="301"/>
                </a:lnTo>
                <a:lnTo>
                  <a:pt x="770" y="301"/>
                </a:lnTo>
                <a:lnTo>
                  <a:pt x="829" y="300"/>
                </a:lnTo>
                <a:lnTo>
                  <a:pt x="866" y="300"/>
                </a:lnTo>
                <a:lnTo>
                  <a:pt x="884" y="299"/>
                </a:lnTo>
                <a:lnTo>
                  <a:pt x="896" y="296"/>
                </a:lnTo>
                <a:lnTo>
                  <a:pt x="944" y="299"/>
                </a:lnTo>
                <a:lnTo>
                  <a:pt x="971" y="290"/>
                </a:lnTo>
                <a:lnTo>
                  <a:pt x="1016" y="296"/>
                </a:lnTo>
                <a:lnTo>
                  <a:pt x="1088" y="268"/>
                </a:lnTo>
                <a:lnTo>
                  <a:pt x="1131" y="263"/>
                </a:lnTo>
                <a:lnTo>
                  <a:pt x="1181" y="243"/>
                </a:lnTo>
                <a:lnTo>
                  <a:pt x="1212" y="229"/>
                </a:lnTo>
                <a:lnTo>
                  <a:pt x="1253" y="225"/>
                </a:lnTo>
                <a:lnTo>
                  <a:pt x="1285" y="224"/>
                </a:lnTo>
                <a:lnTo>
                  <a:pt x="1333" y="205"/>
                </a:lnTo>
                <a:lnTo>
                  <a:pt x="1358" y="193"/>
                </a:lnTo>
                <a:lnTo>
                  <a:pt x="1388" y="185"/>
                </a:lnTo>
                <a:lnTo>
                  <a:pt x="1428" y="172"/>
                </a:lnTo>
                <a:lnTo>
                  <a:pt x="1481" y="186"/>
                </a:lnTo>
                <a:lnTo>
                  <a:pt x="1465" y="120"/>
                </a:lnTo>
                <a:lnTo>
                  <a:pt x="1501" y="108"/>
                </a:lnTo>
                <a:lnTo>
                  <a:pt x="1537" y="108"/>
                </a:lnTo>
                <a:lnTo>
                  <a:pt x="1573" y="108"/>
                </a:lnTo>
                <a:lnTo>
                  <a:pt x="1597" y="72"/>
                </a:lnTo>
                <a:lnTo>
                  <a:pt x="1597" y="36"/>
                </a:lnTo>
                <a:lnTo>
                  <a:pt x="1597" y="0"/>
                </a:lnTo>
                <a:lnTo>
                  <a:pt x="1573" y="12"/>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8" name="Freeform 31"/>
          <p:cNvSpPr>
            <a:spLocks/>
          </p:cNvSpPr>
          <p:nvPr/>
        </p:nvSpPr>
        <p:spPr bwMode="auto">
          <a:xfrm>
            <a:off x="1092200" y="5751513"/>
            <a:ext cx="3221038" cy="360362"/>
          </a:xfrm>
          <a:custGeom>
            <a:avLst/>
            <a:gdLst>
              <a:gd name="T0" fmla="*/ 2147483647 w 1522"/>
              <a:gd name="T1" fmla="*/ 0 h 302"/>
              <a:gd name="T2" fmla="*/ 2147483647 w 1522"/>
              <a:gd name="T3" fmla="*/ 2147483647 h 302"/>
              <a:gd name="T4" fmla="*/ 2147483647 w 1522"/>
              <a:gd name="T5" fmla="*/ 2147483647 h 302"/>
              <a:gd name="T6" fmla="*/ 2147483647 w 1522"/>
              <a:gd name="T7" fmla="*/ 2147483647 h 302"/>
              <a:gd name="T8" fmla="*/ 2147483647 w 1522"/>
              <a:gd name="T9" fmla="*/ 2147483647 h 302"/>
              <a:gd name="T10" fmla="*/ 2147483647 w 1522"/>
              <a:gd name="T11" fmla="*/ 2147483647 h 302"/>
              <a:gd name="T12" fmla="*/ 2147483647 w 1522"/>
              <a:gd name="T13" fmla="*/ 2147483647 h 302"/>
              <a:gd name="T14" fmla="*/ 2147483647 w 1522"/>
              <a:gd name="T15" fmla="*/ 2147483647 h 302"/>
              <a:gd name="T16" fmla="*/ 2147483647 w 1522"/>
              <a:gd name="T17" fmla="*/ 2147483647 h 302"/>
              <a:gd name="T18" fmla="*/ 2147483647 w 1522"/>
              <a:gd name="T19" fmla="*/ 2147483647 h 302"/>
              <a:gd name="T20" fmla="*/ 2147483647 w 1522"/>
              <a:gd name="T21" fmla="*/ 2147483647 h 302"/>
              <a:gd name="T22" fmla="*/ 2147483647 w 1522"/>
              <a:gd name="T23" fmla="*/ 2147483647 h 302"/>
              <a:gd name="T24" fmla="*/ 2147483647 w 1522"/>
              <a:gd name="T25" fmla="*/ 2147483647 h 302"/>
              <a:gd name="T26" fmla="*/ 2147483647 w 1522"/>
              <a:gd name="T27" fmla="*/ 2147483647 h 302"/>
              <a:gd name="T28" fmla="*/ 2147483647 w 1522"/>
              <a:gd name="T29" fmla="*/ 2147483647 h 302"/>
              <a:gd name="T30" fmla="*/ 2147483647 w 1522"/>
              <a:gd name="T31" fmla="*/ 2147483647 h 302"/>
              <a:gd name="T32" fmla="*/ 2147483647 w 1522"/>
              <a:gd name="T33" fmla="*/ 2147483647 h 302"/>
              <a:gd name="T34" fmla="*/ 2147483647 w 1522"/>
              <a:gd name="T35" fmla="*/ 2147483647 h 302"/>
              <a:gd name="T36" fmla="*/ 2147483647 w 1522"/>
              <a:gd name="T37" fmla="*/ 2147483647 h 302"/>
              <a:gd name="T38" fmla="*/ 2147483647 w 1522"/>
              <a:gd name="T39" fmla="*/ 2147483647 h 302"/>
              <a:gd name="T40" fmla="*/ 2147483647 w 1522"/>
              <a:gd name="T41" fmla="*/ 2147483647 h 302"/>
              <a:gd name="T42" fmla="*/ 2147483647 w 1522"/>
              <a:gd name="T43" fmla="*/ 2147483647 h 302"/>
              <a:gd name="T44" fmla="*/ 2147483647 w 1522"/>
              <a:gd name="T45" fmla="*/ 2147483647 h 302"/>
              <a:gd name="T46" fmla="*/ 2147483647 w 1522"/>
              <a:gd name="T47" fmla="*/ 2147483647 h 302"/>
              <a:gd name="T48" fmla="*/ 2147483647 w 1522"/>
              <a:gd name="T49" fmla="*/ 2147483647 h 302"/>
              <a:gd name="T50" fmla="*/ 2147483647 w 1522"/>
              <a:gd name="T51" fmla="*/ 2147483647 h 302"/>
              <a:gd name="T52" fmla="*/ 2147483647 w 1522"/>
              <a:gd name="T53" fmla="*/ 2147483647 h 302"/>
              <a:gd name="T54" fmla="*/ 2147483647 w 1522"/>
              <a:gd name="T55" fmla="*/ 2147483647 h 302"/>
              <a:gd name="T56" fmla="*/ 2147483647 w 1522"/>
              <a:gd name="T57" fmla="*/ 2147483647 h 302"/>
              <a:gd name="T58" fmla="*/ 2147483647 w 1522"/>
              <a:gd name="T59" fmla="*/ 2147483647 h 302"/>
              <a:gd name="T60" fmla="*/ 2147483647 w 1522"/>
              <a:gd name="T61" fmla="*/ 2147483647 h 302"/>
              <a:gd name="T62" fmla="*/ 2147483647 w 1522"/>
              <a:gd name="T63" fmla="*/ 2147483647 h 302"/>
              <a:gd name="T64" fmla="*/ 2147483647 w 1522"/>
              <a:gd name="T65" fmla="*/ 2147483647 h 302"/>
              <a:gd name="T66" fmla="*/ 2147483647 w 1522"/>
              <a:gd name="T67" fmla="*/ 2147483647 h 302"/>
              <a:gd name="T68" fmla="*/ 2147483647 w 1522"/>
              <a:gd name="T69" fmla="*/ 2147483647 h 302"/>
              <a:gd name="T70" fmla="*/ 2147483647 w 1522"/>
              <a:gd name="T71" fmla="*/ 2147483647 h 302"/>
              <a:gd name="T72" fmla="*/ 2147483647 w 1522"/>
              <a:gd name="T73" fmla="*/ 2147483647 h 30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22"/>
              <a:gd name="T112" fmla="*/ 0 h 302"/>
              <a:gd name="T113" fmla="*/ 1522 w 1522"/>
              <a:gd name="T114" fmla="*/ 302 h 30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22" h="302">
                <a:moveTo>
                  <a:pt x="1497" y="12"/>
                </a:moveTo>
                <a:lnTo>
                  <a:pt x="1461" y="0"/>
                </a:lnTo>
                <a:lnTo>
                  <a:pt x="1422" y="57"/>
                </a:lnTo>
                <a:lnTo>
                  <a:pt x="1360" y="105"/>
                </a:lnTo>
                <a:lnTo>
                  <a:pt x="1296" y="120"/>
                </a:lnTo>
                <a:lnTo>
                  <a:pt x="1265" y="142"/>
                </a:lnTo>
                <a:lnTo>
                  <a:pt x="1212" y="169"/>
                </a:lnTo>
                <a:lnTo>
                  <a:pt x="1176" y="163"/>
                </a:lnTo>
                <a:lnTo>
                  <a:pt x="1142" y="175"/>
                </a:lnTo>
                <a:lnTo>
                  <a:pt x="1104" y="165"/>
                </a:lnTo>
                <a:lnTo>
                  <a:pt x="1042" y="171"/>
                </a:lnTo>
                <a:lnTo>
                  <a:pt x="962" y="157"/>
                </a:lnTo>
                <a:lnTo>
                  <a:pt x="927" y="159"/>
                </a:lnTo>
                <a:lnTo>
                  <a:pt x="889" y="161"/>
                </a:lnTo>
                <a:lnTo>
                  <a:pt x="847" y="158"/>
                </a:lnTo>
                <a:lnTo>
                  <a:pt x="813" y="157"/>
                </a:lnTo>
                <a:lnTo>
                  <a:pt x="774" y="162"/>
                </a:lnTo>
                <a:lnTo>
                  <a:pt x="727" y="163"/>
                </a:lnTo>
                <a:lnTo>
                  <a:pt x="668" y="163"/>
                </a:lnTo>
                <a:lnTo>
                  <a:pt x="645" y="157"/>
                </a:lnTo>
                <a:lnTo>
                  <a:pt x="577" y="159"/>
                </a:lnTo>
                <a:lnTo>
                  <a:pt x="524" y="159"/>
                </a:lnTo>
                <a:lnTo>
                  <a:pt x="487" y="163"/>
                </a:lnTo>
                <a:lnTo>
                  <a:pt x="443" y="163"/>
                </a:lnTo>
                <a:lnTo>
                  <a:pt x="394" y="169"/>
                </a:lnTo>
                <a:lnTo>
                  <a:pt x="351" y="175"/>
                </a:lnTo>
                <a:lnTo>
                  <a:pt x="266" y="175"/>
                </a:lnTo>
                <a:lnTo>
                  <a:pt x="194" y="183"/>
                </a:lnTo>
                <a:lnTo>
                  <a:pt x="115" y="181"/>
                </a:lnTo>
                <a:lnTo>
                  <a:pt x="39" y="192"/>
                </a:lnTo>
                <a:lnTo>
                  <a:pt x="0" y="205"/>
                </a:lnTo>
                <a:lnTo>
                  <a:pt x="24" y="205"/>
                </a:lnTo>
                <a:lnTo>
                  <a:pt x="60" y="217"/>
                </a:lnTo>
                <a:lnTo>
                  <a:pt x="107" y="229"/>
                </a:lnTo>
                <a:lnTo>
                  <a:pt x="155" y="253"/>
                </a:lnTo>
                <a:lnTo>
                  <a:pt x="194" y="262"/>
                </a:lnTo>
                <a:lnTo>
                  <a:pt x="233" y="273"/>
                </a:lnTo>
                <a:lnTo>
                  <a:pt x="284" y="277"/>
                </a:lnTo>
                <a:lnTo>
                  <a:pt x="311" y="277"/>
                </a:lnTo>
                <a:lnTo>
                  <a:pt x="407" y="289"/>
                </a:lnTo>
                <a:lnTo>
                  <a:pt x="443" y="289"/>
                </a:lnTo>
                <a:lnTo>
                  <a:pt x="479" y="289"/>
                </a:lnTo>
                <a:lnTo>
                  <a:pt x="530" y="292"/>
                </a:lnTo>
                <a:lnTo>
                  <a:pt x="576" y="295"/>
                </a:lnTo>
                <a:lnTo>
                  <a:pt x="601" y="295"/>
                </a:lnTo>
                <a:lnTo>
                  <a:pt x="629" y="295"/>
                </a:lnTo>
                <a:lnTo>
                  <a:pt x="682" y="295"/>
                </a:lnTo>
                <a:lnTo>
                  <a:pt x="721" y="286"/>
                </a:lnTo>
                <a:lnTo>
                  <a:pt x="749" y="287"/>
                </a:lnTo>
                <a:lnTo>
                  <a:pt x="766" y="289"/>
                </a:lnTo>
                <a:lnTo>
                  <a:pt x="820" y="280"/>
                </a:lnTo>
                <a:lnTo>
                  <a:pt x="856" y="280"/>
                </a:lnTo>
                <a:lnTo>
                  <a:pt x="886" y="284"/>
                </a:lnTo>
                <a:lnTo>
                  <a:pt x="913" y="292"/>
                </a:lnTo>
                <a:lnTo>
                  <a:pt x="936" y="297"/>
                </a:lnTo>
                <a:lnTo>
                  <a:pt x="988" y="289"/>
                </a:lnTo>
                <a:lnTo>
                  <a:pt x="1018" y="301"/>
                </a:lnTo>
                <a:lnTo>
                  <a:pt x="1081" y="292"/>
                </a:lnTo>
                <a:lnTo>
                  <a:pt x="1116" y="286"/>
                </a:lnTo>
                <a:lnTo>
                  <a:pt x="1149" y="289"/>
                </a:lnTo>
                <a:lnTo>
                  <a:pt x="1221" y="292"/>
                </a:lnTo>
                <a:lnTo>
                  <a:pt x="1263" y="274"/>
                </a:lnTo>
                <a:lnTo>
                  <a:pt x="1281" y="253"/>
                </a:lnTo>
                <a:lnTo>
                  <a:pt x="1322" y="235"/>
                </a:lnTo>
                <a:lnTo>
                  <a:pt x="1362" y="205"/>
                </a:lnTo>
                <a:lnTo>
                  <a:pt x="1424" y="181"/>
                </a:lnTo>
                <a:lnTo>
                  <a:pt x="1476" y="189"/>
                </a:lnTo>
                <a:lnTo>
                  <a:pt x="1503" y="130"/>
                </a:lnTo>
                <a:lnTo>
                  <a:pt x="1461" y="108"/>
                </a:lnTo>
                <a:lnTo>
                  <a:pt x="1497" y="108"/>
                </a:lnTo>
                <a:lnTo>
                  <a:pt x="1521" y="72"/>
                </a:lnTo>
                <a:lnTo>
                  <a:pt x="1521" y="35"/>
                </a:lnTo>
                <a:lnTo>
                  <a:pt x="1521" y="0"/>
                </a:lnTo>
                <a:lnTo>
                  <a:pt x="1497" y="12"/>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9" name="Freeform 32"/>
          <p:cNvSpPr>
            <a:spLocks/>
          </p:cNvSpPr>
          <p:nvPr/>
        </p:nvSpPr>
        <p:spPr bwMode="auto">
          <a:xfrm>
            <a:off x="4305300" y="4500563"/>
            <a:ext cx="3810000" cy="331787"/>
          </a:xfrm>
          <a:custGeom>
            <a:avLst/>
            <a:gdLst>
              <a:gd name="T0" fmla="*/ 2147483647 w 1800"/>
              <a:gd name="T1" fmla="*/ 2147483647 h 278"/>
              <a:gd name="T2" fmla="*/ 2147483647 w 1800"/>
              <a:gd name="T3" fmla="*/ 2147483647 h 278"/>
              <a:gd name="T4" fmla="*/ 2147483647 w 1800"/>
              <a:gd name="T5" fmla="*/ 2147483647 h 278"/>
              <a:gd name="T6" fmla="*/ 2147483647 w 1800"/>
              <a:gd name="T7" fmla="*/ 2147483647 h 278"/>
              <a:gd name="T8" fmla="*/ 2147483647 w 1800"/>
              <a:gd name="T9" fmla="*/ 2147483647 h 278"/>
              <a:gd name="T10" fmla="*/ 2147483647 w 1800"/>
              <a:gd name="T11" fmla="*/ 2147483647 h 278"/>
              <a:gd name="T12" fmla="*/ 2147483647 w 1800"/>
              <a:gd name="T13" fmla="*/ 2147483647 h 278"/>
              <a:gd name="T14" fmla="*/ 2147483647 w 1800"/>
              <a:gd name="T15" fmla="*/ 2147483647 h 278"/>
              <a:gd name="T16" fmla="*/ 2147483647 w 1800"/>
              <a:gd name="T17" fmla="*/ 2147483647 h 278"/>
              <a:gd name="T18" fmla="*/ 2147483647 w 1800"/>
              <a:gd name="T19" fmla="*/ 2147483647 h 278"/>
              <a:gd name="T20" fmla="*/ 2147483647 w 1800"/>
              <a:gd name="T21" fmla="*/ 2147483647 h 278"/>
              <a:gd name="T22" fmla="*/ 2147483647 w 1800"/>
              <a:gd name="T23" fmla="*/ 2147483647 h 278"/>
              <a:gd name="T24" fmla="*/ 2147483647 w 1800"/>
              <a:gd name="T25" fmla="*/ 2147483647 h 278"/>
              <a:gd name="T26" fmla="*/ 2147483647 w 1800"/>
              <a:gd name="T27" fmla="*/ 2147483647 h 278"/>
              <a:gd name="T28" fmla="*/ 2147483647 w 1800"/>
              <a:gd name="T29" fmla="*/ 2147483647 h 278"/>
              <a:gd name="T30" fmla="*/ 2147483647 w 1800"/>
              <a:gd name="T31" fmla="*/ 2147483647 h 278"/>
              <a:gd name="T32" fmla="*/ 2147483647 w 1800"/>
              <a:gd name="T33" fmla="*/ 2147483647 h 278"/>
              <a:gd name="T34" fmla="*/ 2147483647 w 1800"/>
              <a:gd name="T35" fmla="*/ 2147483647 h 278"/>
              <a:gd name="T36" fmla="*/ 2147483647 w 1800"/>
              <a:gd name="T37" fmla="*/ 2147483647 h 278"/>
              <a:gd name="T38" fmla="*/ 2147483647 w 1800"/>
              <a:gd name="T39" fmla="*/ 2147483647 h 278"/>
              <a:gd name="T40" fmla="*/ 2147483647 w 1800"/>
              <a:gd name="T41" fmla="*/ 2147483647 h 278"/>
              <a:gd name="T42" fmla="*/ 2147483647 w 1800"/>
              <a:gd name="T43" fmla="*/ 2147483647 h 278"/>
              <a:gd name="T44" fmla="*/ 2147483647 w 1800"/>
              <a:gd name="T45" fmla="*/ 2147483647 h 278"/>
              <a:gd name="T46" fmla="*/ 2147483647 w 1800"/>
              <a:gd name="T47" fmla="*/ 2147483647 h 278"/>
              <a:gd name="T48" fmla="*/ 2147483647 w 1800"/>
              <a:gd name="T49" fmla="*/ 2147483647 h 278"/>
              <a:gd name="T50" fmla="*/ 2147483647 w 1800"/>
              <a:gd name="T51" fmla="*/ 2147483647 h 278"/>
              <a:gd name="T52" fmla="*/ 2147483647 w 1800"/>
              <a:gd name="T53" fmla="*/ 2147483647 h 278"/>
              <a:gd name="T54" fmla="*/ 2147483647 w 1800"/>
              <a:gd name="T55" fmla="*/ 2147483647 h 278"/>
              <a:gd name="T56" fmla="*/ 2147483647 w 1800"/>
              <a:gd name="T57" fmla="*/ 2147483647 h 278"/>
              <a:gd name="T58" fmla="*/ 2147483647 w 1800"/>
              <a:gd name="T59" fmla="*/ 2147483647 h 278"/>
              <a:gd name="T60" fmla="*/ 2147483647 w 1800"/>
              <a:gd name="T61" fmla="*/ 2147483647 h 278"/>
              <a:gd name="T62" fmla="*/ 2147483647 w 1800"/>
              <a:gd name="T63" fmla="*/ 2147483647 h 278"/>
              <a:gd name="T64" fmla="*/ 2147483647 w 1800"/>
              <a:gd name="T65" fmla="*/ 2147483647 h 278"/>
              <a:gd name="T66" fmla="*/ 2147483647 w 1800"/>
              <a:gd name="T67" fmla="*/ 2147483647 h 278"/>
              <a:gd name="T68" fmla="*/ 2147483647 w 1800"/>
              <a:gd name="T69" fmla="*/ 2147483647 h 278"/>
              <a:gd name="T70" fmla="*/ 2147483647 w 1800"/>
              <a:gd name="T71" fmla="*/ 2147483647 h 278"/>
              <a:gd name="T72" fmla="*/ 2147483647 w 1800"/>
              <a:gd name="T73" fmla="*/ 2147483647 h 278"/>
              <a:gd name="T74" fmla="*/ 2147483647 w 1800"/>
              <a:gd name="T75" fmla="*/ 2147483647 h 278"/>
              <a:gd name="T76" fmla="*/ 2147483647 w 1800"/>
              <a:gd name="T77" fmla="*/ 2147483647 h 278"/>
              <a:gd name="T78" fmla="*/ 2147483647 w 1800"/>
              <a:gd name="T79" fmla="*/ 2147483647 h 278"/>
              <a:gd name="T80" fmla="*/ 2147483647 w 1800"/>
              <a:gd name="T81" fmla="*/ 2147483647 h 278"/>
              <a:gd name="T82" fmla="*/ 2147483647 w 1800"/>
              <a:gd name="T83" fmla="*/ 2147483647 h 278"/>
              <a:gd name="T84" fmla="*/ 2147483647 w 1800"/>
              <a:gd name="T85" fmla="*/ 2147483647 h 278"/>
              <a:gd name="T86" fmla="*/ 2147483647 w 1800"/>
              <a:gd name="T87" fmla="*/ 2147483647 h 2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800"/>
              <a:gd name="T133" fmla="*/ 0 h 278"/>
              <a:gd name="T134" fmla="*/ 1800 w 1800"/>
              <a:gd name="T135" fmla="*/ 278 h 2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800" h="278">
                <a:moveTo>
                  <a:pt x="26" y="0"/>
                </a:moveTo>
                <a:lnTo>
                  <a:pt x="63" y="24"/>
                </a:lnTo>
                <a:lnTo>
                  <a:pt x="99" y="36"/>
                </a:lnTo>
                <a:lnTo>
                  <a:pt x="135" y="48"/>
                </a:lnTo>
                <a:lnTo>
                  <a:pt x="171" y="60"/>
                </a:lnTo>
                <a:lnTo>
                  <a:pt x="206" y="72"/>
                </a:lnTo>
                <a:lnTo>
                  <a:pt x="242" y="84"/>
                </a:lnTo>
                <a:lnTo>
                  <a:pt x="278" y="97"/>
                </a:lnTo>
                <a:lnTo>
                  <a:pt x="314" y="97"/>
                </a:lnTo>
                <a:lnTo>
                  <a:pt x="350" y="109"/>
                </a:lnTo>
                <a:lnTo>
                  <a:pt x="386" y="121"/>
                </a:lnTo>
                <a:lnTo>
                  <a:pt x="434" y="121"/>
                </a:lnTo>
                <a:lnTo>
                  <a:pt x="470" y="133"/>
                </a:lnTo>
                <a:lnTo>
                  <a:pt x="506" y="133"/>
                </a:lnTo>
                <a:lnTo>
                  <a:pt x="554" y="133"/>
                </a:lnTo>
                <a:lnTo>
                  <a:pt x="602" y="133"/>
                </a:lnTo>
                <a:lnTo>
                  <a:pt x="650" y="133"/>
                </a:lnTo>
                <a:lnTo>
                  <a:pt x="721" y="133"/>
                </a:lnTo>
                <a:lnTo>
                  <a:pt x="757" y="133"/>
                </a:lnTo>
                <a:lnTo>
                  <a:pt x="793" y="133"/>
                </a:lnTo>
                <a:lnTo>
                  <a:pt x="830" y="133"/>
                </a:lnTo>
                <a:lnTo>
                  <a:pt x="865" y="133"/>
                </a:lnTo>
                <a:lnTo>
                  <a:pt x="901" y="133"/>
                </a:lnTo>
                <a:lnTo>
                  <a:pt x="934" y="135"/>
                </a:lnTo>
                <a:lnTo>
                  <a:pt x="994" y="142"/>
                </a:lnTo>
                <a:lnTo>
                  <a:pt x="1057" y="145"/>
                </a:lnTo>
                <a:lnTo>
                  <a:pt x="1099" y="151"/>
                </a:lnTo>
                <a:lnTo>
                  <a:pt x="1132" y="154"/>
                </a:lnTo>
                <a:lnTo>
                  <a:pt x="1168" y="154"/>
                </a:lnTo>
                <a:lnTo>
                  <a:pt x="1204" y="151"/>
                </a:lnTo>
                <a:lnTo>
                  <a:pt x="1245" y="151"/>
                </a:lnTo>
                <a:lnTo>
                  <a:pt x="1279" y="163"/>
                </a:lnTo>
                <a:lnTo>
                  <a:pt x="1318" y="175"/>
                </a:lnTo>
                <a:lnTo>
                  <a:pt x="1359" y="184"/>
                </a:lnTo>
                <a:lnTo>
                  <a:pt x="1416" y="193"/>
                </a:lnTo>
                <a:lnTo>
                  <a:pt x="1437" y="196"/>
                </a:lnTo>
                <a:lnTo>
                  <a:pt x="1465" y="193"/>
                </a:lnTo>
                <a:lnTo>
                  <a:pt x="1512" y="193"/>
                </a:lnTo>
                <a:lnTo>
                  <a:pt x="1536" y="193"/>
                </a:lnTo>
                <a:lnTo>
                  <a:pt x="1572" y="193"/>
                </a:lnTo>
                <a:lnTo>
                  <a:pt x="1608" y="193"/>
                </a:lnTo>
                <a:lnTo>
                  <a:pt x="1643" y="193"/>
                </a:lnTo>
                <a:lnTo>
                  <a:pt x="1704" y="193"/>
                </a:lnTo>
                <a:lnTo>
                  <a:pt x="1799" y="193"/>
                </a:lnTo>
                <a:lnTo>
                  <a:pt x="1752" y="242"/>
                </a:lnTo>
                <a:lnTo>
                  <a:pt x="1656" y="242"/>
                </a:lnTo>
                <a:lnTo>
                  <a:pt x="1608" y="242"/>
                </a:lnTo>
                <a:lnTo>
                  <a:pt x="1572" y="242"/>
                </a:lnTo>
                <a:lnTo>
                  <a:pt x="1524" y="242"/>
                </a:lnTo>
                <a:lnTo>
                  <a:pt x="1488" y="253"/>
                </a:lnTo>
                <a:lnTo>
                  <a:pt x="1452" y="253"/>
                </a:lnTo>
                <a:lnTo>
                  <a:pt x="1404" y="253"/>
                </a:lnTo>
                <a:lnTo>
                  <a:pt x="1369" y="265"/>
                </a:lnTo>
                <a:lnTo>
                  <a:pt x="1348" y="263"/>
                </a:lnTo>
                <a:lnTo>
                  <a:pt x="1320" y="269"/>
                </a:lnTo>
                <a:lnTo>
                  <a:pt x="1260" y="271"/>
                </a:lnTo>
                <a:lnTo>
                  <a:pt x="1237" y="275"/>
                </a:lnTo>
                <a:lnTo>
                  <a:pt x="1209" y="269"/>
                </a:lnTo>
                <a:lnTo>
                  <a:pt x="1153" y="269"/>
                </a:lnTo>
                <a:lnTo>
                  <a:pt x="1111" y="275"/>
                </a:lnTo>
                <a:lnTo>
                  <a:pt x="1066" y="271"/>
                </a:lnTo>
                <a:lnTo>
                  <a:pt x="1012" y="275"/>
                </a:lnTo>
                <a:lnTo>
                  <a:pt x="994" y="275"/>
                </a:lnTo>
                <a:lnTo>
                  <a:pt x="955" y="277"/>
                </a:lnTo>
                <a:lnTo>
                  <a:pt x="838" y="271"/>
                </a:lnTo>
                <a:lnTo>
                  <a:pt x="764" y="277"/>
                </a:lnTo>
                <a:lnTo>
                  <a:pt x="730" y="275"/>
                </a:lnTo>
                <a:lnTo>
                  <a:pt x="685" y="275"/>
                </a:lnTo>
                <a:lnTo>
                  <a:pt x="653" y="269"/>
                </a:lnTo>
                <a:lnTo>
                  <a:pt x="602" y="277"/>
                </a:lnTo>
                <a:lnTo>
                  <a:pt x="554" y="271"/>
                </a:lnTo>
                <a:lnTo>
                  <a:pt x="494" y="275"/>
                </a:lnTo>
                <a:lnTo>
                  <a:pt x="464" y="265"/>
                </a:lnTo>
                <a:lnTo>
                  <a:pt x="419" y="257"/>
                </a:lnTo>
                <a:lnTo>
                  <a:pt x="398" y="253"/>
                </a:lnTo>
                <a:lnTo>
                  <a:pt x="362" y="253"/>
                </a:lnTo>
                <a:lnTo>
                  <a:pt x="332" y="238"/>
                </a:lnTo>
                <a:lnTo>
                  <a:pt x="293" y="232"/>
                </a:lnTo>
                <a:lnTo>
                  <a:pt x="251" y="220"/>
                </a:lnTo>
                <a:lnTo>
                  <a:pt x="221" y="206"/>
                </a:lnTo>
                <a:lnTo>
                  <a:pt x="186" y="190"/>
                </a:lnTo>
                <a:lnTo>
                  <a:pt x="146" y="181"/>
                </a:lnTo>
                <a:lnTo>
                  <a:pt x="110" y="181"/>
                </a:lnTo>
                <a:lnTo>
                  <a:pt x="75" y="169"/>
                </a:lnTo>
                <a:lnTo>
                  <a:pt x="0" y="157"/>
                </a:lnTo>
                <a:lnTo>
                  <a:pt x="26" y="121"/>
                </a:lnTo>
                <a:lnTo>
                  <a:pt x="26" y="84"/>
                </a:lnTo>
                <a:lnTo>
                  <a:pt x="26" y="48"/>
                </a:lnTo>
                <a:lnTo>
                  <a:pt x="26" y="0"/>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40" name="Freeform 33"/>
          <p:cNvSpPr>
            <a:spLocks/>
          </p:cNvSpPr>
          <p:nvPr/>
        </p:nvSpPr>
        <p:spPr bwMode="auto">
          <a:xfrm>
            <a:off x="4360863" y="4960938"/>
            <a:ext cx="3654425" cy="333375"/>
          </a:xfrm>
          <a:custGeom>
            <a:avLst/>
            <a:gdLst>
              <a:gd name="T0" fmla="*/ 2147483647 w 1727"/>
              <a:gd name="T1" fmla="*/ 2147483647 h 281"/>
              <a:gd name="T2" fmla="*/ 2147483647 w 1727"/>
              <a:gd name="T3" fmla="*/ 2147483647 h 281"/>
              <a:gd name="T4" fmla="*/ 2147483647 w 1727"/>
              <a:gd name="T5" fmla="*/ 2147483647 h 281"/>
              <a:gd name="T6" fmla="*/ 2147483647 w 1727"/>
              <a:gd name="T7" fmla="*/ 2147483647 h 281"/>
              <a:gd name="T8" fmla="*/ 2147483647 w 1727"/>
              <a:gd name="T9" fmla="*/ 2147483647 h 281"/>
              <a:gd name="T10" fmla="*/ 2147483647 w 1727"/>
              <a:gd name="T11" fmla="*/ 2147483647 h 281"/>
              <a:gd name="T12" fmla="*/ 2147483647 w 1727"/>
              <a:gd name="T13" fmla="*/ 2147483647 h 281"/>
              <a:gd name="T14" fmla="*/ 2147483647 w 1727"/>
              <a:gd name="T15" fmla="*/ 2147483647 h 281"/>
              <a:gd name="T16" fmla="*/ 2147483647 w 1727"/>
              <a:gd name="T17" fmla="*/ 2147483647 h 281"/>
              <a:gd name="T18" fmla="*/ 2147483647 w 1727"/>
              <a:gd name="T19" fmla="*/ 2147483647 h 281"/>
              <a:gd name="T20" fmla="*/ 2147483647 w 1727"/>
              <a:gd name="T21" fmla="*/ 2147483647 h 281"/>
              <a:gd name="T22" fmla="*/ 2147483647 w 1727"/>
              <a:gd name="T23" fmla="*/ 2147483647 h 281"/>
              <a:gd name="T24" fmla="*/ 2147483647 w 1727"/>
              <a:gd name="T25" fmla="*/ 2147483647 h 281"/>
              <a:gd name="T26" fmla="*/ 2147483647 w 1727"/>
              <a:gd name="T27" fmla="*/ 2147483647 h 281"/>
              <a:gd name="T28" fmla="*/ 2147483647 w 1727"/>
              <a:gd name="T29" fmla="*/ 2147483647 h 281"/>
              <a:gd name="T30" fmla="*/ 2147483647 w 1727"/>
              <a:gd name="T31" fmla="*/ 2147483647 h 281"/>
              <a:gd name="T32" fmla="*/ 2147483647 w 1727"/>
              <a:gd name="T33" fmla="*/ 2147483647 h 281"/>
              <a:gd name="T34" fmla="*/ 2147483647 w 1727"/>
              <a:gd name="T35" fmla="*/ 2147483647 h 281"/>
              <a:gd name="T36" fmla="*/ 2147483647 w 1727"/>
              <a:gd name="T37" fmla="*/ 2147483647 h 281"/>
              <a:gd name="T38" fmla="*/ 2147483647 w 1727"/>
              <a:gd name="T39" fmla="*/ 2147483647 h 281"/>
              <a:gd name="T40" fmla="*/ 2147483647 w 1727"/>
              <a:gd name="T41" fmla="*/ 2147483647 h 281"/>
              <a:gd name="T42" fmla="*/ 2147483647 w 1727"/>
              <a:gd name="T43" fmla="*/ 2147483647 h 281"/>
              <a:gd name="T44" fmla="*/ 2147483647 w 1727"/>
              <a:gd name="T45" fmla="*/ 2147483647 h 281"/>
              <a:gd name="T46" fmla="*/ 2147483647 w 1727"/>
              <a:gd name="T47" fmla="*/ 2147483647 h 281"/>
              <a:gd name="T48" fmla="*/ 2147483647 w 1727"/>
              <a:gd name="T49" fmla="*/ 2147483647 h 281"/>
              <a:gd name="T50" fmla="*/ 2147483647 w 1727"/>
              <a:gd name="T51" fmla="*/ 2147483647 h 281"/>
              <a:gd name="T52" fmla="*/ 2147483647 w 1727"/>
              <a:gd name="T53" fmla="*/ 2147483647 h 281"/>
              <a:gd name="T54" fmla="*/ 2147483647 w 1727"/>
              <a:gd name="T55" fmla="*/ 2147483647 h 281"/>
              <a:gd name="T56" fmla="*/ 2147483647 w 1727"/>
              <a:gd name="T57" fmla="*/ 2147483647 h 281"/>
              <a:gd name="T58" fmla="*/ 2147483647 w 1727"/>
              <a:gd name="T59" fmla="*/ 2147483647 h 281"/>
              <a:gd name="T60" fmla="*/ 2147483647 w 1727"/>
              <a:gd name="T61" fmla="*/ 2147483647 h 281"/>
              <a:gd name="T62" fmla="*/ 2147483647 w 1727"/>
              <a:gd name="T63" fmla="*/ 2147483647 h 281"/>
              <a:gd name="T64" fmla="*/ 2147483647 w 1727"/>
              <a:gd name="T65" fmla="*/ 2147483647 h 281"/>
              <a:gd name="T66" fmla="*/ 2147483647 w 1727"/>
              <a:gd name="T67" fmla="*/ 2147483647 h 281"/>
              <a:gd name="T68" fmla="*/ 2147483647 w 1727"/>
              <a:gd name="T69" fmla="*/ 2147483647 h 281"/>
              <a:gd name="T70" fmla="*/ 2147483647 w 1727"/>
              <a:gd name="T71" fmla="*/ 2147483647 h 281"/>
              <a:gd name="T72" fmla="*/ 2147483647 w 1727"/>
              <a:gd name="T73" fmla="*/ 2147483647 h 281"/>
              <a:gd name="T74" fmla="*/ 2147483647 w 1727"/>
              <a:gd name="T75" fmla="*/ 2147483647 h 281"/>
              <a:gd name="T76" fmla="*/ 2147483647 w 1727"/>
              <a:gd name="T77" fmla="*/ 2147483647 h 281"/>
              <a:gd name="T78" fmla="*/ 2147483647 w 1727"/>
              <a:gd name="T79" fmla="*/ 2147483647 h 281"/>
              <a:gd name="T80" fmla="*/ 2147483647 w 1727"/>
              <a:gd name="T81" fmla="*/ 2147483647 h 281"/>
              <a:gd name="T82" fmla="*/ 2147483647 w 1727"/>
              <a:gd name="T83" fmla="*/ 2147483647 h 281"/>
              <a:gd name="T84" fmla="*/ 2147483647 w 1727"/>
              <a:gd name="T85" fmla="*/ 2147483647 h 281"/>
              <a:gd name="T86" fmla="*/ 0 w 1727"/>
              <a:gd name="T87" fmla="*/ 2147483647 h 281"/>
              <a:gd name="T88" fmla="*/ 0 w 1727"/>
              <a:gd name="T89" fmla="*/ 2147483647 h 28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27"/>
              <a:gd name="T136" fmla="*/ 0 h 281"/>
              <a:gd name="T137" fmla="*/ 1727 w 1727"/>
              <a:gd name="T138" fmla="*/ 281 h 28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27" h="281">
                <a:moveTo>
                  <a:pt x="0" y="0"/>
                </a:moveTo>
                <a:lnTo>
                  <a:pt x="37" y="24"/>
                </a:lnTo>
                <a:lnTo>
                  <a:pt x="73" y="37"/>
                </a:lnTo>
                <a:lnTo>
                  <a:pt x="109" y="49"/>
                </a:lnTo>
                <a:lnTo>
                  <a:pt x="145" y="61"/>
                </a:lnTo>
                <a:lnTo>
                  <a:pt x="180" y="73"/>
                </a:lnTo>
                <a:lnTo>
                  <a:pt x="216" y="85"/>
                </a:lnTo>
                <a:lnTo>
                  <a:pt x="252" y="97"/>
                </a:lnTo>
                <a:lnTo>
                  <a:pt x="288" y="97"/>
                </a:lnTo>
                <a:lnTo>
                  <a:pt x="324" y="109"/>
                </a:lnTo>
                <a:lnTo>
                  <a:pt x="360" y="121"/>
                </a:lnTo>
                <a:lnTo>
                  <a:pt x="408" y="121"/>
                </a:lnTo>
                <a:lnTo>
                  <a:pt x="444" y="133"/>
                </a:lnTo>
                <a:lnTo>
                  <a:pt x="480" y="133"/>
                </a:lnTo>
                <a:lnTo>
                  <a:pt x="528" y="133"/>
                </a:lnTo>
                <a:lnTo>
                  <a:pt x="576" y="133"/>
                </a:lnTo>
                <a:lnTo>
                  <a:pt x="624" y="133"/>
                </a:lnTo>
                <a:lnTo>
                  <a:pt x="696" y="139"/>
                </a:lnTo>
                <a:lnTo>
                  <a:pt x="715" y="139"/>
                </a:lnTo>
                <a:lnTo>
                  <a:pt x="752" y="140"/>
                </a:lnTo>
                <a:lnTo>
                  <a:pt x="792" y="140"/>
                </a:lnTo>
                <a:lnTo>
                  <a:pt x="827" y="140"/>
                </a:lnTo>
                <a:lnTo>
                  <a:pt x="862" y="148"/>
                </a:lnTo>
                <a:lnTo>
                  <a:pt x="902" y="142"/>
                </a:lnTo>
                <a:lnTo>
                  <a:pt x="986" y="146"/>
                </a:lnTo>
                <a:lnTo>
                  <a:pt x="1033" y="148"/>
                </a:lnTo>
                <a:lnTo>
                  <a:pt x="1050" y="158"/>
                </a:lnTo>
                <a:lnTo>
                  <a:pt x="1095" y="159"/>
                </a:lnTo>
                <a:lnTo>
                  <a:pt x="1136" y="160"/>
                </a:lnTo>
                <a:lnTo>
                  <a:pt x="1172" y="164"/>
                </a:lnTo>
                <a:lnTo>
                  <a:pt x="1195" y="165"/>
                </a:lnTo>
                <a:lnTo>
                  <a:pt x="1242" y="168"/>
                </a:lnTo>
                <a:lnTo>
                  <a:pt x="1292" y="166"/>
                </a:lnTo>
                <a:lnTo>
                  <a:pt x="1330" y="170"/>
                </a:lnTo>
                <a:lnTo>
                  <a:pt x="1366" y="170"/>
                </a:lnTo>
                <a:lnTo>
                  <a:pt x="1402" y="181"/>
                </a:lnTo>
                <a:lnTo>
                  <a:pt x="1439" y="181"/>
                </a:lnTo>
                <a:lnTo>
                  <a:pt x="1474" y="181"/>
                </a:lnTo>
                <a:lnTo>
                  <a:pt x="1510" y="194"/>
                </a:lnTo>
                <a:lnTo>
                  <a:pt x="1546" y="194"/>
                </a:lnTo>
                <a:lnTo>
                  <a:pt x="1582" y="194"/>
                </a:lnTo>
                <a:lnTo>
                  <a:pt x="1618" y="194"/>
                </a:lnTo>
                <a:lnTo>
                  <a:pt x="1653" y="205"/>
                </a:lnTo>
                <a:lnTo>
                  <a:pt x="1690" y="205"/>
                </a:lnTo>
                <a:lnTo>
                  <a:pt x="1726" y="205"/>
                </a:lnTo>
                <a:lnTo>
                  <a:pt x="1690" y="205"/>
                </a:lnTo>
                <a:lnTo>
                  <a:pt x="1653" y="217"/>
                </a:lnTo>
                <a:lnTo>
                  <a:pt x="1618" y="230"/>
                </a:lnTo>
                <a:lnTo>
                  <a:pt x="1582" y="230"/>
                </a:lnTo>
                <a:lnTo>
                  <a:pt x="1546" y="242"/>
                </a:lnTo>
                <a:lnTo>
                  <a:pt x="1498" y="242"/>
                </a:lnTo>
                <a:lnTo>
                  <a:pt x="1462" y="254"/>
                </a:lnTo>
                <a:lnTo>
                  <a:pt x="1426" y="254"/>
                </a:lnTo>
                <a:lnTo>
                  <a:pt x="1378" y="254"/>
                </a:lnTo>
                <a:lnTo>
                  <a:pt x="1343" y="266"/>
                </a:lnTo>
                <a:lnTo>
                  <a:pt x="1309" y="272"/>
                </a:lnTo>
                <a:lnTo>
                  <a:pt x="1279" y="275"/>
                </a:lnTo>
                <a:lnTo>
                  <a:pt x="1234" y="275"/>
                </a:lnTo>
                <a:lnTo>
                  <a:pt x="1203" y="275"/>
                </a:lnTo>
                <a:lnTo>
                  <a:pt x="1172" y="272"/>
                </a:lnTo>
                <a:lnTo>
                  <a:pt x="1137" y="280"/>
                </a:lnTo>
                <a:lnTo>
                  <a:pt x="1105" y="273"/>
                </a:lnTo>
                <a:lnTo>
                  <a:pt x="1033" y="272"/>
                </a:lnTo>
                <a:lnTo>
                  <a:pt x="998" y="276"/>
                </a:lnTo>
                <a:lnTo>
                  <a:pt x="957" y="272"/>
                </a:lnTo>
                <a:lnTo>
                  <a:pt x="899" y="278"/>
                </a:lnTo>
                <a:lnTo>
                  <a:pt x="812" y="272"/>
                </a:lnTo>
                <a:lnTo>
                  <a:pt x="756" y="272"/>
                </a:lnTo>
                <a:lnTo>
                  <a:pt x="708" y="266"/>
                </a:lnTo>
                <a:lnTo>
                  <a:pt x="669" y="265"/>
                </a:lnTo>
                <a:lnTo>
                  <a:pt x="633" y="264"/>
                </a:lnTo>
                <a:lnTo>
                  <a:pt x="598" y="263"/>
                </a:lnTo>
                <a:lnTo>
                  <a:pt x="558" y="263"/>
                </a:lnTo>
                <a:lnTo>
                  <a:pt x="523" y="265"/>
                </a:lnTo>
                <a:lnTo>
                  <a:pt x="487" y="261"/>
                </a:lnTo>
                <a:lnTo>
                  <a:pt x="416" y="262"/>
                </a:lnTo>
                <a:lnTo>
                  <a:pt x="372" y="254"/>
                </a:lnTo>
                <a:lnTo>
                  <a:pt x="336" y="254"/>
                </a:lnTo>
                <a:lnTo>
                  <a:pt x="300" y="254"/>
                </a:lnTo>
                <a:lnTo>
                  <a:pt x="264" y="254"/>
                </a:lnTo>
                <a:lnTo>
                  <a:pt x="229" y="242"/>
                </a:lnTo>
                <a:lnTo>
                  <a:pt x="192" y="217"/>
                </a:lnTo>
                <a:lnTo>
                  <a:pt x="156" y="205"/>
                </a:lnTo>
                <a:lnTo>
                  <a:pt x="120" y="181"/>
                </a:lnTo>
                <a:lnTo>
                  <a:pt x="84" y="181"/>
                </a:lnTo>
                <a:lnTo>
                  <a:pt x="49" y="170"/>
                </a:lnTo>
                <a:lnTo>
                  <a:pt x="13" y="158"/>
                </a:lnTo>
                <a:lnTo>
                  <a:pt x="0" y="121"/>
                </a:lnTo>
                <a:lnTo>
                  <a:pt x="0" y="85"/>
                </a:lnTo>
                <a:lnTo>
                  <a:pt x="0" y="49"/>
                </a:lnTo>
                <a:lnTo>
                  <a:pt x="0" y="0"/>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41" name="Freeform 34"/>
          <p:cNvSpPr>
            <a:spLocks/>
          </p:cNvSpPr>
          <p:nvPr/>
        </p:nvSpPr>
        <p:spPr bwMode="auto">
          <a:xfrm>
            <a:off x="4260850" y="5421313"/>
            <a:ext cx="3652838" cy="330200"/>
          </a:xfrm>
          <a:custGeom>
            <a:avLst/>
            <a:gdLst>
              <a:gd name="T0" fmla="*/ 2147483647 w 1726"/>
              <a:gd name="T1" fmla="*/ 2147483647 h 277"/>
              <a:gd name="T2" fmla="*/ 2147483647 w 1726"/>
              <a:gd name="T3" fmla="*/ 2147483647 h 277"/>
              <a:gd name="T4" fmla="*/ 2147483647 w 1726"/>
              <a:gd name="T5" fmla="*/ 2147483647 h 277"/>
              <a:gd name="T6" fmla="*/ 2147483647 w 1726"/>
              <a:gd name="T7" fmla="*/ 2147483647 h 277"/>
              <a:gd name="T8" fmla="*/ 2147483647 w 1726"/>
              <a:gd name="T9" fmla="*/ 2147483647 h 277"/>
              <a:gd name="T10" fmla="*/ 2147483647 w 1726"/>
              <a:gd name="T11" fmla="*/ 2147483647 h 277"/>
              <a:gd name="T12" fmla="*/ 2147483647 w 1726"/>
              <a:gd name="T13" fmla="*/ 2147483647 h 277"/>
              <a:gd name="T14" fmla="*/ 2147483647 w 1726"/>
              <a:gd name="T15" fmla="*/ 2147483647 h 277"/>
              <a:gd name="T16" fmla="*/ 2147483647 w 1726"/>
              <a:gd name="T17" fmla="*/ 2147483647 h 277"/>
              <a:gd name="T18" fmla="*/ 2147483647 w 1726"/>
              <a:gd name="T19" fmla="*/ 2147483647 h 277"/>
              <a:gd name="T20" fmla="*/ 2147483647 w 1726"/>
              <a:gd name="T21" fmla="*/ 2147483647 h 277"/>
              <a:gd name="T22" fmla="*/ 2147483647 w 1726"/>
              <a:gd name="T23" fmla="*/ 2147483647 h 277"/>
              <a:gd name="T24" fmla="*/ 2147483647 w 1726"/>
              <a:gd name="T25" fmla="*/ 2147483647 h 277"/>
              <a:gd name="T26" fmla="*/ 2147483647 w 1726"/>
              <a:gd name="T27" fmla="*/ 2147483647 h 277"/>
              <a:gd name="T28" fmla="*/ 2147483647 w 1726"/>
              <a:gd name="T29" fmla="*/ 2147483647 h 277"/>
              <a:gd name="T30" fmla="*/ 2147483647 w 1726"/>
              <a:gd name="T31" fmla="*/ 2147483647 h 277"/>
              <a:gd name="T32" fmla="*/ 2147483647 w 1726"/>
              <a:gd name="T33" fmla="*/ 2147483647 h 277"/>
              <a:gd name="T34" fmla="*/ 2147483647 w 1726"/>
              <a:gd name="T35" fmla="*/ 2147483647 h 277"/>
              <a:gd name="T36" fmla="*/ 2147483647 w 1726"/>
              <a:gd name="T37" fmla="*/ 2147483647 h 277"/>
              <a:gd name="T38" fmla="*/ 2147483647 w 1726"/>
              <a:gd name="T39" fmla="*/ 2147483647 h 277"/>
              <a:gd name="T40" fmla="*/ 2147483647 w 1726"/>
              <a:gd name="T41" fmla="*/ 2147483647 h 277"/>
              <a:gd name="T42" fmla="*/ 2147483647 w 1726"/>
              <a:gd name="T43" fmla="*/ 2147483647 h 277"/>
              <a:gd name="T44" fmla="*/ 2147483647 w 1726"/>
              <a:gd name="T45" fmla="*/ 2147483647 h 277"/>
              <a:gd name="T46" fmla="*/ 2147483647 w 1726"/>
              <a:gd name="T47" fmla="*/ 2147483647 h 277"/>
              <a:gd name="T48" fmla="*/ 2147483647 w 1726"/>
              <a:gd name="T49" fmla="*/ 2147483647 h 277"/>
              <a:gd name="T50" fmla="*/ 2147483647 w 1726"/>
              <a:gd name="T51" fmla="*/ 2147483647 h 277"/>
              <a:gd name="T52" fmla="*/ 2147483647 w 1726"/>
              <a:gd name="T53" fmla="*/ 2147483647 h 277"/>
              <a:gd name="T54" fmla="*/ 2147483647 w 1726"/>
              <a:gd name="T55" fmla="*/ 2147483647 h 277"/>
              <a:gd name="T56" fmla="*/ 2147483647 w 1726"/>
              <a:gd name="T57" fmla="*/ 2147483647 h 277"/>
              <a:gd name="T58" fmla="*/ 2147483647 w 1726"/>
              <a:gd name="T59" fmla="*/ 2147483647 h 277"/>
              <a:gd name="T60" fmla="*/ 2147483647 w 1726"/>
              <a:gd name="T61" fmla="*/ 2147483647 h 277"/>
              <a:gd name="T62" fmla="*/ 2147483647 w 1726"/>
              <a:gd name="T63" fmla="*/ 2147483647 h 277"/>
              <a:gd name="T64" fmla="*/ 2147483647 w 1726"/>
              <a:gd name="T65" fmla="*/ 2147483647 h 277"/>
              <a:gd name="T66" fmla="*/ 2147483647 w 1726"/>
              <a:gd name="T67" fmla="*/ 2147483647 h 277"/>
              <a:gd name="T68" fmla="*/ 2147483647 w 1726"/>
              <a:gd name="T69" fmla="*/ 2147483647 h 277"/>
              <a:gd name="T70" fmla="*/ 2147483647 w 1726"/>
              <a:gd name="T71" fmla="*/ 2147483647 h 277"/>
              <a:gd name="T72" fmla="*/ 2147483647 w 1726"/>
              <a:gd name="T73" fmla="*/ 2147483647 h 277"/>
              <a:gd name="T74" fmla="*/ 2147483647 w 1726"/>
              <a:gd name="T75" fmla="*/ 2147483647 h 277"/>
              <a:gd name="T76" fmla="*/ 2147483647 w 1726"/>
              <a:gd name="T77" fmla="*/ 2147483647 h 277"/>
              <a:gd name="T78" fmla="*/ 2147483647 w 1726"/>
              <a:gd name="T79" fmla="*/ 2147483647 h 277"/>
              <a:gd name="T80" fmla="*/ 2147483647 w 1726"/>
              <a:gd name="T81" fmla="*/ 2147483647 h 277"/>
              <a:gd name="T82" fmla="*/ 2147483647 w 1726"/>
              <a:gd name="T83" fmla="*/ 2147483647 h 277"/>
              <a:gd name="T84" fmla="*/ 2147483647 w 1726"/>
              <a:gd name="T85" fmla="*/ 2147483647 h 277"/>
              <a:gd name="T86" fmla="*/ 0 w 1726"/>
              <a:gd name="T87" fmla="*/ 2147483647 h 277"/>
              <a:gd name="T88" fmla="*/ 0 w 1726"/>
              <a:gd name="T89" fmla="*/ 2147483647 h 27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26"/>
              <a:gd name="T136" fmla="*/ 0 h 277"/>
              <a:gd name="T137" fmla="*/ 1726 w 1726"/>
              <a:gd name="T138" fmla="*/ 277 h 27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26" h="277">
                <a:moveTo>
                  <a:pt x="0" y="0"/>
                </a:moveTo>
                <a:lnTo>
                  <a:pt x="36" y="24"/>
                </a:lnTo>
                <a:lnTo>
                  <a:pt x="71" y="36"/>
                </a:lnTo>
                <a:lnTo>
                  <a:pt x="108" y="48"/>
                </a:lnTo>
                <a:lnTo>
                  <a:pt x="143" y="60"/>
                </a:lnTo>
                <a:lnTo>
                  <a:pt x="180" y="73"/>
                </a:lnTo>
                <a:lnTo>
                  <a:pt x="209" y="85"/>
                </a:lnTo>
                <a:lnTo>
                  <a:pt x="251" y="97"/>
                </a:lnTo>
                <a:lnTo>
                  <a:pt x="287" y="97"/>
                </a:lnTo>
                <a:lnTo>
                  <a:pt x="306" y="97"/>
                </a:lnTo>
                <a:lnTo>
                  <a:pt x="359" y="121"/>
                </a:lnTo>
                <a:lnTo>
                  <a:pt x="407" y="121"/>
                </a:lnTo>
                <a:lnTo>
                  <a:pt x="443" y="132"/>
                </a:lnTo>
                <a:lnTo>
                  <a:pt x="479" y="132"/>
                </a:lnTo>
                <a:lnTo>
                  <a:pt x="527" y="132"/>
                </a:lnTo>
                <a:lnTo>
                  <a:pt x="575" y="132"/>
                </a:lnTo>
                <a:lnTo>
                  <a:pt x="629" y="134"/>
                </a:lnTo>
                <a:lnTo>
                  <a:pt x="709" y="138"/>
                </a:lnTo>
                <a:lnTo>
                  <a:pt x="731" y="132"/>
                </a:lnTo>
                <a:lnTo>
                  <a:pt x="772" y="132"/>
                </a:lnTo>
                <a:lnTo>
                  <a:pt x="813" y="135"/>
                </a:lnTo>
                <a:lnTo>
                  <a:pt x="844" y="127"/>
                </a:lnTo>
                <a:lnTo>
                  <a:pt x="886" y="132"/>
                </a:lnTo>
                <a:lnTo>
                  <a:pt x="916" y="132"/>
                </a:lnTo>
                <a:lnTo>
                  <a:pt x="1000" y="127"/>
                </a:lnTo>
                <a:lnTo>
                  <a:pt x="1035" y="129"/>
                </a:lnTo>
                <a:lnTo>
                  <a:pt x="1078" y="132"/>
                </a:lnTo>
                <a:lnTo>
                  <a:pt x="1114" y="132"/>
                </a:lnTo>
                <a:lnTo>
                  <a:pt x="1150" y="132"/>
                </a:lnTo>
                <a:lnTo>
                  <a:pt x="1194" y="150"/>
                </a:lnTo>
                <a:lnTo>
                  <a:pt x="1222" y="144"/>
                </a:lnTo>
                <a:lnTo>
                  <a:pt x="1257" y="154"/>
                </a:lnTo>
                <a:lnTo>
                  <a:pt x="1294" y="156"/>
                </a:lnTo>
                <a:lnTo>
                  <a:pt x="1330" y="169"/>
                </a:lnTo>
                <a:lnTo>
                  <a:pt x="1365" y="169"/>
                </a:lnTo>
                <a:lnTo>
                  <a:pt x="1402" y="181"/>
                </a:lnTo>
                <a:lnTo>
                  <a:pt x="1437" y="181"/>
                </a:lnTo>
                <a:lnTo>
                  <a:pt x="1473" y="181"/>
                </a:lnTo>
                <a:lnTo>
                  <a:pt x="1509" y="193"/>
                </a:lnTo>
                <a:lnTo>
                  <a:pt x="1545" y="193"/>
                </a:lnTo>
                <a:lnTo>
                  <a:pt x="1581" y="193"/>
                </a:lnTo>
                <a:lnTo>
                  <a:pt x="1617" y="193"/>
                </a:lnTo>
                <a:lnTo>
                  <a:pt x="1653" y="205"/>
                </a:lnTo>
                <a:lnTo>
                  <a:pt x="1689" y="205"/>
                </a:lnTo>
                <a:lnTo>
                  <a:pt x="1725" y="205"/>
                </a:lnTo>
                <a:lnTo>
                  <a:pt x="1689" y="205"/>
                </a:lnTo>
                <a:lnTo>
                  <a:pt x="1653" y="217"/>
                </a:lnTo>
                <a:lnTo>
                  <a:pt x="1617" y="229"/>
                </a:lnTo>
                <a:lnTo>
                  <a:pt x="1581" y="229"/>
                </a:lnTo>
                <a:lnTo>
                  <a:pt x="1545" y="241"/>
                </a:lnTo>
                <a:lnTo>
                  <a:pt x="1497" y="241"/>
                </a:lnTo>
                <a:lnTo>
                  <a:pt x="1461" y="253"/>
                </a:lnTo>
                <a:lnTo>
                  <a:pt x="1426" y="253"/>
                </a:lnTo>
                <a:lnTo>
                  <a:pt x="1377" y="253"/>
                </a:lnTo>
                <a:lnTo>
                  <a:pt x="1361" y="256"/>
                </a:lnTo>
                <a:lnTo>
                  <a:pt x="1317" y="253"/>
                </a:lnTo>
                <a:lnTo>
                  <a:pt x="1286" y="259"/>
                </a:lnTo>
                <a:lnTo>
                  <a:pt x="1227" y="266"/>
                </a:lnTo>
                <a:lnTo>
                  <a:pt x="1176" y="266"/>
                </a:lnTo>
                <a:lnTo>
                  <a:pt x="1140" y="266"/>
                </a:lnTo>
                <a:lnTo>
                  <a:pt x="1108" y="265"/>
                </a:lnTo>
                <a:lnTo>
                  <a:pt x="1060" y="267"/>
                </a:lnTo>
                <a:lnTo>
                  <a:pt x="1015" y="268"/>
                </a:lnTo>
                <a:lnTo>
                  <a:pt x="962" y="266"/>
                </a:lnTo>
                <a:lnTo>
                  <a:pt x="924" y="263"/>
                </a:lnTo>
                <a:lnTo>
                  <a:pt x="874" y="267"/>
                </a:lnTo>
                <a:lnTo>
                  <a:pt x="789" y="265"/>
                </a:lnTo>
                <a:lnTo>
                  <a:pt x="742" y="268"/>
                </a:lnTo>
                <a:lnTo>
                  <a:pt x="706" y="265"/>
                </a:lnTo>
                <a:lnTo>
                  <a:pt x="665" y="265"/>
                </a:lnTo>
                <a:lnTo>
                  <a:pt x="623" y="272"/>
                </a:lnTo>
                <a:lnTo>
                  <a:pt x="581" y="265"/>
                </a:lnTo>
                <a:lnTo>
                  <a:pt x="556" y="268"/>
                </a:lnTo>
                <a:lnTo>
                  <a:pt x="509" y="265"/>
                </a:lnTo>
                <a:lnTo>
                  <a:pt x="480" y="276"/>
                </a:lnTo>
                <a:lnTo>
                  <a:pt x="437" y="272"/>
                </a:lnTo>
                <a:lnTo>
                  <a:pt x="353" y="259"/>
                </a:lnTo>
                <a:lnTo>
                  <a:pt x="317" y="259"/>
                </a:lnTo>
                <a:lnTo>
                  <a:pt x="269" y="259"/>
                </a:lnTo>
                <a:lnTo>
                  <a:pt x="251" y="259"/>
                </a:lnTo>
                <a:lnTo>
                  <a:pt x="221" y="241"/>
                </a:lnTo>
                <a:lnTo>
                  <a:pt x="180" y="229"/>
                </a:lnTo>
                <a:lnTo>
                  <a:pt x="143" y="211"/>
                </a:lnTo>
                <a:lnTo>
                  <a:pt x="122" y="199"/>
                </a:lnTo>
                <a:lnTo>
                  <a:pt x="84" y="181"/>
                </a:lnTo>
                <a:lnTo>
                  <a:pt x="47" y="169"/>
                </a:lnTo>
                <a:lnTo>
                  <a:pt x="11" y="156"/>
                </a:lnTo>
                <a:lnTo>
                  <a:pt x="0" y="121"/>
                </a:lnTo>
                <a:lnTo>
                  <a:pt x="0" y="85"/>
                </a:lnTo>
                <a:lnTo>
                  <a:pt x="0" y="48"/>
                </a:lnTo>
                <a:lnTo>
                  <a:pt x="0" y="0"/>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42" name="Arc 35"/>
          <p:cNvSpPr>
            <a:spLocks/>
          </p:cNvSpPr>
          <p:nvPr/>
        </p:nvSpPr>
        <p:spPr bwMode="auto">
          <a:xfrm>
            <a:off x="4970463" y="1171575"/>
            <a:ext cx="603250" cy="168275"/>
          </a:xfrm>
          <a:custGeom>
            <a:avLst/>
            <a:gdLst>
              <a:gd name="T0" fmla="*/ 0 w 21675"/>
              <a:gd name="T1" fmla="*/ 0 h 21600"/>
              <a:gd name="T2" fmla="*/ 2147483647 w 21675"/>
              <a:gd name="T3" fmla="*/ 2147483647 h 21600"/>
              <a:gd name="T4" fmla="*/ 2147483647 w 21675"/>
              <a:gd name="T5" fmla="*/ 2147483647 h 21600"/>
              <a:gd name="T6" fmla="*/ 0 60000 65536"/>
              <a:gd name="T7" fmla="*/ 0 60000 65536"/>
              <a:gd name="T8" fmla="*/ 0 60000 65536"/>
              <a:gd name="T9" fmla="*/ 0 w 21675"/>
              <a:gd name="T10" fmla="*/ 0 h 21600"/>
              <a:gd name="T11" fmla="*/ 21675 w 21675"/>
              <a:gd name="T12" fmla="*/ 21600 h 21600"/>
            </a:gdLst>
            <a:ahLst/>
            <a:cxnLst>
              <a:cxn ang="T6">
                <a:pos x="T0" y="T1"/>
              </a:cxn>
              <a:cxn ang="T7">
                <a:pos x="T2" y="T3"/>
              </a:cxn>
              <a:cxn ang="T8">
                <a:pos x="T4" y="T5"/>
              </a:cxn>
            </a:cxnLst>
            <a:rect l="T9" t="T10" r="T11" b="T12"/>
            <a:pathLst>
              <a:path w="21675" h="21600" fill="none" extrusionOk="0">
                <a:moveTo>
                  <a:pt x="0" y="0"/>
                </a:moveTo>
                <a:cubicBezTo>
                  <a:pt x="25" y="0"/>
                  <a:pt x="50" y="-1"/>
                  <a:pt x="76" y="0"/>
                </a:cubicBezTo>
                <a:cubicBezTo>
                  <a:pt x="11945" y="0"/>
                  <a:pt x="21590" y="9577"/>
                  <a:pt x="21675" y="21445"/>
                </a:cubicBezTo>
              </a:path>
              <a:path w="21675" h="21600" stroke="0" extrusionOk="0">
                <a:moveTo>
                  <a:pt x="0" y="0"/>
                </a:moveTo>
                <a:cubicBezTo>
                  <a:pt x="25" y="0"/>
                  <a:pt x="50" y="-1"/>
                  <a:pt x="76" y="0"/>
                </a:cubicBezTo>
                <a:cubicBezTo>
                  <a:pt x="11945" y="0"/>
                  <a:pt x="21590" y="9577"/>
                  <a:pt x="21675" y="21445"/>
                </a:cubicBezTo>
                <a:lnTo>
                  <a:pt x="76"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 name="Arc 36"/>
          <p:cNvSpPr>
            <a:spLocks/>
          </p:cNvSpPr>
          <p:nvPr/>
        </p:nvSpPr>
        <p:spPr bwMode="auto">
          <a:xfrm>
            <a:off x="4165600" y="1112838"/>
            <a:ext cx="704850" cy="168275"/>
          </a:xfrm>
          <a:custGeom>
            <a:avLst/>
            <a:gdLst>
              <a:gd name="T0" fmla="*/ 0 w 21665"/>
              <a:gd name="T1" fmla="*/ 2147483647 h 21600"/>
              <a:gd name="T2" fmla="*/ 2147483647 w 21665"/>
              <a:gd name="T3" fmla="*/ 0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0" y="21600"/>
                </a:moveTo>
                <a:cubicBezTo>
                  <a:pt x="0" y="9670"/>
                  <a:pt x="9670" y="0"/>
                  <a:pt x="21600" y="0"/>
                </a:cubicBezTo>
                <a:cubicBezTo>
                  <a:pt x="21621" y="0"/>
                  <a:pt x="21643" y="0"/>
                  <a:pt x="21664" y="0"/>
                </a:cubicBezTo>
              </a:path>
              <a:path w="21665" h="21600" stroke="0" extrusionOk="0">
                <a:moveTo>
                  <a:pt x="0" y="21600"/>
                </a:moveTo>
                <a:cubicBezTo>
                  <a:pt x="0" y="9670"/>
                  <a:pt x="9670" y="0"/>
                  <a:pt x="21600" y="0"/>
                </a:cubicBezTo>
                <a:cubicBezTo>
                  <a:pt x="21621" y="0"/>
                  <a:pt x="21643" y="0"/>
                  <a:pt x="21664"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 name="Arc 37"/>
          <p:cNvSpPr>
            <a:spLocks/>
          </p:cNvSpPr>
          <p:nvPr/>
        </p:nvSpPr>
        <p:spPr bwMode="auto">
          <a:xfrm>
            <a:off x="4370388" y="1228725"/>
            <a:ext cx="601662" cy="227013"/>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0"/>
                  <a:pt x="9624" y="42"/>
                  <a:pt x="21524" y="0"/>
                </a:cubicBezTo>
              </a:path>
              <a:path w="21600" h="21600" stroke="0" extrusionOk="0">
                <a:moveTo>
                  <a:pt x="0" y="21600"/>
                </a:moveTo>
                <a:cubicBezTo>
                  <a:pt x="0" y="9700"/>
                  <a:pt x="9624" y="42"/>
                  <a:pt x="21524"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 name="Arc 38"/>
          <p:cNvSpPr>
            <a:spLocks/>
          </p:cNvSpPr>
          <p:nvPr/>
        </p:nvSpPr>
        <p:spPr bwMode="auto">
          <a:xfrm>
            <a:off x="4167188" y="1171575"/>
            <a:ext cx="601662" cy="284163"/>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0"/>
                  <a:pt x="9624" y="42"/>
                  <a:pt x="21524" y="0"/>
                </a:cubicBezTo>
              </a:path>
              <a:path w="21600" h="21600" stroke="0" extrusionOk="0">
                <a:moveTo>
                  <a:pt x="0" y="21600"/>
                </a:moveTo>
                <a:cubicBezTo>
                  <a:pt x="0" y="9700"/>
                  <a:pt x="9624" y="42"/>
                  <a:pt x="21524"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Arc 39"/>
          <p:cNvSpPr>
            <a:spLocks/>
          </p:cNvSpPr>
          <p:nvPr/>
        </p:nvSpPr>
        <p:spPr bwMode="auto">
          <a:xfrm>
            <a:off x="4868863" y="1228725"/>
            <a:ext cx="498475" cy="284163"/>
          </a:xfrm>
          <a:custGeom>
            <a:avLst/>
            <a:gdLst>
              <a:gd name="T0" fmla="*/ 2147483647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90" y="0"/>
                </a:moveTo>
                <a:cubicBezTo>
                  <a:pt x="11949" y="50"/>
                  <a:pt x="21549" y="9650"/>
                  <a:pt x="21599" y="21509"/>
                </a:cubicBezTo>
              </a:path>
              <a:path w="21600" h="21600" stroke="0" extrusionOk="0">
                <a:moveTo>
                  <a:pt x="90" y="0"/>
                </a:moveTo>
                <a:cubicBezTo>
                  <a:pt x="11949" y="50"/>
                  <a:pt x="21549" y="9650"/>
                  <a:pt x="21599" y="21509"/>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 name="Arc 40"/>
          <p:cNvSpPr>
            <a:spLocks/>
          </p:cNvSpPr>
          <p:nvPr/>
        </p:nvSpPr>
        <p:spPr bwMode="auto">
          <a:xfrm>
            <a:off x="4868863" y="1171575"/>
            <a:ext cx="598487" cy="2254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 name="Arc 41"/>
          <p:cNvSpPr>
            <a:spLocks/>
          </p:cNvSpPr>
          <p:nvPr/>
        </p:nvSpPr>
        <p:spPr bwMode="auto">
          <a:xfrm>
            <a:off x="4970463" y="1112838"/>
            <a:ext cx="903287" cy="16827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 name="Arc 42"/>
          <p:cNvSpPr>
            <a:spLocks/>
          </p:cNvSpPr>
          <p:nvPr/>
        </p:nvSpPr>
        <p:spPr bwMode="auto">
          <a:xfrm>
            <a:off x="3760788" y="1112838"/>
            <a:ext cx="1109662" cy="168275"/>
          </a:xfrm>
          <a:custGeom>
            <a:avLst/>
            <a:gdLst>
              <a:gd name="T0" fmla="*/ 0 w 21641"/>
              <a:gd name="T1" fmla="*/ 2147483647 h 21600"/>
              <a:gd name="T2" fmla="*/ 2147483647 w 21641"/>
              <a:gd name="T3" fmla="*/ 0 h 21600"/>
              <a:gd name="T4" fmla="*/ 2147483647 w 21641"/>
              <a:gd name="T5" fmla="*/ 2147483647 h 21600"/>
              <a:gd name="T6" fmla="*/ 0 60000 65536"/>
              <a:gd name="T7" fmla="*/ 0 60000 65536"/>
              <a:gd name="T8" fmla="*/ 0 60000 65536"/>
              <a:gd name="T9" fmla="*/ 0 w 21641"/>
              <a:gd name="T10" fmla="*/ 0 h 21600"/>
              <a:gd name="T11" fmla="*/ 21641 w 21641"/>
              <a:gd name="T12" fmla="*/ 21600 h 21600"/>
            </a:gdLst>
            <a:ahLst/>
            <a:cxnLst>
              <a:cxn ang="T6">
                <a:pos x="T0" y="T1"/>
              </a:cxn>
              <a:cxn ang="T7">
                <a:pos x="T2" y="T3"/>
              </a:cxn>
              <a:cxn ang="T8">
                <a:pos x="T4" y="T5"/>
              </a:cxn>
            </a:cxnLst>
            <a:rect l="T9" t="T10" r="T11" b="T12"/>
            <a:pathLst>
              <a:path w="21641" h="21600" fill="none" extrusionOk="0">
                <a:moveTo>
                  <a:pt x="0" y="21600"/>
                </a:moveTo>
                <a:cubicBezTo>
                  <a:pt x="0" y="9670"/>
                  <a:pt x="9670" y="0"/>
                  <a:pt x="21600" y="0"/>
                </a:cubicBezTo>
                <a:cubicBezTo>
                  <a:pt x="21613" y="0"/>
                  <a:pt x="21627" y="0"/>
                  <a:pt x="21640" y="0"/>
                </a:cubicBezTo>
              </a:path>
              <a:path w="21641" h="21600" stroke="0" extrusionOk="0">
                <a:moveTo>
                  <a:pt x="0" y="21600"/>
                </a:moveTo>
                <a:cubicBezTo>
                  <a:pt x="0" y="9670"/>
                  <a:pt x="9670" y="0"/>
                  <a:pt x="21600" y="0"/>
                </a:cubicBezTo>
                <a:cubicBezTo>
                  <a:pt x="21613" y="0"/>
                  <a:pt x="21627" y="0"/>
                  <a:pt x="21640"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 name="Arc 43"/>
          <p:cNvSpPr>
            <a:spLocks/>
          </p:cNvSpPr>
          <p:nvPr/>
        </p:nvSpPr>
        <p:spPr bwMode="auto">
          <a:xfrm>
            <a:off x="4271963" y="1171575"/>
            <a:ext cx="598487" cy="225425"/>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0"/>
                  <a:pt x="9670" y="0"/>
                  <a:pt x="21599" y="0"/>
                </a:cubicBezTo>
              </a:path>
              <a:path w="21600" h="21600" stroke="0" extrusionOk="0">
                <a:moveTo>
                  <a:pt x="0" y="21600"/>
                </a:moveTo>
                <a:cubicBezTo>
                  <a:pt x="0" y="9670"/>
                  <a:pt x="9670" y="0"/>
                  <a:pt x="21599"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 name="Arc 44"/>
          <p:cNvSpPr>
            <a:spLocks/>
          </p:cNvSpPr>
          <p:nvPr/>
        </p:nvSpPr>
        <p:spPr bwMode="auto">
          <a:xfrm>
            <a:off x="4475163" y="1228725"/>
            <a:ext cx="496887" cy="341313"/>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6"/>
                  <a:pt x="9614" y="50"/>
                  <a:pt x="21508" y="0"/>
                </a:cubicBezTo>
              </a:path>
              <a:path w="21600" h="21600" stroke="0" extrusionOk="0">
                <a:moveTo>
                  <a:pt x="0" y="21600"/>
                </a:moveTo>
                <a:cubicBezTo>
                  <a:pt x="0" y="9706"/>
                  <a:pt x="9614" y="50"/>
                  <a:pt x="21508"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 name="Arc 45"/>
          <p:cNvSpPr>
            <a:spLocks/>
          </p:cNvSpPr>
          <p:nvPr/>
        </p:nvSpPr>
        <p:spPr bwMode="auto">
          <a:xfrm>
            <a:off x="4767263" y="1228725"/>
            <a:ext cx="298450" cy="398463"/>
          </a:xfrm>
          <a:custGeom>
            <a:avLst/>
            <a:gdLst>
              <a:gd name="T0" fmla="*/ 0 w 21755"/>
              <a:gd name="T1" fmla="*/ 2147483647 h 21600"/>
              <a:gd name="T2" fmla="*/ 2147483647 w 21755"/>
              <a:gd name="T3" fmla="*/ 2147483647 h 21600"/>
              <a:gd name="T4" fmla="*/ 2147483647 w 21755"/>
              <a:gd name="T5" fmla="*/ 2147483647 h 21600"/>
              <a:gd name="T6" fmla="*/ 0 60000 65536"/>
              <a:gd name="T7" fmla="*/ 0 60000 65536"/>
              <a:gd name="T8" fmla="*/ 0 60000 65536"/>
              <a:gd name="T9" fmla="*/ 0 w 21755"/>
              <a:gd name="T10" fmla="*/ 0 h 21600"/>
              <a:gd name="T11" fmla="*/ 21755 w 21755"/>
              <a:gd name="T12" fmla="*/ 21600 h 21600"/>
            </a:gdLst>
            <a:ahLst/>
            <a:cxnLst>
              <a:cxn ang="T6">
                <a:pos x="T0" y="T1"/>
              </a:cxn>
              <a:cxn ang="T7">
                <a:pos x="T2" y="T3"/>
              </a:cxn>
              <a:cxn ang="T8">
                <a:pos x="T4" y="T5"/>
              </a:cxn>
            </a:cxnLst>
            <a:rect l="T9" t="T10" r="T11" b="T12"/>
            <a:pathLst>
              <a:path w="21755" h="21600" fill="none" extrusionOk="0">
                <a:moveTo>
                  <a:pt x="-1" y="0"/>
                </a:moveTo>
                <a:cubicBezTo>
                  <a:pt x="51" y="0"/>
                  <a:pt x="103" y="-1"/>
                  <a:pt x="155" y="0"/>
                </a:cubicBezTo>
                <a:cubicBezTo>
                  <a:pt x="12084" y="0"/>
                  <a:pt x="21755" y="9670"/>
                  <a:pt x="21755" y="21600"/>
                </a:cubicBezTo>
              </a:path>
              <a:path w="21755" h="21600" stroke="0" extrusionOk="0">
                <a:moveTo>
                  <a:pt x="-1" y="0"/>
                </a:moveTo>
                <a:cubicBezTo>
                  <a:pt x="51" y="0"/>
                  <a:pt x="103" y="-1"/>
                  <a:pt x="155" y="0"/>
                </a:cubicBezTo>
                <a:cubicBezTo>
                  <a:pt x="12084" y="0"/>
                  <a:pt x="21755" y="9670"/>
                  <a:pt x="21755" y="21600"/>
                </a:cubicBezTo>
                <a:lnTo>
                  <a:pt x="155"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 name="Arc 46"/>
          <p:cNvSpPr>
            <a:spLocks/>
          </p:cNvSpPr>
          <p:nvPr/>
        </p:nvSpPr>
        <p:spPr bwMode="auto">
          <a:xfrm>
            <a:off x="4970463" y="1228725"/>
            <a:ext cx="295275" cy="34131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 name="Arc 47"/>
          <p:cNvSpPr>
            <a:spLocks/>
          </p:cNvSpPr>
          <p:nvPr/>
        </p:nvSpPr>
        <p:spPr bwMode="auto">
          <a:xfrm>
            <a:off x="4779963" y="1228725"/>
            <a:ext cx="92075" cy="341313"/>
          </a:xfrm>
          <a:custGeom>
            <a:avLst/>
            <a:gdLst>
              <a:gd name="T0" fmla="*/ 0 w 21600"/>
              <a:gd name="T1" fmla="*/ 2147483647 h 21594"/>
              <a:gd name="T2" fmla="*/ 2147483647 w 21600"/>
              <a:gd name="T3" fmla="*/ 0 h 21594"/>
              <a:gd name="T4" fmla="*/ 2147483647 w 21600"/>
              <a:gd name="T5" fmla="*/ 2147483647 h 21594"/>
              <a:gd name="T6" fmla="*/ 0 60000 65536"/>
              <a:gd name="T7" fmla="*/ 0 60000 65536"/>
              <a:gd name="T8" fmla="*/ 0 60000 65536"/>
              <a:gd name="T9" fmla="*/ 0 w 21600"/>
              <a:gd name="T10" fmla="*/ 0 h 21594"/>
              <a:gd name="T11" fmla="*/ 21600 w 21600"/>
              <a:gd name="T12" fmla="*/ 21594 h 21594"/>
            </a:gdLst>
            <a:ahLst/>
            <a:cxnLst>
              <a:cxn ang="T6">
                <a:pos x="T0" y="T1"/>
              </a:cxn>
              <a:cxn ang="T7">
                <a:pos x="T2" y="T3"/>
              </a:cxn>
              <a:cxn ang="T8">
                <a:pos x="T4" y="T5"/>
              </a:cxn>
            </a:cxnLst>
            <a:rect l="T9" t="T10" r="T11" b="T12"/>
            <a:pathLst>
              <a:path w="21600" h="21594" fill="none" extrusionOk="0">
                <a:moveTo>
                  <a:pt x="0" y="21594"/>
                </a:moveTo>
                <a:cubicBezTo>
                  <a:pt x="0" y="9855"/>
                  <a:pt x="9373" y="266"/>
                  <a:pt x="21108" y="-1"/>
                </a:cubicBezTo>
              </a:path>
              <a:path w="21600" h="21594" stroke="0" extrusionOk="0">
                <a:moveTo>
                  <a:pt x="0" y="21594"/>
                </a:moveTo>
                <a:cubicBezTo>
                  <a:pt x="0" y="9855"/>
                  <a:pt x="9373" y="266"/>
                  <a:pt x="21108" y="-1"/>
                </a:cubicBezTo>
                <a:lnTo>
                  <a:pt x="21600" y="21594"/>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 name="Arc 48"/>
          <p:cNvSpPr>
            <a:spLocks/>
          </p:cNvSpPr>
          <p:nvPr/>
        </p:nvSpPr>
        <p:spPr bwMode="auto">
          <a:xfrm>
            <a:off x="4675188" y="1228725"/>
            <a:ext cx="195262" cy="284163"/>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09"/>
                </a:moveTo>
                <a:cubicBezTo>
                  <a:pt x="50" y="9615"/>
                  <a:pt x="9706" y="0"/>
                  <a:pt x="21599" y="0"/>
                </a:cubicBezTo>
              </a:path>
              <a:path w="21600" h="21600" stroke="0" extrusionOk="0">
                <a:moveTo>
                  <a:pt x="0" y="21509"/>
                </a:moveTo>
                <a:cubicBezTo>
                  <a:pt x="50" y="9615"/>
                  <a:pt x="9706" y="0"/>
                  <a:pt x="21599"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 name="Arc 49"/>
          <p:cNvSpPr>
            <a:spLocks/>
          </p:cNvSpPr>
          <p:nvPr/>
        </p:nvSpPr>
        <p:spPr bwMode="auto">
          <a:xfrm>
            <a:off x="4271963" y="1228725"/>
            <a:ext cx="598487" cy="284163"/>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509"/>
                </a:moveTo>
                <a:cubicBezTo>
                  <a:pt x="50" y="9615"/>
                  <a:pt x="9706" y="0"/>
                  <a:pt x="21599" y="0"/>
                </a:cubicBezTo>
              </a:path>
              <a:path w="21600" h="21600" stroke="0" extrusionOk="0">
                <a:moveTo>
                  <a:pt x="0" y="21509"/>
                </a:moveTo>
                <a:cubicBezTo>
                  <a:pt x="50" y="9615"/>
                  <a:pt x="9706" y="0"/>
                  <a:pt x="21599"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7" name="Arc 50"/>
          <p:cNvSpPr>
            <a:spLocks/>
          </p:cNvSpPr>
          <p:nvPr/>
        </p:nvSpPr>
        <p:spPr bwMode="auto">
          <a:xfrm>
            <a:off x="4868863" y="1228725"/>
            <a:ext cx="701675" cy="284163"/>
          </a:xfrm>
          <a:custGeom>
            <a:avLst/>
            <a:gdLst>
              <a:gd name="T0" fmla="*/ 2147483647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64" y="0"/>
                </a:moveTo>
                <a:cubicBezTo>
                  <a:pt x="11933" y="35"/>
                  <a:pt x="21549" y="9640"/>
                  <a:pt x="21599" y="21509"/>
                </a:cubicBezTo>
              </a:path>
              <a:path w="21600" h="21600" stroke="0" extrusionOk="0">
                <a:moveTo>
                  <a:pt x="64" y="0"/>
                </a:moveTo>
                <a:cubicBezTo>
                  <a:pt x="11933" y="35"/>
                  <a:pt x="21549" y="9640"/>
                  <a:pt x="21599" y="21509"/>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8" name="Arc 51"/>
          <p:cNvSpPr>
            <a:spLocks/>
          </p:cNvSpPr>
          <p:nvPr/>
        </p:nvSpPr>
        <p:spPr bwMode="auto">
          <a:xfrm>
            <a:off x="4868863" y="1171575"/>
            <a:ext cx="598487" cy="34131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899" y="0"/>
                  <a:pt x="21557" y="9624"/>
                  <a:pt x="21599" y="21524"/>
                </a:cubicBezTo>
              </a:path>
              <a:path w="21600" h="21600" stroke="0" extrusionOk="0">
                <a:moveTo>
                  <a:pt x="-1" y="0"/>
                </a:moveTo>
                <a:cubicBezTo>
                  <a:pt x="11899" y="0"/>
                  <a:pt x="21557" y="9624"/>
                  <a:pt x="21599" y="21524"/>
                </a:cubicBezTo>
                <a:lnTo>
                  <a:pt x="0" y="21600"/>
                </a:lnTo>
                <a:close/>
              </a:path>
            </a:pathLst>
          </a:custGeom>
          <a:solidFill>
            <a:srgbClr val="FF9966"/>
          </a:solidFill>
          <a:ln w="12700" cap="rnd">
            <a:solidFill>
              <a:srgbClr val="CECECE"/>
            </a:solidFill>
            <a:round/>
            <a:headEnd/>
            <a:tailEnd/>
          </a:ln>
        </p:spPr>
        <p:txBody>
          <a:bodyPr wrap="none" anchor="ctr"/>
          <a:lstStyle/>
          <a:p>
            <a:endParaRPr lang="en-US"/>
          </a:p>
        </p:txBody>
      </p:sp>
      <p:sp>
        <p:nvSpPr>
          <p:cNvPr id="59" name="Arc 52"/>
          <p:cNvSpPr>
            <a:spLocks/>
          </p:cNvSpPr>
          <p:nvPr/>
        </p:nvSpPr>
        <p:spPr bwMode="auto">
          <a:xfrm>
            <a:off x="4800600" y="1143000"/>
            <a:ext cx="373063" cy="533400"/>
          </a:xfrm>
          <a:custGeom>
            <a:avLst/>
            <a:gdLst>
              <a:gd name="T0" fmla="*/ 0 w 21600"/>
              <a:gd name="T1" fmla="*/ 0 h 23306"/>
              <a:gd name="T2" fmla="*/ 2147483647 w 21600"/>
              <a:gd name="T3" fmla="*/ 2147483647 h 23306"/>
              <a:gd name="T4" fmla="*/ 0 w 21600"/>
              <a:gd name="T5" fmla="*/ 2147483647 h 23306"/>
              <a:gd name="T6" fmla="*/ 0 60000 65536"/>
              <a:gd name="T7" fmla="*/ 0 60000 65536"/>
              <a:gd name="T8" fmla="*/ 0 60000 65536"/>
              <a:gd name="T9" fmla="*/ 0 w 21600"/>
              <a:gd name="T10" fmla="*/ 0 h 23306"/>
              <a:gd name="T11" fmla="*/ 21600 w 21600"/>
              <a:gd name="T12" fmla="*/ 23306 h 23306"/>
            </a:gdLst>
            <a:ahLst/>
            <a:cxnLst>
              <a:cxn ang="T6">
                <a:pos x="T0" y="T1"/>
              </a:cxn>
              <a:cxn ang="T7">
                <a:pos x="T2" y="T3"/>
              </a:cxn>
              <a:cxn ang="T8">
                <a:pos x="T4" y="T5"/>
              </a:cxn>
            </a:cxnLst>
            <a:rect l="T9" t="T10" r="T11" b="T12"/>
            <a:pathLst>
              <a:path w="21600" h="23306" fill="none" extrusionOk="0">
                <a:moveTo>
                  <a:pt x="-1" y="0"/>
                </a:moveTo>
                <a:cubicBezTo>
                  <a:pt x="11929" y="0"/>
                  <a:pt x="21600" y="9670"/>
                  <a:pt x="21600" y="21600"/>
                </a:cubicBezTo>
                <a:cubicBezTo>
                  <a:pt x="21600" y="22169"/>
                  <a:pt x="21577" y="22738"/>
                  <a:pt x="21532" y="23305"/>
                </a:cubicBezTo>
              </a:path>
              <a:path w="21600" h="23306" stroke="0" extrusionOk="0">
                <a:moveTo>
                  <a:pt x="-1" y="0"/>
                </a:moveTo>
                <a:cubicBezTo>
                  <a:pt x="11929" y="0"/>
                  <a:pt x="21600" y="9670"/>
                  <a:pt x="21600" y="21600"/>
                </a:cubicBezTo>
                <a:cubicBezTo>
                  <a:pt x="21600" y="22169"/>
                  <a:pt x="21577" y="22738"/>
                  <a:pt x="21532" y="23305"/>
                </a:cubicBezTo>
                <a:lnTo>
                  <a:pt x="0" y="21600"/>
                </a:lnTo>
                <a:close/>
              </a:path>
            </a:pathLst>
          </a:custGeom>
          <a:noFill/>
          <a:ln w="12700" cap="rnd">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0" name="Arc 53"/>
          <p:cNvSpPr>
            <a:spLocks/>
          </p:cNvSpPr>
          <p:nvPr/>
        </p:nvSpPr>
        <p:spPr bwMode="auto">
          <a:xfrm>
            <a:off x="4870450" y="1228725"/>
            <a:ext cx="93663" cy="45561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07" y="0"/>
                  <a:pt x="21569" y="9636"/>
                  <a:pt x="21599" y="21544"/>
                </a:cubicBezTo>
              </a:path>
              <a:path w="21600" h="21600" stroke="0" extrusionOk="0">
                <a:moveTo>
                  <a:pt x="-1" y="0"/>
                </a:moveTo>
                <a:cubicBezTo>
                  <a:pt x="11907" y="0"/>
                  <a:pt x="21569" y="9636"/>
                  <a:pt x="21599" y="21544"/>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 name="Arc 54"/>
          <p:cNvSpPr>
            <a:spLocks/>
          </p:cNvSpPr>
          <p:nvPr/>
        </p:nvSpPr>
        <p:spPr bwMode="auto">
          <a:xfrm>
            <a:off x="4165600" y="1228725"/>
            <a:ext cx="704850" cy="341313"/>
          </a:xfrm>
          <a:custGeom>
            <a:avLst/>
            <a:gdLst>
              <a:gd name="T0" fmla="*/ 0 w 21665"/>
              <a:gd name="T1" fmla="*/ 2147483647 h 21600"/>
              <a:gd name="T2" fmla="*/ 2147483647 w 21665"/>
              <a:gd name="T3" fmla="*/ 0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0" y="21600"/>
                </a:moveTo>
                <a:cubicBezTo>
                  <a:pt x="0" y="9670"/>
                  <a:pt x="9670" y="0"/>
                  <a:pt x="21600" y="0"/>
                </a:cubicBezTo>
                <a:cubicBezTo>
                  <a:pt x="21621" y="0"/>
                  <a:pt x="21643" y="0"/>
                  <a:pt x="21664" y="0"/>
                </a:cubicBezTo>
              </a:path>
              <a:path w="21665" h="21600" stroke="0" extrusionOk="0">
                <a:moveTo>
                  <a:pt x="0" y="21600"/>
                </a:moveTo>
                <a:cubicBezTo>
                  <a:pt x="0" y="9670"/>
                  <a:pt x="9670" y="0"/>
                  <a:pt x="21600" y="0"/>
                </a:cubicBezTo>
                <a:cubicBezTo>
                  <a:pt x="21621" y="0"/>
                  <a:pt x="21643" y="0"/>
                  <a:pt x="21664"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2" name="Arc 55"/>
          <p:cNvSpPr>
            <a:spLocks/>
          </p:cNvSpPr>
          <p:nvPr/>
        </p:nvSpPr>
        <p:spPr bwMode="auto">
          <a:xfrm>
            <a:off x="4868863" y="1171575"/>
            <a:ext cx="498475" cy="455613"/>
          </a:xfrm>
          <a:custGeom>
            <a:avLst/>
            <a:gdLst>
              <a:gd name="T0" fmla="*/ 2147483647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90" y="0"/>
                </a:moveTo>
                <a:cubicBezTo>
                  <a:pt x="11962" y="50"/>
                  <a:pt x="21569" y="9672"/>
                  <a:pt x="21599" y="21544"/>
                </a:cubicBezTo>
              </a:path>
              <a:path w="21600" h="21600" stroke="0" extrusionOk="0">
                <a:moveTo>
                  <a:pt x="90" y="0"/>
                </a:moveTo>
                <a:cubicBezTo>
                  <a:pt x="11962" y="50"/>
                  <a:pt x="21569" y="9672"/>
                  <a:pt x="21599" y="21544"/>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3" name="Arc 56"/>
          <p:cNvSpPr>
            <a:spLocks/>
          </p:cNvSpPr>
          <p:nvPr/>
        </p:nvSpPr>
        <p:spPr bwMode="auto">
          <a:xfrm>
            <a:off x="3862388" y="1171575"/>
            <a:ext cx="1008062" cy="225425"/>
          </a:xfrm>
          <a:custGeom>
            <a:avLst/>
            <a:gdLst>
              <a:gd name="T0" fmla="*/ 0 w 21645"/>
              <a:gd name="T1" fmla="*/ 2147483647 h 21600"/>
              <a:gd name="T2" fmla="*/ 2147483647 w 21645"/>
              <a:gd name="T3" fmla="*/ 0 h 21600"/>
              <a:gd name="T4" fmla="*/ 2147483647 w 21645"/>
              <a:gd name="T5" fmla="*/ 2147483647 h 21600"/>
              <a:gd name="T6" fmla="*/ 0 60000 65536"/>
              <a:gd name="T7" fmla="*/ 0 60000 65536"/>
              <a:gd name="T8" fmla="*/ 0 60000 65536"/>
              <a:gd name="T9" fmla="*/ 0 w 21645"/>
              <a:gd name="T10" fmla="*/ 0 h 21600"/>
              <a:gd name="T11" fmla="*/ 21645 w 21645"/>
              <a:gd name="T12" fmla="*/ 21600 h 21600"/>
            </a:gdLst>
            <a:ahLst/>
            <a:cxnLst>
              <a:cxn ang="T6">
                <a:pos x="T0" y="T1"/>
              </a:cxn>
              <a:cxn ang="T7">
                <a:pos x="T2" y="T3"/>
              </a:cxn>
              <a:cxn ang="T8">
                <a:pos x="T4" y="T5"/>
              </a:cxn>
            </a:cxnLst>
            <a:rect l="T9" t="T10" r="T11" b="T12"/>
            <a:pathLst>
              <a:path w="21645" h="21600" fill="none" extrusionOk="0">
                <a:moveTo>
                  <a:pt x="0" y="21600"/>
                </a:moveTo>
                <a:cubicBezTo>
                  <a:pt x="0" y="9670"/>
                  <a:pt x="9670" y="0"/>
                  <a:pt x="21600" y="0"/>
                </a:cubicBezTo>
                <a:cubicBezTo>
                  <a:pt x="21614" y="0"/>
                  <a:pt x="21629" y="0"/>
                  <a:pt x="21644" y="0"/>
                </a:cubicBezTo>
              </a:path>
              <a:path w="21645" h="21600" stroke="0" extrusionOk="0">
                <a:moveTo>
                  <a:pt x="0" y="21600"/>
                </a:moveTo>
                <a:cubicBezTo>
                  <a:pt x="0" y="9670"/>
                  <a:pt x="9670" y="0"/>
                  <a:pt x="21600" y="0"/>
                </a:cubicBezTo>
                <a:cubicBezTo>
                  <a:pt x="21614" y="0"/>
                  <a:pt x="21629" y="0"/>
                  <a:pt x="21644"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4" name="Arc 57"/>
          <p:cNvSpPr>
            <a:spLocks/>
          </p:cNvSpPr>
          <p:nvPr/>
        </p:nvSpPr>
        <p:spPr bwMode="auto">
          <a:xfrm>
            <a:off x="3862388" y="1112838"/>
            <a:ext cx="1008062" cy="225425"/>
          </a:xfrm>
          <a:custGeom>
            <a:avLst/>
            <a:gdLst>
              <a:gd name="T0" fmla="*/ 0 w 21645"/>
              <a:gd name="T1" fmla="*/ 2147483647 h 21600"/>
              <a:gd name="T2" fmla="*/ 2147483647 w 21645"/>
              <a:gd name="T3" fmla="*/ 0 h 21600"/>
              <a:gd name="T4" fmla="*/ 2147483647 w 21645"/>
              <a:gd name="T5" fmla="*/ 2147483647 h 21600"/>
              <a:gd name="T6" fmla="*/ 0 60000 65536"/>
              <a:gd name="T7" fmla="*/ 0 60000 65536"/>
              <a:gd name="T8" fmla="*/ 0 60000 65536"/>
              <a:gd name="T9" fmla="*/ 0 w 21645"/>
              <a:gd name="T10" fmla="*/ 0 h 21600"/>
              <a:gd name="T11" fmla="*/ 21645 w 21645"/>
              <a:gd name="T12" fmla="*/ 21600 h 21600"/>
            </a:gdLst>
            <a:ahLst/>
            <a:cxnLst>
              <a:cxn ang="T6">
                <a:pos x="T0" y="T1"/>
              </a:cxn>
              <a:cxn ang="T7">
                <a:pos x="T2" y="T3"/>
              </a:cxn>
              <a:cxn ang="T8">
                <a:pos x="T4" y="T5"/>
              </a:cxn>
            </a:cxnLst>
            <a:rect l="T9" t="T10" r="T11" b="T12"/>
            <a:pathLst>
              <a:path w="21645" h="21600" fill="none" extrusionOk="0">
                <a:moveTo>
                  <a:pt x="0" y="21600"/>
                </a:moveTo>
                <a:cubicBezTo>
                  <a:pt x="0" y="9670"/>
                  <a:pt x="9670" y="0"/>
                  <a:pt x="21600" y="0"/>
                </a:cubicBezTo>
                <a:cubicBezTo>
                  <a:pt x="21614" y="0"/>
                  <a:pt x="21629" y="0"/>
                  <a:pt x="21644" y="0"/>
                </a:cubicBezTo>
              </a:path>
              <a:path w="21645" h="21600" stroke="0" extrusionOk="0">
                <a:moveTo>
                  <a:pt x="0" y="21600"/>
                </a:moveTo>
                <a:cubicBezTo>
                  <a:pt x="0" y="9670"/>
                  <a:pt x="9670" y="0"/>
                  <a:pt x="21600" y="0"/>
                </a:cubicBezTo>
                <a:cubicBezTo>
                  <a:pt x="21614" y="0"/>
                  <a:pt x="21629" y="0"/>
                  <a:pt x="21644"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5" name="Arc 58"/>
          <p:cNvSpPr>
            <a:spLocks/>
          </p:cNvSpPr>
          <p:nvPr/>
        </p:nvSpPr>
        <p:spPr bwMode="auto">
          <a:xfrm>
            <a:off x="3967163" y="1171575"/>
            <a:ext cx="904875" cy="225425"/>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0"/>
                  <a:pt x="9670" y="0"/>
                  <a:pt x="21599" y="0"/>
                </a:cubicBezTo>
              </a:path>
              <a:path w="21600" h="21600" stroke="0" extrusionOk="0">
                <a:moveTo>
                  <a:pt x="0" y="21600"/>
                </a:moveTo>
                <a:cubicBezTo>
                  <a:pt x="0" y="9670"/>
                  <a:pt x="9670" y="0"/>
                  <a:pt x="21599" y="0"/>
                </a:cubicBezTo>
                <a:lnTo>
                  <a:pt x="2160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6" name="Arc 59"/>
          <p:cNvSpPr>
            <a:spLocks/>
          </p:cNvSpPr>
          <p:nvPr/>
        </p:nvSpPr>
        <p:spPr bwMode="auto">
          <a:xfrm>
            <a:off x="4868863" y="1171575"/>
            <a:ext cx="801687" cy="5238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7" name="Arc 60"/>
          <p:cNvSpPr>
            <a:spLocks/>
          </p:cNvSpPr>
          <p:nvPr/>
        </p:nvSpPr>
        <p:spPr bwMode="auto">
          <a:xfrm>
            <a:off x="4868863" y="1112838"/>
            <a:ext cx="801687" cy="16827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rgbClr val="CECEC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 name="Freeform 61"/>
          <p:cNvSpPr>
            <a:spLocks/>
          </p:cNvSpPr>
          <p:nvPr/>
        </p:nvSpPr>
        <p:spPr bwMode="auto">
          <a:xfrm>
            <a:off x="4057650" y="1222375"/>
            <a:ext cx="609600" cy="117475"/>
          </a:xfrm>
          <a:custGeom>
            <a:avLst/>
            <a:gdLst>
              <a:gd name="T0" fmla="*/ 2147483647 w 288"/>
              <a:gd name="T1" fmla="*/ 0 h 98"/>
              <a:gd name="T2" fmla="*/ 2147483647 w 288"/>
              <a:gd name="T3" fmla="*/ 0 h 98"/>
              <a:gd name="T4" fmla="*/ 0 w 288"/>
              <a:gd name="T5" fmla="*/ 2147483647 h 98"/>
              <a:gd name="T6" fmla="*/ 2147483647 w 288"/>
              <a:gd name="T7" fmla="*/ 2147483647 h 98"/>
              <a:gd name="T8" fmla="*/ 2147483647 w 288"/>
              <a:gd name="T9" fmla="*/ 0 h 98"/>
              <a:gd name="T10" fmla="*/ 0 60000 65536"/>
              <a:gd name="T11" fmla="*/ 0 60000 65536"/>
              <a:gd name="T12" fmla="*/ 0 60000 65536"/>
              <a:gd name="T13" fmla="*/ 0 60000 65536"/>
              <a:gd name="T14" fmla="*/ 0 60000 65536"/>
              <a:gd name="T15" fmla="*/ 0 w 288"/>
              <a:gd name="T16" fmla="*/ 0 h 98"/>
              <a:gd name="T17" fmla="*/ 288 w 288"/>
              <a:gd name="T18" fmla="*/ 98 h 98"/>
            </a:gdLst>
            <a:ahLst/>
            <a:cxnLst>
              <a:cxn ang="T10">
                <a:pos x="T0" y="T1"/>
              </a:cxn>
              <a:cxn ang="T11">
                <a:pos x="T2" y="T3"/>
              </a:cxn>
              <a:cxn ang="T12">
                <a:pos x="T4" y="T5"/>
              </a:cxn>
              <a:cxn ang="T13">
                <a:pos x="T6" y="T7"/>
              </a:cxn>
              <a:cxn ang="T14">
                <a:pos x="T8" y="T9"/>
              </a:cxn>
            </a:cxnLst>
            <a:rect l="T15" t="T16" r="T17" b="T18"/>
            <a:pathLst>
              <a:path w="288" h="98">
                <a:moveTo>
                  <a:pt x="287" y="0"/>
                </a:moveTo>
                <a:lnTo>
                  <a:pt x="96" y="0"/>
                </a:lnTo>
                <a:lnTo>
                  <a:pt x="0" y="48"/>
                </a:lnTo>
                <a:lnTo>
                  <a:pt x="144" y="97"/>
                </a:lnTo>
                <a:lnTo>
                  <a:pt x="287" y="0"/>
                </a:lnTo>
              </a:path>
            </a:pathLst>
          </a:custGeom>
          <a:solidFill>
            <a:schemeClr val="accent2"/>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69" name="Freeform 62"/>
          <p:cNvSpPr>
            <a:spLocks/>
          </p:cNvSpPr>
          <p:nvPr/>
        </p:nvSpPr>
        <p:spPr bwMode="auto">
          <a:xfrm>
            <a:off x="4057650" y="1050925"/>
            <a:ext cx="609600" cy="115888"/>
          </a:xfrm>
          <a:custGeom>
            <a:avLst/>
            <a:gdLst>
              <a:gd name="T0" fmla="*/ 2147483647 w 288"/>
              <a:gd name="T1" fmla="*/ 0 h 98"/>
              <a:gd name="T2" fmla="*/ 2147483647 w 288"/>
              <a:gd name="T3" fmla="*/ 0 h 98"/>
              <a:gd name="T4" fmla="*/ 0 w 288"/>
              <a:gd name="T5" fmla="*/ 2147483647 h 98"/>
              <a:gd name="T6" fmla="*/ 2147483647 w 288"/>
              <a:gd name="T7" fmla="*/ 2147483647 h 98"/>
              <a:gd name="T8" fmla="*/ 2147483647 w 288"/>
              <a:gd name="T9" fmla="*/ 0 h 98"/>
              <a:gd name="T10" fmla="*/ 0 60000 65536"/>
              <a:gd name="T11" fmla="*/ 0 60000 65536"/>
              <a:gd name="T12" fmla="*/ 0 60000 65536"/>
              <a:gd name="T13" fmla="*/ 0 60000 65536"/>
              <a:gd name="T14" fmla="*/ 0 60000 65536"/>
              <a:gd name="T15" fmla="*/ 0 w 288"/>
              <a:gd name="T16" fmla="*/ 0 h 98"/>
              <a:gd name="T17" fmla="*/ 288 w 288"/>
              <a:gd name="T18" fmla="*/ 98 h 98"/>
            </a:gdLst>
            <a:ahLst/>
            <a:cxnLst>
              <a:cxn ang="T10">
                <a:pos x="T0" y="T1"/>
              </a:cxn>
              <a:cxn ang="T11">
                <a:pos x="T2" y="T3"/>
              </a:cxn>
              <a:cxn ang="T12">
                <a:pos x="T4" y="T5"/>
              </a:cxn>
              <a:cxn ang="T13">
                <a:pos x="T6" y="T7"/>
              </a:cxn>
              <a:cxn ang="T14">
                <a:pos x="T8" y="T9"/>
              </a:cxn>
            </a:cxnLst>
            <a:rect l="T15" t="T16" r="T17" b="T18"/>
            <a:pathLst>
              <a:path w="288" h="98">
                <a:moveTo>
                  <a:pt x="287" y="0"/>
                </a:moveTo>
                <a:lnTo>
                  <a:pt x="96" y="0"/>
                </a:lnTo>
                <a:lnTo>
                  <a:pt x="0" y="48"/>
                </a:lnTo>
                <a:lnTo>
                  <a:pt x="144" y="97"/>
                </a:lnTo>
                <a:lnTo>
                  <a:pt x="287" y="0"/>
                </a:lnTo>
              </a:path>
            </a:pathLst>
          </a:custGeom>
          <a:solidFill>
            <a:schemeClr val="accent2"/>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0" name="Freeform 63"/>
          <p:cNvSpPr>
            <a:spLocks/>
          </p:cNvSpPr>
          <p:nvPr/>
        </p:nvSpPr>
        <p:spPr bwMode="auto">
          <a:xfrm>
            <a:off x="4868863" y="1222375"/>
            <a:ext cx="407987" cy="290513"/>
          </a:xfrm>
          <a:custGeom>
            <a:avLst/>
            <a:gdLst>
              <a:gd name="T0" fmla="*/ 2147483647 w 193"/>
              <a:gd name="T1" fmla="*/ 2147483647 h 243"/>
              <a:gd name="T2" fmla="*/ 2147483647 w 193"/>
              <a:gd name="T3" fmla="*/ 0 h 243"/>
              <a:gd name="T4" fmla="*/ 0 w 193"/>
              <a:gd name="T5" fmla="*/ 2147483647 h 243"/>
              <a:gd name="T6" fmla="*/ 2147483647 w 193"/>
              <a:gd name="T7" fmla="*/ 2147483647 h 243"/>
              <a:gd name="T8" fmla="*/ 2147483647 w 193"/>
              <a:gd name="T9" fmla="*/ 2147483647 h 243"/>
              <a:gd name="T10" fmla="*/ 0 60000 65536"/>
              <a:gd name="T11" fmla="*/ 0 60000 65536"/>
              <a:gd name="T12" fmla="*/ 0 60000 65536"/>
              <a:gd name="T13" fmla="*/ 0 60000 65536"/>
              <a:gd name="T14" fmla="*/ 0 60000 65536"/>
              <a:gd name="T15" fmla="*/ 0 w 193"/>
              <a:gd name="T16" fmla="*/ 0 h 243"/>
              <a:gd name="T17" fmla="*/ 193 w 193"/>
              <a:gd name="T18" fmla="*/ 243 h 243"/>
            </a:gdLst>
            <a:ahLst/>
            <a:cxnLst>
              <a:cxn ang="T10">
                <a:pos x="T0" y="T1"/>
              </a:cxn>
              <a:cxn ang="T11">
                <a:pos x="T2" y="T3"/>
              </a:cxn>
              <a:cxn ang="T12">
                <a:pos x="T4" y="T5"/>
              </a:cxn>
              <a:cxn ang="T13">
                <a:pos x="T6" y="T7"/>
              </a:cxn>
              <a:cxn ang="T14">
                <a:pos x="T8" y="T9"/>
              </a:cxn>
            </a:cxnLst>
            <a:rect l="T15" t="T16" r="T17" b="T18"/>
            <a:pathLst>
              <a:path w="193" h="243">
                <a:moveTo>
                  <a:pt x="192" y="96"/>
                </a:moveTo>
                <a:lnTo>
                  <a:pt x="96" y="0"/>
                </a:lnTo>
                <a:lnTo>
                  <a:pt x="0" y="145"/>
                </a:lnTo>
                <a:lnTo>
                  <a:pt x="144" y="242"/>
                </a:lnTo>
                <a:lnTo>
                  <a:pt x="192" y="9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1" name="Freeform 64"/>
          <p:cNvSpPr>
            <a:spLocks/>
          </p:cNvSpPr>
          <p:nvPr/>
        </p:nvSpPr>
        <p:spPr bwMode="auto">
          <a:xfrm>
            <a:off x="5173663" y="1108075"/>
            <a:ext cx="611187" cy="115888"/>
          </a:xfrm>
          <a:custGeom>
            <a:avLst/>
            <a:gdLst>
              <a:gd name="T0" fmla="*/ 2147483647 w 289"/>
              <a:gd name="T1" fmla="*/ 0 h 98"/>
              <a:gd name="T2" fmla="*/ 2147483647 w 289"/>
              <a:gd name="T3" fmla="*/ 0 h 98"/>
              <a:gd name="T4" fmla="*/ 0 w 289"/>
              <a:gd name="T5" fmla="*/ 2147483647 h 98"/>
              <a:gd name="T6" fmla="*/ 2147483647 w 289"/>
              <a:gd name="T7" fmla="*/ 2147483647 h 98"/>
              <a:gd name="T8" fmla="*/ 2147483647 w 289"/>
              <a:gd name="T9" fmla="*/ 0 h 98"/>
              <a:gd name="T10" fmla="*/ 0 60000 65536"/>
              <a:gd name="T11" fmla="*/ 0 60000 65536"/>
              <a:gd name="T12" fmla="*/ 0 60000 65536"/>
              <a:gd name="T13" fmla="*/ 0 60000 65536"/>
              <a:gd name="T14" fmla="*/ 0 60000 65536"/>
              <a:gd name="T15" fmla="*/ 0 w 289"/>
              <a:gd name="T16" fmla="*/ 0 h 98"/>
              <a:gd name="T17" fmla="*/ 289 w 289"/>
              <a:gd name="T18" fmla="*/ 98 h 98"/>
            </a:gdLst>
            <a:ahLst/>
            <a:cxnLst>
              <a:cxn ang="T10">
                <a:pos x="T0" y="T1"/>
              </a:cxn>
              <a:cxn ang="T11">
                <a:pos x="T2" y="T3"/>
              </a:cxn>
              <a:cxn ang="T12">
                <a:pos x="T4" y="T5"/>
              </a:cxn>
              <a:cxn ang="T13">
                <a:pos x="T6" y="T7"/>
              </a:cxn>
              <a:cxn ang="T14">
                <a:pos x="T8" y="T9"/>
              </a:cxn>
            </a:cxnLst>
            <a:rect l="T15" t="T16" r="T17" b="T18"/>
            <a:pathLst>
              <a:path w="289" h="98">
                <a:moveTo>
                  <a:pt x="288" y="0"/>
                </a:moveTo>
                <a:lnTo>
                  <a:pt x="95" y="0"/>
                </a:lnTo>
                <a:lnTo>
                  <a:pt x="0" y="49"/>
                </a:lnTo>
                <a:lnTo>
                  <a:pt x="144" y="97"/>
                </a:lnTo>
                <a:lnTo>
                  <a:pt x="288" y="0"/>
                </a:lnTo>
              </a:path>
            </a:pathLst>
          </a:custGeom>
          <a:solidFill>
            <a:schemeClr val="accent2"/>
          </a:solidFill>
          <a:ln w="12700" cap="rnd">
            <a:solidFill>
              <a:srgbClr val="CC9900"/>
            </a:solidFill>
            <a:round/>
            <a:headEnd/>
            <a:tailEnd/>
          </a:ln>
        </p:spPr>
        <p:txBody>
          <a:bodyPr/>
          <a:lstStyle/>
          <a:p>
            <a:endParaRPr lang="en-US"/>
          </a:p>
        </p:txBody>
      </p:sp>
      <p:sp>
        <p:nvSpPr>
          <p:cNvPr id="72" name="Freeform 65"/>
          <p:cNvSpPr>
            <a:spLocks/>
          </p:cNvSpPr>
          <p:nvPr/>
        </p:nvSpPr>
        <p:spPr bwMode="auto">
          <a:xfrm>
            <a:off x="5072063" y="1222375"/>
            <a:ext cx="609600" cy="117475"/>
          </a:xfrm>
          <a:custGeom>
            <a:avLst/>
            <a:gdLst>
              <a:gd name="T0" fmla="*/ 2147483647 w 288"/>
              <a:gd name="T1" fmla="*/ 2147483647 h 98"/>
              <a:gd name="T2" fmla="*/ 2147483647 w 288"/>
              <a:gd name="T3" fmla="*/ 2147483647 h 98"/>
              <a:gd name="T4" fmla="*/ 0 w 288"/>
              <a:gd name="T5" fmla="*/ 2147483647 h 98"/>
              <a:gd name="T6" fmla="*/ 2147483647 w 288"/>
              <a:gd name="T7" fmla="*/ 0 h 98"/>
              <a:gd name="T8" fmla="*/ 2147483647 w 288"/>
              <a:gd name="T9" fmla="*/ 2147483647 h 98"/>
              <a:gd name="T10" fmla="*/ 0 60000 65536"/>
              <a:gd name="T11" fmla="*/ 0 60000 65536"/>
              <a:gd name="T12" fmla="*/ 0 60000 65536"/>
              <a:gd name="T13" fmla="*/ 0 60000 65536"/>
              <a:gd name="T14" fmla="*/ 0 60000 65536"/>
              <a:gd name="T15" fmla="*/ 0 w 288"/>
              <a:gd name="T16" fmla="*/ 0 h 98"/>
              <a:gd name="T17" fmla="*/ 288 w 288"/>
              <a:gd name="T18" fmla="*/ 98 h 98"/>
            </a:gdLst>
            <a:ahLst/>
            <a:cxnLst>
              <a:cxn ang="T10">
                <a:pos x="T0" y="T1"/>
              </a:cxn>
              <a:cxn ang="T11">
                <a:pos x="T2" y="T3"/>
              </a:cxn>
              <a:cxn ang="T12">
                <a:pos x="T4" y="T5"/>
              </a:cxn>
              <a:cxn ang="T13">
                <a:pos x="T6" y="T7"/>
              </a:cxn>
              <a:cxn ang="T14">
                <a:pos x="T8" y="T9"/>
              </a:cxn>
            </a:cxnLst>
            <a:rect l="T15" t="T16" r="T17" b="T18"/>
            <a:pathLst>
              <a:path w="288" h="98">
                <a:moveTo>
                  <a:pt x="287" y="97"/>
                </a:moveTo>
                <a:lnTo>
                  <a:pt x="96" y="97"/>
                </a:lnTo>
                <a:lnTo>
                  <a:pt x="0" y="48"/>
                </a:lnTo>
                <a:lnTo>
                  <a:pt x="144" y="0"/>
                </a:lnTo>
                <a:lnTo>
                  <a:pt x="287" y="97"/>
                </a:lnTo>
              </a:path>
            </a:pathLst>
          </a:custGeom>
          <a:solidFill>
            <a:schemeClr val="accent2"/>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3" name="Freeform 66"/>
          <p:cNvSpPr>
            <a:spLocks/>
          </p:cNvSpPr>
          <p:nvPr/>
        </p:nvSpPr>
        <p:spPr bwMode="auto">
          <a:xfrm>
            <a:off x="4464050" y="1279525"/>
            <a:ext cx="406400" cy="288925"/>
          </a:xfrm>
          <a:custGeom>
            <a:avLst/>
            <a:gdLst>
              <a:gd name="T0" fmla="*/ 0 w 192"/>
              <a:gd name="T1" fmla="*/ 2147483647 h 242"/>
              <a:gd name="T2" fmla="*/ 2147483647 w 192"/>
              <a:gd name="T3" fmla="*/ 0 h 242"/>
              <a:gd name="T4" fmla="*/ 2147483647 w 192"/>
              <a:gd name="T5" fmla="*/ 2147483647 h 242"/>
              <a:gd name="T6" fmla="*/ 2147483647 w 192"/>
              <a:gd name="T7" fmla="*/ 2147483647 h 242"/>
              <a:gd name="T8" fmla="*/ 0 w 192"/>
              <a:gd name="T9" fmla="*/ 2147483647 h 242"/>
              <a:gd name="T10" fmla="*/ 0 60000 65536"/>
              <a:gd name="T11" fmla="*/ 0 60000 65536"/>
              <a:gd name="T12" fmla="*/ 0 60000 65536"/>
              <a:gd name="T13" fmla="*/ 0 60000 65536"/>
              <a:gd name="T14" fmla="*/ 0 60000 65536"/>
              <a:gd name="T15" fmla="*/ 0 w 192"/>
              <a:gd name="T16" fmla="*/ 0 h 242"/>
              <a:gd name="T17" fmla="*/ 192 w 192"/>
              <a:gd name="T18" fmla="*/ 242 h 242"/>
            </a:gdLst>
            <a:ahLst/>
            <a:cxnLst>
              <a:cxn ang="T10">
                <a:pos x="T0" y="T1"/>
              </a:cxn>
              <a:cxn ang="T11">
                <a:pos x="T2" y="T3"/>
              </a:cxn>
              <a:cxn ang="T12">
                <a:pos x="T4" y="T5"/>
              </a:cxn>
              <a:cxn ang="T13">
                <a:pos x="T6" y="T7"/>
              </a:cxn>
              <a:cxn ang="T14">
                <a:pos x="T8" y="T9"/>
              </a:cxn>
            </a:cxnLst>
            <a:rect l="T15" t="T16" r="T17" b="T18"/>
            <a:pathLst>
              <a:path w="192" h="242">
                <a:moveTo>
                  <a:pt x="0" y="97"/>
                </a:moveTo>
                <a:lnTo>
                  <a:pt x="95" y="0"/>
                </a:lnTo>
                <a:lnTo>
                  <a:pt x="191" y="145"/>
                </a:lnTo>
                <a:lnTo>
                  <a:pt x="47" y="241"/>
                </a:lnTo>
                <a:lnTo>
                  <a:pt x="0" y="97"/>
                </a:lnTo>
              </a:path>
            </a:pathLst>
          </a:custGeom>
          <a:solidFill>
            <a:srgbClr val="FF9966"/>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4" name="Freeform 67"/>
          <p:cNvSpPr>
            <a:spLocks/>
          </p:cNvSpPr>
          <p:nvPr/>
        </p:nvSpPr>
        <p:spPr bwMode="auto">
          <a:xfrm>
            <a:off x="4057650" y="1279525"/>
            <a:ext cx="304800" cy="117475"/>
          </a:xfrm>
          <a:custGeom>
            <a:avLst/>
            <a:gdLst>
              <a:gd name="T0" fmla="*/ 0 w 144"/>
              <a:gd name="T1" fmla="*/ 0 h 98"/>
              <a:gd name="T2" fmla="*/ 2147483647 w 144"/>
              <a:gd name="T3" fmla="*/ 2147483647 h 98"/>
              <a:gd name="T4" fmla="*/ 2147483647 w 144"/>
              <a:gd name="T5" fmla="*/ 2147483647 h 98"/>
              <a:gd name="T6" fmla="*/ 0 w 144"/>
              <a:gd name="T7" fmla="*/ 0 h 98"/>
              <a:gd name="T8" fmla="*/ 0 60000 65536"/>
              <a:gd name="T9" fmla="*/ 0 60000 65536"/>
              <a:gd name="T10" fmla="*/ 0 60000 65536"/>
              <a:gd name="T11" fmla="*/ 0 60000 65536"/>
              <a:gd name="T12" fmla="*/ 0 w 144"/>
              <a:gd name="T13" fmla="*/ 0 h 98"/>
              <a:gd name="T14" fmla="*/ 144 w 144"/>
              <a:gd name="T15" fmla="*/ 98 h 98"/>
            </a:gdLst>
            <a:ahLst/>
            <a:cxnLst>
              <a:cxn ang="T8">
                <a:pos x="T0" y="T1"/>
              </a:cxn>
              <a:cxn ang="T9">
                <a:pos x="T2" y="T3"/>
              </a:cxn>
              <a:cxn ang="T10">
                <a:pos x="T4" y="T5"/>
              </a:cxn>
              <a:cxn ang="T11">
                <a:pos x="T6" y="T7"/>
              </a:cxn>
            </a:cxnLst>
            <a:rect l="T12" t="T13" r="T14" b="T15"/>
            <a:pathLst>
              <a:path w="144" h="98">
                <a:moveTo>
                  <a:pt x="0" y="0"/>
                </a:moveTo>
                <a:lnTo>
                  <a:pt x="143" y="48"/>
                </a:lnTo>
                <a:lnTo>
                  <a:pt x="96" y="97"/>
                </a:lnTo>
                <a:lnTo>
                  <a:pt x="0" y="0"/>
                </a:lnTo>
              </a:path>
            </a:pathLst>
          </a:custGeom>
          <a:solidFill>
            <a:srgbClr val="232323"/>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5" name="Freeform 68"/>
          <p:cNvSpPr>
            <a:spLocks/>
          </p:cNvSpPr>
          <p:nvPr/>
        </p:nvSpPr>
        <p:spPr bwMode="auto">
          <a:xfrm>
            <a:off x="5475288" y="1338263"/>
            <a:ext cx="206375" cy="58737"/>
          </a:xfrm>
          <a:custGeom>
            <a:avLst/>
            <a:gdLst>
              <a:gd name="T0" fmla="*/ 0 w 97"/>
              <a:gd name="T1" fmla="*/ 0 h 49"/>
              <a:gd name="T2" fmla="*/ 2147483647 w 97"/>
              <a:gd name="T3" fmla="*/ 2147483647 h 49"/>
              <a:gd name="T4" fmla="*/ 2147483647 w 97"/>
              <a:gd name="T5" fmla="*/ 0 h 49"/>
              <a:gd name="T6" fmla="*/ 0 w 97"/>
              <a:gd name="T7" fmla="*/ 0 h 49"/>
              <a:gd name="T8" fmla="*/ 0 60000 65536"/>
              <a:gd name="T9" fmla="*/ 0 60000 65536"/>
              <a:gd name="T10" fmla="*/ 0 60000 65536"/>
              <a:gd name="T11" fmla="*/ 0 60000 65536"/>
              <a:gd name="T12" fmla="*/ 0 w 97"/>
              <a:gd name="T13" fmla="*/ 0 h 49"/>
              <a:gd name="T14" fmla="*/ 97 w 97"/>
              <a:gd name="T15" fmla="*/ 49 h 49"/>
            </a:gdLst>
            <a:ahLst/>
            <a:cxnLst>
              <a:cxn ang="T8">
                <a:pos x="T0" y="T1"/>
              </a:cxn>
              <a:cxn ang="T9">
                <a:pos x="T2" y="T3"/>
              </a:cxn>
              <a:cxn ang="T10">
                <a:pos x="T4" y="T5"/>
              </a:cxn>
              <a:cxn ang="T11">
                <a:pos x="T6" y="T7"/>
              </a:cxn>
            </a:cxnLst>
            <a:rect l="T12" t="T13" r="T14" b="T15"/>
            <a:pathLst>
              <a:path w="97" h="49">
                <a:moveTo>
                  <a:pt x="0" y="0"/>
                </a:moveTo>
                <a:lnTo>
                  <a:pt x="48" y="48"/>
                </a:lnTo>
                <a:lnTo>
                  <a:pt x="96" y="0"/>
                </a:lnTo>
                <a:lnTo>
                  <a:pt x="0" y="0"/>
                </a:lnTo>
              </a:path>
            </a:pathLst>
          </a:custGeom>
          <a:solidFill>
            <a:srgbClr val="232323"/>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6" name="Freeform 69"/>
          <p:cNvSpPr>
            <a:spLocks/>
          </p:cNvSpPr>
          <p:nvPr/>
        </p:nvSpPr>
        <p:spPr bwMode="auto">
          <a:xfrm>
            <a:off x="5475288" y="1108075"/>
            <a:ext cx="309562" cy="173038"/>
          </a:xfrm>
          <a:custGeom>
            <a:avLst/>
            <a:gdLst>
              <a:gd name="T0" fmla="*/ 0 w 146"/>
              <a:gd name="T1" fmla="*/ 2147483647 h 146"/>
              <a:gd name="T2" fmla="*/ 2147483647 w 146"/>
              <a:gd name="T3" fmla="*/ 0 h 146"/>
              <a:gd name="T4" fmla="*/ 2147483647 w 146"/>
              <a:gd name="T5" fmla="*/ 2147483647 h 146"/>
              <a:gd name="T6" fmla="*/ 0 w 146"/>
              <a:gd name="T7" fmla="*/ 2147483647 h 146"/>
              <a:gd name="T8" fmla="*/ 0 60000 65536"/>
              <a:gd name="T9" fmla="*/ 0 60000 65536"/>
              <a:gd name="T10" fmla="*/ 0 60000 65536"/>
              <a:gd name="T11" fmla="*/ 0 60000 65536"/>
              <a:gd name="T12" fmla="*/ 0 w 146"/>
              <a:gd name="T13" fmla="*/ 0 h 146"/>
              <a:gd name="T14" fmla="*/ 146 w 146"/>
              <a:gd name="T15" fmla="*/ 146 h 146"/>
            </a:gdLst>
            <a:ahLst/>
            <a:cxnLst>
              <a:cxn ang="T8">
                <a:pos x="T0" y="T1"/>
              </a:cxn>
              <a:cxn ang="T9">
                <a:pos x="T2" y="T3"/>
              </a:cxn>
              <a:cxn ang="T10">
                <a:pos x="T4" y="T5"/>
              </a:cxn>
              <a:cxn ang="T11">
                <a:pos x="T6" y="T7"/>
              </a:cxn>
            </a:cxnLst>
            <a:rect l="T12" t="T13" r="T14" b="T15"/>
            <a:pathLst>
              <a:path w="146" h="146">
                <a:moveTo>
                  <a:pt x="0" y="97"/>
                </a:moveTo>
                <a:lnTo>
                  <a:pt x="145" y="0"/>
                </a:lnTo>
                <a:lnTo>
                  <a:pt x="97" y="145"/>
                </a:lnTo>
                <a:lnTo>
                  <a:pt x="0" y="97"/>
                </a:lnTo>
              </a:path>
            </a:pathLst>
          </a:custGeom>
          <a:solidFill>
            <a:srgbClr val="FF9966"/>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7" name="Freeform 70"/>
          <p:cNvSpPr>
            <a:spLocks/>
          </p:cNvSpPr>
          <p:nvPr/>
        </p:nvSpPr>
        <p:spPr bwMode="auto">
          <a:xfrm>
            <a:off x="4256088" y="5926138"/>
            <a:ext cx="3248025" cy="225425"/>
          </a:xfrm>
          <a:custGeom>
            <a:avLst/>
            <a:gdLst>
              <a:gd name="T0" fmla="*/ 0 w 1534"/>
              <a:gd name="T1" fmla="*/ 2147483647 h 190"/>
              <a:gd name="T2" fmla="*/ 2147483647 w 1534"/>
              <a:gd name="T3" fmla="*/ 0 h 190"/>
              <a:gd name="T4" fmla="*/ 2147483647 w 1534"/>
              <a:gd name="T5" fmla="*/ 2147483647 h 190"/>
              <a:gd name="T6" fmla="*/ 2147483647 w 1534"/>
              <a:gd name="T7" fmla="*/ 2147483647 h 190"/>
              <a:gd name="T8" fmla="*/ 2147483647 w 1534"/>
              <a:gd name="T9" fmla="*/ 2147483647 h 190"/>
              <a:gd name="T10" fmla="*/ 2147483647 w 1534"/>
              <a:gd name="T11" fmla="*/ 2147483647 h 190"/>
              <a:gd name="T12" fmla="*/ 2147483647 w 1534"/>
              <a:gd name="T13" fmla="*/ 2147483647 h 190"/>
              <a:gd name="T14" fmla="*/ 2147483647 w 1534"/>
              <a:gd name="T15" fmla="*/ 2147483647 h 190"/>
              <a:gd name="T16" fmla="*/ 2147483647 w 1534"/>
              <a:gd name="T17" fmla="*/ 2147483647 h 190"/>
              <a:gd name="T18" fmla="*/ 2147483647 w 1534"/>
              <a:gd name="T19" fmla="*/ 2147483647 h 190"/>
              <a:gd name="T20" fmla="*/ 2147483647 w 1534"/>
              <a:gd name="T21" fmla="*/ 2147483647 h 190"/>
              <a:gd name="T22" fmla="*/ 2147483647 w 1534"/>
              <a:gd name="T23" fmla="*/ 2147483647 h 190"/>
              <a:gd name="T24" fmla="*/ 2147483647 w 1534"/>
              <a:gd name="T25" fmla="*/ 2147483647 h 190"/>
              <a:gd name="T26" fmla="*/ 2147483647 w 1534"/>
              <a:gd name="T27" fmla="*/ 2147483647 h 190"/>
              <a:gd name="T28" fmla="*/ 2147483647 w 1534"/>
              <a:gd name="T29" fmla="*/ 2147483647 h 190"/>
              <a:gd name="T30" fmla="*/ 2147483647 w 1534"/>
              <a:gd name="T31" fmla="*/ 2147483647 h 190"/>
              <a:gd name="T32" fmla="*/ 2147483647 w 1534"/>
              <a:gd name="T33" fmla="*/ 2147483647 h 190"/>
              <a:gd name="T34" fmla="*/ 2147483647 w 1534"/>
              <a:gd name="T35" fmla="*/ 2147483647 h 190"/>
              <a:gd name="T36" fmla="*/ 2147483647 w 1534"/>
              <a:gd name="T37" fmla="*/ 2147483647 h 190"/>
              <a:gd name="T38" fmla="*/ 2147483647 w 1534"/>
              <a:gd name="T39" fmla="*/ 2147483647 h 190"/>
              <a:gd name="T40" fmla="*/ 2147483647 w 1534"/>
              <a:gd name="T41" fmla="*/ 2147483647 h 190"/>
              <a:gd name="T42" fmla="*/ 2147483647 w 1534"/>
              <a:gd name="T43" fmla="*/ 2147483647 h 190"/>
              <a:gd name="T44" fmla="*/ 2147483647 w 1534"/>
              <a:gd name="T45" fmla="*/ 2147483647 h 190"/>
              <a:gd name="T46" fmla="*/ 2147483647 w 1534"/>
              <a:gd name="T47" fmla="*/ 2147483647 h 190"/>
              <a:gd name="T48" fmla="*/ 2147483647 w 1534"/>
              <a:gd name="T49" fmla="*/ 2147483647 h 190"/>
              <a:gd name="T50" fmla="*/ 2147483647 w 1534"/>
              <a:gd name="T51" fmla="*/ 2147483647 h 190"/>
              <a:gd name="T52" fmla="*/ 2147483647 w 1534"/>
              <a:gd name="T53" fmla="*/ 2147483647 h 190"/>
              <a:gd name="T54" fmla="*/ 2147483647 w 1534"/>
              <a:gd name="T55" fmla="*/ 2147483647 h 190"/>
              <a:gd name="T56" fmla="*/ 2147483647 w 1534"/>
              <a:gd name="T57" fmla="*/ 2147483647 h 190"/>
              <a:gd name="T58" fmla="*/ 2147483647 w 1534"/>
              <a:gd name="T59" fmla="*/ 2147483647 h 190"/>
              <a:gd name="T60" fmla="*/ 2147483647 w 1534"/>
              <a:gd name="T61" fmla="*/ 2147483647 h 190"/>
              <a:gd name="T62" fmla="*/ 2147483647 w 1534"/>
              <a:gd name="T63" fmla="*/ 2147483647 h 190"/>
              <a:gd name="T64" fmla="*/ 2147483647 w 1534"/>
              <a:gd name="T65" fmla="*/ 2147483647 h 190"/>
              <a:gd name="T66" fmla="*/ 2147483647 w 1534"/>
              <a:gd name="T67" fmla="*/ 2147483647 h 190"/>
              <a:gd name="T68" fmla="*/ 2147483647 w 1534"/>
              <a:gd name="T69" fmla="*/ 2147483647 h 190"/>
              <a:gd name="T70" fmla="*/ 2147483647 w 1534"/>
              <a:gd name="T71" fmla="*/ 2147483647 h 190"/>
              <a:gd name="T72" fmla="*/ 2147483647 w 1534"/>
              <a:gd name="T73" fmla="*/ 2147483647 h 190"/>
              <a:gd name="T74" fmla="*/ 2147483647 w 1534"/>
              <a:gd name="T75" fmla="*/ 2147483647 h 190"/>
              <a:gd name="T76" fmla="*/ 2147483647 w 1534"/>
              <a:gd name="T77" fmla="*/ 2147483647 h 190"/>
              <a:gd name="T78" fmla="*/ 0 w 1534"/>
              <a:gd name="T79" fmla="*/ 2147483647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534"/>
              <a:gd name="T121" fmla="*/ 0 h 190"/>
              <a:gd name="T122" fmla="*/ 1534 w 1534"/>
              <a:gd name="T123" fmla="*/ 190 h 19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534" h="190">
                <a:moveTo>
                  <a:pt x="0" y="60"/>
                </a:moveTo>
                <a:lnTo>
                  <a:pt x="0" y="60"/>
                </a:lnTo>
                <a:lnTo>
                  <a:pt x="0" y="12"/>
                </a:lnTo>
                <a:lnTo>
                  <a:pt x="24" y="0"/>
                </a:lnTo>
                <a:lnTo>
                  <a:pt x="60" y="12"/>
                </a:lnTo>
                <a:lnTo>
                  <a:pt x="96" y="12"/>
                </a:lnTo>
                <a:lnTo>
                  <a:pt x="131" y="24"/>
                </a:lnTo>
                <a:lnTo>
                  <a:pt x="167" y="36"/>
                </a:lnTo>
                <a:lnTo>
                  <a:pt x="215" y="36"/>
                </a:lnTo>
                <a:lnTo>
                  <a:pt x="251" y="47"/>
                </a:lnTo>
                <a:lnTo>
                  <a:pt x="287" y="47"/>
                </a:lnTo>
                <a:lnTo>
                  <a:pt x="336" y="47"/>
                </a:lnTo>
                <a:lnTo>
                  <a:pt x="389" y="42"/>
                </a:lnTo>
                <a:lnTo>
                  <a:pt x="456" y="44"/>
                </a:lnTo>
                <a:lnTo>
                  <a:pt x="528" y="49"/>
                </a:lnTo>
                <a:lnTo>
                  <a:pt x="539" y="47"/>
                </a:lnTo>
                <a:lnTo>
                  <a:pt x="575" y="47"/>
                </a:lnTo>
                <a:lnTo>
                  <a:pt x="610" y="47"/>
                </a:lnTo>
                <a:lnTo>
                  <a:pt x="655" y="47"/>
                </a:lnTo>
                <a:lnTo>
                  <a:pt x="683" y="47"/>
                </a:lnTo>
                <a:lnTo>
                  <a:pt x="751" y="39"/>
                </a:lnTo>
                <a:lnTo>
                  <a:pt x="832" y="45"/>
                </a:lnTo>
                <a:lnTo>
                  <a:pt x="850" y="47"/>
                </a:lnTo>
                <a:lnTo>
                  <a:pt x="886" y="47"/>
                </a:lnTo>
                <a:lnTo>
                  <a:pt x="922" y="47"/>
                </a:lnTo>
                <a:lnTo>
                  <a:pt x="958" y="47"/>
                </a:lnTo>
                <a:lnTo>
                  <a:pt x="994" y="47"/>
                </a:lnTo>
                <a:lnTo>
                  <a:pt x="1030" y="47"/>
                </a:lnTo>
                <a:lnTo>
                  <a:pt x="1063" y="60"/>
                </a:lnTo>
                <a:lnTo>
                  <a:pt x="1102" y="71"/>
                </a:lnTo>
                <a:lnTo>
                  <a:pt x="1138" y="84"/>
                </a:lnTo>
                <a:lnTo>
                  <a:pt x="1174" y="84"/>
                </a:lnTo>
                <a:lnTo>
                  <a:pt x="1209" y="96"/>
                </a:lnTo>
                <a:lnTo>
                  <a:pt x="1246" y="96"/>
                </a:lnTo>
                <a:lnTo>
                  <a:pt x="1281" y="96"/>
                </a:lnTo>
                <a:lnTo>
                  <a:pt x="1318" y="108"/>
                </a:lnTo>
                <a:lnTo>
                  <a:pt x="1354" y="108"/>
                </a:lnTo>
                <a:lnTo>
                  <a:pt x="1389" y="108"/>
                </a:lnTo>
                <a:lnTo>
                  <a:pt x="1425" y="108"/>
                </a:lnTo>
                <a:lnTo>
                  <a:pt x="1461" y="120"/>
                </a:lnTo>
                <a:lnTo>
                  <a:pt x="1497" y="120"/>
                </a:lnTo>
                <a:lnTo>
                  <a:pt x="1533" y="120"/>
                </a:lnTo>
                <a:lnTo>
                  <a:pt x="1497" y="120"/>
                </a:lnTo>
                <a:lnTo>
                  <a:pt x="1461" y="132"/>
                </a:lnTo>
                <a:lnTo>
                  <a:pt x="1425" y="144"/>
                </a:lnTo>
                <a:lnTo>
                  <a:pt x="1389" y="144"/>
                </a:lnTo>
                <a:lnTo>
                  <a:pt x="1354" y="156"/>
                </a:lnTo>
                <a:lnTo>
                  <a:pt x="1305" y="156"/>
                </a:lnTo>
                <a:lnTo>
                  <a:pt x="1270" y="168"/>
                </a:lnTo>
                <a:lnTo>
                  <a:pt x="1234" y="168"/>
                </a:lnTo>
                <a:lnTo>
                  <a:pt x="1190" y="179"/>
                </a:lnTo>
                <a:lnTo>
                  <a:pt x="1149" y="180"/>
                </a:lnTo>
                <a:lnTo>
                  <a:pt x="1117" y="180"/>
                </a:lnTo>
                <a:lnTo>
                  <a:pt x="1084" y="186"/>
                </a:lnTo>
                <a:lnTo>
                  <a:pt x="1033" y="185"/>
                </a:lnTo>
                <a:lnTo>
                  <a:pt x="993" y="186"/>
                </a:lnTo>
                <a:lnTo>
                  <a:pt x="956" y="185"/>
                </a:lnTo>
                <a:lnTo>
                  <a:pt x="923" y="185"/>
                </a:lnTo>
                <a:lnTo>
                  <a:pt x="895" y="185"/>
                </a:lnTo>
                <a:lnTo>
                  <a:pt x="836" y="181"/>
                </a:lnTo>
                <a:lnTo>
                  <a:pt x="790" y="180"/>
                </a:lnTo>
                <a:lnTo>
                  <a:pt x="758" y="185"/>
                </a:lnTo>
                <a:lnTo>
                  <a:pt x="713" y="181"/>
                </a:lnTo>
                <a:lnTo>
                  <a:pt x="626" y="183"/>
                </a:lnTo>
                <a:lnTo>
                  <a:pt x="554" y="189"/>
                </a:lnTo>
                <a:lnTo>
                  <a:pt x="527" y="186"/>
                </a:lnTo>
                <a:lnTo>
                  <a:pt x="485" y="179"/>
                </a:lnTo>
                <a:lnTo>
                  <a:pt x="437" y="180"/>
                </a:lnTo>
                <a:lnTo>
                  <a:pt x="408" y="175"/>
                </a:lnTo>
                <a:lnTo>
                  <a:pt x="371" y="168"/>
                </a:lnTo>
                <a:lnTo>
                  <a:pt x="336" y="168"/>
                </a:lnTo>
                <a:lnTo>
                  <a:pt x="299" y="168"/>
                </a:lnTo>
                <a:lnTo>
                  <a:pt x="263" y="168"/>
                </a:lnTo>
                <a:lnTo>
                  <a:pt x="180" y="168"/>
                </a:lnTo>
                <a:lnTo>
                  <a:pt x="132" y="156"/>
                </a:lnTo>
                <a:lnTo>
                  <a:pt x="98" y="135"/>
                </a:lnTo>
                <a:lnTo>
                  <a:pt x="48" y="151"/>
                </a:lnTo>
                <a:lnTo>
                  <a:pt x="35" y="156"/>
                </a:lnTo>
                <a:lnTo>
                  <a:pt x="0" y="132"/>
                </a:lnTo>
                <a:lnTo>
                  <a:pt x="0" y="108"/>
                </a:lnTo>
                <a:lnTo>
                  <a:pt x="0" y="60"/>
                </a:lnTo>
              </a:path>
            </a:pathLst>
          </a:custGeom>
          <a:solidFill>
            <a:srgbClr val="CC99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8" name="Freeform 71"/>
          <p:cNvSpPr>
            <a:spLocks/>
          </p:cNvSpPr>
          <p:nvPr/>
        </p:nvSpPr>
        <p:spPr bwMode="auto">
          <a:xfrm>
            <a:off x="3968750" y="3851275"/>
            <a:ext cx="471488" cy="2513013"/>
          </a:xfrm>
          <a:custGeom>
            <a:avLst/>
            <a:gdLst>
              <a:gd name="T0" fmla="*/ 2147483647 w 223"/>
              <a:gd name="T1" fmla="*/ 2147483647 h 2111"/>
              <a:gd name="T2" fmla="*/ 2147483647 w 223"/>
              <a:gd name="T3" fmla="*/ 2147483647 h 2111"/>
              <a:gd name="T4" fmla="*/ 2147483647 w 223"/>
              <a:gd name="T5" fmla="*/ 2147483647 h 2111"/>
              <a:gd name="T6" fmla="*/ 2147483647 w 223"/>
              <a:gd name="T7" fmla="*/ 2147483647 h 2111"/>
              <a:gd name="T8" fmla="*/ 2147483647 w 223"/>
              <a:gd name="T9" fmla="*/ 2147483647 h 2111"/>
              <a:gd name="T10" fmla="*/ 2147483647 w 223"/>
              <a:gd name="T11" fmla="*/ 2147483647 h 2111"/>
              <a:gd name="T12" fmla="*/ 2147483647 w 223"/>
              <a:gd name="T13" fmla="*/ 2147483647 h 2111"/>
              <a:gd name="T14" fmla="*/ 2147483647 w 223"/>
              <a:gd name="T15" fmla="*/ 2147483647 h 2111"/>
              <a:gd name="T16" fmla="*/ 2147483647 w 223"/>
              <a:gd name="T17" fmla="*/ 2147483647 h 2111"/>
              <a:gd name="T18" fmla="*/ 2147483647 w 223"/>
              <a:gd name="T19" fmla="*/ 2147483647 h 2111"/>
              <a:gd name="T20" fmla="*/ 2147483647 w 223"/>
              <a:gd name="T21" fmla="*/ 2147483647 h 2111"/>
              <a:gd name="T22" fmla="*/ 2147483647 w 223"/>
              <a:gd name="T23" fmla="*/ 2147483647 h 2111"/>
              <a:gd name="T24" fmla="*/ 0 w 223"/>
              <a:gd name="T25" fmla="*/ 2147483647 h 2111"/>
              <a:gd name="T26" fmla="*/ 2147483647 w 223"/>
              <a:gd name="T27" fmla="*/ 2147483647 h 2111"/>
              <a:gd name="T28" fmla="*/ 2147483647 w 223"/>
              <a:gd name="T29" fmla="*/ 2147483647 h 2111"/>
              <a:gd name="T30" fmla="*/ 2147483647 w 223"/>
              <a:gd name="T31" fmla="*/ 2147483647 h 2111"/>
              <a:gd name="T32" fmla="*/ 2147483647 w 223"/>
              <a:gd name="T33" fmla="*/ 2147483647 h 2111"/>
              <a:gd name="T34" fmla="*/ 2147483647 w 223"/>
              <a:gd name="T35" fmla="*/ 2147483647 h 2111"/>
              <a:gd name="T36" fmla="*/ 2147483647 w 223"/>
              <a:gd name="T37" fmla="*/ 2147483647 h 2111"/>
              <a:gd name="T38" fmla="*/ 2147483647 w 223"/>
              <a:gd name="T39" fmla="*/ 2147483647 h 2111"/>
              <a:gd name="T40" fmla="*/ 2147483647 w 223"/>
              <a:gd name="T41" fmla="*/ 2147483647 h 2111"/>
              <a:gd name="T42" fmla="*/ 2147483647 w 223"/>
              <a:gd name="T43" fmla="*/ 2147483647 h 2111"/>
              <a:gd name="T44" fmla="*/ 2147483647 w 223"/>
              <a:gd name="T45" fmla="*/ 2147483647 h 2111"/>
              <a:gd name="T46" fmla="*/ 2147483647 w 223"/>
              <a:gd name="T47" fmla="*/ 2147483647 h 2111"/>
              <a:gd name="T48" fmla="*/ 2147483647 w 223"/>
              <a:gd name="T49" fmla="*/ 2147483647 h 2111"/>
              <a:gd name="T50" fmla="*/ 2147483647 w 223"/>
              <a:gd name="T51" fmla="*/ 2147483647 h 2111"/>
              <a:gd name="T52" fmla="*/ 2147483647 w 223"/>
              <a:gd name="T53" fmla="*/ 2147483647 h 2111"/>
              <a:gd name="T54" fmla="*/ 2147483647 w 223"/>
              <a:gd name="T55" fmla="*/ 2147483647 h 2111"/>
              <a:gd name="T56" fmla="*/ 2147483647 w 223"/>
              <a:gd name="T57" fmla="*/ 2147483647 h 2111"/>
              <a:gd name="T58" fmla="*/ 2147483647 w 223"/>
              <a:gd name="T59" fmla="*/ 2147483647 h 2111"/>
              <a:gd name="T60" fmla="*/ 2147483647 w 223"/>
              <a:gd name="T61" fmla="*/ 2147483647 h 2111"/>
              <a:gd name="T62" fmla="*/ 2147483647 w 223"/>
              <a:gd name="T63" fmla="*/ 2147483647 h 2111"/>
              <a:gd name="T64" fmla="*/ 2147483647 w 223"/>
              <a:gd name="T65" fmla="*/ 2147483647 h 2111"/>
              <a:gd name="T66" fmla="*/ 2147483647 w 223"/>
              <a:gd name="T67" fmla="*/ 2147483647 h 2111"/>
              <a:gd name="T68" fmla="*/ 2147483647 w 223"/>
              <a:gd name="T69" fmla="*/ 2147483647 h 2111"/>
              <a:gd name="T70" fmla="*/ 2147483647 w 223"/>
              <a:gd name="T71" fmla="*/ 2147483647 h 2111"/>
              <a:gd name="T72" fmla="*/ 2147483647 w 223"/>
              <a:gd name="T73" fmla="*/ 2147483647 h 2111"/>
              <a:gd name="T74" fmla="*/ 2147483647 w 223"/>
              <a:gd name="T75" fmla="*/ 2147483647 h 2111"/>
              <a:gd name="T76" fmla="*/ 2147483647 w 223"/>
              <a:gd name="T77" fmla="*/ 2147483647 h 2111"/>
              <a:gd name="T78" fmla="*/ 2147483647 w 223"/>
              <a:gd name="T79" fmla="*/ 2147483647 h 2111"/>
              <a:gd name="T80" fmla="*/ 2147483647 w 223"/>
              <a:gd name="T81" fmla="*/ 2147483647 h 2111"/>
              <a:gd name="T82" fmla="*/ 2147483647 w 223"/>
              <a:gd name="T83" fmla="*/ 2147483647 h 2111"/>
              <a:gd name="T84" fmla="*/ 2147483647 w 223"/>
              <a:gd name="T85" fmla="*/ 2147483647 h 2111"/>
              <a:gd name="T86" fmla="*/ 2147483647 w 223"/>
              <a:gd name="T87" fmla="*/ 2147483647 h 2111"/>
              <a:gd name="T88" fmla="*/ 2147483647 w 223"/>
              <a:gd name="T89" fmla="*/ 2147483647 h 2111"/>
              <a:gd name="T90" fmla="*/ 2147483647 w 223"/>
              <a:gd name="T91" fmla="*/ 2147483647 h 2111"/>
              <a:gd name="T92" fmla="*/ 2147483647 w 223"/>
              <a:gd name="T93" fmla="*/ 2147483647 h 2111"/>
              <a:gd name="T94" fmla="*/ 2147483647 w 223"/>
              <a:gd name="T95" fmla="*/ 2147483647 h 21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3"/>
              <a:gd name="T145" fmla="*/ 0 h 2111"/>
              <a:gd name="T146" fmla="*/ 223 w 223"/>
              <a:gd name="T147" fmla="*/ 2111 h 21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3" h="2111">
                <a:moveTo>
                  <a:pt x="81" y="15"/>
                </a:moveTo>
                <a:lnTo>
                  <a:pt x="84" y="75"/>
                </a:lnTo>
                <a:lnTo>
                  <a:pt x="84" y="111"/>
                </a:lnTo>
                <a:lnTo>
                  <a:pt x="71" y="166"/>
                </a:lnTo>
                <a:lnTo>
                  <a:pt x="69" y="250"/>
                </a:lnTo>
                <a:lnTo>
                  <a:pt x="54" y="344"/>
                </a:lnTo>
                <a:lnTo>
                  <a:pt x="36" y="386"/>
                </a:lnTo>
                <a:lnTo>
                  <a:pt x="24" y="434"/>
                </a:lnTo>
                <a:lnTo>
                  <a:pt x="42" y="450"/>
                </a:lnTo>
                <a:lnTo>
                  <a:pt x="54" y="501"/>
                </a:lnTo>
                <a:lnTo>
                  <a:pt x="48" y="555"/>
                </a:lnTo>
                <a:lnTo>
                  <a:pt x="63" y="588"/>
                </a:lnTo>
                <a:lnTo>
                  <a:pt x="60" y="624"/>
                </a:lnTo>
                <a:lnTo>
                  <a:pt x="48" y="651"/>
                </a:lnTo>
                <a:lnTo>
                  <a:pt x="48" y="688"/>
                </a:lnTo>
                <a:lnTo>
                  <a:pt x="36" y="724"/>
                </a:lnTo>
                <a:lnTo>
                  <a:pt x="36" y="796"/>
                </a:lnTo>
                <a:lnTo>
                  <a:pt x="36" y="869"/>
                </a:lnTo>
                <a:lnTo>
                  <a:pt x="51" y="939"/>
                </a:lnTo>
                <a:lnTo>
                  <a:pt x="39" y="1011"/>
                </a:lnTo>
                <a:lnTo>
                  <a:pt x="42" y="1078"/>
                </a:lnTo>
                <a:lnTo>
                  <a:pt x="39" y="1117"/>
                </a:lnTo>
                <a:lnTo>
                  <a:pt x="33" y="1156"/>
                </a:lnTo>
                <a:lnTo>
                  <a:pt x="42" y="1207"/>
                </a:lnTo>
                <a:lnTo>
                  <a:pt x="0" y="1231"/>
                </a:lnTo>
                <a:lnTo>
                  <a:pt x="0" y="1268"/>
                </a:lnTo>
                <a:lnTo>
                  <a:pt x="12" y="1316"/>
                </a:lnTo>
                <a:lnTo>
                  <a:pt x="27" y="1340"/>
                </a:lnTo>
                <a:lnTo>
                  <a:pt x="39" y="1382"/>
                </a:lnTo>
                <a:lnTo>
                  <a:pt x="42" y="1430"/>
                </a:lnTo>
                <a:lnTo>
                  <a:pt x="42" y="1470"/>
                </a:lnTo>
                <a:lnTo>
                  <a:pt x="39" y="1506"/>
                </a:lnTo>
                <a:lnTo>
                  <a:pt x="39" y="1560"/>
                </a:lnTo>
                <a:lnTo>
                  <a:pt x="36" y="1608"/>
                </a:lnTo>
                <a:lnTo>
                  <a:pt x="33" y="1651"/>
                </a:lnTo>
                <a:lnTo>
                  <a:pt x="33" y="1687"/>
                </a:lnTo>
                <a:lnTo>
                  <a:pt x="33" y="1726"/>
                </a:lnTo>
                <a:lnTo>
                  <a:pt x="42" y="1765"/>
                </a:lnTo>
                <a:lnTo>
                  <a:pt x="39" y="1814"/>
                </a:lnTo>
                <a:lnTo>
                  <a:pt x="42" y="1859"/>
                </a:lnTo>
                <a:lnTo>
                  <a:pt x="54" y="1898"/>
                </a:lnTo>
                <a:lnTo>
                  <a:pt x="60" y="1931"/>
                </a:lnTo>
                <a:lnTo>
                  <a:pt x="57" y="1968"/>
                </a:lnTo>
                <a:lnTo>
                  <a:pt x="71" y="1998"/>
                </a:lnTo>
                <a:lnTo>
                  <a:pt x="71" y="2031"/>
                </a:lnTo>
                <a:lnTo>
                  <a:pt x="90" y="2076"/>
                </a:lnTo>
                <a:lnTo>
                  <a:pt x="99" y="2110"/>
                </a:lnTo>
                <a:lnTo>
                  <a:pt x="132" y="2061"/>
                </a:lnTo>
                <a:lnTo>
                  <a:pt x="132" y="2037"/>
                </a:lnTo>
                <a:lnTo>
                  <a:pt x="147" y="2010"/>
                </a:lnTo>
                <a:lnTo>
                  <a:pt x="156" y="1977"/>
                </a:lnTo>
                <a:lnTo>
                  <a:pt x="153" y="1923"/>
                </a:lnTo>
                <a:lnTo>
                  <a:pt x="192" y="1883"/>
                </a:lnTo>
                <a:lnTo>
                  <a:pt x="192" y="1847"/>
                </a:lnTo>
                <a:lnTo>
                  <a:pt x="192" y="1810"/>
                </a:lnTo>
                <a:lnTo>
                  <a:pt x="164" y="1790"/>
                </a:lnTo>
                <a:lnTo>
                  <a:pt x="162" y="1747"/>
                </a:lnTo>
                <a:lnTo>
                  <a:pt x="168" y="1678"/>
                </a:lnTo>
                <a:lnTo>
                  <a:pt x="164" y="1603"/>
                </a:lnTo>
                <a:lnTo>
                  <a:pt x="164" y="1506"/>
                </a:lnTo>
                <a:lnTo>
                  <a:pt x="192" y="1448"/>
                </a:lnTo>
                <a:lnTo>
                  <a:pt x="207" y="1379"/>
                </a:lnTo>
                <a:lnTo>
                  <a:pt x="173" y="1331"/>
                </a:lnTo>
                <a:lnTo>
                  <a:pt x="186" y="1303"/>
                </a:lnTo>
                <a:lnTo>
                  <a:pt x="177" y="1262"/>
                </a:lnTo>
                <a:lnTo>
                  <a:pt x="177" y="1229"/>
                </a:lnTo>
                <a:lnTo>
                  <a:pt x="173" y="1183"/>
                </a:lnTo>
                <a:lnTo>
                  <a:pt x="177" y="1141"/>
                </a:lnTo>
                <a:lnTo>
                  <a:pt x="213" y="1078"/>
                </a:lnTo>
                <a:lnTo>
                  <a:pt x="200" y="1035"/>
                </a:lnTo>
                <a:lnTo>
                  <a:pt x="222" y="999"/>
                </a:lnTo>
                <a:lnTo>
                  <a:pt x="186" y="926"/>
                </a:lnTo>
                <a:lnTo>
                  <a:pt x="177" y="860"/>
                </a:lnTo>
                <a:lnTo>
                  <a:pt x="186" y="821"/>
                </a:lnTo>
                <a:lnTo>
                  <a:pt x="179" y="778"/>
                </a:lnTo>
                <a:lnTo>
                  <a:pt x="179" y="736"/>
                </a:lnTo>
                <a:lnTo>
                  <a:pt x="179" y="688"/>
                </a:lnTo>
                <a:lnTo>
                  <a:pt x="192" y="604"/>
                </a:lnTo>
                <a:lnTo>
                  <a:pt x="194" y="555"/>
                </a:lnTo>
                <a:lnTo>
                  <a:pt x="192" y="485"/>
                </a:lnTo>
                <a:lnTo>
                  <a:pt x="189" y="446"/>
                </a:lnTo>
                <a:lnTo>
                  <a:pt x="189" y="407"/>
                </a:lnTo>
                <a:lnTo>
                  <a:pt x="192" y="374"/>
                </a:lnTo>
                <a:lnTo>
                  <a:pt x="183" y="332"/>
                </a:lnTo>
                <a:lnTo>
                  <a:pt x="183" y="295"/>
                </a:lnTo>
                <a:lnTo>
                  <a:pt x="177" y="265"/>
                </a:lnTo>
                <a:lnTo>
                  <a:pt x="179" y="229"/>
                </a:lnTo>
                <a:lnTo>
                  <a:pt x="168" y="193"/>
                </a:lnTo>
                <a:lnTo>
                  <a:pt x="177" y="154"/>
                </a:lnTo>
                <a:lnTo>
                  <a:pt x="179" y="109"/>
                </a:lnTo>
                <a:lnTo>
                  <a:pt x="179" y="78"/>
                </a:lnTo>
                <a:lnTo>
                  <a:pt x="186" y="45"/>
                </a:lnTo>
                <a:lnTo>
                  <a:pt x="192" y="3"/>
                </a:lnTo>
                <a:lnTo>
                  <a:pt x="132" y="11"/>
                </a:lnTo>
                <a:lnTo>
                  <a:pt x="96" y="0"/>
                </a:lnTo>
                <a:lnTo>
                  <a:pt x="78" y="6"/>
                </a:lnTo>
                <a:lnTo>
                  <a:pt x="81" y="15"/>
                </a:lnTo>
              </a:path>
            </a:pathLst>
          </a:custGeom>
          <a:solidFill>
            <a:srgbClr val="CC9900"/>
          </a:solidFill>
          <a:ln w="12700" cap="rnd">
            <a:solidFill>
              <a:srgbClr val="CC9900"/>
            </a:solidFill>
            <a:round/>
            <a:headEnd/>
            <a:tailEnd/>
          </a:ln>
        </p:spPr>
        <p:txBody>
          <a:bodyPr/>
          <a:lstStyle/>
          <a:p>
            <a:endParaRPr lang="en-US"/>
          </a:p>
        </p:txBody>
      </p:sp>
      <p:sp>
        <p:nvSpPr>
          <p:cNvPr id="79" name="Rectangle 72"/>
          <p:cNvSpPr>
            <a:spLocks noChangeArrowheads="1"/>
          </p:cNvSpPr>
          <p:nvPr/>
        </p:nvSpPr>
        <p:spPr bwMode="auto">
          <a:xfrm>
            <a:off x="4724400" y="5486400"/>
            <a:ext cx="1730283"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smtClean="0">
                <a:solidFill>
                  <a:srgbClr val="FFFFFF"/>
                </a:solidFill>
              </a:rPr>
              <a:t>Limited staffing</a:t>
            </a:r>
            <a:endParaRPr lang="en-US" altLang="en-US" dirty="0">
              <a:solidFill>
                <a:srgbClr val="FFFFFF"/>
              </a:solidFill>
            </a:endParaRPr>
          </a:p>
        </p:txBody>
      </p:sp>
      <p:sp>
        <p:nvSpPr>
          <p:cNvPr id="80" name="Rectangle 73"/>
          <p:cNvSpPr>
            <a:spLocks noChangeArrowheads="1"/>
          </p:cNvSpPr>
          <p:nvPr/>
        </p:nvSpPr>
        <p:spPr bwMode="auto">
          <a:xfrm>
            <a:off x="4953000" y="4572000"/>
            <a:ext cx="2580836"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smtClean="0">
                <a:solidFill>
                  <a:srgbClr val="FFFFFF"/>
                </a:solidFill>
              </a:rPr>
              <a:t>Poor workspace design</a:t>
            </a:r>
            <a:endParaRPr lang="en-US" altLang="en-US" dirty="0">
              <a:solidFill>
                <a:srgbClr val="FFFFFF"/>
              </a:solidFill>
            </a:endParaRPr>
          </a:p>
        </p:txBody>
      </p:sp>
      <p:sp>
        <p:nvSpPr>
          <p:cNvPr id="81" name="Rectangle 74"/>
          <p:cNvSpPr>
            <a:spLocks noChangeArrowheads="1"/>
          </p:cNvSpPr>
          <p:nvPr/>
        </p:nvSpPr>
        <p:spPr bwMode="auto">
          <a:xfrm>
            <a:off x="1524000" y="5334000"/>
            <a:ext cx="18113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FFFF"/>
                </a:solidFill>
              </a:rPr>
              <a:t>Lack of Training</a:t>
            </a:r>
          </a:p>
        </p:txBody>
      </p:sp>
      <p:sp>
        <p:nvSpPr>
          <p:cNvPr id="82" name="Arc 75"/>
          <p:cNvSpPr>
            <a:spLocks/>
          </p:cNvSpPr>
          <p:nvPr/>
        </p:nvSpPr>
        <p:spPr bwMode="auto">
          <a:xfrm>
            <a:off x="4305300" y="2189163"/>
            <a:ext cx="388938" cy="1681162"/>
          </a:xfrm>
          <a:custGeom>
            <a:avLst/>
            <a:gdLst>
              <a:gd name="T0" fmla="*/ 0 w 21600"/>
              <a:gd name="T1" fmla="*/ 2147483647 h 21615"/>
              <a:gd name="T2" fmla="*/ 2147483647 w 21600"/>
              <a:gd name="T3" fmla="*/ 0 h 21615"/>
              <a:gd name="T4" fmla="*/ 2147483647 w 21600"/>
              <a:gd name="T5" fmla="*/ 2147483647 h 21615"/>
              <a:gd name="T6" fmla="*/ 0 60000 65536"/>
              <a:gd name="T7" fmla="*/ 0 60000 65536"/>
              <a:gd name="T8" fmla="*/ 0 60000 65536"/>
              <a:gd name="T9" fmla="*/ 0 w 21600"/>
              <a:gd name="T10" fmla="*/ 0 h 21615"/>
              <a:gd name="T11" fmla="*/ 21600 w 21600"/>
              <a:gd name="T12" fmla="*/ 21615 h 21615"/>
            </a:gdLst>
            <a:ahLst/>
            <a:cxnLst>
              <a:cxn ang="T6">
                <a:pos x="T0" y="T1"/>
              </a:cxn>
              <a:cxn ang="T7">
                <a:pos x="T2" y="T3"/>
              </a:cxn>
              <a:cxn ang="T8">
                <a:pos x="T4" y="T5"/>
              </a:cxn>
            </a:cxnLst>
            <a:rect l="T9" t="T10" r="T11" b="T12"/>
            <a:pathLst>
              <a:path w="21600" h="21615" fill="none" extrusionOk="0">
                <a:moveTo>
                  <a:pt x="0" y="21614"/>
                </a:moveTo>
                <a:cubicBezTo>
                  <a:pt x="0" y="21609"/>
                  <a:pt x="0" y="21604"/>
                  <a:pt x="0" y="21600"/>
                </a:cubicBezTo>
                <a:cubicBezTo>
                  <a:pt x="-1" y="9670"/>
                  <a:pt x="9670" y="0"/>
                  <a:pt x="21599" y="0"/>
                </a:cubicBezTo>
              </a:path>
              <a:path w="21600" h="21615" stroke="0" extrusionOk="0">
                <a:moveTo>
                  <a:pt x="0" y="21614"/>
                </a:moveTo>
                <a:cubicBezTo>
                  <a:pt x="0" y="21609"/>
                  <a:pt x="0" y="21604"/>
                  <a:pt x="0" y="21600"/>
                </a:cubicBezTo>
                <a:cubicBezTo>
                  <a:pt x="-1" y="9670"/>
                  <a:pt x="9670" y="0"/>
                  <a:pt x="21599" y="0"/>
                </a:cubicBezTo>
                <a:lnTo>
                  <a:pt x="21600" y="21600"/>
                </a:lnTo>
                <a:close/>
              </a:path>
            </a:pathLst>
          </a:custGeom>
          <a:noFill/>
          <a:ln w="101600" cap="rnd">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3" name="Rectangle 76"/>
          <p:cNvSpPr>
            <a:spLocks noChangeArrowheads="1"/>
          </p:cNvSpPr>
          <p:nvPr/>
        </p:nvSpPr>
        <p:spPr bwMode="auto">
          <a:xfrm>
            <a:off x="1981200" y="1524000"/>
            <a:ext cx="157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a:solidFill>
                  <a:srgbClr val="000000"/>
                </a:solidFill>
              </a:rPr>
              <a:t>Missing guard</a:t>
            </a:r>
          </a:p>
        </p:txBody>
      </p:sp>
      <p:sp>
        <p:nvSpPr>
          <p:cNvPr id="84" name="Freeform 77"/>
          <p:cNvSpPr>
            <a:spLocks/>
          </p:cNvSpPr>
          <p:nvPr/>
        </p:nvSpPr>
        <p:spPr bwMode="auto">
          <a:xfrm>
            <a:off x="4868863" y="2894013"/>
            <a:ext cx="2492375" cy="496887"/>
          </a:xfrm>
          <a:custGeom>
            <a:avLst/>
            <a:gdLst>
              <a:gd name="T0" fmla="*/ 2147483647 w 1178"/>
              <a:gd name="T1" fmla="*/ 2147483647 h 418"/>
              <a:gd name="T2" fmla="*/ 2147483647 w 1178"/>
              <a:gd name="T3" fmla="*/ 2147483647 h 418"/>
              <a:gd name="T4" fmla="*/ 2147483647 w 1178"/>
              <a:gd name="T5" fmla="*/ 2147483647 h 418"/>
              <a:gd name="T6" fmla="*/ 2147483647 w 1178"/>
              <a:gd name="T7" fmla="*/ 2147483647 h 418"/>
              <a:gd name="T8" fmla="*/ 2147483647 w 1178"/>
              <a:gd name="T9" fmla="*/ 2147483647 h 418"/>
              <a:gd name="T10" fmla="*/ 2147483647 w 1178"/>
              <a:gd name="T11" fmla="*/ 0 h 418"/>
              <a:gd name="T12" fmla="*/ 2147483647 w 1178"/>
              <a:gd name="T13" fmla="*/ 2147483647 h 418"/>
              <a:gd name="T14" fmla="*/ 2147483647 w 1178"/>
              <a:gd name="T15" fmla="*/ 2147483647 h 418"/>
              <a:gd name="T16" fmla="*/ 2147483647 w 1178"/>
              <a:gd name="T17" fmla="*/ 2147483647 h 418"/>
              <a:gd name="T18" fmla="*/ 2147483647 w 1178"/>
              <a:gd name="T19" fmla="*/ 2147483647 h 418"/>
              <a:gd name="T20" fmla="*/ 2147483647 w 1178"/>
              <a:gd name="T21" fmla="*/ 2147483647 h 418"/>
              <a:gd name="T22" fmla="*/ 2147483647 w 1178"/>
              <a:gd name="T23" fmla="*/ 2147483647 h 418"/>
              <a:gd name="T24" fmla="*/ 2147483647 w 1178"/>
              <a:gd name="T25" fmla="*/ 2147483647 h 418"/>
              <a:gd name="T26" fmla="*/ 2147483647 w 1178"/>
              <a:gd name="T27" fmla="*/ 2147483647 h 418"/>
              <a:gd name="T28" fmla="*/ 2147483647 w 1178"/>
              <a:gd name="T29" fmla="*/ 2147483647 h 418"/>
              <a:gd name="T30" fmla="*/ 2147483647 w 1178"/>
              <a:gd name="T31" fmla="*/ 2147483647 h 418"/>
              <a:gd name="T32" fmla="*/ 2147483647 w 1178"/>
              <a:gd name="T33" fmla="*/ 2147483647 h 418"/>
              <a:gd name="T34" fmla="*/ 0 w 1178"/>
              <a:gd name="T35" fmla="*/ 2147483647 h 418"/>
              <a:gd name="T36" fmla="*/ 2147483647 w 1178"/>
              <a:gd name="T37" fmla="*/ 2147483647 h 4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78"/>
              <a:gd name="T58" fmla="*/ 0 h 418"/>
              <a:gd name="T59" fmla="*/ 1178 w 1178"/>
              <a:gd name="T60" fmla="*/ 418 h 4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78" h="418">
                <a:moveTo>
                  <a:pt x="117" y="158"/>
                </a:moveTo>
                <a:lnTo>
                  <a:pt x="237" y="61"/>
                </a:lnTo>
                <a:lnTo>
                  <a:pt x="246" y="100"/>
                </a:lnTo>
                <a:lnTo>
                  <a:pt x="242" y="115"/>
                </a:lnTo>
                <a:lnTo>
                  <a:pt x="255" y="139"/>
                </a:lnTo>
                <a:lnTo>
                  <a:pt x="437" y="0"/>
                </a:lnTo>
                <a:lnTo>
                  <a:pt x="458" y="92"/>
                </a:lnTo>
                <a:lnTo>
                  <a:pt x="644" y="13"/>
                </a:lnTo>
                <a:lnTo>
                  <a:pt x="635" y="127"/>
                </a:lnTo>
                <a:lnTo>
                  <a:pt x="1177" y="224"/>
                </a:lnTo>
                <a:lnTo>
                  <a:pt x="824" y="291"/>
                </a:lnTo>
                <a:lnTo>
                  <a:pt x="788" y="393"/>
                </a:lnTo>
                <a:lnTo>
                  <a:pt x="614" y="344"/>
                </a:lnTo>
                <a:lnTo>
                  <a:pt x="536" y="417"/>
                </a:lnTo>
                <a:lnTo>
                  <a:pt x="261" y="351"/>
                </a:lnTo>
                <a:lnTo>
                  <a:pt x="261" y="399"/>
                </a:lnTo>
                <a:lnTo>
                  <a:pt x="117" y="351"/>
                </a:lnTo>
                <a:lnTo>
                  <a:pt x="0" y="264"/>
                </a:lnTo>
                <a:lnTo>
                  <a:pt x="117" y="158"/>
                </a:lnTo>
              </a:path>
            </a:pathLst>
          </a:custGeom>
          <a:solidFill>
            <a:srgbClr val="00CC66"/>
          </a:solidFill>
          <a:ln w="12700" cap="rnd">
            <a:solidFill>
              <a:srgbClr val="DADADA"/>
            </a:solidFill>
            <a:round/>
            <a:headEnd/>
            <a:tailEnd/>
          </a:ln>
        </p:spPr>
        <p:txBody>
          <a:bodyPr/>
          <a:lstStyle/>
          <a:p>
            <a:endParaRPr lang="en-US"/>
          </a:p>
        </p:txBody>
      </p:sp>
      <p:sp>
        <p:nvSpPr>
          <p:cNvPr id="85" name="Rectangle 78"/>
          <p:cNvSpPr>
            <a:spLocks noChangeArrowheads="1"/>
          </p:cNvSpPr>
          <p:nvPr/>
        </p:nvSpPr>
        <p:spPr bwMode="auto">
          <a:xfrm>
            <a:off x="4800600" y="5029200"/>
            <a:ext cx="21193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solidFill>
                  <a:srgbClr val="FFFFFF"/>
                </a:solidFill>
              </a:rPr>
              <a:t>Rules not enforced</a:t>
            </a:r>
          </a:p>
        </p:txBody>
      </p:sp>
      <p:sp>
        <p:nvSpPr>
          <p:cNvPr id="86" name="Rectangle 79"/>
          <p:cNvSpPr>
            <a:spLocks noChangeArrowheads="1"/>
          </p:cNvSpPr>
          <p:nvPr/>
        </p:nvSpPr>
        <p:spPr bwMode="auto">
          <a:xfrm>
            <a:off x="1219200" y="4267200"/>
            <a:ext cx="2875788"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smtClean="0">
                <a:solidFill>
                  <a:schemeClr val="bg1"/>
                </a:solidFill>
              </a:rPr>
              <a:t>Procedures not developed</a:t>
            </a:r>
            <a:endParaRPr lang="en-US" altLang="en-US" dirty="0">
              <a:solidFill>
                <a:schemeClr val="bg1"/>
              </a:solidFill>
            </a:endParaRPr>
          </a:p>
        </p:txBody>
      </p:sp>
      <p:sp>
        <p:nvSpPr>
          <p:cNvPr id="87" name="Rectangle 80"/>
          <p:cNvSpPr>
            <a:spLocks noChangeArrowheads="1"/>
          </p:cNvSpPr>
          <p:nvPr/>
        </p:nvSpPr>
        <p:spPr bwMode="auto">
          <a:xfrm>
            <a:off x="4648200" y="4114800"/>
            <a:ext cx="3516989"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smtClean="0">
                <a:solidFill>
                  <a:srgbClr val="FFFFFF"/>
                </a:solidFill>
              </a:rPr>
              <a:t>No funds to purchase equipment</a:t>
            </a:r>
            <a:endParaRPr lang="en-US" altLang="en-US" dirty="0">
              <a:solidFill>
                <a:srgbClr val="FFFFFF"/>
              </a:solidFill>
            </a:endParaRPr>
          </a:p>
        </p:txBody>
      </p:sp>
      <p:sp>
        <p:nvSpPr>
          <p:cNvPr id="88" name="Rectangle 81"/>
          <p:cNvSpPr>
            <a:spLocks noChangeArrowheads="1"/>
          </p:cNvSpPr>
          <p:nvPr/>
        </p:nvSpPr>
        <p:spPr bwMode="auto">
          <a:xfrm>
            <a:off x="1219200" y="4800600"/>
            <a:ext cx="24653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FFFF"/>
                </a:solidFill>
              </a:rPr>
              <a:t>No follow-up/feedback</a:t>
            </a:r>
          </a:p>
        </p:txBody>
      </p:sp>
      <p:sp>
        <p:nvSpPr>
          <p:cNvPr id="89" name="Rectangle 82"/>
          <p:cNvSpPr>
            <a:spLocks noChangeArrowheads="1"/>
          </p:cNvSpPr>
          <p:nvPr/>
        </p:nvSpPr>
        <p:spPr bwMode="auto">
          <a:xfrm>
            <a:off x="1143000" y="5791200"/>
            <a:ext cx="27320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smtClean="0">
                <a:solidFill>
                  <a:srgbClr val="FFFFFF"/>
                </a:solidFill>
              </a:rPr>
              <a:t>No safety leadership</a:t>
            </a:r>
            <a:endParaRPr lang="en-US" altLang="en-US" dirty="0">
              <a:solidFill>
                <a:srgbClr val="FFFFFF"/>
              </a:solidFill>
            </a:endParaRPr>
          </a:p>
        </p:txBody>
      </p:sp>
      <p:sp>
        <p:nvSpPr>
          <p:cNvPr id="90" name="Rectangle 83"/>
          <p:cNvSpPr>
            <a:spLocks noChangeArrowheads="1"/>
          </p:cNvSpPr>
          <p:nvPr/>
        </p:nvSpPr>
        <p:spPr bwMode="auto">
          <a:xfrm>
            <a:off x="4495800" y="5867400"/>
            <a:ext cx="3119445"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smtClean="0">
                <a:solidFill>
                  <a:srgbClr val="FFFFFF"/>
                </a:solidFill>
              </a:rPr>
              <a:t>PPE not purchased/provided</a:t>
            </a:r>
            <a:endParaRPr lang="en-US" altLang="en-US" dirty="0">
              <a:solidFill>
                <a:srgbClr val="FFFFFF"/>
              </a:solidFill>
            </a:endParaRPr>
          </a:p>
        </p:txBody>
      </p:sp>
      <p:sp>
        <p:nvSpPr>
          <p:cNvPr id="91" name="Freeform 84"/>
          <p:cNvSpPr>
            <a:spLocks/>
          </p:cNvSpPr>
          <p:nvPr/>
        </p:nvSpPr>
        <p:spPr bwMode="auto">
          <a:xfrm>
            <a:off x="4519613" y="2317750"/>
            <a:ext cx="2682875" cy="555625"/>
          </a:xfrm>
          <a:custGeom>
            <a:avLst/>
            <a:gdLst>
              <a:gd name="T0" fmla="*/ 2147483647 w 1268"/>
              <a:gd name="T1" fmla="*/ 2147483647 h 466"/>
              <a:gd name="T2" fmla="*/ 2147483647 w 1268"/>
              <a:gd name="T3" fmla="*/ 2147483647 h 466"/>
              <a:gd name="T4" fmla="*/ 2147483647 w 1268"/>
              <a:gd name="T5" fmla="*/ 2147483647 h 466"/>
              <a:gd name="T6" fmla="*/ 2147483647 w 1268"/>
              <a:gd name="T7" fmla="*/ 2147483647 h 466"/>
              <a:gd name="T8" fmla="*/ 2147483647 w 1268"/>
              <a:gd name="T9" fmla="*/ 2147483647 h 466"/>
              <a:gd name="T10" fmla="*/ 2147483647 w 1268"/>
              <a:gd name="T11" fmla="*/ 0 h 466"/>
              <a:gd name="T12" fmla="*/ 2147483647 w 1268"/>
              <a:gd name="T13" fmla="*/ 2147483647 h 466"/>
              <a:gd name="T14" fmla="*/ 2147483647 w 1268"/>
              <a:gd name="T15" fmla="*/ 2147483647 h 466"/>
              <a:gd name="T16" fmla="*/ 2147483647 w 1268"/>
              <a:gd name="T17" fmla="*/ 2147483647 h 466"/>
              <a:gd name="T18" fmla="*/ 2147483647 w 1268"/>
              <a:gd name="T19" fmla="*/ 2147483647 h 466"/>
              <a:gd name="T20" fmla="*/ 2147483647 w 1268"/>
              <a:gd name="T21" fmla="*/ 2147483647 h 466"/>
              <a:gd name="T22" fmla="*/ 2147483647 w 1268"/>
              <a:gd name="T23" fmla="*/ 2147483647 h 466"/>
              <a:gd name="T24" fmla="*/ 2147483647 w 1268"/>
              <a:gd name="T25" fmla="*/ 2147483647 h 466"/>
              <a:gd name="T26" fmla="*/ 2147483647 w 1268"/>
              <a:gd name="T27" fmla="*/ 2147483647 h 466"/>
              <a:gd name="T28" fmla="*/ 2147483647 w 1268"/>
              <a:gd name="T29" fmla="*/ 2147483647 h 466"/>
              <a:gd name="T30" fmla="*/ 0 w 1268"/>
              <a:gd name="T31" fmla="*/ 2147483647 h 466"/>
              <a:gd name="T32" fmla="*/ 2147483647 w 1268"/>
              <a:gd name="T33" fmla="*/ 2147483647 h 4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68"/>
              <a:gd name="T52" fmla="*/ 0 h 466"/>
              <a:gd name="T53" fmla="*/ 1268 w 1268"/>
              <a:gd name="T54" fmla="*/ 466 h 4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68" h="466">
                <a:moveTo>
                  <a:pt x="96" y="145"/>
                </a:moveTo>
                <a:lnTo>
                  <a:pt x="192" y="98"/>
                </a:lnTo>
                <a:lnTo>
                  <a:pt x="204" y="127"/>
                </a:lnTo>
                <a:lnTo>
                  <a:pt x="384" y="49"/>
                </a:lnTo>
                <a:lnTo>
                  <a:pt x="390" y="133"/>
                </a:lnTo>
                <a:lnTo>
                  <a:pt x="815" y="0"/>
                </a:lnTo>
                <a:lnTo>
                  <a:pt x="794" y="104"/>
                </a:lnTo>
                <a:lnTo>
                  <a:pt x="1267" y="230"/>
                </a:lnTo>
                <a:lnTo>
                  <a:pt x="836" y="309"/>
                </a:lnTo>
                <a:lnTo>
                  <a:pt x="884" y="408"/>
                </a:lnTo>
                <a:lnTo>
                  <a:pt x="495" y="363"/>
                </a:lnTo>
                <a:lnTo>
                  <a:pt x="480" y="465"/>
                </a:lnTo>
                <a:lnTo>
                  <a:pt x="240" y="339"/>
                </a:lnTo>
                <a:lnTo>
                  <a:pt x="240" y="387"/>
                </a:lnTo>
                <a:lnTo>
                  <a:pt x="96" y="339"/>
                </a:lnTo>
                <a:lnTo>
                  <a:pt x="0" y="242"/>
                </a:lnTo>
                <a:lnTo>
                  <a:pt x="96" y="145"/>
                </a:lnTo>
              </a:path>
            </a:pathLst>
          </a:custGeom>
          <a:solidFill>
            <a:srgbClr val="00CC66"/>
          </a:solidFill>
          <a:ln w="12700" cap="rnd">
            <a:solidFill>
              <a:srgbClr val="00CC66"/>
            </a:solidFill>
            <a:round/>
            <a:headEnd/>
            <a:tailEnd/>
          </a:ln>
        </p:spPr>
        <p:txBody>
          <a:bodyPr/>
          <a:lstStyle/>
          <a:p>
            <a:endParaRPr lang="en-US"/>
          </a:p>
        </p:txBody>
      </p:sp>
      <p:sp>
        <p:nvSpPr>
          <p:cNvPr id="92" name="Rectangle 85"/>
          <p:cNvSpPr>
            <a:spLocks noChangeArrowheads="1"/>
          </p:cNvSpPr>
          <p:nvPr/>
        </p:nvSpPr>
        <p:spPr bwMode="auto">
          <a:xfrm>
            <a:off x="4724400" y="2438400"/>
            <a:ext cx="2715488"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smtClean="0">
                <a:solidFill>
                  <a:srgbClr val="000000"/>
                </a:solidFill>
              </a:rPr>
              <a:t>Not following </a:t>
            </a:r>
            <a:r>
              <a:rPr lang="en-US" altLang="en-US" sz="1600" b="1" dirty="0">
                <a:solidFill>
                  <a:srgbClr val="000000"/>
                </a:solidFill>
              </a:rPr>
              <a:t>procedures</a:t>
            </a:r>
          </a:p>
        </p:txBody>
      </p:sp>
      <p:sp>
        <p:nvSpPr>
          <p:cNvPr id="93" name="Freeform 86"/>
          <p:cNvSpPr>
            <a:spLocks/>
          </p:cNvSpPr>
          <p:nvPr/>
        </p:nvSpPr>
        <p:spPr bwMode="auto">
          <a:xfrm>
            <a:off x="4648200" y="1905000"/>
            <a:ext cx="2535238" cy="479425"/>
          </a:xfrm>
          <a:custGeom>
            <a:avLst/>
            <a:gdLst>
              <a:gd name="T0" fmla="*/ 2147483647 w 1198"/>
              <a:gd name="T1" fmla="*/ 2147483647 h 403"/>
              <a:gd name="T2" fmla="*/ 2147483647 w 1198"/>
              <a:gd name="T3" fmla="*/ 2147483647 h 403"/>
              <a:gd name="T4" fmla="*/ 2147483647 w 1198"/>
              <a:gd name="T5" fmla="*/ 2147483647 h 403"/>
              <a:gd name="T6" fmla="*/ 2147483647 w 1198"/>
              <a:gd name="T7" fmla="*/ 2147483647 h 403"/>
              <a:gd name="T8" fmla="*/ 2147483647 w 1198"/>
              <a:gd name="T9" fmla="*/ 2147483647 h 403"/>
              <a:gd name="T10" fmla="*/ 2147483647 w 1198"/>
              <a:gd name="T11" fmla="*/ 2147483647 h 403"/>
              <a:gd name="T12" fmla="*/ 2147483647 w 1198"/>
              <a:gd name="T13" fmla="*/ 2147483647 h 403"/>
              <a:gd name="T14" fmla="*/ 2147483647 w 1198"/>
              <a:gd name="T15" fmla="*/ 0 h 403"/>
              <a:gd name="T16" fmla="*/ 2147483647 w 1198"/>
              <a:gd name="T17" fmla="*/ 2147483647 h 403"/>
              <a:gd name="T18" fmla="*/ 2147483647 w 1198"/>
              <a:gd name="T19" fmla="*/ 2147483647 h 403"/>
              <a:gd name="T20" fmla="*/ 2147483647 w 1198"/>
              <a:gd name="T21" fmla="*/ 2147483647 h 403"/>
              <a:gd name="T22" fmla="*/ 2147483647 w 1198"/>
              <a:gd name="T23" fmla="*/ 2147483647 h 403"/>
              <a:gd name="T24" fmla="*/ 2147483647 w 1198"/>
              <a:gd name="T25" fmla="*/ 2147483647 h 403"/>
              <a:gd name="T26" fmla="*/ 2147483647 w 1198"/>
              <a:gd name="T27" fmla="*/ 2147483647 h 403"/>
              <a:gd name="T28" fmla="*/ 2147483647 w 1198"/>
              <a:gd name="T29" fmla="*/ 2147483647 h 403"/>
              <a:gd name="T30" fmla="*/ 2147483647 w 1198"/>
              <a:gd name="T31" fmla="*/ 2147483647 h 403"/>
              <a:gd name="T32" fmla="*/ 2147483647 w 1198"/>
              <a:gd name="T33" fmla="*/ 2147483647 h 403"/>
              <a:gd name="T34" fmla="*/ 0 w 1198"/>
              <a:gd name="T35" fmla="*/ 2147483647 h 403"/>
              <a:gd name="T36" fmla="*/ 2147483647 w 1198"/>
              <a:gd name="T37" fmla="*/ 2147483647 h 4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98"/>
              <a:gd name="T58" fmla="*/ 0 h 403"/>
              <a:gd name="T59" fmla="*/ 1198 w 1198"/>
              <a:gd name="T60" fmla="*/ 403 h 40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98" h="403">
                <a:moveTo>
                  <a:pt x="95" y="145"/>
                </a:moveTo>
                <a:lnTo>
                  <a:pt x="200" y="39"/>
                </a:lnTo>
                <a:lnTo>
                  <a:pt x="206" y="85"/>
                </a:lnTo>
                <a:lnTo>
                  <a:pt x="206" y="100"/>
                </a:lnTo>
                <a:lnTo>
                  <a:pt x="215" y="127"/>
                </a:lnTo>
                <a:lnTo>
                  <a:pt x="407" y="9"/>
                </a:lnTo>
                <a:lnTo>
                  <a:pt x="407" y="85"/>
                </a:lnTo>
                <a:lnTo>
                  <a:pt x="622" y="0"/>
                </a:lnTo>
                <a:lnTo>
                  <a:pt x="640" y="43"/>
                </a:lnTo>
                <a:lnTo>
                  <a:pt x="1197" y="218"/>
                </a:lnTo>
                <a:lnTo>
                  <a:pt x="760" y="284"/>
                </a:lnTo>
                <a:lnTo>
                  <a:pt x="736" y="344"/>
                </a:lnTo>
                <a:lnTo>
                  <a:pt x="478" y="308"/>
                </a:lnTo>
                <a:lnTo>
                  <a:pt x="491" y="402"/>
                </a:lnTo>
                <a:lnTo>
                  <a:pt x="239" y="317"/>
                </a:lnTo>
                <a:lnTo>
                  <a:pt x="239" y="387"/>
                </a:lnTo>
                <a:lnTo>
                  <a:pt x="95" y="338"/>
                </a:lnTo>
                <a:lnTo>
                  <a:pt x="0" y="242"/>
                </a:lnTo>
                <a:lnTo>
                  <a:pt x="95" y="145"/>
                </a:lnTo>
              </a:path>
            </a:pathLst>
          </a:custGeom>
          <a:solidFill>
            <a:srgbClr val="00CC66"/>
          </a:solidFill>
          <a:ln w="12700" cap="rnd">
            <a:solidFill>
              <a:srgbClr val="DADADA"/>
            </a:solidFill>
            <a:round/>
            <a:headEnd/>
            <a:tailEnd/>
          </a:ln>
        </p:spPr>
        <p:txBody>
          <a:bodyPr/>
          <a:lstStyle/>
          <a:p>
            <a:endParaRPr lang="en-US"/>
          </a:p>
        </p:txBody>
      </p:sp>
      <p:sp>
        <p:nvSpPr>
          <p:cNvPr id="94" name="Rectangle 87"/>
          <p:cNvSpPr>
            <a:spLocks noChangeArrowheads="1"/>
          </p:cNvSpPr>
          <p:nvPr/>
        </p:nvSpPr>
        <p:spPr bwMode="auto">
          <a:xfrm>
            <a:off x="1752600" y="1981200"/>
            <a:ext cx="2099935"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smtClean="0">
                <a:solidFill>
                  <a:srgbClr val="000000"/>
                </a:solidFill>
              </a:rPr>
              <a:t>Cluttered work area</a:t>
            </a:r>
            <a:endParaRPr lang="en-US" altLang="en-US" sz="1600" b="1" dirty="0">
              <a:solidFill>
                <a:srgbClr val="000000"/>
              </a:solidFill>
            </a:endParaRPr>
          </a:p>
        </p:txBody>
      </p:sp>
      <p:sp>
        <p:nvSpPr>
          <p:cNvPr id="95" name="Freeform 88"/>
          <p:cNvSpPr>
            <a:spLocks/>
          </p:cNvSpPr>
          <p:nvPr/>
        </p:nvSpPr>
        <p:spPr bwMode="auto">
          <a:xfrm>
            <a:off x="5943600" y="1447800"/>
            <a:ext cx="2259013" cy="428625"/>
          </a:xfrm>
          <a:custGeom>
            <a:avLst/>
            <a:gdLst>
              <a:gd name="T0" fmla="*/ 2147483647 w 1067"/>
              <a:gd name="T1" fmla="*/ 2147483647 h 360"/>
              <a:gd name="T2" fmla="*/ 2147483647 w 1067"/>
              <a:gd name="T3" fmla="*/ 2147483647 h 360"/>
              <a:gd name="T4" fmla="*/ 2147483647 w 1067"/>
              <a:gd name="T5" fmla="*/ 2147483647 h 360"/>
              <a:gd name="T6" fmla="*/ 2147483647 w 1067"/>
              <a:gd name="T7" fmla="*/ 2147483647 h 360"/>
              <a:gd name="T8" fmla="*/ 2147483647 w 1067"/>
              <a:gd name="T9" fmla="*/ 2147483647 h 360"/>
              <a:gd name="T10" fmla="*/ 2147483647 w 1067"/>
              <a:gd name="T11" fmla="*/ 0 h 360"/>
              <a:gd name="T12" fmla="*/ 2147483647 w 1067"/>
              <a:gd name="T13" fmla="*/ 2147483647 h 360"/>
              <a:gd name="T14" fmla="*/ 2147483647 w 1067"/>
              <a:gd name="T15" fmla="*/ 2147483647 h 360"/>
              <a:gd name="T16" fmla="*/ 2147483647 w 1067"/>
              <a:gd name="T17" fmla="*/ 2147483647 h 360"/>
              <a:gd name="T18" fmla="*/ 2147483647 w 1067"/>
              <a:gd name="T19" fmla="*/ 2147483647 h 360"/>
              <a:gd name="T20" fmla="*/ 2147483647 w 1067"/>
              <a:gd name="T21" fmla="*/ 2147483647 h 360"/>
              <a:gd name="T22" fmla="*/ 2147483647 w 1067"/>
              <a:gd name="T23" fmla="*/ 2147483647 h 360"/>
              <a:gd name="T24" fmla="*/ 2147483647 w 1067"/>
              <a:gd name="T25" fmla="*/ 2147483647 h 360"/>
              <a:gd name="T26" fmla="*/ 2147483647 w 1067"/>
              <a:gd name="T27" fmla="*/ 2147483647 h 360"/>
              <a:gd name="T28" fmla="*/ 2147483647 w 1067"/>
              <a:gd name="T29" fmla="*/ 2147483647 h 360"/>
              <a:gd name="T30" fmla="*/ 0 w 1067"/>
              <a:gd name="T31" fmla="*/ 2147483647 h 360"/>
              <a:gd name="T32" fmla="*/ 2147483647 w 1067"/>
              <a:gd name="T33" fmla="*/ 2147483647 h 3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67"/>
              <a:gd name="T52" fmla="*/ 0 h 360"/>
              <a:gd name="T53" fmla="*/ 1067 w 1067"/>
              <a:gd name="T54" fmla="*/ 360 h 3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67" h="360">
                <a:moveTo>
                  <a:pt x="96" y="115"/>
                </a:moveTo>
                <a:lnTo>
                  <a:pt x="192" y="66"/>
                </a:lnTo>
                <a:lnTo>
                  <a:pt x="198" y="97"/>
                </a:lnTo>
                <a:lnTo>
                  <a:pt x="384" y="18"/>
                </a:lnTo>
                <a:lnTo>
                  <a:pt x="366" y="97"/>
                </a:lnTo>
                <a:lnTo>
                  <a:pt x="656" y="0"/>
                </a:lnTo>
                <a:lnTo>
                  <a:pt x="656" y="100"/>
                </a:lnTo>
                <a:lnTo>
                  <a:pt x="1066" y="205"/>
                </a:lnTo>
                <a:lnTo>
                  <a:pt x="708" y="278"/>
                </a:lnTo>
                <a:lnTo>
                  <a:pt x="695" y="344"/>
                </a:lnTo>
                <a:lnTo>
                  <a:pt x="443" y="302"/>
                </a:lnTo>
                <a:lnTo>
                  <a:pt x="438" y="359"/>
                </a:lnTo>
                <a:lnTo>
                  <a:pt x="249" y="311"/>
                </a:lnTo>
                <a:lnTo>
                  <a:pt x="240" y="356"/>
                </a:lnTo>
                <a:lnTo>
                  <a:pt x="96" y="308"/>
                </a:lnTo>
                <a:lnTo>
                  <a:pt x="0" y="211"/>
                </a:lnTo>
                <a:lnTo>
                  <a:pt x="96" y="115"/>
                </a:lnTo>
              </a:path>
            </a:pathLst>
          </a:custGeom>
          <a:solidFill>
            <a:srgbClr val="00CC66"/>
          </a:solidFill>
          <a:ln w="12700" cap="rnd">
            <a:solidFill>
              <a:srgbClr val="DADADA"/>
            </a:solidFill>
            <a:round/>
            <a:headEnd/>
            <a:tailEnd/>
          </a:ln>
        </p:spPr>
        <p:txBody>
          <a:bodyPr/>
          <a:lstStyle/>
          <a:p>
            <a:endParaRPr lang="en-US"/>
          </a:p>
        </p:txBody>
      </p:sp>
      <p:sp>
        <p:nvSpPr>
          <p:cNvPr id="96" name="Rectangle 89"/>
          <p:cNvSpPr>
            <a:spLocks noChangeArrowheads="1"/>
          </p:cNvSpPr>
          <p:nvPr/>
        </p:nvSpPr>
        <p:spPr bwMode="auto">
          <a:xfrm>
            <a:off x="6248400" y="1524000"/>
            <a:ext cx="1001878"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smtClean="0">
                <a:solidFill>
                  <a:srgbClr val="000000"/>
                </a:solidFill>
              </a:rPr>
              <a:t>Rushing</a:t>
            </a:r>
            <a:endParaRPr lang="en-US" altLang="en-US" sz="1600" b="1" dirty="0">
              <a:solidFill>
                <a:srgbClr val="000000"/>
              </a:solidFill>
            </a:endParaRPr>
          </a:p>
        </p:txBody>
      </p:sp>
      <p:sp>
        <p:nvSpPr>
          <p:cNvPr id="97" name="Rectangle 90"/>
          <p:cNvSpPr>
            <a:spLocks noChangeArrowheads="1"/>
          </p:cNvSpPr>
          <p:nvPr/>
        </p:nvSpPr>
        <p:spPr bwMode="auto">
          <a:xfrm>
            <a:off x="4830763" y="2017713"/>
            <a:ext cx="211296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a:solidFill>
                  <a:srgbClr val="000000"/>
                </a:solidFill>
              </a:rPr>
              <a:t>Ignored safety rules</a:t>
            </a:r>
          </a:p>
        </p:txBody>
      </p:sp>
      <p:sp>
        <p:nvSpPr>
          <p:cNvPr id="98" name="Freeform 91"/>
          <p:cNvSpPr>
            <a:spLocks/>
          </p:cNvSpPr>
          <p:nvPr/>
        </p:nvSpPr>
        <p:spPr bwMode="auto">
          <a:xfrm>
            <a:off x="849313" y="2393950"/>
            <a:ext cx="2400300" cy="461963"/>
          </a:xfrm>
          <a:custGeom>
            <a:avLst/>
            <a:gdLst>
              <a:gd name="T0" fmla="*/ 2147483647 w 1134"/>
              <a:gd name="T1" fmla="*/ 2147483647 h 387"/>
              <a:gd name="T2" fmla="*/ 2147483647 w 1134"/>
              <a:gd name="T3" fmla="*/ 2147483647 h 387"/>
              <a:gd name="T4" fmla="*/ 2147483647 w 1134"/>
              <a:gd name="T5" fmla="*/ 2147483647 h 387"/>
              <a:gd name="T6" fmla="*/ 2147483647 w 1134"/>
              <a:gd name="T7" fmla="*/ 2147483647 h 387"/>
              <a:gd name="T8" fmla="*/ 2147483647 w 1134"/>
              <a:gd name="T9" fmla="*/ 2147483647 h 387"/>
              <a:gd name="T10" fmla="*/ 2147483647 w 1134"/>
              <a:gd name="T11" fmla="*/ 0 h 387"/>
              <a:gd name="T12" fmla="*/ 2147483647 w 1134"/>
              <a:gd name="T13" fmla="*/ 2147483647 h 387"/>
              <a:gd name="T14" fmla="*/ 0 w 1134"/>
              <a:gd name="T15" fmla="*/ 2147483647 h 387"/>
              <a:gd name="T16" fmla="*/ 2147483647 w 1134"/>
              <a:gd name="T17" fmla="*/ 2147483647 h 387"/>
              <a:gd name="T18" fmla="*/ 2147483647 w 1134"/>
              <a:gd name="T19" fmla="*/ 2147483647 h 387"/>
              <a:gd name="T20" fmla="*/ 2147483647 w 1134"/>
              <a:gd name="T21" fmla="*/ 2147483647 h 387"/>
              <a:gd name="T22" fmla="*/ 2147483647 w 1134"/>
              <a:gd name="T23" fmla="*/ 2147483647 h 387"/>
              <a:gd name="T24" fmla="*/ 2147483647 w 1134"/>
              <a:gd name="T25" fmla="*/ 2147483647 h 387"/>
              <a:gd name="T26" fmla="*/ 2147483647 w 1134"/>
              <a:gd name="T27" fmla="*/ 2147483647 h 387"/>
              <a:gd name="T28" fmla="*/ 2147483647 w 1134"/>
              <a:gd name="T29" fmla="*/ 2147483647 h 387"/>
              <a:gd name="T30" fmla="*/ 2147483647 w 1134"/>
              <a:gd name="T31" fmla="*/ 2147483647 h 387"/>
              <a:gd name="T32" fmla="*/ 2147483647 w 1134"/>
              <a:gd name="T33" fmla="*/ 214748364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4"/>
              <a:gd name="T52" fmla="*/ 0 h 387"/>
              <a:gd name="T53" fmla="*/ 1134 w 1134"/>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4" h="387">
                <a:moveTo>
                  <a:pt x="1036" y="145"/>
                </a:moveTo>
                <a:lnTo>
                  <a:pt x="941" y="97"/>
                </a:lnTo>
                <a:lnTo>
                  <a:pt x="923" y="127"/>
                </a:lnTo>
                <a:lnTo>
                  <a:pt x="749" y="48"/>
                </a:lnTo>
                <a:lnTo>
                  <a:pt x="743" y="73"/>
                </a:lnTo>
                <a:lnTo>
                  <a:pt x="510" y="0"/>
                </a:lnTo>
                <a:lnTo>
                  <a:pt x="510" y="48"/>
                </a:lnTo>
                <a:lnTo>
                  <a:pt x="0" y="187"/>
                </a:lnTo>
                <a:lnTo>
                  <a:pt x="402" y="308"/>
                </a:lnTo>
                <a:lnTo>
                  <a:pt x="413" y="339"/>
                </a:lnTo>
                <a:lnTo>
                  <a:pt x="653" y="302"/>
                </a:lnTo>
                <a:lnTo>
                  <a:pt x="653" y="339"/>
                </a:lnTo>
                <a:lnTo>
                  <a:pt x="893" y="339"/>
                </a:lnTo>
                <a:lnTo>
                  <a:pt x="893" y="386"/>
                </a:lnTo>
                <a:lnTo>
                  <a:pt x="1036" y="339"/>
                </a:lnTo>
                <a:lnTo>
                  <a:pt x="1133" y="241"/>
                </a:lnTo>
                <a:lnTo>
                  <a:pt x="1036" y="145"/>
                </a:lnTo>
              </a:path>
            </a:pathLst>
          </a:custGeom>
          <a:solidFill>
            <a:srgbClr val="00CC66"/>
          </a:solidFill>
          <a:ln w="12700" cap="rnd">
            <a:solidFill>
              <a:srgbClr val="DADADA"/>
            </a:solidFill>
            <a:round/>
            <a:headEnd/>
            <a:tailEnd/>
          </a:ln>
        </p:spPr>
        <p:txBody>
          <a:bodyPr/>
          <a:lstStyle/>
          <a:p>
            <a:endParaRPr lang="en-US"/>
          </a:p>
        </p:txBody>
      </p:sp>
      <p:sp>
        <p:nvSpPr>
          <p:cNvPr id="99" name="Rectangle 92"/>
          <p:cNvSpPr>
            <a:spLocks noChangeArrowheads="1"/>
          </p:cNvSpPr>
          <p:nvPr/>
        </p:nvSpPr>
        <p:spPr bwMode="auto">
          <a:xfrm>
            <a:off x="1371600" y="2438400"/>
            <a:ext cx="1627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a:solidFill>
                  <a:srgbClr val="000000"/>
                </a:solidFill>
              </a:rPr>
              <a:t>Defective tools</a:t>
            </a:r>
          </a:p>
        </p:txBody>
      </p:sp>
      <p:sp>
        <p:nvSpPr>
          <p:cNvPr id="100" name="Freeform 93"/>
          <p:cNvSpPr>
            <a:spLocks/>
          </p:cNvSpPr>
          <p:nvPr/>
        </p:nvSpPr>
        <p:spPr bwMode="auto">
          <a:xfrm>
            <a:off x="1060450" y="3148806"/>
            <a:ext cx="2895600" cy="595313"/>
          </a:xfrm>
          <a:custGeom>
            <a:avLst/>
            <a:gdLst>
              <a:gd name="T0" fmla="*/ 2147483647 w 1193"/>
              <a:gd name="T1" fmla="*/ 2147483647 h 436"/>
              <a:gd name="T2" fmla="*/ 2147483647 w 1193"/>
              <a:gd name="T3" fmla="*/ 2147483647 h 436"/>
              <a:gd name="T4" fmla="*/ 2147483647 w 1193"/>
              <a:gd name="T5" fmla="*/ 2147483647 h 436"/>
              <a:gd name="T6" fmla="*/ 2147483647 w 1193"/>
              <a:gd name="T7" fmla="*/ 2147483647 h 436"/>
              <a:gd name="T8" fmla="*/ 2147483647 w 1193"/>
              <a:gd name="T9" fmla="*/ 2147483647 h 436"/>
              <a:gd name="T10" fmla="*/ 2147483647 w 1193"/>
              <a:gd name="T11" fmla="*/ 2147483647 h 436"/>
              <a:gd name="T12" fmla="*/ 2147483647 w 1193"/>
              <a:gd name="T13" fmla="*/ 2147483647 h 436"/>
              <a:gd name="T14" fmla="*/ 2147483647 w 1193"/>
              <a:gd name="T15" fmla="*/ 2147483647 h 436"/>
              <a:gd name="T16" fmla="*/ 0 w 1193"/>
              <a:gd name="T17" fmla="*/ 2147483647 h 436"/>
              <a:gd name="T18" fmla="*/ 2147483647 w 1193"/>
              <a:gd name="T19" fmla="*/ 2147483647 h 436"/>
              <a:gd name="T20" fmla="*/ 2147483647 w 1193"/>
              <a:gd name="T21" fmla="*/ 2147483647 h 436"/>
              <a:gd name="T22" fmla="*/ 2147483647 w 1193"/>
              <a:gd name="T23" fmla="*/ 2147483647 h 436"/>
              <a:gd name="T24" fmla="*/ 2147483647 w 1193"/>
              <a:gd name="T25" fmla="*/ 2147483647 h 436"/>
              <a:gd name="T26" fmla="*/ 2147483647 w 1193"/>
              <a:gd name="T27" fmla="*/ 2147483647 h 436"/>
              <a:gd name="T28" fmla="*/ 2147483647 w 1193"/>
              <a:gd name="T29" fmla="*/ 0 h 436"/>
              <a:gd name="T30" fmla="*/ 2147483647 w 1193"/>
              <a:gd name="T31" fmla="*/ 2147483647 h 436"/>
              <a:gd name="T32" fmla="*/ 2147483647 w 1193"/>
              <a:gd name="T33" fmla="*/ 2147483647 h 436"/>
              <a:gd name="T34" fmla="*/ 2147483647 w 1193"/>
              <a:gd name="T35" fmla="*/ 2147483647 h 4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93"/>
              <a:gd name="T55" fmla="*/ 0 h 436"/>
              <a:gd name="T56" fmla="*/ 1193 w 1193"/>
              <a:gd name="T57" fmla="*/ 436 h 4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93" h="436">
                <a:moveTo>
                  <a:pt x="1097" y="278"/>
                </a:moveTo>
                <a:lnTo>
                  <a:pt x="1000" y="392"/>
                </a:lnTo>
                <a:lnTo>
                  <a:pt x="1000" y="326"/>
                </a:lnTo>
                <a:lnTo>
                  <a:pt x="947" y="356"/>
                </a:lnTo>
                <a:lnTo>
                  <a:pt x="821" y="435"/>
                </a:lnTo>
                <a:lnTo>
                  <a:pt x="778" y="356"/>
                </a:lnTo>
                <a:lnTo>
                  <a:pt x="569" y="423"/>
                </a:lnTo>
                <a:lnTo>
                  <a:pt x="611" y="362"/>
                </a:lnTo>
                <a:lnTo>
                  <a:pt x="0" y="278"/>
                </a:lnTo>
                <a:lnTo>
                  <a:pt x="557" y="145"/>
                </a:lnTo>
                <a:lnTo>
                  <a:pt x="527" y="30"/>
                </a:lnTo>
                <a:lnTo>
                  <a:pt x="695" y="85"/>
                </a:lnTo>
                <a:lnTo>
                  <a:pt x="707" y="6"/>
                </a:lnTo>
                <a:lnTo>
                  <a:pt x="917" y="67"/>
                </a:lnTo>
                <a:lnTo>
                  <a:pt x="958" y="0"/>
                </a:lnTo>
                <a:lnTo>
                  <a:pt x="1097" y="85"/>
                </a:lnTo>
                <a:lnTo>
                  <a:pt x="1192" y="181"/>
                </a:lnTo>
                <a:lnTo>
                  <a:pt x="1097" y="278"/>
                </a:lnTo>
              </a:path>
            </a:pathLst>
          </a:custGeom>
          <a:solidFill>
            <a:srgbClr val="00CC66"/>
          </a:solidFill>
          <a:ln w="12700" cap="rnd">
            <a:solidFill>
              <a:srgbClr val="DADADA"/>
            </a:solidFill>
            <a:round/>
            <a:headEnd/>
            <a:tailEnd/>
          </a:ln>
        </p:spPr>
        <p:txBody>
          <a:bodyPr/>
          <a:lstStyle/>
          <a:p>
            <a:endParaRPr lang="en-US"/>
          </a:p>
        </p:txBody>
      </p:sp>
      <p:sp>
        <p:nvSpPr>
          <p:cNvPr id="101" name="Rectangle 94"/>
          <p:cNvSpPr>
            <a:spLocks noChangeArrowheads="1"/>
          </p:cNvSpPr>
          <p:nvPr/>
        </p:nvSpPr>
        <p:spPr bwMode="auto">
          <a:xfrm>
            <a:off x="4953000" y="3352800"/>
            <a:ext cx="1232711"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smtClean="0">
                <a:solidFill>
                  <a:srgbClr val="000000"/>
                </a:solidFill>
              </a:rPr>
              <a:t>Inattention</a:t>
            </a:r>
            <a:endParaRPr lang="en-US" altLang="en-US" sz="1600" b="1" dirty="0">
              <a:solidFill>
                <a:srgbClr val="000000"/>
              </a:solidFill>
            </a:endParaRPr>
          </a:p>
        </p:txBody>
      </p:sp>
      <p:grpSp>
        <p:nvGrpSpPr>
          <p:cNvPr id="103" name="Group 96"/>
          <p:cNvGrpSpPr>
            <a:grpSpLocks/>
          </p:cNvGrpSpPr>
          <p:nvPr/>
        </p:nvGrpSpPr>
        <p:grpSpPr bwMode="auto">
          <a:xfrm>
            <a:off x="1631949" y="8731"/>
            <a:ext cx="4887913" cy="582613"/>
            <a:chOff x="1095" y="156"/>
            <a:chExt cx="2309" cy="487"/>
          </a:xfrm>
        </p:grpSpPr>
        <p:sp>
          <p:nvSpPr>
            <p:cNvPr id="104" name="Rectangle 97"/>
            <p:cNvSpPr>
              <a:spLocks noChangeArrowheads="1"/>
            </p:cNvSpPr>
            <p:nvPr/>
          </p:nvSpPr>
          <p:spPr bwMode="auto">
            <a:xfrm>
              <a:off x="1095" y="156"/>
              <a:ext cx="125"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solidFill>
                    <a:srgbClr val="000000"/>
                  </a:solidFill>
                </a:rPr>
                <a:t> </a:t>
              </a:r>
            </a:p>
          </p:txBody>
        </p:sp>
        <p:sp>
          <p:nvSpPr>
            <p:cNvPr id="105" name="Rectangle 98"/>
            <p:cNvSpPr>
              <a:spLocks noChangeArrowheads="1"/>
            </p:cNvSpPr>
            <p:nvPr/>
          </p:nvSpPr>
          <p:spPr bwMode="auto">
            <a:xfrm>
              <a:off x="1503" y="156"/>
              <a:ext cx="1901" cy="487"/>
            </a:xfrm>
            <a:prstGeom prst="rect">
              <a:avLst/>
            </a:prstGeom>
            <a:noFill/>
            <a:ln w="12700">
              <a:noFill/>
              <a:miter lim="800000"/>
              <a:headEnd/>
              <a:tailEnd/>
            </a:ln>
          </p:spPr>
          <p:txBody>
            <a:bodyPr wrap="none" lIns="90488" tIns="44450" rIns="90488" bIns="44450">
              <a:spAutoFit/>
            </a:bodyPr>
            <a:lstStyle/>
            <a:p>
              <a:pPr eaLnBrk="0" hangingPunct="0">
                <a:defRPr/>
              </a:pPr>
              <a:r>
                <a:rPr lang="en-US" sz="3200" dirty="0">
                  <a:solidFill>
                    <a:schemeClr val="tx2">
                      <a:lumMod val="75000"/>
                    </a:schemeClr>
                  </a:solidFill>
                  <a:latin typeface="Arial" charset="0"/>
                </a:rPr>
                <a:t>The “Accident Weed”</a:t>
              </a:r>
            </a:p>
          </p:txBody>
        </p:sp>
        <p:sp>
          <p:nvSpPr>
            <p:cNvPr id="106" name="Rectangle 99"/>
            <p:cNvSpPr>
              <a:spLocks noChangeArrowheads="1"/>
            </p:cNvSpPr>
            <p:nvPr/>
          </p:nvSpPr>
          <p:spPr bwMode="auto">
            <a:xfrm>
              <a:off x="3021" y="156"/>
              <a:ext cx="86"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400" b="1">
                <a:solidFill>
                  <a:srgbClr val="000000"/>
                </a:solidFill>
              </a:endParaRPr>
            </a:p>
          </p:txBody>
        </p:sp>
      </p:grpSp>
      <p:grpSp>
        <p:nvGrpSpPr>
          <p:cNvPr id="107" name="Group 100"/>
          <p:cNvGrpSpPr>
            <a:grpSpLocks/>
          </p:cNvGrpSpPr>
          <p:nvPr/>
        </p:nvGrpSpPr>
        <p:grpSpPr bwMode="auto">
          <a:xfrm>
            <a:off x="868363" y="709613"/>
            <a:ext cx="1727200" cy="728662"/>
            <a:chOff x="410" y="596"/>
            <a:chExt cx="816" cy="613"/>
          </a:xfrm>
        </p:grpSpPr>
        <p:sp>
          <p:nvSpPr>
            <p:cNvPr id="108" name="Rectangle 101"/>
            <p:cNvSpPr>
              <a:spLocks noChangeArrowheads="1"/>
            </p:cNvSpPr>
            <p:nvPr/>
          </p:nvSpPr>
          <p:spPr bwMode="auto">
            <a:xfrm>
              <a:off x="410" y="596"/>
              <a:ext cx="816"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solidFill>
                    <a:schemeClr val="hlink"/>
                  </a:solidFill>
                </a:rPr>
                <a:t>Hazardous</a:t>
              </a:r>
              <a:r>
                <a:rPr lang="en-US" altLang="en-US" sz="2000" dirty="0">
                  <a:solidFill>
                    <a:schemeClr val="hlink"/>
                  </a:solidFill>
                </a:rPr>
                <a:t> </a:t>
              </a:r>
            </a:p>
          </p:txBody>
        </p:sp>
        <p:sp>
          <p:nvSpPr>
            <p:cNvPr id="109" name="Rectangle 102"/>
            <p:cNvSpPr>
              <a:spLocks noChangeArrowheads="1"/>
            </p:cNvSpPr>
            <p:nvPr/>
          </p:nvSpPr>
          <p:spPr bwMode="auto">
            <a:xfrm>
              <a:off x="410" y="827"/>
              <a:ext cx="767"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solidFill>
                    <a:schemeClr val="hlink"/>
                  </a:solidFill>
                </a:rPr>
                <a:t>Conditions</a:t>
              </a:r>
            </a:p>
          </p:txBody>
        </p:sp>
      </p:grpSp>
      <p:grpSp>
        <p:nvGrpSpPr>
          <p:cNvPr id="110" name="Group 103"/>
          <p:cNvGrpSpPr>
            <a:grpSpLocks/>
          </p:cNvGrpSpPr>
          <p:nvPr/>
        </p:nvGrpSpPr>
        <p:grpSpPr bwMode="auto">
          <a:xfrm>
            <a:off x="6180138" y="703263"/>
            <a:ext cx="1936750" cy="728662"/>
            <a:chOff x="2920" y="590"/>
            <a:chExt cx="914" cy="613"/>
          </a:xfrm>
        </p:grpSpPr>
        <p:sp>
          <p:nvSpPr>
            <p:cNvPr id="111" name="Rectangle 104"/>
            <p:cNvSpPr>
              <a:spLocks noChangeArrowheads="1"/>
            </p:cNvSpPr>
            <p:nvPr/>
          </p:nvSpPr>
          <p:spPr bwMode="auto">
            <a:xfrm>
              <a:off x="2920" y="590"/>
              <a:ext cx="914"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dirty="0">
                  <a:solidFill>
                    <a:srgbClr val="000000"/>
                  </a:solidFill>
                </a:rPr>
                <a:t>   </a:t>
              </a:r>
              <a:r>
                <a:rPr lang="en-US" altLang="en-US" sz="2400" dirty="0">
                  <a:solidFill>
                    <a:schemeClr val="hlink"/>
                  </a:solidFill>
                </a:rPr>
                <a:t>Hazardous</a:t>
              </a:r>
              <a:r>
                <a:rPr lang="en-US" altLang="en-US" sz="2000" dirty="0">
                  <a:solidFill>
                    <a:schemeClr val="hlink"/>
                  </a:solidFill>
                </a:rPr>
                <a:t> </a:t>
              </a:r>
            </a:p>
          </p:txBody>
        </p:sp>
        <p:sp>
          <p:nvSpPr>
            <p:cNvPr id="112" name="Rectangle 105"/>
            <p:cNvSpPr>
              <a:spLocks noChangeArrowheads="1"/>
            </p:cNvSpPr>
            <p:nvPr/>
          </p:nvSpPr>
          <p:spPr bwMode="auto">
            <a:xfrm>
              <a:off x="3016" y="821"/>
              <a:ext cx="677"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solidFill>
                    <a:schemeClr val="hlink"/>
                  </a:solidFill>
                </a:rPr>
                <a:t>Practices</a:t>
              </a:r>
            </a:p>
          </p:txBody>
        </p:sp>
      </p:grpSp>
      <p:sp>
        <p:nvSpPr>
          <p:cNvPr id="113" name="Rectangle 106"/>
          <p:cNvSpPr>
            <a:spLocks noChangeArrowheads="1"/>
          </p:cNvSpPr>
          <p:nvPr/>
        </p:nvSpPr>
        <p:spPr bwMode="auto">
          <a:xfrm>
            <a:off x="4930211" y="3006725"/>
            <a:ext cx="3265488"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smtClean="0">
                <a:solidFill>
                  <a:srgbClr val="000000"/>
                </a:solidFill>
              </a:rPr>
              <a:t>Failure to use safety equipment</a:t>
            </a:r>
            <a:endParaRPr lang="en-US" altLang="en-US" sz="1600" b="1" dirty="0">
              <a:solidFill>
                <a:srgbClr val="000000"/>
              </a:solidFill>
            </a:endParaRPr>
          </a:p>
        </p:txBody>
      </p:sp>
      <p:sp>
        <p:nvSpPr>
          <p:cNvPr id="114" name="Arc 107"/>
          <p:cNvSpPr>
            <a:spLocks/>
          </p:cNvSpPr>
          <p:nvPr/>
        </p:nvSpPr>
        <p:spPr bwMode="auto">
          <a:xfrm>
            <a:off x="4057650" y="3044825"/>
            <a:ext cx="134938" cy="8255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01600" cap="rnd">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5" name="Freeform 108"/>
          <p:cNvSpPr>
            <a:spLocks/>
          </p:cNvSpPr>
          <p:nvPr/>
        </p:nvSpPr>
        <p:spPr bwMode="auto">
          <a:xfrm>
            <a:off x="1255713" y="2717800"/>
            <a:ext cx="2803525" cy="461963"/>
          </a:xfrm>
          <a:custGeom>
            <a:avLst/>
            <a:gdLst>
              <a:gd name="T0" fmla="*/ 2147483647 w 1325"/>
              <a:gd name="T1" fmla="*/ 2147483647 h 387"/>
              <a:gd name="T2" fmla="*/ 2147483647 w 1325"/>
              <a:gd name="T3" fmla="*/ 2147483647 h 387"/>
              <a:gd name="T4" fmla="*/ 2147483647 w 1325"/>
              <a:gd name="T5" fmla="*/ 2147483647 h 387"/>
              <a:gd name="T6" fmla="*/ 2147483647 w 1325"/>
              <a:gd name="T7" fmla="*/ 2147483647 h 387"/>
              <a:gd name="T8" fmla="*/ 2147483647 w 1325"/>
              <a:gd name="T9" fmla="*/ 2147483647 h 387"/>
              <a:gd name="T10" fmla="*/ 2147483647 w 1325"/>
              <a:gd name="T11" fmla="*/ 0 h 387"/>
              <a:gd name="T12" fmla="*/ 2147483647 w 1325"/>
              <a:gd name="T13" fmla="*/ 2147483647 h 387"/>
              <a:gd name="T14" fmla="*/ 0 w 1325"/>
              <a:gd name="T15" fmla="*/ 2147483647 h 387"/>
              <a:gd name="T16" fmla="*/ 2147483647 w 1325"/>
              <a:gd name="T17" fmla="*/ 2147483647 h 387"/>
              <a:gd name="T18" fmla="*/ 2147483647 w 1325"/>
              <a:gd name="T19" fmla="*/ 2147483647 h 387"/>
              <a:gd name="T20" fmla="*/ 2147483647 w 1325"/>
              <a:gd name="T21" fmla="*/ 2147483647 h 387"/>
              <a:gd name="T22" fmla="*/ 2147483647 w 1325"/>
              <a:gd name="T23" fmla="*/ 2147483647 h 387"/>
              <a:gd name="T24" fmla="*/ 2147483647 w 1325"/>
              <a:gd name="T25" fmla="*/ 2147483647 h 387"/>
              <a:gd name="T26" fmla="*/ 2147483647 w 1325"/>
              <a:gd name="T27" fmla="*/ 2147483647 h 387"/>
              <a:gd name="T28" fmla="*/ 2147483647 w 1325"/>
              <a:gd name="T29" fmla="*/ 2147483647 h 387"/>
              <a:gd name="T30" fmla="*/ 2147483647 w 1325"/>
              <a:gd name="T31" fmla="*/ 2147483647 h 387"/>
              <a:gd name="T32" fmla="*/ 2147483647 w 1325"/>
              <a:gd name="T33" fmla="*/ 214748364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25"/>
              <a:gd name="T52" fmla="*/ 0 h 387"/>
              <a:gd name="T53" fmla="*/ 1325 w 1325"/>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25" h="387">
                <a:moveTo>
                  <a:pt x="1228" y="145"/>
                </a:moveTo>
                <a:lnTo>
                  <a:pt x="1133" y="96"/>
                </a:lnTo>
                <a:lnTo>
                  <a:pt x="1120" y="127"/>
                </a:lnTo>
                <a:lnTo>
                  <a:pt x="941" y="48"/>
                </a:lnTo>
                <a:lnTo>
                  <a:pt x="923" y="72"/>
                </a:lnTo>
                <a:lnTo>
                  <a:pt x="701" y="0"/>
                </a:lnTo>
                <a:lnTo>
                  <a:pt x="677" y="30"/>
                </a:lnTo>
                <a:lnTo>
                  <a:pt x="0" y="211"/>
                </a:lnTo>
                <a:lnTo>
                  <a:pt x="533" y="290"/>
                </a:lnTo>
                <a:lnTo>
                  <a:pt x="581" y="350"/>
                </a:lnTo>
                <a:lnTo>
                  <a:pt x="839" y="302"/>
                </a:lnTo>
                <a:lnTo>
                  <a:pt x="844" y="338"/>
                </a:lnTo>
                <a:lnTo>
                  <a:pt x="1073" y="344"/>
                </a:lnTo>
                <a:lnTo>
                  <a:pt x="1084" y="386"/>
                </a:lnTo>
                <a:lnTo>
                  <a:pt x="1228" y="338"/>
                </a:lnTo>
                <a:lnTo>
                  <a:pt x="1324" y="241"/>
                </a:lnTo>
                <a:lnTo>
                  <a:pt x="1228" y="145"/>
                </a:lnTo>
              </a:path>
            </a:pathLst>
          </a:custGeom>
          <a:solidFill>
            <a:srgbClr val="00CC66"/>
          </a:solidFill>
          <a:ln w="12700" cap="rnd">
            <a:solidFill>
              <a:srgbClr val="DADADA"/>
            </a:solidFill>
            <a:round/>
            <a:headEnd/>
            <a:tailEnd/>
          </a:ln>
        </p:spPr>
        <p:txBody>
          <a:bodyPr/>
          <a:lstStyle/>
          <a:p>
            <a:endParaRPr lang="en-US"/>
          </a:p>
        </p:txBody>
      </p:sp>
      <p:sp>
        <p:nvSpPr>
          <p:cNvPr id="116" name="Rectangle 109"/>
          <p:cNvSpPr>
            <a:spLocks noChangeArrowheads="1"/>
          </p:cNvSpPr>
          <p:nvPr/>
        </p:nvSpPr>
        <p:spPr bwMode="auto">
          <a:xfrm>
            <a:off x="1981200" y="2819400"/>
            <a:ext cx="19177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a:solidFill>
                  <a:srgbClr val="000000"/>
                </a:solidFill>
              </a:rPr>
              <a:t>Equipment failure</a:t>
            </a:r>
          </a:p>
        </p:txBody>
      </p:sp>
      <p:sp>
        <p:nvSpPr>
          <p:cNvPr id="117" name="Freeform 110"/>
          <p:cNvSpPr>
            <a:spLocks/>
          </p:cNvSpPr>
          <p:nvPr/>
        </p:nvSpPr>
        <p:spPr bwMode="auto">
          <a:xfrm>
            <a:off x="3581400" y="838200"/>
            <a:ext cx="2438400" cy="838200"/>
          </a:xfrm>
          <a:custGeom>
            <a:avLst/>
            <a:gdLst>
              <a:gd name="T0" fmla="*/ 2147483647 w 723"/>
              <a:gd name="T1" fmla="*/ 2147483647 h 690"/>
              <a:gd name="T2" fmla="*/ 2147483647 w 723"/>
              <a:gd name="T3" fmla="*/ 2147483647 h 690"/>
              <a:gd name="T4" fmla="*/ 2147483647 w 723"/>
              <a:gd name="T5" fmla="*/ 2147483647 h 690"/>
              <a:gd name="T6" fmla="*/ 2147483647 w 723"/>
              <a:gd name="T7" fmla="*/ 2147483647 h 690"/>
              <a:gd name="T8" fmla="*/ 2147483647 w 723"/>
              <a:gd name="T9" fmla="*/ 2147483647 h 690"/>
              <a:gd name="T10" fmla="*/ 2147483647 w 723"/>
              <a:gd name="T11" fmla="*/ 2147483647 h 690"/>
              <a:gd name="T12" fmla="*/ 2147483647 w 723"/>
              <a:gd name="T13" fmla="*/ 2147483647 h 690"/>
              <a:gd name="T14" fmla="*/ 2147483647 w 723"/>
              <a:gd name="T15" fmla="*/ 2147483647 h 690"/>
              <a:gd name="T16" fmla="*/ 2147483647 w 723"/>
              <a:gd name="T17" fmla="*/ 2147483647 h 690"/>
              <a:gd name="T18" fmla="*/ 2147483647 w 723"/>
              <a:gd name="T19" fmla="*/ 2147483647 h 690"/>
              <a:gd name="T20" fmla="*/ 2147483647 w 723"/>
              <a:gd name="T21" fmla="*/ 2147483647 h 690"/>
              <a:gd name="T22" fmla="*/ 2147483647 w 723"/>
              <a:gd name="T23" fmla="*/ 2147483647 h 690"/>
              <a:gd name="T24" fmla="*/ 2147483647 w 723"/>
              <a:gd name="T25" fmla="*/ 2147483647 h 690"/>
              <a:gd name="T26" fmla="*/ 2147483647 w 723"/>
              <a:gd name="T27" fmla="*/ 2147483647 h 690"/>
              <a:gd name="T28" fmla="*/ 2147483647 w 723"/>
              <a:gd name="T29" fmla="*/ 2147483647 h 690"/>
              <a:gd name="T30" fmla="*/ 2147483647 w 723"/>
              <a:gd name="T31" fmla="*/ 2147483647 h 690"/>
              <a:gd name="T32" fmla="*/ 2147483647 w 723"/>
              <a:gd name="T33" fmla="*/ 2147483647 h 690"/>
              <a:gd name="T34" fmla="*/ 2147483647 w 723"/>
              <a:gd name="T35" fmla="*/ 2147483647 h 690"/>
              <a:gd name="T36" fmla="*/ 2147483647 w 723"/>
              <a:gd name="T37" fmla="*/ 2147483647 h 690"/>
              <a:gd name="T38" fmla="*/ 2147483647 w 723"/>
              <a:gd name="T39" fmla="*/ 2147483647 h 690"/>
              <a:gd name="T40" fmla="*/ 2147483647 w 723"/>
              <a:gd name="T41" fmla="*/ 2147483647 h 690"/>
              <a:gd name="T42" fmla="*/ 2147483647 w 723"/>
              <a:gd name="T43" fmla="*/ 2147483647 h 690"/>
              <a:gd name="T44" fmla="*/ 2147483647 w 723"/>
              <a:gd name="T45" fmla="*/ 2147483647 h 690"/>
              <a:gd name="T46" fmla="*/ 2147483647 w 723"/>
              <a:gd name="T47" fmla="*/ 2147483647 h 690"/>
              <a:gd name="T48" fmla="*/ 2147483647 w 723"/>
              <a:gd name="T49" fmla="*/ 2147483647 h 690"/>
              <a:gd name="T50" fmla="*/ 2147483647 w 723"/>
              <a:gd name="T51" fmla="*/ 2147483647 h 690"/>
              <a:gd name="T52" fmla="*/ 2147483647 w 723"/>
              <a:gd name="T53" fmla="*/ 2147483647 h 690"/>
              <a:gd name="T54" fmla="*/ 2147483647 w 723"/>
              <a:gd name="T55" fmla="*/ 2147483647 h 690"/>
              <a:gd name="T56" fmla="*/ 2147483647 w 723"/>
              <a:gd name="T57" fmla="*/ 2147483647 h 690"/>
              <a:gd name="T58" fmla="*/ 2147483647 w 723"/>
              <a:gd name="T59" fmla="*/ 2147483647 h 690"/>
              <a:gd name="T60" fmla="*/ 2147483647 w 723"/>
              <a:gd name="T61" fmla="*/ 2147483647 h 690"/>
              <a:gd name="T62" fmla="*/ 2147483647 w 723"/>
              <a:gd name="T63" fmla="*/ 2147483647 h 690"/>
              <a:gd name="T64" fmla="*/ 2147483647 w 723"/>
              <a:gd name="T65" fmla="*/ 2147483647 h 690"/>
              <a:gd name="T66" fmla="*/ 2147483647 w 723"/>
              <a:gd name="T67" fmla="*/ 2147483647 h 690"/>
              <a:gd name="T68" fmla="*/ 2147483647 w 723"/>
              <a:gd name="T69" fmla="*/ 2147483647 h 690"/>
              <a:gd name="T70" fmla="*/ 2147483647 w 723"/>
              <a:gd name="T71" fmla="*/ 2147483647 h 690"/>
              <a:gd name="T72" fmla="*/ 2147483647 w 723"/>
              <a:gd name="T73" fmla="*/ 0 h 690"/>
              <a:gd name="T74" fmla="*/ 2147483647 w 723"/>
              <a:gd name="T75" fmla="*/ 2147483647 h 690"/>
              <a:gd name="T76" fmla="*/ 2147483647 w 723"/>
              <a:gd name="T77" fmla="*/ 2147483647 h 690"/>
              <a:gd name="T78" fmla="*/ 2147483647 w 723"/>
              <a:gd name="T79" fmla="*/ 2147483647 h 690"/>
              <a:gd name="T80" fmla="*/ 2147483647 w 723"/>
              <a:gd name="T81" fmla="*/ 2147483647 h 690"/>
              <a:gd name="T82" fmla="*/ 2147483647 w 723"/>
              <a:gd name="T83" fmla="*/ 2147483647 h 690"/>
              <a:gd name="T84" fmla="*/ 2147483647 w 723"/>
              <a:gd name="T85" fmla="*/ 2147483647 h 690"/>
              <a:gd name="T86" fmla="*/ 2147483647 w 723"/>
              <a:gd name="T87" fmla="*/ 2147483647 h 690"/>
              <a:gd name="T88" fmla="*/ 2147483647 w 723"/>
              <a:gd name="T89" fmla="*/ 2147483647 h 690"/>
              <a:gd name="T90" fmla="*/ 2147483647 w 723"/>
              <a:gd name="T91" fmla="*/ 2147483647 h 690"/>
              <a:gd name="T92" fmla="*/ 2147483647 w 723"/>
              <a:gd name="T93" fmla="*/ 2147483647 h 690"/>
              <a:gd name="T94" fmla="*/ 2147483647 w 723"/>
              <a:gd name="T95" fmla="*/ 2147483647 h 690"/>
              <a:gd name="T96" fmla="*/ 2147483647 w 723"/>
              <a:gd name="T97" fmla="*/ 2147483647 h 690"/>
              <a:gd name="T98" fmla="*/ 2147483647 w 723"/>
              <a:gd name="T99" fmla="*/ 2147483647 h 690"/>
              <a:gd name="T100" fmla="*/ 0 w 723"/>
              <a:gd name="T101" fmla="*/ 2147483647 h 690"/>
              <a:gd name="T102" fmla="*/ 2147483647 w 723"/>
              <a:gd name="T103" fmla="*/ 2147483647 h 690"/>
              <a:gd name="T104" fmla="*/ 2147483647 w 723"/>
              <a:gd name="T105" fmla="*/ 2147483647 h 690"/>
              <a:gd name="T106" fmla="*/ 2147483647 w 723"/>
              <a:gd name="T107" fmla="*/ 2147483647 h 690"/>
              <a:gd name="T108" fmla="*/ 2147483647 w 723"/>
              <a:gd name="T109" fmla="*/ 2147483647 h 690"/>
              <a:gd name="T110" fmla="*/ 2147483647 w 723"/>
              <a:gd name="T111" fmla="*/ 2147483647 h 6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23"/>
              <a:gd name="T169" fmla="*/ 0 h 690"/>
              <a:gd name="T170" fmla="*/ 723 w 723"/>
              <a:gd name="T171" fmla="*/ 690 h 69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23" h="690">
                <a:moveTo>
                  <a:pt x="504" y="113"/>
                </a:moveTo>
                <a:lnTo>
                  <a:pt x="172" y="542"/>
                </a:lnTo>
                <a:lnTo>
                  <a:pt x="561" y="158"/>
                </a:lnTo>
                <a:lnTo>
                  <a:pt x="114" y="463"/>
                </a:lnTo>
                <a:lnTo>
                  <a:pt x="607" y="259"/>
                </a:lnTo>
                <a:lnTo>
                  <a:pt x="69" y="361"/>
                </a:lnTo>
                <a:lnTo>
                  <a:pt x="641" y="350"/>
                </a:lnTo>
                <a:lnTo>
                  <a:pt x="46" y="271"/>
                </a:lnTo>
                <a:lnTo>
                  <a:pt x="618" y="418"/>
                </a:lnTo>
                <a:lnTo>
                  <a:pt x="80" y="180"/>
                </a:lnTo>
                <a:lnTo>
                  <a:pt x="573" y="474"/>
                </a:lnTo>
                <a:lnTo>
                  <a:pt x="172" y="113"/>
                </a:lnTo>
                <a:lnTo>
                  <a:pt x="492" y="519"/>
                </a:lnTo>
                <a:lnTo>
                  <a:pt x="263" y="79"/>
                </a:lnTo>
                <a:lnTo>
                  <a:pt x="447" y="598"/>
                </a:lnTo>
                <a:lnTo>
                  <a:pt x="344" y="11"/>
                </a:lnTo>
                <a:lnTo>
                  <a:pt x="355" y="643"/>
                </a:lnTo>
                <a:lnTo>
                  <a:pt x="424" y="11"/>
                </a:lnTo>
                <a:lnTo>
                  <a:pt x="286" y="643"/>
                </a:lnTo>
                <a:lnTo>
                  <a:pt x="470" y="34"/>
                </a:lnTo>
                <a:lnTo>
                  <a:pt x="218" y="598"/>
                </a:lnTo>
                <a:lnTo>
                  <a:pt x="401" y="45"/>
                </a:lnTo>
                <a:lnTo>
                  <a:pt x="470" y="689"/>
                </a:lnTo>
                <a:lnTo>
                  <a:pt x="183" y="56"/>
                </a:lnTo>
                <a:lnTo>
                  <a:pt x="573" y="598"/>
                </a:lnTo>
                <a:lnTo>
                  <a:pt x="149" y="169"/>
                </a:lnTo>
                <a:lnTo>
                  <a:pt x="630" y="463"/>
                </a:lnTo>
                <a:lnTo>
                  <a:pt x="80" y="282"/>
                </a:lnTo>
                <a:lnTo>
                  <a:pt x="653" y="327"/>
                </a:lnTo>
                <a:lnTo>
                  <a:pt x="34" y="406"/>
                </a:lnTo>
                <a:lnTo>
                  <a:pt x="641" y="226"/>
                </a:lnTo>
                <a:lnTo>
                  <a:pt x="69" y="508"/>
                </a:lnTo>
                <a:lnTo>
                  <a:pt x="630" y="135"/>
                </a:lnTo>
                <a:lnTo>
                  <a:pt x="149" y="564"/>
                </a:lnTo>
                <a:lnTo>
                  <a:pt x="573" y="90"/>
                </a:lnTo>
                <a:lnTo>
                  <a:pt x="206" y="666"/>
                </a:lnTo>
                <a:lnTo>
                  <a:pt x="424" y="0"/>
                </a:lnTo>
                <a:lnTo>
                  <a:pt x="401" y="34"/>
                </a:lnTo>
                <a:lnTo>
                  <a:pt x="389" y="689"/>
                </a:lnTo>
                <a:lnTo>
                  <a:pt x="401" y="655"/>
                </a:lnTo>
                <a:lnTo>
                  <a:pt x="378" y="587"/>
                </a:lnTo>
                <a:lnTo>
                  <a:pt x="378" y="553"/>
                </a:lnTo>
                <a:lnTo>
                  <a:pt x="378" y="508"/>
                </a:lnTo>
                <a:lnTo>
                  <a:pt x="366" y="463"/>
                </a:lnTo>
                <a:lnTo>
                  <a:pt x="240" y="11"/>
                </a:lnTo>
                <a:lnTo>
                  <a:pt x="573" y="666"/>
                </a:lnTo>
                <a:lnTo>
                  <a:pt x="103" y="90"/>
                </a:lnTo>
                <a:lnTo>
                  <a:pt x="676" y="553"/>
                </a:lnTo>
                <a:lnTo>
                  <a:pt x="11" y="192"/>
                </a:lnTo>
                <a:lnTo>
                  <a:pt x="687" y="384"/>
                </a:lnTo>
                <a:lnTo>
                  <a:pt x="0" y="451"/>
                </a:lnTo>
                <a:lnTo>
                  <a:pt x="722" y="271"/>
                </a:lnTo>
                <a:lnTo>
                  <a:pt x="69" y="553"/>
                </a:lnTo>
                <a:lnTo>
                  <a:pt x="687" y="180"/>
                </a:lnTo>
                <a:lnTo>
                  <a:pt x="126" y="632"/>
                </a:lnTo>
                <a:lnTo>
                  <a:pt x="504" y="113"/>
                </a:lnTo>
              </a:path>
            </a:pathLst>
          </a:custGeom>
          <a:solidFill>
            <a:srgbClr val="CC3399"/>
          </a:solidFill>
          <a:ln w="12700" cap="rnd">
            <a:solidFill>
              <a:srgbClr val="FF0066"/>
            </a:solidFill>
            <a:round/>
            <a:headEnd/>
            <a:tailEnd/>
          </a:ln>
        </p:spPr>
        <p:txBody>
          <a:bodyPr/>
          <a:lstStyle/>
          <a:p>
            <a:endParaRPr lang="en-US"/>
          </a:p>
        </p:txBody>
      </p:sp>
      <p:sp>
        <p:nvSpPr>
          <p:cNvPr id="118" name="Freeform 111"/>
          <p:cNvSpPr>
            <a:spLocks/>
          </p:cNvSpPr>
          <p:nvPr/>
        </p:nvSpPr>
        <p:spPr bwMode="auto">
          <a:xfrm>
            <a:off x="4038600" y="914400"/>
            <a:ext cx="1447800" cy="609600"/>
          </a:xfrm>
          <a:custGeom>
            <a:avLst/>
            <a:gdLst>
              <a:gd name="T0" fmla="*/ 2147483647 w 535"/>
              <a:gd name="T1" fmla="*/ 2147483647 h 509"/>
              <a:gd name="T2" fmla="*/ 2147483647 w 535"/>
              <a:gd name="T3" fmla="*/ 2147483647 h 509"/>
              <a:gd name="T4" fmla="*/ 2147483647 w 535"/>
              <a:gd name="T5" fmla="*/ 2147483647 h 509"/>
              <a:gd name="T6" fmla="*/ 2147483647 w 535"/>
              <a:gd name="T7" fmla="*/ 2147483647 h 509"/>
              <a:gd name="T8" fmla="*/ 2147483647 w 535"/>
              <a:gd name="T9" fmla="*/ 2147483647 h 509"/>
              <a:gd name="T10" fmla="*/ 2147483647 w 535"/>
              <a:gd name="T11" fmla="*/ 2147483647 h 509"/>
              <a:gd name="T12" fmla="*/ 2147483647 w 535"/>
              <a:gd name="T13" fmla="*/ 2147483647 h 509"/>
              <a:gd name="T14" fmla="*/ 2147483647 w 535"/>
              <a:gd name="T15" fmla="*/ 2147483647 h 509"/>
              <a:gd name="T16" fmla="*/ 2147483647 w 535"/>
              <a:gd name="T17" fmla="*/ 2147483647 h 509"/>
              <a:gd name="T18" fmla="*/ 2147483647 w 535"/>
              <a:gd name="T19" fmla="*/ 2147483647 h 509"/>
              <a:gd name="T20" fmla="*/ 2147483647 w 535"/>
              <a:gd name="T21" fmla="*/ 2147483647 h 509"/>
              <a:gd name="T22" fmla="*/ 2147483647 w 535"/>
              <a:gd name="T23" fmla="*/ 2147483647 h 509"/>
              <a:gd name="T24" fmla="*/ 2147483647 w 535"/>
              <a:gd name="T25" fmla="*/ 2147483647 h 509"/>
              <a:gd name="T26" fmla="*/ 2147483647 w 535"/>
              <a:gd name="T27" fmla="*/ 2147483647 h 509"/>
              <a:gd name="T28" fmla="*/ 2147483647 w 535"/>
              <a:gd name="T29" fmla="*/ 2147483647 h 509"/>
              <a:gd name="T30" fmla="*/ 2147483647 w 535"/>
              <a:gd name="T31" fmla="*/ 2147483647 h 509"/>
              <a:gd name="T32" fmla="*/ 2147483647 w 535"/>
              <a:gd name="T33" fmla="*/ 2147483647 h 509"/>
              <a:gd name="T34" fmla="*/ 2147483647 w 535"/>
              <a:gd name="T35" fmla="*/ 2147483647 h 509"/>
              <a:gd name="T36" fmla="*/ 2147483647 w 535"/>
              <a:gd name="T37" fmla="*/ 2147483647 h 509"/>
              <a:gd name="T38" fmla="*/ 2147483647 w 535"/>
              <a:gd name="T39" fmla="*/ 2147483647 h 509"/>
              <a:gd name="T40" fmla="*/ 2147483647 w 535"/>
              <a:gd name="T41" fmla="*/ 2147483647 h 509"/>
              <a:gd name="T42" fmla="*/ 2147483647 w 535"/>
              <a:gd name="T43" fmla="*/ 2147483647 h 509"/>
              <a:gd name="T44" fmla="*/ 2147483647 w 535"/>
              <a:gd name="T45" fmla="*/ 2147483647 h 509"/>
              <a:gd name="T46" fmla="*/ 2147483647 w 535"/>
              <a:gd name="T47" fmla="*/ 2147483647 h 509"/>
              <a:gd name="T48" fmla="*/ 2147483647 w 535"/>
              <a:gd name="T49" fmla="*/ 2147483647 h 509"/>
              <a:gd name="T50" fmla="*/ 2147483647 w 535"/>
              <a:gd name="T51" fmla="*/ 2147483647 h 509"/>
              <a:gd name="T52" fmla="*/ 2147483647 w 535"/>
              <a:gd name="T53" fmla="*/ 2147483647 h 509"/>
              <a:gd name="T54" fmla="*/ 2147483647 w 535"/>
              <a:gd name="T55" fmla="*/ 2147483647 h 509"/>
              <a:gd name="T56" fmla="*/ 2147483647 w 535"/>
              <a:gd name="T57" fmla="*/ 2147483647 h 509"/>
              <a:gd name="T58" fmla="*/ 2147483647 w 535"/>
              <a:gd name="T59" fmla="*/ 2147483647 h 509"/>
              <a:gd name="T60" fmla="*/ 2147483647 w 535"/>
              <a:gd name="T61" fmla="*/ 2147483647 h 509"/>
              <a:gd name="T62" fmla="*/ 2147483647 w 535"/>
              <a:gd name="T63" fmla="*/ 2147483647 h 509"/>
              <a:gd name="T64" fmla="*/ 2147483647 w 535"/>
              <a:gd name="T65" fmla="*/ 2147483647 h 509"/>
              <a:gd name="T66" fmla="*/ 2147483647 w 535"/>
              <a:gd name="T67" fmla="*/ 2147483647 h 509"/>
              <a:gd name="T68" fmla="*/ 2147483647 w 535"/>
              <a:gd name="T69" fmla="*/ 2147483647 h 509"/>
              <a:gd name="T70" fmla="*/ 2147483647 w 535"/>
              <a:gd name="T71" fmla="*/ 2147483647 h 509"/>
              <a:gd name="T72" fmla="*/ 2147483647 w 535"/>
              <a:gd name="T73" fmla="*/ 0 h 509"/>
              <a:gd name="T74" fmla="*/ 2147483647 w 535"/>
              <a:gd name="T75" fmla="*/ 2147483647 h 509"/>
              <a:gd name="T76" fmla="*/ 2147483647 w 535"/>
              <a:gd name="T77" fmla="*/ 2147483647 h 509"/>
              <a:gd name="T78" fmla="*/ 2147483647 w 535"/>
              <a:gd name="T79" fmla="*/ 2147483647 h 509"/>
              <a:gd name="T80" fmla="*/ 2147483647 w 535"/>
              <a:gd name="T81" fmla="*/ 2147483647 h 509"/>
              <a:gd name="T82" fmla="*/ 2147483647 w 535"/>
              <a:gd name="T83" fmla="*/ 2147483647 h 509"/>
              <a:gd name="T84" fmla="*/ 2147483647 w 535"/>
              <a:gd name="T85" fmla="*/ 2147483647 h 509"/>
              <a:gd name="T86" fmla="*/ 2147483647 w 535"/>
              <a:gd name="T87" fmla="*/ 2147483647 h 509"/>
              <a:gd name="T88" fmla="*/ 2147483647 w 535"/>
              <a:gd name="T89" fmla="*/ 2147483647 h 509"/>
              <a:gd name="T90" fmla="*/ 2147483647 w 535"/>
              <a:gd name="T91" fmla="*/ 2147483647 h 509"/>
              <a:gd name="T92" fmla="*/ 2147483647 w 535"/>
              <a:gd name="T93" fmla="*/ 2147483647 h 509"/>
              <a:gd name="T94" fmla="*/ 2147483647 w 535"/>
              <a:gd name="T95" fmla="*/ 2147483647 h 509"/>
              <a:gd name="T96" fmla="*/ 2147483647 w 535"/>
              <a:gd name="T97" fmla="*/ 2147483647 h 509"/>
              <a:gd name="T98" fmla="*/ 2147483647 w 535"/>
              <a:gd name="T99" fmla="*/ 2147483647 h 509"/>
              <a:gd name="T100" fmla="*/ 0 w 535"/>
              <a:gd name="T101" fmla="*/ 2147483647 h 509"/>
              <a:gd name="T102" fmla="*/ 2147483647 w 535"/>
              <a:gd name="T103" fmla="*/ 2147483647 h 509"/>
              <a:gd name="T104" fmla="*/ 2147483647 w 535"/>
              <a:gd name="T105" fmla="*/ 2147483647 h 509"/>
              <a:gd name="T106" fmla="*/ 2147483647 w 535"/>
              <a:gd name="T107" fmla="*/ 2147483647 h 509"/>
              <a:gd name="T108" fmla="*/ 2147483647 w 535"/>
              <a:gd name="T109" fmla="*/ 2147483647 h 509"/>
              <a:gd name="T110" fmla="*/ 2147483647 w 535"/>
              <a:gd name="T111" fmla="*/ 2147483647 h 50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35"/>
              <a:gd name="T169" fmla="*/ 0 h 509"/>
              <a:gd name="T170" fmla="*/ 535 w 535"/>
              <a:gd name="T171" fmla="*/ 509 h 50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35" h="509">
                <a:moveTo>
                  <a:pt x="373" y="84"/>
                </a:moveTo>
                <a:lnTo>
                  <a:pt x="127" y="400"/>
                </a:lnTo>
                <a:lnTo>
                  <a:pt x="415" y="117"/>
                </a:lnTo>
                <a:lnTo>
                  <a:pt x="85" y="342"/>
                </a:lnTo>
                <a:lnTo>
                  <a:pt x="450" y="192"/>
                </a:lnTo>
                <a:lnTo>
                  <a:pt x="52" y="267"/>
                </a:lnTo>
                <a:lnTo>
                  <a:pt x="475" y="258"/>
                </a:lnTo>
                <a:lnTo>
                  <a:pt x="34" y="200"/>
                </a:lnTo>
                <a:lnTo>
                  <a:pt x="458" y="309"/>
                </a:lnTo>
                <a:lnTo>
                  <a:pt x="60" y="133"/>
                </a:lnTo>
                <a:lnTo>
                  <a:pt x="424" y="350"/>
                </a:lnTo>
                <a:lnTo>
                  <a:pt x="127" y="84"/>
                </a:lnTo>
                <a:lnTo>
                  <a:pt x="365" y="383"/>
                </a:lnTo>
                <a:lnTo>
                  <a:pt x="195" y="58"/>
                </a:lnTo>
                <a:lnTo>
                  <a:pt x="331" y="441"/>
                </a:lnTo>
                <a:lnTo>
                  <a:pt x="255" y="9"/>
                </a:lnTo>
                <a:lnTo>
                  <a:pt x="263" y="475"/>
                </a:lnTo>
                <a:lnTo>
                  <a:pt x="314" y="9"/>
                </a:lnTo>
                <a:lnTo>
                  <a:pt x="212" y="475"/>
                </a:lnTo>
                <a:lnTo>
                  <a:pt x="348" y="25"/>
                </a:lnTo>
                <a:lnTo>
                  <a:pt x="162" y="441"/>
                </a:lnTo>
                <a:lnTo>
                  <a:pt x="297" y="33"/>
                </a:lnTo>
                <a:lnTo>
                  <a:pt x="348" y="508"/>
                </a:lnTo>
                <a:lnTo>
                  <a:pt x="136" y="42"/>
                </a:lnTo>
                <a:lnTo>
                  <a:pt x="424" y="441"/>
                </a:lnTo>
                <a:lnTo>
                  <a:pt x="111" y="125"/>
                </a:lnTo>
                <a:lnTo>
                  <a:pt x="467" y="342"/>
                </a:lnTo>
                <a:lnTo>
                  <a:pt x="60" y="209"/>
                </a:lnTo>
                <a:lnTo>
                  <a:pt x="483" y="242"/>
                </a:lnTo>
                <a:lnTo>
                  <a:pt x="26" y="300"/>
                </a:lnTo>
                <a:lnTo>
                  <a:pt x="475" y="167"/>
                </a:lnTo>
                <a:lnTo>
                  <a:pt x="52" y="375"/>
                </a:lnTo>
                <a:lnTo>
                  <a:pt x="467" y="100"/>
                </a:lnTo>
                <a:lnTo>
                  <a:pt x="111" y="417"/>
                </a:lnTo>
                <a:lnTo>
                  <a:pt x="424" y="67"/>
                </a:lnTo>
                <a:lnTo>
                  <a:pt x="153" y="492"/>
                </a:lnTo>
                <a:lnTo>
                  <a:pt x="314" y="0"/>
                </a:lnTo>
                <a:lnTo>
                  <a:pt x="297" y="25"/>
                </a:lnTo>
                <a:lnTo>
                  <a:pt x="289" y="508"/>
                </a:lnTo>
                <a:lnTo>
                  <a:pt x="297" y="483"/>
                </a:lnTo>
                <a:lnTo>
                  <a:pt x="280" y="434"/>
                </a:lnTo>
                <a:lnTo>
                  <a:pt x="280" y="408"/>
                </a:lnTo>
                <a:lnTo>
                  <a:pt x="280" y="375"/>
                </a:lnTo>
                <a:lnTo>
                  <a:pt x="272" y="342"/>
                </a:lnTo>
                <a:lnTo>
                  <a:pt x="178" y="9"/>
                </a:lnTo>
                <a:lnTo>
                  <a:pt x="424" y="492"/>
                </a:lnTo>
                <a:lnTo>
                  <a:pt x="77" y="67"/>
                </a:lnTo>
                <a:lnTo>
                  <a:pt x="501" y="408"/>
                </a:lnTo>
                <a:lnTo>
                  <a:pt x="9" y="142"/>
                </a:lnTo>
                <a:lnTo>
                  <a:pt x="509" y="283"/>
                </a:lnTo>
                <a:lnTo>
                  <a:pt x="0" y="334"/>
                </a:lnTo>
                <a:lnTo>
                  <a:pt x="534" y="200"/>
                </a:lnTo>
                <a:lnTo>
                  <a:pt x="52" y="408"/>
                </a:lnTo>
                <a:lnTo>
                  <a:pt x="509" y="133"/>
                </a:lnTo>
                <a:lnTo>
                  <a:pt x="94" y="467"/>
                </a:lnTo>
                <a:lnTo>
                  <a:pt x="373" y="84"/>
                </a:lnTo>
              </a:path>
            </a:pathLst>
          </a:custGeom>
          <a:solidFill>
            <a:srgbClr val="FF9900"/>
          </a:solidFill>
          <a:ln w="12700" cap="rnd">
            <a:solidFill>
              <a:srgbClr val="FFFF99"/>
            </a:solidFill>
            <a:round/>
            <a:headEnd/>
            <a:tailEnd/>
          </a:ln>
        </p:spPr>
        <p:txBody>
          <a:bodyPr/>
          <a:lstStyle/>
          <a:p>
            <a:endParaRPr lang="en-US"/>
          </a:p>
        </p:txBody>
      </p:sp>
      <p:sp>
        <p:nvSpPr>
          <p:cNvPr id="119" name="TextBox 118"/>
          <p:cNvSpPr txBox="1"/>
          <p:nvPr/>
        </p:nvSpPr>
        <p:spPr>
          <a:xfrm>
            <a:off x="-367506" y="6326188"/>
            <a:ext cx="9144000" cy="461963"/>
          </a:xfrm>
          <a:prstGeom prst="rect">
            <a:avLst/>
          </a:prstGeom>
          <a:noFill/>
        </p:spPr>
        <p:txBody>
          <a:bodyPr wrap="square">
            <a:spAutoFit/>
          </a:bodyPr>
          <a:lstStyle/>
          <a:p>
            <a:pPr algn="ctr">
              <a:defRPr/>
            </a:pPr>
            <a:r>
              <a:rPr lang="en-US" sz="2400" dirty="0">
                <a:latin typeface="Arial" charset="0"/>
              </a:rPr>
              <a:t>Root Causes</a:t>
            </a:r>
          </a:p>
        </p:txBody>
      </p:sp>
      <p:sp>
        <p:nvSpPr>
          <p:cNvPr id="120" name="Rectangle 76"/>
          <p:cNvSpPr>
            <a:spLocks noChangeArrowheads="1"/>
          </p:cNvSpPr>
          <p:nvPr/>
        </p:nvSpPr>
        <p:spPr bwMode="auto">
          <a:xfrm>
            <a:off x="4410278" y="1055968"/>
            <a:ext cx="742192"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smtClean="0">
                <a:solidFill>
                  <a:srgbClr val="000000"/>
                </a:solidFill>
              </a:rPr>
              <a:t>Injury</a:t>
            </a:r>
            <a:endParaRPr lang="en-US" altLang="en-US" sz="1600" b="1" dirty="0">
              <a:solidFill>
                <a:srgbClr val="000000"/>
              </a:solidFill>
            </a:endParaRPr>
          </a:p>
        </p:txBody>
      </p:sp>
      <p:sp>
        <p:nvSpPr>
          <p:cNvPr id="122" name="Rectangle 109"/>
          <p:cNvSpPr>
            <a:spLocks noChangeArrowheads="1"/>
          </p:cNvSpPr>
          <p:nvPr/>
        </p:nvSpPr>
        <p:spPr bwMode="auto">
          <a:xfrm>
            <a:off x="2116274" y="3281924"/>
            <a:ext cx="1449116"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dirty="0" smtClean="0">
                <a:solidFill>
                  <a:srgbClr val="000000"/>
                </a:solidFill>
              </a:rPr>
              <a:t>Poor lighting</a:t>
            </a:r>
            <a:endParaRPr lang="en-US" altLang="en-US" sz="1600" b="1" dirty="0">
              <a:solidFill>
                <a:srgbClr val="000000"/>
              </a:solidFill>
            </a:endParaRPr>
          </a:p>
        </p:txBody>
      </p:sp>
    </p:spTree>
    <p:extLst>
      <p:ext uri="{BB962C8B-B14F-4D97-AF65-F5344CB8AC3E}">
        <p14:creationId xmlns:p14="http://schemas.microsoft.com/office/powerpoint/2010/main" val="155825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9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9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0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1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8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1"/>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1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90"/>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41"/>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4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0"/>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7"/>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78"/>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1" nodeType="clickEffect">
                                  <p:stCondLst>
                                    <p:cond delay="0"/>
                                  </p:stCondLst>
                                  <p:childTnLst>
                                    <p:set>
                                      <p:cBhvr>
                                        <p:cTn id="130" dur="1" fill="hold">
                                          <p:stCondLst>
                                            <p:cond delay="0"/>
                                          </p:stCondLst>
                                        </p:cTn>
                                        <p:tgtEl>
                                          <p:spTgt spid="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2" grpId="0" animBg="1"/>
      <p:bldP spid="23" grpId="0" animBg="1"/>
      <p:bldP spid="24" grpId="0" animBg="1"/>
      <p:bldP spid="25" grpId="0" animBg="1"/>
      <p:bldP spid="28" grpId="0" animBg="1"/>
      <p:bldP spid="29" grpId="0" animBg="1"/>
      <p:bldP spid="30" grpId="0" animBg="1"/>
      <p:bldP spid="32" grpId="0" animBg="1"/>
      <p:bldP spid="34" grpId="0" animBg="1"/>
      <p:bldP spid="35" grpId="0" animBg="1"/>
      <p:bldP spid="36" grpId="0" animBg="1"/>
      <p:bldP spid="37" grpId="0" animBg="1"/>
      <p:bldP spid="38" grpId="0" animBg="1"/>
      <p:bldP spid="39" grpId="0" animBg="1"/>
      <p:bldP spid="40" grpId="0" animBg="1"/>
      <p:bldP spid="41" grpId="0" animBg="1"/>
      <p:bldP spid="77" grpId="0" animBg="1"/>
      <p:bldP spid="78" grpId="0" animBg="1"/>
      <p:bldP spid="79" grpId="0"/>
      <p:bldP spid="80" grpId="0"/>
      <p:bldP spid="81" grpId="0"/>
      <p:bldP spid="82" grpId="0" animBg="1"/>
      <p:bldP spid="83" grpId="0"/>
      <p:bldP spid="84" grpId="0" animBg="1"/>
      <p:bldP spid="85" grpId="0"/>
      <p:bldP spid="86" grpId="0"/>
      <p:bldP spid="87" grpId="0"/>
      <p:bldP spid="88" grpId="0"/>
      <p:bldP spid="89" grpId="0"/>
      <p:bldP spid="90" grpId="0"/>
      <p:bldP spid="91" grpId="0" animBg="1"/>
      <p:bldP spid="92" grpId="0"/>
      <p:bldP spid="93" grpId="0" animBg="1"/>
      <p:bldP spid="94" grpId="0"/>
      <p:bldP spid="95" grpId="0" animBg="1"/>
      <p:bldP spid="96" grpId="0"/>
      <p:bldP spid="97" grpId="0"/>
      <p:bldP spid="98" grpId="0" animBg="1"/>
      <p:bldP spid="99" grpId="0"/>
      <p:bldP spid="100" grpId="0" animBg="1"/>
      <p:bldP spid="101" grpId="0"/>
      <p:bldP spid="113" grpId="0"/>
      <p:bldP spid="114" grpId="0" animBg="1"/>
      <p:bldP spid="115" grpId="0" animBg="1"/>
      <p:bldP spid="116" grpId="0"/>
      <p:bldP spid="119" grpId="0"/>
      <p:bldP spid="120" grpId="0"/>
      <p:bldP spid="122" grpId="0"/>
      <p:bldP spid="12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Straight Connector 51"/>
          <p:cNvCxnSpPr/>
          <p:nvPr/>
        </p:nvCxnSpPr>
        <p:spPr>
          <a:xfrm>
            <a:off x="6456831" y="2150087"/>
            <a:ext cx="24262" cy="3558124"/>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Ishikawa (Fishbone) Diagram</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16</a:t>
            </a:fld>
            <a:endParaRPr lang="en-US" altLang="en-US"/>
          </a:p>
        </p:txBody>
      </p:sp>
      <p:cxnSp>
        <p:nvCxnSpPr>
          <p:cNvPr id="8" name="Straight Connector 7"/>
          <p:cNvCxnSpPr>
            <a:endCxn id="66" idx="2"/>
          </p:cNvCxnSpPr>
          <p:nvPr/>
        </p:nvCxnSpPr>
        <p:spPr>
          <a:xfrm>
            <a:off x="1676400" y="4191000"/>
            <a:ext cx="507259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191005" y="2799303"/>
            <a:ext cx="1077357" cy="13916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1976567" y="4191000"/>
            <a:ext cx="1291795" cy="146796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1380353" y="3220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a:off x="1676400" y="3601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a:stCxn id="75" idx="2"/>
          </p:cNvCxnSpPr>
          <p:nvPr/>
        </p:nvCxnSpPr>
        <p:spPr>
          <a:xfrm>
            <a:off x="3686689" y="2801642"/>
            <a:ext cx="1081474" cy="139553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2888392" y="3226743"/>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3176201" y="3607743"/>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39" idx="2"/>
          </p:cNvCxnSpPr>
          <p:nvPr/>
        </p:nvCxnSpPr>
        <p:spPr>
          <a:xfrm>
            <a:off x="5107973" y="2808593"/>
            <a:ext cx="1080959" cy="138240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H="1">
            <a:off x="4309161" y="3220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4596970" y="3601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1638301" y="4744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H="1">
            <a:off x="1295400" y="5125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3474566" y="4191000"/>
            <a:ext cx="1291795" cy="146796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3136300" y="4744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2793399" y="5125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H="1">
            <a:off x="4897137" y="4191000"/>
            <a:ext cx="1291795" cy="146796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flipH="1">
            <a:off x="4558871" y="4744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flipH="1">
            <a:off x="4215970" y="5125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flipV="1">
            <a:off x="1066800" y="2133402"/>
            <a:ext cx="7620000" cy="16685"/>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3340507" y="1822908"/>
            <a:ext cx="745717" cy="369332"/>
          </a:xfrm>
          <a:prstGeom prst="rect">
            <a:avLst/>
          </a:prstGeom>
          <a:noFill/>
        </p:spPr>
        <p:txBody>
          <a:bodyPr wrap="none" rtlCol="0">
            <a:spAutoFit/>
          </a:bodyPr>
          <a:lstStyle/>
          <a:p>
            <a:r>
              <a:rPr lang="en-US" dirty="0" smtClean="0"/>
              <a:t>Cause</a:t>
            </a:r>
            <a:endParaRPr lang="en-US" dirty="0"/>
          </a:p>
        </p:txBody>
      </p:sp>
      <p:sp>
        <p:nvSpPr>
          <p:cNvPr id="65" name="TextBox 64"/>
          <p:cNvSpPr txBox="1"/>
          <p:nvPr/>
        </p:nvSpPr>
        <p:spPr>
          <a:xfrm>
            <a:off x="7334700" y="1828657"/>
            <a:ext cx="712824" cy="369332"/>
          </a:xfrm>
          <a:prstGeom prst="rect">
            <a:avLst/>
          </a:prstGeom>
          <a:noFill/>
        </p:spPr>
        <p:txBody>
          <a:bodyPr wrap="none" rtlCol="0">
            <a:spAutoFit/>
          </a:bodyPr>
          <a:lstStyle/>
          <a:p>
            <a:r>
              <a:rPr lang="en-US" dirty="0" smtClean="0"/>
              <a:t>Effect</a:t>
            </a:r>
            <a:endParaRPr lang="en-US" dirty="0"/>
          </a:p>
        </p:txBody>
      </p:sp>
      <p:sp>
        <p:nvSpPr>
          <p:cNvPr id="66" name="Oval 65"/>
          <p:cNvSpPr/>
          <p:nvPr/>
        </p:nvSpPr>
        <p:spPr>
          <a:xfrm>
            <a:off x="6748993" y="3771900"/>
            <a:ext cx="1742013" cy="838200"/>
          </a:xfrm>
          <a:prstGeom prst="ellipse">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Accident</a:t>
            </a:r>
            <a:endParaRPr lang="en-US" dirty="0">
              <a:solidFill>
                <a:sysClr val="windowText" lastClr="000000"/>
              </a:solidFill>
            </a:endParaRPr>
          </a:p>
        </p:txBody>
      </p:sp>
      <p:sp>
        <p:nvSpPr>
          <p:cNvPr id="74" name="Rectangle 73"/>
          <p:cNvSpPr/>
          <p:nvPr/>
        </p:nvSpPr>
        <p:spPr>
          <a:xfrm>
            <a:off x="1562101" y="2499674"/>
            <a:ext cx="1219200"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Machines	</a:t>
            </a:r>
            <a:endParaRPr lang="en-US" dirty="0">
              <a:solidFill>
                <a:sysClr val="windowText" lastClr="000000"/>
              </a:solidFill>
            </a:endParaRPr>
          </a:p>
        </p:txBody>
      </p:sp>
      <p:sp>
        <p:nvSpPr>
          <p:cNvPr id="75" name="Rectangle 74"/>
          <p:cNvSpPr/>
          <p:nvPr/>
        </p:nvSpPr>
        <p:spPr>
          <a:xfrm>
            <a:off x="3077089" y="2496842"/>
            <a:ext cx="1219200"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Methods</a:t>
            </a:r>
            <a:endParaRPr lang="en-US" dirty="0">
              <a:solidFill>
                <a:sysClr val="windowText" lastClr="000000"/>
              </a:solidFill>
            </a:endParaRPr>
          </a:p>
        </p:txBody>
      </p:sp>
      <p:sp>
        <p:nvSpPr>
          <p:cNvPr id="78" name="Rectangle 77"/>
          <p:cNvSpPr/>
          <p:nvPr/>
        </p:nvSpPr>
        <p:spPr>
          <a:xfrm>
            <a:off x="839915" y="5658965"/>
            <a:ext cx="1714501"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Measurements</a:t>
            </a:r>
            <a:endParaRPr lang="en-US" dirty="0">
              <a:solidFill>
                <a:sysClr val="windowText" lastClr="000000"/>
              </a:solidFill>
            </a:endParaRPr>
          </a:p>
        </p:txBody>
      </p:sp>
      <p:sp>
        <p:nvSpPr>
          <p:cNvPr id="79" name="Rectangle 78"/>
          <p:cNvSpPr/>
          <p:nvPr/>
        </p:nvSpPr>
        <p:spPr>
          <a:xfrm>
            <a:off x="2658576" y="5658965"/>
            <a:ext cx="1607407"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Mother Nature</a:t>
            </a:r>
            <a:endParaRPr lang="en-US" dirty="0">
              <a:solidFill>
                <a:sysClr val="windowText" lastClr="000000"/>
              </a:solidFill>
            </a:endParaRPr>
          </a:p>
        </p:txBody>
      </p:sp>
      <p:sp>
        <p:nvSpPr>
          <p:cNvPr id="39" name="Rectangle 38"/>
          <p:cNvSpPr/>
          <p:nvPr/>
        </p:nvSpPr>
        <p:spPr>
          <a:xfrm>
            <a:off x="4498373" y="2503793"/>
            <a:ext cx="1219200"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Materials</a:t>
            </a:r>
            <a:endParaRPr lang="en-US" dirty="0">
              <a:solidFill>
                <a:sysClr val="windowText" lastClr="000000"/>
              </a:solidFill>
            </a:endParaRPr>
          </a:p>
        </p:txBody>
      </p:sp>
      <p:sp>
        <p:nvSpPr>
          <p:cNvPr id="40" name="Rectangle 39"/>
          <p:cNvSpPr/>
          <p:nvPr/>
        </p:nvSpPr>
        <p:spPr>
          <a:xfrm>
            <a:off x="4377093" y="5658964"/>
            <a:ext cx="1219200"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Manpower</a:t>
            </a:r>
            <a:endParaRPr lang="en-US" dirty="0">
              <a:solidFill>
                <a:sysClr val="windowText" lastClr="000000"/>
              </a:solidFill>
            </a:endParaRPr>
          </a:p>
        </p:txBody>
      </p:sp>
    </p:spTree>
    <p:extLst>
      <p:ext uri="{BB962C8B-B14F-4D97-AF65-F5344CB8AC3E}">
        <p14:creationId xmlns:p14="http://schemas.microsoft.com/office/powerpoint/2010/main" val="3931550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Oval 53"/>
          <p:cNvSpPr/>
          <p:nvPr/>
        </p:nvSpPr>
        <p:spPr>
          <a:xfrm>
            <a:off x="6550052" y="3586703"/>
            <a:ext cx="2523582" cy="1282197"/>
          </a:xfrm>
          <a:prstGeom prst="ellipse">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Slipped and fell while walking up stairs, spraining ankle</a:t>
            </a:r>
            <a:endParaRPr lang="en-US" dirty="0">
              <a:solidFill>
                <a:sysClr val="windowText" lastClr="000000"/>
              </a:solidFill>
            </a:endParaRPr>
          </a:p>
        </p:txBody>
      </p:sp>
      <p:sp>
        <p:nvSpPr>
          <p:cNvPr id="66" name="Oval 65"/>
          <p:cNvSpPr/>
          <p:nvPr/>
        </p:nvSpPr>
        <p:spPr>
          <a:xfrm>
            <a:off x="6550052" y="3520736"/>
            <a:ext cx="2523582" cy="1363700"/>
          </a:xfrm>
          <a:prstGeom prst="ellipse">
            <a:avLst/>
          </a:prstGeom>
          <a:solidFill>
            <a:schemeClr val="bg1"/>
          </a:solid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Accident</a:t>
            </a:r>
            <a:endParaRPr lang="en-US" dirty="0">
              <a:solidFill>
                <a:sysClr val="windowText" lastClr="000000"/>
              </a:solidFill>
            </a:endParaRPr>
          </a:p>
        </p:txBody>
      </p:sp>
      <p:cxnSp>
        <p:nvCxnSpPr>
          <p:cNvPr id="52" name="Straight Connector 51"/>
          <p:cNvCxnSpPr/>
          <p:nvPr/>
        </p:nvCxnSpPr>
        <p:spPr>
          <a:xfrm>
            <a:off x="6456831" y="2150087"/>
            <a:ext cx="24262" cy="3558124"/>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Ishikawa (Fishbone) Diagram</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17</a:t>
            </a:fld>
            <a:endParaRPr lang="en-US" altLang="en-US"/>
          </a:p>
        </p:txBody>
      </p:sp>
      <p:cxnSp>
        <p:nvCxnSpPr>
          <p:cNvPr id="8" name="Straight Connector 7"/>
          <p:cNvCxnSpPr>
            <a:endCxn id="66" idx="2"/>
          </p:cNvCxnSpPr>
          <p:nvPr/>
        </p:nvCxnSpPr>
        <p:spPr>
          <a:xfrm flipV="1">
            <a:off x="1676400" y="4202586"/>
            <a:ext cx="4873652" cy="39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310331" y="2797766"/>
            <a:ext cx="1077357" cy="13916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1976567" y="4191000"/>
            <a:ext cx="1291795" cy="146796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1524000" y="3276600"/>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a:off x="2844371" y="3505200"/>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4530637" y="2823354"/>
            <a:ext cx="1080959" cy="138240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H="1">
            <a:off x="3661788" y="3187184"/>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4174524" y="3810000"/>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1642420" y="4724400"/>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H="1">
            <a:off x="1262448" y="5189838"/>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H="1">
            <a:off x="4331212" y="4207391"/>
            <a:ext cx="1291795" cy="146796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flipH="1">
            <a:off x="4086224" y="4617908"/>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flipH="1">
            <a:off x="3512833" y="5334000"/>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flipV="1">
            <a:off x="1066800" y="2133402"/>
            <a:ext cx="7620000" cy="16685"/>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3340507" y="1822908"/>
            <a:ext cx="745717" cy="369332"/>
          </a:xfrm>
          <a:prstGeom prst="rect">
            <a:avLst/>
          </a:prstGeom>
          <a:noFill/>
        </p:spPr>
        <p:txBody>
          <a:bodyPr wrap="none" rtlCol="0">
            <a:spAutoFit/>
          </a:bodyPr>
          <a:lstStyle/>
          <a:p>
            <a:r>
              <a:rPr lang="en-US" dirty="0" smtClean="0"/>
              <a:t>Cause</a:t>
            </a:r>
            <a:endParaRPr lang="en-US" dirty="0"/>
          </a:p>
        </p:txBody>
      </p:sp>
      <p:sp>
        <p:nvSpPr>
          <p:cNvPr id="65" name="TextBox 64"/>
          <p:cNvSpPr txBox="1"/>
          <p:nvPr/>
        </p:nvSpPr>
        <p:spPr>
          <a:xfrm>
            <a:off x="7334700" y="1828657"/>
            <a:ext cx="712824" cy="369332"/>
          </a:xfrm>
          <a:prstGeom prst="rect">
            <a:avLst/>
          </a:prstGeom>
          <a:noFill/>
        </p:spPr>
        <p:txBody>
          <a:bodyPr wrap="none" rtlCol="0">
            <a:spAutoFit/>
          </a:bodyPr>
          <a:lstStyle/>
          <a:p>
            <a:r>
              <a:rPr lang="en-US" dirty="0" smtClean="0"/>
              <a:t>Effect</a:t>
            </a:r>
            <a:endParaRPr lang="en-US" dirty="0"/>
          </a:p>
        </p:txBody>
      </p:sp>
      <p:sp>
        <p:nvSpPr>
          <p:cNvPr id="74" name="Rectangle 73"/>
          <p:cNvSpPr/>
          <p:nvPr/>
        </p:nvSpPr>
        <p:spPr>
          <a:xfrm>
            <a:off x="1678845" y="2492965"/>
            <a:ext cx="1219200"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People</a:t>
            </a:r>
            <a:endParaRPr lang="en-US" dirty="0">
              <a:solidFill>
                <a:sysClr val="windowText" lastClr="000000"/>
              </a:solidFill>
            </a:endParaRPr>
          </a:p>
        </p:txBody>
      </p:sp>
      <p:sp>
        <p:nvSpPr>
          <p:cNvPr id="78" name="Rectangle 77"/>
          <p:cNvSpPr/>
          <p:nvPr/>
        </p:nvSpPr>
        <p:spPr>
          <a:xfrm>
            <a:off x="839915" y="5658965"/>
            <a:ext cx="1714501" cy="52926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Policies/ Procedures</a:t>
            </a:r>
            <a:endParaRPr lang="en-US" dirty="0">
              <a:solidFill>
                <a:sysClr val="windowText" lastClr="000000"/>
              </a:solidFill>
            </a:endParaRPr>
          </a:p>
        </p:txBody>
      </p:sp>
      <p:sp>
        <p:nvSpPr>
          <p:cNvPr id="39" name="Rectangle 38"/>
          <p:cNvSpPr/>
          <p:nvPr/>
        </p:nvSpPr>
        <p:spPr>
          <a:xfrm>
            <a:off x="3949271" y="2259200"/>
            <a:ext cx="1219200" cy="558462"/>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Equipment/Materials</a:t>
            </a:r>
            <a:endParaRPr lang="en-US" dirty="0">
              <a:solidFill>
                <a:sysClr val="windowText" lastClr="000000"/>
              </a:solidFill>
            </a:endParaRPr>
          </a:p>
        </p:txBody>
      </p:sp>
      <p:sp>
        <p:nvSpPr>
          <p:cNvPr id="40" name="Rectangle 39"/>
          <p:cNvSpPr/>
          <p:nvPr/>
        </p:nvSpPr>
        <p:spPr>
          <a:xfrm>
            <a:off x="3538948" y="5675356"/>
            <a:ext cx="1552763" cy="30480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ysClr val="windowText" lastClr="000000"/>
                </a:solidFill>
              </a:rPr>
              <a:t>Environment</a:t>
            </a:r>
            <a:endParaRPr lang="en-US" dirty="0">
              <a:solidFill>
                <a:sysClr val="windowText" lastClr="000000"/>
              </a:solidFill>
            </a:endParaRPr>
          </a:p>
        </p:txBody>
      </p:sp>
      <p:cxnSp>
        <p:nvCxnSpPr>
          <p:cNvPr id="49" name="Straight Connector 48"/>
          <p:cNvCxnSpPr/>
          <p:nvPr/>
        </p:nvCxnSpPr>
        <p:spPr>
          <a:xfrm flipH="1">
            <a:off x="2518788" y="5029200"/>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4837483" y="512556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flipH="1">
            <a:off x="2019300" y="3886200"/>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H="1">
            <a:off x="5023620" y="3447535"/>
            <a:ext cx="1143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1594891" y="3022448"/>
            <a:ext cx="763351" cy="307777"/>
          </a:xfrm>
          <a:prstGeom prst="rect">
            <a:avLst/>
          </a:prstGeom>
          <a:noFill/>
        </p:spPr>
        <p:txBody>
          <a:bodyPr wrap="none" rtlCol="0">
            <a:spAutoFit/>
          </a:bodyPr>
          <a:lstStyle/>
          <a:p>
            <a:r>
              <a:rPr lang="en-US" sz="1400" dirty="0" smtClean="0"/>
              <a:t>Rushing</a:t>
            </a:r>
            <a:endParaRPr lang="en-US" sz="1400" dirty="0"/>
          </a:p>
        </p:txBody>
      </p:sp>
      <p:sp>
        <p:nvSpPr>
          <p:cNvPr id="56" name="TextBox 55"/>
          <p:cNvSpPr txBox="1"/>
          <p:nvPr/>
        </p:nvSpPr>
        <p:spPr>
          <a:xfrm>
            <a:off x="2909178" y="3249687"/>
            <a:ext cx="1000787" cy="307777"/>
          </a:xfrm>
          <a:prstGeom prst="rect">
            <a:avLst/>
          </a:prstGeom>
          <a:noFill/>
        </p:spPr>
        <p:txBody>
          <a:bodyPr wrap="none" rtlCol="0">
            <a:spAutoFit/>
          </a:bodyPr>
          <a:lstStyle/>
          <a:p>
            <a:r>
              <a:rPr lang="en-US" sz="1400" dirty="0" smtClean="0"/>
              <a:t>Inattention</a:t>
            </a:r>
            <a:endParaRPr lang="en-US" sz="1400" dirty="0"/>
          </a:p>
        </p:txBody>
      </p:sp>
      <p:sp>
        <p:nvSpPr>
          <p:cNvPr id="57" name="TextBox 56"/>
          <p:cNvSpPr txBox="1"/>
          <p:nvPr/>
        </p:nvSpPr>
        <p:spPr>
          <a:xfrm>
            <a:off x="1423575" y="3615942"/>
            <a:ext cx="1580689" cy="307777"/>
          </a:xfrm>
          <a:prstGeom prst="rect">
            <a:avLst/>
          </a:prstGeom>
          <a:noFill/>
        </p:spPr>
        <p:txBody>
          <a:bodyPr wrap="none" rtlCol="0">
            <a:spAutoFit/>
          </a:bodyPr>
          <a:lstStyle/>
          <a:p>
            <a:r>
              <a:rPr lang="en-US" sz="1400" dirty="0" smtClean="0"/>
              <a:t>Wearing high heels</a:t>
            </a:r>
            <a:endParaRPr lang="en-US" sz="1400" dirty="0"/>
          </a:p>
        </p:txBody>
      </p:sp>
      <p:sp>
        <p:nvSpPr>
          <p:cNvPr id="58" name="TextBox 57"/>
          <p:cNvSpPr txBox="1"/>
          <p:nvPr/>
        </p:nvSpPr>
        <p:spPr>
          <a:xfrm>
            <a:off x="3702550" y="5068048"/>
            <a:ext cx="726481" cy="307777"/>
          </a:xfrm>
          <a:prstGeom prst="rect">
            <a:avLst/>
          </a:prstGeom>
          <a:noFill/>
        </p:spPr>
        <p:txBody>
          <a:bodyPr wrap="none" rtlCol="0">
            <a:spAutoFit/>
          </a:bodyPr>
          <a:lstStyle/>
          <a:p>
            <a:r>
              <a:rPr lang="en-US" sz="1400" dirty="0" smtClean="0"/>
              <a:t>Raining</a:t>
            </a:r>
            <a:endParaRPr lang="en-US" sz="1400" dirty="0"/>
          </a:p>
        </p:txBody>
      </p:sp>
      <p:sp>
        <p:nvSpPr>
          <p:cNvPr id="59" name="TextBox 58"/>
          <p:cNvSpPr txBox="1"/>
          <p:nvPr/>
        </p:nvSpPr>
        <p:spPr>
          <a:xfrm>
            <a:off x="4050159" y="4339830"/>
            <a:ext cx="1198020" cy="307777"/>
          </a:xfrm>
          <a:prstGeom prst="rect">
            <a:avLst/>
          </a:prstGeom>
          <a:noFill/>
        </p:spPr>
        <p:txBody>
          <a:bodyPr wrap="none" rtlCol="0">
            <a:spAutoFit/>
          </a:bodyPr>
          <a:lstStyle/>
          <a:p>
            <a:r>
              <a:rPr lang="en-US" sz="1400" dirty="0" smtClean="0"/>
              <a:t>Early morning</a:t>
            </a:r>
            <a:endParaRPr lang="en-US" sz="1400" dirty="0"/>
          </a:p>
        </p:txBody>
      </p:sp>
      <p:sp>
        <p:nvSpPr>
          <p:cNvPr id="60" name="TextBox 59"/>
          <p:cNvSpPr txBox="1"/>
          <p:nvPr/>
        </p:nvSpPr>
        <p:spPr>
          <a:xfrm>
            <a:off x="3600128" y="2903082"/>
            <a:ext cx="1129733" cy="307777"/>
          </a:xfrm>
          <a:prstGeom prst="rect">
            <a:avLst/>
          </a:prstGeom>
          <a:noFill/>
        </p:spPr>
        <p:txBody>
          <a:bodyPr wrap="none" rtlCol="0">
            <a:spAutoFit/>
          </a:bodyPr>
          <a:lstStyle/>
          <a:p>
            <a:r>
              <a:rPr lang="en-US" sz="1400" dirty="0" smtClean="0"/>
              <a:t>Broken lights</a:t>
            </a:r>
            <a:endParaRPr lang="en-US" sz="1400" dirty="0"/>
          </a:p>
        </p:txBody>
      </p:sp>
      <p:sp>
        <p:nvSpPr>
          <p:cNvPr id="61" name="TextBox 60"/>
          <p:cNvSpPr txBox="1"/>
          <p:nvPr/>
        </p:nvSpPr>
        <p:spPr>
          <a:xfrm>
            <a:off x="5037607" y="3154059"/>
            <a:ext cx="1379801" cy="307777"/>
          </a:xfrm>
          <a:prstGeom prst="rect">
            <a:avLst/>
          </a:prstGeom>
          <a:noFill/>
        </p:spPr>
        <p:txBody>
          <a:bodyPr wrap="none" rtlCol="0">
            <a:spAutoFit/>
          </a:bodyPr>
          <a:lstStyle/>
          <a:p>
            <a:r>
              <a:rPr lang="en-US" sz="1400" dirty="0" smtClean="0"/>
              <a:t>Missing banister</a:t>
            </a:r>
            <a:endParaRPr lang="en-US" sz="1400" dirty="0"/>
          </a:p>
        </p:txBody>
      </p:sp>
      <p:sp>
        <p:nvSpPr>
          <p:cNvPr id="62" name="TextBox 61"/>
          <p:cNvSpPr txBox="1"/>
          <p:nvPr/>
        </p:nvSpPr>
        <p:spPr>
          <a:xfrm>
            <a:off x="3880452" y="3537165"/>
            <a:ext cx="1361270" cy="307777"/>
          </a:xfrm>
          <a:prstGeom prst="rect">
            <a:avLst/>
          </a:prstGeom>
          <a:noFill/>
        </p:spPr>
        <p:txBody>
          <a:bodyPr wrap="none" rtlCol="0">
            <a:spAutoFit/>
          </a:bodyPr>
          <a:lstStyle/>
          <a:p>
            <a:r>
              <a:rPr lang="en-US" sz="1400" dirty="0" smtClean="0"/>
              <a:t>Chip in the floor</a:t>
            </a:r>
            <a:endParaRPr lang="en-US" sz="1400" dirty="0"/>
          </a:p>
        </p:txBody>
      </p:sp>
      <p:sp>
        <p:nvSpPr>
          <p:cNvPr id="64" name="TextBox 63"/>
          <p:cNvSpPr txBox="1"/>
          <p:nvPr/>
        </p:nvSpPr>
        <p:spPr>
          <a:xfrm>
            <a:off x="4983344" y="4858720"/>
            <a:ext cx="1116011" cy="307777"/>
          </a:xfrm>
          <a:prstGeom prst="rect">
            <a:avLst/>
          </a:prstGeom>
          <a:noFill/>
        </p:spPr>
        <p:txBody>
          <a:bodyPr wrap="none" rtlCol="0">
            <a:spAutoFit/>
          </a:bodyPr>
          <a:lstStyle/>
          <a:p>
            <a:r>
              <a:rPr lang="en-US" sz="1400" dirty="0" smtClean="0"/>
              <a:t>Slick flooring</a:t>
            </a:r>
            <a:endParaRPr lang="en-US" sz="1400" dirty="0"/>
          </a:p>
        </p:txBody>
      </p:sp>
      <p:sp>
        <p:nvSpPr>
          <p:cNvPr id="67" name="TextBox 66"/>
          <p:cNvSpPr txBox="1"/>
          <p:nvPr/>
        </p:nvSpPr>
        <p:spPr>
          <a:xfrm>
            <a:off x="896241" y="4449205"/>
            <a:ext cx="2022733" cy="307777"/>
          </a:xfrm>
          <a:prstGeom prst="rect">
            <a:avLst/>
          </a:prstGeom>
          <a:noFill/>
        </p:spPr>
        <p:txBody>
          <a:bodyPr wrap="none" rtlCol="0">
            <a:spAutoFit/>
          </a:bodyPr>
          <a:lstStyle/>
          <a:p>
            <a:r>
              <a:rPr lang="en-US" sz="1400" dirty="0" smtClean="0"/>
              <a:t>Must arrive at 8:00 sharp</a:t>
            </a:r>
            <a:endParaRPr lang="en-US" sz="1400" dirty="0"/>
          </a:p>
        </p:txBody>
      </p:sp>
      <p:sp>
        <p:nvSpPr>
          <p:cNvPr id="69" name="TextBox 68"/>
          <p:cNvSpPr txBox="1"/>
          <p:nvPr/>
        </p:nvSpPr>
        <p:spPr>
          <a:xfrm>
            <a:off x="1059165" y="4919205"/>
            <a:ext cx="1426353" cy="307777"/>
          </a:xfrm>
          <a:prstGeom prst="rect">
            <a:avLst/>
          </a:prstGeom>
          <a:noFill/>
        </p:spPr>
        <p:txBody>
          <a:bodyPr wrap="none" rtlCol="0">
            <a:spAutoFit/>
          </a:bodyPr>
          <a:lstStyle/>
          <a:p>
            <a:r>
              <a:rPr lang="en-US" sz="1400" dirty="0" smtClean="0"/>
              <a:t>Strict dress code </a:t>
            </a:r>
            <a:endParaRPr lang="en-US" sz="1400" dirty="0"/>
          </a:p>
        </p:txBody>
      </p:sp>
      <p:sp>
        <p:nvSpPr>
          <p:cNvPr id="70" name="TextBox 69"/>
          <p:cNvSpPr txBox="1"/>
          <p:nvPr/>
        </p:nvSpPr>
        <p:spPr>
          <a:xfrm>
            <a:off x="2661053" y="4773910"/>
            <a:ext cx="1484061" cy="307777"/>
          </a:xfrm>
          <a:prstGeom prst="rect">
            <a:avLst/>
          </a:prstGeom>
          <a:noFill/>
        </p:spPr>
        <p:txBody>
          <a:bodyPr wrap="none" rtlCol="0">
            <a:spAutoFit/>
          </a:bodyPr>
          <a:lstStyle/>
          <a:p>
            <a:r>
              <a:rPr lang="en-US" sz="1400" dirty="0" smtClean="0"/>
              <a:t>Stairs encouraged</a:t>
            </a:r>
            <a:endParaRPr lang="en-US" sz="1400" dirty="0"/>
          </a:p>
        </p:txBody>
      </p:sp>
      <p:sp>
        <p:nvSpPr>
          <p:cNvPr id="18" name="Oval 17"/>
          <p:cNvSpPr/>
          <p:nvPr/>
        </p:nvSpPr>
        <p:spPr>
          <a:xfrm>
            <a:off x="3884984" y="3484344"/>
            <a:ext cx="1346292" cy="439388"/>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5015974" y="3076432"/>
            <a:ext cx="1346292" cy="439388"/>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614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16" grpId="0"/>
      <p:bldP spid="56" grpId="0"/>
      <p:bldP spid="57" grpId="0"/>
      <p:bldP spid="58" grpId="0"/>
      <p:bldP spid="59" grpId="0"/>
      <p:bldP spid="60" grpId="0"/>
      <p:bldP spid="61" grpId="0"/>
      <p:bldP spid="62" grpId="0"/>
      <p:bldP spid="64" grpId="0"/>
      <p:bldP spid="67" grpId="0"/>
      <p:bldP spid="69" grpId="0"/>
      <p:bldP spid="70" grpId="0"/>
      <p:bldP spid="18" grpId="0" animBg="1"/>
      <p:bldP spid="7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Five Whys</a:t>
            </a:r>
            <a:endParaRPr lang="en-US" dirty="0"/>
          </a:p>
        </p:txBody>
      </p:sp>
      <p:sp>
        <p:nvSpPr>
          <p:cNvPr id="3" name="Content Placeholder 2"/>
          <p:cNvSpPr>
            <a:spLocks noGrp="1"/>
          </p:cNvSpPr>
          <p:nvPr>
            <p:ph idx="1"/>
          </p:nvPr>
        </p:nvSpPr>
        <p:spPr>
          <a:xfrm>
            <a:off x="533400" y="1880050"/>
            <a:ext cx="8229600" cy="4297363"/>
          </a:xfrm>
        </p:spPr>
        <p:txBody>
          <a:bodyPr>
            <a:normAutofit fontScale="55000" lnSpcReduction="20000"/>
          </a:bodyPr>
          <a:lstStyle/>
          <a:p>
            <a:pPr marL="0" indent="0">
              <a:buNone/>
            </a:pPr>
            <a:r>
              <a:rPr lang="en-US" dirty="0" smtClean="0"/>
              <a:t>Repeatedly asking the question “Why” may lead you to the root cause of an accident.  You will find that the most obvious cause will only lead to more questions. </a:t>
            </a:r>
          </a:p>
          <a:p>
            <a:pPr marL="0" indent="0">
              <a:buNone/>
            </a:pPr>
            <a:endParaRPr lang="en-US" dirty="0" smtClean="0"/>
          </a:p>
          <a:p>
            <a:pPr marL="0" indent="0">
              <a:buNone/>
            </a:pPr>
            <a:r>
              <a:rPr lang="en-US" b="1" dirty="0" smtClean="0"/>
              <a:t>Example</a:t>
            </a:r>
            <a:r>
              <a:rPr lang="en-US" dirty="0" smtClean="0"/>
              <a:t>: You are on your way to work and you car stops in the middle of the road.</a:t>
            </a:r>
          </a:p>
          <a:p>
            <a:pPr marL="0" indent="0">
              <a:buNone/>
            </a:pPr>
            <a:endParaRPr lang="en-US" dirty="0" smtClean="0"/>
          </a:p>
          <a:p>
            <a:pPr marL="0" indent="0">
              <a:buNone/>
            </a:pPr>
            <a:r>
              <a:rPr lang="en-US" b="1" dirty="0" smtClean="0"/>
              <a:t>Why</a:t>
            </a:r>
            <a:r>
              <a:rPr lang="en-US" dirty="0" smtClean="0"/>
              <a:t> did your car stop? </a:t>
            </a:r>
          </a:p>
          <a:p>
            <a:pPr marL="0" indent="0">
              <a:buNone/>
            </a:pPr>
            <a:r>
              <a:rPr lang="en-US" dirty="0" smtClean="0"/>
              <a:t>Because it ran out of gas.</a:t>
            </a:r>
          </a:p>
          <a:p>
            <a:pPr marL="0" indent="0">
              <a:buNone/>
            </a:pPr>
            <a:r>
              <a:rPr lang="en-US" b="1" dirty="0" smtClean="0"/>
              <a:t>Why</a:t>
            </a:r>
            <a:r>
              <a:rPr lang="en-US" dirty="0" smtClean="0"/>
              <a:t> did it run out of gas?</a:t>
            </a:r>
          </a:p>
          <a:p>
            <a:pPr marL="0" indent="0">
              <a:buNone/>
            </a:pPr>
            <a:r>
              <a:rPr lang="en-US" dirty="0" smtClean="0"/>
              <a:t>Because I didn’t buy gas on my way to work.</a:t>
            </a:r>
          </a:p>
          <a:p>
            <a:pPr marL="0" indent="0">
              <a:buNone/>
            </a:pPr>
            <a:r>
              <a:rPr lang="en-US" b="1" dirty="0" smtClean="0"/>
              <a:t>Why</a:t>
            </a:r>
            <a:r>
              <a:rPr lang="en-US" dirty="0" smtClean="0"/>
              <a:t> didn’t you buy gas on your way to work?</a:t>
            </a:r>
          </a:p>
          <a:p>
            <a:pPr marL="0" indent="0">
              <a:buNone/>
            </a:pPr>
            <a:r>
              <a:rPr lang="en-US" dirty="0" smtClean="0"/>
              <a:t>Because I didn’t have any money.</a:t>
            </a:r>
          </a:p>
          <a:p>
            <a:pPr marL="0" indent="0">
              <a:buNone/>
            </a:pPr>
            <a:r>
              <a:rPr lang="en-US" b="1" dirty="0" smtClean="0"/>
              <a:t>Why</a:t>
            </a:r>
            <a:r>
              <a:rPr lang="en-US" dirty="0" smtClean="0"/>
              <a:t> didn’t you have any money?</a:t>
            </a:r>
          </a:p>
          <a:p>
            <a:pPr marL="0" indent="0">
              <a:buNone/>
            </a:pPr>
            <a:r>
              <a:rPr lang="en-US" dirty="0" smtClean="0"/>
              <a:t>Because I lost it all during a poker game last night.</a:t>
            </a:r>
          </a:p>
          <a:p>
            <a:pPr marL="0" indent="0">
              <a:buNone/>
            </a:pPr>
            <a:r>
              <a:rPr lang="en-US" b="1" dirty="0" smtClean="0"/>
              <a:t>Why</a:t>
            </a:r>
            <a:r>
              <a:rPr lang="en-US" dirty="0" smtClean="0"/>
              <a:t> did you lose at poker?</a:t>
            </a:r>
          </a:p>
          <a:p>
            <a:pPr marL="0" indent="0">
              <a:buNone/>
            </a:pPr>
            <a:r>
              <a:rPr lang="en-US" dirty="0" smtClean="0"/>
              <a:t>Because I’m terrible at bluffing.</a:t>
            </a:r>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18</a:t>
            </a:fld>
            <a:endParaRPr lang="en-US" altLang="en-US"/>
          </a:p>
        </p:txBody>
      </p:sp>
      <p:pic>
        <p:nvPicPr>
          <p:cNvPr id="12" name="Picture 11"/>
          <p:cNvPicPr>
            <a:picLocks noChangeAspect="1"/>
          </p:cNvPicPr>
          <p:nvPr/>
        </p:nvPicPr>
        <p:blipFill>
          <a:blip r:embed="rId3"/>
          <a:stretch>
            <a:fillRect/>
          </a:stretch>
        </p:blipFill>
        <p:spPr>
          <a:xfrm>
            <a:off x="5410200" y="3105165"/>
            <a:ext cx="2792132" cy="1847131"/>
          </a:xfrm>
          <a:prstGeom prst="rect">
            <a:avLst/>
          </a:prstGeom>
          <a:effectLst>
            <a:glow>
              <a:schemeClr val="accent1">
                <a:alpha val="40000"/>
              </a:schemeClr>
            </a:glow>
            <a:outerShdw blurRad="50800" dist="50800" dir="2160000" algn="ctr" rotWithShape="0">
              <a:srgbClr val="000000">
                <a:alpha val="43137"/>
              </a:srgbClr>
            </a:outerShdw>
            <a:reflection stA="45000" endPos="0" dist="50800" dir="5400000" sy="-100000" algn="bl" rotWithShape="0"/>
            <a:softEdge rad="0"/>
          </a:effectLst>
        </p:spPr>
      </p:pic>
    </p:spTree>
    <p:extLst>
      <p:ext uri="{BB962C8B-B14F-4D97-AF65-F5344CB8AC3E}">
        <p14:creationId xmlns:p14="http://schemas.microsoft.com/office/powerpoint/2010/main" val="15041804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Recommend Improvements</a:t>
            </a:r>
            <a:endParaRPr lang="en-US" dirty="0"/>
          </a:p>
        </p:txBody>
      </p:sp>
      <p:sp>
        <p:nvSpPr>
          <p:cNvPr id="3" name="Content Placeholder 2"/>
          <p:cNvSpPr>
            <a:spLocks noGrp="1"/>
          </p:cNvSpPr>
          <p:nvPr>
            <p:ph idx="1"/>
          </p:nvPr>
        </p:nvSpPr>
        <p:spPr/>
        <p:txBody>
          <a:bodyPr>
            <a:normAutofit lnSpcReduction="10000"/>
          </a:bodyPr>
          <a:lstStyle/>
          <a:p>
            <a:r>
              <a:rPr lang="en-US" dirty="0" smtClean="0"/>
              <a:t>Using your root cause analysis, look ahead to see how the risk of similar incidents can be reduced.</a:t>
            </a:r>
          </a:p>
          <a:p>
            <a:r>
              <a:rPr lang="en-US" dirty="0" smtClean="0"/>
              <a:t>Identify solutions that are practical, specific, effective, and based on consultation. </a:t>
            </a:r>
          </a:p>
          <a:p>
            <a:r>
              <a:rPr lang="en-US" dirty="0" smtClean="0"/>
              <a:t>Rank your solutions in order of priority. </a:t>
            </a:r>
            <a:endParaRPr lang="en-US" dirty="0"/>
          </a:p>
          <a:p>
            <a:r>
              <a:rPr lang="en-US" dirty="0" smtClean="0"/>
              <a:t>Make a plan and take the first step.</a:t>
            </a:r>
          </a:p>
          <a:p>
            <a:r>
              <a:rPr lang="en-US" dirty="0" smtClean="0"/>
              <a:t>Follow-up.</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19</a:t>
            </a:fld>
            <a:endParaRPr lang="en-US" altLang="en-US"/>
          </a:p>
        </p:txBody>
      </p:sp>
    </p:spTree>
    <p:extLst>
      <p:ext uri="{BB962C8B-B14F-4D97-AF65-F5344CB8AC3E}">
        <p14:creationId xmlns:p14="http://schemas.microsoft.com/office/powerpoint/2010/main" val="1198292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this Training</a:t>
            </a:r>
            <a:endParaRPr lang="en-US" dirty="0"/>
          </a:p>
        </p:txBody>
      </p:sp>
      <p:sp>
        <p:nvSpPr>
          <p:cNvPr id="3" name="Content Placeholder 2"/>
          <p:cNvSpPr>
            <a:spLocks noGrp="1"/>
          </p:cNvSpPr>
          <p:nvPr>
            <p:ph idx="1"/>
          </p:nvPr>
        </p:nvSpPr>
        <p:spPr/>
        <p:txBody>
          <a:bodyPr/>
          <a:lstStyle/>
          <a:p>
            <a:r>
              <a:rPr lang="en-US" dirty="0" smtClean="0"/>
              <a:t>Learn simple tools that can be used to investigate simple and complex accidents.</a:t>
            </a:r>
          </a:p>
          <a:p>
            <a:r>
              <a:rPr lang="en-US" dirty="0" smtClean="0"/>
              <a:t>Learn the importance of root cause analysis.</a:t>
            </a:r>
          </a:p>
          <a:p>
            <a:r>
              <a:rPr lang="en-US" dirty="0" smtClean="0"/>
              <a:t>Walk away with resources that can help minimize the occurrence of accidents in your department.</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2</a:t>
            </a:fld>
            <a:endParaRPr lang="en-US" altLang="en-US"/>
          </a:p>
        </p:txBody>
      </p:sp>
    </p:spTree>
    <p:extLst>
      <p:ext uri="{BB962C8B-B14F-4D97-AF65-F5344CB8AC3E}">
        <p14:creationId xmlns:p14="http://schemas.microsoft.com/office/powerpoint/2010/main" val="1998495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Complete the Report</a:t>
            </a:r>
            <a:endParaRPr lang="en-US" dirty="0"/>
          </a:p>
        </p:txBody>
      </p:sp>
      <p:sp>
        <p:nvSpPr>
          <p:cNvPr id="3" name="Content Placeholder 2"/>
          <p:cNvSpPr>
            <a:spLocks noGrp="1"/>
          </p:cNvSpPr>
          <p:nvPr>
            <p:ph idx="1"/>
          </p:nvPr>
        </p:nvSpPr>
        <p:spPr/>
        <p:txBody>
          <a:bodyPr/>
          <a:lstStyle/>
          <a:p>
            <a:r>
              <a:rPr lang="en-US" dirty="0" smtClean="0"/>
              <a:t>Document your findings in the OARS report.</a:t>
            </a:r>
          </a:p>
          <a:p>
            <a:r>
              <a:rPr lang="en-US" dirty="0" smtClean="0"/>
              <a:t>Set a target date to complete your suggested corrective actions.  </a:t>
            </a:r>
          </a:p>
          <a:p>
            <a:r>
              <a:rPr lang="en-US" dirty="0" smtClean="0"/>
              <a:t>Once you complete the corrective actions or take the first step to completing the corrections, the report can be closed.</a:t>
            </a:r>
          </a:p>
          <a:p>
            <a:r>
              <a:rPr lang="en-US" dirty="0" smtClean="0"/>
              <a:t>Continue to follow-up and make steps towards improvement.</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20</a:t>
            </a:fld>
            <a:endParaRPr lang="en-US" altLang="en-US"/>
          </a:p>
        </p:txBody>
      </p:sp>
    </p:spTree>
    <p:extLst>
      <p:ext uri="{BB962C8B-B14F-4D97-AF65-F5344CB8AC3E}">
        <p14:creationId xmlns:p14="http://schemas.microsoft.com/office/powerpoint/2010/main" val="1850133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EH&amp;S and Investigations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EH&amp;S may assist with the investigation when an accident involves a:</a:t>
            </a:r>
          </a:p>
          <a:p>
            <a:pPr lvl="1"/>
            <a:r>
              <a:rPr lang="en-US" dirty="0"/>
              <a:t>H</a:t>
            </a:r>
            <a:r>
              <a:rPr lang="en-US" dirty="0" smtClean="0"/>
              <a:t>ospitalization or fatality </a:t>
            </a:r>
            <a:endParaRPr lang="en-US" dirty="0"/>
          </a:p>
          <a:p>
            <a:pPr lvl="1"/>
            <a:r>
              <a:rPr lang="en-US" dirty="0"/>
              <a:t>C</a:t>
            </a:r>
            <a:r>
              <a:rPr lang="en-US" dirty="0" smtClean="0"/>
              <a:t>hemical spill and/or exposure</a:t>
            </a:r>
          </a:p>
          <a:p>
            <a:pPr lvl="1"/>
            <a:r>
              <a:rPr lang="en-US" dirty="0" err="1"/>
              <a:t>B</a:t>
            </a:r>
            <a:r>
              <a:rPr lang="en-US" dirty="0" err="1" smtClean="0"/>
              <a:t>loodborne</a:t>
            </a:r>
            <a:r>
              <a:rPr lang="en-US" dirty="0" smtClean="0"/>
              <a:t> pathogen exposure</a:t>
            </a:r>
          </a:p>
          <a:p>
            <a:pPr lvl="1"/>
            <a:r>
              <a:rPr lang="en-US" dirty="0"/>
              <a:t>R</a:t>
            </a:r>
            <a:r>
              <a:rPr lang="en-US" dirty="0" smtClean="0"/>
              <a:t>ecombinant/synthetic DNA exposure or spill.</a:t>
            </a:r>
          </a:p>
          <a:p>
            <a:pPr lvl="1"/>
            <a:r>
              <a:rPr lang="en-US" dirty="0" smtClean="0"/>
              <a:t>Fires</a:t>
            </a:r>
          </a:p>
          <a:p>
            <a:pPr lvl="1"/>
            <a:r>
              <a:rPr lang="en-US" dirty="0" smtClean="0"/>
              <a:t>Physical hazard such as a damaged sidewalk</a:t>
            </a:r>
          </a:p>
          <a:p>
            <a:pPr marL="457200" lvl="1" indent="0">
              <a:buNone/>
            </a:pPr>
            <a:endParaRPr lang="en-US" dirty="0" smtClean="0"/>
          </a:p>
          <a:p>
            <a:pPr marL="0" indent="0">
              <a:buNone/>
            </a:pPr>
            <a:r>
              <a:rPr lang="en-US" dirty="0" smtClean="0"/>
              <a:t>EH&amp;S is available to assist with an investigation upon request.</a:t>
            </a:r>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21</a:t>
            </a:fld>
            <a:endParaRPr lang="en-US" altLang="en-US"/>
          </a:p>
        </p:txBody>
      </p:sp>
    </p:spTree>
    <p:extLst>
      <p:ext uri="{BB962C8B-B14F-4D97-AF65-F5344CB8AC3E}">
        <p14:creationId xmlns:p14="http://schemas.microsoft.com/office/powerpoint/2010/main" val="30940807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992752417"/>
              </p:ext>
            </p:extLst>
          </p:nvPr>
        </p:nvGraphicFramePr>
        <p:xfrm>
          <a:off x="1295400" y="1828800"/>
          <a:ext cx="6305549" cy="421957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Room to Improve</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22</a:t>
            </a:fld>
            <a:endParaRPr lang="en-US" altLang="en-US"/>
          </a:p>
        </p:txBody>
      </p:sp>
    </p:spTree>
    <p:extLst>
      <p:ext uri="{BB962C8B-B14F-4D97-AF65-F5344CB8AC3E}">
        <p14:creationId xmlns:p14="http://schemas.microsoft.com/office/powerpoint/2010/main" val="308587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EH&amp;S website: </a:t>
            </a:r>
            <a:r>
              <a:rPr lang="en-US" dirty="0">
                <a:hlinkClick r:id="rId3"/>
              </a:rPr>
              <a:t>http://ehs.washington.edu</a:t>
            </a:r>
            <a:r>
              <a:rPr lang="en-US" dirty="0" smtClean="0">
                <a:hlinkClick r:id="rId3"/>
              </a:rPr>
              <a:t>/</a:t>
            </a:r>
            <a:endParaRPr lang="en-US" dirty="0" smtClean="0"/>
          </a:p>
          <a:p>
            <a:pPr lvl="1"/>
            <a:r>
              <a:rPr lang="en-US" dirty="0" smtClean="0"/>
              <a:t>Online Accident Reporting System (OARS)</a:t>
            </a:r>
          </a:p>
          <a:p>
            <a:pPr marL="457200" lvl="1" indent="0">
              <a:buNone/>
            </a:pPr>
            <a:r>
              <a:rPr lang="en-US" sz="2500" dirty="0" smtClean="0">
                <a:hlinkClick r:id="rId4"/>
              </a:rPr>
              <a:t>http</a:t>
            </a:r>
            <a:r>
              <a:rPr lang="en-US" sz="2500" dirty="0">
                <a:hlinkClick r:id="rId4"/>
              </a:rPr>
              <a:t>://</a:t>
            </a:r>
            <a:r>
              <a:rPr lang="en-US" sz="2500" dirty="0" smtClean="0">
                <a:hlinkClick r:id="rId4"/>
              </a:rPr>
              <a:t>ehs.washington.edu/ohsoars/index.shtm</a:t>
            </a:r>
            <a:endParaRPr lang="en-US" sz="2500" dirty="0"/>
          </a:p>
          <a:p>
            <a:pPr lvl="1"/>
            <a:r>
              <a:rPr lang="en-US" dirty="0" smtClean="0"/>
              <a:t>Safety Manuals </a:t>
            </a:r>
            <a:r>
              <a:rPr lang="en-US" dirty="0"/>
              <a:t>and </a:t>
            </a:r>
            <a:r>
              <a:rPr lang="en-US" dirty="0" smtClean="0"/>
              <a:t>Publications</a:t>
            </a:r>
          </a:p>
          <a:p>
            <a:pPr marL="457200" lvl="1" indent="0">
              <a:buNone/>
            </a:pPr>
            <a:r>
              <a:rPr lang="en-US" sz="2500" dirty="0" smtClean="0">
                <a:hlinkClick r:id="rId5"/>
              </a:rPr>
              <a:t>http</a:t>
            </a:r>
            <a:r>
              <a:rPr lang="en-US" sz="2500" dirty="0">
                <a:hlinkClick r:id="rId5"/>
              </a:rPr>
              <a:t>://</a:t>
            </a:r>
            <a:r>
              <a:rPr lang="en-US" sz="2500" dirty="0" smtClean="0">
                <a:hlinkClick r:id="rId5"/>
              </a:rPr>
              <a:t>ehs.washington.edu/manuals/index.shtm</a:t>
            </a:r>
            <a:endParaRPr lang="en-US" sz="2500" dirty="0" smtClean="0"/>
          </a:p>
          <a:p>
            <a:pPr lvl="1"/>
            <a:r>
              <a:rPr lang="en-US" dirty="0" smtClean="0"/>
              <a:t>Safety Committees</a:t>
            </a:r>
          </a:p>
          <a:p>
            <a:pPr marL="457200" lvl="1" indent="0">
              <a:buNone/>
            </a:pPr>
            <a:r>
              <a:rPr lang="en-US" sz="2500" dirty="0">
                <a:hlinkClick r:id="rId6"/>
              </a:rPr>
              <a:t>http://</a:t>
            </a:r>
            <a:r>
              <a:rPr lang="en-US" sz="2500" dirty="0" smtClean="0">
                <a:hlinkClick r:id="rId6"/>
              </a:rPr>
              <a:t>www.ehs.washington.edu/ohssafcom/index.shtm</a:t>
            </a:r>
            <a:endParaRPr lang="en-US" sz="2500" dirty="0" smtClean="0"/>
          </a:p>
          <a:p>
            <a:pPr marL="457200" lvl="1" indent="0">
              <a:buNone/>
            </a:pPr>
            <a:endParaRPr lang="en-US" sz="2500" dirty="0" smtClean="0"/>
          </a:p>
          <a:p>
            <a:pPr marL="457200" lvl="1" indent="0">
              <a:buNone/>
            </a:pPr>
            <a:endParaRPr lang="en-US" dirty="0" smtClean="0"/>
          </a:p>
          <a:p>
            <a:pPr marL="914400" lvl="2" indent="0">
              <a:buNone/>
            </a:pPr>
            <a:endParaRPr lang="en-US" dirty="0" smtClean="0"/>
          </a:p>
          <a:p>
            <a:pPr lvl="1"/>
            <a:endParaRPr lang="en-US" dirty="0"/>
          </a:p>
          <a:p>
            <a:pPr marL="914400" lvl="2" indent="0">
              <a:buNone/>
            </a:pP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23</a:t>
            </a:fld>
            <a:endParaRPr lang="en-US" altLang="en-US"/>
          </a:p>
        </p:txBody>
      </p:sp>
    </p:spTree>
    <p:extLst>
      <p:ext uri="{BB962C8B-B14F-4D97-AF65-F5344CB8AC3E}">
        <p14:creationId xmlns:p14="http://schemas.microsoft.com/office/powerpoint/2010/main" val="1034881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6270737" y="3124257"/>
            <a:ext cx="2544098" cy="914285"/>
          </a:xfrm>
          <a:prstGeom prst="rect">
            <a:avLst/>
          </a:prstGeom>
        </p:spPr>
      </p:pic>
      <p:sp>
        <p:nvSpPr>
          <p:cNvPr id="2" name="Title 1"/>
          <p:cNvSpPr>
            <a:spLocks noGrp="1"/>
          </p:cNvSpPr>
          <p:nvPr>
            <p:ph type="title"/>
          </p:nvPr>
        </p:nvSpPr>
        <p:spPr/>
        <p:txBody>
          <a:bodyPr/>
          <a:lstStyle/>
          <a:p>
            <a:r>
              <a:rPr lang="en-US" dirty="0" smtClean="0"/>
              <a:t>What is an Accident?</a:t>
            </a:r>
            <a:endParaRPr lang="en-US" dirty="0"/>
          </a:p>
        </p:txBody>
      </p:sp>
      <p:sp>
        <p:nvSpPr>
          <p:cNvPr id="3" name="Content Placeholder 2"/>
          <p:cNvSpPr>
            <a:spLocks noGrp="1"/>
          </p:cNvSpPr>
          <p:nvPr>
            <p:ph idx="1"/>
          </p:nvPr>
        </p:nvSpPr>
        <p:spPr/>
        <p:txBody>
          <a:bodyPr>
            <a:normAutofit/>
          </a:bodyPr>
          <a:lstStyle/>
          <a:p>
            <a:r>
              <a:rPr lang="en-US" dirty="0" smtClean="0"/>
              <a:t>Unplanned and unwanted event that disrupts work processes by causing injury or damage.</a:t>
            </a:r>
          </a:p>
          <a:p>
            <a:r>
              <a:rPr lang="en-US" dirty="0" smtClean="0"/>
              <a:t>Accidents are </a:t>
            </a:r>
            <a:r>
              <a:rPr lang="en-US" u="sng" dirty="0" smtClean="0"/>
              <a:t>caused </a:t>
            </a:r>
            <a:r>
              <a:rPr lang="en-US" dirty="0" smtClean="0"/>
              <a:t>occurrences, </a:t>
            </a:r>
          </a:p>
          <a:p>
            <a:pPr marL="0" indent="0">
              <a:buNone/>
            </a:pPr>
            <a:r>
              <a:rPr lang="en-US" dirty="0" smtClean="0"/>
              <a:t>rarely due to an a random </a:t>
            </a:r>
          </a:p>
          <a:p>
            <a:pPr marL="0" indent="0">
              <a:buNone/>
            </a:pPr>
            <a:r>
              <a:rPr lang="en-US" dirty="0" smtClean="0"/>
              <a:t>happening or “Act of God.”</a:t>
            </a:r>
          </a:p>
          <a:p>
            <a:r>
              <a:rPr lang="en-US" dirty="0" smtClean="0"/>
              <a:t>Accidents are preventable and even predictable events.</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3</a:t>
            </a:fld>
            <a:endParaRPr lang="en-US" altLang="en-US"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79801" y="3581400"/>
            <a:ext cx="1218971" cy="1218971"/>
          </a:xfrm>
          <a:prstGeom prst="rect">
            <a:avLst/>
          </a:prstGeom>
        </p:spPr>
      </p:pic>
    </p:spTree>
    <p:extLst>
      <p:ext uri="{BB962C8B-B14F-4D97-AF65-F5344CB8AC3E}">
        <p14:creationId xmlns:p14="http://schemas.microsoft.com/office/powerpoint/2010/main" val="82759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Investigate?</a:t>
            </a:r>
            <a:endParaRPr lang="en-US" dirty="0"/>
          </a:p>
        </p:txBody>
      </p:sp>
      <p:sp>
        <p:nvSpPr>
          <p:cNvPr id="3" name="Content Placeholder 2"/>
          <p:cNvSpPr>
            <a:spLocks noGrp="1"/>
          </p:cNvSpPr>
          <p:nvPr>
            <p:ph idx="1"/>
          </p:nvPr>
        </p:nvSpPr>
        <p:spPr/>
        <p:txBody>
          <a:bodyPr>
            <a:normAutofit/>
          </a:bodyPr>
          <a:lstStyle/>
          <a:p>
            <a:r>
              <a:rPr lang="en-US" dirty="0" smtClean="0"/>
              <a:t>Investigations can uncover deficiencies in procedures</a:t>
            </a:r>
            <a:r>
              <a:rPr lang="en-US" dirty="0"/>
              <a:t> </a:t>
            </a:r>
            <a:r>
              <a:rPr lang="en-US" dirty="0" smtClean="0"/>
              <a:t>and training or draw attention to needed repairs/maintenance. </a:t>
            </a:r>
          </a:p>
          <a:p>
            <a:r>
              <a:rPr lang="en-US" dirty="0" smtClean="0"/>
              <a:t>Investigations lead to corrective actions that prevent reoccurrence of accidents.</a:t>
            </a:r>
          </a:p>
          <a:p>
            <a:r>
              <a:rPr lang="en-US" dirty="0" smtClean="0"/>
              <a:t>Investigations are required by law for serious accidents (WAC 296-800-32020).</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4</a:t>
            </a:fld>
            <a:endParaRPr lang="en-US" alt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25963" y="685800"/>
            <a:ext cx="2209799" cy="1262578"/>
          </a:xfrm>
          <a:prstGeom prst="rect">
            <a:avLst/>
          </a:prstGeom>
        </p:spPr>
      </p:pic>
    </p:spTree>
    <p:extLst>
      <p:ext uri="{BB962C8B-B14F-4D97-AF65-F5344CB8AC3E}">
        <p14:creationId xmlns:p14="http://schemas.microsoft.com/office/powerpoint/2010/main" val="3864015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Most Common Injuries at UW</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Type of Injury</a:t>
            </a:r>
          </a:p>
          <a:p>
            <a:pPr marL="514350" indent="-514350">
              <a:buAutoNum type="arabicPeriod"/>
            </a:pPr>
            <a:r>
              <a:rPr lang="en-US" dirty="0" smtClean="0"/>
              <a:t>Sprains, Strains, or Twist</a:t>
            </a:r>
          </a:p>
          <a:p>
            <a:pPr marL="514350" indent="-514350">
              <a:buAutoNum type="arabicPeriod"/>
            </a:pPr>
            <a:r>
              <a:rPr lang="en-US" dirty="0" smtClean="0"/>
              <a:t>Open Wounds: Laceration, Puncture, Scratch</a:t>
            </a:r>
          </a:p>
          <a:p>
            <a:pPr marL="0" indent="0">
              <a:buNone/>
            </a:pPr>
            <a:endParaRPr lang="en-US" dirty="0" smtClean="0"/>
          </a:p>
          <a:p>
            <a:pPr marL="0" indent="0">
              <a:buNone/>
            </a:pPr>
            <a:r>
              <a:rPr lang="en-US" b="1" dirty="0" smtClean="0"/>
              <a:t>Injury Cause</a:t>
            </a:r>
          </a:p>
          <a:p>
            <a:pPr marL="514350" indent="-514350">
              <a:buAutoNum type="arabicPeriod"/>
            </a:pPr>
            <a:r>
              <a:rPr lang="en-US" dirty="0" smtClean="0"/>
              <a:t>Slip or Trip</a:t>
            </a:r>
          </a:p>
          <a:p>
            <a:pPr marL="514350" indent="-514350">
              <a:buAutoNum type="arabicPeriod"/>
            </a:pPr>
            <a:r>
              <a:rPr lang="en-US" dirty="0" smtClean="0"/>
              <a:t>Overexertion, Repetitive Motion, </a:t>
            </a:r>
          </a:p>
          <a:p>
            <a:pPr marL="0" indent="0">
              <a:buNone/>
            </a:pPr>
            <a:r>
              <a:rPr lang="en-US" dirty="0" smtClean="0"/>
              <a:t>or other Poor Ergonomic Design</a:t>
            </a:r>
          </a:p>
          <a:p>
            <a:pPr marL="0" indent="0">
              <a:buNone/>
            </a:pP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5</a:t>
            </a:fld>
            <a:endParaRPr lang="en-US" alt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1177" y="3347456"/>
            <a:ext cx="1935623" cy="2909887"/>
          </a:xfrm>
          <a:prstGeom prst="rect">
            <a:avLst/>
          </a:prstGeom>
        </p:spPr>
      </p:pic>
    </p:spTree>
    <p:extLst>
      <p:ext uri="{BB962C8B-B14F-4D97-AF65-F5344CB8AC3E}">
        <p14:creationId xmlns:p14="http://schemas.microsoft.com/office/powerpoint/2010/main" val="926276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a:graphicFrameLocks/>
          </p:cNvGraphicFramePr>
          <p:nvPr>
            <p:extLst>
              <p:ext uri="{D42A27DB-BD31-4B8C-83A1-F6EECF244321}">
                <p14:modId xmlns:p14="http://schemas.microsoft.com/office/powerpoint/2010/main" val="2017514951"/>
              </p:ext>
            </p:extLst>
          </p:nvPr>
        </p:nvGraphicFramePr>
        <p:xfrm>
          <a:off x="3733800" y="1598613"/>
          <a:ext cx="6305549" cy="42195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315795069"/>
              </p:ext>
            </p:extLst>
          </p:nvPr>
        </p:nvGraphicFramePr>
        <p:xfrm>
          <a:off x="3733800" y="1598613"/>
          <a:ext cx="6305549" cy="42195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1645961071"/>
              </p:ext>
            </p:extLst>
          </p:nvPr>
        </p:nvGraphicFramePr>
        <p:xfrm>
          <a:off x="3733800" y="1598613"/>
          <a:ext cx="6305549" cy="4219576"/>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p:cNvSpPr>
            <a:spLocks noGrp="1"/>
          </p:cNvSpPr>
          <p:nvPr>
            <p:ph type="title"/>
          </p:nvPr>
        </p:nvSpPr>
        <p:spPr/>
        <p:txBody>
          <a:bodyPr/>
          <a:lstStyle/>
          <a:p>
            <a:r>
              <a:rPr lang="en-US" dirty="0" smtClean="0"/>
              <a:t>Leading Root Causes at UW</a:t>
            </a:r>
            <a:endParaRPr lang="en-US" dirty="0"/>
          </a:p>
        </p:txBody>
      </p:sp>
      <p:sp>
        <p:nvSpPr>
          <p:cNvPr id="3" name="Content Placeholder 2"/>
          <p:cNvSpPr>
            <a:spLocks noGrp="1"/>
          </p:cNvSpPr>
          <p:nvPr>
            <p:ph idx="1"/>
          </p:nvPr>
        </p:nvSpPr>
        <p:spPr>
          <a:xfrm>
            <a:off x="457200" y="1828800"/>
            <a:ext cx="4419600" cy="4297363"/>
          </a:xfrm>
        </p:spPr>
        <p:txBody>
          <a:bodyPr>
            <a:normAutofit/>
          </a:bodyPr>
          <a:lstStyle/>
          <a:p>
            <a:r>
              <a:rPr lang="en-US" sz="1800" dirty="0" smtClean="0"/>
              <a:t>Online Accident Reporting System (OARS) reports from 2013 (N = 1,086), excluding Medical Centers, were categorized by the causes identified by the supervisor.</a:t>
            </a:r>
          </a:p>
          <a:p>
            <a:r>
              <a:rPr lang="en-US" sz="1800" dirty="0" smtClean="0"/>
              <a:t>The leading root causes for accidents reported at UW are people, policies/procedures/training, and environmental causes.</a:t>
            </a:r>
          </a:p>
          <a:p>
            <a:r>
              <a:rPr lang="en-US" sz="1800" dirty="0" smtClean="0"/>
              <a:t>“People” includes inattention, lack of awareness, rushing, or failure to follow established procedures.</a:t>
            </a:r>
          </a:p>
          <a:p>
            <a:r>
              <a:rPr lang="en-US" sz="1800" dirty="0" smtClean="0"/>
              <a:t>Only 9% of accidents have more than one cause identified.</a:t>
            </a:r>
            <a:endParaRPr lang="en-US" sz="1800"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6</a:t>
            </a:fld>
            <a:endParaRPr lang="en-US" altLang="en-US"/>
          </a:p>
        </p:txBody>
      </p:sp>
    </p:spTree>
    <p:extLst>
      <p:ext uri="{BB962C8B-B14F-4D97-AF65-F5344CB8AC3E}">
        <p14:creationId xmlns:p14="http://schemas.microsoft.com/office/powerpoint/2010/main" val="212637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 Comments</a:t>
            </a:r>
            <a:endParaRPr lang="en-US" dirty="0"/>
          </a:p>
        </p:txBody>
      </p:sp>
      <p:sp>
        <p:nvSpPr>
          <p:cNvPr id="3" name="Content Placeholder 2"/>
          <p:cNvSpPr>
            <a:spLocks noGrp="1"/>
          </p:cNvSpPr>
          <p:nvPr>
            <p:ph idx="1"/>
          </p:nvPr>
        </p:nvSpPr>
        <p:spPr/>
        <p:txBody>
          <a:bodyPr/>
          <a:lstStyle/>
          <a:p>
            <a:r>
              <a:rPr lang="en-US" dirty="0" smtClean="0"/>
              <a:t>“Carelessness”</a:t>
            </a:r>
          </a:p>
          <a:p>
            <a:r>
              <a:rPr lang="en-US" dirty="0" smtClean="0"/>
              <a:t>“Human error”</a:t>
            </a:r>
          </a:p>
          <a:p>
            <a:r>
              <a:rPr lang="en-US" dirty="0" smtClean="0"/>
              <a:t>“Inattention”</a:t>
            </a:r>
          </a:p>
          <a:p>
            <a:r>
              <a:rPr lang="en-US" dirty="0" smtClean="0"/>
              <a:t>“Rushing”</a:t>
            </a:r>
          </a:p>
          <a:p>
            <a:r>
              <a:rPr lang="en-US" dirty="0" smtClean="0"/>
              <a:t>“N/A”</a:t>
            </a:r>
          </a:p>
          <a:p>
            <a:r>
              <a:rPr lang="en-US" dirty="0"/>
              <a:t>“Accidental injury? I wasn't present.”</a:t>
            </a:r>
          </a:p>
          <a:p>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7</a:t>
            </a:fld>
            <a:endParaRPr lang="en-US" altLang="en-US"/>
          </a:p>
        </p:txBody>
      </p:sp>
      <p:sp>
        <p:nvSpPr>
          <p:cNvPr id="12" name="Rectangular Callout 11"/>
          <p:cNvSpPr/>
          <p:nvPr/>
        </p:nvSpPr>
        <p:spPr>
          <a:xfrm>
            <a:off x="3733800" y="1906587"/>
            <a:ext cx="4648200" cy="2592387"/>
          </a:xfrm>
          <a:prstGeom prst="wedgeRectCallout">
            <a:avLst/>
          </a:prstGeom>
          <a:solidFill>
            <a:schemeClr val="bg1"/>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n w="0"/>
                <a:solidFill>
                  <a:schemeClr val="tx1"/>
                </a:solidFill>
              </a:rPr>
              <a:t>“When the determinations of the causal chain are limited to the technical flaw and individual failure, typically the actions taken to prevent a similar </a:t>
            </a:r>
            <a:r>
              <a:rPr lang="en-US" dirty="0" smtClean="0">
                <a:ln w="0"/>
                <a:solidFill>
                  <a:schemeClr val="tx1"/>
                </a:solidFill>
              </a:rPr>
              <a:t>event </a:t>
            </a:r>
            <a:r>
              <a:rPr lang="en-US" dirty="0">
                <a:ln w="0"/>
                <a:solidFill>
                  <a:schemeClr val="tx1"/>
                </a:solidFill>
              </a:rPr>
              <a:t>in the future are also limited: fix the technical problem and replace or retrain the individual responsible.  Putting these corrections in place leads to another mistake: The belief that the problem is solved. – </a:t>
            </a:r>
            <a:r>
              <a:rPr lang="en-US" i="1" dirty="0">
                <a:ln w="0"/>
                <a:solidFill>
                  <a:schemeClr val="tx1"/>
                </a:solidFill>
              </a:rPr>
              <a:t>Columbia Investigation Board, NASA 2003</a:t>
            </a:r>
            <a:endParaRPr lang="en-US" dirty="0">
              <a:ln w="0"/>
              <a:solidFill>
                <a:schemeClr val="tx1"/>
              </a:solidFill>
            </a:endParaRPr>
          </a:p>
        </p:txBody>
      </p:sp>
    </p:spTree>
    <p:extLst>
      <p:ext uri="{BB962C8B-B14F-4D97-AF65-F5344CB8AC3E}">
        <p14:creationId xmlns:p14="http://schemas.microsoft.com/office/powerpoint/2010/main" val="236585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4224" y="2635636"/>
            <a:ext cx="2451551" cy="3461590"/>
          </a:xfrm>
          <a:prstGeom prst="rect">
            <a:avLst/>
          </a:prstGeom>
        </p:spPr>
      </p:pic>
      <p:sp>
        <p:nvSpPr>
          <p:cNvPr id="3" name="Content Placeholder 2"/>
          <p:cNvSpPr>
            <a:spLocks noGrp="1"/>
          </p:cNvSpPr>
          <p:nvPr>
            <p:ph idx="1"/>
          </p:nvPr>
        </p:nvSpPr>
        <p:spPr/>
        <p:txBody>
          <a:bodyPr/>
          <a:lstStyle/>
          <a:p>
            <a:pPr marL="514350" indent="-514350">
              <a:buAutoNum type="arabicPeriod"/>
            </a:pPr>
            <a:r>
              <a:rPr lang="en-US" dirty="0" smtClean="0"/>
              <a:t>Preserve and document the scene.</a:t>
            </a:r>
          </a:p>
          <a:p>
            <a:pPr marL="514350" indent="-514350">
              <a:buAutoNum type="arabicPeriod"/>
            </a:pPr>
            <a:r>
              <a:rPr lang="en-US" dirty="0" smtClean="0"/>
              <a:t>Collect facts through interviews.</a:t>
            </a:r>
          </a:p>
          <a:p>
            <a:pPr marL="514350" indent="-514350">
              <a:buAutoNum type="arabicPeriod"/>
            </a:pPr>
            <a:r>
              <a:rPr lang="en-US" dirty="0" smtClean="0"/>
              <a:t>Develop event sequence.</a:t>
            </a:r>
          </a:p>
          <a:p>
            <a:pPr marL="514350" indent="-514350">
              <a:buAutoNum type="arabicPeriod"/>
            </a:pPr>
            <a:r>
              <a:rPr lang="en-US" dirty="0" smtClean="0"/>
              <a:t>Initiate online report.</a:t>
            </a:r>
          </a:p>
          <a:p>
            <a:pPr marL="514350" indent="-514350">
              <a:buAutoNum type="arabicPeriod"/>
            </a:pPr>
            <a:r>
              <a:rPr lang="en-US" dirty="0" smtClean="0"/>
              <a:t>Determine causes.</a:t>
            </a:r>
          </a:p>
          <a:p>
            <a:pPr marL="514350" indent="-514350">
              <a:buAutoNum type="arabicPeriod"/>
            </a:pPr>
            <a:r>
              <a:rPr lang="en-US" dirty="0" smtClean="0"/>
              <a:t>Recommend improvements</a:t>
            </a:r>
          </a:p>
          <a:p>
            <a:pPr marL="514350" indent="-514350">
              <a:buAutoNum type="arabicPeriod"/>
            </a:pPr>
            <a:r>
              <a:rPr lang="en-US" dirty="0" smtClean="0"/>
              <a:t>Complete report.</a:t>
            </a:r>
            <a:endParaRPr lang="en-US" dirty="0"/>
          </a:p>
        </p:txBody>
      </p:sp>
      <p:sp>
        <p:nvSpPr>
          <p:cNvPr id="2" name="Title 1"/>
          <p:cNvSpPr>
            <a:spLocks noGrp="1"/>
          </p:cNvSpPr>
          <p:nvPr>
            <p:ph type="title"/>
          </p:nvPr>
        </p:nvSpPr>
        <p:spPr/>
        <p:txBody>
          <a:bodyPr/>
          <a:lstStyle/>
          <a:p>
            <a:r>
              <a:rPr lang="en-US" dirty="0" smtClean="0"/>
              <a:t>Accident Investigation Process</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8</a:t>
            </a:fld>
            <a:endParaRPr lang="en-US" altLang="en-US"/>
          </a:p>
        </p:txBody>
      </p:sp>
    </p:spTree>
    <p:extLst>
      <p:ext uri="{BB962C8B-B14F-4D97-AF65-F5344CB8AC3E}">
        <p14:creationId xmlns:p14="http://schemas.microsoft.com/office/powerpoint/2010/main" val="764429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Preserve and Document the Scene</a:t>
            </a:r>
            <a:endParaRPr lang="en-US" dirty="0"/>
          </a:p>
        </p:txBody>
      </p:sp>
      <p:sp>
        <p:nvSpPr>
          <p:cNvPr id="4" name="Date Placeholder 3"/>
          <p:cNvSpPr>
            <a:spLocks noGrp="1"/>
          </p:cNvSpPr>
          <p:nvPr>
            <p:ph type="dt" sz="half" idx="10"/>
          </p:nvPr>
        </p:nvSpPr>
        <p:spPr/>
        <p:txBody>
          <a:bodyPr/>
          <a:lstStyle/>
          <a:p>
            <a:fld id="{318F8C85-494A-4293-8863-9CC80E6509C3}" type="datetime1">
              <a:rPr lang="en-US" altLang="en-US" smtClean="0"/>
              <a:t>5/13/2015</a:t>
            </a:fld>
            <a:endParaRPr lang="en-US" alt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D574A074-2F12-402A-9457-89E550291993}" type="slidenum">
              <a:rPr lang="en-US" altLang="en-US" smtClean="0"/>
              <a:pPr/>
              <a:t>9</a:t>
            </a:fld>
            <a:endParaRPr lang="en-US" altLang="en-US"/>
          </a:p>
        </p:txBody>
      </p:sp>
      <p:sp>
        <p:nvSpPr>
          <p:cNvPr id="14" name="Content Placeholder 2"/>
          <p:cNvSpPr txBox="1">
            <a:spLocks/>
          </p:cNvSpPr>
          <p:nvPr/>
        </p:nvSpPr>
        <p:spPr bwMode="auto">
          <a:xfrm>
            <a:off x="457200" y="1828800"/>
            <a:ext cx="8229600"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Take immediate action to prevent injury or damage.</a:t>
            </a:r>
          </a:p>
          <a:p>
            <a:r>
              <a:rPr lang="en-US" dirty="0" smtClean="0"/>
              <a:t>Secure and preserve the scene. </a:t>
            </a:r>
          </a:p>
          <a:p>
            <a:pPr marL="0" indent="0">
              <a:buNone/>
            </a:pPr>
            <a:r>
              <a:rPr lang="en-US" dirty="0" smtClean="0"/>
              <a:t>until the investigation is complete.*</a:t>
            </a:r>
          </a:p>
          <a:p>
            <a:r>
              <a:rPr lang="en-US" dirty="0" smtClean="0"/>
              <a:t>Communicate with employees in the area.</a:t>
            </a:r>
          </a:p>
          <a:p>
            <a:r>
              <a:rPr lang="en-US" dirty="0" smtClean="0"/>
              <a:t>Take (many) photos from various view points.</a:t>
            </a:r>
          </a:p>
          <a:p>
            <a:pPr marL="0" indent="0">
              <a:buNone/>
            </a:pPr>
            <a:endParaRPr lang="en-US" sz="500" dirty="0" smtClean="0"/>
          </a:p>
          <a:p>
            <a:pPr marL="0" indent="0">
              <a:buNone/>
            </a:pPr>
            <a:r>
              <a:rPr lang="en-US" sz="2000" dirty="0" smtClean="0"/>
              <a:t>*For injuries that result in hospitalization or fatality, it is against the law to move any equipment until L&amp;I gives the okay </a:t>
            </a:r>
            <a:r>
              <a:rPr lang="en-US" sz="2000" i="1" dirty="0" smtClean="0"/>
              <a:t>unless</a:t>
            </a:r>
            <a:r>
              <a:rPr lang="en-US" sz="2000" dirty="0" smtClean="0"/>
              <a:t> you must move the equipment to remove victims or prevent further injury. </a:t>
            </a:r>
            <a:endParaRPr lang="en-US" sz="2000" dirty="0"/>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2362200"/>
            <a:ext cx="2057400" cy="1330452"/>
          </a:xfrm>
          <a:prstGeom prst="rect">
            <a:avLst/>
          </a:prstGeom>
        </p:spPr>
      </p:pic>
    </p:spTree>
    <p:extLst>
      <p:ext uri="{BB962C8B-B14F-4D97-AF65-F5344CB8AC3E}">
        <p14:creationId xmlns:p14="http://schemas.microsoft.com/office/powerpoint/2010/main" val="3734484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EHS_Template_2014</Template>
  <TotalTime>3867</TotalTime>
  <Words>1283</Words>
  <Application>Microsoft Office PowerPoint</Application>
  <PresentationFormat>On-screen Show (4:3)</PresentationFormat>
  <Paragraphs>257</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ＭＳ Ｐゴシック</vt:lpstr>
      <vt:lpstr>Arial</vt:lpstr>
      <vt:lpstr>Calibri</vt:lpstr>
      <vt:lpstr>Office Theme</vt:lpstr>
      <vt:lpstr>Accident Investigation Training How to Conduct a Workplace Accident Investigation</vt:lpstr>
      <vt:lpstr>Goals for this Training</vt:lpstr>
      <vt:lpstr>What is an Accident?</vt:lpstr>
      <vt:lpstr>Why Investigate?</vt:lpstr>
      <vt:lpstr>Most Common Injuries at UW</vt:lpstr>
      <vt:lpstr>Leading Root Causes at UW</vt:lpstr>
      <vt:lpstr>Supervisor Comments</vt:lpstr>
      <vt:lpstr>Accident Investigation Process</vt:lpstr>
      <vt:lpstr>1. Preserve and Document the Scene</vt:lpstr>
      <vt:lpstr>PowerPoint Presentation</vt:lpstr>
      <vt:lpstr>2. Collect Facts Through Interviews</vt:lpstr>
      <vt:lpstr>3. Develop the Sequence of Events</vt:lpstr>
      <vt:lpstr>4.  Initiate Report</vt:lpstr>
      <vt:lpstr>4. Determine the Causes </vt:lpstr>
      <vt:lpstr>PowerPoint Presentation</vt:lpstr>
      <vt:lpstr>Ishikawa (Fishbone) Diagram</vt:lpstr>
      <vt:lpstr>Ishikawa (Fishbone) Diagram</vt:lpstr>
      <vt:lpstr>The Five Whys</vt:lpstr>
      <vt:lpstr>5. Recommend Improvements</vt:lpstr>
      <vt:lpstr>6. Complete the Report</vt:lpstr>
      <vt:lpstr>EH&amp;S and Investigations</vt:lpstr>
      <vt:lpstr>Room to Improve</vt:lpstr>
      <vt:lpstr>Resources</vt:lpstr>
    </vt:vector>
  </TitlesOfParts>
  <Company>Environmental Health and Safety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Accident Investigation Training</dc:title>
  <dc:creator>Emma Alder</dc:creator>
  <cp:lastModifiedBy>Emma Alder</cp:lastModifiedBy>
  <cp:revision>105</cp:revision>
  <cp:lastPrinted>2015-02-11T20:04:22Z</cp:lastPrinted>
  <dcterms:created xsi:type="dcterms:W3CDTF">2014-10-24T14:48:08Z</dcterms:created>
  <dcterms:modified xsi:type="dcterms:W3CDTF">2015-05-13T21:57:45Z</dcterms:modified>
</cp:coreProperties>
</file>