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7" r:id="rId3"/>
    <p:sldId id="259" r:id="rId4"/>
    <p:sldId id="280" r:id="rId5"/>
    <p:sldId id="281" r:id="rId6"/>
    <p:sldId id="282" r:id="rId7"/>
    <p:sldId id="275" r:id="rId8"/>
    <p:sldId id="262" r:id="rId9"/>
    <p:sldId id="261" r:id="rId10"/>
    <p:sldId id="266" r:id="rId11"/>
    <p:sldId id="278" r:id="rId12"/>
    <p:sldId id="270" r:id="rId13"/>
    <p:sldId id="285" r:id="rId14"/>
    <p:sldId id="269" r:id="rId15"/>
    <p:sldId id="284" r:id="rId16"/>
    <p:sldId id="286" r:id="rId17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9900"/>
    <a:srgbClr val="CCC1DA"/>
    <a:srgbClr val="F6BB00"/>
    <a:srgbClr val="D3AF21"/>
    <a:srgbClr val="493E75"/>
    <a:srgbClr val="3B185A"/>
    <a:srgbClr val="39275B"/>
    <a:srgbClr val="D7C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5512" autoAdjust="0"/>
  </p:normalViewPr>
  <p:slideViewPr>
    <p:cSldViewPr snapToObjects="1">
      <p:cViewPr varScale="1">
        <p:scale>
          <a:sx n="85" d="100"/>
          <a:sy n="85" d="100"/>
        </p:scale>
        <p:origin x="6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4476C-E2EB-4440-930F-C688676F3731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271AF-2B22-4469-8198-F15C422F6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60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92C017-1782-4EEA-87D0-769E3097DF21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393D5C-D6A8-455F-B69F-A33ECF847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61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PS</a:t>
            </a:r>
          </a:p>
          <a:p>
            <a:r>
              <a:rPr lang="en-US" dirty="0" smtClean="0"/>
              <a:t>Thanks for the survey</a:t>
            </a:r>
            <a:r>
              <a:rPr lang="en-US" baseline="0" dirty="0" smtClean="0"/>
              <a:t> input –RECAP</a:t>
            </a:r>
          </a:p>
          <a:p>
            <a:r>
              <a:rPr lang="en-US" baseline="0" dirty="0" smtClean="0"/>
              <a:t>Why?</a:t>
            </a:r>
          </a:p>
          <a:p>
            <a:r>
              <a:rPr lang="en-US" baseline="0" dirty="0" smtClean="0"/>
              <a:t>TENSION – FRICTION – DYSFUNCTION</a:t>
            </a:r>
          </a:p>
          <a:p>
            <a:r>
              <a:rPr lang="en-US" baseline="0" dirty="0" smtClean="0"/>
              <a:t>Ground rules</a:t>
            </a:r>
          </a:p>
          <a:p>
            <a:r>
              <a:rPr lang="en-US" baseline="0" dirty="0" smtClean="0"/>
              <a:t>No tablets, phones unless on emergency call</a:t>
            </a:r>
          </a:p>
          <a:p>
            <a:r>
              <a:rPr lang="en-US" baseline="0" dirty="0" smtClean="0"/>
              <a:t>Respect</a:t>
            </a:r>
          </a:p>
          <a:p>
            <a:r>
              <a:rPr lang="en-US" baseline="0" dirty="0" smtClean="0"/>
              <a:t>silo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Survey feedback via Catalyst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93D5C-D6A8-455F-B69F-A33ECF847A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19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93D5C-D6A8-455F-B69F-A33ECF847A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13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93D5C-D6A8-455F-B69F-A33ECF847A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63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TS</a:t>
            </a:r>
          </a:p>
          <a:p>
            <a:r>
              <a:rPr lang="en-US" dirty="0" smtClean="0"/>
              <a:t>Time spent on development and ongoing check-ins results</a:t>
            </a:r>
            <a:r>
              <a:rPr lang="en-US" baseline="0" dirty="0" smtClean="0"/>
              <a:t> in less time on corrective actions</a:t>
            </a:r>
          </a:p>
          <a:p>
            <a:r>
              <a:rPr lang="en-US" baseline="0" dirty="0" smtClean="0"/>
              <a:t>Underperformers are typically not stressed by their approach to work/team</a:t>
            </a:r>
          </a:p>
          <a:p>
            <a:r>
              <a:rPr lang="en-US" baseline="0" dirty="0" smtClean="0"/>
              <a:t>Do not overlook high performers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93D5C-D6A8-455F-B69F-A33ECF847A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86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TS</a:t>
            </a:r>
          </a:p>
          <a:p>
            <a:r>
              <a:rPr lang="en-US" dirty="0" smtClean="0"/>
              <a:t>Time spent on development and ongoing check-ins results</a:t>
            </a:r>
            <a:r>
              <a:rPr lang="en-US" baseline="0" dirty="0" smtClean="0"/>
              <a:t> in less time on corrective actions</a:t>
            </a:r>
          </a:p>
          <a:p>
            <a:r>
              <a:rPr lang="en-US" baseline="0" dirty="0" smtClean="0"/>
              <a:t>Underperformers are typically not stressed by their approach to work/team</a:t>
            </a:r>
          </a:p>
          <a:p>
            <a:r>
              <a:rPr lang="en-US" baseline="0" dirty="0" smtClean="0"/>
              <a:t>Do not overlook high performers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93D5C-D6A8-455F-B69F-A33ECF847A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67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TS</a:t>
            </a:r>
          </a:p>
          <a:p>
            <a:r>
              <a:rPr lang="en-US" dirty="0" smtClean="0"/>
              <a:t>Time spent on development and ongoing check-ins results</a:t>
            </a:r>
            <a:r>
              <a:rPr lang="en-US" baseline="0" dirty="0" smtClean="0"/>
              <a:t> in less time on corrective actions</a:t>
            </a:r>
          </a:p>
          <a:p>
            <a:r>
              <a:rPr lang="en-US" baseline="0" dirty="0" smtClean="0"/>
              <a:t>Underperformers are typically not stressed by their approach to work/team</a:t>
            </a:r>
          </a:p>
          <a:p>
            <a:r>
              <a:rPr lang="en-US" baseline="0" dirty="0" smtClean="0"/>
              <a:t>Do not overlook high performers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93D5C-D6A8-455F-B69F-A33ECF847A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62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TS</a:t>
            </a:r>
          </a:p>
          <a:p>
            <a:r>
              <a:rPr lang="en-US" dirty="0" smtClean="0"/>
              <a:t>Paperwork not personalities</a:t>
            </a:r>
          </a:p>
          <a:p>
            <a:r>
              <a:rPr lang="en-US" dirty="0" smtClean="0"/>
              <a:t>Ask for other resources units may have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93D5C-D6A8-455F-B69F-A33ECF847A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79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>
              <a:solidFill>
                <a:schemeClr val="tx1">
                  <a:lumMod val="50000"/>
                  <a:lumOff val="50000"/>
                </a:schemeClr>
              </a:solidFill>
              <a:ea typeface="ＭＳ Ｐゴシック" panose="020B0600070205080204" pitchFamily="34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anose="020B0600070205080204" pitchFamily="34" charset="-128"/>
              </a:rPr>
              <a:t>PS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anose="020B0600070205080204" pitchFamily="34" charset="-128"/>
              </a:rPr>
              <a:t>Audience remembers 3 key pts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anose="020B0600070205080204" pitchFamily="34" charset="-128"/>
              </a:rPr>
              <a:t>HRC approach p-e-</a:t>
            </a:r>
            <a:r>
              <a:rPr lang="en-US" alt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anose="020B0600070205080204" pitchFamily="34" charset="-128"/>
              </a:rPr>
              <a:t>i</a:t>
            </a:r>
            <a:endParaRPr lang="en-US" altLang="en-US" dirty="0" smtClean="0">
              <a:solidFill>
                <a:schemeClr val="tx1">
                  <a:lumMod val="50000"/>
                  <a:lumOff val="50000"/>
                </a:schemeClr>
              </a:solidFill>
              <a:ea typeface="ＭＳ Ｐゴシック" panose="020B0600070205080204" pitchFamily="34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>
              <a:solidFill>
                <a:schemeClr val="tx1">
                  <a:lumMod val="50000"/>
                  <a:lumOff val="50000"/>
                </a:schemeClr>
              </a:solidFill>
              <a:ea typeface="ＭＳ Ｐゴシック" panose="020B0600070205080204" pitchFamily="34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anose="020B0600070205080204" pitchFamily="34" charset="-128"/>
              </a:rPr>
              <a:t>If audience remembers 3, the first better catch attention, not derail</a:t>
            </a:r>
            <a:r>
              <a:rPr lang="en-US" altLang="en-US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anose="020B0600070205080204" pitchFamily="34" charset="-128"/>
              </a:rPr>
              <a:t> it</a:t>
            </a:r>
            <a:endParaRPr lang="en-US" altLang="en-US" dirty="0" smtClean="0">
              <a:solidFill>
                <a:schemeClr val="tx1">
                  <a:lumMod val="50000"/>
                  <a:lumOff val="50000"/>
                </a:schemeClr>
              </a:solidFill>
              <a:ea typeface="ＭＳ Ｐゴシック" panose="020B0600070205080204" pitchFamily="34" charset="-128"/>
            </a:endParaRPr>
          </a:p>
          <a:p>
            <a:endParaRPr lang="en-US" dirty="0" smtClean="0"/>
          </a:p>
          <a:p>
            <a:r>
              <a:rPr lang="en-US" dirty="0" smtClean="0"/>
              <a:t>Volume-Tone-Clarity-Pace</a:t>
            </a:r>
          </a:p>
          <a:p>
            <a:r>
              <a:rPr lang="en-US" dirty="0" smtClean="0"/>
              <a:t>Posture-Facial</a:t>
            </a:r>
            <a:r>
              <a:rPr lang="en-US" baseline="0" dirty="0" smtClean="0"/>
              <a:t> expressions-Eye contact-Gestures-Personal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93D5C-D6A8-455F-B69F-A33ECF847A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33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KJ</a:t>
            </a:r>
          </a:p>
          <a:p>
            <a:r>
              <a:rPr lang="en-US" dirty="0" smtClean="0"/>
              <a:t>Late </a:t>
            </a:r>
            <a:r>
              <a:rPr lang="en-US" dirty="0"/>
              <a:t>due to chemo treatment</a:t>
            </a:r>
          </a:p>
          <a:p>
            <a:r>
              <a:rPr lang="en-US" dirty="0"/>
              <a:t>Project delayed due to approved leave</a:t>
            </a:r>
          </a:p>
          <a:p>
            <a:r>
              <a:rPr lang="en-US" dirty="0"/>
              <a:t>Mental health counseling schedule</a:t>
            </a:r>
          </a:p>
          <a:p>
            <a:r>
              <a:rPr lang="en-US" dirty="0" err="1"/>
              <a:t>Carelink</a:t>
            </a:r>
            <a:endParaRPr lang="en-US" dirty="0"/>
          </a:p>
          <a:p>
            <a:r>
              <a:rPr lang="en-US" b="1" dirty="0"/>
              <a:t>Legal</a:t>
            </a:r>
            <a:endParaRPr lang="en-US" dirty="0"/>
          </a:p>
          <a:p>
            <a:r>
              <a:rPr lang="en-US" dirty="0"/>
              <a:t>UCIRO, </a:t>
            </a:r>
            <a:r>
              <a:rPr lang="en-US" dirty="0" err="1"/>
              <a:t>Ombud</a:t>
            </a:r>
            <a:r>
              <a:rPr lang="en-US" dirty="0"/>
              <a:t>,  Union, Mediations……</a:t>
            </a:r>
          </a:p>
          <a:p>
            <a:r>
              <a:rPr lang="en-US" b="1" dirty="0" smtClean="0"/>
              <a:t>Rate </a:t>
            </a:r>
            <a:r>
              <a:rPr lang="en-US" b="1" dirty="0"/>
              <a:t>against others</a:t>
            </a:r>
            <a:endParaRPr lang="en-US" dirty="0"/>
          </a:p>
          <a:p>
            <a:r>
              <a:rPr lang="en-US" dirty="0"/>
              <a:t>Style</a:t>
            </a:r>
          </a:p>
          <a:p>
            <a:r>
              <a:rPr lang="en-US" dirty="0"/>
              <a:t>Scope</a:t>
            </a:r>
          </a:p>
          <a:p>
            <a:r>
              <a:rPr lang="en-US" dirty="0"/>
              <a:t>Personality</a:t>
            </a:r>
          </a:p>
          <a:p>
            <a:r>
              <a:rPr lang="en-US" dirty="0"/>
              <a:t>Relationships</a:t>
            </a:r>
          </a:p>
          <a:p>
            <a:r>
              <a:rPr lang="en-US" b="1" dirty="0"/>
              <a:t>AVOID</a:t>
            </a:r>
            <a:endParaRPr lang="en-US" dirty="0"/>
          </a:p>
          <a:p>
            <a:r>
              <a:rPr lang="en-US" dirty="0"/>
              <a:t>Planned events may not occur, lose the opportunity to address immediately</a:t>
            </a:r>
          </a:p>
          <a:p>
            <a:r>
              <a:rPr lang="en-US" dirty="0"/>
              <a:t>Ignoring…lame ducks, retirement, vacation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93D5C-D6A8-455F-B69F-A33ECF847A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81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93D5C-D6A8-455F-B69F-A33ECF847A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03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KJ</a:t>
            </a:r>
          </a:p>
          <a:p>
            <a:r>
              <a:rPr lang="en-US" dirty="0" smtClean="0"/>
              <a:t>Stray or drawn off key message</a:t>
            </a:r>
          </a:p>
          <a:p>
            <a:endParaRPr lang="en-US" dirty="0" smtClean="0"/>
          </a:p>
          <a:p>
            <a:r>
              <a:rPr lang="en-US" dirty="0" smtClean="0"/>
              <a:t>“everyone else does that”  “You were late last week”</a:t>
            </a:r>
          </a:p>
          <a:p>
            <a:r>
              <a:rPr lang="en-US" b="1" dirty="0" smtClean="0"/>
              <a:t>Language - vague</a:t>
            </a:r>
            <a:endParaRPr lang="en-US" dirty="0" smtClean="0"/>
          </a:p>
          <a:p>
            <a:r>
              <a:rPr lang="en-US" dirty="0" smtClean="0"/>
              <a:t>“Always late”</a:t>
            </a:r>
          </a:p>
          <a:p>
            <a:r>
              <a:rPr lang="en-US" dirty="0" smtClean="0"/>
              <a:t>“Never does it”</a:t>
            </a:r>
          </a:p>
          <a:p>
            <a:r>
              <a:rPr lang="en-US" dirty="0" smtClean="0"/>
              <a:t>“Outstanding at every aspect of her job”</a:t>
            </a:r>
          </a:p>
          <a:p>
            <a:r>
              <a:rPr lang="en-US" dirty="0" smtClean="0"/>
              <a:t>Provide specific examples, </a:t>
            </a:r>
          </a:p>
          <a:p>
            <a:r>
              <a:rPr lang="en-US" dirty="0" smtClean="0"/>
              <a:t>“late to senior </a:t>
            </a:r>
            <a:r>
              <a:rPr lang="en-US" dirty="0" err="1" smtClean="0"/>
              <a:t>mgt</a:t>
            </a:r>
            <a:r>
              <a:rPr lang="en-US" dirty="0" smtClean="0"/>
              <a:t> meeting 3 times in June and July, impacting agenda”</a:t>
            </a:r>
          </a:p>
          <a:p>
            <a:r>
              <a:rPr lang="en-US" dirty="0" smtClean="0"/>
              <a:t>“Assigned 10 benchmark tasks, completed 5 with no extenuating circumstances communicated”</a:t>
            </a:r>
          </a:p>
          <a:p>
            <a:r>
              <a:rPr lang="en-US" dirty="0" smtClean="0"/>
              <a:t>“Accurately delegated responsibilities, prepared staff, communicated 1 week prior to departure re: 5 approved leaves”</a:t>
            </a:r>
          </a:p>
          <a:p>
            <a:r>
              <a:rPr lang="en-US" b="1" dirty="0" smtClean="0"/>
              <a:t>HALO</a:t>
            </a:r>
            <a:endParaRPr lang="en-US" dirty="0" smtClean="0"/>
          </a:p>
          <a:p>
            <a:r>
              <a:rPr lang="en-US" dirty="0" smtClean="0"/>
              <a:t>So expertly managed national conference or Lean Initiative that rest of performance not accurately measured</a:t>
            </a:r>
          </a:p>
          <a:p>
            <a:r>
              <a:rPr lang="en-US" dirty="0" smtClean="0"/>
              <a:t>One pinnacle achievement overshadows underperformance</a:t>
            </a:r>
          </a:p>
          <a:p>
            <a:r>
              <a:rPr lang="en-US" dirty="0" smtClean="0"/>
              <a:t>Supervisor reacts to one outstanding characteristic which influences our total judgment about person and performance</a:t>
            </a:r>
          </a:p>
          <a:p>
            <a:r>
              <a:rPr lang="en-US" dirty="0" smtClean="0"/>
              <a:t>Ascribe a range of related traits that may not now or ever exist</a:t>
            </a:r>
          </a:p>
          <a:p>
            <a:r>
              <a:rPr lang="en-US" b="1" dirty="0" smtClean="0"/>
              <a:t>HORN</a:t>
            </a:r>
            <a:endParaRPr lang="en-US" dirty="0" smtClean="0"/>
          </a:p>
          <a:p>
            <a:r>
              <a:rPr lang="en-US" dirty="0" smtClean="0"/>
              <a:t>Flip side – lacking in one trait ( or one spectacular failure) influences all others</a:t>
            </a:r>
          </a:p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Over reassurance: Don’t worry, you’ll be ok (usually in response to tears, emotion)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93D5C-D6A8-455F-B69F-A33ECF847A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87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chemeClr val="bg1">
                <a:lumMod val="85000"/>
              </a:schemeClr>
            </a:gs>
            <a:gs pos="40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684412_high_Pur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9275B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686550"/>
            <a:ext cx="9144000" cy="171450"/>
          </a:xfrm>
          <a:prstGeom prst="rect">
            <a:avLst/>
          </a:prstGeom>
          <a:solidFill>
            <a:srgbClr val="39275B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162925" y="6345238"/>
            <a:ext cx="514350" cy="512762"/>
          </a:xfrm>
          <a:prstGeom prst="rect">
            <a:avLst/>
          </a:prstGeom>
          <a:solidFill>
            <a:srgbClr val="39275B"/>
          </a:solidFill>
          <a:ln>
            <a:noFill/>
          </a:ln>
          <a:effectLst>
            <a:outerShdw blurRad="40000" dist="23000" dir="12660004" rotWithShape="0">
              <a:srgbClr val="808080">
                <a:alpha val="26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8" descr="UW_W-Logo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38" y="6488113"/>
            <a:ext cx="339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UW.Wordmark_ctr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5113"/>
            <a:ext cx="25511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83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47675" y="5943600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25E8493-ABC1-40FA-9997-D915E53C6F88}" type="datetime1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14675" y="5943600"/>
            <a:ext cx="2895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3675" y="5943600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9A85F5-5A8B-4F17-87A7-D4D715D8DF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983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294DA-881B-4946-A653-DED17A38D9B7}" type="datetime1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6513F-D594-4462-8A27-556316F5AD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61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1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410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72067-A153-4D8C-9EE1-7CD37B357B7B}" type="datetime1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240AB-5328-4342-A635-FAC0579F64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9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86550"/>
            <a:ext cx="9144000" cy="171450"/>
          </a:xfrm>
          <a:prstGeom prst="rect">
            <a:avLst/>
          </a:prstGeom>
          <a:solidFill>
            <a:srgbClr val="39275B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162925" y="6345238"/>
            <a:ext cx="514350" cy="512762"/>
          </a:xfrm>
          <a:prstGeom prst="rect">
            <a:avLst/>
          </a:prstGeom>
          <a:solidFill>
            <a:srgbClr val="39275B"/>
          </a:solidFill>
          <a:ln>
            <a:noFill/>
          </a:ln>
          <a:effectLst>
            <a:outerShdw blurRad="40000" dist="23000" dir="12660004" rotWithShape="0">
              <a:srgbClr val="808080">
                <a:alpha val="26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" name="Picture 8" descr="UW_W-Logo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38" y="6488113"/>
            <a:ext cx="339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UW.Wordmark_ct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"/>
            <a:ext cx="25638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FFE91-4118-40DA-800A-6956062E1724}" type="datetime1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C64E6-1C5F-47FA-837E-039E1CF86A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45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78C7A-B5AB-4D1E-8441-9001071C5B81}" type="datetime1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7D282-AE0B-46D0-BDEC-D2A245D32F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68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4EF41-227C-4CB1-B7D3-B3CEEA83076A}" type="datetime1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899D7-A4CA-44BF-BAA5-7EAF9F48CE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42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E5250-73F7-44EC-A660-9D8B2065D41A}" type="datetime1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9B5A0-0823-4B58-8E1C-32A27D5C92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817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85B2E-23CB-4CA7-992A-0EE35BF97B31}" type="datetime1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4CB89-1F9F-448A-B70C-70324A62F3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09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EC629-C408-4F47-8110-69E6A0ED453B}" type="datetime1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8060B-5948-49F7-95BB-85E96C242A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7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008313" cy="1066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33401"/>
            <a:ext cx="5111750" cy="5410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2672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48987-3979-4078-9B79-6953805F28F5}" type="datetime1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FEB5D-881E-4360-9DE8-E707A0DB5A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39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959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14938"/>
            <a:ext cx="5486400" cy="728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91454-AFF1-41C0-BC1A-09D58F1C3EC5}" type="datetime1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680A7-3B03-4D53-8905-B321282D1B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46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7675" y="60960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13E84D2-1FD7-4EA8-8759-25FDC6E5F844}" type="datetime1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4675" y="60960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3675" y="60960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D13BB49-5E14-46C5-BE4F-AB98BDC47F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1.xls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Frutiger 55 Roman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4099" name="Title 3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25146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>
                <a:ea typeface="ＭＳ Ｐゴシック" panose="020B0600070205080204" pitchFamily="34" charset="-128"/>
              </a:rPr>
              <a:t> </a:t>
            </a:r>
            <a:endParaRPr lang="en-US" altLang="en-US" sz="3200" b="1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4100" name="Picture 6" descr="C:\Users\krschwic\Pictures\uw_hsa_exec_b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2" t="12315" r="11955" b="11035"/>
          <a:stretch>
            <a:fillRect/>
          </a:stretch>
        </p:blipFill>
        <p:spPr bwMode="auto">
          <a:xfrm>
            <a:off x="4724400" y="6354763"/>
            <a:ext cx="3200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8001000" y="6477000"/>
            <a:ext cx="76200" cy="76200"/>
          </a:xfrm>
          <a:prstGeom prst="ellipse">
            <a:avLst/>
          </a:prstGeom>
          <a:solidFill>
            <a:srgbClr val="D3AF21"/>
          </a:solidFill>
          <a:ln>
            <a:solidFill>
              <a:srgbClr val="D3AF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1572478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5400" dirty="0" smtClean="0">
                <a:solidFill>
                  <a:schemeClr val="bg1"/>
                </a:solidFill>
              </a:rPr>
              <a:t>NAVIGATING CHANGE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0445" y="3290094"/>
            <a:ext cx="259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HSA Supervisors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July 16, 2015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Passivity   					 Paranoia </a:t>
            </a:r>
            <a:endParaRPr lang="en-US" sz="4800" b="1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2672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4 P’s</a:t>
            </a:r>
          </a:p>
          <a:p>
            <a:pPr lvl="1"/>
            <a:r>
              <a:rPr lang="en-US" dirty="0" smtClean="0"/>
              <a:t>People</a:t>
            </a:r>
          </a:p>
          <a:p>
            <a:pPr lvl="1"/>
            <a:r>
              <a:rPr lang="en-US" dirty="0" smtClean="0"/>
              <a:t>Policy – Practice</a:t>
            </a:r>
          </a:p>
          <a:p>
            <a:pPr lvl="1"/>
            <a:r>
              <a:rPr lang="en-US" dirty="0" smtClean="0"/>
              <a:t>Perception</a:t>
            </a:r>
          </a:p>
          <a:p>
            <a:pPr lvl="1"/>
            <a:endParaRPr lang="en-US" dirty="0"/>
          </a:p>
          <a:p>
            <a:pPr lvl="1"/>
            <a:r>
              <a:rPr lang="en-US" u="sng" dirty="0" smtClean="0"/>
              <a:t>Becoming comfortable with the unknown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4" descr="C:\Users\krschwic\Pictures\uw_hsa_exec_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6" r="12056"/>
          <a:stretch>
            <a:fillRect/>
          </a:stretch>
        </p:blipFill>
        <p:spPr bwMode="auto">
          <a:xfrm>
            <a:off x="4800600" y="6372225"/>
            <a:ext cx="32004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001000" y="6477000"/>
            <a:ext cx="76200" cy="76200"/>
          </a:xfrm>
          <a:prstGeom prst="ellipse">
            <a:avLst/>
          </a:prstGeom>
          <a:solidFill>
            <a:srgbClr val="D3AF21"/>
          </a:solidFill>
          <a:ln>
            <a:solidFill>
              <a:srgbClr val="D3AF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048000" y="824484"/>
            <a:ext cx="1981200" cy="484632"/>
          </a:xfrm>
          <a:prstGeom prst="rightArrow">
            <a:avLst>
              <a:gd name="adj1" fmla="val 50000"/>
              <a:gd name="adj2" fmla="val 8261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46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 X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Hope is not a strategy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Hostility is not a default strategy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Hugs are not a reasonable outcome</a:t>
            </a:r>
            <a:endParaRPr lang="en-US" dirty="0"/>
          </a:p>
        </p:txBody>
      </p:sp>
      <p:pic>
        <p:nvPicPr>
          <p:cNvPr id="4" name="Picture 4" descr="C:\Users\krschwic\Pictures\uw_hsa_exec_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6" r="12056"/>
          <a:stretch>
            <a:fillRect/>
          </a:stretch>
        </p:blipFill>
        <p:spPr bwMode="auto">
          <a:xfrm>
            <a:off x="4800600" y="6372225"/>
            <a:ext cx="32004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001000" y="6477000"/>
            <a:ext cx="76200" cy="76200"/>
          </a:xfrm>
          <a:prstGeom prst="ellipse">
            <a:avLst/>
          </a:prstGeom>
          <a:solidFill>
            <a:srgbClr val="D3AF21"/>
          </a:solidFill>
          <a:ln>
            <a:solidFill>
              <a:srgbClr val="D3AF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Four Generations in the Workplace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First time ever in history – Gen Flex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Traditionalists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Boomers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Generation Xers				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Millennials</a:t>
            </a:r>
          </a:p>
          <a:p>
            <a:pPr lvl="1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Role Play 	Table Activity		Summary      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4" descr="C:\Users\krschwic\Pictures\uw_hsa_exec_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6" r="12056"/>
          <a:stretch>
            <a:fillRect/>
          </a:stretch>
        </p:blipFill>
        <p:spPr bwMode="auto">
          <a:xfrm>
            <a:off x="4800600" y="6372225"/>
            <a:ext cx="32004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001000" y="6477000"/>
            <a:ext cx="76200" cy="76200"/>
          </a:xfrm>
          <a:prstGeom prst="ellipse">
            <a:avLst/>
          </a:prstGeom>
          <a:solidFill>
            <a:srgbClr val="D3AF21"/>
          </a:solidFill>
          <a:ln>
            <a:solidFill>
              <a:srgbClr val="D3AF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286000"/>
            <a:ext cx="3048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4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371600" y="1720144"/>
            <a:ext cx="2133600" cy="2209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24200" y="1752600"/>
            <a:ext cx="2133600" cy="2209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876800" y="1799167"/>
            <a:ext cx="2133600" cy="2209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5295193"/>
            <a:ext cx="6132512" cy="1190327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319345" y="4307769"/>
            <a:ext cx="5486400" cy="1340203"/>
          </a:xfrm>
        </p:spPr>
        <p:txBody>
          <a:bodyPr/>
          <a:lstStyle/>
          <a:p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>
          <a:xfrm>
            <a:off x="304800" y="942445"/>
            <a:ext cx="7010400" cy="4035425"/>
          </a:xfrm>
        </p:spPr>
      </p:sp>
      <p:sp>
        <p:nvSpPr>
          <p:cNvPr id="9" name="TextBox 8"/>
          <p:cNvSpPr txBox="1"/>
          <p:nvPr/>
        </p:nvSpPr>
        <p:spPr>
          <a:xfrm>
            <a:off x="1553229" y="2630487"/>
            <a:ext cx="1961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Problem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2626667"/>
            <a:ext cx="2286000" cy="465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Expectation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2630487"/>
            <a:ext cx="1295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Impact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619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Calibri Light" panose="020F0302020204030204" pitchFamily="34" charset="0"/>
              </a:rPr>
              <a:t>Point staff to the vision, not the change</a:t>
            </a:r>
            <a:endParaRPr lang="en-US" sz="3600" b="1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962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Key takeaways:______________  3 things.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are you going to do different?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1._______________________________</a:t>
            </a:r>
          </a:p>
          <a:p>
            <a:pPr marL="0" indent="0">
              <a:buNone/>
            </a:pPr>
            <a:r>
              <a:rPr lang="en-US" sz="2400" dirty="0" smtClean="0"/>
              <a:t>2._______________________________</a:t>
            </a:r>
          </a:p>
          <a:p>
            <a:pPr marL="0" indent="0">
              <a:buNone/>
            </a:pPr>
            <a:r>
              <a:rPr lang="en-US" sz="2400" dirty="0" smtClean="0"/>
              <a:t>3._______________________________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endParaRPr lang="en-U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4" descr="C:\Users\krschwic\Pictures\uw_hsa_exec_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6" r="12056"/>
          <a:stretch>
            <a:fillRect/>
          </a:stretch>
        </p:blipFill>
        <p:spPr bwMode="auto">
          <a:xfrm>
            <a:off x="4800600" y="6372225"/>
            <a:ext cx="32004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001000" y="6477000"/>
            <a:ext cx="76200" cy="76200"/>
          </a:xfrm>
          <a:prstGeom prst="ellipse">
            <a:avLst/>
          </a:prstGeom>
          <a:solidFill>
            <a:srgbClr val="D3AF21"/>
          </a:solidFill>
          <a:ln>
            <a:solidFill>
              <a:srgbClr val="D3AF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0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343400"/>
          </a:xfrm>
        </p:spPr>
        <p:txBody>
          <a:bodyPr/>
          <a:lstStyle/>
          <a:p>
            <a:r>
              <a:rPr lang="en-US" sz="6000" dirty="0" smtClean="0"/>
              <a:t>Thank you for your time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343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C:\Users\krschwic\Pictures\uw_hsa_exec_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6" r="12056"/>
          <a:stretch>
            <a:fillRect/>
          </a:stretch>
        </p:blipFill>
        <p:spPr bwMode="auto">
          <a:xfrm>
            <a:off x="4800600" y="6372225"/>
            <a:ext cx="32004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001000" y="6477000"/>
            <a:ext cx="76200" cy="76200"/>
          </a:xfrm>
          <a:prstGeom prst="ellipse">
            <a:avLst/>
          </a:prstGeom>
          <a:solidFill>
            <a:srgbClr val="D3AF21"/>
          </a:solidFill>
          <a:ln>
            <a:solidFill>
              <a:srgbClr val="D3AF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86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933" y="0"/>
            <a:ext cx="3276600" cy="1752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Problem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124200" y="0"/>
            <a:ext cx="3276600" cy="1752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Expectation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6172199" y="1"/>
            <a:ext cx="2998273" cy="1752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Impact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-22578" y="3403600"/>
            <a:ext cx="29859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307702"/>
              </p:ext>
            </p:extLst>
          </p:nvPr>
        </p:nvGraphicFramePr>
        <p:xfrm>
          <a:off x="304800" y="1928813"/>
          <a:ext cx="12269788" cy="437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4" imgW="4695721" imgH="1628910" progId="Excel.Sheet.12">
                  <p:embed/>
                </p:oleObj>
              </mc:Choice>
              <mc:Fallback>
                <p:oleObj name="Worksheet" r:id="rId4" imgW="4695721" imgH="16289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1928813"/>
                        <a:ext cx="12269788" cy="437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91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/>
            <a:r>
              <a:rPr lang="en-US" alt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 </a:t>
            </a:r>
            <a:endParaRPr lang="en-US" altLang="en-US" sz="3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671637" y="2317486"/>
            <a:ext cx="8229600" cy="4724400"/>
          </a:xfrm>
        </p:spPr>
        <p:txBody>
          <a:bodyPr/>
          <a:lstStyle/>
          <a:p>
            <a:pPr marL="457200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r>
              <a:rPr lang="en-US" altLang="en-US" b="1" dirty="0" smtClean="0">
                <a:latin typeface="Calibri Light" panose="020F0302020204030204" pitchFamily="34" charset="0"/>
                <a:ea typeface="ＭＳ Ｐゴシック" panose="020B0600070205080204" pitchFamily="34" charset="-128"/>
              </a:rPr>
              <a:t> </a:t>
            </a:r>
          </a:p>
          <a:p>
            <a:pPr marL="457200" lvl="1" indent="0">
              <a:buNone/>
            </a:pPr>
            <a:r>
              <a:rPr lang="en-US" altLang="en-US" b="1" dirty="0">
                <a:latin typeface="Calibri Light" panose="020F0302020204030204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b="1" dirty="0">
                <a:latin typeface="Calibri Light" panose="020F0302020204030204" pitchFamily="34" charset="0"/>
                <a:ea typeface="ＭＳ Ｐゴシック" panose="020B0600070205080204" pitchFamily="34" charset="-128"/>
              </a:rPr>
            </a:b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rPr>
              <a:t> 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5124" name="Picture 4" descr="C:\Users\krschwic\Pictures\uw_hsa_exec_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6" r="12056"/>
          <a:stretch>
            <a:fillRect/>
          </a:stretch>
        </p:blipFill>
        <p:spPr bwMode="auto">
          <a:xfrm>
            <a:off x="4800600" y="6372225"/>
            <a:ext cx="32004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001000" y="6477000"/>
            <a:ext cx="76200" cy="76200"/>
          </a:xfrm>
          <a:prstGeom prst="ellipse">
            <a:avLst/>
          </a:prstGeom>
          <a:solidFill>
            <a:srgbClr val="D3AF21"/>
          </a:solidFill>
          <a:ln>
            <a:solidFill>
              <a:srgbClr val="D3AF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4" name="Picture 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03049"/>
            <a:ext cx="58483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69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/>
            <a:r>
              <a:rPr lang="en-US" alt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3600" dirty="0">
                <a:ea typeface="ＭＳ Ｐゴシック" panose="020B0600070205080204" pitchFamily="34" charset="-128"/>
              </a:rPr>
              <a:t>CHANGE:  Opportunity or Obstacle?</a:t>
            </a:r>
            <a:r>
              <a:rPr lang="en-US" altLang="en-US" dirty="0">
                <a:ea typeface="ＭＳ Ｐゴシック" panose="020B0600070205080204" pitchFamily="34" charset="-128"/>
              </a:rPr>
              <a:t/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sz="3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/>
          <a:lstStyle/>
          <a:p>
            <a:pPr marL="457200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r>
              <a:rPr lang="en-US" altLang="en-US" b="1" dirty="0">
                <a:latin typeface="Calibri Light" panose="020F0302020204030204" pitchFamily="34" charset="0"/>
                <a:ea typeface="ＭＳ Ｐゴシック" panose="020B0600070205080204" pitchFamily="34" charset="-128"/>
              </a:rPr>
              <a:t>Questions to Answer </a:t>
            </a:r>
            <a:r>
              <a:rPr lang="en-US" altLang="en-US" b="1" dirty="0" smtClean="0">
                <a:latin typeface="Calibri Light" panose="020F0302020204030204" pitchFamily="34" charset="0"/>
                <a:ea typeface="ＭＳ Ｐゴシック" panose="020B0600070205080204" pitchFamily="34" charset="-128"/>
              </a:rPr>
              <a:t>– What, Why, Who, When, How</a:t>
            </a:r>
          </a:p>
          <a:p>
            <a:pPr marL="457200" lvl="1" indent="0">
              <a:buNone/>
            </a:pPr>
            <a:endParaRPr lang="en-US" altLang="en-US" b="1" dirty="0" smtClean="0">
              <a:latin typeface="Calibri Light" panose="020F0302020204030204" pitchFamily="34" charset="0"/>
              <a:ea typeface="ＭＳ Ｐゴシック" panose="020B0600070205080204" pitchFamily="34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Calibri Light" panose="020F0302020204030204" pitchFamily="34" charset="0"/>
                <a:ea typeface="ＭＳ Ｐゴシック" panose="020B0600070205080204" pitchFamily="34" charset="-128"/>
              </a:rPr>
              <a:t>WHAT is the change?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Calibri Light" panose="020F0302020204030204" pitchFamily="34" charset="0"/>
                <a:ea typeface="ＭＳ Ｐゴシック" panose="020B0600070205080204" pitchFamily="34" charset="-128"/>
              </a:rPr>
              <a:t>WHY is it happening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Calibri Light" panose="020F0302020204030204" pitchFamily="34" charset="0"/>
                <a:ea typeface="ＭＳ Ｐゴシック" panose="020B0600070205080204" pitchFamily="34" charset="-128"/>
              </a:rPr>
              <a:t>WHO will be impacted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Calibri Light" panose="020F0302020204030204" pitchFamily="34" charset="0"/>
                <a:ea typeface="ＭＳ Ｐゴシック" panose="020B0600070205080204" pitchFamily="34" charset="-128"/>
              </a:rPr>
              <a:t>WHEN will it happen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Calibri Light" panose="020F0302020204030204" pitchFamily="34" charset="0"/>
                <a:ea typeface="ＭＳ Ｐゴシック" panose="020B0600070205080204" pitchFamily="34" charset="-128"/>
              </a:rPr>
              <a:t>HOW will it be implemented</a:t>
            </a:r>
          </a:p>
          <a:p>
            <a:pPr marL="457200" lvl="1" indent="0">
              <a:buNone/>
            </a:pPr>
            <a:r>
              <a:rPr lang="en-US" altLang="en-US" b="1" dirty="0">
                <a:latin typeface="Calibri Light" panose="020F0302020204030204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b="1" dirty="0">
                <a:latin typeface="Calibri Light" panose="020F0302020204030204" pitchFamily="34" charset="0"/>
                <a:ea typeface="ＭＳ Ｐゴシック" panose="020B0600070205080204" pitchFamily="34" charset="-128"/>
              </a:rPr>
            </a:b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rPr>
              <a:t> 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5124" name="Picture 4" descr="C:\Users\krschwic\Pictures\uw_hsa_exec_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6" r="12056"/>
          <a:stretch>
            <a:fillRect/>
          </a:stretch>
        </p:blipFill>
        <p:spPr bwMode="auto">
          <a:xfrm>
            <a:off x="4800600" y="6372225"/>
            <a:ext cx="32004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001000" y="6477000"/>
            <a:ext cx="76200" cy="76200"/>
          </a:xfrm>
          <a:prstGeom prst="ellipse">
            <a:avLst/>
          </a:prstGeom>
          <a:solidFill>
            <a:srgbClr val="D3AF21"/>
          </a:solidFill>
          <a:ln>
            <a:solidFill>
              <a:srgbClr val="D3AF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Turntable with 33 LP Album</a:t>
            </a:r>
            <a:br>
              <a:rPr lang="en-US" dirty="0" smtClean="0"/>
            </a:br>
            <a:r>
              <a:rPr lang="en-US" dirty="0" smtClean="0"/>
              <a:t>about 30 songs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417445" y="2438400"/>
            <a:ext cx="430911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9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Playlist on your phone = Thousands of songs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1" y="1752600"/>
            <a:ext cx="2971800" cy="49440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819400"/>
            <a:ext cx="2647950" cy="1562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1385" y="4615934"/>
            <a:ext cx="1313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Cloud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19606" y="3886199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4078414" y="3770899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8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87867"/>
            <a:ext cx="5886250" cy="655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8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486400"/>
          </a:xfrm>
        </p:spPr>
        <p:txBody>
          <a:bodyPr/>
          <a:lstStyle/>
          <a:p>
            <a:pPr lvl="1" algn="l"/>
            <a:r>
              <a:rPr lang="en-US" alt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/>
          <a:lstStyle/>
          <a:p>
            <a:pPr marL="457200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r>
              <a:rPr lang="en-US" altLang="en-US" b="1" dirty="0" smtClean="0">
                <a:latin typeface="Calibri Light" panose="020F0302020204030204" pitchFamily="34" charset="0"/>
                <a:ea typeface="ＭＳ Ｐゴシック" panose="020B0600070205080204" pitchFamily="34" charset="-128"/>
              </a:rPr>
              <a:t> </a:t>
            </a:r>
          </a:p>
          <a:p>
            <a:pPr marL="457200" lvl="1" indent="0">
              <a:buNone/>
            </a:pPr>
            <a:r>
              <a:rPr lang="en-US" altLang="en-US" b="1" dirty="0">
                <a:latin typeface="Calibri Light" panose="020F0302020204030204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b="1" dirty="0">
                <a:latin typeface="Calibri Light" panose="020F0302020204030204" pitchFamily="34" charset="0"/>
                <a:ea typeface="ＭＳ Ｐゴシック" panose="020B0600070205080204" pitchFamily="34" charset="-128"/>
              </a:rPr>
            </a:b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rPr>
              <a:t> 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5124" name="Picture 4" descr="C:\Users\krschwic\Pictures\uw_hsa_exec_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6" r="12056"/>
          <a:stretch>
            <a:fillRect/>
          </a:stretch>
        </p:blipFill>
        <p:spPr bwMode="auto">
          <a:xfrm>
            <a:off x="4800600" y="6372225"/>
            <a:ext cx="32004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001000" y="6477000"/>
            <a:ext cx="76200" cy="76200"/>
          </a:xfrm>
          <a:prstGeom prst="ellipse">
            <a:avLst/>
          </a:prstGeom>
          <a:solidFill>
            <a:srgbClr val="D3AF21"/>
          </a:solidFill>
          <a:ln>
            <a:solidFill>
              <a:srgbClr val="D3AF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6" name="Picture 2" descr="http://www.mnpconsulting.ca/media/images/graphs/4_components_effective_change_managem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8462"/>
            <a:ext cx="8915400" cy="561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6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524000"/>
          </a:xfrm>
        </p:spPr>
        <p:txBody>
          <a:bodyPr/>
          <a:lstStyle/>
          <a:p>
            <a:pPr lvl="1"/>
            <a:r>
              <a:rPr lang="en-US" altLang="en-US" sz="3600" dirty="0">
                <a:ea typeface="ＭＳ Ｐゴシック" panose="020B0600070205080204" pitchFamily="34" charset="-128"/>
              </a:rPr>
              <a:t>Successful employees will embrace and lead change</a:t>
            </a:r>
            <a:r>
              <a:rPr lang="en-US" altLang="en-US" dirty="0">
                <a:ea typeface="ＭＳ Ｐゴシック" panose="020B0600070205080204" pitchFamily="34" charset="-128"/>
              </a:rPr>
              <a:t/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95800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 </a:t>
            </a:r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Key Factors for Change Management</a:t>
            </a:r>
          </a:p>
          <a:p>
            <a:pPr marL="457200" lvl="1" indent="0"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ＭＳ Ｐゴシック" panose="020B0600070205080204" pitchFamily="34" charset="-128"/>
              </a:rPr>
              <a:t>Clarity of Vision and Purpose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ＭＳ Ｐゴシック" panose="020B0600070205080204" pitchFamily="34" charset="-128"/>
              </a:rPr>
              <a:t>Strong Champions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ＭＳ Ｐゴシック" panose="020B0600070205080204" pitchFamily="34" charset="-128"/>
              </a:rPr>
              <a:t>Sufficient Resources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ＭＳ Ｐゴシック" panose="020B0600070205080204" pitchFamily="34" charset="-128"/>
              </a:rPr>
              <a:t>Clarity of Roles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ＭＳ Ｐゴシック" panose="020B0600070205080204" pitchFamily="34" charset="-128"/>
              </a:rPr>
              <a:t>Engagement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ＭＳ Ｐゴシック" panose="020B0600070205080204" pitchFamily="34" charset="-128"/>
              </a:rPr>
              <a:t>Communication ------show “coins” video</a:t>
            </a:r>
            <a:endParaRPr lang="en-US" altLang="en-US" dirty="0" smtClean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457200" lvl="1" indent="0">
              <a:buClr>
                <a:schemeClr val="tx1"/>
              </a:buClr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endParaRPr lang="en-US" altLang="en-US" dirty="0" smtClean="0">
              <a:solidFill>
                <a:schemeClr val="tx1">
                  <a:lumMod val="50000"/>
                  <a:lumOff val="50000"/>
                </a:schemeClr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5124" name="Picture 4" descr="C:\Users\krschwic\Pictures\uw_hsa_exec_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6" r="12056"/>
          <a:stretch>
            <a:fillRect/>
          </a:stretch>
        </p:blipFill>
        <p:spPr bwMode="auto">
          <a:xfrm>
            <a:off x="4800600" y="6372225"/>
            <a:ext cx="32004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001000" y="6477000"/>
            <a:ext cx="76200" cy="76200"/>
          </a:xfrm>
          <a:prstGeom prst="ellipse">
            <a:avLst/>
          </a:prstGeom>
          <a:solidFill>
            <a:srgbClr val="D3AF21"/>
          </a:solidFill>
          <a:ln>
            <a:solidFill>
              <a:srgbClr val="D3AF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6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600" dirty="0" smtClean="0">
                <a:latin typeface="Calibri Light" panose="020F0302020204030204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sz="3600" dirty="0" smtClean="0">
                <a:latin typeface="Calibri Light" panose="020F0302020204030204" pitchFamily="34" charset="0"/>
                <a:ea typeface="ＭＳ Ｐゴシック" panose="020B0600070205080204" pitchFamily="34" charset="-128"/>
              </a:rPr>
            </a:br>
            <a:r>
              <a:rPr lang="en-US" altLang="en-US" sz="3600" dirty="0" smtClean="0">
                <a:latin typeface="Calibri Light" panose="020F0302020204030204" pitchFamily="34" charset="0"/>
                <a:ea typeface="ＭＳ Ｐゴシック" panose="020B0600070205080204" pitchFamily="34" charset="-128"/>
              </a:rPr>
              <a:t>Most Change Efforts Fall Short</a:t>
            </a:r>
            <a:r>
              <a:rPr lang="en-US" altLang="en-US" dirty="0" smtClean="0">
                <a:latin typeface="Calibri Light" panose="020F0302020204030204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dirty="0" smtClean="0">
                <a:latin typeface="Calibri Light" panose="020F0302020204030204" pitchFamily="34" charset="0"/>
                <a:ea typeface="ＭＳ Ｐゴシック" panose="020B0600070205080204" pitchFamily="34" charset="-128"/>
              </a:rPr>
            </a:br>
            <a:endParaRPr lang="en-US" altLang="en-US" dirty="0" smtClean="0">
              <a:latin typeface="Calibri Light" panose="020F03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95800"/>
          </a:xfrm>
        </p:spPr>
        <p:txBody>
          <a:bodyPr/>
          <a:lstStyle/>
          <a:p>
            <a:pPr marL="457200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ＭＳ Ｐゴシック" panose="020B0600070205080204" pitchFamily="34" charset="-128"/>
              </a:rPr>
              <a:t>Reasons aren’t understood or communicated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ＭＳ Ｐゴシック" panose="020B0600070205080204" pitchFamily="34" charset="-128"/>
              </a:rPr>
              <a:t>No clear picture of future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ＭＳ Ｐゴシック" panose="020B0600070205080204" pitchFamily="34" charset="-128"/>
              </a:rPr>
              <a:t>Not enough buy-in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ＭＳ Ｐゴシック" panose="020B0600070205080204" pitchFamily="34" charset="-128"/>
              </a:rPr>
              <a:t>Under estimate amount of work involved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ＭＳ Ｐゴシック" panose="020B0600070205080204" pitchFamily="34" charset="-128"/>
              </a:rPr>
              <a:t>Lack of sustained leadership, ownership and focus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ＭＳ Ｐゴシック" panose="020B0600070205080204" pitchFamily="34" charset="-128"/>
              </a:rPr>
              <a:t>Under manage the people part of change</a:t>
            </a:r>
          </a:p>
        </p:txBody>
      </p:sp>
      <p:pic>
        <p:nvPicPr>
          <p:cNvPr id="5124" name="Picture 4" descr="C:\Users\krschwic\Pictures\uw_hsa_exec_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6" r="12056"/>
          <a:stretch>
            <a:fillRect/>
          </a:stretch>
        </p:blipFill>
        <p:spPr bwMode="auto">
          <a:xfrm>
            <a:off x="4800600" y="6372225"/>
            <a:ext cx="32004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001000" y="6477000"/>
            <a:ext cx="76200" cy="76200"/>
          </a:xfrm>
          <a:prstGeom prst="ellipse">
            <a:avLst/>
          </a:prstGeom>
          <a:solidFill>
            <a:srgbClr val="D3AF21"/>
          </a:solidFill>
          <a:ln>
            <a:solidFill>
              <a:srgbClr val="D3AF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54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W_HSA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UW_HSA_Powerpoint_Template</Template>
  <TotalTime>26871</TotalTime>
  <Words>640</Words>
  <Application>Microsoft Office PowerPoint</Application>
  <PresentationFormat>On-screen Show (4:3)</PresentationFormat>
  <Paragraphs>183</Paragraphs>
  <Slides>16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Frutiger 55 Roman</vt:lpstr>
      <vt:lpstr>UW_HSA_Powerpoint_Template</vt:lpstr>
      <vt:lpstr>Worksheet</vt:lpstr>
      <vt:lpstr> </vt:lpstr>
      <vt:lpstr>  </vt:lpstr>
      <vt:lpstr> CHANGE:  Opportunity or Obstacle? </vt:lpstr>
      <vt:lpstr>Turntable with 33 LP Album about 30 songs </vt:lpstr>
      <vt:lpstr>Playlist on your phone = Thousands of songs </vt:lpstr>
      <vt:lpstr>PowerPoint Presentation</vt:lpstr>
      <vt:lpstr> </vt:lpstr>
      <vt:lpstr>Successful employees will embrace and lead change </vt:lpstr>
      <vt:lpstr> Most Change Efforts Fall Short </vt:lpstr>
      <vt:lpstr>Passivity         Paranoia </vt:lpstr>
      <vt:lpstr>H X 3</vt:lpstr>
      <vt:lpstr>Four Generations in the Workplace</vt:lpstr>
      <vt:lpstr> </vt:lpstr>
      <vt:lpstr>Point staff to the vision, not the change</vt:lpstr>
      <vt:lpstr>Thank you for your time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Kelsey Croft</dc:creator>
  <cp:lastModifiedBy>Teresa I. Strathy</cp:lastModifiedBy>
  <cp:revision>90</cp:revision>
  <cp:lastPrinted>2015-07-01T21:13:10Z</cp:lastPrinted>
  <dcterms:created xsi:type="dcterms:W3CDTF">2014-05-16T16:13:50Z</dcterms:created>
  <dcterms:modified xsi:type="dcterms:W3CDTF">2015-07-21T17:34:57Z</dcterms:modified>
</cp:coreProperties>
</file>