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256" r:id="rId2"/>
    <p:sldId id="315" r:id="rId3"/>
    <p:sldId id="257" r:id="rId4"/>
    <p:sldId id="258" r:id="rId5"/>
    <p:sldId id="311" r:id="rId6"/>
    <p:sldId id="260" r:id="rId7"/>
    <p:sldId id="312" r:id="rId8"/>
    <p:sldId id="313" r:id="rId9"/>
    <p:sldId id="305" r:id="rId10"/>
    <p:sldId id="264" r:id="rId11"/>
    <p:sldId id="263" r:id="rId12"/>
    <p:sldId id="265" r:id="rId13"/>
    <p:sldId id="314" r:id="rId14"/>
    <p:sldId id="266" r:id="rId15"/>
    <p:sldId id="267" r:id="rId16"/>
    <p:sldId id="268" r:id="rId17"/>
    <p:sldId id="269" r:id="rId18"/>
    <p:sldId id="271" r:id="rId19"/>
    <p:sldId id="272" r:id="rId20"/>
    <p:sldId id="270" r:id="rId21"/>
    <p:sldId id="273" r:id="rId22"/>
    <p:sldId id="274" r:id="rId23"/>
    <p:sldId id="306" r:id="rId24"/>
    <p:sldId id="291" r:id="rId25"/>
    <p:sldId id="300" r:id="rId26"/>
    <p:sldId id="284" r:id="rId27"/>
    <p:sldId id="285" r:id="rId28"/>
    <p:sldId id="298" r:id="rId29"/>
    <p:sldId id="307" r:id="rId30"/>
    <p:sldId id="308" r:id="rId31"/>
    <p:sldId id="309" r:id="rId32"/>
    <p:sldId id="310" r:id="rId33"/>
    <p:sldId id="287" r:id="rId34"/>
    <p:sldId id="301" r:id="rId35"/>
    <p:sldId id="302" r:id="rId36"/>
    <p:sldId id="303" r:id="rId37"/>
    <p:sldId id="288" r:id="rId38"/>
    <p:sldId id="289" r:id="rId39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77" d="100"/>
          <a:sy n="77" d="100"/>
        </p:scale>
        <p:origin x="161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7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A731FB14-BC60-4A43-B070-149078D2EBE4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F8A4CCB7-7342-4329-8956-D253E7A348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7211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29742506-1E2C-4249-BF41-A1DE339AB9C0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C2B1BAC9-531B-40C6-99E4-AE8860E2D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459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B054569-F7AF-4CFA-9F3D-D09731592FFB}" type="datetimeFigureOut">
              <a:rPr lang="en-US" smtClean="0"/>
              <a:pPr/>
              <a:t>7/13/2015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ACF0878-B62C-4DBB-854F-8B0CCC2729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f2.washington.edu/fm/recmgt/retentionschedules/gs/general" TargetMode="External"/><Relationship Id="rId2" Type="http://schemas.openxmlformats.org/officeDocument/2006/relationships/hyperlink" Target="http://f2.washington.edu/fm/recmgt/retentionschedules/gs/general/uwgs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2.washington.edu/fm/recmgt/retention/search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lic.asu.edu/~mharp/viking_kittens/VikingKitten.htm" TargetMode="External"/><Relationship Id="rId2" Type="http://schemas.openxmlformats.org/officeDocument/2006/relationships/hyperlink" Target="http://weknowmemes.com/2012/12/master-i-found-a-kitty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atsthatlooklikehitler.com/cgi-bin/seigbest.p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mailto:bbenson@uw.edu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Email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324600" cy="13716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The Husky Harness</a:t>
            </a:r>
          </a:p>
          <a:p>
            <a:r>
              <a:rPr lang="en-US" dirty="0" smtClean="0"/>
              <a:t>UW  Email Best Practices 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4000" dirty="0" smtClean="0"/>
              <a:t>Is all my email transitory?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No</a:t>
            </a:r>
          </a:p>
          <a:p>
            <a:pPr lvl="1"/>
            <a:r>
              <a:rPr lang="en-US" sz="2800" dirty="0" smtClean="0"/>
              <a:t>Most of it is  </a:t>
            </a:r>
          </a:p>
          <a:p>
            <a:pPr lvl="1"/>
            <a:r>
              <a:rPr lang="en-US" sz="2800" dirty="0" smtClean="0"/>
              <a:t>Delete when no longer needed</a:t>
            </a:r>
          </a:p>
          <a:p>
            <a:endParaRPr lang="en-US" sz="2800" dirty="0" smtClean="0"/>
          </a:p>
          <a:p>
            <a:r>
              <a:rPr lang="en-US" sz="2800" dirty="0" smtClean="0"/>
              <a:t>All other email must be retained for a designated amount of time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Includes messages </a:t>
            </a:r>
            <a:r>
              <a:rPr lang="en-US" sz="2800" b="1" i="1" dirty="0" smtClean="0"/>
              <a:t>sent</a:t>
            </a:r>
            <a:r>
              <a:rPr lang="en-US" sz="2800" b="1" dirty="0" smtClean="0"/>
              <a:t> and </a:t>
            </a:r>
            <a:r>
              <a:rPr lang="en-US" sz="2800" b="1" i="1" dirty="0" smtClean="0"/>
              <a:t>received</a:t>
            </a:r>
            <a:endParaRPr lang="en-US" sz="2800" b="1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The other type:  Email with value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Has Value</a:t>
            </a:r>
          </a:p>
          <a:p>
            <a:pPr lvl="1"/>
            <a:r>
              <a:rPr lang="en-US" dirty="0" smtClean="0"/>
              <a:t>Administrative</a:t>
            </a:r>
          </a:p>
          <a:p>
            <a:pPr lvl="1"/>
            <a:r>
              <a:rPr lang="en-US" dirty="0" smtClean="0"/>
              <a:t>Fiscal</a:t>
            </a:r>
          </a:p>
          <a:p>
            <a:pPr lvl="1"/>
            <a:r>
              <a:rPr lang="en-US" dirty="0" smtClean="0"/>
              <a:t>Legal</a:t>
            </a:r>
          </a:p>
          <a:p>
            <a:pPr lvl="1"/>
            <a:r>
              <a:rPr lang="en-US" dirty="0" smtClean="0"/>
              <a:t>Historical/Archival</a:t>
            </a:r>
          </a:p>
          <a:p>
            <a:pPr marL="365760" lvl="1" indent="0">
              <a:buNone/>
            </a:pPr>
            <a:endParaRPr lang="en-US" dirty="0" smtClean="0"/>
          </a:p>
          <a:p>
            <a:r>
              <a:rPr lang="en-US" dirty="0" smtClean="0"/>
              <a:t>The value is based on the </a:t>
            </a:r>
            <a:r>
              <a:rPr lang="en-US" i="1" dirty="0" smtClean="0"/>
              <a:t>content </a:t>
            </a:r>
            <a:r>
              <a:rPr lang="en-US" dirty="0" smtClean="0"/>
              <a:t>not the </a:t>
            </a:r>
            <a:r>
              <a:rPr lang="en-US" i="1" dirty="0" smtClean="0"/>
              <a:t>format</a:t>
            </a:r>
          </a:p>
          <a:p>
            <a:endParaRPr lang="en-US" dirty="0" smtClean="0"/>
          </a:p>
          <a:p>
            <a:r>
              <a:rPr lang="en-US" dirty="0" smtClean="0"/>
              <a:t>More permanent in nature</a:t>
            </a:r>
          </a:p>
          <a:p>
            <a:endParaRPr lang="en-US" dirty="0" smtClean="0"/>
          </a:p>
          <a:p>
            <a:r>
              <a:rPr lang="en-US" dirty="0" smtClean="0"/>
              <a:t>Must be retained per a UW records retention schedule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What needs to be kept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dirty="0" smtClean="0"/>
              <a:t>The content in the following categories  must be maintained for specific retention periods:	</a:t>
            </a:r>
          </a:p>
          <a:p>
            <a:endParaRPr lang="en-US" dirty="0" smtClean="0"/>
          </a:p>
          <a:p>
            <a:r>
              <a:rPr lang="en-US" dirty="0" smtClean="0"/>
              <a:t>Policy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Procedure</a:t>
            </a:r>
          </a:p>
          <a:p>
            <a:endParaRPr lang="en-US" dirty="0"/>
          </a:p>
          <a:p>
            <a:r>
              <a:rPr lang="en-US" dirty="0" smtClean="0"/>
              <a:t>Approvals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What needs to be kept (Continued)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indent="0" defTabSz="457200"/>
            <a:r>
              <a:rPr lang="en-US" dirty="0"/>
              <a:t>Instruction regarding the implementation of 	substantive decisions regarding matters of 	University business.</a:t>
            </a:r>
          </a:p>
          <a:p>
            <a:pPr indent="0" defTabSz="457200"/>
            <a:r>
              <a:rPr lang="en-US" dirty="0"/>
              <a:t>Legal or audit issues,</a:t>
            </a:r>
          </a:p>
          <a:p>
            <a:pPr indent="0" defTabSz="457200"/>
            <a:r>
              <a:rPr lang="en-US" dirty="0"/>
              <a:t>Approvals for purchases or other actions to be 	taken,</a:t>
            </a:r>
          </a:p>
          <a:p>
            <a:pPr indent="0" defTabSz="457200"/>
            <a:r>
              <a:rPr lang="en-US" dirty="0"/>
              <a:t>Final reports or recommendations,</a:t>
            </a:r>
          </a:p>
          <a:p>
            <a:pPr indent="0" defTabSz="457200"/>
            <a:r>
              <a:rPr lang="en-US" dirty="0"/>
              <a:t>Documentation of departmental/office actions, 	decisions, operations and responsibilities,</a:t>
            </a:r>
          </a:p>
          <a:p>
            <a:pPr indent="0" defTabSz="457200"/>
            <a:r>
              <a:rPr lang="en-US" dirty="0"/>
              <a:t>Confirmations of items ordered online with a 	Procard or CTA,</a:t>
            </a:r>
          </a:p>
          <a:p>
            <a:pPr indent="0" defTabSz="457200"/>
            <a:r>
              <a:rPr lang="en-US" dirty="0"/>
              <a:t>Receipts for purchases made electronically.</a:t>
            </a:r>
          </a:p>
          <a:p>
            <a:pPr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48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Where Do I find the retention period?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96200" cy="48737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For transitory email:</a:t>
            </a:r>
          </a:p>
          <a:p>
            <a:pPr lvl="1"/>
            <a:r>
              <a:rPr lang="en-US" dirty="0" smtClean="0"/>
              <a:t>As soon as its use has been fulfilled, delete.</a:t>
            </a:r>
          </a:p>
          <a:p>
            <a:pPr lvl="1"/>
            <a:r>
              <a:rPr lang="en-US" dirty="0" smtClean="0"/>
              <a:t>General Schedule, section 4</a:t>
            </a:r>
          </a:p>
          <a:p>
            <a:pPr indent="0">
              <a:buNone/>
            </a:pPr>
            <a:r>
              <a:rPr lang="en-US" u="sng" dirty="0" smtClean="0">
                <a:hlinkClick r:id="rId2"/>
              </a:rPr>
              <a:t>http://f2.washington.edu/fm/recmgt/retentionschedules/gs/general/uwgs4</a:t>
            </a:r>
            <a:endParaRPr lang="en-US" dirty="0" smtClean="0"/>
          </a:p>
          <a:p>
            <a:r>
              <a:rPr lang="en-US" dirty="0" smtClean="0"/>
              <a:t>For email that has to be retained:</a:t>
            </a:r>
          </a:p>
          <a:p>
            <a:pPr lvl="1"/>
            <a:r>
              <a:rPr lang="en-US" dirty="0" smtClean="0"/>
              <a:t>It’s what’s </a:t>
            </a:r>
            <a:r>
              <a:rPr lang="en-US" i="1" dirty="0" smtClean="0"/>
              <a:t>inside</a:t>
            </a:r>
            <a:r>
              <a:rPr lang="en-US" dirty="0" smtClean="0"/>
              <a:t> not </a:t>
            </a:r>
            <a:r>
              <a:rPr lang="en-US" i="1" dirty="0" smtClean="0"/>
              <a:t>outside</a:t>
            </a:r>
            <a:r>
              <a:rPr lang="en-US" dirty="0" smtClean="0"/>
              <a:t> that counts.</a:t>
            </a:r>
          </a:p>
          <a:p>
            <a:pPr lvl="1"/>
            <a:r>
              <a:rPr lang="en-US" dirty="0" smtClean="0"/>
              <a:t>General Schedule</a:t>
            </a:r>
          </a:p>
          <a:p>
            <a:pPr indent="0">
              <a:buNone/>
            </a:pPr>
            <a:r>
              <a:rPr lang="en-US" u="sng" dirty="0" smtClean="0">
                <a:hlinkClick r:id="rId3"/>
              </a:rPr>
              <a:t>http://f2.washington.edu/fm/recmgt/retentionschedules/gs/general</a:t>
            </a:r>
            <a:endParaRPr lang="en-US" u="sng" dirty="0" smtClean="0"/>
          </a:p>
          <a:p>
            <a:pPr lvl="1"/>
            <a:r>
              <a:rPr lang="en-US" dirty="0" smtClean="0"/>
              <a:t>Departmental Schedule</a:t>
            </a:r>
          </a:p>
          <a:p>
            <a:pPr indent="0">
              <a:buNone/>
            </a:pPr>
            <a:r>
              <a:rPr lang="en-US" u="sng" dirty="0" smtClean="0">
                <a:hlinkClick r:id="rId4"/>
              </a:rPr>
              <a:t>http://f2.washington.edu/fm/recmgt/retention/search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Example:  Locating an item on the general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ProCard approvals</a:t>
            </a:r>
          </a:p>
          <a:p>
            <a:r>
              <a:rPr lang="en-US" dirty="0" smtClean="0"/>
              <a:t>Section 7 of the General Schedule: Research and Grant/Contract Records</a:t>
            </a:r>
          </a:p>
          <a:p>
            <a:r>
              <a:rPr lang="en-US" dirty="0" smtClean="0"/>
              <a:t>Paper or Electronic, the retention is the same: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505200"/>
            <a:ext cx="7782379" cy="1828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Do I have to print my email?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Transitory email?  No, delete when reference purpose served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Email of Value? </a:t>
            </a:r>
          </a:p>
          <a:p>
            <a:pPr lvl="1"/>
            <a:r>
              <a:rPr lang="en-US" dirty="0" smtClean="0"/>
              <a:t>Don’t print</a:t>
            </a:r>
          </a:p>
          <a:p>
            <a:pPr lvl="1"/>
            <a:r>
              <a:rPr lang="en-US" dirty="0" smtClean="0"/>
              <a:t>Don’t save to desktop</a:t>
            </a:r>
          </a:p>
          <a:p>
            <a:pPr lvl="1"/>
            <a:r>
              <a:rPr lang="en-US" dirty="0" smtClean="0"/>
              <a:t>Keep the email in electronic format</a:t>
            </a:r>
          </a:p>
          <a:p>
            <a:pPr lvl="1"/>
            <a:r>
              <a:rPr lang="en-US" dirty="0" smtClean="0"/>
              <a:t>If its just the attachment can save as a PDF to shared drive</a:t>
            </a:r>
          </a:p>
          <a:p>
            <a:pPr lvl="1"/>
            <a:r>
              <a:rPr lang="en-US" dirty="0" smtClean="0"/>
              <a:t>Not crazy about PST files</a:t>
            </a:r>
          </a:p>
          <a:p>
            <a:pPr marL="365760" lvl="1" indent="0">
              <a:buNone/>
            </a:pPr>
            <a:endParaRPr lang="en-US" dirty="0" smtClean="0"/>
          </a:p>
          <a:p>
            <a:r>
              <a:rPr lang="en-US" dirty="0" smtClean="0"/>
              <a:t>Either choice results in the same outcome: </a:t>
            </a:r>
          </a:p>
          <a:p>
            <a:pPr lvl="1"/>
            <a:r>
              <a:rPr lang="en-US" dirty="0" smtClean="0"/>
              <a:t>Employees are responsible for making sure their email and paper records remain accessible and readable for the full retention period—along with the metadata of the email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Aach!  I have records everywhere!  Help!</a:t>
            </a:r>
            <a:endParaRPr lang="en-US" dirty="0"/>
          </a:p>
        </p:txBody>
      </p:sp>
      <p:pic>
        <p:nvPicPr>
          <p:cNvPr id="4" name="Content Placeholder 3" descr="j042211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07678" y="1600200"/>
            <a:ext cx="3156644" cy="4572000"/>
          </a:xfrm>
        </p:spPr>
      </p:pic>
      <p:pic>
        <p:nvPicPr>
          <p:cNvPr id="6" name="Content Placeholder 5" descr="Webpage logol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3886200" y="1600200"/>
            <a:ext cx="4542393" cy="3733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ballc2.NEBULA2\Local Settings\Temporary Internet Files\Content.IE5\6IFN60X6\MPj0427586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76400"/>
            <a:ext cx="5405886" cy="3962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How do I manage my email?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KISS method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Keep It Simple, Sweetie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Choose one, choose them 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Actively Delete</a:t>
            </a:r>
          </a:p>
          <a:p>
            <a:r>
              <a:rPr lang="en-US" dirty="0" smtClean="0"/>
              <a:t>Manage by folders</a:t>
            </a:r>
          </a:p>
          <a:p>
            <a:r>
              <a:rPr lang="en-US" dirty="0" smtClean="0"/>
              <a:t>Search</a:t>
            </a:r>
          </a:p>
          <a:p>
            <a:r>
              <a:rPr lang="en-US" dirty="0" smtClean="0"/>
              <a:t>Sort</a:t>
            </a:r>
          </a:p>
          <a:p>
            <a:r>
              <a:rPr lang="en-US" dirty="0" smtClean="0"/>
              <a:t>Tag</a:t>
            </a:r>
          </a:p>
          <a:p>
            <a:r>
              <a:rPr lang="en-US" dirty="0" smtClean="0"/>
              <a:t>Touch it once</a:t>
            </a:r>
          </a:p>
          <a:p>
            <a:r>
              <a:rPr lang="en-US" dirty="0" smtClean="0"/>
              <a:t>But most of all:  KEEP IT SIMPLE!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2800" dirty="0" smtClean="0"/>
              <a:t>WHY SHOULD I CARE ABOUT MY EMAIL?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It’s a record</a:t>
            </a:r>
          </a:p>
          <a:p>
            <a:pPr lvl="1"/>
            <a:r>
              <a:rPr lang="en-US" dirty="0"/>
              <a:t>Emails may contain evidence of official University actions, decisions, approvals or transactions.</a:t>
            </a:r>
          </a:p>
          <a:p>
            <a:pPr marL="365760" lvl="1" indent="0">
              <a:buNone/>
            </a:pPr>
            <a:endParaRPr lang="en-US" dirty="0"/>
          </a:p>
          <a:p>
            <a:r>
              <a:rPr lang="en-US" dirty="0"/>
              <a:t>It can be requested in Public Records Requests, Audit, and Litigation</a:t>
            </a:r>
          </a:p>
          <a:p>
            <a:pPr lvl="1"/>
            <a:r>
              <a:rPr lang="en-US" dirty="0"/>
              <a:t>Each UW employee is individually responsible for handling and maintaining records (including University email and other electronic records) in accordance with University policy and requirements.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78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How do I delete my email?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Regardless of the email “client” you use, there are two steps to deletion</a:t>
            </a:r>
          </a:p>
          <a:p>
            <a:pPr lvl="1"/>
            <a:r>
              <a:rPr lang="en-US" dirty="0" smtClean="0"/>
              <a:t>Mark the email for deletion</a:t>
            </a:r>
          </a:p>
          <a:p>
            <a:pPr lvl="2"/>
            <a:r>
              <a:rPr lang="en-US" dirty="0" smtClean="0"/>
              <a:t>It is now gone from your folder; however, it is still in your deleted items.</a:t>
            </a:r>
          </a:p>
          <a:p>
            <a:pPr lvl="2"/>
            <a:r>
              <a:rPr lang="en-US" dirty="0" smtClean="0"/>
              <a:t>It is still auditable, and available for public record requests.</a:t>
            </a:r>
          </a:p>
          <a:p>
            <a:pPr marL="731520" lvl="2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Delete the email (second step is SO important)</a:t>
            </a:r>
          </a:p>
          <a:p>
            <a:pPr lvl="2"/>
            <a:r>
              <a:rPr lang="en-US" dirty="0" smtClean="0"/>
              <a:t>Once  you have completed the </a:t>
            </a:r>
            <a:r>
              <a:rPr lang="en-US" i="1" dirty="0" smtClean="0"/>
              <a:t>second</a:t>
            </a:r>
            <a:r>
              <a:rPr lang="en-US" dirty="0" smtClean="0"/>
              <a:t> step, the email is gone.</a:t>
            </a:r>
          </a:p>
          <a:p>
            <a:pPr lvl="2"/>
            <a:r>
              <a:rPr lang="en-US" dirty="0" smtClean="0"/>
              <a:t>It cannot be retrieved.  Similar to being physically shredded.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Delete on a regular schedule</a:t>
            </a:r>
          </a:p>
          <a:p>
            <a:pPr lvl="2"/>
            <a:r>
              <a:rPr lang="en-US" dirty="0" smtClean="0"/>
              <a:t>End of week </a:t>
            </a:r>
          </a:p>
          <a:p>
            <a:pPr lvl="2"/>
            <a:r>
              <a:rPr lang="en-US" dirty="0" smtClean="0"/>
              <a:t>End of month </a:t>
            </a:r>
          </a:p>
          <a:p>
            <a:pPr lvl="2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Manage by folders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400" dirty="0" smtClean="0"/>
              <a:t>Create  folders based on your needs</a:t>
            </a:r>
          </a:p>
          <a:p>
            <a:pPr lvl="2"/>
            <a:r>
              <a:rPr lang="en-US" sz="2000" dirty="0" smtClean="0"/>
              <a:t> Project</a:t>
            </a:r>
          </a:p>
          <a:p>
            <a:pPr lvl="2"/>
            <a:r>
              <a:rPr lang="en-US" sz="2000" dirty="0" smtClean="0"/>
              <a:t>Subject, </a:t>
            </a:r>
          </a:p>
          <a:p>
            <a:pPr lvl="2"/>
            <a:r>
              <a:rPr lang="en-US" sz="2000" dirty="0" smtClean="0"/>
              <a:t>Employee, </a:t>
            </a:r>
          </a:p>
          <a:p>
            <a:pPr lvl="2"/>
            <a:r>
              <a:rPr lang="en-US" sz="2000" dirty="0" smtClean="0"/>
              <a:t>Client</a:t>
            </a:r>
          </a:p>
          <a:p>
            <a:pPr lvl="2"/>
            <a:r>
              <a:rPr lang="en-US" sz="2000" dirty="0" smtClean="0"/>
              <a:t>Standing meeting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400" dirty="0" smtClean="0"/>
              <a:t>Create subfolders for more detailed information</a:t>
            </a:r>
          </a:p>
          <a:p>
            <a:pPr lvl="2"/>
            <a:r>
              <a:rPr lang="en-US" sz="2000" dirty="0" smtClean="0"/>
              <a:t>Budget </a:t>
            </a:r>
          </a:p>
          <a:p>
            <a:pPr lvl="3"/>
            <a:r>
              <a:rPr lang="en-US" sz="2000" dirty="0" smtClean="0"/>
              <a:t>01-4470</a:t>
            </a:r>
          </a:p>
          <a:p>
            <a:pPr lvl="3"/>
            <a:r>
              <a:rPr lang="en-US" sz="2000" dirty="0" smtClean="0"/>
              <a:t>74-4470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FOLDER TITLES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300" dirty="0"/>
              <a:t>C</a:t>
            </a:r>
            <a:r>
              <a:rPr lang="en-US" sz="2300" dirty="0" smtClean="0"/>
              <a:t>lear</a:t>
            </a:r>
            <a:r>
              <a:rPr lang="en-US" sz="2300" dirty="0"/>
              <a:t>, concise, and relate directly to the emails that will reside in the </a:t>
            </a:r>
            <a:r>
              <a:rPr lang="en-US" sz="2300" dirty="0" smtClean="0"/>
              <a:t>folder</a:t>
            </a:r>
            <a:endParaRPr lang="en-US" sz="2300" dirty="0"/>
          </a:p>
          <a:p>
            <a:pPr marL="0" indent="0">
              <a:buNone/>
            </a:pPr>
            <a:r>
              <a:rPr lang="en-US" sz="2300" dirty="0" smtClean="0"/>
              <a:t>  </a:t>
            </a:r>
            <a:endParaRPr lang="en-US" sz="2300" dirty="0"/>
          </a:p>
          <a:p>
            <a:r>
              <a:rPr lang="en-US" sz="2300" dirty="0"/>
              <a:t>Many times, the title can be taken directly from the email subject </a:t>
            </a:r>
            <a:r>
              <a:rPr lang="en-US" sz="2300" dirty="0" smtClean="0"/>
              <a:t>line</a:t>
            </a:r>
          </a:p>
          <a:p>
            <a:pPr lvl="1"/>
            <a:r>
              <a:rPr lang="en-US" sz="2000" dirty="0" smtClean="0"/>
              <a:t>Note:  One subject per email</a:t>
            </a:r>
          </a:p>
          <a:p>
            <a:pPr marL="0" indent="0">
              <a:buNone/>
            </a:pPr>
            <a:r>
              <a:rPr lang="en-US" sz="2300" dirty="0" smtClean="0"/>
              <a:t>  </a:t>
            </a:r>
            <a:endParaRPr lang="en-US" sz="2300" dirty="0"/>
          </a:p>
          <a:p>
            <a:r>
              <a:rPr lang="en-US" sz="2300" dirty="0"/>
              <a:t>Once the project or function is completed, note the retention period in the folder </a:t>
            </a:r>
            <a:r>
              <a:rPr lang="en-US" sz="2300" dirty="0" smtClean="0"/>
              <a:t>title</a:t>
            </a:r>
            <a:endParaRPr lang="en-US" sz="2300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Search, Sort and Tag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Locate and group specific messages that have characteristics in </a:t>
            </a:r>
            <a:r>
              <a:rPr lang="en-US" dirty="0" smtClean="0">
                <a:hlinkClick r:id="rId2"/>
              </a:rPr>
              <a:t>common.</a:t>
            </a:r>
            <a:endParaRPr lang="en-US" dirty="0" smtClean="0"/>
          </a:p>
          <a:p>
            <a:pPr lvl="1"/>
            <a:r>
              <a:rPr lang="en-US" dirty="0" smtClean="0"/>
              <a:t>Same </a:t>
            </a:r>
            <a:r>
              <a:rPr lang="en-US" dirty="0" smtClean="0">
                <a:hlinkClick r:id="rId3"/>
              </a:rPr>
              <a:t>topic</a:t>
            </a:r>
            <a:endParaRPr lang="en-US" dirty="0" smtClean="0"/>
          </a:p>
          <a:p>
            <a:pPr lvl="1"/>
            <a:r>
              <a:rPr lang="en-US" dirty="0" smtClean="0"/>
              <a:t>Same </a:t>
            </a:r>
            <a:r>
              <a:rPr lang="en-US" dirty="0" smtClean="0">
                <a:hlinkClick r:id="rId4"/>
              </a:rPr>
              <a:t>person</a:t>
            </a:r>
            <a:endParaRPr lang="en-US" dirty="0" smtClean="0"/>
          </a:p>
          <a:p>
            <a:pPr lvl="1"/>
            <a:r>
              <a:rPr lang="en-US" dirty="0" smtClean="0"/>
              <a:t>Budget/transaction approvals</a:t>
            </a:r>
          </a:p>
          <a:p>
            <a:pPr lvl="1"/>
            <a:r>
              <a:rPr lang="en-US" dirty="0" smtClean="0"/>
              <a:t>Meeting minutes</a:t>
            </a:r>
          </a:p>
          <a:p>
            <a:endParaRPr lang="en-US" dirty="0" smtClean="0"/>
          </a:p>
          <a:p>
            <a:r>
              <a:rPr lang="en-US" dirty="0" smtClean="0"/>
              <a:t>Use “Categorize” to Color Code emails</a:t>
            </a:r>
          </a:p>
          <a:p>
            <a:endParaRPr lang="en-US" dirty="0" smtClean="0"/>
          </a:p>
          <a:p>
            <a:r>
              <a:rPr lang="en-US" dirty="0" smtClean="0"/>
              <a:t>Keep the whole “conversation” together </a:t>
            </a:r>
          </a:p>
          <a:p>
            <a:pPr lvl="1"/>
            <a:r>
              <a:rPr lang="en-US" dirty="0" smtClean="0"/>
              <a:t>Both </a:t>
            </a:r>
            <a:r>
              <a:rPr lang="en-US" i="1" dirty="0" smtClean="0"/>
              <a:t>sent</a:t>
            </a:r>
            <a:r>
              <a:rPr lang="en-US" dirty="0" smtClean="0"/>
              <a:t> and </a:t>
            </a:r>
            <a:r>
              <a:rPr lang="en-US" i="1" dirty="0" smtClean="0"/>
              <a:t>received</a:t>
            </a:r>
            <a:r>
              <a:rPr lang="en-US" dirty="0" smtClean="0"/>
              <a:t> are in the same location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6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Wow. Where Do I begin?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Start today.</a:t>
            </a:r>
          </a:p>
          <a:p>
            <a:r>
              <a:rPr lang="en-US" dirty="0" smtClean="0"/>
              <a:t>Pick one topic, folder, or issue and begin the process.</a:t>
            </a:r>
          </a:p>
          <a:p>
            <a:pPr lvl="1"/>
            <a:r>
              <a:rPr lang="en-US" dirty="0" smtClean="0"/>
              <a:t>Use search function to group like items</a:t>
            </a:r>
          </a:p>
          <a:p>
            <a:pPr lvl="1"/>
            <a:r>
              <a:rPr lang="en-US" dirty="0" smtClean="0"/>
              <a:t>Start creating folders</a:t>
            </a:r>
          </a:p>
          <a:p>
            <a:pPr lvl="1"/>
            <a:r>
              <a:rPr lang="en-US" dirty="0" smtClean="0"/>
              <a:t>Start deleting</a:t>
            </a:r>
          </a:p>
          <a:p>
            <a:r>
              <a:rPr lang="en-US" dirty="0" smtClean="0"/>
              <a:t>Take these steps and you will begin building the habit of managing your email inbox.</a:t>
            </a:r>
            <a:endParaRPr lang="en-US" dirty="0"/>
          </a:p>
        </p:txBody>
      </p:sp>
      <p:pic>
        <p:nvPicPr>
          <p:cNvPr id="1028" name="Picture 4" descr="C:\Documents and Settings\ballc2.NEBULA2\My Documents\My Pictures\Microsoft Clip Organizer\j038774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3886200"/>
            <a:ext cx="1902460" cy="2667000"/>
          </a:xfrm>
          <a:prstGeom prst="rect">
            <a:avLst/>
          </a:prstGeom>
          <a:noFill/>
        </p:spPr>
      </p:pic>
      <p:pic>
        <p:nvPicPr>
          <p:cNvPr id="1027" name="Picture 3" descr="C:\Documents and Settings\ballc2.NEBULA2\My Documents\My Pictures\Microsoft Clip Organizer\j04331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52400"/>
            <a:ext cx="2849359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44562"/>
          </a:xfrm>
        </p:spPr>
        <p:txBody>
          <a:bodyPr/>
          <a:lstStyle/>
          <a:p>
            <a:r>
              <a:rPr lang="en-US" dirty="0" smtClean="0"/>
              <a:t>How big is your inbox?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94144"/>
            <a:ext cx="7391400" cy="5709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176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The four d’s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Delete it</a:t>
            </a:r>
          </a:p>
          <a:p>
            <a:pPr lvl="1"/>
            <a:r>
              <a:rPr lang="en-US" dirty="0" smtClean="0"/>
              <a:t>Information found elsewhere?  Delete!</a:t>
            </a:r>
          </a:p>
          <a:p>
            <a:r>
              <a:rPr lang="en-US" dirty="0" smtClean="0"/>
              <a:t>Do it</a:t>
            </a:r>
          </a:p>
          <a:p>
            <a:pPr lvl="1"/>
            <a:r>
              <a:rPr lang="en-US" dirty="0" smtClean="0"/>
              <a:t>If it takes 2 minutes or less, then do it NOW! </a:t>
            </a:r>
          </a:p>
          <a:p>
            <a:pPr lvl="1"/>
            <a:r>
              <a:rPr lang="en-US" dirty="0" smtClean="0"/>
              <a:t>30% of all email can be addressed in this manner.</a:t>
            </a:r>
          </a:p>
          <a:p>
            <a:r>
              <a:rPr lang="en-US" dirty="0" smtClean="0"/>
              <a:t>Delegate</a:t>
            </a:r>
          </a:p>
          <a:p>
            <a:pPr lvl="1"/>
            <a:r>
              <a:rPr lang="en-US" dirty="0" smtClean="0"/>
              <a:t>Identify the most appropriate person to respond to the email. Delegate and delete.</a:t>
            </a:r>
          </a:p>
          <a:p>
            <a:r>
              <a:rPr lang="en-US" dirty="0" smtClean="0"/>
              <a:t>Defer it</a:t>
            </a:r>
          </a:p>
          <a:p>
            <a:pPr lvl="1"/>
            <a:r>
              <a:rPr lang="en-US" dirty="0" smtClean="0"/>
              <a:t>If it will take longer than 2 minutes, flag or color code it for easy identification of pending issues.</a:t>
            </a:r>
          </a:p>
          <a:p>
            <a:pPr lvl="1"/>
            <a:r>
              <a:rPr lang="en-US" dirty="0" smtClean="0"/>
              <a:t>Place on your “to do” list by dragging over to your “tasks” list.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and a ‘f’ for good measure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File it</a:t>
            </a:r>
          </a:p>
          <a:p>
            <a:pPr lvl="1"/>
            <a:r>
              <a:rPr lang="en-US" dirty="0" smtClean="0"/>
              <a:t>Create folders that apply to the function of your office:</a:t>
            </a:r>
          </a:p>
          <a:p>
            <a:pPr lvl="2"/>
            <a:r>
              <a:rPr lang="en-US" dirty="0" smtClean="0"/>
              <a:t>Projects</a:t>
            </a:r>
          </a:p>
          <a:p>
            <a:pPr lvl="2"/>
            <a:r>
              <a:rPr lang="en-US" dirty="0" smtClean="0"/>
              <a:t>Transactions</a:t>
            </a:r>
          </a:p>
          <a:p>
            <a:pPr lvl="2"/>
            <a:r>
              <a:rPr lang="en-US" dirty="0" smtClean="0"/>
              <a:t>Standing meetings</a:t>
            </a:r>
          </a:p>
          <a:p>
            <a:pPr lvl="2"/>
            <a:r>
              <a:rPr lang="en-US" dirty="0" smtClean="0"/>
              <a:t>Budgets</a:t>
            </a:r>
          </a:p>
          <a:p>
            <a:pPr lvl="2"/>
            <a:r>
              <a:rPr lang="en-US" dirty="0" smtClean="0"/>
              <a:t>Employees</a:t>
            </a:r>
          </a:p>
          <a:p>
            <a:endParaRPr lang="en-US" dirty="0" smtClean="0"/>
          </a:p>
          <a:p>
            <a:r>
              <a:rPr lang="en-US" dirty="0" smtClean="0"/>
              <a:t>Place all email requiring retention in the appropriate folder.</a:t>
            </a:r>
          </a:p>
          <a:p>
            <a:pPr lvl="1"/>
            <a:r>
              <a:rPr lang="en-US" dirty="0" smtClean="0"/>
              <a:t>When subject is closed, identify retention date on folder title.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/>
              <a:t>Example:  Filing Emails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Emails </a:t>
            </a:r>
            <a:r>
              <a:rPr lang="en-US" dirty="0"/>
              <a:t>documenting employee work problems</a:t>
            </a:r>
          </a:p>
          <a:p>
            <a:pPr lvl="1"/>
            <a:r>
              <a:rPr lang="en-US" dirty="0"/>
              <a:t>Considered part of Grievance Files or Complaint </a:t>
            </a:r>
            <a:r>
              <a:rPr lang="en-US" dirty="0" smtClean="0"/>
              <a:t>Files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Attorney-client privilege emails</a:t>
            </a:r>
          </a:p>
          <a:p>
            <a:pPr lvl="1"/>
            <a:r>
              <a:rPr lang="en-US" sz="2400" dirty="0"/>
              <a:t>File with other emails based on subject, not confidentiality.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62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20762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WHAT ELSE CAN I DO TO MANAGE MY EMAIL?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7467600" cy="5257800"/>
          </a:xfrm>
        </p:spPr>
        <p:txBody>
          <a:bodyPr>
            <a:noAutofit/>
          </a:bodyPr>
          <a:lstStyle/>
          <a:p>
            <a:r>
              <a:rPr lang="en-US" sz="1800" dirty="0"/>
              <a:t>Do you need it?</a:t>
            </a:r>
          </a:p>
          <a:p>
            <a:pPr lvl="1"/>
            <a:r>
              <a:rPr lang="en-US" sz="1600" dirty="0"/>
              <a:t>Consider other modes of communication which might be more efficient or effective.</a:t>
            </a:r>
          </a:p>
          <a:p>
            <a:pPr lvl="1"/>
            <a:r>
              <a:rPr lang="en-US" sz="1600" dirty="0"/>
              <a:t>Is it necessary to create and send "information only" emails?</a:t>
            </a:r>
          </a:p>
          <a:p>
            <a:pPr lvl="1"/>
            <a:r>
              <a:rPr lang="en-US" sz="1600" dirty="0"/>
              <a:t>Is it necessary to distribute this information to all of the listed recipients?</a:t>
            </a:r>
          </a:p>
          <a:p>
            <a:pPr lvl="1"/>
            <a:r>
              <a:rPr lang="en-US" sz="1600" dirty="0"/>
              <a:t>Limit your cc's to those people who need the information.</a:t>
            </a:r>
          </a:p>
          <a:p>
            <a:pPr lvl="1"/>
            <a:r>
              <a:rPr lang="en-US" sz="1600" dirty="0"/>
              <a:t>Avoid replying to email messages you receive unless a reply is actually required</a:t>
            </a:r>
            <a:r>
              <a:rPr lang="en-US" sz="1600" dirty="0" smtClean="0"/>
              <a:t>.</a:t>
            </a:r>
          </a:p>
          <a:p>
            <a:r>
              <a:rPr lang="en-US" sz="1800" dirty="0"/>
              <a:t>Be objective</a:t>
            </a:r>
          </a:p>
          <a:p>
            <a:pPr lvl="1"/>
            <a:r>
              <a:rPr lang="en-US" sz="1600" dirty="0"/>
              <a:t>Subject to public information requests and may be accessed during litigation or audits.</a:t>
            </a:r>
          </a:p>
          <a:p>
            <a:pPr lvl="1"/>
            <a:r>
              <a:rPr lang="en-US" sz="1600" dirty="0"/>
              <a:t>Create each email as if it were being published on the front page of the Seattle Times</a:t>
            </a:r>
            <a:r>
              <a:rPr lang="en-US" sz="1600" dirty="0" smtClean="0"/>
              <a:t>.</a:t>
            </a:r>
          </a:p>
          <a:p>
            <a:r>
              <a:rPr lang="en-US" sz="1800" dirty="0"/>
              <a:t>One subject per message</a:t>
            </a:r>
          </a:p>
          <a:p>
            <a:pPr lvl="1"/>
            <a:r>
              <a:rPr lang="en-US" sz="1600" dirty="0"/>
              <a:t>Limit the content in each email message to one subject. </a:t>
            </a:r>
          </a:p>
          <a:p>
            <a:pPr lvl="1"/>
            <a:r>
              <a:rPr lang="en-US" sz="1600" dirty="0"/>
              <a:t>If there are several unrelated subjects to discuss, send individual emails for each subject. </a:t>
            </a:r>
          </a:p>
          <a:p>
            <a:pPr lvl="1"/>
            <a:r>
              <a:rPr lang="en-US" sz="1600" dirty="0"/>
              <a:t>The messages will be easier to track, find, use, and eventually delete.</a:t>
            </a:r>
          </a:p>
          <a:p>
            <a:pPr marL="365760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0"/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6294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does the “e” in email stand for….</a:t>
            </a:r>
            <a:endParaRPr lang="en-US" dirty="0"/>
          </a:p>
        </p:txBody>
      </p:sp>
      <p:pic>
        <p:nvPicPr>
          <p:cNvPr id="1026" name="Picture 2" descr="C:\Documents and Settings\ballc2.NEBULA2\My Documents\My Pictures\Microsoft Clip Organizer\j040182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743200" y="1905000"/>
            <a:ext cx="2082338" cy="3121429"/>
          </a:xfrm>
          <a:prstGeom prst="rect">
            <a:avLst/>
          </a:prstGeom>
          <a:noFill/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343400" y="5715000"/>
            <a:ext cx="3660648" cy="609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….Electronic?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20762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ANYTHING ELSE?   YES!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105400"/>
          </a:xfrm>
        </p:spPr>
        <p:txBody>
          <a:bodyPr>
            <a:noAutofit/>
          </a:bodyPr>
          <a:lstStyle/>
          <a:p>
            <a:r>
              <a:rPr lang="en-US" sz="2000" dirty="0"/>
              <a:t>Subject line—use it to control the chaos!</a:t>
            </a:r>
          </a:p>
          <a:p>
            <a:pPr lvl="1"/>
            <a:r>
              <a:rPr lang="en-US" sz="1800" dirty="0"/>
              <a:t>Use subjects lines that are clear, concise, and closely articulate the purpose or action requested in your email</a:t>
            </a:r>
          </a:p>
          <a:p>
            <a:pPr lvl="1">
              <a:buNone/>
            </a:pPr>
            <a:endParaRPr lang="en-US" sz="1800" dirty="0"/>
          </a:p>
          <a:p>
            <a:r>
              <a:rPr lang="en-US" sz="1800" dirty="0"/>
              <a:t>When replying to email, try to avoid including a long email “thread” in your response.  Not all of it will have a retention period, forcing you to retain more data than necessary.</a:t>
            </a:r>
          </a:p>
          <a:p>
            <a:pPr>
              <a:buNone/>
            </a:pPr>
            <a:endParaRPr lang="en-US" sz="1800" dirty="0"/>
          </a:p>
          <a:p>
            <a:r>
              <a:rPr lang="en-US" sz="2000" dirty="0"/>
              <a:t>Stick to the subject when forwarding</a:t>
            </a:r>
          </a:p>
          <a:p>
            <a:pPr lvl="1"/>
            <a:r>
              <a:rPr lang="en-US" sz="1800" dirty="0"/>
              <a:t>Review the original subject headings and make sure it applies to the response that you are sending. </a:t>
            </a:r>
          </a:p>
          <a:p>
            <a:pPr lvl="1"/>
            <a:r>
              <a:rPr lang="en-US" sz="1800" dirty="0"/>
              <a:t>Outlook can be set to not include the original message in your reply. At the top of your email inbox click Tools -&gt; Options -&gt; Email options. You can choose to change the automatic response to "Do not include original message" when reply or forwarding messages.</a:t>
            </a:r>
          </a:p>
          <a:p>
            <a:pPr marL="365760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0"/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2585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20762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I’M A MANAGER, WHAT ELSE DO I NEED TO KNOW?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105400"/>
          </a:xfrm>
        </p:spPr>
        <p:txBody>
          <a:bodyPr>
            <a:noAutofit/>
          </a:bodyPr>
          <a:lstStyle/>
          <a:p>
            <a:r>
              <a:rPr lang="en-US" dirty="0"/>
              <a:t>Schedule a quarterly or yearly records cleanup time for your office.</a:t>
            </a:r>
          </a:p>
          <a:p>
            <a:r>
              <a:rPr lang="en-US" dirty="0"/>
              <a:t>Include an item in your new employee checklist to orient them to records responsibilities.</a:t>
            </a:r>
          </a:p>
          <a:p>
            <a:r>
              <a:rPr lang="en-US" dirty="0"/>
              <a:t>Establish an office procedure for setting up email accounts that allows access to email by others in the office in case of absence.</a:t>
            </a:r>
          </a:p>
          <a:p>
            <a:r>
              <a:rPr lang="en-US" dirty="0"/>
              <a:t>Establish general email protocols which ensure everyone in the office is managing their email in the same way.</a:t>
            </a:r>
          </a:p>
          <a:p>
            <a:pPr marL="365760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0"/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5520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WHAT ABOUT FORMER EMPLOYEES?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Supervisors or administrators are responsible for managing records associated with a separated employee  in accordance with UW policies and procedures.</a:t>
            </a:r>
          </a:p>
          <a:p>
            <a:endParaRPr lang="en-US" dirty="0" smtClean="0"/>
          </a:p>
          <a:p>
            <a:r>
              <a:rPr lang="en-US" dirty="0" smtClean="0"/>
              <a:t>Before </a:t>
            </a:r>
            <a:r>
              <a:rPr lang="en-US" dirty="0"/>
              <a:t>the employee leaves, determine which emails should be retained and which should be deleted.  </a:t>
            </a:r>
          </a:p>
          <a:p>
            <a:endParaRPr lang="en-US" dirty="0" smtClean="0"/>
          </a:p>
          <a:p>
            <a:r>
              <a:rPr lang="en-US" dirty="0" smtClean="0"/>
              <a:t>Arrangements </a:t>
            </a:r>
            <a:r>
              <a:rPr lang="en-US" dirty="0"/>
              <a:t>should be made to transfer the email that must be retained to another employee.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32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Why should I care?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You’ve managed paper, and the same rules apply to email.</a:t>
            </a:r>
          </a:p>
          <a:p>
            <a:endParaRPr lang="en-US" dirty="0" smtClean="0"/>
          </a:p>
          <a:p>
            <a:r>
              <a:rPr lang="en-US" dirty="0" smtClean="0"/>
              <a:t>Penalties from bad public record requests</a:t>
            </a:r>
          </a:p>
          <a:p>
            <a:endParaRPr lang="en-US" dirty="0" smtClean="0"/>
          </a:p>
          <a:p>
            <a:r>
              <a:rPr lang="en-US" dirty="0" smtClean="0"/>
              <a:t>Audit problems</a:t>
            </a:r>
          </a:p>
          <a:p>
            <a:endParaRPr lang="en-US" dirty="0" smtClean="0"/>
          </a:p>
          <a:p>
            <a:r>
              <a:rPr lang="en-US" dirty="0" smtClean="0"/>
              <a:t>Litigation Costs</a:t>
            </a:r>
          </a:p>
          <a:p>
            <a:endParaRPr lang="en-US" dirty="0" smtClean="0"/>
          </a:p>
          <a:p>
            <a:r>
              <a:rPr lang="en-US" dirty="0" smtClean="0"/>
              <a:t>As an UW employee, you are required to maintain your records.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 gig = 167 boxes of records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321" y="571500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5" y="571048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75591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35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298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031" y="573419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030" y="571048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467" y="573419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016" y="569712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818" y="568712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7" y="49530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" y="42672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5" y="35814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2919413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4" y="2199503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3" y="13716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109" y="571500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3" y="571048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588" y="575591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23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086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819" y="573419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15" y="49530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14" y="42672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13" y="35814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12" y="2199503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11" y="13716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698" y="569712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791" y="571500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05" y="571048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270" y="575591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05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768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501" y="573419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97" y="49530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96" y="42672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95" y="35814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4" y="2199503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3" y="13716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98" y="571500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12" y="571048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977" y="575591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12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75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208" y="573419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75810" y="2919413"/>
            <a:ext cx="3380601" cy="1558905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70 </a:t>
            </a:r>
            <a:r>
              <a:rPr lang="en-US" sz="2400" b="1" cap="all" dirty="0" smtClean="0">
                <a:solidFill>
                  <a:schemeClr val="tx1"/>
                </a:solidFill>
              </a:rPr>
              <a:t>BOXES</a:t>
            </a:r>
            <a:endParaRPr lang="en-US" sz="2400" b="1" cap="al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3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Plus 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030" y="571048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467" y="573419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818" y="568712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698" y="569712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791" y="571500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05" y="571048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270" y="5755910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05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768" y="5743832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501" y="5734197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97" y="49530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96" y="42672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95" y="35814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4" y="2199503"/>
            <a:ext cx="854100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3" y="1371600"/>
            <a:ext cx="854100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14" y="2971800"/>
            <a:ext cx="8554185" cy="86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2919413"/>
            <a:ext cx="879792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2775810" y="2919413"/>
            <a:ext cx="3380601" cy="1558905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70 </a:t>
            </a:r>
            <a:r>
              <a:rPr lang="en-US" sz="2400" b="1" cap="all" dirty="0" smtClean="0">
                <a:solidFill>
                  <a:schemeClr val="tx1"/>
                </a:solidFill>
              </a:rPr>
              <a:t>BOXES</a:t>
            </a:r>
            <a:endParaRPr lang="en-US" sz="2400" b="1" cap="al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82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that is all a lot of records!</a:t>
            </a:r>
            <a:endParaRPr lang="en-US" dirty="0"/>
          </a:p>
        </p:txBody>
      </p:sp>
      <p:pic>
        <p:nvPicPr>
          <p:cNvPr id="4" name="Picture 1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97" y="3048000"/>
            <a:ext cx="8601203" cy="86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27" y="4114800"/>
            <a:ext cx="8791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023" y="178209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823" y="1799968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7" y="1795453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302" y="1840878"/>
            <a:ext cx="949235" cy="94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37" y="1828800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828800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533" y="1819165"/>
            <a:ext cx="9445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775809" y="4876800"/>
            <a:ext cx="3380601" cy="1558905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PLUS 26 MORE </a:t>
            </a:r>
            <a:r>
              <a:rPr lang="en-US" sz="2400" b="1" cap="all" dirty="0" smtClean="0">
                <a:solidFill>
                  <a:schemeClr val="tx1"/>
                </a:solidFill>
              </a:rPr>
              <a:t>BOXES = 167</a:t>
            </a:r>
            <a:endParaRPr lang="en-US" sz="2400" b="1" cap="al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79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You can do this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70 to 80 percent of your email is transitory.</a:t>
            </a:r>
          </a:p>
          <a:p>
            <a:pPr lvl="1"/>
            <a:r>
              <a:rPr lang="en-US" dirty="0" smtClean="0"/>
              <a:t>Delete it</a:t>
            </a:r>
          </a:p>
          <a:p>
            <a:r>
              <a:rPr lang="en-US" dirty="0" smtClean="0"/>
              <a:t>Create folders for the remaining 20 percent.</a:t>
            </a:r>
          </a:p>
          <a:p>
            <a:r>
              <a:rPr lang="en-US" dirty="0" smtClean="0"/>
              <a:t>Remember the Ds and 1 F</a:t>
            </a:r>
          </a:p>
          <a:p>
            <a:pPr lvl="1"/>
            <a:r>
              <a:rPr lang="en-US" dirty="0" smtClean="0"/>
              <a:t>Delete it</a:t>
            </a:r>
          </a:p>
          <a:p>
            <a:pPr lvl="1"/>
            <a:r>
              <a:rPr lang="en-US" dirty="0" smtClean="0"/>
              <a:t>Do it</a:t>
            </a:r>
          </a:p>
          <a:p>
            <a:pPr lvl="1"/>
            <a:r>
              <a:rPr lang="en-US" dirty="0" smtClean="0"/>
              <a:t>Delegate it</a:t>
            </a:r>
          </a:p>
          <a:p>
            <a:pPr lvl="1"/>
            <a:r>
              <a:rPr lang="en-US" dirty="0" smtClean="0"/>
              <a:t>Defer it</a:t>
            </a:r>
          </a:p>
          <a:p>
            <a:pPr lvl="1"/>
            <a:r>
              <a:rPr lang="en-US" dirty="0" smtClean="0"/>
              <a:t>File it</a:t>
            </a:r>
          </a:p>
          <a:p>
            <a:r>
              <a:rPr lang="en-US" dirty="0" smtClean="0"/>
              <a:t>But most of all, Keep It Simple Sweetie (KISS)!</a:t>
            </a:r>
          </a:p>
        </p:txBody>
      </p:sp>
      <p:pic>
        <p:nvPicPr>
          <p:cNvPr id="2054" name="Picture 6" descr="C:\Documents and Settings\ballc2.NEBULA2\Local Settings\Temporary Internet Files\Content.IE5\EAZ19P8T\MPj043836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124200"/>
            <a:ext cx="2976051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Barbara Benson</a:t>
            </a:r>
          </a:p>
          <a:p>
            <a:pPr lvl="1"/>
            <a:r>
              <a:rPr lang="en-US" dirty="0" smtClean="0"/>
              <a:t>543-7950</a:t>
            </a:r>
          </a:p>
          <a:p>
            <a:pPr lvl="1"/>
            <a:r>
              <a:rPr lang="en-US" dirty="0" smtClean="0">
                <a:hlinkClick r:id="rId2"/>
              </a:rPr>
              <a:t>bbenson@uw.edu</a:t>
            </a:r>
            <a:endParaRPr lang="en-US" dirty="0" smtClean="0"/>
          </a:p>
          <a:p>
            <a:pPr marL="365760" lvl="1" indent="0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4400" dirty="0" smtClean="0"/>
              <a:t>Nope.  E = Evidence!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indent="0">
              <a:buNone/>
            </a:pPr>
            <a:r>
              <a:rPr lang="en-US" dirty="0" smtClean="0"/>
              <a:t>Email is subject to Public Records Requests, Audit and Litigation.</a:t>
            </a:r>
          </a:p>
          <a:p>
            <a:pPr indent="0">
              <a:buNone/>
            </a:pPr>
            <a:endParaRPr lang="en-US" dirty="0"/>
          </a:p>
          <a:p>
            <a:pPr indent="0">
              <a:buNone/>
            </a:pPr>
            <a:r>
              <a:rPr lang="en-US" dirty="0" smtClean="0"/>
              <a:t>If its recorded,				If its a record</a:t>
            </a:r>
          </a:p>
          <a:p>
            <a:pPr indent="0">
              <a:buNone/>
            </a:pPr>
            <a:r>
              <a:rPr lang="en-US" dirty="0"/>
              <a:t>i</a:t>
            </a:r>
            <a:r>
              <a:rPr lang="en-US" dirty="0" smtClean="0"/>
              <a:t>t’s a record.				you are liable 						for it.			</a:t>
            </a:r>
            <a:endParaRPr lang="en-US" dirty="0"/>
          </a:p>
        </p:txBody>
      </p:sp>
      <p:pic>
        <p:nvPicPr>
          <p:cNvPr id="2050" name="Picture 2" descr="C:\Documents and Settings\ballc2.NEBULA2\Local Settings\Temporary Internet Files\Content.IE5\P2YA1LOU\MPj0403727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590800"/>
            <a:ext cx="2504661" cy="3131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3200" dirty="0" smtClean="0"/>
              <a:t>PENALTIES FOR NON-COMPLIANCE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Public Records Requests </a:t>
            </a:r>
          </a:p>
          <a:p>
            <a:pPr lvl="1"/>
            <a:r>
              <a:rPr lang="en-US" dirty="0"/>
              <a:t>$100.00 per day per item</a:t>
            </a:r>
          </a:p>
          <a:p>
            <a:pPr lvl="1"/>
            <a:r>
              <a:rPr lang="en-US" dirty="0"/>
              <a:t>PAWS v. UW (expensive!)</a:t>
            </a:r>
          </a:p>
          <a:p>
            <a:r>
              <a:rPr lang="en-US" dirty="0"/>
              <a:t>Litigation-Case Law</a:t>
            </a:r>
          </a:p>
          <a:p>
            <a:pPr lvl="1"/>
            <a:r>
              <a:rPr lang="en-US" dirty="0"/>
              <a:t>A corporation is sued for fraud.  It fails to preserve the appropriate records that will prove its case.  Plaintiff awarded $1.6 billion.</a:t>
            </a:r>
          </a:p>
          <a:p>
            <a:pPr lvl="2"/>
            <a:r>
              <a:rPr lang="en-US" dirty="0"/>
              <a:t>Coleman Holdings v. Morgan Stanley </a:t>
            </a:r>
          </a:p>
          <a:p>
            <a:pPr lvl="1"/>
            <a:r>
              <a:rPr lang="en-US" dirty="0"/>
              <a:t>An employee sues  a corporation.  The defendant fails to preserve the appropriate records that will prove its case. Plaintiff wins $29.3 million.</a:t>
            </a:r>
          </a:p>
          <a:p>
            <a:pPr lvl="2"/>
            <a:r>
              <a:rPr lang="en-US" dirty="0"/>
              <a:t>Zubulake  v. USB Warburg </a:t>
            </a:r>
          </a:p>
          <a:p>
            <a:r>
              <a:rPr lang="en-US" dirty="0"/>
              <a:t>Microsoft spends an average of $20 million per litigation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64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3600" dirty="0" smtClean="0"/>
              <a:t>How long do I have to keep my email?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sz="2800" dirty="0" smtClean="0"/>
              <a:t>It depends </a:t>
            </a:r>
            <a:r>
              <a:rPr lang="en-US" sz="2800" dirty="0"/>
              <a:t>on the </a:t>
            </a:r>
            <a:r>
              <a:rPr lang="en-US" sz="2800" i="1" dirty="0"/>
              <a:t>type</a:t>
            </a:r>
            <a:r>
              <a:rPr lang="en-US" sz="2800" dirty="0"/>
              <a:t> of information included </a:t>
            </a:r>
            <a:r>
              <a:rPr lang="en-US" sz="2800" i="1" dirty="0"/>
              <a:t>within</a:t>
            </a:r>
            <a:r>
              <a:rPr lang="en-US" sz="2800" dirty="0"/>
              <a:t> the email.</a:t>
            </a:r>
          </a:p>
          <a:p>
            <a:pPr indent="0">
              <a:buNone/>
            </a:pPr>
            <a:endParaRPr lang="en-US" sz="3200" dirty="0"/>
          </a:p>
          <a:p>
            <a:pPr indent="0">
              <a:buNone/>
            </a:pPr>
            <a:r>
              <a:rPr lang="en-US" sz="3200" dirty="0" smtClean="0"/>
              <a:t>Two types  of email:</a:t>
            </a:r>
          </a:p>
          <a:p>
            <a:pPr marL="982980" lvl="1" indent="-342900">
              <a:buFont typeface="Wingdings" panose="05000000000000000000" pitchFamily="2" charset="2"/>
              <a:buChar char="Ø"/>
            </a:pPr>
            <a:r>
              <a:rPr lang="en-US" sz="3200" dirty="0" smtClean="0"/>
              <a:t>Transitory</a:t>
            </a:r>
          </a:p>
          <a:p>
            <a:pPr lvl="1" indent="0">
              <a:buNone/>
            </a:pPr>
            <a:endParaRPr lang="en-US" sz="3200" dirty="0" smtClean="0"/>
          </a:p>
          <a:p>
            <a:pPr marL="982980" lvl="1" indent="-342900">
              <a:buFont typeface="Wingdings" panose="05000000000000000000" pitchFamily="2" charset="2"/>
              <a:buChar char="Ø"/>
            </a:pPr>
            <a:r>
              <a:rPr lang="en-US" sz="3200" dirty="0" smtClean="0"/>
              <a:t>Valued: Treasured! Esteemed! Precious!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3600" dirty="0" smtClean="0"/>
              <a:t>TRANSITORY EMAILS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Most of your emails.</a:t>
            </a:r>
          </a:p>
          <a:p>
            <a:endParaRPr lang="en-US" dirty="0"/>
          </a:p>
          <a:p>
            <a:r>
              <a:rPr lang="en-US" dirty="0"/>
              <a:t>Retention is limited to office use.  </a:t>
            </a:r>
          </a:p>
          <a:p>
            <a:endParaRPr lang="en-US" dirty="0"/>
          </a:p>
          <a:p>
            <a:r>
              <a:rPr lang="en-US" dirty="0"/>
              <a:t>Emails that assist you in your job but have no “value” from an administrative, legal, or fiscal viewpoint</a:t>
            </a:r>
          </a:p>
          <a:p>
            <a:endParaRPr lang="en-US" dirty="0"/>
          </a:p>
          <a:p>
            <a:r>
              <a:rPr lang="en-US" dirty="0"/>
              <a:t>The information is temporary or passing</a:t>
            </a:r>
          </a:p>
          <a:p>
            <a:endParaRPr lang="en-US" b="1" dirty="0"/>
          </a:p>
          <a:p>
            <a:r>
              <a:rPr lang="en-US" b="1" dirty="0"/>
              <a:t>Can be deleted as soon as the reference purpose has been met.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79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3200" dirty="0" smtClean="0"/>
              <a:t>EXAMPLES OF TRANSITORY EMAILS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Preliminary drafts </a:t>
            </a:r>
          </a:p>
          <a:p>
            <a:pPr lvl="1"/>
            <a:r>
              <a:rPr lang="en-US" dirty="0"/>
              <a:t>Example:  Working Papers</a:t>
            </a:r>
          </a:p>
          <a:p>
            <a:r>
              <a:rPr lang="en-US" dirty="0"/>
              <a:t>Routine requests and/or replies for information</a:t>
            </a:r>
          </a:p>
          <a:p>
            <a:pPr lvl="1"/>
            <a:r>
              <a:rPr lang="en-US" dirty="0"/>
              <a:t>Example: Disposition Notification for box disposal received by your department.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Reference or informational emails</a:t>
            </a:r>
          </a:p>
          <a:p>
            <a:pPr lvl="1"/>
            <a:r>
              <a:rPr lang="en-US" dirty="0"/>
              <a:t>The announcement of the new email policy</a:t>
            </a:r>
          </a:p>
          <a:p>
            <a:r>
              <a:rPr lang="en-US" dirty="0"/>
              <a:t>Meeting set-up/accept requests</a:t>
            </a:r>
          </a:p>
          <a:p>
            <a:r>
              <a:rPr lang="en-US" dirty="0"/>
              <a:t>Announcements, reservations, confirmations, itineraries, form letter thank you notes</a:t>
            </a:r>
          </a:p>
          <a:p>
            <a:r>
              <a:rPr lang="en-US" dirty="0"/>
              <a:t>Acknowledgements</a:t>
            </a:r>
          </a:p>
          <a:p>
            <a:r>
              <a:rPr lang="en-US" dirty="0"/>
              <a:t>Duplicates</a:t>
            </a:r>
          </a:p>
          <a:p>
            <a:r>
              <a:rPr lang="en-US" dirty="0"/>
              <a:t>Document Errors (superficial corrections)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96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TRANSITORY EMAILS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If you are cc’ed on an email and do not need to take action</a:t>
            </a:r>
          </a:p>
          <a:p>
            <a:pPr lvl="1"/>
            <a:r>
              <a:rPr lang="en-US" dirty="0"/>
              <a:t>DELETE</a:t>
            </a:r>
          </a:p>
          <a:p>
            <a:pPr lvl="1"/>
            <a:endParaRPr lang="en-US" dirty="0"/>
          </a:p>
          <a:p>
            <a:r>
              <a:rPr lang="en-US" dirty="0"/>
              <a:t>If you are cc’ed on an email and need to take action</a:t>
            </a:r>
          </a:p>
          <a:p>
            <a:pPr lvl="1"/>
            <a:r>
              <a:rPr lang="en-US" dirty="0"/>
              <a:t>DELETE after action taken</a:t>
            </a:r>
          </a:p>
          <a:p>
            <a:pPr lvl="1"/>
            <a:endParaRPr lang="en-US" dirty="0"/>
          </a:p>
          <a:p>
            <a:r>
              <a:rPr lang="en-US" dirty="0"/>
              <a:t>Any emails that you receive as information or do not directly apply to you (including the whole string)</a:t>
            </a:r>
          </a:p>
          <a:p>
            <a:pPr lvl="1"/>
            <a:r>
              <a:rPr lang="en-US" dirty="0"/>
              <a:t>DELETE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94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1628</TotalTime>
  <Words>1686</Words>
  <Application>Microsoft Office PowerPoint</Application>
  <PresentationFormat>On-screen Show (4:3)</PresentationFormat>
  <Paragraphs>303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Calibri</vt:lpstr>
      <vt:lpstr>Constantia</vt:lpstr>
      <vt:lpstr>Wingdings</vt:lpstr>
      <vt:lpstr>Wingdings 2</vt:lpstr>
      <vt:lpstr>Oriel</vt:lpstr>
      <vt:lpstr>Email</vt:lpstr>
      <vt:lpstr>WHY SHOULD I CARE ABOUT MY EMAIL?</vt:lpstr>
      <vt:lpstr>does the “e” in email stand for….</vt:lpstr>
      <vt:lpstr>Nope.  E = Evidence!</vt:lpstr>
      <vt:lpstr>PENALTIES FOR NON-COMPLIANCE</vt:lpstr>
      <vt:lpstr>How long do I have to keep my email?</vt:lpstr>
      <vt:lpstr>TRANSITORY EMAILS</vt:lpstr>
      <vt:lpstr>EXAMPLES OF TRANSITORY EMAILS</vt:lpstr>
      <vt:lpstr>TRANSITORY EMAILS</vt:lpstr>
      <vt:lpstr>Is all my email transitory?</vt:lpstr>
      <vt:lpstr>The other type:  Email with value</vt:lpstr>
      <vt:lpstr>What needs to be kept</vt:lpstr>
      <vt:lpstr>What needs to be kept (Continued)</vt:lpstr>
      <vt:lpstr>Where Do I find the retention period?</vt:lpstr>
      <vt:lpstr>Example:  Locating an item on the general schedule</vt:lpstr>
      <vt:lpstr>Do I have to print my email?</vt:lpstr>
      <vt:lpstr>Aach!  I have records everywhere!  Help!</vt:lpstr>
      <vt:lpstr>How do I manage my email?</vt:lpstr>
      <vt:lpstr>Choose one, choose them all</vt:lpstr>
      <vt:lpstr>How do I delete my email?</vt:lpstr>
      <vt:lpstr>Manage by folders</vt:lpstr>
      <vt:lpstr>FOLDER TITLES</vt:lpstr>
      <vt:lpstr>Search, Sort and Tag</vt:lpstr>
      <vt:lpstr>Wow. Where Do I begin?</vt:lpstr>
      <vt:lpstr>How big is your inbox?</vt:lpstr>
      <vt:lpstr>The four d’s</vt:lpstr>
      <vt:lpstr>and a ‘f’ for good measure</vt:lpstr>
      <vt:lpstr>Example:  Filing Emails</vt:lpstr>
      <vt:lpstr>WHAT ELSE CAN I DO TO MANAGE MY EMAIL?</vt:lpstr>
      <vt:lpstr>ANYTHING ELSE?   YES!</vt:lpstr>
      <vt:lpstr>I’M A MANAGER, WHAT ELSE DO I NEED TO KNOW?</vt:lpstr>
      <vt:lpstr>WHAT ABOUT FORMER EMPLOYEES?</vt:lpstr>
      <vt:lpstr>Why should I care?</vt:lpstr>
      <vt:lpstr>1 gig = 167 boxes of records</vt:lpstr>
      <vt:lpstr>Plus </vt:lpstr>
      <vt:lpstr>Now that is all a lot of records!</vt:lpstr>
      <vt:lpstr>  You can do this</vt:lpstr>
      <vt:lpstr>QUESTIONS?</vt:lpstr>
    </vt:vector>
  </TitlesOfParts>
  <Company>University of Washington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ballc2</dc:creator>
  <cp:lastModifiedBy>HSAC414H</cp:lastModifiedBy>
  <cp:revision>153</cp:revision>
  <cp:lastPrinted>2013-02-05T18:22:22Z</cp:lastPrinted>
  <dcterms:created xsi:type="dcterms:W3CDTF">2010-04-05T17:57:51Z</dcterms:created>
  <dcterms:modified xsi:type="dcterms:W3CDTF">2015-07-13T20:23:42Z</dcterms:modified>
</cp:coreProperties>
</file>