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73" r:id="rId2"/>
    <p:sldId id="263" r:id="rId3"/>
    <p:sldId id="258" r:id="rId4"/>
    <p:sldId id="260" r:id="rId5"/>
    <p:sldId id="259" r:id="rId6"/>
    <p:sldId id="257" r:id="rId7"/>
    <p:sldId id="261" r:id="rId8"/>
    <p:sldId id="275" r:id="rId9"/>
    <p:sldId id="276" r:id="rId10"/>
    <p:sldId id="262" r:id="rId11"/>
    <p:sldId id="278" r:id="rId12"/>
    <p:sldId id="264" r:id="rId13"/>
    <p:sldId id="265" r:id="rId14"/>
    <p:sldId id="266" r:id="rId15"/>
    <p:sldId id="267" r:id="rId16"/>
    <p:sldId id="268" r:id="rId17"/>
    <p:sldId id="274" r:id="rId18"/>
    <p:sldId id="269" r:id="rId19"/>
    <p:sldId id="270" r:id="rId20"/>
    <p:sldId id="271" r:id="rId21"/>
    <p:sldId id="277" r:id="rId22"/>
    <p:sldId id="27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6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D6C4E-E875-406D-8D26-3383E3199B30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B5C7F8-6893-4260-AD34-EBFFECBBC9F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191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917F4B24-AB3B-4138-ADDE-1061EF74174F}" type="slidenum">
              <a:rPr lang="en-US" altLang="en-US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58777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687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03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2007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699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7506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414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130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368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589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387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806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270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04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57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40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078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56F1B-A790-4B47-A24A-451DD6F164DB}" type="datetimeFigureOut">
              <a:rPr lang="en-US" smtClean="0"/>
              <a:t>11/12/2015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221D47C-5FE2-4E2A-A4FE-9EECF53CD1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374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f2.washington.edu/fm/recmgt/retentionschedules/departmental" TargetMode="External"/><Relationship Id="rId2" Type="http://schemas.openxmlformats.org/officeDocument/2006/relationships/hyperlink" Target="http://f2.washington.edu/fm/recmgt/retentionschedules/gs/general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f2.washington.edu/fm/recmgt/" TargetMode="External"/><Relationship Id="rId2" Type="http://schemas.openxmlformats.org/officeDocument/2006/relationships/hyperlink" Target="mailto:bbenson@uw.edu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1886466"/>
            <a:ext cx="8915399" cy="2257166"/>
          </a:xfrm>
        </p:spPr>
        <p:txBody>
          <a:bodyPr>
            <a:normAutofit/>
          </a:bodyPr>
          <a:lstStyle/>
          <a:p>
            <a:r>
              <a:rPr lang="en-US" sz="4400" dirty="0"/>
              <a:t>Health </a:t>
            </a:r>
            <a:r>
              <a:rPr lang="en-US" sz="4400" dirty="0" smtClean="0"/>
              <a:t>Sciences Administration </a:t>
            </a:r>
            <a:br>
              <a:rPr lang="en-US" sz="4400" dirty="0" smtClean="0"/>
            </a:br>
            <a:r>
              <a:rPr lang="en-US" sz="4400" dirty="0" smtClean="0"/>
              <a:t>Brown </a:t>
            </a:r>
            <a:r>
              <a:rPr lang="en-US" sz="4400" dirty="0"/>
              <a:t>Bag T</a:t>
            </a:r>
            <a:r>
              <a:rPr lang="en-US" sz="4400" dirty="0" smtClean="0"/>
              <a:t>raining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464909"/>
            <a:ext cx="8915399" cy="143875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Topics in Records Management</a:t>
            </a:r>
          </a:p>
          <a:p>
            <a:r>
              <a:rPr lang="en-US" sz="2000" dirty="0" smtClean="0"/>
              <a:t>November </a:t>
            </a:r>
            <a:r>
              <a:rPr lang="en-US" sz="2000" dirty="0"/>
              <a:t>12, 2015</a:t>
            </a:r>
          </a:p>
        </p:txBody>
      </p:sp>
    </p:spTree>
    <p:extLst>
      <p:ext uri="{BB962C8B-B14F-4D97-AF65-F5344CB8AC3E}">
        <p14:creationId xmlns:p14="http://schemas.microsoft.com/office/powerpoint/2010/main" val="41613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6076"/>
            <a:ext cx="8911687" cy="1186248"/>
          </a:xfrm>
        </p:spPr>
        <p:txBody>
          <a:bodyPr/>
          <a:lstStyle/>
          <a:p>
            <a:r>
              <a:rPr lang="en-US" dirty="0" smtClean="0"/>
              <a:t>Cell Providers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430162"/>
            <a:ext cx="8915400" cy="40447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Cell providers </a:t>
            </a:r>
            <a:r>
              <a:rPr lang="en-US" sz="2800" dirty="0"/>
              <a:t>have their own retention policies</a:t>
            </a:r>
          </a:p>
          <a:p>
            <a:pPr lvl="1"/>
            <a:r>
              <a:rPr lang="en-US" sz="2400" dirty="0"/>
              <a:t>Can’t rely on </a:t>
            </a:r>
            <a:r>
              <a:rPr lang="en-US" sz="2400" dirty="0" smtClean="0"/>
              <a:t>cell providers to </a:t>
            </a:r>
            <a:r>
              <a:rPr lang="en-US" sz="2400" dirty="0"/>
              <a:t>have the records </a:t>
            </a:r>
            <a:r>
              <a:rPr lang="en-US" sz="2400" dirty="0" smtClean="0"/>
              <a:t>available</a:t>
            </a:r>
          </a:p>
          <a:p>
            <a:pPr lvl="1"/>
            <a:r>
              <a:rPr lang="en-US" sz="2400" dirty="0" smtClean="0"/>
              <a:t>Contact cell provider</a:t>
            </a:r>
            <a:endParaRPr lang="en-US" sz="2400" dirty="0"/>
          </a:p>
          <a:p>
            <a:pPr marL="914400" lvl="2" indent="0">
              <a:buNone/>
            </a:pPr>
            <a:endParaRPr lang="en-US" dirty="0" smtClean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37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Text Messages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905001"/>
            <a:ext cx="8915400" cy="4553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Options for capturing text messages</a:t>
            </a:r>
          </a:p>
          <a:p>
            <a:pPr lvl="1"/>
            <a:r>
              <a:rPr lang="en-US" sz="2000" dirty="0"/>
              <a:t>Set up your cell phone to display all text messages in work email</a:t>
            </a:r>
          </a:p>
          <a:p>
            <a:pPr lvl="2"/>
            <a:r>
              <a:rPr lang="en-US" sz="2000" dirty="0"/>
              <a:t>Includes </a:t>
            </a:r>
            <a:r>
              <a:rPr lang="en-US" sz="2000" dirty="0" smtClean="0"/>
              <a:t>metadata</a:t>
            </a:r>
          </a:p>
          <a:p>
            <a:pPr marL="914400" lvl="2" indent="0">
              <a:buNone/>
            </a:pPr>
            <a:endParaRPr lang="en-US" sz="2000" dirty="0"/>
          </a:p>
          <a:p>
            <a:pPr lvl="1"/>
            <a:r>
              <a:rPr lang="en-US" sz="2000" dirty="0"/>
              <a:t>Forward to an email account</a:t>
            </a:r>
          </a:p>
          <a:p>
            <a:pPr lvl="2"/>
            <a:r>
              <a:rPr lang="en-US" sz="2000" dirty="0"/>
              <a:t>Lose original metadata/add metadata related to receipt of </a:t>
            </a:r>
            <a:r>
              <a:rPr lang="en-US" sz="2000" dirty="0" smtClean="0"/>
              <a:t>email</a:t>
            </a:r>
          </a:p>
          <a:p>
            <a:pPr marL="914400" lvl="2" indent="0">
              <a:buNone/>
            </a:pPr>
            <a:endParaRPr lang="en-US" sz="2000" dirty="0"/>
          </a:p>
          <a:p>
            <a:pPr lvl="1"/>
            <a:r>
              <a:rPr lang="en-US" sz="2000" dirty="0"/>
              <a:t>Save it to an application like DropBox or EVERNOTE</a:t>
            </a:r>
          </a:p>
          <a:p>
            <a:pPr lvl="2"/>
            <a:r>
              <a:rPr lang="en-US" sz="2000" dirty="0"/>
              <a:t>Lose original metadata/add metadata related to receipt of email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58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E-Signatures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30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04086" y="624110"/>
            <a:ext cx="10247871" cy="128089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Washington Electronic Authentication Act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RCW 19.34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89212" y="2232454"/>
            <a:ext cx="8915400" cy="4481383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Updated 24 July 2015</a:t>
            </a:r>
            <a:endParaRPr lang="en-US" sz="2000" b="1" dirty="0"/>
          </a:p>
          <a:p>
            <a:r>
              <a:rPr lang="en-US" sz="2000" dirty="0"/>
              <a:t>A</a:t>
            </a:r>
            <a:r>
              <a:rPr lang="en-US" sz="2000" dirty="0" smtClean="0"/>
              <a:t>uthorizes “electronic </a:t>
            </a:r>
            <a:r>
              <a:rPr lang="en-US" sz="2000" dirty="0"/>
              <a:t>dealings for governmental </a:t>
            </a:r>
            <a:r>
              <a:rPr lang="en-US" sz="2000" dirty="0" smtClean="0"/>
              <a:t>affairs” </a:t>
            </a:r>
          </a:p>
          <a:p>
            <a:r>
              <a:rPr lang="en-US" sz="2000" dirty="0" smtClean="0"/>
              <a:t>Promote </a:t>
            </a:r>
            <a:r>
              <a:rPr lang="en-US" sz="2000" dirty="0"/>
              <a:t>electronic transactions and remove barriers </a:t>
            </a:r>
            <a:r>
              <a:rPr lang="en-US" sz="2000" dirty="0" smtClean="0"/>
              <a:t>that </a:t>
            </a:r>
            <a:r>
              <a:rPr lang="en-US" sz="2000" dirty="0"/>
              <a:t>might prevent electronic transactions with governmental </a:t>
            </a:r>
            <a:r>
              <a:rPr lang="en-US" sz="2000" dirty="0" smtClean="0"/>
              <a:t>entities</a:t>
            </a:r>
          </a:p>
          <a:p>
            <a:r>
              <a:rPr lang="en-US" sz="2000" dirty="0" smtClean="0"/>
              <a:t>An electronic </a:t>
            </a:r>
            <a:r>
              <a:rPr lang="en-US" sz="2000" dirty="0"/>
              <a:t>signature may be used with the same force and effect </a:t>
            </a:r>
            <a:r>
              <a:rPr lang="en-US" sz="2000" dirty="0" smtClean="0"/>
              <a:t>as the </a:t>
            </a:r>
            <a:r>
              <a:rPr lang="en-US" sz="2000" dirty="0"/>
              <a:t>use of a signature affixed by </a:t>
            </a:r>
            <a:r>
              <a:rPr lang="en-US" sz="2000" dirty="0" smtClean="0"/>
              <a:t>hand…</a:t>
            </a:r>
            <a:endParaRPr lang="en-US" sz="2000" dirty="0"/>
          </a:p>
          <a:p>
            <a:r>
              <a:rPr lang="en-US" sz="2000" dirty="0" smtClean="0"/>
              <a:t>Each </a:t>
            </a:r>
            <a:r>
              <a:rPr lang="en-US" sz="2000" dirty="0"/>
              <a:t>state agency may </a:t>
            </a:r>
            <a:r>
              <a:rPr lang="en-US" sz="2000" dirty="0" smtClean="0"/>
              <a:t>determine </a:t>
            </a:r>
            <a:r>
              <a:rPr lang="en-US" sz="2000" dirty="0"/>
              <a:t>whether, and to what extent, the agency will send and </a:t>
            </a:r>
            <a:r>
              <a:rPr lang="en-US" sz="2000" dirty="0" smtClean="0"/>
              <a:t>accept </a:t>
            </a:r>
            <a:r>
              <a:rPr lang="en-US" sz="2000" dirty="0"/>
              <a:t>electronic records and electronic </a:t>
            </a:r>
            <a:r>
              <a:rPr lang="en-US" sz="2000" dirty="0" smtClean="0"/>
              <a:t>signatures</a:t>
            </a:r>
          </a:p>
          <a:p>
            <a:r>
              <a:rPr lang="en-US" sz="2000" dirty="0" smtClean="0"/>
              <a:t>Each state agency…shall establish the method that must be used for…electronic signatures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6579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E-Signatures at UW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561968"/>
            <a:ext cx="8915400" cy="334925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Contract with DocuSign</a:t>
            </a:r>
          </a:p>
          <a:p>
            <a:pPr lvl="1"/>
            <a:r>
              <a:rPr lang="en-US" sz="2200" dirty="0" smtClean="0"/>
              <a:t>Signed October 2015</a:t>
            </a:r>
          </a:p>
          <a:p>
            <a:pPr marL="457200" lvl="1" indent="0">
              <a:buNone/>
            </a:pPr>
            <a:endParaRPr lang="en-US" sz="2200" dirty="0" smtClean="0"/>
          </a:p>
          <a:p>
            <a:r>
              <a:rPr lang="en-US" sz="2400" dirty="0" smtClean="0"/>
              <a:t>Contact Erik Lundberg, 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Assistant VP, IT Services and Strategic Sourcing, UW-IT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edl@uw.edu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4114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364259"/>
            <a:ext cx="8915400" cy="3546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Price structure still to be worked out</a:t>
            </a:r>
          </a:p>
          <a:p>
            <a:endParaRPr lang="en-US" sz="2400" dirty="0"/>
          </a:p>
          <a:p>
            <a:r>
              <a:rPr lang="en-US" sz="2400" dirty="0" smtClean="0"/>
              <a:t>Dependent on number of offices using vendor</a:t>
            </a:r>
          </a:p>
          <a:p>
            <a:endParaRPr lang="en-US" sz="2400" dirty="0" smtClean="0"/>
          </a:p>
          <a:p>
            <a:r>
              <a:rPr lang="en-US" sz="2400" dirty="0" smtClean="0"/>
              <a:t>A monthly fee rather than based on number of documents (envelopes) for signature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801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From:  		DocuSign System</a:t>
            </a:r>
            <a:br>
              <a:rPr lang="en-US" sz="2800" dirty="0" smtClean="0"/>
            </a:br>
            <a:r>
              <a:rPr lang="en-US" sz="2800" dirty="0" smtClean="0"/>
              <a:t>Subject:	Disposition Notification For Approval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From:  UW Records Management Services</a:t>
            </a:r>
          </a:p>
          <a:p>
            <a:pPr marL="800100" lvl="2" indent="0">
              <a:buNone/>
            </a:pPr>
            <a:r>
              <a:rPr lang="en-US" dirty="0" smtClean="0"/>
              <a:t>University of Washington</a:t>
            </a:r>
          </a:p>
          <a:p>
            <a:pPr marL="800100" lvl="2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Hello Barbara Benson:</a:t>
            </a:r>
          </a:p>
          <a:p>
            <a:pPr marL="0" indent="0">
              <a:buNone/>
            </a:pPr>
            <a:r>
              <a:rPr lang="en-US" dirty="0" smtClean="0"/>
              <a:t>UW Records Management Services has sent you a new DocuSign document to view and sign.  Please click on the “View Documents” link below to begin signing.</a:t>
            </a:r>
          </a:p>
          <a:p>
            <a:pPr marL="0" indent="0">
              <a:buNone/>
            </a:pPr>
            <a:r>
              <a:rPr lang="en-US" dirty="0" smtClean="0"/>
              <a:t>Please use this electronic signature process to approve the disposition of records stored at the University Records Center whose retention requirement has been met.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26444" y="5964195"/>
            <a:ext cx="221597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View Documents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79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318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7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Records Retention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61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Records Retention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89212" y="2397210"/>
            <a:ext cx="8915400" cy="351401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Required by RCW 40.14, Preservation and Destruction of Public Records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Role of Records Management Services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State Records Committee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1493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Messages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52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Managing Retention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441342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Manage by content not format</a:t>
            </a:r>
          </a:p>
          <a:p>
            <a:pPr marL="0" indent="0">
              <a:buNone/>
            </a:pPr>
            <a:r>
              <a:rPr lang="en-US" sz="2000" dirty="0" smtClean="0"/>
              <a:t>What is the function?</a:t>
            </a:r>
          </a:p>
          <a:p>
            <a:pPr lvl="1"/>
            <a:r>
              <a:rPr lang="en-US" sz="2000" dirty="0" smtClean="0"/>
              <a:t>What is it</a:t>
            </a:r>
          </a:p>
          <a:p>
            <a:pPr lvl="1"/>
            <a:r>
              <a:rPr lang="en-US" sz="2000" dirty="0" smtClean="0"/>
              <a:t>Why was it created</a:t>
            </a:r>
          </a:p>
          <a:p>
            <a:pPr lvl="1"/>
            <a:r>
              <a:rPr lang="en-US" sz="2000" dirty="0" smtClean="0"/>
              <a:t>How is it used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pPr marL="57150" indent="0">
              <a:buNone/>
            </a:pPr>
            <a:r>
              <a:rPr lang="en-US" sz="2400" dirty="0" smtClean="0"/>
              <a:t>Value of the information</a:t>
            </a:r>
          </a:p>
          <a:p>
            <a:pPr marL="800100" lvl="1"/>
            <a:r>
              <a:rPr lang="en-US" sz="2000" dirty="0" smtClean="0"/>
              <a:t>Administrative</a:t>
            </a:r>
          </a:p>
          <a:p>
            <a:pPr marL="800100" lvl="1"/>
            <a:r>
              <a:rPr lang="en-US" sz="2000" dirty="0" smtClean="0"/>
              <a:t>Fiscal (audit)</a:t>
            </a:r>
          </a:p>
          <a:p>
            <a:pPr marL="800100" lvl="1"/>
            <a:r>
              <a:rPr lang="en-US" sz="2000" dirty="0" smtClean="0"/>
              <a:t>Legal (required)</a:t>
            </a:r>
          </a:p>
          <a:p>
            <a:pPr marL="800100" lvl="1"/>
            <a:r>
              <a:rPr lang="en-US" sz="2000" dirty="0" smtClean="0"/>
              <a:t>Historical 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73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Retentions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010032"/>
            <a:ext cx="8915400" cy="45060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Retentions listed on Records Retention Schedules</a:t>
            </a:r>
          </a:p>
          <a:p>
            <a:pPr lvl="1"/>
            <a:r>
              <a:rPr lang="en-US" sz="2000" b="1" dirty="0"/>
              <a:t>UW General Records Retention Schedule</a:t>
            </a:r>
          </a:p>
          <a:p>
            <a:pPr lvl="2"/>
            <a:r>
              <a:rPr lang="en-US" sz="2000" dirty="0">
                <a:hlinkClick r:id="rId2"/>
              </a:rPr>
              <a:t>http://f2.washington.edu/fm/recmgt/retentionschedules/gs/general</a:t>
            </a:r>
            <a:endParaRPr lang="en-US" sz="2000" dirty="0"/>
          </a:p>
          <a:p>
            <a:pPr lvl="2"/>
            <a:r>
              <a:rPr lang="en-US" sz="2000" dirty="0"/>
              <a:t>11 sections based on the function of the record</a:t>
            </a:r>
          </a:p>
          <a:p>
            <a:pPr lvl="2"/>
            <a:r>
              <a:rPr lang="en-US" sz="2000" dirty="0"/>
              <a:t>UW-GS 04  Materials That May Be Disposed of Without A Specific Retention Period</a:t>
            </a:r>
          </a:p>
          <a:p>
            <a:pPr marL="914400" lvl="2" indent="0">
              <a:buNone/>
            </a:pPr>
            <a:endParaRPr lang="en-US" dirty="0"/>
          </a:p>
          <a:p>
            <a:pPr lvl="1"/>
            <a:r>
              <a:rPr lang="en-US" sz="2000" b="1" dirty="0"/>
              <a:t>Departmental Retention Schedules</a:t>
            </a:r>
          </a:p>
          <a:p>
            <a:pPr lvl="2"/>
            <a:r>
              <a:rPr lang="en-US" sz="2000" dirty="0">
                <a:hlinkClick r:id="rId3"/>
              </a:rPr>
              <a:t>http://f2.washington.edu/fm/recmgt/retentionschedules/departmental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14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589212" y="4596714"/>
            <a:ext cx="8915399" cy="1795847"/>
          </a:xfrm>
        </p:spPr>
        <p:txBody>
          <a:bodyPr/>
          <a:lstStyle/>
          <a:p>
            <a:r>
              <a:rPr lang="en-US" dirty="0" smtClean="0"/>
              <a:t>BARBARA BENSON</a:t>
            </a:r>
          </a:p>
          <a:p>
            <a:r>
              <a:rPr lang="en-US" dirty="0" smtClean="0">
                <a:hlinkClick r:id="rId2"/>
              </a:rPr>
              <a:t>bbenson@uw.edu</a:t>
            </a:r>
            <a:endParaRPr lang="en-US" dirty="0" smtClean="0"/>
          </a:p>
          <a:p>
            <a:r>
              <a:rPr lang="en-US" dirty="0" smtClean="0"/>
              <a:t>543-7950</a:t>
            </a:r>
          </a:p>
          <a:p>
            <a:r>
              <a:rPr lang="en-US" dirty="0">
                <a:hlinkClick r:id="rId3"/>
              </a:rPr>
              <a:t>http://f2.washington.edu/fm/recmgt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71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dirty="0" smtClean="0"/>
              <a:t>What Do You Mean This Is A Record?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981200"/>
            <a:ext cx="8229600" cy="40259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b="1" dirty="0"/>
              <a:t>	RCW </a:t>
            </a:r>
            <a:r>
              <a:rPr lang="en-US" altLang="en-US" sz="2400" b="1" dirty="0" smtClean="0"/>
              <a:t>40.14.010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	Preservation and Destruction of Public Records</a:t>
            </a:r>
            <a:endParaRPr lang="en-US" altLang="en-US" sz="2400" b="1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b="1" dirty="0"/>
              <a:t>	</a:t>
            </a:r>
            <a:r>
              <a:rPr lang="en-US" altLang="en-US" sz="2400" b="1" dirty="0" smtClean="0"/>
              <a:t>“</a:t>
            </a:r>
            <a:r>
              <a:rPr lang="en-US" altLang="en-US" sz="2000" dirty="0" smtClean="0"/>
              <a:t>As </a:t>
            </a:r>
            <a:r>
              <a:rPr lang="en-US" altLang="en-US" sz="2000" dirty="0"/>
              <a:t>used in this chapter, the term "public records" shall include any paper, correspondence, completed form, bound record book, photograph, film, sound recording, map drawing, machine-readable material, compact disc meeting current industry ISO specifications, or other document, </a:t>
            </a:r>
            <a:r>
              <a:rPr lang="en-US" altLang="en-US" sz="2000" b="1" dirty="0">
                <a:solidFill>
                  <a:srgbClr val="FF3300"/>
                </a:solidFill>
              </a:rPr>
              <a:t>regardless of physical form or characteristics</a:t>
            </a:r>
            <a:r>
              <a:rPr lang="en-US" altLang="en-US" sz="2000" dirty="0"/>
              <a:t>, and including such copies thereof, that have been </a:t>
            </a:r>
            <a:r>
              <a:rPr lang="en-US" altLang="en-US" sz="2000" b="1" dirty="0">
                <a:solidFill>
                  <a:srgbClr val="FF3300"/>
                </a:solidFill>
              </a:rPr>
              <a:t>made by or received by any agency of the state of Washington</a:t>
            </a:r>
            <a:r>
              <a:rPr lang="en-US" altLang="en-US" sz="2000" b="1" dirty="0"/>
              <a:t> </a:t>
            </a:r>
            <a:r>
              <a:rPr lang="en-US" altLang="en-US" sz="2000" dirty="0"/>
              <a:t>in connection with the transaction of public business</a:t>
            </a:r>
            <a:r>
              <a:rPr lang="en-US" altLang="en-US" sz="2000" dirty="0" smtClean="0"/>
              <a:t>.”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2315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 Records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067697"/>
            <a:ext cx="8915400" cy="45555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RCW 42.56.010</a:t>
            </a: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sz="2000" dirty="0"/>
              <a:t>"Public record" includes any writing containing information </a:t>
            </a:r>
            <a:r>
              <a:rPr lang="en-US" sz="2000" b="1" dirty="0">
                <a:solidFill>
                  <a:srgbClr val="FF0000"/>
                </a:solidFill>
              </a:rPr>
              <a:t>relating to the conduct of government</a:t>
            </a:r>
            <a:r>
              <a:rPr lang="en-US" sz="2000" b="1" dirty="0"/>
              <a:t> </a:t>
            </a:r>
            <a:r>
              <a:rPr lang="en-US" sz="2000" dirty="0"/>
              <a:t>or the performance of any governmental or proprietary function prepared, </a:t>
            </a:r>
            <a:r>
              <a:rPr lang="en-US" sz="2000" b="1" dirty="0">
                <a:solidFill>
                  <a:srgbClr val="FF0000"/>
                </a:solidFill>
              </a:rPr>
              <a:t>owned, used, or retained </a:t>
            </a:r>
            <a:r>
              <a:rPr lang="en-US" sz="2000" dirty="0"/>
              <a:t>by any state or local agency regardless of physical form or </a:t>
            </a:r>
            <a:r>
              <a:rPr lang="en-US" sz="2000" dirty="0" smtClean="0"/>
              <a:t>characteristics….”</a:t>
            </a:r>
          </a:p>
          <a:p>
            <a:pPr marL="0" indent="0">
              <a:buNone/>
            </a:pPr>
            <a:r>
              <a:rPr lang="en-US" sz="2000" dirty="0" smtClean="0"/>
              <a:t>“Writing</a:t>
            </a:r>
            <a:r>
              <a:rPr lang="en-US" sz="2000" dirty="0"/>
              <a:t>" </a:t>
            </a:r>
            <a:r>
              <a:rPr lang="en-US" sz="2000" dirty="0" smtClean="0"/>
              <a:t>means…every </a:t>
            </a:r>
            <a:r>
              <a:rPr lang="en-US" sz="2000" dirty="0"/>
              <a:t>other means of </a:t>
            </a:r>
            <a:r>
              <a:rPr lang="en-US" sz="2000" b="1" dirty="0">
                <a:solidFill>
                  <a:srgbClr val="FF0000"/>
                </a:solidFill>
              </a:rPr>
              <a:t>recording any form of communication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/>
              <a:t>or representation including, but not limited </a:t>
            </a:r>
            <a:r>
              <a:rPr lang="en-US" sz="2000" dirty="0" smtClean="0"/>
              <a:t>to….. </a:t>
            </a:r>
            <a:r>
              <a:rPr lang="en-US" sz="2000" b="1" dirty="0" smtClean="0">
                <a:solidFill>
                  <a:srgbClr val="FF0000"/>
                </a:solidFill>
              </a:rPr>
              <a:t>from </a:t>
            </a:r>
            <a:r>
              <a:rPr lang="en-US" sz="2000" b="1" dirty="0">
                <a:solidFill>
                  <a:srgbClr val="FF0000"/>
                </a:solidFill>
              </a:rPr>
              <a:t>which information may be obtained or </a:t>
            </a:r>
            <a:r>
              <a:rPr lang="en-US" sz="2000" b="1" dirty="0" smtClean="0">
                <a:solidFill>
                  <a:srgbClr val="FF0000"/>
                </a:solidFill>
              </a:rPr>
              <a:t>translated.”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43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That Text Message is a Record?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2589212" y="2133600"/>
            <a:ext cx="5541534" cy="4349578"/>
          </a:xfrm>
        </p:spPr>
        <p:txBody>
          <a:bodyPr rtlCol="0">
            <a:normAutofit/>
          </a:bodyPr>
          <a:lstStyle/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altLang="en-US" sz="2400" dirty="0"/>
              <a:t>CAD Designs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altLang="en-US" sz="2400" dirty="0"/>
              <a:t>Databases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altLang="en-US" sz="2400" b="1" dirty="0">
                <a:solidFill>
                  <a:srgbClr val="FF0000"/>
                </a:solidFill>
              </a:rPr>
              <a:t>Text Message/Tweets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altLang="en-US" sz="2400" dirty="0"/>
              <a:t>Information and data kept in a cloud computing environment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altLang="en-US" sz="2400" dirty="0"/>
              <a:t>Web pages/Facebook pages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altLang="en-US" sz="2400" dirty="0"/>
              <a:t>“Unofficial” records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altLang="en-US" sz="2400" dirty="0"/>
              <a:t>Anything about university business that you recorded in some way </a:t>
            </a:r>
          </a:p>
          <a:p>
            <a:pPr marL="0" indent="0">
              <a:buNone/>
              <a:defRPr/>
            </a:pPr>
            <a:endParaRPr lang="en-US" altLang="en-US" sz="2400" dirty="0"/>
          </a:p>
        </p:txBody>
      </p:sp>
      <p:pic>
        <p:nvPicPr>
          <p:cNvPr id="25604" name="Picture 3" descr="Texting Hillary - stop texing me it's discover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892" y="3328087"/>
            <a:ext cx="3352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80084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288324"/>
            <a:ext cx="9310751" cy="1351006"/>
          </a:xfrm>
        </p:spPr>
        <p:txBody>
          <a:bodyPr>
            <a:normAutofit/>
          </a:bodyPr>
          <a:lstStyle/>
          <a:p>
            <a:r>
              <a:rPr lang="en-US" dirty="0" smtClean="0"/>
              <a:t>Public Records Act Applies to All Devices</a:t>
            </a:r>
            <a:br>
              <a:rPr lang="en-US" dirty="0" smtClean="0"/>
            </a:br>
            <a:r>
              <a:rPr lang="en-US" sz="2000" dirty="0" smtClean="0"/>
              <a:t>Seattle Times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August 2015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084172"/>
            <a:ext cx="8915400" cy="4497859"/>
          </a:xfrm>
        </p:spPr>
        <p:txBody>
          <a:bodyPr>
            <a:normAutofit/>
          </a:bodyPr>
          <a:lstStyle/>
          <a:p>
            <a:pPr marL="57150" indent="0">
              <a:buNone/>
            </a:pPr>
            <a:r>
              <a:rPr lang="en-US" sz="2400" dirty="0" smtClean="0"/>
              <a:t>Washington State Supreme Court </a:t>
            </a:r>
          </a:p>
          <a:p>
            <a:pPr marL="400050"/>
            <a:r>
              <a:rPr lang="en-US" sz="2000" dirty="0" smtClean="0"/>
              <a:t>Unanimous ruling</a:t>
            </a:r>
          </a:p>
          <a:p>
            <a:pPr marL="800100" lvl="1"/>
            <a:r>
              <a:rPr lang="en-US" sz="2000" dirty="0" smtClean="0"/>
              <a:t>21 August 2015</a:t>
            </a:r>
          </a:p>
          <a:p>
            <a:pPr marL="400050"/>
            <a:r>
              <a:rPr lang="en-US" sz="2000" dirty="0" smtClean="0"/>
              <a:t>Public Records act extends to work related text messages</a:t>
            </a:r>
          </a:p>
          <a:p>
            <a:pPr marL="400050"/>
            <a:r>
              <a:rPr lang="en-US" sz="2000" dirty="0" smtClean="0"/>
              <a:t>“Public business, whatever its cyber form, is still the people’s business”</a:t>
            </a:r>
          </a:p>
          <a:p>
            <a:pPr marL="400050"/>
            <a:r>
              <a:rPr lang="en-US" sz="2000" dirty="0" smtClean="0"/>
              <a:t>Doesn’t matter if its on a private device</a:t>
            </a:r>
          </a:p>
          <a:p>
            <a:pPr marL="400050"/>
            <a:r>
              <a:rPr lang="en-US" sz="2000" dirty="0" smtClean="0"/>
              <a:t>“Text message log” or “call log” not enough</a:t>
            </a:r>
          </a:p>
          <a:p>
            <a:pPr marL="800100" lvl="1"/>
            <a:r>
              <a:rPr lang="en-US" sz="2000" dirty="0" smtClean="0"/>
              <a:t>Must have content of the text available</a:t>
            </a:r>
          </a:p>
          <a:p>
            <a:pPr marL="40005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364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518984"/>
            <a:ext cx="8911687" cy="1021492"/>
          </a:xfrm>
        </p:spPr>
        <p:txBody>
          <a:bodyPr/>
          <a:lstStyle/>
          <a:p>
            <a:r>
              <a:rPr lang="en-US" dirty="0" smtClean="0"/>
              <a:t>Retention of  Text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828801"/>
            <a:ext cx="8915400" cy="481913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Legally approved retention rules apply</a:t>
            </a:r>
          </a:p>
          <a:p>
            <a:pPr lvl="1"/>
            <a:r>
              <a:rPr lang="en-US" sz="2000" dirty="0" smtClean="0"/>
              <a:t>Retention is based on the content, not the format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r>
              <a:rPr lang="en-US" sz="2400" dirty="0" smtClean="0"/>
              <a:t>Transitory text messages that can be deleted</a:t>
            </a:r>
          </a:p>
          <a:p>
            <a:pPr lvl="1"/>
            <a:r>
              <a:rPr lang="en-US" sz="2000" dirty="0" smtClean="0"/>
              <a:t>Information is temporary or passing</a:t>
            </a:r>
          </a:p>
          <a:p>
            <a:pPr lvl="1"/>
            <a:r>
              <a:rPr lang="en-US" sz="2000" dirty="0" smtClean="0"/>
              <a:t>Retention ends when reference purpose is served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r>
              <a:rPr lang="en-US" sz="2400" dirty="0" smtClean="0"/>
              <a:t>Text messages that need to be retained</a:t>
            </a:r>
          </a:p>
          <a:p>
            <a:pPr lvl="1"/>
            <a:r>
              <a:rPr lang="en-US" sz="2000" dirty="0" smtClean="0"/>
              <a:t>Retention found on a UW Records Retention Schedule</a:t>
            </a:r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6483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Messages You Can Delete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Routine </a:t>
            </a:r>
            <a:r>
              <a:rPr lang="en-US" sz="2400" dirty="0"/>
              <a:t>replies/requests for information</a:t>
            </a:r>
          </a:p>
          <a:p>
            <a:r>
              <a:rPr lang="en-US" sz="2400" dirty="0" smtClean="0"/>
              <a:t>Texts </a:t>
            </a:r>
            <a:r>
              <a:rPr lang="en-US" sz="2400" dirty="0"/>
              <a:t>sent as reference or for informational distribution</a:t>
            </a:r>
          </a:p>
          <a:p>
            <a:r>
              <a:rPr lang="en-US" sz="2400" dirty="0" smtClean="0"/>
              <a:t>Texts </a:t>
            </a:r>
            <a:r>
              <a:rPr lang="en-US" sz="2400" dirty="0"/>
              <a:t>used to set-up or accept meetings</a:t>
            </a:r>
          </a:p>
          <a:p>
            <a:r>
              <a:rPr lang="en-US" sz="2400" dirty="0"/>
              <a:t>Announcements </a:t>
            </a:r>
          </a:p>
          <a:p>
            <a:r>
              <a:rPr lang="en-US" sz="2400" dirty="0"/>
              <a:t>Acknowledgements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77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Messages You Must Keep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193059"/>
          </a:xfrm>
        </p:spPr>
        <p:txBody>
          <a:bodyPr>
            <a:normAutofit/>
          </a:bodyPr>
          <a:lstStyle/>
          <a:p>
            <a:r>
              <a:rPr lang="en-US" sz="2400" dirty="0"/>
              <a:t>Policy and procedure directives</a:t>
            </a:r>
          </a:p>
          <a:p>
            <a:r>
              <a:rPr lang="en-US" sz="2400" dirty="0"/>
              <a:t>Substantive decisions regarding matters of University business</a:t>
            </a:r>
          </a:p>
          <a:p>
            <a:r>
              <a:rPr lang="en-US" sz="2400" dirty="0"/>
              <a:t>Instruction regarding the implementation of substantive decisions regarding matters of University business.</a:t>
            </a:r>
          </a:p>
          <a:p>
            <a:r>
              <a:rPr lang="en-US" sz="2400" dirty="0"/>
              <a:t>Legal or audit issues</a:t>
            </a:r>
          </a:p>
          <a:p>
            <a:r>
              <a:rPr lang="en-US" sz="2400" dirty="0"/>
              <a:t>Approvals for purchases or other actions to be taken</a:t>
            </a:r>
          </a:p>
          <a:p>
            <a:r>
              <a:rPr lang="en-US" sz="2400" dirty="0" smtClean="0"/>
              <a:t>Documentation </a:t>
            </a:r>
            <a:r>
              <a:rPr lang="en-US" sz="2400" dirty="0"/>
              <a:t>of departmental/office actions, decisions, operations and responsibilities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28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181</TotalTime>
  <Words>656</Words>
  <Application>Microsoft Office PowerPoint</Application>
  <PresentationFormat>Widescreen</PresentationFormat>
  <Paragraphs>129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Century Gothic</vt:lpstr>
      <vt:lpstr>Courier New</vt:lpstr>
      <vt:lpstr>Tahoma</vt:lpstr>
      <vt:lpstr>Wingdings</vt:lpstr>
      <vt:lpstr>Wingdings 3</vt:lpstr>
      <vt:lpstr>Wisp</vt:lpstr>
      <vt:lpstr>Health Sciences Administration  Brown Bag Training  </vt:lpstr>
      <vt:lpstr>Text Messages</vt:lpstr>
      <vt:lpstr>What Do You Mean This Is A Record?</vt:lpstr>
      <vt:lpstr>Public Records Act</vt:lpstr>
      <vt:lpstr>That Text Message is a Record? </vt:lpstr>
      <vt:lpstr>Public Records Act Applies to All Devices Seattle Times August 2015</vt:lpstr>
      <vt:lpstr>Retention of  Text Messages</vt:lpstr>
      <vt:lpstr>Text Messages You Can Delete</vt:lpstr>
      <vt:lpstr>Text Messages You Must Keep</vt:lpstr>
      <vt:lpstr>Cell Providers</vt:lpstr>
      <vt:lpstr>Managing Text Messages</vt:lpstr>
      <vt:lpstr>E-Signatures</vt:lpstr>
      <vt:lpstr>Washington Electronic Authentication Act RCW 19.34</vt:lpstr>
      <vt:lpstr>E-Signatures at UW</vt:lpstr>
      <vt:lpstr>Pricing</vt:lpstr>
      <vt:lpstr>From:    DocuSign System Subject: Disposition Notification For Approval</vt:lpstr>
      <vt:lpstr>PowerPoint Presentation</vt:lpstr>
      <vt:lpstr>Records Retention</vt:lpstr>
      <vt:lpstr>Records Retention</vt:lpstr>
      <vt:lpstr>Managing Retention</vt:lpstr>
      <vt:lpstr>Finding Retentions</vt:lpstr>
      <vt:lpstr>QUESTIONS</vt:lpstr>
    </vt:vector>
  </TitlesOfParts>
  <Company>MDTSP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Benson</dc:creator>
  <cp:lastModifiedBy>Teresa I. Strathy</cp:lastModifiedBy>
  <cp:revision>21</cp:revision>
  <dcterms:created xsi:type="dcterms:W3CDTF">2015-11-05T23:13:59Z</dcterms:created>
  <dcterms:modified xsi:type="dcterms:W3CDTF">2015-11-12T21:48:49Z</dcterms:modified>
</cp:coreProperties>
</file>