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notesMasterIdLst>
    <p:notesMasterId r:id="rId11"/>
  </p:notesMasterIdLst>
  <p:handoutMasterIdLst>
    <p:handoutMasterId r:id="rId12"/>
  </p:handoutMasterIdLst>
  <p:sldIdLst>
    <p:sldId id="1219" r:id="rId2"/>
    <p:sldId id="1215" r:id="rId3"/>
    <p:sldId id="999" r:id="rId4"/>
    <p:sldId id="1000" r:id="rId5"/>
    <p:sldId id="1214" r:id="rId6"/>
    <p:sldId id="1001" r:id="rId7"/>
    <p:sldId id="1216" r:id="rId8"/>
    <p:sldId id="988" r:id="rId9"/>
    <p:sldId id="98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lison" initials="A" lastIdx="2" clrIdx="0"/>
  <p:cmAuthor id="2" name="John Butterworth" initials="JB" lastIdx="3" clrIdx="1"/>
  <p:cmAuthor id="3" name="John Butterworth" initials="JB [2]" lastIdx="1" clrIdx="2"/>
  <p:cmAuthor id="4" name="John Butterworth" initials="JB [3]" lastIdx="1" clrIdx="3"/>
  <p:cmAuthor id="5" name="John Butterworth" initials="JB [3] [2]" lastIdx="1" clrIdx="4"/>
  <p:cmAuthor id="6" name="John Butterworth" initials="JB [4]" lastIdx="1" clrIdx="5"/>
  <p:cmAuthor id="7" name="John Butterworth" initials="JB [5]" lastIdx="1" clrIdx="6"/>
  <p:cmAuthor id="8" name="John Butterworth" initials="JB [6]" lastIdx="1" clrIdx="7"/>
  <p:cmAuthor id="9" name="John Butterworth" initials="JB [7]" lastIdx="1" clrIdx="8"/>
  <p:cmAuthor id="10" name="Allison Cohen Hall" initials="ACH" lastIdx="15" clrIdx="9"/>
  <p:cmAuthor id="11" name="Anya R Weber" initials="ARW" lastIdx="1" clrIdx="10"/>
  <p:cmAuthor id="12" name="Pimjai Sudsawad" initials="PS" lastIdx="6" clrIdx="11">
    <p:extLst>
      <p:ext uri="{19B8F6BF-5375-455C-9EA6-DF929625EA0E}">
        <p15:presenceInfo xmlns:p15="http://schemas.microsoft.com/office/powerpoint/2012/main" userId="Pimjai Sudsawad" providerId="None"/>
      </p:ext>
    </p:extLst>
  </p:cmAuthor>
  <p:cmAuthor id="13" name="Linea E. Johnson" initials="LEJ" lastIdx="1" clrIdx="12">
    <p:extLst>
      <p:ext uri="{19B8F6BF-5375-455C-9EA6-DF929625EA0E}">
        <p15:presenceInfo xmlns:p15="http://schemas.microsoft.com/office/powerpoint/2012/main" userId="S::lineaj@uw.edu::c2095632-3ccd-47f1-952c-df202b5b96f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0AE"/>
    <a:srgbClr val="FFFC00"/>
    <a:srgbClr val="1560A0"/>
    <a:srgbClr val="2578AF"/>
    <a:srgbClr val="FFFFFF"/>
    <a:srgbClr val="1C5298"/>
    <a:srgbClr val="5D9732"/>
    <a:srgbClr val="2678B0"/>
    <a:srgbClr val="8000F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EB0256-A4AA-428B-AA6C-45B53D1A6762}" v="3" dt="2021-01-19T22:03:29.1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84" autoAdjust="0"/>
    <p:restoredTop sz="78792" autoAdjust="0"/>
  </p:normalViewPr>
  <p:slideViewPr>
    <p:cSldViewPr snapToGrid="0" snapToObjects="1">
      <p:cViewPr varScale="1">
        <p:scale>
          <a:sx n="71" d="100"/>
          <a:sy n="71" d="100"/>
        </p:scale>
        <p:origin x="106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94" d="100"/>
          <a:sy n="94" d="100"/>
        </p:scale>
        <p:origin x="3752" y="1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01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88FD-B61C-A642-80F6-31EA39FEA265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01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EE7CB-706F-CF4A-B868-CC1CE05948F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782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01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01F8A-6F1C-974E-8384-8717327E6772}" type="datetimeFigureOut">
              <a:rPr lang="en-US" smtClean="0"/>
              <a:pPr/>
              <a:t>4/6/2021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01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CCF30-75E7-4047-B971-189668F289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6463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Develop and test an information, outreach, and support framework for individuals and families to plan for integrated employment.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CCF30-75E7-4047-B971-189668F289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972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1CCF30-75E7-4047-B971-189668F289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990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CCF30-75E7-4047-B971-189668F2899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630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7306-B061-4FD0-A4ED-3A37BD84B9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17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>
              <a:defRPr/>
            </a:pPr>
            <a:fld id="{E4A18A36-1BFC-1346-881B-371B77C93F58}" type="slidenum">
              <a:rPr lang="en-US" sz="1200"/>
              <a:pPr>
                <a:defRPr/>
              </a:pPr>
              <a:t>9</a:t>
            </a:fld>
            <a:endParaRPr lang="en-US" sz="1200"/>
          </a:p>
        </p:txBody>
      </p:sp>
      <p:sp>
        <p:nvSpPr>
          <p:cNvPr id="184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23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9412E-7F00-4BC9-ADEA-05C9B0C4A26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47826A-644D-4A22-B4B0-55F9FD59A4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9139-CFED-47FB-B487-213E14F5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43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37FD0-B8A2-427A-84CB-0FA80FAF79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7587B-8183-4742-A3E1-A31747EC8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8ACAD-E0F9-46D3-92F1-E3E09E0B3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8" name="Picture 7" descr="ADA National Network logo">
            <a:extLst>
              <a:ext uri="{FF2B5EF4-FFF2-40B4-BE49-F238E27FC236}">
                <a16:creationId xmlns:a16="http://schemas.microsoft.com/office/drawing/2014/main" id="{F43E2077-E263-4A49-AF10-A0CF5F0DA4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88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D27663-32B0-4C12-B6E9-D3A9A2D05F02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25B43-99EE-4E73-AF41-9D651AF0F1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0C24E-14F2-4963-BC11-BA99EC1A4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8" name="Picture 7" descr="ADA National Network logo">
            <a:extLst>
              <a:ext uri="{FF2B5EF4-FFF2-40B4-BE49-F238E27FC236}">
                <a16:creationId xmlns:a16="http://schemas.microsoft.com/office/drawing/2014/main" id="{081F6841-AB92-4A92-AE0B-9F22F9D755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07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D572B-CCE1-4D62-917C-340076CE3D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DB4DA-A19D-4CF5-9987-395931FB1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BDB16-DC23-464B-BA97-4D20C53FF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8" name="Picture 7" descr="ADA National Network logo">
            <a:extLst>
              <a:ext uri="{FF2B5EF4-FFF2-40B4-BE49-F238E27FC236}">
                <a16:creationId xmlns:a16="http://schemas.microsoft.com/office/drawing/2014/main" id="{D9557D6E-1477-4F08-A8C6-FAA35CE23E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42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D7C92-206C-486C-BF50-F9823F8D64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FE532-455F-4958-A125-D72240023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605E3-146B-45F2-9113-1807B362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9" name="Picture 8" descr="ADA National Network logo">
            <a:extLst>
              <a:ext uri="{FF2B5EF4-FFF2-40B4-BE49-F238E27FC236}">
                <a16:creationId xmlns:a16="http://schemas.microsoft.com/office/drawing/2014/main" id="{6CAE7FFD-47D7-43A5-AA68-86B462DDC8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69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D5EAF-FCF6-4655-92D2-139AE9D6D3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3E849-6C38-4DFE-B739-4DDEB5797B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228D9-7C79-4677-98AF-326CCC757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27DF6-0982-4F3C-A725-5E369151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" name="Picture 9" descr="ADA National Network logo">
            <a:extLst>
              <a:ext uri="{FF2B5EF4-FFF2-40B4-BE49-F238E27FC236}">
                <a16:creationId xmlns:a16="http://schemas.microsoft.com/office/drawing/2014/main" id="{3FE505C8-3F40-45D6-876A-A9410E1D1A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7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9D81-1118-4E29-B889-705BB998CF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2541C-4218-46CD-9768-1E9E3B247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18D3DB-F661-4813-AC6F-BCBE9CF6B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348108-B148-47D3-B798-43FA02DA54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05342E-B838-42B3-9737-5D417DB50E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ED78B-DF11-478E-88D2-0015CE8DB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2" name="Picture 11" descr="ADA National Network logo">
            <a:extLst>
              <a:ext uri="{FF2B5EF4-FFF2-40B4-BE49-F238E27FC236}">
                <a16:creationId xmlns:a16="http://schemas.microsoft.com/office/drawing/2014/main" id="{B2E4F07E-7817-4B20-800F-507A11A846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97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4B35B-090D-4126-AD6D-E71C4D0AAF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09A01-C4AC-4274-9AC9-E93F1A793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8" name="Picture 7" descr="ADA National Network logo">
            <a:extLst>
              <a:ext uri="{FF2B5EF4-FFF2-40B4-BE49-F238E27FC236}">
                <a16:creationId xmlns:a16="http://schemas.microsoft.com/office/drawing/2014/main" id="{49F2CECA-51A4-48FE-A127-24B717296F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6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42B83-E782-4531-8F3B-164BC7E8F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5" descr="ADA National Network logo">
            <a:extLst>
              <a:ext uri="{FF2B5EF4-FFF2-40B4-BE49-F238E27FC236}">
                <a16:creationId xmlns:a16="http://schemas.microsoft.com/office/drawing/2014/main" id="{21BF6E43-F575-4004-9468-A59C4EF5CC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24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A9CFE-B28B-4682-A95D-A055AC48C2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CA9F6-7EA9-48FA-BB7E-5B4AC3F6C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CA154-DCCD-488D-AA3E-8DF7293ED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BD378-A2DC-4702-9F7F-19E6A2F38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9" name="Picture 8" descr="ADA National Network logo">
            <a:extLst>
              <a:ext uri="{FF2B5EF4-FFF2-40B4-BE49-F238E27FC236}">
                <a16:creationId xmlns:a16="http://schemas.microsoft.com/office/drawing/2014/main" id="{324C60E5-2FFE-4F36-9ACA-A394DA621C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16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AC77E-8408-4C32-8EE0-E50F09BB6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B5CAE3-10BF-4B99-9A83-47FEAC528B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DE89D-94AB-428D-9C5C-24D4736A7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392BD-56C5-40A9-9FE8-82EBF087D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9" name="Picture 8" descr="ADA National Network logo">
            <a:extLst>
              <a:ext uri="{FF2B5EF4-FFF2-40B4-BE49-F238E27FC236}">
                <a16:creationId xmlns:a16="http://schemas.microsoft.com/office/drawing/2014/main" id="{996100C3-23EC-43B1-9B39-70518A14F6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239" y="5580490"/>
            <a:ext cx="22762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44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225A8E-0BE1-438C-8559-B9433B796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78FA8-06B7-4465-9D13-34F39911A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38527-663F-4B04-9798-61833F775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02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plicit.harvard.edu/implici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ta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9AD9E7F-772D-4646-B7D5-153520ED99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389786"/>
            <a:ext cx="9144000" cy="6046528"/>
          </a:xfrm>
          <a:prstGeom prst="rect">
            <a:avLst/>
          </a:prstGeom>
          <a:solidFill>
            <a:srgbClr val="5670AE"/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F3F16-B413-4E7E-B707-1C4771DC1D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-382772" y="2048618"/>
            <a:ext cx="9739424" cy="2760764"/>
          </a:xfrm>
          <a:prstGeom prst="rect">
            <a:avLst/>
          </a:prstGeom>
          <a:solidFill>
            <a:schemeClr val="bg1"/>
          </a:solidFill>
          <a:ln w="190500"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68C58B5-18C7-4D6F-8B55-B90EA7538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284" y="2529252"/>
            <a:ext cx="8697432" cy="176759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 spc="3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Americans with Disabilities Act</a:t>
            </a:r>
            <a:r>
              <a:rPr lang="en-US" dirty="0">
                <a:solidFill>
                  <a:schemeClr val="accent1"/>
                </a:solidFill>
              </a:rPr>
              <a:t/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sz="8000" b="1" spc="-300" dirty="0">
                <a:solidFill>
                  <a:schemeClr val="accent1"/>
                </a:solidFill>
                <a:ea typeface="Source Sans Pro Black" panose="020B0803030403020204" pitchFamily="34" charset="0"/>
              </a:rPr>
              <a:t>STATE OF THE SCIENCE</a:t>
            </a:r>
            <a:endParaRPr lang="en-US" b="1" spc="-300" dirty="0">
              <a:solidFill>
                <a:schemeClr val="accent1"/>
              </a:solidFill>
              <a:ea typeface="Source Sans Pro Black" panose="020B0803030403020204" pitchFamily="34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BEF4374-7ED0-45E9-80E0-A5609128F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7940" y="5163736"/>
            <a:ext cx="6858000" cy="831739"/>
          </a:xfrm>
        </p:spPr>
        <p:txBody>
          <a:bodyPr>
            <a:normAutofit fontScale="85000" lnSpcReduction="20000"/>
          </a:bodyPr>
          <a:lstStyle/>
          <a:p>
            <a:r>
              <a:rPr lang="en-US" sz="4300" b="1" dirty="0">
                <a:solidFill>
                  <a:schemeClr val="bg1"/>
                </a:solidFill>
              </a:rPr>
              <a:t>April 13 – 15, 2021</a:t>
            </a:r>
          </a:p>
          <a:p>
            <a:r>
              <a:rPr lang="en-US" sz="2400" b="1" spc="300" dirty="0">
                <a:solidFill>
                  <a:schemeClr val="bg1"/>
                </a:solidFill>
              </a:rPr>
              <a:t>#ADAStateOfScience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3E72430A-2AF4-4A47-80DD-3EF8261431DB}"/>
              </a:ext>
            </a:extLst>
          </p:cNvPr>
          <p:cNvSpPr txBox="1">
            <a:spLocks/>
          </p:cNvSpPr>
          <p:nvPr/>
        </p:nvSpPr>
        <p:spPr>
          <a:xfrm>
            <a:off x="2140243" y="859547"/>
            <a:ext cx="5900185" cy="7241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chemeClr val="bg1"/>
                </a:solidFill>
              </a:rPr>
              <a:t>ADA National Network</a:t>
            </a:r>
          </a:p>
        </p:txBody>
      </p:sp>
      <p:pic>
        <p:nvPicPr>
          <p:cNvPr id="10" name="Picture 9" descr="ADA National Network logo">
            <a:extLst>
              <a:ext uri="{FF2B5EF4-FFF2-40B4-BE49-F238E27FC236}">
                <a16:creationId xmlns:a16="http://schemas.microsoft.com/office/drawing/2014/main" id="{6FD14BEA-40EF-40DA-B72D-C443C7D70DB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581" y="774607"/>
            <a:ext cx="894020" cy="89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918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683E1-661A-4A54-AA56-AFE5BCF5D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949" y="2581108"/>
            <a:ext cx="7886700" cy="2852737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6200" dirty="0"/>
              <a:t>Disability &amp; Implicit Bias</a:t>
            </a:r>
            <a:br>
              <a:rPr lang="en-US" sz="6200" dirty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4800" dirty="0"/>
              <a:t>Jill Bezyak, PhD</a:t>
            </a:r>
            <a:br>
              <a:rPr lang="en-US" sz="4800" dirty="0"/>
            </a:br>
            <a:r>
              <a:rPr lang="en-US" sz="4800" dirty="0"/>
              <a:t>Emily Shuman</a:t>
            </a:r>
            <a:endParaRPr lang="en-US" dirty="0"/>
          </a:p>
        </p:txBody>
      </p:sp>
      <p:pic>
        <p:nvPicPr>
          <p:cNvPr id="5" name="Picture 4" descr="Rocky Mountain ADA Center | Co - MT - ND - SD - UT - W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885" y="534936"/>
            <a:ext cx="2743438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21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Background and Research Questions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92AC5-D889-4F60-AB72-C90DF3DE2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Montserrat" panose="00000500000000000000" pitchFamily="2" charset="0"/>
              </a:rPr>
              <a:t>Employment opportunities for people with disabilities are limited. </a:t>
            </a:r>
          </a:p>
          <a:p>
            <a:r>
              <a:rPr lang="en-US" dirty="0">
                <a:latin typeface="Montserrat" panose="00000500000000000000" pitchFamily="2" charset="0"/>
              </a:rPr>
              <a:t>Negative attitudes are the largest impediment to full inclusion of people with disabilities.</a:t>
            </a:r>
          </a:p>
          <a:p>
            <a:r>
              <a:rPr lang="en-US" dirty="0">
                <a:latin typeface="Montserrat" panose="00000500000000000000" pitchFamily="2" charset="0"/>
              </a:rPr>
              <a:t>Addressing implicit bias provides an alternative approach to addressing negative attitudes.</a:t>
            </a:r>
          </a:p>
          <a:p>
            <a:endParaRPr lang="en-US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2000505000000020004" pitchFamily="2" charset="0"/>
              </a:rPr>
              <a:t>Research Questions:</a:t>
            </a:r>
          </a:p>
          <a:p>
            <a:pPr lvl="1"/>
            <a:r>
              <a:rPr lang="en-US" sz="2100" dirty="0">
                <a:latin typeface="Montserrat" panose="02000505000000020004" pitchFamily="2" charset="0"/>
              </a:rPr>
              <a:t>What are the effects of demographic characteristics on implicit bias toward individuals with disabilities?</a:t>
            </a:r>
          </a:p>
          <a:p>
            <a:pPr lvl="1"/>
            <a:r>
              <a:rPr lang="en-US" sz="2100" dirty="0">
                <a:latin typeface="Montserrat" panose="02000505000000020004" pitchFamily="2" charset="0"/>
              </a:rPr>
              <a:t>What are the effects of implicit bias training on attitudes of HR professionals and employers toward individuals with disabilities?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267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1124D09-68DF-4A6A-ADEE-9798D68C0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Montserrat" panose="00000500000000000000" pitchFamily="2" charset="0"/>
              </a:rPr>
              <a:t>Data from Project Implicit was used to investigate automatic preference for people without disabilities with attention to demographic characteristics.</a:t>
            </a:r>
          </a:p>
          <a:p>
            <a:pPr lvl="1"/>
            <a:r>
              <a:rPr lang="en-US" sz="2100" dirty="0">
                <a:latin typeface="Montserrat" panose="00000500000000000000" pitchFamily="2" charset="0"/>
              </a:rPr>
              <a:t>Project Implicit - </a:t>
            </a:r>
            <a:r>
              <a:rPr lang="en-US" sz="2100" dirty="0">
                <a:latin typeface="Montserrat" panose="00000500000000000000" pitchFamily="2" charset="0"/>
                <a:hlinkClick r:id="rId3"/>
              </a:rPr>
              <a:t>https://implicit.harvard.edu/implicit/</a:t>
            </a:r>
            <a:endParaRPr lang="en-US" sz="2100" dirty="0">
              <a:latin typeface="Montserrat" panose="00000500000000000000" pitchFamily="2" charset="0"/>
            </a:endParaRPr>
          </a:p>
          <a:p>
            <a:pPr lvl="1"/>
            <a:endParaRPr lang="en-US" sz="2100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Rocky Mountain ADA Center (RMADAC) created an implicit bias training which incorporated the Implicit Association Test (IAT).</a:t>
            </a:r>
          </a:p>
          <a:p>
            <a:r>
              <a:rPr lang="en-US" dirty="0">
                <a:latin typeface="Montserrat" panose="00000500000000000000" pitchFamily="2" charset="0"/>
              </a:rPr>
              <a:t>Participants completed the IAT and explicit measures of employer stigma, acceptance of people with disabilities in the workplace, recruitment, and intention to hire before and immediately following the training.</a:t>
            </a:r>
          </a:p>
          <a:p>
            <a:endParaRPr lang="en-US" dirty="0">
              <a:latin typeface="Montserrat" panose="00000500000000000000" pitchFamily="2" charset="0"/>
            </a:endParaRPr>
          </a:p>
          <a:p>
            <a:endParaRPr lang="en-US" dirty="0">
              <a:latin typeface="Montserrat" panose="000005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475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8467E-ABBD-41C5-9268-1FE6B6707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Implicit Bias Training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B28169-ABAA-4450-B9C6-8EC90DF87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46113"/>
            <a:ext cx="7886700" cy="435133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000" dirty="0">
                <a:latin typeface="Montserrat" panose="00000500000000000000" pitchFamily="2" charset="0"/>
              </a:rPr>
              <a:t>Course Structure</a:t>
            </a:r>
          </a:p>
          <a:p>
            <a:pPr marL="1428750" lvl="2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500" dirty="0">
                <a:latin typeface="Montserrat" panose="00000500000000000000" pitchFamily="2" charset="0"/>
              </a:rPr>
              <a:t>Understand how social and cultural identity shapes our perceptions and attitudes.</a:t>
            </a:r>
          </a:p>
          <a:p>
            <a:pPr marL="1428750" lvl="2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500" dirty="0">
                <a:latin typeface="Montserrat" panose="00000500000000000000" pitchFamily="2" charset="0"/>
              </a:rPr>
              <a:t>Define implicit bias and understand its impact.</a:t>
            </a:r>
          </a:p>
          <a:p>
            <a:pPr marL="1428750" lvl="2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500" dirty="0">
                <a:latin typeface="Montserrat" panose="00000500000000000000" pitchFamily="2" charset="0"/>
              </a:rPr>
              <a:t>Learn about different types of implicit bias.</a:t>
            </a:r>
          </a:p>
          <a:p>
            <a:pPr lvl="4">
              <a:lnSpc>
                <a:spcPct val="120000"/>
              </a:lnSpc>
            </a:pPr>
            <a:r>
              <a:rPr lang="en-US" sz="2500" dirty="0">
                <a:latin typeface="Montserrat" panose="00000500000000000000" pitchFamily="2" charset="0"/>
              </a:rPr>
              <a:t>All unconscious biases fall into five categories</a:t>
            </a:r>
          </a:p>
          <a:p>
            <a:pPr lvl="5">
              <a:lnSpc>
                <a:spcPct val="120000"/>
              </a:lnSpc>
            </a:pPr>
            <a:r>
              <a:rPr lang="en-US" sz="2500" dirty="0">
                <a:latin typeface="Montserrat" panose="00000500000000000000" pitchFamily="2" charset="0"/>
              </a:rPr>
              <a:t>Decision-making bias</a:t>
            </a:r>
          </a:p>
          <a:p>
            <a:pPr lvl="5">
              <a:lnSpc>
                <a:spcPct val="120000"/>
              </a:lnSpc>
            </a:pPr>
            <a:r>
              <a:rPr lang="en-US" sz="2500" dirty="0">
                <a:latin typeface="Montserrat" panose="00000500000000000000" pitchFamily="2" charset="0"/>
              </a:rPr>
              <a:t>Belief bias</a:t>
            </a:r>
          </a:p>
          <a:p>
            <a:pPr lvl="5">
              <a:lnSpc>
                <a:spcPct val="120000"/>
              </a:lnSpc>
            </a:pPr>
            <a:r>
              <a:rPr lang="en-US" sz="2500" dirty="0">
                <a:latin typeface="Montserrat" panose="00000500000000000000" pitchFamily="2" charset="0"/>
              </a:rPr>
              <a:t>Behavioral bias</a:t>
            </a:r>
          </a:p>
          <a:p>
            <a:pPr lvl="5">
              <a:lnSpc>
                <a:spcPct val="120000"/>
              </a:lnSpc>
            </a:pPr>
            <a:r>
              <a:rPr lang="en-US" sz="2500" dirty="0">
                <a:latin typeface="Montserrat" panose="00000500000000000000" pitchFamily="2" charset="0"/>
              </a:rPr>
              <a:t>Social bias</a:t>
            </a:r>
          </a:p>
          <a:p>
            <a:pPr lvl="5">
              <a:lnSpc>
                <a:spcPct val="120000"/>
              </a:lnSpc>
            </a:pPr>
            <a:r>
              <a:rPr lang="en-US" sz="2500" dirty="0">
                <a:latin typeface="Montserrat" panose="00000500000000000000" pitchFamily="2" charset="0"/>
              </a:rPr>
              <a:t>Memory errors and bias</a:t>
            </a:r>
          </a:p>
          <a:p>
            <a:pPr marL="1428750" lvl="2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500" dirty="0">
                <a:latin typeface="Montserrat" panose="00000500000000000000" pitchFamily="2" charset="0"/>
              </a:rPr>
              <a:t>Discover strategies for mitigating bias in employment situations.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100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6EF7B4C-CE80-476D-B77A-2EED0765D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Montserrat" panose="00000500000000000000" pitchFamily="2" charset="0"/>
              </a:rPr>
              <a:t>Results indicate men over 55 without a disability and people without a disability who are politically conservative and religious have higher automatic preferences for individuals without disabilities.</a:t>
            </a:r>
          </a:p>
          <a:p>
            <a:endParaRPr lang="en-US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Over 300 individuals completed the training, and 180 of those people were in hiring or management positions (i.e. HR staff, supervisor, etc.)</a:t>
            </a:r>
          </a:p>
          <a:p>
            <a:endParaRPr lang="en-US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High levels of employment stigma are related to negative attitudes toward disability, decreased support of recruitment efforts, and decreased intention of hiring people with disabilities.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194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6F243-16CA-4081-B99F-1D796B183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Learn From The Findings?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671B3-70A4-4F7A-8B01-4C72EABE3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Montserrat" panose="02000505000000020004" pitchFamily="2" charset="0"/>
              </a:rPr>
              <a:t>Results provide</a:t>
            </a:r>
            <a:r>
              <a:rPr lang="en-US" dirty="0">
                <a:solidFill>
                  <a:srgbClr val="FF0000"/>
                </a:solidFill>
                <a:latin typeface="Montserrat" panose="02000505000000020004" pitchFamily="2" charset="0"/>
              </a:rPr>
              <a:t> </a:t>
            </a:r>
            <a:r>
              <a:rPr lang="en-US" dirty="0">
                <a:latin typeface="Montserrat" panose="02000505000000020004" pitchFamily="2" charset="0"/>
              </a:rPr>
              <a:t>support for the use of implicit association measures to assess latent attitudes toward people with and without disabilities. </a:t>
            </a:r>
          </a:p>
          <a:p>
            <a:endParaRPr lang="en-US" dirty="0">
              <a:latin typeface="Montserrat" panose="02000505000000020004" pitchFamily="2" charset="0"/>
            </a:endParaRPr>
          </a:p>
          <a:p>
            <a:r>
              <a:rPr lang="en-US" dirty="0">
                <a:latin typeface="Montserrat" panose="02000505000000020004" pitchFamily="2" charset="0"/>
              </a:rPr>
              <a:t>Tailored interventions directed at specific areas of concern for employers may be most beneficial (e.g. implicit bias, recruitment, intention to hire, etc.) </a:t>
            </a:r>
          </a:p>
          <a:p>
            <a:endParaRPr lang="en-US" dirty="0">
              <a:latin typeface="Montserrat" panose="02000505000000020004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1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D7321-943E-4802-8DE7-3239DEFEF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Montserrat" panose="00000500000000000000" pitchFamily="2" charset="0"/>
              </a:rPr>
              <a:t>Online training opportunities will more carefully target implicit bias and be extended to additional populations outside of employment.</a:t>
            </a:r>
          </a:p>
          <a:p>
            <a:endParaRPr lang="en-US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Increasingly sensitive outcomes measures will be used in order to assess improvements and change over time.</a:t>
            </a:r>
          </a:p>
          <a:p>
            <a:endParaRPr lang="en-US" dirty="0">
              <a:latin typeface="Montserrat" panose="00000500000000000000" pitchFamily="2" charset="0"/>
            </a:endParaRPr>
          </a:p>
          <a:p>
            <a:r>
              <a:rPr lang="en-US" dirty="0">
                <a:latin typeface="Montserrat" panose="00000500000000000000" pitchFamily="2" charset="0"/>
              </a:rPr>
              <a:t>Three-month follow-up assessments may provide an indication of change in implicit bias.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65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4F2B0FD-660B-49FD-83AA-78890E3F2252}"/>
              </a:ext>
            </a:extLst>
          </p:cNvPr>
          <p:cNvSpPr txBox="1"/>
          <p:nvPr/>
        </p:nvSpPr>
        <p:spPr>
          <a:xfrm>
            <a:off x="2850776" y="5915378"/>
            <a:ext cx="344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www.adata.org</a:t>
            </a:r>
            <a:r>
              <a:rPr lang="en-US" dirty="0"/>
              <a:t> | </a:t>
            </a:r>
            <a:r>
              <a:rPr lang="en-US" b="0" i="0" dirty="0">
                <a:solidFill>
                  <a:srgbClr val="000000"/>
                </a:solidFill>
                <a:effectLst/>
              </a:rPr>
              <a:t>1-800-949-4232</a:t>
            </a:r>
            <a:endParaRPr lang="en-US" dirty="0"/>
          </a:p>
        </p:txBody>
      </p:sp>
      <p:pic>
        <p:nvPicPr>
          <p:cNvPr id="7" name="Content Placeholder 6" descr="ADA National Network Regional Centers Map">
            <a:extLst>
              <a:ext uri="{FF2B5EF4-FFF2-40B4-BE49-F238E27FC236}">
                <a16:creationId xmlns:a16="http://schemas.microsoft.com/office/drawing/2014/main" id="{8E25AED9-CF77-49BE-9E99-B9A4396F26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705" y="2278175"/>
            <a:ext cx="5038590" cy="3047918"/>
          </a:xfrm>
        </p:spPr>
      </p:pic>
      <p:pic>
        <p:nvPicPr>
          <p:cNvPr id="9" name="Picture 8" descr="Celebrating 30 Years ADA National Network Americans with Disabilities Act Guidance and Training">
            <a:extLst>
              <a:ext uri="{FF2B5EF4-FFF2-40B4-BE49-F238E27FC236}">
                <a16:creationId xmlns:a16="http://schemas.microsoft.com/office/drawing/2014/main" id="{54F0B18C-9E60-4E20-9F06-344D898DF3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924" y="459022"/>
            <a:ext cx="6364150" cy="12575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60" y="54403"/>
            <a:ext cx="3012831" cy="440470"/>
          </a:xfrm>
        </p:spPr>
        <p:txBody>
          <a:bodyPr/>
          <a:lstStyle/>
          <a:p>
            <a:r>
              <a:rPr lang="en-CA" sz="800" dirty="0">
                <a:solidFill>
                  <a:schemeClr val="bg1"/>
                </a:solidFill>
              </a:rPr>
              <a:t>Project Partners</a:t>
            </a:r>
          </a:p>
        </p:txBody>
      </p:sp>
    </p:spTree>
    <p:extLst>
      <p:ext uri="{BB962C8B-B14F-4D97-AF65-F5344CB8AC3E}">
        <p14:creationId xmlns:p14="http://schemas.microsoft.com/office/powerpoint/2010/main" val="41476932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SOS 2021 PPT Template">
  <a:themeElements>
    <a:clrScheme name="SO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4093"/>
      </a:accent1>
      <a:accent2>
        <a:srgbClr val="6D643F"/>
      </a:accent2>
      <a:accent3>
        <a:srgbClr val="A5A5A5"/>
      </a:accent3>
      <a:accent4>
        <a:srgbClr val="F5E9BE"/>
      </a:accent4>
      <a:accent5>
        <a:srgbClr val="C7CFE4"/>
      </a:accent5>
      <a:accent6>
        <a:srgbClr val="174C4F"/>
      </a:accent6>
      <a:hlink>
        <a:srgbClr val="0563C1"/>
      </a:hlink>
      <a:folHlink>
        <a:srgbClr val="954F72"/>
      </a:folHlink>
    </a:clrScheme>
    <a:fontScheme name="SOS">
      <a:majorFont>
        <a:latin typeface="Source Sans Pro Semi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S 2021 PPT Template" id="{07468714-7E58-4194-A618-75AE333C09FB}" vid="{31F730A4-FA7B-46F2-90D6-397C5A7570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478</Words>
  <Application>Microsoft Office PowerPoint</Application>
  <PresentationFormat>On-screen Show (4:3)</PresentationFormat>
  <Paragraphs>56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Montserrat</vt:lpstr>
      <vt:lpstr>Source Sans Pro Black</vt:lpstr>
      <vt:lpstr>Source Sans Pro SemiBold</vt:lpstr>
      <vt:lpstr>ヒラギノ角ゴ Pro W3</vt:lpstr>
      <vt:lpstr>Arial</vt:lpstr>
      <vt:lpstr>Calibri</vt:lpstr>
      <vt:lpstr>SOS 2021 PPT Template</vt:lpstr>
      <vt:lpstr>Americans with Disabilities Act STATE OF THE SCIENCE</vt:lpstr>
      <vt:lpstr>Disability &amp; Implicit Bias  Jill Bezyak, PhD Emily Shuman</vt:lpstr>
      <vt:lpstr>Project Background and Research Questions</vt:lpstr>
      <vt:lpstr>Methodology</vt:lpstr>
      <vt:lpstr>Implicit Bias Training</vt:lpstr>
      <vt:lpstr>Findings</vt:lpstr>
      <vt:lpstr>What Can We Learn From The Findings?</vt:lpstr>
      <vt:lpstr>Next Steps</vt:lpstr>
      <vt:lpstr>Project Partners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Americans with Disabilities Act STATE OF THE SCIENCE</dc:title>
  <dc:creator>Linea Johnson</dc:creator>
  <cp:lastModifiedBy>Linea E. Johnson</cp:lastModifiedBy>
  <cp:revision>11</cp:revision>
  <dcterms:created xsi:type="dcterms:W3CDTF">2021-01-19T21:47:11Z</dcterms:created>
  <dcterms:modified xsi:type="dcterms:W3CDTF">2021-04-06T16:24:28Z</dcterms:modified>
</cp:coreProperties>
</file>