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notesMasterIdLst>
    <p:notesMasterId r:id="rId23"/>
  </p:notesMasterIdLst>
  <p:handoutMasterIdLst>
    <p:handoutMasterId r:id="rId24"/>
  </p:handoutMasterIdLst>
  <p:sldIdLst>
    <p:sldId id="1219" r:id="rId2"/>
    <p:sldId id="1215" r:id="rId3"/>
    <p:sldId id="999" r:id="rId4"/>
    <p:sldId id="1222" r:id="rId5"/>
    <p:sldId id="1220" r:id="rId6"/>
    <p:sldId id="1221" r:id="rId7"/>
    <p:sldId id="1000" r:id="rId8"/>
    <p:sldId id="1223" r:id="rId9"/>
    <p:sldId id="379" r:id="rId10"/>
    <p:sldId id="260" r:id="rId11"/>
    <p:sldId id="398" r:id="rId12"/>
    <p:sldId id="397" r:id="rId13"/>
    <p:sldId id="399" r:id="rId14"/>
    <p:sldId id="261" r:id="rId15"/>
    <p:sldId id="460" r:id="rId16"/>
    <p:sldId id="461" r:id="rId17"/>
    <p:sldId id="463" r:id="rId18"/>
    <p:sldId id="462" r:id="rId19"/>
    <p:sldId id="1216" r:id="rId20"/>
    <p:sldId id="988" r:id="rId21"/>
    <p:sldId id="98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ohn Butterworth" initials="JB [5]" lastIdx="1" clrIdx="6"/>
  <p:cmAuthor id="1" name="Allison" initials="A" lastIdx="2" clrIdx="0"/>
  <p:cmAuthor id="8" name="John Butterworth" initials="JB [6]" lastIdx="1" clrIdx="7"/>
  <p:cmAuthor id="2" name="John Butterworth" initials="JB" lastIdx="3" clrIdx="1"/>
  <p:cmAuthor id="9" name="John Butterworth" initials="JB [7]" lastIdx="1" clrIdx="8"/>
  <p:cmAuthor id="3" name="John Butterworth" initials="JB [2]" lastIdx="1" clrIdx="2"/>
  <p:cmAuthor id="10" name="Allison Cohen Hall" initials="ACH" lastIdx="15" clrIdx="9"/>
  <p:cmAuthor id="4" name="John Butterworth" initials="JB [3]" lastIdx="1" clrIdx="3"/>
  <p:cmAuthor id="11" name="Anya R Weber" initials="ARW" lastIdx="1" clrIdx="10"/>
  <p:cmAuthor id="5" name="John Butterworth" initials="JB [3] [2]" lastIdx="1" clrIdx="4"/>
  <p:cmAuthor id="12" name="Pimjai Sudsawad" initials="PS" lastIdx="6" clrIdx="11">
    <p:extLst>
      <p:ext uri="{19B8F6BF-5375-455C-9EA6-DF929625EA0E}">
        <p15:presenceInfo xmlns:p15="http://schemas.microsoft.com/office/powerpoint/2012/main" userId="Pimjai Sudsawad" providerId="None"/>
      </p:ext>
    </p:extLst>
  </p:cmAuthor>
  <p:cmAuthor id="6" name="John Butterworth" initials="JB [4]" lastIdx="1" clrIdx="5"/>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0AE"/>
    <a:srgbClr val="FFFC00"/>
    <a:srgbClr val="1560A0"/>
    <a:srgbClr val="2578AF"/>
    <a:srgbClr val="FFFFFF"/>
    <a:srgbClr val="1C5298"/>
    <a:srgbClr val="5D9732"/>
    <a:srgbClr val="2678B0"/>
    <a:srgbClr val="8000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89" autoAdjust="0"/>
    <p:restoredTop sz="93553" autoAdjust="0"/>
  </p:normalViewPr>
  <p:slideViewPr>
    <p:cSldViewPr snapToGrid="0" snapToObjects="1">
      <p:cViewPr varScale="1">
        <p:scale>
          <a:sx n="84" d="100"/>
          <a:sy n="84" d="100"/>
        </p:scale>
        <p:origin x="1002" y="96"/>
      </p:cViewPr>
      <p:guideLst>
        <p:guide orient="horz" pos="2160"/>
        <p:guide pos="2880"/>
      </p:guideLst>
    </p:cSldViewPr>
  </p:slideViewPr>
  <p:outlineViewPr>
    <p:cViewPr>
      <p:scale>
        <a:sx n="33" d="100"/>
        <a:sy n="33" d="100"/>
      </p:scale>
      <p:origin x="0" y="3264"/>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p:cViewPr varScale="1">
        <p:scale>
          <a:sx n="94" d="100"/>
          <a:sy n="94" d="100"/>
        </p:scale>
        <p:origin x="3752" y="1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D0DF88FD-B61C-A642-80F6-31EA39FEA265}" type="datetimeFigureOut">
              <a:rPr lang="en-US" smtClean="0"/>
              <a:pPr/>
              <a:t>4/6/2021</a:t>
            </a:fld>
            <a:endParaRPr lang="en-US" dirty="0"/>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E65EE7CB-706F-CF4A-B868-CC1CE05948F2}" type="slidenum">
              <a:rPr lang="en-US" smtClean="0"/>
              <a:pPr/>
              <a:t>‹#›</a:t>
            </a:fld>
            <a:endParaRPr lang="en-US" dirty="0"/>
          </a:p>
        </p:txBody>
      </p:sp>
    </p:spTree>
    <p:extLst>
      <p:ext uri="{BB962C8B-B14F-4D97-AF65-F5344CB8AC3E}">
        <p14:creationId xmlns:p14="http://schemas.microsoft.com/office/powerpoint/2010/main" val="344078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17101F8A-6F1C-974E-8384-8717327E6772}" type="datetimeFigureOut">
              <a:rPr lang="en-US" smtClean="0"/>
              <a:pPr/>
              <a:t>4/6/2021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C81CCF30-75E7-4047-B971-189668F28995}" type="slidenum">
              <a:rPr lang="en-US" smtClean="0"/>
              <a:pPr/>
              <a:t>‹#›</a:t>
            </a:fld>
            <a:endParaRPr lang="en-US" dirty="0"/>
          </a:p>
        </p:txBody>
      </p:sp>
    </p:spTree>
    <p:extLst>
      <p:ext uri="{BB962C8B-B14F-4D97-AF65-F5344CB8AC3E}">
        <p14:creationId xmlns:p14="http://schemas.microsoft.com/office/powerpoint/2010/main" val="25846463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3</a:t>
            </a:fld>
            <a:endParaRPr lang="en-US" dirty="0"/>
          </a:p>
        </p:txBody>
      </p:sp>
    </p:spTree>
    <p:extLst>
      <p:ext uri="{BB962C8B-B14F-4D97-AF65-F5344CB8AC3E}">
        <p14:creationId xmlns:p14="http://schemas.microsoft.com/office/powerpoint/2010/main" val="3548972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is an example  of the </a:t>
            </a:r>
            <a:r>
              <a:rPr lang="en-US" dirty="0" err="1"/>
              <a:t>implemendation</a:t>
            </a:r>
            <a:r>
              <a:rPr lang="en-US" dirty="0"/>
              <a:t> process domain - </a:t>
            </a:r>
            <a:r>
              <a:rPr lang="en-US" sz="1200" i="1" dirty="0"/>
              <a:t>“And they're instrumental in in us developing the plan. We communicate to them what the plan is and where they really got into the meat of the plan was how we're addressing our barriers in our transition plan and what we're prioritizing.” </a:t>
            </a:r>
            <a:endParaRPr lang="en-US" sz="2400" i="1" dirty="0"/>
          </a:p>
        </p:txBody>
      </p:sp>
      <p:sp>
        <p:nvSpPr>
          <p:cNvPr id="4" name="Slide Number Placeholder 3"/>
          <p:cNvSpPr>
            <a:spLocks noGrp="1"/>
          </p:cNvSpPr>
          <p:nvPr>
            <p:ph type="sldNum" sz="quarter" idx="5"/>
          </p:nvPr>
        </p:nvSpPr>
        <p:spPr/>
        <p:txBody>
          <a:bodyPr/>
          <a:lstStyle/>
          <a:p>
            <a:fld id="{9445EFFD-A0A5-6F4C-A422-2EC2ECA13C74}" type="slidenum">
              <a:rPr lang="en-US" smtClean="0"/>
              <a:t>12</a:t>
            </a:fld>
            <a:endParaRPr lang="en-US"/>
          </a:p>
        </p:txBody>
      </p:sp>
    </p:spTree>
    <p:extLst>
      <p:ext uri="{BB962C8B-B14F-4D97-AF65-F5344CB8AC3E}">
        <p14:creationId xmlns:p14="http://schemas.microsoft.com/office/powerpoint/2010/main" val="4171673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Finally, the Experience/training of ADA coordinators</a:t>
            </a:r>
            <a:r>
              <a:rPr lang="en-US" baseline="0" dirty="0"/>
              <a:t> is crucial</a:t>
            </a:r>
            <a:endParaRPr lang="en-US" dirty="0"/>
          </a:p>
        </p:txBody>
      </p:sp>
      <p:sp>
        <p:nvSpPr>
          <p:cNvPr id="4" name="Slide Number Placeholder 3"/>
          <p:cNvSpPr>
            <a:spLocks noGrp="1"/>
          </p:cNvSpPr>
          <p:nvPr>
            <p:ph type="sldNum" sz="quarter" idx="10"/>
          </p:nvPr>
        </p:nvSpPr>
        <p:spPr/>
        <p:txBody>
          <a:bodyPr/>
          <a:lstStyle/>
          <a:p>
            <a:fld id="{3E82EE0F-BE4F-41EE-9B49-8A5C27C65FB2}" type="slidenum">
              <a:rPr lang="en-US" smtClean="0"/>
              <a:t>13</a:t>
            </a:fld>
            <a:endParaRPr lang="en-US"/>
          </a:p>
        </p:txBody>
      </p:sp>
    </p:spTree>
    <p:extLst>
      <p:ext uri="{BB962C8B-B14F-4D97-AF65-F5344CB8AC3E}">
        <p14:creationId xmlns:p14="http://schemas.microsoft.com/office/powerpoint/2010/main" val="818422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Here</a:t>
            </a:r>
            <a:r>
              <a:rPr lang="en-US" baseline="0" dirty="0"/>
              <a:t> is an example of characteristics of ADA coordinators: </a:t>
            </a:r>
            <a:r>
              <a:rPr lang="en-US" sz="1200" i="1" dirty="0"/>
              <a:t>“I understand it, I grew up near Berkeley, so I know about the independent Living Movement.”</a:t>
            </a:r>
          </a:p>
        </p:txBody>
      </p:sp>
      <p:sp>
        <p:nvSpPr>
          <p:cNvPr id="4" name="Slide Number Placeholder 3"/>
          <p:cNvSpPr>
            <a:spLocks noGrp="1"/>
          </p:cNvSpPr>
          <p:nvPr>
            <p:ph type="sldNum" sz="quarter" idx="10"/>
          </p:nvPr>
        </p:nvSpPr>
        <p:spPr/>
        <p:txBody>
          <a:bodyPr/>
          <a:lstStyle/>
          <a:p>
            <a:fld id="{3E82EE0F-BE4F-41EE-9B49-8A5C27C65FB2}" type="slidenum">
              <a:rPr lang="en-US" smtClean="0"/>
              <a:t>14</a:t>
            </a:fld>
            <a:endParaRPr lang="en-US"/>
          </a:p>
        </p:txBody>
      </p:sp>
    </p:spTree>
    <p:extLst>
      <p:ext uri="{BB962C8B-B14F-4D97-AF65-F5344CB8AC3E}">
        <p14:creationId xmlns:p14="http://schemas.microsoft.com/office/powerpoint/2010/main" val="3545103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Finally, the Experience/training of ADA coordinators</a:t>
            </a:r>
            <a:r>
              <a:rPr lang="en-US" baseline="0" dirty="0"/>
              <a:t> is crucial</a:t>
            </a:r>
            <a:endParaRPr lang="en-US" dirty="0"/>
          </a:p>
        </p:txBody>
      </p:sp>
      <p:sp>
        <p:nvSpPr>
          <p:cNvPr id="4" name="Slide Number Placeholder 3"/>
          <p:cNvSpPr>
            <a:spLocks noGrp="1"/>
          </p:cNvSpPr>
          <p:nvPr>
            <p:ph type="sldNum" sz="quarter" idx="10"/>
          </p:nvPr>
        </p:nvSpPr>
        <p:spPr/>
        <p:txBody>
          <a:bodyPr/>
          <a:lstStyle/>
          <a:p>
            <a:fld id="{3E82EE0F-BE4F-41EE-9B49-8A5C27C65FB2}" type="slidenum">
              <a:rPr lang="en-US" smtClean="0"/>
              <a:t>15</a:t>
            </a:fld>
            <a:endParaRPr lang="en-US"/>
          </a:p>
        </p:txBody>
      </p:sp>
    </p:spTree>
    <p:extLst>
      <p:ext uri="{BB962C8B-B14F-4D97-AF65-F5344CB8AC3E}">
        <p14:creationId xmlns:p14="http://schemas.microsoft.com/office/powerpoint/2010/main" val="3700302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Finally, the Experience/training of ADA coordinators</a:t>
            </a:r>
            <a:r>
              <a:rPr lang="en-US" baseline="0" dirty="0"/>
              <a:t> is crucial</a:t>
            </a:r>
            <a:endParaRPr lang="en-US" dirty="0"/>
          </a:p>
        </p:txBody>
      </p:sp>
      <p:sp>
        <p:nvSpPr>
          <p:cNvPr id="4" name="Slide Number Placeholder 3"/>
          <p:cNvSpPr>
            <a:spLocks noGrp="1"/>
          </p:cNvSpPr>
          <p:nvPr>
            <p:ph type="sldNum" sz="quarter" idx="10"/>
          </p:nvPr>
        </p:nvSpPr>
        <p:spPr/>
        <p:txBody>
          <a:bodyPr/>
          <a:lstStyle/>
          <a:p>
            <a:fld id="{3E82EE0F-BE4F-41EE-9B49-8A5C27C65FB2}" type="slidenum">
              <a:rPr lang="en-US" smtClean="0"/>
              <a:t>17</a:t>
            </a:fld>
            <a:endParaRPr lang="en-US"/>
          </a:p>
        </p:txBody>
      </p:sp>
    </p:spTree>
    <p:extLst>
      <p:ext uri="{BB962C8B-B14F-4D97-AF65-F5344CB8AC3E}">
        <p14:creationId xmlns:p14="http://schemas.microsoft.com/office/powerpoint/2010/main" val="69592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47306-B061-4FD0-A4ED-3A37BD84B960}" type="slidenum">
              <a:rPr lang="en-US" smtClean="0"/>
              <a:t>20</a:t>
            </a:fld>
            <a:endParaRPr lang="en-US"/>
          </a:p>
        </p:txBody>
      </p:sp>
    </p:spTree>
    <p:extLst>
      <p:ext uri="{BB962C8B-B14F-4D97-AF65-F5344CB8AC3E}">
        <p14:creationId xmlns:p14="http://schemas.microsoft.com/office/powerpoint/2010/main" val="4069817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000">
                <a:solidFill>
                  <a:schemeClr val="tx1"/>
                </a:solidFill>
                <a:latin typeface="Arial" charset="0"/>
                <a:ea typeface="ヒラギノ角ゴ Pro W3" charset="0"/>
                <a:cs typeface="ヒラギノ角ゴ Pro W3" charset="0"/>
              </a:defRPr>
            </a:lvl1pPr>
            <a:lvl2pPr marL="742950" indent="-285750">
              <a:defRPr sz="2000">
                <a:solidFill>
                  <a:schemeClr val="tx1"/>
                </a:solidFill>
                <a:latin typeface="Arial" charset="0"/>
                <a:ea typeface="ヒラギノ角ゴ Pro W3" charset="0"/>
              </a:defRPr>
            </a:lvl2pPr>
            <a:lvl3pPr marL="1143000" indent="-228600">
              <a:defRPr sz="2000">
                <a:solidFill>
                  <a:schemeClr val="tx1"/>
                </a:solidFill>
                <a:latin typeface="Arial" charset="0"/>
                <a:ea typeface="ヒラギノ角ゴ Pro W3" charset="0"/>
              </a:defRPr>
            </a:lvl3pPr>
            <a:lvl4pPr marL="1600200" indent="-228600">
              <a:defRPr sz="2000">
                <a:solidFill>
                  <a:schemeClr val="tx1"/>
                </a:solidFill>
                <a:latin typeface="Arial" charset="0"/>
                <a:ea typeface="ヒラギノ角ゴ Pro W3" charset="0"/>
              </a:defRPr>
            </a:lvl4pPr>
            <a:lvl5pPr marL="2057400" indent="-228600">
              <a:defRPr sz="2000">
                <a:solidFill>
                  <a:schemeClr val="tx1"/>
                </a:solidFill>
                <a:latin typeface="Arial" charset="0"/>
                <a:ea typeface="ヒラギノ角ゴ Pro W3" charset="0"/>
              </a:defRPr>
            </a:lvl5pPr>
            <a:lvl6pPr marL="2514600" indent="-228600" eaLnBrk="0" fontAlgn="base" hangingPunct="0">
              <a:spcBef>
                <a:spcPct val="0"/>
              </a:spcBef>
              <a:spcAft>
                <a:spcPct val="0"/>
              </a:spcAft>
              <a:defRPr sz="2000">
                <a:solidFill>
                  <a:schemeClr val="tx1"/>
                </a:solidFill>
                <a:latin typeface="Arial" charset="0"/>
                <a:ea typeface="ヒラギノ角ゴ Pro W3" charset="0"/>
              </a:defRPr>
            </a:lvl6pPr>
            <a:lvl7pPr marL="2971800" indent="-228600" eaLnBrk="0" fontAlgn="base" hangingPunct="0">
              <a:spcBef>
                <a:spcPct val="0"/>
              </a:spcBef>
              <a:spcAft>
                <a:spcPct val="0"/>
              </a:spcAft>
              <a:defRPr sz="2000">
                <a:solidFill>
                  <a:schemeClr val="tx1"/>
                </a:solidFill>
                <a:latin typeface="Arial" charset="0"/>
                <a:ea typeface="ヒラギノ角ゴ Pro W3" charset="0"/>
              </a:defRPr>
            </a:lvl7pPr>
            <a:lvl8pPr marL="3429000" indent="-228600" eaLnBrk="0" fontAlgn="base" hangingPunct="0">
              <a:spcBef>
                <a:spcPct val="0"/>
              </a:spcBef>
              <a:spcAft>
                <a:spcPct val="0"/>
              </a:spcAft>
              <a:defRPr sz="2000">
                <a:solidFill>
                  <a:schemeClr val="tx1"/>
                </a:solidFill>
                <a:latin typeface="Arial" charset="0"/>
                <a:ea typeface="ヒラギノ角ゴ Pro W3" charset="0"/>
              </a:defRPr>
            </a:lvl8pPr>
            <a:lvl9pPr marL="3886200" indent="-228600" eaLnBrk="0" fontAlgn="base" hangingPunct="0">
              <a:spcBef>
                <a:spcPct val="0"/>
              </a:spcBef>
              <a:spcAft>
                <a:spcPct val="0"/>
              </a:spcAft>
              <a:defRPr sz="2000">
                <a:solidFill>
                  <a:schemeClr val="tx1"/>
                </a:solidFill>
                <a:latin typeface="Arial" charset="0"/>
                <a:ea typeface="ヒラギノ角ゴ Pro W3" charset="0"/>
              </a:defRPr>
            </a:lvl9pPr>
          </a:lstStyle>
          <a:p>
            <a:pPr>
              <a:defRPr/>
            </a:pPr>
            <a:fld id="{E4A18A36-1BFC-1346-881B-371B77C93F58}" type="slidenum">
              <a:rPr lang="en-US" sz="1200"/>
              <a:pPr>
                <a:defRPr/>
              </a:pPr>
              <a:t>21</a:t>
            </a:fld>
            <a:endParaRPr lang="en-US" sz="1200"/>
          </a:p>
        </p:txBody>
      </p:sp>
      <p:sp>
        <p:nvSpPr>
          <p:cNvPr id="18435" name="Rectangle 2"/>
          <p:cNvSpPr>
            <a:spLocks noGrp="1" noRot="1" noChangeAspect="1" noChangeArrowheads="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p>
        </p:txBody>
      </p:sp>
    </p:spTree>
    <p:extLst>
      <p:ext uri="{BB962C8B-B14F-4D97-AF65-F5344CB8AC3E}">
        <p14:creationId xmlns:p14="http://schemas.microsoft.com/office/powerpoint/2010/main" val="157823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4</a:t>
            </a:fld>
            <a:endParaRPr lang="en-US" dirty="0"/>
          </a:p>
        </p:txBody>
      </p:sp>
    </p:spTree>
    <p:extLst>
      <p:ext uri="{BB962C8B-B14F-4D97-AF65-F5344CB8AC3E}">
        <p14:creationId xmlns:p14="http://schemas.microsoft.com/office/powerpoint/2010/main" val="133106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5</a:t>
            </a:fld>
            <a:endParaRPr lang="en-US" dirty="0"/>
          </a:p>
        </p:txBody>
      </p:sp>
    </p:spTree>
    <p:extLst>
      <p:ext uri="{BB962C8B-B14F-4D97-AF65-F5344CB8AC3E}">
        <p14:creationId xmlns:p14="http://schemas.microsoft.com/office/powerpoint/2010/main" val="3909960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6</a:t>
            </a:fld>
            <a:endParaRPr lang="en-US" dirty="0"/>
          </a:p>
        </p:txBody>
      </p:sp>
    </p:spTree>
    <p:extLst>
      <p:ext uri="{BB962C8B-B14F-4D97-AF65-F5344CB8AC3E}">
        <p14:creationId xmlns:p14="http://schemas.microsoft.com/office/powerpoint/2010/main" val="4243448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7</a:t>
            </a:fld>
            <a:endParaRPr lang="en-US" dirty="0"/>
          </a:p>
        </p:txBody>
      </p:sp>
    </p:spTree>
    <p:extLst>
      <p:ext uri="{BB962C8B-B14F-4D97-AF65-F5344CB8AC3E}">
        <p14:creationId xmlns:p14="http://schemas.microsoft.com/office/powerpoint/2010/main" val="1982990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Consolidated Framework for Implementation Research (CFIR)</a:t>
            </a:r>
          </a:p>
        </p:txBody>
      </p:sp>
      <p:sp>
        <p:nvSpPr>
          <p:cNvPr id="4" name="Slide Number Placeholder 3"/>
          <p:cNvSpPr>
            <a:spLocks noGrp="1"/>
          </p:cNvSpPr>
          <p:nvPr>
            <p:ph type="sldNum" sz="quarter" idx="5"/>
          </p:nvPr>
        </p:nvSpPr>
        <p:spPr/>
        <p:txBody>
          <a:bodyPr/>
          <a:lstStyle/>
          <a:p>
            <a:fld id="{C81CCF30-75E7-4047-B971-189668F28995}" type="slidenum">
              <a:rPr lang="en-US" smtClean="0"/>
              <a:pPr/>
              <a:t>8</a:t>
            </a:fld>
            <a:endParaRPr lang="en-US" dirty="0"/>
          </a:p>
        </p:txBody>
      </p:sp>
    </p:spTree>
    <p:extLst>
      <p:ext uri="{BB962C8B-B14F-4D97-AF65-F5344CB8AC3E}">
        <p14:creationId xmlns:p14="http://schemas.microsoft.com/office/powerpoint/2010/main" val="1506228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 Organizational change is needed to build support and buy-in for the plan and implementation</a:t>
            </a:r>
          </a:p>
          <a:p>
            <a:endParaRPr lang="en-US" dirty="0"/>
          </a:p>
        </p:txBody>
      </p:sp>
      <p:sp>
        <p:nvSpPr>
          <p:cNvPr id="4" name="Slide Number Placeholder 3"/>
          <p:cNvSpPr>
            <a:spLocks noGrp="1"/>
          </p:cNvSpPr>
          <p:nvPr>
            <p:ph type="sldNum" sz="quarter" idx="10"/>
          </p:nvPr>
        </p:nvSpPr>
        <p:spPr/>
        <p:txBody>
          <a:bodyPr/>
          <a:lstStyle/>
          <a:p>
            <a:fld id="{3E82EE0F-BE4F-41EE-9B49-8A5C27C65FB2}" type="slidenum">
              <a:rPr lang="en-US" smtClean="0"/>
              <a:t>9</a:t>
            </a:fld>
            <a:endParaRPr lang="en-US"/>
          </a:p>
        </p:txBody>
      </p:sp>
    </p:spTree>
    <p:extLst>
      <p:ext uri="{BB962C8B-B14F-4D97-AF65-F5344CB8AC3E}">
        <p14:creationId xmlns:p14="http://schemas.microsoft.com/office/powerpoint/2010/main" val="3006756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Inner Setting</a:t>
            </a:r>
            <a:r>
              <a:rPr lang="en-US" baseline="0" dirty="0"/>
              <a:t> domain of the CFIR, here is an example quote: </a:t>
            </a:r>
            <a:r>
              <a:rPr lang="en-US" i="1" dirty="0"/>
              <a:t>“It's not just a block on a checklist, right? That's not what the intent of the ADA is in my opinion, it's a complete philosophy change in the way that we look at and treat other people. It’s a sense of awareness that someone who might have a disability still has the same rights and accessibility to everything that we provide as a city.”</a:t>
            </a:r>
          </a:p>
        </p:txBody>
      </p:sp>
      <p:sp>
        <p:nvSpPr>
          <p:cNvPr id="4" name="Slide Number Placeholder 3"/>
          <p:cNvSpPr>
            <a:spLocks noGrp="1"/>
          </p:cNvSpPr>
          <p:nvPr>
            <p:ph type="sldNum" sz="quarter" idx="10"/>
          </p:nvPr>
        </p:nvSpPr>
        <p:spPr/>
        <p:txBody>
          <a:bodyPr/>
          <a:lstStyle/>
          <a:p>
            <a:fld id="{3E82EE0F-BE4F-41EE-9B49-8A5C27C65FB2}" type="slidenum">
              <a:rPr lang="en-US" smtClean="0"/>
              <a:t>10</a:t>
            </a:fld>
            <a:endParaRPr lang="en-US"/>
          </a:p>
        </p:txBody>
      </p:sp>
    </p:spTree>
    <p:extLst>
      <p:ext uri="{BB962C8B-B14F-4D97-AF65-F5344CB8AC3E}">
        <p14:creationId xmlns:p14="http://schemas.microsoft.com/office/powerpoint/2010/main" val="4162574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Involvement </a:t>
            </a:r>
            <a:r>
              <a:rPr lang="en-US" dirty="0"/>
              <a:t>of people with disabilities in planning was key</a:t>
            </a:r>
          </a:p>
          <a:p>
            <a:endParaRPr lang="en-US" dirty="0"/>
          </a:p>
        </p:txBody>
      </p:sp>
      <p:sp>
        <p:nvSpPr>
          <p:cNvPr id="4" name="Slide Number Placeholder 3"/>
          <p:cNvSpPr>
            <a:spLocks noGrp="1"/>
          </p:cNvSpPr>
          <p:nvPr>
            <p:ph type="sldNum" sz="quarter" idx="10"/>
          </p:nvPr>
        </p:nvSpPr>
        <p:spPr/>
        <p:txBody>
          <a:bodyPr/>
          <a:lstStyle/>
          <a:p>
            <a:fld id="{3E82EE0F-BE4F-41EE-9B49-8A5C27C65FB2}" type="slidenum">
              <a:rPr lang="en-US" smtClean="0"/>
              <a:t>11</a:t>
            </a:fld>
            <a:endParaRPr lang="en-US"/>
          </a:p>
        </p:txBody>
      </p:sp>
    </p:spTree>
    <p:extLst>
      <p:ext uri="{BB962C8B-B14F-4D97-AF65-F5344CB8AC3E}">
        <p14:creationId xmlns:p14="http://schemas.microsoft.com/office/powerpoint/2010/main" val="9892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412E-7F00-4BC9-ADEA-05C9B0C4A269}"/>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847826A-644D-4A22-B4B0-55F9FD59A4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9E469139-CFED-47FB-B487-213E14F5C4FD}"/>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4334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7FD0-B8A2-427A-84CB-0FA80FAF796D}"/>
              </a:ext>
            </a:extLst>
          </p:cNvPr>
          <p:cNvSpPr>
            <a:spLocks noGrp="1"/>
          </p:cNvSpPr>
          <p:nvPr>
            <p:ph type="title" hasCustomPrompt="1"/>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6C07587B-8183-4742-A3E1-A31747EC8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8ACAD-E0F9-46D3-92F1-E3E09E0B37BA}"/>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F43E2077-E263-4A49-AF10-A0CF5F0DA496}"/>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88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27663-32B0-4C12-B6E9-D3A9A2D05F02}"/>
              </a:ext>
            </a:extLst>
          </p:cNvPr>
          <p:cNvSpPr>
            <a:spLocks noGrp="1"/>
          </p:cNvSpPr>
          <p:nvPr>
            <p:ph type="title" orient="vert" hasCustomPrompt="1"/>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6725B43-99EE-4E73-AF41-9D651AF0F1E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9C0C24E-14F2-4963-BC11-BA99EC1A47F0}"/>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081F6841-AB92-4A92-AE0B-9F22F9D7556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78607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572B-CCE1-4D62-917C-340076CE3DBC}"/>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BDB4DA-A19D-4CF5-9987-395931FB1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B9BDB16-DC23-464B-BA97-4D20C53FF794}"/>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D9557D6E-1477-4F08-A8C6-FAA35CE23E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7042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7C92-206C-486C-BF50-F9823F8D6417}"/>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MASTER TITLE STYLE</a:t>
            </a:r>
          </a:p>
        </p:txBody>
      </p:sp>
      <p:sp>
        <p:nvSpPr>
          <p:cNvPr id="3" name="Text Placeholder 2">
            <a:extLst>
              <a:ext uri="{FF2B5EF4-FFF2-40B4-BE49-F238E27FC236}">
                <a16:creationId xmlns:a16="http://schemas.microsoft.com/office/drawing/2014/main" id="{1B6FE532-455F-4958-A125-D72240023E2E}"/>
              </a:ext>
            </a:extLst>
          </p:cNvPr>
          <p:cNvSpPr>
            <a:spLocks noGrp="1"/>
          </p:cNvSpPr>
          <p:nvPr>
            <p:ph type="body" idx="1"/>
          </p:nvPr>
        </p:nvSpPr>
        <p:spPr>
          <a:xfrm>
            <a:off x="623888" y="4589464"/>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18D605E3-146B-45F2-9113-1807B362CE76}"/>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6CAE7FFD-47D7-43A5-AA68-86B462DDC82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63969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5EAF-FCF6-4655-92D2-139AE9D6D352}"/>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913E849-6C38-4DFE-B739-4DDEB5797BD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228D9-7C79-4677-98AF-326CCC7570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27DF6-0982-4F3C-A725-5E3691510B01}"/>
              </a:ext>
            </a:extLst>
          </p:cNvPr>
          <p:cNvSpPr>
            <a:spLocks noGrp="1"/>
          </p:cNvSpPr>
          <p:nvPr>
            <p:ph type="ftr" sz="quarter" idx="11"/>
          </p:nvPr>
        </p:nvSpPr>
        <p:spPr/>
        <p:txBody>
          <a:bodyPr/>
          <a:lstStyle/>
          <a:p>
            <a:pPr>
              <a:defRPr/>
            </a:pPr>
            <a:endParaRPr lang="en-US" dirty="0"/>
          </a:p>
        </p:txBody>
      </p:sp>
      <p:pic>
        <p:nvPicPr>
          <p:cNvPr id="10" name="Picture 9" descr="ADA National Network logo">
            <a:extLst>
              <a:ext uri="{FF2B5EF4-FFF2-40B4-BE49-F238E27FC236}">
                <a16:creationId xmlns:a16="http://schemas.microsoft.com/office/drawing/2014/main" id="{3FE505C8-3F40-45D6-876A-A9410E1D1A8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C9D81-1118-4E29-B889-705BB998CF8A}"/>
              </a:ext>
            </a:extLst>
          </p:cNvPr>
          <p:cNvSpPr>
            <a:spLocks noGrp="1"/>
          </p:cNvSpPr>
          <p:nvPr>
            <p:ph type="title" hasCustomPrompt="1"/>
          </p:nvPr>
        </p:nvSpPr>
        <p:spPr>
          <a:xfrm>
            <a:off x="629841" y="365126"/>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9E2541C-4218-46CD-9768-1E9E3B24777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18D3DB-F661-4813-AC6F-BCBE9CF6BDD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348108-B148-47D3-B798-43FA02DA54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005342E-B838-42B3-9737-5D417DB50E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F40ED78B-DF11-478E-88D2-0015CE8DBC97}"/>
              </a:ext>
            </a:extLst>
          </p:cNvPr>
          <p:cNvSpPr>
            <a:spLocks noGrp="1"/>
          </p:cNvSpPr>
          <p:nvPr>
            <p:ph type="ftr" sz="quarter" idx="11"/>
          </p:nvPr>
        </p:nvSpPr>
        <p:spPr/>
        <p:txBody>
          <a:bodyPr/>
          <a:lstStyle/>
          <a:p>
            <a:pPr>
              <a:defRPr/>
            </a:pPr>
            <a:endParaRPr lang="en-US" dirty="0"/>
          </a:p>
        </p:txBody>
      </p:sp>
      <p:pic>
        <p:nvPicPr>
          <p:cNvPr id="12" name="Picture 11" descr="ADA National Network logo">
            <a:extLst>
              <a:ext uri="{FF2B5EF4-FFF2-40B4-BE49-F238E27FC236}">
                <a16:creationId xmlns:a16="http://schemas.microsoft.com/office/drawing/2014/main" id="{B2E4F07E-7817-4B20-800F-507A11A846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5297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B35B-090D-4126-AD6D-E71C4D0AAF56}"/>
              </a:ext>
            </a:extLst>
          </p:cNvPr>
          <p:cNvSpPr>
            <a:spLocks noGrp="1"/>
          </p:cNvSpPr>
          <p:nvPr>
            <p:ph type="title" hasCustomPrompt="1"/>
          </p:nvPr>
        </p:nvSpPr>
        <p:spPr/>
        <p:txBody>
          <a:bodyPr/>
          <a:lstStyle/>
          <a:p>
            <a:r>
              <a:rPr lang="en-US" dirty="0"/>
              <a:t>CLICK TO EDIT MASTER TITLE STYLE</a:t>
            </a:r>
          </a:p>
        </p:txBody>
      </p:sp>
      <p:sp>
        <p:nvSpPr>
          <p:cNvPr id="4" name="Footer Placeholder 3">
            <a:extLst>
              <a:ext uri="{FF2B5EF4-FFF2-40B4-BE49-F238E27FC236}">
                <a16:creationId xmlns:a16="http://schemas.microsoft.com/office/drawing/2014/main" id="{C9309A01-C4AC-4274-9AC9-E93F1A793A99}"/>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49F2CECA-51A4-48FE-A127-24B717296F3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82506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7142B83-E782-4531-8F3B-164BC7E8F598}"/>
              </a:ext>
            </a:extLst>
          </p:cNvPr>
          <p:cNvSpPr>
            <a:spLocks noGrp="1"/>
          </p:cNvSpPr>
          <p:nvPr>
            <p:ph type="ftr" sz="quarter" idx="11"/>
          </p:nvPr>
        </p:nvSpPr>
        <p:spPr/>
        <p:txBody>
          <a:bodyPr/>
          <a:lstStyle/>
          <a:p>
            <a:pPr>
              <a:defRPr/>
            </a:pPr>
            <a:endParaRPr lang="en-US" dirty="0"/>
          </a:p>
        </p:txBody>
      </p:sp>
      <p:pic>
        <p:nvPicPr>
          <p:cNvPr id="6" name="Picture 5" descr="ADA National Network logo">
            <a:extLst>
              <a:ext uri="{FF2B5EF4-FFF2-40B4-BE49-F238E27FC236}">
                <a16:creationId xmlns:a16="http://schemas.microsoft.com/office/drawing/2014/main" id="{21BF6E43-F575-4004-9468-A59C4EF5CC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0412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9CFE-B28B-4682-A95D-A055AC48C21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746CA9F6-7EA9-48FA-BB7E-5B4AC3F6CF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CA154-DCCD-488D-AA3E-8DF7293ED0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DCEBD378-A2DC-4702-9F7F-19E6A2F3815E}"/>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324C60E5-2FFE-4F36-9ACA-A394DA621C2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24616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77E-8408-4C32-8EE0-E50F09BB6283}"/>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27B5CAE3-10BF-4B99-9A83-47FEAC528B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AEDE89D-94AB-428D-9C5C-24D4736A79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CDD392BD-56C5-40A9-9FE8-82EBF087D1A3}"/>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996100C3-23EC-43B1-9B39-70518A14F69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55044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25A8E-0BE1-438C-8559-B9433B7968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78FA8-06B7-4465-9D13-34F39911AC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28B38527-663F-4B04-9798-61833F7756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182102896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data.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9AD9E7F-772D-4646-B7D5-153520ED997E}"/>
              </a:ext>
              <a:ext uri="{C183D7F6-B498-43B3-948B-1728B52AA6E4}">
                <adec:decorative xmlns:adec="http://schemas.microsoft.com/office/drawing/2017/decorative" xmlns="" val="1"/>
              </a:ext>
            </a:extLst>
          </p:cNvPr>
          <p:cNvSpPr/>
          <p:nvPr/>
        </p:nvSpPr>
        <p:spPr>
          <a:xfrm>
            <a:off x="0" y="389786"/>
            <a:ext cx="9144000" cy="6046528"/>
          </a:xfrm>
          <a:prstGeom prst="rect">
            <a:avLst/>
          </a:prstGeom>
          <a:solidFill>
            <a:srgbClr val="5670AE"/>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C3F3F16-B413-4E7E-B707-1C4771DC1DD7}"/>
              </a:ext>
              <a:ext uri="{C183D7F6-B498-43B3-948B-1728B52AA6E4}">
                <adec:decorative xmlns:adec="http://schemas.microsoft.com/office/drawing/2017/decorative" xmlns="" val="1"/>
              </a:ext>
            </a:extLst>
          </p:cNvPr>
          <p:cNvSpPr/>
          <p:nvPr/>
        </p:nvSpPr>
        <p:spPr>
          <a:xfrm>
            <a:off x="-382772" y="2048618"/>
            <a:ext cx="9739424" cy="2760764"/>
          </a:xfrm>
          <a:prstGeom prst="rect">
            <a:avLst/>
          </a:prstGeom>
          <a:solidFill>
            <a:schemeClr val="bg1"/>
          </a:solidFill>
          <a:ln w="190500">
            <a:solidFill>
              <a:schemeClr val="accent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68C58B5-18C7-4D6F-8B55-B90EA75381BA}"/>
              </a:ext>
            </a:extLst>
          </p:cNvPr>
          <p:cNvSpPr>
            <a:spLocks noGrp="1"/>
          </p:cNvSpPr>
          <p:nvPr>
            <p:ph type="ctrTitle"/>
          </p:nvPr>
        </p:nvSpPr>
        <p:spPr>
          <a:xfrm>
            <a:off x="223284" y="2529252"/>
            <a:ext cx="8697432" cy="1767597"/>
          </a:xfrm>
        </p:spPr>
        <p:txBody>
          <a:bodyPr>
            <a:normAutofit fontScale="90000"/>
          </a:bodyPr>
          <a:lstStyle/>
          <a:p>
            <a:pPr>
              <a:lnSpc>
                <a:spcPct val="100000"/>
              </a:lnSpc>
              <a:spcBef>
                <a:spcPts val="600"/>
              </a:spcBef>
              <a:spcAft>
                <a:spcPts val="600"/>
              </a:spcAft>
            </a:pPr>
            <a:r>
              <a:rPr lang="en-US" sz="4400" b="1" spc="300" dirty="0">
                <a:solidFill>
                  <a:schemeClr val="accent5">
                    <a:lumMod val="50000"/>
                  </a:schemeClr>
                </a:solidFill>
                <a:latin typeface="+mn-lt"/>
              </a:rPr>
              <a:t>Americans with Disabilities Act</a:t>
            </a:r>
            <a:r>
              <a:rPr lang="en-US" dirty="0">
                <a:solidFill>
                  <a:schemeClr val="accent1"/>
                </a:solidFill>
              </a:rPr>
              <a:t/>
            </a:r>
            <a:br>
              <a:rPr lang="en-US" dirty="0">
                <a:solidFill>
                  <a:schemeClr val="accent1"/>
                </a:solidFill>
              </a:rPr>
            </a:br>
            <a:r>
              <a:rPr lang="en-US" sz="8000" b="1" spc="-300" dirty="0">
                <a:solidFill>
                  <a:schemeClr val="accent1"/>
                </a:solidFill>
                <a:ea typeface="Source Sans Pro Black" panose="020B0803030403020204" pitchFamily="34" charset="0"/>
              </a:rPr>
              <a:t>STATE OF THE SCIENCE</a:t>
            </a:r>
            <a:endParaRPr lang="en-US" b="1" spc="-300" dirty="0">
              <a:solidFill>
                <a:schemeClr val="accent1"/>
              </a:solidFill>
              <a:ea typeface="Source Sans Pro Black" panose="020B0803030403020204" pitchFamily="34" charset="0"/>
            </a:endParaRPr>
          </a:p>
        </p:txBody>
      </p:sp>
      <p:sp>
        <p:nvSpPr>
          <p:cNvPr id="5" name="Subtitle 4">
            <a:extLst>
              <a:ext uri="{FF2B5EF4-FFF2-40B4-BE49-F238E27FC236}">
                <a16:creationId xmlns:a16="http://schemas.microsoft.com/office/drawing/2014/main" id="{CBEF4374-7ED0-45E9-80E0-A5609128FF34}"/>
              </a:ext>
            </a:extLst>
          </p:cNvPr>
          <p:cNvSpPr>
            <a:spLocks noGrp="1"/>
          </p:cNvSpPr>
          <p:nvPr>
            <p:ph type="subTitle" idx="1"/>
          </p:nvPr>
        </p:nvSpPr>
        <p:spPr>
          <a:xfrm>
            <a:off x="1057940" y="5163736"/>
            <a:ext cx="6858000" cy="831739"/>
          </a:xfrm>
        </p:spPr>
        <p:txBody>
          <a:bodyPr>
            <a:normAutofit fontScale="85000" lnSpcReduction="20000"/>
          </a:bodyPr>
          <a:lstStyle/>
          <a:p>
            <a:r>
              <a:rPr lang="en-US" sz="4300" b="1" dirty="0">
                <a:solidFill>
                  <a:schemeClr val="bg1"/>
                </a:solidFill>
              </a:rPr>
              <a:t>April 13 – 15, 2021</a:t>
            </a:r>
          </a:p>
          <a:p>
            <a:r>
              <a:rPr lang="en-US" sz="2400" b="1" spc="300" dirty="0">
                <a:solidFill>
                  <a:schemeClr val="bg1"/>
                </a:solidFill>
              </a:rPr>
              <a:t>#ADAStateOfScience</a:t>
            </a:r>
          </a:p>
        </p:txBody>
      </p:sp>
      <p:sp>
        <p:nvSpPr>
          <p:cNvPr id="6" name="Subtitle 4">
            <a:extLst>
              <a:ext uri="{FF2B5EF4-FFF2-40B4-BE49-F238E27FC236}">
                <a16:creationId xmlns:a16="http://schemas.microsoft.com/office/drawing/2014/main" id="{3E72430A-2AF4-4A47-80DD-3EF8261431DB}"/>
              </a:ext>
            </a:extLst>
          </p:cNvPr>
          <p:cNvSpPr txBox="1">
            <a:spLocks/>
          </p:cNvSpPr>
          <p:nvPr/>
        </p:nvSpPr>
        <p:spPr>
          <a:xfrm>
            <a:off x="2140243" y="859547"/>
            <a:ext cx="5900185" cy="724141"/>
          </a:xfrm>
          <a:prstGeom prst="rect">
            <a:avLst/>
          </a:prstGeom>
        </p:spPr>
        <p:txBody>
          <a:bodyPr vert="horz" lIns="91440" tIns="45720" rIns="91440" bIns="45720" rtlCol="0">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4800" b="1" dirty="0">
                <a:solidFill>
                  <a:schemeClr val="bg1"/>
                </a:solidFill>
              </a:rPr>
              <a:t>ADA National Network</a:t>
            </a:r>
          </a:p>
        </p:txBody>
      </p:sp>
      <p:pic>
        <p:nvPicPr>
          <p:cNvPr id="10" name="Picture 9" descr="ADA National Network logo">
            <a:extLst>
              <a:ext uri="{FF2B5EF4-FFF2-40B4-BE49-F238E27FC236}">
                <a16:creationId xmlns:a16="http://schemas.microsoft.com/office/drawing/2014/main" id="{6FD14BEA-40EF-40DA-B72D-C443C7D70DB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480581" y="774607"/>
            <a:ext cx="894020" cy="894020"/>
          </a:xfrm>
          <a:prstGeom prst="rect">
            <a:avLst/>
          </a:prstGeom>
        </p:spPr>
      </p:pic>
    </p:spTree>
    <p:extLst>
      <p:ext uri="{BB962C8B-B14F-4D97-AF65-F5344CB8AC3E}">
        <p14:creationId xmlns:p14="http://schemas.microsoft.com/office/powerpoint/2010/main" val="341691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8C2756-4C78-594D-A438-D44370FAF20D}"/>
              </a:ext>
            </a:extLst>
          </p:cNvPr>
          <p:cNvSpPr>
            <a:spLocks noGrp="1"/>
          </p:cNvSpPr>
          <p:nvPr>
            <p:ph idx="1"/>
          </p:nvPr>
        </p:nvSpPr>
        <p:spPr>
          <a:xfrm>
            <a:off x="437493" y="1968719"/>
            <a:ext cx="8300544" cy="3521253"/>
          </a:xfrm>
        </p:spPr>
        <p:txBody>
          <a:bodyPr>
            <a:normAutofit/>
          </a:bodyPr>
          <a:lstStyle/>
          <a:p>
            <a:pPr marL="0" indent="0">
              <a:buNone/>
            </a:pPr>
            <a:r>
              <a:rPr lang="en-US" i="1" dirty="0"/>
              <a:t>“It's not just a block on a checklist, right? That's not what the intent of the ADA is in my opinion, it's a complete philosophy change in the way that we look at and treat other people. It’s a sense of awareness that someone who might have a disability still has the same rights and accessibility to everything that we provide as a city.”</a:t>
            </a:r>
          </a:p>
          <a:p>
            <a:pPr marL="0" indent="0">
              <a:buNone/>
            </a:pPr>
            <a:endParaRPr lang="en-US" i="1" dirty="0"/>
          </a:p>
          <a:p>
            <a:pPr marL="0" indent="0">
              <a:buNone/>
            </a:pPr>
            <a:r>
              <a:rPr lang="en-US" i="1" dirty="0"/>
              <a:t>“It’s amazing how a 30-year-old law requires so much handholding and educating, but yeah, that is consistently being reinforced.” </a:t>
            </a:r>
            <a:endParaRPr lang="en-US" sz="3300" i="1" dirty="0"/>
          </a:p>
          <a:p>
            <a:pPr marL="0" indent="0">
              <a:buNone/>
            </a:pPr>
            <a:endParaRPr lang="en-US" i="1" dirty="0"/>
          </a:p>
        </p:txBody>
      </p:sp>
      <p:sp>
        <p:nvSpPr>
          <p:cNvPr id="2" name="Title 1">
            <a:extLst>
              <a:ext uri="{FF2B5EF4-FFF2-40B4-BE49-F238E27FC236}">
                <a16:creationId xmlns:a16="http://schemas.microsoft.com/office/drawing/2014/main" id="{CFC6C633-78A2-EE46-B11B-34DB561F7E08}"/>
              </a:ext>
            </a:extLst>
          </p:cNvPr>
          <p:cNvSpPr>
            <a:spLocks noGrp="1"/>
          </p:cNvSpPr>
          <p:nvPr>
            <p:ph type="title"/>
          </p:nvPr>
        </p:nvSpPr>
        <p:spPr>
          <a:xfrm>
            <a:off x="405963" y="1101547"/>
            <a:ext cx="7886700" cy="994172"/>
          </a:xfrm>
        </p:spPr>
        <p:txBody>
          <a:bodyPr/>
          <a:lstStyle/>
          <a:p>
            <a:pPr algn="ctr"/>
            <a:r>
              <a:rPr lang="en-US" dirty="0"/>
              <a:t>Inner setting</a:t>
            </a:r>
          </a:p>
        </p:txBody>
      </p:sp>
    </p:spTree>
    <p:extLst>
      <p:ext uri="{BB962C8B-B14F-4D97-AF65-F5344CB8AC3E}">
        <p14:creationId xmlns:p14="http://schemas.microsoft.com/office/powerpoint/2010/main" val="3947853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4B42A-4FE1-4BF7-9775-D3A1765FE788}"/>
              </a:ext>
            </a:extLst>
          </p:cNvPr>
          <p:cNvSpPr>
            <a:spLocks noGrp="1"/>
          </p:cNvSpPr>
          <p:nvPr>
            <p:ph idx="1"/>
          </p:nvPr>
        </p:nvSpPr>
        <p:spPr/>
        <p:txBody>
          <a:bodyPr/>
          <a:lstStyle/>
          <a:p>
            <a:r>
              <a:rPr lang="en-US" dirty="0"/>
              <a:t>Organizational change is needed to build support and buy-in for the plan and implementation</a:t>
            </a:r>
          </a:p>
          <a:p>
            <a:r>
              <a:rPr lang="en-US" b="1" dirty="0"/>
              <a:t>Involvement of people with disabilities in planning</a:t>
            </a:r>
          </a:p>
          <a:p>
            <a:endParaRPr lang="en-US" dirty="0"/>
          </a:p>
          <a:p>
            <a:endParaRPr lang="en-US" dirty="0"/>
          </a:p>
        </p:txBody>
      </p:sp>
      <p:sp>
        <p:nvSpPr>
          <p:cNvPr id="2" name="Title 1">
            <a:extLst>
              <a:ext uri="{FF2B5EF4-FFF2-40B4-BE49-F238E27FC236}">
                <a16:creationId xmlns:a16="http://schemas.microsoft.com/office/drawing/2014/main" id="{FBA2ABAB-7200-4452-9FE1-64A5F217007E}"/>
              </a:ext>
            </a:extLst>
          </p:cNvPr>
          <p:cNvSpPr>
            <a:spLocks noGrp="1"/>
          </p:cNvSpPr>
          <p:nvPr>
            <p:ph type="title"/>
          </p:nvPr>
        </p:nvSpPr>
        <p:spPr/>
        <p:txBody>
          <a:bodyPr/>
          <a:lstStyle/>
          <a:p>
            <a:r>
              <a:rPr lang="en-US" dirty="0"/>
              <a:t>Findings 2</a:t>
            </a:r>
          </a:p>
        </p:txBody>
      </p:sp>
    </p:spTree>
    <p:extLst>
      <p:ext uri="{BB962C8B-B14F-4D97-AF65-F5344CB8AC3E}">
        <p14:creationId xmlns:p14="http://schemas.microsoft.com/office/powerpoint/2010/main" val="56676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9762B3-9C46-0E4D-85C7-0C85A53099F9}"/>
              </a:ext>
            </a:extLst>
          </p:cNvPr>
          <p:cNvSpPr>
            <a:spLocks noGrp="1"/>
          </p:cNvSpPr>
          <p:nvPr>
            <p:ph idx="1"/>
          </p:nvPr>
        </p:nvSpPr>
        <p:spPr>
          <a:xfrm>
            <a:off x="628650" y="2379280"/>
            <a:ext cx="7886700" cy="2602296"/>
          </a:xfrm>
        </p:spPr>
        <p:txBody>
          <a:bodyPr>
            <a:normAutofit/>
          </a:bodyPr>
          <a:lstStyle/>
          <a:p>
            <a:pPr marL="0" indent="0">
              <a:buNone/>
            </a:pPr>
            <a:r>
              <a:rPr lang="en-US" sz="2250" i="1" dirty="0"/>
              <a:t>“And they're instrumental in us developing the plan. We communicate to them what the plan is and where they really got into the meat of the plan was how we're addressing our barriers in our transition plan and what we're prioritizing.” </a:t>
            </a:r>
          </a:p>
          <a:p>
            <a:pPr marL="0" indent="0">
              <a:buNone/>
            </a:pPr>
            <a:endParaRPr lang="en-US" sz="3750" i="1" dirty="0"/>
          </a:p>
        </p:txBody>
      </p:sp>
      <p:sp>
        <p:nvSpPr>
          <p:cNvPr id="2" name="Title 1">
            <a:extLst>
              <a:ext uri="{FF2B5EF4-FFF2-40B4-BE49-F238E27FC236}">
                <a16:creationId xmlns:a16="http://schemas.microsoft.com/office/drawing/2014/main" id="{C54DEE56-E99F-A94F-8D3A-E5A066F1B0E4}"/>
              </a:ext>
            </a:extLst>
          </p:cNvPr>
          <p:cNvSpPr>
            <a:spLocks noGrp="1"/>
          </p:cNvSpPr>
          <p:nvPr>
            <p:ph type="title"/>
          </p:nvPr>
        </p:nvSpPr>
        <p:spPr>
          <a:xfrm>
            <a:off x="628650" y="1683544"/>
            <a:ext cx="7886700" cy="695735"/>
          </a:xfrm>
        </p:spPr>
        <p:txBody>
          <a:bodyPr/>
          <a:lstStyle/>
          <a:p>
            <a:pPr algn="ctr"/>
            <a:r>
              <a:rPr lang="en-US" dirty="0"/>
              <a:t>Implementation process</a:t>
            </a:r>
          </a:p>
        </p:txBody>
      </p:sp>
    </p:spTree>
    <p:extLst>
      <p:ext uri="{BB962C8B-B14F-4D97-AF65-F5344CB8AC3E}">
        <p14:creationId xmlns:p14="http://schemas.microsoft.com/office/powerpoint/2010/main" val="3707056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4B42A-4FE1-4BF7-9775-D3A1765FE788}"/>
              </a:ext>
            </a:extLst>
          </p:cNvPr>
          <p:cNvSpPr>
            <a:spLocks noGrp="1"/>
          </p:cNvSpPr>
          <p:nvPr>
            <p:ph idx="1"/>
          </p:nvPr>
        </p:nvSpPr>
        <p:spPr/>
        <p:txBody>
          <a:bodyPr/>
          <a:lstStyle/>
          <a:p>
            <a:r>
              <a:rPr lang="en-US" dirty="0"/>
              <a:t>Organizational change is needed to built support and buy-in for the plan and implementation</a:t>
            </a:r>
          </a:p>
          <a:p>
            <a:r>
              <a:rPr lang="en-US" dirty="0"/>
              <a:t>Involvement</a:t>
            </a:r>
            <a:r>
              <a:rPr lang="en-US" b="1" dirty="0"/>
              <a:t> </a:t>
            </a:r>
            <a:r>
              <a:rPr lang="en-US" dirty="0"/>
              <a:t>of people with disabilities in planning</a:t>
            </a:r>
          </a:p>
          <a:p>
            <a:r>
              <a:rPr lang="en-US" b="1" dirty="0"/>
              <a:t>Experience/training of ADA coordinators</a:t>
            </a:r>
          </a:p>
          <a:p>
            <a:endParaRPr lang="en-US" dirty="0"/>
          </a:p>
          <a:p>
            <a:endParaRPr lang="en-US" dirty="0"/>
          </a:p>
        </p:txBody>
      </p:sp>
      <p:sp>
        <p:nvSpPr>
          <p:cNvPr id="2" name="Title 1">
            <a:extLst>
              <a:ext uri="{FF2B5EF4-FFF2-40B4-BE49-F238E27FC236}">
                <a16:creationId xmlns:a16="http://schemas.microsoft.com/office/drawing/2014/main" id="{FBA2ABAB-7200-4452-9FE1-64A5F217007E}"/>
              </a:ext>
            </a:extLst>
          </p:cNvPr>
          <p:cNvSpPr>
            <a:spLocks noGrp="1"/>
          </p:cNvSpPr>
          <p:nvPr>
            <p:ph type="title"/>
          </p:nvPr>
        </p:nvSpPr>
        <p:spPr/>
        <p:txBody>
          <a:bodyPr/>
          <a:lstStyle/>
          <a:p>
            <a:r>
              <a:rPr lang="en-US" dirty="0"/>
              <a:t>Findings 3</a:t>
            </a:r>
          </a:p>
        </p:txBody>
      </p:sp>
    </p:spTree>
    <p:extLst>
      <p:ext uri="{BB962C8B-B14F-4D97-AF65-F5344CB8AC3E}">
        <p14:creationId xmlns:p14="http://schemas.microsoft.com/office/powerpoint/2010/main" val="1622442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D400ED-655A-F24B-9FB5-845B02AFC64C}"/>
              </a:ext>
            </a:extLst>
          </p:cNvPr>
          <p:cNvSpPr>
            <a:spLocks noGrp="1"/>
          </p:cNvSpPr>
          <p:nvPr>
            <p:ph idx="1"/>
          </p:nvPr>
        </p:nvSpPr>
        <p:spPr>
          <a:xfrm>
            <a:off x="628650" y="2125267"/>
            <a:ext cx="7886700" cy="3364706"/>
          </a:xfrm>
        </p:spPr>
        <p:txBody>
          <a:bodyPr>
            <a:normAutofit/>
          </a:bodyPr>
          <a:lstStyle/>
          <a:p>
            <a:pPr marL="0" indent="0">
              <a:buNone/>
            </a:pPr>
            <a:r>
              <a:rPr lang="en-US" sz="2400" i="1" dirty="0"/>
              <a:t>“I understand it, I grew up near Berkeley, so I know about the independent Living Movement.”</a:t>
            </a:r>
          </a:p>
          <a:p>
            <a:pPr marL="0" indent="0">
              <a:buNone/>
            </a:pPr>
            <a:endParaRPr lang="en-US" sz="2400" i="1" dirty="0"/>
          </a:p>
        </p:txBody>
      </p:sp>
      <p:sp>
        <p:nvSpPr>
          <p:cNvPr id="2" name="Title 1">
            <a:extLst>
              <a:ext uri="{FF2B5EF4-FFF2-40B4-BE49-F238E27FC236}">
                <a16:creationId xmlns:a16="http://schemas.microsoft.com/office/drawing/2014/main" id="{455F501C-EC03-E741-B8E0-2DDBC89B41C0}"/>
              </a:ext>
            </a:extLst>
          </p:cNvPr>
          <p:cNvSpPr>
            <a:spLocks noGrp="1"/>
          </p:cNvSpPr>
          <p:nvPr>
            <p:ph type="title"/>
          </p:nvPr>
        </p:nvSpPr>
        <p:spPr>
          <a:xfrm>
            <a:off x="628650" y="1302544"/>
            <a:ext cx="7886700" cy="776289"/>
          </a:xfrm>
        </p:spPr>
        <p:txBody>
          <a:bodyPr/>
          <a:lstStyle/>
          <a:p>
            <a:pPr algn="ctr"/>
            <a:r>
              <a:rPr lang="en-US" dirty="0"/>
              <a:t>Characteristics of ADA Coordinators</a:t>
            </a:r>
          </a:p>
        </p:txBody>
      </p:sp>
    </p:spTree>
    <p:extLst>
      <p:ext uri="{BB962C8B-B14F-4D97-AF65-F5344CB8AC3E}">
        <p14:creationId xmlns:p14="http://schemas.microsoft.com/office/powerpoint/2010/main" val="2819918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4B42A-4FE1-4BF7-9775-D3A1765FE788}"/>
              </a:ext>
            </a:extLst>
          </p:cNvPr>
          <p:cNvSpPr>
            <a:spLocks noGrp="1"/>
          </p:cNvSpPr>
          <p:nvPr>
            <p:ph idx="1"/>
          </p:nvPr>
        </p:nvSpPr>
        <p:spPr/>
        <p:txBody>
          <a:bodyPr/>
          <a:lstStyle/>
          <a:p>
            <a:r>
              <a:rPr lang="en-US" dirty="0"/>
              <a:t>Organizational change is needed to built support and buy-in for the plan and implementation</a:t>
            </a:r>
          </a:p>
          <a:p>
            <a:r>
              <a:rPr lang="en-US" dirty="0"/>
              <a:t>Involvement</a:t>
            </a:r>
            <a:r>
              <a:rPr lang="en-US" b="1" dirty="0"/>
              <a:t> </a:t>
            </a:r>
            <a:r>
              <a:rPr lang="en-US" dirty="0"/>
              <a:t>of people with disabilities in planning</a:t>
            </a:r>
          </a:p>
          <a:p>
            <a:r>
              <a:rPr lang="en-US" dirty="0"/>
              <a:t>Experience/training of ADA coordinators</a:t>
            </a:r>
          </a:p>
          <a:p>
            <a:r>
              <a:rPr lang="en-US" b="1" dirty="0"/>
              <a:t>Just get started and adapt to your community!</a:t>
            </a:r>
          </a:p>
          <a:p>
            <a:endParaRPr lang="en-US" dirty="0"/>
          </a:p>
          <a:p>
            <a:endParaRPr lang="en-US" dirty="0"/>
          </a:p>
        </p:txBody>
      </p:sp>
      <p:sp>
        <p:nvSpPr>
          <p:cNvPr id="2" name="Title 1">
            <a:extLst>
              <a:ext uri="{FF2B5EF4-FFF2-40B4-BE49-F238E27FC236}">
                <a16:creationId xmlns:a16="http://schemas.microsoft.com/office/drawing/2014/main" id="{FBA2ABAB-7200-4452-9FE1-64A5F217007E}"/>
              </a:ext>
            </a:extLst>
          </p:cNvPr>
          <p:cNvSpPr>
            <a:spLocks noGrp="1"/>
          </p:cNvSpPr>
          <p:nvPr>
            <p:ph type="title"/>
          </p:nvPr>
        </p:nvSpPr>
        <p:spPr/>
        <p:txBody>
          <a:bodyPr/>
          <a:lstStyle/>
          <a:p>
            <a:r>
              <a:rPr lang="en-US" dirty="0"/>
              <a:t>Findings 4</a:t>
            </a:r>
          </a:p>
        </p:txBody>
      </p:sp>
    </p:spTree>
    <p:extLst>
      <p:ext uri="{BB962C8B-B14F-4D97-AF65-F5344CB8AC3E}">
        <p14:creationId xmlns:p14="http://schemas.microsoft.com/office/powerpoint/2010/main" val="3578257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D93A-0B7D-4104-9533-8884906DC603}"/>
              </a:ext>
            </a:extLst>
          </p:cNvPr>
          <p:cNvSpPr>
            <a:spLocks noGrp="1"/>
          </p:cNvSpPr>
          <p:nvPr>
            <p:ph type="title"/>
          </p:nvPr>
        </p:nvSpPr>
        <p:spPr>
          <a:xfrm>
            <a:off x="628650" y="1013460"/>
            <a:ext cx="7886700" cy="677229"/>
          </a:xfrm>
        </p:spPr>
        <p:txBody>
          <a:bodyPr/>
          <a:lstStyle/>
          <a:p>
            <a:pPr algn="ctr"/>
            <a:r>
              <a:rPr lang="en-US" dirty="0"/>
              <a:t>Adaptability</a:t>
            </a:r>
          </a:p>
        </p:txBody>
      </p:sp>
      <p:sp>
        <p:nvSpPr>
          <p:cNvPr id="3" name="Content Placeholder 2">
            <a:extLst>
              <a:ext uri="{FF2B5EF4-FFF2-40B4-BE49-F238E27FC236}">
                <a16:creationId xmlns:a16="http://schemas.microsoft.com/office/drawing/2014/main" id="{EE90E722-0E08-4025-BE0F-A0C226F9AD20}"/>
              </a:ext>
            </a:extLst>
          </p:cNvPr>
          <p:cNvSpPr>
            <a:spLocks noGrp="1"/>
          </p:cNvSpPr>
          <p:nvPr>
            <p:ph idx="1"/>
          </p:nvPr>
        </p:nvSpPr>
        <p:spPr/>
        <p:txBody>
          <a:bodyPr/>
          <a:lstStyle/>
          <a:p>
            <a:r>
              <a:rPr lang="en-US" dirty="0"/>
              <a:t>“</a:t>
            </a:r>
            <a:r>
              <a:rPr lang="en-US" i="1" dirty="0"/>
              <a:t>Eat the elephant one bite at a time, take baby steps. Okay. What is the first thing you need to do? And then, when you do that, find someone, for example, for me, it was, let's get this data collection. Let's try an engineer. But for other communities, that don't have that money. We've </a:t>
            </a:r>
            <a:r>
              <a:rPr lang="en-US" i="1" dirty="0" err="1"/>
              <a:t>gotta</a:t>
            </a:r>
            <a:r>
              <a:rPr lang="en-US" i="1" dirty="0"/>
              <a:t> get this data collection. Let's find a partner with our schools or our volunteer groups to make this happen."</a:t>
            </a:r>
            <a:endParaRPr lang="en-US" sz="1350" i="1" dirty="0"/>
          </a:p>
          <a:p>
            <a:endParaRPr lang="en-US" dirty="0"/>
          </a:p>
        </p:txBody>
      </p:sp>
    </p:spTree>
    <p:extLst>
      <p:ext uri="{BB962C8B-B14F-4D97-AF65-F5344CB8AC3E}">
        <p14:creationId xmlns:p14="http://schemas.microsoft.com/office/powerpoint/2010/main" val="3727480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4B42A-4FE1-4BF7-9775-D3A1765FE788}"/>
              </a:ext>
            </a:extLst>
          </p:cNvPr>
          <p:cNvSpPr>
            <a:spLocks noGrp="1"/>
          </p:cNvSpPr>
          <p:nvPr>
            <p:ph idx="1"/>
          </p:nvPr>
        </p:nvSpPr>
        <p:spPr/>
        <p:txBody>
          <a:bodyPr/>
          <a:lstStyle/>
          <a:p>
            <a:r>
              <a:rPr lang="en-US" dirty="0"/>
              <a:t>Organizational change is needed to built support and buy-in for the plan and implementation</a:t>
            </a:r>
          </a:p>
          <a:p>
            <a:r>
              <a:rPr lang="en-US" dirty="0"/>
              <a:t>Involvement</a:t>
            </a:r>
            <a:r>
              <a:rPr lang="en-US" b="1" dirty="0"/>
              <a:t> </a:t>
            </a:r>
            <a:r>
              <a:rPr lang="en-US" dirty="0"/>
              <a:t>of people with disabilities in planning</a:t>
            </a:r>
          </a:p>
          <a:p>
            <a:r>
              <a:rPr lang="en-US" dirty="0"/>
              <a:t>Experience/training of ADA coordinators</a:t>
            </a:r>
          </a:p>
          <a:p>
            <a:r>
              <a:rPr lang="en-US" dirty="0"/>
              <a:t>Just get started and adapt to your community!</a:t>
            </a:r>
          </a:p>
          <a:p>
            <a:r>
              <a:rPr lang="en-US" b="1" dirty="0"/>
              <a:t>But be strategic and realistic</a:t>
            </a:r>
          </a:p>
          <a:p>
            <a:endParaRPr lang="en-US" dirty="0"/>
          </a:p>
          <a:p>
            <a:endParaRPr lang="en-US" dirty="0"/>
          </a:p>
        </p:txBody>
      </p:sp>
      <p:sp>
        <p:nvSpPr>
          <p:cNvPr id="2" name="Title 1">
            <a:extLst>
              <a:ext uri="{FF2B5EF4-FFF2-40B4-BE49-F238E27FC236}">
                <a16:creationId xmlns:a16="http://schemas.microsoft.com/office/drawing/2014/main" id="{FBA2ABAB-7200-4452-9FE1-64A5F217007E}"/>
              </a:ext>
            </a:extLst>
          </p:cNvPr>
          <p:cNvSpPr>
            <a:spLocks noGrp="1"/>
          </p:cNvSpPr>
          <p:nvPr>
            <p:ph type="title"/>
          </p:nvPr>
        </p:nvSpPr>
        <p:spPr/>
        <p:txBody>
          <a:bodyPr/>
          <a:lstStyle/>
          <a:p>
            <a:r>
              <a:rPr lang="en-US" dirty="0"/>
              <a:t>Findings 5</a:t>
            </a:r>
          </a:p>
        </p:txBody>
      </p:sp>
    </p:spTree>
    <p:extLst>
      <p:ext uri="{BB962C8B-B14F-4D97-AF65-F5344CB8AC3E}">
        <p14:creationId xmlns:p14="http://schemas.microsoft.com/office/powerpoint/2010/main" val="3532427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BE90E-80CF-4220-9DE0-22869115718F}"/>
              </a:ext>
            </a:extLst>
          </p:cNvPr>
          <p:cNvSpPr>
            <a:spLocks noGrp="1"/>
          </p:cNvSpPr>
          <p:nvPr>
            <p:ph type="title"/>
          </p:nvPr>
        </p:nvSpPr>
        <p:spPr>
          <a:xfrm>
            <a:off x="628650" y="1104900"/>
            <a:ext cx="7886700" cy="585789"/>
          </a:xfrm>
        </p:spPr>
        <p:txBody>
          <a:bodyPr/>
          <a:lstStyle/>
          <a:p>
            <a:pPr algn="ctr"/>
            <a:r>
              <a:rPr lang="en-US" dirty="0"/>
              <a:t>Executing</a:t>
            </a:r>
          </a:p>
        </p:txBody>
      </p:sp>
      <p:sp>
        <p:nvSpPr>
          <p:cNvPr id="3" name="Content Placeholder 2">
            <a:extLst>
              <a:ext uri="{FF2B5EF4-FFF2-40B4-BE49-F238E27FC236}">
                <a16:creationId xmlns:a16="http://schemas.microsoft.com/office/drawing/2014/main" id="{A0A5A6C1-F3AA-4DAB-AF37-FD4A6AE054C6}"/>
              </a:ext>
            </a:extLst>
          </p:cNvPr>
          <p:cNvSpPr>
            <a:spLocks noGrp="1"/>
          </p:cNvSpPr>
          <p:nvPr>
            <p:ph idx="1"/>
          </p:nvPr>
        </p:nvSpPr>
        <p:spPr/>
        <p:txBody>
          <a:bodyPr>
            <a:normAutofit/>
          </a:bodyPr>
          <a:lstStyle/>
          <a:p>
            <a:r>
              <a:rPr lang="en-US" dirty="0"/>
              <a:t>“My recommendation to any community, regardless of size, getting ready to take on an inventory is, it's not productive for them to take the approach that they're </a:t>
            </a:r>
            <a:r>
              <a:rPr lang="en-US" dirty="0" err="1"/>
              <a:t>gonna</a:t>
            </a:r>
            <a:r>
              <a:rPr lang="en-US" dirty="0"/>
              <a:t> eat the Apple all at one time... Taking it and manageable pieces is reasonable for everyone, right? And it goes back to that concept of good faith."  </a:t>
            </a:r>
          </a:p>
          <a:p>
            <a:pPr marL="0" indent="0">
              <a:buNone/>
            </a:pPr>
            <a:endParaRPr lang="en-US" dirty="0"/>
          </a:p>
        </p:txBody>
      </p:sp>
    </p:spTree>
    <p:extLst>
      <p:ext uri="{BB962C8B-B14F-4D97-AF65-F5344CB8AC3E}">
        <p14:creationId xmlns:p14="http://schemas.microsoft.com/office/powerpoint/2010/main" val="3495846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p:txBody>
          <a:bodyPr/>
          <a:lstStyle/>
          <a:p>
            <a:r>
              <a:rPr lang="en-US" dirty="0"/>
              <a:t>What Can We Learn From The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p:txBody>
          <a:bodyPr/>
          <a:lstStyle/>
          <a:p>
            <a:r>
              <a:rPr lang="en-US" dirty="0"/>
              <a:t>Communities that have not developed plans or with lower-quality plans can learn important lessons from those with high-quality plans.</a:t>
            </a:r>
          </a:p>
          <a:p>
            <a:r>
              <a:rPr lang="en-US" dirty="0"/>
              <a:t>Certain resources, networks, and voices can help support communities in creating high-quality plans.</a:t>
            </a:r>
          </a:p>
          <a:p>
            <a:r>
              <a:rPr lang="en-US" dirty="0"/>
              <a:t>Creating a high-quality plan means the whole organization needs to change.</a:t>
            </a:r>
          </a:p>
        </p:txBody>
      </p:sp>
    </p:spTree>
    <p:extLst>
      <p:ext uri="{BB962C8B-B14F-4D97-AF65-F5344CB8AC3E}">
        <p14:creationId xmlns:p14="http://schemas.microsoft.com/office/powerpoint/2010/main" val="15963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83E1-661A-4A54-AA56-AFE5BCF5D2ED}"/>
              </a:ext>
            </a:extLst>
          </p:cNvPr>
          <p:cNvSpPr>
            <a:spLocks noGrp="1"/>
          </p:cNvSpPr>
          <p:nvPr>
            <p:ph type="title"/>
          </p:nvPr>
        </p:nvSpPr>
        <p:spPr>
          <a:xfrm>
            <a:off x="623888" y="1709739"/>
            <a:ext cx="7886700" cy="2852737"/>
          </a:xfrm>
        </p:spPr>
        <p:txBody>
          <a:bodyPr anchor="b">
            <a:normAutofit fontScale="90000"/>
          </a:bodyPr>
          <a:lstStyle/>
          <a:p>
            <a:r>
              <a:rPr lang="en-US" sz="6000" b="1" dirty="0"/>
              <a:t>An elephant, an apple and million dollar lawsuits: </a:t>
            </a:r>
            <a:r>
              <a:rPr lang="en-US" sz="4800" b="1" dirty="0"/>
              <a:t>synthesizing the strengths and limitations of current efforts to plan for pedestrians with disabilities</a:t>
            </a:r>
            <a:endParaRPr lang="en-US" dirty="0"/>
          </a:p>
        </p:txBody>
      </p:sp>
      <p:sp>
        <p:nvSpPr>
          <p:cNvPr id="3" name="Text Placeholder 2">
            <a:extLst>
              <a:ext uri="{FF2B5EF4-FFF2-40B4-BE49-F238E27FC236}">
                <a16:creationId xmlns:a16="http://schemas.microsoft.com/office/drawing/2014/main" id="{0B392DA5-0F59-4979-A30C-2CF3D0A558A2}"/>
              </a:ext>
            </a:extLst>
          </p:cNvPr>
          <p:cNvSpPr>
            <a:spLocks noGrp="1"/>
          </p:cNvSpPr>
          <p:nvPr>
            <p:ph type="body" idx="1"/>
          </p:nvPr>
        </p:nvSpPr>
        <p:spPr>
          <a:xfrm>
            <a:off x="623888" y="4589464"/>
            <a:ext cx="7886700" cy="1500187"/>
          </a:xfrm>
        </p:spPr>
        <p:txBody>
          <a:bodyPr>
            <a:normAutofit fontScale="92500" lnSpcReduction="20000"/>
          </a:bodyPr>
          <a:lstStyle/>
          <a:p>
            <a:r>
              <a:rPr lang="en-US" dirty="0"/>
              <a:t>Yochai Eisenberg, PhD</a:t>
            </a:r>
          </a:p>
          <a:p>
            <a:r>
              <a:rPr lang="en-US" dirty="0"/>
              <a:t>Amy Heider, MS</a:t>
            </a:r>
          </a:p>
          <a:p>
            <a:r>
              <a:rPr lang="en-US" dirty="0"/>
              <a:t>Delphine Labbe, PhD</a:t>
            </a:r>
          </a:p>
          <a:p>
            <a:r>
              <a:rPr lang="en-US" dirty="0"/>
              <a:t>Rob Gould, PhD</a:t>
            </a:r>
          </a:p>
          <a:p>
            <a:r>
              <a:rPr lang="en-US" dirty="0"/>
              <a:t>Robin Jones, MS</a:t>
            </a:r>
          </a:p>
        </p:txBody>
      </p:sp>
    </p:spTree>
    <p:extLst>
      <p:ext uri="{BB962C8B-B14F-4D97-AF65-F5344CB8AC3E}">
        <p14:creationId xmlns:p14="http://schemas.microsoft.com/office/powerpoint/2010/main" val="1751214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To Strengthen The Study’s Findings </a:t>
            </a:r>
          </a:p>
        </p:txBody>
      </p:sp>
      <p:sp>
        <p:nvSpPr>
          <p:cNvPr id="3" name="Content Placeholder 2">
            <a:extLst>
              <a:ext uri="{FF2B5EF4-FFF2-40B4-BE49-F238E27FC236}">
                <a16:creationId xmlns:a16="http://schemas.microsoft.com/office/drawing/2014/main" id="{992D7321-943E-4802-8DE7-3239DEFEFFB7}"/>
              </a:ext>
            </a:extLst>
          </p:cNvPr>
          <p:cNvSpPr>
            <a:spLocks noGrp="1"/>
          </p:cNvSpPr>
          <p:nvPr>
            <p:ph idx="1"/>
          </p:nvPr>
        </p:nvSpPr>
        <p:spPr/>
        <p:txBody>
          <a:bodyPr/>
          <a:lstStyle/>
          <a:p>
            <a:r>
              <a:rPr lang="en-US" dirty="0"/>
              <a:t>We want other communities to learn from these successful communities. </a:t>
            </a:r>
          </a:p>
          <a:p>
            <a:r>
              <a:rPr lang="en-US" dirty="0"/>
              <a:t>We plan to share our research findings in various forms, including on the internet and through case studies. </a:t>
            </a:r>
          </a:p>
          <a:p>
            <a:r>
              <a:rPr lang="en-US" dirty="0"/>
              <a:t>Our aim is for more communities to use the successful practices that were identified in this study to develop high-quality ADA transition plans and ultimately more accessible communities.</a:t>
            </a:r>
          </a:p>
        </p:txBody>
      </p:sp>
    </p:spTree>
    <p:extLst>
      <p:ext uri="{BB962C8B-B14F-4D97-AF65-F5344CB8AC3E}">
        <p14:creationId xmlns:p14="http://schemas.microsoft.com/office/powerpoint/2010/main" val="16723656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4F2B0FD-660B-49FD-83AA-78890E3F2252}"/>
              </a:ext>
            </a:extLst>
          </p:cNvPr>
          <p:cNvSpPr txBox="1"/>
          <p:nvPr/>
        </p:nvSpPr>
        <p:spPr>
          <a:xfrm>
            <a:off x="2850776" y="5915378"/>
            <a:ext cx="3442447" cy="369332"/>
          </a:xfrm>
          <a:prstGeom prst="rect">
            <a:avLst/>
          </a:prstGeom>
          <a:noFill/>
        </p:spPr>
        <p:txBody>
          <a:bodyPr wrap="square" rtlCol="0">
            <a:spAutoFit/>
          </a:bodyPr>
          <a:lstStyle/>
          <a:p>
            <a:r>
              <a:rPr lang="en-US" dirty="0">
                <a:hlinkClick r:id="rId3"/>
              </a:rPr>
              <a:t>www.adata.org</a:t>
            </a:r>
            <a:r>
              <a:rPr lang="en-US" dirty="0"/>
              <a:t> | </a:t>
            </a:r>
            <a:r>
              <a:rPr lang="en-US" b="0" i="0" dirty="0">
                <a:solidFill>
                  <a:srgbClr val="000000"/>
                </a:solidFill>
                <a:effectLst/>
              </a:rPr>
              <a:t>1-800-949-4232</a:t>
            </a:r>
            <a:endParaRPr lang="en-US" dirty="0"/>
          </a:p>
        </p:txBody>
      </p:sp>
      <p:pic>
        <p:nvPicPr>
          <p:cNvPr id="7" name="Content Placeholder 6" descr="ADA National Network Regional Centers Map">
            <a:extLst>
              <a:ext uri="{FF2B5EF4-FFF2-40B4-BE49-F238E27FC236}">
                <a16:creationId xmlns:a16="http://schemas.microsoft.com/office/drawing/2014/main" id="{8E25AED9-CF77-49BE-9E99-B9A4396F26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52705" y="2278175"/>
            <a:ext cx="5038590" cy="3047918"/>
          </a:xfrm>
        </p:spPr>
      </p:pic>
      <p:pic>
        <p:nvPicPr>
          <p:cNvPr id="9" name="Picture 8" descr="Celebrating 30 Years ADA National Network Americans with Disabilities Act Guidance and Training">
            <a:extLst>
              <a:ext uri="{FF2B5EF4-FFF2-40B4-BE49-F238E27FC236}">
                <a16:creationId xmlns:a16="http://schemas.microsoft.com/office/drawing/2014/main" id="{54F0B18C-9E60-4E20-9F06-344D898DF36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89924" y="459022"/>
            <a:ext cx="6364150" cy="1257587"/>
          </a:xfrm>
          <a:prstGeom prst="rect">
            <a:avLst/>
          </a:prstGeom>
        </p:spPr>
      </p:pic>
      <p:sp>
        <p:nvSpPr>
          <p:cNvPr id="2" name="Title 1"/>
          <p:cNvSpPr>
            <a:spLocks noGrp="1"/>
          </p:cNvSpPr>
          <p:nvPr>
            <p:ph type="title"/>
          </p:nvPr>
        </p:nvSpPr>
        <p:spPr>
          <a:xfrm>
            <a:off x="126560" y="54403"/>
            <a:ext cx="3012831" cy="440470"/>
          </a:xfrm>
        </p:spPr>
        <p:txBody>
          <a:bodyPr/>
          <a:lstStyle/>
          <a:p>
            <a:r>
              <a:rPr lang="en-CA" sz="800" dirty="0">
                <a:solidFill>
                  <a:schemeClr val="bg1"/>
                </a:solidFill>
              </a:rPr>
              <a:t>Project Partners</a:t>
            </a:r>
          </a:p>
        </p:txBody>
      </p:sp>
    </p:spTree>
    <p:extLst>
      <p:ext uri="{BB962C8B-B14F-4D97-AF65-F5344CB8AC3E}">
        <p14:creationId xmlns:p14="http://schemas.microsoft.com/office/powerpoint/2010/main" val="41476932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normAutofit/>
          </a:bodyPr>
          <a:lstStyle/>
          <a:p>
            <a:r>
              <a:rPr lang="en-US" dirty="0"/>
              <a:t>Pathways for walking and wheeling are important for people to get to the places they want to go to and to be a part of their community. </a:t>
            </a:r>
          </a:p>
          <a:p>
            <a:r>
              <a:rPr lang="en-US" dirty="0"/>
              <a:t>However, pathways that are broken or not built in ways that are easy for people with disabilities to use make walking or wheeling difficult.</a:t>
            </a:r>
          </a:p>
          <a:p>
            <a:endParaRPr lang="en-US" dirty="0"/>
          </a:p>
          <a:p>
            <a:endParaRPr lang="en-US" dirty="0"/>
          </a:p>
        </p:txBody>
      </p:sp>
    </p:spTree>
    <p:extLst>
      <p:ext uri="{BB962C8B-B14F-4D97-AF65-F5344CB8AC3E}">
        <p14:creationId xmlns:p14="http://schemas.microsoft.com/office/powerpoint/2010/main" val="2606267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8" descr="Image of a badly broken sidewalk with many breaks in the concrete and grass growing in the middle of it.">
            <a:extLst>
              <a:ext uri="{FF2B5EF4-FFF2-40B4-BE49-F238E27FC236}">
                <a16:creationId xmlns:a16="http://schemas.microsoft.com/office/drawing/2014/main" id="{433965BD-C84A-42BD-B498-381BB73A0DDF}"/>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398167" y="3880849"/>
            <a:ext cx="2574133" cy="19306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7" descr="Image of the end of a curb that is not cut to function as a ramp.">
            <a:extLst>
              <a:ext uri="{FF2B5EF4-FFF2-40B4-BE49-F238E27FC236}">
                <a16:creationId xmlns:a16="http://schemas.microsoft.com/office/drawing/2014/main" id="{2630E5A1-7376-4DAB-85DC-3C40F575AB6A}"/>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153317" y="3868841"/>
            <a:ext cx="2573759" cy="19306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normAutofit/>
          </a:bodyPr>
          <a:lstStyle/>
          <a:p>
            <a:r>
              <a:rPr lang="en-US" dirty="0"/>
              <a:t>The problem is that these barriers don’t seem to be going away.</a:t>
            </a:r>
          </a:p>
          <a:p>
            <a:r>
              <a:rPr lang="en-US" dirty="0"/>
              <a:t>Numerous class-action lawsuits highlight the enormity and wide-spread scale of the problem.</a:t>
            </a:r>
          </a:p>
          <a:p>
            <a:r>
              <a:rPr lang="en-US" dirty="0"/>
              <a:t>Our research on communities reporting barriers found that 65% of curb ramps and 48% of sidewalks were </a:t>
            </a:r>
            <a:r>
              <a:rPr lang="en-US" i="1" dirty="0"/>
              <a:t>not</a:t>
            </a:r>
            <a:r>
              <a:rPr lang="en-US" dirty="0"/>
              <a:t> accessible. </a:t>
            </a:r>
          </a:p>
          <a:p>
            <a:endParaRPr lang="en-US" dirty="0"/>
          </a:p>
          <a:p>
            <a:endParaRPr lang="en-US" dirty="0"/>
          </a:p>
        </p:txBody>
      </p:sp>
      <p:sp>
        <p:nvSpPr>
          <p:cNvPr id="2" name="Title 1"/>
          <p:cNvSpPr>
            <a:spLocks noGrp="1"/>
          </p:cNvSpPr>
          <p:nvPr>
            <p:ph type="title"/>
          </p:nvPr>
        </p:nvSpPr>
        <p:spPr/>
        <p:txBody>
          <a:bodyPr/>
          <a:lstStyle/>
          <a:p>
            <a:r>
              <a:rPr lang="en-US" dirty="0"/>
              <a:t>The Problem</a:t>
            </a:r>
          </a:p>
        </p:txBody>
      </p:sp>
    </p:spTree>
    <p:extLst>
      <p:ext uri="{BB962C8B-B14F-4D97-AF65-F5344CB8AC3E}">
        <p14:creationId xmlns:p14="http://schemas.microsoft.com/office/powerpoint/2010/main" val="191871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Problems</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normAutofit/>
          </a:bodyPr>
          <a:lstStyle/>
          <a:p>
            <a:r>
              <a:rPr lang="en-US" dirty="0"/>
              <a:t>Under Title II of the Americans with Disabilities Act (ADA), local public agencies are required to develop barrier removal plans for pathways, called ADA transition plans. </a:t>
            </a:r>
          </a:p>
          <a:p>
            <a:r>
              <a:rPr lang="en-US" dirty="0"/>
              <a:t>However, in our systematic review of plans, we found that only 13 % of communities in the US have plans for pathways and that the quality of the plans was not strong. </a:t>
            </a:r>
          </a:p>
          <a:p>
            <a:r>
              <a:rPr lang="en-US" dirty="0"/>
              <a:t>Plans that are low quality are not likely to be effective in making pathways more accessible. </a:t>
            </a:r>
          </a:p>
          <a:p>
            <a:endParaRPr lang="en-US" dirty="0"/>
          </a:p>
        </p:txBody>
      </p:sp>
    </p:spTree>
    <p:extLst>
      <p:ext uri="{BB962C8B-B14F-4D97-AF65-F5344CB8AC3E}">
        <p14:creationId xmlns:p14="http://schemas.microsoft.com/office/powerpoint/2010/main" val="113833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We Want To Know? </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normAutofit/>
          </a:bodyPr>
          <a:lstStyle/>
          <a:p>
            <a:r>
              <a:rPr lang="en-US" dirty="0"/>
              <a:t>After learning about the lack of plans, we wanted to understand more about what goes into making a high-quality plan so that other communities that do not have plans can learn what they need to be successful. </a:t>
            </a:r>
          </a:p>
          <a:p>
            <a:r>
              <a:rPr lang="en-US" dirty="0"/>
              <a:t>We sought to learn from individuals who work in cities, towns and other local governments, called ADA coordinators about how they developed high-quality plans. </a:t>
            </a:r>
          </a:p>
          <a:p>
            <a:r>
              <a:rPr lang="en-US" dirty="0"/>
              <a:t>We wanted to answer: </a:t>
            </a:r>
            <a:r>
              <a:rPr lang="en-US" b="1" dirty="0"/>
              <a:t>what are the community, organizational, and interpersonal factors that support the development and implementation of high-quality ADA transition plans for pathways?</a:t>
            </a:r>
          </a:p>
        </p:txBody>
      </p:sp>
    </p:spTree>
    <p:extLst>
      <p:ext uri="{BB962C8B-B14F-4D97-AF65-F5344CB8AC3E}">
        <p14:creationId xmlns:p14="http://schemas.microsoft.com/office/powerpoint/2010/main" val="2219770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1</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a:xfrm>
            <a:off x="628650" y="1437005"/>
            <a:ext cx="7886700" cy="4351338"/>
          </a:xfrm>
        </p:spPr>
        <p:txBody>
          <a:bodyPr/>
          <a:lstStyle/>
          <a:p>
            <a:pPr marL="0" indent="0">
              <a:buNone/>
            </a:pPr>
            <a:r>
              <a:rPr lang="en-US" sz="2000" dirty="0"/>
              <a:t>We:</a:t>
            </a:r>
          </a:p>
          <a:p>
            <a:r>
              <a:rPr lang="en-US" sz="2000" dirty="0"/>
              <a:t>Identified municipalities who developed high-quality ADA transition plans</a:t>
            </a:r>
          </a:p>
          <a:p>
            <a:r>
              <a:rPr lang="en-US" dirty="0"/>
              <a:t>Recruited ADA coordinators and their teams </a:t>
            </a:r>
          </a:p>
          <a:p>
            <a:r>
              <a:rPr lang="en-US" dirty="0"/>
              <a:t>Conducted a one-hour interviews using a structured interview guide.</a:t>
            </a:r>
          </a:p>
        </p:txBody>
      </p:sp>
    </p:spTree>
    <p:extLst>
      <p:ext uri="{BB962C8B-B14F-4D97-AF65-F5344CB8AC3E}">
        <p14:creationId xmlns:p14="http://schemas.microsoft.com/office/powerpoint/2010/main" val="352147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2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a:xfrm>
            <a:off x="628650" y="1437005"/>
            <a:ext cx="7886700" cy="4351338"/>
          </a:xfrm>
        </p:spPr>
        <p:txBody>
          <a:bodyPr/>
          <a:lstStyle/>
          <a:p>
            <a:pPr marL="0" indent="0">
              <a:buNone/>
            </a:pPr>
            <a:r>
              <a:rPr lang="en-US" sz="2000" dirty="0"/>
              <a:t>We:</a:t>
            </a:r>
          </a:p>
          <a:p>
            <a:r>
              <a:rPr lang="en-US" dirty="0"/>
              <a:t>Organized the findings from our interviews using a template that other researchers developed to study successful practices that organizations use when putting new services or interventions into practice. </a:t>
            </a:r>
          </a:p>
          <a:p>
            <a:r>
              <a:rPr lang="en-US" dirty="0"/>
              <a:t>This template, called the Consolidated Framework for Implementation Research (CFIR), helped us organize the successful practices of ADA coordinators into categories that are important for carrying out a plan effectively.</a:t>
            </a:r>
          </a:p>
        </p:txBody>
      </p:sp>
    </p:spTree>
    <p:extLst>
      <p:ext uri="{BB962C8B-B14F-4D97-AF65-F5344CB8AC3E}">
        <p14:creationId xmlns:p14="http://schemas.microsoft.com/office/powerpoint/2010/main" val="152882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4B42A-4FE1-4BF7-9775-D3A1765FE788}"/>
              </a:ext>
            </a:extLst>
          </p:cNvPr>
          <p:cNvSpPr>
            <a:spLocks noGrp="1"/>
          </p:cNvSpPr>
          <p:nvPr>
            <p:ph idx="1"/>
          </p:nvPr>
        </p:nvSpPr>
        <p:spPr/>
        <p:txBody>
          <a:bodyPr/>
          <a:lstStyle/>
          <a:p>
            <a:r>
              <a:rPr lang="en-US" b="1" dirty="0"/>
              <a:t>Organizational change is needed to build support and buy-in for the plan and implementation</a:t>
            </a:r>
          </a:p>
          <a:p>
            <a:endParaRPr lang="en-US" dirty="0"/>
          </a:p>
          <a:p>
            <a:endParaRPr lang="en-US" dirty="0"/>
          </a:p>
        </p:txBody>
      </p:sp>
      <p:sp>
        <p:nvSpPr>
          <p:cNvPr id="2" name="Title 1">
            <a:extLst>
              <a:ext uri="{FF2B5EF4-FFF2-40B4-BE49-F238E27FC236}">
                <a16:creationId xmlns:a16="http://schemas.microsoft.com/office/drawing/2014/main" id="{FBA2ABAB-7200-4452-9FE1-64A5F217007E}"/>
              </a:ext>
            </a:extLst>
          </p:cNvPr>
          <p:cNvSpPr>
            <a:spLocks noGrp="1"/>
          </p:cNvSpPr>
          <p:nvPr>
            <p:ph type="title"/>
          </p:nvPr>
        </p:nvSpPr>
        <p:spPr/>
        <p:txBody>
          <a:bodyPr/>
          <a:lstStyle/>
          <a:p>
            <a:r>
              <a:rPr lang="en-US" dirty="0"/>
              <a:t>Findings 1</a:t>
            </a:r>
          </a:p>
        </p:txBody>
      </p:sp>
    </p:spTree>
    <p:extLst>
      <p:ext uri="{BB962C8B-B14F-4D97-AF65-F5344CB8AC3E}">
        <p14:creationId xmlns:p14="http://schemas.microsoft.com/office/powerpoint/2010/main" val="3175987774"/>
      </p:ext>
    </p:extLst>
  </p:cSld>
  <p:clrMapOvr>
    <a:masterClrMapping/>
  </p:clrMapOvr>
</p:sld>
</file>

<file path=ppt/theme/theme1.xml><?xml version="1.0" encoding="utf-8"?>
<a:theme xmlns:a="http://schemas.openxmlformats.org/drawingml/2006/main" name="SOS 2021 PPT Template">
  <a:themeElements>
    <a:clrScheme name="SOS">
      <a:dk1>
        <a:sysClr val="windowText" lastClr="000000"/>
      </a:dk1>
      <a:lt1>
        <a:sysClr val="window" lastClr="FFFFFF"/>
      </a:lt1>
      <a:dk2>
        <a:srgbClr val="44546A"/>
      </a:dk2>
      <a:lt2>
        <a:srgbClr val="E7E6E6"/>
      </a:lt2>
      <a:accent1>
        <a:srgbClr val="1D4093"/>
      </a:accent1>
      <a:accent2>
        <a:srgbClr val="6D643F"/>
      </a:accent2>
      <a:accent3>
        <a:srgbClr val="A5A5A5"/>
      </a:accent3>
      <a:accent4>
        <a:srgbClr val="F5E9BE"/>
      </a:accent4>
      <a:accent5>
        <a:srgbClr val="C7CFE4"/>
      </a:accent5>
      <a:accent6>
        <a:srgbClr val="174C4F"/>
      </a:accent6>
      <a:hlink>
        <a:srgbClr val="0563C1"/>
      </a:hlink>
      <a:folHlink>
        <a:srgbClr val="954F72"/>
      </a:folHlink>
    </a:clrScheme>
    <a:fontScheme name="SOS">
      <a:majorFont>
        <a:latin typeface="Source Sans Pro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2021 PPT Template" id="{07468714-7E58-4194-A618-75AE333C09FB}" vid="{31F730A4-FA7B-46F2-90D6-397C5A7570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119</TotalTime>
  <Words>1372</Words>
  <Application>Microsoft Office PowerPoint</Application>
  <PresentationFormat>On-screen Show (4:3)</PresentationFormat>
  <Paragraphs>105</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Source Sans Pro Black</vt:lpstr>
      <vt:lpstr>Source Sans Pro SemiBold</vt:lpstr>
      <vt:lpstr>ヒラギノ角ゴ Pro W3</vt:lpstr>
      <vt:lpstr>Arial</vt:lpstr>
      <vt:lpstr>Calibri</vt:lpstr>
      <vt:lpstr>SOS 2021 PPT Template</vt:lpstr>
      <vt:lpstr>Americans with Disabilities Act STATE OF THE SCIENCE</vt:lpstr>
      <vt:lpstr>An elephant, an apple and million dollar lawsuits: synthesizing the strengths and limitations of current efforts to plan for pedestrians with disabilities</vt:lpstr>
      <vt:lpstr>Background</vt:lpstr>
      <vt:lpstr>The Problem</vt:lpstr>
      <vt:lpstr>More Problems</vt:lpstr>
      <vt:lpstr>What Did We Want To Know? </vt:lpstr>
      <vt:lpstr>Methods 1</vt:lpstr>
      <vt:lpstr>Methods 2 </vt:lpstr>
      <vt:lpstr>Findings 1</vt:lpstr>
      <vt:lpstr>Inner setting</vt:lpstr>
      <vt:lpstr>Findings 2</vt:lpstr>
      <vt:lpstr>Implementation process</vt:lpstr>
      <vt:lpstr>Findings 3</vt:lpstr>
      <vt:lpstr>Characteristics of ADA Coordinators</vt:lpstr>
      <vt:lpstr>Findings 4</vt:lpstr>
      <vt:lpstr>Adaptability</vt:lpstr>
      <vt:lpstr>Findings 5</vt:lpstr>
      <vt:lpstr>Executing</vt:lpstr>
      <vt:lpstr>What Can We Learn From The Findings?</vt:lpstr>
      <vt:lpstr>Next Steps To Strengthen The Study’s Findings </vt:lpstr>
      <vt:lpstr>Project Partners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Americans with Disabilities Act STATE OF THE SCIENCE</dc:title>
  <dc:creator>Linea Johnson</dc:creator>
  <cp:lastModifiedBy>Linea E. Johnson</cp:lastModifiedBy>
  <cp:revision>14</cp:revision>
  <dcterms:created xsi:type="dcterms:W3CDTF">2021-01-19T21:47:11Z</dcterms:created>
  <dcterms:modified xsi:type="dcterms:W3CDTF">2021-04-06T16:30:00Z</dcterms:modified>
</cp:coreProperties>
</file>