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1" r:id="rId1"/>
  </p:sldMasterIdLst>
  <p:notesMasterIdLst>
    <p:notesMasterId r:id="rId11"/>
  </p:notesMasterIdLst>
  <p:handoutMasterIdLst>
    <p:handoutMasterId r:id="rId12"/>
  </p:handoutMasterIdLst>
  <p:sldIdLst>
    <p:sldId id="1217" r:id="rId2"/>
    <p:sldId id="1215" r:id="rId3"/>
    <p:sldId id="999" r:id="rId4"/>
    <p:sldId id="1000" r:id="rId5"/>
    <p:sldId id="1214" r:id="rId6"/>
    <p:sldId id="1001" r:id="rId7"/>
    <p:sldId id="1216" r:id="rId8"/>
    <p:sldId id="988" r:id="rId9"/>
    <p:sldId id="98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ison" initials="A" lastIdx="2" clrIdx="0"/>
  <p:cmAuthor id="2" name="John Butterworth" initials="JB" lastIdx="3" clrIdx="1"/>
  <p:cmAuthor id="3" name="John Butterworth" initials="JB [2]" lastIdx="1" clrIdx="2"/>
  <p:cmAuthor id="4" name="John Butterworth" initials="JB [3]" lastIdx="1" clrIdx="3"/>
  <p:cmAuthor id="5" name="John Butterworth" initials="JB [3] [2]" lastIdx="1" clrIdx="4"/>
  <p:cmAuthor id="6" name="John Butterworth" initials="JB [4]" lastIdx="1" clrIdx="5"/>
  <p:cmAuthor id="7" name="John Butterworth" initials="JB [5]" lastIdx="1" clrIdx="6"/>
  <p:cmAuthor id="8" name="John Butterworth" initials="JB [6]" lastIdx="1" clrIdx="7"/>
  <p:cmAuthor id="9" name="John Butterworth" initials="JB [7]" lastIdx="1" clrIdx="8"/>
  <p:cmAuthor id="10" name="Allison Cohen Hall" initials="ACH" lastIdx="15" clrIdx="9"/>
  <p:cmAuthor id="11" name="Anya R Weber" initials="ARW" lastIdx="1" clrIdx="10"/>
  <p:cmAuthor id="12" name="Pimjai Sudsawad" initials="PS" lastIdx="6" clrIdx="11">
    <p:extLst>
      <p:ext uri="{19B8F6BF-5375-455C-9EA6-DF929625EA0E}">
        <p15:presenceInfo xmlns:p15="http://schemas.microsoft.com/office/powerpoint/2012/main" userId="Pimjai Sudsawad" providerId="None"/>
      </p:ext>
    </p:extLst>
  </p:cmAuthor>
  <p:cmAuthor id="13" name="Linea E. Johnson" initials="LEJ" lastIdx="4" clrIdx="12">
    <p:extLst>
      <p:ext uri="{19B8F6BF-5375-455C-9EA6-DF929625EA0E}">
        <p15:presenceInfo xmlns:p15="http://schemas.microsoft.com/office/powerpoint/2012/main" userId="S::lineaj@uw.edu::c2095632-3ccd-47f1-952c-df202b5b96f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9"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70AE"/>
    <a:srgbClr val="FFFC00"/>
    <a:srgbClr val="1560A0"/>
    <a:srgbClr val="2578AF"/>
    <a:srgbClr val="FFFFFF"/>
    <a:srgbClr val="1C5298"/>
    <a:srgbClr val="5D9732"/>
    <a:srgbClr val="2678B0"/>
    <a:srgbClr val="8000FF"/>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52" autoAdjust="0"/>
    <p:restoredTop sz="78792" autoAdjust="0"/>
  </p:normalViewPr>
  <p:slideViewPr>
    <p:cSldViewPr snapToGrid="0" snapToObjects="1">
      <p:cViewPr varScale="1">
        <p:scale>
          <a:sx n="71" d="100"/>
          <a:sy n="71" d="100"/>
        </p:scale>
        <p:origin x="1368" y="72"/>
      </p:cViewPr>
      <p:guideLst>
        <p:guide orient="horz" pos="2160"/>
        <p:guide pos="2880"/>
      </p:guideLst>
    </p:cSldViewPr>
  </p:slideViewPr>
  <p:outlineViewPr>
    <p:cViewPr>
      <p:scale>
        <a:sx n="33" d="100"/>
        <a:sy n="33" d="100"/>
      </p:scale>
      <p:origin x="0" y="3264"/>
    </p:cViewPr>
  </p:outlineViewPr>
  <p:notesTextViewPr>
    <p:cViewPr>
      <p:scale>
        <a:sx n="100" d="100"/>
        <a:sy n="100" d="100"/>
      </p:scale>
      <p:origin x="0" y="0"/>
    </p:cViewPr>
  </p:notesTextViewPr>
  <p:sorterViewPr>
    <p:cViewPr>
      <p:scale>
        <a:sx n="200" d="100"/>
        <a:sy n="200" d="100"/>
      </p:scale>
      <p:origin x="0" y="0"/>
    </p:cViewPr>
  </p:sorterViewPr>
  <p:notesViewPr>
    <p:cSldViewPr snapToGrid="0" snapToObjects="1">
      <p:cViewPr varScale="1">
        <p:scale>
          <a:sx n="94" d="100"/>
          <a:sy n="94" d="100"/>
        </p:scale>
        <p:origin x="3752" y="1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5010" y="0"/>
            <a:ext cx="2971800" cy="457200"/>
          </a:xfrm>
          <a:prstGeom prst="rect">
            <a:avLst/>
          </a:prstGeom>
        </p:spPr>
        <p:txBody>
          <a:bodyPr vert="horz" lIns="91440" tIns="45720" rIns="91440" bIns="45720" rtlCol="0"/>
          <a:lstStyle>
            <a:lvl1pPr algn="r">
              <a:defRPr sz="1200"/>
            </a:lvl1pPr>
          </a:lstStyle>
          <a:p>
            <a:fld id="{D0DF88FD-B61C-A642-80F6-31EA39FEA265}" type="datetimeFigureOut">
              <a:rPr lang="en-US" smtClean="0"/>
              <a:pPr/>
              <a:t>4/6/2021</a:t>
            </a:fld>
            <a:endParaRPr lang="en-US" dirty="0"/>
          </a:p>
        </p:txBody>
      </p:sp>
      <p:sp>
        <p:nvSpPr>
          <p:cNvPr id="4" name="Footer Placeholder 3"/>
          <p:cNvSpPr>
            <a:spLocks noGrp="1"/>
          </p:cNvSpPr>
          <p:nvPr>
            <p:ph type="ftr" sz="quarter" idx="2"/>
          </p:nvPr>
        </p:nvSpPr>
        <p:spPr>
          <a:xfrm>
            <a:off x="0" y="8684684"/>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5010" y="8684684"/>
            <a:ext cx="2971800" cy="457200"/>
          </a:xfrm>
          <a:prstGeom prst="rect">
            <a:avLst/>
          </a:prstGeom>
        </p:spPr>
        <p:txBody>
          <a:bodyPr vert="horz" lIns="91440" tIns="45720" rIns="91440" bIns="45720" rtlCol="0" anchor="b"/>
          <a:lstStyle>
            <a:lvl1pPr algn="r">
              <a:defRPr sz="1200"/>
            </a:lvl1pPr>
          </a:lstStyle>
          <a:p>
            <a:fld id="{E65EE7CB-706F-CF4A-B868-CC1CE05948F2}" type="slidenum">
              <a:rPr lang="en-US" smtClean="0"/>
              <a:pPr/>
              <a:t>‹#›</a:t>
            </a:fld>
            <a:endParaRPr lang="en-US" dirty="0"/>
          </a:p>
        </p:txBody>
      </p:sp>
    </p:spTree>
    <p:extLst>
      <p:ext uri="{BB962C8B-B14F-4D97-AF65-F5344CB8AC3E}">
        <p14:creationId xmlns:p14="http://schemas.microsoft.com/office/powerpoint/2010/main" val="3440782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5010" y="0"/>
            <a:ext cx="2971800" cy="457200"/>
          </a:xfrm>
          <a:prstGeom prst="rect">
            <a:avLst/>
          </a:prstGeom>
        </p:spPr>
        <p:txBody>
          <a:bodyPr vert="horz" lIns="91440" tIns="45720" rIns="91440" bIns="45720" rtlCol="0"/>
          <a:lstStyle>
            <a:lvl1pPr algn="r">
              <a:defRPr sz="1200"/>
            </a:lvl1pPr>
          </a:lstStyle>
          <a:p>
            <a:fld id="{17101F8A-6F1C-974E-8384-8717327E6772}" type="datetimeFigureOut">
              <a:rPr lang="en-US" smtClean="0"/>
              <a:pPr/>
              <a:t>4/6/2021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4684"/>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5010" y="8684684"/>
            <a:ext cx="2971800" cy="457200"/>
          </a:xfrm>
          <a:prstGeom prst="rect">
            <a:avLst/>
          </a:prstGeom>
        </p:spPr>
        <p:txBody>
          <a:bodyPr vert="horz" lIns="91440" tIns="45720" rIns="91440" bIns="45720" rtlCol="0" anchor="b"/>
          <a:lstStyle>
            <a:lvl1pPr algn="r">
              <a:defRPr sz="1200"/>
            </a:lvl1pPr>
          </a:lstStyle>
          <a:p>
            <a:fld id="{C81CCF30-75E7-4047-B971-189668F28995}" type="slidenum">
              <a:rPr lang="en-US" smtClean="0"/>
              <a:pPr/>
              <a:t>‹#›</a:t>
            </a:fld>
            <a:endParaRPr lang="en-US" dirty="0"/>
          </a:p>
        </p:txBody>
      </p:sp>
    </p:spTree>
    <p:extLst>
      <p:ext uri="{BB962C8B-B14F-4D97-AF65-F5344CB8AC3E}">
        <p14:creationId xmlns:p14="http://schemas.microsoft.com/office/powerpoint/2010/main" val="258464634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Develop and test an information, outreach, and support framework for individuals and families to plan for integrated employment.</a:t>
            </a:r>
          </a:p>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3</a:t>
            </a:fld>
            <a:endParaRPr lang="en-US" dirty="0"/>
          </a:p>
        </p:txBody>
      </p:sp>
    </p:spTree>
    <p:extLst>
      <p:ext uri="{BB962C8B-B14F-4D97-AF65-F5344CB8AC3E}">
        <p14:creationId xmlns:p14="http://schemas.microsoft.com/office/powerpoint/2010/main" val="3548972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1CCF30-75E7-4047-B971-189668F28995}" type="slidenum">
              <a:rPr lang="en-US" smtClean="0"/>
              <a:pPr/>
              <a:t>4</a:t>
            </a:fld>
            <a:endParaRPr lang="en-US" dirty="0"/>
          </a:p>
        </p:txBody>
      </p:sp>
    </p:spTree>
    <p:extLst>
      <p:ext uri="{BB962C8B-B14F-4D97-AF65-F5344CB8AC3E}">
        <p14:creationId xmlns:p14="http://schemas.microsoft.com/office/powerpoint/2010/main" val="1982990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6</a:t>
            </a:fld>
            <a:endParaRPr lang="en-US" dirty="0"/>
          </a:p>
        </p:txBody>
      </p:sp>
    </p:spTree>
    <p:extLst>
      <p:ext uri="{BB962C8B-B14F-4D97-AF65-F5344CB8AC3E}">
        <p14:creationId xmlns:p14="http://schemas.microsoft.com/office/powerpoint/2010/main" val="3699630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Youth from racial/ethnic minorities were highly represented in our sample; and access to quality jobs are even more disparate for these youth – </a:t>
            </a:r>
          </a:p>
        </p:txBody>
      </p:sp>
      <p:sp>
        <p:nvSpPr>
          <p:cNvPr id="4" name="Slide Number Placeholder 3"/>
          <p:cNvSpPr>
            <a:spLocks noGrp="1"/>
          </p:cNvSpPr>
          <p:nvPr>
            <p:ph type="sldNum" sz="quarter" idx="10"/>
          </p:nvPr>
        </p:nvSpPr>
        <p:spPr/>
        <p:txBody>
          <a:bodyPr/>
          <a:lstStyle/>
          <a:p>
            <a:fld id="{C81CCF30-75E7-4047-B971-189668F28995}" type="slidenum">
              <a:rPr lang="en-US" smtClean="0"/>
              <a:pPr/>
              <a:t>7</a:t>
            </a:fld>
            <a:endParaRPr lang="en-US" dirty="0"/>
          </a:p>
        </p:txBody>
      </p:sp>
    </p:spTree>
    <p:extLst>
      <p:ext uri="{BB962C8B-B14F-4D97-AF65-F5344CB8AC3E}">
        <p14:creationId xmlns:p14="http://schemas.microsoft.com/office/powerpoint/2010/main" val="497252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947306-B061-4FD0-A4ED-3A37BD84B960}" type="slidenum">
              <a:rPr lang="en-US" smtClean="0"/>
              <a:t>8</a:t>
            </a:fld>
            <a:endParaRPr lang="en-US"/>
          </a:p>
        </p:txBody>
      </p:sp>
    </p:spTree>
    <p:extLst>
      <p:ext uri="{BB962C8B-B14F-4D97-AF65-F5344CB8AC3E}">
        <p14:creationId xmlns:p14="http://schemas.microsoft.com/office/powerpoint/2010/main" val="4069817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000">
                <a:solidFill>
                  <a:schemeClr val="tx1"/>
                </a:solidFill>
                <a:latin typeface="Arial" charset="0"/>
                <a:ea typeface="ヒラギノ角ゴ Pro W3" charset="0"/>
                <a:cs typeface="ヒラギノ角ゴ Pro W3" charset="0"/>
              </a:defRPr>
            </a:lvl1pPr>
            <a:lvl2pPr marL="742950" indent="-285750">
              <a:defRPr sz="2000">
                <a:solidFill>
                  <a:schemeClr val="tx1"/>
                </a:solidFill>
                <a:latin typeface="Arial" charset="0"/>
                <a:ea typeface="ヒラギノ角ゴ Pro W3" charset="0"/>
              </a:defRPr>
            </a:lvl2pPr>
            <a:lvl3pPr marL="1143000" indent="-228600">
              <a:defRPr sz="2000">
                <a:solidFill>
                  <a:schemeClr val="tx1"/>
                </a:solidFill>
                <a:latin typeface="Arial" charset="0"/>
                <a:ea typeface="ヒラギノ角ゴ Pro W3" charset="0"/>
              </a:defRPr>
            </a:lvl3pPr>
            <a:lvl4pPr marL="1600200" indent="-228600">
              <a:defRPr sz="2000">
                <a:solidFill>
                  <a:schemeClr val="tx1"/>
                </a:solidFill>
                <a:latin typeface="Arial" charset="0"/>
                <a:ea typeface="ヒラギノ角ゴ Pro W3" charset="0"/>
              </a:defRPr>
            </a:lvl4pPr>
            <a:lvl5pPr marL="2057400" indent="-228600">
              <a:defRPr sz="2000">
                <a:solidFill>
                  <a:schemeClr val="tx1"/>
                </a:solidFill>
                <a:latin typeface="Arial" charset="0"/>
                <a:ea typeface="ヒラギノ角ゴ Pro W3" charset="0"/>
              </a:defRPr>
            </a:lvl5pPr>
            <a:lvl6pPr marL="2514600" indent="-228600" eaLnBrk="0" fontAlgn="base" hangingPunct="0">
              <a:spcBef>
                <a:spcPct val="0"/>
              </a:spcBef>
              <a:spcAft>
                <a:spcPct val="0"/>
              </a:spcAft>
              <a:defRPr sz="2000">
                <a:solidFill>
                  <a:schemeClr val="tx1"/>
                </a:solidFill>
                <a:latin typeface="Arial" charset="0"/>
                <a:ea typeface="ヒラギノ角ゴ Pro W3" charset="0"/>
              </a:defRPr>
            </a:lvl6pPr>
            <a:lvl7pPr marL="2971800" indent="-228600" eaLnBrk="0" fontAlgn="base" hangingPunct="0">
              <a:spcBef>
                <a:spcPct val="0"/>
              </a:spcBef>
              <a:spcAft>
                <a:spcPct val="0"/>
              </a:spcAft>
              <a:defRPr sz="2000">
                <a:solidFill>
                  <a:schemeClr val="tx1"/>
                </a:solidFill>
                <a:latin typeface="Arial" charset="0"/>
                <a:ea typeface="ヒラギノ角ゴ Pro W3" charset="0"/>
              </a:defRPr>
            </a:lvl7pPr>
            <a:lvl8pPr marL="3429000" indent="-228600" eaLnBrk="0" fontAlgn="base" hangingPunct="0">
              <a:spcBef>
                <a:spcPct val="0"/>
              </a:spcBef>
              <a:spcAft>
                <a:spcPct val="0"/>
              </a:spcAft>
              <a:defRPr sz="2000">
                <a:solidFill>
                  <a:schemeClr val="tx1"/>
                </a:solidFill>
                <a:latin typeface="Arial" charset="0"/>
                <a:ea typeface="ヒラギノ角ゴ Pro W3" charset="0"/>
              </a:defRPr>
            </a:lvl8pPr>
            <a:lvl9pPr marL="3886200" indent="-228600" eaLnBrk="0" fontAlgn="base" hangingPunct="0">
              <a:spcBef>
                <a:spcPct val="0"/>
              </a:spcBef>
              <a:spcAft>
                <a:spcPct val="0"/>
              </a:spcAft>
              <a:defRPr sz="2000">
                <a:solidFill>
                  <a:schemeClr val="tx1"/>
                </a:solidFill>
                <a:latin typeface="Arial" charset="0"/>
                <a:ea typeface="ヒラギノ角ゴ Pro W3" charset="0"/>
              </a:defRPr>
            </a:lvl9pPr>
          </a:lstStyle>
          <a:p>
            <a:pPr>
              <a:defRPr/>
            </a:pPr>
            <a:fld id="{E4A18A36-1BFC-1346-881B-371B77C93F58}" type="slidenum">
              <a:rPr lang="en-US" sz="1200"/>
              <a:pPr>
                <a:defRPr/>
              </a:pPr>
              <a:t>9</a:t>
            </a:fld>
            <a:endParaRPr lang="en-US" sz="1200"/>
          </a:p>
        </p:txBody>
      </p:sp>
      <p:sp>
        <p:nvSpPr>
          <p:cNvPr id="18435" name="Rectangle 2"/>
          <p:cNvSpPr>
            <a:spLocks noGrp="1" noRot="1" noChangeAspect="1" noChangeArrowheads="1"/>
          </p:cNvSpPr>
          <p:nvPr>
            <p:ph type="sldImg"/>
          </p:nvPr>
        </p:nvSpPr>
        <p:spPr>
          <a:solidFill>
            <a:srgbClr val="FFFFFF"/>
          </a:solidFill>
          <a:ln/>
        </p:spPr>
      </p:sp>
      <p:sp>
        <p:nvSpPr>
          <p:cNvPr id="22532" name="Rectangle 3"/>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dirty="0"/>
          </a:p>
        </p:txBody>
      </p:sp>
    </p:spTree>
    <p:extLst>
      <p:ext uri="{BB962C8B-B14F-4D97-AF65-F5344CB8AC3E}">
        <p14:creationId xmlns:p14="http://schemas.microsoft.com/office/powerpoint/2010/main" val="1578235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9412E-7F00-4BC9-ADEA-05C9B0C4A269}"/>
              </a:ext>
            </a:extLst>
          </p:cNvPr>
          <p:cNvSpPr>
            <a:spLocks noGrp="1"/>
          </p:cNvSpPr>
          <p:nvPr>
            <p:ph type="ctrTitle" hasCustomPrompt="1"/>
          </p:nvPr>
        </p:nvSpPr>
        <p:spPr>
          <a:xfrm>
            <a:off x="1143000" y="1122363"/>
            <a:ext cx="6858000" cy="2387600"/>
          </a:xfrm>
        </p:spPr>
        <p:txBody>
          <a:bodyPr anchor="b"/>
          <a:lstStyle>
            <a:lvl1pPr algn="ctr">
              <a:defRPr sz="4500"/>
            </a:lvl1pPr>
          </a:lstStyle>
          <a:p>
            <a:r>
              <a:rPr lang="en-US" dirty="0"/>
              <a:t>CLICK TO EDIT MASTER TITLE STYLE</a:t>
            </a:r>
          </a:p>
        </p:txBody>
      </p:sp>
      <p:sp>
        <p:nvSpPr>
          <p:cNvPr id="3" name="Subtitle 2">
            <a:extLst>
              <a:ext uri="{FF2B5EF4-FFF2-40B4-BE49-F238E27FC236}">
                <a16:creationId xmlns:a16="http://schemas.microsoft.com/office/drawing/2014/main" id="{2847826A-644D-4A22-B4B0-55F9FD59A4B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5" name="Footer Placeholder 4">
            <a:extLst>
              <a:ext uri="{FF2B5EF4-FFF2-40B4-BE49-F238E27FC236}">
                <a16:creationId xmlns:a16="http://schemas.microsoft.com/office/drawing/2014/main" id="{9E469139-CFED-47FB-B487-213E14F5C4FD}"/>
              </a:ext>
            </a:extLst>
          </p:cNvPr>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43343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37FD0-B8A2-427A-84CB-0FA80FAF796D}"/>
              </a:ext>
            </a:extLst>
          </p:cNvPr>
          <p:cNvSpPr>
            <a:spLocks noGrp="1"/>
          </p:cNvSpPr>
          <p:nvPr>
            <p:ph type="title" hasCustomPrompt="1"/>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6C07587B-8183-4742-A3E1-A31747EC8D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0258ACAD-E0F9-46D3-92F1-E3E09E0B37BA}"/>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F43E2077-E263-4A49-AF10-A0CF5F0DA496}"/>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14488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D27663-32B0-4C12-B6E9-D3A9A2D05F02}"/>
              </a:ext>
            </a:extLst>
          </p:cNvPr>
          <p:cNvSpPr>
            <a:spLocks noGrp="1"/>
          </p:cNvSpPr>
          <p:nvPr>
            <p:ph type="title" orient="vert" hasCustomPrompt="1"/>
          </p:nvPr>
        </p:nvSpPr>
        <p:spPr>
          <a:xfrm>
            <a:off x="6543675" y="365125"/>
            <a:ext cx="1971675"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6725B43-99EE-4E73-AF41-9D651AF0F1EC}"/>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99C0C24E-14F2-4963-BC11-BA99EC1A47F0}"/>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081F6841-AB92-4A92-AE0B-9F22F9D75564}"/>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178607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D572B-CCE1-4D62-917C-340076CE3DBC}"/>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DBDB4DA-A19D-4CF5-9987-395931FB12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B9BDB16-DC23-464B-BA97-4D20C53FF794}"/>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D9557D6E-1477-4F08-A8C6-FAA35CE23E0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370426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7C92-206C-486C-BF50-F9823F8D6417}"/>
              </a:ext>
            </a:extLst>
          </p:cNvPr>
          <p:cNvSpPr>
            <a:spLocks noGrp="1"/>
          </p:cNvSpPr>
          <p:nvPr>
            <p:ph type="title" hasCustomPrompt="1"/>
          </p:nvPr>
        </p:nvSpPr>
        <p:spPr>
          <a:xfrm>
            <a:off x="623888" y="1709739"/>
            <a:ext cx="7886700" cy="2852737"/>
          </a:xfrm>
        </p:spPr>
        <p:txBody>
          <a:bodyPr anchor="b"/>
          <a:lstStyle>
            <a:lvl1pPr>
              <a:defRPr sz="4500"/>
            </a:lvl1pPr>
          </a:lstStyle>
          <a:p>
            <a:r>
              <a:rPr lang="en-US" dirty="0"/>
              <a:t>CLICK TO EDIT MASTER TITLE STYLE</a:t>
            </a:r>
          </a:p>
        </p:txBody>
      </p:sp>
      <p:sp>
        <p:nvSpPr>
          <p:cNvPr id="3" name="Text Placeholder 2">
            <a:extLst>
              <a:ext uri="{FF2B5EF4-FFF2-40B4-BE49-F238E27FC236}">
                <a16:creationId xmlns:a16="http://schemas.microsoft.com/office/drawing/2014/main" id="{1B6FE532-455F-4958-A125-D72240023E2E}"/>
              </a:ext>
            </a:extLst>
          </p:cNvPr>
          <p:cNvSpPr>
            <a:spLocks noGrp="1"/>
          </p:cNvSpPr>
          <p:nvPr>
            <p:ph type="body" idx="1"/>
          </p:nvPr>
        </p:nvSpPr>
        <p:spPr>
          <a:xfrm>
            <a:off x="623888" y="4589464"/>
            <a:ext cx="78867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5" name="Footer Placeholder 4">
            <a:extLst>
              <a:ext uri="{FF2B5EF4-FFF2-40B4-BE49-F238E27FC236}">
                <a16:creationId xmlns:a16="http://schemas.microsoft.com/office/drawing/2014/main" id="{18D605E3-146B-45F2-9113-1807B362CE76}"/>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6CAE7FFD-47D7-43A5-AA68-86B462DDC82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639698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D5EAF-FCF6-4655-92D2-139AE9D6D352}"/>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913E849-6C38-4DFE-B739-4DDEB5797BD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C228D9-7C79-4677-98AF-326CCC7570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6A27DF6-0982-4F3C-A725-5E3691510B01}"/>
              </a:ext>
            </a:extLst>
          </p:cNvPr>
          <p:cNvSpPr>
            <a:spLocks noGrp="1"/>
          </p:cNvSpPr>
          <p:nvPr>
            <p:ph type="ftr" sz="quarter" idx="11"/>
          </p:nvPr>
        </p:nvSpPr>
        <p:spPr/>
        <p:txBody>
          <a:bodyPr/>
          <a:lstStyle/>
          <a:p>
            <a:pPr>
              <a:defRPr/>
            </a:pPr>
            <a:endParaRPr lang="en-US" dirty="0"/>
          </a:p>
        </p:txBody>
      </p:sp>
      <p:pic>
        <p:nvPicPr>
          <p:cNvPr id="10" name="Picture 9" descr="ADA National Network logo">
            <a:extLst>
              <a:ext uri="{FF2B5EF4-FFF2-40B4-BE49-F238E27FC236}">
                <a16:creationId xmlns:a16="http://schemas.microsoft.com/office/drawing/2014/main" id="{3FE505C8-3F40-45D6-876A-A9410E1D1A87}"/>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1447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C9D81-1118-4E29-B889-705BB998CF8A}"/>
              </a:ext>
            </a:extLst>
          </p:cNvPr>
          <p:cNvSpPr>
            <a:spLocks noGrp="1"/>
          </p:cNvSpPr>
          <p:nvPr>
            <p:ph type="title" hasCustomPrompt="1"/>
          </p:nvPr>
        </p:nvSpPr>
        <p:spPr>
          <a:xfrm>
            <a:off x="629841" y="365126"/>
            <a:ext cx="78867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39E2541C-4218-46CD-9768-1E9E3B24777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418D3DB-F661-4813-AC6F-BCBE9CF6BDD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348108-B148-47D3-B798-43FA02DA542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005342E-B838-42B3-9737-5D417DB50E2D}"/>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F40ED78B-DF11-478E-88D2-0015CE8DBC97}"/>
              </a:ext>
            </a:extLst>
          </p:cNvPr>
          <p:cNvSpPr>
            <a:spLocks noGrp="1"/>
          </p:cNvSpPr>
          <p:nvPr>
            <p:ph type="ftr" sz="quarter" idx="11"/>
          </p:nvPr>
        </p:nvSpPr>
        <p:spPr/>
        <p:txBody>
          <a:bodyPr/>
          <a:lstStyle/>
          <a:p>
            <a:pPr>
              <a:defRPr/>
            </a:pPr>
            <a:endParaRPr lang="en-US" dirty="0"/>
          </a:p>
        </p:txBody>
      </p:sp>
      <p:pic>
        <p:nvPicPr>
          <p:cNvPr id="12" name="Picture 11" descr="ADA National Network logo">
            <a:extLst>
              <a:ext uri="{FF2B5EF4-FFF2-40B4-BE49-F238E27FC236}">
                <a16:creationId xmlns:a16="http://schemas.microsoft.com/office/drawing/2014/main" id="{B2E4F07E-7817-4B20-800F-507A11A8460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352971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4B35B-090D-4126-AD6D-E71C4D0AAF56}"/>
              </a:ext>
            </a:extLst>
          </p:cNvPr>
          <p:cNvSpPr>
            <a:spLocks noGrp="1"/>
          </p:cNvSpPr>
          <p:nvPr>
            <p:ph type="title" hasCustomPrompt="1"/>
          </p:nvPr>
        </p:nvSpPr>
        <p:spPr/>
        <p:txBody>
          <a:bodyPr/>
          <a:lstStyle/>
          <a:p>
            <a:r>
              <a:rPr lang="en-US" dirty="0"/>
              <a:t>CLICK TO EDIT MASTER TITLE STYLE</a:t>
            </a:r>
          </a:p>
        </p:txBody>
      </p:sp>
      <p:sp>
        <p:nvSpPr>
          <p:cNvPr id="4" name="Footer Placeholder 3">
            <a:extLst>
              <a:ext uri="{FF2B5EF4-FFF2-40B4-BE49-F238E27FC236}">
                <a16:creationId xmlns:a16="http://schemas.microsoft.com/office/drawing/2014/main" id="{C9309A01-C4AC-4274-9AC9-E93F1A793A99}"/>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49F2CECA-51A4-48FE-A127-24B717296F3A}"/>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825068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7142B83-E782-4531-8F3B-164BC7E8F598}"/>
              </a:ext>
            </a:extLst>
          </p:cNvPr>
          <p:cNvSpPr>
            <a:spLocks noGrp="1"/>
          </p:cNvSpPr>
          <p:nvPr>
            <p:ph type="ftr" sz="quarter" idx="11"/>
          </p:nvPr>
        </p:nvSpPr>
        <p:spPr/>
        <p:txBody>
          <a:bodyPr/>
          <a:lstStyle/>
          <a:p>
            <a:pPr>
              <a:defRPr/>
            </a:pPr>
            <a:endParaRPr lang="en-US" dirty="0"/>
          </a:p>
        </p:txBody>
      </p:sp>
      <p:pic>
        <p:nvPicPr>
          <p:cNvPr id="6" name="Picture 5" descr="ADA National Network logo">
            <a:extLst>
              <a:ext uri="{FF2B5EF4-FFF2-40B4-BE49-F238E27FC236}">
                <a16:creationId xmlns:a16="http://schemas.microsoft.com/office/drawing/2014/main" id="{21BF6E43-F575-4004-9468-A59C4EF5CCEF}"/>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1041248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A9CFE-B28B-4682-A95D-A055AC48C21B}"/>
              </a:ext>
            </a:extLst>
          </p:cNvPr>
          <p:cNvSpPr>
            <a:spLocks noGrp="1"/>
          </p:cNvSpPr>
          <p:nvPr>
            <p:ph type="title" hasCustomPrompt="1"/>
          </p:nvPr>
        </p:nvSpPr>
        <p:spPr>
          <a:xfrm>
            <a:off x="629841" y="457200"/>
            <a:ext cx="2949178" cy="1600200"/>
          </a:xfrm>
        </p:spPr>
        <p:txBody>
          <a:bodyPr anchor="b"/>
          <a:lstStyle>
            <a:lvl1pPr>
              <a:defRPr sz="2400"/>
            </a:lvl1pPr>
          </a:lstStyle>
          <a:p>
            <a:r>
              <a:rPr lang="en-US" dirty="0"/>
              <a:t>CLICK TO EDIT MASTER TITLE STYLE</a:t>
            </a:r>
          </a:p>
        </p:txBody>
      </p:sp>
      <p:sp>
        <p:nvSpPr>
          <p:cNvPr id="3" name="Content Placeholder 2">
            <a:extLst>
              <a:ext uri="{FF2B5EF4-FFF2-40B4-BE49-F238E27FC236}">
                <a16:creationId xmlns:a16="http://schemas.microsoft.com/office/drawing/2014/main" id="{746CA9F6-7EA9-48FA-BB7E-5B4AC3F6CFB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FCA154-DCCD-488D-AA3E-8DF7293ED0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DCEBD378-A2DC-4702-9F7F-19E6A2F3815E}"/>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324C60E5-2FFE-4F36-9ACA-A394DA621C27}"/>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246163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77E-8408-4C32-8EE0-E50F09BB6283}"/>
              </a:ext>
            </a:extLst>
          </p:cNvPr>
          <p:cNvSpPr>
            <a:spLocks noGrp="1"/>
          </p:cNvSpPr>
          <p:nvPr>
            <p:ph type="title" hasCustomPrompt="1"/>
          </p:nvPr>
        </p:nvSpPr>
        <p:spPr>
          <a:xfrm>
            <a:off x="629841" y="457200"/>
            <a:ext cx="2949178" cy="1600200"/>
          </a:xfrm>
        </p:spPr>
        <p:txBody>
          <a:bodyPr anchor="b"/>
          <a:lstStyle>
            <a:lvl1pPr>
              <a:defRPr sz="2400"/>
            </a:lvl1pPr>
          </a:lstStyle>
          <a:p>
            <a:r>
              <a:rPr lang="en-US" dirty="0"/>
              <a:t>CLICK TO EDIT MASTER TITLE STYLE</a:t>
            </a:r>
          </a:p>
        </p:txBody>
      </p:sp>
      <p:sp>
        <p:nvSpPr>
          <p:cNvPr id="3" name="Picture Placeholder 2">
            <a:extLst>
              <a:ext uri="{FF2B5EF4-FFF2-40B4-BE49-F238E27FC236}">
                <a16:creationId xmlns:a16="http://schemas.microsoft.com/office/drawing/2014/main" id="{27B5CAE3-10BF-4B99-9A83-47FEAC528B2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AEDE89D-94AB-428D-9C5C-24D4736A797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CDD392BD-56C5-40A9-9FE8-82EBF087D1A3}"/>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996100C3-23EC-43B1-9B39-70518A14F695}"/>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550445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225A8E-0BE1-438C-8559-B9433B79688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78FA8-06B7-4465-9D13-34F39911ACC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28B38527-663F-4B04-9798-61833F7756B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dirty="0"/>
          </a:p>
        </p:txBody>
      </p:sp>
    </p:spTree>
    <p:extLst>
      <p:ext uri="{BB962C8B-B14F-4D97-AF65-F5344CB8AC3E}">
        <p14:creationId xmlns:p14="http://schemas.microsoft.com/office/powerpoint/2010/main" val="1821028968"/>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data.or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9AD9E7F-772D-4646-B7D5-153520ED997E}"/>
              </a:ext>
              <a:ext uri="{C183D7F6-B498-43B3-948B-1728B52AA6E4}">
                <adec:decorative xmlns="" xmlns:adec="http://schemas.microsoft.com/office/drawing/2017/decorative" val="1"/>
              </a:ext>
            </a:extLst>
          </p:cNvPr>
          <p:cNvSpPr/>
          <p:nvPr/>
        </p:nvSpPr>
        <p:spPr>
          <a:xfrm>
            <a:off x="0" y="389786"/>
            <a:ext cx="9144000" cy="6046528"/>
          </a:xfrm>
          <a:prstGeom prst="rect">
            <a:avLst/>
          </a:prstGeom>
          <a:solidFill>
            <a:srgbClr val="5670AE"/>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C3F3F16-B413-4E7E-B707-1C4771DC1DD7}"/>
              </a:ext>
              <a:ext uri="{C183D7F6-B498-43B3-948B-1728B52AA6E4}">
                <adec:decorative xmlns="" xmlns:adec="http://schemas.microsoft.com/office/drawing/2017/decorative" val="1"/>
              </a:ext>
            </a:extLst>
          </p:cNvPr>
          <p:cNvSpPr/>
          <p:nvPr/>
        </p:nvSpPr>
        <p:spPr>
          <a:xfrm>
            <a:off x="-382772" y="2048618"/>
            <a:ext cx="9739424" cy="2760764"/>
          </a:xfrm>
          <a:prstGeom prst="rect">
            <a:avLst/>
          </a:prstGeom>
          <a:solidFill>
            <a:schemeClr val="bg1"/>
          </a:solidFill>
          <a:ln w="190500">
            <a:solidFill>
              <a:schemeClr val="accent1"/>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168C58B5-18C7-4D6F-8B55-B90EA75381BA}"/>
              </a:ext>
            </a:extLst>
          </p:cNvPr>
          <p:cNvSpPr>
            <a:spLocks noGrp="1"/>
          </p:cNvSpPr>
          <p:nvPr>
            <p:ph type="ctrTitle"/>
          </p:nvPr>
        </p:nvSpPr>
        <p:spPr>
          <a:xfrm>
            <a:off x="223284" y="2529252"/>
            <a:ext cx="8697432" cy="1767597"/>
          </a:xfrm>
        </p:spPr>
        <p:txBody>
          <a:bodyPr>
            <a:normAutofit fontScale="90000"/>
          </a:bodyPr>
          <a:lstStyle/>
          <a:p>
            <a:pPr>
              <a:lnSpc>
                <a:spcPct val="100000"/>
              </a:lnSpc>
              <a:spcBef>
                <a:spcPts val="600"/>
              </a:spcBef>
              <a:spcAft>
                <a:spcPts val="600"/>
              </a:spcAft>
            </a:pPr>
            <a:r>
              <a:rPr lang="en-US" sz="4400" b="1" spc="300" dirty="0">
                <a:solidFill>
                  <a:schemeClr val="accent5">
                    <a:lumMod val="50000"/>
                  </a:schemeClr>
                </a:solidFill>
                <a:latin typeface="+mn-lt"/>
              </a:rPr>
              <a:t>Americans with Disabilities Act</a:t>
            </a:r>
            <a:r>
              <a:rPr lang="en-US" dirty="0">
                <a:solidFill>
                  <a:schemeClr val="accent1"/>
                </a:solidFill>
              </a:rPr>
              <a:t/>
            </a:r>
            <a:br>
              <a:rPr lang="en-US" dirty="0">
                <a:solidFill>
                  <a:schemeClr val="accent1"/>
                </a:solidFill>
              </a:rPr>
            </a:br>
            <a:r>
              <a:rPr lang="en-US" sz="8000" b="1" spc="-300" dirty="0">
                <a:solidFill>
                  <a:schemeClr val="accent1"/>
                </a:solidFill>
                <a:ea typeface="Source Sans Pro Black" panose="020B0803030403020204" pitchFamily="34" charset="0"/>
              </a:rPr>
              <a:t>STATE OF THE SCIENCE</a:t>
            </a:r>
            <a:endParaRPr lang="en-US" b="1" spc="-300" dirty="0">
              <a:solidFill>
                <a:schemeClr val="accent1"/>
              </a:solidFill>
              <a:ea typeface="Source Sans Pro Black" panose="020B0803030403020204" pitchFamily="34" charset="0"/>
            </a:endParaRPr>
          </a:p>
        </p:txBody>
      </p:sp>
      <p:sp>
        <p:nvSpPr>
          <p:cNvPr id="5" name="Subtitle 4">
            <a:extLst>
              <a:ext uri="{FF2B5EF4-FFF2-40B4-BE49-F238E27FC236}">
                <a16:creationId xmlns:a16="http://schemas.microsoft.com/office/drawing/2014/main" id="{CBEF4374-7ED0-45E9-80E0-A5609128FF34}"/>
              </a:ext>
            </a:extLst>
          </p:cNvPr>
          <p:cNvSpPr>
            <a:spLocks noGrp="1"/>
          </p:cNvSpPr>
          <p:nvPr>
            <p:ph type="subTitle" idx="1"/>
          </p:nvPr>
        </p:nvSpPr>
        <p:spPr>
          <a:xfrm>
            <a:off x="1057940" y="5163736"/>
            <a:ext cx="6858000" cy="831739"/>
          </a:xfrm>
        </p:spPr>
        <p:txBody>
          <a:bodyPr>
            <a:normAutofit fontScale="85000" lnSpcReduction="20000"/>
          </a:bodyPr>
          <a:lstStyle/>
          <a:p>
            <a:r>
              <a:rPr lang="en-US" sz="4300" b="1" dirty="0">
                <a:solidFill>
                  <a:schemeClr val="bg1"/>
                </a:solidFill>
              </a:rPr>
              <a:t>April 13 – 15, 2021</a:t>
            </a:r>
          </a:p>
          <a:p>
            <a:r>
              <a:rPr lang="en-US" sz="2400" b="1" spc="300" dirty="0">
                <a:solidFill>
                  <a:schemeClr val="bg1"/>
                </a:solidFill>
              </a:rPr>
              <a:t>#ADAStateOfScience</a:t>
            </a:r>
          </a:p>
        </p:txBody>
      </p:sp>
      <p:sp>
        <p:nvSpPr>
          <p:cNvPr id="6" name="Subtitle 4">
            <a:extLst>
              <a:ext uri="{FF2B5EF4-FFF2-40B4-BE49-F238E27FC236}">
                <a16:creationId xmlns:a16="http://schemas.microsoft.com/office/drawing/2014/main" id="{3E72430A-2AF4-4A47-80DD-3EF8261431DB}"/>
              </a:ext>
            </a:extLst>
          </p:cNvPr>
          <p:cNvSpPr txBox="1">
            <a:spLocks/>
          </p:cNvSpPr>
          <p:nvPr/>
        </p:nvSpPr>
        <p:spPr>
          <a:xfrm>
            <a:off x="2140243" y="859547"/>
            <a:ext cx="5900185" cy="724141"/>
          </a:xfrm>
          <a:prstGeom prst="rect">
            <a:avLst/>
          </a:prstGeom>
        </p:spPr>
        <p:txBody>
          <a:bodyPr vert="horz" lIns="91440" tIns="45720" rIns="91440" bIns="45720" rtlCol="0">
            <a:normAutofit fontScale="925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4800" b="1" dirty="0">
                <a:solidFill>
                  <a:schemeClr val="bg1"/>
                </a:solidFill>
              </a:rPr>
              <a:t>ADA National Network</a:t>
            </a:r>
          </a:p>
        </p:txBody>
      </p:sp>
      <p:pic>
        <p:nvPicPr>
          <p:cNvPr id="10" name="Picture 9" descr="ADA National Network logo">
            <a:extLst>
              <a:ext uri="{FF2B5EF4-FFF2-40B4-BE49-F238E27FC236}">
                <a16:creationId xmlns:a16="http://schemas.microsoft.com/office/drawing/2014/main" id="{6FD14BEA-40EF-40DA-B72D-C443C7D70DB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480581" y="774607"/>
            <a:ext cx="894020" cy="894020"/>
          </a:xfrm>
          <a:prstGeom prst="rect">
            <a:avLst/>
          </a:prstGeom>
        </p:spPr>
      </p:pic>
    </p:spTree>
    <p:extLst>
      <p:ext uri="{BB962C8B-B14F-4D97-AF65-F5344CB8AC3E}">
        <p14:creationId xmlns:p14="http://schemas.microsoft.com/office/powerpoint/2010/main" val="422150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683E1-661A-4A54-AA56-AFE5BCF5D2ED}"/>
              </a:ext>
            </a:extLst>
          </p:cNvPr>
          <p:cNvSpPr>
            <a:spLocks noGrp="1"/>
          </p:cNvSpPr>
          <p:nvPr>
            <p:ph type="title"/>
          </p:nvPr>
        </p:nvSpPr>
        <p:spPr>
          <a:xfrm>
            <a:off x="623888" y="1709739"/>
            <a:ext cx="7886700" cy="2852737"/>
          </a:xfrm>
        </p:spPr>
        <p:txBody>
          <a:bodyPr anchor="b">
            <a:normAutofit/>
          </a:bodyPr>
          <a:lstStyle/>
          <a:p>
            <a:r>
              <a:rPr lang="en-US" dirty="0"/>
              <a:t>The Road to Work: Youth with Disabilities and their Views on Employment and the ADA</a:t>
            </a:r>
          </a:p>
        </p:txBody>
      </p:sp>
      <p:sp>
        <p:nvSpPr>
          <p:cNvPr id="3" name="Text Placeholder 2">
            <a:extLst>
              <a:ext uri="{FF2B5EF4-FFF2-40B4-BE49-F238E27FC236}">
                <a16:creationId xmlns:a16="http://schemas.microsoft.com/office/drawing/2014/main" id="{0B392DA5-0F59-4979-A30C-2CF3D0A558A2}"/>
              </a:ext>
            </a:extLst>
          </p:cNvPr>
          <p:cNvSpPr>
            <a:spLocks noGrp="1"/>
          </p:cNvSpPr>
          <p:nvPr>
            <p:ph type="body" idx="1"/>
          </p:nvPr>
        </p:nvSpPr>
        <p:spPr>
          <a:xfrm>
            <a:off x="623888" y="4589464"/>
            <a:ext cx="7886700" cy="1500187"/>
          </a:xfrm>
        </p:spPr>
        <p:txBody>
          <a:bodyPr>
            <a:normAutofit/>
          </a:bodyPr>
          <a:lstStyle/>
          <a:p>
            <a:r>
              <a:rPr lang="en-US" dirty="0"/>
              <a:t>Ellen Fabian, PhD, University of Maryland</a:t>
            </a:r>
          </a:p>
          <a:p>
            <a:r>
              <a:rPr lang="en-US" dirty="0"/>
              <a:t>Ann Deschamps,  </a:t>
            </a:r>
            <a:r>
              <a:rPr lang="en-US" dirty="0" err="1"/>
              <a:t>EdD</a:t>
            </a:r>
            <a:r>
              <a:rPr lang="en-US" dirty="0"/>
              <a:t>, Mid-Atlantic ADA Center</a:t>
            </a:r>
          </a:p>
        </p:txBody>
      </p:sp>
    </p:spTree>
    <p:extLst>
      <p:ext uri="{BB962C8B-B14F-4D97-AF65-F5344CB8AC3E}">
        <p14:creationId xmlns:p14="http://schemas.microsoft.com/office/powerpoint/2010/main" val="1751214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the current context of CIE and youth with disabilities? </a:t>
            </a:r>
          </a:p>
        </p:txBody>
      </p:sp>
      <p:sp>
        <p:nvSpPr>
          <p:cNvPr id="4" name="Content Placeholder 3">
            <a:extLst>
              <a:ext uri="{FF2B5EF4-FFF2-40B4-BE49-F238E27FC236}">
                <a16:creationId xmlns:a16="http://schemas.microsoft.com/office/drawing/2014/main" id="{04792AC5-D889-4F60-AB72-C90DF3DE26C4}"/>
              </a:ext>
            </a:extLst>
          </p:cNvPr>
          <p:cNvSpPr>
            <a:spLocks noGrp="1"/>
          </p:cNvSpPr>
          <p:nvPr>
            <p:ph idx="1"/>
          </p:nvPr>
        </p:nvSpPr>
        <p:spPr/>
        <p:txBody>
          <a:bodyPr>
            <a:normAutofit/>
          </a:bodyPr>
          <a:lstStyle/>
          <a:p>
            <a:r>
              <a:rPr lang="en-US" dirty="0"/>
              <a:t>Laws, such as the ADA and the Workforce Innovation and Opportunity Act (WIOA) of 2014 are enacted to improve access and opportunity to competitive integrated employment for all people with disabilities; and WIOA has specific provisions for youth.</a:t>
            </a:r>
          </a:p>
          <a:p>
            <a:r>
              <a:rPr lang="en-US" dirty="0" smtClean="0"/>
              <a:t>Bureau of Labor Statistics(BLS) data </a:t>
            </a:r>
            <a:r>
              <a:rPr lang="en-US" dirty="0"/>
              <a:t>before COVID-19 show disparities in labor force participation of youth with disabilities compared to their counterparts; and the pandemic only increased the disparity. </a:t>
            </a:r>
          </a:p>
          <a:p>
            <a:r>
              <a:rPr lang="en-US" dirty="0"/>
              <a:t>BLS  2021  data show a 30 percentage point difference in labor force participation for youth ages 20-24  (40.1% vs. 70%). </a:t>
            </a:r>
          </a:p>
          <a:p>
            <a:r>
              <a:rPr lang="en-US" dirty="0"/>
              <a:t>Studies indicate youth with non-apparent disabilities, and those with poor self-advocacy skills, among other factors, are less likely to request workplace accommodations (Lindsay, Cagliostro &amp; </a:t>
            </a:r>
            <a:r>
              <a:rPr lang="en-US" dirty="0" err="1"/>
              <a:t>Carafa</a:t>
            </a:r>
            <a:r>
              <a:rPr lang="en-US" dirty="0"/>
              <a:t>, 2018) under the ADA.</a:t>
            </a:r>
          </a:p>
        </p:txBody>
      </p:sp>
    </p:spTree>
    <p:extLst>
      <p:ext uri="{BB962C8B-B14F-4D97-AF65-F5344CB8AC3E}">
        <p14:creationId xmlns:p14="http://schemas.microsoft.com/office/powerpoint/2010/main" val="26062670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62230"/>
          </a:xfrm>
        </p:spPr>
        <p:txBody>
          <a:bodyPr/>
          <a:lstStyle/>
          <a:p>
            <a:r>
              <a:rPr lang="en-US" dirty="0"/>
              <a:t>Method </a:t>
            </a:r>
          </a:p>
        </p:txBody>
      </p:sp>
      <p:sp>
        <p:nvSpPr>
          <p:cNvPr id="5" name="Content Placeholder 4">
            <a:extLst>
              <a:ext uri="{FF2B5EF4-FFF2-40B4-BE49-F238E27FC236}">
                <a16:creationId xmlns:a16="http://schemas.microsoft.com/office/drawing/2014/main" id="{81124D09-68DF-4A6A-ADEE-9798D68C0BBC}"/>
              </a:ext>
            </a:extLst>
          </p:cNvPr>
          <p:cNvSpPr>
            <a:spLocks noGrp="1"/>
          </p:cNvSpPr>
          <p:nvPr>
            <p:ph idx="1"/>
          </p:nvPr>
        </p:nvSpPr>
        <p:spPr>
          <a:xfrm>
            <a:off x="628650" y="1427357"/>
            <a:ext cx="7886700" cy="4749606"/>
          </a:xfrm>
        </p:spPr>
        <p:txBody>
          <a:bodyPr/>
          <a:lstStyle/>
          <a:p>
            <a:r>
              <a:rPr lang="en-US" dirty="0"/>
              <a:t>The purpose of this qualitative study was to explore perceptions of a cross-sample of youth with disabilities regarding employment-related barriers, and knowledge/utilization of Title I protections to address them</a:t>
            </a:r>
          </a:p>
          <a:p>
            <a:r>
              <a:rPr lang="en-US" dirty="0"/>
              <a:t>We conducted five focus groups in three different states using a variety of recruitment sources (e.g., LEAs, ILCs, and state VR) </a:t>
            </a:r>
          </a:p>
          <a:p>
            <a:r>
              <a:rPr lang="en-US" dirty="0"/>
              <a:t>42 youth participated; 52% from racial/ethnic minorities; 55% were male; and 60% were ages 18-21</a:t>
            </a:r>
          </a:p>
          <a:p>
            <a:r>
              <a:rPr lang="en-US" dirty="0"/>
              <a:t>Intellectual/developmental disability was the most frequently identified; followed by mental health </a:t>
            </a:r>
            <a:r>
              <a:rPr lang="en-US" dirty="0" smtClean="0"/>
              <a:t>(emotional and behavioral disorders, </a:t>
            </a:r>
            <a:r>
              <a:rPr lang="en-US" dirty="0"/>
              <a:t>anxiety disorders), and learning disability</a:t>
            </a:r>
          </a:p>
          <a:p>
            <a:r>
              <a:rPr lang="en-US" dirty="0"/>
              <a:t>Youth were recruited from various sources; and screened by staff for eligibility </a:t>
            </a:r>
          </a:p>
        </p:txBody>
      </p:sp>
    </p:spTree>
    <p:extLst>
      <p:ext uri="{BB962C8B-B14F-4D97-AF65-F5344CB8AC3E}">
        <p14:creationId xmlns:p14="http://schemas.microsoft.com/office/powerpoint/2010/main" val="35214757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8467E-ABBD-41C5-9268-1FE6B6707C3C}"/>
              </a:ext>
            </a:extLst>
          </p:cNvPr>
          <p:cNvSpPr>
            <a:spLocks noGrp="1"/>
          </p:cNvSpPr>
          <p:nvPr>
            <p:ph type="title"/>
          </p:nvPr>
        </p:nvSpPr>
        <p:spPr/>
        <p:txBody>
          <a:bodyPr/>
          <a:lstStyle/>
          <a:p>
            <a:r>
              <a:rPr lang="en-US" dirty="0"/>
              <a:t>Procedures</a:t>
            </a:r>
          </a:p>
        </p:txBody>
      </p:sp>
      <p:sp>
        <p:nvSpPr>
          <p:cNvPr id="5" name="Content Placeholder 4">
            <a:extLst>
              <a:ext uri="{FF2B5EF4-FFF2-40B4-BE49-F238E27FC236}">
                <a16:creationId xmlns:a16="http://schemas.microsoft.com/office/drawing/2014/main" id="{C8B28169-ABAA-4450-B9C6-8EC90DF87AD6}"/>
              </a:ext>
            </a:extLst>
          </p:cNvPr>
          <p:cNvSpPr>
            <a:spLocks noGrp="1"/>
          </p:cNvSpPr>
          <p:nvPr>
            <p:ph idx="1"/>
          </p:nvPr>
        </p:nvSpPr>
        <p:spPr>
          <a:xfrm>
            <a:off x="628650" y="1494263"/>
            <a:ext cx="7886700" cy="4682700"/>
          </a:xfrm>
        </p:spPr>
        <p:txBody>
          <a:bodyPr>
            <a:normAutofit/>
          </a:bodyPr>
          <a:lstStyle/>
          <a:p>
            <a:r>
              <a:rPr lang="en-US" dirty="0"/>
              <a:t>Each focus group had two facilitators from the research team, and was conducted over 60-90 minutes</a:t>
            </a:r>
          </a:p>
          <a:p>
            <a:r>
              <a:rPr lang="en-US" dirty="0"/>
              <a:t>Each participant completed an </a:t>
            </a:r>
            <a:r>
              <a:rPr lang="en-US" dirty="0" smtClean="0"/>
              <a:t>informed consent </a:t>
            </a:r>
            <a:r>
              <a:rPr lang="en-US" dirty="0"/>
              <a:t>and a demographic/background survey (anonymous)</a:t>
            </a:r>
          </a:p>
          <a:p>
            <a:r>
              <a:rPr lang="en-US" dirty="0"/>
              <a:t>Focus groups were audio-recorded and transcribed</a:t>
            </a:r>
          </a:p>
          <a:p>
            <a:r>
              <a:rPr lang="en-US" dirty="0"/>
              <a:t>Focus groups were conducted from fall 2018 to fall 2019</a:t>
            </a:r>
          </a:p>
          <a:p>
            <a:r>
              <a:rPr lang="en-US" dirty="0"/>
              <a:t>The protocol included 9 questions, such as: </a:t>
            </a:r>
          </a:p>
          <a:p>
            <a:pPr lvl="1"/>
            <a:r>
              <a:rPr lang="en-US" dirty="0"/>
              <a:t>What is the ADA?</a:t>
            </a:r>
          </a:p>
          <a:p>
            <a:pPr lvl="1"/>
            <a:r>
              <a:rPr lang="en-US" dirty="0"/>
              <a:t>What is an accommodation?</a:t>
            </a:r>
          </a:p>
          <a:p>
            <a:pPr lvl="1"/>
            <a:r>
              <a:rPr lang="en-US" dirty="0"/>
              <a:t>What are your experiences in getting a job?</a:t>
            </a:r>
          </a:p>
          <a:p>
            <a:pPr lvl="1"/>
            <a:r>
              <a:rPr lang="en-US" dirty="0"/>
              <a:t>Have you requested workplace accommodations? </a:t>
            </a:r>
          </a:p>
          <a:p>
            <a:r>
              <a:rPr lang="en-US" dirty="0"/>
              <a:t>Youth who completed the focus group received a $25.00 gift card, and a packet of information on the ADA</a:t>
            </a:r>
          </a:p>
          <a:p>
            <a:endParaRPr lang="en-US" dirty="0"/>
          </a:p>
        </p:txBody>
      </p:sp>
    </p:spTree>
    <p:extLst>
      <p:ext uri="{BB962C8B-B14F-4D97-AF65-F5344CB8AC3E}">
        <p14:creationId xmlns:p14="http://schemas.microsoft.com/office/powerpoint/2010/main" val="5861003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Findings</a:t>
            </a:r>
          </a:p>
        </p:txBody>
      </p:sp>
      <p:sp>
        <p:nvSpPr>
          <p:cNvPr id="7" name="Content Placeholder 6">
            <a:extLst>
              <a:ext uri="{FF2B5EF4-FFF2-40B4-BE49-F238E27FC236}">
                <a16:creationId xmlns:a16="http://schemas.microsoft.com/office/drawing/2014/main" id="{96EF7B4C-CE80-476D-B77A-2EED0765D96A}"/>
              </a:ext>
            </a:extLst>
          </p:cNvPr>
          <p:cNvSpPr>
            <a:spLocks noGrp="1"/>
          </p:cNvSpPr>
          <p:nvPr>
            <p:ph idx="1"/>
          </p:nvPr>
        </p:nvSpPr>
        <p:spPr/>
        <p:txBody>
          <a:bodyPr>
            <a:normAutofit/>
          </a:bodyPr>
          <a:lstStyle/>
          <a:p>
            <a:r>
              <a:rPr lang="en-US" dirty="0"/>
              <a:t>Five themes emerged from analysis of over 300 pages of focus group transcripts</a:t>
            </a:r>
          </a:p>
          <a:p>
            <a:r>
              <a:rPr lang="en-US" dirty="0"/>
              <a:t>Themes were categorized as barriers or facilitators to employment</a:t>
            </a:r>
          </a:p>
          <a:p>
            <a:r>
              <a:rPr lang="en-US" dirty="0"/>
              <a:t>Barriers</a:t>
            </a:r>
          </a:p>
          <a:p>
            <a:pPr lvl="1"/>
            <a:r>
              <a:rPr lang="en-US" dirty="0"/>
              <a:t>Stigma  - employers have negative attitude about disability</a:t>
            </a:r>
          </a:p>
          <a:p>
            <a:pPr lvl="1"/>
            <a:r>
              <a:rPr lang="en-US" dirty="0"/>
              <a:t>Disability/health condition – creates performance issues; but reluctant to request accommodations</a:t>
            </a:r>
          </a:p>
          <a:p>
            <a:pPr lvl="1"/>
            <a:r>
              <a:rPr lang="en-US" dirty="0"/>
              <a:t>Anxiety – easier to request </a:t>
            </a:r>
            <a:r>
              <a:rPr lang="en-US" i="1" dirty="0"/>
              <a:t>academic</a:t>
            </a:r>
            <a:r>
              <a:rPr lang="en-US" dirty="0"/>
              <a:t> accommodations; anxiety about requesting </a:t>
            </a:r>
            <a:r>
              <a:rPr lang="en-US" i="1" dirty="0"/>
              <a:t>job</a:t>
            </a:r>
            <a:r>
              <a:rPr lang="en-US" dirty="0"/>
              <a:t> accommodations</a:t>
            </a:r>
          </a:p>
          <a:p>
            <a:r>
              <a:rPr lang="en-US" dirty="0"/>
              <a:t>Supports/Facilitators</a:t>
            </a:r>
          </a:p>
          <a:p>
            <a:pPr lvl="1"/>
            <a:r>
              <a:rPr lang="en-US" dirty="0"/>
              <a:t>Coworkers/supervisors who ‘step in’ and help-out</a:t>
            </a:r>
          </a:p>
          <a:p>
            <a:pPr lvl="1"/>
            <a:r>
              <a:rPr lang="en-US" dirty="0"/>
              <a:t>Self-management behaviors (coping with generalized anxiety/stress at work)</a:t>
            </a:r>
          </a:p>
          <a:p>
            <a:pPr lvl="1"/>
            <a:r>
              <a:rPr lang="en-US" dirty="0"/>
              <a:t>Workplace accommodations (customizing jobs; job coaches)</a:t>
            </a:r>
          </a:p>
        </p:txBody>
      </p:sp>
    </p:spTree>
    <p:extLst>
      <p:ext uri="{BB962C8B-B14F-4D97-AF65-F5344CB8AC3E}">
        <p14:creationId xmlns:p14="http://schemas.microsoft.com/office/powerpoint/2010/main" val="17691949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6F243-16CA-4081-B99F-1D796B183F5F}"/>
              </a:ext>
            </a:extLst>
          </p:cNvPr>
          <p:cNvSpPr>
            <a:spLocks noGrp="1"/>
          </p:cNvSpPr>
          <p:nvPr>
            <p:ph type="title"/>
          </p:nvPr>
        </p:nvSpPr>
        <p:spPr/>
        <p:txBody>
          <a:bodyPr/>
          <a:lstStyle/>
          <a:p>
            <a:r>
              <a:rPr lang="en-US" dirty="0"/>
              <a:t>What Can We Learn From The Findings?</a:t>
            </a:r>
          </a:p>
        </p:txBody>
      </p:sp>
      <p:sp>
        <p:nvSpPr>
          <p:cNvPr id="3" name="Content Placeholder 2">
            <a:extLst>
              <a:ext uri="{FF2B5EF4-FFF2-40B4-BE49-F238E27FC236}">
                <a16:creationId xmlns:a16="http://schemas.microsoft.com/office/drawing/2014/main" id="{EEB671B3-70A4-4F7A-8B01-4C72EABE3C1A}"/>
              </a:ext>
            </a:extLst>
          </p:cNvPr>
          <p:cNvSpPr>
            <a:spLocks noGrp="1"/>
          </p:cNvSpPr>
          <p:nvPr>
            <p:ph idx="1"/>
          </p:nvPr>
        </p:nvSpPr>
        <p:spPr/>
        <p:txBody>
          <a:bodyPr>
            <a:normAutofit/>
          </a:bodyPr>
          <a:lstStyle/>
          <a:p>
            <a:r>
              <a:rPr lang="en-US" sz="2400" dirty="0"/>
              <a:t>In schools and other settings – pair information about the ADA with that of </a:t>
            </a:r>
            <a:r>
              <a:rPr lang="en-US" sz="2400" dirty="0" smtClean="0"/>
              <a:t>504 </a:t>
            </a:r>
            <a:r>
              <a:rPr lang="en-US" sz="2400" dirty="0"/>
              <a:t>accommodations, or even IDEA services to address gaps in knowledge</a:t>
            </a:r>
          </a:p>
          <a:p>
            <a:r>
              <a:rPr lang="en-US" sz="2400" dirty="0"/>
              <a:t>I</a:t>
            </a:r>
            <a:r>
              <a:rPr lang="en-US" sz="2400" dirty="0" smtClean="0"/>
              <a:t>ncrease </a:t>
            </a:r>
            <a:r>
              <a:rPr lang="en-US" sz="2400" dirty="0"/>
              <a:t>emphasis on </a:t>
            </a:r>
            <a:r>
              <a:rPr lang="en-US" sz="2400" dirty="0" smtClean="0"/>
              <a:t>self-advocacy training </a:t>
            </a:r>
            <a:r>
              <a:rPr lang="en-US" sz="2400" dirty="0"/>
              <a:t>with specific focus on workplace accommodation benefits, managing requests, </a:t>
            </a:r>
            <a:r>
              <a:rPr lang="en-US" sz="2400" dirty="0" smtClean="0"/>
              <a:t>and understanding </a:t>
            </a:r>
            <a:r>
              <a:rPr lang="en-US" sz="2400" dirty="0"/>
              <a:t>the “interactive process” of job accommodation requests</a:t>
            </a:r>
          </a:p>
          <a:p>
            <a:r>
              <a:rPr lang="en-US" sz="2400" dirty="0"/>
              <a:t>Make sure ADA messages, messengers and methods are congruent with cultural competence and needs of minority youth</a:t>
            </a:r>
          </a:p>
          <a:p>
            <a:pPr marL="0" indent="0">
              <a:buNone/>
            </a:pPr>
            <a:endParaRPr lang="en-US" sz="2400" dirty="0"/>
          </a:p>
        </p:txBody>
      </p:sp>
    </p:spTree>
    <p:extLst>
      <p:ext uri="{BB962C8B-B14F-4D97-AF65-F5344CB8AC3E}">
        <p14:creationId xmlns:p14="http://schemas.microsoft.com/office/powerpoint/2010/main" val="1596316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 To Strengthen The Study’s Findings </a:t>
            </a:r>
          </a:p>
        </p:txBody>
      </p:sp>
      <p:sp>
        <p:nvSpPr>
          <p:cNvPr id="3" name="Content Placeholder 2">
            <a:extLst>
              <a:ext uri="{FF2B5EF4-FFF2-40B4-BE49-F238E27FC236}">
                <a16:creationId xmlns:a16="http://schemas.microsoft.com/office/drawing/2014/main" id="{992D7321-943E-4802-8DE7-3239DEFEFFB7}"/>
              </a:ext>
            </a:extLst>
          </p:cNvPr>
          <p:cNvSpPr>
            <a:spLocks noGrp="1"/>
          </p:cNvSpPr>
          <p:nvPr>
            <p:ph idx="1"/>
          </p:nvPr>
        </p:nvSpPr>
        <p:spPr/>
        <p:txBody>
          <a:bodyPr/>
          <a:lstStyle/>
          <a:p>
            <a:r>
              <a:rPr lang="en-US" sz="2400" dirty="0"/>
              <a:t>Conduct pilot interventions using rigorous research methods to evaluate the most effective practices to increase transitioning youth knowledge and use of the ADA that can inform outreach, training and technical assistance across stakeholder groups </a:t>
            </a:r>
          </a:p>
          <a:p>
            <a:pPr marL="0" indent="0">
              <a:buNone/>
            </a:pPr>
            <a:endParaRPr lang="en-US" sz="2400" dirty="0"/>
          </a:p>
          <a:p>
            <a:r>
              <a:rPr lang="en-US" sz="2400" dirty="0"/>
              <a:t>Conduct research on the demand side by soliciting feedback from employers regarding youth employment and ADA requests in the workplace in order to identify employer recommendations and practices associated with positive request outcomes</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6723656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44F2B0FD-660B-49FD-83AA-78890E3F2252}"/>
              </a:ext>
            </a:extLst>
          </p:cNvPr>
          <p:cNvSpPr txBox="1"/>
          <p:nvPr/>
        </p:nvSpPr>
        <p:spPr>
          <a:xfrm>
            <a:off x="2850776" y="5915378"/>
            <a:ext cx="3442447" cy="369332"/>
          </a:xfrm>
          <a:prstGeom prst="rect">
            <a:avLst/>
          </a:prstGeom>
          <a:noFill/>
        </p:spPr>
        <p:txBody>
          <a:bodyPr wrap="square" rtlCol="0">
            <a:spAutoFit/>
          </a:bodyPr>
          <a:lstStyle/>
          <a:p>
            <a:r>
              <a:rPr lang="en-US" dirty="0">
                <a:hlinkClick r:id="rId3"/>
              </a:rPr>
              <a:t>www.adata.org</a:t>
            </a:r>
            <a:r>
              <a:rPr lang="en-US" dirty="0"/>
              <a:t> | </a:t>
            </a:r>
            <a:r>
              <a:rPr lang="en-US" b="0" i="0" dirty="0">
                <a:solidFill>
                  <a:srgbClr val="000000"/>
                </a:solidFill>
                <a:effectLst/>
              </a:rPr>
              <a:t>1-800-949-4232</a:t>
            </a:r>
            <a:endParaRPr lang="en-US" dirty="0"/>
          </a:p>
        </p:txBody>
      </p:sp>
      <p:pic>
        <p:nvPicPr>
          <p:cNvPr id="7" name="Content Placeholder 6" descr="ADA National Network Regional Centers Map">
            <a:extLst>
              <a:ext uri="{FF2B5EF4-FFF2-40B4-BE49-F238E27FC236}">
                <a16:creationId xmlns:a16="http://schemas.microsoft.com/office/drawing/2014/main" id="{8E25AED9-CF77-49BE-9E99-B9A4396F26F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052705" y="2278175"/>
            <a:ext cx="5038590" cy="3047918"/>
          </a:xfrm>
        </p:spPr>
      </p:pic>
      <p:pic>
        <p:nvPicPr>
          <p:cNvPr id="9" name="Picture 8" descr="Celebrating 30 Years ADA National Network Americans with Disabilities Act Guidance and Training">
            <a:extLst>
              <a:ext uri="{FF2B5EF4-FFF2-40B4-BE49-F238E27FC236}">
                <a16:creationId xmlns:a16="http://schemas.microsoft.com/office/drawing/2014/main" id="{54F0B18C-9E60-4E20-9F06-344D898DF36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89924" y="459022"/>
            <a:ext cx="6364150" cy="1257587"/>
          </a:xfrm>
          <a:prstGeom prst="rect">
            <a:avLst/>
          </a:prstGeom>
        </p:spPr>
      </p:pic>
      <p:sp>
        <p:nvSpPr>
          <p:cNvPr id="2" name="Title 1"/>
          <p:cNvSpPr>
            <a:spLocks noGrp="1"/>
          </p:cNvSpPr>
          <p:nvPr>
            <p:ph type="title"/>
          </p:nvPr>
        </p:nvSpPr>
        <p:spPr>
          <a:xfrm>
            <a:off x="126560" y="54403"/>
            <a:ext cx="3012831" cy="440470"/>
          </a:xfrm>
        </p:spPr>
        <p:txBody>
          <a:bodyPr/>
          <a:lstStyle/>
          <a:p>
            <a:r>
              <a:rPr lang="en-CA" sz="800" dirty="0">
                <a:solidFill>
                  <a:schemeClr val="bg1"/>
                </a:solidFill>
              </a:rPr>
              <a:t>Project Partners</a:t>
            </a:r>
          </a:p>
        </p:txBody>
      </p:sp>
    </p:spTree>
    <p:extLst>
      <p:ext uri="{BB962C8B-B14F-4D97-AF65-F5344CB8AC3E}">
        <p14:creationId xmlns:p14="http://schemas.microsoft.com/office/powerpoint/2010/main" val="414769329"/>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SOS 2021 PPT Template">
  <a:themeElements>
    <a:clrScheme name="SOS">
      <a:dk1>
        <a:sysClr val="windowText" lastClr="000000"/>
      </a:dk1>
      <a:lt1>
        <a:sysClr val="window" lastClr="FFFFFF"/>
      </a:lt1>
      <a:dk2>
        <a:srgbClr val="44546A"/>
      </a:dk2>
      <a:lt2>
        <a:srgbClr val="E7E6E6"/>
      </a:lt2>
      <a:accent1>
        <a:srgbClr val="1D4093"/>
      </a:accent1>
      <a:accent2>
        <a:srgbClr val="6D643F"/>
      </a:accent2>
      <a:accent3>
        <a:srgbClr val="A5A5A5"/>
      </a:accent3>
      <a:accent4>
        <a:srgbClr val="F5E9BE"/>
      </a:accent4>
      <a:accent5>
        <a:srgbClr val="C7CFE4"/>
      </a:accent5>
      <a:accent6>
        <a:srgbClr val="174C4F"/>
      </a:accent6>
      <a:hlink>
        <a:srgbClr val="0563C1"/>
      </a:hlink>
      <a:folHlink>
        <a:srgbClr val="954F72"/>
      </a:folHlink>
    </a:clrScheme>
    <a:fontScheme name="SOS">
      <a:majorFont>
        <a:latin typeface="Source Sans Pro SemiBol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S 2021 PPT Template" id="{07468714-7E58-4194-A618-75AE333C09FB}" vid="{31F730A4-FA7B-46F2-90D6-397C5A7570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150</TotalTime>
  <Words>712</Words>
  <Application>Microsoft Office PowerPoint</Application>
  <PresentationFormat>On-screen Show (4:3)</PresentationFormat>
  <Paragraphs>59</Paragraphs>
  <Slides>9</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Source Sans Pro Black</vt:lpstr>
      <vt:lpstr>Source Sans Pro SemiBold</vt:lpstr>
      <vt:lpstr>ヒラギノ角ゴ Pro W3</vt:lpstr>
      <vt:lpstr>Arial</vt:lpstr>
      <vt:lpstr>Calibri</vt:lpstr>
      <vt:lpstr>SOS 2021 PPT Template</vt:lpstr>
      <vt:lpstr>Americans with Disabilities Act STATE OF THE SCIENCE</vt:lpstr>
      <vt:lpstr>The Road to Work: Youth with Disabilities and their Views on Employment and the ADA</vt:lpstr>
      <vt:lpstr>What is the current context of CIE and youth with disabilities? </vt:lpstr>
      <vt:lpstr>Method </vt:lpstr>
      <vt:lpstr>Procedures</vt:lpstr>
      <vt:lpstr>Findings</vt:lpstr>
      <vt:lpstr>What Can We Learn From The Findings?</vt:lpstr>
      <vt:lpstr>Next Steps To Strengthen The Study’s Findings </vt:lpstr>
      <vt:lpstr>Project Partners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Americans with Disabilities Act STATE OF THE SCIENCE</dc:title>
  <dc:creator>Linea Johnson</dc:creator>
  <cp:lastModifiedBy>Linea E. Johnson</cp:lastModifiedBy>
  <cp:revision>22</cp:revision>
  <dcterms:created xsi:type="dcterms:W3CDTF">2021-01-19T21:47:11Z</dcterms:created>
  <dcterms:modified xsi:type="dcterms:W3CDTF">2021-04-06T16:24:58Z</dcterms:modified>
</cp:coreProperties>
</file>