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1.xml" ContentType="application/vnd.openxmlformats-officedocument.presentationml.comments+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comment2.xml" ContentType="application/vnd.openxmlformats-officedocument.presentationml.comment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1" r:id="rId1"/>
  </p:sldMasterIdLst>
  <p:notesMasterIdLst>
    <p:notesMasterId r:id="rId16"/>
  </p:notesMasterIdLst>
  <p:handoutMasterIdLst>
    <p:handoutMasterId r:id="rId17"/>
  </p:handoutMasterIdLst>
  <p:sldIdLst>
    <p:sldId id="1229" r:id="rId2"/>
    <p:sldId id="1215" r:id="rId3"/>
    <p:sldId id="999" r:id="rId4"/>
    <p:sldId id="1220" r:id="rId5"/>
    <p:sldId id="1000" r:id="rId6"/>
    <p:sldId id="1001" r:id="rId7"/>
    <p:sldId id="1222" r:id="rId8"/>
    <p:sldId id="1223" r:id="rId9"/>
    <p:sldId id="1227" r:id="rId10"/>
    <p:sldId id="279" r:id="rId11"/>
    <p:sldId id="1228" r:id="rId12"/>
    <p:sldId id="1216" r:id="rId13"/>
    <p:sldId id="1225" r:id="rId14"/>
    <p:sldId id="98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lison" initials="A" lastIdx="2" clrIdx="0"/>
  <p:cmAuthor id="2" name="John Butterworth" initials="JB" lastIdx="3" clrIdx="1"/>
  <p:cmAuthor id="3" name="John Butterworth" initials="JB [2]" lastIdx="1" clrIdx="2"/>
  <p:cmAuthor id="4" name="John Butterworth" initials="JB [3]" lastIdx="1" clrIdx="3"/>
  <p:cmAuthor id="5" name="John Butterworth" initials="JB [3] [2]" lastIdx="1" clrIdx="4"/>
  <p:cmAuthor id="6" name="John Butterworth" initials="JB [4]" lastIdx="1" clrIdx="5"/>
  <p:cmAuthor id="7" name="John Butterworth" initials="JB [5]" lastIdx="1" clrIdx="6"/>
  <p:cmAuthor id="8" name="John Butterworth" initials="JB [6]" lastIdx="1" clrIdx="7"/>
  <p:cmAuthor id="9" name="John Butterworth" initials="JB [7]" lastIdx="1" clrIdx="8"/>
  <p:cmAuthor id="10" name="Allison Cohen Hall" initials="ACH" lastIdx="15" clrIdx="9"/>
  <p:cmAuthor id="11" name="Anya R Weber" initials="ARW" lastIdx="1" clrIdx="10"/>
  <p:cmAuthor id="12" name="Pimjai Sudsawad" initials="PS" lastIdx="6" clrIdx="11">
    <p:extLst>
      <p:ext uri="{19B8F6BF-5375-455C-9EA6-DF929625EA0E}">
        <p15:presenceInfo xmlns:p15="http://schemas.microsoft.com/office/powerpoint/2012/main" userId="Pimjai Sudsawad" providerId="None"/>
      </p:ext>
    </p:extLst>
  </p:cmAuthor>
  <p:cmAuthor id="13" name="Linea E. Johnson" initials="LEJ" lastIdx="8" clrIdx="12">
    <p:extLst>
      <p:ext uri="{19B8F6BF-5375-455C-9EA6-DF929625EA0E}">
        <p15:presenceInfo xmlns:p15="http://schemas.microsoft.com/office/powerpoint/2012/main" userId="S::lineaj@uw.edu::c2095632-3ccd-47f1-952c-df202b5b96f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9"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70AE"/>
    <a:srgbClr val="5D9732"/>
    <a:srgbClr val="FFFC00"/>
    <a:srgbClr val="1560A0"/>
    <a:srgbClr val="2578AF"/>
    <a:srgbClr val="FFFFFF"/>
    <a:srgbClr val="1C5298"/>
    <a:srgbClr val="2678B0"/>
    <a:srgbClr val="8000FF"/>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86" autoAdjust="0"/>
    <p:restoredTop sz="95465" autoAdjust="0"/>
  </p:normalViewPr>
  <p:slideViewPr>
    <p:cSldViewPr snapToGrid="0" snapToObjects="1">
      <p:cViewPr varScale="1">
        <p:scale>
          <a:sx n="86" d="100"/>
          <a:sy n="86" d="100"/>
        </p:scale>
        <p:origin x="1410" y="90"/>
      </p:cViewPr>
      <p:guideLst>
        <p:guide orient="horz" pos="2160"/>
        <p:guide pos="2880"/>
      </p:guideLst>
    </p:cSldViewPr>
  </p:slideViewPr>
  <p:outlineViewPr>
    <p:cViewPr>
      <p:scale>
        <a:sx n="33" d="100"/>
        <a:sy n="33" d="100"/>
      </p:scale>
      <p:origin x="0" y="-5624"/>
    </p:cViewPr>
  </p:outlineViewPr>
  <p:notesTextViewPr>
    <p:cViewPr>
      <p:scale>
        <a:sx n="100" d="100"/>
        <a:sy n="100" d="100"/>
      </p:scale>
      <p:origin x="0" y="0"/>
    </p:cViewPr>
  </p:notesTextViewPr>
  <p:sorterViewPr>
    <p:cViewPr varScale="1">
      <p:scale>
        <a:sx n="1" d="1"/>
        <a:sy n="1" d="1"/>
      </p:scale>
      <p:origin x="0" y="0"/>
    </p:cViewPr>
  </p:sorterViewPr>
  <p:notesViewPr>
    <p:cSldViewPr snapToGrid="0" snapToObjects="1">
      <p:cViewPr varScale="1">
        <p:scale>
          <a:sx n="94" d="100"/>
          <a:sy n="94" d="100"/>
        </p:scale>
        <p:origin x="3752" y="1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3" dt="2021-03-11T14:39:26.032" idx="4">
    <p:pos x="10" y="10"/>
    <p:text>add alt text to chart</p:text>
    <p:extLst>
      <p:ext uri="{C676402C-5697-4E1C-873F-D02D1690AC5C}">
        <p15:threadingInfo xmlns:p15="http://schemas.microsoft.com/office/powerpoint/2012/main" timeZoneBias="4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3" dt="2021-03-11T14:38:15.765" idx="1">
    <p:pos x="5625" y="987"/>
    <p:text>Check reading order</p:text>
    <p:extLst>
      <p:ext uri="{C676402C-5697-4E1C-873F-D02D1690AC5C}">
        <p15:threadingInfo xmlns:p15="http://schemas.microsoft.com/office/powerpoint/2012/main" timeZoneBias="480"/>
      </p:ext>
    </p:extLst>
  </p:cm>
  <p:cm authorId="13" dt="2021-03-11T14:38:57.237" idx="2">
    <p:pos x="5721" y="1083"/>
    <p:text>Needs alt text</p:text>
    <p:extLst>
      <p:ext uri="{C676402C-5697-4E1C-873F-D02D1690AC5C}">
        <p15:threadingInfo xmlns:p15="http://schemas.microsoft.com/office/powerpoint/2012/main" timeZoneBias="480"/>
      </p:ext>
    </p:extLst>
  </p:cm>
  <p:cm authorId="13" dt="2021-03-11T14:45:01.293" idx="8">
    <p:pos x="5817" y="1179"/>
    <p:text>The contrast on this graphic is also difficult in some sections, specifically the lighter blues with white lettering. The hardest to read are "intrinsic" and "mental and emotional state"</p:text>
    <p:extLst>
      <p:ext uri="{C676402C-5697-4E1C-873F-D02D1690AC5C}">
        <p15:threadingInfo xmlns:p15="http://schemas.microsoft.com/office/powerpoint/2012/main" timeZoneBias="480"/>
      </p:ext>
    </p:extLst>
  </p:cm>
</p:cmLst>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85943D-E7CF-D047-B066-E3CEF6EA6092}" type="doc">
      <dgm:prSet loTypeId="urn:microsoft.com/office/officeart/2005/8/layout/cycle8" loCatId="" qsTypeId="urn:microsoft.com/office/officeart/2005/8/quickstyle/simple4" qsCatId="simple" csTypeId="urn:microsoft.com/office/officeart/2005/8/colors/colorful5" csCatId="colorful" phldr="1"/>
      <dgm:spPr/>
    </dgm:pt>
    <dgm:pt modelId="{030D74B1-21B0-1147-93B3-59E98666CAB6}">
      <dgm:prSet phldrT="[Text]"/>
      <dgm:spPr>
        <a:gradFill flip="none" rotWithShape="0">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dgm:spPr>
      <dgm:t>
        <a:bodyPr/>
        <a:lstStyle/>
        <a:p>
          <a:r>
            <a:rPr lang="en-US" dirty="0"/>
            <a:t>Extrinsic</a:t>
          </a:r>
        </a:p>
      </dgm:t>
    </dgm:pt>
    <dgm:pt modelId="{E7D6854F-1126-8D48-9B9A-ACDB67684B86}" type="parTrans" cxnId="{6AB145F3-AD68-6648-B5B1-E65F1CDE8B03}">
      <dgm:prSet/>
      <dgm:spPr/>
      <dgm:t>
        <a:bodyPr/>
        <a:lstStyle/>
        <a:p>
          <a:endParaRPr lang="en-US"/>
        </a:p>
      </dgm:t>
    </dgm:pt>
    <dgm:pt modelId="{6AECF19C-A517-C245-AFA4-43E43AFCD279}" type="sibTrans" cxnId="{6AB145F3-AD68-6648-B5B1-E65F1CDE8B03}">
      <dgm:prSet/>
      <dgm:spPr/>
      <dgm:t>
        <a:bodyPr/>
        <a:lstStyle/>
        <a:p>
          <a:endParaRPr lang="en-US"/>
        </a:p>
      </dgm:t>
    </dgm:pt>
    <dgm:pt modelId="{D630ADE4-9441-AB4D-AD3D-B80D51614620}">
      <dgm:prSet phldrT="[Text]"/>
      <dgm:spPr>
        <a:gradFill flip="none" rotWithShape="0">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dgm:spPr>
      <dgm:t>
        <a:bodyPr/>
        <a:lstStyle/>
        <a:p>
          <a:r>
            <a:rPr lang="en-US" dirty="0"/>
            <a:t>Intrinsic</a:t>
          </a:r>
        </a:p>
      </dgm:t>
    </dgm:pt>
    <dgm:pt modelId="{BF3076D1-2A1B-F343-BFA2-ADBD707588B3}" type="parTrans" cxnId="{612F676E-83E0-804B-920B-7879A849C7AF}">
      <dgm:prSet/>
      <dgm:spPr/>
      <dgm:t>
        <a:bodyPr/>
        <a:lstStyle/>
        <a:p>
          <a:endParaRPr lang="en-US"/>
        </a:p>
      </dgm:t>
    </dgm:pt>
    <dgm:pt modelId="{8E5282BC-0F10-3146-A1FE-1B61AD8E439F}" type="sibTrans" cxnId="{612F676E-83E0-804B-920B-7879A849C7AF}">
      <dgm:prSet/>
      <dgm:spPr/>
      <dgm:t>
        <a:bodyPr/>
        <a:lstStyle/>
        <a:p>
          <a:endParaRPr lang="en-US"/>
        </a:p>
      </dgm:t>
    </dgm:pt>
    <dgm:pt modelId="{2E5A65EB-90DF-3A47-81A7-6197590DB616}" type="pres">
      <dgm:prSet presAssocID="{6385943D-E7CF-D047-B066-E3CEF6EA6092}" presName="compositeShape" presStyleCnt="0">
        <dgm:presLayoutVars>
          <dgm:chMax val="7"/>
          <dgm:dir/>
          <dgm:resizeHandles val="exact"/>
        </dgm:presLayoutVars>
      </dgm:prSet>
      <dgm:spPr/>
    </dgm:pt>
    <dgm:pt modelId="{6DF8E1A7-F7D1-2444-890F-1F092AEEA22F}" type="pres">
      <dgm:prSet presAssocID="{6385943D-E7CF-D047-B066-E3CEF6EA6092}" presName="wedge1" presStyleLbl="node1" presStyleIdx="0" presStyleCnt="2" custLinFactNeighborX="77582" custLinFactNeighborY="2577"/>
      <dgm:spPr/>
      <dgm:t>
        <a:bodyPr/>
        <a:lstStyle/>
        <a:p>
          <a:endParaRPr lang="en-US"/>
        </a:p>
      </dgm:t>
    </dgm:pt>
    <dgm:pt modelId="{EFA76443-1417-B04A-AD42-CA0331F8F33D}" type="pres">
      <dgm:prSet presAssocID="{6385943D-E7CF-D047-B066-E3CEF6EA6092}" presName="dummy1a" presStyleCnt="0"/>
      <dgm:spPr/>
    </dgm:pt>
    <dgm:pt modelId="{CCE4EE40-E580-EA41-B969-826FB2185DD5}" type="pres">
      <dgm:prSet presAssocID="{6385943D-E7CF-D047-B066-E3CEF6EA6092}" presName="dummy1b" presStyleCnt="0"/>
      <dgm:spPr/>
    </dgm:pt>
    <dgm:pt modelId="{17C62495-557B-E34B-B7C6-CE9D90FAF74A}" type="pres">
      <dgm:prSet presAssocID="{6385943D-E7CF-D047-B066-E3CEF6EA6092}" presName="wedge1Tx" presStyleLbl="node1" presStyleIdx="0" presStyleCnt="2">
        <dgm:presLayoutVars>
          <dgm:chMax val="0"/>
          <dgm:chPref val="0"/>
          <dgm:bulletEnabled val="1"/>
        </dgm:presLayoutVars>
      </dgm:prSet>
      <dgm:spPr/>
      <dgm:t>
        <a:bodyPr/>
        <a:lstStyle/>
        <a:p>
          <a:endParaRPr lang="en-US"/>
        </a:p>
      </dgm:t>
    </dgm:pt>
    <dgm:pt modelId="{389CB32F-61AA-B740-A06D-D796D0D0D221}" type="pres">
      <dgm:prSet presAssocID="{6385943D-E7CF-D047-B066-E3CEF6EA6092}" presName="wedge2" presStyleLbl="node1" presStyleIdx="1" presStyleCnt="2" custLinFactNeighborX="77582" custLinFactNeighborY="2577"/>
      <dgm:spPr/>
      <dgm:t>
        <a:bodyPr/>
        <a:lstStyle/>
        <a:p>
          <a:endParaRPr lang="en-US"/>
        </a:p>
      </dgm:t>
    </dgm:pt>
    <dgm:pt modelId="{60C22137-65C1-994D-9148-390E25E0F770}" type="pres">
      <dgm:prSet presAssocID="{6385943D-E7CF-D047-B066-E3CEF6EA6092}" presName="dummy2a" presStyleCnt="0"/>
      <dgm:spPr/>
    </dgm:pt>
    <dgm:pt modelId="{6FB11159-8430-A04E-85FC-5EF77A199E0A}" type="pres">
      <dgm:prSet presAssocID="{6385943D-E7CF-D047-B066-E3CEF6EA6092}" presName="dummy2b" presStyleCnt="0"/>
      <dgm:spPr/>
    </dgm:pt>
    <dgm:pt modelId="{83D7E576-7443-3648-8419-33999D025605}" type="pres">
      <dgm:prSet presAssocID="{6385943D-E7CF-D047-B066-E3CEF6EA6092}" presName="wedge2Tx" presStyleLbl="node1" presStyleIdx="1" presStyleCnt="2">
        <dgm:presLayoutVars>
          <dgm:chMax val="0"/>
          <dgm:chPref val="0"/>
          <dgm:bulletEnabled val="1"/>
        </dgm:presLayoutVars>
      </dgm:prSet>
      <dgm:spPr/>
      <dgm:t>
        <a:bodyPr/>
        <a:lstStyle/>
        <a:p>
          <a:endParaRPr lang="en-US"/>
        </a:p>
      </dgm:t>
    </dgm:pt>
    <dgm:pt modelId="{68F52F17-AB3B-234A-8659-EE3D4F32E778}" type="pres">
      <dgm:prSet presAssocID="{8E5282BC-0F10-3146-A1FE-1B61AD8E439F}" presName="arrowWedge1" presStyleLbl="fgSibTrans2D1" presStyleIdx="0" presStyleCnt="2"/>
      <dgm:spPr>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2700000" scaled="1"/>
          <a:tileRect/>
        </a:gradFill>
      </dgm:spPr>
    </dgm:pt>
    <dgm:pt modelId="{31FD6486-236C-C448-80E7-64DE273CFC2B}" type="pres">
      <dgm:prSet presAssocID="{6AECF19C-A517-C245-AFA4-43E43AFCD279}" presName="arrowWedge2" presStyleLbl="fgSibTrans2D1" presStyleIdx="1" presStyleCnt="2"/>
      <dgm:spPr/>
    </dgm:pt>
  </dgm:ptLst>
  <dgm:cxnLst>
    <dgm:cxn modelId="{612F676E-83E0-804B-920B-7879A849C7AF}" srcId="{6385943D-E7CF-D047-B066-E3CEF6EA6092}" destId="{D630ADE4-9441-AB4D-AD3D-B80D51614620}" srcOrd="0" destOrd="0" parTransId="{BF3076D1-2A1B-F343-BFA2-ADBD707588B3}" sibTransId="{8E5282BC-0F10-3146-A1FE-1B61AD8E439F}"/>
    <dgm:cxn modelId="{6AB145F3-AD68-6648-B5B1-E65F1CDE8B03}" srcId="{6385943D-E7CF-D047-B066-E3CEF6EA6092}" destId="{030D74B1-21B0-1147-93B3-59E98666CAB6}" srcOrd="1" destOrd="0" parTransId="{E7D6854F-1126-8D48-9B9A-ACDB67684B86}" sibTransId="{6AECF19C-A517-C245-AFA4-43E43AFCD279}"/>
    <dgm:cxn modelId="{F7335035-D41D-764A-9176-121266CFF7DA}" type="presOf" srcId="{D630ADE4-9441-AB4D-AD3D-B80D51614620}" destId="{6DF8E1A7-F7D1-2444-890F-1F092AEEA22F}" srcOrd="0" destOrd="0" presId="urn:microsoft.com/office/officeart/2005/8/layout/cycle8"/>
    <dgm:cxn modelId="{FB101770-EE3C-8F48-AFC2-5C345583D544}" type="presOf" srcId="{D630ADE4-9441-AB4D-AD3D-B80D51614620}" destId="{17C62495-557B-E34B-B7C6-CE9D90FAF74A}" srcOrd="1" destOrd="0" presId="urn:microsoft.com/office/officeart/2005/8/layout/cycle8"/>
    <dgm:cxn modelId="{509ADA11-652A-CF43-A701-0C64D7D523A1}" type="presOf" srcId="{030D74B1-21B0-1147-93B3-59E98666CAB6}" destId="{389CB32F-61AA-B740-A06D-D796D0D0D221}" srcOrd="0" destOrd="0" presId="urn:microsoft.com/office/officeart/2005/8/layout/cycle8"/>
    <dgm:cxn modelId="{2A18EF3D-D4AF-6C45-9A4C-F2E2CBDCD8D0}" type="presOf" srcId="{6385943D-E7CF-D047-B066-E3CEF6EA6092}" destId="{2E5A65EB-90DF-3A47-81A7-6197590DB616}" srcOrd="0" destOrd="0" presId="urn:microsoft.com/office/officeart/2005/8/layout/cycle8"/>
    <dgm:cxn modelId="{EBA06332-FFC8-F24F-9B99-ACA50E3EB3D1}" type="presOf" srcId="{030D74B1-21B0-1147-93B3-59E98666CAB6}" destId="{83D7E576-7443-3648-8419-33999D025605}" srcOrd="1" destOrd="0" presId="urn:microsoft.com/office/officeart/2005/8/layout/cycle8"/>
    <dgm:cxn modelId="{22E7EA8C-E269-2C48-BC17-C2AB14F8E13E}" type="presParOf" srcId="{2E5A65EB-90DF-3A47-81A7-6197590DB616}" destId="{6DF8E1A7-F7D1-2444-890F-1F092AEEA22F}" srcOrd="0" destOrd="0" presId="urn:microsoft.com/office/officeart/2005/8/layout/cycle8"/>
    <dgm:cxn modelId="{62A920FA-5BDD-4443-804C-9E03EC02F951}" type="presParOf" srcId="{2E5A65EB-90DF-3A47-81A7-6197590DB616}" destId="{EFA76443-1417-B04A-AD42-CA0331F8F33D}" srcOrd="1" destOrd="0" presId="urn:microsoft.com/office/officeart/2005/8/layout/cycle8"/>
    <dgm:cxn modelId="{9AF66AC9-5E1B-BA45-B7BC-4792ACA1AE42}" type="presParOf" srcId="{2E5A65EB-90DF-3A47-81A7-6197590DB616}" destId="{CCE4EE40-E580-EA41-B969-826FB2185DD5}" srcOrd="2" destOrd="0" presId="urn:microsoft.com/office/officeart/2005/8/layout/cycle8"/>
    <dgm:cxn modelId="{F33EA68C-7D1A-5945-BA62-BC5DF9212121}" type="presParOf" srcId="{2E5A65EB-90DF-3A47-81A7-6197590DB616}" destId="{17C62495-557B-E34B-B7C6-CE9D90FAF74A}" srcOrd="3" destOrd="0" presId="urn:microsoft.com/office/officeart/2005/8/layout/cycle8"/>
    <dgm:cxn modelId="{D048EBE1-E536-1448-8ECC-1068BDAFC37C}" type="presParOf" srcId="{2E5A65EB-90DF-3A47-81A7-6197590DB616}" destId="{389CB32F-61AA-B740-A06D-D796D0D0D221}" srcOrd="4" destOrd="0" presId="urn:microsoft.com/office/officeart/2005/8/layout/cycle8"/>
    <dgm:cxn modelId="{835287E2-11F9-1147-8BB0-AF407C19ADE1}" type="presParOf" srcId="{2E5A65EB-90DF-3A47-81A7-6197590DB616}" destId="{60C22137-65C1-994D-9148-390E25E0F770}" srcOrd="5" destOrd="0" presId="urn:microsoft.com/office/officeart/2005/8/layout/cycle8"/>
    <dgm:cxn modelId="{BC1EE1D3-F657-B743-9053-8C034FBA7169}" type="presParOf" srcId="{2E5A65EB-90DF-3A47-81A7-6197590DB616}" destId="{6FB11159-8430-A04E-85FC-5EF77A199E0A}" srcOrd="6" destOrd="0" presId="urn:microsoft.com/office/officeart/2005/8/layout/cycle8"/>
    <dgm:cxn modelId="{BB377637-8165-AD48-A4E3-8D11D9457878}" type="presParOf" srcId="{2E5A65EB-90DF-3A47-81A7-6197590DB616}" destId="{83D7E576-7443-3648-8419-33999D025605}" srcOrd="7" destOrd="0" presId="urn:microsoft.com/office/officeart/2005/8/layout/cycle8"/>
    <dgm:cxn modelId="{2B9583B4-A3D6-684C-88B6-8386FC5C037A}" type="presParOf" srcId="{2E5A65EB-90DF-3A47-81A7-6197590DB616}" destId="{68F52F17-AB3B-234A-8659-EE3D4F32E778}" srcOrd="8" destOrd="0" presId="urn:microsoft.com/office/officeart/2005/8/layout/cycle8"/>
    <dgm:cxn modelId="{65D71EB3-8B1F-F04D-82A7-8CF72A208FFC}" type="presParOf" srcId="{2E5A65EB-90DF-3A47-81A7-6197590DB616}" destId="{31FD6486-236C-C448-80E7-64DE273CFC2B}" srcOrd="9" destOrd="0" presId="urn:microsoft.com/office/officeart/2005/8/layout/cycle8"/>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F8E1A7-F7D1-2444-890F-1F092AEEA22F}">
      <dsp:nvSpPr>
        <dsp:cNvPr id="0" name=""/>
        <dsp:cNvSpPr/>
      </dsp:nvSpPr>
      <dsp:spPr>
        <a:xfrm>
          <a:off x="4070863" y="395092"/>
          <a:ext cx="3413760" cy="3413760"/>
        </a:xfrm>
        <a:prstGeom prst="pie">
          <a:avLst>
            <a:gd name="adj1" fmla="val 16200000"/>
            <a:gd name="adj2" fmla="val 5400000"/>
          </a:avLst>
        </a:prstGeom>
        <a:gradFill flip="none" rotWithShape="0">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en-US" sz="2600" kern="1200" dirty="0"/>
            <a:t>Intrinsic</a:t>
          </a:r>
        </a:p>
      </dsp:txBody>
      <dsp:txXfrm>
        <a:off x="5936239" y="1289172"/>
        <a:ext cx="1219200" cy="1625600"/>
      </dsp:txXfrm>
    </dsp:sp>
    <dsp:sp modelId="{389CB32F-61AA-B740-A06D-D796D0D0D221}">
      <dsp:nvSpPr>
        <dsp:cNvPr id="0" name=""/>
        <dsp:cNvSpPr/>
      </dsp:nvSpPr>
      <dsp:spPr>
        <a:xfrm>
          <a:off x="3908303" y="395092"/>
          <a:ext cx="3413760" cy="3413760"/>
        </a:xfrm>
        <a:prstGeom prst="pie">
          <a:avLst>
            <a:gd name="adj1" fmla="val 5400000"/>
            <a:gd name="adj2" fmla="val 16200000"/>
          </a:avLst>
        </a:prstGeom>
        <a:gradFill flip="none" rotWithShape="0">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en-US" sz="2600" kern="1200" dirty="0"/>
            <a:t>Extrinsic</a:t>
          </a:r>
        </a:p>
      </dsp:txBody>
      <dsp:txXfrm>
        <a:off x="4237487" y="1289172"/>
        <a:ext cx="1219200" cy="1625600"/>
      </dsp:txXfrm>
    </dsp:sp>
    <dsp:sp modelId="{68F52F17-AB3B-234A-8659-EE3D4F32E778}">
      <dsp:nvSpPr>
        <dsp:cNvPr id="0" name=""/>
        <dsp:cNvSpPr/>
      </dsp:nvSpPr>
      <dsp:spPr>
        <a:xfrm>
          <a:off x="3859535" y="183764"/>
          <a:ext cx="3836416" cy="3836416"/>
        </a:xfrm>
        <a:prstGeom prst="circularArrow">
          <a:avLst>
            <a:gd name="adj1" fmla="val 5085"/>
            <a:gd name="adj2" fmla="val 327528"/>
            <a:gd name="adj3" fmla="val 5072472"/>
            <a:gd name="adj4" fmla="val 16200000"/>
            <a:gd name="adj5" fmla="val 5932"/>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2700000" scaled="1"/>
          <a:tileRect/>
        </a:gradFill>
        <a:ln>
          <a:noFill/>
        </a:ln>
        <a:effectLst/>
      </dsp:spPr>
      <dsp:style>
        <a:lnRef idx="0">
          <a:scrgbClr r="0" g="0" b="0"/>
        </a:lnRef>
        <a:fillRef idx="3">
          <a:scrgbClr r="0" g="0" b="0"/>
        </a:fillRef>
        <a:effectRef idx="2">
          <a:scrgbClr r="0" g="0" b="0"/>
        </a:effectRef>
        <a:fontRef idx="minor">
          <a:schemeClr val="lt1"/>
        </a:fontRef>
      </dsp:style>
    </dsp:sp>
    <dsp:sp modelId="{31FD6486-236C-C448-80E7-64DE273CFC2B}">
      <dsp:nvSpPr>
        <dsp:cNvPr id="0" name=""/>
        <dsp:cNvSpPr/>
      </dsp:nvSpPr>
      <dsp:spPr>
        <a:xfrm>
          <a:off x="3696975" y="183764"/>
          <a:ext cx="3836416" cy="3836416"/>
        </a:xfrm>
        <a:prstGeom prst="circularArrow">
          <a:avLst>
            <a:gd name="adj1" fmla="val 5085"/>
            <a:gd name="adj2" fmla="val 327528"/>
            <a:gd name="adj3" fmla="val 15872472"/>
            <a:gd name="adj4" fmla="val 5400000"/>
            <a:gd name="adj5" fmla="val 5932"/>
          </a:avLst>
        </a:prstGeom>
        <a:gradFill rotWithShape="0">
          <a:gsLst>
            <a:gs pos="0">
              <a:schemeClr val="accent5">
                <a:hueOff val="-2413814"/>
                <a:satOff val="19957"/>
                <a:lumOff val="-63724"/>
                <a:alphaOff val="0"/>
                <a:satMod val="103000"/>
                <a:lumMod val="102000"/>
                <a:tint val="94000"/>
              </a:schemeClr>
            </a:gs>
            <a:gs pos="50000">
              <a:schemeClr val="accent5">
                <a:hueOff val="-2413814"/>
                <a:satOff val="19957"/>
                <a:lumOff val="-63724"/>
                <a:alphaOff val="0"/>
                <a:satMod val="110000"/>
                <a:lumMod val="100000"/>
                <a:shade val="100000"/>
              </a:schemeClr>
            </a:gs>
            <a:gs pos="100000">
              <a:schemeClr val="accent5">
                <a:hueOff val="-2413814"/>
                <a:satOff val="19957"/>
                <a:lumOff val="-6372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5010" y="0"/>
            <a:ext cx="2971800" cy="457200"/>
          </a:xfrm>
          <a:prstGeom prst="rect">
            <a:avLst/>
          </a:prstGeom>
        </p:spPr>
        <p:txBody>
          <a:bodyPr vert="horz" lIns="91440" tIns="45720" rIns="91440" bIns="45720" rtlCol="0"/>
          <a:lstStyle>
            <a:lvl1pPr algn="r">
              <a:defRPr sz="1200"/>
            </a:lvl1pPr>
          </a:lstStyle>
          <a:p>
            <a:fld id="{D0DF88FD-B61C-A642-80F6-31EA39FEA265}" type="datetimeFigureOut">
              <a:rPr lang="en-US" smtClean="0"/>
              <a:pPr/>
              <a:t>4/6/2021</a:t>
            </a:fld>
            <a:endParaRPr lang="en-US" dirty="0"/>
          </a:p>
        </p:txBody>
      </p:sp>
      <p:sp>
        <p:nvSpPr>
          <p:cNvPr id="4" name="Footer Placeholder 3"/>
          <p:cNvSpPr>
            <a:spLocks noGrp="1"/>
          </p:cNvSpPr>
          <p:nvPr>
            <p:ph type="ftr" sz="quarter" idx="2"/>
          </p:nvPr>
        </p:nvSpPr>
        <p:spPr>
          <a:xfrm>
            <a:off x="0" y="8684684"/>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5010" y="8684684"/>
            <a:ext cx="2971800" cy="457200"/>
          </a:xfrm>
          <a:prstGeom prst="rect">
            <a:avLst/>
          </a:prstGeom>
        </p:spPr>
        <p:txBody>
          <a:bodyPr vert="horz" lIns="91440" tIns="45720" rIns="91440" bIns="45720" rtlCol="0" anchor="b"/>
          <a:lstStyle>
            <a:lvl1pPr algn="r">
              <a:defRPr sz="1200"/>
            </a:lvl1pPr>
          </a:lstStyle>
          <a:p>
            <a:fld id="{E65EE7CB-706F-CF4A-B868-CC1CE05948F2}" type="slidenum">
              <a:rPr lang="en-US" smtClean="0"/>
              <a:pPr/>
              <a:t>‹#›</a:t>
            </a:fld>
            <a:endParaRPr lang="en-US" dirty="0"/>
          </a:p>
        </p:txBody>
      </p:sp>
    </p:spTree>
    <p:extLst>
      <p:ext uri="{BB962C8B-B14F-4D97-AF65-F5344CB8AC3E}">
        <p14:creationId xmlns:p14="http://schemas.microsoft.com/office/powerpoint/2010/main" val="3440782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5010" y="0"/>
            <a:ext cx="2971800" cy="457200"/>
          </a:xfrm>
          <a:prstGeom prst="rect">
            <a:avLst/>
          </a:prstGeom>
        </p:spPr>
        <p:txBody>
          <a:bodyPr vert="horz" lIns="91440" tIns="45720" rIns="91440" bIns="45720" rtlCol="0"/>
          <a:lstStyle>
            <a:lvl1pPr algn="r">
              <a:defRPr sz="1200"/>
            </a:lvl1pPr>
          </a:lstStyle>
          <a:p>
            <a:fld id="{17101F8A-6F1C-974E-8384-8717327E6772}" type="datetimeFigureOut">
              <a:rPr lang="en-US" smtClean="0"/>
              <a:pPr/>
              <a:t>4/6/2021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4684"/>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5010" y="8684684"/>
            <a:ext cx="2971800" cy="457200"/>
          </a:xfrm>
          <a:prstGeom prst="rect">
            <a:avLst/>
          </a:prstGeom>
        </p:spPr>
        <p:txBody>
          <a:bodyPr vert="horz" lIns="91440" tIns="45720" rIns="91440" bIns="45720" rtlCol="0" anchor="b"/>
          <a:lstStyle>
            <a:lvl1pPr algn="r">
              <a:defRPr sz="1200"/>
            </a:lvl1pPr>
          </a:lstStyle>
          <a:p>
            <a:fld id="{C81CCF30-75E7-4047-B971-189668F28995}" type="slidenum">
              <a:rPr lang="en-US" smtClean="0"/>
              <a:pPr/>
              <a:t>‹#›</a:t>
            </a:fld>
            <a:endParaRPr lang="en-US" dirty="0"/>
          </a:p>
        </p:txBody>
      </p:sp>
    </p:spTree>
    <p:extLst>
      <p:ext uri="{BB962C8B-B14F-4D97-AF65-F5344CB8AC3E}">
        <p14:creationId xmlns:p14="http://schemas.microsoft.com/office/powerpoint/2010/main" val="258464634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1CCF30-75E7-4047-B971-189668F28995}" type="slidenum">
              <a:rPr lang="en-US" smtClean="0"/>
              <a:pPr/>
              <a:t>2</a:t>
            </a:fld>
            <a:endParaRPr lang="en-US" dirty="0"/>
          </a:p>
        </p:txBody>
      </p:sp>
    </p:spTree>
    <p:extLst>
      <p:ext uri="{BB962C8B-B14F-4D97-AF65-F5344CB8AC3E}">
        <p14:creationId xmlns:p14="http://schemas.microsoft.com/office/powerpoint/2010/main" val="36577659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t>Develop and test an information, outreach, and support framework for individuals and families to plan for integrated employment.</a:t>
            </a:r>
          </a:p>
          <a:p>
            <a:endParaRPr lang="en-US" dirty="0"/>
          </a:p>
        </p:txBody>
      </p:sp>
      <p:sp>
        <p:nvSpPr>
          <p:cNvPr id="4" name="Slide Number Placeholder 3"/>
          <p:cNvSpPr>
            <a:spLocks noGrp="1"/>
          </p:cNvSpPr>
          <p:nvPr>
            <p:ph type="sldNum" sz="quarter" idx="10"/>
          </p:nvPr>
        </p:nvSpPr>
        <p:spPr/>
        <p:txBody>
          <a:bodyPr/>
          <a:lstStyle/>
          <a:p>
            <a:fld id="{C81CCF30-75E7-4047-B971-189668F28995}" type="slidenum">
              <a:rPr lang="en-US" smtClean="0"/>
              <a:pPr/>
              <a:t>3</a:t>
            </a:fld>
            <a:endParaRPr lang="en-US" dirty="0"/>
          </a:p>
        </p:txBody>
      </p:sp>
    </p:spTree>
    <p:extLst>
      <p:ext uri="{BB962C8B-B14F-4D97-AF65-F5344CB8AC3E}">
        <p14:creationId xmlns:p14="http://schemas.microsoft.com/office/powerpoint/2010/main" val="3548972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1CCF30-75E7-4047-B971-189668F28995}" type="slidenum">
              <a:rPr lang="en-US" smtClean="0"/>
              <a:pPr/>
              <a:t>4</a:t>
            </a:fld>
            <a:endParaRPr lang="en-US" dirty="0"/>
          </a:p>
        </p:txBody>
      </p:sp>
    </p:spTree>
    <p:extLst>
      <p:ext uri="{BB962C8B-B14F-4D97-AF65-F5344CB8AC3E}">
        <p14:creationId xmlns:p14="http://schemas.microsoft.com/office/powerpoint/2010/main" val="17547208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1CCF30-75E7-4047-B971-189668F28995}" type="slidenum">
              <a:rPr lang="en-US" smtClean="0"/>
              <a:pPr/>
              <a:t>5</a:t>
            </a:fld>
            <a:endParaRPr lang="en-US" dirty="0"/>
          </a:p>
        </p:txBody>
      </p:sp>
    </p:spTree>
    <p:extLst>
      <p:ext uri="{BB962C8B-B14F-4D97-AF65-F5344CB8AC3E}">
        <p14:creationId xmlns:p14="http://schemas.microsoft.com/office/powerpoint/2010/main" val="19829901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1CCF30-75E7-4047-B971-189668F28995}" type="slidenum">
              <a:rPr lang="en-US" smtClean="0"/>
              <a:pPr/>
              <a:t>6</a:t>
            </a:fld>
            <a:endParaRPr lang="en-US" dirty="0"/>
          </a:p>
        </p:txBody>
      </p:sp>
    </p:spTree>
    <p:extLst>
      <p:ext uri="{BB962C8B-B14F-4D97-AF65-F5344CB8AC3E}">
        <p14:creationId xmlns:p14="http://schemas.microsoft.com/office/powerpoint/2010/main" val="36996308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800" b="0" baseline="30000" dirty="0">
                <a:solidFill>
                  <a:srgbClr val="FF0000"/>
                </a:solidFill>
                <a:latin typeface="Times New Roman" panose="02020603050405020304" pitchFamily="18" charset="0"/>
                <a:cs typeface="Times New Roman" panose="02020603050405020304" pitchFamily="18" charset="0"/>
              </a:rPr>
              <a:t> </a:t>
            </a:r>
            <a:r>
              <a:rPr lang="en-US" sz="2800" b="0" dirty="0">
                <a:latin typeface="Times New Roman" panose="02020603050405020304" pitchFamily="18" charset="0"/>
                <a:cs typeface="Times New Roman" panose="02020603050405020304" pitchFamily="18" charset="0"/>
              </a:rPr>
              <a:t>A score of 50 is the average for the United States general population with a standard deviation of 10. A higher PROMIS t-score represents more of the concept being measured;</a:t>
            </a:r>
            <a:r>
              <a:rPr lang="en-US" sz="2800" b="0" i="1" dirty="0">
                <a:latin typeface="Times New Roman" panose="02020603050405020304" pitchFamily="18" charset="0"/>
                <a:cs typeface="Times New Roman" panose="02020603050405020304" pitchFamily="18" charset="0"/>
              </a:rPr>
              <a:t> </a:t>
            </a:r>
            <a:r>
              <a:rPr lang="en-US" sz="2800" b="0" i="0" baseline="30000" dirty="0">
                <a:solidFill>
                  <a:srgbClr val="FF0000"/>
                </a:solidFill>
                <a:latin typeface="Times New Roman" panose="02020603050405020304" pitchFamily="18" charset="0"/>
                <a:cs typeface="Times New Roman" panose="02020603050405020304" pitchFamily="18" charset="0"/>
              </a:rPr>
              <a:t>b </a:t>
            </a:r>
            <a:r>
              <a:rPr lang="en-US" sz="2800" b="0" i="0" dirty="0">
                <a:latin typeface="Times New Roman" panose="02020603050405020304" pitchFamily="18" charset="0"/>
                <a:cs typeface="Times New Roman" panose="02020603050405020304" pitchFamily="18" charset="0"/>
              </a:rPr>
              <a:t>NIH Toolbox Instrumental Support Scale; 8-item scale, uses a 5 point Likert-type scale, summed. </a:t>
            </a:r>
            <a:r>
              <a:rPr lang="en-US" sz="2800" b="0" i="0" baseline="30000" dirty="0">
                <a:solidFill>
                  <a:srgbClr val="FF0000"/>
                </a:solidFill>
                <a:latin typeface="Times New Roman" panose="02020603050405020304" pitchFamily="18" charset="0"/>
                <a:cs typeface="Times New Roman" panose="02020603050405020304" pitchFamily="18" charset="0"/>
              </a:rPr>
              <a:t>c </a:t>
            </a:r>
            <a:r>
              <a:rPr lang="en-US" sz="2800" b="0" i="0" dirty="0">
                <a:latin typeface="Times New Roman" panose="02020603050405020304" pitchFamily="18" charset="0"/>
                <a:cs typeface="Times New Roman" panose="02020603050405020304" pitchFamily="18" charset="0"/>
              </a:rPr>
              <a:t>UCLA Loneliness is generally groups people who score 3 – 5 as “not lonely” and people with the score 6 – 9 as “lonely”; </a:t>
            </a:r>
            <a:r>
              <a:rPr lang="en-US" sz="2800" b="0" i="0" baseline="30000" dirty="0">
                <a:solidFill>
                  <a:srgbClr val="FF0000"/>
                </a:solidFill>
                <a:latin typeface="Times New Roman" panose="02020603050405020304" pitchFamily="18" charset="0"/>
                <a:cs typeface="Times New Roman" panose="02020603050405020304" pitchFamily="18" charset="0"/>
              </a:rPr>
              <a:t>d </a:t>
            </a:r>
            <a:r>
              <a:rPr lang="en-US" sz="2800" b="0" i="0" dirty="0">
                <a:latin typeface="Times New Roman" panose="02020603050405020304" pitchFamily="18" charset="0"/>
                <a:cs typeface="Times New Roman" panose="02020603050405020304" pitchFamily="18" charset="0"/>
              </a:rPr>
              <a:t>The Pittsburgh Sleep Quality Index is a 19-item self-rated questionnaire for evaluating subjective sleep quality over the previous month. Seven component scores are added to obtain a global score ranging from 0–21, with higher scores indicating worse sleep quality</a:t>
            </a:r>
          </a:p>
          <a:p>
            <a:endParaRPr lang="en-US" sz="2800" b="0" i="0" dirty="0">
              <a:latin typeface="Times New Roman" panose="02020603050405020304" pitchFamily="18" charset="0"/>
              <a:cs typeface="Times New Roman" panose="02020603050405020304" pitchFamily="18" charset="0"/>
            </a:endParaRPr>
          </a:p>
          <a:p>
            <a:r>
              <a:rPr lang="en-US" dirty="0"/>
              <a:t>NIH Toolbox Instrumental Support Survey Description: This self-report measure assesses instrumental support for ages 18-85, using an 8- item fixed-length form. No versions for other ages are available. Scoring Process: Each item administered has a 5-point scale with options ranging from “never” to “always.” The survey is scored using IRT methods. An IRT-derived theta score is generated for each participant, which is then converted to Toolbox Age-Adjusted, Fully Adjusted and Unadjusted Scale Scores for PROs – Mean of 50, SD of 10 – as well as a national percentile rank that corresponds to the age-adjusted scale score. The Unadjusted Scale Scores are provided in a column labeled T-Score on the Assessment Scores output file (see Appendix B4). Interpretation: For the NIH Toolbox Instrumental Support Survey, higher scores are indicative of more reported support. Scores 1 SD or more below the mean (T ≤ 40) suggest low levels of instrumental support and scores 1 SD or more above the mean (T ≥ 60) suggest high levels of instrumental support. T-scores ≤ 40 may warrant heightened surveillance or concern. Additional work remains to examine the predictive and concurrent validity of these measures and to identify clinically meaningful thresholds. </a:t>
            </a:r>
            <a:endParaRPr lang="en-US" sz="2800" b="0" i="0" dirty="0">
              <a:latin typeface="Times New Roman" panose="02020603050405020304" pitchFamily="18" charset="0"/>
              <a:cs typeface="Times New Roman" panose="02020603050405020304" pitchFamily="18" charset="0"/>
            </a:endParaRPr>
          </a:p>
          <a:p>
            <a:r>
              <a:rPr lang="en-US" dirty="0"/>
              <a:t>http://</a:t>
            </a:r>
            <a:r>
              <a:rPr lang="en-US" dirty="0" err="1"/>
              <a:t>www.healthmeasures.net</a:t>
            </a:r>
            <a:r>
              <a:rPr lang="en-US" dirty="0"/>
              <a:t>/images/</a:t>
            </a:r>
            <a:r>
              <a:rPr lang="en-US" dirty="0" err="1"/>
              <a:t>nihtoolbox</a:t>
            </a:r>
            <a:r>
              <a:rPr lang="en-US" dirty="0"/>
              <a:t>/Training-Admin-</a:t>
            </a:r>
            <a:r>
              <a:rPr lang="en-US" dirty="0" err="1"/>
              <a:t>Scoring_Manuals</a:t>
            </a:r>
            <a:r>
              <a:rPr lang="en-US" dirty="0"/>
              <a:t>/NIH_Toolbox_Scoring_and_Interpretation_Manual_9-27-12.pdf</a:t>
            </a:r>
            <a:endParaRPr lang="en-US" sz="2800" b="0" i="0" dirty="0">
              <a:latin typeface="Times New Roman" panose="02020603050405020304" pitchFamily="18" charset="0"/>
              <a:cs typeface="Times New Roman" panose="02020603050405020304" pitchFamily="18" charset="0"/>
            </a:endParaRPr>
          </a:p>
          <a:p>
            <a:r>
              <a:rPr lang="en-US" dirty="0"/>
              <a:t>https://</a:t>
            </a:r>
            <a:r>
              <a:rPr lang="en-US" dirty="0" err="1"/>
              <a:t>nihtoolbox.my.salesforce.com</a:t>
            </a:r>
            <a:r>
              <a:rPr lang="en-US" dirty="0"/>
              <a:t>/</a:t>
            </a:r>
            <a:r>
              <a:rPr lang="en-US" dirty="0" err="1"/>
              <a:t>sfc</a:t>
            </a:r>
            <a:r>
              <a:rPr lang="en-US" dirty="0"/>
              <a:t>/p/#2E000001H4ee/a/2E000000Ub7C/9UzNbxkwc9khhqKaYkXmAYUVZaniThvUkA16Ddkp6eY</a:t>
            </a:r>
          </a:p>
          <a:p>
            <a:endParaRPr lang="en-US" dirty="0"/>
          </a:p>
        </p:txBody>
      </p:sp>
      <p:sp>
        <p:nvSpPr>
          <p:cNvPr id="4" name="Slide Number Placeholder 3"/>
          <p:cNvSpPr>
            <a:spLocks noGrp="1"/>
          </p:cNvSpPr>
          <p:nvPr>
            <p:ph type="sldNum" sz="quarter" idx="10"/>
          </p:nvPr>
        </p:nvSpPr>
        <p:spPr/>
        <p:txBody>
          <a:bodyPr/>
          <a:lstStyle/>
          <a:p>
            <a:fld id="{C81CCF30-75E7-4047-B971-189668F28995}" type="slidenum">
              <a:rPr lang="en-US" smtClean="0"/>
              <a:pPr/>
              <a:t>7</a:t>
            </a:fld>
            <a:endParaRPr lang="en-US" dirty="0"/>
          </a:p>
        </p:txBody>
      </p:sp>
    </p:spTree>
    <p:extLst>
      <p:ext uri="{BB962C8B-B14F-4D97-AF65-F5344CB8AC3E}">
        <p14:creationId xmlns:p14="http://schemas.microsoft.com/office/powerpoint/2010/main" val="15210389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800" b="0" baseline="30000" dirty="0">
                <a:solidFill>
                  <a:srgbClr val="FF0000"/>
                </a:solidFill>
                <a:latin typeface="Times New Roman" panose="02020603050405020304" pitchFamily="18" charset="0"/>
                <a:cs typeface="Times New Roman" panose="02020603050405020304" pitchFamily="18" charset="0"/>
              </a:rPr>
              <a:t> </a:t>
            </a:r>
            <a:r>
              <a:rPr lang="en-US" sz="2800" b="0" dirty="0">
                <a:latin typeface="Times New Roman" panose="02020603050405020304" pitchFamily="18" charset="0"/>
                <a:cs typeface="Times New Roman" panose="02020603050405020304" pitchFamily="18" charset="0"/>
              </a:rPr>
              <a:t>A score of 50 is the average for the United States general population with a standard deviation of 10. A higher PROMIS t-score represents more of the concept being measured;</a:t>
            </a:r>
            <a:r>
              <a:rPr lang="en-US" sz="2800" b="0" i="1" dirty="0">
                <a:latin typeface="Times New Roman" panose="02020603050405020304" pitchFamily="18" charset="0"/>
                <a:cs typeface="Times New Roman" panose="02020603050405020304" pitchFamily="18" charset="0"/>
              </a:rPr>
              <a:t> </a:t>
            </a:r>
            <a:r>
              <a:rPr lang="en-US" sz="2800" b="0" i="0" baseline="30000" dirty="0">
                <a:solidFill>
                  <a:srgbClr val="FF0000"/>
                </a:solidFill>
                <a:latin typeface="Times New Roman" panose="02020603050405020304" pitchFamily="18" charset="0"/>
                <a:cs typeface="Times New Roman" panose="02020603050405020304" pitchFamily="18" charset="0"/>
              </a:rPr>
              <a:t>b </a:t>
            </a:r>
            <a:r>
              <a:rPr lang="en-US" sz="2800" b="0" i="0" dirty="0">
                <a:latin typeface="Times New Roman" panose="02020603050405020304" pitchFamily="18" charset="0"/>
                <a:cs typeface="Times New Roman" panose="02020603050405020304" pitchFamily="18" charset="0"/>
              </a:rPr>
              <a:t>NIH Toolbox Instrumental Support Scale; 8-item scale, uses a 5 point Likert-type scale, summed. </a:t>
            </a:r>
            <a:r>
              <a:rPr lang="en-US" sz="2800" b="0" i="0" baseline="30000" dirty="0">
                <a:solidFill>
                  <a:srgbClr val="FF0000"/>
                </a:solidFill>
                <a:latin typeface="Times New Roman" panose="02020603050405020304" pitchFamily="18" charset="0"/>
                <a:cs typeface="Times New Roman" panose="02020603050405020304" pitchFamily="18" charset="0"/>
              </a:rPr>
              <a:t>c </a:t>
            </a:r>
            <a:r>
              <a:rPr lang="en-US" sz="2800" b="0" i="0" dirty="0">
                <a:latin typeface="Times New Roman" panose="02020603050405020304" pitchFamily="18" charset="0"/>
                <a:cs typeface="Times New Roman" panose="02020603050405020304" pitchFamily="18" charset="0"/>
              </a:rPr>
              <a:t>UCLA Loneliness is generally groups people who score 3 – 5 as “not lonely” and people with the score 6 – 9 as “lonely”; </a:t>
            </a:r>
            <a:r>
              <a:rPr lang="en-US" sz="2800" b="0" i="0" baseline="30000" dirty="0">
                <a:solidFill>
                  <a:srgbClr val="FF0000"/>
                </a:solidFill>
                <a:latin typeface="Times New Roman" panose="02020603050405020304" pitchFamily="18" charset="0"/>
                <a:cs typeface="Times New Roman" panose="02020603050405020304" pitchFamily="18" charset="0"/>
              </a:rPr>
              <a:t>d </a:t>
            </a:r>
            <a:r>
              <a:rPr lang="en-US" sz="2800" b="0" i="0" dirty="0">
                <a:latin typeface="Times New Roman" panose="02020603050405020304" pitchFamily="18" charset="0"/>
                <a:cs typeface="Times New Roman" panose="02020603050405020304" pitchFamily="18" charset="0"/>
              </a:rPr>
              <a:t>The Pittsburgh Sleep Quality Index is a 19-item self-rated questionnaire for evaluating subjective sleep quality over the previous month. Seven component scores are added to obtain a global score ranging from 0–21, with higher scores indicating worse sleep quality</a:t>
            </a:r>
          </a:p>
          <a:p>
            <a:endParaRPr lang="en-US" sz="2800" b="0" i="0" dirty="0">
              <a:latin typeface="Times New Roman" panose="02020603050405020304" pitchFamily="18" charset="0"/>
              <a:cs typeface="Times New Roman" panose="02020603050405020304" pitchFamily="18" charset="0"/>
            </a:endParaRPr>
          </a:p>
          <a:p>
            <a:r>
              <a:rPr lang="en-US" dirty="0"/>
              <a:t>NIH Toolbox Instrumental Support Survey Description: This self-report measure assesses instrumental support for ages 18-85, using an 8- item fixed-length form. No versions for other ages are available. Scoring Process: Each item administered has a 5-point scale with options ranging from “never” to “always.” The survey is scored using IRT methods. An IRT-derived theta score is generated for each participant, which is then converted to Toolbox Age-Adjusted, Fully Adjusted and Unadjusted Scale Scores for PROs – Mean of 50, SD of 10 – as well as a national percentile rank that corresponds to the age-adjusted scale score. The Unadjusted Scale Scores are provided in a column labeled T-Score on the Assessment Scores output file (see Appendix B4). Interpretation: For the NIH Toolbox Instrumental Support Survey, higher scores are indicative of more reported support. Scores 1 SD or more below the mean (T ≤ 40) suggest low levels of instrumental support and scores 1 SD or more above the mean (T ≥ 60) suggest high levels of instrumental support. T-scores ≤ 40 may warrant heightened surveillance or concern. Additional work remains to examine the predictive and concurrent validity of these measures and to identify clinically meaningful thresholds. </a:t>
            </a:r>
            <a:endParaRPr lang="en-US" sz="2800" b="0" i="0" dirty="0">
              <a:latin typeface="Times New Roman" panose="02020603050405020304" pitchFamily="18" charset="0"/>
              <a:cs typeface="Times New Roman" panose="02020603050405020304" pitchFamily="18" charset="0"/>
            </a:endParaRPr>
          </a:p>
          <a:p>
            <a:r>
              <a:rPr lang="en-US" dirty="0"/>
              <a:t>http://</a:t>
            </a:r>
            <a:r>
              <a:rPr lang="en-US" dirty="0" err="1"/>
              <a:t>www.healthmeasures.net</a:t>
            </a:r>
            <a:r>
              <a:rPr lang="en-US" dirty="0"/>
              <a:t>/images/</a:t>
            </a:r>
            <a:r>
              <a:rPr lang="en-US" dirty="0" err="1"/>
              <a:t>nihtoolbox</a:t>
            </a:r>
            <a:r>
              <a:rPr lang="en-US" dirty="0"/>
              <a:t>/Training-Admin-</a:t>
            </a:r>
            <a:r>
              <a:rPr lang="en-US" dirty="0" err="1"/>
              <a:t>Scoring_Manuals</a:t>
            </a:r>
            <a:r>
              <a:rPr lang="en-US" dirty="0"/>
              <a:t>/NIH_Toolbox_Scoring_and_Interpretation_Manual_9-27-12.pdf</a:t>
            </a:r>
            <a:endParaRPr lang="en-US" sz="2800" b="0" i="0" dirty="0">
              <a:latin typeface="Times New Roman" panose="02020603050405020304" pitchFamily="18" charset="0"/>
              <a:cs typeface="Times New Roman" panose="02020603050405020304" pitchFamily="18" charset="0"/>
            </a:endParaRPr>
          </a:p>
          <a:p>
            <a:r>
              <a:rPr lang="en-US" dirty="0"/>
              <a:t>https://</a:t>
            </a:r>
            <a:r>
              <a:rPr lang="en-US" dirty="0" err="1"/>
              <a:t>nihtoolbox.my.salesforce.com</a:t>
            </a:r>
            <a:r>
              <a:rPr lang="en-US" dirty="0"/>
              <a:t>/</a:t>
            </a:r>
            <a:r>
              <a:rPr lang="en-US" dirty="0" err="1"/>
              <a:t>sfc</a:t>
            </a:r>
            <a:r>
              <a:rPr lang="en-US" dirty="0"/>
              <a:t>/p/#2E000001H4ee/a/2E000000Ub7C/9UzNbxkwc9khhqKaYkXmAYUVZaniThvUkA16Ddkp6eY</a:t>
            </a:r>
          </a:p>
          <a:p>
            <a:endParaRPr lang="en-US" dirty="0"/>
          </a:p>
        </p:txBody>
      </p:sp>
      <p:sp>
        <p:nvSpPr>
          <p:cNvPr id="4" name="Slide Number Placeholder 3"/>
          <p:cNvSpPr>
            <a:spLocks noGrp="1"/>
          </p:cNvSpPr>
          <p:nvPr>
            <p:ph type="sldNum" sz="quarter" idx="10"/>
          </p:nvPr>
        </p:nvSpPr>
        <p:spPr/>
        <p:txBody>
          <a:bodyPr/>
          <a:lstStyle/>
          <a:p>
            <a:fld id="{C81CCF30-75E7-4047-B971-189668F28995}" type="slidenum">
              <a:rPr lang="en-US" smtClean="0"/>
              <a:pPr/>
              <a:t>8</a:t>
            </a:fld>
            <a:endParaRPr lang="en-US" dirty="0"/>
          </a:p>
        </p:txBody>
      </p:sp>
    </p:spTree>
    <p:extLst>
      <p:ext uri="{BB962C8B-B14F-4D97-AF65-F5344CB8AC3E}">
        <p14:creationId xmlns:p14="http://schemas.microsoft.com/office/powerpoint/2010/main" val="18725694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3F9AE03-52B9-6648-9DC2-D488FFA950B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034172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000">
                <a:solidFill>
                  <a:schemeClr val="tx1"/>
                </a:solidFill>
                <a:latin typeface="Arial" charset="0"/>
                <a:ea typeface="ヒラギノ角ゴ Pro W3" charset="0"/>
                <a:cs typeface="ヒラギノ角ゴ Pro W3" charset="0"/>
              </a:defRPr>
            </a:lvl1pPr>
            <a:lvl2pPr marL="742950" indent="-285750">
              <a:defRPr sz="2000">
                <a:solidFill>
                  <a:schemeClr val="tx1"/>
                </a:solidFill>
                <a:latin typeface="Arial" charset="0"/>
                <a:ea typeface="ヒラギノ角ゴ Pro W3" charset="0"/>
              </a:defRPr>
            </a:lvl2pPr>
            <a:lvl3pPr marL="1143000" indent="-228600">
              <a:defRPr sz="2000">
                <a:solidFill>
                  <a:schemeClr val="tx1"/>
                </a:solidFill>
                <a:latin typeface="Arial" charset="0"/>
                <a:ea typeface="ヒラギノ角ゴ Pro W3" charset="0"/>
              </a:defRPr>
            </a:lvl3pPr>
            <a:lvl4pPr marL="1600200" indent="-228600">
              <a:defRPr sz="2000">
                <a:solidFill>
                  <a:schemeClr val="tx1"/>
                </a:solidFill>
                <a:latin typeface="Arial" charset="0"/>
                <a:ea typeface="ヒラギノ角ゴ Pro W3" charset="0"/>
              </a:defRPr>
            </a:lvl4pPr>
            <a:lvl5pPr marL="2057400" indent="-228600">
              <a:defRPr sz="2000">
                <a:solidFill>
                  <a:schemeClr val="tx1"/>
                </a:solidFill>
                <a:latin typeface="Arial" charset="0"/>
                <a:ea typeface="ヒラギノ角ゴ Pro W3" charset="0"/>
              </a:defRPr>
            </a:lvl5pPr>
            <a:lvl6pPr marL="2514600" indent="-228600" eaLnBrk="0" fontAlgn="base" hangingPunct="0">
              <a:spcBef>
                <a:spcPct val="0"/>
              </a:spcBef>
              <a:spcAft>
                <a:spcPct val="0"/>
              </a:spcAft>
              <a:defRPr sz="2000">
                <a:solidFill>
                  <a:schemeClr val="tx1"/>
                </a:solidFill>
                <a:latin typeface="Arial" charset="0"/>
                <a:ea typeface="ヒラギノ角ゴ Pro W3" charset="0"/>
              </a:defRPr>
            </a:lvl6pPr>
            <a:lvl7pPr marL="2971800" indent="-228600" eaLnBrk="0" fontAlgn="base" hangingPunct="0">
              <a:spcBef>
                <a:spcPct val="0"/>
              </a:spcBef>
              <a:spcAft>
                <a:spcPct val="0"/>
              </a:spcAft>
              <a:defRPr sz="2000">
                <a:solidFill>
                  <a:schemeClr val="tx1"/>
                </a:solidFill>
                <a:latin typeface="Arial" charset="0"/>
                <a:ea typeface="ヒラギノ角ゴ Pro W3" charset="0"/>
              </a:defRPr>
            </a:lvl7pPr>
            <a:lvl8pPr marL="3429000" indent="-228600" eaLnBrk="0" fontAlgn="base" hangingPunct="0">
              <a:spcBef>
                <a:spcPct val="0"/>
              </a:spcBef>
              <a:spcAft>
                <a:spcPct val="0"/>
              </a:spcAft>
              <a:defRPr sz="2000">
                <a:solidFill>
                  <a:schemeClr val="tx1"/>
                </a:solidFill>
                <a:latin typeface="Arial" charset="0"/>
                <a:ea typeface="ヒラギノ角ゴ Pro W3" charset="0"/>
              </a:defRPr>
            </a:lvl8pPr>
            <a:lvl9pPr marL="3886200" indent="-228600" eaLnBrk="0" fontAlgn="base" hangingPunct="0">
              <a:spcBef>
                <a:spcPct val="0"/>
              </a:spcBef>
              <a:spcAft>
                <a:spcPct val="0"/>
              </a:spcAft>
              <a:defRPr sz="2000">
                <a:solidFill>
                  <a:schemeClr val="tx1"/>
                </a:solidFill>
                <a:latin typeface="Arial" charset="0"/>
                <a:ea typeface="ヒラギノ角ゴ Pro W3" charset="0"/>
              </a:defRPr>
            </a:lvl9pPr>
          </a:lstStyle>
          <a:p>
            <a:pPr>
              <a:defRPr/>
            </a:pPr>
            <a:fld id="{E4A18A36-1BFC-1346-881B-371B77C93F58}" type="slidenum">
              <a:rPr lang="en-US" sz="1200"/>
              <a:pPr>
                <a:defRPr/>
              </a:pPr>
              <a:t>14</a:t>
            </a:fld>
            <a:endParaRPr lang="en-US" sz="1200"/>
          </a:p>
        </p:txBody>
      </p:sp>
      <p:sp>
        <p:nvSpPr>
          <p:cNvPr id="18435" name="Rectangle 2"/>
          <p:cNvSpPr>
            <a:spLocks noGrp="1" noRot="1" noChangeAspect="1" noChangeArrowheads="1"/>
          </p:cNvSpPr>
          <p:nvPr>
            <p:ph type="sldImg"/>
          </p:nvPr>
        </p:nvSpPr>
        <p:spPr>
          <a:solidFill>
            <a:srgbClr val="FFFFFF"/>
          </a:solidFill>
          <a:ln/>
        </p:spPr>
      </p:sp>
      <p:sp>
        <p:nvSpPr>
          <p:cNvPr id="22532" name="Rectangle 3"/>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dirty="0"/>
          </a:p>
        </p:txBody>
      </p:sp>
    </p:spTree>
    <p:extLst>
      <p:ext uri="{BB962C8B-B14F-4D97-AF65-F5344CB8AC3E}">
        <p14:creationId xmlns:p14="http://schemas.microsoft.com/office/powerpoint/2010/main" val="1578235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9412E-7F00-4BC9-ADEA-05C9B0C4A269}"/>
              </a:ext>
            </a:extLst>
          </p:cNvPr>
          <p:cNvSpPr>
            <a:spLocks noGrp="1"/>
          </p:cNvSpPr>
          <p:nvPr>
            <p:ph type="ctrTitle" hasCustomPrompt="1"/>
          </p:nvPr>
        </p:nvSpPr>
        <p:spPr>
          <a:xfrm>
            <a:off x="1143000" y="1122363"/>
            <a:ext cx="6858000" cy="2387600"/>
          </a:xfrm>
        </p:spPr>
        <p:txBody>
          <a:bodyPr anchor="b"/>
          <a:lstStyle>
            <a:lvl1pPr algn="ctr">
              <a:defRPr sz="4500"/>
            </a:lvl1pPr>
          </a:lstStyle>
          <a:p>
            <a:r>
              <a:rPr lang="en-US" dirty="0"/>
              <a:t>CLICK TO EDIT MASTER TITLE STYLE</a:t>
            </a:r>
          </a:p>
        </p:txBody>
      </p:sp>
      <p:sp>
        <p:nvSpPr>
          <p:cNvPr id="3" name="Subtitle 2">
            <a:extLst>
              <a:ext uri="{FF2B5EF4-FFF2-40B4-BE49-F238E27FC236}">
                <a16:creationId xmlns:a16="http://schemas.microsoft.com/office/drawing/2014/main" id="{2847826A-644D-4A22-B4B0-55F9FD59A4B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5" name="Footer Placeholder 4">
            <a:extLst>
              <a:ext uri="{FF2B5EF4-FFF2-40B4-BE49-F238E27FC236}">
                <a16:creationId xmlns:a16="http://schemas.microsoft.com/office/drawing/2014/main" id="{9E469139-CFED-47FB-B487-213E14F5C4FD}"/>
              </a:ext>
            </a:extLst>
          </p:cNvPr>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433432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37FD0-B8A2-427A-84CB-0FA80FAF796D}"/>
              </a:ext>
            </a:extLst>
          </p:cNvPr>
          <p:cNvSpPr>
            <a:spLocks noGrp="1"/>
          </p:cNvSpPr>
          <p:nvPr>
            <p:ph type="title" hasCustomPrompt="1"/>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6C07587B-8183-4742-A3E1-A31747EC8D4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0258ACAD-E0F9-46D3-92F1-E3E09E0B37BA}"/>
              </a:ext>
            </a:extLst>
          </p:cNvPr>
          <p:cNvSpPr>
            <a:spLocks noGrp="1"/>
          </p:cNvSpPr>
          <p:nvPr>
            <p:ph type="ftr" sz="quarter" idx="11"/>
          </p:nvPr>
        </p:nvSpPr>
        <p:spPr/>
        <p:txBody>
          <a:bodyPr/>
          <a:lstStyle/>
          <a:p>
            <a:pPr>
              <a:defRPr/>
            </a:pPr>
            <a:endParaRPr lang="en-US" dirty="0"/>
          </a:p>
        </p:txBody>
      </p:sp>
      <p:pic>
        <p:nvPicPr>
          <p:cNvPr id="8" name="Picture 7" descr="ADA National Network logo">
            <a:extLst>
              <a:ext uri="{FF2B5EF4-FFF2-40B4-BE49-F238E27FC236}">
                <a16:creationId xmlns:a16="http://schemas.microsoft.com/office/drawing/2014/main" id="{F43E2077-E263-4A49-AF10-A0CF5F0DA496}"/>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2144887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D27663-32B0-4C12-B6E9-D3A9A2D05F02}"/>
              </a:ext>
            </a:extLst>
          </p:cNvPr>
          <p:cNvSpPr>
            <a:spLocks noGrp="1"/>
          </p:cNvSpPr>
          <p:nvPr>
            <p:ph type="title" orient="vert" hasCustomPrompt="1"/>
          </p:nvPr>
        </p:nvSpPr>
        <p:spPr>
          <a:xfrm>
            <a:off x="6543675" y="365125"/>
            <a:ext cx="1971675" cy="581183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E6725B43-99EE-4E73-AF41-9D651AF0F1EC}"/>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99C0C24E-14F2-4963-BC11-BA99EC1A47F0}"/>
              </a:ext>
            </a:extLst>
          </p:cNvPr>
          <p:cNvSpPr>
            <a:spLocks noGrp="1"/>
          </p:cNvSpPr>
          <p:nvPr>
            <p:ph type="ftr" sz="quarter" idx="11"/>
          </p:nvPr>
        </p:nvSpPr>
        <p:spPr/>
        <p:txBody>
          <a:bodyPr/>
          <a:lstStyle/>
          <a:p>
            <a:pPr>
              <a:defRPr/>
            </a:pPr>
            <a:endParaRPr lang="en-US" dirty="0"/>
          </a:p>
        </p:txBody>
      </p:sp>
      <p:pic>
        <p:nvPicPr>
          <p:cNvPr id="8" name="Picture 7" descr="ADA National Network logo">
            <a:extLst>
              <a:ext uri="{FF2B5EF4-FFF2-40B4-BE49-F238E27FC236}">
                <a16:creationId xmlns:a16="http://schemas.microsoft.com/office/drawing/2014/main" id="{081F6841-AB92-4A92-AE0B-9F22F9D75564}"/>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1786070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D572B-CCE1-4D62-917C-340076CE3DBC}"/>
              </a:ext>
            </a:extLst>
          </p:cNvPr>
          <p:cNvSpPr>
            <a:spLocks noGrp="1"/>
          </p:cNvSpPr>
          <p:nvPr>
            <p:ph type="title" hasCustomPrompt="1"/>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3DBDB4DA-A19D-4CF5-9987-395931FB123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4B9BDB16-DC23-464B-BA97-4D20C53FF794}"/>
              </a:ext>
            </a:extLst>
          </p:cNvPr>
          <p:cNvSpPr>
            <a:spLocks noGrp="1"/>
          </p:cNvSpPr>
          <p:nvPr>
            <p:ph type="ftr" sz="quarter" idx="11"/>
          </p:nvPr>
        </p:nvSpPr>
        <p:spPr/>
        <p:txBody>
          <a:bodyPr/>
          <a:lstStyle/>
          <a:p>
            <a:pPr>
              <a:defRPr/>
            </a:pPr>
            <a:endParaRPr lang="en-US" dirty="0"/>
          </a:p>
        </p:txBody>
      </p:sp>
      <p:pic>
        <p:nvPicPr>
          <p:cNvPr id="8" name="Picture 7" descr="ADA National Network logo">
            <a:extLst>
              <a:ext uri="{FF2B5EF4-FFF2-40B4-BE49-F238E27FC236}">
                <a16:creationId xmlns:a16="http://schemas.microsoft.com/office/drawing/2014/main" id="{D9557D6E-1477-4F08-A8C6-FAA35CE23E03}"/>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3370426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D7C92-206C-486C-BF50-F9823F8D6417}"/>
              </a:ext>
            </a:extLst>
          </p:cNvPr>
          <p:cNvSpPr>
            <a:spLocks noGrp="1"/>
          </p:cNvSpPr>
          <p:nvPr>
            <p:ph type="title" hasCustomPrompt="1"/>
          </p:nvPr>
        </p:nvSpPr>
        <p:spPr>
          <a:xfrm>
            <a:off x="623888" y="1709739"/>
            <a:ext cx="7886700" cy="2852737"/>
          </a:xfrm>
        </p:spPr>
        <p:txBody>
          <a:bodyPr anchor="b"/>
          <a:lstStyle>
            <a:lvl1pPr>
              <a:defRPr sz="4500"/>
            </a:lvl1pPr>
          </a:lstStyle>
          <a:p>
            <a:r>
              <a:rPr lang="en-US" dirty="0"/>
              <a:t>CLICK TO EDIT MASTER TITLE STYLE</a:t>
            </a:r>
          </a:p>
        </p:txBody>
      </p:sp>
      <p:sp>
        <p:nvSpPr>
          <p:cNvPr id="3" name="Text Placeholder 2">
            <a:extLst>
              <a:ext uri="{FF2B5EF4-FFF2-40B4-BE49-F238E27FC236}">
                <a16:creationId xmlns:a16="http://schemas.microsoft.com/office/drawing/2014/main" id="{1B6FE532-455F-4958-A125-D72240023E2E}"/>
              </a:ext>
            </a:extLst>
          </p:cNvPr>
          <p:cNvSpPr>
            <a:spLocks noGrp="1"/>
          </p:cNvSpPr>
          <p:nvPr>
            <p:ph type="body" idx="1"/>
          </p:nvPr>
        </p:nvSpPr>
        <p:spPr>
          <a:xfrm>
            <a:off x="623888" y="4589464"/>
            <a:ext cx="7886700" cy="150018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5" name="Footer Placeholder 4">
            <a:extLst>
              <a:ext uri="{FF2B5EF4-FFF2-40B4-BE49-F238E27FC236}">
                <a16:creationId xmlns:a16="http://schemas.microsoft.com/office/drawing/2014/main" id="{18D605E3-146B-45F2-9113-1807B362CE76}"/>
              </a:ext>
            </a:extLst>
          </p:cNvPr>
          <p:cNvSpPr>
            <a:spLocks noGrp="1"/>
          </p:cNvSpPr>
          <p:nvPr>
            <p:ph type="ftr" sz="quarter" idx="11"/>
          </p:nvPr>
        </p:nvSpPr>
        <p:spPr/>
        <p:txBody>
          <a:bodyPr/>
          <a:lstStyle/>
          <a:p>
            <a:pPr>
              <a:defRPr/>
            </a:pPr>
            <a:endParaRPr lang="en-US" dirty="0"/>
          </a:p>
        </p:txBody>
      </p:sp>
      <p:pic>
        <p:nvPicPr>
          <p:cNvPr id="9" name="Picture 8" descr="ADA National Network logo">
            <a:extLst>
              <a:ext uri="{FF2B5EF4-FFF2-40B4-BE49-F238E27FC236}">
                <a16:creationId xmlns:a16="http://schemas.microsoft.com/office/drawing/2014/main" id="{6CAE7FFD-47D7-43A5-AA68-86B462DDC823}"/>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2639698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D5EAF-FCF6-4655-92D2-139AE9D6D352}"/>
              </a:ext>
            </a:extLst>
          </p:cNvPr>
          <p:cNvSpPr>
            <a:spLocks noGrp="1"/>
          </p:cNvSpPr>
          <p:nvPr>
            <p:ph type="title" hasCustomPrompt="1"/>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913E849-6C38-4DFE-B739-4DDEB5797BD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1C228D9-7C79-4677-98AF-326CCC7570FA}"/>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6A27DF6-0982-4F3C-A725-5E3691510B01}"/>
              </a:ext>
            </a:extLst>
          </p:cNvPr>
          <p:cNvSpPr>
            <a:spLocks noGrp="1"/>
          </p:cNvSpPr>
          <p:nvPr>
            <p:ph type="ftr" sz="quarter" idx="11"/>
          </p:nvPr>
        </p:nvSpPr>
        <p:spPr/>
        <p:txBody>
          <a:bodyPr/>
          <a:lstStyle/>
          <a:p>
            <a:pPr>
              <a:defRPr/>
            </a:pPr>
            <a:endParaRPr lang="en-US" dirty="0"/>
          </a:p>
        </p:txBody>
      </p:sp>
      <p:pic>
        <p:nvPicPr>
          <p:cNvPr id="10" name="Picture 9" descr="ADA National Network logo">
            <a:extLst>
              <a:ext uri="{FF2B5EF4-FFF2-40B4-BE49-F238E27FC236}">
                <a16:creationId xmlns:a16="http://schemas.microsoft.com/office/drawing/2014/main" id="{3FE505C8-3F40-45D6-876A-A9410E1D1A87}"/>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21447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C9D81-1118-4E29-B889-705BB998CF8A}"/>
              </a:ext>
            </a:extLst>
          </p:cNvPr>
          <p:cNvSpPr>
            <a:spLocks noGrp="1"/>
          </p:cNvSpPr>
          <p:nvPr>
            <p:ph type="title" hasCustomPrompt="1"/>
          </p:nvPr>
        </p:nvSpPr>
        <p:spPr>
          <a:xfrm>
            <a:off x="629841" y="365126"/>
            <a:ext cx="7886700"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39E2541C-4218-46CD-9768-1E9E3B247777}"/>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418D3DB-F661-4813-AC6F-BCBE9CF6BDD5}"/>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F348108-B148-47D3-B798-43FA02DA5420}"/>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6005342E-B838-42B3-9737-5D417DB50E2D}"/>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a:extLst>
              <a:ext uri="{FF2B5EF4-FFF2-40B4-BE49-F238E27FC236}">
                <a16:creationId xmlns:a16="http://schemas.microsoft.com/office/drawing/2014/main" id="{F40ED78B-DF11-478E-88D2-0015CE8DBC97}"/>
              </a:ext>
            </a:extLst>
          </p:cNvPr>
          <p:cNvSpPr>
            <a:spLocks noGrp="1"/>
          </p:cNvSpPr>
          <p:nvPr>
            <p:ph type="ftr" sz="quarter" idx="11"/>
          </p:nvPr>
        </p:nvSpPr>
        <p:spPr/>
        <p:txBody>
          <a:bodyPr/>
          <a:lstStyle/>
          <a:p>
            <a:pPr>
              <a:defRPr/>
            </a:pPr>
            <a:endParaRPr lang="en-US" dirty="0"/>
          </a:p>
        </p:txBody>
      </p:sp>
      <p:pic>
        <p:nvPicPr>
          <p:cNvPr id="12" name="Picture 11" descr="ADA National Network logo">
            <a:extLst>
              <a:ext uri="{FF2B5EF4-FFF2-40B4-BE49-F238E27FC236}">
                <a16:creationId xmlns:a16="http://schemas.microsoft.com/office/drawing/2014/main" id="{B2E4F07E-7817-4B20-800F-507A11A84603}"/>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3352971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4B35B-090D-4126-AD6D-E71C4D0AAF56}"/>
              </a:ext>
            </a:extLst>
          </p:cNvPr>
          <p:cNvSpPr>
            <a:spLocks noGrp="1"/>
          </p:cNvSpPr>
          <p:nvPr>
            <p:ph type="title" hasCustomPrompt="1"/>
          </p:nvPr>
        </p:nvSpPr>
        <p:spPr/>
        <p:txBody>
          <a:bodyPr/>
          <a:lstStyle/>
          <a:p>
            <a:r>
              <a:rPr lang="en-US" dirty="0"/>
              <a:t>CLICK TO EDIT MASTER TITLE STYLE</a:t>
            </a:r>
          </a:p>
        </p:txBody>
      </p:sp>
      <p:sp>
        <p:nvSpPr>
          <p:cNvPr id="4" name="Footer Placeholder 3">
            <a:extLst>
              <a:ext uri="{FF2B5EF4-FFF2-40B4-BE49-F238E27FC236}">
                <a16:creationId xmlns:a16="http://schemas.microsoft.com/office/drawing/2014/main" id="{C9309A01-C4AC-4274-9AC9-E93F1A793A99}"/>
              </a:ext>
            </a:extLst>
          </p:cNvPr>
          <p:cNvSpPr>
            <a:spLocks noGrp="1"/>
          </p:cNvSpPr>
          <p:nvPr>
            <p:ph type="ftr" sz="quarter" idx="11"/>
          </p:nvPr>
        </p:nvSpPr>
        <p:spPr/>
        <p:txBody>
          <a:bodyPr/>
          <a:lstStyle/>
          <a:p>
            <a:pPr>
              <a:defRPr/>
            </a:pPr>
            <a:endParaRPr lang="en-US" dirty="0"/>
          </a:p>
        </p:txBody>
      </p:sp>
      <p:pic>
        <p:nvPicPr>
          <p:cNvPr id="8" name="Picture 7" descr="ADA National Network logo">
            <a:extLst>
              <a:ext uri="{FF2B5EF4-FFF2-40B4-BE49-F238E27FC236}">
                <a16:creationId xmlns:a16="http://schemas.microsoft.com/office/drawing/2014/main" id="{49F2CECA-51A4-48FE-A127-24B717296F3A}"/>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825068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77142B83-E782-4531-8F3B-164BC7E8F598}"/>
              </a:ext>
            </a:extLst>
          </p:cNvPr>
          <p:cNvSpPr>
            <a:spLocks noGrp="1"/>
          </p:cNvSpPr>
          <p:nvPr>
            <p:ph type="ftr" sz="quarter" idx="11"/>
          </p:nvPr>
        </p:nvSpPr>
        <p:spPr/>
        <p:txBody>
          <a:bodyPr/>
          <a:lstStyle/>
          <a:p>
            <a:pPr>
              <a:defRPr/>
            </a:pPr>
            <a:endParaRPr lang="en-US" dirty="0"/>
          </a:p>
        </p:txBody>
      </p:sp>
      <p:pic>
        <p:nvPicPr>
          <p:cNvPr id="6" name="Picture 5" descr="ADA National Network logo">
            <a:extLst>
              <a:ext uri="{FF2B5EF4-FFF2-40B4-BE49-F238E27FC236}">
                <a16:creationId xmlns:a16="http://schemas.microsoft.com/office/drawing/2014/main" id="{21BF6E43-F575-4004-9468-A59C4EF5CCEF}"/>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1041248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A9CFE-B28B-4682-A95D-A055AC48C21B}"/>
              </a:ext>
            </a:extLst>
          </p:cNvPr>
          <p:cNvSpPr>
            <a:spLocks noGrp="1"/>
          </p:cNvSpPr>
          <p:nvPr>
            <p:ph type="title" hasCustomPrompt="1"/>
          </p:nvPr>
        </p:nvSpPr>
        <p:spPr>
          <a:xfrm>
            <a:off x="629841" y="457200"/>
            <a:ext cx="2949178" cy="1600200"/>
          </a:xfrm>
        </p:spPr>
        <p:txBody>
          <a:bodyPr anchor="b"/>
          <a:lstStyle>
            <a:lvl1pPr>
              <a:defRPr sz="2400"/>
            </a:lvl1pPr>
          </a:lstStyle>
          <a:p>
            <a:r>
              <a:rPr lang="en-US" dirty="0"/>
              <a:t>CLICK TO EDIT MASTER TITLE STYLE</a:t>
            </a:r>
          </a:p>
        </p:txBody>
      </p:sp>
      <p:sp>
        <p:nvSpPr>
          <p:cNvPr id="3" name="Content Placeholder 2">
            <a:extLst>
              <a:ext uri="{FF2B5EF4-FFF2-40B4-BE49-F238E27FC236}">
                <a16:creationId xmlns:a16="http://schemas.microsoft.com/office/drawing/2014/main" id="{746CA9F6-7EA9-48FA-BB7E-5B4AC3F6CFB3}"/>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FCA154-DCCD-488D-AA3E-8DF7293ED0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6" name="Footer Placeholder 5">
            <a:extLst>
              <a:ext uri="{FF2B5EF4-FFF2-40B4-BE49-F238E27FC236}">
                <a16:creationId xmlns:a16="http://schemas.microsoft.com/office/drawing/2014/main" id="{DCEBD378-A2DC-4702-9F7F-19E6A2F3815E}"/>
              </a:ext>
            </a:extLst>
          </p:cNvPr>
          <p:cNvSpPr>
            <a:spLocks noGrp="1"/>
          </p:cNvSpPr>
          <p:nvPr>
            <p:ph type="ftr" sz="quarter" idx="11"/>
          </p:nvPr>
        </p:nvSpPr>
        <p:spPr/>
        <p:txBody>
          <a:bodyPr/>
          <a:lstStyle/>
          <a:p>
            <a:pPr>
              <a:defRPr/>
            </a:pPr>
            <a:endParaRPr lang="en-US" dirty="0"/>
          </a:p>
        </p:txBody>
      </p:sp>
      <p:pic>
        <p:nvPicPr>
          <p:cNvPr id="9" name="Picture 8" descr="ADA National Network logo">
            <a:extLst>
              <a:ext uri="{FF2B5EF4-FFF2-40B4-BE49-F238E27FC236}">
                <a16:creationId xmlns:a16="http://schemas.microsoft.com/office/drawing/2014/main" id="{324C60E5-2FFE-4F36-9ACA-A394DA621C27}"/>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3246163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AC77E-8408-4C32-8EE0-E50F09BB6283}"/>
              </a:ext>
            </a:extLst>
          </p:cNvPr>
          <p:cNvSpPr>
            <a:spLocks noGrp="1"/>
          </p:cNvSpPr>
          <p:nvPr>
            <p:ph type="title" hasCustomPrompt="1"/>
          </p:nvPr>
        </p:nvSpPr>
        <p:spPr>
          <a:xfrm>
            <a:off x="629841" y="457200"/>
            <a:ext cx="2949178" cy="1600200"/>
          </a:xfrm>
        </p:spPr>
        <p:txBody>
          <a:bodyPr anchor="b"/>
          <a:lstStyle>
            <a:lvl1pPr>
              <a:defRPr sz="2400"/>
            </a:lvl1pPr>
          </a:lstStyle>
          <a:p>
            <a:r>
              <a:rPr lang="en-US" dirty="0"/>
              <a:t>CLICK TO EDIT MASTER TITLE STYLE</a:t>
            </a:r>
          </a:p>
        </p:txBody>
      </p:sp>
      <p:sp>
        <p:nvSpPr>
          <p:cNvPr id="3" name="Picture Placeholder 2">
            <a:extLst>
              <a:ext uri="{FF2B5EF4-FFF2-40B4-BE49-F238E27FC236}">
                <a16:creationId xmlns:a16="http://schemas.microsoft.com/office/drawing/2014/main" id="{27B5CAE3-10BF-4B99-9A83-47FEAC528B23}"/>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2AEDE89D-94AB-428D-9C5C-24D4736A797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6" name="Footer Placeholder 5">
            <a:extLst>
              <a:ext uri="{FF2B5EF4-FFF2-40B4-BE49-F238E27FC236}">
                <a16:creationId xmlns:a16="http://schemas.microsoft.com/office/drawing/2014/main" id="{CDD392BD-56C5-40A9-9FE8-82EBF087D1A3}"/>
              </a:ext>
            </a:extLst>
          </p:cNvPr>
          <p:cNvSpPr>
            <a:spLocks noGrp="1"/>
          </p:cNvSpPr>
          <p:nvPr>
            <p:ph type="ftr" sz="quarter" idx="11"/>
          </p:nvPr>
        </p:nvSpPr>
        <p:spPr/>
        <p:txBody>
          <a:bodyPr/>
          <a:lstStyle/>
          <a:p>
            <a:pPr>
              <a:defRPr/>
            </a:pPr>
            <a:endParaRPr lang="en-US" dirty="0"/>
          </a:p>
        </p:txBody>
      </p:sp>
      <p:pic>
        <p:nvPicPr>
          <p:cNvPr id="9" name="Picture 8" descr="ADA National Network logo">
            <a:extLst>
              <a:ext uri="{FF2B5EF4-FFF2-40B4-BE49-F238E27FC236}">
                <a16:creationId xmlns:a16="http://schemas.microsoft.com/office/drawing/2014/main" id="{996100C3-23EC-43B1-9B39-70518A14F695}"/>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3550445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225A8E-0BE1-438C-8559-B9433B79688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678FA8-06B7-4465-9D13-34F39911ACC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28B38527-663F-4B04-9798-61833F7756B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dirty="0"/>
          </a:p>
        </p:txBody>
      </p:sp>
    </p:spTree>
    <p:extLst>
      <p:ext uri="{BB962C8B-B14F-4D97-AF65-F5344CB8AC3E}">
        <p14:creationId xmlns:p14="http://schemas.microsoft.com/office/powerpoint/2010/main" val="1821028968"/>
      </p:ext>
    </p:extLst>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comments" Target="../comments/commen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adata.org/"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www.ceadermidwest.org/"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comments" Target="../comments/commen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9AD9E7F-772D-4646-B7D5-153520ED997E}"/>
              </a:ext>
              <a:ext uri="{C183D7F6-B498-43B3-948B-1728B52AA6E4}">
                <adec:decorative xmlns="" xmlns:adec="http://schemas.microsoft.com/office/drawing/2017/decorative" val="1"/>
              </a:ext>
            </a:extLst>
          </p:cNvPr>
          <p:cNvSpPr/>
          <p:nvPr/>
        </p:nvSpPr>
        <p:spPr>
          <a:xfrm>
            <a:off x="0" y="389786"/>
            <a:ext cx="9144000" cy="6046528"/>
          </a:xfrm>
          <a:prstGeom prst="rect">
            <a:avLst/>
          </a:prstGeom>
          <a:solidFill>
            <a:srgbClr val="5670AE"/>
          </a:solidFill>
          <a:ln>
            <a:no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C3F3F16-B413-4E7E-B707-1C4771DC1DD7}"/>
              </a:ext>
              <a:ext uri="{C183D7F6-B498-43B3-948B-1728B52AA6E4}">
                <adec:decorative xmlns="" xmlns:adec="http://schemas.microsoft.com/office/drawing/2017/decorative" val="1"/>
              </a:ext>
            </a:extLst>
          </p:cNvPr>
          <p:cNvSpPr/>
          <p:nvPr/>
        </p:nvSpPr>
        <p:spPr>
          <a:xfrm>
            <a:off x="-382772" y="2048618"/>
            <a:ext cx="9739424" cy="2760764"/>
          </a:xfrm>
          <a:prstGeom prst="rect">
            <a:avLst/>
          </a:prstGeom>
          <a:solidFill>
            <a:schemeClr val="bg1"/>
          </a:solidFill>
          <a:ln w="190500">
            <a:solidFill>
              <a:schemeClr val="accent1"/>
            </a:solid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168C58B5-18C7-4D6F-8B55-B90EA75381BA}"/>
              </a:ext>
            </a:extLst>
          </p:cNvPr>
          <p:cNvSpPr>
            <a:spLocks noGrp="1"/>
          </p:cNvSpPr>
          <p:nvPr>
            <p:ph type="ctrTitle"/>
          </p:nvPr>
        </p:nvSpPr>
        <p:spPr>
          <a:xfrm>
            <a:off x="223284" y="2529252"/>
            <a:ext cx="8697432" cy="1767597"/>
          </a:xfrm>
        </p:spPr>
        <p:txBody>
          <a:bodyPr>
            <a:normAutofit fontScale="90000"/>
          </a:bodyPr>
          <a:lstStyle/>
          <a:p>
            <a:pPr>
              <a:lnSpc>
                <a:spcPct val="100000"/>
              </a:lnSpc>
              <a:spcBef>
                <a:spcPts val="600"/>
              </a:spcBef>
              <a:spcAft>
                <a:spcPts val="600"/>
              </a:spcAft>
            </a:pPr>
            <a:r>
              <a:rPr lang="en-US" sz="4400" b="1" spc="300" dirty="0">
                <a:solidFill>
                  <a:schemeClr val="accent5">
                    <a:lumMod val="50000"/>
                  </a:schemeClr>
                </a:solidFill>
                <a:latin typeface="+mn-lt"/>
              </a:rPr>
              <a:t>Americans with Disabilities Act</a:t>
            </a:r>
            <a:r>
              <a:rPr lang="en-US" dirty="0">
                <a:solidFill>
                  <a:schemeClr val="accent1"/>
                </a:solidFill>
              </a:rPr>
              <a:t/>
            </a:r>
            <a:br>
              <a:rPr lang="en-US" dirty="0">
                <a:solidFill>
                  <a:schemeClr val="accent1"/>
                </a:solidFill>
              </a:rPr>
            </a:br>
            <a:r>
              <a:rPr lang="en-US" sz="8000" b="1" spc="-300" dirty="0">
                <a:solidFill>
                  <a:schemeClr val="accent1"/>
                </a:solidFill>
                <a:ea typeface="Source Sans Pro Black" panose="020B0803030403020204" pitchFamily="34" charset="0"/>
              </a:rPr>
              <a:t>STATE OF THE SCIENCE</a:t>
            </a:r>
            <a:endParaRPr lang="en-US" b="1" spc="-300" dirty="0">
              <a:solidFill>
                <a:schemeClr val="accent1"/>
              </a:solidFill>
              <a:ea typeface="Source Sans Pro Black" panose="020B0803030403020204" pitchFamily="34" charset="0"/>
            </a:endParaRPr>
          </a:p>
        </p:txBody>
      </p:sp>
      <p:sp>
        <p:nvSpPr>
          <p:cNvPr id="5" name="Subtitle 4">
            <a:extLst>
              <a:ext uri="{FF2B5EF4-FFF2-40B4-BE49-F238E27FC236}">
                <a16:creationId xmlns:a16="http://schemas.microsoft.com/office/drawing/2014/main" id="{CBEF4374-7ED0-45E9-80E0-A5609128FF34}"/>
              </a:ext>
            </a:extLst>
          </p:cNvPr>
          <p:cNvSpPr>
            <a:spLocks noGrp="1"/>
          </p:cNvSpPr>
          <p:nvPr>
            <p:ph type="subTitle" idx="1"/>
          </p:nvPr>
        </p:nvSpPr>
        <p:spPr>
          <a:xfrm>
            <a:off x="1057940" y="5163736"/>
            <a:ext cx="6858000" cy="831739"/>
          </a:xfrm>
        </p:spPr>
        <p:txBody>
          <a:bodyPr>
            <a:normAutofit fontScale="85000" lnSpcReduction="20000"/>
          </a:bodyPr>
          <a:lstStyle/>
          <a:p>
            <a:r>
              <a:rPr lang="en-US" sz="4300" b="1" dirty="0">
                <a:solidFill>
                  <a:schemeClr val="bg1"/>
                </a:solidFill>
              </a:rPr>
              <a:t>April 13 – 15, 2021</a:t>
            </a:r>
          </a:p>
          <a:p>
            <a:r>
              <a:rPr lang="en-US" sz="2400" b="1" spc="300" dirty="0">
                <a:solidFill>
                  <a:schemeClr val="bg1"/>
                </a:solidFill>
              </a:rPr>
              <a:t>#ADAStateOfScience</a:t>
            </a:r>
          </a:p>
        </p:txBody>
      </p:sp>
      <p:sp>
        <p:nvSpPr>
          <p:cNvPr id="6" name="Subtitle 4">
            <a:extLst>
              <a:ext uri="{FF2B5EF4-FFF2-40B4-BE49-F238E27FC236}">
                <a16:creationId xmlns:a16="http://schemas.microsoft.com/office/drawing/2014/main" id="{3E72430A-2AF4-4A47-80DD-3EF8261431DB}"/>
              </a:ext>
            </a:extLst>
          </p:cNvPr>
          <p:cNvSpPr txBox="1">
            <a:spLocks/>
          </p:cNvSpPr>
          <p:nvPr/>
        </p:nvSpPr>
        <p:spPr>
          <a:xfrm>
            <a:off x="2140243" y="859547"/>
            <a:ext cx="5900185" cy="724141"/>
          </a:xfrm>
          <a:prstGeom prst="rect">
            <a:avLst/>
          </a:prstGeom>
        </p:spPr>
        <p:txBody>
          <a:bodyPr vert="horz" lIns="91440" tIns="45720" rIns="91440" bIns="45720" rtlCol="0">
            <a:normAutofit fontScale="925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sz="4800" b="1" dirty="0">
                <a:solidFill>
                  <a:schemeClr val="bg1"/>
                </a:solidFill>
              </a:rPr>
              <a:t>ADA National Network</a:t>
            </a:r>
          </a:p>
        </p:txBody>
      </p:sp>
      <p:pic>
        <p:nvPicPr>
          <p:cNvPr id="10" name="Picture 9" descr="ADA National Network logo">
            <a:extLst>
              <a:ext uri="{FF2B5EF4-FFF2-40B4-BE49-F238E27FC236}">
                <a16:creationId xmlns:a16="http://schemas.microsoft.com/office/drawing/2014/main" id="{6FD14BEA-40EF-40DA-B72D-C443C7D70DB5}"/>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480581" y="774607"/>
            <a:ext cx="894020" cy="894020"/>
          </a:xfrm>
          <a:prstGeom prst="rect">
            <a:avLst/>
          </a:prstGeom>
        </p:spPr>
      </p:pic>
    </p:spTree>
    <p:extLst>
      <p:ext uri="{BB962C8B-B14F-4D97-AF65-F5344CB8AC3E}">
        <p14:creationId xmlns:p14="http://schemas.microsoft.com/office/powerpoint/2010/main" val="2108780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descr="ADA National Network logo">
            <a:extLst>
              <a:ext uri="{FF2B5EF4-FFF2-40B4-BE49-F238E27FC236}">
                <a16:creationId xmlns:a16="http://schemas.microsoft.com/office/drawing/2014/main" id="{E3577DCC-0268-AC44-8F64-2BE6272BEB1D}"/>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graphicFrame>
        <p:nvGraphicFramePr>
          <p:cNvPr id="4" name="Diagram 3" descr="Diagram with a circle broken in two, one half is green and reads &quot;Extrinsic&quot; the other half is blue and reads &quot;Intrinsic&quot;. The are arrows around the outter circle demonstrating a continuous cycle." title="Diagram">
            <a:extLst>
              <a:ext uri="{FF2B5EF4-FFF2-40B4-BE49-F238E27FC236}">
                <a16:creationId xmlns:a16="http://schemas.microsoft.com/office/drawing/2014/main" id="{89975E4C-87FB-E44F-BD70-A67C5502ACF8}"/>
              </a:ext>
            </a:extLst>
          </p:cNvPr>
          <p:cNvGraphicFramePr/>
          <p:nvPr>
            <p:extLst>
              <p:ext uri="{D42A27DB-BD31-4B8C-83A1-F6EECF244321}">
                <p14:modId xmlns:p14="http://schemas.microsoft.com/office/powerpoint/2010/main" val="333485142"/>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5" name="TextBox 24">
            <a:extLst>
              <a:ext uri="{FF2B5EF4-FFF2-40B4-BE49-F238E27FC236}">
                <a16:creationId xmlns:a16="http://schemas.microsoft.com/office/drawing/2014/main" id="{6B2A7E49-F0B7-6240-94E4-990E50471970}"/>
              </a:ext>
            </a:extLst>
          </p:cNvPr>
          <p:cNvSpPr txBox="1"/>
          <p:nvPr/>
        </p:nvSpPr>
        <p:spPr>
          <a:xfrm>
            <a:off x="669087" y="2057248"/>
            <a:ext cx="4722106" cy="3687163"/>
          </a:xfrm>
          <a:prstGeom prst="rect">
            <a:avLst/>
          </a:prstGeom>
          <a:noFill/>
        </p:spPr>
        <p:txBody>
          <a:bodyPr wrap="square" rtlCol="0">
            <a:spAutoFit/>
          </a:bodyPr>
          <a:lstStyle/>
          <a:p>
            <a:pPr defTabSz="108859">
              <a:lnSpc>
                <a:spcPct val="120000"/>
              </a:lnSpc>
              <a:defRPr/>
            </a:pPr>
            <a:r>
              <a:rPr lang="en-US" sz="2000" dirty="0">
                <a:solidFill>
                  <a:srgbClr val="5670AE"/>
                </a:solidFill>
                <a:cs typeface="Arial" panose="020B0604020202020204" pitchFamily="34" charset="0"/>
              </a:rPr>
              <a:t>- </a:t>
            </a:r>
            <a:r>
              <a:rPr lang="en-US" sz="2400" b="1" dirty="0">
                <a:solidFill>
                  <a:schemeClr val="accent1"/>
                </a:solidFill>
                <a:cs typeface="Arial" panose="020B0604020202020204" pitchFamily="34" charset="0"/>
              </a:rPr>
              <a:t>Intrinsic factors </a:t>
            </a:r>
            <a:br>
              <a:rPr lang="en-US" sz="2400" b="1" dirty="0">
                <a:solidFill>
                  <a:schemeClr val="accent1"/>
                </a:solidFill>
                <a:cs typeface="Arial" panose="020B0604020202020204" pitchFamily="34" charset="0"/>
              </a:rPr>
            </a:br>
            <a:r>
              <a:rPr lang="en-US" sz="2400" b="1" dirty="0">
                <a:solidFill>
                  <a:schemeClr val="accent1"/>
                </a:solidFill>
                <a:cs typeface="Arial" panose="020B0604020202020204" pitchFamily="34" charset="0"/>
              </a:rPr>
              <a:t>(1357 mentioned instances) </a:t>
            </a:r>
            <a:r>
              <a:rPr lang="en-US" sz="2000" dirty="0">
                <a:cs typeface="Arial" panose="020B0604020202020204" pitchFamily="34" charset="0"/>
              </a:rPr>
              <a:t>include body structures and function, symptoms, and mental and emotional state</a:t>
            </a:r>
          </a:p>
          <a:p>
            <a:pPr defTabSz="108859">
              <a:lnSpc>
                <a:spcPct val="120000"/>
              </a:lnSpc>
              <a:defRPr/>
            </a:pPr>
            <a:endParaRPr lang="en-US" sz="2000" dirty="0">
              <a:cs typeface="Arial" panose="020B0604020202020204" pitchFamily="34" charset="0"/>
            </a:endParaRPr>
          </a:p>
          <a:p>
            <a:pPr defTabSz="108859">
              <a:lnSpc>
                <a:spcPct val="120000"/>
              </a:lnSpc>
              <a:defRPr/>
            </a:pPr>
            <a:r>
              <a:rPr lang="en-US" sz="2000" dirty="0">
                <a:solidFill>
                  <a:srgbClr val="79C923"/>
                </a:solidFill>
                <a:cs typeface="Arial" panose="020B0604020202020204" pitchFamily="34" charset="0"/>
              </a:rPr>
              <a:t>- </a:t>
            </a:r>
            <a:r>
              <a:rPr lang="en-US" sz="2400" b="1" dirty="0">
                <a:solidFill>
                  <a:schemeClr val="accent6"/>
                </a:solidFill>
                <a:cs typeface="Arial" panose="020B0604020202020204" pitchFamily="34" charset="0"/>
              </a:rPr>
              <a:t>Extrinsic factors </a:t>
            </a:r>
            <a:br>
              <a:rPr lang="en-US" sz="2400" b="1" dirty="0">
                <a:solidFill>
                  <a:schemeClr val="accent6"/>
                </a:solidFill>
                <a:cs typeface="Arial" panose="020B0604020202020204" pitchFamily="34" charset="0"/>
              </a:rPr>
            </a:br>
            <a:r>
              <a:rPr lang="en-US" sz="2400" b="1" dirty="0">
                <a:solidFill>
                  <a:schemeClr val="accent6"/>
                </a:solidFill>
                <a:cs typeface="Arial" panose="020B0604020202020204" pitchFamily="34" charset="0"/>
              </a:rPr>
              <a:t>(1407 mentioned instances) </a:t>
            </a:r>
            <a:r>
              <a:rPr lang="en-US" sz="2000" dirty="0">
                <a:cs typeface="Arial" panose="020B0604020202020204" pitchFamily="34" charset="0"/>
              </a:rPr>
              <a:t>include physical, social, temporal, economic, and political environments</a:t>
            </a:r>
          </a:p>
        </p:txBody>
      </p:sp>
      <p:sp>
        <p:nvSpPr>
          <p:cNvPr id="2" name="Title 1">
            <a:extLst>
              <a:ext uri="{FF2B5EF4-FFF2-40B4-BE49-F238E27FC236}">
                <a16:creationId xmlns:a16="http://schemas.microsoft.com/office/drawing/2014/main" id="{BF602AC5-42EB-E94B-B234-0C5EC8A2C059}"/>
              </a:ext>
            </a:extLst>
          </p:cNvPr>
          <p:cNvSpPr>
            <a:spLocks noGrp="1"/>
          </p:cNvSpPr>
          <p:nvPr>
            <p:ph type="ctrTitle"/>
          </p:nvPr>
        </p:nvSpPr>
        <p:spPr>
          <a:xfrm>
            <a:off x="495299" y="336977"/>
            <a:ext cx="8260773" cy="1430205"/>
          </a:xfrm>
        </p:spPr>
        <p:txBody>
          <a:bodyPr/>
          <a:lstStyle/>
          <a:p>
            <a:pPr algn="l" rtl="0" eaLnBrk="1" latinLnBrk="0" hangingPunct="1"/>
            <a:r>
              <a:rPr lang="en-US" sz="2800" b="1" kern="1200" dirty="0">
                <a:solidFill>
                  <a:srgbClr val="000000"/>
                </a:solidFill>
                <a:effectLst/>
                <a:latin typeface="Calibri" panose="020F0502020204030204" pitchFamily="34" charset="0"/>
                <a:ea typeface="+mn-ea"/>
                <a:cs typeface="+mn-cs"/>
              </a:rPr>
              <a:t>Findings  - A balance of intrinsic and extrinsic factors impact the community participation of people aging with long-term physical disabilities </a:t>
            </a:r>
            <a:endParaRPr lang="en-US" b="1" dirty="0">
              <a:effectLst/>
            </a:endParaRPr>
          </a:p>
        </p:txBody>
      </p:sp>
    </p:spTree>
    <p:extLst>
      <p:ext uri="{BB962C8B-B14F-4D97-AF65-F5344CB8AC3E}">
        <p14:creationId xmlns:p14="http://schemas.microsoft.com/office/powerpoint/2010/main" val="964974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C1E95-2538-6C4D-9D2E-61EFDB8C3881}"/>
              </a:ext>
            </a:extLst>
          </p:cNvPr>
          <p:cNvSpPr>
            <a:spLocks noGrp="1"/>
          </p:cNvSpPr>
          <p:nvPr>
            <p:ph type="title"/>
          </p:nvPr>
        </p:nvSpPr>
        <p:spPr/>
        <p:txBody>
          <a:bodyPr/>
          <a:lstStyle/>
          <a:p>
            <a:r>
              <a:rPr lang="en-US" sz="3600" b="1" dirty="0">
                <a:solidFill>
                  <a:srgbClr val="000000"/>
                </a:solidFill>
                <a:latin typeface="Calibri" panose="020F0502020204030204" pitchFamily="34" charset="0"/>
              </a:rPr>
              <a:t>Findings - </a:t>
            </a:r>
            <a:r>
              <a:rPr lang="en-US" sz="3600" b="1" dirty="0">
                <a:solidFill>
                  <a:srgbClr val="000000"/>
                </a:solidFill>
                <a:latin typeface="Arial" panose="020B0604020202020204" pitchFamily="34" charset="0"/>
              </a:rPr>
              <a:t>COVID-19 pandemic and mental health</a:t>
            </a:r>
            <a:endParaRPr lang="en-US" dirty="0"/>
          </a:p>
        </p:txBody>
      </p:sp>
      <p:sp>
        <p:nvSpPr>
          <p:cNvPr id="3" name="Content Placeholder 2">
            <a:extLst>
              <a:ext uri="{FF2B5EF4-FFF2-40B4-BE49-F238E27FC236}">
                <a16:creationId xmlns:a16="http://schemas.microsoft.com/office/drawing/2014/main" id="{2213F0A6-48F8-1443-A673-6334AEBA62C0}"/>
              </a:ext>
            </a:extLst>
          </p:cNvPr>
          <p:cNvSpPr>
            <a:spLocks noGrp="1"/>
          </p:cNvSpPr>
          <p:nvPr>
            <p:ph idx="1"/>
          </p:nvPr>
        </p:nvSpPr>
        <p:spPr/>
        <p:txBody>
          <a:bodyPr/>
          <a:lstStyle/>
          <a:p>
            <a:r>
              <a:rPr lang="en-US" dirty="0"/>
              <a:t>Sub-sample (N= 186)</a:t>
            </a:r>
          </a:p>
          <a:p>
            <a:r>
              <a:rPr lang="en-US" dirty="0"/>
              <a:t>Analyzing this data now – initial indicators are that:</a:t>
            </a:r>
          </a:p>
          <a:p>
            <a:pPr lvl="1"/>
            <a:r>
              <a:rPr lang="en-US" dirty="0"/>
              <a:t>Small percent of participants have been diagnosed with COVID-19</a:t>
            </a:r>
          </a:p>
          <a:p>
            <a:pPr lvl="1"/>
            <a:r>
              <a:rPr lang="en-US" dirty="0"/>
              <a:t>Most participants are engaging in social distancing</a:t>
            </a:r>
          </a:p>
          <a:p>
            <a:pPr lvl="1"/>
            <a:r>
              <a:rPr lang="en-US" dirty="0"/>
              <a:t>There is increased food insecurity</a:t>
            </a:r>
          </a:p>
          <a:p>
            <a:pPr lvl="1"/>
            <a:r>
              <a:rPr lang="en-US" dirty="0"/>
              <a:t>Notable change in their ability to complete ADLs due to lack of available human assistance</a:t>
            </a:r>
          </a:p>
          <a:p>
            <a:pPr lvl="1"/>
            <a:endParaRPr lang="en-US" dirty="0"/>
          </a:p>
          <a:p>
            <a:pPr lvl="1"/>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1801133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6F243-16CA-4081-B99F-1D796B183F5F}"/>
              </a:ext>
            </a:extLst>
          </p:cNvPr>
          <p:cNvSpPr>
            <a:spLocks noGrp="1"/>
          </p:cNvSpPr>
          <p:nvPr>
            <p:ph type="title"/>
          </p:nvPr>
        </p:nvSpPr>
        <p:spPr/>
        <p:txBody>
          <a:bodyPr/>
          <a:lstStyle/>
          <a:p>
            <a:r>
              <a:rPr lang="en-US" dirty="0"/>
              <a:t>What Can We Learn From The Findings?</a:t>
            </a:r>
          </a:p>
        </p:txBody>
      </p:sp>
      <p:sp>
        <p:nvSpPr>
          <p:cNvPr id="3" name="Content Placeholder 2">
            <a:extLst>
              <a:ext uri="{FF2B5EF4-FFF2-40B4-BE49-F238E27FC236}">
                <a16:creationId xmlns:a16="http://schemas.microsoft.com/office/drawing/2014/main" id="{EEB671B3-70A4-4F7A-8B01-4C72EABE3C1A}"/>
              </a:ext>
            </a:extLst>
          </p:cNvPr>
          <p:cNvSpPr>
            <a:spLocks noGrp="1"/>
          </p:cNvSpPr>
          <p:nvPr>
            <p:ph idx="1"/>
          </p:nvPr>
        </p:nvSpPr>
        <p:spPr/>
        <p:txBody>
          <a:bodyPr/>
          <a:lstStyle/>
          <a:p>
            <a:r>
              <a:rPr lang="en-US" dirty="0"/>
              <a:t>Many of our study cohort members are not satisfied with their social roles or ability to participate in social activities.</a:t>
            </a:r>
          </a:p>
          <a:p>
            <a:r>
              <a:rPr lang="en-US" dirty="0"/>
              <a:t>Most wish they could engage in more physical activity than they currently do.</a:t>
            </a:r>
          </a:p>
          <a:p>
            <a:r>
              <a:rPr lang="en-US" dirty="0"/>
              <a:t>There are both intrinsic and extrinsic factors that affect their ability to participate in a range of activities.</a:t>
            </a:r>
          </a:p>
          <a:p>
            <a:pPr lvl="1"/>
            <a:r>
              <a:rPr lang="en-US" dirty="0"/>
              <a:t>Physical environment and technology play a notable role.</a:t>
            </a:r>
          </a:p>
          <a:p>
            <a:r>
              <a:rPr lang="en-US" dirty="0"/>
              <a:t>The pandemic is effecting daily living activities.</a:t>
            </a:r>
          </a:p>
          <a:p>
            <a:pPr lvl="1"/>
            <a:endParaRPr lang="en-US" dirty="0"/>
          </a:p>
          <a:p>
            <a:endParaRPr lang="en-US" dirty="0"/>
          </a:p>
          <a:p>
            <a:pPr lvl="1"/>
            <a:endParaRPr lang="en-US" dirty="0"/>
          </a:p>
          <a:p>
            <a:pPr lvl="1"/>
            <a:endParaRPr lang="en-US" dirty="0"/>
          </a:p>
          <a:p>
            <a:endParaRPr lang="en-US" dirty="0"/>
          </a:p>
          <a:p>
            <a:endParaRPr lang="en-US" dirty="0"/>
          </a:p>
          <a:p>
            <a:endParaRPr lang="en-US" dirty="0"/>
          </a:p>
        </p:txBody>
      </p:sp>
    </p:spTree>
    <p:extLst>
      <p:ext uri="{BB962C8B-B14F-4D97-AF65-F5344CB8AC3E}">
        <p14:creationId xmlns:p14="http://schemas.microsoft.com/office/powerpoint/2010/main" val="1596316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6F243-16CA-4081-B99F-1D796B183F5F}"/>
              </a:ext>
            </a:extLst>
          </p:cNvPr>
          <p:cNvSpPr>
            <a:spLocks noGrp="1"/>
          </p:cNvSpPr>
          <p:nvPr>
            <p:ph type="title"/>
          </p:nvPr>
        </p:nvSpPr>
        <p:spPr/>
        <p:txBody>
          <a:bodyPr/>
          <a:lstStyle/>
          <a:p>
            <a:r>
              <a:rPr lang="en-US" dirty="0"/>
              <a:t>Next Steps to Understanding the Study’s Findings?</a:t>
            </a:r>
          </a:p>
        </p:txBody>
      </p:sp>
      <p:sp>
        <p:nvSpPr>
          <p:cNvPr id="3" name="Content Placeholder 2">
            <a:extLst>
              <a:ext uri="{FF2B5EF4-FFF2-40B4-BE49-F238E27FC236}">
                <a16:creationId xmlns:a16="http://schemas.microsoft.com/office/drawing/2014/main" id="{EEB671B3-70A4-4F7A-8B01-4C72EABE3C1A}"/>
              </a:ext>
            </a:extLst>
          </p:cNvPr>
          <p:cNvSpPr>
            <a:spLocks noGrp="1"/>
          </p:cNvSpPr>
          <p:nvPr>
            <p:ph idx="1"/>
          </p:nvPr>
        </p:nvSpPr>
        <p:spPr/>
        <p:txBody>
          <a:bodyPr>
            <a:noAutofit/>
          </a:bodyPr>
          <a:lstStyle/>
          <a:p>
            <a:r>
              <a:rPr lang="en-US" sz="2400" dirty="0"/>
              <a:t>To continue to analyze our Wave 1 data and to begin to analyze Wave 2 to understand changes in participation</a:t>
            </a:r>
          </a:p>
          <a:p>
            <a:r>
              <a:rPr lang="en-US" sz="2400" dirty="0"/>
              <a:t>Take a deeper look into issues of accessibility as well as services and supports that facilitate participation and engagement </a:t>
            </a:r>
          </a:p>
          <a:p>
            <a:pPr lvl="1"/>
            <a:r>
              <a:rPr lang="en-US" sz="2400" dirty="0"/>
              <a:t>Expect that the COVID-19 pandemic will change participation in ways that we did not anticipate when we began data collection</a:t>
            </a:r>
          </a:p>
          <a:p>
            <a:pPr lvl="2"/>
            <a:r>
              <a:rPr lang="en-US" sz="2400" dirty="0"/>
              <a:t>As we continue to collect and analyze data, we will attempt to understand how this unexpected and historical event is shaping what people aging with disability do and how accessibility affects their ability to do the things they want to do</a:t>
            </a:r>
          </a:p>
        </p:txBody>
      </p:sp>
    </p:spTree>
    <p:extLst>
      <p:ext uri="{BB962C8B-B14F-4D97-AF65-F5344CB8AC3E}">
        <p14:creationId xmlns:p14="http://schemas.microsoft.com/office/powerpoint/2010/main" val="20303568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44F2B0FD-660B-49FD-83AA-78890E3F2252}"/>
              </a:ext>
            </a:extLst>
          </p:cNvPr>
          <p:cNvSpPr txBox="1"/>
          <p:nvPr/>
        </p:nvSpPr>
        <p:spPr>
          <a:xfrm>
            <a:off x="2850776" y="5915378"/>
            <a:ext cx="3442447" cy="369332"/>
          </a:xfrm>
          <a:prstGeom prst="rect">
            <a:avLst/>
          </a:prstGeom>
          <a:noFill/>
        </p:spPr>
        <p:txBody>
          <a:bodyPr wrap="square" rtlCol="0">
            <a:spAutoFit/>
          </a:bodyPr>
          <a:lstStyle/>
          <a:p>
            <a:r>
              <a:rPr lang="en-US" dirty="0">
                <a:hlinkClick r:id="rId3"/>
              </a:rPr>
              <a:t>www.adata.org</a:t>
            </a:r>
            <a:r>
              <a:rPr lang="en-US" dirty="0"/>
              <a:t> | </a:t>
            </a:r>
            <a:r>
              <a:rPr lang="en-US" b="0" i="0" dirty="0">
                <a:solidFill>
                  <a:srgbClr val="000000"/>
                </a:solidFill>
                <a:effectLst/>
              </a:rPr>
              <a:t>1-800-949-4232</a:t>
            </a:r>
            <a:endParaRPr lang="en-US" dirty="0"/>
          </a:p>
        </p:txBody>
      </p:sp>
      <p:pic>
        <p:nvPicPr>
          <p:cNvPr id="7" name="Content Placeholder 6" descr="ADA National Network Regional Centers Map">
            <a:extLst>
              <a:ext uri="{FF2B5EF4-FFF2-40B4-BE49-F238E27FC236}">
                <a16:creationId xmlns:a16="http://schemas.microsoft.com/office/drawing/2014/main" id="{8E25AED9-CF77-49BE-9E99-B9A4396F26FF}"/>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052705" y="2278175"/>
            <a:ext cx="5038590" cy="3047918"/>
          </a:xfrm>
        </p:spPr>
      </p:pic>
      <p:pic>
        <p:nvPicPr>
          <p:cNvPr id="9" name="Picture 8" descr="Celebrating 30 Years ADA National Network Americans with Disabilities Act Guidance and Training">
            <a:extLst>
              <a:ext uri="{FF2B5EF4-FFF2-40B4-BE49-F238E27FC236}">
                <a16:creationId xmlns:a16="http://schemas.microsoft.com/office/drawing/2014/main" id="{54F0B18C-9E60-4E20-9F06-344D898DF36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89924" y="459022"/>
            <a:ext cx="6364150" cy="1257587"/>
          </a:xfrm>
          <a:prstGeom prst="rect">
            <a:avLst/>
          </a:prstGeom>
        </p:spPr>
      </p:pic>
      <p:sp>
        <p:nvSpPr>
          <p:cNvPr id="2" name="Title 1"/>
          <p:cNvSpPr>
            <a:spLocks noGrp="1"/>
          </p:cNvSpPr>
          <p:nvPr>
            <p:ph type="title"/>
          </p:nvPr>
        </p:nvSpPr>
        <p:spPr>
          <a:xfrm>
            <a:off x="126560" y="54403"/>
            <a:ext cx="3012831" cy="440470"/>
          </a:xfrm>
        </p:spPr>
        <p:txBody>
          <a:bodyPr/>
          <a:lstStyle/>
          <a:p>
            <a:r>
              <a:rPr lang="en-CA" sz="800" dirty="0">
                <a:solidFill>
                  <a:schemeClr val="bg1"/>
                </a:solidFill>
              </a:rPr>
              <a:t>Project Partners</a:t>
            </a:r>
          </a:p>
        </p:txBody>
      </p:sp>
    </p:spTree>
    <p:extLst>
      <p:ext uri="{BB962C8B-B14F-4D97-AF65-F5344CB8AC3E}">
        <p14:creationId xmlns:p14="http://schemas.microsoft.com/office/powerpoint/2010/main" val="414769329"/>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683E1-661A-4A54-AA56-AFE5BCF5D2ED}"/>
              </a:ext>
            </a:extLst>
          </p:cNvPr>
          <p:cNvSpPr>
            <a:spLocks noGrp="1"/>
          </p:cNvSpPr>
          <p:nvPr>
            <p:ph type="title"/>
          </p:nvPr>
        </p:nvSpPr>
        <p:spPr>
          <a:xfrm>
            <a:off x="623888" y="1185864"/>
            <a:ext cx="7886700" cy="2852737"/>
          </a:xfrm>
        </p:spPr>
        <p:txBody>
          <a:bodyPr anchor="b">
            <a:normAutofit/>
          </a:bodyPr>
          <a:lstStyle/>
          <a:p>
            <a:r>
              <a:rPr lang="en-US" dirty="0"/>
              <a:t>Participation, Accessibility, and Aging with Physical Disability</a:t>
            </a:r>
          </a:p>
        </p:txBody>
      </p:sp>
      <p:sp>
        <p:nvSpPr>
          <p:cNvPr id="3" name="Text Placeholder 2">
            <a:extLst>
              <a:ext uri="{FF2B5EF4-FFF2-40B4-BE49-F238E27FC236}">
                <a16:creationId xmlns:a16="http://schemas.microsoft.com/office/drawing/2014/main" id="{0B392DA5-0F59-4979-A30C-2CF3D0A558A2}"/>
              </a:ext>
            </a:extLst>
          </p:cNvPr>
          <p:cNvSpPr>
            <a:spLocks noGrp="1"/>
          </p:cNvSpPr>
          <p:nvPr>
            <p:ph type="body" idx="1"/>
          </p:nvPr>
        </p:nvSpPr>
        <p:spPr>
          <a:xfrm>
            <a:off x="623888" y="4313239"/>
            <a:ext cx="7886700" cy="1782761"/>
          </a:xfrm>
        </p:spPr>
        <p:txBody>
          <a:bodyPr>
            <a:normAutofit/>
          </a:bodyPr>
          <a:lstStyle/>
          <a:p>
            <a:pPr>
              <a:spcBef>
                <a:spcPts val="0"/>
              </a:spcBef>
            </a:pPr>
            <a:r>
              <a:rPr lang="en-US" dirty="0"/>
              <a:t>Michelle Putnam, PhD, School of Social Work, Simmons University, Boston, MA</a:t>
            </a:r>
            <a:br>
              <a:rPr lang="en-US" dirty="0"/>
            </a:br>
            <a:r>
              <a:rPr lang="en-US" dirty="0"/>
              <a:t/>
            </a:r>
            <a:br>
              <a:rPr lang="en-US" dirty="0"/>
            </a:br>
            <a:r>
              <a:rPr lang="en-US" dirty="0"/>
              <a:t>Kerri Morgan, PhD, School of Medicine, Washington University, St. Louis, MO</a:t>
            </a:r>
          </a:p>
          <a:p>
            <a:pPr>
              <a:spcBef>
                <a:spcPts val="0"/>
              </a:spcBef>
            </a:pPr>
            <a:endParaRPr lang="en-US" dirty="0"/>
          </a:p>
          <a:p>
            <a:pPr>
              <a:spcBef>
                <a:spcPts val="0"/>
              </a:spcBef>
            </a:pPr>
            <a:r>
              <a:rPr lang="en-US" b="1" dirty="0"/>
              <a:t>Additional authors: </a:t>
            </a:r>
            <a:r>
              <a:rPr lang="en-US" dirty="0"/>
              <a:t>Margaret Campbell PhD, Marian Keglovits OTD OTR/L, </a:t>
            </a:r>
          </a:p>
          <a:p>
            <a:pPr>
              <a:spcBef>
                <a:spcPts val="0"/>
              </a:spcBef>
            </a:pPr>
            <a:r>
              <a:rPr lang="en-US" dirty="0"/>
              <a:t>Rachel Heeb OTD OTR/L, Szu-Wei Chen PhD, Susan Rice MSOT/S &amp; Susy Stark, PhD  </a:t>
            </a:r>
          </a:p>
        </p:txBody>
      </p:sp>
    </p:spTree>
    <p:extLst>
      <p:ext uri="{BB962C8B-B14F-4D97-AF65-F5344CB8AC3E}">
        <p14:creationId xmlns:p14="http://schemas.microsoft.com/office/powerpoint/2010/main" val="1751214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AE0561-47BC-4343-A0C1-679180AE1CBD}"/>
              </a:ext>
            </a:extLst>
          </p:cNvPr>
          <p:cNvSpPr>
            <a:spLocks noGrp="1"/>
          </p:cNvSpPr>
          <p:nvPr>
            <p:ph sz="half" idx="1"/>
          </p:nvPr>
        </p:nvSpPr>
        <p:spPr>
          <a:xfrm>
            <a:off x="5472752" y="5344952"/>
            <a:ext cx="3042598" cy="563728"/>
          </a:xfrm>
        </p:spPr>
        <p:txBody>
          <a:bodyPr>
            <a:normAutofit fontScale="92500" lnSpcReduction="10000"/>
          </a:bodyPr>
          <a:lstStyle/>
          <a:p>
            <a:pPr marL="0" indent="0">
              <a:buNone/>
            </a:pPr>
            <a:r>
              <a:rPr lang="en-US" dirty="0">
                <a:hlinkClick r:id="rId3"/>
              </a:rPr>
              <a:t>www.ceadermidwest.org</a:t>
            </a:r>
            <a:endParaRPr lang="en-US" dirty="0"/>
          </a:p>
          <a:p>
            <a:pPr marL="0" indent="0">
              <a:buNone/>
            </a:pPr>
            <a:endParaRPr lang="en-US" dirty="0"/>
          </a:p>
        </p:txBody>
      </p:sp>
      <p:sp>
        <p:nvSpPr>
          <p:cNvPr id="7" name="TextBox 6">
            <a:extLst>
              <a:ext uri="{FF2B5EF4-FFF2-40B4-BE49-F238E27FC236}">
                <a16:creationId xmlns:a16="http://schemas.microsoft.com/office/drawing/2014/main" id="{92CB4C25-095B-4D4F-BD15-72BBC7737850}"/>
              </a:ext>
            </a:extLst>
          </p:cNvPr>
          <p:cNvSpPr txBox="1"/>
          <p:nvPr/>
        </p:nvSpPr>
        <p:spPr>
          <a:xfrm>
            <a:off x="5472752" y="4378692"/>
            <a:ext cx="3042598" cy="1015663"/>
          </a:xfrm>
          <a:prstGeom prst="rect">
            <a:avLst/>
          </a:prstGeom>
          <a:noFill/>
        </p:spPr>
        <p:txBody>
          <a:bodyPr wrap="square" rtlCol="0">
            <a:spAutoFit/>
          </a:bodyPr>
          <a:lstStyle/>
          <a:p>
            <a:r>
              <a:rPr lang="en-US" sz="2000" b="1" dirty="0"/>
              <a:t>Longitudinal Study of Aging with a Long-term Physical Disability</a:t>
            </a:r>
          </a:p>
        </p:txBody>
      </p:sp>
      <p:pic>
        <p:nvPicPr>
          <p:cNvPr id="5" name="Picture 2" descr="CEDAR Midwest | Community Engagement for Disability and Aging Research">
            <a:extLst>
              <a:ext uri="{FF2B5EF4-FFF2-40B4-BE49-F238E27FC236}">
                <a16:creationId xmlns:a16="http://schemas.microsoft.com/office/drawing/2014/main" id="{65F2847D-C079-9149-A6E6-71D4AC21F41A}"/>
              </a:ext>
            </a:extLst>
          </p:cNvPr>
          <p:cNvPicPr>
            <a:picLocks noChangeAspect="1" noChangeArrowheads="1"/>
          </p:cNvPicPr>
          <p:nvPr/>
        </p:nvPicPr>
        <p:blipFill rotWithShape="1">
          <a:blip r:embed="rId4" cstate="email">
            <a:extLst>
              <a:ext uri="{28A0092B-C50C-407E-A947-70E740481C1C}">
                <a14:useLocalDpi xmlns:a14="http://schemas.microsoft.com/office/drawing/2010/main" val="0"/>
              </a:ext>
            </a:extLst>
          </a:blip>
          <a:srcRect t="2351" b="13637"/>
          <a:stretch/>
        </p:blipFill>
        <p:spPr bwMode="auto">
          <a:xfrm>
            <a:off x="628649" y="3651253"/>
            <a:ext cx="3886200" cy="2470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a:extLst>
              <a:ext uri="{FF2B5EF4-FFF2-40B4-BE49-F238E27FC236}">
                <a16:creationId xmlns:a16="http://schemas.microsoft.com/office/drawing/2014/main" id="{0542B749-E0B6-8241-80A9-EFD760ED98CC}"/>
              </a:ext>
            </a:extLst>
          </p:cNvPr>
          <p:cNvSpPr>
            <a:spLocks noGrp="1"/>
          </p:cNvSpPr>
          <p:nvPr>
            <p:ph sz="half" idx="2"/>
          </p:nvPr>
        </p:nvSpPr>
        <p:spPr>
          <a:xfrm>
            <a:off x="685802" y="1679153"/>
            <a:ext cx="7829548" cy="1880796"/>
          </a:xfrm>
        </p:spPr>
        <p:txBody>
          <a:bodyPr>
            <a:normAutofit fontScale="92500" lnSpcReduction="10000"/>
          </a:bodyPr>
          <a:lstStyle/>
          <a:p>
            <a:r>
              <a:rPr lang="en-US" dirty="0"/>
              <a:t>To develop a better understanding of the interaction of aging, disability, and participation over time. </a:t>
            </a:r>
            <a:br>
              <a:rPr lang="en-US" dirty="0"/>
            </a:br>
            <a:endParaRPr lang="en-US" dirty="0"/>
          </a:p>
          <a:p>
            <a:r>
              <a:rPr lang="en-US" dirty="0"/>
              <a:t>To understand if changes are related to growing older, their functional ability, factors in their community - such as accessibility, services and supports that help them to participate or other personal or community resources – or all three.</a:t>
            </a:r>
          </a:p>
        </p:txBody>
      </p:sp>
      <p:sp>
        <p:nvSpPr>
          <p:cNvPr id="2" name="Title 1"/>
          <p:cNvSpPr>
            <a:spLocks noGrp="1"/>
          </p:cNvSpPr>
          <p:nvPr>
            <p:ph type="title"/>
          </p:nvPr>
        </p:nvSpPr>
        <p:spPr/>
        <p:txBody>
          <a:bodyPr/>
          <a:lstStyle/>
          <a:p>
            <a:r>
              <a:rPr lang="en-US" dirty="0"/>
              <a:t>What did we want to know?</a:t>
            </a:r>
          </a:p>
        </p:txBody>
      </p:sp>
    </p:spTree>
    <p:extLst>
      <p:ext uri="{BB962C8B-B14F-4D97-AF65-F5344CB8AC3E}">
        <p14:creationId xmlns:p14="http://schemas.microsoft.com/office/powerpoint/2010/main" val="2606267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6A359-4595-3F49-B9E5-67E1A822D817}"/>
              </a:ext>
            </a:extLst>
          </p:cNvPr>
          <p:cNvSpPr>
            <a:spLocks noGrp="1"/>
          </p:cNvSpPr>
          <p:nvPr>
            <p:ph type="title"/>
          </p:nvPr>
        </p:nvSpPr>
        <p:spPr>
          <a:xfrm>
            <a:off x="628650" y="365126"/>
            <a:ext cx="7886700" cy="1325563"/>
          </a:xfrm>
        </p:spPr>
        <p:txBody>
          <a:bodyPr>
            <a:normAutofit/>
          </a:bodyPr>
          <a:lstStyle/>
          <a:p>
            <a:r>
              <a:rPr lang="en-US" dirty="0"/>
              <a:t>Why did we want to know it?</a:t>
            </a:r>
          </a:p>
        </p:txBody>
      </p:sp>
      <p:sp>
        <p:nvSpPr>
          <p:cNvPr id="5" name="Content Placeholder 4">
            <a:extLst>
              <a:ext uri="{FF2B5EF4-FFF2-40B4-BE49-F238E27FC236}">
                <a16:creationId xmlns:a16="http://schemas.microsoft.com/office/drawing/2014/main" id="{85DBA305-04F9-D14A-B6CA-01DFBD8D7ACA}"/>
              </a:ext>
            </a:extLst>
          </p:cNvPr>
          <p:cNvSpPr>
            <a:spLocks noGrp="1"/>
          </p:cNvSpPr>
          <p:nvPr>
            <p:ph idx="1"/>
          </p:nvPr>
        </p:nvSpPr>
        <p:spPr>
          <a:xfrm>
            <a:off x="628650" y="1825625"/>
            <a:ext cx="7886700" cy="4351338"/>
          </a:xfrm>
        </p:spPr>
        <p:txBody>
          <a:bodyPr>
            <a:normAutofit/>
          </a:bodyPr>
          <a:lstStyle/>
          <a:p>
            <a:r>
              <a:rPr lang="en-US" altLang="en-US" dirty="0"/>
              <a:t>People aging with long-term physical disabilities are an understudied population</a:t>
            </a:r>
          </a:p>
          <a:p>
            <a:pPr marL="0" indent="0">
              <a:buNone/>
            </a:pPr>
            <a:endParaRPr lang="en-US" altLang="en-US" dirty="0"/>
          </a:p>
          <a:p>
            <a:pPr lvl="1"/>
            <a:r>
              <a:rPr lang="en-US" altLang="en-US" dirty="0"/>
              <a:t>Aging with a physical disability: people living with the long-term effects of physical disabilities acquired from birth to middle-age who are surviving into mid- and late life (</a:t>
            </a:r>
            <a:r>
              <a:rPr lang="en-US" altLang="en-US" dirty="0" err="1"/>
              <a:t>Verbrugge</a:t>
            </a:r>
            <a:r>
              <a:rPr lang="en-US" altLang="en-US" dirty="0"/>
              <a:t> &amp; Yang, 2002; </a:t>
            </a:r>
            <a:r>
              <a:rPr lang="en-US" altLang="en-US" dirty="0" err="1"/>
              <a:t>Molton</a:t>
            </a:r>
            <a:r>
              <a:rPr lang="en-US" altLang="en-US" dirty="0"/>
              <a:t> et al., 2012; </a:t>
            </a:r>
            <a:r>
              <a:rPr lang="en-US" altLang="en-US" dirty="0" err="1"/>
              <a:t>Iezzoni</a:t>
            </a:r>
            <a:r>
              <a:rPr lang="en-US" altLang="en-US" dirty="0"/>
              <a:t> et al., 2014)</a:t>
            </a:r>
          </a:p>
          <a:p>
            <a:pPr marL="0" indent="0">
              <a:buNone/>
            </a:pPr>
            <a:endParaRPr lang="en-US" altLang="en-US" dirty="0"/>
          </a:p>
          <a:p>
            <a:pPr lvl="1"/>
            <a:r>
              <a:rPr lang="en-US" altLang="en-US" dirty="0"/>
              <a:t>When the aging process begins: as they age, people with physical disability start reporting greater difficulty associated with their main condition starting closer to ages 45-55 (</a:t>
            </a:r>
            <a:r>
              <a:rPr lang="en-US" altLang="en-US" dirty="0" err="1"/>
              <a:t>Verbrugge</a:t>
            </a:r>
            <a:r>
              <a:rPr lang="en-US" altLang="en-US" dirty="0"/>
              <a:t> &amp; Yang, 2002; </a:t>
            </a:r>
            <a:r>
              <a:rPr lang="en-US" altLang="en-US" dirty="0" err="1"/>
              <a:t>Molton</a:t>
            </a:r>
            <a:r>
              <a:rPr lang="en-US" altLang="en-US" dirty="0"/>
              <a:t> et al., 2012; </a:t>
            </a:r>
            <a:r>
              <a:rPr lang="en-US" altLang="en-US" dirty="0" err="1"/>
              <a:t>Verbrugge</a:t>
            </a:r>
            <a:r>
              <a:rPr lang="en-US" altLang="en-US" dirty="0"/>
              <a:t> et al., 2007)</a:t>
            </a:r>
          </a:p>
          <a:p>
            <a:endParaRPr lang="en-US" dirty="0"/>
          </a:p>
        </p:txBody>
      </p:sp>
    </p:spTree>
    <p:extLst>
      <p:ext uri="{BB962C8B-B14F-4D97-AF65-F5344CB8AC3E}">
        <p14:creationId xmlns:p14="http://schemas.microsoft.com/office/powerpoint/2010/main" val="878813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Method: Multi-year internet/phone survey</a:t>
            </a:r>
          </a:p>
        </p:txBody>
      </p:sp>
      <p:sp>
        <p:nvSpPr>
          <p:cNvPr id="4" name="Text Placeholder 3">
            <a:extLst>
              <a:ext uri="{FF2B5EF4-FFF2-40B4-BE49-F238E27FC236}">
                <a16:creationId xmlns:a16="http://schemas.microsoft.com/office/drawing/2014/main" id="{6CD084F6-0500-BE4A-9FBD-E74570C55637}"/>
              </a:ext>
            </a:extLst>
          </p:cNvPr>
          <p:cNvSpPr>
            <a:spLocks noGrp="1"/>
          </p:cNvSpPr>
          <p:nvPr>
            <p:ph type="body" idx="1"/>
          </p:nvPr>
        </p:nvSpPr>
        <p:spPr>
          <a:solidFill>
            <a:schemeClr val="accent1">
              <a:lumMod val="20000"/>
              <a:lumOff val="80000"/>
            </a:schemeClr>
          </a:solidFill>
          <a:ln>
            <a:solidFill>
              <a:schemeClr val="tx1"/>
            </a:solidFill>
          </a:ln>
        </p:spPr>
        <p:txBody>
          <a:bodyPr anchor="t">
            <a:normAutofit/>
          </a:bodyPr>
          <a:lstStyle/>
          <a:p>
            <a:r>
              <a:rPr lang="en-US" altLang="en-US" sz="2400" kern="0" dirty="0">
                <a:solidFill>
                  <a:srgbClr val="000000"/>
                </a:solidFill>
                <a:ea typeface="Georgia" panose="02040502050405020303" pitchFamily="18" charset="0"/>
                <a:cs typeface="Georgia" panose="02040502050405020303" pitchFamily="18" charset="0"/>
              </a:rPr>
              <a:t>Cohort participants</a:t>
            </a:r>
            <a:endParaRPr lang="en-US" sz="2400" dirty="0"/>
          </a:p>
        </p:txBody>
      </p:sp>
      <p:sp>
        <p:nvSpPr>
          <p:cNvPr id="6" name="Content Placeholder 5">
            <a:extLst>
              <a:ext uri="{FF2B5EF4-FFF2-40B4-BE49-F238E27FC236}">
                <a16:creationId xmlns:a16="http://schemas.microsoft.com/office/drawing/2014/main" id="{A935F844-11A2-214B-A61F-595134417F0A}"/>
              </a:ext>
            </a:extLst>
          </p:cNvPr>
          <p:cNvSpPr>
            <a:spLocks noGrp="1"/>
          </p:cNvSpPr>
          <p:nvPr>
            <p:ph sz="half" idx="2"/>
          </p:nvPr>
        </p:nvSpPr>
        <p:spPr>
          <a:xfrm>
            <a:off x="629842" y="2586963"/>
            <a:ext cx="3868340" cy="3684588"/>
          </a:xfrm>
          <a:ln>
            <a:noFill/>
          </a:ln>
        </p:spPr>
        <p:txBody>
          <a:bodyPr>
            <a:normAutofit fontScale="92500" lnSpcReduction="20000"/>
          </a:bodyPr>
          <a:lstStyle/>
          <a:p>
            <a:r>
              <a:rPr lang="en-US" sz="1900" b="1" dirty="0"/>
              <a:t>Inclusion criteria</a:t>
            </a:r>
          </a:p>
          <a:p>
            <a:pPr marL="628650" lvl="1" indent="-285750"/>
            <a:r>
              <a:rPr lang="en-US" sz="1900" dirty="0"/>
              <a:t>45-65 years of age</a:t>
            </a:r>
          </a:p>
          <a:p>
            <a:pPr marL="628650" lvl="1" indent="-285750"/>
            <a:r>
              <a:rPr lang="en-US" sz="1900" dirty="0"/>
              <a:t>Physical disability for 5+ years</a:t>
            </a:r>
          </a:p>
          <a:p>
            <a:pPr marL="628650" lvl="1" indent="-285750"/>
            <a:r>
              <a:rPr lang="en-US" sz="1900" dirty="0"/>
              <a:t>English-speaking</a:t>
            </a:r>
          </a:p>
          <a:p>
            <a:r>
              <a:rPr lang="en-US" sz="1900" b="1" dirty="0"/>
              <a:t>Exclusion criteria</a:t>
            </a:r>
          </a:p>
          <a:p>
            <a:pPr lvl="1"/>
            <a:r>
              <a:rPr lang="en-US" sz="1900" dirty="0"/>
              <a:t>Cognitive impairment that precludes accurate self-report or ability to answer survey questions</a:t>
            </a:r>
          </a:p>
          <a:p>
            <a:r>
              <a:rPr lang="en-US" sz="1900" b="1" dirty="0"/>
              <a:t>Recruitment</a:t>
            </a:r>
          </a:p>
          <a:p>
            <a:pPr lvl="1"/>
            <a:r>
              <a:rPr lang="en-US" sz="1900" dirty="0"/>
              <a:t>Community-based research network, social media</a:t>
            </a:r>
          </a:p>
          <a:p>
            <a:pPr lvl="1"/>
            <a:r>
              <a:rPr lang="en-US" sz="1900" dirty="0"/>
              <a:t>N=475 at Year 1</a:t>
            </a:r>
          </a:p>
          <a:p>
            <a:pPr lvl="2"/>
            <a:r>
              <a:rPr lang="en-US" sz="1900" dirty="0"/>
              <a:t>Survey repeated at 2 and 3 years.</a:t>
            </a:r>
          </a:p>
          <a:p>
            <a:pPr lvl="1"/>
            <a:endParaRPr lang="en-US" sz="2000" dirty="0"/>
          </a:p>
          <a:p>
            <a:endParaRPr lang="en-US" sz="1800" b="1" dirty="0"/>
          </a:p>
          <a:p>
            <a:endParaRPr lang="en-US" dirty="0"/>
          </a:p>
        </p:txBody>
      </p:sp>
      <p:sp>
        <p:nvSpPr>
          <p:cNvPr id="7" name="Text Placeholder 6">
            <a:extLst>
              <a:ext uri="{FF2B5EF4-FFF2-40B4-BE49-F238E27FC236}">
                <a16:creationId xmlns:a16="http://schemas.microsoft.com/office/drawing/2014/main" id="{727125E3-F485-A648-A09D-93F09303AC32}"/>
              </a:ext>
            </a:extLst>
          </p:cNvPr>
          <p:cNvSpPr>
            <a:spLocks noGrp="1"/>
          </p:cNvSpPr>
          <p:nvPr>
            <p:ph type="body" sz="quarter" idx="3"/>
          </p:nvPr>
        </p:nvSpPr>
        <p:spPr>
          <a:solidFill>
            <a:schemeClr val="accent1">
              <a:lumMod val="20000"/>
              <a:lumOff val="80000"/>
            </a:schemeClr>
          </a:solidFill>
          <a:ln>
            <a:solidFill>
              <a:schemeClr val="tx1"/>
            </a:solidFill>
          </a:ln>
        </p:spPr>
        <p:txBody>
          <a:bodyPr anchor="t"/>
          <a:lstStyle/>
          <a:p>
            <a:r>
              <a:rPr lang="en-US" altLang="en-US" sz="2400" kern="0" dirty="0">
                <a:solidFill>
                  <a:srgbClr val="000000"/>
                </a:solidFill>
              </a:rPr>
              <a:t>Survey questions/measures</a:t>
            </a:r>
          </a:p>
        </p:txBody>
      </p:sp>
      <p:sp>
        <p:nvSpPr>
          <p:cNvPr id="8" name="Content Placeholder 7">
            <a:extLst>
              <a:ext uri="{FF2B5EF4-FFF2-40B4-BE49-F238E27FC236}">
                <a16:creationId xmlns:a16="http://schemas.microsoft.com/office/drawing/2014/main" id="{74476F17-FEE9-8243-80FD-628AF9B6DD65}"/>
              </a:ext>
            </a:extLst>
          </p:cNvPr>
          <p:cNvSpPr>
            <a:spLocks noGrp="1"/>
          </p:cNvSpPr>
          <p:nvPr>
            <p:ph sz="quarter" idx="4"/>
          </p:nvPr>
        </p:nvSpPr>
        <p:spPr>
          <a:xfrm>
            <a:off x="4629150" y="2586963"/>
            <a:ext cx="3887391" cy="3684588"/>
          </a:xfrm>
          <a:ln>
            <a:noFill/>
          </a:ln>
        </p:spPr>
        <p:txBody>
          <a:bodyPr>
            <a:normAutofit/>
          </a:bodyPr>
          <a:lstStyle/>
          <a:p>
            <a:r>
              <a:rPr lang="en-US" sz="1900" b="1" dirty="0"/>
              <a:t>Demographics</a:t>
            </a:r>
            <a:br>
              <a:rPr lang="en-US" sz="1900" b="1" dirty="0"/>
            </a:br>
            <a:endParaRPr lang="en-US" sz="1900" b="1" dirty="0"/>
          </a:p>
          <a:p>
            <a:r>
              <a:rPr lang="en-US" sz="1900" b="1" dirty="0"/>
              <a:t>Health</a:t>
            </a:r>
            <a:br>
              <a:rPr lang="en-US" sz="1900" b="1" dirty="0"/>
            </a:br>
            <a:endParaRPr lang="en-US" sz="1900" b="1" dirty="0"/>
          </a:p>
          <a:p>
            <a:r>
              <a:rPr lang="en-US" sz="1900" b="1" dirty="0"/>
              <a:t>Participation</a:t>
            </a:r>
            <a:br>
              <a:rPr lang="en-US" sz="1900" b="1" dirty="0"/>
            </a:br>
            <a:endParaRPr lang="en-US" sz="1900" b="1" dirty="0"/>
          </a:p>
          <a:p>
            <a:r>
              <a:rPr lang="en-US" sz="1900" b="1" dirty="0"/>
              <a:t>Resources</a:t>
            </a:r>
          </a:p>
          <a:p>
            <a:pPr lvl="1"/>
            <a:r>
              <a:rPr lang="en-US" sz="1900" dirty="0"/>
              <a:t>Including supports &amp; services</a:t>
            </a:r>
            <a:br>
              <a:rPr lang="en-US" sz="1900" dirty="0"/>
            </a:br>
            <a:endParaRPr lang="en-US" sz="1900" dirty="0"/>
          </a:p>
          <a:p>
            <a:r>
              <a:rPr lang="en-US" sz="1900" b="1" dirty="0"/>
              <a:t>Environment</a:t>
            </a:r>
          </a:p>
          <a:p>
            <a:endParaRPr lang="en-US" sz="1800" b="1" dirty="0"/>
          </a:p>
        </p:txBody>
      </p:sp>
    </p:spTree>
    <p:extLst>
      <p:ext uri="{BB962C8B-B14F-4D97-AF65-F5344CB8AC3E}">
        <p14:creationId xmlns:p14="http://schemas.microsoft.com/office/powerpoint/2010/main" val="3521475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Findings – Participants reported a wide range of health conditions/impairments</a:t>
            </a:r>
          </a:p>
        </p:txBody>
      </p:sp>
      <p:sp>
        <p:nvSpPr>
          <p:cNvPr id="4" name="Text Placeholder 3">
            <a:extLst>
              <a:ext uri="{FF2B5EF4-FFF2-40B4-BE49-F238E27FC236}">
                <a16:creationId xmlns:a16="http://schemas.microsoft.com/office/drawing/2014/main" id="{CDEA02FE-3EA8-FB4A-990C-D2ED0A5D7D28}"/>
              </a:ext>
            </a:extLst>
          </p:cNvPr>
          <p:cNvSpPr>
            <a:spLocks noGrp="1"/>
          </p:cNvSpPr>
          <p:nvPr>
            <p:ph type="body" idx="1"/>
          </p:nvPr>
        </p:nvSpPr>
        <p:spPr>
          <a:solidFill>
            <a:schemeClr val="accent1">
              <a:lumMod val="20000"/>
              <a:lumOff val="80000"/>
            </a:schemeClr>
          </a:solidFill>
        </p:spPr>
        <p:txBody>
          <a:bodyPr anchor="t">
            <a:normAutofit/>
          </a:bodyPr>
          <a:lstStyle/>
          <a:p>
            <a:r>
              <a:rPr lang="en-US" altLang="en-US" kern="0" dirty="0">
                <a:ea typeface="Georgia" panose="02040502050405020303" pitchFamily="18" charset="0"/>
                <a:cs typeface="Georgia" panose="02040502050405020303" pitchFamily="18" charset="0"/>
              </a:rPr>
              <a:t>Primary disability</a:t>
            </a:r>
          </a:p>
        </p:txBody>
      </p:sp>
      <p:sp>
        <p:nvSpPr>
          <p:cNvPr id="7" name="Content Placeholder 6">
            <a:extLst>
              <a:ext uri="{FF2B5EF4-FFF2-40B4-BE49-F238E27FC236}">
                <a16:creationId xmlns:a16="http://schemas.microsoft.com/office/drawing/2014/main" id="{96EF7B4C-CE80-476D-B77A-2EED0765D96A}"/>
              </a:ext>
            </a:extLst>
          </p:cNvPr>
          <p:cNvSpPr>
            <a:spLocks noGrp="1"/>
          </p:cNvSpPr>
          <p:nvPr>
            <p:ph sz="half" idx="2"/>
          </p:nvPr>
        </p:nvSpPr>
        <p:spPr/>
        <p:txBody>
          <a:bodyPr/>
          <a:lstStyle/>
          <a:p>
            <a:r>
              <a:rPr lang="en-US" sz="1800" dirty="0"/>
              <a:t>Most frequently reported condition contributing to disability</a:t>
            </a:r>
          </a:p>
          <a:p>
            <a:pPr lvl="1"/>
            <a:r>
              <a:rPr lang="en-US" dirty="0"/>
              <a:t>Musculoskeletal</a:t>
            </a:r>
          </a:p>
          <a:p>
            <a:pPr lvl="1"/>
            <a:r>
              <a:rPr lang="en-US" dirty="0"/>
              <a:t>Neurological</a:t>
            </a:r>
          </a:p>
          <a:p>
            <a:pPr lvl="1"/>
            <a:r>
              <a:rPr lang="en-US" dirty="0"/>
              <a:t>Immunological</a:t>
            </a:r>
          </a:p>
          <a:p>
            <a:endParaRPr lang="en-US" dirty="0"/>
          </a:p>
          <a:p>
            <a:pPr lvl="1"/>
            <a:endParaRPr lang="en-US" dirty="0"/>
          </a:p>
        </p:txBody>
      </p:sp>
      <p:sp>
        <p:nvSpPr>
          <p:cNvPr id="5" name="Text Placeholder 4">
            <a:extLst>
              <a:ext uri="{FF2B5EF4-FFF2-40B4-BE49-F238E27FC236}">
                <a16:creationId xmlns:a16="http://schemas.microsoft.com/office/drawing/2014/main" id="{DED2DF06-B7BC-5448-B2F0-0215EA8413C0}"/>
              </a:ext>
            </a:extLst>
          </p:cNvPr>
          <p:cNvSpPr>
            <a:spLocks noGrp="1"/>
          </p:cNvSpPr>
          <p:nvPr>
            <p:ph type="body" sz="quarter" idx="3"/>
          </p:nvPr>
        </p:nvSpPr>
        <p:spPr>
          <a:solidFill>
            <a:schemeClr val="accent1">
              <a:lumMod val="20000"/>
              <a:lumOff val="80000"/>
            </a:schemeClr>
          </a:solidFill>
        </p:spPr>
        <p:txBody>
          <a:bodyPr anchor="t">
            <a:normAutofit/>
          </a:bodyPr>
          <a:lstStyle/>
          <a:p>
            <a:r>
              <a:rPr lang="en-US" dirty="0"/>
              <a:t>Demographics</a:t>
            </a:r>
          </a:p>
        </p:txBody>
      </p:sp>
      <p:sp>
        <p:nvSpPr>
          <p:cNvPr id="6" name="Content Placeholder 5">
            <a:extLst>
              <a:ext uri="{FF2B5EF4-FFF2-40B4-BE49-F238E27FC236}">
                <a16:creationId xmlns:a16="http://schemas.microsoft.com/office/drawing/2014/main" id="{A795AA8B-E105-7A4C-B5E9-96DD06802E14}"/>
              </a:ext>
            </a:extLst>
          </p:cNvPr>
          <p:cNvSpPr>
            <a:spLocks noGrp="1"/>
          </p:cNvSpPr>
          <p:nvPr>
            <p:ph sz="quarter" idx="4"/>
          </p:nvPr>
        </p:nvSpPr>
        <p:spPr/>
        <p:txBody>
          <a:bodyPr/>
          <a:lstStyle/>
          <a:p>
            <a:r>
              <a:rPr lang="en-US" sz="1800" dirty="0"/>
              <a:t>Average age: 56.8</a:t>
            </a:r>
          </a:p>
          <a:p>
            <a:r>
              <a:rPr lang="en-US" sz="1800" dirty="0"/>
              <a:t> Average number of years with disability: 19.1</a:t>
            </a:r>
          </a:p>
          <a:p>
            <a:r>
              <a:rPr lang="en-US" sz="1800" dirty="0"/>
              <a:t>36% non-White participants</a:t>
            </a:r>
          </a:p>
          <a:p>
            <a:r>
              <a:rPr lang="en-US" sz="1800" dirty="0"/>
              <a:t>65% women</a:t>
            </a:r>
          </a:p>
          <a:p>
            <a:r>
              <a:rPr lang="en-US" sz="1800" dirty="0"/>
              <a:t>35% income of $10,008 or less</a:t>
            </a:r>
          </a:p>
          <a:p>
            <a:pPr lvl="1"/>
            <a:r>
              <a:rPr lang="en-US" sz="1500" dirty="0"/>
              <a:t>68% receive SSDI</a:t>
            </a:r>
          </a:p>
          <a:p>
            <a:r>
              <a:rPr lang="en-US" sz="1800" dirty="0"/>
              <a:t>60% have disability leave; 18% employed; 10% retired; 3% seeking work</a:t>
            </a:r>
          </a:p>
          <a:p>
            <a:endParaRPr lang="en-US" dirty="0"/>
          </a:p>
          <a:p>
            <a:endParaRPr lang="en-US" dirty="0"/>
          </a:p>
        </p:txBody>
      </p:sp>
    </p:spTree>
    <p:extLst>
      <p:ext uri="{BB962C8B-B14F-4D97-AF65-F5344CB8AC3E}">
        <p14:creationId xmlns:p14="http://schemas.microsoft.com/office/powerpoint/2010/main" val="1769194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ight Arrow 16" descr="Arrow pointing left">
            <a:extLst>
              <a:ext uri="{FF2B5EF4-FFF2-40B4-BE49-F238E27FC236}">
                <a16:creationId xmlns:a16="http://schemas.microsoft.com/office/drawing/2014/main" id="{A67715E4-3F3B-1B46-83E7-CD3D1F2E17F6}"/>
              </a:ext>
            </a:extLst>
          </p:cNvPr>
          <p:cNvSpPr/>
          <p:nvPr/>
        </p:nvSpPr>
        <p:spPr>
          <a:xfrm rot="10800000">
            <a:off x="6915706" y="3600854"/>
            <a:ext cx="630314" cy="312049"/>
          </a:xfrm>
          <a:prstGeom prst="rightArrow">
            <a:avLst>
              <a:gd name="adj1" fmla="val 50000"/>
              <a:gd name="adj2" fmla="val 4146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9690F2D2-7100-0C46-84DA-22A0150A0B42}"/>
              </a:ext>
            </a:extLst>
          </p:cNvPr>
          <p:cNvSpPr txBox="1"/>
          <p:nvPr/>
        </p:nvSpPr>
        <p:spPr>
          <a:xfrm>
            <a:off x="7593288" y="3442617"/>
            <a:ext cx="1293259" cy="830997"/>
          </a:xfrm>
          <a:prstGeom prst="rect">
            <a:avLst/>
          </a:prstGeom>
          <a:noFill/>
        </p:spPr>
        <p:txBody>
          <a:bodyPr wrap="square" rtlCol="0">
            <a:spAutoFit/>
          </a:bodyPr>
          <a:lstStyle/>
          <a:p>
            <a:r>
              <a:rPr lang="en-US" sz="1600" dirty="0"/>
              <a:t>General population average is 50</a:t>
            </a:r>
          </a:p>
        </p:txBody>
      </p:sp>
      <p:pic>
        <p:nvPicPr>
          <p:cNvPr id="15" name="Picture 14" descr="Y-Axis: PROMIS T-Score&#10;X-Axis: Fatigue (59.0), Pain Interference (60.4), Depression (54.9)" title="Bar graph">
            <a:extLst>
              <a:ext uri="{FF2B5EF4-FFF2-40B4-BE49-F238E27FC236}">
                <a16:creationId xmlns:a16="http://schemas.microsoft.com/office/drawing/2014/main" id="{21CEFF2F-1526-A148-A0E4-CA945A0094EE}"/>
              </a:ext>
            </a:extLst>
          </p:cNvPr>
          <p:cNvPicPr>
            <a:picLocks noChangeAspect="1"/>
          </p:cNvPicPr>
          <p:nvPr/>
        </p:nvPicPr>
        <p:blipFill>
          <a:blip r:embed="rId3"/>
          <a:stretch>
            <a:fillRect/>
          </a:stretch>
        </p:blipFill>
        <p:spPr>
          <a:xfrm>
            <a:off x="628466" y="1763954"/>
            <a:ext cx="6239971" cy="4405313"/>
          </a:xfrm>
          <a:prstGeom prst="rect">
            <a:avLst/>
          </a:prstGeom>
        </p:spPr>
      </p:pic>
      <p:sp>
        <p:nvSpPr>
          <p:cNvPr id="4" name="TextBox 3">
            <a:extLst>
              <a:ext uri="{FF2B5EF4-FFF2-40B4-BE49-F238E27FC236}">
                <a16:creationId xmlns:a16="http://schemas.microsoft.com/office/drawing/2014/main" id="{8DF64BCF-37A2-2E4E-954F-A4B8D8574D2C}"/>
              </a:ext>
            </a:extLst>
          </p:cNvPr>
          <p:cNvSpPr txBox="1"/>
          <p:nvPr/>
        </p:nvSpPr>
        <p:spPr>
          <a:xfrm>
            <a:off x="2142699" y="4776716"/>
            <a:ext cx="4189862" cy="646331"/>
          </a:xfrm>
          <a:prstGeom prst="rect">
            <a:avLst/>
          </a:prstGeom>
          <a:noFill/>
          <a:ln>
            <a:solidFill>
              <a:schemeClr val="accent1"/>
            </a:solidFill>
          </a:ln>
        </p:spPr>
        <p:txBody>
          <a:bodyPr wrap="square" rtlCol="0">
            <a:spAutoFit/>
          </a:bodyPr>
          <a:lstStyle/>
          <a:p>
            <a:pPr algn="ctr"/>
            <a:r>
              <a:rPr lang="en-US" dirty="0"/>
              <a:t>All levels are much higher than reported in the general population</a:t>
            </a:r>
          </a:p>
        </p:txBody>
      </p:sp>
      <p:sp>
        <p:nvSpPr>
          <p:cNvPr id="2" name="Title 1"/>
          <p:cNvSpPr>
            <a:spLocks noGrp="1"/>
          </p:cNvSpPr>
          <p:nvPr>
            <p:ph type="title"/>
          </p:nvPr>
        </p:nvSpPr>
        <p:spPr/>
        <p:txBody>
          <a:bodyPr>
            <a:normAutofit fontScale="90000"/>
          </a:bodyPr>
          <a:lstStyle/>
          <a:p>
            <a:r>
              <a:rPr lang="en-US" dirty="0"/>
              <a:t>Findings – </a:t>
            </a:r>
            <a:r>
              <a:rPr lang="en-US" altLang="en-US" sz="3600" kern="0" dirty="0"/>
              <a:t>The cohort reported three common aging symptoms higher than the general population.</a:t>
            </a:r>
            <a:endParaRPr lang="en-US" dirty="0"/>
          </a:p>
        </p:txBody>
      </p:sp>
    </p:spTree>
    <p:extLst>
      <p:ext uri="{BB962C8B-B14F-4D97-AF65-F5344CB8AC3E}">
        <p14:creationId xmlns:p14="http://schemas.microsoft.com/office/powerpoint/2010/main" val="3880514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B2A63B54-C883-A14A-9AFF-4EE331E574B8}"/>
              </a:ext>
            </a:extLst>
          </p:cNvPr>
          <p:cNvSpPr txBox="1"/>
          <p:nvPr/>
        </p:nvSpPr>
        <p:spPr>
          <a:xfrm>
            <a:off x="878822" y="5819444"/>
            <a:ext cx="6830681" cy="646331"/>
          </a:xfrm>
          <a:prstGeom prst="rect">
            <a:avLst/>
          </a:prstGeom>
          <a:noFill/>
          <a:ln>
            <a:solidFill>
              <a:schemeClr val="accent1"/>
            </a:solidFill>
          </a:ln>
        </p:spPr>
        <p:txBody>
          <a:bodyPr wrap="square" rtlCol="0">
            <a:spAutoFit/>
          </a:bodyPr>
          <a:lstStyle/>
          <a:p>
            <a:r>
              <a:rPr lang="en-US" dirty="0"/>
              <a:t>Participants with lower scores more often live alone, have less income, worse physical and mental health </a:t>
            </a:r>
          </a:p>
        </p:txBody>
      </p:sp>
      <p:sp>
        <p:nvSpPr>
          <p:cNvPr id="13" name="TextBox 12">
            <a:extLst>
              <a:ext uri="{FF2B5EF4-FFF2-40B4-BE49-F238E27FC236}">
                <a16:creationId xmlns:a16="http://schemas.microsoft.com/office/drawing/2014/main" id="{AADF77BB-8908-3B41-874F-0D31813A82E8}"/>
              </a:ext>
            </a:extLst>
          </p:cNvPr>
          <p:cNvSpPr txBox="1"/>
          <p:nvPr/>
        </p:nvSpPr>
        <p:spPr>
          <a:xfrm>
            <a:off x="7638169" y="2877357"/>
            <a:ext cx="1293259" cy="830997"/>
          </a:xfrm>
          <a:prstGeom prst="rect">
            <a:avLst/>
          </a:prstGeom>
          <a:noFill/>
        </p:spPr>
        <p:txBody>
          <a:bodyPr wrap="square" rtlCol="0">
            <a:spAutoFit/>
          </a:bodyPr>
          <a:lstStyle/>
          <a:p>
            <a:r>
              <a:rPr lang="en-US" sz="1600" dirty="0"/>
              <a:t>General population average is 50</a:t>
            </a:r>
          </a:p>
        </p:txBody>
      </p:sp>
      <p:sp>
        <p:nvSpPr>
          <p:cNvPr id="7" name="Right Arrow 6" descr="Arrow pointing left">
            <a:extLst>
              <a:ext uri="{FF2B5EF4-FFF2-40B4-BE49-F238E27FC236}">
                <a16:creationId xmlns:a16="http://schemas.microsoft.com/office/drawing/2014/main" id="{79D6F729-16CA-4846-A373-188D4B52A50B}"/>
              </a:ext>
            </a:extLst>
          </p:cNvPr>
          <p:cNvSpPr/>
          <p:nvPr/>
        </p:nvSpPr>
        <p:spPr>
          <a:xfrm rot="10800000">
            <a:off x="7001777" y="3083138"/>
            <a:ext cx="630314" cy="312049"/>
          </a:xfrm>
          <a:prstGeom prst="rightArrow">
            <a:avLst>
              <a:gd name="adj1" fmla="val 50000"/>
              <a:gd name="adj2" fmla="val 4146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Y Axxis: PROMIS T-Score&#10;X-Axis: Ability to Participte in Social Roles and Activities (44.1), Satisfaction with Social Roles and Activities (43.5)" title="Bar Graph">
            <a:extLst>
              <a:ext uri="{FF2B5EF4-FFF2-40B4-BE49-F238E27FC236}">
                <a16:creationId xmlns:a16="http://schemas.microsoft.com/office/drawing/2014/main" id="{267286E7-CE55-5046-A400-95A5B0503D64}"/>
              </a:ext>
            </a:extLst>
          </p:cNvPr>
          <p:cNvPicPr>
            <a:picLocks noChangeAspect="1"/>
          </p:cNvPicPr>
          <p:nvPr/>
        </p:nvPicPr>
        <p:blipFill>
          <a:blip r:embed="rId3"/>
          <a:stretch>
            <a:fillRect/>
          </a:stretch>
        </p:blipFill>
        <p:spPr>
          <a:xfrm>
            <a:off x="1417483" y="1713247"/>
            <a:ext cx="5572125" cy="3933825"/>
          </a:xfrm>
          <a:prstGeom prst="rect">
            <a:avLst/>
          </a:prstGeom>
        </p:spPr>
      </p:pic>
      <p:sp>
        <p:nvSpPr>
          <p:cNvPr id="15" name="TextBox 14">
            <a:extLst>
              <a:ext uri="{FF2B5EF4-FFF2-40B4-BE49-F238E27FC236}">
                <a16:creationId xmlns:a16="http://schemas.microsoft.com/office/drawing/2014/main" id="{0B98641D-6EEF-0F48-9F97-1DD20ADDABFE}"/>
              </a:ext>
            </a:extLst>
          </p:cNvPr>
          <p:cNvSpPr txBox="1"/>
          <p:nvPr/>
        </p:nvSpPr>
        <p:spPr>
          <a:xfrm>
            <a:off x="2565079" y="3824337"/>
            <a:ext cx="4189862" cy="646331"/>
          </a:xfrm>
          <a:prstGeom prst="rect">
            <a:avLst/>
          </a:prstGeom>
          <a:noFill/>
          <a:ln>
            <a:solidFill>
              <a:schemeClr val="accent1"/>
            </a:solidFill>
          </a:ln>
        </p:spPr>
        <p:txBody>
          <a:bodyPr wrap="square" rtlCol="0">
            <a:spAutoFit/>
          </a:bodyPr>
          <a:lstStyle/>
          <a:p>
            <a:pPr algn="ctr"/>
            <a:r>
              <a:rPr lang="en-US" dirty="0"/>
              <a:t>All levels are lower than reported in the general population</a:t>
            </a:r>
          </a:p>
        </p:txBody>
      </p:sp>
      <p:sp>
        <p:nvSpPr>
          <p:cNvPr id="2" name="Title 1"/>
          <p:cNvSpPr>
            <a:spLocks noGrp="1"/>
          </p:cNvSpPr>
          <p:nvPr>
            <p:ph type="title"/>
          </p:nvPr>
        </p:nvSpPr>
        <p:spPr>
          <a:xfrm>
            <a:off x="629840" y="365126"/>
            <a:ext cx="8227445" cy="1325563"/>
          </a:xfrm>
        </p:spPr>
        <p:txBody>
          <a:bodyPr>
            <a:normAutofit fontScale="90000"/>
          </a:bodyPr>
          <a:lstStyle/>
          <a:p>
            <a:r>
              <a:rPr lang="en-US" dirty="0"/>
              <a:t>Findings – </a:t>
            </a:r>
            <a:r>
              <a:rPr lang="en-US" altLang="en-US" sz="3600" kern="0" dirty="0"/>
              <a:t>The cohort reported participation scores in social roles and activities lower than the general population.</a:t>
            </a:r>
            <a:endParaRPr lang="en-US" dirty="0"/>
          </a:p>
        </p:txBody>
      </p:sp>
    </p:spTree>
    <p:extLst>
      <p:ext uri="{BB962C8B-B14F-4D97-AF65-F5344CB8AC3E}">
        <p14:creationId xmlns:p14="http://schemas.microsoft.com/office/powerpoint/2010/main" val="980235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12560-23B5-1140-8C68-69AFDC3AEA67}"/>
              </a:ext>
            </a:extLst>
          </p:cNvPr>
          <p:cNvSpPr>
            <a:spLocks noGrp="1"/>
          </p:cNvSpPr>
          <p:nvPr>
            <p:ph type="title"/>
          </p:nvPr>
        </p:nvSpPr>
        <p:spPr/>
        <p:txBody>
          <a:bodyPr/>
          <a:lstStyle/>
          <a:p>
            <a:r>
              <a:rPr lang="en-US" dirty="0"/>
              <a:t>Findings – Physical activity</a:t>
            </a:r>
          </a:p>
        </p:txBody>
      </p:sp>
      <p:sp>
        <p:nvSpPr>
          <p:cNvPr id="3" name="Content Placeholder 2">
            <a:extLst>
              <a:ext uri="{FF2B5EF4-FFF2-40B4-BE49-F238E27FC236}">
                <a16:creationId xmlns:a16="http://schemas.microsoft.com/office/drawing/2014/main" id="{87A5E919-E680-4B40-9A01-96A51FC71B56}"/>
              </a:ext>
            </a:extLst>
          </p:cNvPr>
          <p:cNvSpPr>
            <a:spLocks noGrp="1"/>
          </p:cNvSpPr>
          <p:nvPr>
            <p:ph idx="1"/>
          </p:nvPr>
        </p:nvSpPr>
        <p:spPr/>
        <p:txBody>
          <a:bodyPr/>
          <a:lstStyle/>
          <a:p>
            <a:r>
              <a:rPr lang="en-US" sz="2400" dirty="0">
                <a:solidFill>
                  <a:srgbClr val="000000"/>
                </a:solidFill>
                <a:latin typeface="Calibri" panose="020F0502020204030204" pitchFamily="34" charset="0"/>
              </a:rPr>
              <a:t>59% of p</a:t>
            </a:r>
            <a:r>
              <a:rPr lang="en-US" sz="2400" dirty="0"/>
              <a:t>articipants were </a:t>
            </a:r>
            <a:r>
              <a:rPr lang="en-US" sz="2400" i="1" dirty="0"/>
              <a:t>physically active, </a:t>
            </a:r>
            <a:r>
              <a:rPr lang="en-US" sz="2400" dirty="0"/>
              <a:t>reporting</a:t>
            </a:r>
            <a:r>
              <a:rPr lang="en-US" sz="2400" i="1" dirty="0"/>
              <a:t> </a:t>
            </a:r>
            <a:r>
              <a:rPr lang="en-US" sz="2400" dirty="0"/>
              <a:t>reported fewer secondary conditions and greater social participation than participants who were not physically active.</a:t>
            </a:r>
          </a:p>
          <a:p>
            <a:pPr lvl="1"/>
            <a:r>
              <a:rPr lang="en-US" sz="2100" dirty="0"/>
              <a:t>66% of all participants wished they could do more physical activity, including 76% of those saying they didn’t do any.</a:t>
            </a:r>
            <a:br>
              <a:rPr lang="en-US" sz="2100" dirty="0"/>
            </a:br>
            <a:endParaRPr lang="en-US" sz="2100" dirty="0"/>
          </a:p>
          <a:p>
            <a:r>
              <a:rPr lang="en-US" sz="2400" dirty="0"/>
              <a:t>What participants said would help them most included: personal assistance, environmental modifications, improved health, assistive technology.</a:t>
            </a:r>
          </a:p>
          <a:p>
            <a:pPr lvl="1"/>
            <a:endParaRPr lang="en-US" sz="2100" dirty="0"/>
          </a:p>
          <a:p>
            <a:endParaRPr lang="en-US" dirty="0"/>
          </a:p>
        </p:txBody>
      </p:sp>
    </p:spTree>
    <p:extLst>
      <p:ext uri="{BB962C8B-B14F-4D97-AF65-F5344CB8AC3E}">
        <p14:creationId xmlns:p14="http://schemas.microsoft.com/office/powerpoint/2010/main" val="3443543981"/>
      </p:ext>
    </p:extLst>
  </p:cSld>
  <p:clrMapOvr>
    <a:masterClrMapping/>
  </p:clrMapOvr>
</p:sld>
</file>

<file path=ppt/theme/theme1.xml><?xml version="1.0" encoding="utf-8"?>
<a:theme xmlns:a="http://schemas.openxmlformats.org/drawingml/2006/main" name="SOS 2021 PPT Template">
  <a:themeElements>
    <a:clrScheme name="SOS">
      <a:dk1>
        <a:sysClr val="windowText" lastClr="000000"/>
      </a:dk1>
      <a:lt1>
        <a:sysClr val="window" lastClr="FFFFFF"/>
      </a:lt1>
      <a:dk2>
        <a:srgbClr val="44546A"/>
      </a:dk2>
      <a:lt2>
        <a:srgbClr val="E7E6E6"/>
      </a:lt2>
      <a:accent1>
        <a:srgbClr val="1D4093"/>
      </a:accent1>
      <a:accent2>
        <a:srgbClr val="6D643F"/>
      </a:accent2>
      <a:accent3>
        <a:srgbClr val="A5A5A5"/>
      </a:accent3>
      <a:accent4>
        <a:srgbClr val="F5E9BE"/>
      </a:accent4>
      <a:accent5>
        <a:srgbClr val="C7CFE4"/>
      </a:accent5>
      <a:accent6>
        <a:srgbClr val="174C4F"/>
      </a:accent6>
      <a:hlink>
        <a:srgbClr val="0563C1"/>
      </a:hlink>
      <a:folHlink>
        <a:srgbClr val="954F72"/>
      </a:folHlink>
    </a:clrScheme>
    <a:fontScheme name="SOS">
      <a:majorFont>
        <a:latin typeface="Source Sans Pro SemiBold"/>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S 2021 PPT Template" id="{07468714-7E58-4194-A618-75AE333C09FB}" vid="{31F730A4-FA7B-46F2-90D6-397C5A75705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1919</TotalTime>
  <Words>1637</Words>
  <Application>Microsoft Office PowerPoint</Application>
  <PresentationFormat>On-screen Show (4:3)</PresentationFormat>
  <Paragraphs>119</Paragraphs>
  <Slides>14</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Source Sans Pro Black</vt:lpstr>
      <vt:lpstr>Source Sans Pro SemiBold</vt:lpstr>
      <vt:lpstr>ヒラギノ角ゴ Pro W3</vt:lpstr>
      <vt:lpstr>Arial</vt:lpstr>
      <vt:lpstr>Calibri</vt:lpstr>
      <vt:lpstr>Georgia</vt:lpstr>
      <vt:lpstr>Times New Roman</vt:lpstr>
      <vt:lpstr>SOS 2021 PPT Template</vt:lpstr>
      <vt:lpstr>Americans with Disabilities Act STATE OF THE SCIENCE</vt:lpstr>
      <vt:lpstr>Participation, Accessibility, and Aging with Physical Disability</vt:lpstr>
      <vt:lpstr>What did we want to know?</vt:lpstr>
      <vt:lpstr>Why did we want to know it?</vt:lpstr>
      <vt:lpstr>Method: Multi-year internet/phone survey</vt:lpstr>
      <vt:lpstr>Findings – Participants reported a wide range of health conditions/impairments</vt:lpstr>
      <vt:lpstr>Findings – The cohort reported three common aging symptoms higher than the general population.</vt:lpstr>
      <vt:lpstr>Findings – The cohort reported participation scores in social roles and activities lower than the general population.</vt:lpstr>
      <vt:lpstr>Findings – Physical activity</vt:lpstr>
      <vt:lpstr>Findings  - A balance of intrinsic and extrinsic factors impact the community participation of people aging with long-term physical disabilities </vt:lpstr>
      <vt:lpstr>Findings - COVID-19 pandemic and mental health</vt:lpstr>
      <vt:lpstr>What Can We Learn From The Findings?</vt:lpstr>
      <vt:lpstr>Next Steps to Understanding the Study’s Findings?</vt:lpstr>
      <vt:lpstr>Project Partners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Americans with Disabilities Act STATE OF THE SCIENCE</dc:title>
  <dc:creator>Linea Johnson</dc:creator>
  <cp:lastModifiedBy>Linea E. Johnson</cp:lastModifiedBy>
  <cp:revision>31</cp:revision>
  <dcterms:created xsi:type="dcterms:W3CDTF">2021-01-19T21:47:11Z</dcterms:created>
  <dcterms:modified xsi:type="dcterms:W3CDTF">2021-04-06T16:53:01Z</dcterms:modified>
</cp:coreProperties>
</file>