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19"/>
  </p:notesMasterIdLst>
  <p:sldIdLst>
    <p:sldId id="310" r:id="rId2"/>
    <p:sldId id="256" r:id="rId3"/>
    <p:sldId id="296" r:id="rId4"/>
    <p:sldId id="290" r:id="rId5"/>
    <p:sldId id="298" r:id="rId6"/>
    <p:sldId id="272" r:id="rId7"/>
    <p:sldId id="275" r:id="rId8"/>
    <p:sldId id="299" r:id="rId9"/>
    <p:sldId id="301" r:id="rId10"/>
    <p:sldId id="300" r:id="rId11"/>
    <p:sldId id="302" r:id="rId12"/>
    <p:sldId id="303" r:id="rId13"/>
    <p:sldId id="304" r:id="rId14"/>
    <p:sldId id="305" r:id="rId15"/>
    <p:sldId id="306" r:id="rId16"/>
    <p:sldId id="307" r:id="rId17"/>
    <p:sldId id="31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20" autoAdjust="0"/>
    <p:restoredTop sz="83372" autoAdjust="0"/>
  </p:normalViewPr>
  <p:slideViewPr>
    <p:cSldViewPr snapToGrid="0">
      <p:cViewPr varScale="1">
        <p:scale>
          <a:sx n="44" d="100"/>
          <a:sy n="44" d="100"/>
        </p:scale>
        <p:origin x="30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07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" userId="24a7fb1f-db38-48e6-947f-e78677de20ce" providerId="ADAL" clId="{EAD30097-895B-4856-ADDD-074134D6BC74}"/>
    <pc:docChg chg="custSel modSld">
      <pc:chgData name="Amy" userId="24a7fb1f-db38-48e6-947f-e78677de20ce" providerId="ADAL" clId="{EAD30097-895B-4856-ADDD-074134D6BC74}" dt="2021-04-11T15:03:40.569" v="89" actId="6549"/>
      <pc:docMkLst>
        <pc:docMk/>
      </pc:docMkLst>
      <pc:sldChg chg="modSp mod">
        <pc:chgData name="Amy" userId="24a7fb1f-db38-48e6-947f-e78677de20ce" providerId="ADAL" clId="{EAD30097-895B-4856-ADDD-074134D6BC74}" dt="2021-04-11T14:57:26.862" v="83" actId="20577"/>
        <pc:sldMkLst>
          <pc:docMk/>
          <pc:sldMk cId="1526010619" sldId="290"/>
        </pc:sldMkLst>
        <pc:spChg chg="mod">
          <ac:chgData name="Amy" userId="24a7fb1f-db38-48e6-947f-e78677de20ce" providerId="ADAL" clId="{EAD30097-895B-4856-ADDD-074134D6BC74}" dt="2021-04-11T14:57:26.862" v="83" actId="20577"/>
          <ac:spMkLst>
            <pc:docMk/>
            <pc:sldMk cId="1526010619" sldId="290"/>
            <ac:spMk id="3" creationId="{00000000-0000-0000-0000-000000000000}"/>
          </ac:spMkLst>
        </pc:spChg>
      </pc:sldChg>
      <pc:sldChg chg="modSp mod">
        <pc:chgData name="Amy" userId="24a7fb1f-db38-48e6-947f-e78677de20ce" providerId="ADAL" clId="{EAD30097-895B-4856-ADDD-074134D6BC74}" dt="2021-04-11T14:59:10.053" v="87" actId="6549"/>
        <pc:sldMkLst>
          <pc:docMk/>
          <pc:sldMk cId="2117627776" sldId="298"/>
        </pc:sldMkLst>
        <pc:spChg chg="mod">
          <ac:chgData name="Amy" userId="24a7fb1f-db38-48e6-947f-e78677de20ce" providerId="ADAL" clId="{EAD30097-895B-4856-ADDD-074134D6BC74}" dt="2021-04-11T14:59:10.053" v="87" actId="6549"/>
          <ac:spMkLst>
            <pc:docMk/>
            <pc:sldMk cId="2117627776" sldId="298"/>
            <ac:spMk id="2" creationId="{9054EFDF-055C-42F1-9473-3A8A2F8EBDFF}"/>
          </ac:spMkLst>
        </pc:spChg>
      </pc:sldChg>
      <pc:sldChg chg="modSp mod">
        <pc:chgData name="Amy" userId="24a7fb1f-db38-48e6-947f-e78677de20ce" providerId="ADAL" clId="{EAD30097-895B-4856-ADDD-074134D6BC74}" dt="2021-04-11T15:03:40.569" v="89" actId="6549"/>
        <pc:sldMkLst>
          <pc:docMk/>
          <pc:sldMk cId="669712509" sldId="301"/>
        </pc:sldMkLst>
        <pc:spChg chg="mod">
          <ac:chgData name="Amy" userId="24a7fb1f-db38-48e6-947f-e78677de20ce" providerId="ADAL" clId="{EAD30097-895B-4856-ADDD-074134D6BC74}" dt="2021-04-11T15:03:40.569" v="89" actId="6549"/>
          <ac:spMkLst>
            <pc:docMk/>
            <pc:sldMk cId="669712509" sldId="301"/>
            <ac:spMk id="2" creationId="{17C4611A-689D-4CC7-BC7C-CF85FEA7F9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9832B-75D0-4FDC-B87C-1510A0175DAB}" type="datetimeFigureOut">
              <a:rPr lang="en-US" smtClean="0"/>
              <a:t>4/11/2021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18665-C747-4FF3-A1C8-9E662F6B3D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02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57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739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>
              <a:defRPr/>
            </a:pPr>
            <a:fld id="{E4A18A36-1BFC-1346-881B-371B77C93F58}" type="slidenum">
              <a:rPr lang="en-US" sz="1200"/>
              <a:pPr>
                <a:defRPr/>
              </a:pPr>
              <a:t>17</a:t>
            </a:fld>
            <a:endParaRPr lang="en-US" sz="1200"/>
          </a:p>
        </p:txBody>
      </p:sp>
      <p:sp>
        <p:nvSpPr>
          <p:cNvPr id="184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58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9412E-7F00-4BC9-ADEA-05C9B0C4A2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7826A-644D-4A22-B4B0-55F9FD59A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9139-CFED-47FB-B487-213E14F5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0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37FD0-B8A2-427A-84CB-0FA80FAF79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7587B-8183-4742-A3E1-A31747EC8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8ACAD-E0F9-46D3-92F1-E3E09E0B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F43E2077-E263-4A49-AF10-A0CF5F0DA49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8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27663-32B0-4C12-B6E9-D3A9A2D05F02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25B43-99EE-4E73-AF41-9D651AF0F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0C24E-14F2-4963-BC11-BA99EC1A4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081F6841-AB92-4A92-AE0B-9F22F9D7556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55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2370667"/>
            <a:ext cx="6619245" cy="1822514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5024967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2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D572B-CCE1-4D62-917C-340076CE3D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B4DA-A19D-4CF5-9987-395931FB1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BDB16-DC23-464B-BA97-4D20C53FF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D9557D6E-1477-4F08-A8C6-FAA35CE23E0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22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7C92-206C-486C-BF50-F9823F8D6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FE532-455F-4958-A125-D7224002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605E3-146B-45F2-9113-1807B362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6CAE7FFD-47D7-43A5-AA68-86B462DDC82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50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5EAF-FCF6-4655-92D2-139AE9D6D3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3E849-6C38-4DFE-B739-4DDEB5797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228D9-7C79-4677-98AF-326CCC757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27DF6-0982-4F3C-A725-5E369151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 descr="ADA National Network logo">
            <a:extLst>
              <a:ext uri="{FF2B5EF4-FFF2-40B4-BE49-F238E27FC236}">
                <a16:creationId xmlns:a16="http://schemas.microsoft.com/office/drawing/2014/main" id="{3FE505C8-3F40-45D6-876A-A9410E1D1A8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9D81-1118-4E29-B889-705BB998CF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2541C-4218-46CD-9768-1E9E3B247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8D3DB-F661-4813-AC6F-BCBE9CF6B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48108-B148-47D3-B798-43FA02DA5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05342E-B838-42B3-9737-5D417DB50E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ED78B-DF11-478E-88D2-0015CE8DB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ADA National Network logo">
            <a:extLst>
              <a:ext uri="{FF2B5EF4-FFF2-40B4-BE49-F238E27FC236}">
                <a16:creationId xmlns:a16="http://schemas.microsoft.com/office/drawing/2014/main" id="{B2E4F07E-7817-4B20-800F-507A11A8460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37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4B35B-090D-4126-AD6D-E71C4D0AAF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09A01-C4AC-4274-9AC9-E93F1A79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49F2CECA-51A4-48FE-A127-24B717296F3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66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42B83-E782-4531-8F3B-164BC7E8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ADA National Network logo">
            <a:extLst>
              <a:ext uri="{FF2B5EF4-FFF2-40B4-BE49-F238E27FC236}">
                <a16:creationId xmlns:a16="http://schemas.microsoft.com/office/drawing/2014/main" id="{21BF6E43-F575-4004-9468-A59C4EF5CCE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29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A9CFE-B28B-4682-A95D-A055AC48C2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CA9F6-7EA9-48FA-BB7E-5B4AC3F6C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CA154-DCCD-488D-AA3E-8DF7293ED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BD378-A2DC-4702-9F7F-19E6A2F38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324C60E5-2FFE-4F36-9ACA-A394DA621C2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3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C77E-8408-4C32-8EE0-E50F09BB6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5CAE3-10BF-4B99-9A83-47FEAC528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DE89D-94AB-428D-9C5C-24D4736A7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392BD-56C5-40A9-9FE8-82EBF087D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996100C3-23EC-43B1-9B39-70518A14F69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40" y="5580492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94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225A8E-0BE1-438C-8559-B9433B79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78FA8-06B7-4465-9D13-34F39911A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38527-663F-4B04-9798-61833F775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5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ta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title="Decoratvie Box">
            <a:extLst>
              <a:ext uri="{FF2B5EF4-FFF2-40B4-BE49-F238E27FC236}">
                <a16:creationId xmlns:a16="http://schemas.microsoft.com/office/drawing/2014/main" id="{E9AD9E7F-772D-4646-B7D5-153520ED99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89786"/>
            <a:ext cx="9144000" cy="6046528"/>
          </a:xfrm>
          <a:prstGeom prst="rect">
            <a:avLst/>
          </a:prstGeom>
          <a:solidFill>
            <a:srgbClr val="5670AE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 title="Decorative Box">
            <a:extLst>
              <a:ext uri="{FF2B5EF4-FFF2-40B4-BE49-F238E27FC236}">
                <a16:creationId xmlns:a16="http://schemas.microsoft.com/office/drawing/2014/main" id="{4C3F3F16-B413-4E7E-B707-1C4771DC1D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382772" y="2048618"/>
            <a:ext cx="9739424" cy="2760764"/>
          </a:xfrm>
          <a:prstGeom prst="rect">
            <a:avLst/>
          </a:prstGeom>
          <a:solidFill>
            <a:schemeClr val="bg1"/>
          </a:solidFill>
          <a:ln w="19050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BEF4374-7ED0-45E9-80E0-A5609128F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7940" y="5163736"/>
            <a:ext cx="6858000" cy="831739"/>
          </a:xfrm>
        </p:spPr>
        <p:txBody>
          <a:bodyPr>
            <a:normAutofit fontScale="85000" lnSpcReduction="20000"/>
          </a:bodyPr>
          <a:lstStyle/>
          <a:p>
            <a:r>
              <a:rPr lang="en-US" sz="4300" b="1" dirty="0">
                <a:solidFill>
                  <a:schemeClr val="bg1"/>
                </a:solidFill>
              </a:rPr>
              <a:t>April 13 – 15, 2021</a:t>
            </a:r>
          </a:p>
          <a:p>
            <a:r>
              <a:rPr lang="en-US" sz="2400" b="1" spc="300" dirty="0">
                <a:solidFill>
                  <a:schemeClr val="bg1"/>
                </a:solidFill>
              </a:rPr>
              <a:t>#ADAStateOfScience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3E72430A-2AF4-4A47-80DD-3EF8261431DB}"/>
              </a:ext>
            </a:extLst>
          </p:cNvPr>
          <p:cNvSpPr txBox="1">
            <a:spLocks/>
          </p:cNvSpPr>
          <p:nvPr/>
        </p:nvSpPr>
        <p:spPr>
          <a:xfrm>
            <a:off x="2140243" y="859547"/>
            <a:ext cx="5900185" cy="7241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chemeClr val="bg1"/>
                </a:solidFill>
              </a:rPr>
              <a:t>ADA National Network</a:t>
            </a:r>
          </a:p>
        </p:txBody>
      </p:sp>
      <p:pic>
        <p:nvPicPr>
          <p:cNvPr id="10" name="Picture 9" descr="ADA National Network logo">
            <a:extLst>
              <a:ext uri="{FF2B5EF4-FFF2-40B4-BE49-F238E27FC236}">
                <a16:creationId xmlns:a16="http://schemas.microsoft.com/office/drawing/2014/main" id="{6FD14BEA-40EF-40DA-B72D-C443C7D70DB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581" y="774607"/>
            <a:ext cx="894020" cy="89402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68C58B5-18C7-4D6F-8B55-B90EA7538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284" y="2529252"/>
            <a:ext cx="8697432" cy="176759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spc="3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Americans with Disabilities Act</a:t>
            </a:r>
            <a:r>
              <a:rPr lang="en-US" dirty="0">
                <a:solidFill>
                  <a:schemeClr val="accent1"/>
                </a:solidFill>
              </a:rPr>
              <a:t/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sz="8000" b="1" spc="-300" dirty="0">
                <a:solidFill>
                  <a:schemeClr val="accent1"/>
                </a:solidFill>
                <a:ea typeface="Source Sans Pro Black" panose="020B0803030403020204" pitchFamily="34" charset="0"/>
              </a:rPr>
              <a:t>STATE OF THE SCIENCE</a:t>
            </a:r>
            <a:endParaRPr lang="en-US" b="1" spc="-300" dirty="0">
              <a:solidFill>
                <a:schemeClr val="accent1"/>
              </a:solidFill>
              <a:ea typeface="Source Sans Pro Black" panose="020B08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518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BD999-C6ED-437E-96BF-5FB595F6F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03437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dirty="0"/>
              <a:t>Important Finding #4: </a:t>
            </a:r>
            <a:br>
              <a:rPr lang="en-US" sz="2400" b="1" dirty="0"/>
            </a:br>
            <a:r>
              <a:rPr lang="en-US" sz="2400" b="1" dirty="0"/>
              <a:t>Charging Parties with Intellectual Disabilities, </a:t>
            </a:r>
            <a:r>
              <a:rPr lang="en-US" sz="2400" b="1" dirty="0"/>
              <a:t>Brain </a:t>
            </a:r>
            <a:r>
              <a:rPr lang="en-US" sz="2400" b="1" dirty="0"/>
              <a:t>Injuries, and Hearing Loss Have Highest Rates of Harassment/Intimidation Allegations</a:t>
            </a:r>
          </a:p>
        </p:txBody>
      </p:sp>
    </p:spTree>
    <p:extLst>
      <p:ext uri="{BB962C8B-B14F-4D97-AF65-F5344CB8AC3E}">
        <p14:creationId xmlns:p14="http://schemas.microsoft.com/office/powerpoint/2010/main" val="1542356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5E5B-9021-4977-B591-AA299ACE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67" y="2340428"/>
            <a:ext cx="8352065" cy="1088572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2400" b="1" dirty="0"/>
              <a:t>Important Finding #5: </a:t>
            </a:r>
            <a:br>
              <a:rPr lang="en-US" sz="2400" b="1" dirty="0"/>
            </a:br>
            <a:r>
              <a:rPr lang="en-US" sz="2400" b="1" dirty="0"/>
              <a:t>Charging Parties with Substance Use Disorders &amp; Mental</a:t>
            </a:r>
            <a:br>
              <a:rPr lang="en-US" sz="2400" b="1" dirty="0"/>
            </a:br>
            <a:r>
              <a:rPr lang="en-US" sz="2400" b="1" dirty="0"/>
              <a:t>Illness have Highest Rates of Discharge Allegations </a:t>
            </a:r>
          </a:p>
        </p:txBody>
      </p:sp>
    </p:spTree>
    <p:extLst>
      <p:ext uri="{BB962C8B-B14F-4D97-AF65-F5344CB8AC3E}">
        <p14:creationId xmlns:p14="http://schemas.microsoft.com/office/powerpoint/2010/main" val="3966783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D2367-292C-4B15-9516-C307D98BC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2351314"/>
            <a:ext cx="8360228" cy="1077686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sz="2400" b="1" dirty="0"/>
              <a:t>Important Finding #6: </a:t>
            </a:r>
            <a:br>
              <a:rPr lang="en-US" sz="2400" b="1" dirty="0"/>
            </a:br>
            <a:r>
              <a:rPr lang="en-US" sz="2400" b="1" dirty="0"/>
              <a:t>Charging Parties with Speech </a:t>
            </a:r>
            <a:r>
              <a:rPr lang="en-US" sz="2400" b="1" dirty="0"/>
              <a:t>Impairments, Burns</a:t>
            </a:r>
            <a:r>
              <a:rPr lang="en-US" sz="2400" b="1" dirty="0"/>
              <a:t>, Amputations, and Disfigurement have the Highest Rates of Hiring Allegations</a:t>
            </a:r>
          </a:p>
        </p:txBody>
      </p:sp>
    </p:spTree>
    <p:extLst>
      <p:ext uri="{BB962C8B-B14F-4D97-AF65-F5344CB8AC3E}">
        <p14:creationId xmlns:p14="http://schemas.microsoft.com/office/powerpoint/2010/main" val="617392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31DE-E289-4495-8891-CB8622824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2" y="2416627"/>
            <a:ext cx="8409215" cy="1012373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sz="2400" b="1" dirty="0"/>
              <a:t>Important Finding #7: </a:t>
            </a:r>
            <a:br>
              <a:rPr lang="en-US" sz="2400" b="1" dirty="0"/>
            </a:br>
            <a:r>
              <a:rPr lang="en-US" sz="2400" b="1" dirty="0"/>
              <a:t>Charging Parties with Chronic </a:t>
            </a:r>
            <a:r>
              <a:rPr lang="en-US" sz="2400" b="1" dirty="0"/>
              <a:t>Health </a:t>
            </a:r>
            <a:r>
              <a:rPr lang="en-US" sz="2400" b="1" dirty="0"/>
              <a:t>Conditions have the Highest Rates of </a:t>
            </a:r>
            <a:r>
              <a:rPr lang="en-US" sz="2400" b="1" dirty="0"/>
              <a:t>Reasonable </a:t>
            </a:r>
            <a:r>
              <a:rPr lang="en-US" sz="2400" b="1" dirty="0"/>
              <a:t>Accommodation Allegations</a:t>
            </a:r>
          </a:p>
        </p:txBody>
      </p:sp>
    </p:spTree>
    <p:extLst>
      <p:ext uri="{BB962C8B-B14F-4D97-AF65-F5344CB8AC3E}">
        <p14:creationId xmlns:p14="http://schemas.microsoft.com/office/powerpoint/2010/main" val="1695675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216A2-04D3-4746-9714-43ACCB5C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Important Finding #8:</a:t>
            </a:r>
            <a:br>
              <a:rPr lang="en-US" b="1" dirty="0"/>
            </a:br>
            <a:r>
              <a:rPr lang="en-US" b="1" dirty="0"/>
              <a:t>Impact of Labor Unions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F9DD9-E6E5-46B0-B32C-5EFA1DFA1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Adjusted for total population in each state, for every 100 ADA Title I allegations in union security states there are 160 allegations in right to work </a:t>
            </a:r>
            <a:r>
              <a:rPr lang="en-US" dirty="0" smtClean="0"/>
              <a:t>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70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55B2B-95A7-4CE6-A76E-06FFB2C6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NEARP’s Recent and In-Progress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F636A-85B3-41E0-829C-849259919A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Hearing loss x vision loss</a:t>
            </a:r>
          </a:p>
          <a:p>
            <a:endParaRPr lang="en-US" dirty="0"/>
          </a:p>
          <a:p>
            <a:r>
              <a:rPr lang="en-US" dirty="0"/>
              <a:t>Age x multiple sclerosis</a:t>
            </a:r>
          </a:p>
          <a:p>
            <a:endParaRPr lang="en-US" dirty="0"/>
          </a:p>
          <a:p>
            <a:r>
              <a:rPr lang="en-US" dirty="0"/>
              <a:t>Learning disability x other disabilities</a:t>
            </a:r>
          </a:p>
          <a:p>
            <a:endParaRPr lang="en-US" dirty="0"/>
          </a:p>
          <a:p>
            <a:r>
              <a:rPr lang="en-US" dirty="0"/>
              <a:t>Age x cancer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F017C-2676-46D3-80C3-51E9FC78DF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Pre/post ADAAA x multiple sclerosis</a:t>
            </a:r>
          </a:p>
          <a:p>
            <a:endParaRPr lang="en-US" dirty="0"/>
          </a:p>
          <a:p>
            <a:r>
              <a:rPr lang="en-US" dirty="0"/>
              <a:t>Alcohol abuse x drug abuse</a:t>
            </a:r>
          </a:p>
          <a:p>
            <a:endParaRPr lang="en-US" dirty="0"/>
          </a:p>
          <a:p>
            <a:r>
              <a:rPr lang="en-US" dirty="0"/>
              <a:t>Anxiety/stress disorders x other disabilities</a:t>
            </a:r>
          </a:p>
          <a:p>
            <a:endParaRPr lang="en-US" dirty="0"/>
          </a:p>
          <a:p>
            <a:r>
              <a:rPr lang="en-US" dirty="0"/>
              <a:t>Regional profiles, 5 studies of 2 regions each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02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1CF2C-CAAB-401C-9B11-8C0957F4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911" y="2199457"/>
            <a:ext cx="7960179" cy="2459086"/>
          </a:xfrm>
        </p:spPr>
        <p:txBody>
          <a:bodyPr/>
          <a:lstStyle/>
          <a:p>
            <a:pPr algn="ctr"/>
            <a:r>
              <a:rPr lang="en-US" b="1" dirty="0"/>
              <a:t>Thank You for Your Time and Attention – </a:t>
            </a:r>
            <a:br>
              <a:rPr lang="en-US" b="1" dirty="0"/>
            </a:br>
            <a:r>
              <a:rPr lang="en-US" b="1" dirty="0"/>
              <a:t>Collaboration Welcome!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3152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 title="www.adata.org | 1-800-949-4232">
            <a:extLst>
              <a:ext uri="{FF2B5EF4-FFF2-40B4-BE49-F238E27FC236}">
                <a16:creationId xmlns:a16="http://schemas.microsoft.com/office/drawing/2014/main" id="{44F2B0FD-660B-49FD-83AA-78890E3F2252}"/>
              </a:ext>
            </a:extLst>
          </p:cNvPr>
          <p:cNvSpPr txBox="1"/>
          <p:nvPr/>
        </p:nvSpPr>
        <p:spPr>
          <a:xfrm>
            <a:off x="2850776" y="5915378"/>
            <a:ext cx="344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www.adata.org</a:t>
            </a:r>
            <a:r>
              <a:rPr lang="en-US" dirty="0"/>
              <a:t> |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1-800-949-4232</a:t>
            </a:r>
            <a:endParaRPr lang="en-US" dirty="0"/>
          </a:p>
        </p:txBody>
      </p:sp>
      <p:pic>
        <p:nvPicPr>
          <p:cNvPr id="7" name="Content Placeholder 6" descr="ADA National Network Regional Centers Map">
            <a:extLst>
              <a:ext uri="{FF2B5EF4-FFF2-40B4-BE49-F238E27FC236}">
                <a16:creationId xmlns:a16="http://schemas.microsoft.com/office/drawing/2014/main" id="{8E25AED9-CF77-49BE-9E99-B9A4396F26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705" y="2278175"/>
            <a:ext cx="5038590" cy="3047918"/>
          </a:xfrm>
        </p:spPr>
      </p:pic>
      <p:pic>
        <p:nvPicPr>
          <p:cNvPr id="9" name="Picture 8" descr="Celebrating 30 Years ADA National Network Americans with Disabilities Act Guidance and Training">
            <a:extLst>
              <a:ext uri="{FF2B5EF4-FFF2-40B4-BE49-F238E27FC236}">
                <a16:creationId xmlns:a16="http://schemas.microsoft.com/office/drawing/2014/main" id="{54F0B18C-9E60-4E20-9F06-344D898DF3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924" y="459022"/>
            <a:ext cx="6364150" cy="1257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60" y="54403"/>
            <a:ext cx="3012831" cy="440470"/>
          </a:xfrm>
        </p:spPr>
        <p:txBody>
          <a:bodyPr/>
          <a:lstStyle/>
          <a:p>
            <a:r>
              <a:rPr lang="en-CA" sz="800" dirty="0">
                <a:solidFill>
                  <a:schemeClr val="bg1"/>
                </a:solidFill>
              </a:rPr>
              <a:t>Project Partners</a:t>
            </a:r>
          </a:p>
        </p:txBody>
      </p:sp>
    </p:spTree>
    <p:extLst>
      <p:ext uri="{BB962C8B-B14F-4D97-AF65-F5344CB8AC3E}">
        <p14:creationId xmlns:p14="http://schemas.microsoft.com/office/powerpoint/2010/main" val="404526331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UK Human Development Institute">
            <a:extLst>
              <a:ext uri="{FF2B5EF4-FFF2-40B4-BE49-F238E27FC236}">
                <a16:creationId xmlns:a16="http://schemas.microsoft.com/office/drawing/2014/main" id="{B82CF783-B3D8-404E-A46D-B85AD4384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427" y="5879610"/>
            <a:ext cx="3703146" cy="454691"/>
          </a:xfrm>
          <a:prstGeom prst="rect">
            <a:avLst/>
          </a:prstGeom>
        </p:spPr>
      </p:pic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2146300" y="3817938"/>
            <a:ext cx="4851400" cy="1820862"/>
          </a:xfrm>
        </p:spPr>
        <p:txBody>
          <a:bodyPr>
            <a:normAutofit/>
          </a:bodyPr>
          <a:lstStyle/>
          <a:p>
            <a:r>
              <a:rPr lang="en-US" sz="1400" b="1" dirty="0"/>
              <a:t>Phillip </a:t>
            </a:r>
            <a:r>
              <a:rPr lang="en-US" sz="1400" b="1" dirty="0" err="1"/>
              <a:t>Rumrill</a:t>
            </a:r>
            <a:r>
              <a:rPr lang="en-US" sz="1400" b="1" dirty="0"/>
              <a:t>, Ph.D., CRC</a:t>
            </a:r>
          </a:p>
          <a:p>
            <a:r>
              <a:rPr lang="en-US" sz="1400" b="1" dirty="0"/>
              <a:t>University of Kentucky </a:t>
            </a:r>
          </a:p>
          <a:p>
            <a:r>
              <a:rPr lang="en-US" sz="1400" b="1" dirty="0"/>
              <a:t>Human Development Institute</a:t>
            </a:r>
          </a:p>
          <a:p>
            <a:r>
              <a:rPr lang="en-US" sz="1400" b="1" dirty="0" smtClean="0"/>
              <a:t>Phillip.Rumrill@uky.edu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100" b="1" dirty="0"/>
              <a:t>The National Equal Employment Opportunity Commission Americans with Disabilities Act Research Project (NEARP): Key Findings and Ongoing Studies Related to Workplace Discrimination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9260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E1A8A-5269-41DA-9768-28B051663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b="1" dirty="0"/>
              <a:t>Long Before COVID-19, NEARP Started in 2003 as a Public Health Research Community of Practice that Perceives Workplace Discrimination as an Insidious and Un-American Virus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F1DEC-5F90-4335-8434-057299225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health and life outcome disparities between employed and unemployed people, employment of people with disabilities is a national public health concern</a:t>
            </a:r>
          </a:p>
          <a:p>
            <a:endParaRPr lang="en-US" dirty="0"/>
          </a:p>
          <a:p>
            <a:r>
              <a:rPr lang="en-US" dirty="0"/>
              <a:t>The disability community, the American economy, and society as a whole are healthier when people with disabilities participate in the labor force</a:t>
            </a:r>
          </a:p>
          <a:p>
            <a:endParaRPr lang="en-US" dirty="0"/>
          </a:p>
          <a:p>
            <a:r>
              <a:rPr lang="en-US" dirty="0"/>
              <a:t>Workplace discrimination against people with disabilities is a common threat to labor force participation, and therefore a threat to public health</a:t>
            </a:r>
          </a:p>
          <a:p>
            <a:endParaRPr lang="en-US" dirty="0"/>
          </a:p>
          <a:p>
            <a:r>
              <a:rPr lang="en-US" dirty="0"/>
              <a:t>To eliminate the public health threat of workplace discrimination, we must study it and understand its etiology, symptoms, spread, protective and inhibiting factors, and overall </a:t>
            </a:r>
            <a:r>
              <a:rPr lang="en-US" dirty="0" smtClean="0"/>
              <a:t>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25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The NEARP Collaborative: 2003 – Present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97 published studies in press or in print</a:t>
            </a:r>
          </a:p>
          <a:p>
            <a:endParaRPr lang="en-US" dirty="0"/>
          </a:p>
          <a:p>
            <a:r>
              <a:rPr lang="en-US" dirty="0"/>
              <a:t>101 different co-authors from 25 universities</a:t>
            </a:r>
          </a:p>
          <a:p>
            <a:endParaRPr lang="en-US" dirty="0"/>
          </a:p>
          <a:p>
            <a:r>
              <a:rPr lang="en-US" dirty="0"/>
              <a:t>12 dissertations completed </a:t>
            </a:r>
          </a:p>
          <a:p>
            <a:endParaRPr lang="en-US" dirty="0"/>
          </a:p>
          <a:p>
            <a:r>
              <a:rPr lang="en-US" dirty="0"/>
              <a:t>Over $6 million in research support</a:t>
            </a:r>
          </a:p>
          <a:p>
            <a:endParaRPr lang="en-US" dirty="0"/>
          </a:p>
          <a:p>
            <a:r>
              <a:rPr lang="en-US" dirty="0"/>
              <a:t>Currently operated by the University of Kentucky, EEOC, and the National Opinion Research Center at the University of Chicago—with funding from the National Multiple Sclerosis Society</a:t>
            </a:r>
          </a:p>
        </p:txBody>
      </p:sp>
    </p:spTree>
    <p:extLst>
      <p:ext uri="{BB962C8B-B14F-4D97-AF65-F5344CB8AC3E}">
        <p14:creationId xmlns:p14="http://schemas.microsoft.com/office/powerpoint/2010/main" val="1526010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28061B-CDE3-442A-BD0E-E47EA58CE368}"/>
              </a:ext>
            </a:extLst>
          </p:cNvPr>
          <p:cNvSpPr txBox="1">
            <a:spLocks/>
          </p:cNvSpPr>
          <p:nvPr/>
        </p:nvSpPr>
        <p:spPr>
          <a:xfrm>
            <a:off x="6477000" y="2234324"/>
            <a:ext cx="2387600" cy="283979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50" dirty="0">
                <a:solidFill>
                  <a:schemeClr val="tx1"/>
                </a:solidFill>
              </a:rPr>
              <a:t>EEOC Resolution (Outcome)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Merit – favors  charging party – discrimination did occur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Non-merit – favors employer – allegation of discrimination was not upheld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F427D-9AF6-4C80-B99B-08A060171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1" y="2226469"/>
            <a:ext cx="1971248" cy="3263504"/>
          </a:xfrm>
        </p:spPr>
        <p:txBody>
          <a:bodyPr/>
          <a:lstStyle/>
          <a:p>
            <a:r>
              <a:rPr lang="en-US" dirty="0"/>
              <a:t>Employer Characteristics</a:t>
            </a:r>
          </a:p>
          <a:p>
            <a:pPr lvl="1"/>
            <a:r>
              <a:rPr lang="en-US" sz="1400" dirty="0"/>
              <a:t>Size – number  of employees</a:t>
            </a:r>
          </a:p>
          <a:p>
            <a:pPr lvl="1"/>
            <a:r>
              <a:rPr lang="en-US" sz="1400" dirty="0"/>
              <a:t>Location – state, region</a:t>
            </a:r>
          </a:p>
          <a:p>
            <a:pPr lvl="1"/>
            <a:r>
              <a:rPr lang="en-US" sz="1400" dirty="0"/>
              <a:t>Industrial classification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EDB12AE-CE57-465B-9067-72744A3C134B}"/>
              </a:ext>
            </a:extLst>
          </p:cNvPr>
          <p:cNvSpPr txBox="1">
            <a:spLocks/>
          </p:cNvSpPr>
          <p:nvPr/>
        </p:nvSpPr>
        <p:spPr>
          <a:xfrm>
            <a:off x="1866900" y="2226469"/>
            <a:ext cx="2705099" cy="318269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50" dirty="0">
                <a:solidFill>
                  <a:schemeClr val="tx1"/>
                </a:solidFill>
              </a:rPr>
              <a:t>Issues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41 actions that are prohibited by ADA Title I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Often categorized as job acquisition (e.g., hiring, application procedures, postings), working conditions (e.g., terms of employment, benefits, harassment, intimidation), and job retention (e.g., discharge, promotion, constructive discharge, reasonable accommodation)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0DE95-93C1-4F05-90D6-B885F99F4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916" y="2234323"/>
            <a:ext cx="1971248" cy="3263504"/>
          </a:xfrm>
        </p:spPr>
        <p:txBody>
          <a:bodyPr/>
          <a:lstStyle/>
          <a:p>
            <a:r>
              <a:rPr lang="en-US" dirty="0"/>
              <a:t>Charging Party Characteristics</a:t>
            </a:r>
          </a:p>
          <a:p>
            <a:pPr lvl="1"/>
            <a:r>
              <a:rPr lang="en-US" sz="1400" dirty="0"/>
              <a:t>Age in years</a:t>
            </a:r>
          </a:p>
          <a:p>
            <a:pPr lvl="1"/>
            <a:r>
              <a:rPr lang="en-US" sz="1400" dirty="0"/>
              <a:t>Gender</a:t>
            </a:r>
          </a:p>
          <a:p>
            <a:pPr lvl="1"/>
            <a:r>
              <a:rPr lang="en-US" sz="1400" dirty="0"/>
              <a:t>Race/ethnicity</a:t>
            </a:r>
          </a:p>
          <a:p>
            <a:pPr lvl="1"/>
            <a:r>
              <a:rPr lang="en-US" sz="1400" dirty="0"/>
              <a:t>Impairment type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4EFDF-055C-42F1-9473-3A8A2F8E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100" b="1" dirty="0"/>
              <a:t>NEARP and the EEOC’s Integrated Mission System         Database: More than 1.1 Million Unique and Closed ADA Title I Allegations between Mid-1992 and 2020 (28.5 years</a:t>
            </a:r>
            <a:r>
              <a:rPr lang="en-US" sz="21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762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b="1" dirty="0"/>
              <a:t>NEARP Researchers Examine…  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-214313"/>
            <a:r>
              <a:rPr lang="en-US" dirty="0">
                <a:solidFill>
                  <a:schemeClr val="tx1"/>
                </a:solidFill>
              </a:rPr>
              <a:t>Characteristics of employers and charging parties</a:t>
            </a:r>
          </a:p>
          <a:p>
            <a:pPr indent="-214313"/>
            <a:endParaRPr lang="en-US" dirty="0">
              <a:solidFill>
                <a:schemeClr val="tx1"/>
              </a:solidFill>
            </a:endParaRPr>
          </a:p>
          <a:p>
            <a:pPr indent="-214313"/>
            <a:r>
              <a:rPr lang="en-US" dirty="0">
                <a:solidFill>
                  <a:schemeClr val="tx1"/>
                </a:solidFill>
              </a:rPr>
              <a:t>Differences in discrimination experiences between and within impairment groups</a:t>
            </a:r>
          </a:p>
          <a:p>
            <a:pPr indent="-214313"/>
            <a:endParaRPr lang="en-US" dirty="0">
              <a:solidFill>
                <a:schemeClr val="tx1"/>
              </a:solidFill>
            </a:endParaRPr>
          </a:p>
          <a:p>
            <a:pPr indent="-214313"/>
            <a:r>
              <a:rPr lang="en-US" dirty="0">
                <a:solidFill>
                  <a:schemeClr val="tx1"/>
                </a:solidFill>
              </a:rPr>
              <a:t>Issues (type of discrimination)  </a:t>
            </a:r>
          </a:p>
          <a:p>
            <a:pPr indent="-214313"/>
            <a:endParaRPr lang="en-US" dirty="0">
              <a:solidFill>
                <a:schemeClr val="tx1"/>
              </a:solidFill>
            </a:endParaRPr>
          </a:p>
          <a:p>
            <a:pPr indent="-214313"/>
            <a:r>
              <a:rPr lang="en-US" dirty="0">
                <a:solidFill>
                  <a:schemeClr val="tx1"/>
                </a:solidFill>
              </a:rPr>
              <a:t>Predictors of merit case resolutions </a:t>
            </a:r>
          </a:p>
          <a:p>
            <a:pPr indent="-214313"/>
            <a:endParaRPr lang="en-US" dirty="0">
              <a:solidFill>
                <a:schemeClr val="tx1"/>
              </a:solidFill>
            </a:endParaRPr>
          </a:p>
          <a:p>
            <a:pPr indent="-214313"/>
            <a:r>
              <a:rPr lang="en-US" dirty="0">
                <a:solidFill>
                  <a:schemeClr val="tx1"/>
                </a:solidFill>
              </a:rPr>
              <a:t>Discrimination patterns over time</a:t>
            </a:r>
          </a:p>
          <a:p>
            <a:pPr marL="342900" lvl="1" indent="0">
              <a:buNone/>
            </a:pPr>
            <a:endParaRPr lang="en-US" sz="1950" dirty="0"/>
          </a:p>
        </p:txBody>
      </p:sp>
    </p:spTree>
    <p:extLst>
      <p:ext uri="{BB962C8B-B14F-4D97-AF65-F5344CB8AC3E}">
        <p14:creationId xmlns:p14="http://schemas.microsoft.com/office/powerpoint/2010/main" val="217832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b="1" dirty="0">
                <a:effectLst/>
              </a:rPr>
              <a:t>Important Finding #1: </a:t>
            </a:r>
            <a:br>
              <a:rPr lang="en-US" b="1" dirty="0">
                <a:effectLst/>
              </a:rPr>
            </a:br>
            <a:r>
              <a:rPr lang="en-US" b="1" dirty="0">
                <a:effectLst/>
              </a:rPr>
              <a:t>Predicted Tsunami of Title I Allegations Following      ADA Amendments Act of 2008 Did Not Occur</a:t>
            </a:r>
          </a:p>
        </p:txBody>
      </p:sp>
      <p:sp>
        <p:nvSpPr>
          <p:cNvPr id="4915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indent="-257175"/>
            <a:r>
              <a:rPr lang="en-US" dirty="0"/>
              <a:t>Slow and steady increase since 2009</a:t>
            </a:r>
          </a:p>
          <a:p>
            <a:pPr marL="257175" indent="-257175"/>
            <a:endParaRPr lang="en-US" dirty="0"/>
          </a:p>
          <a:p>
            <a:pPr marL="257175" indent="-257175"/>
            <a:r>
              <a:rPr lang="en-US" dirty="0"/>
              <a:t>Similar pattern to that observed in employment allegations under the Civil Rights Act</a:t>
            </a:r>
          </a:p>
          <a:p>
            <a:pPr marL="257175" indent="-257175"/>
            <a:endParaRPr lang="en-US" dirty="0"/>
          </a:p>
          <a:p>
            <a:pPr marL="257175" indent="-257175"/>
            <a:r>
              <a:rPr lang="en-US" dirty="0"/>
              <a:t>An employer with 1000+ employees (2% of all employers) has a 1:4800 risk of being named in an ADA Title I allegation in any given year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257175" indent="-25717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49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94647-0D45-4F57-ADB3-7E90A335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Important Finding #2: </a:t>
            </a:r>
            <a:br>
              <a:rPr lang="en-US" b="1" dirty="0"/>
            </a:br>
            <a:r>
              <a:rPr lang="en-US" b="1" dirty="0"/>
              <a:t>The Big Five Issues Represent </a:t>
            </a:r>
            <a:br>
              <a:rPr lang="en-US" b="1" dirty="0"/>
            </a:br>
            <a:r>
              <a:rPr lang="en-US" b="1" dirty="0"/>
              <a:t>84% of All Allegations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5176-5F6F-468C-8F7A-770E2B1E3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Discharge (Firing) – 34%</a:t>
            </a:r>
          </a:p>
          <a:p>
            <a:endParaRPr lang="en-US" dirty="0"/>
          </a:p>
          <a:p>
            <a:r>
              <a:rPr lang="en-US" dirty="0"/>
              <a:t>Reasonable Accommodation – 19%</a:t>
            </a:r>
          </a:p>
          <a:p>
            <a:endParaRPr lang="en-US" dirty="0"/>
          </a:p>
          <a:p>
            <a:r>
              <a:rPr lang="en-US" dirty="0"/>
              <a:t>Hiring – 11%</a:t>
            </a:r>
          </a:p>
          <a:p>
            <a:endParaRPr lang="en-US" dirty="0"/>
          </a:p>
          <a:p>
            <a:r>
              <a:rPr lang="en-US" dirty="0"/>
              <a:t>Terms/Conditions – 10%</a:t>
            </a:r>
          </a:p>
          <a:p>
            <a:endParaRPr lang="en-US" dirty="0"/>
          </a:p>
          <a:p>
            <a:r>
              <a:rPr lang="en-US" dirty="0"/>
              <a:t>Harassment/Intimidation – 10%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27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4611A-689D-4CC7-BC7C-CF85FEA7F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700" b="1" dirty="0"/>
              <a:t>Important Finding #3: </a:t>
            </a:r>
            <a:br>
              <a:rPr lang="en-US" sz="2700" b="1" dirty="0"/>
            </a:br>
            <a:r>
              <a:rPr lang="en-US" sz="2700" b="1" dirty="0"/>
              <a:t>Employers Prevail at a 3:1 Ratio in </a:t>
            </a:r>
            <a:br>
              <a:rPr lang="en-US" sz="2700" b="1" dirty="0"/>
            </a:br>
            <a:r>
              <a:rPr lang="en-US" sz="2700" b="1" dirty="0"/>
              <a:t>ADA Title I Allegations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15D40-60B1-44EE-AD86-3E1BA5831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merit resolution rate – 24%</a:t>
            </a:r>
          </a:p>
          <a:p>
            <a:endParaRPr lang="en-US" dirty="0"/>
          </a:p>
          <a:p>
            <a:r>
              <a:rPr lang="en-US" dirty="0"/>
              <a:t>Overall non-merit resolution rate – 76%</a:t>
            </a:r>
          </a:p>
          <a:p>
            <a:endParaRPr lang="en-US" dirty="0"/>
          </a:p>
          <a:p>
            <a:r>
              <a:rPr lang="en-US" dirty="0"/>
              <a:t>People with hearing loss and vision loss have highest merit rates – approximately 30% each </a:t>
            </a:r>
          </a:p>
          <a:p>
            <a:endParaRPr lang="en-US" dirty="0"/>
          </a:p>
          <a:p>
            <a:r>
              <a:rPr lang="en-US" dirty="0"/>
              <a:t>People with substance use disorders have lowest merit rates – 18%</a:t>
            </a:r>
          </a:p>
        </p:txBody>
      </p:sp>
    </p:spTree>
    <p:extLst>
      <p:ext uri="{BB962C8B-B14F-4D97-AF65-F5344CB8AC3E}">
        <p14:creationId xmlns:p14="http://schemas.microsoft.com/office/powerpoint/2010/main" val="669712509"/>
      </p:ext>
    </p:extLst>
  </p:cSld>
  <p:clrMapOvr>
    <a:masterClrMapping/>
  </p:clrMapOvr>
</p:sld>
</file>

<file path=ppt/theme/theme1.xml><?xml version="1.0" encoding="utf-8"?>
<a:theme xmlns:a="http://schemas.openxmlformats.org/drawingml/2006/main" name="SOS 2021 PPT Template">
  <a:themeElements>
    <a:clrScheme name="SO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4093"/>
      </a:accent1>
      <a:accent2>
        <a:srgbClr val="6D643F"/>
      </a:accent2>
      <a:accent3>
        <a:srgbClr val="A5A5A5"/>
      </a:accent3>
      <a:accent4>
        <a:srgbClr val="F5E9BE"/>
      </a:accent4>
      <a:accent5>
        <a:srgbClr val="C7CFE4"/>
      </a:accent5>
      <a:accent6>
        <a:srgbClr val="174C4F"/>
      </a:accent6>
      <a:hlink>
        <a:srgbClr val="0563C1"/>
      </a:hlink>
      <a:folHlink>
        <a:srgbClr val="954F72"/>
      </a:folHlink>
    </a:clrScheme>
    <a:fontScheme name="SOS">
      <a:majorFont>
        <a:latin typeface="Source Sans Pro Semi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S 2021 PPT Template" id="{07468714-7E58-4194-A618-75AE333C09FB}" vid="{31F730A4-FA7B-46F2-90D6-397C5A7570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 Template 1</Template>
  <TotalTime>1438</TotalTime>
  <Words>777</Words>
  <Application>Microsoft Office PowerPoint</Application>
  <PresentationFormat>On-screen Show (4:3)</PresentationFormat>
  <Paragraphs>104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Source Sans Pro Black</vt:lpstr>
      <vt:lpstr>Source Sans Pro SemiBold</vt:lpstr>
      <vt:lpstr>ヒラギノ角ゴ Pro W3</vt:lpstr>
      <vt:lpstr>Arial</vt:lpstr>
      <vt:lpstr>Calibri</vt:lpstr>
      <vt:lpstr>Wingdings 3</vt:lpstr>
      <vt:lpstr>SOS 2021 PPT Template</vt:lpstr>
      <vt:lpstr>Americans with Disabilities Act STATE OF THE SCIENCE</vt:lpstr>
      <vt:lpstr>The National Equal Employment Opportunity Commission Americans with Disabilities Act Research Project (NEARP): Key Findings and Ongoing Studies Related to Workplace Discrimination </vt:lpstr>
      <vt:lpstr>Long Before COVID-19, NEARP Started in 2003 as a Public Health Research Community of Practice that Perceives Workplace Discrimination as an Insidious and Un-American Virus</vt:lpstr>
      <vt:lpstr>The NEARP Collaborative: 2003 – Present</vt:lpstr>
      <vt:lpstr>NEARP and the EEOC’s Integrated Mission System         Database: More than 1.1 Million Unique and Closed ADA Title I Allegations between Mid-1992 and 2020 (28.5 years)</vt:lpstr>
      <vt:lpstr>NEARP Researchers Examine…  </vt:lpstr>
      <vt:lpstr>Important Finding #1:  Predicted Tsunami of Title I Allegations Following      ADA Amendments Act of 2008 Did Not Occur</vt:lpstr>
      <vt:lpstr>Important Finding #2:  The Big Five Issues Represent  84% of All Allegations</vt:lpstr>
      <vt:lpstr>Important Finding #3:  Employers Prevail at a 3:1 Ratio in  ADA Title I Allegations</vt:lpstr>
      <vt:lpstr>Important Finding #4:  Charging Parties with Intellectual Disabilities, Brain Injuries, and Hearing Loss Have Highest Rates of Harassment/Intimidation Allegations</vt:lpstr>
      <vt:lpstr>Important Finding #5:  Charging Parties with Substance Use Disorders &amp; Mental Illness have Highest Rates of Discharge Allegations </vt:lpstr>
      <vt:lpstr>Important Finding #6:  Charging Parties with Speech Impairments, Burns, Amputations, and Disfigurement have the Highest Rates of Hiring Allegations</vt:lpstr>
      <vt:lpstr>Important Finding #7:  Charging Parties with Chronic Health Conditions have the Highest Rates of Reasonable Accommodation Allegations</vt:lpstr>
      <vt:lpstr>Important Finding #8: Impact of Labor Unions </vt:lpstr>
      <vt:lpstr>NEARP’s Recent and In-Progress Studies</vt:lpstr>
      <vt:lpstr>Thank You for Your Time and Attention –  Collaboration Welcome!   </vt:lpstr>
      <vt:lpstr>Project Partners</vt:lpstr>
    </vt:vector>
  </TitlesOfParts>
  <Company>Virginia Commonwealth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Helen Keller Question Applied to Workplace Discrimination:  Hearing Loss vs. Visual Loss</dc:title>
  <dc:creator>Brian McMahon</dc:creator>
  <cp:lastModifiedBy>Linea E. Johnson</cp:lastModifiedBy>
  <cp:revision>124</cp:revision>
  <dcterms:created xsi:type="dcterms:W3CDTF">2020-08-04T19:21:25Z</dcterms:created>
  <dcterms:modified xsi:type="dcterms:W3CDTF">2021-04-11T23:31:06Z</dcterms:modified>
</cp:coreProperties>
</file>