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31" r:id="rId1"/>
  </p:sldMasterIdLst>
  <p:notesMasterIdLst>
    <p:notesMasterId r:id="rId18"/>
  </p:notesMasterIdLst>
  <p:handoutMasterIdLst>
    <p:handoutMasterId r:id="rId19"/>
  </p:handoutMasterIdLst>
  <p:sldIdLst>
    <p:sldId id="1219" r:id="rId2"/>
    <p:sldId id="995" r:id="rId3"/>
    <p:sldId id="1215" r:id="rId4"/>
    <p:sldId id="999" r:id="rId5"/>
    <p:sldId id="1000" r:id="rId6"/>
    <p:sldId id="1214" r:id="rId7"/>
    <p:sldId id="1222" r:id="rId8"/>
    <p:sldId id="1221" r:id="rId9"/>
    <p:sldId id="1226" r:id="rId10"/>
    <p:sldId id="1001" r:id="rId11"/>
    <p:sldId id="1223" r:id="rId12"/>
    <p:sldId id="1216" r:id="rId13"/>
    <p:sldId id="1224" r:id="rId14"/>
    <p:sldId id="988" r:id="rId15"/>
    <p:sldId id="1227" r:id="rId16"/>
    <p:sldId id="986" r:id="rId17"/>
  </p:sldIdLst>
  <p:sldSz cx="9144000" cy="6858000" type="screen4x3"/>
  <p:notesSz cx="9388475" cy="7102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237" userDrawn="1">
          <p15:clr>
            <a:srgbClr val="A4A3A4"/>
          </p15:clr>
        </p15:guide>
        <p15:guide id="2" pos="2957"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lison" initials="A" lastIdx="2" clrIdx="0"/>
  <p:cmAuthor id="2" name="John Butterworth" initials="JB" lastIdx="3" clrIdx="1"/>
  <p:cmAuthor id="3" name="John Butterworth" initials="JB [2]" lastIdx="1" clrIdx="2"/>
  <p:cmAuthor id="4" name="John Butterworth" initials="JB [3]" lastIdx="1" clrIdx="3"/>
  <p:cmAuthor id="5" name="John Butterworth" initials="JB [3] [2]" lastIdx="1" clrIdx="4"/>
  <p:cmAuthor id="6" name="John Butterworth" initials="JB [4]" lastIdx="1" clrIdx="5"/>
  <p:cmAuthor id="7" name="John Butterworth" initials="JB [5]" lastIdx="1" clrIdx="6"/>
  <p:cmAuthor id="8" name="John Butterworth" initials="JB [6]" lastIdx="1" clrIdx="7"/>
  <p:cmAuthor id="9" name="John Butterworth" initials="JB [7]" lastIdx="1" clrIdx="8"/>
  <p:cmAuthor id="10" name="Allison Cohen Hall" initials="ACH" lastIdx="15" clrIdx="9"/>
  <p:cmAuthor id="11" name="Anya R Weber" initials="ARW" lastIdx="1" clrIdx="10"/>
  <p:cmAuthor id="12" name="Pimjai Sudsawad" initials="PS" lastIdx="6" clrIdx="11">
    <p:extLst>
      <p:ext uri="{19B8F6BF-5375-455C-9EA6-DF929625EA0E}">
        <p15:presenceInfo xmlns:p15="http://schemas.microsoft.com/office/powerpoint/2012/main" userId="Pimjai Sudsawad" providerId="None"/>
      </p:ext>
    </p:extLst>
  </p:cmAuthor>
  <p:cmAuthor id="13" name="Linea E. Johnson" initials="LEJ" lastIdx="6" clrIdx="12">
    <p:extLst>
      <p:ext uri="{19B8F6BF-5375-455C-9EA6-DF929625EA0E}">
        <p15:presenceInfo xmlns:p15="http://schemas.microsoft.com/office/powerpoint/2012/main" userId="S::lineaj@uw.edu::c2095632-3ccd-47f1-952c-df202b5b96f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9"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670AE"/>
    <a:srgbClr val="FFFC00"/>
    <a:srgbClr val="1560A0"/>
    <a:srgbClr val="2578AF"/>
    <a:srgbClr val="FFFFFF"/>
    <a:srgbClr val="1C5298"/>
    <a:srgbClr val="5D9732"/>
    <a:srgbClr val="2678B0"/>
    <a:srgbClr val="8000FF"/>
    <a:srgbClr val="80008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13" autoAdjust="0"/>
    <p:restoredTop sz="78804" autoAdjust="0"/>
  </p:normalViewPr>
  <p:slideViewPr>
    <p:cSldViewPr snapToGrid="0" snapToObjects="1">
      <p:cViewPr>
        <p:scale>
          <a:sx n="100" d="100"/>
          <a:sy n="100" d="100"/>
        </p:scale>
        <p:origin x="72" y="24"/>
      </p:cViewPr>
      <p:guideLst>
        <p:guide orient="horz" pos="2160"/>
        <p:guide pos="2880"/>
      </p:guideLst>
    </p:cSldViewPr>
  </p:slideViewPr>
  <p:outlineViewPr>
    <p:cViewPr>
      <p:scale>
        <a:sx n="33" d="100"/>
        <a:sy n="33" d="100"/>
      </p:scale>
      <p:origin x="0" y="-5640"/>
    </p:cViewPr>
  </p:outlineViewPr>
  <p:notesTextViewPr>
    <p:cViewPr>
      <p:scale>
        <a:sx n="100" d="100"/>
        <a:sy n="100" d="100"/>
      </p:scale>
      <p:origin x="0" y="0"/>
    </p:cViewPr>
  </p:notesTextViewPr>
  <p:sorterViewPr>
    <p:cViewPr>
      <p:scale>
        <a:sx n="200" d="100"/>
        <a:sy n="200" d="100"/>
      </p:scale>
      <p:origin x="0" y="0"/>
    </p:cViewPr>
  </p:sorterViewPr>
  <p:notesViewPr>
    <p:cSldViewPr snapToGrid="0" snapToObjects="1">
      <p:cViewPr varScale="1">
        <p:scale>
          <a:sx n="94" d="100"/>
          <a:sy n="94" d="100"/>
        </p:scale>
        <p:origin x="3752" y="184"/>
      </p:cViewPr>
      <p:guideLst>
        <p:guide orient="horz" pos="2237"/>
        <p:guide pos="295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0"/>
            <a:ext cx="4068339" cy="355124"/>
          </a:xfrm>
          <a:prstGeom prst="rect">
            <a:avLst/>
          </a:prstGeom>
        </p:spPr>
        <p:txBody>
          <a:bodyPr vert="horz" lIns="94229" tIns="47114" rIns="94229" bIns="47114" rtlCol="0"/>
          <a:lstStyle>
            <a:lvl1pPr algn="l">
              <a:defRPr sz="1200"/>
            </a:lvl1pPr>
          </a:lstStyle>
          <a:p>
            <a:endParaRPr lang="en-US" dirty="0"/>
          </a:p>
        </p:txBody>
      </p:sp>
      <p:sp>
        <p:nvSpPr>
          <p:cNvPr id="3" name="Date Placeholder 2"/>
          <p:cNvSpPr>
            <a:spLocks noGrp="1"/>
          </p:cNvSpPr>
          <p:nvPr>
            <p:ph type="dt" sz="quarter" idx="1"/>
          </p:nvPr>
        </p:nvSpPr>
        <p:spPr>
          <a:xfrm>
            <a:off x="5318509" y="0"/>
            <a:ext cx="4068339" cy="355124"/>
          </a:xfrm>
          <a:prstGeom prst="rect">
            <a:avLst/>
          </a:prstGeom>
        </p:spPr>
        <p:txBody>
          <a:bodyPr vert="horz" lIns="94229" tIns="47114" rIns="94229" bIns="47114" rtlCol="0"/>
          <a:lstStyle>
            <a:lvl1pPr algn="r">
              <a:defRPr sz="1200"/>
            </a:lvl1pPr>
          </a:lstStyle>
          <a:p>
            <a:fld id="{D0DF88FD-B61C-A642-80F6-31EA39FEA265}" type="datetimeFigureOut">
              <a:rPr lang="en-US" smtClean="0"/>
              <a:pPr/>
              <a:t>4/11/2021</a:t>
            </a:fld>
            <a:endParaRPr lang="en-US" dirty="0"/>
          </a:p>
        </p:txBody>
      </p:sp>
      <p:sp>
        <p:nvSpPr>
          <p:cNvPr id="4" name="Footer Placeholder 3"/>
          <p:cNvSpPr>
            <a:spLocks noGrp="1"/>
          </p:cNvSpPr>
          <p:nvPr>
            <p:ph type="ftr" sz="quarter" idx="2"/>
          </p:nvPr>
        </p:nvSpPr>
        <p:spPr>
          <a:xfrm>
            <a:off x="3" y="6745708"/>
            <a:ext cx="4068339" cy="355124"/>
          </a:xfrm>
          <a:prstGeom prst="rect">
            <a:avLst/>
          </a:prstGeom>
        </p:spPr>
        <p:txBody>
          <a:bodyPr vert="horz" lIns="94229" tIns="47114" rIns="94229" bIns="47114" rtlCol="0" anchor="b"/>
          <a:lstStyle>
            <a:lvl1pPr algn="l">
              <a:defRPr sz="1200"/>
            </a:lvl1pPr>
          </a:lstStyle>
          <a:p>
            <a:endParaRPr lang="en-US" dirty="0"/>
          </a:p>
        </p:txBody>
      </p:sp>
      <p:sp>
        <p:nvSpPr>
          <p:cNvPr id="5" name="Slide Number Placeholder 4"/>
          <p:cNvSpPr>
            <a:spLocks noGrp="1"/>
          </p:cNvSpPr>
          <p:nvPr>
            <p:ph type="sldNum" sz="quarter" idx="3"/>
          </p:nvPr>
        </p:nvSpPr>
        <p:spPr>
          <a:xfrm>
            <a:off x="5318509" y="6745708"/>
            <a:ext cx="4068339" cy="355124"/>
          </a:xfrm>
          <a:prstGeom prst="rect">
            <a:avLst/>
          </a:prstGeom>
        </p:spPr>
        <p:txBody>
          <a:bodyPr vert="horz" lIns="94229" tIns="47114" rIns="94229" bIns="47114" rtlCol="0" anchor="b"/>
          <a:lstStyle>
            <a:lvl1pPr algn="r">
              <a:defRPr sz="1200"/>
            </a:lvl1pPr>
          </a:lstStyle>
          <a:p>
            <a:fld id="{E65EE7CB-706F-CF4A-B868-CC1CE05948F2}" type="slidenum">
              <a:rPr lang="en-US" smtClean="0"/>
              <a:pPr/>
              <a:t>‹#›</a:t>
            </a:fld>
            <a:endParaRPr lang="en-US" dirty="0"/>
          </a:p>
        </p:txBody>
      </p:sp>
    </p:spTree>
    <p:extLst>
      <p:ext uri="{BB962C8B-B14F-4D97-AF65-F5344CB8AC3E}">
        <p14:creationId xmlns:p14="http://schemas.microsoft.com/office/powerpoint/2010/main" val="3440782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0"/>
            <a:ext cx="4068339" cy="355124"/>
          </a:xfrm>
          <a:prstGeom prst="rect">
            <a:avLst/>
          </a:prstGeom>
        </p:spPr>
        <p:txBody>
          <a:bodyPr vert="horz" lIns="94229" tIns="47114" rIns="94229" bIns="47114" rtlCol="0"/>
          <a:lstStyle>
            <a:lvl1pPr algn="l">
              <a:defRPr sz="1200"/>
            </a:lvl1pPr>
          </a:lstStyle>
          <a:p>
            <a:endParaRPr lang="en-US" dirty="0"/>
          </a:p>
        </p:txBody>
      </p:sp>
      <p:sp>
        <p:nvSpPr>
          <p:cNvPr id="3" name="Date Placeholder 2"/>
          <p:cNvSpPr>
            <a:spLocks noGrp="1"/>
          </p:cNvSpPr>
          <p:nvPr>
            <p:ph type="dt" idx="1"/>
          </p:nvPr>
        </p:nvSpPr>
        <p:spPr>
          <a:xfrm>
            <a:off x="5318509" y="0"/>
            <a:ext cx="4068339" cy="355124"/>
          </a:xfrm>
          <a:prstGeom prst="rect">
            <a:avLst/>
          </a:prstGeom>
        </p:spPr>
        <p:txBody>
          <a:bodyPr vert="horz" lIns="94229" tIns="47114" rIns="94229" bIns="47114" rtlCol="0"/>
          <a:lstStyle>
            <a:lvl1pPr algn="r">
              <a:defRPr sz="1200"/>
            </a:lvl1pPr>
          </a:lstStyle>
          <a:p>
            <a:fld id="{17101F8A-6F1C-974E-8384-8717327E6772}" type="datetimeFigureOut">
              <a:rPr lang="en-US" smtClean="0"/>
              <a:pPr/>
              <a:t>4/11/2021</a:t>
            </a:fld>
            <a:endParaRPr lang="en-US" dirty="0"/>
          </a:p>
        </p:txBody>
      </p:sp>
      <p:sp>
        <p:nvSpPr>
          <p:cNvPr id="4" name="Slide Image Placeholder 3"/>
          <p:cNvSpPr>
            <a:spLocks noGrp="1" noRot="1" noChangeAspect="1"/>
          </p:cNvSpPr>
          <p:nvPr>
            <p:ph type="sldImg" idx="2"/>
          </p:nvPr>
        </p:nvSpPr>
        <p:spPr>
          <a:xfrm>
            <a:off x="2919413" y="533400"/>
            <a:ext cx="3549650" cy="2662238"/>
          </a:xfrm>
          <a:prstGeom prst="rect">
            <a:avLst/>
          </a:prstGeom>
          <a:noFill/>
          <a:ln w="12700">
            <a:solidFill>
              <a:prstClr val="black"/>
            </a:solidFill>
          </a:ln>
        </p:spPr>
        <p:txBody>
          <a:bodyPr vert="horz" lIns="94229" tIns="47114" rIns="94229" bIns="47114" rtlCol="0" anchor="ctr"/>
          <a:lstStyle/>
          <a:p>
            <a:endParaRPr lang="en-US" dirty="0"/>
          </a:p>
        </p:txBody>
      </p:sp>
      <p:sp>
        <p:nvSpPr>
          <p:cNvPr id="5" name="Notes Placeholder 4"/>
          <p:cNvSpPr>
            <a:spLocks noGrp="1"/>
          </p:cNvSpPr>
          <p:nvPr>
            <p:ph type="body" sz="quarter" idx="3"/>
          </p:nvPr>
        </p:nvSpPr>
        <p:spPr>
          <a:xfrm>
            <a:off x="938848" y="3373676"/>
            <a:ext cx="7510780" cy="3196114"/>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3" y="6745708"/>
            <a:ext cx="4068339" cy="355124"/>
          </a:xfrm>
          <a:prstGeom prst="rect">
            <a:avLst/>
          </a:prstGeom>
        </p:spPr>
        <p:txBody>
          <a:bodyPr vert="horz" lIns="94229" tIns="47114" rIns="94229" bIns="47114" rtlCol="0" anchor="b"/>
          <a:lstStyle>
            <a:lvl1pPr algn="l">
              <a:defRPr sz="1200"/>
            </a:lvl1pPr>
          </a:lstStyle>
          <a:p>
            <a:endParaRPr lang="en-US" dirty="0"/>
          </a:p>
        </p:txBody>
      </p:sp>
      <p:sp>
        <p:nvSpPr>
          <p:cNvPr id="7" name="Slide Number Placeholder 6"/>
          <p:cNvSpPr>
            <a:spLocks noGrp="1"/>
          </p:cNvSpPr>
          <p:nvPr>
            <p:ph type="sldNum" sz="quarter" idx="5"/>
          </p:nvPr>
        </p:nvSpPr>
        <p:spPr>
          <a:xfrm>
            <a:off x="5318509" y="6745708"/>
            <a:ext cx="4068339" cy="355124"/>
          </a:xfrm>
          <a:prstGeom prst="rect">
            <a:avLst/>
          </a:prstGeom>
        </p:spPr>
        <p:txBody>
          <a:bodyPr vert="horz" lIns="94229" tIns="47114" rIns="94229" bIns="47114" rtlCol="0" anchor="b"/>
          <a:lstStyle>
            <a:lvl1pPr algn="r">
              <a:defRPr sz="1200"/>
            </a:lvl1pPr>
          </a:lstStyle>
          <a:p>
            <a:fld id="{C81CCF30-75E7-4047-B971-189668F28995}" type="slidenum">
              <a:rPr lang="en-US" smtClean="0"/>
              <a:pPr/>
              <a:t>‹#›</a:t>
            </a:fld>
            <a:endParaRPr lang="en-US" dirty="0"/>
          </a:p>
        </p:txBody>
      </p:sp>
    </p:spTree>
    <p:extLst>
      <p:ext uri="{BB962C8B-B14F-4D97-AF65-F5344CB8AC3E}">
        <p14:creationId xmlns:p14="http://schemas.microsoft.com/office/powerpoint/2010/main" val="258464634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1CCF30-75E7-4047-B971-189668F28995}" type="slidenum">
              <a:rPr lang="en-US" smtClean="0"/>
              <a:pPr/>
              <a:t>1</a:t>
            </a:fld>
            <a:endParaRPr lang="en-US" dirty="0"/>
          </a:p>
        </p:txBody>
      </p:sp>
    </p:spTree>
    <p:extLst>
      <p:ext uri="{BB962C8B-B14F-4D97-AF65-F5344CB8AC3E}">
        <p14:creationId xmlns:p14="http://schemas.microsoft.com/office/powerpoint/2010/main" val="21139035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1CCF30-75E7-4047-B971-189668F28995}" type="slidenum">
              <a:rPr lang="en-US" smtClean="0"/>
              <a:pPr/>
              <a:t>10</a:t>
            </a:fld>
            <a:endParaRPr lang="en-US" dirty="0"/>
          </a:p>
        </p:txBody>
      </p:sp>
    </p:spTree>
    <p:extLst>
      <p:ext uri="{BB962C8B-B14F-4D97-AF65-F5344CB8AC3E}">
        <p14:creationId xmlns:p14="http://schemas.microsoft.com/office/powerpoint/2010/main" val="36996308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1CCF30-75E7-4047-B971-189668F28995}" type="slidenum">
              <a:rPr lang="en-US" smtClean="0"/>
              <a:pPr/>
              <a:t>11</a:t>
            </a:fld>
            <a:endParaRPr lang="en-US" dirty="0"/>
          </a:p>
        </p:txBody>
      </p:sp>
    </p:spTree>
    <p:extLst>
      <p:ext uri="{BB962C8B-B14F-4D97-AF65-F5344CB8AC3E}">
        <p14:creationId xmlns:p14="http://schemas.microsoft.com/office/powerpoint/2010/main" val="1477514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1CCF30-75E7-4047-B971-189668F28995}" type="slidenum">
              <a:rPr lang="en-US" smtClean="0"/>
              <a:pPr/>
              <a:t>12</a:t>
            </a:fld>
            <a:endParaRPr lang="en-US" dirty="0"/>
          </a:p>
        </p:txBody>
      </p:sp>
    </p:spTree>
    <p:extLst>
      <p:ext uri="{BB962C8B-B14F-4D97-AF65-F5344CB8AC3E}">
        <p14:creationId xmlns:p14="http://schemas.microsoft.com/office/powerpoint/2010/main" val="7227313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1CCF30-75E7-4047-B971-189668F28995}" type="slidenum">
              <a:rPr lang="en-US" smtClean="0"/>
              <a:pPr/>
              <a:t>13</a:t>
            </a:fld>
            <a:endParaRPr lang="en-US" dirty="0"/>
          </a:p>
        </p:txBody>
      </p:sp>
    </p:spTree>
    <p:extLst>
      <p:ext uri="{BB962C8B-B14F-4D97-AF65-F5344CB8AC3E}">
        <p14:creationId xmlns:p14="http://schemas.microsoft.com/office/powerpoint/2010/main" val="22914708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947306-B061-4FD0-A4ED-3A37BD84B960}" type="slidenum">
              <a:rPr lang="en-US" smtClean="0"/>
              <a:t>14</a:t>
            </a:fld>
            <a:endParaRPr lang="en-US"/>
          </a:p>
        </p:txBody>
      </p:sp>
    </p:spTree>
    <p:extLst>
      <p:ext uri="{BB962C8B-B14F-4D97-AF65-F5344CB8AC3E}">
        <p14:creationId xmlns:p14="http://schemas.microsoft.com/office/powerpoint/2010/main" val="40698176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1CCF30-75E7-4047-B971-189668F28995}" type="slidenum">
              <a:rPr lang="en-US" smtClean="0"/>
              <a:pPr/>
              <a:t>15</a:t>
            </a:fld>
            <a:endParaRPr lang="en-US" dirty="0"/>
          </a:p>
        </p:txBody>
      </p:sp>
    </p:spTree>
    <p:extLst>
      <p:ext uri="{BB962C8B-B14F-4D97-AF65-F5344CB8AC3E}">
        <p14:creationId xmlns:p14="http://schemas.microsoft.com/office/powerpoint/2010/main" val="24004463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2100">
                <a:solidFill>
                  <a:schemeClr val="tx1"/>
                </a:solidFill>
                <a:latin typeface="Arial" charset="0"/>
                <a:ea typeface="ヒラギノ角ゴ Pro W3" charset="0"/>
                <a:cs typeface="ヒラギノ角ゴ Pro W3" charset="0"/>
              </a:defRPr>
            </a:lvl1pPr>
            <a:lvl2pPr marL="765610" indent="-294465">
              <a:defRPr sz="2100">
                <a:solidFill>
                  <a:schemeClr val="tx1"/>
                </a:solidFill>
                <a:latin typeface="Arial" charset="0"/>
                <a:ea typeface="ヒラギノ角ゴ Pro W3" charset="0"/>
              </a:defRPr>
            </a:lvl2pPr>
            <a:lvl3pPr marL="1177862" indent="-235572">
              <a:defRPr sz="2100">
                <a:solidFill>
                  <a:schemeClr val="tx1"/>
                </a:solidFill>
                <a:latin typeface="Arial" charset="0"/>
                <a:ea typeface="ヒラギノ角ゴ Pro W3" charset="0"/>
              </a:defRPr>
            </a:lvl3pPr>
            <a:lvl4pPr marL="1649006" indent="-235572">
              <a:defRPr sz="2100">
                <a:solidFill>
                  <a:schemeClr val="tx1"/>
                </a:solidFill>
                <a:latin typeface="Arial" charset="0"/>
                <a:ea typeface="ヒラギノ角ゴ Pro W3" charset="0"/>
              </a:defRPr>
            </a:lvl4pPr>
            <a:lvl5pPr marL="2120151" indent="-235572">
              <a:defRPr sz="2100">
                <a:solidFill>
                  <a:schemeClr val="tx1"/>
                </a:solidFill>
                <a:latin typeface="Arial" charset="0"/>
                <a:ea typeface="ヒラギノ角ゴ Pro W3" charset="0"/>
              </a:defRPr>
            </a:lvl5pPr>
            <a:lvl6pPr marL="2591295" indent="-235572" eaLnBrk="0" fontAlgn="base" hangingPunct="0">
              <a:spcBef>
                <a:spcPct val="0"/>
              </a:spcBef>
              <a:spcAft>
                <a:spcPct val="0"/>
              </a:spcAft>
              <a:defRPr sz="2100">
                <a:solidFill>
                  <a:schemeClr val="tx1"/>
                </a:solidFill>
                <a:latin typeface="Arial" charset="0"/>
                <a:ea typeface="ヒラギノ角ゴ Pro W3" charset="0"/>
              </a:defRPr>
            </a:lvl6pPr>
            <a:lvl7pPr marL="3062440" indent="-235572" eaLnBrk="0" fontAlgn="base" hangingPunct="0">
              <a:spcBef>
                <a:spcPct val="0"/>
              </a:spcBef>
              <a:spcAft>
                <a:spcPct val="0"/>
              </a:spcAft>
              <a:defRPr sz="2100">
                <a:solidFill>
                  <a:schemeClr val="tx1"/>
                </a:solidFill>
                <a:latin typeface="Arial" charset="0"/>
                <a:ea typeface="ヒラギノ角ゴ Pro W3" charset="0"/>
              </a:defRPr>
            </a:lvl7pPr>
            <a:lvl8pPr marL="3533585" indent="-235572" eaLnBrk="0" fontAlgn="base" hangingPunct="0">
              <a:spcBef>
                <a:spcPct val="0"/>
              </a:spcBef>
              <a:spcAft>
                <a:spcPct val="0"/>
              </a:spcAft>
              <a:defRPr sz="2100">
                <a:solidFill>
                  <a:schemeClr val="tx1"/>
                </a:solidFill>
                <a:latin typeface="Arial" charset="0"/>
                <a:ea typeface="ヒラギノ角ゴ Pro W3" charset="0"/>
              </a:defRPr>
            </a:lvl8pPr>
            <a:lvl9pPr marL="4004729" indent="-235572" eaLnBrk="0" fontAlgn="base" hangingPunct="0">
              <a:spcBef>
                <a:spcPct val="0"/>
              </a:spcBef>
              <a:spcAft>
                <a:spcPct val="0"/>
              </a:spcAft>
              <a:defRPr sz="2100">
                <a:solidFill>
                  <a:schemeClr val="tx1"/>
                </a:solidFill>
                <a:latin typeface="Arial" charset="0"/>
                <a:ea typeface="ヒラギノ角ゴ Pro W3" charset="0"/>
              </a:defRPr>
            </a:lvl9pPr>
          </a:lstStyle>
          <a:p>
            <a:pPr>
              <a:defRPr/>
            </a:pPr>
            <a:fld id="{E4A18A36-1BFC-1346-881B-371B77C93F58}" type="slidenum">
              <a:rPr lang="en-US" sz="1200"/>
              <a:pPr>
                <a:defRPr/>
              </a:pPr>
              <a:t>16</a:t>
            </a:fld>
            <a:endParaRPr lang="en-US" sz="1200"/>
          </a:p>
        </p:txBody>
      </p:sp>
      <p:sp>
        <p:nvSpPr>
          <p:cNvPr id="18435" name="Rectangle 2"/>
          <p:cNvSpPr>
            <a:spLocks noGrp="1" noRot="1" noChangeAspect="1" noChangeArrowheads="1"/>
          </p:cNvSpPr>
          <p:nvPr>
            <p:ph type="sldImg"/>
          </p:nvPr>
        </p:nvSpPr>
        <p:spPr>
          <a:solidFill>
            <a:srgbClr val="FFFFFF"/>
          </a:solidFill>
          <a:ln/>
        </p:spPr>
      </p:sp>
      <p:sp>
        <p:nvSpPr>
          <p:cNvPr id="22532" name="Rectangle 3"/>
          <p:cNvSpPr>
            <a:spLocks noGrp="1" noChangeArrowheads="1"/>
          </p:cNvSpPr>
          <p:nvPr>
            <p:ph type="body" idx="1"/>
          </p:nvPr>
        </p:nvSpPr>
        <p:spPr>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dirty="0"/>
          </a:p>
        </p:txBody>
      </p:sp>
    </p:spTree>
    <p:extLst>
      <p:ext uri="{BB962C8B-B14F-4D97-AF65-F5344CB8AC3E}">
        <p14:creationId xmlns:p14="http://schemas.microsoft.com/office/powerpoint/2010/main" val="15782358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1CCF30-75E7-4047-B971-189668F28995}" type="slidenum">
              <a:rPr lang="en-US" smtClean="0"/>
              <a:pPr/>
              <a:t>2</a:t>
            </a:fld>
            <a:endParaRPr lang="en-US" dirty="0"/>
          </a:p>
        </p:txBody>
      </p:sp>
    </p:spTree>
    <p:extLst>
      <p:ext uri="{BB962C8B-B14F-4D97-AF65-F5344CB8AC3E}">
        <p14:creationId xmlns:p14="http://schemas.microsoft.com/office/powerpoint/2010/main" val="36648370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1CCF30-75E7-4047-B971-189668F28995}" type="slidenum">
              <a:rPr lang="en-US" smtClean="0"/>
              <a:pPr/>
              <a:t>3</a:t>
            </a:fld>
            <a:endParaRPr lang="en-US" dirty="0"/>
          </a:p>
        </p:txBody>
      </p:sp>
    </p:spTree>
    <p:extLst>
      <p:ext uri="{BB962C8B-B14F-4D97-AF65-F5344CB8AC3E}">
        <p14:creationId xmlns:p14="http://schemas.microsoft.com/office/powerpoint/2010/main" val="28574015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71145">
              <a:defRPr/>
            </a:pPr>
            <a:r>
              <a:rPr lang="en-US" dirty="0"/>
              <a:t>Develop and test an information, outreach, and support framework for individuals and families to plan for integrated employment.</a:t>
            </a:r>
          </a:p>
          <a:p>
            <a:endParaRPr lang="en-US" dirty="0"/>
          </a:p>
        </p:txBody>
      </p:sp>
      <p:sp>
        <p:nvSpPr>
          <p:cNvPr id="4" name="Slide Number Placeholder 3"/>
          <p:cNvSpPr>
            <a:spLocks noGrp="1"/>
          </p:cNvSpPr>
          <p:nvPr>
            <p:ph type="sldNum" sz="quarter" idx="10"/>
          </p:nvPr>
        </p:nvSpPr>
        <p:spPr/>
        <p:txBody>
          <a:bodyPr/>
          <a:lstStyle/>
          <a:p>
            <a:fld id="{C81CCF30-75E7-4047-B971-189668F28995}" type="slidenum">
              <a:rPr lang="en-US" smtClean="0"/>
              <a:pPr/>
              <a:t>4</a:t>
            </a:fld>
            <a:endParaRPr lang="en-US" dirty="0"/>
          </a:p>
        </p:txBody>
      </p:sp>
    </p:spTree>
    <p:extLst>
      <p:ext uri="{BB962C8B-B14F-4D97-AF65-F5344CB8AC3E}">
        <p14:creationId xmlns:p14="http://schemas.microsoft.com/office/powerpoint/2010/main" val="35489724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1CCF30-75E7-4047-B971-189668F28995}" type="slidenum">
              <a:rPr lang="en-US" smtClean="0"/>
              <a:pPr/>
              <a:t>5</a:t>
            </a:fld>
            <a:endParaRPr lang="en-US" dirty="0"/>
          </a:p>
        </p:txBody>
      </p:sp>
    </p:spTree>
    <p:extLst>
      <p:ext uri="{BB962C8B-B14F-4D97-AF65-F5344CB8AC3E}">
        <p14:creationId xmlns:p14="http://schemas.microsoft.com/office/powerpoint/2010/main" val="19829901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1CCF30-75E7-4047-B971-189668F28995}" type="slidenum">
              <a:rPr lang="en-US" smtClean="0"/>
              <a:pPr/>
              <a:t>6</a:t>
            </a:fld>
            <a:endParaRPr lang="en-US" dirty="0"/>
          </a:p>
        </p:txBody>
      </p:sp>
    </p:spTree>
    <p:extLst>
      <p:ext uri="{BB962C8B-B14F-4D97-AF65-F5344CB8AC3E}">
        <p14:creationId xmlns:p14="http://schemas.microsoft.com/office/powerpoint/2010/main" val="34505576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1CCF30-75E7-4047-B971-189668F28995}" type="slidenum">
              <a:rPr lang="en-US" smtClean="0"/>
              <a:pPr/>
              <a:t>7</a:t>
            </a:fld>
            <a:endParaRPr lang="en-US" dirty="0"/>
          </a:p>
        </p:txBody>
      </p:sp>
    </p:spTree>
    <p:extLst>
      <p:ext uri="{BB962C8B-B14F-4D97-AF65-F5344CB8AC3E}">
        <p14:creationId xmlns:p14="http://schemas.microsoft.com/office/powerpoint/2010/main" val="16359694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1CCF30-75E7-4047-B971-189668F28995}" type="slidenum">
              <a:rPr lang="en-US" smtClean="0"/>
              <a:pPr/>
              <a:t>8</a:t>
            </a:fld>
            <a:endParaRPr lang="en-US" dirty="0"/>
          </a:p>
        </p:txBody>
      </p:sp>
    </p:spTree>
    <p:extLst>
      <p:ext uri="{BB962C8B-B14F-4D97-AF65-F5344CB8AC3E}">
        <p14:creationId xmlns:p14="http://schemas.microsoft.com/office/powerpoint/2010/main" val="4480728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1CCF30-75E7-4047-B971-189668F28995}" type="slidenum">
              <a:rPr lang="en-US" smtClean="0"/>
              <a:pPr/>
              <a:t>9</a:t>
            </a:fld>
            <a:endParaRPr lang="en-US" dirty="0"/>
          </a:p>
        </p:txBody>
      </p:sp>
    </p:spTree>
    <p:extLst>
      <p:ext uri="{BB962C8B-B14F-4D97-AF65-F5344CB8AC3E}">
        <p14:creationId xmlns:p14="http://schemas.microsoft.com/office/powerpoint/2010/main" val="5636565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9412E-7F00-4BC9-ADEA-05C9B0C4A269}"/>
              </a:ext>
            </a:extLst>
          </p:cNvPr>
          <p:cNvSpPr>
            <a:spLocks noGrp="1"/>
          </p:cNvSpPr>
          <p:nvPr>
            <p:ph type="ctrTitle" hasCustomPrompt="1"/>
          </p:nvPr>
        </p:nvSpPr>
        <p:spPr>
          <a:xfrm>
            <a:off x="1143000" y="1122363"/>
            <a:ext cx="6858000" cy="2387600"/>
          </a:xfrm>
        </p:spPr>
        <p:txBody>
          <a:bodyPr anchor="b"/>
          <a:lstStyle>
            <a:lvl1pPr algn="ctr">
              <a:defRPr sz="4500"/>
            </a:lvl1pPr>
          </a:lstStyle>
          <a:p>
            <a:r>
              <a:rPr lang="en-US" dirty="0"/>
              <a:t>CLICK TO EDIT MASTER TITLE STYLE</a:t>
            </a:r>
          </a:p>
        </p:txBody>
      </p:sp>
      <p:sp>
        <p:nvSpPr>
          <p:cNvPr id="3" name="Subtitle 2">
            <a:extLst>
              <a:ext uri="{FF2B5EF4-FFF2-40B4-BE49-F238E27FC236}">
                <a16:creationId xmlns:a16="http://schemas.microsoft.com/office/drawing/2014/main" id="{2847826A-644D-4A22-B4B0-55F9FD59A4B0}"/>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5" name="Footer Placeholder 4">
            <a:extLst>
              <a:ext uri="{FF2B5EF4-FFF2-40B4-BE49-F238E27FC236}">
                <a16:creationId xmlns:a16="http://schemas.microsoft.com/office/drawing/2014/main" id="{9E469139-CFED-47FB-B487-213E14F5C4FD}"/>
              </a:ext>
            </a:extLst>
          </p:cNvPr>
          <p:cNvSpPr>
            <a:spLocks noGrp="1"/>
          </p:cNvSpPr>
          <p:nvPr>
            <p:ph type="ftr" sz="quarter" idx="11"/>
          </p:nvPr>
        </p:nvSpPr>
        <p:spPr/>
        <p:txBody>
          <a:bodyPr/>
          <a:lstStyle/>
          <a:p>
            <a:pPr>
              <a:defRPr/>
            </a:pPr>
            <a:endParaRPr lang="en-US" dirty="0"/>
          </a:p>
        </p:txBody>
      </p:sp>
    </p:spTree>
    <p:extLst>
      <p:ext uri="{BB962C8B-B14F-4D97-AF65-F5344CB8AC3E}">
        <p14:creationId xmlns:p14="http://schemas.microsoft.com/office/powerpoint/2010/main" val="4334323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37FD0-B8A2-427A-84CB-0FA80FAF796D}"/>
              </a:ext>
            </a:extLst>
          </p:cNvPr>
          <p:cNvSpPr>
            <a:spLocks noGrp="1"/>
          </p:cNvSpPr>
          <p:nvPr>
            <p:ph type="title" hasCustomPrompt="1"/>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6C07587B-8183-4742-A3E1-A31747EC8D4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0258ACAD-E0F9-46D3-92F1-E3E09E0B37BA}"/>
              </a:ext>
            </a:extLst>
          </p:cNvPr>
          <p:cNvSpPr>
            <a:spLocks noGrp="1"/>
          </p:cNvSpPr>
          <p:nvPr>
            <p:ph type="ftr" sz="quarter" idx="11"/>
          </p:nvPr>
        </p:nvSpPr>
        <p:spPr/>
        <p:txBody>
          <a:bodyPr/>
          <a:lstStyle/>
          <a:p>
            <a:pPr>
              <a:defRPr/>
            </a:pPr>
            <a:endParaRPr lang="en-US" dirty="0"/>
          </a:p>
        </p:txBody>
      </p:sp>
      <p:pic>
        <p:nvPicPr>
          <p:cNvPr id="8" name="Picture 7" descr="ADA National Network logo">
            <a:extLst>
              <a:ext uri="{FF2B5EF4-FFF2-40B4-BE49-F238E27FC236}">
                <a16:creationId xmlns:a16="http://schemas.microsoft.com/office/drawing/2014/main" id="{F43E2077-E263-4A49-AF10-A0CF5F0DA496}"/>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377239" y="5580490"/>
            <a:ext cx="2276221" cy="1325563"/>
          </a:xfrm>
          <a:prstGeom prst="rect">
            <a:avLst/>
          </a:prstGeom>
        </p:spPr>
      </p:pic>
    </p:spTree>
    <p:extLst>
      <p:ext uri="{BB962C8B-B14F-4D97-AF65-F5344CB8AC3E}">
        <p14:creationId xmlns:p14="http://schemas.microsoft.com/office/powerpoint/2010/main" val="2144887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BD27663-32B0-4C12-B6E9-D3A9A2D05F02}"/>
              </a:ext>
            </a:extLst>
          </p:cNvPr>
          <p:cNvSpPr>
            <a:spLocks noGrp="1"/>
          </p:cNvSpPr>
          <p:nvPr>
            <p:ph type="title" orient="vert" hasCustomPrompt="1"/>
          </p:nvPr>
        </p:nvSpPr>
        <p:spPr>
          <a:xfrm>
            <a:off x="6543675" y="365125"/>
            <a:ext cx="1971675" cy="5811838"/>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E6725B43-99EE-4E73-AF41-9D651AF0F1EC}"/>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99C0C24E-14F2-4963-BC11-BA99EC1A47F0}"/>
              </a:ext>
            </a:extLst>
          </p:cNvPr>
          <p:cNvSpPr>
            <a:spLocks noGrp="1"/>
          </p:cNvSpPr>
          <p:nvPr>
            <p:ph type="ftr" sz="quarter" idx="11"/>
          </p:nvPr>
        </p:nvSpPr>
        <p:spPr/>
        <p:txBody>
          <a:bodyPr/>
          <a:lstStyle/>
          <a:p>
            <a:pPr>
              <a:defRPr/>
            </a:pPr>
            <a:endParaRPr lang="en-US" dirty="0"/>
          </a:p>
        </p:txBody>
      </p:sp>
      <p:pic>
        <p:nvPicPr>
          <p:cNvPr id="8" name="Picture 7" descr="ADA National Network logo">
            <a:extLst>
              <a:ext uri="{FF2B5EF4-FFF2-40B4-BE49-F238E27FC236}">
                <a16:creationId xmlns:a16="http://schemas.microsoft.com/office/drawing/2014/main" id="{081F6841-AB92-4A92-AE0B-9F22F9D75564}"/>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377239" y="5580490"/>
            <a:ext cx="2276221" cy="1325563"/>
          </a:xfrm>
          <a:prstGeom prst="rect">
            <a:avLst/>
          </a:prstGeom>
        </p:spPr>
      </p:pic>
    </p:spTree>
    <p:extLst>
      <p:ext uri="{BB962C8B-B14F-4D97-AF65-F5344CB8AC3E}">
        <p14:creationId xmlns:p14="http://schemas.microsoft.com/office/powerpoint/2010/main" val="1786070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D572B-CCE1-4D62-917C-340076CE3DBC}"/>
              </a:ext>
            </a:extLst>
          </p:cNvPr>
          <p:cNvSpPr>
            <a:spLocks noGrp="1"/>
          </p:cNvSpPr>
          <p:nvPr>
            <p:ph type="title" hasCustomPrompt="1"/>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3DBDB4DA-A19D-4CF5-9987-395931FB123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4B9BDB16-DC23-464B-BA97-4D20C53FF794}"/>
              </a:ext>
            </a:extLst>
          </p:cNvPr>
          <p:cNvSpPr>
            <a:spLocks noGrp="1"/>
          </p:cNvSpPr>
          <p:nvPr>
            <p:ph type="ftr" sz="quarter" idx="11"/>
          </p:nvPr>
        </p:nvSpPr>
        <p:spPr/>
        <p:txBody>
          <a:bodyPr/>
          <a:lstStyle/>
          <a:p>
            <a:pPr>
              <a:defRPr/>
            </a:pPr>
            <a:endParaRPr lang="en-US" dirty="0"/>
          </a:p>
        </p:txBody>
      </p:sp>
      <p:pic>
        <p:nvPicPr>
          <p:cNvPr id="8" name="Picture 7" descr="ADA National Network logo">
            <a:extLst>
              <a:ext uri="{FF2B5EF4-FFF2-40B4-BE49-F238E27FC236}">
                <a16:creationId xmlns:a16="http://schemas.microsoft.com/office/drawing/2014/main" id="{D9557D6E-1477-4F08-A8C6-FAA35CE23E03}"/>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377239" y="5580490"/>
            <a:ext cx="2276221" cy="1325563"/>
          </a:xfrm>
          <a:prstGeom prst="rect">
            <a:avLst/>
          </a:prstGeom>
        </p:spPr>
      </p:pic>
    </p:spTree>
    <p:extLst>
      <p:ext uri="{BB962C8B-B14F-4D97-AF65-F5344CB8AC3E}">
        <p14:creationId xmlns:p14="http://schemas.microsoft.com/office/powerpoint/2010/main" val="33704269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D7C92-206C-486C-BF50-F9823F8D6417}"/>
              </a:ext>
            </a:extLst>
          </p:cNvPr>
          <p:cNvSpPr>
            <a:spLocks noGrp="1"/>
          </p:cNvSpPr>
          <p:nvPr>
            <p:ph type="title" hasCustomPrompt="1"/>
          </p:nvPr>
        </p:nvSpPr>
        <p:spPr>
          <a:xfrm>
            <a:off x="623888" y="1709739"/>
            <a:ext cx="7886700" cy="2852737"/>
          </a:xfrm>
        </p:spPr>
        <p:txBody>
          <a:bodyPr anchor="b"/>
          <a:lstStyle>
            <a:lvl1pPr>
              <a:defRPr sz="4500"/>
            </a:lvl1pPr>
          </a:lstStyle>
          <a:p>
            <a:r>
              <a:rPr lang="en-US" dirty="0"/>
              <a:t>CLICK TO EDIT MASTER TITLE STYLE</a:t>
            </a:r>
          </a:p>
        </p:txBody>
      </p:sp>
      <p:sp>
        <p:nvSpPr>
          <p:cNvPr id="3" name="Text Placeholder 2">
            <a:extLst>
              <a:ext uri="{FF2B5EF4-FFF2-40B4-BE49-F238E27FC236}">
                <a16:creationId xmlns:a16="http://schemas.microsoft.com/office/drawing/2014/main" id="{1B6FE532-455F-4958-A125-D72240023E2E}"/>
              </a:ext>
            </a:extLst>
          </p:cNvPr>
          <p:cNvSpPr>
            <a:spLocks noGrp="1"/>
          </p:cNvSpPr>
          <p:nvPr>
            <p:ph type="body" idx="1"/>
          </p:nvPr>
        </p:nvSpPr>
        <p:spPr>
          <a:xfrm>
            <a:off x="623888" y="4589464"/>
            <a:ext cx="7886700" cy="150018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5" name="Footer Placeholder 4">
            <a:extLst>
              <a:ext uri="{FF2B5EF4-FFF2-40B4-BE49-F238E27FC236}">
                <a16:creationId xmlns:a16="http://schemas.microsoft.com/office/drawing/2014/main" id="{18D605E3-146B-45F2-9113-1807B362CE76}"/>
              </a:ext>
            </a:extLst>
          </p:cNvPr>
          <p:cNvSpPr>
            <a:spLocks noGrp="1"/>
          </p:cNvSpPr>
          <p:nvPr>
            <p:ph type="ftr" sz="quarter" idx="11"/>
          </p:nvPr>
        </p:nvSpPr>
        <p:spPr/>
        <p:txBody>
          <a:bodyPr/>
          <a:lstStyle/>
          <a:p>
            <a:pPr>
              <a:defRPr/>
            </a:pPr>
            <a:endParaRPr lang="en-US" dirty="0"/>
          </a:p>
        </p:txBody>
      </p:sp>
      <p:pic>
        <p:nvPicPr>
          <p:cNvPr id="9" name="Picture 8" descr="ADA National Network logo">
            <a:extLst>
              <a:ext uri="{FF2B5EF4-FFF2-40B4-BE49-F238E27FC236}">
                <a16:creationId xmlns:a16="http://schemas.microsoft.com/office/drawing/2014/main" id="{6CAE7FFD-47D7-43A5-AA68-86B462DDC823}"/>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377239" y="5580490"/>
            <a:ext cx="2276221" cy="1325563"/>
          </a:xfrm>
          <a:prstGeom prst="rect">
            <a:avLst/>
          </a:prstGeom>
        </p:spPr>
      </p:pic>
    </p:spTree>
    <p:extLst>
      <p:ext uri="{BB962C8B-B14F-4D97-AF65-F5344CB8AC3E}">
        <p14:creationId xmlns:p14="http://schemas.microsoft.com/office/powerpoint/2010/main" val="26396985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D5EAF-FCF6-4655-92D2-139AE9D6D352}"/>
              </a:ext>
            </a:extLst>
          </p:cNvPr>
          <p:cNvSpPr>
            <a:spLocks noGrp="1"/>
          </p:cNvSpPr>
          <p:nvPr>
            <p:ph type="title" hasCustomPrompt="1"/>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2913E849-6C38-4DFE-B739-4DDEB5797BD5}"/>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1C228D9-7C79-4677-98AF-326CCC7570FA}"/>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66A27DF6-0982-4F3C-A725-5E3691510B01}"/>
              </a:ext>
            </a:extLst>
          </p:cNvPr>
          <p:cNvSpPr>
            <a:spLocks noGrp="1"/>
          </p:cNvSpPr>
          <p:nvPr>
            <p:ph type="ftr" sz="quarter" idx="11"/>
          </p:nvPr>
        </p:nvSpPr>
        <p:spPr/>
        <p:txBody>
          <a:bodyPr/>
          <a:lstStyle/>
          <a:p>
            <a:pPr>
              <a:defRPr/>
            </a:pPr>
            <a:endParaRPr lang="en-US" dirty="0"/>
          </a:p>
        </p:txBody>
      </p:sp>
      <p:pic>
        <p:nvPicPr>
          <p:cNvPr id="10" name="Picture 9" descr="ADA National Network logo">
            <a:extLst>
              <a:ext uri="{FF2B5EF4-FFF2-40B4-BE49-F238E27FC236}">
                <a16:creationId xmlns:a16="http://schemas.microsoft.com/office/drawing/2014/main" id="{3FE505C8-3F40-45D6-876A-A9410E1D1A87}"/>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377239" y="5580490"/>
            <a:ext cx="2276221" cy="1325563"/>
          </a:xfrm>
          <a:prstGeom prst="rect">
            <a:avLst/>
          </a:prstGeom>
        </p:spPr>
      </p:pic>
    </p:spTree>
    <p:extLst>
      <p:ext uri="{BB962C8B-B14F-4D97-AF65-F5344CB8AC3E}">
        <p14:creationId xmlns:p14="http://schemas.microsoft.com/office/powerpoint/2010/main" val="214475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8C9D81-1118-4E29-B889-705BB998CF8A}"/>
              </a:ext>
            </a:extLst>
          </p:cNvPr>
          <p:cNvSpPr>
            <a:spLocks noGrp="1"/>
          </p:cNvSpPr>
          <p:nvPr>
            <p:ph type="title" hasCustomPrompt="1"/>
          </p:nvPr>
        </p:nvSpPr>
        <p:spPr>
          <a:xfrm>
            <a:off x="629841" y="365126"/>
            <a:ext cx="7886700" cy="1325563"/>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39E2541C-4218-46CD-9768-1E9E3B247777}"/>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0418D3DB-F661-4813-AC6F-BCBE9CF6BDD5}"/>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F348108-B148-47D3-B798-43FA02DA5420}"/>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6005342E-B838-42B3-9737-5D417DB50E2D}"/>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a:extLst>
              <a:ext uri="{FF2B5EF4-FFF2-40B4-BE49-F238E27FC236}">
                <a16:creationId xmlns:a16="http://schemas.microsoft.com/office/drawing/2014/main" id="{F40ED78B-DF11-478E-88D2-0015CE8DBC97}"/>
              </a:ext>
            </a:extLst>
          </p:cNvPr>
          <p:cNvSpPr>
            <a:spLocks noGrp="1"/>
          </p:cNvSpPr>
          <p:nvPr>
            <p:ph type="ftr" sz="quarter" idx="11"/>
          </p:nvPr>
        </p:nvSpPr>
        <p:spPr/>
        <p:txBody>
          <a:bodyPr/>
          <a:lstStyle/>
          <a:p>
            <a:pPr>
              <a:defRPr/>
            </a:pPr>
            <a:endParaRPr lang="en-US" dirty="0"/>
          </a:p>
        </p:txBody>
      </p:sp>
      <p:pic>
        <p:nvPicPr>
          <p:cNvPr id="12" name="Picture 11" descr="ADA National Network logo">
            <a:extLst>
              <a:ext uri="{FF2B5EF4-FFF2-40B4-BE49-F238E27FC236}">
                <a16:creationId xmlns:a16="http://schemas.microsoft.com/office/drawing/2014/main" id="{B2E4F07E-7817-4B20-800F-507A11A84603}"/>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377239" y="5580490"/>
            <a:ext cx="2276221" cy="1325563"/>
          </a:xfrm>
          <a:prstGeom prst="rect">
            <a:avLst/>
          </a:prstGeom>
        </p:spPr>
      </p:pic>
    </p:spTree>
    <p:extLst>
      <p:ext uri="{BB962C8B-B14F-4D97-AF65-F5344CB8AC3E}">
        <p14:creationId xmlns:p14="http://schemas.microsoft.com/office/powerpoint/2010/main" val="33529717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4B35B-090D-4126-AD6D-E71C4D0AAF56}"/>
              </a:ext>
            </a:extLst>
          </p:cNvPr>
          <p:cNvSpPr>
            <a:spLocks noGrp="1"/>
          </p:cNvSpPr>
          <p:nvPr>
            <p:ph type="title" hasCustomPrompt="1"/>
          </p:nvPr>
        </p:nvSpPr>
        <p:spPr/>
        <p:txBody>
          <a:bodyPr/>
          <a:lstStyle/>
          <a:p>
            <a:r>
              <a:rPr lang="en-US" dirty="0"/>
              <a:t>CLICK TO EDIT MASTER TITLE STYLE</a:t>
            </a:r>
          </a:p>
        </p:txBody>
      </p:sp>
      <p:sp>
        <p:nvSpPr>
          <p:cNvPr id="4" name="Footer Placeholder 3">
            <a:extLst>
              <a:ext uri="{FF2B5EF4-FFF2-40B4-BE49-F238E27FC236}">
                <a16:creationId xmlns:a16="http://schemas.microsoft.com/office/drawing/2014/main" id="{C9309A01-C4AC-4274-9AC9-E93F1A793A99}"/>
              </a:ext>
            </a:extLst>
          </p:cNvPr>
          <p:cNvSpPr>
            <a:spLocks noGrp="1"/>
          </p:cNvSpPr>
          <p:nvPr>
            <p:ph type="ftr" sz="quarter" idx="11"/>
          </p:nvPr>
        </p:nvSpPr>
        <p:spPr/>
        <p:txBody>
          <a:bodyPr/>
          <a:lstStyle/>
          <a:p>
            <a:pPr>
              <a:defRPr/>
            </a:pPr>
            <a:endParaRPr lang="en-US" dirty="0"/>
          </a:p>
        </p:txBody>
      </p:sp>
      <p:pic>
        <p:nvPicPr>
          <p:cNvPr id="8" name="Picture 7" descr="ADA National Network logo">
            <a:extLst>
              <a:ext uri="{FF2B5EF4-FFF2-40B4-BE49-F238E27FC236}">
                <a16:creationId xmlns:a16="http://schemas.microsoft.com/office/drawing/2014/main" id="{49F2CECA-51A4-48FE-A127-24B717296F3A}"/>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377239" y="5580490"/>
            <a:ext cx="2276221" cy="1325563"/>
          </a:xfrm>
          <a:prstGeom prst="rect">
            <a:avLst/>
          </a:prstGeom>
        </p:spPr>
      </p:pic>
    </p:spTree>
    <p:extLst>
      <p:ext uri="{BB962C8B-B14F-4D97-AF65-F5344CB8AC3E}">
        <p14:creationId xmlns:p14="http://schemas.microsoft.com/office/powerpoint/2010/main" val="8250686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77142B83-E782-4531-8F3B-164BC7E8F598}"/>
              </a:ext>
            </a:extLst>
          </p:cNvPr>
          <p:cNvSpPr>
            <a:spLocks noGrp="1"/>
          </p:cNvSpPr>
          <p:nvPr>
            <p:ph type="ftr" sz="quarter" idx="11"/>
          </p:nvPr>
        </p:nvSpPr>
        <p:spPr/>
        <p:txBody>
          <a:bodyPr/>
          <a:lstStyle/>
          <a:p>
            <a:pPr>
              <a:defRPr/>
            </a:pPr>
            <a:endParaRPr lang="en-US" dirty="0"/>
          </a:p>
        </p:txBody>
      </p:sp>
      <p:pic>
        <p:nvPicPr>
          <p:cNvPr id="6" name="Picture 5" descr="ADA National Network logo">
            <a:extLst>
              <a:ext uri="{FF2B5EF4-FFF2-40B4-BE49-F238E27FC236}">
                <a16:creationId xmlns:a16="http://schemas.microsoft.com/office/drawing/2014/main" id="{21BF6E43-F575-4004-9468-A59C4EF5CCEF}"/>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377239" y="5580490"/>
            <a:ext cx="2276221" cy="1325563"/>
          </a:xfrm>
          <a:prstGeom prst="rect">
            <a:avLst/>
          </a:prstGeom>
        </p:spPr>
      </p:pic>
    </p:spTree>
    <p:extLst>
      <p:ext uri="{BB962C8B-B14F-4D97-AF65-F5344CB8AC3E}">
        <p14:creationId xmlns:p14="http://schemas.microsoft.com/office/powerpoint/2010/main" val="1041248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AA9CFE-B28B-4682-A95D-A055AC48C21B}"/>
              </a:ext>
            </a:extLst>
          </p:cNvPr>
          <p:cNvSpPr>
            <a:spLocks noGrp="1"/>
          </p:cNvSpPr>
          <p:nvPr>
            <p:ph type="title" hasCustomPrompt="1"/>
          </p:nvPr>
        </p:nvSpPr>
        <p:spPr>
          <a:xfrm>
            <a:off x="629841" y="457200"/>
            <a:ext cx="2949178" cy="1600200"/>
          </a:xfrm>
        </p:spPr>
        <p:txBody>
          <a:bodyPr anchor="b"/>
          <a:lstStyle>
            <a:lvl1pPr>
              <a:defRPr sz="2400"/>
            </a:lvl1pPr>
          </a:lstStyle>
          <a:p>
            <a:r>
              <a:rPr lang="en-US" dirty="0"/>
              <a:t>CLICK TO EDIT MASTER TITLE STYLE</a:t>
            </a:r>
          </a:p>
        </p:txBody>
      </p:sp>
      <p:sp>
        <p:nvSpPr>
          <p:cNvPr id="3" name="Content Placeholder 2">
            <a:extLst>
              <a:ext uri="{FF2B5EF4-FFF2-40B4-BE49-F238E27FC236}">
                <a16:creationId xmlns:a16="http://schemas.microsoft.com/office/drawing/2014/main" id="{746CA9F6-7EA9-48FA-BB7E-5B4AC3F6CFB3}"/>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1FCA154-DCCD-488D-AA3E-8DF7293ED08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6" name="Footer Placeholder 5">
            <a:extLst>
              <a:ext uri="{FF2B5EF4-FFF2-40B4-BE49-F238E27FC236}">
                <a16:creationId xmlns:a16="http://schemas.microsoft.com/office/drawing/2014/main" id="{DCEBD378-A2DC-4702-9F7F-19E6A2F3815E}"/>
              </a:ext>
            </a:extLst>
          </p:cNvPr>
          <p:cNvSpPr>
            <a:spLocks noGrp="1"/>
          </p:cNvSpPr>
          <p:nvPr>
            <p:ph type="ftr" sz="quarter" idx="11"/>
          </p:nvPr>
        </p:nvSpPr>
        <p:spPr/>
        <p:txBody>
          <a:bodyPr/>
          <a:lstStyle/>
          <a:p>
            <a:pPr>
              <a:defRPr/>
            </a:pPr>
            <a:endParaRPr lang="en-US" dirty="0"/>
          </a:p>
        </p:txBody>
      </p:sp>
      <p:pic>
        <p:nvPicPr>
          <p:cNvPr id="9" name="Picture 8" descr="ADA National Network logo">
            <a:extLst>
              <a:ext uri="{FF2B5EF4-FFF2-40B4-BE49-F238E27FC236}">
                <a16:creationId xmlns:a16="http://schemas.microsoft.com/office/drawing/2014/main" id="{324C60E5-2FFE-4F36-9ACA-A394DA621C27}"/>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377239" y="5580490"/>
            <a:ext cx="2276221" cy="1325563"/>
          </a:xfrm>
          <a:prstGeom prst="rect">
            <a:avLst/>
          </a:prstGeom>
        </p:spPr>
      </p:pic>
    </p:spTree>
    <p:extLst>
      <p:ext uri="{BB962C8B-B14F-4D97-AF65-F5344CB8AC3E}">
        <p14:creationId xmlns:p14="http://schemas.microsoft.com/office/powerpoint/2010/main" val="3246163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3AC77E-8408-4C32-8EE0-E50F09BB6283}"/>
              </a:ext>
            </a:extLst>
          </p:cNvPr>
          <p:cNvSpPr>
            <a:spLocks noGrp="1"/>
          </p:cNvSpPr>
          <p:nvPr>
            <p:ph type="title" hasCustomPrompt="1"/>
          </p:nvPr>
        </p:nvSpPr>
        <p:spPr>
          <a:xfrm>
            <a:off x="629841" y="457200"/>
            <a:ext cx="2949178" cy="1600200"/>
          </a:xfrm>
        </p:spPr>
        <p:txBody>
          <a:bodyPr anchor="b"/>
          <a:lstStyle>
            <a:lvl1pPr>
              <a:defRPr sz="2400"/>
            </a:lvl1pPr>
          </a:lstStyle>
          <a:p>
            <a:r>
              <a:rPr lang="en-US" dirty="0"/>
              <a:t>CLICK TO EDIT MASTER TITLE STYLE</a:t>
            </a:r>
          </a:p>
        </p:txBody>
      </p:sp>
      <p:sp>
        <p:nvSpPr>
          <p:cNvPr id="3" name="Picture Placeholder 2">
            <a:extLst>
              <a:ext uri="{FF2B5EF4-FFF2-40B4-BE49-F238E27FC236}">
                <a16:creationId xmlns:a16="http://schemas.microsoft.com/office/drawing/2014/main" id="{27B5CAE3-10BF-4B99-9A83-47FEAC528B23}"/>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a:extLst>
              <a:ext uri="{FF2B5EF4-FFF2-40B4-BE49-F238E27FC236}">
                <a16:creationId xmlns:a16="http://schemas.microsoft.com/office/drawing/2014/main" id="{2AEDE89D-94AB-428D-9C5C-24D4736A797D}"/>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6" name="Footer Placeholder 5">
            <a:extLst>
              <a:ext uri="{FF2B5EF4-FFF2-40B4-BE49-F238E27FC236}">
                <a16:creationId xmlns:a16="http://schemas.microsoft.com/office/drawing/2014/main" id="{CDD392BD-56C5-40A9-9FE8-82EBF087D1A3}"/>
              </a:ext>
            </a:extLst>
          </p:cNvPr>
          <p:cNvSpPr>
            <a:spLocks noGrp="1"/>
          </p:cNvSpPr>
          <p:nvPr>
            <p:ph type="ftr" sz="quarter" idx="11"/>
          </p:nvPr>
        </p:nvSpPr>
        <p:spPr/>
        <p:txBody>
          <a:bodyPr/>
          <a:lstStyle/>
          <a:p>
            <a:pPr>
              <a:defRPr/>
            </a:pPr>
            <a:endParaRPr lang="en-US" dirty="0"/>
          </a:p>
        </p:txBody>
      </p:sp>
      <p:pic>
        <p:nvPicPr>
          <p:cNvPr id="9" name="Picture 8" descr="ADA National Network logo">
            <a:extLst>
              <a:ext uri="{FF2B5EF4-FFF2-40B4-BE49-F238E27FC236}">
                <a16:creationId xmlns:a16="http://schemas.microsoft.com/office/drawing/2014/main" id="{996100C3-23EC-43B1-9B39-70518A14F695}"/>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377239" y="5580490"/>
            <a:ext cx="2276221" cy="1325563"/>
          </a:xfrm>
          <a:prstGeom prst="rect">
            <a:avLst/>
          </a:prstGeom>
        </p:spPr>
      </p:pic>
    </p:spTree>
    <p:extLst>
      <p:ext uri="{BB962C8B-B14F-4D97-AF65-F5344CB8AC3E}">
        <p14:creationId xmlns:p14="http://schemas.microsoft.com/office/powerpoint/2010/main" val="35504450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2225A8E-0BE1-438C-8559-B9433B79688F}"/>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E678FA8-06B7-4465-9D13-34F39911ACC5}"/>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28B38527-663F-4B04-9798-61833F7756B3}"/>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dirty="0"/>
          </a:p>
        </p:txBody>
      </p:sp>
    </p:spTree>
    <p:extLst>
      <p:ext uri="{BB962C8B-B14F-4D97-AF65-F5344CB8AC3E}">
        <p14:creationId xmlns:p14="http://schemas.microsoft.com/office/powerpoint/2010/main" val="1821028968"/>
      </p:ext>
    </p:extLst>
  </p:cSld>
  <p:clrMap bg1="lt1" tx1="dk1" bg2="lt2" tx2="dk2" accent1="accent1" accent2="accent2" accent3="accent3" accent4="accent4" accent5="accent5" accent6="accent6" hlink="hlink" folHlink="folHlink"/>
  <p:sldLayoutIdLst>
    <p:sldLayoutId id="2147483832" r:id="rId1"/>
    <p:sldLayoutId id="2147483833" r:id="rId2"/>
    <p:sldLayoutId id="2147483834" r:id="rId3"/>
    <p:sldLayoutId id="2147483835" r:id="rId4"/>
    <p:sldLayoutId id="2147483836" r:id="rId5"/>
    <p:sldLayoutId id="2147483837" r:id="rId6"/>
    <p:sldLayoutId id="2147483838" r:id="rId7"/>
    <p:sldLayoutId id="2147483839" r:id="rId8"/>
    <p:sldLayoutId id="2147483840" r:id="rId9"/>
    <p:sldLayoutId id="2147483841" r:id="rId10"/>
    <p:sldLayoutId id="2147483842"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hyperlink" Target="http://www.adata.org/" TargetMode="Externa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9AD9E7F-772D-4646-B7D5-153520ED997E}"/>
              </a:ext>
              <a:ext uri="{C183D7F6-B498-43B3-948B-1728B52AA6E4}">
                <adec:decorative xmlns:adec="http://schemas.microsoft.com/office/drawing/2017/decorative" val="1"/>
              </a:ext>
            </a:extLst>
          </p:cNvPr>
          <p:cNvSpPr/>
          <p:nvPr/>
        </p:nvSpPr>
        <p:spPr>
          <a:xfrm>
            <a:off x="0" y="389786"/>
            <a:ext cx="9144000" cy="6046528"/>
          </a:xfrm>
          <a:prstGeom prst="rect">
            <a:avLst/>
          </a:prstGeom>
          <a:solidFill>
            <a:srgbClr val="5670AE"/>
          </a:solidFill>
          <a:ln>
            <a:noFill/>
          </a:ln>
        </p:spPr>
        <p:style>
          <a:lnRef idx="3">
            <a:schemeClr val="lt1"/>
          </a:lnRef>
          <a:fillRef idx="1">
            <a:schemeClr val="accent5"/>
          </a:fillRef>
          <a:effectRef idx="1">
            <a:schemeClr val="accent5"/>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4C3F3F16-B413-4E7E-B707-1C4771DC1DD7}"/>
              </a:ext>
              <a:ext uri="{C183D7F6-B498-43B3-948B-1728B52AA6E4}">
                <adec:decorative xmlns:adec="http://schemas.microsoft.com/office/drawing/2017/decorative" val="1"/>
              </a:ext>
            </a:extLst>
          </p:cNvPr>
          <p:cNvSpPr/>
          <p:nvPr/>
        </p:nvSpPr>
        <p:spPr>
          <a:xfrm>
            <a:off x="-382772" y="2048618"/>
            <a:ext cx="9739424" cy="2760764"/>
          </a:xfrm>
          <a:prstGeom prst="rect">
            <a:avLst/>
          </a:prstGeom>
          <a:solidFill>
            <a:schemeClr val="bg1"/>
          </a:solidFill>
          <a:ln w="190500">
            <a:solidFill>
              <a:schemeClr val="accent1"/>
            </a:solidFill>
          </a:ln>
        </p:spPr>
        <p:style>
          <a:lnRef idx="3">
            <a:schemeClr val="lt1"/>
          </a:lnRef>
          <a:fillRef idx="1">
            <a:schemeClr val="accent5"/>
          </a:fillRef>
          <a:effectRef idx="1">
            <a:schemeClr val="accent5"/>
          </a:effectRef>
          <a:fontRef idx="minor">
            <a:schemeClr val="lt1"/>
          </a:fontRef>
        </p:style>
        <p:txBody>
          <a:bodyPr rtlCol="0" anchor="ctr"/>
          <a:lstStyle/>
          <a:p>
            <a:pPr algn="ctr"/>
            <a:endParaRPr lang="en-US"/>
          </a:p>
        </p:txBody>
      </p:sp>
      <p:sp>
        <p:nvSpPr>
          <p:cNvPr id="5" name="Subtitle 4">
            <a:extLst>
              <a:ext uri="{FF2B5EF4-FFF2-40B4-BE49-F238E27FC236}">
                <a16:creationId xmlns:a16="http://schemas.microsoft.com/office/drawing/2014/main" id="{CBEF4374-7ED0-45E9-80E0-A5609128FF34}"/>
              </a:ext>
            </a:extLst>
          </p:cNvPr>
          <p:cNvSpPr>
            <a:spLocks noGrp="1"/>
          </p:cNvSpPr>
          <p:nvPr>
            <p:ph type="subTitle" idx="1"/>
          </p:nvPr>
        </p:nvSpPr>
        <p:spPr>
          <a:xfrm>
            <a:off x="1057940" y="5163736"/>
            <a:ext cx="6858000" cy="831739"/>
          </a:xfrm>
        </p:spPr>
        <p:txBody>
          <a:bodyPr>
            <a:normAutofit fontScale="85000" lnSpcReduction="20000"/>
          </a:bodyPr>
          <a:lstStyle/>
          <a:p>
            <a:r>
              <a:rPr lang="en-US" sz="4300" b="1" dirty="0">
                <a:solidFill>
                  <a:schemeClr val="bg1"/>
                </a:solidFill>
              </a:rPr>
              <a:t>April 13 – 15, 2021</a:t>
            </a:r>
          </a:p>
          <a:p>
            <a:r>
              <a:rPr lang="en-US" sz="2400" b="1" spc="300" dirty="0">
                <a:solidFill>
                  <a:schemeClr val="bg1"/>
                </a:solidFill>
              </a:rPr>
              <a:t>#ADAStateOfScience</a:t>
            </a:r>
          </a:p>
        </p:txBody>
      </p:sp>
      <p:sp>
        <p:nvSpPr>
          <p:cNvPr id="6" name="Subtitle 4">
            <a:extLst>
              <a:ext uri="{FF2B5EF4-FFF2-40B4-BE49-F238E27FC236}">
                <a16:creationId xmlns:a16="http://schemas.microsoft.com/office/drawing/2014/main" id="{3E72430A-2AF4-4A47-80DD-3EF8261431DB}"/>
              </a:ext>
            </a:extLst>
          </p:cNvPr>
          <p:cNvSpPr txBox="1">
            <a:spLocks/>
          </p:cNvSpPr>
          <p:nvPr/>
        </p:nvSpPr>
        <p:spPr>
          <a:xfrm>
            <a:off x="2140243" y="859547"/>
            <a:ext cx="5900185" cy="724141"/>
          </a:xfrm>
          <a:prstGeom prst="rect">
            <a:avLst/>
          </a:prstGeom>
        </p:spPr>
        <p:txBody>
          <a:bodyPr vert="horz" lIns="91440" tIns="45720" rIns="91440" bIns="45720" rtlCol="0">
            <a:normAutofit fontScale="92500"/>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r>
              <a:rPr lang="en-US" sz="4800" b="1" dirty="0">
                <a:solidFill>
                  <a:schemeClr val="bg1"/>
                </a:solidFill>
              </a:rPr>
              <a:t>ADA National Network</a:t>
            </a:r>
          </a:p>
        </p:txBody>
      </p:sp>
      <p:pic>
        <p:nvPicPr>
          <p:cNvPr id="10" name="Picture 9" descr="ADA National Network logo">
            <a:extLst>
              <a:ext uri="{FF2B5EF4-FFF2-40B4-BE49-F238E27FC236}">
                <a16:creationId xmlns:a16="http://schemas.microsoft.com/office/drawing/2014/main" id="{6FD14BEA-40EF-40DA-B72D-C443C7D70DB5}"/>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1480581" y="774607"/>
            <a:ext cx="894020" cy="894020"/>
          </a:xfrm>
          <a:prstGeom prst="rect">
            <a:avLst/>
          </a:prstGeom>
        </p:spPr>
      </p:pic>
      <p:sp>
        <p:nvSpPr>
          <p:cNvPr id="4" name="Title 3">
            <a:extLst>
              <a:ext uri="{FF2B5EF4-FFF2-40B4-BE49-F238E27FC236}">
                <a16:creationId xmlns:a16="http://schemas.microsoft.com/office/drawing/2014/main" id="{168C58B5-18C7-4D6F-8B55-B90EA75381BA}"/>
              </a:ext>
            </a:extLst>
          </p:cNvPr>
          <p:cNvSpPr>
            <a:spLocks noGrp="1"/>
          </p:cNvSpPr>
          <p:nvPr>
            <p:ph type="ctrTitle"/>
          </p:nvPr>
        </p:nvSpPr>
        <p:spPr>
          <a:xfrm>
            <a:off x="223284" y="2529252"/>
            <a:ext cx="8697432" cy="1767597"/>
          </a:xfrm>
        </p:spPr>
        <p:txBody>
          <a:bodyPr>
            <a:normAutofit fontScale="90000"/>
          </a:bodyPr>
          <a:lstStyle/>
          <a:p>
            <a:pPr>
              <a:lnSpc>
                <a:spcPct val="100000"/>
              </a:lnSpc>
              <a:spcBef>
                <a:spcPts val="600"/>
              </a:spcBef>
              <a:spcAft>
                <a:spcPts val="600"/>
              </a:spcAft>
            </a:pPr>
            <a:r>
              <a:rPr lang="en-US" sz="4400" b="1" spc="300" dirty="0">
                <a:solidFill>
                  <a:schemeClr val="accent5">
                    <a:lumMod val="50000"/>
                  </a:schemeClr>
                </a:solidFill>
                <a:latin typeface="+mn-lt"/>
              </a:rPr>
              <a:t>Americans with Disabilities Act</a:t>
            </a:r>
            <a:br>
              <a:rPr lang="en-US" dirty="0">
                <a:solidFill>
                  <a:schemeClr val="accent1"/>
                </a:solidFill>
              </a:rPr>
            </a:br>
            <a:r>
              <a:rPr lang="en-US" sz="8000" b="1" spc="-300" dirty="0">
                <a:solidFill>
                  <a:schemeClr val="accent1"/>
                </a:solidFill>
                <a:ea typeface="Source Sans Pro Black" panose="020B0803030403020204" pitchFamily="34" charset="0"/>
              </a:rPr>
              <a:t>STATE OF THE SCIENCE</a:t>
            </a:r>
            <a:endParaRPr lang="en-US" b="1" spc="-300" dirty="0">
              <a:solidFill>
                <a:schemeClr val="accent1"/>
              </a:solidFill>
              <a:ea typeface="Source Sans Pro Black" panose="020B0803030403020204" pitchFamily="34" charset="0"/>
            </a:endParaRPr>
          </a:p>
        </p:txBody>
      </p:sp>
    </p:spTree>
    <p:extLst>
      <p:ext uri="{BB962C8B-B14F-4D97-AF65-F5344CB8AC3E}">
        <p14:creationId xmlns:p14="http://schemas.microsoft.com/office/powerpoint/2010/main" val="34169184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5313"/>
            <a:ext cx="9144000" cy="579664"/>
          </a:xfrm>
        </p:spPr>
        <p:txBody>
          <a:bodyPr>
            <a:normAutofit/>
          </a:bodyPr>
          <a:lstStyle/>
          <a:p>
            <a:pPr algn="ctr"/>
            <a:r>
              <a:rPr lang="en-US" sz="2800" dirty="0"/>
              <a:t>Findings</a:t>
            </a:r>
          </a:p>
        </p:txBody>
      </p:sp>
      <p:sp>
        <p:nvSpPr>
          <p:cNvPr id="7" name="Content Placeholder 6">
            <a:extLst>
              <a:ext uri="{FF2B5EF4-FFF2-40B4-BE49-F238E27FC236}">
                <a16:creationId xmlns:a16="http://schemas.microsoft.com/office/drawing/2014/main" id="{96EF7B4C-CE80-476D-B77A-2EED0765D96A}"/>
              </a:ext>
            </a:extLst>
          </p:cNvPr>
          <p:cNvSpPr>
            <a:spLocks noGrp="1"/>
          </p:cNvSpPr>
          <p:nvPr>
            <p:ph idx="1"/>
          </p:nvPr>
        </p:nvSpPr>
        <p:spPr>
          <a:xfrm>
            <a:off x="64394" y="1081826"/>
            <a:ext cx="9079604" cy="5776174"/>
          </a:xfrm>
        </p:spPr>
        <p:txBody>
          <a:bodyPr>
            <a:normAutofit/>
          </a:bodyPr>
          <a:lstStyle/>
          <a:p>
            <a:r>
              <a:rPr lang="en-US" dirty="0"/>
              <a:t>Focus on enhancing CCF constructs for cultural, political, social, built, financial and human capitals. </a:t>
            </a:r>
          </a:p>
          <a:p>
            <a:endParaRPr lang="en-US" dirty="0"/>
          </a:p>
          <a:p>
            <a:r>
              <a:rPr lang="en-US" dirty="0"/>
              <a:t>78% self-identify as rural. Majority report insufficient allocation/focus of financial and or staff resources to prioritize ADA or accessibility. </a:t>
            </a:r>
          </a:p>
          <a:p>
            <a:endParaRPr lang="en-US" dirty="0"/>
          </a:p>
          <a:p>
            <a:r>
              <a:rPr lang="en-US" dirty="0"/>
              <a:t>Access and convenience inform livability: Title III good/services, all recreation. </a:t>
            </a:r>
          </a:p>
          <a:p>
            <a:endParaRPr lang="en-US" dirty="0"/>
          </a:p>
          <a:p>
            <a:r>
              <a:rPr lang="en-US" dirty="0"/>
              <a:t>Sidewalks; financial assistance and Title II recreation most often cited in narratives as top 3 ways our ADA Center can assist.</a:t>
            </a:r>
          </a:p>
          <a:p>
            <a:endParaRPr lang="en-US" dirty="0"/>
          </a:p>
          <a:p>
            <a:r>
              <a:rPr lang="en-US" dirty="0"/>
              <a:t>SHRM; </a:t>
            </a:r>
          </a:p>
          <a:p>
            <a:pPr lvl="1"/>
            <a:r>
              <a:rPr lang="en-US" dirty="0"/>
              <a:t>60% ADA Coordinators in HR departments. </a:t>
            </a:r>
          </a:p>
          <a:p>
            <a:pPr lvl="1"/>
            <a:r>
              <a:rPr lang="en-US" dirty="0"/>
              <a:t>78% dedicate less then 20% of their time toward ADA duties</a:t>
            </a:r>
          </a:p>
          <a:p>
            <a:pPr lvl="1"/>
            <a:r>
              <a:rPr lang="en-US" dirty="0"/>
              <a:t>40% of respondents have 50 or more FTE – 63% of them have no ADA Coordinator</a:t>
            </a:r>
          </a:p>
          <a:p>
            <a:pPr lvl="1"/>
            <a:endParaRPr lang="en-US" dirty="0"/>
          </a:p>
          <a:p>
            <a:endParaRPr lang="en-US" dirty="0"/>
          </a:p>
          <a:p>
            <a:pPr marL="342900" lvl="1" indent="0">
              <a:buNone/>
            </a:pPr>
            <a:endParaRPr lang="en-US" dirty="0"/>
          </a:p>
        </p:txBody>
      </p:sp>
    </p:spTree>
    <p:extLst>
      <p:ext uri="{BB962C8B-B14F-4D97-AF65-F5344CB8AC3E}">
        <p14:creationId xmlns:p14="http://schemas.microsoft.com/office/powerpoint/2010/main" val="17691949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381108-FBCD-41D2-AC99-8634D41ECA3E}"/>
              </a:ext>
            </a:extLst>
          </p:cNvPr>
          <p:cNvSpPr>
            <a:spLocks noGrp="1"/>
          </p:cNvSpPr>
          <p:nvPr>
            <p:ph type="title"/>
          </p:nvPr>
        </p:nvSpPr>
        <p:spPr>
          <a:xfrm>
            <a:off x="0" y="0"/>
            <a:ext cx="9144000" cy="824593"/>
          </a:xfrm>
        </p:spPr>
        <p:txBody>
          <a:bodyPr>
            <a:normAutofit/>
          </a:bodyPr>
          <a:lstStyle/>
          <a:p>
            <a:pPr algn="ctr"/>
            <a:r>
              <a:rPr lang="en-US" sz="2800" dirty="0"/>
              <a:t>Findings cont.</a:t>
            </a:r>
          </a:p>
        </p:txBody>
      </p:sp>
      <p:sp>
        <p:nvSpPr>
          <p:cNvPr id="3" name="Content Placeholder 2">
            <a:extLst>
              <a:ext uri="{FF2B5EF4-FFF2-40B4-BE49-F238E27FC236}">
                <a16:creationId xmlns:a16="http://schemas.microsoft.com/office/drawing/2014/main" id="{82FD4FBF-3220-4AAB-BD1F-18E27D16A50D}"/>
              </a:ext>
            </a:extLst>
          </p:cNvPr>
          <p:cNvSpPr>
            <a:spLocks noGrp="1"/>
          </p:cNvSpPr>
          <p:nvPr>
            <p:ph idx="1"/>
          </p:nvPr>
        </p:nvSpPr>
        <p:spPr>
          <a:xfrm>
            <a:off x="-1" y="898072"/>
            <a:ext cx="9046029" cy="5845628"/>
          </a:xfrm>
        </p:spPr>
        <p:txBody>
          <a:bodyPr>
            <a:normAutofit fontScale="92500" lnSpcReduction="20000"/>
          </a:bodyPr>
          <a:lstStyle/>
          <a:p>
            <a:endParaRPr lang="en-US" dirty="0"/>
          </a:p>
          <a:p>
            <a:r>
              <a:rPr lang="en-US" sz="2400" dirty="0"/>
              <a:t>Small rural jurisdictions under 5000 population</a:t>
            </a:r>
          </a:p>
          <a:p>
            <a:pPr lvl="1"/>
            <a:r>
              <a:rPr lang="en-US" sz="2000" dirty="0"/>
              <a:t>Rural jurisdictions reportedly underserved compared to those within 25 miles of metropolitan centers.</a:t>
            </a:r>
          </a:p>
          <a:p>
            <a:pPr lvl="1"/>
            <a:r>
              <a:rPr lang="en-US" sz="2000" dirty="0"/>
              <a:t>1/5</a:t>
            </a:r>
            <a:r>
              <a:rPr lang="en-US" sz="2000" baseline="30000" dirty="0"/>
              <a:t>th</a:t>
            </a:r>
            <a:r>
              <a:rPr lang="en-US" sz="2000" dirty="0"/>
              <a:t> of respondents reported they had not used GPADA</a:t>
            </a:r>
          </a:p>
          <a:p>
            <a:pPr lvl="1"/>
            <a:r>
              <a:rPr lang="en-US" sz="2000" dirty="0"/>
              <a:t>1/5</a:t>
            </a:r>
            <a:r>
              <a:rPr lang="en-US" sz="2000" baseline="30000" dirty="0"/>
              <a:t>th</a:t>
            </a:r>
            <a:r>
              <a:rPr lang="en-US" sz="2000" dirty="0"/>
              <a:t> of respondents reported they were unaware of GPADA </a:t>
            </a:r>
          </a:p>
          <a:p>
            <a:pPr lvl="1"/>
            <a:r>
              <a:rPr lang="en-US" sz="2000" dirty="0"/>
              <a:t>10% were unsure</a:t>
            </a:r>
          </a:p>
          <a:p>
            <a:pPr lvl="2"/>
            <a:r>
              <a:rPr lang="en-US" sz="2000" dirty="0"/>
              <a:t>GPADA branding when is partnering w/host agencies</a:t>
            </a:r>
          </a:p>
          <a:p>
            <a:pPr lvl="2"/>
            <a:r>
              <a:rPr lang="en-US" sz="2000" dirty="0"/>
              <a:t>Limitations on survey recipient and/or respondent</a:t>
            </a:r>
          </a:p>
          <a:p>
            <a:pPr lvl="2"/>
            <a:r>
              <a:rPr lang="en-US" sz="2000" dirty="0"/>
              <a:t>Title II staff turnover</a:t>
            </a:r>
          </a:p>
          <a:p>
            <a:endParaRPr lang="en-US" sz="2400" dirty="0"/>
          </a:p>
          <a:p>
            <a:r>
              <a:rPr lang="en-US" sz="2400" dirty="0"/>
              <a:t>More than 57% of rural jurisdictions require building permits; nonetheless 52% do not require pre-construction review of plans or construction documents.</a:t>
            </a:r>
          </a:p>
          <a:p>
            <a:endParaRPr lang="en-US" sz="2400" dirty="0"/>
          </a:p>
          <a:p>
            <a:r>
              <a:rPr lang="en-US" sz="2400" dirty="0"/>
              <a:t>Insignificant influence of disability community on governing policy. </a:t>
            </a:r>
          </a:p>
          <a:p>
            <a:pPr lvl="1"/>
            <a:r>
              <a:rPr lang="en-US" sz="2000" dirty="0"/>
              <a:t>15% - ‘none’</a:t>
            </a:r>
          </a:p>
          <a:p>
            <a:pPr lvl="1"/>
            <a:r>
              <a:rPr lang="en-US" sz="2000" dirty="0"/>
              <a:t>25% - ‘somewhat’ </a:t>
            </a:r>
          </a:p>
          <a:p>
            <a:pPr lvl="1"/>
            <a:r>
              <a:rPr lang="en-US" sz="2000" dirty="0"/>
              <a:t>12% - ‘very’</a:t>
            </a:r>
          </a:p>
          <a:p>
            <a:pPr lvl="1"/>
            <a:r>
              <a:rPr lang="en-US" sz="2000" dirty="0"/>
              <a:t>6% - ‘extremely’</a:t>
            </a:r>
          </a:p>
          <a:p>
            <a:endParaRPr lang="en-US" dirty="0"/>
          </a:p>
        </p:txBody>
      </p:sp>
    </p:spTree>
    <p:extLst>
      <p:ext uri="{BB962C8B-B14F-4D97-AF65-F5344CB8AC3E}">
        <p14:creationId xmlns:p14="http://schemas.microsoft.com/office/powerpoint/2010/main" val="15592402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16F243-16CA-4081-B99F-1D796B183F5F}"/>
              </a:ext>
            </a:extLst>
          </p:cNvPr>
          <p:cNvSpPr>
            <a:spLocks noGrp="1"/>
          </p:cNvSpPr>
          <p:nvPr>
            <p:ph type="title"/>
          </p:nvPr>
        </p:nvSpPr>
        <p:spPr>
          <a:xfrm>
            <a:off x="0" y="-122463"/>
            <a:ext cx="9144000" cy="702128"/>
          </a:xfrm>
        </p:spPr>
        <p:txBody>
          <a:bodyPr>
            <a:normAutofit/>
          </a:bodyPr>
          <a:lstStyle/>
          <a:p>
            <a:pPr algn="ctr"/>
            <a:r>
              <a:rPr lang="en-US" sz="2200" dirty="0"/>
              <a:t>What Can We Learn From The Findings?</a:t>
            </a:r>
          </a:p>
        </p:txBody>
      </p:sp>
      <p:sp>
        <p:nvSpPr>
          <p:cNvPr id="3" name="Content Placeholder 2">
            <a:extLst>
              <a:ext uri="{FF2B5EF4-FFF2-40B4-BE49-F238E27FC236}">
                <a16:creationId xmlns:a16="http://schemas.microsoft.com/office/drawing/2014/main" id="{EEB671B3-70A4-4F7A-8B01-4C72EABE3C1A}"/>
              </a:ext>
            </a:extLst>
          </p:cNvPr>
          <p:cNvSpPr>
            <a:spLocks noGrp="1"/>
          </p:cNvSpPr>
          <p:nvPr>
            <p:ph idx="1"/>
          </p:nvPr>
        </p:nvSpPr>
        <p:spPr>
          <a:xfrm>
            <a:off x="0" y="959476"/>
            <a:ext cx="9021535" cy="5898523"/>
          </a:xfrm>
        </p:spPr>
        <p:txBody>
          <a:bodyPr>
            <a:normAutofit/>
          </a:bodyPr>
          <a:lstStyle/>
          <a:p>
            <a:r>
              <a:rPr lang="en-US" sz="2400" dirty="0"/>
              <a:t>Access now to 3,021 Title II jurisdictions via Leagues of Municipalities, Associations of Counties and Risk underwriters. </a:t>
            </a:r>
          </a:p>
          <a:p>
            <a:pPr lvl="1"/>
            <a:r>
              <a:rPr lang="en-US" sz="2100" dirty="0"/>
              <a:t>Conference presentations</a:t>
            </a:r>
          </a:p>
          <a:p>
            <a:pPr lvl="1"/>
            <a:r>
              <a:rPr lang="en-US" sz="2100" dirty="0"/>
              <a:t>Vendor participation</a:t>
            </a:r>
          </a:p>
          <a:p>
            <a:pPr lvl="1"/>
            <a:r>
              <a:rPr lang="en-US" sz="2100" dirty="0"/>
              <a:t>Increased visibility as a result of the survey</a:t>
            </a:r>
          </a:p>
          <a:p>
            <a:r>
              <a:rPr lang="en-US" sz="2400" dirty="0"/>
              <a:t>Enhanced rural capacity building, outreach and education.</a:t>
            </a:r>
          </a:p>
          <a:p>
            <a:r>
              <a:rPr lang="en-US" sz="2400" dirty="0"/>
              <a:t>Expansion of ADA Coordinator education rurally for communities with more than 50 FTE</a:t>
            </a:r>
          </a:p>
          <a:p>
            <a:r>
              <a:rPr lang="en-US" sz="2400" dirty="0"/>
              <a:t>Proactive and audience/topic specific targeted trainings that do not rely on a request.</a:t>
            </a:r>
          </a:p>
          <a:p>
            <a:r>
              <a:rPr lang="en-US" sz="2400" dirty="0"/>
              <a:t>Critical alliance with the International Code Council.</a:t>
            </a:r>
          </a:p>
          <a:p>
            <a:pPr lvl="1"/>
            <a:r>
              <a:rPr lang="en-US" sz="2000" dirty="0"/>
              <a:t>Refocus on education and certification of building inspection staff on accessible design.</a:t>
            </a:r>
          </a:p>
          <a:p>
            <a:pPr lvl="1"/>
            <a:r>
              <a:rPr lang="en-US" sz="2000" dirty="0"/>
              <a:t>ADA Symposium offerings</a:t>
            </a:r>
          </a:p>
          <a:p>
            <a:pPr lvl="1"/>
            <a:r>
              <a:rPr lang="en-US" sz="2000" dirty="0"/>
              <a:t>Potential ACTCP ADA Coordinator education and examinations based on Building Code.</a:t>
            </a:r>
          </a:p>
        </p:txBody>
      </p:sp>
    </p:spTree>
    <p:extLst>
      <p:ext uri="{BB962C8B-B14F-4D97-AF65-F5344CB8AC3E}">
        <p14:creationId xmlns:p14="http://schemas.microsoft.com/office/powerpoint/2010/main" val="1596316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AA59C4-9AAA-43AB-8596-A37182FC4490}"/>
              </a:ext>
            </a:extLst>
          </p:cNvPr>
          <p:cNvSpPr>
            <a:spLocks noGrp="1"/>
          </p:cNvSpPr>
          <p:nvPr>
            <p:ph type="title"/>
          </p:nvPr>
        </p:nvSpPr>
        <p:spPr>
          <a:xfrm>
            <a:off x="0" y="1"/>
            <a:ext cx="9144000" cy="563336"/>
          </a:xfrm>
        </p:spPr>
        <p:txBody>
          <a:bodyPr>
            <a:normAutofit/>
          </a:bodyPr>
          <a:lstStyle/>
          <a:p>
            <a:pPr algn="ctr"/>
            <a:r>
              <a:rPr kumimoji="0" lang="en-US" sz="2200" b="0" i="0" u="none" strike="noStrike" kern="1200" cap="none" spc="0" normalizeH="0" baseline="0" noProof="0" dirty="0">
                <a:ln>
                  <a:noFill/>
                </a:ln>
                <a:solidFill>
                  <a:prstClr val="black"/>
                </a:solidFill>
                <a:effectLst/>
                <a:uLnTx/>
                <a:uFillTx/>
                <a:latin typeface="Source Sans Pro SemiBold"/>
                <a:ea typeface="+mj-ea"/>
                <a:cs typeface="+mj-cs"/>
              </a:rPr>
              <a:t>What Can We Learn From The Findings? Cont.</a:t>
            </a:r>
            <a:endParaRPr lang="en-US" dirty="0"/>
          </a:p>
        </p:txBody>
      </p:sp>
      <p:sp>
        <p:nvSpPr>
          <p:cNvPr id="3" name="Content Placeholder 2">
            <a:extLst>
              <a:ext uri="{FF2B5EF4-FFF2-40B4-BE49-F238E27FC236}">
                <a16:creationId xmlns:a16="http://schemas.microsoft.com/office/drawing/2014/main" id="{20634035-91B6-4CD1-8509-5D586AD42D65}"/>
              </a:ext>
            </a:extLst>
          </p:cNvPr>
          <p:cNvSpPr>
            <a:spLocks noGrp="1"/>
          </p:cNvSpPr>
          <p:nvPr>
            <p:ph idx="1"/>
          </p:nvPr>
        </p:nvSpPr>
        <p:spPr>
          <a:xfrm>
            <a:off x="89807" y="1056069"/>
            <a:ext cx="8997043" cy="5120894"/>
          </a:xfrm>
        </p:spPr>
        <p:txBody>
          <a:bodyPr>
            <a:normAutofit fontScale="85000" lnSpcReduction="20000"/>
          </a:bodyPr>
          <a:lstStyle/>
          <a:p>
            <a:r>
              <a:rPr lang="en-US" sz="2400" dirty="0"/>
              <a:t>GPADA branding when is partnering w/host agencies</a:t>
            </a:r>
          </a:p>
          <a:p>
            <a:endParaRPr lang="en-US" sz="2400" dirty="0"/>
          </a:p>
          <a:p>
            <a:r>
              <a:rPr lang="en-US" sz="2400" dirty="0"/>
              <a:t>Robust focus on education is needed for web-master organizations or jurisdictions to ensure web-access</a:t>
            </a:r>
          </a:p>
          <a:p>
            <a:endParaRPr lang="en-US" sz="2400" dirty="0"/>
          </a:p>
          <a:p>
            <a:r>
              <a:rPr lang="en-US" sz="2400" dirty="0"/>
              <a:t>Sidewalk funding continuously cited in qualitative responses.</a:t>
            </a:r>
          </a:p>
          <a:p>
            <a:endParaRPr lang="en-US" sz="2400" dirty="0"/>
          </a:p>
          <a:p>
            <a:r>
              <a:rPr lang="en-US" sz="2400" dirty="0"/>
              <a:t>Grant funding for Self-Evaluations in qualitative responses</a:t>
            </a:r>
          </a:p>
          <a:p>
            <a:endParaRPr lang="en-US" sz="2400" dirty="0"/>
          </a:p>
          <a:p>
            <a:r>
              <a:rPr lang="en-US" sz="2400" dirty="0"/>
              <a:t>Several themes regarding education elected officials in narratives</a:t>
            </a:r>
          </a:p>
          <a:p>
            <a:endParaRPr lang="en-US" sz="2400" dirty="0"/>
          </a:p>
          <a:p>
            <a:r>
              <a:rPr lang="en-US" sz="2400" dirty="0"/>
              <a:t>Access to recreation not convenient across one third of rural responses, and continuously mentioned in narratives. </a:t>
            </a:r>
          </a:p>
          <a:p>
            <a:endParaRPr lang="en-US" sz="2400" dirty="0"/>
          </a:p>
          <a:p>
            <a:r>
              <a:rPr lang="en-US" sz="2400" dirty="0"/>
              <a:t>Distributing and presenting these data back to the 3,000 plus jurisdictions registered with the distribution agencies is underway. </a:t>
            </a:r>
          </a:p>
          <a:p>
            <a:endParaRPr lang="en-US" sz="2800" dirty="0"/>
          </a:p>
          <a:p>
            <a:endParaRPr lang="en-US" dirty="0"/>
          </a:p>
        </p:txBody>
      </p:sp>
    </p:spTree>
    <p:extLst>
      <p:ext uri="{BB962C8B-B14F-4D97-AF65-F5344CB8AC3E}">
        <p14:creationId xmlns:p14="http://schemas.microsoft.com/office/powerpoint/2010/main" val="11226213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8515350" cy="571500"/>
          </a:xfrm>
        </p:spPr>
        <p:txBody>
          <a:bodyPr>
            <a:normAutofit/>
          </a:bodyPr>
          <a:lstStyle/>
          <a:p>
            <a:pPr algn="ctr"/>
            <a:r>
              <a:rPr lang="en-US" sz="2400" dirty="0"/>
              <a:t>Limitations/Strengths - 1</a:t>
            </a:r>
          </a:p>
        </p:txBody>
      </p:sp>
      <p:sp>
        <p:nvSpPr>
          <p:cNvPr id="3" name="Content Placeholder 2">
            <a:extLst>
              <a:ext uri="{FF2B5EF4-FFF2-40B4-BE49-F238E27FC236}">
                <a16:creationId xmlns:a16="http://schemas.microsoft.com/office/drawing/2014/main" id="{992D7321-943E-4802-8DE7-3239DEFEFFB7}"/>
              </a:ext>
            </a:extLst>
          </p:cNvPr>
          <p:cNvSpPr>
            <a:spLocks noGrp="1"/>
          </p:cNvSpPr>
          <p:nvPr>
            <p:ph idx="1"/>
          </p:nvPr>
        </p:nvSpPr>
        <p:spPr>
          <a:xfrm>
            <a:off x="0" y="830687"/>
            <a:ext cx="9144000" cy="6027312"/>
          </a:xfrm>
        </p:spPr>
        <p:txBody>
          <a:bodyPr>
            <a:normAutofit/>
          </a:bodyPr>
          <a:lstStyle/>
          <a:p>
            <a:r>
              <a:rPr lang="en-US" dirty="0"/>
              <a:t>Exchanged respondent confidence in Great Plains ADA Center for lack of control over recipients registered as the  members of distribution agencies. Very broad variety of job titles throughout registered jurisdictions.</a:t>
            </a:r>
          </a:p>
          <a:p>
            <a:endParaRPr lang="en-US" dirty="0"/>
          </a:p>
          <a:p>
            <a:r>
              <a:rPr lang="en-US" dirty="0"/>
              <a:t>Nebraska was originally surveyed before the current grant with Survey Monkey and no framework.  The decision to re-survey with Qualtrics occurred in year 4.</a:t>
            </a:r>
          </a:p>
          <a:p>
            <a:endParaRPr lang="en-US" dirty="0"/>
          </a:p>
          <a:p>
            <a:r>
              <a:rPr lang="en-US" dirty="0"/>
              <a:t>Based on a review of the pilot, 3 items in the Kansas survey were altered for Iowa, Nebraska and Missouri. Kansas should have been re-surveyed.</a:t>
            </a:r>
          </a:p>
          <a:p>
            <a:pPr marL="0" indent="0">
              <a:buNone/>
            </a:pPr>
            <a:endParaRPr lang="en-US" dirty="0"/>
          </a:p>
          <a:p>
            <a:r>
              <a:rPr lang="en-US" dirty="0"/>
              <a:t>During the 5-year study:</a:t>
            </a:r>
          </a:p>
          <a:p>
            <a:pPr lvl="1"/>
            <a:r>
              <a:rPr lang="en-US" dirty="0"/>
              <a:t>University and College undertook significant changes</a:t>
            </a:r>
          </a:p>
          <a:p>
            <a:pPr lvl="1"/>
            <a:r>
              <a:rPr lang="en-US" dirty="0"/>
              <a:t>Pandemic affected jurisdictions and distribution agencies</a:t>
            </a:r>
          </a:p>
          <a:p>
            <a:pPr lvl="1"/>
            <a:r>
              <a:rPr lang="en-US" dirty="0"/>
              <a:t>GPADA Director retired.</a:t>
            </a:r>
          </a:p>
          <a:p>
            <a:pPr lvl="1"/>
            <a:r>
              <a:rPr lang="en-US" dirty="0"/>
              <a:t>Co-Director passed away. </a:t>
            </a:r>
          </a:p>
          <a:p>
            <a:pPr lvl="1"/>
            <a:r>
              <a:rPr lang="en-US" dirty="0"/>
              <a:t>Analyst replaced in year three. </a:t>
            </a:r>
          </a:p>
          <a:p>
            <a:pPr lvl="1"/>
            <a:r>
              <a:rPr lang="en-US" dirty="0"/>
              <a:t>Chair and Dean of college both retired.</a:t>
            </a:r>
          </a:p>
        </p:txBody>
      </p:sp>
    </p:spTree>
    <p:extLst>
      <p:ext uri="{BB962C8B-B14F-4D97-AF65-F5344CB8AC3E}">
        <p14:creationId xmlns:p14="http://schemas.microsoft.com/office/powerpoint/2010/main" val="16723656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7A542D-BFB8-48D3-9624-29B9D327AA7F}"/>
              </a:ext>
            </a:extLst>
          </p:cNvPr>
          <p:cNvSpPr>
            <a:spLocks noGrp="1"/>
          </p:cNvSpPr>
          <p:nvPr>
            <p:ph type="title"/>
          </p:nvPr>
        </p:nvSpPr>
        <p:spPr>
          <a:xfrm>
            <a:off x="187779" y="81643"/>
            <a:ext cx="8327571" cy="710294"/>
          </a:xfrm>
        </p:spPr>
        <p:txBody>
          <a:bodyPr>
            <a:normAutofit/>
          </a:bodyPr>
          <a:lstStyle/>
          <a:p>
            <a:pPr algn="ctr"/>
            <a:r>
              <a:rPr lang="en-US" sz="2800" dirty="0"/>
              <a:t>Limitations/Strengths - 2</a:t>
            </a:r>
          </a:p>
        </p:txBody>
      </p:sp>
      <p:sp>
        <p:nvSpPr>
          <p:cNvPr id="3" name="Content Placeholder 2">
            <a:extLst>
              <a:ext uri="{FF2B5EF4-FFF2-40B4-BE49-F238E27FC236}">
                <a16:creationId xmlns:a16="http://schemas.microsoft.com/office/drawing/2014/main" id="{587D917C-330E-49E6-A31B-F06543604CFA}"/>
              </a:ext>
            </a:extLst>
          </p:cNvPr>
          <p:cNvSpPr>
            <a:spLocks noGrp="1"/>
          </p:cNvSpPr>
          <p:nvPr>
            <p:ph idx="1"/>
          </p:nvPr>
        </p:nvSpPr>
        <p:spPr>
          <a:xfrm>
            <a:off x="73479" y="1204175"/>
            <a:ext cx="9070521" cy="4972787"/>
          </a:xfrm>
        </p:spPr>
        <p:txBody>
          <a:bodyPr>
            <a:normAutofit fontScale="92500"/>
          </a:bodyPr>
          <a:lstStyle/>
          <a:p>
            <a:r>
              <a:rPr lang="en-US" dirty="0"/>
              <a:t>Partnerships with City Leagues and Association of Counties – and their 3,021 members - more vigorous.</a:t>
            </a:r>
          </a:p>
          <a:p>
            <a:endParaRPr lang="en-US" dirty="0"/>
          </a:p>
          <a:p>
            <a:r>
              <a:rPr lang="en-US" dirty="0"/>
              <a:t>Much clearer micro and meta understanding of regional needs and current status. </a:t>
            </a:r>
          </a:p>
          <a:p>
            <a:endParaRPr lang="en-US" dirty="0"/>
          </a:p>
          <a:p>
            <a:r>
              <a:rPr lang="en-US" dirty="0"/>
              <a:t>Clearly focused GPADA directions for educational topics, knowledge translation (KT), capacity building and targeted outreach. Specifically for communities farther that 25 miles from metro centers and interstates. </a:t>
            </a:r>
          </a:p>
          <a:p>
            <a:endParaRPr lang="en-US" dirty="0"/>
          </a:p>
          <a:p>
            <a:r>
              <a:rPr lang="en-US" dirty="0"/>
              <a:t>Training and education were consistently mentioned throughout qualitative responses</a:t>
            </a:r>
          </a:p>
          <a:p>
            <a:endParaRPr lang="en-US" dirty="0"/>
          </a:p>
          <a:p>
            <a:r>
              <a:rPr lang="en-US" dirty="0"/>
              <a:t>The inferences and trends can be reviewed and extrapolated across the 10 Centers. Findings of the other center’s research can be compared to our own for patterns, substantiation or variance.</a:t>
            </a:r>
          </a:p>
          <a:p>
            <a:pPr marL="0" indent="0">
              <a:buNone/>
            </a:pPr>
            <a:endParaRPr lang="en-US" dirty="0"/>
          </a:p>
          <a:p>
            <a:pPr marL="0" indent="0">
              <a:buNone/>
            </a:pPr>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3245483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Celebrating 30 Years ADA National Network Americans with Disabilities Act Guidance and Training">
            <a:extLst>
              <a:ext uri="{FF2B5EF4-FFF2-40B4-BE49-F238E27FC236}">
                <a16:creationId xmlns:a16="http://schemas.microsoft.com/office/drawing/2014/main" id="{54F0B18C-9E60-4E20-9F06-344D898DF36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89924" y="459022"/>
            <a:ext cx="6364150" cy="1257587"/>
          </a:xfrm>
          <a:prstGeom prst="rect">
            <a:avLst/>
          </a:prstGeom>
        </p:spPr>
      </p:pic>
      <p:sp>
        <p:nvSpPr>
          <p:cNvPr id="2" name="Title 1"/>
          <p:cNvSpPr>
            <a:spLocks noGrp="1"/>
          </p:cNvSpPr>
          <p:nvPr>
            <p:ph type="title"/>
          </p:nvPr>
        </p:nvSpPr>
        <p:spPr>
          <a:xfrm>
            <a:off x="126560" y="54403"/>
            <a:ext cx="3012831" cy="440470"/>
          </a:xfrm>
        </p:spPr>
        <p:txBody>
          <a:bodyPr/>
          <a:lstStyle/>
          <a:p>
            <a:r>
              <a:rPr lang="en-CA" sz="800" dirty="0">
                <a:solidFill>
                  <a:schemeClr val="bg1"/>
                </a:solidFill>
              </a:rPr>
              <a:t>Project Partners</a:t>
            </a:r>
          </a:p>
        </p:txBody>
      </p:sp>
      <p:pic>
        <p:nvPicPr>
          <p:cNvPr id="7" name="Content Placeholder 6" descr="ADA National Network Regional Centers Map">
            <a:extLst>
              <a:ext uri="{FF2B5EF4-FFF2-40B4-BE49-F238E27FC236}">
                <a16:creationId xmlns:a16="http://schemas.microsoft.com/office/drawing/2014/main" id="{8E25AED9-CF77-49BE-9E99-B9A4396F26FF}"/>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2052705" y="2278175"/>
            <a:ext cx="5038590" cy="3047918"/>
          </a:xfrm>
        </p:spPr>
      </p:pic>
      <p:sp>
        <p:nvSpPr>
          <p:cNvPr id="10" name="TextBox 9">
            <a:extLst>
              <a:ext uri="{FF2B5EF4-FFF2-40B4-BE49-F238E27FC236}">
                <a16:creationId xmlns:a16="http://schemas.microsoft.com/office/drawing/2014/main" id="{44F2B0FD-660B-49FD-83AA-78890E3F2252}"/>
              </a:ext>
            </a:extLst>
          </p:cNvPr>
          <p:cNvSpPr txBox="1"/>
          <p:nvPr/>
        </p:nvSpPr>
        <p:spPr>
          <a:xfrm>
            <a:off x="2850776" y="5915378"/>
            <a:ext cx="3442447" cy="369332"/>
          </a:xfrm>
          <a:prstGeom prst="rect">
            <a:avLst/>
          </a:prstGeom>
          <a:noFill/>
        </p:spPr>
        <p:txBody>
          <a:bodyPr wrap="square" rtlCol="0">
            <a:spAutoFit/>
          </a:bodyPr>
          <a:lstStyle/>
          <a:p>
            <a:r>
              <a:rPr lang="en-US" dirty="0">
                <a:hlinkClick r:id="rId5"/>
              </a:rPr>
              <a:t>www.adata.org</a:t>
            </a:r>
            <a:r>
              <a:rPr lang="en-US" dirty="0"/>
              <a:t> | </a:t>
            </a:r>
            <a:r>
              <a:rPr lang="en-US" b="0" i="0" dirty="0">
                <a:solidFill>
                  <a:srgbClr val="000000"/>
                </a:solidFill>
                <a:effectLst/>
              </a:rPr>
              <a:t>1-800-949-4232</a:t>
            </a:r>
            <a:endParaRPr lang="en-US" dirty="0"/>
          </a:p>
        </p:txBody>
      </p:sp>
    </p:spTree>
    <p:extLst>
      <p:ext uri="{BB962C8B-B14F-4D97-AF65-F5344CB8AC3E}">
        <p14:creationId xmlns:p14="http://schemas.microsoft.com/office/powerpoint/2010/main" val="414769329"/>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normAutofit/>
          </a:bodyPr>
          <a:lstStyle/>
          <a:p>
            <a:pPr algn="ctr"/>
            <a:r>
              <a:rPr lang="en-US" sz="3200" dirty="0"/>
              <a:t>Acknowledgements</a:t>
            </a:r>
          </a:p>
        </p:txBody>
      </p:sp>
      <p:sp>
        <p:nvSpPr>
          <p:cNvPr id="8" name="Content Placeholder 7">
            <a:extLst>
              <a:ext uri="{FF2B5EF4-FFF2-40B4-BE49-F238E27FC236}">
                <a16:creationId xmlns:a16="http://schemas.microsoft.com/office/drawing/2014/main" id="{E146282B-80B5-4DC3-9E72-9A1EEBFEA447}"/>
              </a:ext>
            </a:extLst>
          </p:cNvPr>
          <p:cNvSpPr txBox="1">
            <a:spLocks noGrp="1"/>
          </p:cNvSpPr>
          <p:nvPr>
            <p:ph idx="1"/>
          </p:nvPr>
        </p:nvSpPr>
        <p:spPr>
          <a:xfrm>
            <a:off x="628650" y="1825625"/>
            <a:ext cx="7886700" cy="4165243"/>
          </a:xfrm>
          <a:prstGeom prst="rect">
            <a:avLst/>
          </a:prstGeom>
          <a:noFill/>
        </p:spPr>
        <p:txBody>
          <a:bodyPr wrap="square">
            <a:spAutoFit/>
          </a:bodyPr>
          <a:lstStyle/>
          <a:p>
            <a:pPr marL="0" indent="0" algn="ctr">
              <a:buNone/>
            </a:pPr>
            <a:r>
              <a:rPr lang="en-US" sz="2000" dirty="0"/>
              <a:t>With special thanks to Kandace L. Fisher – McLean, PhD, HHS</a:t>
            </a:r>
          </a:p>
          <a:p>
            <a:pPr marL="0" indent="0" algn="ctr">
              <a:buNone/>
            </a:pPr>
            <a:r>
              <a:rPr lang="en-US" sz="2000" dirty="0"/>
              <a:t>Associate Extension Professor – Architectural Studies</a:t>
            </a:r>
          </a:p>
          <a:p>
            <a:pPr marL="0" indent="0" algn="ctr">
              <a:buNone/>
            </a:pPr>
            <a:endParaRPr lang="en-US" sz="2000" dirty="0"/>
          </a:p>
          <a:p>
            <a:pPr marL="0" indent="0" algn="ctr">
              <a:buNone/>
            </a:pPr>
            <a:r>
              <a:rPr lang="en-US" sz="2000" dirty="0"/>
              <a:t>With thanks for support and guidance:</a:t>
            </a:r>
          </a:p>
          <a:p>
            <a:pPr marL="0" indent="0" algn="ctr">
              <a:buNone/>
            </a:pPr>
            <a:endParaRPr lang="en-US" sz="2000" dirty="0"/>
          </a:p>
          <a:p>
            <a:pPr marL="0" indent="0" algn="ctr">
              <a:buNone/>
            </a:pPr>
            <a:r>
              <a:rPr lang="en-US" sz="2000" dirty="0"/>
              <a:t>Chuck Graham</a:t>
            </a:r>
          </a:p>
          <a:p>
            <a:pPr marL="0" indent="0" algn="ctr">
              <a:buNone/>
            </a:pPr>
            <a:r>
              <a:rPr lang="en-US" sz="2000" dirty="0"/>
              <a:t>Dr Ruth Tofle</a:t>
            </a:r>
          </a:p>
          <a:p>
            <a:pPr marL="0" indent="0" algn="ctr">
              <a:buNone/>
            </a:pPr>
            <a:r>
              <a:rPr lang="en-US" sz="2000" dirty="0"/>
              <a:t>Dr Steve Jeanetta</a:t>
            </a:r>
          </a:p>
          <a:p>
            <a:pPr marL="0" indent="0" algn="ctr">
              <a:buNone/>
            </a:pPr>
            <a:r>
              <a:rPr lang="en-US" sz="2000" dirty="0"/>
              <a:t>Jim DeJong</a:t>
            </a:r>
          </a:p>
          <a:p>
            <a:pPr marL="0" indent="0" algn="ctr">
              <a:buNone/>
            </a:pPr>
            <a:r>
              <a:rPr lang="en-US" sz="2000" dirty="0"/>
              <a:t>Julie Brinkhoff</a:t>
            </a:r>
          </a:p>
          <a:p>
            <a:pPr algn="ctr"/>
            <a:endParaRPr lang="en-US" sz="2000" dirty="0"/>
          </a:p>
        </p:txBody>
      </p:sp>
    </p:spTree>
    <p:extLst>
      <p:ext uri="{BB962C8B-B14F-4D97-AF65-F5344CB8AC3E}">
        <p14:creationId xmlns:p14="http://schemas.microsoft.com/office/powerpoint/2010/main" val="39578572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F683E1-661A-4A54-AA56-AFE5BCF5D2ED}"/>
              </a:ext>
            </a:extLst>
          </p:cNvPr>
          <p:cNvSpPr>
            <a:spLocks noGrp="1"/>
          </p:cNvSpPr>
          <p:nvPr>
            <p:ph type="ctrTitle"/>
          </p:nvPr>
        </p:nvSpPr>
        <p:spPr>
          <a:xfrm>
            <a:off x="1143000" y="1122363"/>
            <a:ext cx="6858000" cy="2387600"/>
          </a:xfrm>
        </p:spPr>
        <p:txBody>
          <a:bodyPr anchor="b">
            <a:normAutofit/>
          </a:bodyPr>
          <a:lstStyle/>
          <a:p>
            <a:r>
              <a:rPr lang="en-US" sz="3800" b="1" i="1">
                <a:effectLst/>
              </a:rPr>
              <a:t>The Status of the Americans With Disabilities Act in Local Governments</a:t>
            </a:r>
            <a:br>
              <a:rPr lang="en-US" sz="3800">
                <a:effectLst/>
              </a:rPr>
            </a:br>
            <a:endParaRPr lang="en-US" sz="3800"/>
          </a:p>
        </p:txBody>
      </p:sp>
      <p:sp>
        <p:nvSpPr>
          <p:cNvPr id="3" name="Text Placeholder 2">
            <a:extLst>
              <a:ext uri="{FF2B5EF4-FFF2-40B4-BE49-F238E27FC236}">
                <a16:creationId xmlns:a16="http://schemas.microsoft.com/office/drawing/2014/main" id="{0B392DA5-0F59-4979-A30C-2CF3D0A558A2}"/>
              </a:ext>
            </a:extLst>
          </p:cNvPr>
          <p:cNvSpPr>
            <a:spLocks noGrp="1"/>
          </p:cNvSpPr>
          <p:nvPr>
            <p:ph type="subTitle" idx="1"/>
          </p:nvPr>
        </p:nvSpPr>
        <p:spPr>
          <a:xfrm>
            <a:off x="1143000" y="3602038"/>
            <a:ext cx="6858000" cy="1655762"/>
          </a:xfrm>
        </p:spPr>
        <p:txBody>
          <a:bodyPr>
            <a:normAutofit/>
          </a:bodyPr>
          <a:lstStyle/>
          <a:p>
            <a:endParaRPr lang="en-US" dirty="0"/>
          </a:p>
          <a:p>
            <a:pPr marL="0" indent="0">
              <a:buNone/>
            </a:pPr>
            <a:r>
              <a:rPr lang="en-US"/>
              <a:t>Presenter</a:t>
            </a:r>
          </a:p>
          <a:p>
            <a:pPr marL="0" indent="0">
              <a:buNone/>
            </a:pPr>
            <a:r>
              <a:rPr lang="en-US"/>
              <a:t>Richard Sternadori</a:t>
            </a:r>
          </a:p>
          <a:p>
            <a:pPr marL="0" indent="0">
              <a:buNone/>
            </a:pPr>
            <a:endParaRPr lang="en-US"/>
          </a:p>
          <a:p>
            <a:endParaRPr lang="en-US"/>
          </a:p>
        </p:txBody>
      </p:sp>
    </p:spTree>
    <p:extLst>
      <p:ext uri="{BB962C8B-B14F-4D97-AF65-F5344CB8AC3E}">
        <p14:creationId xmlns:p14="http://schemas.microsoft.com/office/powerpoint/2010/main" val="17512149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9512"/>
            <a:ext cx="7886700" cy="665921"/>
          </a:xfrm>
        </p:spPr>
        <p:txBody>
          <a:bodyPr>
            <a:normAutofit/>
          </a:bodyPr>
          <a:lstStyle/>
          <a:p>
            <a:pPr algn="ctr"/>
            <a:r>
              <a:rPr lang="en-US" sz="2400" dirty="0"/>
              <a:t>What Did We Want To Know?</a:t>
            </a:r>
          </a:p>
        </p:txBody>
      </p:sp>
      <p:sp>
        <p:nvSpPr>
          <p:cNvPr id="4" name="Content Placeholder 3">
            <a:extLst>
              <a:ext uri="{FF2B5EF4-FFF2-40B4-BE49-F238E27FC236}">
                <a16:creationId xmlns:a16="http://schemas.microsoft.com/office/drawing/2014/main" id="{04792AC5-D889-4F60-AB72-C90DF3DE26C4}"/>
              </a:ext>
            </a:extLst>
          </p:cNvPr>
          <p:cNvSpPr>
            <a:spLocks noGrp="1"/>
          </p:cNvSpPr>
          <p:nvPr>
            <p:ph idx="1"/>
          </p:nvPr>
        </p:nvSpPr>
        <p:spPr>
          <a:xfrm>
            <a:off x="0" y="745434"/>
            <a:ext cx="9054548" cy="6112565"/>
          </a:xfrm>
        </p:spPr>
        <p:txBody>
          <a:bodyPr>
            <a:normAutofit/>
          </a:bodyPr>
          <a:lstStyle/>
          <a:p>
            <a:pPr marL="0" indent="0">
              <a:buNone/>
            </a:pPr>
            <a:r>
              <a:rPr lang="en-GB" sz="1800" i="1" dirty="0">
                <a:effectLst/>
                <a:latin typeface="Arial" panose="020B0604020202020204" pitchFamily="34" charset="0"/>
                <a:ea typeface="Calibri" panose="020F0502020204030204" pitchFamily="34" charset="0"/>
                <a:cs typeface="Times New Roman" panose="02020603050405020304" pitchFamily="18" charset="0"/>
              </a:rPr>
              <a:t>To what extent are City and County governmental jurisdictions in our region applying the ADA Title II regulations and related provisions? </a:t>
            </a:r>
          </a:p>
          <a:p>
            <a:pPr marL="0" indent="0">
              <a:buNone/>
            </a:pPr>
            <a:endParaRPr lang="en-GB" sz="1800" i="1" dirty="0">
              <a:latin typeface="Arial" panose="020B0604020202020204" pitchFamily="34" charset="0"/>
              <a:ea typeface="Calibri" panose="020F0502020204030204" pitchFamily="34" charset="0"/>
              <a:cs typeface="Times New Roman" panose="02020603050405020304" pitchFamily="18" charset="0"/>
            </a:endParaRPr>
          </a:p>
          <a:p>
            <a:pPr marL="0" indent="0">
              <a:buNone/>
            </a:pPr>
            <a:r>
              <a:rPr lang="en-GB" sz="1800" dirty="0">
                <a:effectLst/>
                <a:latin typeface="Arial" panose="020B0604020202020204" pitchFamily="34" charset="0"/>
                <a:ea typeface="Calibri" panose="020F0502020204030204" pitchFamily="34" charset="0"/>
                <a:cs typeface="Times New Roman" panose="02020603050405020304" pitchFamily="18" charset="0"/>
              </a:rPr>
              <a:t>Understand the effect of a specific set of seven public resources – community capitals - on facilitating accessible and liveable communities for persons with disabilities. Our four central objectives are:</a:t>
            </a:r>
          </a:p>
          <a:p>
            <a:pPr marL="0" indent="0">
              <a:buNone/>
            </a:pPr>
            <a:endParaRPr lang="en-GB" sz="1800" dirty="0">
              <a:effectLst/>
              <a:latin typeface="Arial" panose="020B0604020202020204" pitchFamily="34" charset="0"/>
              <a:ea typeface="Calibri" panose="020F0502020204030204" pitchFamily="34" charset="0"/>
              <a:cs typeface="Times New Roman" panose="02020603050405020304" pitchFamily="18" charset="0"/>
            </a:endParaRPr>
          </a:p>
          <a:p>
            <a:pPr marL="342900" indent="-342900">
              <a:buAutoNum type="arabicParenBoth"/>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How can we improve our delivery of ADA Center services in our region?  </a:t>
            </a:r>
          </a:p>
          <a:p>
            <a:pPr marL="342900" indent="-342900">
              <a:buAutoNum type="arabicParenBoth"/>
            </a:pP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buNone/>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(2) What is the impact of rural vs urban demographics in local government’s endorsement and application of the ADA Title II regulations? </a:t>
            </a:r>
          </a:p>
          <a:p>
            <a:pPr marL="0" indent="0">
              <a:buNone/>
            </a:pP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buNone/>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(3) How can the ADA responsiveness of a jurisdictional government affect the ‘livability’ of the community?</a:t>
            </a:r>
          </a:p>
          <a:p>
            <a:pPr marL="0" indent="0">
              <a:buNone/>
            </a:pP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buNone/>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 (4) How can the findings inform the direction, topics and content of the educational modules offered annually at our National ADA Symposium?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6062670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12321"/>
          </a:xfrm>
        </p:spPr>
        <p:txBody>
          <a:bodyPr>
            <a:normAutofit/>
          </a:bodyPr>
          <a:lstStyle/>
          <a:p>
            <a:pPr algn="ctr"/>
            <a:r>
              <a:rPr lang="en-US" sz="2800" dirty="0"/>
              <a:t>Methods </a:t>
            </a:r>
          </a:p>
        </p:txBody>
      </p:sp>
      <p:sp>
        <p:nvSpPr>
          <p:cNvPr id="5" name="Content Placeholder 4">
            <a:extLst>
              <a:ext uri="{FF2B5EF4-FFF2-40B4-BE49-F238E27FC236}">
                <a16:creationId xmlns:a16="http://schemas.microsoft.com/office/drawing/2014/main" id="{81124D09-68DF-4A6A-ADEE-9798D68C0BBC}"/>
              </a:ext>
            </a:extLst>
          </p:cNvPr>
          <p:cNvSpPr>
            <a:spLocks noGrp="1"/>
          </p:cNvSpPr>
          <p:nvPr>
            <p:ph idx="1"/>
          </p:nvPr>
        </p:nvSpPr>
        <p:spPr>
          <a:xfrm>
            <a:off x="0" y="612320"/>
            <a:ext cx="9144000" cy="6245679"/>
          </a:xfrm>
        </p:spPr>
        <p:txBody>
          <a:bodyPr>
            <a:normAutofit/>
          </a:bodyPr>
          <a:lstStyle/>
          <a:p>
            <a:pPr algn="just"/>
            <a:r>
              <a:rPr lang="en-GB" sz="1800" dirty="0">
                <a:latin typeface="Arial" panose="020B0604020202020204" pitchFamily="34" charset="0"/>
                <a:ea typeface="Calibri" panose="020F0502020204030204" pitchFamily="34" charset="0"/>
                <a:cs typeface="Arial" panose="020B0604020202020204" pitchFamily="34" charset="0"/>
              </a:rPr>
              <a:t>M</a:t>
            </a:r>
            <a:r>
              <a:rPr lang="en-GB" sz="1800" dirty="0">
                <a:effectLst/>
                <a:latin typeface="Arial" panose="020B0604020202020204" pitchFamily="34" charset="0"/>
                <a:ea typeface="Calibri" panose="020F0502020204030204" pitchFamily="34" charset="0"/>
                <a:cs typeface="Arial" panose="020B0604020202020204" pitchFamily="34" charset="0"/>
              </a:rPr>
              <a:t>ixed-method survey electronically distributed as a pilot study to registered ADA Coordinators n=7. After revisions, electronically distributed by each state’s </a:t>
            </a:r>
            <a:r>
              <a:rPr lang="en-GB" sz="1800" i="1" dirty="0">
                <a:effectLst/>
                <a:latin typeface="Arial" panose="020B0604020202020204" pitchFamily="34" charset="0"/>
                <a:ea typeface="Calibri" panose="020F0502020204030204" pitchFamily="34" charset="0"/>
                <a:cs typeface="Arial" panose="020B0604020202020204" pitchFamily="34" charset="0"/>
              </a:rPr>
              <a:t>Leagues of Cities</a:t>
            </a:r>
            <a:r>
              <a:rPr lang="en-GB" sz="1800" dirty="0">
                <a:effectLst/>
                <a:latin typeface="Arial" panose="020B0604020202020204" pitchFamily="34" charset="0"/>
                <a:ea typeface="Calibri" panose="020F0502020204030204" pitchFamily="34" charset="0"/>
                <a:cs typeface="Arial" panose="020B0604020202020204" pitchFamily="34" charset="0"/>
              </a:rPr>
              <a:t> and </a:t>
            </a:r>
            <a:r>
              <a:rPr lang="en-GB" sz="1800" i="1" dirty="0">
                <a:effectLst/>
                <a:latin typeface="Arial" panose="020B0604020202020204" pitchFamily="34" charset="0"/>
                <a:ea typeface="Calibri" panose="020F0502020204030204" pitchFamily="34" charset="0"/>
                <a:cs typeface="Arial" panose="020B0604020202020204" pitchFamily="34" charset="0"/>
              </a:rPr>
              <a:t>Associations of Counties</a:t>
            </a:r>
            <a:r>
              <a:rPr lang="en-GB" sz="1800" dirty="0">
                <a:effectLst/>
                <a:latin typeface="Arial" panose="020B0604020202020204" pitchFamily="34" charset="0"/>
                <a:ea typeface="Calibri" panose="020F0502020204030204" pitchFamily="34" charset="0"/>
                <a:cs typeface="Arial" panose="020B0604020202020204" pitchFamily="34" charset="0"/>
              </a:rPr>
              <a:t> and Risk Management (</a:t>
            </a:r>
            <a:r>
              <a:rPr lang="en-GB" sz="1800" i="1" dirty="0">
                <a:effectLst/>
                <a:latin typeface="Arial" panose="020B0604020202020204" pitchFamily="34" charset="0"/>
                <a:ea typeface="Calibri" panose="020F0502020204030204" pitchFamily="34" charset="0"/>
                <a:cs typeface="Arial" panose="020B0604020202020204" pitchFamily="34" charset="0"/>
              </a:rPr>
              <a:t>NIRMA)</a:t>
            </a:r>
            <a:r>
              <a:rPr lang="en-GB" sz="1800" dirty="0">
                <a:effectLst/>
                <a:latin typeface="Arial" panose="020B0604020202020204" pitchFamily="34" charset="0"/>
                <a:ea typeface="Calibri" panose="020F0502020204030204" pitchFamily="34" charset="0"/>
                <a:cs typeface="Arial" panose="020B0604020202020204" pitchFamily="34" charset="0"/>
              </a:rPr>
              <a:t> directly to their respective registered members. </a:t>
            </a:r>
          </a:p>
          <a:p>
            <a:pPr algn="just"/>
            <a:r>
              <a:rPr lang="en-GB" sz="1800" dirty="0">
                <a:latin typeface="Arial" panose="020B0604020202020204" pitchFamily="34" charset="0"/>
                <a:ea typeface="Calibri" panose="020F0502020204030204" pitchFamily="34" charset="0"/>
                <a:cs typeface="Arial" panose="020B0604020202020204" pitchFamily="34" charset="0"/>
              </a:rPr>
              <a:t>28 items with subcomponents for a total of 51 items.</a:t>
            </a:r>
          </a:p>
          <a:p>
            <a:pPr algn="just"/>
            <a:r>
              <a:rPr lang="en-GB" sz="1800" dirty="0">
                <a:effectLst/>
                <a:latin typeface="Arial" panose="020B0604020202020204" pitchFamily="34" charset="0"/>
                <a:ea typeface="Calibri" panose="020F0502020204030204" pitchFamily="34" charset="0"/>
                <a:cs typeface="Arial" panose="020B0604020202020204" pitchFamily="34" charset="0"/>
              </a:rPr>
              <a:t>Pre-survey advertising by agencies in e-zines, online, direct email. </a:t>
            </a:r>
          </a:p>
          <a:p>
            <a:pPr algn="just"/>
            <a:r>
              <a:rPr lang="en-GB" sz="1800" dirty="0">
                <a:effectLst/>
                <a:latin typeface="Arial" panose="020B0604020202020204" pitchFamily="34" charset="0"/>
                <a:ea typeface="Calibri" panose="020F0502020204030204" pitchFamily="34" charset="0"/>
                <a:cs typeface="Arial" panose="020B0604020202020204" pitchFamily="34" charset="0"/>
              </a:rPr>
              <a:t>Recruitment initiated by email describing the study and an invitation to participate. </a:t>
            </a:r>
          </a:p>
          <a:p>
            <a:pPr algn="just"/>
            <a:r>
              <a:rPr lang="en-GB" sz="1800" dirty="0">
                <a:effectLst/>
                <a:latin typeface="Arial" panose="020B0604020202020204" pitchFamily="34" charset="0"/>
                <a:ea typeface="Calibri" panose="020F0502020204030204" pitchFamily="34" charset="0"/>
                <a:cs typeface="Arial" panose="020B0604020202020204" pitchFamily="34" charset="0"/>
              </a:rPr>
              <a:t>Link to Qualtrics in the recruitment.</a:t>
            </a:r>
          </a:p>
          <a:p>
            <a:pPr algn="just"/>
            <a:r>
              <a:rPr lang="en-GB" sz="1800" dirty="0">
                <a:latin typeface="Arial" panose="020B0604020202020204" pitchFamily="34" charset="0"/>
                <a:ea typeface="Calibri" panose="020F0502020204030204" pitchFamily="34" charset="0"/>
                <a:cs typeface="Arial" panose="020B0604020202020204" pitchFamily="34" charset="0"/>
              </a:rPr>
              <a:t>Follow up weekly reminders </a:t>
            </a:r>
          </a:p>
          <a:p>
            <a:pPr marL="0" indent="0" algn="just">
              <a:buNone/>
            </a:pPr>
            <a:endParaRPr lang="en-US" sz="1800" dirty="0">
              <a:effectLst/>
              <a:latin typeface="Arial" panose="020B0604020202020204" pitchFamily="34" charset="0"/>
              <a:ea typeface="Calibri" panose="020F0502020204030204" pitchFamily="34" charset="0"/>
              <a:cs typeface="Arial" panose="020B0604020202020204" pitchFamily="34" charset="0"/>
            </a:endParaRPr>
          </a:p>
          <a:p>
            <a:pPr marL="0" indent="0" algn="just">
              <a:buNone/>
            </a:pPr>
            <a:r>
              <a:rPr lang="en-US" sz="1800" dirty="0">
                <a:effectLst/>
                <a:latin typeface="Arial" panose="020B0604020202020204" pitchFamily="34" charset="0"/>
                <a:ea typeface="Calibri" panose="020F0502020204030204" pitchFamily="34" charset="0"/>
                <a:cs typeface="Arial" panose="020B0604020202020204" pitchFamily="34" charset="0"/>
              </a:rPr>
              <a:t>Qualtrics survey distributed to 3,021 jurisdictions and 387 (12.8%) jurisdictions responded. Based on population size, responses are. </a:t>
            </a:r>
          </a:p>
          <a:p>
            <a:pPr marL="0" indent="0" algn="just">
              <a:buNone/>
            </a:pPr>
            <a:endParaRPr lang="en-GB" sz="1800" dirty="0">
              <a:effectLst/>
              <a:latin typeface="Arial" panose="020B0604020202020204" pitchFamily="34" charset="0"/>
              <a:ea typeface="Calibri" panose="020F0502020204030204" pitchFamily="34" charset="0"/>
              <a:cs typeface="Arial" panose="020B0604020202020204" pitchFamily="34" charset="0"/>
            </a:endParaRPr>
          </a:p>
          <a:p>
            <a:pPr marL="685800" lvl="1" indent="-342900" algn="just">
              <a:spcBef>
                <a:spcPts val="0"/>
              </a:spcBef>
              <a:buFont typeface="Symbol" panose="05050102010706020507" pitchFamily="18" charset="2"/>
              <a:buChar char=""/>
            </a:pPr>
            <a:endParaRPr lang="en-US" sz="1600" dirty="0">
              <a:effectLst/>
              <a:latin typeface="Arial" panose="020B0604020202020204" pitchFamily="34" charset="0"/>
              <a:ea typeface="Calibri" panose="020F0502020204030204" pitchFamily="34" charset="0"/>
              <a:cs typeface="Arial" panose="020B0604020202020204" pitchFamily="34" charset="0"/>
            </a:endParaRPr>
          </a:p>
          <a:p>
            <a:pPr algn="just"/>
            <a:endParaRPr lang="en-US" dirty="0"/>
          </a:p>
        </p:txBody>
      </p:sp>
      <p:graphicFrame>
        <p:nvGraphicFramePr>
          <p:cNvPr id="7" name="Table 6">
            <a:extLst>
              <a:ext uri="{FF2B5EF4-FFF2-40B4-BE49-F238E27FC236}">
                <a16:creationId xmlns:a16="http://schemas.microsoft.com/office/drawing/2014/main" id="{96214A60-62FE-40DD-A621-3ACA4A305C12}"/>
              </a:ext>
            </a:extLst>
          </p:cNvPr>
          <p:cNvGraphicFramePr>
            <a:graphicFrameLocks noGrp="1"/>
          </p:cNvGraphicFramePr>
          <p:nvPr>
            <p:extLst>
              <p:ext uri="{D42A27DB-BD31-4B8C-83A1-F6EECF244321}">
                <p14:modId xmlns:p14="http://schemas.microsoft.com/office/powerpoint/2010/main" val="3143999068"/>
              </p:ext>
            </p:extLst>
          </p:nvPr>
        </p:nvGraphicFramePr>
        <p:xfrm>
          <a:off x="0" y="4718957"/>
          <a:ext cx="9144001" cy="2041070"/>
        </p:xfrm>
        <a:graphic>
          <a:graphicData uri="http://schemas.openxmlformats.org/drawingml/2006/table">
            <a:tbl>
              <a:tblPr firstRow="1" firstCol="1" bandRow="1">
                <a:tableStyleId>{5C22544A-7EE6-4342-B048-85BDC9FD1C3A}</a:tableStyleId>
              </a:tblPr>
              <a:tblGrid>
                <a:gridCol w="3047349">
                  <a:extLst>
                    <a:ext uri="{9D8B030D-6E8A-4147-A177-3AD203B41FA5}">
                      <a16:colId xmlns:a16="http://schemas.microsoft.com/office/drawing/2014/main" val="2318482333"/>
                    </a:ext>
                  </a:extLst>
                </a:gridCol>
                <a:gridCol w="3048326">
                  <a:extLst>
                    <a:ext uri="{9D8B030D-6E8A-4147-A177-3AD203B41FA5}">
                      <a16:colId xmlns:a16="http://schemas.microsoft.com/office/drawing/2014/main" val="1687633306"/>
                    </a:ext>
                  </a:extLst>
                </a:gridCol>
                <a:gridCol w="3048326">
                  <a:extLst>
                    <a:ext uri="{9D8B030D-6E8A-4147-A177-3AD203B41FA5}">
                      <a16:colId xmlns:a16="http://schemas.microsoft.com/office/drawing/2014/main" val="352127060"/>
                    </a:ext>
                  </a:extLst>
                </a:gridCol>
              </a:tblGrid>
              <a:tr h="408214">
                <a:tc>
                  <a:txBody>
                    <a:bodyPr/>
                    <a:lstStyle/>
                    <a:p>
                      <a:pPr marL="0" marR="0">
                        <a:lnSpc>
                          <a:spcPct val="107000"/>
                        </a:lnSpc>
                        <a:spcBef>
                          <a:spcPts val="0"/>
                        </a:spcBef>
                        <a:spcAft>
                          <a:spcPts val="0"/>
                        </a:spcAft>
                      </a:pPr>
                      <a:r>
                        <a:rPr lang="en-US" sz="1600" b="1">
                          <a:effectLst/>
                        </a:rPr>
                        <a:t>Population Identification </a:t>
                      </a:r>
                      <a:endParaRPr lang="en-US" sz="20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b="1">
                          <a:effectLst/>
                        </a:rPr>
                        <a:t>Number of Respondents </a:t>
                      </a:r>
                      <a:endParaRPr lang="en-US" sz="20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b="1">
                          <a:effectLst/>
                        </a:rPr>
                        <a:t>Percent of Respondents</a:t>
                      </a:r>
                      <a:endParaRPr lang="en-US" sz="20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95582662"/>
                  </a:ext>
                </a:extLst>
              </a:tr>
              <a:tr h="408214">
                <a:tc>
                  <a:txBody>
                    <a:bodyPr/>
                    <a:lstStyle/>
                    <a:p>
                      <a:pPr marL="0" marR="0">
                        <a:lnSpc>
                          <a:spcPct val="107000"/>
                        </a:lnSpc>
                        <a:spcBef>
                          <a:spcPts val="0"/>
                        </a:spcBef>
                        <a:spcAft>
                          <a:spcPts val="0"/>
                        </a:spcAft>
                      </a:pPr>
                      <a:r>
                        <a:rPr lang="en-US" sz="1600" b="1">
                          <a:effectLst/>
                        </a:rPr>
                        <a:t>Rural</a:t>
                      </a:r>
                      <a:endParaRPr lang="en-US" sz="20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b="1" dirty="0">
                          <a:effectLst/>
                        </a:rPr>
                        <a:t>301</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b="1">
                          <a:effectLst/>
                        </a:rPr>
                        <a:t>77.78%</a:t>
                      </a:r>
                      <a:endParaRPr lang="en-US" sz="20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83168028"/>
                  </a:ext>
                </a:extLst>
              </a:tr>
              <a:tr h="408214">
                <a:tc>
                  <a:txBody>
                    <a:bodyPr/>
                    <a:lstStyle/>
                    <a:p>
                      <a:pPr marL="0" marR="0">
                        <a:lnSpc>
                          <a:spcPct val="107000"/>
                        </a:lnSpc>
                        <a:spcBef>
                          <a:spcPts val="0"/>
                        </a:spcBef>
                        <a:spcAft>
                          <a:spcPts val="0"/>
                        </a:spcAft>
                      </a:pPr>
                      <a:r>
                        <a:rPr lang="en-US" sz="1600" b="1">
                          <a:effectLst/>
                        </a:rPr>
                        <a:t>Suburban</a:t>
                      </a:r>
                      <a:endParaRPr lang="en-US" sz="20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b="1" dirty="0">
                          <a:effectLst/>
                        </a:rPr>
                        <a:t>49</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b="1">
                          <a:effectLst/>
                        </a:rPr>
                        <a:t>12.66%</a:t>
                      </a:r>
                      <a:endParaRPr lang="en-US" sz="20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39102662"/>
                  </a:ext>
                </a:extLst>
              </a:tr>
              <a:tr h="408214">
                <a:tc>
                  <a:txBody>
                    <a:bodyPr/>
                    <a:lstStyle/>
                    <a:p>
                      <a:pPr marL="0" marR="0">
                        <a:lnSpc>
                          <a:spcPct val="107000"/>
                        </a:lnSpc>
                        <a:spcBef>
                          <a:spcPts val="0"/>
                        </a:spcBef>
                        <a:spcAft>
                          <a:spcPts val="0"/>
                        </a:spcAft>
                      </a:pPr>
                      <a:r>
                        <a:rPr lang="en-US" sz="1600" b="1">
                          <a:effectLst/>
                        </a:rPr>
                        <a:t>Urban</a:t>
                      </a:r>
                      <a:endParaRPr lang="en-US" sz="20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b="1" dirty="0">
                          <a:effectLst/>
                        </a:rPr>
                        <a:t>18</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b="1">
                          <a:effectLst/>
                        </a:rPr>
                        <a:t>4.65%</a:t>
                      </a:r>
                      <a:endParaRPr lang="en-US" sz="20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31205222"/>
                  </a:ext>
                </a:extLst>
              </a:tr>
              <a:tr h="408214">
                <a:tc>
                  <a:txBody>
                    <a:bodyPr/>
                    <a:lstStyle/>
                    <a:p>
                      <a:pPr marL="0" marR="0">
                        <a:lnSpc>
                          <a:spcPct val="107000"/>
                        </a:lnSpc>
                        <a:spcBef>
                          <a:spcPts val="0"/>
                        </a:spcBef>
                        <a:spcAft>
                          <a:spcPts val="0"/>
                        </a:spcAft>
                      </a:pPr>
                      <a:r>
                        <a:rPr lang="en-US" sz="1600" b="1">
                          <a:effectLst/>
                        </a:rPr>
                        <a:t>No Answer</a:t>
                      </a:r>
                      <a:endParaRPr lang="en-US" sz="20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b="1" dirty="0">
                          <a:effectLst/>
                        </a:rPr>
                        <a:t>19</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b="1" dirty="0">
                          <a:effectLst/>
                        </a:rPr>
                        <a:t>4.91%</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33104222"/>
                  </a:ext>
                </a:extLst>
              </a:tr>
            </a:tbl>
          </a:graphicData>
        </a:graphic>
      </p:graphicFrame>
    </p:spTree>
    <p:extLst>
      <p:ext uri="{BB962C8B-B14F-4D97-AF65-F5344CB8AC3E}">
        <p14:creationId xmlns:p14="http://schemas.microsoft.com/office/powerpoint/2010/main" val="35214757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8467E-ABBD-41C5-9268-1FE6B6707C3C}"/>
              </a:ext>
            </a:extLst>
          </p:cNvPr>
          <p:cNvSpPr>
            <a:spLocks noGrp="1"/>
          </p:cNvSpPr>
          <p:nvPr>
            <p:ph type="title"/>
          </p:nvPr>
        </p:nvSpPr>
        <p:spPr>
          <a:xfrm>
            <a:off x="0" y="1"/>
            <a:ext cx="9144000" cy="465363"/>
          </a:xfrm>
        </p:spPr>
        <p:txBody>
          <a:bodyPr>
            <a:normAutofit/>
          </a:bodyPr>
          <a:lstStyle/>
          <a:p>
            <a:pPr algn="ctr"/>
            <a:r>
              <a:rPr lang="en-US" sz="2400" dirty="0"/>
              <a:t>Research Framework </a:t>
            </a:r>
          </a:p>
        </p:txBody>
      </p:sp>
      <p:sp>
        <p:nvSpPr>
          <p:cNvPr id="5" name="Content Placeholder 4">
            <a:extLst>
              <a:ext uri="{FF2B5EF4-FFF2-40B4-BE49-F238E27FC236}">
                <a16:creationId xmlns:a16="http://schemas.microsoft.com/office/drawing/2014/main" id="{C8B28169-ABAA-4450-B9C6-8EC90DF87AD6}"/>
              </a:ext>
            </a:extLst>
          </p:cNvPr>
          <p:cNvSpPr>
            <a:spLocks noGrp="1"/>
          </p:cNvSpPr>
          <p:nvPr>
            <p:ph idx="1"/>
          </p:nvPr>
        </p:nvSpPr>
        <p:spPr>
          <a:xfrm>
            <a:off x="0" y="538843"/>
            <a:ext cx="9143999" cy="6392636"/>
          </a:xfrm>
        </p:spPr>
        <p:txBody>
          <a:bodyPr>
            <a:normAutofit/>
          </a:bodyPr>
          <a:lstStyle/>
          <a:p>
            <a:pPr marL="0" indent="0" algn="ctr">
              <a:buNone/>
            </a:pPr>
            <a:r>
              <a:rPr lang="en-GB" sz="2400" dirty="0">
                <a:latin typeface="Arial" panose="020B0604020202020204" pitchFamily="34" charset="0"/>
                <a:ea typeface="Calibri" panose="020F0502020204030204" pitchFamily="34" charset="0"/>
              </a:rPr>
              <a:t>Community development model. </a:t>
            </a:r>
            <a:r>
              <a:rPr lang="en-GB" sz="2400" dirty="0">
                <a:effectLst/>
                <a:latin typeface="Arial" panose="020B0604020202020204" pitchFamily="34" charset="0"/>
                <a:ea typeface="Calibri" panose="020F0502020204030204" pitchFamily="34" charset="0"/>
              </a:rPr>
              <a:t>Community Capitals Framework (CCF) (2014) Flora, Flora, and (2004) Frey, Flora, Neal, and Jan Floras).</a:t>
            </a:r>
          </a:p>
          <a:p>
            <a:pPr marL="0" indent="0" algn="ctr">
              <a:buNone/>
            </a:pPr>
            <a:endParaRPr lang="en-GB" sz="2400" dirty="0">
              <a:latin typeface="Arial" panose="020B0604020202020204" pitchFamily="34" charset="0"/>
              <a:ea typeface="Calibri" panose="020F0502020204030204" pitchFamily="34" charset="0"/>
            </a:endParaRPr>
          </a:p>
          <a:p>
            <a:pPr marL="0" indent="0" algn="ctr">
              <a:buNone/>
            </a:pPr>
            <a:r>
              <a:rPr lang="en-GB" sz="2400" dirty="0">
                <a:latin typeface="Arial" panose="020B0604020202020204" pitchFamily="34" charset="0"/>
                <a:ea typeface="Calibri" panose="020F0502020204030204" pitchFamily="34" charset="0"/>
              </a:rPr>
              <a:t>All seven capitals must be measured and integrated to understand the community development effects</a:t>
            </a:r>
          </a:p>
          <a:p>
            <a:pPr marL="0" indent="0" algn="ctr">
              <a:buNone/>
            </a:pPr>
            <a:endParaRPr lang="en-GB" sz="2400" dirty="0">
              <a:effectLst/>
              <a:latin typeface="Arial" panose="020B0604020202020204" pitchFamily="34" charset="0"/>
              <a:ea typeface="Calibri" panose="020F0502020204030204" pitchFamily="34" charset="0"/>
            </a:endParaRPr>
          </a:p>
          <a:p>
            <a:pPr marL="0" indent="0" algn="ctr">
              <a:buNone/>
            </a:pPr>
            <a:r>
              <a:rPr lang="en-GB" sz="2400" dirty="0">
                <a:effectLst/>
                <a:latin typeface="Arial" panose="020B0604020202020204" pitchFamily="34" charset="0"/>
                <a:ea typeface="Calibri" panose="020F0502020204030204" pitchFamily="34" charset="0"/>
              </a:rPr>
              <a:t>We constructed 28 items 23 subcomponents to identify accessibility resources across the seven community capitals. </a:t>
            </a:r>
          </a:p>
          <a:p>
            <a:pPr marL="1143000" lvl="2" indent="-457200">
              <a:buFont typeface="+mj-lt"/>
              <a:buAutoNum type="arabicPeriod"/>
            </a:pPr>
            <a:r>
              <a:rPr lang="en-GB" sz="2400" dirty="0">
                <a:effectLst/>
                <a:latin typeface="Arial" panose="020B0604020202020204" pitchFamily="34" charset="0"/>
                <a:ea typeface="Calibri" panose="020F0502020204030204" pitchFamily="34" charset="0"/>
              </a:rPr>
              <a:t>natural </a:t>
            </a:r>
          </a:p>
          <a:p>
            <a:pPr marL="1143000" lvl="2" indent="-457200">
              <a:buFont typeface="+mj-lt"/>
              <a:buAutoNum type="arabicPeriod"/>
            </a:pPr>
            <a:r>
              <a:rPr lang="en-GB" sz="2400" dirty="0">
                <a:effectLst/>
                <a:latin typeface="Arial" panose="020B0604020202020204" pitchFamily="34" charset="0"/>
                <a:ea typeface="Calibri" panose="020F0502020204030204" pitchFamily="34" charset="0"/>
              </a:rPr>
              <a:t>cultural </a:t>
            </a:r>
          </a:p>
          <a:p>
            <a:pPr marL="1143000" lvl="2" indent="-457200">
              <a:buFont typeface="+mj-lt"/>
              <a:buAutoNum type="arabicPeriod"/>
            </a:pPr>
            <a:r>
              <a:rPr lang="en-GB" sz="2400" dirty="0">
                <a:effectLst/>
                <a:latin typeface="Arial" panose="020B0604020202020204" pitchFamily="34" charset="0"/>
                <a:ea typeface="Calibri" panose="020F0502020204030204" pitchFamily="34" charset="0"/>
              </a:rPr>
              <a:t>human </a:t>
            </a:r>
          </a:p>
          <a:p>
            <a:pPr marL="1143000" lvl="2" indent="-457200">
              <a:buFont typeface="+mj-lt"/>
              <a:buAutoNum type="arabicPeriod"/>
            </a:pPr>
            <a:r>
              <a:rPr lang="en-GB" sz="2400" dirty="0">
                <a:effectLst/>
                <a:latin typeface="Arial" panose="020B0604020202020204" pitchFamily="34" charset="0"/>
                <a:ea typeface="Calibri" panose="020F0502020204030204" pitchFamily="34" charset="0"/>
              </a:rPr>
              <a:t>social </a:t>
            </a:r>
          </a:p>
          <a:p>
            <a:pPr marL="1143000" lvl="2" indent="-457200">
              <a:buFont typeface="+mj-lt"/>
              <a:buAutoNum type="arabicPeriod"/>
            </a:pPr>
            <a:r>
              <a:rPr lang="en-GB" sz="2400" dirty="0">
                <a:effectLst/>
                <a:latin typeface="Arial" panose="020B0604020202020204" pitchFamily="34" charset="0"/>
                <a:ea typeface="Calibri" panose="020F0502020204030204" pitchFamily="34" charset="0"/>
              </a:rPr>
              <a:t>political </a:t>
            </a:r>
          </a:p>
          <a:p>
            <a:pPr marL="1143000" lvl="2" indent="-457200">
              <a:buFont typeface="+mj-lt"/>
              <a:buAutoNum type="arabicPeriod"/>
            </a:pPr>
            <a:r>
              <a:rPr lang="en-GB" sz="2400" dirty="0">
                <a:effectLst/>
                <a:latin typeface="Arial" panose="020B0604020202020204" pitchFamily="34" charset="0"/>
                <a:ea typeface="Calibri" panose="020F0502020204030204" pitchFamily="34" charset="0"/>
              </a:rPr>
              <a:t>financial </a:t>
            </a:r>
          </a:p>
          <a:p>
            <a:pPr marL="1143000" lvl="2" indent="-457200">
              <a:buFont typeface="+mj-lt"/>
              <a:buAutoNum type="arabicPeriod"/>
            </a:pPr>
            <a:r>
              <a:rPr lang="en-GB" sz="2400" dirty="0">
                <a:effectLst/>
                <a:latin typeface="Arial" panose="020B0604020202020204" pitchFamily="34" charset="0"/>
                <a:ea typeface="Calibri" panose="020F0502020204030204" pitchFamily="34" charset="0"/>
              </a:rPr>
              <a:t>built</a:t>
            </a:r>
          </a:p>
          <a:p>
            <a:pPr marL="0" marR="0" indent="0" algn="just">
              <a:lnSpc>
                <a:spcPct val="107000"/>
              </a:lnSpc>
              <a:spcBef>
                <a:spcPts val="0"/>
              </a:spcBef>
              <a:spcAft>
                <a:spcPts val="800"/>
              </a:spcAft>
              <a:buNone/>
            </a:pPr>
            <a:endParaRPr lang="en-GB" sz="2200" dirty="0">
              <a:effectLst/>
              <a:latin typeface="Arial" panose="020B0604020202020204" pitchFamily="34" charset="0"/>
              <a:ea typeface="Calibri" panose="020F0502020204030204" pitchFamily="34" charset="0"/>
            </a:endParaRPr>
          </a:p>
          <a:p>
            <a:pPr marL="0" indent="0">
              <a:buNone/>
            </a:pPr>
            <a:endParaRPr lang="en-US" dirty="0"/>
          </a:p>
        </p:txBody>
      </p:sp>
    </p:spTree>
    <p:extLst>
      <p:ext uri="{BB962C8B-B14F-4D97-AF65-F5344CB8AC3E}">
        <p14:creationId xmlns:p14="http://schemas.microsoft.com/office/powerpoint/2010/main" val="5861003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81A6F9-2B0F-47EE-B26C-8665E86022F9}"/>
              </a:ext>
            </a:extLst>
          </p:cNvPr>
          <p:cNvSpPr>
            <a:spLocks noGrp="1"/>
          </p:cNvSpPr>
          <p:nvPr>
            <p:ph type="title"/>
          </p:nvPr>
        </p:nvSpPr>
        <p:spPr>
          <a:xfrm>
            <a:off x="0" y="1"/>
            <a:ext cx="9144000" cy="759278"/>
          </a:xfrm>
        </p:spPr>
        <p:txBody>
          <a:bodyPr>
            <a:normAutofit/>
          </a:bodyPr>
          <a:lstStyle/>
          <a:p>
            <a:pPr algn="ctr"/>
            <a:r>
              <a:rPr lang="en-GB" sz="2400" dirty="0"/>
              <a:t>The synergetic interaction of the 7 community capitals </a:t>
            </a:r>
            <a:endParaRPr lang="en-US" sz="2400" dirty="0"/>
          </a:p>
        </p:txBody>
      </p:sp>
      <p:sp>
        <p:nvSpPr>
          <p:cNvPr id="3" name="Content Placeholder 2">
            <a:extLst>
              <a:ext uri="{FF2B5EF4-FFF2-40B4-BE49-F238E27FC236}">
                <a16:creationId xmlns:a16="http://schemas.microsoft.com/office/drawing/2014/main" id="{F644400A-A38C-4BE6-9524-476A1851FF4A}"/>
              </a:ext>
            </a:extLst>
          </p:cNvPr>
          <p:cNvSpPr>
            <a:spLocks noGrp="1"/>
          </p:cNvSpPr>
          <p:nvPr>
            <p:ph idx="1"/>
          </p:nvPr>
        </p:nvSpPr>
        <p:spPr>
          <a:xfrm>
            <a:off x="1" y="759278"/>
            <a:ext cx="9144000" cy="6098721"/>
          </a:xfrm>
        </p:spPr>
        <p:txBody>
          <a:bodyPr/>
          <a:lstStyle/>
          <a:p>
            <a:pPr marL="0" marR="0" indent="0" algn="just">
              <a:lnSpc>
                <a:spcPct val="107000"/>
              </a:lnSpc>
              <a:spcBef>
                <a:spcPts val="0"/>
              </a:spcBef>
              <a:spcAft>
                <a:spcPts val="800"/>
              </a:spcAft>
              <a:buNone/>
            </a:pPr>
            <a:r>
              <a:rPr lang="en-GB" sz="2200" dirty="0">
                <a:latin typeface="Arial" panose="020B0604020202020204" pitchFamily="34" charset="0"/>
                <a:ea typeface="Calibri" panose="020F0502020204030204" pitchFamily="34" charset="0"/>
              </a:rPr>
              <a:t>We analyzed the </a:t>
            </a:r>
            <a:r>
              <a:rPr lang="en-GB" sz="2200" dirty="0">
                <a:effectLst/>
                <a:latin typeface="Arial" panose="020B0604020202020204" pitchFamily="34" charset="0"/>
                <a:ea typeface="Calibri" panose="020F0502020204030204" pitchFamily="34" charset="0"/>
              </a:rPr>
              <a:t>promotion of accessible </a:t>
            </a:r>
            <a:r>
              <a:rPr lang="en-GB" sz="2200" dirty="0">
                <a:latin typeface="Arial" panose="020B0604020202020204" pitchFamily="34" charset="0"/>
                <a:ea typeface="Calibri" panose="020F0502020204030204" pitchFamily="34" charset="0"/>
              </a:rPr>
              <a:t>communities toward our four stated goals by </a:t>
            </a:r>
            <a:r>
              <a:rPr lang="en-GB" sz="2200" dirty="0">
                <a:effectLst/>
                <a:latin typeface="Arial" panose="020B0604020202020204" pitchFamily="34" charset="0"/>
                <a:ea typeface="Calibri" panose="020F0502020204030204" pitchFamily="34" charset="0"/>
              </a:rPr>
              <a:t>combining CCF themes</a:t>
            </a:r>
            <a:r>
              <a:rPr lang="en-GB" sz="1700" dirty="0">
                <a:effectLst/>
                <a:latin typeface="Arial" panose="020B0604020202020204" pitchFamily="34" charset="0"/>
                <a:ea typeface="Calibri" panose="020F0502020204030204" pitchFamily="34" charset="0"/>
                <a:cs typeface="Arial" panose="020B0604020202020204" pitchFamily="34" charset="0"/>
              </a:rPr>
              <a:t>:</a:t>
            </a:r>
          </a:p>
          <a:p>
            <a:pPr marL="0" marR="0" indent="0" algn="just">
              <a:lnSpc>
                <a:spcPct val="107000"/>
              </a:lnSpc>
              <a:spcBef>
                <a:spcPts val="0"/>
              </a:spcBef>
              <a:spcAft>
                <a:spcPts val="800"/>
              </a:spcAft>
              <a:buNone/>
            </a:pPr>
            <a:endParaRPr lang="en-US" sz="1700" dirty="0">
              <a:effectLst/>
              <a:latin typeface="Arial" panose="020B0604020202020204" pitchFamily="34" charset="0"/>
              <a:ea typeface="Calibri" panose="020F0502020204030204" pitchFamily="34" charset="0"/>
              <a:cs typeface="Arial" panose="020B0604020202020204" pitchFamily="34" charset="0"/>
            </a:endParaRPr>
          </a:p>
          <a:p>
            <a:pPr marL="685800" lvl="1" indent="-342900" algn="just">
              <a:spcBef>
                <a:spcPts val="0"/>
              </a:spcBef>
              <a:buFont typeface="Symbol" panose="05050102010706020507" pitchFamily="18" charset="2"/>
              <a:buChar char=""/>
            </a:pPr>
            <a:r>
              <a:rPr lang="en-GB" sz="2400" dirty="0">
                <a:effectLst/>
                <a:latin typeface="Arial" panose="020B0604020202020204" pitchFamily="34" charset="0"/>
                <a:ea typeface="Calibri" panose="020F0502020204030204" pitchFamily="34" charset="0"/>
                <a:cs typeface="Arial" panose="020B0604020202020204" pitchFamily="34" charset="0"/>
              </a:rPr>
              <a:t>Inclusion/influence of disability communities in</a:t>
            </a:r>
            <a:endParaRPr lang="en-US" sz="2400" dirty="0">
              <a:effectLst/>
              <a:latin typeface="Arial" panose="020B0604020202020204" pitchFamily="34" charset="0"/>
              <a:ea typeface="Calibri" panose="020F0502020204030204" pitchFamily="34" charset="0"/>
              <a:cs typeface="Arial" panose="020B0604020202020204" pitchFamily="34" charset="0"/>
            </a:endParaRPr>
          </a:p>
          <a:p>
            <a:pPr marL="1028700" lvl="2" indent="-342900" algn="just">
              <a:spcBef>
                <a:spcPts val="0"/>
              </a:spcBef>
              <a:buFont typeface="Symbol" panose="05050102010706020507" pitchFamily="18" charset="2"/>
              <a:buChar char=""/>
            </a:pPr>
            <a:r>
              <a:rPr lang="en-GB" sz="2100" dirty="0">
                <a:effectLst/>
                <a:latin typeface="Arial" panose="020B0604020202020204" pitchFamily="34" charset="0"/>
                <a:ea typeface="Calibri" panose="020F0502020204030204" pitchFamily="34" charset="0"/>
                <a:cs typeface="Arial" panose="020B0604020202020204" pitchFamily="34" charset="0"/>
              </a:rPr>
              <a:t>Accessibility driven budget strategies</a:t>
            </a:r>
            <a:endParaRPr lang="en-US" sz="2100" dirty="0">
              <a:effectLst/>
              <a:latin typeface="Arial" panose="020B0604020202020204" pitchFamily="34" charset="0"/>
              <a:ea typeface="Calibri" panose="020F0502020204030204" pitchFamily="34" charset="0"/>
              <a:cs typeface="Arial" panose="020B0604020202020204" pitchFamily="34" charset="0"/>
            </a:endParaRPr>
          </a:p>
          <a:p>
            <a:pPr marL="1028700" lvl="2" indent="-342900" algn="just">
              <a:spcBef>
                <a:spcPts val="0"/>
              </a:spcBef>
              <a:buFont typeface="Symbol" panose="05050102010706020507" pitchFamily="18" charset="2"/>
              <a:buChar char=""/>
            </a:pPr>
            <a:r>
              <a:rPr lang="en-GB" sz="2100" dirty="0">
                <a:effectLst/>
                <a:latin typeface="Arial" panose="020B0604020202020204" pitchFamily="34" charset="0"/>
                <a:ea typeface="Calibri" panose="020F0502020204030204" pitchFamily="34" charset="0"/>
                <a:cs typeface="Arial" panose="020B0604020202020204" pitchFamily="34" charset="0"/>
              </a:rPr>
              <a:t>Accessibility driven policy strategies </a:t>
            </a:r>
            <a:endParaRPr lang="en-US" sz="2100" dirty="0">
              <a:effectLst/>
              <a:latin typeface="Arial" panose="020B0604020202020204" pitchFamily="34" charset="0"/>
              <a:ea typeface="Calibri" panose="020F0502020204030204" pitchFamily="34" charset="0"/>
              <a:cs typeface="Arial" panose="020B0604020202020204" pitchFamily="34" charset="0"/>
            </a:endParaRPr>
          </a:p>
          <a:p>
            <a:pPr marL="1028700" lvl="2" indent="-342900" algn="just">
              <a:spcBef>
                <a:spcPts val="0"/>
              </a:spcBef>
              <a:buFont typeface="Symbol" panose="05050102010706020507" pitchFamily="18" charset="2"/>
              <a:buChar char=""/>
            </a:pPr>
            <a:r>
              <a:rPr lang="en-GB" sz="2100" dirty="0">
                <a:effectLst/>
                <a:latin typeface="Arial" panose="020B0604020202020204" pitchFamily="34" charset="0"/>
                <a:ea typeface="Calibri" panose="020F0502020204030204" pitchFamily="34" charset="0"/>
                <a:cs typeface="Arial" panose="020B0604020202020204" pitchFamily="34" charset="0"/>
              </a:rPr>
              <a:t>Assertive support and resources for ADA coordinators </a:t>
            </a:r>
            <a:endParaRPr lang="en-US" sz="2100" dirty="0">
              <a:effectLst/>
              <a:latin typeface="Arial" panose="020B0604020202020204" pitchFamily="34" charset="0"/>
              <a:ea typeface="Calibri" panose="020F0502020204030204" pitchFamily="34" charset="0"/>
              <a:cs typeface="Arial" panose="020B0604020202020204" pitchFamily="34" charset="0"/>
            </a:endParaRPr>
          </a:p>
          <a:p>
            <a:pPr marL="1028700" lvl="2" indent="-342900" algn="just">
              <a:spcBef>
                <a:spcPts val="0"/>
              </a:spcBef>
              <a:buFont typeface="Symbol" panose="05050102010706020507" pitchFamily="18" charset="2"/>
              <a:buChar char=""/>
            </a:pPr>
            <a:r>
              <a:rPr lang="en-GB" sz="2100" dirty="0">
                <a:effectLst/>
                <a:latin typeface="Arial" panose="020B0604020202020204" pitchFamily="34" charset="0"/>
                <a:ea typeface="Calibri" panose="020F0502020204030204" pitchFamily="34" charset="0"/>
                <a:cs typeface="Arial" panose="020B0604020202020204" pitchFamily="34" charset="0"/>
              </a:rPr>
              <a:t>Status of self-evaluations and transition plans </a:t>
            </a:r>
          </a:p>
          <a:p>
            <a:pPr marL="685800" lvl="2" indent="0" algn="just">
              <a:spcBef>
                <a:spcPts val="0"/>
              </a:spcBef>
              <a:buNone/>
            </a:pPr>
            <a:endParaRPr lang="en-US" sz="2100" dirty="0">
              <a:effectLst/>
              <a:latin typeface="Arial" panose="020B0604020202020204" pitchFamily="34" charset="0"/>
              <a:ea typeface="Calibri" panose="020F0502020204030204" pitchFamily="34" charset="0"/>
              <a:cs typeface="Arial" panose="020B0604020202020204" pitchFamily="34" charset="0"/>
            </a:endParaRPr>
          </a:p>
          <a:p>
            <a:pPr marL="685800" lvl="1" indent="-342900" algn="just">
              <a:spcBef>
                <a:spcPts val="0"/>
              </a:spcBef>
              <a:buFont typeface="Symbol" panose="05050102010706020507" pitchFamily="18" charset="2"/>
              <a:buChar char=""/>
            </a:pPr>
            <a:r>
              <a:rPr lang="en-GB" sz="2400" dirty="0">
                <a:effectLst/>
                <a:latin typeface="Arial" panose="020B0604020202020204" pitchFamily="34" charset="0"/>
                <a:ea typeface="Calibri" panose="020F0502020204030204" pitchFamily="34" charset="0"/>
                <a:cs typeface="Arial" panose="020B0604020202020204" pitchFamily="34" charset="0"/>
              </a:rPr>
              <a:t>Collaboration with outside entities </a:t>
            </a:r>
            <a:endParaRPr lang="en-US" sz="2400" dirty="0">
              <a:effectLst/>
              <a:latin typeface="Arial" panose="020B0604020202020204" pitchFamily="34" charset="0"/>
              <a:ea typeface="Calibri" panose="020F0502020204030204" pitchFamily="34" charset="0"/>
              <a:cs typeface="Arial" panose="020B0604020202020204" pitchFamily="34" charset="0"/>
            </a:endParaRPr>
          </a:p>
          <a:p>
            <a:pPr marL="685800" lvl="1" indent="-342900" algn="just">
              <a:spcBef>
                <a:spcPts val="0"/>
              </a:spcBef>
              <a:buFont typeface="Symbol" panose="05050102010706020507" pitchFamily="18" charset="2"/>
              <a:buChar char=""/>
            </a:pPr>
            <a:r>
              <a:rPr lang="en-GB" sz="2400" dirty="0">
                <a:effectLst/>
                <a:latin typeface="Arial" panose="020B0604020202020204" pitchFamily="34" charset="0"/>
                <a:ea typeface="Calibri" panose="020F0502020204030204" pitchFamily="34" charset="0"/>
                <a:cs typeface="Arial" panose="020B0604020202020204" pitchFamily="34" charset="0"/>
              </a:rPr>
              <a:t>Adoption and enforcement of accessible design documents </a:t>
            </a:r>
            <a:endParaRPr lang="en-US" sz="2400" dirty="0">
              <a:effectLst/>
              <a:latin typeface="Arial" panose="020B0604020202020204" pitchFamily="34" charset="0"/>
              <a:ea typeface="Calibri" panose="020F0502020204030204" pitchFamily="34" charset="0"/>
              <a:cs typeface="Arial" panose="020B0604020202020204" pitchFamily="34" charset="0"/>
            </a:endParaRPr>
          </a:p>
          <a:p>
            <a:pPr marL="685800" lvl="1" indent="-342900" algn="just">
              <a:spcBef>
                <a:spcPts val="0"/>
              </a:spcBef>
              <a:buFont typeface="Symbol" panose="05050102010706020507" pitchFamily="18" charset="2"/>
              <a:buChar char=""/>
            </a:pPr>
            <a:r>
              <a:rPr lang="en-GB" sz="2400" dirty="0">
                <a:effectLst/>
                <a:latin typeface="Arial" panose="020B0604020202020204" pitchFamily="34" charset="0"/>
                <a:ea typeface="Calibri" panose="020F0502020204030204" pitchFamily="34" charset="0"/>
                <a:cs typeface="Arial" panose="020B0604020202020204" pitchFamily="34" charset="0"/>
              </a:rPr>
              <a:t>Building plan reviews </a:t>
            </a:r>
            <a:endParaRPr lang="en-US" sz="2400" dirty="0">
              <a:effectLst/>
              <a:latin typeface="Arial" panose="020B0604020202020204" pitchFamily="34" charset="0"/>
              <a:ea typeface="Calibri" panose="020F0502020204030204" pitchFamily="34" charset="0"/>
              <a:cs typeface="Arial" panose="020B0604020202020204" pitchFamily="34" charset="0"/>
            </a:endParaRPr>
          </a:p>
          <a:p>
            <a:pPr marL="685800" lvl="1" indent="-342900" algn="just">
              <a:spcBef>
                <a:spcPts val="0"/>
              </a:spcBef>
              <a:buFont typeface="Symbol" panose="05050102010706020507" pitchFamily="18" charset="2"/>
              <a:buChar char=""/>
            </a:pPr>
            <a:r>
              <a:rPr lang="en-GB" sz="2400" dirty="0">
                <a:effectLst/>
                <a:latin typeface="Arial" panose="020B0604020202020204" pitchFamily="34" charset="0"/>
                <a:ea typeface="Calibri" panose="020F0502020204030204" pitchFamily="34" charset="0"/>
                <a:cs typeface="Arial" panose="020B0604020202020204" pitchFamily="34" charset="0"/>
              </a:rPr>
              <a:t>Issuance of building permits </a:t>
            </a:r>
            <a:endParaRPr lang="en-US" sz="2400" dirty="0">
              <a:effectLst/>
              <a:latin typeface="Arial" panose="020B0604020202020204" pitchFamily="34" charset="0"/>
              <a:ea typeface="Calibri" panose="020F0502020204030204" pitchFamily="34" charset="0"/>
              <a:cs typeface="Arial" panose="020B0604020202020204" pitchFamily="34" charset="0"/>
            </a:endParaRPr>
          </a:p>
          <a:p>
            <a:pPr marL="685800" lvl="1" indent="-342900" algn="just">
              <a:spcBef>
                <a:spcPts val="0"/>
              </a:spcBef>
              <a:buFont typeface="Symbol" panose="05050102010706020507" pitchFamily="18" charset="2"/>
              <a:buChar char=""/>
            </a:pPr>
            <a:r>
              <a:rPr lang="en-GB" sz="2400" dirty="0">
                <a:effectLst/>
                <a:latin typeface="Arial" panose="020B0604020202020204" pitchFamily="34" charset="0"/>
                <a:ea typeface="Calibri" panose="020F0502020204030204" pitchFamily="34" charset="0"/>
                <a:cs typeface="Arial" panose="020B0604020202020204" pitchFamily="34" charset="0"/>
              </a:rPr>
              <a:t>Compliance of facilities, especially recreation. </a:t>
            </a:r>
          </a:p>
          <a:p>
            <a:pPr marL="685800" lvl="1" indent="-342900" algn="just">
              <a:spcBef>
                <a:spcPts val="0"/>
              </a:spcBef>
              <a:buFont typeface="Symbol" panose="05050102010706020507" pitchFamily="18" charset="2"/>
              <a:buChar char=""/>
            </a:pPr>
            <a:r>
              <a:rPr lang="en-GB" sz="2400" dirty="0">
                <a:latin typeface="Arial" panose="020B0604020202020204" pitchFamily="34" charset="0"/>
                <a:ea typeface="Calibri" panose="020F0502020204030204" pitchFamily="34" charset="0"/>
                <a:cs typeface="Arial" panose="020B0604020202020204" pitchFamily="34" charset="0"/>
              </a:rPr>
              <a:t>Website Access</a:t>
            </a:r>
          </a:p>
          <a:p>
            <a:pPr marL="685800" lvl="1" indent="-342900" algn="just">
              <a:spcBef>
                <a:spcPts val="0"/>
              </a:spcBef>
              <a:buFont typeface="Symbol" panose="05050102010706020507" pitchFamily="18" charset="2"/>
              <a:buChar char=""/>
            </a:pPr>
            <a:r>
              <a:rPr lang="en-GB" sz="2400" dirty="0">
                <a:latin typeface="Arial" panose="020B0604020202020204" pitchFamily="34" charset="0"/>
                <a:ea typeface="Calibri" panose="020F0502020204030204" pitchFamily="34" charset="0"/>
                <a:cs typeface="Arial" panose="020B0604020202020204" pitchFamily="34" charset="0"/>
              </a:rPr>
              <a:t>Access to Title III goods and services</a:t>
            </a:r>
          </a:p>
          <a:p>
            <a:endParaRPr lang="en-US" dirty="0"/>
          </a:p>
        </p:txBody>
      </p:sp>
    </p:spTree>
    <p:extLst>
      <p:ext uri="{BB962C8B-B14F-4D97-AF65-F5344CB8AC3E}">
        <p14:creationId xmlns:p14="http://schemas.microsoft.com/office/powerpoint/2010/main" val="3367665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6773FE1E-7B23-4B4F-8EBE-9A8A860A9319}"/>
              </a:ext>
            </a:extLst>
          </p:cNvPr>
          <p:cNvGraphicFramePr>
            <a:graphicFrameLocks noGrp="1"/>
          </p:cNvGraphicFramePr>
          <p:nvPr>
            <p:extLst>
              <p:ext uri="{D42A27DB-BD31-4B8C-83A1-F6EECF244321}">
                <p14:modId xmlns:p14="http://schemas.microsoft.com/office/powerpoint/2010/main" val="2277821742"/>
              </p:ext>
            </p:extLst>
          </p:nvPr>
        </p:nvGraphicFramePr>
        <p:xfrm>
          <a:off x="1" y="-101335"/>
          <a:ext cx="9144004" cy="7124415"/>
        </p:xfrm>
        <a:graphic>
          <a:graphicData uri="http://schemas.openxmlformats.org/drawingml/2006/table">
            <a:tbl>
              <a:tblPr firstRow="1" firstCol="1"/>
              <a:tblGrid>
                <a:gridCol w="1167492">
                  <a:extLst>
                    <a:ext uri="{9D8B030D-6E8A-4147-A177-3AD203B41FA5}">
                      <a16:colId xmlns:a16="http://schemas.microsoft.com/office/drawing/2014/main" val="2767797016"/>
                    </a:ext>
                  </a:extLst>
                </a:gridCol>
                <a:gridCol w="1510393">
                  <a:extLst>
                    <a:ext uri="{9D8B030D-6E8A-4147-A177-3AD203B41FA5}">
                      <a16:colId xmlns:a16="http://schemas.microsoft.com/office/drawing/2014/main" val="1178908154"/>
                    </a:ext>
                  </a:extLst>
                </a:gridCol>
                <a:gridCol w="1477735">
                  <a:extLst>
                    <a:ext uri="{9D8B030D-6E8A-4147-A177-3AD203B41FA5}">
                      <a16:colId xmlns:a16="http://schemas.microsoft.com/office/drawing/2014/main" val="1177832200"/>
                    </a:ext>
                  </a:extLst>
                </a:gridCol>
                <a:gridCol w="1600200">
                  <a:extLst>
                    <a:ext uri="{9D8B030D-6E8A-4147-A177-3AD203B41FA5}">
                      <a16:colId xmlns:a16="http://schemas.microsoft.com/office/drawing/2014/main" val="4010775298"/>
                    </a:ext>
                  </a:extLst>
                </a:gridCol>
                <a:gridCol w="1657350">
                  <a:extLst>
                    <a:ext uri="{9D8B030D-6E8A-4147-A177-3AD203B41FA5}">
                      <a16:colId xmlns:a16="http://schemas.microsoft.com/office/drawing/2014/main" val="785117501"/>
                    </a:ext>
                  </a:extLst>
                </a:gridCol>
                <a:gridCol w="1730834">
                  <a:extLst>
                    <a:ext uri="{9D8B030D-6E8A-4147-A177-3AD203B41FA5}">
                      <a16:colId xmlns:a16="http://schemas.microsoft.com/office/drawing/2014/main" val="276301860"/>
                    </a:ext>
                  </a:extLst>
                </a:gridCol>
              </a:tblGrid>
              <a:tr h="78993">
                <a:tc gridSpan="5">
                  <a:txBody>
                    <a:bodyPr/>
                    <a:lstStyle/>
                    <a:p>
                      <a:pPr algn="ctr" fontAlgn="ctr"/>
                      <a:r>
                        <a:rPr lang="en-US" sz="400" b="1" i="0" u="none" strike="noStrike" dirty="0">
                          <a:solidFill>
                            <a:srgbClr val="000000"/>
                          </a:solidFill>
                          <a:effectLst/>
                          <a:latin typeface="Calibri" panose="020F0502020204030204" pitchFamily="34" charset="0"/>
                        </a:rPr>
                        <a:t>Status of the Americans with Disabilities Act in Local Governments</a:t>
                      </a:r>
                    </a:p>
                  </a:txBody>
                  <a:tcPr marL="1762" marR="1762" marT="1762"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endParaRPr lang="en-US" sz="400" b="1" i="0" u="none" strike="noStrike">
                        <a:solidFill>
                          <a:srgbClr val="000000"/>
                        </a:solidFill>
                        <a:effectLst/>
                        <a:latin typeface="Calibri" panose="020F0502020204030204" pitchFamily="34" charset="0"/>
                      </a:endParaRPr>
                    </a:p>
                  </a:txBody>
                  <a:tcPr marL="1762" marR="1762" marT="1762" marB="0" anchor="ctr">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70296728"/>
                  </a:ext>
                </a:extLst>
              </a:tr>
              <a:tr h="570578">
                <a:tc>
                  <a:txBody>
                    <a:bodyPr/>
                    <a:lstStyle/>
                    <a:p>
                      <a:pPr algn="ctr" fontAlgn="ctr"/>
                      <a:r>
                        <a:rPr lang="en-US" sz="1600" b="1" i="0" u="none" strike="noStrike" dirty="0">
                          <a:solidFill>
                            <a:srgbClr val="000000"/>
                          </a:solidFill>
                          <a:effectLst/>
                          <a:latin typeface="Calibri" panose="020F0502020204030204" pitchFamily="34" charset="0"/>
                        </a:rPr>
                        <a:t>Community Capital Framework</a:t>
                      </a:r>
                    </a:p>
                  </a:txBody>
                  <a:tcPr marL="1762" marR="1762" marT="17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7CE"/>
                    </a:solidFill>
                  </a:tcPr>
                </a:tc>
                <a:tc>
                  <a:txBody>
                    <a:bodyPr/>
                    <a:lstStyle/>
                    <a:p>
                      <a:pPr algn="ctr" fontAlgn="ctr"/>
                      <a:r>
                        <a:rPr lang="en-US" sz="1600" b="1" i="0" u="none" strike="noStrike" dirty="0">
                          <a:solidFill>
                            <a:srgbClr val="000000"/>
                          </a:solidFill>
                          <a:effectLst/>
                          <a:latin typeface="Calibri" panose="020F0502020204030204" pitchFamily="34" charset="0"/>
                        </a:rPr>
                        <a:t>Possible examples explained</a:t>
                      </a:r>
                    </a:p>
                  </a:txBody>
                  <a:tcPr marL="1762" marR="1762" marT="17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7CE"/>
                    </a:solidFill>
                  </a:tcPr>
                </a:tc>
                <a:tc>
                  <a:txBody>
                    <a:bodyPr/>
                    <a:lstStyle/>
                    <a:p>
                      <a:pPr algn="ctr" fontAlgn="ctr"/>
                      <a:r>
                        <a:rPr lang="en-US" sz="1600" b="1" i="0" u="none" strike="noStrike" dirty="0">
                          <a:solidFill>
                            <a:srgbClr val="000000"/>
                          </a:solidFill>
                          <a:effectLst/>
                          <a:latin typeface="Calibri" panose="020F0502020204030204" pitchFamily="34" charset="0"/>
                        </a:rPr>
                        <a:t>Question to measure</a:t>
                      </a:r>
                    </a:p>
                  </a:txBody>
                  <a:tcPr marL="1762" marR="1762" marT="17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7CE"/>
                    </a:solidFill>
                  </a:tcPr>
                </a:tc>
                <a:tc>
                  <a:txBody>
                    <a:bodyPr/>
                    <a:lstStyle/>
                    <a:p>
                      <a:pPr algn="ctr" fontAlgn="ctr"/>
                      <a:r>
                        <a:rPr lang="en-US" sz="1600" b="1" i="0" u="none" strike="noStrike" dirty="0">
                          <a:solidFill>
                            <a:srgbClr val="000000"/>
                          </a:solidFill>
                          <a:effectLst/>
                          <a:latin typeface="Calibri" panose="020F0502020204030204" pitchFamily="34" charset="0"/>
                        </a:rPr>
                        <a:t>Question to measure</a:t>
                      </a:r>
                    </a:p>
                  </a:txBody>
                  <a:tcPr marL="1762" marR="1762" marT="17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7CE"/>
                    </a:solidFill>
                  </a:tcP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endParaRPr lang="en-US" sz="1600" b="1" i="0" u="none" strike="noStrike" dirty="0">
                        <a:solidFill>
                          <a:srgbClr val="000000"/>
                        </a:solidFill>
                        <a:effectLst/>
                        <a:latin typeface="Calibri" panose="020F0502020204030204" pitchFamily="34" charset="0"/>
                      </a:endParaRPr>
                    </a:p>
                    <a:p>
                      <a:pPr marL="0" marR="0" lvl="0" indent="0" algn="ctr" defTabSz="685800" rtl="0" eaLnBrk="1" fontAlgn="ctr" latinLnBrk="0" hangingPunct="1">
                        <a:lnSpc>
                          <a:spcPct val="100000"/>
                        </a:lnSpc>
                        <a:spcBef>
                          <a:spcPts val="0"/>
                        </a:spcBef>
                        <a:spcAft>
                          <a:spcPts val="0"/>
                        </a:spcAft>
                        <a:buClrTx/>
                        <a:buSzTx/>
                        <a:buFontTx/>
                        <a:buNone/>
                        <a:tabLst/>
                        <a:defRPr/>
                      </a:pPr>
                      <a:r>
                        <a:rPr lang="en-US" sz="1600" b="1" i="0" u="none" strike="noStrike" dirty="0">
                          <a:solidFill>
                            <a:srgbClr val="000000"/>
                          </a:solidFill>
                          <a:effectLst/>
                          <a:latin typeface="Calibri" panose="020F0502020204030204" pitchFamily="34" charset="0"/>
                        </a:rPr>
                        <a:t>Question to </a:t>
                      </a:r>
                    </a:p>
                    <a:p>
                      <a:pPr marL="0" marR="0" lvl="0" indent="0" algn="ctr" defTabSz="685800" rtl="0" eaLnBrk="1" fontAlgn="ctr" latinLnBrk="0" hangingPunct="1">
                        <a:lnSpc>
                          <a:spcPct val="100000"/>
                        </a:lnSpc>
                        <a:spcBef>
                          <a:spcPts val="0"/>
                        </a:spcBef>
                        <a:spcAft>
                          <a:spcPts val="0"/>
                        </a:spcAft>
                        <a:buClrTx/>
                        <a:buSzTx/>
                        <a:buFontTx/>
                        <a:buNone/>
                        <a:tabLst/>
                        <a:defRPr/>
                      </a:pPr>
                      <a:r>
                        <a:rPr lang="en-US" sz="1600" b="1" i="0" u="none" strike="noStrike" dirty="0">
                          <a:solidFill>
                            <a:srgbClr val="000000"/>
                          </a:solidFill>
                          <a:effectLst/>
                          <a:latin typeface="Calibri" panose="020F0502020204030204" pitchFamily="34" charset="0"/>
                        </a:rPr>
                        <a:t>measure</a:t>
                      </a:r>
                    </a:p>
                    <a:p>
                      <a:pPr algn="ctr" fontAlgn="ctr"/>
                      <a:endParaRPr lang="en-US" sz="1600" b="1" i="0" u="none" strike="noStrike" dirty="0">
                        <a:solidFill>
                          <a:srgbClr val="000000"/>
                        </a:solidFill>
                        <a:effectLst/>
                        <a:latin typeface="Calibri" panose="020F0502020204030204" pitchFamily="34" charset="0"/>
                      </a:endParaRPr>
                    </a:p>
                  </a:txBody>
                  <a:tcPr marL="1762" marR="1762" marT="17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7CE"/>
                    </a:solidFill>
                  </a:tcP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endParaRPr lang="en-US" sz="1600" b="1" i="0" u="none" strike="noStrike" dirty="0">
                        <a:solidFill>
                          <a:srgbClr val="000000"/>
                        </a:solidFill>
                        <a:effectLst/>
                        <a:latin typeface="Calibri" panose="020F0502020204030204" pitchFamily="34" charset="0"/>
                      </a:endParaRPr>
                    </a:p>
                    <a:p>
                      <a:pPr marL="0" marR="0" lvl="0" indent="0" algn="ctr" defTabSz="685800" rtl="0" eaLnBrk="1" fontAlgn="ctr" latinLnBrk="0" hangingPunct="1">
                        <a:lnSpc>
                          <a:spcPct val="100000"/>
                        </a:lnSpc>
                        <a:spcBef>
                          <a:spcPts val="0"/>
                        </a:spcBef>
                        <a:spcAft>
                          <a:spcPts val="0"/>
                        </a:spcAft>
                        <a:buClrTx/>
                        <a:buSzTx/>
                        <a:buFontTx/>
                        <a:buNone/>
                        <a:tabLst/>
                        <a:defRPr/>
                      </a:pPr>
                      <a:r>
                        <a:rPr lang="en-US" sz="1600" b="1" i="0" u="none" strike="noStrike" dirty="0">
                          <a:solidFill>
                            <a:srgbClr val="000000"/>
                          </a:solidFill>
                          <a:effectLst/>
                          <a:latin typeface="Calibri" panose="020F0502020204030204" pitchFamily="34" charset="0"/>
                        </a:rPr>
                        <a:t>Question to </a:t>
                      </a:r>
                    </a:p>
                    <a:p>
                      <a:pPr marL="0" marR="0" lvl="0" indent="0" algn="ctr" defTabSz="685800" rtl="0" eaLnBrk="1" fontAlgn="ctr" latinLnBrk="0" hangingPunct="1">
                        <a:lnSpc>
                          <a:spcPct val="100000"/>
                        </a:lnSpc>
                        <a:spcBef>
                          <a:spcPts val="0"/>
                        </a:spcBef>
                        <a:spcAft>
                          <a:spcPts val="0"/>
                        </a:spcAft>
                        <a:buClrTx/>
                        <a:buSzTx/>
                        <a:buFontTx/>
                        <a:buNone/>
                        <a:tabLst/>
                        <a:defRPr/>
                      </a:pPr>
                      <a:r>
                        <a:rPr lang="en-US" sz="1600" b="1" i="0" u="none" strike="noStrike" dirty="0">
                          <a:solidFill>
                            <a:srgbClr val="000000"/>
                          </a:solidFill>
                          <a:effectLst/>
                          <a:latin typeface="Calibri" panose="020F0502020204030204" pitchFamily="34" charset="0"/>
                        </a:rPr>
                        <a:t>measure</a:t>
                      </a:r>
                    </a:p>
                    <a:p>
                      <a:pPr algn="ctr" fontAlgn="ctr"/>
                      <a:endParaRPr lang="en-US" sz="1600" b="1" i="0" u="none" strike="noStrike" dirty="0">
                        <a:solidFill>
                          <a:srgbClr val="000000"/>
                        </a:solidFill>
                        <a:effectLst/>
                        <a:latin typeface="Calibri" panose="020F0502020204030204" pitchFamily="34" charset="0"/>
                      </a:endParaRPr>
                    </a:p>
                  </a:txBody>
                  <a:tcPr marL="1762" marR="1762" marT="17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7CE"/>
                    </a:solidFill>
                  </a:tcPr>
                </a:tc>
                <a:extLst>
                  <a:ext uri="{0D108BD9-81ED-4DB2-BD59-A6C34878D82A}">
                    <a16:rowId xmlns:a16="http://schemas.microsoft.com/office/drawing/2014/main" val="451489718"/>
                  </a:ext>
                </a:extLst>
              </a:tr>
              <a:tr h="818111">
                <a:tc>
                  <a:txBody>
                    <a:bodyPr/>
                    <a:lstStyle/>
                    <a:p>
                      <a:pPr algn="ctr" fontAlgn="ctr"/>
                      <a:r>
                        <a:rPr lang="en-US" sz="1600" b="1" i="0" u="none" strike="noStrike" dirty="0">
                          <a:solidFill>
                            <a:srgbClr val="000000"/>
                          </a:solidFill>
                          <a:effectLst/>
                          <a:latin typeface="Calibri" panose="020F0502020204030204" pitchFamily="34" charset="0"/>
                        </a:rPr>
                        <a:t>Built </a:t>
                      </a:r>
                    </a:p>
                    <a:p>
                      <a:pPr algn="ctr" fontAlgn="ctr"/>
                      <a:r>
                        <a:rPr lang="en-US" sz="1600" b="1" i="0" u="none" strike="noStrike" dirty="0">
                          <a:solidFill>
                            <a:srgbClr val="000000"/>
                          </a:solidFill>
                          <a:effectLst/>
                          <a:latin typeface="Calibri" panose="020F0502020204030204" pitchFamily="34" charset="0"/>
                        </a:rPr>
                        <a:t>Capital </a:t>
                      </a:r>
                    </a:p>
                  </a:txBody>
                  <a:tcPr marL="1762" marR="1762" marT="17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l" fontAlgn="t"/>
                      <a:endParaRPr lang="en-US" sz="1600" b="1" i="0" u="none" strike="noStrike" dirty="0">
                        <a:solidFill>
                          <a:srgbClr val="000000"/>
                        </a:solidFill>
                        <a:effectLst/>
                        <a:latin typeface="Calibri" panose="020F0502020204030204" pitchFamily="34" charset="0"/>
                      </a:endParaRPr>
                    </a:p>
                  </a:txBody>
                  <a:tcPr marL="1762" marR="1762" marT="176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l" fontAlgn="t"/>
                      <a:endParaRPr lang="en-US" sz="1600" b="1" i="0" u="none" strike="noStrike" dirty="0">
                        <a:solidFill>
                          <a:srgbClr val="000000"/>
                        </a:solidFill>
                        <a:effectLst/>
                        <a:latin typeface="Calibri" panose="020F0502020204030204" pitchFamily="34" charset="0"/>
                      </a:endParaRPr>
                    </a:p>
                  </a:txBody>
                  <a:tcPr marL="1762" marR="1762" marT="176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l" fontAlgn="t"/>
                      <a:endParaRPr lang="en-US" sz="1600" b="1" i="0" u="none" strike="noStrike" dirty="0">
                        <a:solidFill>
                          <a:srgbClr val="000000"/>
                        </a:solidFill>
                        <a:effectLst/>
                        <a:latin typeface="Calibri" panose="020F0502020204030204" pitchFamily="34" charset="0"/>
                      </a:endParaRPr>
                    </a:p>
                  </a:txBody>
                  <a:tcPr marL="1762" marR="1762" marT="176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l" fontAlgn="t"/>
                      <a:endParaRPr lang="en-US" sz="1600" b="1" i="0" u="none" strike="noStrike" dirty="0">
                        <a:solidFill>
                          <a:srgbClr val="000000"/>
                        </a:solidFill>
                        <a:effectLst/>
                        <a:latin typeface="Calibri" panose="020F0502020204030204" pitchFamily="34" charset="0"/>
                      </a:endParaRPr>
                    </a:p>
                  </a:txBody>
                  <a:tcPr marL="1762" marR="1762" marT="176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l" fontAlgn="t"/>
                      <a:endParaRPr lang="en-US" sz="1600" b="1" i="0" u="none" strike="noStrike" dirty="0">
                        <a:solidFill>
                          <a:srgbClr val="000000"/>
                        </a:solidFill>
                        <a:effectLst/>
                        <a:latin typeface="Calibri" panose="020F0502020204030204" pitchFamily="34" charset="0"/>
                      </a:endParaRPr>
                    </a:p>
                  </a:txBody>
                  <a:tcPr marL="1762" marR="1762" marT="176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extLst>
                  <a:ext uri="{0D108BD9-81ED-4DB2-BD59-A6C34878D82A}">
                    <a16:rowId xmlns:a16="http://schemas.microsoft.com/office/drawing/2014/main" val="1901316548"/>
                  </a:ext>
                </a:extLst>
              </a:tr>
              <a:tr h="778647">
                <a:tc>
                  <a:txBody>
                    <a:bodyPr/>
                    <a:lstStyle/>
                    <a:p>
                      <a:pPr algn="ctr" fontAlgn="ctr"/>
                      <a:r>
                        <a:rPr lang="en-US" sz="1600" b="1" i="0" u="none" strike="noStrike" dirty="0">
                          <a:solidFill>
                            <a:srgbClr val="000000"/>
                          </a:solidFill>
                          <a:effectLst/>
                          <a:latin typeface="Calibri" panose="020F0502020204030204" pitchFamily="34" charset="0"/>
                        </a:rPr>
                        <a:t>Human Capital </a:t>
                      </a:r>
                    </a:p>
                  </a:txBody>
                  <a:tcPr marL="1762" marR="1762" marT="17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9C"/>
                    </a:solidFill>
                  </a:tcPr>
                </a:tc>
                <a:tc>
                  <a:txBody>
                    <a:bodyPr/>
                    <a:lstStyle/>
                    <a:p>
                      <a:pPr algn="l" fontAlgn="t"/>
                      <a:endParaRPr lang="en-US" sz="1600" b="1" i="0" u="none" strike="noStrike" dirty="0">
                        <a:solidFill>
                          <a:srgbClr val="000000"/>
                        </a:solidFill>
                        <a:effectLst/>
                        <a:latin typeface="Calibri" panose="020F0502020204030204" pitchFamily="34" charset="0"/>
                      </a:endParaRPr>
                    </a:p>
                  </a:txBody>
                  <a:tcPr marL="1762" marR="1762" marT="176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9C"/>
                    </a:solidFill>
                  </a:tcPr>
                </a:tc>
                <a:tc>
                  <a:txBody>
                    <a:bodyPr/>
                    <a:lstStyle/>
                    <a:p>
                      <a:pPr algn="l" fontAlgn="t"/>
                      <a:endParaRPr lang="en-US" sz="1600" b="1" i="0" u="none" strike="noStrike" dirty="0">
                        <a:solidFill>
                          <a:srgbClr val="000000"/>
                        </a:solidFill>
                        <a:effectLst/>
                        <a:latin typeface="Calibri" panose="020F0502020204030204" pitchFamily="34" charset="0"/>
                      </a:endParaRPr>
                    </a:p>
                  </a:txBody>
                  <a:tcPr marL="1762" marR="1762" marT="176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9C"/>
                    </a:solidFill>
                  </a:tcPr>
                </a:tc>
                <a:tc>
                  <a:txBody>
                    <a:bodyPr/>
                    <a:lstStyle/>
                    <a:p>
                      <a:pPr algn="l" fontAlgn="t"/>
                      <a:endParaRPr lang="en-US" sz="1600" b="1" i="0" u="none" strike="noStrike" dirty="0">
                        <a:solidFill>
                          <a:srgbClr val="000000"/>
                        </a:solidFill>
                        <a:effectLst/>
                        <a:latin typeface="Calibri" panose="020F0502020204030204" pitchFamily="34" charset="0"/>
                      </a:endParaRPr>
                    </a:p>
                  </a:txBody>
                  <a:tcPr marL="1762" marR="1762" marT="176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9C"/>
                    </a:solidFill>
                  </a:tcPr>
                </a:tc>
                <a:tc>
                  <a:txBody>
                    <a:bodyPr/>
                    <a:lstStyle/>
                    <a:p>
                      <a:pPr algn="l" fontAlgn="t"/>
                      <a:endParaRPr lang="en-US" sz="1600" b="1" i="0" u="none" strike="noStrike" dirty="0">
                        <a:solidFill>
                          <a:srgbClr val="000000"/>
                        </a:solidFill>
                        <a:effectLst/>
                        <a:latin typeface="Calibri" panose="020F0502020204030204" pitchFamily="34" charset="0"/>
                      </a:endParaRPr>
                    </a:p>
                  </a:txBody>
                  <a:tcPr marL="1762" marR="1762" marT="176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9C"/>
                    </a:solidFill>
                  </a:tcPr>
                </a:tc>
                <a:tc>
                  <a:txBody>
                    <a:bodyPr/>
                    <a:lstStyle/>
                    <a:p>
                      <a:pPr algn="l" fontAlgn="t"/>
                      <a:endParaRPr lang="en-US" sz="1600" b="1" i="0" u="none" strike="noStrike" dirty="0">
                        <a:solidFill>
                          <a:srgbClr val="000000"/>
                        </a:solidFill>
                        <a:effectLst/>
                        <a:latin typeface="Calibri" panose="020F0502020204030204" pitchFamily="34" charset="0"/>
                      </a:endParaRPr>
                    </a:p>
                  </a:txBody>
                  <a:tcPr marL="1762" marR="1762" marT="176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9C"/>
                    </a:solidFill>
                  </a:tcPr>
                </a:tc>
                <a:extLst>
                  <a:ext uri="{0D108BD9-81ED-4DB2-BD59-A6C34878D82A}">
                    <a16:rowId xmlns:a16="http://schemas.microsoft.com/office/drawing/2014/main" val="3281840080"/>
                  </a:ext>
                </a:extLst>
              </a:tr>
              <a:tr h="877462">
                <a:tc>
                  <a:txBody>
                    <a:bodyPr/>
                    <a:lstStyle/>
                    <a:p>
                      <a:pPr algn="ctr" fontAlgn="ctr"/>
                      <a:r>
                        <a:rPr lang="en-US" sz="1600" b="1" i="0" u="none" strike="noStrike" dirty="0">
                          <a:solidFill>
                            <a:srgbClr val="000000"/>
                          </a:solidFill>
                          <a:effectLst/>
                          <a:latin typeface="Calibri" panose="020F0502020204030204" pitchFamily="34" charset="0"/>
                        </a:rPr>
                        <a:t>Social Capital</a:t>
                      </a:r>
                    </a:p>
                  </a:txBody>
                  <a:tcPr marL="1762" marR="1762" marT="17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l" fontAlgn="ctr"/>
                      <a:endParaRPr lang="en-US" sz="1600" b="1" i="0" u="none" strike="noStrike" dirty="0">
                        <a:solidFill>
                          <a:srgbClr val="000000"/>
                        </a:solidFill>
                        <a:effectLst/>
                        <a:latin typeface="Calibri" panose="020F0502020204030204" pitchFamily="34" charset="0"/>
                      </a:endParaRPr>
                    </a:p>
                  </a:txBody>
                  <a:tcPr marL="1762" marR="1762" marT="17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l" fontAlgn="ctr"/>
                      <a:endParaRPr lang="en-US" sz="1600" b="1" i="0" u="none" strike="noStrike" dirty="0">
                        <a:solidFill>
                          <a:srgbClr val="000000"/>
                        </a:solidFill>
                        <a:effectLst/>
                        <a:latin typeface="Calibri" panose="020F0502020204030204" pitchFamily="34" charset="0"/>
                      </a:endParaRPr>
                    </a:p>
                  </a:txBody>
                  <a:tcPr marL="1762" marR="1762" marT="17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l" fontAlgn="ctr"/>
                      <a:endParaRPr lang="en-US" sz="1600" b="1" i="0" u="none" strike="noStrike">
                        <a:solidFill>
                          <a:srgbClr val="000000"/>
                        </a:solidFill>
                        <a:effectLst/>
                        <a:latin typeface="Calibri" panose="020F0502020204030204" pitchFamily="34" charset="0"/>
                      </a:endParaRPr>
                    </a:p>
                  </a:txBody>
                  <a:tcPr marL="1762" marR="1762" marT="17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l" fontAlgn="ctr"/>
                      <a:endParaRPr lang="en-US" sz="1600" b="1" i="0" u="none" strike="noStrike" dirty="0">
                        <a:solidFill>
                          <a:srgbClr val="000000"/>
                        </a:solidFill>
                        <a:effectLst/>
                        <a:latin typeface="Calibri" panose="020F0502020204030204" pitchFamily="34" charset="0"/>
                      </a:endParaRPr>
                    </a:p>
                  </a:txBody>
                  <a:tcPr marL="1762" marR="1762" marT="17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l" fontAlgn="ctr"/>
                      <a:endParaRPr lang="en-US" sz="1600" b="1" i="0" u="none" strike="noStrike" dirty="0">
                        <a:solidFill>
                          <a:srgbClr val="000000"/>
                        </a:solidFill>
                        <a:effectLst/>
                        <a:latin typeface="Calibri" panose="020F0502020204030204" pitchFamily="34" charset="0"/>
                      </a:endParaRPr>
                    </a:p>
                  </a:txBody>
                  <a:tcPr marL="1762" marR="1762" marT="17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extLst>
                  <a:ext uri="{0D108BD9-81ED-4DB2-BD59-A6C34878D82A}">
                    <a16:rowId xmlns:a16="http://schemas.microsoft.com/office/drawing/2014/main" val="3684037738"/>
                  </a:ext>
                </a:extLst>
              </a:tr>
              <a:tr h="873645">
                <a:tc>
                  <a:txBody>
                    <a:bodyPr/>
                    <a:lstStyle/>
                    <a:p>
                      <a:pPr algn="ctr" fontAlgn="ctr"/>
                      <a:r>
                        <a:rPr lang="en-US" sz="1600" b="1" i="0" u="none" strike="noStrike" dirty="0">
                          <a:solidFill>
                            <a:srgbClr val="000000"/>
                          </a:solidFill>
                          <a:effectLst/>
                          <a:latin typeface="Calibri" panose="020F0502020204030204" pitchFamily="34" charset="0"/>
                        </a:rPr>
                        <a:t>Financial Capital </a:t>
                      </a:r>
                    </a:p>
                  </a:txBody>
                  <a:tcPr marL="1762" marR="1762" marT="17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9C"/>
                    </a:solidFill>
                  </a:tcPr>
                </a:tc>
                <a:tc>
                  <a:txBody>
                    <a:bodyPr/>
                    <a:lstStyle/>
                    <a:p>
                      <a:pPr algn="l" fontAlgn="t"/>
                      <a:endParaRPr lang="en-US" sz="1600" b="1" i="0" u="none" strike="noStrike" dirty="0">
                        <a:solidFill>
                          <a:srgbClr val="000000"/>
                        </a:solidFill>
                        <a:effectLst/>
                        <a:latin typeface="Calibri" panose="020F0502020204030204" pitchFamily="34" charset="0"/>
                      </a:endParaRPr>
                    </a:p>
                  </a:txBody>
                  <a:tcPr marL="1762" marR="1762" marT="176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9C"/>
                    </a:solidFill>
                  </a:tcPr>
                </a:tc>
                <a:tc>
                  <a:txBody>
                    <a:bodyPr/>
                    <a:lstStyle/>
                    <a:p>
                      <a:pPr algn="l" fontAlgn="t"/>
                      <a:endParaRPr lang="en-US" sz="1600" b="1" i="0" u="none" strike="noStrike" dirty="0">
                        <a:solidFill>
                          <a:srgbClr val="000000"/>
                        </a:solidFill>
                        <a:effectLst/>
                        <a:latin typeface="Calibri" panose="020F0502020204030204" pitchFamily="34" charset="0"/>
                      </a:endParaRPr>
                    </a:p>
                  </a:txBody>
                  <a:tcPr marL="1762" marR="1762" marT="176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9C"/>
                    </a:solidFill>
                  </a:tcPr>
                </a:tc>
                <a:tc>
                  <a:txBody>
                    <a:bodyPr/>
                    <a:lstStyle/>
                    <a:p>
                      <a:pPr algn="l" fontAlgn="t"/>
                      <a:endParaRPr lang="en-US" sz="1600" b="1" i="0" u="none" strike="noStrike" dirty="0">
                        <a:solidFill>
                          <a:srgbClr val="000000"/>
                        </a:solidFill>
                        <a:effectLst/>
                        <a:latin typeface="Calibri" panose="020F0502020204030204" pitchFamily="34" charset="0"/>
                      </a:endParaRPr>
                    </a:p>
                  </a:txBody>
                  <a:tcPr marL="1762" marR="1762" marT="176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9C"/>
                    </a:solidFill>
                  </a:tcPr>
                </a:tc>
                <a:tc>
                  <a:txBody>
                    <a:bodyPr/>
                    <a:lstStyle/>
                    <a:p>
                      <a:pPr algn="l" fontAlgn="t"/>
                      <a:endParaRPr lang="en-US" sz="1600" b="1" i="0" u="none" strike="noStrike" dirty="0">
                        <a:solidFill>
                          <a:srgbClr val="000000"/>
                        </a:solidFill>
                        <a:effectLst/>
                        <a:latin typeface="Calibri" panose="020F0502020204030204" pitchFamily="34" charset="0"/>
                      </a:endParaRPr>
                    </a:p>
                  </a:txBody>
                  <a:tcPr marL="1762" marR="1762" marT="176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9C"/>
                    </a:solidFill>
                  </a:tcPr>
                </a:tc>
                <a:tc>
                  <a:txBody>
                    <a:bodyPr/>
                    <a:lstStyle/>
                    <a:p>
                      <a:pPr algn="l" fontAlgn="t"/>
                      <a:endParaRPr lang="en-US" sz="1600" b="1" i="0" u="none" strike="noStrike" dirty="0">
                        <a:solidFill>
                          <a:srgbClr val="000000"/>
                        </a:solidFill>
                        <a:effectLst/>
                        <a:latin typeface="Calibri" panose="020F0502020204030204" pitchFamily="34" charset="0"/>
                      </a:endParaRPr>
                    </a:p>
                  </a:txBody>
                  <a:tcPr marL="1762" marR="1762" marT="176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9C"/>
                    </a:solidFill>
                  </a:tcPr>
                </a:tc>
                <a:extLst>
                  <a:ext uri="{0D108BD9-81ED-4DB2-BD59-A6C34878D82A}">
                    <a16:rowId xmlns:a16="http://schemas.microsoft.com/office/drawing/2014/main" val="950441917"/>
                  </a:ext>
                </a:extLst>
              </a:tr>
              <a:tr h="759321">
                <a:tc>
                  <a:txBody>
                    <a:bodyPr/>
                    <a:lstStyle/>
                    <a:p>
                      <a:pPr algn="ctr" fontAlgn="ctr"/>
                      <a:r>
                        <a:rPr lang="en-US" sz="1600" b="1" i="0" u="none" strike="noStrike" dirty="0">
                          <a:solidFill>
                            <a:srgbClr val="000000"/>
                          </a:solidFill>
                          <a:effectLst/>
                          <a:latin typeface="Calibri" panose="020F0502020204030204" pitchFamily="34" charset="0"/>
                        </a:rPr>
                        <a:t>Political Capital</a:t>
                      </a:r>
                    </a:p>
                  </a:txBody>
                  <a:tcPr marL="1762" marR="1762" marT="17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l" fontAlgn="t"/>
                      <a:endParaRPr lang="en-US" sz="1600" b="1" i="0" u="none" strike="noStrike">
                        <a:solidFill>
                          <a:srgbClr val="000000"/>
                        </a:solidFill>
                        <a:effectLst/>
                        <a:latin typeface="Calibri" panose="020F0502020204030204" pitchFamily="34" charset="0"/>
                      </a:endParaRPr>
                    </a:p>
                  </a:txBody>
                  <a:tcPr marL="1762" marR="1762" marT="176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l" fontAlgn="t"/>
                      <a:endParaRPr lang="en-US" sz="1600" b="1" i="0" u="none" strike="noStrike" dirty="0">
                        <a:solidFill>
                          <a:srgbClr val="000000"/>
                        </a:solidFill>
                        <a:effectLst/>
                        <a:latin typeface="Calibri" panose="020F0502020204030204" pitchFamily="34" charset="0"/>
                      </a:endParaRPr>
                    </a:p>
                  </a:txBody>
                  <a:tcPr marL="1762" marR="1762" marT="176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l" fontAlgn="t"/>
                      <a:endParaRPr lang="en-US" sz="1600" b="1" i="0" u="none" strike="noStrike" dirty="0">
                        <a:solidFill>
                          <a:srgbClr val="000000"/>
                        </a:solidFill>
                        <a:effectLst/>
                        <a:latin typeface="Calibri" panose="020F0502020204030204" pitchFamily="34" charset="0"/>
                      </a:endParaRPr>
                    </a:p>
                  </a:txBody>
                  <a:tcPr marL="1762" marR="1762" marT="176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l" fontAlgn="t"/>
                      <a:endParaRPr lang="en-US" sz="1600" b="1" i="0" u="none" strike="noStrike" dirty="0">
                        <a:solidFill>
                          <a:srgbClr val="000000"/>
                        </a:solidFill>
                        <a:effectLst/>
                        <a:latin typeface="Calibri" panose="020F0502020204030204" pitchFamily="34" charset="0"/>
                      </a:endParaRPr>
                    </a:p>
                  </a:txBody>
                  <a:tcPr marL="1762" marR="1762" marT="176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l" fontAlgn="t"/>
                      <a:endParaRPr lang="en-US" sz="1600" b="1" i="0" u="none" strike="noStrike" dirty="0">
                        <a:solidFill>
                          <a:srgbClr val="000000"/>
                        </a:solidFill>
                        <a:effectLst/>
                        <a:latin typeface="Calibri" panose="020F0502020204030204" pitchFamily="34" charset="0"/>
                      </a:endParaRPr>
                    </a:p>
                  </a:txBody>
                  <a:tcPr marL="1762" marR="1762" marT="176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extLst>
                  <a:ext uri="{0D108BD9-81ED-4DB2-BD59-A6C34878D82A}">
                    <a16:rowId xmlns:a16="http://schemas.microsoft.com/office/drawing/2014/main" val="2155671512"/>
                  </a:ext>
                </a:extLst>
              </a:tr>
              <a:tr h="881369">
                <a:tc>
                  <a:txBody>
                    <a:bodyPr/>
                    <a:lstStyle/>
                    <a:p>
                      <a:pPr algn="ctr" fontAlgn="ctr"/>
                      <a:r>
                        <a:rPr lang="en-US" sz="1600" b="1" i="0" u="none" strike="noStrike" dirty="0">
                          <a:solidFill>
                            <a:srgbClr val="000000"/>
                          </a:solidFill>
                          <a:effectLst/>
                          <a:latin typeface="Calibri" panose="020F0502020204030204" pitchFamily="34" charset="0"/>
                        </a:rPr>
                        <a:t>Cultural Capital</a:t>
                      </a:r>
                    </a:p>
                  </a:txBody>
                  <a:tcPr marL="1762" marR="1762" marT="17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9C"/>
                    </a:solidFill>
                  </a:tcPr>
                </a:tc>
                <a:tc>
                  <a:txBody>
                    <a:bodyPr/>
                    <a:lstStyle/>
                    <a:p>
                      <a:pPr algn="l" fontAlgn="t"/>
                      <a:endParaRPr lang="en-US" sz="1600" b="1" i="0" u="none" strike="noStrike" dirty="0">
                        <a:solidFill>
                          <a:srgbClr val="000000"/>
                        </a:solidFill>
                        <a:effectLst/>
                        <a:latin typeface="Calibri" panose="020F0502020204030204" pitchFamily="34" charset="0"/>
                      </a:endParaRPr>
                    </a:p>
                  </a:txBody>
                  <a:tcPr marL="1762" marR="1762" marT="176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9C"/>
                    </a:solidFill>
                  </a:tcPr>
                </a:tc>
                <a:tc>
                  <a:txBody>
                    <a:bodyPr/>
                    <a:lstStyle/>
                    <a:p>
                      <a:pPr algn="l" fontAlgn="t"/>
                      <a:endParaRPr lang="en-US" sz="1600" b="1" i="0" u="none" strike="noStrike" dirty="0">
                        <a:solidFill>
                          <a:srgbClr val="000000"/>
                        </a:solidFill>
                        <a:effectLst/>
                        <a:latin typeface="Calibri" panose="020F0502020204030204" pitchFamily="34" charset="0"/>
                      </a:endParaRPr>
                    </a:p>
                  </a:txBody>
                  <a:tcPr marL="1762" marR="1762" marT="176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9C"/>
                    </a:solidFill>
                  </a:tcPr>
                </a:tc>
                <a:tc>
                  <a:txBody>
                    <a:bodyPr/>
                    <a:lstStyle/>
                    <a:p>
                      <a:pPr algn="l" fontAlgn="t"/>
                      <a:endParaRPr lang="en-US" sz="1600" b="1" i="0" u="none" strike="noStrike" dirty="0">
                        <a:solidFill>
                          <a:srgbClr val="000000"/>
                        </a:solidFill>
                        <a:effectLst/>
                        <a:latin typeface="Calibri" panose="020F0502020204030204" pitchFamily="34" charset="0"/>
                      </a:endParaRPr>
                    </a:p>
                  </a:txBody>
                  <a:tcPr marL="1762" marR="1762" marT="176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9C"/>
                    </a:solidFill>
                  </a:tcPr>
                </a:tc>
                <a:tc>
                  <a:txBody>
                    <a:bodyPr/>
                    <a:lstStyle/>
                    <a:p>
                      <a:pPr algn="l" fontAlgn="t"/>
                      <a:endParaRPr lang="en-US" sz="1600" b="1" i="0" u="none" strike="noStrike" dirty="0">
                        <a:solidFill>
                          <a:srgbClr val="000000"/>
                        </a:solidFill>
                        <a:effectLst/>
                        <a:latin typeface="Calibri" panose="020F0502020204030204" pitchFamily="34" charset="0"/>
                      </a:endParaRPr>
                    </a:p>
                  </a:txBody>
                  <a:tcPr marL="1762" marR="1762" marT="176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9C"/>
                    </a:solidFill>
                  </a:tcPr>
                </a:tc>
                <a:tc>
                  <a:txBody>
                    <a:bodyPr/>
                    <a:lstStyle/>
                    <a:p>
                      <a:pPr algn="l" fontAlgn="t"/>
                      <a:endParaRPr lang="en-US" sz="1600" b="1" i="0" u="none" strike="noStrike" dirty="0">
                        <a:solidFill>
                          <a:srgbClr val="000000"/>
                        </a:solidFill>
                        <a:effectLst/>
                        <a:latin typeface="Calibri" panose="020F0502020204030204" pitchFamily="34" charset="0"/>
                      </a:endParaRPr>
                    </a:p>
                  </a:txBody>
                  <a:tcPr marL="1762" marR="1762" marT="176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9C"/>
                    </a:solidFill>
                  </a:tcPr>
                </a:tc>
                <a:extLst>
                  <a:ext uri="{0D108BD9-81ED-4DB2-BD59-A6C34878D82A}">
                    <a16:rowId xmlns:a16="http://schemas.microsoft.com/office/drawing/2014/main" val="3591531017"/>
                  </a:ext>
                </a:extLst>
              </a:tr>
              <a:tr h="1079745">
                <a:tc>
                  <a:txBody>
                    <a:bodyPr/>
                    <a:lstStyle/>
                    <a:p>
                      <a:pPr algn="ctr" fontAlgn="ctr"/>
                      <a:r>
                        <a:rPr lang="en-US" sz="1600" b="1" i="0" u="none" strike="noStrike" dirty="0">
                          <a:solidFill>
                            <a:srgbClr val="000000"/>
                          </a:solidFill>
                          <a:effectLst/>
                          <a:latin typeface="Calibri" panose="020F0502020204030204" pitchFamily="34" charset="0"/>
                        </a:rPr>
                        <a:t>Natural Capital</a:t>
                      </a:r>
                    </a:p>
                  </a:txBody>
                  <a:tcPr marL="1762" marR="1762" marT="17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ctr" fontAlgn="ctr"/>
                      <a:endParaRPr lang="en-US" sz="1600" b="1" i="0" u="none" strike="noStrike" dirty="0">
                        <a:solidFill>
                          <a:srgbClr val="000000"/>
                        </a:solidFill>
                        <a:effectLst/>
                        <a:latin typeface="Calibri" panose="020F0502020204030204" pitchFamily="34" charset="0"/>
                      </a:endParaRPr>
                    </a:p>
                  </a:txBody>
                  <a:tcPr marL="1762" marR="1762" marT="17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ctr" fontAlgn="ctr"/>
                      <a:endParaRPr lang="en-US" sz="1600" b="1" i="0" u="none" strike="noStrike" dirty="0">
                        <a:solidFill>
                          <a:srgbClr val="000000"/>
                        </a:solidFill>
                        <a:effectLst/>
                        <a:latin typeface="Calibri" panose="020F0502020204030204" pitchFamily="34" charset="0"/>
                      </a:endParaRPr>
                    </a:p>
                  </a:txBody>
                  <a:tcPr marL="1762" marR="1762" marT="17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ctr" fontAlgn="ctr"/>
                      <a:endParaRPr lang="en-US" sz="1600" b="1" i="0" u="none" strike="noStrike" dirty="0">
                        <a:solidFill>
                          <a:srgbClr val="000000"/>
                        </a:solidFill>
                        <a:effectLst/>
                        <a:latin typeface="Calibri" panose="020F0502020204030204" pitchFamily="34" charset="0"/>
                      </a:endParaRPr>
                    </a:p>
                  </a:txBody>
                  <a:tcPr marL="1762" marR="1762" marT="17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ctr" fontAlgn="ctr"/>
                      <a:endParaRPr lang="en-US" sz="1600" b="1" i="0" u="none" strike="noStrike" dirty="0">
                        <a:solidFill>
                          <a:srgbClr val="000000"/>
                        </a:solidFill>
                        <a:effectLst/>
                        <a:latin typeface="Calibri" panose="020F0502020204030204" pitchFamily="34" charset="0"/>
                      </a:endParaRPr>
                    </a:p>
                  </a:txBody>
                  <a:tcPr marL="1762" marR="1762" marT="17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ctr" fontAlgn="ctr"/>
                      <a:endParaRPr lang="en-US" sz="1600" b="1" i="0" u="none" strike="noStrike" dirty="0">
                        <a:solidFill>
                          <a:srgbClr val="000000"/>
                        </a:solidFill>
                        <a:effectLst/>
                        <a:latin typeface="Calibri" panose="020F0502020204030204" pitchFamily="34" charset="0"/>
                      </a:endParaRPr>
                    </a:p>
                  </a:txBody>
                  <a:tcPr marL="1762" marR="1762" marT="176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extLst>
                  <a:ext uri="{0D108BD9-81ED-4DB2-BD59-A6C34878D82A}">
                    <a16:rowId xmlns:a16="http://schemas.microsoft.com/office/drawing/2014/main" val="2824978004"/>
                  </a:ext>
                </a:extLst>
              </a:tr>
            </a:tbl>
          </a:graphicData>
        </a:graphic>
      </p:graphicFrame>
      <p:sp>
        <p:nvSpPr>
          <p:cNvPr id="2" name="Title 1" hidden="1">
            <a:extLst>
              <a:ext uri="{FF2B5EF4-FFF2-40B4-BE49-F238E27FC236}">
                <a16:creationId xmlns:a16="http://schemas.microsoft.com/office/drawing/2014/main" id="{516E7F82-348A-4F6E-939D-F5EB145C54A5}"/>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US" dirty="0"/>
              <a:t>Community Capital Framework Rationale</a:t>
            </a:r>
          </a:p>
        </p:txBody>
      </p:sp>
    </p:spTree>
    <p:extLst>
      <p:ext uri="{BB962C8B-B14F-4D97-AF65-F5344CB8AC3E}">
        <p14:creationId xmlns:p14="http://schemas.microsoft.com/office/powerpoint/2010/main" val="522711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72F073B-F3B5-4566-9170-456C9ACA4BFD}"/>
              </a:ext>
            </a:extLst>
          </p:cNvPr>
          <p:cNvSpPr>
            <a:spLocks noGrp="1"/>
          </p:cNvSpPr>
          <p:nvPr>
            <p:ph type="title" idx="4294967295"/>
          </p:nvPr>
        </p:nvSpPr>
        <p:spPr>
          <a:xfrm>
            <a:off x="628650" y="-1325563"/>
            <a:ext cx="7886700" cy="1325563"/>
          </a:xfrm>
        </p:spPr>
        <p:txBody>
          <a:bodyPr vert="horz" lIns="91440" tIns="45720" rIns="91440" bIns="45720" rtlCol="0" anchor="b">
            <a:normAutofit/>
          </a:bodyPr>
          <a:lstStyle/>
          <a:p>
            <a:r>
              <a:rPr lang="en-US" dirty="0"/>
              <a:t>Community Capital Framework</a:t>
            </a:r>
          </a:p>
        </p:txBody>
      </p:sp>
      <p:graphicFrame>
        <p:nvGraphicFramePr>
          <p:cNvPr id="2" name="Table 1">
            <a:extLst>
              <a:ext uri="{FF2B5EF4-FFF2-40B4-BE49-F238E27FC236}">
                <a16:creationId xmlns:a16="http://schemas.microsoft.com/office/drawing/2014/main" id="{A878B3E8-25E9-4657-9D2F-351D0FEE29C6}"/>
              </a:ext>
            </a:extLst>
          </p:cNvPr>
          <p:cNvGraphicFramePr>
            <a:graphicFrameLocks noGrp="1"/>
          </p:cNvGraphicFramePr>
          <p:nvPr>
            <p:extLst>
              <p:ext uri="{D42A27DB-BD31-4B8C-83A1-F6EECF244321}">
                <p14:modId xmlns:p14="http://schemas.microsoft.com/office/powerpoint/2010/main" val="1436349293"/>
              </p:ext>
            </p:extLst>
          </p:nvPr>
        </p:nvGraphicFramePr>
        <p:xfrm>
          <a:off x="0" y="0"/>
          <a:ext cx="9144000" cy="7004839"/>
        </p:xfrm>
        <a:graphic>
          <a:graphicData uri="http://schemas.openxmlformats.org/drawingml/2006/table">
            <a:tbl>
              <a:tblPr firstRow="1"/>
              <a:tblGrid>
                <a:gridCol w="1576552">
                  <a:extLst>
                    <a:ext uri="{9D8B030D-6E8A-4147-A177-3AD203B41FA5}">
                      <a16:colId xmlns:a16="http://schemas.microsoft.com/office/drawing/2014/main" val="1000915944"/>
                    </a:ext>
                  </a:extLst>
                </a:gridCol>
                <a:gridCol w="2522482">
                  <a:extLst>
                    <a:ext uri="{9D8B030D-6E8A-4147-A177-3AD203B41FA5}">
                      <a16:colId xmlns:a16="http://schemas.microsoft.com/office/drawing/2014/main" val="947521992"/>
                    </a:ext>
                  </a:extLst>
                </a:gridCol>
                <a:gridCol w="2687646">
                  <a:extLst>
                    <a:ext uri="{9D8B030D-6E8A-4147-A177-3AD203B41FA5}">
                      <a16:colId xmlns:a16="http://schemas.microsoft.com/office/drawing/2014/main" val="3182820465"/>
                    </a:ext>
                  </a:extLst>
                </a:gridCol>
                <a:gridCol w="2357320">
                  <a:extLst>
                    <a:ext uri="{9D8B030D-6E8A-4147-A177-3AD203B41FA5}">
                      <a16:colId xmlns:a16="http://schemas.microsoft.com/office/drawing/2014/main" val="1108947898"/>
                    </a:ext>
                  </a:extLst>
                </a:gridCol>
              </a:tblGrid>
              <a:tr h="591032">
                <a:tc>
                  <a:txBody>
                    <a:bodyPr/>
                    <a:lstStyle/>
                    <a:p>
                      <a:pPr algn="ctr" fontAlgn="ctr"/>
                      <a:r>
                        <a:rPr lang="en-US" sz="1600" b="1" i="0" u="none" strike="noStrike" dirty="0">
                          <a:solidFill>
                            <a:srgbClr val="000000"/>
                          </a:solidFill>
                          <a:effectLst/>
                          <a:latin typeface="Calibri" panose="020F0502020204030204" pitchFamily="34" charset="0"/>
                        </a:rPr>
                        <a:t>Community Capital Framework</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7CE"/>
                    </a:solidFill>
                  </a:tcPr>
                </a:tc>
                <a:tc>
                  <a:txBody>
                    <a:bodyPr/>
                    <a:lstStyle/>
                    <a:p>
                      <a:pPr algn="ctr" fontAlgn="ctr"/>
                      <a:r>
                        <a:rPr lang="en-US" sz="1600" b="1" i="0" u="none" strike="noStrike">
                          <a:solidFill>
                            <a:srgbClr val="000000"/>
                          </a:solidFill>
                          <a:effectLst/>
                          <a:latin typeface="Calibri" panose="020F0502020204030204" pitchFamily="34" charset="0"/>
                        </a:rPr>
                        <a:t>Possible examples explained</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7CE"/>
                    </a:solidFill>
                  </a:tcPr>
                </a:tc>
                <a:tc>
                  <a:txBody>
                    <a:bodyPr/>
                    <a:lstStyle/>
                    <a:p>
                      <a:pPr algn="ctr" fontAlgn="ctr"/>
                      <a:r>
                        <a:rPr lang="en-US" sz="1600" b="1" i="0" u="none" strike="noStrike">
                          <a:solidFill>
                            <a:srgbClr val="000000"/>
                          </a:solidFill>
                          <a:effectLst/>
                          <a:latin typeface="Calibri" panose="020F0502020204030204" pitchFamily="34" charset="0"/>
                        </a:rPr>
                        <a:t>Question to measure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7CE"/>
                    </a:solidFill>
                  </a:tcPr>
                </a:tc>
                <a:tc>
                  <a:txBody>
                    <a:bodyPr/>
                    <a:lstStyle/>
                    <a:p>
                      <a:pPr algn="ctr" fontAlgn="ctr"/>
                      <a:r>
                        <a:rPr lang="en-US" sz="1600" b="1" i="0" u="none" strike="noStrike">
                          <a:solidFill>
                            <a:srgbClr val="000000"/>
                          </a:solidFill>
                          <a:effectLst/>
                          <a:latin typeface="Calibri" panose="020F0502020204030204" pitchFamily="34" charset="0"/>
                        </a:rPr>
                        <a:t>Question to measure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7CE"/>
                    </a:solidFill>
                  </a:tcPr>
                </a:tc>
                <a:extLst>
                  <a:ext uri="{0D108BD9-81ED-4DB2-BD59-A6C34878D82A}">
                    <a16:rowId xmlns:a16="http://schemas.microsoft.com/office/drawing/2014/main" val="2597988935"/>
                  </a:ext>
                </a:extLst>
              </a:tr>
              <a:tr h="3158960">
                <a:tc>
                  <a:txBody>
                    <a:bodyPr/>
                    <a:lstStyle/>
                    <a:p>
                      <a:pPr algn="ctr" fontAlgn="ctr"/>
                      <a:r>
                        <a:rPr lang="en-US" sz="1600" b="1" i="0" u="none" strike="noStrike" dirty="0">
                          <a:solidFill>
                            <a:srgbClr val="000000"/>
                          </a:solidFill>
                          <a:effectLst/>
                          <a:latin typeface="Calibri" panose="020F0502020204030204" pitchFamily="34" charset="0"/>
                        </a:rPr>
                        <a:t>Built Capital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l" fontAlgn="t"/>
                      <a:r>
                        <a:rPr lang="en-US" sz="1600" b="1" i="0" u="none" strike="noStrike" dirty="0">
                          <a:solidFill>
                            <a:srgbClr val="000000"/>
                          </a:solidFill>
                          <a:effectLst/>
                          <a:latin typeface="Calibri" panose="020F0502020204030204" pitchFamily="34" charset="0"/>
                        </a:rPr>
                        <a:t>Facility evaluations. Public rights-of-way assessment. Evaluation of parks, recreation, trails; fairgrounds; community centers; public entertainment, sports and other centers, arenas, etc.</a:t>
                      </a:r>
                    </a:p>
                  </a:txBody>
                  <a:tcPr marL="6350" marR="6350" marT="63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l" fontAlgn="t"/>
                      <a:r>
                        <a:rPr lang="en-US" sz="1600" b="1" i="0" u="none" strike="noStrike" dirty="0">
                          <a:solidFill>
                            <a:srgbClr val="000000"/>
                          </a:solidFill>
                          <a:effectLst/>
                          <a:latin typeface="Calibri" panose="020F0502020204030204" pitchFamily="34" charset="0"/>
                        </a:rPr>
                        <a:t>Local and state governments are expected to have a “Self- Evaluation” of their services, activities, program and facilities. If more than 50 FTE, the government must also have a Transition Plan to correct shortcomings. Has the local governments website been reviewed for conformance with accessibility standards?</a:t>
                      </a:r>
                    </a:p>
                  </a:txBody>
                  <a:tcPr marL="6350" marR="6350" marT="63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l" fontAlgn="t"/>
                      <a:r>
                        <a:rPr lang="en-US" sz="1600" b="1" i="0" u="none" strike="noStrike">
                          <a:solidFill>
                            <a:srgbClr val="000000"/>
                          </a:solidFill>
                          <a:effectLst/>
                          <a:latin typeface="Calibri" panose="020F0502020204030204" pitchFamily="34" charset="0"/>
                        </a:rPr>
                        <a:t> Does your jurisdiction issue building permits for new and altered commercial construction? Does your jurisdiction require permits and inspections for their own facilities?                                    Does your jurisdiction require any level of accessibility for new, single family homes? </a:t>
                      </a:r>
                    </a:p>
                  </a:txBody>
                  <a:tcPr marL="6350" marR="6350" marT="63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extLst>
                  <a:ext uri="{0D108BD9-81ED-4DB2-BD59-A6C34878D82A}">
                    <a16:rowId xmlns:a16="http://schemas.microsoft.com/office/drawing/2014/main" val="431356269"/>
                  </a:ext>
                </a:extLst>
              </a:tr>
              <a:tr h="3108009">
                <a:tc>
                  <a:txBody>
                    <a:bodyPr/>
                    <a:lstStyle/>
                    <a:p>
                      <a:pPr algn="ctr" fontAlgn="ctr"/>
                      <a:r>
                        <a:rPr lang="en-US" sz="1600" b="1" i="0" u="none" strike="noStrike">
                          <a:solidFill>
                            <a:srgbClr val="000000"/>
                          </a:solidFill>
                          <a:effectLst/>
                          <a:latin typeface="Calibri" panose="020F0502020204030204" pitchFamily="34" charset="0"/>
                        </a:rPr>
                        <a:t>Human Capital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9C"/>
                    </a:solidFill>
                  </a:tcPr>
                </a:tc>
                <a:tc>
                  <a:txBody>
                    <a:bodyPr/>
                    <a:lstStyle/>
                    <a:p>
                      <a:pPr algn="l" fontAlgn="t"/>
                      <a:r>
                        <a:rPr lang="en-US" sz="1600" b="1" i="0" u="none" strike="noStrike">
                          <a:solidFill>
                            <a:srgbClr val="000000"/>
                          </a:solidFill>
                          <a:effectLst/>
                          <a:latin typeface="Calibri" panose="020F0502020204030204" pitchFamily="34" charset="0"/>
                        </a:rPr>
                        <a:t>Utilization of available outside ADA resources of knowledge, support or guidance. Partnership with disabled community  or Human Rights commissions. Governance input and collaboration from Independent Living Centers, Services for  Independent Living, schools for disabilities, and persons with disabilities. </a:t>
                      </a:r>
                    </a:p>
                  </a:txBody>
                  <a:tcPr marL="6350" marR="6350" marT="63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9C"/>
                    </a:solidFill>
                  </a:tcPr>
                </a:tc>
                <a:tc>
                  <a:txBody>
                    <a:bodyPr/>
                    <a:lstStyle/>
                    <a:p>
                      <a:pPr algn="l" fontAlgn="t"/>
                      <a:r>
                        <a:rPr lang="en-US" sz="1600" b="1" i="0" u="none" strike="noStrike" dirty="0">
                          <a:solidFill>
                            <a:srgbClr val="000000"/>
                          </a:solidFill>
                          <a:effectLst/>
                          <a:latin typeface="Calibri" panose="020F0502020204030204" pitchFamily="34" charset="0"/>
                        </a:rPr>
                        <a:t> The Great Plains ADA Center provides training, support, technical assistance and guidance on the Americans with Disabilities Act. Has your jurisdiction participated in or benefitted by the trainings and assistance from the ADA Center?</a:t>
                      </a:r>
                    </a:p>
                  </a:txBody>
                  <a:tcPr marL="6350" marR="6350" marT="63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9C"/>
                    </a:solidFill>
                  </a:tcPr>
                </a:tc>
                <a:tc>
                  <a:txBody>
                    <a:bodyPr/>
                    <a:lstStyle/>
                    <a:p>
                      <a:pPr algn="l" fontAlgn="t"/>
                      <a:r>
                        <a:rPr lang="en-US" sz="1600" b="1" i="0" u="none" strike="noStrike" dirty="0">
                          <a:solidFill>
                            <a:srgbClr val="000000"/>
                          </a:solidFill>
                          <a:effectLst/>
                          <a:latin typeface="Calibri" panose="020F0502020204030204" pitchFamily="34" charset="0"/>
                        </a:rPr>
                        <a:t>How has the Great Plains ADA Center assisted your government jurisdiction?</a:t>
                      </a:r>
                    </a:p>
                  </a:txBody>
                  <a:tcPr marL="6350" marR="6350" marT="63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9C"/>
                    </a:solidFill>
                  </a:tcPr>
                </a:tc>
                <a:extLst>
                  <a:ext uri="{0D108BD9-81ED-4DB2-BD59-A6C34878D82A}">
                    <a16:rowId xmlns:a16="http://schemas.microsoft.com/office/drawing/2014/main" val="2025678063"/>
                  </a:ext>
                </a:extLst>
              </a:tr>
            </a:tbl>
          </a:graphicData>
        </a:graphic>
      </p:graphicFrame>
    </p:spTree>
    <p:extLst>
      <p:ext uri="{BB962C8B-B14F-4D97-AF65-F5344CB8AC3E}">
        <p14:creationId xmlns:p14="http://schemas.microsoft.com/office/powerpoint/2010/main" val="368363079"/>
      </p:ext>
    </p:extLst>
  </p:cSld>
  <p:clrMapOvr>
    <a:masterClrMapping/>
  </p:clrMapOvr>
</p:sld>
</file>

<file path=ppt/theme/theme1.xml><?xml version="1.0" encoding="utf-8"?>
<a:theme xmlns:a="http://schemas.openxmlformats.org/drawingml/2006/main" name="SOS 2021 PPT Template">
  <a:themeElements>
    <a:clrScheme name="SOS">
      <a:dk1>
        <a:sysClr val="windowText" lastClr="000000"/>
      </a:dk1>
      <a:lt1>
        <a:sysClr val="window" lastClr="FFFFFF"/>
      </a:lt1>
      <a:dk2>
        <a:srgbClr val="44546A"/>
      </a:dk2>
      <a:lt2>
        <a:srgbClr val="E7E6E6"/>
      </a:lt2>
      <a:accent1>
        <a:srgbClr val="1D4093"/>
      </a:accent1>
      <a:accent2>
        <a:srgbClr val="6D643F"/>
      </a:accent2>
      <a:accent3>
        <a:srgbClr val="A5A5A5"/>
      </a:accent3>
      <a:accent4>
        <a:srgbClr val="F5E9BE"/>
      </a:accent4>
      <a:accent5>
        <a:srgbClr val="C7CFE4"/>
      </a:accent5>
      <a:accent6>
        <a:srgbClr val="174C4F"/>
      </a:accent6>
      <a:hlink>
        <a:srgbClr val="0563C1"/>
      </a:hlink>
      <a:folHlink>
        <a:srgbClr val="954F72"/>
      </a:folHlink>
    </a:clrScheme>
    <a:fontScheme name="SOS">
      <a:majorFont>
        <a:latin typeface="Source Sans Pro SemiBold"/>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OS 2021 PPT Template" id="{07468714-7E58-4194-A618-75AE333C09FB}" vid="{31F730A4-FA7B-46F2-90D6-397C5A75705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10261</TotalTime>
  <Words>1546</Words>
  <Application>Microsoft Office PowerPoint</Application>
  <PresentationFormat>On-screen Show (4:3)</PresentationFormat>
  <Paragraphs>223</Paragraphs>
  <Slides>16</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Source Sans Pro SemiBold</vt:lpstr>
      <vt:lpstr>Symbol</vt:lpstr>
      <vt:lpstr>SOS 2021 PPT Template</vt:lpstr>
      <vt:lpstr>Americans with Disabilities Act STATE OF THE SCIENCE</vt:lpstr>
      <vt:lpstr>Acknowledgements</vt:lpstr>
      <vt:lpstr>The Status of the Americans With Disabilities Act in Local Governments </vt:lpstr>
      <vt:lpstr>What Did We Want To Know?</vt:lpstr>
      <vt:lpstr>Methods </vt:lpstr>
      <vt:lpstr>Research Framework </vt:lpstr>
      <vt:lpstr>The synergetic interaction of the 7 community capitals </vt:lpstr>
      <vt:lpstr>Community Capital Framework Rationale</vt:lpstr>
      <vt:lpstr>Community Capital Framework</vt:lpstr>
      <vt:lpstr>Findings</vt:lpstr>
      <vt:lpstr>Findings cont.</vt:lpstr>
      <vt:lpstr>What Can We Learn From The Findings?</vt:lpstr>
      <vt:lpstr>What Can We Learn From The Findings? Cont.</vt:lpstr>
      <vt:lpstr>Limitations/Strengths - 1</vt:lpstr>
      <vt:lpstr>Limitations/Strengths - 2</vt:lpstr>
      <vt:lpstr>Project Partners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Americans with Disabilities Act STATE OF THE SCIENCE</dc:title>
  <dc:creator>Linea Johnson</dc:creator>
  <cp:lastModifiedBy>Linea Johnson</cp:lastModifiedBy>
  <cp:revision>61</cp:revision>
  <cp:lastPrinted>2021-04-01T17:23:11Z</cp:lastPrinted>
  <dcterms:created xsi:type="dcterms:W3CDTF">2021-01-19T21:47:11Z</dcterms:created>
  <dcterms:modified xsi:type="dcterms:W3CDTF">2021-04-11T23:43:10Z</dcterms:modified>
</cp:coreProperties>
</file>