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45"/>
  </p:notesMasterIdLst>
  <p:handoutMasterIdLst>
    <p:handoutMasterId r:id="rId46"/>
  </p:handoutMasterIdLst>
  <p:sldIdLst>
    <p:sldId id="288" r:id="rId2"/>
    <p:sldId id="279" r:id="rId3"/>
    <p:sldId id="259" r:id="rId4"/>
    <p:sldId id="276" r:id="rId5"/>
    <p:sldId id="273" r:id="rId6"/>
    <p:sldId id="278" r:id="rId7"/>
    <p:sldId id="266" r:id="rId8"/>
    <p:sldId id="297" r:id="rId9"/>
    <p:sldId id="330" r:id="rId10"/>
    <p:sldId id="298" r:id="rId11"/>
    <p:sldId id="286" r:id="rId12"/>
    <p:sldId id="261" r:id="rId13"/>
    <p:sldId id="331" r:id="rId14"/>
    <p:sldId id="332" r:id="rId15"/>
    <p:sldId id="256" r:id="rId16"/>
    <p:sldId id="257" r:id="rId17"/>
    <p:sldId id="258" r:id="rId18"/>
    <p:sldId id="352" r:id="rId19"/>
    <p:sldId id="334" r:id="rId20"/>
    <p:sldId id="335" r:id="rId21"/>
    <p:sldId id="336" r:id="rId22"/>
    <p:sldId id="337" r:id="rId23"/>
    <p:sldId id="338" r:id="rId24"/>
    <p:sldId id="293" r:id="rId25"/>
    <p:sldId id="295" r:id="rId26"/>
    <p:sldId id="325" r:id="rId27"/>
    <p:sldId id="289"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294" r:id="rId41"/>
    <p:sldId id="292" r:id="rId42"/>
    <p:sldId id="296" r:id="rId43"/>
    <p:sldId id="27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C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5" autoAdjust="0"/>
    <p:restoredTop sz="94585"/>
  </p:normalViewPr>
  <p:slideViewPr>
    <p:cSldViewPr snapToGrid="0">
      <p:cViewPr varScale="1">
        <p:scale>
          <a:sx n="101" d="100"/>
          <a:sy n="101" d="100"/>
        </p:scale>
        <p:origin x="1134" y="102"/>
      </p:cViewPr>
      <p:guideLst/>
    </p:cSldViewPr>
  </p:slideViewPr>
  <p:outlineViewPr>
    <p:cViewPr>
      <p:scale>
        <a:sx n="33" d="100"/>
        <a:sy n="33" d="100"/>
      </p:scale>
      <p:origin x="0" y="-39496"/>
    </p:cViewPr>
  </p:outlineViewPr>
  <p:notesTextViewPr>
    <p:cViewPr>
      <p:scale>
        <a:sx n="1" d="1"/>
        <a:sy n="1" d="1"/>
      </p:scale>
      <p:origin x="0" y="0"/>
    </p:cViewPr>
  </p:notesText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54875E-4918-EBDC-B06C-9FD2345D5F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State of Science Research Conference</a:t>
            </a:r>
          </a:p>
        </p:txBody>
      </p:sp>
      <p:sp>
        <p:nvSpPr>
          <p:cNvPr id="3" name="Date Placeholder 2">
            <a:extLst>
              <a:ext uri="{FF2B5EF4-FFF2-40B4-BE49-F238E27FC236}">
                <a16:creationId xmlns:a16="http://schemas.microsoft.com/office/drawing/2014/main" id="{23560243-E469-DC6B-7D23-43BA14EE16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3/12/2026</a:t>
            </a:r>
          </a:p>
        </p:txBody>
      </p:sp>
      <p:sp>
        <p:nvSpPr>
          <p:cNvPr id="4" name="Footer Placeholder 3">
            <a:extLst>
              <a:ext uri="{FF2B5EF4-FFF2-40B4-BE49-F238E27FC236}">
                <a16:creationId xmlns:a16="http://schemas.microsoft.com/office/drawing/2014/main" id="{AAE9AB99-D4FD-871E-5873-EAC8505A6E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100748-3ACF-F692-A652-51866632CC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47B6A3-85D0-40E4-9819-F2F3CC444887}" type="slidenum">
              <a:rPr lang="en-US" smtClean="0"/>
              <a:t>‹#›</a:t>
            </a:fld>
            <a:endParaRPr lang="en-US"/>
          </a:p>
        </p:txBody>
      </p:sp>
    </p:spTree>
    <p:extLst>
      <p:ext uri="{BB962C8B-B14F-4D97-AF65-F5344CB8AC3E}">
        <p14:creationId xmlns:p14="http://schemas.microsoft.com/office/powerpoint/2010/main" val="766062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C7896-4A83-4992-83DE-36EE9A0CAF8A}"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7DEA9-D8D0-478E-9CC0-A7F2F10B923A}" type="slidenum">
              <a:rPr lang="en-US" smtClean="0"/>
              <a:t>‹#›</a:t>
            </a:fld>
            <a:endParaRPr lang="en-US"/>
          </a:p>
        </p:txBody>
      </p:sp>
    </p:spTree>
    <p:extLst>
      <p:ext uri="{BB962C8B-B14F-4D97-AF65-F5344CB8AC3E}">
        <p14:creationId xmlns:p14="http://schemas.microsoft.com/office/powerpoint/2010/main" val="3756893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37707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 name="Google Shape;81;p2:notes"/>
          <p:cNvSpPr txBox="1">
            <a:spLocks noGrp="1"/>
          </p:cNvSpPr>
          <p:nvPr>
            <p:ph type="sldNum" idx="12"/>
          </p:nvPr>
        </p:nvSpPr>
        <p:spPr>
          <a:xfrm>
            <a:off x="3885010" y="868468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txBox="1">
            <a:spLocks noGrp="1"/>
          </p:cNvSpPr>
          <p:nvPr>
            <p:ph type="sldNum" idx="12"/>
          </p:nvPr>
        </p:nvSpPr>
        <p:spPr>
          <a:xfrm>
            <a:off x="3885010" y="868468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2927DEA9-D8D0-478E-9CC0-A7F2F10B923A}" type="slidenum">
              <a:rPr lang="en-US" smtClean="0"/>
              <a:t>22</a:t>
            </a:fld>
            <a:endParaRPr lang="en-US"/>
          </a:p>
        </p:txBody>
      </p:sp>
    </p:spTree>
    <p:extLst>
      <p:ext uri="{BB962C8B-B14F-4D97-AF65-F5344CB8AC3E}">
        <p14:creationId xmlns:p14="http://schemas.microsoft.com/office/powerpoint/2010/main" val="2852733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27DEA9-D8D0-478E-9CC0-A7F2F10B923A}" type="slidenum">
              <a:rPr lang="en-US" smtClean="0"/>
              <a:t>23</a:t>
            </a:fld>
            <a:endParaRPr lang="en-US"/>
          </a:p>
        </p:txBody>
      </p:sp>
    </p:spTree>
    <p:extLst>
      <p:ext uri="{BB962C8B-B14F-4D97-AF65-F5344CB8AC3E}">
        <p14:creationId xmlns:p14="http://schemas.microsoft.com/office/powerpoint/2010/main" val="922319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7DEA9-D8D0-478E-9CC0-A7F2F10B923A}" type="slidenum">
              <a:rPr lang="en-US" smtClean="0"/>
              <a:t>26</a:t>
            </a:fld>
            <a:endParaRPr lang="en-US"/>
          </a:p>
        </p:txBody>
      </p:sp>
    </p:spTree>
    <p:extLst>
      <p:ext uri="{BB962C8B-B14F-4D97-AF65-F5344CB8AC3E}">
        <p14:creationId xmlns:p14="http://schemas.microsoft.com/office/powerpoint/2010/main" val="2772182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9787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7DEA9-D8D0-478E-9CC0-A7F2F10B923A}" type="slidenum">
              <a:rPr lang="en-US" smtClean="0"/>
              <a:t>36</a:t>
            </a:fld>
            <a:endParaRPr lang="en-US"/>
          </a:p>
        </p:txBody>
      </p:sp>
    </p:spTree>
    <p:extLst>
      <p:ext uri="{BB962C8B-B14F-4D97-AF65-F5344CB8AC3E}">
        <p14:creationId xmlns:p14="http://schemas.microsoft.com/office/powerpoint/2010/main" val="2498140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64014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E4CB9-833C-4FFF-9518-DC499E157B73}" type="slidenum">
              <a:rPr lang="en-US" smtClean="0"/>
              <a:t>5</a:t>
            </a:fld>
            <a:endParaRPr lang="en-US"/>
          </a:p>
        </p:txBody>
      </p:sp>
    </p:spTree>
    <p:extLst>
      <p:ext uri="{BB962C8B-B14F-4D97-AF65-F5344CB8AC3E}">
        <p14:creationId xmlns:p14="http://schemas.microsoft.com/office/powerpoint/2010/main" val="363127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8B5E4CB9-833C-4FFF-9518-DC499E157B73}" type="slidenum">
              <a:rPr lang="en-US" smtClean="0"/>
              <a:t>6</a:t>
            </a:fld>
            <a:endParaRPr lang="en-US"/>
          </a:p>
        </p:txBody>
      </p:sp>
    </p:spTree>
    <p:extLst>
      <p:ext uri="{BB962C8B-B14F-4D97-AF65-F5344CB8AC3E}">
        <p14:creationId xmlns:p14="http://schemas.microsoft.com/office/powerpoint/2010/main" val="426873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452563" y="909638"/>
            <a:ext cx="8078788" cy="45450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517391" y="5757165"/>
            <a:ext cx="4139126" cy="545415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66570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7DEA9-D8D0-478E-9CC0-A7F2F10B923A}" type="slidenum">
              <a:rPr lang="en-US" smtClean="0"/>
              <a:t>13</a:t>
            </a:fld>
            <a:endParaRPr lang="en-US"/>
          </a:p>
        </p:txBody>
      </p:sp>
    </p:spTree>
    <p:extLst>
      <p:ext uri="{BB962C8B-B14F-4D97-AF65-F5344CB8AC3E}">
        <p14:creationId xmlns:p14="http://schemas.microsoft.com/office/powerpoint/2010/main" val="58301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7DEA9-D8D0-478E-9CC0-A7F2F10B923A}" type="slidenum">
              <a:rPr lang="en-US" smtClean="0"/>
              <a:t>14</a:t>
            </a:fld>
            <a:endParaRPr lang="en-US"/>
          </a:p>
        </p:txBody>
      </p:sp>
    </p:spTree>
    <p:extLst>
      <p:ext uri="{BB962C8B-B14F-4D97-AF65-F5344CB8AC3E}">
        <p14:creationId xmlns:p14="http://schemas.microsoft.com/office/powerpoint/2010/main" val="32252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BADA6-C91A-48EB-B97A-37F88C408009}" type="slidenum">
              <a:rPr lang="en-US" smtClean="0"/>
              <a:pPr/>
              <a:t>‹#›</a:t>
            </a:fld>
            <a:endParaRPr lang="en-US" dirty="0">
              <a:solidFill>
                <a:schemeClr val="bg1"/>
              </a:solidFill>
            </a:endParaRPr>
          </a:p>
        </p:txBody>
      </p:sp>
      <p:pic>
        <p:nvPicPr>
          <p:cNvPr id="7" name="Picture 6">
            <a:extLst>
              <a:ext uri="{FF2B5EF4-FFF2-40B4-BE49-F238E27FC236}">
                <a16:creationId xmlns:a16="http://schemas.microsoft.com/office/drawing/2014/main" id="{FF166584-C29B-DE9A-5561-2ED271B7F74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2679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BADA6-C91A-48EB-B97A-37F88C408009}" type="slidenum">
              <a:rPr lang="en-US" smtClean="0"/>
              <a:pPr/>
              <a:t>‹#›</a:t>
            </a:fld>
            <a:endParaRPr lang="en-US" dirty="0">
              <a:solidFill>
                <a:schemeClr val="tx1"/>
              </a:solidFill>
            </a:endParaRPr>
          </a:p>
        </p:txBody>
      </p:sp>
      <p:pic>
        <p:nvPicPr>
          <p:cNvPr id="7" name="Picture 6" descr="A blue and black background&#10;&#10;AI-generated content may be incorrect.">
            <a:extLst>
              <a:ext uri="{FF2B5EF4-FFF2-40B4-BE49-F238E27FC236}">
                <a16:creationId xmlns:a16="http://schemas.microsoft.com/office/drawing/2014/main" id="{A59BCBA0-89A8-9F05-BE74-972AB2D219EC}"/>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386119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BADA6-C91A-48EB-B97A-37F88C408009}" type="slidenum">
              <a:rPr lang="en-US" smtClean="0"/>
              <a:pPr/>
              <a:t>‹#›</a:t>
            </a:fld>
            <a:endParaRPr lang="en-US" dirty="0">
              <a:solidFill>
                <a:schemeClr val="tx1"/>
              </a:solidFill>
            </a:endParaRPr>
          </a:p>
        </p:txBody>
      </p:sp>
      <p:pic>
        <p:nvPicPr>
          <p:cNvPr id="7" name="Picture 6" descr="A blue and black background&#10;&#10;AI-generated content may be incorrect.">
            <a:extLst>
              <a:ext uri="{FF2B5EF4-FFF2-40B4-BE49-F238E27FC236}">
                <a16:creationId xmlns:a16="http://schemas.microsoft.com/office/drawing/2014/main" id="{4C592642-A9D1-2614-32F3-377AD46E0B0F}"/>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141322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lIns="91425" tIns="91425" rIns="91425" bIns="91425" anchor="t"/>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lIns="91425" tIns="91425" rIns="91425" bIns="91425"/>
          <a:lstStyle>
            <a:lvl1pPr marL="457178" lvl="0" indent="-342883">
              <a:spcBef>
                <a:spcPts val="0"/>
              </a:spcBef>
              <a:spcAft>
                <a:spcPts val="0"/>
              </a:spcAft>
              <a:buSzPts val="1800"/>
              <a:buChar char="●"/>
              <a:defRPr/>
            </a:lvl1pPr>
            <a:lvl2pPr marL="914356"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3"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4" lvl="8" indent="-317484">
              <a:spcBef>
                <a:spcPts val="1600"/>
              </a:spcBef>
              <a:spcAft>
                <a:spcPts val="1600"/>
              </a:spcAft>
              <a:buSzPts val="1400"/>
              <a:buChar char="■"/>
              <a:defRPr/>
            </a:lvl9pPr>
          </a:lstStyle>
          <a:p>
            <a:endParaRPr/>
          </a:p>
        </p:txBody>
      </p:sp>
      <p:sp>
        <p:nvSpPr>
          <p:cNvPr id="4" name="Shape 19"/>
          <p:cNvSpPr txBox="1">
            <a:spLocks noGrp="1"/>
          </p:cNvSpPr>
          <p:nvPr>
            <p:ph type="sldNum" idx="10"/>
          </p:nvPr>
        </p:nvSpPr>
        <p:spPr>
          <a:xfrm>
            <a:off x="11296653" y="6218241"/>
            <a:ext cx="732367" cy="523875"/>
          </a:xfrm>
        </p:spPr>
        <p:txBody>
          <a:bodyPr spcFirstLastPara="1" wrap="square" lIns="91425" tIns="91425" rIns="91425" bIns="91425"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CC63CA0D-5522-4E16-9227-2F3BC3620AF3}" type="slidenum">
              <a:rPr lang="en">
                <a:solidFill>
                  <a:prstClr val="black">
                    <a:tint val="75000"/>
                  </a:prstClr>
                </a:solidFill>
              </a:rPr>
              <a:pPr>
                <a:defRPr/>
              </a:pPr>
              <a:t>‹#›</a:t>
            </a:fld>
            <a:endParaRPr lang="en">
              <a:solidFill>
                <a:prstClr val="black">
                  <a:tint val="75000"/>
                </a:prstClr>
              </a:solidFill>
            </a:endParaRPr>
          </a:p>
        </p:txBody>
      </p:sp>
    </p:spTree>
    <p:extLst>
      <p:ext uri="{BB962C8B-B14F-4D97-AF65-F5344CB8AC3E}">
        <p14:creationId xmlns:p14="http://schemas.microsoft.com/office/powerpoint/2010/main" val="246020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BADA6-C91A-48EB-B97A-37F88C408009}" type="slidenum">
              <a:rPr lang="en-US" smtClean="0"/>
              <a:pPr/>
              <a:t>‹#›</a:t>
            </a:fld>
            <a:endParaRPr lang="en-US" dirty="0"/>
          </a:p>
        </p:txBody>
      </p:sp>
      <p:pic>
        <p:nvPicPr>
          <p:cNvPr id="7" name="Picture 6" descr="A blue and black background&#10;&#10;AI-generated content may be incorrect.">
            <a:extLst>
              <a:ext uri="{FF2B5EF4-FFF2-40B4-BE49-F238E27FC236}">
                <a16:creationId xmlns:a16="http://schemas.microsoft.com/office/drawing/2014/main" id="{5609FB54-5E19-CD22-5394-36204C73B9CA}"/>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204225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BADA6-C91A-48EB-B97A-37F88C408009}" type="slidenum">
              <a:rPr lang="en-US" smtClean="0"/>
              <a:pPr/>
              <a:t>‹#›</a:t>
            </a:fld>
            <a:endParaRPr lang="en-US" dirty="0"/>
          </a:p>
        </p:txBody>
      </p:sp>
      <p:pic>
        <p:nvPicPr>
          <p:cNvPr id="7" name="Picture 6">
            <a:extLst>
              <a:ext uri="{FF2B5EF4-FFF2-40B4-BE49-F238E27FC236}">
                <a16:creationId xmlns:a16="http://schemas.microsoft.com/office/drawing/2014/main" id="{33879024-A382-ABDD-9EEF-12B4F5D3A4C2}"/>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641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1BADA6-C91A-48EB-B97A-37F88C408009}" type="slidenum">
              <a:rPr lang="en-US" smtClean="0"/>
              <a:pPr/>
              <a:t>‹#›</a:t>
            </a:fld>
            <a:endParaRPr lang="en-US" dirty="0">
              <a:solidFill>
                <a:schemeClr val="tx1"/>
              </a:solidFill>
            </a:endParaRPr>
          </a:p>
        </p:txBody>
      </p:sp>
      <p:pic>
        <p:nvPicPr>
          <p:cNvPr id="8" name="Picture 7" descr="A blue and black background&#10;&#10;AI-generated content may be incorrect.">
            <a:extLst>
              <a:ext uri="{FF2B5EF4-FFF2-40B4-BE49-F238E27FC236}">
                <a16:creationId xmlns:a16="http://schemas.microsoft.com/office/drawing/2014/main" id="{E2696F6F-6306-E12D-0270-8F2B55A8D093}"/>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204957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1BADA6-C91A-48EB-B97A-37F88C408009}" type="slidenum">
              <a:rPr lang="en-US" smtClean="0"/>
              <a:pPr/>
              <a:t>‹#›</a:t>
            </a:fld>
            <a:endParaRPr lang="en-US" dirty="0">
              <a:solidFill>
                <a:schemeClr val="tx1"/>
              </a:solidFill>
            </a:endParaRPr>
          </a:p>
        </p:txBody>
      </p:sp>
      <p:pic>
        <p:nvPicPr>
          <p:cNvPr id="10" name="Picture 9" descr="A blue and black background&#10;&#10;AI-generated content may be incorrect.">
            <a:extLst>
              <a:ext uri="{FF2B5EF4-FFF2-40B4-BE49-F238E27FC236}">
                <a16:creationId xmlns:a16="http://schemas.microsoft.com/office/drawing/2014/main" id="{97449CD0-CCE8-BB81-F830-2DCB2F7287E7}"/>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70370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1BADA6-C91A-48EB-B97A-37F88C408009}" type="slidenum">
              <a:rPr lang="en-US" smtClean="0"/>
              <a:pPr/>
              <a:t>‹#›</a:t>
            </a:fld>
            <a:endParaRPr lang="en-US" dirty="0">
              <a:solidFill>
                <a:schemeClr val="tx1"/>
              </a:solidFill>
            </a:endParaRPr>
          </a:p>
        </p:txBody>
      </p:sp>
      <p:pic>
        <p:nvPicPr>
          <p:cNvPr id="6" name="Picture 5" descr="A blue and black background&#10;&#10;AI-generated content may be incorrect.">
            <a:extLst>
              <a:ext uri="{FF2B5EF4-FFF2-40B4-BE49-F238E27FC236}">
                <a16:creationId xmlns:a16="http://schemas.microsoft.com/office/drawing/2014/main" id="{B5659099-8942-60A1-6DCD-D6A65BE0347A}"/>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177667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1BADA6-C91A-48EB-B97A-37F88C408009}" type="slidenum">
              <a:rPr lang="en-US" smtClean="0"/>
              <a:pPr/>
              <a:t>‹#›</a:t>
            </a:fld>
            <a:endParaRPr lang="en-US" dirty="0">
              <a:solidFill>
                <a:schemeClr val="tx1"/>
              </a:solidFill>
            </a:endParaRPr>
          </a:p>
        </p:txBody>
      </p:sp>
      <p:pic>
        <p:nvPicPr>
          <p:cNvPr id="5" name="Picture 4" descr="A blue and black background&#10;&#10;AI-generated content may be incorrect.">
            <a:extLst>
              <a:ext uri="{FF2B5EF4-FFF2-40B4-BE49-F238E27FC236}">
                <a16:creationId xmlns:a16="http://schemas.microsoft.com/office/drawing/2014/main" id="{FA227D95-3FB2-A153-22E3-3387D48E22F9}"/>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371131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1BADA6-C91A-48EB-B97A-37F88C408009}" type="slidenum">
              <a:rPr lang="en-US" smtClean="0"/>
              <a:pPr/>
              <a:t>‹#›</a:t>
            </a:fld>
            <a:endParaRPr lang="en-US" dirty="0">
              <a:solidFill>
                <a:schemeClr val="tx1"/>
              </a:solidFill>
            </a:endParaRPr>
          </a:p>
        </p:txBody>
      </p:sp>
      <p:pic>
        <p:nvPicPr>
          <p:cNvPr id="8" name="Picture 7" descr="A blue and black background&#10;&#10;AI-generated content may be incorrect.">
            <a:extLst>
              <a:ext uri="{FF2B5EF4-FFF2-40B4-BE49-F238E27FC236}">
                <a16:creationId xmlns:a16="http://schemas.microsoft.com/office/drawing/2014/main" id="{57FFD36B-DA33-070B-5584-345DC6F2CC5D}"/>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39391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1BADA6-C91A-48EB-B97A-37F88C408009}" type="slidenum">
              <a:rPr lang="en-US" smtClean="0"/>
              <a:pPr/>
              <a:t>‹#›</a:t>
            </a:fld>
            <a:endParaRPr lang="en-US" dirty="0">
              <a:solidFill>
                <a:schemeClr val="tx1"/>
              </a:solidFill>
            </a:endParaRPr>
          </a:p>
        </p:txBody>
      </p:sp>
      <p:pic>
        <p:nvPicPr>
          <p:cNvPr id="8" name="Picture 7" descr="A blue and black background&#10;&#10;AI-generated content may be incorrect.">
            <a:extLst>
              <a:ext uri="{FF2B5EF4-FFF2-40B4-BE49-F238E27FC236}">
                <a16:creationId xmlns:a16="http://schemas.microsoft.com/office/drawing/2014/main" id="{9A450666-AD4E-5799-2B20-45B5244ACBBF}"/>
              </a:ext>
            </a:extLst>
          </p:cNvPr>
          <p:cNvPicPr>
            <a:picLocks noChangeAspect="1"/>
          </p:cNvPicPr>
          <p:nvPr userDrawn="1"/>
        </p:nvPicPr>
        <p:blipFill>
          <a:blip r:embed="rId2">
            <a:extLst>
              <a:ext uri="{28A0092B-C50C-407E-A947-70E740481C1C}">
                <a14:useLocalDpi xmlns:a14="http://schemas.microsoft.com/office/drawing/2010/main" val="0"/>
              </a:ext>
            </a:extLst>
          </a:blip>
          <a:srcRect t="5000" b="90208"/>
          <a:stretch>
            <a:fillRect/>
          </a:stretch>
        </p:blipFill>
        <p:spPr>
          <a:xfrm>
            <a:off x="0" y="-1"/>
            <a:ext cx="12192000" cy="365125"/>
          </a:xfrm>
          <a:prstGeom prst="rect">
            <a:avLst/>
          </a:prstGeom>
        </p:spPr>
      </p:pic>
    </p:spTree>
    <p:extLst>
      <p:ext uri="{BB962C8B-B14F-4D97-AF65-F5344CB8AC3E}">
        <p14:creationId xmlns:p14="http://schemas.microsoft.com/office/powerpoint/2010/main" val="4205590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3/12/2026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lgn="l"/>
            <a:fld id="{9C1BADA6-C91A-48EB-B97A-37F88C408009}" type="slidenum">
              <a:rPr lang="en-US" smtClean="0"/>
              <a:pPr/>
              <a:t>‹#›</a:t>
            </a:fld>
            <a:endParaRPr lang="en-US" dirty="0"/>
          </a:p>
        </p:txBody>
      </p:sp>
    </p:spTree>
    <p:extLst>
      <p:ext uri="{BB962C8B-B14F-4D97-AF65-F5344CB8AC3E}">
        <p14:creationId xmlns:p14="http://schemas.microsoft.com/office/powerpoint/2010/main" val="5393323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gpadacenter.org/" TargetMode="External"/><Relationship Id="rId2" Type="http://schemas.openxmlformats.org/officeDocument/2006/relationships/hyperlink" Target="mailto:kimjongb@missouri.edu"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arch.missouri.edu/"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jerrid@adapacific.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mailto:rbabauta@triton.uog.edu"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mailto:hammel@uic.edu"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adaparc.shinyapps.io/ADA_PARC/"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adaparc.shinyapps.io/ADA_PARC/#section-scorecard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smurthy@uic.edu"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jill.Bezyak@unco.edu"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hdevans@uw.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adagreatlakes.org/Research/AccessibleCities.asp"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adagreatlakes.org/Research/CasebookADAsuccesstories.pdf" TargetMode="External"/><Relationship Id="rId3" Type="http://schemas.openxmlformats.org/officeDocument/2006/relationships/hyperlink" Target="https://www.adagreatlakes.org/Research/AccessibleCities.asp" TargetMode="External"/><Relationship Id="rId7" Type="http://schemas.openxmlformats.org/officeDocument/2006/relationships/hyperlink" Target="https://ars.els-cdn.com/content/image/1-s2.0-S0264275119302501-mmc1.xlsx"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doi.org/10.1016/j.cities.2024.104837" TargetMode="External"/><Relationship Id="rId11" Type="http://schemas.openxmlformats.org/officeDocument/2006/relationships/hyperlink" Target="https://www.accessibilityonline.org/ADA-Audio/archives/111158" TargetMode="External"/><Relationship Id="rId5" Type="http://schemas.openxmlformats.org/officeDocument/2006/relationships/hyperlink" Target="https://doi.org/10.1016/j.trd.2022.103356" TargetMode="External"/><Relationship Id="rId10" Type="http://schemas.openxmlformats.org/officeDocument/2006/relationships/hyperlink" Target="https://storymaps.arcgis.com/stories/2a67a89064c946119a817532b81f0baa" TargetMode="External"/><Relationship Id="rId4" Type="http://schemas.openxmlformats.org/officeDocument/2006/relationships/hyperlink" Target="https://doi.org/10.1016/j.cities.2020.102720" TargetMode="External"/><Relationship Id="rId9" Type="http://schemas.openxmlformats.org/officeDocument/2006/relationships/hyperlink" Target="https://www.mdpi.com/2413-8851/8/2/27"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adata.org/sos-202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50C8DCC-8726-B6BF-FE1C-DB37E08ACA16}"/>
              </a:ext>
            </a:extLst>
          </p:cNvPr>
          <p:cNvSpPr>
            <a:spLocks noGrp="1"/>
          </p:cNvSpPr>
          <p:nvPr>
            <p:ph type="ctrTitle"/>
          </p:nvPr>
        </p:nvSpPr>
        <p:spPr>
          <a:xfrm>
            <a:off x="933797" y="1122363"/>
            <a:ext cx="9144000" cy="2387600"/>
          </a:xfrm>
        </p:spPr>
        <p:txBody>
          <a:bodyPr>
            <a:normAutofit/>
          </a:bodyPr>
          <a:lstStyle/>
          <a:p>
            <a:pPr algn="l"/>
            <a:r>
              <a:rPr lang="en-US" sz="6600" b="1" dirty="0">
                <a:solidFill>
                  <a:schemeClr val="bg1"/>
                </a:solidFill>
              </a:rPr>
              <a:t>ADA State of the Science </a:t>
            </a:r>
            <a:br>
              <a:rPr lang="en-US" dirty="0">
                <a:solidFill>
                  <a:schemeClr val="bg1"/>
                </a:solidFill>
              </a:rPr>
            </a:br>
            <a:r>
              <a:rPr lang="en-US" sz="5400" dirty="0">
                <a:solidFill>
                  <a:schemeClr val="bg1"/>
                </a:solidFill>
              </a:rPr>
              <a:t>Research Conference</a:t>
            </a:r>
          </a:p>
        </p:txBody>
      </p:sp>
      <p:sp>
        <p:nvSpPr>
          <p:cNvPr id="8" name="Subtitle 2">
            <a:extLst>
              <a:ext uri="{FF2B5EF4-FFF2-40B4-BE49-F238E27FC236}">
                <a16:creationId xmlns:a16="http://schemas.microsoft.com/office/drawing/2014/main" id="{2FF5677F-DC8C-77B0-C67C-B7DC86C2992C}"/>
              </a:ext>
            </a:extLst>
          </p:cNvPr>
          <p:cNvSpPr>
            <a:spLocks noGrp="1"/>
          </p:cNvSpPr>
          <p:nvPr>
            <p:ph type="subTitle" idx="1"/>
          </p:nvPr>
        </p:nvSpPr>
        <p:spPr>
          <a:xfrm>
            <a:off x="933797" y="3602038"/>
            <a:ext cx="9144000" cy="1655762"/>
          </a:xfrm>
        </p:spPr>
        <p:txBody>
          <a:bodyPr/>
          <a:lstStyle/>
          <a:p>
            <a:pPr algn="l"/>
            <a:r>
              <a:rPr lang="en-US" b="1" dirty="0">
                <a:solidFill>
                  <a:schemeClr val="bg1"/>
                </a:solidFill>
              </a:rPr>
              <a:t>Day 2: March 12, 2026</a:t>
            </a:r>
          </a:p>
          <a:p>
            <a:pPr algn="l"/>
            <a:r>
              <a:rPr lang="en-US" dirty="0">
                <a:solidFill>
                  <a:schemeClr val="bg1"/>
                </a:solidFill>
              </a:rPr>
              <a:t>Presented by the ADA National Network</a:t>
            </a:r>
          </a:p>
        </p:txBody>
      </p:sp>
      <p:pic>
        <p:nvPicPr>
          <p:cNvPr id="6" name="Picture 5" descr="ADA National Network, Information, Guidance and training on the Americans with Disabilities Act">
            <a:extLst>
              <a:ext uri="{FF2B5EF4-FFF2-40B4-BE49-F238E27FC236}">
                <a16:creationId xmlns:a16="http://schemas.microsoft.com/office/drawing/2014/main" id="{0A1419DE-7177-6E40-D86B-E9C8DC691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34" y="5929447"/>
            <a:ext cx="2679511" cy="755548"/>
          </a:xfrm>
          <a:prstGeom prst="rect">
            <a:avLst/>
          </a:prstGeom>
        </p:spPr>
      </p:pic>
    </p:spTree>
    <p:extLst>
      <p:ext uri="{BB962C8B-B14F-4D97-AF65-F5344CB8AC3E}">
        <p14:creationId xmlns:p14="http://schemas.microsoft.com/office/powerpoint/2010/main" val="39314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1BCDF6-F3F3-2A4A-ADF4-3772533ECA2E}"/>
              </a:ext>
            </a:extLst>
          </p:cNvPr>
          <p:cNvSpPr>
            <a:spLocks noGrp="1"/>
          </p:cNvSpPr>
          <p:nvPr>
            <p:ph type="title"/>
          </p:nvPr>
        </p:nvSpPr>
        <p:spPr/>
        <p:txBody>
          <a:bodyPr/>
          <a:lstStyle/>
          <a:p>
            <a:r>
              <a:rPr lang="en-US" dirty="0"/>
              <a:t>Overview of Day 2</a:t>
            </a:r>
          </a:p>
        </p:txBody>
      </p:sp>
      <p:sp>
        <p:nvSpPr>
          <p:cNvPr id="6" name="Content Placeholder 5">
            <a:extLst>
              <a:ext uri="{FF2B5EF4-FFF2-40B4-BE49-F238E27FC236}">
                <a16:creationId xmlns:a16="http://schemas.microsoft.com/office/drawing/2014/main" id="{B14738B7-E5A1-D3E6-36B3-92796E563D57}"/>
              </a:ext>
            </a:extLst>
          </p:cNvPr>
          <p:cNvSpPr>
            <a:spLocks noGrp="1"/>
          </p:cNvSpPr>
          <p:nvPr>
            <p:ph idx="1"/>
          </p:nvPr>
        </p:nvSpPr>
        <p:spPr/>
        <p:txBody>
          <a:bodyPr>
            <a:normAutofit lnSpcReduction="10000"/>
          </a:bodyPr>
          <a:lstStyle/>
          <a:p>
            <a:r>
              <a:rPr lang="en-US" dirty="0"/>
              <a:t>Session A: Health and Society.</a:t>
            </a:r>
          </a:p>
          <a:p>
            <a:pPr lvl="1"/>
            <a:r>
              <a:rPr lang="en-US" dirty="0"/>
              <a:t>Four lightning presentations.</a:t>
            </a:r>
          </a:p>
          <a:p>
            <a:pPr lvl="1"/>
            <a:r>
              <a:rPr lang="en-US" dirty="0"/>
              <a:t>Moderator summary.</a:t>
            </a:r>
          </a:p>
          <a:p>
            <a:pPr lvl="1"/>
            <a:r>
              <a:rPr lang="en-US" dirty="0"/>
              <a:t>Questions and answer period.</a:t>
            </a:r>
          </a:p>
          <a:p>
            <a:r>
              <a:rPr lang="en-US" dirty="0"/>
              <a:t>Break.</a:t>
            </a:r>
          </a:p>
          <a:p>
            <a:r>
              <a:rPr lang="en-US" dirty="0"/>
              <a:t>Session B: Community Needs and Access.</a:t>
            </a:r>
          </a:p>
          <a:p>
            <a:pPr lvl="1"/>
            <a:r>
              <a:rPr lang="en-US" dirty="0"/>
              <a:t>Four lightning presentations.</a:t>
            </a:r>
          </a:p>
          <a:p>
            <a:pPr lvl="1"/>
            <a:r>
              <a:rPr lang="en-US" dirty="0"/>
              <a:t>Moderator summary.</a:t>
            </a:r>
          </a:p>
          <a:p>
            <a:pPr lvl="1"/>
            <a:r>
              <a:rPr lang="en-US" dirty="0"/>
              <a:t>Questions and answer period.</a:t>
            </a:r>
          </a:p>
          <a:p>
            <a:r>
              <a:rPr lang="en-US" dirty="0"/>
              <a:t>Day 2 wrap-up.</a:t>
            </a:r>
          </a:p>
          <a:p>
            <a:pPr lvl="1"/>
            <a:endParaRPr lang="en-US" dirty="0"/>
          </a:p>
        </p:txBody>
      </p:sp>
      <p:sp>
        <p:nvSpPr>
          <p:cNvPr id="4" name="Slide Number Placeholder 3">
            <a:extLst>
              <a:ext uri="{FF2B5EF4-FFF2-40B4-BE49-F238E27FC236}">
                <a16:creationId xmlns:a16="http://schemas.microsoft.com/office/drawing/2014/main" id="{57C04BB9-7FAE-1125-5359-F2B7B5ACF907}"/>
              </a:ext>
            </a:extLst>
          </p:cNvPr>
          <p:cNvSpPr>
            <a:spLocks noGrp="1"/>
          </p:cNvSpPr>
          <p:nvPr>
            <p:ph type="sldNum" sz="quarter" idx="12"/>
          </p:nvPr>
        </p:nvSpPr>
        <p:spPr/>
        <p:txBody>
          <a:bodyPr/>
          <a:lstStyle/>
          <a:p>
            <a:fld id="{9C1BADA6-C91A-48EB-B97A-37F88C408009}" type="slidenum">
              <a:rPr lang="en-US" smtClean="0"/>
              <a:pPr/>
              <a:t>10</a:t>
            </a:fld>
            <a:endParaRPr lang="en-US" dirty="0"/>
          </a:p>
        </p:txBody>
      </p:sp>
    </p:spTree>
    <p:extLst>
      <p:ext uri="{BB962C8B-B14F-4D97-AF65-F5344CB8AC3E}">
        <p14:creationId xmlns:p14="http://schemas.microsoft.com/office/powerpoint/2010/main" val="427686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2106-5F26-25D5-6214-342B0D2596B7}"/>
              </a:ext>
            </a:extLst>
          </p:cNvPr>
          <p:cNvSpPr>
            <a:spLocks noGrp="1"/>
          </p:cNvSpPr>
          <p:nvPr>
            <p:ph type="title"/>
          </p:nvPr>
        </p:nvSpPr>
        <p:spPr/>
        <p:txBody>
          <a:bodyPr/>
          <a:lstStyle/>
          <a:p>
            <a:r>
              <a:rPr lang="en-US" dirty="0"/>
              <a:t>Health and Society</a:t>
            </a:r>
          </a:p>
        </p:txBody>
      </p:sp>
      <p:sp>
        <p:nvSpPr>
          <p:cNvPr id="3" name="Slide Number Placeholder 2">
            <a:extLst>
              <a:ext uri="{FF2B5EF4-FFF2-40B4-BE49-F238E27FC236}">
                <a16:creationId xmlns:a16="http://schemas.microsoft.com/office/drawing/2014/main" id="{A75EFC4E-DBAA-9070-3024-B13BC83AE9D2}"/>
              </a:ext>
            </a:extLst>
          </p:cNvPr>
          <p:cNvSpPr>
            <a:spLocks noGrp="1"/>
          </p:cNvSpPr>
          <p:nvPr>
            <p:ph type="sldNum" sz="quarter" idx="12"/>
          </p:nvPr>
        </p:nvSpPr>
        <p:spPr/>
        <p:txBody>
          <a:bodyPr/>
          <a:lstStyle/>
          <a:p>
            <a:fld id="{9C1BADA6-C91A-48EB-B97A-37F88C408009}" type="slidenum">
              <a:rPr lang="en-US" smtClean="0"/>
              <a:pPr/>
              <a:t>11</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56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3448D-8A45-A296-CCAB-E10572C4D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81589-21C8-03E0-34A0-DF1B8B5774BF}"/>
              </a:ext>
            </a:extLst>
          </p:cNvPr>
          <p:cNvSpPr>
            <a:spLocks noGrp="1"/>
          </p:cNvSpPr>
          <p:nvPr>
            <p:ph type="title"/>
          </p:nvPr>
        </p:nvSpPr>
        <p:spPr/>
        <p:txBody>
          <a:bodyPr>
            <a:normAutofit/>
          </a:bodyPr>
          <a:lstStyle/>
          <a:p>
            <a:r>
              <a:rPr lang="en-US" dirty="0"/>
              <a:t>Improving accessibility of hospital facilities using immerging computational methods</a:t>
            </a:r>
          </a:p>
        </p:txBody>
      </p:sp>
      <p:sp>
        <p:nvSpPr>
          <p:cNvPr id="3" name="Subtitle 2">
            <a:extLst>
              <a:ext uri="{FF2B5EF4-FFF2-40B4-BE49-F238E27FC236}">
                <a16:creationId xmlns:a16="http://schemas.microsoft.com/office/drawing/2014/main" id="{F22FCC1E-B74A-5A50-5761-2152CFCD9A00}"/>
              </a:ext>
            </a:extLst>
          </p:cNvPr>
          <p:cNvSpPr>
            <a:spLocks noGrp="1"/>
          </p:cNvSpPr>
          <p:nvPr>
            <p:ph idx="1"/>
          </p:nvPr>
        </p:nvSpPr>
        <p:spPr>
          <a:xfrm>
            <a:off x="838200" y="1825625"/>
            <a:ext cx="10515600" cy="3432174"/>
          </a:xfrm>
        </p:spPr>
        <p:txBody>
          <a:bodyPr>
            <a:normAutofit fontScale="92500" lnSpcReduction="10000"/>
          </a:bodyPr>
          <a:lstStyle/>
          <a:p>
            <a:r>
              <a:rPr lang="en-US" sz="2700" dirty="0"/>
              <a:t>Research Team</a:t>
            </a:r>
          </a:p>
          <a:p>
            <a:pPr lvl="1"/>
            <a:r>
              <a:rPr lang="en-US" sz="2300" dirty="0"/>
              <a:t>Jong Bum Kim, Ph.D. </a:t>
            </a:r>
            <a:r>
              <a:rPr lang="en-US" sz="2300" dirty="0">
                <a:hlinkClick r:id="rId2"/>
              </a:rPr>
              <a:t>kimjongb@missouri.edu</a:t>
            </a:r>
            <a:endParaRPr lang="en-US" sz="2300" dirty="0"/>
          </a:p>
          <a:p>
            <a:pPr lvl="1"/>
            <a:r>
              <a:rPr lang="en-US" sz="2300" dirty="0"/>
              <a:t>Janna Lancaster, Ph.D. (PI)</a:t>
            </a:r>
          </a:p>
          <a:p>
            <a:pPr lvl="1"/>
            <a:r>
              <a:rPr lang="en-US" sz="2300" dirty="0"/>
              <a:t>Debora Verniz, Ph.D. </a:t>
            </a:r>
          </a:p>
          <a:p>
            <a:pPr lvl="1"/>
            <a:r>
              <a:rPr lang="en-US" sz="2300" dirty="0"/>
              <a:t>Rabia Faizan, Ph.D.</a:t>
            </a:r>
          </a:p>
          <a:p>
            <a:pPr lvl="1"/>
            <a:r>
              <a:rPr lang="en-US" sz="2300" dirty="0"/>
              <a:t>Md Obidul Haque, Ph.D. candidate</a:t>
            </a:r>
          </a:p>
          <a:p>
            <a:pPr lvl="1"/>
            <a:r>
              <a:rPr lang="en-US" sz="2300" dirty="0"/>
              <a:t>Nora Hong-Yi Shih, Ph.D. student</a:t>
            </a:r>
          </a:p>
          <a:p>
            <a:r>
              <a:rPr lang="en-US" sz="2700" dirty="0"/>
              <a:t>Region 7</a:t>
            </a:r>
          </a:p>
          <a:p>
            <a:pPr lvl="1"/>
            <a:r>
              <a:rPr lang="en-US" sz="2200" dirty="0">
                <a:hlinkClick r:id="rId3"/>
              </a:rPr>
              <a:t>Great Plains ADA Center</a:t>
            </a:r>
            <a:r>
              <a:rPr lang="en-US" sz="2200" dirty="0"/>
              <a:t> (</a:t>
            </a:r>
            <a:r>
              <a:rPr lang="en-US" sz="1800" dirty="0"/>
              <a:t>Director: Julie Brinkhoff)</a:t>
            </a:r>
          </a:p>
          <a:p>
            <a:pPr lvl="1"/>
            <a:r>
              <a:rPr lang="en-US" sz="2200" dirty="0">
                <a:hlinkClick r:id="rId4"/>
              </a:rPr>
              <a:t>Architectural Studies</a:t>
            </a:r>
            <a:r>
              <a:rPr lang="en-US" sz="2200" dirty="0"/>
              <a:t>, University of Missouri</a:t>
            </a:r>
          </a:p>
        </p:txBody>
      </p:sp>
      <p:pic>
        <p:nvPicPr>
          <p:cNvPr id="9" name="Picture 8" descr="University of Missouri">
            <a:extLst>
              <a:ext uri="{FF2B5EF4-FFF2-40B4-BE49-F238E27FC236}">
                <a16:creationId xmlns:a16="http://schemas.microsoft.com/office/drawing/2014/main" id="{297B67C5-68A5-8AD9-91E5-76C8BD1E9A16}"/>
              </a:ext>
            </a:extLst>
          </p:cNvPr>
          <p:cNvPicPr>
            <a:picLocks noChangeAspect="1"/>
          </p:cNvPicPr>
          <p:nvPr/>
        </p:nvPicPr>
        <p:blipFill>
          <a:blip r:embed="rId5">
            <a:extLst>
              <a:ext uri="{28A0092B-C50C-407E-A947-70E740481C1C}">
                <a14:useLocalDpi xmlns:a14="http://schemas.microsoft.com/office/drawing/2010/main" val="0"/>
              </a:ext>
            </a:extLst>
          </a:blip>
          <a:srcRect t="20770" b="23674"/>
          <a:stretch>
            <a:fillRect/>
          </a:stretch>
        </p:blipFill>
        <p:spPr>
          <a:xfrm>
            <a:off x="2849035" y="5257799"/>
            <a:ext cx="2926080" cy="914401"/>
          </a:xfrm>
          <a:prstGeom prst="rect">
            <a:avLst/>
          </a:prstGeom>
        </p:spPr>
      </p:pic>
      <p:pic>
        <p:nvPicPr>
          <p:cNvPr id="5" name="Picture 2" descr="Great Plains ADA Center">
            <a:extLst>
              <a:ext uri="{FF2B5EF4-FFF2-40B4-BE49-F238E27FC236}">
                <a16:creationId xmlns:a16="http://schemas.microsoft.com/office/drawing/2014/main" id="{D7BFB75D-E162-D378-57A9-9DC157236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6624" y="5257800"/>
            <a:ext cx="373998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A957B9E-8E09-D7D0-8220-1C58BAA9262C}"/>
              </a:ext>
            </a:extLst>
          </p:cNvPr>
          <p:cNvSpPr>
            <a:spLocks noGrp="1"/>
          </p:cNvSpPr>
          <p:nvPr>
            <p:ph type="sldNum" sz="quarter" idx="12"/>
          </p:nvPr>
        </p:nvSpPr>
        <p:spPr/>
        <p:txBody>
          <a:bodyPr/>
          <a:lstStyle/>
          <a:p>
            <a:fld id="{9C1BADA6-C91A-48EB-B97A-37F88C408009}" type="slidenum">
              <a:rPr lang="en-US" smtClean="0"/>
              <a:pPr/>
              <a:t>12</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657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3B08-A95D-2181-7316-55C3038C935C}"/>
              </a:ext>
            </a:extLst>
          </p:cNvPr>
          <p:cNvSpPr>
            <a:spLocks noGrp="1"/>
          </p:cNvSpPr>
          <p:nvPr>
            <p:ph type="title"/>
          </p:nvPr>
        </p:nvSpPr>
        <p:spPr/>
        <p:txBody>
          <a:bodyPr/>
          <a:lstStyle/>
          <a:p>
            <a:r>
              <a:rPr lang="en-US" dirty="0"/>
              <a:t>Purpose &amp; Method</a:t>
            </a:r>
          </a:p>
        </p:txBody>
      </p:sp>
      <p:sp>
        <p:nvSpPr>
          <p:cNvPr id="3" name="Content Placeholder 2">
            <a:extLst>
              <a:ext uri="{FF2B5EF4-FFF2-40B4-BE49-F238E27FC236}">
                <a16:creationId xmlns:a16="http://schemas.microsoft.com/office/drawing/2014/main" id="{30E13219-881F-548C-8803-7E626058558B}"/>
              </a:ext>
            </a:extLst>
          </p:cNvPr>
          <p:cNvSpPr>
            <a:spLocks noGrp="1"/>
          </p:cNvSpPr>
          <p:nvPr>
            <p:ph idx="1"/>
          </p:nvPr>
        </p:nvSpPr>
        <p:spPr/>
        <p:txBody>
          <a:bodyPr>
            <a:normAutofit fontScale="85000" lnSpcReduction="20000"/>
          </a:bodyPr>
          <a:lstStyle/>
          <a:p>
            <a:r>
              <a:rPr lang="en-US" dirty="0"/>
              <a:t>Project description</a:t>
            </a:r>
          </a:p>
          <a:p>
            <a:pPr lvl="1"/>
            <a:r>
              <a:rPr lang="en-US" dirty="0"/>
              <a:t>Promote a barrier-free healthcare environment and improve user experiences through evidence-based design and computational code compliance methods. </a:t>
            </a:r>
          </a:p>
          <a:p>
            <a:r>
              <a:rPr lang="en-US" dirty="0"/>
              <a:t>Purpose</a:t>
            </a:r>
          </a:p>
          <a:p>
            <a:pPr lvl="1"/>
            <a:r>
              <a:rPr lang="en-US" dirty="0"/>
              <a:t>Identify common barriers to physical accessibility at healthcare facilities in the region, and common strategies used to overcome them. </a:t>
            </a:r>
          </a:p>
          <a:p>
            <a:pPr lvl="1"/>
            <a:r>
              <a:rPr lang="en-US" dirty="0"/>
              <a:t>Understand how accessibility barriers impact the hospital experience.</a:t>
            </a:r>
          </a:p>
          <a:p>
            <a:pPr lvl="1"/>
            <a:r>
              <a:rPr lang="en-US" dirty="0"/>
              <a:t>Study how computational analysis methods can identify accessibility issues from the design stage. </a:t>
            </a:r>
          </a:p>
          <a:p>
            <a:r>
              <a:rPr lang="en-US" dirty="0"/>
              <a:t>Method</a:t>
            </a:r>
          </a:p>
          <a:p>
            <a:pPr lvl="1"/>
            <a:r>
              <a:rPr lang="en-US" dirty="0"/>
              <a:t>Survey of individuals with disabilities</a:t>
            </a:r>
          </a:p>
          <a:p>
            <a:pPr lvl="1"/>
            <a:r>
              <a:rPr lang="en-US" dirty="0"/>
              <a:t>Focus group with stakeholders</a:t>
            </a:r>
          </a:p>
          <a:p>
            <a:pPr lvl="1"/>
            <a:r>
              <a:rPr lang="en-US" dirty="0"/>
              <a:t>Software Creation and Computational Analysis</a:t>
            </a:r>
          </a:p>
          <a:p>
            <a:pPr lvl="1"/>
            <a:r>
              <a:rPr lang="en-US" dirty="0"/>
              <a:t>Architectural Observation and Analysis</a:t>
            </a:r>
          </a:p>
        </p:txBody>
      </p:sp>
      <p:sp>
        <p:nvSpPr>
          <p:cNvPr id="4" name="Slide Number Placeholder 3">
            <a:extLst>
              <a:ext uri="{FF2B5EF4-FFF2-40B4-BE49-F238E27FC236}">
                <a16:creationId xmlns:a16="http://schemas.microsoft.com/office/drawing/2014/main" id="{86B7A8E2-7A05-FAA4-2607-2C1341920D53}"/>
              </a:ext>
            </a:extLst>
          </p:cNvPr>
          <p:cNvSpPr>
            <a:spLocks noGrp="1"/>
          </p:cNvSpPr>
          <p:nvPr>
            <p:ph type="sldNum" sz="quarter" idx="12"/>
          </p:nvPr>
        </p:nvSpPr>
        <p:spPr/>
        <p:txBody>
          <a:bodyPr/>
          <a:lstStyle/>
          <a:p>
            <a:fld id="{9C1BADA6-C91A-48EB-B97A-37F88C408009}" type="slidenum">
              <a:rPr lang="en-US" smtClean="0"/>
              <a:p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886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311D-6E01-0790-69D7-3E0032A19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BB643-207D-D818-4946-6804FCDBCD6B}"/>
              </a:ext>
            </a:extLst>
          </p:cNvPr>
          <p:cNvSpPr>
            <a:spLocks noGrp="1"/>
          </p:cNvSpPr>
          <p:nvPr>
            <p:ph type="title"/>
          </p:nvPr>
        </p:nvSpPr>
        <p:spPr/>
        <p:txBody>
          <a:bodyPr/>
          <a:lstStyle/>
          <a:p>
            <a:r>
              <a:rPr lang="en-US" dirty="0"/>
              <a:t>Results and Findings</a:t>
            </a:r>
          </a:p>
        </p:txBody>
      </p:sp>
      <p:sp>
        <p:nvSpPr>
          <p:cNvPr id="3" name="Content Placeholder 2">
            <a:extLst>
              <a:ext uri="{FF2B5EF4-FFF2-40B4-BE49-F238E27FC236}">
                <a16:creationId xmlns:a16="http://schemas.microsoft.com/office/drawing/2014/main" id="{6F53B7A6-C5A7-7277-499C-40A347D7C407}"/>
              </a:ext>
            </a:extLst>
          </p:cNvPr>
          <p:cNvSpPr>
            <a:spLocks noGrp="1"/>
          </p:cNvSpPr>
          <p:nvPr>
            <p:ph idx="1"/>
          </p:nvPr>
        </p:nvSpPr>
        <p:spPr>
          <a:xfrm>
            <a:off x="838199" y="1825625"/>
            <a:ext cx="10739571" cy="4351338"/>
          </a:xfrm>
        </p:spPr>
        <p:txBody>
          <a:bodyPr>
            <a:normAutofit fontScale="85000" lnSpcReduction="20000"/>
          </a:bodyPr>
          <a:lstStyle/>
          <a:p>
            <a:r>
              <a:rPr lang="en-US" sz="2400" dirty="0"/>
              <a:t>Key takeaways</a:t>
            </a:r>
          </a:p>
          <a:p>
            <a:pPr lvl="1"/>
            <a:r>
              <a:rPr lang="en-US" sz="2000" dirty="0"/>
              <a:t>Computational Compliance Checking methods were studied.</a:t>
            </a:r>
          </a:p>
          <a:p>
            <a:pPr lvl="1"/>
            <a:r>
              <a:rPr lang="en-US" sz="2000" dirty="0"/>
              <a:t>Applications embedded in the design platform (Autodesk tools) can help designers with ADA compliance checking and design changes.</a:t>
            </a:r>
          </a:p>
          <a:p>
            <a:pPr lvl="1"/>
            <a:r>
              <a:rPr lang="en-US" sz="2000" dirty="0"/>
              <a:t>Reduced and/or eliminated time and error-intensive interpretation and use of ADA standards in healthcare design.</a:t>
            </a:r>
          </a:p>
          <a:p>
            <a:pPr lvl="1"/>
            <a:r>
              <a:rPr lang="en-US" sz="2000" dirty="0"/>
              <a:t>Great potential to be paired with AI/ML methods.</a:t>
            </a:r>
          </a:p>
          <a:p>
            <a:r>
              <a:rPr lang="en-US" sz="2400" dirty="0"/>
              <a:t>Future directions</a:t>
            </a:r>
          </a:p>
          <a:p>
            <a:pPr lvl="1"/>
            <a:r>
              <a:rPr lang="en-US" sz="2000" dirty="0"/>
              <a:t>Investigate an integration of AI/ML methods for computational compliance checking.</a:t>
            </a:r>
          </a:p>
          <a:p>
            <a:pPr lvl="1"/>
            <a:r>
              <a:rPr lang="en-US" sz="2000" dirty="0"/>
              <a:t>Expand the research findings to outdoor space</a:t>
            </a:r>
          </a:p>
          <a:p>
            <a:pPr lvl="1"/>
            <a:r>
              <a:rPr lang="en-US" sz="2000" dirty="0"/>
              <a:t>More rigorous usability test and broader dissemination</a:t>
            </a:r>
          </a:p>
          <a:p>
            <a:r>
              <a:rPr lang="en-US" sz="2400" dirty="0"/>
              <a:t>Publication and presentations</a:t>
            </a:r>
          </a:p>
          <a:p>
            <a:pPr lvl="1"/>
            <a:r>
              <a:rPr lang="en-US" sz="1500" dirty="0"/>
              <a:t>NARST 2026 </a:t>
            </a:r>
          </a:p>
          <a:p>
            <a:pPr lvl="1"/>
            <a:r>
              <a:rPr lang="en-US" sz="1500" dirty="0"/>
              <a:t>CAADRIA (2026 Taiwan, 2025 Tokyo, 2024 Singapore) </a:t>
            </a:r>
          </a:p>
          <a:p>
            <a:pPr lvl="1"/>
            <a:r>
              <a:rPr lang="en-US" sz="1500" dirty="0"/>
              <a:t>IDEC 2025 (Chicago)</a:t>
            </a:r>
          </a:p>
          <a:p>
            <a:pPr lvl="1"/>
            <a:r>
              <a:rPr lang="en-US" sz="1500" dirty="0"/>
              <a:t>University of Missouri RCAF 2025 (Third place in Social and Behavioral Sciences)</a:t>
            </a:r>
          </a:p>
          <a:p>
            <a:pPr lvl="1"/>
            <a:r>
              <a:rPr lang="en-US" sz="1500" dirty="0"/>
              <a:t>Disability-focused Research Showcase, University of Missouri</a:t>
            </a:r>
          </a:p>
          <a:p>
            <a:pPr lvl="1"/>
            <a:r>
              <a:rPr lang="en-US" sz="1500"/>
              <a:t>Show Me Research Week 2025, 2024 (First place in Applied Design)</a:t>
            </a:r>
            <a:endParaRPr lang="en-US" sz="2000" dirty="0"/>
          </a:p>
          <a:p>
            <a:pPr lvl="1"/>
            <a:endParaRPr lang="en-US" sz="2000" dirty="0"/>
          </a:p>
          <a:p>
            <a:pPr lvl="1"/>
            <a:endParaRPr lang="en-US" sz="2000" dirty="0"/>
          </a:p>
        </p:txBody>
      </p:sp>
      <p:pic>
        <p:nvPicPr>
          <p:cNvPr id="5" name="Picture 4" descr="A screenshot of a archictectural plans and data flow chart">
            <a:extLst>
              <a:ext uri="{FF2B5EF4-FFF2-40B4-BE49-F238E27FC236}">
                <a16:creationId xmlns:a16="http://schemas.microsoft.com/office/drawing/2014/main" id="{9D70A039-0417-6AC0-DD0F-1B046AE6C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171" y="4208251"/>
            <a:ext cx="3657600" cy="1960245"/>
          </a:xfrm>
          <a:prstGeom prst="rect">
            <a:avLst/>
          </a:prstGeom>
        </p:spPr>
      </p:pic>
      <p:sp>
        <p:nvSpPr>
          <p:cNvPr id="4" name="Slide Number Placeholder 3">
            <a:extLst>
              <a:ext uri="{FF2B5EF4-FFF2-40B4-BE49-F238E27FC236}">
                <a16:creationId xmlns:a16="http://schemas.microsoft.com/office/drawing/2014/main" id="{5AFDD8CD-5D60-E04B-8262-4715DA4B9062}"/>
              </a:ext>
            </a:extLst>
          </p:cNvPr>
          <p:cNvSpPr>
            <a:spLocks noGrp="1"/>
          </p:cNvSpPr>
          <p:nvPr>
            <p:ph type="sldNum" sz="quarter" idx="12"/>
          </p:nvPr>
        </p:nvSpPr>
        <p:spPr/>
        <p:txBody>
          <a:bodyPr/>
          <a:lstStyle/>
          <a:p>
            <a:fld id="{9C1BADA6-C91A-48EB-B97A-37F88C408009}" type="slidenum">
              <a:rPr lang="en-US" smtClean="0"/>
              <a:p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79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
          <p:cNvSpPr txBox="1">
            <a:spLocks noGrp="1"/>
          </p:cNvSpPr>
          <p:nvPr>
            <p:ph type="title"/>
          </p:nvPr>
        </p:nvSpPr>
        <p:spPr>
          <a:xfrm>
            <a:off x="1708220" y="351691"/>
            <a:ext cx="9772858" cy="16244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br>
              <a:rPr lang="en-US" sz="3200"/>
            </a:br>
            <a:r>
              <a:rPr lang="en-US" sz="3200" b="1"/>
              <a:t>Access to Quality Health Services under the ADA</a:t>
            </a:r>
            <a:endParaRPr b="1"/>
          </a:p>
        </p:txBody>
      </p:sp>
      <p:sp>
        <p:nvSpPr>
          <p:cNvPr id="77" name="Google Shape;77;p1"/>
          <p:cNvSpPr txBox="1">
            <a:spLocks noGrp="1"/>
          </p:cNvSpPr>
          <p:nvPr>
            <p:ph idx="1"/>
          </p:nvPr>
        </p:nvSpPr>
        <p:spPr>
          <a:xfrm>
            <a:off x="381000" y="1838325"/>
            <a:ext cx="11692725" cy="5206921"/>
          </a:xfrm>
          <a:prstGeom prst="rect">
            <a:avLst/>
          </a:prstGeom>
          <a:noFill/>
          <a:ln>
            <a:noFill/>
          </a:ln>
        </p:spPr>
        <p:txBody>
          <a:bodyPr spcFirstLastPara="1" wrap="square" lIns="91425" tIns="45700" rIns="91425" bIns="45700" anchor="t" anchorCtr="0">
            <a:normAutofit/>
          </a:bodyPr>
          <a:lstStyle/>
          <a:p>
            <a:pPr marL="0" lvl="0" indent="0">
              <a:buSzPts val="2400"/>
              <a:buNone/>
            </a:pPr>
            <a:r>
              <a:rPr lang="en-US" sz="2000" dirty="0"/>
              <a:t>Pacific ADA Center, Region 9 - PI, Jerri Davison (Email: </a:t>
            </a:r>
            <a:r>
              <a:rPr lang="en-US" sz="2000" dirty="0">
                <a:hlinkClick r:id="rId3"/>
              </a:rPr>
              <a:t>jerrid@adapacific.org</a:t>
            </a:r>
            <a:r>
              <a:rPr lang="en-US" sz="2000" dirty="0"/>
              <a:t>)</a:t>
            </a:r>
          </a:p>
          <a:p>
            <a:pPr marL="0" lvl="0" indent="0">
              <a:buSzPts val="2400"/>
              <a:buNone/>
            </a:pPr>
            <a:endParaRPr lang="en-US" sz="2000" dirty="0"/>
          </a:p>
          <a:p>
            <a:pPr marL="0" lvl="0" indent="0">
              <a:buSzPts val="2400"/>
              <a:buNone/>
            </a:pPr>
            <a:r>
              <a:rPr lang="en-US" sz="2000" dirty="0"/>
              <a:t>Presenter and Project PI: </a:t>
            </a:r>
            <a:r>
              <a:rPr lang="en-US" sz="2000" dirty="0" err="1"/>
              <a:t>Rosielyn</a:t>
            </a:r>
            <a:r>
              <a:rPr lang="en-US" sz="2000" dirty="0"/>
              <a:t> Babauta, DNP, MS,RN-BNCP (Email: </a:t>
            </a:r>
            <a:r>
              <a:rPr lang="en-US" sz="2000" u="sng" dirty="0">
                <a:hlinkClick r:id="rId4"/>
              </a:rPr>
              <a:t>rba</a:t>
            </a:r>
            <a:r>
              <a:rPr lang="en-US" sz="2000" dirty="0">
                <a:hlinkClick r:id="rId4"/>
              </a:rPr>
              <a:t>bauta@triton.uog.edu</a:t>
            </a:r>
            <a:r>
              <a:rPr lang="en-US" sz="2000" dirty="0"/>
              <a:t>) </a:t>
            </a:r>
          </a:p>
          <a:p>
            <a:pPr marL="0" lvl="0" indent="0">
              <a:spcBef>
                <a:spcPts val="0"/>
              </a:spcBef>
              <a:buClr>
                <a:schemeClr val="dk1"/>
              </a:buClr>
              <a:buSzPts val="2400"/>
              <a:buNone/>
            </a:pPr>
            <a:endParaRPr lang="en-US" sz="2000" dirty="0"/>
          </a:p>
          <a:p>
            <a:pPr marL="0" lvl="0" indent="0">
              <a:spcBef>
                <a:spcPts val="0"/>
              </a:spcBef>
              <a:buClr>
                <a:schemeClr val="dk1"/>
              </a:buClr>
              <a:buSzPts val="2400"/>
              <a:buNone/>
            </a:pPr>
            <a:endParaRPr lang="en-US" sz="2000" dirty="0"/>
          </a:p>
          <a:p>
            <a:pPr marL="0" lvl="0" indent="0">
              <a:spcBef>
                <a:spcPts val="0"/>
              </a:spcBef>
              <a:buClr>
                <a:schemeClr val="dk1"/>
              </a:buClr>
              <a:buSzPts val="2400"/>
              <a:buNone/>
            </a:pPr>
            <a:r>
              <a:rPr lang="en-US" sz="2000" dirty="0"/>
              <a:t>Project team (University of Guam):</a:t>
            </a:r>
          </a:p>
          <a:p>
            <a:pPr marL="742950" lvl="1" indent="-285750"/>
            <a:r>
              <a:rPr lang="en-US" sz="2000" dirty="0"/>
              <a:t>Kristine Qureshi, PhD, RN, FAAN, CEN, PHNA-BC, CGNC (Co-PI)</a:t>
            </a:r>
          </a:p>
          <a:p>
            <a:pPr marL="742950" lvl="1" indent="-285750"/>
            <a:r>
              <a:rPr lang="en-US" sz="2000" dirty="0"/>
              <a:t>Megan Broadbent, BSN, RN (Research Coordinator)</a:t>
            </a:r>
          </a:p>
          <a:p>
            <a:pPr marL="742950" lvl="1" indent="-285750"/>
            <a:r>
              <a:rPr lang="en-US" sz="2000" dirty="0"/>
              <a:t>Tera Blas, BSN, RN – (Research assistant) </a:t>
            </a:r>
          </a:p>
          <a:p>
            <a:pPr marL="742950" lvl="1" indent="-285750"/>
            <a:r>
              <a:rPr lang="en-US" sz="2000" dirty="0"/>
              <a:t>Michael Cajigal, BS (Research assistant)</a:t>
            </a:r>
          </a:p>
          <a:p>
            <a:pPr marL="742950" lvl="1" indent="-285750"/>
            <a:r>
              <a:rPr lang="en-US" sz="2000" dirty="0"/>
              <a:t>Grazyna Badowski, PhD (Statistics Consultant)</a:t>
            </a:r>
          </a:p>
          <a:p>
            <a:pPr marL="0" lvl="0" indent="0" algn="l" rtl="0">
              <a:lnSpc>
                <a:spcPct val="90000"/>
              </a:lnSpc>
              <a:spcBef>
                <a:spcPts val="1000"/>
              </a:spcBef>
              <a:spcAft>
                <a:spcPts val="0"/>
              </a:spcAft>
              <a:buClr>
                <a:schemeClr val="dk1"/>
              </a:buClr>
              <a:buSzPts val="2800"/>
              <a:buNone/>
            </a:pPr>
            <a:endParaRPr dirty="0"/>
          </a:p>
        </p:txBody>
      </p:sp>
      <p:pic>
        <p:nvPicPr>
          <p:cNvPr id="79" name="Google Shape;79;p1" descr="University of GUAM"/>
          <p:cNvPicPr preferRelativeResize="0"/>
          <p:nvPr/>
        </p:nvPicPr>
        <p:blipFill rotWithShape="1">
          <a:blip r:embed="rId5">
            <a:alphaModFix/>
          </a:blip>
          <a:srcRect/>
          <a:stretch/>
        </p:blipFill>
        <p:spPr>
          <a:xfrm>
            <a:off x="98542" y="500061"/>
            <a:ext cx="1325026" cy="806891"/>
          </a:xfrm>
          <a:prstGeom prst="rect">
            <a:avLst/>
          </a:prstGeom>
          <a:noFill/>
          <a:ln>
            <a:noFill/>
          </a:ln>
        </p:spPr>
      </p:pic>
      <p:sp>
        <p:nvSpPr>
          <p:cNvPr id="2" name="Slide Number Placeholder 3">
            <a:extLst>
              <a:ext uri="{FF2B5EF4-FFF2-40B4-BE49-F238E27FC236}">
                <a16:creationId xmlns:a16="http://schemas.microsoft.com/office/drawing/2014/main" id="{775A387A-2B63-6924-C06C-84034BC8CF65}"/>
              </a:ext>
            </a:extLst>
          </p:cNvPr>
          <p:cNvSpPr>
            <a:spLocks noGrp="1"/>
          </p:cNvSpPr>
          <p:nvPr>
            <p:ph type="sldNum" sz="quarter" idx="12"/>
          </p:nvPr>
        </p:nvSpPr>
        <p:spPr/>
        <p:txBody>
          <a:bodyPr/>
          <a:lstStyle/>
          <a:p>
            <a:fld id="{9C1BADA6-C91A-48EB-B97A-37F88C408009}" type="slidenum">
              <a:rPr lang="en-US" smtClean="0">
                <a:solidFill>
                  <a:schemeClr val="tx1"/>
                </a:solidFill>
              </a:rPr>
              <a:pPr/>
              <a:t>15</a:t>
            </a:fld>
            <a:endParaRPr lang="en-US"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2"/>
          <p:cNvSpPr txBox="1">
            <a:spLocks noGrp="1"/>
          </p:cNvSpPr>
          <p:nvPr>
            <p:ph type="title"/>
          </p:nvPr>
        </p:nvSpPr>
        <p:spPr>
          <a:xfrm>
            <a:off x="576943" y="311499"/>
            <a:ext cx="10515600" cy="59306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Arial"/>
              <a:buNone/>
            </a:pPr>
            <a:r>
              <a:rPr lang="en-US"/>
              <a:t>Project Summary</a:t>
            </a:r>
            <a:endParaRPr/>
          </a:p>
        </p:txBody>
      </p:sp>
      <p:sp>
        <p:nvSpPr>
          <p:cNvPr id="85" name="Google Shape;85;p2"/>
          <p:cNvSpPr txBox="1">
            <a:spLocks noGrp="1"/>
          </p:cNvSpPr>
          <p:nvPr>
            <p:ph idx="1"/>
          </p:nvPr>
        </p:nvSpPr>
        <p:spPr>
          <a:xfrm>
            <a:off x="457902" y="608033"/>
            <a:ext cx="11812756" cy="6140246"/>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20000"/>
              </a:lnSpc>
              <a:spcBef>
                <a:spcPts val="600"/>
              </a:spcBef>
              <a:spcAft>
                <a:spcPts val="0"/>
              </a:spcAft>
              <a:buClr>
                <a:schemeClr val="dk1"/>
              </a:buClr>
              <a:buSzPct val="100000"/>
              <a:buNone/>
            </a:pPr>
            <a:r>
              <a:rPr lang="en-US" sz="7200" b="1" dirty="0"/>
              <a:t>Purpose</a:t>
            </a:r>
            <a:endParaRPr dirty="0"/>
          </a:p>
          <a:p>
            <a:pPr marL="457200" lvl="0" indent="-457200" algn="l" rtl="0">
              <a:lnSpc>
                <a:spcPct val="120000"/>
              </a:lnSpc>
              <a:spcBef>
                <a:spcPts val="1200"/>
              </a:spcBef>
              <a:spcAft>
                <a:spcPts val="0"/>
              </a:spcAft>
              <a:buSzPct val="100000"/>
              <a:buChar char="•"/>
            </a:pPr>
            <a:r>
              <a:rPr lang="en-US" sz="8000" dirty="0"/>
              <a:t>To examine  the access to quality healthcare for people with disabilities by healthcare workers. </a:t>
            </a:r>
            <a:endParaRPr dirty="0"/>
          </a:p>
          <a:p>
            <a:pPr marL="457200" lvl="0" indent="-457200" algn="l" rtl="0">
              <a:lnSpc>
                <a:spcPct val="120000"/>
              </a:lnSpc>
              <a:spcBef>
                <a:spcPts val="1200"/>
              </a:spcBef>
              <a:spcAft>
                <a:spcPts val="0"/>
              </a:spcAft>
              <a:buSzPct val="100000"/>
              <a:buChar char="•"/>
            </a:pPr>
            <a:r>
              <a:rPr lang="en-US" sz="8000" dirty="0"/>
              <a:t>To develop strategies to reduce barriers to healthcare access under the ADA. </a:t>
            </a:r>
            <a:endParaRPr dirty="0"/>
          </a:p>
          <a:p>
            <a:pPr marL="0" lvl="0" indent="0" algn="l" rtl="0">
              <a:lnSpc>
                <a:spcPct val="120000"/>
              </a:lnSpc>
              <a:spcBef>
                <a:spcPts val="1200"/>
              </a:spcBef>
              <a:spcAft>
                <a:spcPts val="0"/>
              </a:spcAft>
              <a:buClr>
                <a:schemeClr val="dk1"/>
              </a:buClr>
              <a:buSzPct val="100000"/>
              <a:buNone/>
            </a:pPr>
            <a:endParaRPr sz="3200" b="1" dirty="0"/>
          </a:p>
          <a:p>
            <a:pPr marL="0" lvl="0" indent="0" algn="l" rtl="0">
              <a:lnSpc>
                <a:spcPct val="120000"/>
              </a:lnSpc>
              <a:spcBef>
                <a:spcPts val="1200"/>
              </a:spcBef>
              <a:spcAft>
                <a:spcPts val="0"/>
              </a:spcAft>
              <a:buClr>
                <a:schemeClr val="dk1"/>
              </a:buClr>
              <a:buSzPct val="100000"/>
              <a:buNone/>
            </a:pPr>
            <a:r>
              <a:rPr lang="en-US" sz="7200" b="1" dirty="0"/>
              <a:t>Setting:  </a:t>
            </a:r>
            <a:r>
              <a:rPr lang="en-US" sz="7200" dirty="0"/>
              <a:t>ADANN Region 9 (Arizona, California, Guam, Hawaii, and Nevada). </a:t>
            </a:r>
            <a:endParaRPr sz="3200" b="1" dirty="0"/>
          </a:p>
          <a:p>
            <a:pPr marL="0" lvl="0" indent="0" algn="l" rtl="0">
              <a:lnSpc>
                <a:spcPct val="120000"/>
              </a:lnSpc>
              <a:spcBef>
                <a:spcPts val="1200"/>
              </a:spcBef>
              <a:spcAft>
                <a:spcPts val="0"/>
              </a:spcAft>
              <a:buClr>
                <a:schemeClr val="dk1"/>
              </a:buClr>
              <a:buSzPct val="100000"/>
              <a:buNone/>
            </a:pPr>
            <a:r>
              <a:rPr lang="en-US" sz="7200" b="1" dirty="0"/>
              <a:t>Methods</a:t>
            </a:r>
            <a:endParaRPr dirty="0"/>
          </a:p>
          <a:p>
            <a:pPr marL="914400" lvl="1" indent="-457200" algn="l" rtl="0">
              <a:lnSpc>
                <a:spcPct val="120000"/>
              </a:lnSpc>
              <a:spcBef>
                <a:spcPts val="1200"/>
              </a:spcBef>
              <a:spcAft>
                <a:spcPts val="0"/>
              </a:spcAft>
              <a:buSzPct val="100000"/>
              <a:buChar char="•"/>
            </a:pPr>
            <a:r>
              <a:rPr lang="en-US" sz="7200" b="1" i="1" dirty="0"/>
              <a:t>Phase 1</a:t>
            </a:r>
            <a:r>
              <a:rPr lang="en-US" sz="7200" dirty="0"/>
              <a:t> Qualitative data with healthcare workers, people with disabilities, and caretakers (N=59).</a:t>
            </a:r>
            <a:endParaRPr dirty="0"/>
          </a:p>
          <a:p>
            <a:pPr marL="914400" lvl="1" indent="-457200" algn="l" rtl="0">
              <a:lnSpc>
                <a:spcPct val="120000"/>
              </a:lnSpc>
              <a:spcBef>
                <a:spcPts val="1200"/>
              </a:spcBef>
              <a:spcAft>
                <a:spcPts val="0"/>
              </a:spcAft>
              <a:buSzPct val="100000"/>
              <a:buChar char="•"/>
            </a:pPr>
            <a:r>
              <a:rPr lang="en-US" sz="7200" b="1" i="1" dirty="0"/>
              <a:t>Phase 2</a:t>
            </a:r>
            <a:r>
              <a:rPr lang="en-US" sz="7200" dirty="0"/>
              <a:t> Online surveys with healthcare workers, people with disabilities, and caretakers (N=757). </a:t>
            </a:r>
            <a:endParaRPr dirty="0"/>
          </a:p>
          <a:p>
            <a:pPr marL="914400" lvl="1" indent="-457200" algn="l" rtl="0">
              <a:lnSpc>
                <a:spcPct val="120000"/>
              </a:lnSpc>
              <a:spcBef>
                <a:spcPts val="1200"/>
              </a:spcBef>
              <a:spcAft>
                <a:spcPts val="0"/>
              </a:spcAft>
              <a:buSzPct val="100000"/>
              <a:buChar char="•"/>
            </a:pPr>
            <a:r>
              <a:rPr lang="en-US" sz="7200" b="1" i="1" dirty="0"/>
              <a:t>Phase 3</a:t>
            </a:r>
            <a:r>
              <a:rPr lang="en-US" sz="7200" dirty="0"/>
              <a:t> Member checking and development of action items with subsample of participants (N=27). </a:t>
            </a:r>
            <a:endParaRPr sz="7200" dirty="0"/>
          </a:p>
          <a:p>
            <a:pPr marL="0" lvl="0" indent="0" algn="l" rtl="0">
              <a:lnSpc>
                <a:spcPct val="120000"/>
              </a:lnSpc>
              <a:spcBef>
                <a:spcPts val="1200"/>
              </a:spcBef>
              <a:spcAft>
                <a:spcPts val="0"/>
              </a:spcAft>
              <a:buClr>
                <a:schemeClr val="dk1"/>
              </a:buClr>
              <a:buSzPct val="100000"/>
              <a:buNone/>
            </a:pPr>
            <a:endParaRPr sz="3200" b="1" dirty="0"/>
          </a:p>
          <a:p>
            <a:pPr marL="0" lvl="0" indent="0" algn="l" rtl="0">
              <a:lnSpc>
                <a:spcPct val="120000"/>
              </a:lnSpc>
              <a:spcBef>
                <a:spcPts val="1200"/>
              </a:spcBef>
              <a:spcAft>
                <a:spcPts val="0"/>
              </a:spcAft>
              <a:buClr>
                <a:schemeClr val="dk1"/>
              </a:buClr>
              <a:buSzPct val="100000"/>
              <a:buNone/>
            </a:pPr>
            <a:r>
              <a:rPr lang="en-US" sz="7200" b="1" dirty="0"/>
              <a:t>Action and Dissemination </a:t>
            </a:r>
            <a:endParaRPr sz="7200" b="1" dirty="0"/>
          </a:p>
          <a:p>
            <a:pPr marL="685800" lvl="1" indent="-228600" algn="l" rtl="0">
              <a:lnSpc>
                <a:spcPct val="120000"/>
              </a:lnSpc>
              <a:spcBef>
                <a:spcPts val="1200"/>
              </a:spcBef>
              <a:spcAft>
                <a:spcPts val="0"/>
              </a:spcAft>
              <a:buClr>
                <a:schemeClr val="dk1"/>
              </a:buClr>
              <a:buSzPct val="100000"/>
              <a:buChar char="•"/>
            </a:pPr>
            <a:r>
              <a:rPr lang="en-US" sz="7200" dirty="0"/>
              <a:t>Developed RN education curriculum for people with disabilities: Lecture plus disability expert panel discussions, simulation scenarios, and community outreach.</a:t>
            </a:r>
            <a:endParaRPr sz="7200" dirty="0"/>
          </a:p>
          <a:p>
            <a:pPr marL="685800" lvl="1" indent="-228600" algn="l" rtl="0">
              <a:lnSpc>
                <a:spcPct val="120000"/>
              </a:lnSpc>
              <a:spcBef>
                <a:spcPts val="1200"/>
              </a:spcBef>
              <a:spcAft>
                <a:spcPts val="0"/>
              </a:spcAft>
              <a:buClr>
                <a:schemeClr val="dk1"/>
              </a:buClr>
              <a:buSzPct val="100000"/>
              <a:buChar char="•"/>
            </a:pPr>
            <a:r>
              <a:rPr lang="en-US" sz="7200" dirty="0"/>
              <a:t>12 conferences presentation at various academic and community-based venues.</a:t>
            </a:r>
            <a:endParaRPr dirty="0"/>
          </a:p>
          <a:p>
            <a:pPr marL="685800" lvl="1" indent="-228600" algn="l" rtl="0">
              <a:lnSpc>
                <a:spcPct val="120000"/>
              </a:lnSpc>
              <a:spcBef>
                <a:spcPts val="1200"/>
              </a:spcBef>
              <a:spcAft>
                <a:spcPts val="0"/>
              </a:spcAft>
              <a:buClr>
                <a:schemeClr val="dk1"/>
              </a:buClr>
              <a:buSzPct val="100000"/>
              <a:buChar char="•"/>
            </a:pPr>
            <a:r>
              <a:rPr lang="en-US" sz="7200" dirty="0"/>
              <a:t>Peer review publications (in progress).</a:t>
            </a:r>
            <a:endParaRPr sz="7200" dirty="0"/>
          </a:p>
          <a:p>
            <a:pPr marL="457200" lvl="1" indent="0" algn="l" rtl="0">
              <a:lnSpc>
                <a:spcPct val="90000"/>
              </a:lnSpc>
              <a:spcBef>
                <a:spcPts val="1100"/>
              </a:spcBef>
              <a:spcAft>
                <a:spcPts val="0"/>
              </a:spcAft>
              <a:buClr>
                <a:schemeClr val="dk1"/>
              </a:buClr>
              <a:buSzPct val="100000"/>
              <a:buNone/>
            </a:pPr>
            <a:endParaRPr dirty="0"/>
          </a:p>
          <a:p>
            <a:pPr marL="457200" lvl="1" indent="0" algn="l" rtl="0">
              <a:lnSpc>
                <a:spcPct val="90000"/>
              </a:lnSpc>
              <a:spcBef>
                <a:spcPts val="500"/>
              </a:spcBef>
              <a:spcAft>
                <a:spcPts val="0"/>
              </a:spcAft>
              <a:buClr>
                <a:schemeClr val="dk1"/>
              </a:buClr>
              <a:buSzPct val="100000"/>
              <a:buNone/>
            </a:pPr>
            <a:endParaRPr dirty="0"/>
          </a:p>
          <a:p>
            <a:pPr marL="457200" lvl="1" indent="0" algn="l" rtl="0">
              <a:lnSpc>
                <a:spcPct val="90000"/>
              </a:lnSpc>
              <a:spcBef>
                <a:spcPts val="500"/>
              </a:spcBef>
              <a:spcAft>
                <a:spcPts val="0"/>
              </a:spcAft>
              <a:buClr>
                <a:schemeClr val="dk1"/>
              </a:buClr>
              <a:buSzPct val="100000"/>
              <a:buNone/>
            </a:pPr>
            <a:endParaRPr dirty="0"/>
          </a:p>
        </p:txBody>
      </p:sp>
      <p:sp>
        <p:nvSpPr>
          <p:cNvPr id="2" name="Slide Number Placeholder 3">
            <a:extLst>
              <a:ext uri="{FF2B5EF4-FFF2-40B4-BE49-F238E27FC236}">
                <a16:creationId xmlns:a16="http://schemas.microsoft.com/office/drawing/2014/main" id="{6BCA2A1A-BB63-C548-A669-D40F4CF10999}"/>
              </a:ext>
            </a:extLst>
          </p:cNvPr>
          <p:cNvSpPr>
            <a:spLocks noGrp="1"/>
          </p:cNvSpPr>
          <p:nvPr>
            <p:ph type="sldNum" sz="quarter" idx="12"/>
          </p:nvPr>
        </p:nvSpPr>
        <p:spPr>
          <a:xfrm>
            <a:off x="8621751" y="6383154"/>
            <a:ext cx="2743200" cy="365125"/>
          </a:xfrm>
        </p:spPr>
        <p:txBody>
          <a:bodyPr/>
          <a:lstStyle/>
          <a:p>
            <a:pPr algn="r"/>
            <a:fld id="{9C1BADA6-C91A-48EB-B97A-37F88C408009}" type="slidenum">
              <a:rPr lang="en-US" smtClean="0"/>
              <a:pPr algn="r"/>
              <a:t>16</a:t>
            </a:fld>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xfrm>
            <a:off x="451946" y="365125"/>
            <a:ext cx="11359054" cy="7000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a:t>Findings &amp; Recommendations </a:t>
            </a:r>
            <a:endParaRPr/>
          </a:p>
        </p:txBody>
      </p:sp>
      <p:sp>
        <p:nvSpPr>
          <p:cNvPr id="91" name="Google Shape;91;p3"/>
          <p:cNvSpPr txBox="1">
            <a:spLocks noGrp="1"/>
          </p:cNvSpPr>
          <p:nvPr>
            <p:ph type="body" idx="1"/>
          </p:nvPr>
        </p:nvSpPr>
        <p:spPr>
          <a:xfrm>
            <a:off x="381000" y="1183564"/>
            <a:ext cx="5616575" cy="700099"/>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29032"/>
              <a:buNone/>
            </a:pPr>
            <a:r>
              <a:rPr lang="en-US" sz="2800" i="1"/>
              <a:t>Barriers experienced by healthcare workers </a:t>
            </a:r>
            <a:endParaRPr i="1"/>
          </a:p>
        </p:txBody>
      </p:sp>
      <p:sp>
        <p:nvSpPr>
          <p:cNvPr id="93" name="Google Shape;93;p3"/>
          <p:cNvSpPr txBox="1">
            <a:spLocks noGrp="1"/>
          </p:cNvSpPr>
          <p:nvPr>
            <p:ph sz="half" idx="2"/>
          </p:nvPr>
        </p:nvSpPr>
        <p:spPr>
          <a:xfrm>
            <a:off x="6483096" y="1183564"/>
            <a:ext cx="4872292" cy="753693"/>
          </a:xfrm>
          <a:prstGeom prst="rect">
            <a:avLst/>
          </a:prstGeom>
          <a:noFill/>
          <a:ln>
            <a:noFill/>
          </a:ln>
        </p:spPr>
        <p:txBody>
          <a:bodyPr spcFirstLastPara="1" wrap="square" lIns="91425" tIns="45700" rIns="91425" bIns="45700" anchor="b" anchorCtr="0">
            <a:normAutofit fontScale="85000" lnSpcReduction="10000"/>
          </a:bodyPr>
          <a:lstStyle/>
          <a:p>
            <a:pPr marL="0" lvl="0" indent="0" algn="l" rtl="0">
              <a:lnSpc>
                <a:spcPct val="90000"/>
              </a:lnSpc>
              <a:spcBef>
                <a:spcPts val="0"/>
              </a:spcBef>
              <a:spcAft>
                <a:spcPts val="0"/>
              </a:spcAft>
              <a:buClr>
                <a:schemeClr val="dk1"/>
              </a:buClr>
              <a:buSzPct val="129032"/>
              <a:buNone/>
            </a:pPr>
            <a:r>
              <a:rPr lang="en-US" sz="2800" i="1"/>
              <a:t>Recommendations to increase access for people with disabilities </a:t>
            </a:r>
            <a:endParaRPr i="1"/>
          </a:p>
        </p:txBody>
      </p:sp>
      <p:sp>
        <p:nvSpPr>
          <p:cNvPr id="92" name="Google Shape;92;p3"/>
          <p:cNvSpPr txBox="1">
            <a:spLocks noGrp="1"/>
          </p:cNvSpPr>
          <p:nvPr>
            <p:ph type="body" sz="quarter" idx="3"/>
          </p:nvPr>
        </p:nvSpPr>
        <p:spPr>
          <a:xfrm>
            <a:off x="158496" y="2212848"/>
            <a:ext cx="6013704" cy="4464177"/>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ts val="2000"/>
              <a:buChar char="•"/>
            </a:pPr>
            <a:r>
              <a:rPr lang="en-US" sz="2000"/>
              <a:t>Lack of education and knowledge</a:t>
            </a:r>
            <a:endParaRPr sz="2000"/>
          </a:p>
          <a:p>
            <a:pPr marL="228600" lvl="0" indent="-228600" algn="l" rtl="0">
              <a:lnSpc>
                <a:spcPct val="90000"/>
              </a:lnSpc>
              <a:spcBef>
                <a:spcPts val="1000"/>
              </a:spcBef>
              <a:spcAft>
                <a:spcPts val="0"/>
              </a:spcAft>
              <a:buClr>
                <a:schemeClr val="dk1"/>
              </a:buClr>
              <a:buSzPts val="2000"/>
              <a:buChar char="•"/>
            </a:pPr>
            <a:r>
              <a:rPr lang="en-US" sz="2000"/>
              <a:t>Lack of technology (medical, communication, telehealth)</a:t>
            </a:r>
            <a:endParaRPr sz="2000"/>
          </a:p>
          <a:p>
            <a:pPr marL="228600" lvl="0" indent="-228600" algn="l" rtl="0">
              <a:lnSpc>
                <a:spcPct val="90000"/>
              </a:lnSpc>
              <a:spcBef>
                <a:spcPts val="1000"/>
              </a:spcBef>
              <a:spcAft>
                <a:spcPts val="0"/>
              </a:spcAft>
              <a:buClr>
                <a:schemeClr val="dk1"/>
              </a:buClr>
              <a:buSzPts val="2000"/>
              <a:buChar char="•"/>
            </a:pPr>
            <a:r>
              <a:rPr lang="en-US" sz="2000"/>
              <a:t>Financial and administrative policies (CPT, Dx coding)</a:t>
            </a:r>
            <a:endParaRPr sz="2000"/>
          </a:p>
          <a:p>
            <a:pPr marL="228600" lvl="0" indent="-228600" algn="l" rtl="0">
              <a:lnSpc>
                <a:spcPct val="90000"/>
              </a:lnSpc>
              <a:spcBef>
                <a:spcPts val="1000"/>
              </a:spcBef>
              <a:spcAft>
                <a:spcPts val="0"/>
              </a:spcAft>
              <a:buClr>
                <a:schemeClr val="dk1"/>
              </a:buClr>
              <a:buSzPts val="2000"/>
              <a:buChar char="•"/>
            </a:pPr>
            <a:r>
              <a:rPr lang="en-US" sz="2000"/>
              <a:t>Significant time constraints of clinicians</a:t>
            </a:r>
            <a:endParaRPr sz="2000"/>
          </a:p>
          <a:p>
            <a:pPr marL="228600" lvl="0" indent="-228600" algn="l" rtl="0">
              <a:lnSpc>
                <a:spcPct val="90000"/>
              </a:lnSpc>
              <a:spcBef>
                <a:spcPts val="1000"/>
              </a:spcBef>
              <a:spcAft>
                <a:spcPts val="0"/>
              </a:spcAft>
              <a:buClr>
                <a:schemeClr val="dk1"/>
              </a:buClr>
              <a:buSzPts val="2000"/>
              <a:buChar char="•"/>
            </a:pPr>
            <a:r>
              <a:rPr lang="en-US" sz="2000"/>
              <a:t>Negative attitudes of disability </a:t>
            </a:r>
            <a:endParaRPr/>
          </a:p>
          <a:p>
            <a:pPr marL="228600" lvl="0" indent="-228600" algn="l" rtl="0">
              <a:lnSpc>
                <a:spcPct val="90000"/>
              </a:lnSpc>
              <a:spcBef>
                <a:spcPts val="1000"/>
              </a:spcBef>
              <a:spcAft>
                <a:spcPts val="0"/>
              </a:spcAft>
              <a:buClr>
                <a:schemeClr val="dk1"/>
              </a:buClr>
              <a:buSzPts val="2000"/>
              <a:buChar char="•"/>
            </a:pPr>
            <a:r>
              <a:rPr lang="en-US" sz="2000"/>
              <a:t>Physical environment- space &amp; egress</a:t>
            </a:r>
            <a:endParaRPr sz="2000"/>
          </a:p>
          <a:p>
            <a:pPr marL="228600" lvl="0" indent="-228600" algn="l" rtl="0">
              <a:lnSpc>
                <a:spcPct val="90000"/>
              </a:lnSpc>
              <a:spcBef>
                <a:spcPts val="1000"/>
              </a:spcBef>
              <a:spcAft>
                <a:spcPts val="0"/>
              </a:spcAft>
              <a:buClr>
                <a:schemeClr val="dk1"/>
              </a:buClr>
              <a:buSzPts val="2000"/>
              <a:buChar char="•"/>
            </a:pPr>
            <a:r>
              <a:rPr lang="en-US" sz="2000"/>
              <a:t>Transportation to/from point of care</a:t>
            </a:r>
            <a:endParaRPr sz="2000"/>
          </a:p>
          <a:p>
            <a:pPr marL="228600" lvl="0" indent="-90804" algn="l" rtl="0">
              <a:lnSpc>
                <a:spcPct val="90000"/>
              </a:lnSpc>
              <a:spcBef>
                <a:spcPts val="1000"/>
              </a:spcBef>
              <a:spcAft>
                <a:spcPts val="0"/>
              </a:spcAft>
              <a:buClr>
                <a:schemeClr val="dk1"/>
              </a:buClr>
              <a:buSzPts val="2800"/>
              <a:buNone/>
            </a:pPr>
            <a:endParaRPr/>
          </a:p>
        </p:txBody>
      </p:sp>
      <p:sp>
        <p:nvSpPr>
          <p:cNvPr id="94" name="Google Shape;94;p3"/>
          <p:cNvSpPr txBox="1">
            <a:spLocks noGrp="1"/>
          </p:cNvSpPr>
          <p:nvPr>
            <p:ph sz="quarter" idx="4"/>
          </p:nvPr>
        </p:nvSpPr>
        <p:spPr>
          <a:xfrm>
            <a:off x="6172200" y="2121408"/>
            <a:ext cx="5861304" cy="437146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000"/>
              <a:buChar char="•"/>
            </a:pPr>
            <a:r>
              <a:rPr lang="en-US" sz="2000"/>
              <a:t>Include disability specific training within healthcare workers education</a:t>
            </a:r>
            <a:endParaRPr/>
          </a:p>
          <a:p>
            <a:pPr marL="228600" lvl="0" indent="-101600" algn="l" rtl="0">
              <a:lnSpc>
                <a:spcPct val="90000"/>
              </a:lnSpc>
              <a:spcBef>
                <a:spcPts val="0"/>
              </a:spcBef>
              <a:spcAft>
                <a:spcPts val="0"/>
              </a:spcAft>
              <a:buClr>
                <a:schemeClr val="dk1"/>
              </a:buClr>
              <a:buSzPts val="2000"/>
              <a:buNone/>
            </a:pPr>
            <a:endParaRPr sz="2000"/>
          </a:p>
          <a:p>
            <a:pPr marL="228600" lvl="0" indent="-228600" algn="l" rtl="0">
              <a:lnSpc>
                <a:spcPct val="90000"/>
              </a:lnSpc>
              <a:spcBef>
                <a:spcPts val="0"/>
              </a:spcBef>
              <a:spcAft>
                <a:spcPts val="0"/>
              </a:spcAft>
              <a:buClr>
                <a:schemeClr val="dk1"/>
              </a:buClr>
              <a:buSzPts val="2000"/>
              <a:buChar char="•"/>
            </a:pPr>
            <a:r>
              <a:rPr lang="en-US" sz="2000"/>
              <a:t>Policy advocacy to increase regulation and funding for technology, communication equipment and telehealth services</a:t>
            </a:r>
            <a:endParaRPr/>
          </a:p>
          <a:p>
            <a:pPr marL="228600" lvl="0" indent="-228600" algn="l" rtl="0">
              <a:lnSpc>
                <a:spcPct val="90000"/>
              </a:lnSpc>
              <a:spcBef>
                <a:spcPts val="1000"/>
              </a:spcBef>
              <a:spcAft>
                <a:spcPts val="0"/>
              </a:spcAft>
              <a:buClr>
                <a:schemeClr val="dk1"/>
              </a:buClr>
              <a:buSzPts val="2000"/>
              <a:buChar char="•"/>
            </a:pPr>
            <a:r>
              <a:rPr lang="en-US" sz="2000"/>
              <a:t>Further research on clinician time and different types of disabilities </a:t>
            </a:r>
            <a:endParaRPr/>
          </a:p>
          <a:p>
            <a:pPr marL="228600" lvl="0" indent="-228600" algn="l" rtl="0">
              <a:lnSpc>
                <a:spcPct val="90000"/>
              </a:lnSpc>
              <a:spcBef>
                <a:spcPts val="1000"/>
              </a:spcBef>
              <a:spcAft>
                <a:spcPts val="0"/>
              </a:spcAft>
              <a:buClr>
                <a:schemeClr val="dk1"/>
              </a:buClr>
              <a:buSzPts val="2000"/>
              <a:buChar char="•"/>
            </a:pPr>
            <a:r>
              <a:rPr lang="en-US" sz="2000"/>
              <a:t>Enforcement of existing regulations regarding space and egress</a:t>
            </a:r>
            <a:endParaRPr sz="2000"/>
          </a:p>
          <a:p>
            <a:pPr marL="228600" lvl="0" indent="-228600" algn="l" rtl="0">
              <a:lnSpc>
                <a:spcPct val="90000"/>
              </a:lnSpc>
              <a:spcBef>
                <a:spcPts val="1000"/>
              </a:spcBef>
              <a:spcAft>
                <a:spcPts val="0"/>
              </a:spcAft>
              <a:buClr>
                <a:schemeClr val="dk1"/>
              </a:buClr>
              <a:buSzPts val="2000"/>
              <a:buChar char="•"/>
            </a:pPr>
            <a:r>
              <a:rPr lang="en-US" sz="2000"/>
              <a:t>Education of people with disabilities and caretakers about their rights under the ADA</a:t>
            </a:r>
            <a:endParaRPr sz="2000"/>
          </a:p>
        </p:txBody>
      </p:sp>
      <p:sp>
        <p:nvSpPr>
          <p:cNvPr id="2" name="Slide Number Placeholder 3">
            <a:extLst>
              <a:ext uri="{FF2B5EF4-FFF2-40B4-BE49-F238E27FC236}">
                <a16:creationId xmlns:a16="http://schemas.microsoft.com/office/drawing/2014/main" id="{9D46E067-A2CB-7190-DB4A-22483D3AD44D}"/>
              </a:ext>
            </a:extLst>
          </p:cNvPr>
          <p:cNvSpPr>
            <a:spLocks noGrp="1"/>
          </p:cNvSpPr>
          <p:nvPr>
            <p:ph type="sldNum" sz="quarter" idx="12"/>
          </p:nvPr>
        </p:nvSpPr>
        <p:spPr/>
        <p:txBody>
          <a:bodyPr/>
          <a:lstStyle/>
          <a:p>
            <a:fld id="{9C1BADA6-C91A-48EB-B97A-37F88C408009}" type="slidenum">
              <a:rPr lang="en-US" smtClean="0"/>
              <a:pPr/>
              <a:t>17</a:t>
            </a:fld>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74;p1" descr="ADA  PARC logo in blue and orange colors.">
            <a:extLst>
              <a:ext uri="{FF2B5EF4-FFF2-40B4-BE49-F238E27FC236}">
                <a16:creationId xmlns:a16="http://schemas.microsoft.com/office/drawing/2014/main" id="{EDED7628-468D-7263-775F-B63EE6F2BCD6}"/>
              </a:ext>
            </a:extLst>
          </p:cNvPr>
          <p:cNvPicPr preferRelativeResize="0"/>
          <p:nvPr/>
        </p:nvPicPr>
        <p:blipFill rotWithShape="1">
          <a:blip r:embed="rId2">
            <a:alphaModFix/>
          </a:blip>
          <a:srcRect/>
          <a:stretch/>
        </p:blipFill>
        <p:spPr>
          <a:xfrm>
            <a:off x="5305425" y="404225"/>
            <a:ext cx="1581150" cy="1023587"/>
          </a:xfrm>
          <a:prstGeom prst="rect">
            <a:avLst/>
          </a:prstGeom>
          <a:noFill/>
          <a:ln>
            <a:noFill/>
          </a:ln>
        </p:spPr>
      </p:pic>
      <p:sp>
        <p:nvSpPr>
          <p:cNvPr id="2" name="Title 1">
            <a:extLst>
              <a:ext uri="{FF2B5EF4-FFF2-40B4-BE49-F238E27FC236}">
                <a16:creationId xmlns:a16="http://schemas.microsoft.com/office/drawing/2014/main" id="{699758F4-6E95-10B2-DABF-BC44C104B954}"/>
              </a:ext>
            </a:extLst>
          </p:cNvPr>
          <p:cNvSpPr>
            <a:spLocks noGrp="1"/>
          </p:cNvSpPr>
          <p:nvPr>
            <p:ph type="title"/>
          </p:nvPr>
        </p:nvSpPr>
        <p:spPr>
          <a:xfrm>
            <a:off x="881296" y="1427813"/>
            <a:ext cx="10515600" cy="1800470"/>
          </a:xfrm>
        </p:spPr>
        <p:txBody>
          <a:bodyPr>
            <a:normAutofit fontScale="90000"/>
          </a:bodyPr>
          <a:lstStyle/>
          <a:p>
            <a:pPr algn="ctr"/>
            <a:r>
              <a:rPr lang="en-US" dirty="0"/>
              <a:t>Findings from ADA PARC:  </a:t>
            </a:r>
            <a:br>
              <a:rPr lang="en-US" dirty="0"/>
            </a:br>
            <a:r>
              <a:rPr lang="en-US" dirty="0"/>
              <a:t>Using Scorecards to Compare States on Participation Opportunities</a:t>
            </a:r>
          </a:p>
        </p:txBody>
      </p:sp>
      <p:sp>
        <p:nvSpPr>
          <p:cNvPr id="5" name="Google Shape;76;p1">
            <a:extLst>
              <a:ext uri="{FF2B5EF4-FFF2-40B4-BE49-F238E27FC236}">
                <a16:creationId xmlns:a16="http://schemas.microsoft.com/office/drawing/2014/main" id="{A08CD206-B3A5-8514-57E1-0BAF96FB2EBA}"/>
              </a:ext>
            </a:extLst>
          </p:cNvPr>
          <p:cNvSpPr txBox="1">
            <a:spLocks/>
          </p:cNvSpPr>
          <p:nvPr/>
        </p:nvSpPr>
        <p:spPr>
          <a:xfrm>
            <a:off x="2195746" y="3629718"/>
            <a:ext cx="8313234" cy="1281217"/>
          </a:xfrm>
          <a:prstGeom prst="rect">
            <a:avLst/>
          </a:prstGeom>
          <a:noFill/>
          <a:ln>
            <a:noFill/>
          </a:ln>
        </p:spPr>
        <p:txBody>
          <a:bodyPr spcFirstLastPara="1" vert="horz" wrap="square" lIns="91425" tIns="45700" rIns="91425" bIns="45700" rtlCol="0" anchor="t" anchorCtr="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dk1"/>
              </a:buClr>
              <a:buSzPts val="1800"/>
            </a:pPr>
            <a:r>
              <a:rPr lang="en-US" dirty="0"/>
              <a:t>Joy Hammel, University of Illinois Chicago, </a:t>
            </a:r>
            <a:r>
              <a:rPr lang="en-US" dirty="0" err="1"/>
              <a:t>CoPI</a:t>
            </a:r>
            <a:r>
              <a:rPr lang="en-US" dirty="0"/>
              <a:t> ADA PARC; </a:t>
            </a:r>
            <a:r>
              <a:rPr lang="en-US" u="sng" dirty="0">
                <a:solidFill>
                  <a:schemeClr val="hlink"/>
                </a:solidFill>
                <a:hlinkClick r:id="rId3"/>
              </a:rPr>
              <a:t>hammel@uic.edu</a:t>
            </a:r>
            <a:r>
              <a:rPr lang="en-US" dirty="0"/>
              <a:t> </a:t>
            </a:r>
          </a:p>
          <a:p>
            <a:pPr>
              <a:spcBef>
                <a:spcPts val="750"/>
              </a:spcBef>
              <a:buClr>
                <a:schemeClr val="dk1"/>
              </a:buClr>
              <a:buSzPts val="1800"/>
            </a:pPr>
            <a:r>
              <a:rPr lang="en-US" dirty="0"/>
              <a:t>The ADA PARC consortium of ADA Centers and Community Collaborators</a:t>
            </a:r>
          </a:p>
          <a:p>
            <a:pPr>
              <a:spcBef>
                <a:spcPts val="750"/>
              </a:spcBef>
              <a:buClr>
                <a:schemeClr val="dk1"/>
              </a:buClr>
              <a:buSzPts val="1800"/>
            </a:pPr>
            <a:r>
              <a:rPr lang="en-US" dirty="0"/>
              <a:t>ADA PARC website available at: </a:t>
            </a:r>
            <a:r>
              <a:rPr lang="en-US" u="sng" dirty="0">
                <a:solidFill>
                  <a:schemeClr val="hlink"/>
                </a:solidFill>
                <a:hlinkClick r:id="rId4"/>
              </a:rPr>
              <a:t>https://adaparc.shinyapps.io/ADA_PARC/</a:t>
            </a:r>
            <a:r>
              <a:rPr lang="en-US" dirty="0"/>
              <a:t> </a:t>
            </a:r>
          </a:p>
        </p:txBody>
      </p:sp>
      <p:sp>
        <p:nvSpPr>
          <p:cNvPr id="6" name="Google Shape;77;p1">
            <a:extLst>
              <a:ext uri="{FF2B5EF4-FFF2-40B4-BE49-F238E27FC236}">
                <a16:creationId xmlns:a16="http://schemas.microsoft.com/office/drawing/2014/main" id="{87DCD5B7-665D-E5C0-A66B-2662244192D4}"/>
              </a:ext>
            </a:extLst>
          </p:cNvPr>
          <p:cNvSpPr txBox="1"/>
          <p:nvPr/>
        </p:nvSpPr>
        <p:spPr>
          <a:xfrm>
            <a:off x="2195746" y="5038725"/>
            <a:ext cx="7886700" cy="1500187"/>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1600"/>
            </a:pPr>
            <a:r>
              <a:rPr lang="en-US" sz="1600" dirty="0">
                <a:solidFill>
                  <a:schemeClr val="dk1"/>
                </a:solidFill>
                <a:latin typeface="Calibri"/>
                <a:ea typeface="Calibri"/>
                <a:cs typeface="Calibri"/>
                <a:sym typeface="Calibri"/>
              </a:rPr>
              <a:t>The work of this Center was developed under a grant from the National Institute on Disability, Independent Living, and Rehabilitation Research (NIDILRR grant numbers 90DP0026 and 90DPAD0001). NIDILRR is a Center within the Administration for Community Living (ACL), Department of Health and Human Services (HHS). The contents of this presentation do not necessarily represent the policy of NIDILRR, ACL, HHS, and you should not assume endorsement by the Federal Government.</a:t>
            </a:r>
            <a:endParaRPr dirty="0"/>
          </a:p>
        </p:txBody>
      </p:sp>
      <p:sp>
        <p:nvSpPr>
          <p:cNvPr id="4" name="Slide Number Placeholder 3">
            <a:extLst>
              <a:ext uri="{FF2B5EF4-FFF2-40B4-BE49-F238E27FC236}">
                <a16:creationId xmlns:a16="http://schemas.microsoft.com/office/drawing/2014/main" id="{172B0F23-7E9F-D60A-F468-EF4415953518}"/>
              </a:ext>
            </a:extLst>
          </p:cNvPr>
          <p:cNvSpPr>
            <a:spLocks noGrp="1"/>
          </p:cNvSpPr>
          <p:nvPr>
            <p:ph type="sldNum" sz="quarter" idx="12"/>
          </p:nvPr>
        </p:nvSpPr>
        <p:spPr/>
        <p:txBody>
          <a:bodyPr/>
          <a:lstStyle/>
          <a:p>
            <a:fld id="{9C1BADA6-C91A-48EB-B97A-37F88C408009}" type="slidenum">
              <a:rPr lang="en-US" smtClean="0">
                <a:solidFill>
                  <a:schemeClr val="tx1"/>
                </a:solidFill>
              </a:rPr>
              <a:pPr/>
              <a:t>18</a:t>
            </a:fld>
            <a:endParaRPr lang="en-US" dirty="0">
              <a:solidFill>
                <a:schemeClr val="tx1"/>
              </a:solidFill>
            </a:endParaRPr>
          </a:p>
        </p:txBody>
      </p:sp>
    </p:spTree>
    <p:extLst>
      <p:ext uri="{BB962C8B-B14F-4D97-AF65-F5344CB8AC3E}">
        <p14:creationId xmlns:p14="http://schemas.microsoft.com/office/powerpoint/2010/main" val="3343869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xfrm>
            <a:off x="1337642" y="464518"/>
            <a:ext cx="7886700" cy="1325563"/>
          </a:xfrm>
          <a:prstGeom prst="rect">
            <a:avLst/>
          </a:prstGeom>
          <a:solidFill>
            <a:schemeClr val="lt1"/>
          </a:solidFill>
          <a:ln>
            <a:noFill/>
          </a:ln>
        </p:spPr>
        <p:txBody>
          <a:bodyPr spcFirstLastPara="1" vert="horz" wrap="square" lIns="91425" tIns="45700" rIns="91425" bIns="45700" rtlCol="0" anchor="ctr" anchorCtr="0">
            <a:normAutofit/>
          </a:bodyPr>
          <a:lstStyle/>
          <a:p>
            <a:pPr>
              <a:spcBef>
                <a:spcPts val="0"/>
              </a:spcBef>
              <a:buClr>
                <a:schemeClr val="dk1"/>
              </a:buClr>
              <a:buSzPts val="3300"/>
            </a:pPr>
            <a:r>
              <a:rPr lang="en-US" dirty="0"/>
              <a:t>Purpose &amp; Method </a:t>
            </a:r>
            <a:r>
              <a:rPr lang="en-US" sz="3200" dirty="0"/>
              <a:t>(ADA PARC)</a:t>
            </a:r>
            <a:endParaRPr sz="3200" dirty="0"/>
          </a:p>
        </p:txBody>
      </p:sp>
      <p:sp>
        <p:nvSpPr>
          <p:cNvPr id="84" name="Google Shape;84;p2"/>
          <p:cNvSpPr txBox="1">
            <a:spLocks noGrp="1"/>
          </p:cNvSpPr>
          <p:nvPr>
            <p:ph idx="1"/>
          </p:nvPr>
        </p:nvSpPr>
        <p:spPr>
          <a:xfrm>
            <a:off x="1337642" y="1558587"/>
            <a:ext cx="9356861" cy="4981361"/>
          </a:xfrm>
          <a:prstGeom prst="rect">
            <a:avLst/>
          </a:prstGeom>
          <a:noFill/>
          <a:ln>
            <a:noFill/>
          </a:ln>
        </p:spPr>
        <p:txBody>
          <a:bodyPr spcFirstLastPara="1" vert="horz" wrap="square" lIns="91425" tIns="45700" rIns="91425" bIns="45700" rtlCol="0" anchor="t" anchorCtr="0">
            <a:normAutofit/>
          </a:bodyPr>
          <a:lstStyle/>
          <a:p>
            <a:pPr marL="171450" indent="-171450">
              <a:spcBef>
                <a:spcPts val="0"/>
              </a:spcBef>
              <a:buClr>
                <a:schemeClr val="dk1"/>
              </a:buClr>
              <a:buSzPts val="2000"/>
            </a:pPr>
            <a:r>
              <a:rPr lang="en-US" sz="2000" b="1" dirty="0"/>
              <a:t>Purpose: </a:t>
            </a:r>
            <a:endParaRPr dirty="0"/>
          </a:p>
          <a:p>
            <a:pPr marL="514350" lvl="1" indent="-171450">
              <a:spcBef>
                <a:spcPts val="1000"/>
              </a:spcBef>
              <a:buClr>
                <a:schemeClr val="dk1"/>
              </a:buClr>
              <a:buSzPts val="2000"/>
            </a:pPr>
            <a:r>
              <a:rPr lang="en-US" sz="2000" b="1" dirty="0"/>
              <a:t>To test a methodology for creating scorecards that disability communities and policymakers can use to compare and rank states on participation opportunities in specific areas.</a:t>
            </a:r>
            <a:endParaRPr dirty="0"/>
          </a:p>
          <a:p>
            <a:pPr marL="171450" indent="-44450">
              <a:buClr>
                <a:schemeClr val="dk1"/>
              </a:buClr>
              <a:buSzPts val="2000"/>
              <a:buNone/>
            </a:pPr>
            <a:endParaRPr sz="2000" b="1" dirty="0"/>
          </a:p>
          <a:p>
            <a:pPr marL="171450" indent="-171450">
              <a:buClr>
                <a:schemeClr val="dk1"/>
              </a:buClr>
              <a:buSzPts val="2000"/>
            </a:pPr>
            <a:r>
              <a:rPr lang="en-US" sz="2000" b="1" dirty="0"/>
              <a:t>Method: </a:t>
            </a:r>
            <a:endParaRPr dirty="0"/>
          </a:p>
          <a:p>
            <a:pPr marL="514350" lvl="1" indent="-171450">
              <a:spcBef>
                <a:spcPts val="1000"/>
              </a:spcBef>
              <a:buClr>
                <a:schemeClr val="dk1"/>
              </a:buClr>
              <a:buSzPts val="2000"/>
            </a:pPr>
            <a:r>
              <a:rPr lang="en-US" sz="2000" b="1" dirty="0"/>
              <a:t>Using data from the ACS, multiple indicators of participation are standardized using Z scores, and converted to a 0-100 score, similar to a score card or report card. </a:t>
            </a:r>
            <a:endParaRPr dirty="0"/>
          </a:p>
          <a:p>
            <a:pPr marL="514350" lvl="1" indent="-171450">
              <a:spcBef>
                <a:spcPts val="1000"/>
              </a:spcBef>
              <a:buClr>
                <a:schemeClr val="dk1"/>
              </a:buClr>
              <a:buSzPts val="2000"/>
            </a:pPr>
            <a:r>
              <a:rPr lang="en-US" sz="2000" b="1" dirty="0"/>
              <a:t>Higher scores = higher participation opportunity. Lower scores = worse opportunity.</a:t>
            </a:r>
            <a:endParaRPr dirty="0"/>
          </a:p>
          <a:p>
            <a:pPr marL="514350" lvl="1" indent="-171450">
              <a:spcBef>
                <a:spcPts val="1000"/>
              </a:spcBef>
              <a:buClr>
                <a:schemeClr val="dk1"/>
              </a:buClr>
              <a:buSzPts val="2000"/>
            </a:pPr>
            <a:r>
              <a:rPr lang="en-US" sz="2000" b="1" dirty="0"/>
              <a:t>These disability participation scorecards are an easy to understand way to compare and rank states from best to in the middle (average) to worst.  </a:t>
            </a:r>
            <a:endParaRPr dirty="0"/>
          </a:p>
        </p:txBody>
      </p:sp>
      <p:sp>
        <p:nvSpPr>
          <p:cNvPr id="2" name="Slide Number Placeholder 3">
            <a:extLst>
              <a:ext uri="{FF2B5EF4-FFF2-40B4-BE49-F238E27FC236}">
                <a16:creationId xmlns:a16="http://schemas.microsoft.com/office/drawing/2014/main" id="{FBDFE8CA-B119-AFD8-43EC-3AAAAE1603B6}"/>
              </a:ext>
            </a:extLst>
          </p:cNvPr>
          <p:cNvSpPr>
            <a:spLocks noGrp="1"/>
          </p:cNvSpPr>
          <p:nvPr>
            <p:ph type="sldNum" sz="quarter" idx="12"/>
          </p:nvPr>
        </p:nvSpPr>
        <p:spPr>
          <a:xfrm>
            <a:off x="8610600" y="6356350"/>
            <a:ext cx="2743200" cy="365125"/>
          </a:xfrm>
        </p:spPr>
        <p:txBody>
          <a:bodyPr/>
          <a:lstStyle/>
          <a:p>
            <a:fld id="{9C1BADA6-C91A-48EB-B97A-37F88C408009}" type="slidenum">
              <a:rPr lang="en-US" smtClean="0"/>
              <a:pPr/>
              <a:t>19</a:t>
            </a:fld>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822867" y="649291"/>
            <a:ext cx="8520600" cy="763600"/>
          </a:xfrm>
        </p:spPr>
        <p:txBody>
          <a:bodyPr>
            <a:normAutofit fontScale="90000"/>
          </a:bodyPr>
          <a:lstStyle/>
          <a:p>
            <a:pPr algn="ctr"/>
            <a:r>
              <a:rPr lang="en-US" b="1" dirty="0">
                <a:latin typeface="+mn-lt"/>
                <a:sym typeface="Montserrat"/>
              </a:rPr>
              <a:t>ZOOM WEBINAR Interface</a:t>
            </a:r>
          </a:p>
        </p:txBody>
      </p:sp>
      <p:pic>
        <p:nvPicPr>
          <p:cNvPr id="8" name="Picture 7" descr="Screen shot of Zoom webinar interface showing Whiteboard, Audio Controls, Chat area icon for instructions, Q&amp;A Icon to submit questions to speakers, Live Transcript icon to enable captioning, Leave icon to sign out of the session and Full Screen ion to enlarge screen-viewing area">
            <a:extLst>
              <a:ext uri="{FF2B5EF4-FFF2-40B4-BE49-F238E27FC236}">
                <a16:creationId xmlns:a16="http://schemas.microsoft.com/office/drawing/2014/main" id="{7B5D015D-2BAB-4A73-8054-38BD4DB3F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036" y="1598791"/>
            <a:ext cx="10668104" cy="4727217"/>
          </a:xfrm>
          <a:prstGeom prst="rect">
            <a:avLst/>
          </a:prstGeom>
        </p:spPr>
      </p:pic>
      <p:sp>
        <p:nvSpPr>
          <p:cNvPr id="3" name="Slide Number Placeholder 2">
            <a:extLst>
              <a:ext uri="{FF2B5EF4-FFF2-40B4-BE49-F238E27FC236}">
                <a16:creationId xmlns:a16="http://schemas.microsoft.com/office/drawing/2014/main" id="{BDF62389-3B2D-47F6-A31E-30B3401D24BB}"/>
              </a:ext>
            </a:extLst>
          </p:cNvPr>
          <p:cNvSpPr>
            <a:spLocks noGrp="1"/>
          </p:cNvSpPr>
          <p:nvPr>
            <p:ph type="sldNum" idx="10"/>
          </p:nvPr>
        </p:nvSpPr>
        <p:spPr>
          <a:xfrm>
            <a:off x="11636688" y="6386131"/>
            <a:ext cx="549275" cy="523875"/>
          </a:xfrm>
        </p:spPr>
        <p:txBody>
          <a:bodyPr/>
          <a:lstStyle/>
          <a:p>
            <a:pPr>
              <a:defRPr/>
            </a:pPr>
            <a:fld id="{00000000-1234-1234-1234-123412341234}" type="slidenum">
              <a:rPr lang="en" smtClean="0">
                <a:solidFill>
                  <a:srgbClr val="463D16"/>
                </a:solidFill>
              </a:rPr>
              <a:pPr>
                <a:defRPr/>
              </a:pPr>
              <a:t>2</a:t>
            </a:fld>
            <a:endParaRPr lang="en" dirty="0">
              <a:solidFill>
                <a:srgbClr val="463D16"/>
              </a:solidFill>
            </a:endParaRPr>
          </a:p>
        </p:txBody>
      </p:sp>
    </p:spTree>
    <p:extLst>
      <p:ext uri="{BB962C8B-B14F-4D97-AF65-F5344CB8AC3E}">
        <p14:creationId xmlns:p14="http://schemas.microsoft.com/office/powerpoint/2010/main" val="2304936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xfrm>
            <a:off x="2034410" y="198149"/>
            <a:ext cx="8633591" cy="1325563"/>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200"/>
            </a:pPr>
            <a:r>
              <a:rPr lang="en-US" sz="3200"/>
              <a:t>Economic Scorecard</a:t>
            </a:r>
            <a:br>
              <a:rPr lang="en-US" sz="1800"/>
            </a:br>
            <a:r>
              <a:rPr lang="en-US" sz="1800"/>
              <a:t>(accessible table available at: </a:t>
            </a:r>
            <a:r>
              <a:rPr lang="en-US" sz="1800" u="sng">
                <a:solidFill>
                  <a:schemeClr val="hlink"/>
                </a:solidFill>
                <a:hlinkClick r:id="rId3"/>
              </a:rPr>
              <a:t>https://adaparc.shinyapps.io/ADA_PARC/#section-scorecards</a:t>
            </a:r>
            <a:r>
              <a:rPr lang="en-US" sz="1800"/>
              <a:t>) </a:t>
            </a:r>
            <a:endParaRPr/>
          </a:p>
        </p:txBody>
      </p:sp>
      <p:pic>
        <p:nvPicPr>
          <p:cNvPr id="91" name="Google Shape;91;p3" descr="Scorecard visual from the ADA PARC website.  An accessible version is available at: https://adaparc.shinyapps.io/ADA_PARC/#section-scorecards &#10;"/>
          <p:cNvPicPr preferRelativeResize="0"/>
          <p:nvPr/>
        </p:nvPicPr>
        <p:blipFill rotWithShape="1">
          <a:blip r:embed="rId4">
            <a:alphaModFix/>
          </a:blip>
          <a:srcRect l="20265" t="20867" r="16106" b="4284"/>
          <a:stretch/>
        </p:blipFill>
        <p:spPr>
          <a:xfrm>
            <a:off x="2317019" y="1458310"/>
            <a:ext cx="7169544" cy="5359012"/>
          </a:xfrm>
          <a:prstGeom prst="rect">
            <a:avLst/>
          </a:prstGeom>
          <a:noFill/>
          <a:ln>
            <a:noFill/>
          </a:ln>
        </p:spPr>
      </p:pic>
      <p:sp>
        <p:nvSpPr>
          <p:cNvPr id="2" name="Slide Number Placeholder 3">
            <a:extLst>
              <a:ext uri="{FF2B5EF4-FFF2-40B4-BE49-F238E27FC236}">
                <a16:creationId xmlns:a16="http://schemas.microsoft.com/office/drawing/2014/main" id="{B7F186BE-0556-FC13-47D5-A0ACBF57B5BB}"/>
              </a:ext>
            </a:extLst>
          </p:cNvPr>
          <p:cNvSpPr>
            <a:spLocks noGrp="1"/>
          </p:cNvSpPr>
          <p:nvPr>
            <p:ph type="sldNum" sz="quarter" idx="12"/>
          </p:nvPr>
        </p:nvSpPr>
        <p:spPr>
          <a:xfrm>
            <a:off x="8610600" y="6356350"/>
            <a:ext cx="2743200" cy="365125"/>
          </a:xfrm>
        </p:spPr>
        <p:txBody>
          <a:bodyPr/>
          <a:lstStyle/>
          <a:p>
            <a:fld id="{9C1BADA6-C91A-48EB-B97A-37F88C408009}" type="slidenum">
              <a:rPr lang="en-US" smtClean="0"/>
              <a:pPr/>
              <a:t>20</a:t>
            </a:fld>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3448D-8A45-A296-CCAB-E10572C4D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81589-21C8-03E0-34A0-DF1B8B5774BF}"/>
              </a:ext>
            </a:extLst>
          </p:cNvPr>
          <p:cNvSpPr>
            <a:spLocks noGrp="1"/>
          </p:cNvSpPr>
          <p:nvPr>
            <p:ph type="title"/>
          </p:nvPr>
        </p:nvSpPr>
        <p:spPr/>
        <p:txBody>
          <a:bodyPr/>
          <a:lstStyle/>
          <a:p>
            <a:r>
              <a:rPr lang="en-US" dirty="0"/>
              <a:t>Family Support Research and Training Center</a:t>
            </a:r>
          </a:p>
        </p:txBody>
      </p:sp>
      <p:sp>
        <p:nvSpPr>
          <p:cNvPr id="3" name="Subtitle 2">
            <a:extLst>
              <a:ext uri="{FF2B5EF4-FFF2-40B4-BE49-F238E27FC236}">
                <a16:creationId xmlns:a16="http://schemas.microsoft.com/office/drawing/2014/main" id="{F22FCC1E-B74A-5A50-5761-2152CFCD9A00}"/>
              </a:ext>
            </a:extLst>
          </p:cNvPr>
          <p:cNvSpPr>
            <a:spLocks noGrp="1"/>
          </p:cNvSpPr>
          <p:nvPr>
            <p:ph idx="1"/>
          </p:nvPr>
        </p:nvSpPr>
        <p:spPr/>
        <p:txBody>
          <a:bodyPr/>
          <a:lstStyle/>
          <a:p>
            <a:r>
              <a:rPr lang="en-US" dirty="0"/>
              <a:t>Sumithra Murthy, PhD</a:t>
            </a:r>
          </a:p>
          <a:p>
            <a:pPr marL="0" indent="0">
              <a:buNone/>
            </a:pPr>
            <a:r>
              <a:rPr lang="en-US" dirty="0">
                <a:hlinkClick r:id="rId2"/>
              </a:rPr>
              <a:t>smurthy@uic.edu</a:t>
            </a:r>
            <a:r>
              <a:rPr lang="en-US" dirty="0"/>
              <a:t> </a:t>
            </a:r>
          </a:p>
        </p:txBody>
      </p:sp>
      <p:pic>
        <p:nvPicPr>
          <p:cNvPr id="6" name="Content Placeholder 5" descr="Logo, Family Support Research and Training Center. A pair of shaking hands forms a circle.">
            <a:extLst>
              <a:ext uri="{FF2B5EF4-FFF2-40B4-BE49-F238E27FC236}">
                <a16:creationId xmlns:a16="http://schemas.microsoft.com/office/drawing/2014/main" id="{C423B357-B820-0066-2A59-A631F412D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32" y="3021832"/>
            <a:ext cx="5482412" cy="2741205"/>
          </a:xfrm>
          <a:prstGeom prst="rect">
            <a:avLst/>
          </a:prstGeom>
        </p:spPr>
      </p:pic>
      <p:pic>
        <p:nvPicPr>
          <p:cNvPr id="5" name="Picture 4" descr="A QR Code">
            <a:extLst>
              <a:ext uri="{FF2B5EF4-FFF2-40B4-BE49-F238E27FC236}">
                <a16:creationId xmlns:a16="http://schemas.microsoft.com/office/drawing/2014/main" id="{83F03F22-1485-55F0-BCAF-7BA1DE002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871" y="3788538"/>
            <a:ext cx="1520108" cy="1520108"/>
          </a:xfrm>
          <a:prstGeom prst="rect">
            <a:avLst/>
          </a:prstGeom>
        </p:spPr>
      </p:pic>
      <p:sp>
        <p:nvSpPr>
          <p:cNvPr id="7" name="TextBox 6">
            <a:extLst>
              <a:ext uri="{FF2B5EF4-FFF2-40B4-BE49-F238E27FC236}">
                <a16:creationId xmlns:a16="http://schemas.microsoft.com/office/drawing/2014/main" id="{8C0E875D-62EE-5283-C82C-98443E0912EC}"/>
              </a:ext>
            </a:extLst>
          </p:cNvPr>
          <p:cNvSpPr txBox="1"/>
          <p:nvPr/>
        </p:nvSpPr>
        <p:spPr>
          <a:xfrm>
            <a:off x="8250871" y="5139822"/>
            <a:ext cx="2533393" cy="369332"/>
          </a:xfrm>
          <a:prstGeom prst="rect">
            <a:avLst/>
          </a:prstGeom>
          <a:noFill/>
        </p:spPr>
        <p:txBody>
          <a:bodyPr wrap="square">
            <a:spAutoFit/>
          </a:bodyPr>
          <a:lstStyle/>
          <a:p>
            <a:r>
              <a:rPr lang="en-US" dirty="0"/>
              <a:t>https://linktr.ee/fsrtc</a:t>
            </a:r>
          </a:p>
        </p:txBody>
      </p:sp>
      <p:sp>
        <p:nvSpPr>
          <p:cNvPr id="4" name="Slide Number Placeholder 3">
            <a:extLst>
              <a:ext uri="{FF2B5EF4-FFF2-40B4-BE49-F238E27FC236}">
                <a16:creationId xmlns:a16="http://schemas.microsoft.com/office/drawing/2014/main" id="{CA957B9E-8E09-D7D0-8220-1C58BAA9262C}"/>
              </a:ext>
            </a:extLst>
          </p:cNvPr>
          <p:cNvSpPr>
            <a:spLocks noGrp="1"/>
          </p:cNvSpPr>
          <p:nvPr>
            <p:ph type="sldNum" sz="quarter" idx="12"/>
          </p:nvPr>
        </p:nvSpPr>
        <p:spPr/>
        <p:txBody>
          <a:bodyPr/>
          <a:lstStyle/>
          <a:p>
            <a:fld id="{9C1BADA6-C91A-48EB-B97A-37F88C408009}" type="slidenum">
              <a:rPr lang="en-US" smtClean="0">
                <a:solidFill>
                  <a:schemeClr val="tx1"/>
                </a:solidFill>
              </a:rPr>
              <a:pPr/>
              <a:t>21</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7604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3B08-A95D-2181-7316-55C3038C935C}"/>
              </a:ext>
            </a:extLst>
          </p:cNvPr>
          <p:cNvSpPr>
            <a:spLocks noGrp="1"/>
          </p:cNvSpPr>
          <p:nvPr>
            <p:ph type="title"/>
          </p:nvPr>
        </p:nvSpPr>
        <p:spPr>
          <a:xfrm>
            <a:off x="838200" y="365125"/>
            <a:ext cx="10515600" cy="1337450"/>
          </a:xfrm>
        </p:spPr>
        <p:txBody>
          <a:bodyPr/>
          <a:lstStyle/>
          <a:p>
            <a:r>
              <a:rPr lang="en-US" dirty="0"/>
              <a:t>Overview</a:t>
            </a:r>
          </a:p>
        </p:txBody>
      </p:sp>
      <p:sp>
        <p:nvSpPr>
          <p:cNvPr id="10" name="Content Placeholder 3">
            <a:extLst>
              <a:ext uri="{FF2B5EF4-FFF2-40B4-BE49-F238E27FC236}">
                <a16:creationId xmlns:a16="http://schemas.microsoft.com/office/drawing/2014/main" id="{97A63715-4149-BCC2-E2A6-C74DCCCC8BA8}"/>
              </a:ext>
            </a:extLst>
          </p:cNvPr>
          <p:cNvSpPr txBox="1">
            <a:spLocks/>
          </p:cNvSpPr>
          <p:nvPr/>
        </p:nvSpPr>
        <p:spPr>
          <a:xfrm>
            <a:off x="881616" y="1332778"/>
            <a:ext cx="10428767" cy="79859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FSRTC advances research, policy, and practice that support family caregivers of people with disabilities across the lifespan.</a:t>
            </a:r>
          </a:p>
          <a:p>
            <a:endParaRPr lang="en-US" dirty="0"/>
          </a:p>
        </p:txBody>
      </p:sp>
      <p:graphicFrame>
        <p:nvGraphicFramePr>
          <p:cNvPr id="6" name="Table 5">
            <a:extLst>
              <a:ext uri="{FF2B5EF4-FFF2-40B4-BE49-F238E27FC236}">
                <a16:creationId xmlns:a16="http://schemas.microsoft.com/office/drawing/2014/main" id="{1E4E3811-49CB-04A7-8106-7EE8FF51E6C8}"/>
              </a:ext>
            </a:extLst>
          </p:cNvPr>
          <p:cNvGraphicFramePr>
            <a:graphicFrameLocks noGrp="1"/>
          </p:cNvGraphicFramePr>
          <p:nvPr>
            <p:extLst>
              <p:ext uri="{D42A27DB-BD31-4B8C-83A1-F6EECF244321}">
                <p14:modId xmlns:p14="http://schemas.microsoft.com/office/powerpoint/2010/main" val="3585148072"/>
              </p:ext>
            </p:extLst>
          </p:nvPr>
        </p:nvGraphicFramePr>
        <p:xfrm>
          <a:off x="935677" y="2221073"/>
          <a:ext cx="5072138" cy="3990000"/>
        </p:xfrm>
        <a:graphic>
          <a:graphicData uri="http://schemas.openxmlformats.org/drawingml/2006/table">
            <a:tbl>
              <a:tblPr firstRow="1"/>
              <a:tblGrid>
                <a:gridCol w="595153">
                  <a:extLst>
                    <a:ext uri="{9D8B030D-6E8A-4147-A177-3AD203B41FA5}">
                      <a16:colId xmlns:a16="http://schemas.microsoft.com/office/drawing/2014/main" val="3949839688"/>
                    </a:ext>
                  </a:extLst>
                </a:gridCol>
                <a:gridCol w="4476985">
                  <a:extLst>
                    <a:ext uri="{9D8B030D-6E8A-4147-A177-3AD203B41FA5}">
                      <a16:colId xmlns:a16="http://schemas.microsoft.com/office/drawing/2014/main" val="1099913364"/>
                    </a:ext>
                  </a:extLst>
                </a:gridCol>
              </a:tblGrid>
              <a:tr h="319548">
                <a:tc gridSpan="2">
                  <a:txBody>
                    <a:bodyPr/>
                    <a:lstStyle/>
                    <a:p>
                      <a:pPr algn="ctr" rtl="0">
                        <a:buNone/>
                      </a:pPr>
                      <a:r>
                        <a:rPr lang="en-US" b="1" dirty="0">
                          <a:solidFill>
                            <a:srgbClr val="002060"/>
                          </a:solidFill>
                          <a:effectLst/>
                        </a:rPr>
                        <a:t>Research Projects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rtl="0">
                        <a:buNone/>
                      </a:pP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0449448"/>
                  </a:ext>
                </a:extLst>
              </a:tr>
              <a:tr h="559210">
                <a:tc>
                  <a:txBody>
                    <a:bodyPr/>
                    <a:lstStyle/>
                    <a:p>
                      <a:pPr algn="ctr" rtl="0">
                        <a:buNone/>
                      </a:pPr>
                      <a:r>
                        <a:rPr lang="en-US" b="0" i="0" dirty="0">
                          <a:solidFill>
                            <a:srgbClr val="FFFFFF"/>
                          </a:solidFill>
                          <a:effectLst/>
                        </a:rPr>
                        <a:t>R1</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Strive to Thrive: Supporting Families across the Aging and Disability Networks</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4956576"/>
                  </a:ext>
                </a:extLst>
              </a:tr>
              <a:tr h="559210">
                <a:tc>
                  <a:txBody>
                    <a:bodyPr/>
                    <a:lstStyle/>
                    <a:p>
                      <a:pPr algn="ctr" rtl="0">
                        <a:buNone/>
                      </a:pPr>
                      <a:r>
                        <a:rPr lang="en-US" b="0" i="0" dirty="0">
                          <a:solidFill>
                            <a:srgbClr val="FFFFFF"/>
                          </a:solidFill>
                          <a:effectLst/>
                        </a:rPr>
                        <a:t>R2</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Future Planning for Adults with Developmental Disabilities and Aging Families</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0353892"/>
                  </a:ext>
                </a:extLst>
              </a:tr>
              <a:tr h="559210">
                <a:tc>
                  <a:txBody>
                    <a:bodyPr/>
                    <a:lstStyle/>
                    <a:p>
                      <a:pPr algn="ctr" rtl="0">
                        <a:buNone/>
                      </a:pPr>
                      <a:r>
                        <a:rPr lang="en-US" b="0" i="0">
                          <a:solidFill>
                            <a:srgbClr val="FFFFFF"/>
                          </a:solidFill>
                          <a:effectLst/>
                        </a:rPr>
                        <a:t>R3</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WAVE Program: Wellness Action Via Engagement for Older Family Caregivers</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8874704"/>
                  </a:ext>
                </a:extLst>
              </a:tr>
              <a:tr h="559210">
                <a:tc>
                  <a:txBody>
                    <a:bodyPr/>
                    <a:lstStyle/>
                    <a:p>
                      <a:pPr algn="ctr" rtl="0">
                        <a:buNone/>
                      </a:pPr>
                      <a:r>
                        <a:rPr lang="en-US" b="0" i="0">
                          <a:solidFill>
                            <a:srgbClr val="FFFFFF"/>
                          </a:solidFill>
                          <a:effectLst/>
                        </a:rPr>
                        <a:t>R4</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Analysis of National Datasets on Family Support</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2696105"/>
                  </a:ext>
                </a:extLst>
              </a:tr>
              <a:tr h="789600">
                <a:tc>
                  <a:txBody>
                    <a:bodyPr/>
                    <a:lstStyle/>
                    <a:p>
                      <a:pPr algn="ctr" rtl="0">
                        <a:buNone/>
                      </a:pPr>
                      <a:r>
                        <a:rPr lang="en-US" b="0" i="0" dirty="0">
                          <a:solidFill>
                            <a:srgbClr val="FFFFFF"/>
                          </a:solidFill>
                          <a:effectLst/>
                        </a:rPr>
                        <a:t>R5</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Policy Analysis and Development to Improve Family Support</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2927677"/>
                  </a:ext>
                </a:extLst>
              </a:tr>
            </a:tbl>
          </a:graphicData>
        </a:graphic>
      </p:graphicFrame>
      <p:graphicFrame>
        <p:nvGraphicFramePr>
          <p:cNvPr id="13" name="Table 12">
            <a:extLst>
              <a:ext uri="{FF2B5EF4-FFF2-40B4-BE49-F238E27FC236}">
                <a16:creationId xmlns:a16="http://schemas.microsoft.com/office/drawing/2014/main" id="{963A5ED4-EDA9-A3D1-01D9-EE6BFB9756E5}"/>
              </a:ext>
            </a:extLst>
          </p:cNvPr>
          <p:cNvGraphicFramePr>
            <a:graphicFrameLocks noGrp="1"/>
          </p:cNvGraphicFramePr>
          <p:nvPr>
            <p:extLst>
              <p:ext uri="{D42A27DB-BD31-4B8C-83A1-F6EECF244321}">
                <p14:modId xmlns:p14="http://schemas.microsoft.com/office/powerpoint/2010/main" val="3981863145"/>
              </p:ext>
            </p:extLst>
          </p:nvPr>
        </p:nvGraphicFramePr>
        <p:xfrm>
          <a:off x="6923265" y="2221073"/>
          <a:ext cx="4979540" cy="4224792"/>
        </p:xfrm>
        <a:graphic>
          <a:graphicData uri="http://schemas.openxmlformats.org/drawingml/2006/table">
            <a:tbl>
              <a:tblPr firstRow="1"/>
              <a:tblGrid>
                <a:gridCol w="1233854">
                  <a:extLst>
                    <a:ext uri="{9D8B030D-6E8A-4147-A177-3AD203B41FA5}">
                      <a16:colId xmlns:a16="http://schemas.microsoft.com/office/drawing/2014/main" val="709993178"/>
                    </a:ext>
                  </a:extLst>
                </a:gridCol>
                <a:gridCol w="3745686">
                  <a:extLst>
                    <a:ext uri="{9D8B030D-6E8A-4147-A177-3AD203B41FA5}">
                      <a16:colId xmlns:a16="http://schemas.microsoft.com/office/drawing/2014/main" val="4115649196"/>
                    </a:ext>
                  </a:extLst>
                </a:gridCol>
              </a:tblGrid>
              <a:tr h="298558">
                <a:tc>
                  <a:txBody>
                    <a:bodyPr/>
                    <a:lstStyle/>
                    <a:p>
                      <a:pPr algn="l" rtl="0">
                        <a:buNone/>
                      </a:pPr>
                      <a:r>
                        <a:rPr lang="en-US" sz="1600" b="1" i="0">
                          <a:solidFill>
                            <a:srgbClr val="002060"/>
                          </a:solidFill>
                          <a:effectLst/>
                        </a:rPr>
                        <a:t>Website</a:t>
                      </a:r>
                      <a:endParaRPr lang="en-US" sz="160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a:buNone/>
                      </a:pPr>
                      <a:r>
                        <a:rPr lang="en-US" sz="1600" b="0" i="0" dirty="0">
                          <a:solidFill>
                            <a:srgbClr val="000000"/>
                          </a:solidFill>
                          <a:effectLst/>
                        </a:rPr>
                        <a:t>fsrtc.ahs.uic.edu</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5173744"/>
                  </a:ext>
                </a:extLst>
              </a:tr>
              <a:tr h="1418150">
                <a:tc>
                  <a:txBody>
                    <a:bodyPr/>
                    <a:lstStyle/>
                    <a:p>
                      <a:pPr algn="l" rtl="0">
                        <a:buNone/>
                      </a:pPr>
                      <a:r>
                        <a:rPr lang="en-US" sz="1600" b="1" i="0" dirty="0">
                          <a:solidFill>
                            <a:srgbClr val="002060"/>
                          </a:solidFill>
                          <a:effectLst/>
                        </a:rPr>
                        <a:t>Webinars</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rPr>
                        <a:t>Family Support Topics (Partnership with IDHD/LEND/TAP)</a:t>
                      </a:r>
                    </a:p>
                    <a:p>
                      <a:pPr algn="l" rtl="0">
                        <a:buFont typeface="Arial" panose="020B0604020202020204" pitchFamily="34" charset="0"/>
                        <a:buChar char="•"/>
                      </a:pPr>
                      <a:r>
                        <a:rPr lang="en-US" sz="1600" b="0" i="0" dirty="0" err="1">
                          <a:solidFill>
                            <a:srgbClr val="363636"/>
                          </a:solidFill>
                          <a:effectLst/>
                        </a:rPr>
                        <a:t>Supportng</a:t>
                      </a:r>
                      <a:r>
                        <a:rPr lang="en-US" sz="1600" b="0" i="0" dirty="0">
                          <a:solidFill>
                            <a:srgbClr val="363636"/>
                          </a:solidFill>
                          <a:effectLst/>
                        </a:rPr>
                        <a:t> Families Best Practice Series  (Partnership with UMKC)</a:t>
                      </a:r>
                      <a:endParaRPr lang="en-US" sz="1600" dirty="0">
                        <a:effectLst/>
                      </a:endParaRPr>
                    </a:p>
                    <a:p>
                      <a:pPr algn="l" rtl="0">
                        <a:buFont typeface="Arial" panose="020B0604020202020204" pitchFamily="34" charset="0"/>
                        <a:buChar char="•"/>
                      </a:pPr>
                      <a:r>
                        <a:rPr lang="en-US" sz="1600" b="0" i="0" dirty="0">
                          <a:solidFill>
                            <a:srgbClr val="363636"/>
                          </a:solidFill>
                          <a:effectLst/>
                        </a:rPr>
                        <a:t>Self-Advocate Family Support Webinars (Partnership with SABE)</a:t>
                      </a: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3667438"/>
                  </a:ext>
                </a:extLst>
              </a:tr>
              <a:tr h="970312">
                <a:tc>
                  <a:txBody>
                    <a:bodyPr/>
                    <a:lstStyle/>
                    <a:p>
                      <a:pPr algn="l" rtl="0">
                        <a:buNone/>
                      </a:pPr>
                      <a:r>
                        <a:rPr lang="en-US" sz="1600" b="1" i="0" dirty="0">
                          <a:solidFill>
                            <a:srgbClr val="002060"/>
                          </a:solidFill>
                          <a:effectLst/>
                        </a:rPr>
                        <a:t>Podcast</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a:buFont typeface="Arial" panose="020B0604020202020204" pitchFamily="34" charset="0"/>
                        <a:buChar char="•"/>
                      </a:pPr>
                      <a:r>
                        <a:rPr lang="en-US" sz="1600" b="0" i="0" dirty="0">
                          <a:solidFill>
                            <a:srgbClr val="000000"/>
                          </a:solidFill>
                          <a:effectLst/>
                        </a:rPr>
                        <a:t>“Family Support Stories” </a:t>
                      </a:r>
                      <a:endParaRPr lang="en-US" sz="1600" dirty="0">
                        <a:effectLst/>
                      </a:endParaRPr>
                    </a:p>
                    <a:p>
                      <a:pPr algn="l" rtl="0">
                        <a:buFont typeface="Arial" panose="020B0604020202020204" pitchFamily="34" charset="0"/>
                        <a:buChar char="•"/>
                      </a:pPr>
                      <a:r>
                        <a:rPr lang="en-US" sz="1600" b="0" i="0" dirty="0">
                          <a:solidFill>
                            <a:srgbClr val="000000"/>
                          </a:solidFill>
                          <a:effectLst/>
                        </a:rPr>
                        <a:t>go.uic.edu/</a:t>
                      </a:r>
                      <a:r>
                        <a:rPr lang="en-US" sz="1600" b="0" i="0" dirty="0" err="1">
                          <a:solidFill>
                            <a:srgbClr val="000000"/>
                          </a:solidFill>
                          <a:effectLst/>
                        </a:rPr>
                        <a:t>FamilySupportStories</a:t>
                      </a:r>
                      <a:endParaRPr lang="en-US" sz="1600" dirty="0">
                        <a:effectLst/>
                      </a:endParaRPr>
                    </a:p>
                    <a:p>
                      <a:pPr algn="l" rtl="0">
                        <a:buFont typeface="Arial" panose="020B0604020202020204" pitchFamily="34" charset="0"/>
                        <a:buChar char="•"/>
                      </a:pPr>
                      <a:r>
                        <a:rPr lang="en-US" sz="1600" b="0" i="0" dirty="0">
                          <a:solidFill>
                            <a:srgbClr val="000000"/>
                          </a:solidFill>
                          <a:effectLst/>
                        </a:rPr>
                        <a:t>Available on Spotify &amp; other platforms</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6299141"/>
                  </a:ext>
                </a:extLst>
              </a:tr>
              <a:tr h="970312">
                <a:tc>
                  <a:txBody>
                    <a:bodyPr/>
                    <a:lstStyle/>
                    <a:p>
                      <a:pPr algn="l" rtl="0">
                        <a:buNone/>
                      </a:pPr>
                      <a:r>
                        <a:rPr lang="en-US" sz="1600" b="1" i="0">
                          <a:solidFill>
                            <a:srgbClr val="002060"/>
                          </a:solidFill>
                          <a:effectLst/>
                        </a:rPr>
                        <a:t>Social Media</a:t>
                      </a:r>
                      <a:endParaRPr lang="en-US" sz="160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l" rtl="0">
                        <a:buFont typeface="Arial" panose="020B0604020202020204" pitchFamily="34" charset="0"/>
                        <a:buNone/>
                      </a:pPr>
                      <a:r>
                        <a:rPr lang="en-US" sz="1600" b="0" i="0" dirty="0">
                          <a:solidFill>
                            <a:srgbClr val="000000"/>
                          </a:solidFill>
                          <a:effectLst/>
                        </a:rPr>
                        <a:t>     @FSRTC_UIC</a:t>
                      </a:r>
                      <a:endParaRPr lang="en-US" sz="1600" dirty="0">
                        <a:effectLst/>
                      </a:endParaRPr>
                    </a:p>
                    <a:p>
                      <a:pPr lvl="0" algn="l" rtl="0">
                        <a:buFont typeface="Arial" panose="020B0604020202020204" pitchFamily="34" charset="0"/>
                        <a:buNone/>
                      </a:pPr>
                      <a:r>
                        <a:rPr lang="en-US" sz="1600" b="0" i="0" dirty="0">
                          <a:solidFill>
                            <a:srgbClr val="000000"/>
                          </a:solidFill>
                          <a:effectLst/>
                        </a:rPr>
                        <a:t>      facebook.com/</a:t>
                      </a:r>
                      <a:r>
                        <a:rPr lang="en-US" sz="1600" b="0" i="0" dirty="0" err="1">
                          <a:solidFill>
                            <a:srgbClr val="000000"/>
                          </a:solidFill>
                          <a:effectLst/>
                        </a:rPr>
                        <a:t>FamilySupport</a:t>
                      </a:r>
                      <a:endParaRPr lang="en-US" sz="1600" b="0" i="0" dirty="0">
                        <a:solidFill>
                          <a:srgbClr val="000000"/>
                        </a:solidFill>
                        <a:effectLst/>
                      </a:endParaRPr>
                    </a:p>
                    <a:p>
                      <a:pPr lvl="0" algn="l" rtl="0">
                        <a:buFont typeface="Arial" panose="020B0604020202020204" pitchFamily="34" charset="0"/>
                        <a:buNone/>
                      </a:pPr>
                      <a:r>
                        <a:rPr lang="en-US" sz="1600" b="0" i="0" dirty="0">
                          <a:solidFill>
                            <a:srgbClr val="000000"/>
                          </a:solidFill>
                          <a:effectLst/>
                        </a:rPr>
                        <a:t>      </a:t>
                      </a:r>
                      <a:r>
                        <a:rPr lang="en-US" sz="1600" b="0" i="0" dirty="0" err="1">
                          <a:solidFill>
                            <a:srgbClr val="000000"/>
                          </a:solidFill>
                          <a:effectLst/>
                        </a:rPr>
                        <a:t>ResearchandTrainingCenter</a:t>
                      </a:r>
                      <a:endParaRPr lang="en-US" sz="1600" dirty="0">
                        <a:effectLst/>
                      </a:endParaRPr>
                    </a:p>
                    <a:p>
                      <a:pPr lvl="0" algn="l" rtl="0">
                        <a:buFont typeface="Arial" panose="020B0604020202020204" pitchFamily="34" charset="0"/>
                        <a:buNone/>
                      </a:pPr>
                      <a:r>
                        <a:rPr lang="en-US" sz="1600" b="0" i="0" dirty="0">
                          <a:solidFill>
                            <a:srgbClr val="000000"/>
                          </a:solidFill>
                          <a:effectLst/>
                        </a:rPr>
                        <a:t>       linkedin.com/company/</a:t>
                      </a:r>
                      <a:r>
                        <a:rPr lang="en-US" sz="1600" b="0" i="0" dirty="0" err="1">
                          <a:solidFill>
                            <a:srgbClr val="000000"/>
                          </a:solidFill>
                          <a:effectLst/>
                        </a:rPr>
                        <a:t>fsrtc</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1992618"/>
                  </a:ext>
                </a:extLst>
              </a:tr>
              <a:tr h="298558">
                <a:tc>
                  <a:txBody>
                    <a:bodyPr/>
                    <a:lstStyle/>
                    <a:p>
                      <a:pPr algn="l" rtl="0">
                        <a:buNone/>
                      </a:pPr>
                      <a:r>
                        <a:rPr lang="en-US" sz="1600" b="1" i="0" dirty="0">
                          <a:solidFill>
                            <a:srgbClr val="002060"/>
                          </a:solidFill>
                          <a:effectLst/>
                        </a:rPr>
                        <a:t>Newsletter</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a:buNone/>
                      </a:pPr>
                      <a:r>
                        <a:rPr lang="en-US" sz="1600" b="0" i="0" dirty="0">
                          <a:solidFill>
                            <a:srgbClr val="000000"/>
                          </a:solidFill>
                          <a:effectLst/>
                        </a:rPr>
                        <a:t>go.uic.edu/</a:t>
                      </a:r>
                      <a:r>
                        <a:rPr lang="en-US" sz="1600" b="0" i="0" dirty="0" err="1">
                          <a:solidFill>
                            <a:srgbClr val="000000"/>
                          </a:solidFill>
                          <a:effectLst/>
                        </a:rPr>
                        <a:t>FSRTCNewsletter</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3413123"/>
                  </a:ext>
                </a:extLst>
              </a:tr>
            </a:tbl>
          </a:graphicData>
        </a:graphic>
      </p:graphicFrame>
      <p:pic>
        <p:nvPicPr>
          <p:cNvPr id="38" name="Picture 37" descr="Icon, a globe representing the internet">
            <a:extLst>
              <a:ext uri="{FF2B5EF4-FFF2-40B4-BE49-F238E27FC236}">
                <a16:creationId xmlns:a16="http://schemas.microsoft.com/office/drawing/2014/main" id="{425417F6-46BA-4742-8A41-E27548CE9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392" y="2221073"/>
            <a:ext cx="476190" cy="476190"/>
          </a:xfrm>
          <a:prstGeom prst="rect">
            <a:avLst/>
          </a:prstGeom>
        </p:spPr>
      </p:pic>
      <p:pic>
        <p:nvPicPr>
          <p:cNvPr id="36" name="Picture 35" descr="Icon, a laptop screen with people watching">
            <a:extLst>
              <a:ext uri="{FF2B5EF4-FFF2-40B4-BE49-F238E27FC236}">
                <a16:creationId xmlns:a16="http://schemas.microsoft.com/office/drawing/2014/main" id="{90BB26F5-E373-71FA-31FB-7202DFC87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385" y="3167110"/>
            <a:ext cx="476190" cy="476190"/>
          </a:xfrm>
          <a:prstGeom prst="rect">
            <a:avLst/>
          </a:prstGeom>
        </p:spPr>
      </p:pic>
      <p:pic>
        <p:nvPicPr>
          <p:cNvPr id="32" name="Picture 31" descr="Icon, a podcast microphone">
            <a:extLst>
              <a:ext uri="{FF2B5EF4-FFF2-40B4-BE49-F238E27FC236}">
                <a16:creationId xmlns:a16="http://schemas.microsoft.com/office/drawing/2014/main" id="{5B5516E6-9817-D444-845D-7FAFCF075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094" y="4408682"/>
            <a:ext cx="476190" cy="476190"/>
          </a:xfrm>
          <a:prstGeom prst="rect">
            <a:avLst/>
          </a:prstGeom>
        </p:spPr>
      </p:pic>
      <p:pic>
        <p:nvPicPr>
          <p:cNvPr id="34" name="Picture 33" descr="Icons, Instagram, Facebook, and LinkedIn">
            <a:extLst>
              <a:ext uri="{FF2B5EF4-FFF2-40B4-BE49-F238E27FC236}">
                <a16:creationId xmlns:a16="http://schemas.microsoft.com/office/drawing/2014/main" id="{98D01D6F-BD94-D933-B463-ADCA02AD12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1505" y="5403370"/>
            <a:ext cx="476190" cy="476190"/>
          </a:xfrm>
          <a:prstGeom prst="rect">
            <a:avLst/>
          </a:prstGeom>
        </p:spPr>
      </p:pic>
      <p:pic>
        <p:nvPicPr>
          <p:cNvPr id="30" name="Picture 29" descr="Icon, newsletter">
            <a:extLst>
              <a:ext uri="{FF2B5EF4-FFF2-40B4-BE49-F238E27FC236}">
                <a16:creationId xmlns:a16="http://schemas.microsoft.com/office/drawing/2014/main" id="{E33860A5-FDAC-1D88-BC60-8CCB0C7606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3385" y="6087049"/>
            <a:ext cx="476190" cy="476190"/>
          </a:xfrm>
          <a:prstGeom prst="rect">
            <a:avLst/>
          </a:prstGeom>
        </p:spPr>
      </p:pic>
      <p:pic>
        <p:nvPicPr>
          <p:cNvPr id="16" name="Picture 2" descr="Instagram">
            <a:extLst>
              <a:ext uri="{FF2B5EF4-FFF2-40B4-BE49-F238E27FC236}">
                <a16:creationId xmlns:a16="http://schemas.microsoft.com/office/drawing/2014/main" id="{CE848A0C-F13F-C260-FFFF-4FBE428EA6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9849" y="5125032"/>
            <a:ext cx="220098" cy="2200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acebook">
            <a:extLst>
              <a:ext uri="{FF2B5EF4-FFF2-40B4-BE49-F238E27FC236}">
                <a16:creationId xmlns:a16="http://schemas.microsoft.com/office/drawing/2014/main" id="{A819A312-AECA-3097-B65B-A831514C26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30324" y="5374801"/>
            <a:ext cx="179148" cy="1791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nkedin logo png, Linkedin icon transparent png 18930480 PNG">
            <a:extLst>
              <a:ext uri="{FF2B5EF4-FFF2-40B4-BE49-F238E27FC236}">
                <a16:creationId xmlns:a16="http://schemas.microsoft.com/office/drawing/2014/main" id="{D78852AB-DCFD-D1CB-B155-492DE1875E0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807" t="14889" r="14930" b="15635"/>
          <a:stretch/>
        </p:blipFill>
        <p:spPr bwMode="auto">
          <a:xfrm>
            <a:off x="8209849" y="5849200"/>
            <a:ext cx="220098" cy="2108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6B7A8E2-7A05-FAA4-2607-2C1341920D53}"/>
              </a:ext>
              <a:ext uri="{C183D7F6-B498-43B3-948B-1728B52AA6E4}">
                <adec:decorative xmlns:adec="http://schemas.microsoft.com/office/drawing/2017/decorative" val="1"/>
              </a:ext>
            </a:extLst>
          </p:cNvPr>
          <p:cNvSpPr>
            <a:spLocks noGrp="1"/>
          </p:cNvSpPr>
          <p:nvPr>
            <p:ph type="sldNum" sz="quarter" idx="12"/>
          </p:nvPr>
        </p:nvSpPr>
        <p:spPr>
          <a:xfrm>
            <a:off x="743844" y="6380676"/>
            <a:ext cx="2743200" cy="365125"/>
          </a:xfrm>
        </p:spPr>
        <p:txBody>
          <a:bodyPr/>
          <a:lstStyle/>
          <a:p>
            <a:pPr algn="l"/>
            <a:fld id="{9C1BADA6-C91A-48EB-B97A-37F88C408009}" type="slidenum">
              <a:rPr lang="en-US" smtClean="0">
                <a:solidFill>
                  <a:schemeClr val="tx1"/>
                </a:solidFill>
              </a:rPr>
              <a:pPr algn="l"/>
              <a:t>22</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092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311D-6E01-0790-69D7-3E0032A19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BB643-207D-D818-4946-6804FCDBCD6B}"/>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6F53B7A6-C5A7-7277-499C-40A347D7C407}"/>
              </a:ext>
              <a:ext uri="{C183D7F6-B498-43B3-948B-1728B52AA6E4}">
                <adec:decorative xmlns:adec="http://schemas.microsoft.com/office/drawing/2017/decorative" val="0"/>
              </a:ext>
            </a:extLst>
          </p:cNvPr>
          <p:cNvSpPr>
            <a:spLocks noGrp="1"/>
          </p:cNvSpPr>
          <p:nvPr>
            <p:ph idx="1"/>
          </p:nvPr>
        </p:nvSpPr>
        <p:spPr>
          <a:xfrm>
            <a:off x="912561" y="1408182"/>
            <a:ext cx="10515600" cy="398552"/>
          </a:xfrm>
        </p:spPr>
        <p:txBody>
          <a:bodyPr>
            <a:normAutofit fontScale="92500" lnSpcReduction="20000"/>
          </a:bodyPr>
          <a:lstStyle/>
          <a:p>
            <a:pPr marL="0" indent="0">
              <a:buNone/>
            </a:pPr>
            <a:r>
              <a:rPr lang="en-US" dirty="0"/>
              <a:t>Results are ongoing:</a:t>
            </a:r>
          </a:p>
          <a:p>
            <a:pPr lvl="1"/>
            <a:endParaRPr lang="en-US" dirty="0"/>
          </a:p>
        </p:txBody>
      </p:sp>
      <p:graphicFrame>
        <p:nvGraphicFramePr>
          <p:cNvPr id="6" name="Table 5">
            <a:extLst>
              <a:ext uri="{FF2B5EF4-FFF2-40B4-BE49-F238E27FC236}">
                <a16:creationId xmlns:a16="http://schemas.microsoft.com/office/drawing/2014/main" id="{3BC330CF-68B1-5166-CB58-C610383383B0}"/>
              </a:ext>
            </a:extLst>
          </p:cNvPr>
          <p:cNvGraphicFramePr>
            <a:graphicFrameLocks noGrp="1"/>
          </p:cNvGraphicFramePr>
          <p:nvPr>
            <p:extLst>
              <p:ext uri="{D42A27DB-BD31-4B8C-83A1-F6EECF244321}">
                <p14:modId xmlns:p14="http://schemas.microsoft.com/office/powerpoint/2010/main" val="3927813987"/>
              </p:ext>
            </p:extLst>
          </p:nvPr>
        </p:nvGraphicFramePr>
        <p:xfrm>
          <a:off x="1098223" y="1806734"/>
          <a:ext cx="5072138" cy="4389120"/>
        </p:xfrm>
        <a:graphic>
          <a:graphicData uri="http://schemas.openxmlformats.org/drawingml/2006/table">
            <a:tbl>
              <a:tblPr firstRow="1"/>
              <a:tblGrid>
                <a:gridCol w="595153">
                  <a:extLst>
                    <a:ext uri="{9D8B030D-6E8A-4147-A177-3AD203B41FA5}">
                      <a16:colId xmlns:a16="http://schemas.microsoft.com/office/drawing/2014/main" val="3949839688"/>
                    </a:ext>
                  </a:extLst>
                </a:gridCol>
                <a:gridCol w="4476985">
                  <a:extLst>
                    <a:ext uri="{9D8B030D-6E8A-4147-A177-3AD203B41FA5}">
                      <a16:colId xmlns:a16="http://schemas.microsoft.com/office/drawing/2014/main" val="1099913364"/>
                    </a:ext>
                  </a:extLst>
                </a:gridCol>
              </a:tblGrid>
              <a:tr h="319548">
                <a:tc gridSpan="2">
                  <a:txBody>
                    <a:bodyPr/>
                    <a:lstStyle/>
                    <a:p>
                      <a:pPr algn="ctr" rtl="0">
                        <a:buNone/>
                      </a:pPr>
                      <a:r>
                        <a:rPr lang="en-US" b="1" dirty="0">
                          <a:solidFill>
                            <a:srgbClr val="002060"/>
                          </a:solidFill>
                          <a:effectLst/>
                        </a:rPr>
                        <a:t>Research Activities/Findings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rtl="0">
                        <a:buNone/>
                      </a:pP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0449448"/>
                  </a:ext>
                </a:extLst>
              </a:tr>
              <a:tr h="559210">
                <a:tc>
                  <a:txBody>
                    <a:bodyPr/>
                    <a:lstStyle/>
                    <a:p>
                      <a:pPr algn="ctr" rtl="0">
                        <a:buNone/>
                      </a:pPr>
                      <a:r>
                        <a:rPr lang="en-US" b="0" i="0" dirty="0">
                          <a:solidFill>
                            <a:srgbClr val="FFFFFF"/>
                          </a:solidFill>
                          <a:effectLst/>
                        </a:rPr>
                        <a:t>R1</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marL="285750" indent="-285750" algn="l" rtl="0">
                        <a:buFont typeface="Arial" panose="020B0604020202020204" pitchFamily="34" charset="0"/>
                        <a:buChar char="•"/>
                      </a:pPr>
                      <a:r>
                        <a:rPr lang="en-US" b="0" i="0" dirty="0">
                          <a:solidFill>
                            <a:srgbClr val="000000"/>
                          </a:solidFill>
                          <a:effectLst/>
                        </a:rPr>
                        <a:t>Environmental scan revealed barriers and facilitators to thriving for people with IDD</a:t>
                      </a:r>
                    </a:p>
                    <a:p>
                      <a:pPr marL="285750" indent="-285750" algn="l" rtl="0">
                        <a:buFont typeface="Arial" panose="020B0604020202020204" pitchFamily="34" charset="0"/>
                        <a:buChar char="•"/>
                      </a:pPr>
                      <a:r>
                        <a:rPr lang="en-US" b="0" i="0" dirty="0">
                          <a:solidFill>
                            <a:srgbClr val="000000"/>
                          </a:solidFill>
                          <a:effectLst/>
                        </a:rPr>
                        <a:t>The thriving of family members was </a:t>
                      </a:r>
                      <a:r>
                        <a:rPr lang="en-US" b="1" i="0" dirty="0">
                          <a:solidFill>
                            <a:srgbClr val="000000"/>
                          </a:solidFill>
                          <a:effectLst/>
                        </a:rPr>
                        <a:t>interconnected</a:t>
                      </a:r>
                      <a:endParaRPr lang="en-US" b="1"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4956576"/>
                  </a:ext>
                </a:extLst>
              </a:tr>
              <a:tr h="559210">
                <a:tc>
                  <a:txBody>
                    <a:bodyPr/>
                    <a:lstStyle/>
                    <a:p>
                      <a:pPr algn="ctr" rtl="0">
                        <a:buNone/>
                      </a:pPr>
                      <a:r>
                        <a:rPr lang="en-US" b="0" i="0" dirty="0">
                          <a:solidFill>
                            <a:srgbClr val="FFFFFF"/>
                          </a:solidFill>
                          <a:effectLst/>
                        </a:rPr>
                        <a:t>R2</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Working with Area Agencies on Aging to deliver virtual future planning intervention</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0353892"/>
                  </a:ext>
                </a:extLst>
              </a:tr>
              <a:tr h="559210">
                <a:tc>
                  <a:txBody>
                    <a:bodyPr/>
                    <a:lstStyle/>
                    <a:p>
                      <a:pPr algn="ctr" rtl="0">
                        <a:buNone/>
                      </a:pPr>
                      <a:r>
                        <a:rPr lang="en-US" b="0" i="0">
                          <a:solidFill>
                            <a:srgbClr val="FFFFFF"/>
                          </a:solidFill>
                          <a:effectLst/>
                        </a:rPr>
                        <a:t>R3</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Developing a health promotion curriculum for aging family caregivers </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8874704"/>
                  </a:ext>
                </a:extLst>
              </a:tr>
              <a:tr h="559210">
                <a:tc>
                  <a:txBody>
                    <a:bodyPr/>
                    <a:lstStyle/>
                    <a:p>
                      <a:pPr algn="ctr" rtl="0">
                        <a:buNone/>
                      </a:pPr>
                      <a:r>
                        <a:rPr lang="en-US" b="0" i="0">
                          <a:solidFill>
                            <a:srgbClr val="FFFFFF"/>
                          </a:solidFill>
                          <a:effectLst/>
                        </a:rPr>
                        <a:t>R4</a:t>
                      </a:r>
                      <a:endParaRPr lang="en-US">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Report “Family Caregiving Counts” released November 2025</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2696105"/>
                  </a:ext>
                </a:extLst>
              </a:tr>
              <a:tr h="559210">
                <a:tc>
                  <a:txBody>
                    <a:bodyPr/>
                    <a:lstStyle/>
                    <a:p>
                      <a:pPr algn="ctr" rtl="0">
                        <a:buNone/>
                      </a:pPr>
                      <a:r>
                        <a:rPr lang="en-US" b="0" i="0" dirty="0">
                          <a:solidFill>
                            <a:srgbClr val="FFFFFF"/>
                          </a:solidFill>
                          <a:effectLst/>
                        </a:rPr>
                        <a:t>R5</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2060"/>
                    </a:solidFill>
                  </a:tcPr>
                </a:tc>
                <a:tc>
                  <a:txBody>
                    <a:bodyPr/>
                    <a:lstStyle/>
                    <a:p>
                      <a:pPr algn="l" rtl="0">
                        <a:buNone/>
                      </a:pPr>
                      <a:r>
                        <a:rPr lang="en-US" b="0" i="0" dirty="0">
                          <a:solidFill>
                            <a:srgbClr val="000000"/>
                          </a:solidFill>
                          <a:effectLst/>
                        </a:rPr>
                        <a:t>First workgroup met to discuss family caregiving policy </a:t>
                      </a:r>
                      <a:endParaRPr lang="en-US"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2927677"/>
                  </a:ext>
                </a:extLst>
              </a:tr>
            </a:tbl>
          </a:graphicData>
        </a:graphic>
      </p:graphicFrame>
      <p:graphicFrame>
        <p:nvGraphicFramePr>
          <p:cNvPr id="5" name="Table 4">
            <a:extLst>
              <a:ext uri="{FF2B5EF4-FFF2-40B4-BE49-F238E27FC236}">
                <a16:creationId xmlns:a16="http://schemas.microsoft.com/office/drawing/2014/main" id="{12413FDE-988B-58F4-81DB-D9750FE41A72}"/>
              </a:ext>
            </a:extLst>
          </p:cNvPr>
          <p:cNvGraphicFramePr>
            <a:graphicFrameLocks noGrp="1"/>
          </p:cNvGraphicFramePr>
          <p:nvPr>
            <p:extLst>
              <p:ext uri="{D42A27DB-BD31-4B8C-83A1-F6EECF244321}">
                <p14:modId xmlns:p14="http://schemas.microsoft.com/office/powerpoint/2010/main" val="109874320"/>
              </p:ext>
            </p:extLst>
          </p:nvPr>
        </p:nvGraphicFramePr>
        <p:xfrm>
          <a:off x="6777550" y="1869398"/>
          <a:ext cx="4979540" cy="4637880"/>
        </p:xfrm>
        <a:graphic>
          <a:graphicData uri="http://schemas.openxmlformats.org/drawingml/2006/table">
            <a:tbl>
              <a:tblPr firstRow="1"/>
              <a:tblGrid>
                <a:gridCol w="1501746">
                  <a:extLst>
                    <a:ext uri="{9D8B030D-6E8A-4147-A177-3AD203B41FA5}">
                      <a16:colId xmlns:a16="http://schemas.microsoft.com/office/drawing/2014/main" val="709993178"/>
                    </a:ext>
                  </a:extLst>
                </a:gridCol>
                <a:gridCol w="3477794">
                  <a:extLst>
                    <a:ext uri="{9D8B030D-6E8A-4147-A177-3AD203B41FA5}">
                      <a16:colId xmlns:a16="http://schemas.microsoft.com/office/drawing/2014/main" val="4115649196"/>
                    </a:ext>
                  </a:extLst>
                </a:gridCol>
              </a:tblGrid>
              <a:tr h="0">
                <a:tc gridSpan="2">
                  <a:txBody>
                    <a:bodyPr/>
                    <a:lstStyle/>
                    <a:p>
                      <a:pPr algn="ctr" rtl="0">
                        <a:buNone/>
                      </a:pPr>
                      <a:r>
                        <a:rPr lang="en-US" sz="1600" b="1" dirty="0">
                          <a:solidFill>
                            <a:srgbClr val="002060"/>
                          </a:solidFill>
                          <a:effectLst/>
                        </a:rPr>
                        <a:t>Dissemination and Other Activities</a:t>
                      </a:r>
                    </a:p>
                  </a:txBody>
                  <a:tcPr marL="82101" marR="82101" marT="41050" marB="4105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vl="1" algn="l" rtl="0">
                        <a:buFont typeface="Arial" panose="020B0604020202020204" pitchFamily="34" charset="0"/>
                        <a:buChar char="•"/>
                      </a:pP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0395501"/>
                  </a:ext>
                </a:extLst>
              </a:tr>
              <a:tr h="1418150">
                <a:tc>
                  <a:txBody>
                    <a:bodyPr/>
                    <a:lstStyle/>
                    <a:p>
                      <a:pPr algn="l" rtl="0">
                        <a:buNone/>
                      </a:pPr>
                      <a:r>
                        <a:rPr lang="en-US" sz="1600" b="1" i="0" dirty="0">
                          <a:solidFill>
                            <a:srgbClr val="002060"/>
                          </a:solidFill>
                          <a:effectLst/>
                        </a:rPr>
                        <a:t>Webinars</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a:buFont typeface="Arial" panose="020B0604020202020204" pitchFamily="34" charset="0"/>
                        <a:buChar char="•"/>
                      </a:pPr>
                      <a:r>
                        <a:rPr lang="en-US" sz="1600" b="0" i="0" dirty="0">
                          <a:solidFill>
                            <a:srgbClr val="363636"/>
                          </a:solidFill>
                          <a:effectLst/>
                        </a:rPr>
                        <a:t>Conducted 5 webinars, </a:t>
                      </a:r>
                    </a:p>
                    <a:p>
                      <a:pPr lvl="1" algn="l" rtl="0">
                        <a:buFont typeface="Arial" panose="020B0604020202020204" pitchFamily="34" charset="0"/>
                        <a:buChar char="•"/>
                      </a:pPr>
                      <a:r>
                        <a:rPr lang="en-US" sz="1600" b="1" i="0" dirty="0">
                          <a:solidFill>
                            <a:srgbClr val="363636"/>
                          </a:solidFill>
                          <a:effectLst/>
                        </a:rPr>
                        <a:t>4</a:t>
                      </a:r>
                      <a:r>
                        <a:rPr lang="en-US" sz="1600" b="0" i="0" dirty="0">
                          <a:solidFill>
                            <a:srgbClr val="363636"/>
                          </a:solidFill>
                          <a:effectLst/>
                        </a:rPr>
                        <a:t> Supporting Families Best Practice Webinars</a:t>
                      </a:r>
                    </a:p>
                    <a:p>
                      <a:pPr lvl="1" algn="l" rtl="0">
                        <a:buFont typeface="Arial" panose="020B0604020202020204" pitchFamily="34" charset="0"/>
                        <a:buChar char="•"/>
                      </a:pPr>
                      <a:r>
                        <a:rPr lang="en-US" sz="1600" b="1" i="0" dirty="0">
                          <a:solidFill>
                            <a:srgbClr val="363636"/>
                          </a:solidFill>
                          <a:effectLst/>
                        </a:rPr>
                        <a:t>1 </a:t>
                      </a:r>
                      <a:r>
                        <a:rPr lang="en-US" sz="1600" b="0" i="0" dirty="0">
                          <a:solidFill>
                            <a:srgbClr val="363636"/>
                          </a:solidFill>
                          <a:effectLst/>
                        </a:rPr>
                        <a:t>Self-Advocate Webinar</a:t>
                      </a:r>
                    </a:p>
                    <a:p>
                      <a:pPr lvl="1" algn="l" rtl="0">
                        <a:buFont typeface="Arial" panose="020B0604020202020204" pitchFamily="34" charset="0"/>
                        <a:buChar char="•"/>
                      </a:pPr>
                      <a:r>
                        <a:rPr lang="en-US" sz="1600" b="1" i="0" dirty="0">
                          <a:solidFill>
                            <a:srgbClr val="363636"/>
                          </a:solidFill>
                          <a:effectLst/>
                        </a:rPr>
                        <a:t>3</a:t>
                      </a:r>
                      <a:r>
                        <a:rPr lang="en-US" sz="1600" b="0" i="0" dirty="0">
                          <a:solidFill>
                            <a:srgbClr val="363636"/>
                          </a:solidFill>
                          <a:effectLst/>
                        </a:rPr>
                        <a:t> </a:t>
                      </a:r>
                      <a:r>
                        <a:rPr lang="en-US" sz="1600" b="0" i="1" dirty="0">
                          <a:solidFill>
                            <a:srgbClr val="363636"/>
                          </a:solidFill>
                          <a:effectLst/>
                        </a:rPr>
                        <a:t>upcoming </a:t>
                      </a:r>
                      <a:r>
                        <a:rPr lang="en-US" sz="1600" b="0" i="0" dirty="0">
                          <a:solidFill>
                            <a:srgbClr val="363636"/>
                          </a:solidFill>
                          <a:effectLst/>
                        </a:rPr>
                        <a:t>webinars on 2/11, 2/24, &amp; 2/26 </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3667438"/>
                  </a:ext>
                </a:extLst>
              </a:tr>
              <a:tr h="179622">
                <a:tc>
                  <a:txBody>
                    <a:bodyPr/>
                    <a:lstStyle/>
                    <a:p>
                      <a:pPr algn="l" rtl="0">
                        <a:buNone/>
                      </a:pPr>
                      <a:r>
                        <a:rPr lang="en-US" sz="1600" b="1" i="0" dirty="0">
                          <a:solidFill>
                            <a:srgbClr val="002060"/>
                          </a:solidFill>
                          <a:effectLst/>
                        </a:rPr>
                        <a:t>Podcast</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a:buFont typeface="Arial" panose="020B0604020202020204" pitchFamily="34" charset="0"/>
                        <a:buNone/>
                      </a:pPr>
                      <a:r>
                        <a:rPr lang="en-US" sz="1600" b="0" i="0" dirty="0">
                          <a:solidFill>
                            <a:srgbClr val="000000"/>
                          </a:solidFill>
                          <a:effectLst/>
                        </a:rPr>
                        <a:t>Released </a:t>
                      </a:r>
                      <a:r>
                        <a:rPr lang="en-US" sz="1600" b="1" i="0" dirty="0">
                          <a:solidFill>
                            <a:srgbClr val="000000"/>
                          </a:solidFill>
                          <a:effectLst/>
                        </a:rPr>
                        <a:t>5</a:t>
                      </a:r>
                      <a:r>
                        <a:rPr lang="en-US" sz="1600" b="0" i="0" dirty="0">
                          <a:solidFill>
                            <a:srgbClr val="000000"/>
                          </a:solidFill>
                          <a:effectLst/>
                        </a:rPr>
                        <a:t> bi-monthly episodes</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6299141"/>
                  </a:ext>
                </a:extLst>
              </a:tr>
              <a:tr h="0">
                <a:tc>
                  <a:txBody>
                    <a:bodyPr/>
                    <a:lstStyle/>
                    <a:p>
                      <a:pPr algn="l" rtl="0">
                        <a:buNone/>
                      </a:pPr>
                      <a:r>
                        <a:rPr lang="en-US" sz="1600" b="1" i="0" dirty="0">
                          <a:solidFill>
                            <a:srgbClr val="002060"/>
                          </a:solidFill>
                          <a:effectLst/>
                        </a:rPr>
                        <a:t>Social Media</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l" rtl="0">
                        <a:buFont typeface="Arial" panose="020B0604020202020204" pitchFamily="34" charset="0"/>
                        <a:buNone/>
                      </a:pPr>
                      <a:r>
                        <a:rPr lang="en-US" sz="1600" b="0" i="0" dirty="0">
                          <a:solidFill>
                            <a:srgbClr val="000000"/>
                          </a:solidFill>
                          <a:effectLst/>
                        </a:rPr>
                        <a:t>Regularly post on topics relevant to family caregivers</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1992618"/>
                  </a:ext>
                </a:extLst>
              </a:tr>
              <a:tr h="298558">
                <a:tc>
                  <a:txBody>
                    <a:bodyPr/>
                    <a:lstStyle/>
                    <a:p>
                      <a:pPr algn="l" rtl="0">
                        <a:buNone/>
                      </a:pPr>
                      <a:r>
                        <a:rPr lang="en-US" sz="1600" b="1" i="0" dirty="0">
                          <a:solidFill>
                            <a:srgbClr val="002060"/>
                          </a:solidFill>
                          <a:effectLst/>
                        </a:rPr>
                        <a:t>Newsletter</a:t>
                      </a:r>
                      <a:endParaRPr lang="en-US" sz="1600" dirty="0">
                        <a:effectLst/>
                      </a:endParaRP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a:buNone/>
                      </a:pPr>
                      <a:r>
                        <a:rPr lang="en-US" sz="1600" b="0" i="0" dirty="0">
                          <a:solidFill>
                            <a:srgbClr val="000000"/>
                          </a:solidFill>
                          <a:effectLst/>
                        </a:rPr>
                        <a:t>Sent </a:t>
                      </a:r>
                      <a:r>
                        <a:rPr lang="en-US" sz="1600" b="1" i="0" dirty="0">
                          <a:solidFill>
                            <a:srgbClr val="000000"/>
                          </a:solidFill>
                          <a:effectLst/>
                        </a:rPr>
                        <a:t>13</a:t>
                      </a:r>
                      <a:r>
                        <a:rPr lang="en-US" sz="1600" b="0" i="0" dirty="0">
                          <a:solidFill>
                            <a:srgbClr val="000000"/>
                          </a:solidFill>
                          <a:effectLst/>
                        </a:rPr>
                        <a:t> newsletters to relevant stakeholders, these are delivered monthly</a:t>
                      </a: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3413123"/>
                  </a:ext>
                </a:extLst>
              </a:tr>
              <a:tr h="298558">
                <a:tc>
                  <a:txBody>
                    <a:bodyPr/>
                    <a:lstStyle/>
                    <a:p>
                      <a:pPr algn="l" rtl="0">
                        <a:buNone/>
                      </a:pPr>
                      <a:r>
                        <a:rPr lang="en-US" sz="1600" b="1" dirty="0">
                          <a:solidFill>
                            <a:srgbClr val="002060"/>
                          </a:solidFill>
                          <a:effectLst/>
                        </a:rPr>
                        <a:t>Conference Presentations</a:t>
                      </a: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a:buNone/>
                      </a:pPr>
                      <a:r>
                        <a:rPr lang="en-US" sz="1600" b="0" i="0" dirty="0">
                          <a:solidFill>
                            <a:srgbClr val="000000"/>
                          </a:solidFill>
                          <a:effectLst/>
                        </a:rPr>
                        <a:t>Presented at NARRTC, Charting the </a:t>
                      </a:r>
                      <a:r>
                        <a:rPr lang="en-US" sz="1600" b="0" i="0" dirty="0" err="1">
                          <a:solidFill>
                            <a:srgbClr val="000000"/>
                          </a:solidFill>
                          <a:effectLst/>
                        </a:rPr>
                        <a:t>Lifecourse</a:t>
                      </a:r>
                      <a:r>
                        <a:rPr lang="en-US" sz="1600" b="0" i="0" dirty="0">
                          <a:solidFill>
                            <a:srgbClr val="000000"/>
                          </a:solidFill>
                          <a:effectLst/>
                        </a:rPr>
                        <a:t>, and AUCD Conferences in 2025</a:t>
                      </a:r>
                    </a:p>
                    <a:p>
                      <a:pPr marL="742950" lvl="1" indent="-285750" algn="l" rtl="0">
                        <a:buFont typeface="Arial" panose="020B0604020202020204" pitchFamily="34" charset="0"/>
                        <a:buChar char="•"/>
                      </a:pPr>
                      <a:r>
                        <a:rPr lang="en-US" sz="1600" b="0" i="0" dirty="0">
                          <a:solidFill>
                            <a:srgbClr val="000000"/>
                          </a:solidFill>
                          <a:effectLst/>
                        </a:rPr>
                        <a:t>More anticipated in 2026</a:t>
                      </a:r>
                    </a:p>
                  </a:txBody>
                  <a:tcPr marL="82101" marR="82101" marT="41050" marB="410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5797352"/>
                  </a:ext>
                </a:extLst>
              </a:tr>
            </a:tbl>
          </a:graphicData>
        </a:graphic>
      </p:graphicFrame>
      <p:pic>
        <p:nvPicPr>
          <p:cNvPr id="8" name="Picture 7" descr="Icon, a laptop screen with people watching">
            <a:extLst>
              <a:ext uri="{FF2B5EF4-FFF2-40B4-BE49-F238E27FC236}">
                <a16:creationId xmlns:a16="http://schemas.microsoft.com/office/drawing/2014/main" id="{1DD2BBE5-8498-2D2E-0303-EF528034B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360" y="2703928"/>
            <a:ext cx="476190" cy="476190"/>
          </a:xfrm>
          <a:prstGeom prst="rect">
            <a:avLst/>
          </a:prstGeom>
        </p:spPr>
      </p:pic>
      <p:pic>
        <p:nvPicPr>
          <p:cNvPr id="10" name="Picture 9" descr="Icon, a podcast microphone">
            <a:extLst>
              <a:ext uri="{FF2B5EF4-FFF2-40B4-BE49-F238E27FC236}">
                <a16:creationId xmlns:a16="http://schemas.microsoft.com/office/drawing/2014/main" id="{2107F638-E8BB-0B6F-4086-309B7CE7F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360" y="3669842"/>
            <a:ext cx="476190" cy="476190"/>
          </a:xfrm>
          <a:prstGeom prst="rect">
            <a:avLst/>
          </a:prstGeom>
        </p:spPr>
      </p:pic>
      <p:pic>
        <p:nvPicPr>
          <p:cNvPr id="12" name="Picture 11" descr="Icons, Instagram, Facebook, and LinkedIn">
            <a:extLst>
              <a:ext uri="{FF2B5EF4-FFF2-40B4-BE49-F238E27FC236}">
                <a16:creationId xmlns:a16="http://schemas.microsoft.com/office/drawing/2014/main" id="{B971B5A8-FE95-04CB-8A69-7C462D387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510" y="4155723"/>
            <a:ext cx="476190" cy="476190"/>
          </a:xfrm>
          <a:prstGeom prst="rect">
            <a:avLst/>
          </a:prstGeom>
        </p:spPr>
      </p:pic>
      <p:pic>
        <p:nvPicPr>
          <p:cNvPr id="16" name="Picture 15" descr="Icon, newsletter">
            <a:extLst>
              <a:ext uri="{FF2B5EF4-FFF2-40B4-BE49-F238E27FC236}">
                <a16:creationId xmlns:a16="http://schemas.microsoft.com/office/drawing/2014/main" id="{66B91243-BED7-BA8C-D45C-595E1412D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1510" y="4810623"/>
            <a:ext cx="476190" cy="476190"/>
          </a:xfrm>
          <a:prstGeom prst="rect">
            <a:avLst/>
          </a:prstGeom>
        </p:spPr>
      </p:pic>
      <p:pic>
        <p:nvPicPr>
          <p:cNvPr id="20" name="Picture 19" descr="Icon, a person at a podium speaking">
            <a:extLst>
              <a:ext uri="{FF2B5EF4-FFF2-40B4-BE49-F238E27FC236}">
                <a16:creationId xmlns:a16="http://schemas.microsoft.com/office/drawing/2014/main" id="{CE8F7A59-3B09-4391-F5B7-49B6F323A0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3899" y="5657209"/>
            <a:ext cx="476190" cy="476190"/>
          </a:xfrm>
          <a:prstGeom prst="rect">
            <a:avLst/>
          </a:prstGeom>
        </p:spPr>
      </p:pic>
      <p:sp>
        <p:nvSpPr>
          <p:cNvPr id="4" name="Slide Number Placeholder 3">
            <a:extLst>
              <a:ext uri="{FF2B5EF4-FFF2-40B4-BE49-F238E27FC236}">
                <a16:creationId xmlns:a16="http://schemas.microsoft.com/office/drawing/2014/main" id="{5AFDD8CD-5D60-E04B-8262-4715DA4B9062}"/>
              </a:ext>
              <a:ext uri="{C183D7F6-B498-43B3-948B-1728B52AA6E4}">
                <adec:decorative xmlns:adec="http://schemas.microsoft.com/office/drawing/2017/decorative" val="1"/>
              </a:ext>
            </a:extLst>
          </p:cNvPr>
          <p:cNvSpPr>
            <a:spLocks noGrp="1"/>
          </p:cNvSpPr>
          <p:nvPr>
            <p:ph type="sldNum" sz="quarter" idx="12"/>
          </p:nvPr>
        </p:nvSpPr>
        <p:spPr>
          <a:xfrm>
            <a:off x="1098223" y="6324715"/>
            <a:ext cx="2743200" cy="365125"/>
          </a:xfrm>
        </p:spPr>
        <p:txBody>
          <a:bodyPr/>
          <a:lstStyle/>
          <a:p>
            <a:pPr algn="l"/>
            <a:fld id="{9C1BADA6-C91A-48EB-B97A-37F88C408009}" type="slidenum">
              <a:rPr lang="en-US" smtClean="0">
                <a:solidFill>
                  <a:schemeClr val="tx1"/>
                </a:solidFill>
              </a:rPr>
              <a:pPr algn="l"/>
              <a:t>23</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003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1CA0D-AC14-1D47-F626-016658039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83454-3AF6-04B4-C2C6-26687A8328A7}"/>
              </a:ext>
            </a:extLst>
          </p:cNvPr>
          <p:cNvSpPr>
            <a:spLocks noGrp="1"/>
          </p:cNvSpPr>
          <p:nvPr>
            <p:ph type="title"/>
          </p:nvPr>
        </p:nvSpPr>
        <p:spPr>
          <a:xfrm>
            <a:off x="460060" y="1579108"/>
            <a:ext cx="7036009" cy="2852737"/>
          </a:xfrm>
        </p:spPr>
        <p:txBody>
          <a:bodyPr>
            <a:normAutofit/>
          </a:bodyPr>
          <a:lstStyle/>
          <a:p>
            <a:r>
              <a:rPr lang="en-US" dirty="0"/>
              <a:t>Moderator Summary:</a:t>
            </a:r>
            <a:br>
              <a:rPr lang="en-US" dirty="0"/>
            </a:br>
            <a:r>
              <a:rPr lang="en-US" sz="4000" dirty="0"/>
              <a:t>Health and Society</a:t>
            </a:r>
            <a:br>
              <a:rPr lang="en-US" sz="4000" dirty="0"/>
            </a:br>
            <a:br>
              <a:rPr lang="en-US" sz="4000" dirty="0"/>
            </a:br>
            <a:r>
              <a:rPr lang="en-US" sz="4000" dirty="0"/>
              <a:t>Moderated by: Kara Ayers</a:t>
            </a:r>
            <a:endParaRPr lang="en-US" sz="4000" dirty="0">
              <a:highlight>
                <a:srgbClr val="FFFF00"/>
              </a:highlight>
            </a:endParaRPr>
          </a:p>
        </p:txBody>
      </p:sp>
      <p:sp>
        <p:nvSpPr>
          <p:cNvPr id="3" name="Slide Number Placeholder 2">
            <a:extLst>
              <a:ext uri="{FF2B5EF4-FFF2-40B4-BE49-F238E27FC236}">
                <a16:creationId xmlns:a16="http://schemas.microsoft.com/office/drawing/2014/main" id="{864E4A87-32C8-B1EC-0C3F-9115037FCA3E}"/>
              </a:ext>
            </a:extLst>
          </p:cNvPr>
          <p:cNvSpPr>
            <a:spLocks noGrp="1"/>
          </p:cNvSpPr>
          <p:nvPr>
            <p:ph type="sldNum" sz="quarter" idx="12"/>
          </p:nvPr>
        </p:nvSpPr>
        <p:spPr>
          <a:xfrm>
            <a:off x="460060" y="6334047"/>
            <a:ext cx="2743200" cy="365125"/>
          </a:xfrm>
        </p:spPr>
        <p:txBody>
          <a:bodyPr/>
          <a:lstStyle/>
          <a:p>
            <a:pPr algn="l"/>
            <a:fld id="{9C1BADA6-C91A-48EB-B97A-37F88C408009}" type="slidenum">
              <a:rPr lang="en-US" smtClean="0">
                <a:solidFill>
                  <a:schemeClr val="tx1"/>
                </a:solidFill>
              </a:rPr>
              <a:pPr algn="l"/>
              <a:t>24</a:t>
            </a:fld>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650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B0B31-5638-3370-5EEF-912CCC0DE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53033-D4C8-8141-737C-6DA54EADF9A2}"/>
              </a:ext>
            </a:extLst>
          </p:cNvPr>
          <p:cNvSpPr>
            <a:spLocks noGrp="1"/>
          </p:cNvSpPr>
          <p:nvPr>
            <p:ph type="title"/>
          </p:nvPr>
        </p:nvSpPr>
        <p:spPr>
          <a:xfrm>
            <a:off x="460061" y="1709738"/>
            <a:ext cx="6724510" cy="2852737"/>
          </a:xfrm>
        </p:spPr>
        <p:txBody>
          <a:bodyPr>
            <a:normAutofit/>
          </a:bodyPr>
          <a:lstStyle/>
          <a:p>
            <a:r>
              <a:rPr lang="en-US" dirty="0"/>
              <a:t>Q&amp;A</a:t>
            </a:r>
            <a:br>
              <a:rPr lang="en-US" dirty="0"/>
            </a:br>
            <a:r>
              <a:rPr lang="en-US" sz="3600" dirty="0"/>
              <a:t>Health and Society</a:t>
            </a:r>
            <a:endParaRPr lang="en-US" dirty="0"/>
          </a:p>
        </p:txBody>
      </p:sp>
      <p:sp>
        <p:nvSpPr>
          <p:cNvPr id="3" name="Slide Number Placeholder 2">
            <a:extLst>
              <a:ext uri="{FF2B5EF4-FFF2-40B4-BE49-F238E27FC236}">
                <a16:creationId xmlns:a16="http://schemas.microsoft.com/office/drawing/2014/main" id="{33C84B77-E3D8-7953-7A7E-53EC2013673D}"/>
              </a:ext>
            </a:extLst>
          </p:cNvPr>
          <p:cNvSpPr>
            <a:spLocks noGrp="1"/>
          </p:cNvSpPr>
          <p:nvPr>
            <p:ph type="sldNum" sz="quarter" idx="12"/>
          </p:nvPr>
        </p:nvSpPr>
        <p:spPr>
          <a:xfrm>
            <a:off x="460061" y="6334048"/>
            <a:ext cx="2743200" cy="365125"/>
          </a:xfrm>
        </p:spPr>
        <p:txBody>
          <a:bodyPr/>
          <a:lstStyle/>
          <a:p>
            <a:pPr algn="l"/>
            <a:fld id="{9C1BADA6-C91A-48EB-B97A-37F88C408009}" type="slidenum">
              <a:rPr lang="en-US" smtClean="0">
                <a:solidFill>
                  <a:schemeClr val="tx1"/>
                </a:solidFill>
              </a:rPr>
              <a:pPr algn="l"/>
              <a:t>25</a:t>
            </a:fld>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26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8D7C-2883-8038-136F-B77027B348CA}"/>
              </a:ext>
            </a:extLst>
          </p:cNvPr>
          <p:cNvSpPr>
            <a:spLocks noGrp="1"/>
          </p:cNvSpPr>
          <p:nvPr>
            <p:ph type="title"/>
          </p:nvPr>
        </p:nvSpPr>
        <p:spPr>
          <a:xfrm>
            <a:off x="831850" y="1709739"/>
            <a:ext cx="6333721" cy="1840770"/>
          </a:xfrm>
        </p:spPr>
        <p:txBody>
          <a:bodyPr/>
          <a:lstStyle/>
          <a:p>
            <a:r>
              <a:rPr lang="en-US" dirty="0"/>
              <a:t>Break</a:t>
            </a:r>
            <a:br>
              <a:rPr lang="en-US" dirty="0"/>
            </a:br>
            <a:endParaRPr lang="en-US" dirty="0"/>
          </a:p>
        </p:txBody>
      </p:sp>
      <p:sp>
        <p:nvSpPr>
          <p:cNvPr id="3" name="Text Placeholder 2">
            <a:extLst>
              <a:ext uri="{FF2B5EF4-FFF2-40B4-BE49-F238E27FC236}">
                <a16:creationId xmlns:a16="http://schemas.microsoft.com/office/drawing/2014/main" id="{18B450AB-CF04-21E5-12BD-BCD6880607B4}"/>
              </a:ext>
            </a:extLst>
          </p:cNvPr>
          <p:cNvSpPr>
            <a:spLocks noGrp="1"/>
          </p:cNvSpPr>
          <p:nvPr>
            <p:ph type="body" idx="1"/>
          </p:nvPr>
        </p:nvSpPr>
        <p:spPr>
          <a:xfrm>
            <a:off x="650616" y="3812381"/>
            <a:ext cx="6333721" cy="1500187"/>
          </a:xfrm>
        </p:spPr>
        <p:txBody>
          <a:bodyPr/>
          <a:lstStyle/>
          <a:p>
            <a:r>
              <a:rPr lang="en-US" sz="4000">
                <a:solidFill>
                  <a:schemeClr val="tx1"/>
                </a:solidFill>
              </a:rPr>
              <a:t>Time </a:t>
            </a:r>
            <a:r>
              <a:rPr lang="en-US" sz="4000" dirty="0">
                <a:solidFill>
                  <a:schemeClr val="tx1"/>
                </a:solidFill>
              </a:rPr>
              <a:t>to stretch!</a:t>
            </a:r>
          </a:p>
          <a:p>
            <a:endParaRPr lang="en-US" dirty="0"/>
          </a:p>
        </p:txBody>
      </p:sp>
      <p:sp>
        <p:nvSpPr>
          <p:cNvPr id="4" name="Slide Number Placeholder 3">
            <a:extLst>
              <a:ext uri="{FF2B5EF4-FFF2-40B4-BE49-F238E27FC236}">
                <a16:creationId xmlns:a16="http://schemas.microsoft.com/office/drawing/2014/main" id="{3808F259-CD32-48C8-E58F-F75C276C401E}"/>
              </a:ext>
            </a:extLst>
          </p:cNvPr>
          <p:cNvSpPr>
            <a:spLocks noGrp="1"/>
          </p:cNvSpPr>
          <p:nvPr>
            <p:ph type="sldNum" sz="quarter" idx="12"/>
          </p:nvPr>
        </p:nvSpPr>
        <p:spPr>
          <a:xfrm>
            <a:off x="650616" y="6289442"/>
            <a:ext cx="2743200" cy="365125"/>
          </a:xfrm>
        </p:spPr>
        <p:txBody>
          <a:bodyPr/>
          <a:lstStyle/>
          <a:p>
            <a:pPr algn="l"/>
            <a:fld id="{9C1BADA6-C91A-48EB-B97A-37F88C408009}" type="slidenum">
              <a:rPr lang="en-US" smtClean="0">
                <a:solidFill>
                  <a:schemeClr val="tx1"/>
                </a:solidFill>
              </a:rPr>
              <a:pPr algn="l"/>
              <a:t>26</a:t>
            </a:fld>
            <a:endParaRPr lang="en-US" dirty="0">
              <a:solidFill>
                <a:schemeClr val="tx1"/>
              </a:solidFill>
            </a:endParaRPr>
          </a:p>
        </p:txBody>
      </p:sp>
    </p:spTree>
    <p:extLst>
      <p:ext uri="{BB962C8B-B14F-4D97-AF65-F5344CB8AC3E}">
        <p14:creationId xmlns:p14="http://schemas.microsoft.com/office/powerpoint/2010/main" val="1724080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4B99-915B-F39C-5B39-F2D9F32A6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49671-DB3E-1806-433D-03B9663158B8}"/>
              </a:ext>
            </a:extLst>
          </p:cNvPr>
          <p:cNvSpPr>
            <a:spLocks noGrp="1"/>
          </p:cNvSpPr>
          <p:nvPr>
            <p:ph type="title"/>
          </p:nvPr>
        </p:nvSpPr>
        <p:spPr>
          <a:xfrm>
            <a:off x="460061" y="1709738"/>
            <a:ext cx="6724510" cy="2852737"/>
          </a:xfrm>
        </p:spPr>
        <p:txBody>
          <a:bodyPr>
            <a:normAutofit/>
          </a:bodyPr>
          <a:lstStyle/>
          <a:p>
            <a:r>
              <a:rPr lang="en-US" dirty="0"/>
              <a:t>Community Needs and Access</a:t>
            </a:r>
          </a:p>
        </p:txBody>
      </p:sp>
      <p:sp>
        <p:nvSpPr>
          <p:cNvPr id="3" name="Slide Number Placeholder 2">
            <a:extLst>
              <a:ext uri="{FF2B5EF4-FFF2-40B4-BE49-F238E27FC236}">
                <a16:creationId xmlns:a16="http://schemas.microsoft.com/office/drawing/2014/main" id="{81344F76-E978-8673-6CED-4E7326A25766}"/>
              </a:ext>
            </a:extLst>
          </p:cNvPr>
          <p:cNvSpPr>
            <a:spLocks noGrp="1"/>
          </p:cNvSpPr>
          <p:nvPr>
            <p:ph type="sldNum" sz="quarter" idx="12"/>
          </p:nvPr>
        </p:nvSpPr>
        <p:spPr>
          <a:xfrm>
            <a:off x="460061" y="6200233"/>
            <a:ext cx="2743200" cy="365125"/>
          </a:xfrm>
        </p:spPr>
        <p:txBody>
          <a:bodyPr/>
          <a:lstStyle/>
          <a:p>
            <a:pPr algn="l"/>
            <a:fld id="{9C1BADA6-C91A-48EB-B97A-37F88C408009}" type="slidenum">
              <a:rPr lang="en-US" smtClean="0">
                <a:solidFill>
                  <a:schemeClr val="tx1"/>
                </a:solidFill>
              </a:rPr>
              <a:pPr algn="l"/>
              <a:t>27</a:t>
            </a:fld>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499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3448D-8A45-A296-CCAB-E10572C4D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81589-21C8-03E0-34A0-DF1B8B5774BF}"/>
              </a:ext>
            </a:extLst>
          </p:cNvPr>
          <p:cNvSpPr>
            <a:spLocks noGrp="1"/>
          </p:cNvSpPr>
          <p:nvPr>
            <p:ph type="title"/>
          </p:nvPr>
        </p:nvSpPr>
        <p:spPr>
          <a:xfrm>
            <a:off x="838200" y="432593"/>
            <a:ext cx="10515600" cy="1325563"/>
          </a:xfrm>
        </p:spPr>
        <p:txBody>
          <a:bodyPr/>
          <a:lstStyle/>
          <a:p>
            <a:r>
              <a:rPr lang="en-US" dirty="0"/>
              <a:t>Current Needs of ADA Coordinators Among Title II Entities</a:t>
            </a:r>
          </a:p>
        </p:txBody>
      </p:sp>
      <p:sp>
        <p:nvSpPr>
          <p:cNvPr id="3" name="Subtitle 2">
            <a:extLst>
              <a:ext uri="{FF2B5EF4-FFF2-40B4-BE49-F238E27FC236}">
                <a16:creationId xmlns:a16="http://schemas.microsoft.com/office/drawing/2014/main" id="{F22FCC1E-B74A-5A50-5761-2152CFCD9A00}"/>
              </a:ext>
            </a:extLst>
          </p:cNvPr>
          <p:cNvSpPr>
            <a:spLocks noGrp="1"/>
          </p:cNvSpPr>
          <p:nvPr>
            <p:ph idx="1"/>
          </p:nvPr>
        </p:nvSpPr>
        <p:spPr>
          <a:xfrm>
            <a:off x="838200" y="2035978"/>
            <a:ext cx="10515600" cy="4351338"/>
          </a:xfrm>
        </p:spPr>
        <p:txBody>
          <a:bodyPr/>
          <a:lstStyle/>
          <a:p>
            <a:r>
              <a:rPr lang="en-US" dirty="0"/>
              <a:t>Dr. Jill Bezyak</a:t>
            </a:r>
          </a:p>
          <a:p>
            <a:r>
              <a:rPr lang="en-US" dirty="0"/>
              <a:t>Dr. Brian Phillips</a:t>
            </a:r>
          </a:p>
          <a:p>
            <a:r>
              <a:rPr lang="en-US" dirty="0"/>
              <a:t>Emily Shuman</a:t>
            </a:r>
          </a:p>
          <a:p>
            <a:r>
              <a:rPr lang="en-US" dirty="0"/>
              <a:t>Abigail Lister</a:t>
            </a:r>
          </a:p>
          <a:p>
            <a:endParaRPr lang="en-US" dirty="0"/>
          </a:p>
          <a:p>
            <a:r>
              <a:rPr lang="en-US" dirty="0"/>
              <a:t>Contact Information: Dr. Jill Bezyak, </a:t>
            </a:r>
            <a:r>
              <a:rPr lang="en-US" dirty="0">
                <a:hlinkClick r:id="rId2"/>
              </a:rPr>
              <a:t>jill.Bezyak@unco.edu</a:t>
            </a:r>
            <a:r>
              <a:rPr lang="en-US" dirty="0"/>
              <a:t> </a:t>
            </a:r>
          </a:p>
          <a:p>
            <a:endParaRPr lang="en-US" dirty="0"/>
          </a:p>
        </p:txBody>
      </p:sp>
      <p:sp>
        <p:nvSpPr>
          <p:cNvPr id="4" name="Slide Number Placeholder 3">
            <a:extLst>
              <a:ext uri="{FF2B5EF4-FFF2-40B4-BE49-F238E27FC236}">
                <a16:creationId xmlns:a16="http://schemas.microsoft.com/office/drawing/2014/main" id="{CA957B9E-8E09-D7D0-8220-1C58BAA9262C}"/>
              </a:ext>
            </a:extLst>
          </p:cNvPr>
          <p:cNvSpPr>
            <a:spLocks noGrp="1"/>
          </p:cNvSpPr>
          <p:nvPr>
            <p:ph type="sldNum" sz="quarter" idx="12"/>
          </p:nvPr>
        </p:nvSpPr>
        <p:spPr/>
        <p:txBody>
          <a:bodyPr/>
          <a:lstStyle/>
          <a:p>
            <a:fld id="{9C1BADA6-C91A-48EB-B97A-37F88C408009}" type="slidenum">
              <a:rPr lang="en-US" smtClean="0"/>
              <a:pPr/>
              <a:t>28</a:t>
            </a:fld>
            <a:endParaRPr lang="en-US">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D7BC42EB-25A0-E23F-E2E0-DBBB901D633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28457"/>
          <a:stretch>
            <a:fillRect/>
          </a:stretch>
        </p:blipFill>
        <p:spPr>
          <a:xfrm>
            <a:off x="11353800" y="500061"/>
            <a:ext cx="720057" cy="806891"/>
          </a:xfrm>
          <a:prstGeom prst="rect">
            <a:avLst/>
          </a:prstGeom>
        </p:spPr>
      </p:pic>
      <p:pic>
        <p:nvPicPr>
          <p:cNvPr id="1028" name="Picture 4">
            <a:extLst>
              <a:ext uri="{FF2B5EF4-FFF2-40B4-BE49-F238E27FC236}">
                <a16:creationId xmlns:a16="http://schemas.microsoft.com/office/drawing/2014/main" id="{E8290166-6813-4445-973F-9BFDDB31B20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41" y="5816715"/>
            <a:ext cx="2698355" cy="9607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B449A99-3270-5C3B-D3EA-1985C509BF4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8452" b="10847"/>
          <a:stretch>
            <a:fillRect/>
          </a:stretch>
        </p:blipFill>
        <p:spPr>
          <a:xfrm>
            <a:off x="8143166" y="5806440"/>
            <a:ext cx="3976411" cy="960779"/>
          </a:xfrm>
          <a:prstGeom prst="rect">
            <a:avLst/>
          </a:prstGeom>
        </p:spPr>
      </p:pic>
    </p:spTree>
    <p:extLst>
      <p:ext uri="{BB962C8B-B14F-4D97-AF65-F5344CB8AC3E}">
        <p14:creationId xmlns:p14="http://schemas.microsoft.com/office/powerpoint/2010/main" val="1689497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3B08-A95D-2181-7316-55C3038C935C}"/>
              </a:ext>
            </a:extLst>
          </p:cNvPr>
          <p:cNvSpPr>
            <a:spLocks noGrp="1"/>
          </p:cNvSpPr>
          <p:nvPr>
            <p:ph type="title"/>
          </p:nvPr>
        </p:nvSpPr>
        <p:spPr/>
        <p:txBody>
          <a:bodyPr/>
          <a:lstStyle/>
          <a:p>
            <a:r>
              <a:rPr lang="en-US" dirty="0"/>
              <a:t>Purpose and Method</a:t>
            </a:r>
          </a:p>
        </p:txBody>
      </p:sp>
      <p:sp>
        <p:nvSpPr>
          <p:cNvPr id="3" name="Content Placeholder 2">
            <a:extLst>
              <a:ext uri="{FF2B5EF4-FFF2-40B4-BE49-F238E27FC236}">
                <a16:creationId xmlns:a16="http://schemas.microsoft.com/office/drawing/2014/main" id="{30E13219-881F-548C-8803-7E626058558B}"/>
              </a:ext>
            </a:extLst>
          </p:cNvPr>
          <p:cNvSpPr>
            <a:spLocks noGrp="1"/>
          </p:cNvSpPr>
          <p:nvPr>
            <p:ph idx="1"/>
          </p:nvPr>
        </p:nvSpPr>
        <p:spPr>
          <a:xfrm>
            <a:off x="838200" y="1688465"/>
            <a:ext cx="10515600" cy="4351338"/>
          </a:xfrm>
        </p:spPr>
        <p:txBody>
          <a:bodyPr>
            <a:normAutofit lnSpcReduction="10000"/>
          </a:bodyPr>
          <a:lstStyle/>
          <a:p>
            <a:r>
              <a:rPr lang="en-US" dirty="0"/>
              <a:t>This project involved a careful investigation of Title II entities related to the implementation of self-evaluations and transition plans (SETPs).</a:t>
            </a:r>
          </a:p>
          <a:p>
            <a:endParaRPr lang="en-US" dirty="0"/>
          </a:p>
          <a:p>
            <a:r>
              <a:rPr lang="en-US" dirty="0"/>
              <a:t>The specific purpose was to identify the needs and barriers related to the implementation of SETPs to create increasingly accessible environments for people with disabilities.</a:t>
            </a:r>
          </a:p>
          <a:p>
            <a:endParaRPr lang="en-US" dirty="0"/>
          </a:p>
          <a:p>
            <a:r>
              <a:rPr lang="en-US" dirty="0"/>
              <a:t>Following exploratory focus groups to design the quantitative survey, 181 ADA coordinators completed the web-based survey.</a:t>
            </a:r>
          </a:p>
        </p:txBody>
      </p:sp>
      <p:pic>
        <p:nvPicPr>
          <p:cNvPr id="5" name="Picture 4">
            <a:extLst>
              <a:ext uri="{FF2B5EF4-FFF2-40B4-BE49-F238E27FC236}">
                <a16:creationId xmlns:a16="http://schemas.microsoft.com/office/drawing/2014/main" id="{42591EA9-D1DE-99B4-F95D-B318BA2CB8C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41" y="5816715"/>
            <a:ext cx="2698355" cy="9607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E837CAE-5619-7649-F802-56E00A146C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8452" b="10847"/>
          <a:stretch>
            <a:fillRect/>
          </a:stretch>
        </p:blipFill>
        <p:spPr>
          <a:xfrm>
            <a:off x="8143166" y="5806440"/>
            <a:ext cx="3976411" cy="960779"/>
          </a:xfrm>
          <a:prstGeom prst="rect">
            <a:avLst/>
          </a:prstGeom>
        </p:spPr>
      </p:pic>
      <p:sp>
        <p:nvSpPr>
          <p:cNvPr id="4" name="Slide Number Placeholder 3">
            <a:extLst>
              <a:ext uri="{FF2B5EF4-FFF2-40B4-BE49-F238E27FC236}">
                <a16:creationId xmlns:a16="http://schemas.microsoft.com/office/drawing/2014/main" id="{86B7A8E2-7A05-FAA4-2607-2C1341920D53}"/>
              </a:ext>
            </a:extLst>
          </p:cNvPr>
          <p:cNvSpPr>
            <a:spLocks noGrp="1"/>
          </p:cNvSpPr>
          <p:nvPr>
            <p:ph type="sldNum" sz="quarter" idx="12"/>
          </p:nvPr>
        </p:nvSpPr>
        <p:spPr/>
        <p:txBody>
          <a:bodyPr/>
          <a:lstStyle/>
          <a:p>
            <a:fld id="{9C1BADA6-C91A-48EB-B97A-37F88C408009}" type="slidenum">
              <a:rPr lang="en-US" smtClean="0"/>
              <a:pPr/>
              <a:t>29</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36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p:txBody>
          <a:bodyPr>
            <a:noAutofit/>
          </a:bodyPr>
          <a:lstStyle/>
          <a:p>
            <a:r>
              <a:rPr lang="en-US" sz="3600" b="1" dirty="0">
                <a:latin typeface="+mn-lt"/>
                <a:sym typeface="Montserrat"/>
              </a:rPr>
              <a:t>Listening to the Webinar via Your Computer</a:t>
            </a:r>
          </a:p>
        </p:txBody>
      </p:sp>
      <p:sp>
        <p:nvSpPr>
          <p:cNvPr id="82" name="Shape 82"/>
          <p:cNvSpPr txBox="1">
            <a:spLocks noGrp="1"/>
          </p:cNvSpPr>
          <p:nvPr>
            <p:ph sz="half" idx="1"/>
          </p:nvPr>
        </p:nvSpPr>
        <p:spPr/>
        <p:txBody>
          <a:bodyPr>
            <a:normAutofit fontScale="92500" lnSpcReduction="10000"/>
          </a:bodyPr>
          <a:lstStyle/>
          <a:p>
            <a:r>
              <a:rPr lang="en-US" dirty="0"/>
              <a:t>Please make sure your speakers are turned on or your headphones are plugged in.</a:t>
            </a:r>
          </a:p>
          <a:p>
            <a:endParaRPr lang="en-US" dirty="0"/>
          </a:p>
          <a:p>
            <a:r>
              <a:rPr lang="en-US" dirty="0"/>
              <a:t>You can verify your audio settings using the Audio Settings Option in the lower left corner of the screen.</a:t>
            </a:r>
          </a:p>
          <a:p>
            <a:pPr marL="0" indent="0">
              <a:buNone/>
            </a:pPr>
            <a:endParaRPr lang="en-US" dirty="0"/>
          </a:p>
          <a:p>
            <a:r>
              <a:rPr lang="en-US" dirty="0"/>
              <a:t>You can adjust your volume using the Audio Settings option.</a:t>
            </a:r>
          </a:p>
          <a:p>
            <a:endParaRPr lang="en-US" dirty="0"/>
          </a:p>
          <a:p>
            <a:endParaRPr lang="en-US" dirty="0"/>
          </a:p>
        </p:txBody>
      </p:sp>
      <p:pic>
        <p:nvPicPr>
          <p:cNvPr id="3" name="Picture 2" descr="Screen Shot of audio settings options to select the speaker which will be used for sound.  Options to adjust audio settings provided." title="Screen Shot Audio Settings"/>
          <p:cNvPicPr>
            <a:picLocks noChangeAspect="1"/>
          </p:cNvPicPr>
          <p:nvPr/>
        </p:nvPicPr>
        <p:blipFill>
          <a:blip r:embed="rId3"/>
          <a:stretch>
            <a:fillRect/>
          </a:stretch>
        </p:blipFill>
        <p:spPr>
          <a:xfrm>
            <a:off x="7887263" y="1357717"/>
            <a:ext cx="2872550" cy="1873099"/>
          </a:xfrm>
          <a:prstGeom prst="rect">
            <a:avLst/>
          </a:prstGeom>
        </p:spPr>
      </p:pic>
      <p:sp>
        <p:nvSpPr>
          <p:cNvPr id="8" name="Up Arrow 7">
            <a:extLst>
              <a:ext uri="{C183D7F6-B498-43B3-948B-1728B52AA6E4}">
                <adec:decorative xmlns:adec="http://schemas.microsoft.com/office/drawing/2017/decorative" val="1"/>
              </a:ext>
            </a:extLst>
          </p:cNvPr>
          <p:cNvSpPr/>
          <p:nvPr/>
        </p:nvSpPr>
        <p:spPr>
          <a:xfrm rot="3660086">
            <a:off x="7488741" y="2943161"/>
            <a:ext cx="284112" cy="5958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reenshot of the Audio and Video screen pointing the Volume slider bar&#10;">
            <a:extLst>
              <a:ext uri="{FF2B5EF4-FFF2-40B4-BE49-F238E27FC236}">
                <a16:creationId xmlns:a16="http://schemas.microsoft.com/office/drawing/2014/main" id="{D7186F7C-A94B-407B-B661-69DC4C261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7537" y="3434859"/>
            <a:ext cx="3754319" cy="2832025"/>
          </a:xfrm>
          <a:prstGeom prst="rect">
            <a:avLst/>
          </a:prstGeom>
        </p:spPr>
      </p:pic>
      <p:sp>
        <p:nvSpPr>
          <p:cNvPr id="12" name="Up Arrow 7">
            <a:extLst>
              <a:ext uri="{FF2B5EF4-FFF2-40B4-BE49-F238E27FC236}">
                <a16:creationId xmlns:a16="http://schemas.microsoft.com/office/drawing/2014/main" id="{A9FFA947-8C6C-49A6-B318-D96129033664}"/>
              </a:ext>
              <a:ext uri="{C183D7F6-B498-43B3-948B-1728B52AA6E4}">
                <adec:decorative xmlns:adec="http://schemas.microsoft.com/office/drawing/2017/decorative" val="1"/>
              </a:ext>
            </a:extLst>
          </p:cNvPr>
          <p:cNvSpPr/>
          <p:nvPr/>
        </p:nvSpPr>
        <p:spPr>
          <a:xfrm rot="3660086">
            <a:off x="8969164" y="3949145"/>
            <a:ext cx="284112" cy="11641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CC63CA0D-5522-4E16-9227-2F3BC3620AF3}" type="slidenum">
              <a:rPr lang="en" smtClean="0"/>
              <a:pPr>
                <a:defRPr/>
              </a:pPr>
              <a:t>3</a:t>
            </a:fld>
            <a:endParaRPr lang="en" dirty="0"/>
          </a:p>
        </p:txBody>
      </p:sp>
    </p:spTree>
    <p:extLst>
      <p:ext uri="{BB962C8B-B14F-4D97-AF65-F5344CB8AC3E}">
        <p14:creationId xmlns:p14="http://schemas.microsoft.com/office/powerpoint/2010/main" val="4217884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311D-6E01-0790-69D7-3E0032A19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BB643-207D-D818-4946-6804FCDBCD6B}"/>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6F53B7A6-C5A7-7277-499C-40A347D7C407}"/>
              </a:ext>
            </a:extLst>
          </p:cNvPr>
          <p:cNvSpPr>
            <a:spLocks noGrp="1"/>
          </p:cNvSpPr>
          <p:nvPr>
            <p:ph idx="1"/>
          </p:nvPr>
        </p:nvSpPr>
        <p:spPr>
          <a:xfrm>
            <a:off x="838200" y="1688465"/>
            <a:ext cx="10515600" cy="4351338"/>
          </a:xfrm>
        </p:spPr>
        <p:txBody>
          <a:bodyPr/>
          <a:lstStyle/>
          <a:p>
            <a:r>
              <a:rPr lang="en-US" dirty="0"/>
              <a:t>Primary barriers to implementation include limited time available for ADA coordination, numerous outside responsibilities, limited staff, and limited training.</a:t>
            </a:r>
          </a:p>
          <a:p>
            <a:endParaRPr lang="en-US" dirty="0"/>
          </a:p>
          <a:p>
            <a:r>
              <a:rPr lang="en-US" dirty="0"/>
              <a:t>Participants did report high levels of support from leadership.</a:t>
            </a:r>
          </a:p>
          <a:p>
            <a:endParaRPr lang="en-US" dirty="0"/>
          </a:p>
          <a:p>
            <a:r>
              <a:rPr lang="en-US" dirty="0"/>
              <a:t>Identified needs of ADA coordinators include training for ADA coordinators and leadership, as well as the development of professional networks.</a:t>
            </a:r>
          </a:p>
        </p:txBody>
      </p:sp>
      <p:sp>
        <p:nvSpPr>
          <p:cNvPr id="4" name="Slide Number Placeholder 3">
            <a:extLst>
              <a:ext uri="{FF2B5EF4-FFF2-40B4-BE49-F238E27FC236}">
                <a16:creationId xmlns:a16="http://schemas.microsoft.com/office/drawing/2014/main" id="{5AFDD8CD-5D60-E04B-8262-4715DA4B9062}"/>
              </a:ext>
            </a:extLst>
          </p:cNvPr>
          <p:cNvSpPr>
            <a:spLocks noGrp="1"/>
          </p:cNvSpPr>
          <p:nvPr>
            <p:ph type="sldNum" sz="quarter" idx="12"/>
          </p:nvPr>
        </p:nvSpPr>
        <p:spPr/>
        <p:txBody>
          <a:bodyPr/>
          <a:lstStyle/>
          <a:p>
            <a:fld id="{9C1BADA6-C91A-48EB-B97A-37F88C408009}" type="slidenum">
              <a:rPr lang="en-US" smtClean="0"/>
              <a:pPr/>
              <a:t>30</a:t>
            </a:fld>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AF759B2-378E-FEE3-EF71-C7DF2E46753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41" y="5816715"/>
            <a:ext cx="2698355" cy="9607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992328-4288-FC38-718F-7D86F038AA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8452" b="10847"/>
          <a:stretch>
            <a:fillRect/>
          </a:stretch>
        </p:blipFill>
        <p:spPr>
          <a:xfrm>
            <a:off x="8143166" y="5806440"/>
            <a:ext cx="3976411" cy="960779"/>
          </a:xfrm>
          <a:prstGeom prst="rect">
            <a:avLst/>
          </a:prstGeom>
        </p:spPr>
      </p:pic>
    </p:spTree>
    <p:extLst>
      <p:ext uri="{BB962C8B-B14F-4D97-AF65-F5344CB8AC3E}">
        <p14:creationId xmlns:p14="http://schemas.microsoft.com/office/powerpoint/2010/main" val="420490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a:spLocks noGrp="1"/>
          </p:cNvSpPr>
          <p:nvPr>
            <p:ph type="title"/>
          </p:nvPr>
        </p:nvSpPr>
        <p:spPr>
          <a:xfrm>
            <a:off x="838200" y="64417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Arial"/>
              <a:buNone/>
            </a:pPr>
            <a:r>
              <a:rPr lang="en-US"/>
              <a:t>Access to Justice: A Review of ADA Notice Requirements on State Court Websites</a:t>
            </a:r>
            <a:endParaRPr/>
          </a:p>
        </p:txBody>
      </p:sp>
      <p:sp>
        <p:nvSpPr>
          <p:cNvPr id="76" name="Google Shape;76;p1"/>
          <p:cNvSpPr txBox="1">
            <a:spLocks noGrp="1"/>
          </p:cNvSpPr>
          <p:nvPr>
            <p:ph idx="1"/>
          </p:nvPr>
        </p:nvSpPr>
        <p:spPr>
          <a:xfrm>
            <a:off x="838200" y="2566219"/>
            <a:ext cx="10515600" cy="36107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t>Heather D. Evans, PhD</a:t>
            </a:r>
            <a:endParaRPr/>
          </a:p>
          <a:p>
            <a:pPr marL="0" lvl="0" indent="0" algn="ctr" rtl="0">
              <a:lnSpc>
                <a:spcPct val="90000"/>
              </a:lnSpc>
              <a:spcBef>
                <a:spcPts val="1000"/>
              </a:spcBef>
              <a:spcAft>
                <a:spcPts val="0"/>
              </a:spcAft>
              <a:buClr>
                <a:schemeClr val="dk1"/>
              </a:buClr>
              <a:buSzPts val="2800"/>
              <a:buNone/>
            </a:pPr>
            <a:r>
              <a:rPr lang="en-US"/>
              <a:t>Research Director for NW ADA Center</a:t>
            </a:r>
            <a:endParaRPr/>
          </a:p>
          <a:p>
            <a:pPr marL="0" lvl="0" indent="0" algn="ctr" rtl="0">
              <a:lnSpc>
                <a:spcPct val="90000"/>
              </a:lnSpc>
              <a:spcBef>
                <a:spcPts val="1000"/>
              </a:spcBef>
              <a:spcAft>
                <a:spcPts val="0"/>
              </a:spcAft>
              <a:buClr>
                <a:schemeClr val="dk1"/>
              </a:buClr>
              <a:buSzPts val="2800"/>
              <a:buNone/>
            </a:pPr>
            <a:r>
              <a:rPr lang="en-US" u="sng">
                <a:solidFill>
                  <a:schemeClr val="hlink"/>
                </a:solidFill>
                <a:hlinkClick r:id="rId3"/>
              </a:rPr>
              <a:t>hdevans@uw.edu</a:t>
            </a:r>
            <a:r>
              <a:rPr lang="en-US"/>
              <a:t> </a:t>
            </a:r>
            <a:endParaRPr/>
          </a:p>
          <a:p>
            <a:pPr marL="228600" lvl="0" indent="-50800" algn="ctr" rtl="0">
              <a:lnSpc>
                <a:spcPct val="90000"/>
              </a:lnSpc>
              <a:spcBef>
                <a:spcPts val="100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r>
              <a:rPr lang="en-US"/>
              <a:t>NW ADA Center Study Co-Authors: </a:t>
            </a:r>
            <a:endParaRPr/>
          </a:p>
          <a:p>
            <a:pPr marL="0" lvl="0" indent="0" algn="ctr" rtl="0">
              <a:lnSpc>
                <a:spcPct val="90000"/>
              </a:lnSpc>
              <a:spcBef>
                <a:spcPts val="1000"/>
              </a:spcBef>
              <a:spcAft>
                <a:spcPts val="0"/>
              </a:spcAft>
              <a:buClr>
                <a:schemeClr val="dk1"/>
              </a:buClr>
              <a:buSzPts val="2800"/>
              <a:buNone/>
            </a:pPr>
            <a:r>
              <a:rPr lang="en-US"/>
              <a:t>Katie Warden, JD, PhD</a:t>
            </a:r>
            <a:endParaRPr/>
          </a:p>
          <a:p>
            <a:pPr marL="0" lvl="0" indent="0" algn="ctr" rtl="0">
              <a:lnSpc>
                <a:spcPct val="90000"/>
              </a:lnSpc>
              <a:spcBef>
                <a:spcPts val="1000"/>
              </a:spcBef>
              <a:spcAft>
                <a:spcPts val="0"/>
              </a:spcAft>
              <a:buClr>
                <a:schemeClr val="dk1"/>
              </a:buClr>
              <a:buSzPts val="2800"/>
              <a:buNone/>
            </a:pPr>
            <a:r>
              <a:rPr lang="en-US"/>
              <a:t>Kaitlin Spidell</a:t>
            </a:r>
            <a:endParaRPr/>
          </a:p>
          <a:p>
            <a:pPr marL="0" lvl="0" indent="0" algn="ctr"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78" name="Google Shape;78;p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solidFill>
                  <a:schemeClr val="tx1"/>
                </a:solidFill>
              </a:rPr>
              <a:t>31</a:t>
            </a:fld>
            <a:endParaRPr>
              <a:solidFill>
                <a:schemeClr val="tx1"/>
              </a:solidFill>
              <a:latin typeface="Arial"/>
              <a:ea typeface="Arial"/>
              <a:cs typeface="Arial"/>
              <a:sym typeface="Arial"/>
            </a:endParaRPr>
          </a:p>
        </p:txBody>
      </p:sp>
      <p:pic>
        <p:nvPicPr>
          <p:cNvPr id="77" name="Google Shape;77;p1">
            <a:extLst>
              <a:ext uri="{C183D7F6-B498-43B3-948B-1728B52AA6E4}">
                <adec:decorative xmlns:adec="http://schemas.microsoft.com/office/drawing/2017/decorative" val="1"/>
              </a:ext>
            </a:extLst>
          </p:cNvPr>
          <p:cNvPicPr preferRelativeResize="0"/>
          <p:nvPr/>
        </p:nvPicPr>
        <p:blipFill rotWithShape="1">
          <a:blip r:embed="rId4">
            <a:alphaModFix/>
          </a:blip>
          <a:srcRect b="28456"/>
          <a:stretch/>
        </p:blipFill>
        <p:spPr>
          <a:xfrm>
            <a:off x="11353800" y="500061"/>
            <a:ext cx="720057" cy="80689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Research Question &amp; Method</a:t>
            </a:r>
            <a:endParaRPr/>
          </a:p>
        </p:txBody>
      </p:sp>
      <p:sp>
        <p:nvSpPr>
          <p:cNvPr id="84" name="Google Shape;84;p2"/>
          <p:cNvSpPr txBox="1">
            <a:spLocks noGrp="1"/>
          </p:cNvSpPr>
          <p:nvPr>
            <p:ph idx="1"/>
          </p:nvPr>
        </p:nvSpPr>
        <p:spPr>
          <a:xfrm>
            <a:off x="838200" y="1597688"/>
            <a:ext cx="10515600" cy="45792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b="1"/>
              <a:t>RQ</a:t>
            </a:r>
            <a:r>
              <a:rPr lang="en-US" sz="2400"/>
              <a:t>: Do courts post meaningful notice of right to accommodations on their public facing websites? If so, do they provide instructions on how to request accommodations?</a:t>
            </a:r>
            <a:endParaRPr/>
          </a:p>
          <a:p>
            <a:pPr marL="0" lvl="0" indent="0" algn="l" rtl="0">
              <a:lnSpc>
                <a:spcPct val="100000"/>
              </a:lnSpc>
              <a:spcBef>
                <a:spcPts val="1800"/>
              </a:spcBef>
              <a:spcAft>
                <a:spcPts val="0"/>
              </a:spcAft>
              <a:buClr>
                <a:schemeClr val="dk1"/>
              </a:buClr>
              <a:buSzPts val="2400"/>
              <a:buNone/>
            </a:pPr>
            <a:r>
              <a:rPr lang="en-US" sz="2400" b="1"/>
              <a:t>Data</a:t>
            </a:r>
            <a:r>
              <a:rPr lang="en-US" sz="2400"/>
              <a:t>: Examined a “best case scenario” - WA State passed its own law to standardize how to post this info on their court websites</a:t>
            </a:r>
            <a:endParaRPr/>
          </a:p>
          <a:p>
            <a:pPr marL="0" lvl="0" indent="0" algn="l" rtl="0">
              <a:lnSpc>
                <a:spcPct val="90000"/>
              </a:lnSpc>
              <a:spcBef>
                <a:spcPts val="1800"/>
              </a:spcBef>
              <a:spcAft>
                <a:spcPts val="0"/>
              </a:spcAft>
              <a:buClr>
                <a:schemeClr val="dk1"/>
              </a:buClr>
              <a:buSzPts val="2400"/>
              <a:buNone/>
            </a:pPr>
            <a:r>
              <a:rPr lang="en-US" sz="2400" b="1"/>
              <a:t>Method</a:t>
            </a:r>
            <a:r>
              <a:rPr lang="en-US" sz="2400"/>
              <a:t>: </a:t>
            </a:r>
            <a:endParaRPr/>
          </a:p>
          <a:p>
            <a:pPr marL="514350" lvl="0" indent="-514350" algn="l" rtl="0">
              <a:lnSpc>
                <a:spcPct val="90000"/>
              </a:lnSpc>
              <a:spcBef>
                <a:spcPts val="1000"/>
              </a:spcBef>
              <a:spcAft>
                <a:spcPts val="0"/>
              </a:spcAft>
              <a:buClr>
                <a:schemeClr val="dk1"/>
              </a:buClr>
              <a:buSzPts val="2400"/>
              <a:buFont typeface="Play"/>
              <a:buAutoNum type="arabicParenR"/>
            </a:pPr>
            <a:r>
              <a:rPr lang="en-US" sz="2400"/>
              <a:t>Developed “coding protocol” (form) to use to assess how easy it is to find this info </a:t>
            </a:r>
            <a:endParaRPr/>
          </a:p>
          <a:p>
            <a:pPr marL="514350" lvl="0" indent="-514350" algn="l" rtl="0">
              <a:lnSpc>
                <a:spcPct val="90000"/>
              </a:lnSpc>
              <a:spcBef>
                <a:spcPts val="1000"/>
              </a:spcBef>
              <a:spcAft>
                <a:spcPts val="0"/>
              </a:spcAft>
              <a:buClr>
                <a:schemeClr val="dk1"/>
              </a:buClr>
              <a:buSzPts val="2400"/>
              <a:buFont typeface="Play"/>
              <a:buAutoNum type="arabicParenR"/>
            </a:pPr>
            <a:r>
              <a:rPr lang="en-US" sz="2400"/>
              <a:t>Reviewed and completed form for all 178 WA State court websites </a:t>
            </a:r>
            <a:endParaRPr/>
          </a:p>
          <a:p>
            <a:pPr marL="514350" lvl="0" indent="-514350" algn="l" rtl="0">
              <a:lnSpc>
                <a:spcPct val="90000"/>
              </a:lnSpc>
              <a:spcBef>
                <a:spcPts val="1000"/>
              </a:spcBef>
              <a:spcAft>
                <a:spcPts val="0"/>
              </a:spcAft>
              <a:buClr>
                <a:schemeClr val="dk1"/>
              </a:buClr>
              <a:buSzPts val="2400"/>
              <a:buFont typeface="Play"/>
              <a:buAutoNum type="arabicParenR"/>
            </a:pPr>
            <a:r>
              <a:rPr lang="en-US" sz="2400"/>
              <a:t>Summarized information collected from websites</a:t>
            </a:r>
            <a:endParaRPr/>
          </a:p>
        </p:txBody>
      </p:sp>
      <p:sp>
        <p:nvSpPr>
          <p:cNvPr id="85" name="Google Shape;85;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solidFill>
                  <a:schemeClr val="tx1"/>
                </a:solidFill>
              </a:rPr>
              <a:pPr marL="0" lvl="0" indent="0" rtl="0">
                <a:spcBef>
                  <a:spcPts val="0"/>
                </a:spcBef>
                <a:spcAft>
                  <a:spcPts val="0"/>
                </a:spcAft>
                <a:buNone/>
              </a:pPr>
              <a:t>32</a:t>
            </a:fld>
            <a:endParaRPr>
              <a:solidFill>
                <a:schemeClr val="tx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Key Findings &amp; Recommendations</a:t>
            </a:r>
            <a:endParaRPr/>
          </a:p>
        </p:txBody>
      </p:sp>
      <p:sp>
        <p:nvSpPr>
          <p:cNvPr id="91" name="Google Shape;91;p3"/>
          <p:cNvSpPr txBox="1">
            <a:spLocks noGrp="1"/>
          </p:cNvSpPr>
          <p:nvPr>
            <p:ph type="body" idx="1"/>
          </p:nvPr>
        </p:nvSpPr>
        <p:spPr>
          <a:xfrm>
            <a:off x="836612" y="1514974"/>
            <a:ext cx="5157787" cy="418942"/>
          </a:xfrm>
          <a:prstGeom prst="rect">
            <a:avLst/>
          </a:prstGeom>
          <a:noFill/>
          <a:ln>
            <a:noFill/>
          </a:ln>
        </p:spPr>
        <p:txBody>
          <a:bodyPr spcFirstLastPara="1" wrap="square" lIns="91425" tIns="45700" rIns="91425" bIns="45700" anchor="b" anchorCtr="0">
            <a:normAutofit lnSpcReduction="10000"/>
          </a:bodyPr>
          <a:lstStyle/>
          <a:p>
            <a:pPr marL="0" lvl="0" indent="0" algn="ctr" rtl="0">
              <a:lnSpc>
                <a:spcPct val="90000"/>
              </a:lnSpc>
              <a:spcBef>
                <a:spcPts val="0"/>
              </a:spcBef>
              <a:spcAft>
                <a:spcPts val="0"/>
              </a:spcAft>
              <a:buClr>
                <a:schemeClr val="dk1"/>
              </a:buClr>
              <a:buSzPts val="2400"/>
              <a:buNone/>
            </a:pPr>
            <a:r>
              <a:rPr lang="en-US"/>
              <a:t>Findings</a:t>
            </a:r>
            <a:endParaRPr/>
          </a:p>
        </p:txBody>
      </p:sp>
      <p:sp>
        <p:nvSpPr>
          <p:cNvPr id="92" name="Google Shape;92;p3"/>
          <p:cNvSpPr txBox="1">
            <a:spLocks noGrp="1"/>
          </p:cNvSpPr>
          <p:nvPr>
            <p:ph type="body" sz="quarter" idx="3"/>
          </p:nvPr>
        </p:nvSpPr>
        <p:spPr>
          <a:xfrm>
            <a:off x="655350" y="2079275"/>
            <a:ext cx="5339100" cy="4409700"/>
          </a:xfrm>
          <a:prstGeom prst="rect">
            <a:avLst/>
          </a:prstGeom>
          <a:noFill/>
          <a:ln>
            <a:noFill/>
          </a:ln>
        </p:spPr>
        <p:txBody>
          <a:bodyPr spcFirstLastPara="1" wrap="square" lIns="91425" tIns="45700" rIns="91425" bIns="45700" anchor="t" anchorCtr="0">
            <a:noAutofit/>
          </a:bodyPr>
          <a:lstStyle/>
          <a:p>
            <a:pPr marL="228600" lvl="0" indent="-292100" algn="l" rtl="0">
              <a:lnSpc>
                <a:spcPct val="100000"/>
              </a:lnSpc>
              <a:spcBef>
                <a:spcPts val="600"/>
              </a:spcBef>
              <a:spcAft>
                <a:spcPts val="0"/>
              </a:spcAft>
              <a:buSzPts val="1900"/>
              <a:buChar char="•"/>
            </a:pPr>
            <a:r>
              <a:rPr lang="en-US" sz="1900"/>
              <a:t>Only 36% of courts posted any ADA-related information on their websites; 64% had no information at all</a:t>
            </a:r>
            <a:endParaRPr sz="1900"/>
          </a:p>
          <a:p>
            <a:pPr marL="228600" lvl="0" indent="-292100" algn="l" rtl="0">
              <a:lnSpc>
                <a:spcPct val="100000"/>
              </a:lnSpc>
              <a:spcBef>
                <a:spcPts val="600"/>
              </a:spcBef>
              <a:spcAft>
                <a:spcPts val="0"/>
              </a:spcAft>
              <a:buSzPts val="1900"/>
              <a:buChar char="•"/>
            </a:pPr>
            <a:r>
              <a:rPr lang="en-US" sz="1900"/>
              <a:t>Only 22% of court websites listed contact information for ADA inquiries and access questions</a:t>
            </a:r>
            <a:endParaRPr sz="1900"/>
          </a:p>
          <a:p>
            <a:pPr marL="228600" lvl="0" indent="-292100" algn="l" rtl="0">
              <a:lnSpc>
                <a:spcPct val="100000"/>
              </a:lnSpc>
              <a:spcBef>
                <a:spcPts val="600"/>
              </a:spcBef>
              <a:spcAft>
                <a:spcPts val="0"/>
              </a:spcAft>
              <a:buSzPts val="1900"/>
              <a:buChar char="•"/>
            </a:pPr>
            <a:r>
              <a:rPr lang="en-US" sz="1900"/>
              <a:t>Less than 2% of courts provided instructions on grievance procedures for appealing concerns related to an accommodation request.</a:t>
            </a:r>
            <a:endParaRPr sz="1900"/>
          </a:p>
          <a:p>
            <a:pPr marL="228600" lvl="0" indent="-292100" algn="l" rtl="0">
              <a:lnSpc>
                <a:spcPct val="100000"/>
              </a:lnSpc>
              <a:spcBef>
                <a:spcPts val="600"/>
              </a:spcBef>
              <a:spcAft>
                <a:spcPts val="0"/>
              </a:spcAft>
              <a:buSzPts val="1900"/>
              <a:buChar char="•"/>
            </a:pPr>
            <a:r>
              <a:rPr lang="en-US" sz="1900"/>
              <a:t>Courts who listed an ADA Coordinator on their website were 32 times as likely to provide accommodation request instructions</a:t>
            </a:r>
            <a:endParaRPr sz="1900"/>
          </a:p>
        </p:txBody>
      </p:sp>
      <p:sp>
        <p:nvSpPr>
          <p:cNvPr id="93" name="Google Shape;93;p3"/>
          <p:cNvSpPr txBox="1">
            <a:spLocks noGrp="1"/>
          </p:cNvSpPr>
          <p:nvPr>
            <p:ph sz="half" idx="2"/>
          </p:nvPr>
        </p:nvSpPr>
        <p:spPr>
          <a:xfrm>
            <a:off x="6169024" y="1514974"/>
            <a:ext cx="5183188" cy="418942"/>
          </a:xfrm>
          <a:prstGeom prst="rect">
            <a:avLst/>
          </a:prstGeom>
          <a:noFill/>
          <a:ln>
            <a:noFill/>
          </a:ln>
        </p:spPr>
        <p:txBody>
          <a:bodyPr spcFirstLastPara="1" wrap="square" lIns="91425" tIns="45700" rIns="91425" bIns="45700" anchor="b" anchorCtr="0">
            <a:normAutofit fontScale="92500" lnSpcReduction="10000"/>
          </a:bodyPr>
          <a:lstStyle/>
          <a:p>
            <a:pPr marL="0" lvl="0" indent="0" algn="ctr" rtl="0">
              <a:lnSpc>
                <a:spcPct val="90000"/>
              </a:lnSpc>
              <a:spcBef>
                <a:spcPts val="0"/>
              </a:spcBef>
              <a:spcAft>
                <a:spcPts val="0"/>
              </a:spcAft>
              <a:buClr>
                <a:schemeClr val="dk1"/>
              </a:buClr>
              <a:buSzPts val="2400"/>
              <a:buNone/>
            </a:pPr>
            <a:r>
              <a:rPr lang="en-US"/>
              <a:t>Recommendations</a:t>
            </a:r>
            <a:endParaRPr/>
          </a:p>
        </p:txBody>
      </p:sp>
      <p:sp>
        <p:nvSpPr>
          <p:cNvPr id="94" name="Google Shape;94;p3"/>
          <p:cNvSpPr txBox="1">
            <a:spLocks noGrp="1"/>
          </p:cNvSpPr>
          <p:nvPr>
            <p:ph sz="quarter" idx="4"/>
          </p:nvPr>
        </p:nvSpPr>
        <p:spPr>
          <a:xfrm>
            <a:off x="6169024" y="2083896"/>
            <a:ext cx="5433646" cy="440507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000"/>
              <a:buChar char="•"/>
            </a:pPr>
            <a:r>
              <a:rPr lang="en-US" sz="2000"/>
              <a:t>Designate and publicize an ADA Coordinator for each court</a:t>
            </a:r>
            <a:endParaRPr/>
          </a:p>
          <a:p>
            <a:pPr marL="228600" lvl="0" indent="-228600" algn="l" rtl="0">
              <a:lnSpc>
                <a:spcPct val="100000"/>
              </a:lnSpc>
              <a:spcBef>
                <a:spcPts val="600"/>
              </a:spcBef>
              <a:spcAft>
                <a:spcPts val="0"/>
              </a:spcAft>
              <a:buClr>
                <a:schemeClr val="dk1"/>
              </a:buClr>
              <a:buSzPts val="2000"/>
              <a:buChar char="•"/>
            </a:pPr>
            <a:r>
              <a:rPr lang="en-US" sz="2000"/>
              <a:t>Create a dedicated ADA accommodations webpage with clear, consistent, and descriptive labels</a:t>
            </a:r>
            <a:endParaRPr/>
          </a:p>
          <a:p>
            <a:pPr marL="228600" lvl="0" indent="-228600" algn="l" rtl="0">
              <a:lnSpc>
                <a:spcPct val="100000"/>
              </a:lnSpc>
              <a:spcBef>
                <a:spcPts val="600"/>
              </a:spcBef>
              <a:spcAft>
                <a:spcPts val="0"/>
              </a:spcAft>
              <a:buClr>
                <a:schemeClr val="dk1"/>
              </a:buClr>
              <a:buSzPts val="2000"/>
              <a:buChar char="•"/>
            </a:pPr>
            <a:r>
              <a:rPr lang="en-US" sz="2000"/>
              <a:t>Include essential information such as definitions, eligibility, request instructions, forms, and appeal/grievance procedures</a:t>
            </a:r>
            <a:endParaRPr/>
          </a:p>
          <a:p>
            <a:pPr marL="228600" lvl="0" indent="-228600" algn="l" rtl="0">
              <a:lnSpc>
                <a:spcPct val="100000"/>
              </a:lnSpc>
              <a:spcBef>
                <a:spcPts val="600"/>
              </a:spcBef>
              <a:spcAft>
                <a:spcPts val="0"/>
              </a:spcAft>
              <a:buClr>
                <a:schemeClr val="dk1"/>
              </a:buClr>
              <a:buSzPts val="2000"/>
              <a:buChar char="•"/>
            </a:pPr>
            <a:r>
              <a:rPr lang="en-US" sz="2000"/>
              <a:t>Ensure websites and forms meet WCAG 2.1 Level AA standards</a:t>
            </a:r>
            <a:endParaRPr/>
          </a:p>
          <a:p>
            <a:pPr marL="228600" lvl="0" indent="-228600" algn="l" rtl="0">
              <a:lnSpc>
                <a:spcPct val="100000"/>
              </a:lnSpc>
              <a:spcBef>
                <a:spcPts val="600"/>
              </a:spcBef>
              <a:spcAft>
                <a:spcPts val="0"/>
              </a:spcAft>
              <a:buClr>
                <a:schemeClr val="dk1"/>
              </a:buClr>
              <a:buSzPts val="2000"/>
              <a:buChar char="•"/>
            </a:pPr>
            <a:r>
              <a:rPr lang="en-US" sz="2000"/>
              <a:t>Provide ongoing ADA training for all court staff and professionals</a:t>
            </a:r>
            <a:endParaRPr/>
          </a:p>
        </p:txBody>
      </p:sp>
      <p:sp>
        <p:nvSpPr>
          <p:cNvPr id="95" name="Google Shape;95;p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solidFill>
                  <a:schemeClr val="tx1"/>
                </a:solidFill>
              </a:rPr>
              <a:pPr marL="0" lvl="0" indent="0" rtl="0">
                <a:spcBef>
                  <a:spcPts val="0"/>
                </a:spcBef>
                <a:spcAft>
                  <a:spcPts val="0"/>
                </a:spcAft>
                <a:buNone/>
              </a:pPr>
              <a:t>33</a:t>
            </a:fld>
            <a:endParaRPr>
              <a:solidFill>
                <a:schemeClr val="tx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3448D-8A45-A296-CCAB-E10572C4D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81589-21C8-03E0-34A0-DF1B8B5774BF}"/>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Accessible Cities 4 All: Where are we?</a:t>
            </a:r>
          </a:p>
        </p:txBody>
      </p:sp>
      <p:sp>
        <p:nvSpPr>
          <p:cNvPr id="3" name="Subtitle 2">
            <a:extLst>
              <a:ext uri="{FF2B5EF4-FFF2-40B4-BE49-F238E27FC236}">
                <a16:creationId xmlns:a16="http://schemas.microsoft.com/office/drawing/2014/main" id="{F22FCC1E-B74A-5A50-5761-2152CFCD9A00}"/>
              </a:ext>
            </a:extLst>
          </p:cNvPr>
          <p:cNvSpPr>
            <a:spLocks noGrp="1"/>
          </p:cNvSpPr>
          <p:nvPr>
            <p:ph idx="1"/>
          </p:nvPr>
        </p:nvSpPr>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Yochai Eisenberg, PhD</a:t>
            </a:r>
          </a:p>
          <a:p>
            <a:r>
              <a:rPr lang="en-US" dirty="0">
                <a:latin typeface="Tahoma" panose="020B0604030504040204" pitchFamily="34" charset="0"/>
                <a:ea typeface="Tahoma" panose="020B0604030504040204" pitchFamily="34" charset="0"/>
                <a:cs typeface="Tahoma" panose="020B0604030504040204" pitchFamily="34" charset="0"/>
              </a:rPr>
              <a:t>Delphine Labbe, PhD</a:t>
            </a:r>
          </a:p>
          <a:p>
            <a:r>
              <a:rPr lang="en-US" dirty="0">
                <a:latin typeface="Tahoma" panose="020B0604030504040204" pitchFamily="34" charset="0"/>
                <a:ea typeface="Tahoma" panose="020B0604030504040204" pitchFamily="34" charset="0"/>
                <a:cs typeface="Tahoma" panose="020B0604030504040204" pitchFamily="34" charset="0"/>
              </a:rPr>
              <a:t>Rob Gould, PhD</a:t>
            </a:r>
          </a:p>
          <a:p>
            <a:r>
              <a:rPr lang="en-US" dirty="0">
                <a:latin typeface="Tahoma" panose="020B0604030504040204" pitchFamily="34" charset="0"/>
                <a:ea typeface="Tahoma" panose="020B0604030504040204" pitchFamily="34" charset="0"/>
                <a:cs typeface="Tahoma" panose="020B0604030504040204" pitchFamily="34" charset="0"/>
              </a:rPr>
              <a:t>Robin Jones, PhD</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Department of Disability and Human Development at the University of Illinois at Chicago</a:t>
            </a:r>
          </a:p>
          <a:p>
            <a:r>
              <a:rPr lang="en-US" dirty="0">
                <a:latin typeface="Tahoma" panose="020B0604030504040204" pitchFamily="34" charset="0"/>
                <a:ea typeface="Tahoma" panose="020B0604030504040204" pitchFamily="34" charset="0"/>
                <a:cs typeface="Tahoma" panose="020B0604030504040204" pitchFamily="34" charset="0"/>
              </a:rPr>
              <a:t>Email: yeisen2@uic.edu</a:t>
            </a:r>
          </a:p>
          <a:p>
            <a:r>
              <a:rPr lang="en-US" dirty="0">
                <a:latin typeface="Tahoma" panose="020B0604030504040204" pitchFamily="34" charset="0"/>
                <a:ea typeface="Tahoma" panose="020B0604030504040204" pitchFamily="34" charset="0"/>
                <a:cs typeface="Tahoma" panose="020B0604030504040204" pitchFamily="34" charset="0"/>
              </a:rPr>
              <a:t>Website: </a:t>
            </a:r>
            <a:r>
              <a:rPr lang="en-US" dirty="0">
                <a:latin typeface="Tahoma" panose="020B0604030504040204" pitchFamily="34" charset="0"/>
                <a:ea typeface="Tahoma" panose="020B0604030504040204" pitchFamily="34" charset="0"/>
                <a:cs typeface="Tahoma" panose="020B0604030504040204" pitchFamily="34" charset="0"/>
                <a:hlinkClick r:id="rId2"/>
              </a:rPr>
              <a:t>https://www.adagreatlakes.org/Research/AccessibleCities.asp</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id="{D7BC42EB-25A0-E23F-E2E0-DBBB901D633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28457"/>
          <a:stretch>
            <a:fillRect/>
          </a:stretch>
        </p:blipFill>
        <p:spPr>
          <a:xfrm>
            <a:off x="10993771" y="1690688"/>
            <a:ext cx="720057" cy="806891"/>
          </a:xfrm>
          <a:prstGeom prst="rect">
            <a:avLst/>
          </a:prstGeom>
        </p:spPr>
      </p:pic>
      <p:pic>
        <p:nvPicPr>
          <p:cNvPr id="5" name="Picture 4">
            <a:extLst>
              <a:ext uri="{FF2B5EF4-FFF2-40B4-BE49-F238E27FC236}">
                <a16:creationId xmlns:a16="http://schemas.microsoft.com/office/drawing/2014/main" id="{2228A5F7-BD6A-1240-FDF3-691469BDC5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6590" y="2675731"/>
            <a:ext cx="1599699" cy="1325563"/>
          </a:xfrm>
          <a:prstGeom prst="rect">
            <a:avLst/>
          </a:prstGeom>
        </p:spPr>
      </p:pic>
      <p:pic>
        <p:nvPicPr>
          <p:cNvPr id="6" name="Image 12">
            <a:extLst>
              <a:ext uri="{FF2B5EF4-FFF2-40B4-BE49-F238E27FC236}">
                <a16:creationId xmlns:a16="http://schemas.microsoft.com/office/drawing/2014/main" id="{AD646652-04B8-39BA-80D3-7C7801F83FB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89105" y="1690688"/>
            <a:ext cx="2249870" cy="1038402"/>
          </a:xfrm>
          <a:prstGeom prst="rect">
            <a:avLst/>
          </a:prstGeom>
        </p:spPr>
      </p:pic>
      <p:sp>
        <p:nvSpPr>
          <p:cNvPr id="4" name="Slide Number Placeholder 3">
            <a:extLst>
              <a:ext uri="{FF2B5EF4-FFF2-40B4-BE49-F238E27FC236}">
                <a16:creationId xmlns:a16="http://schemas.microsoft.com/office/drawing/2014/main" id="{CA957B9E-8E09-D7D0-8220-1C58BAA9262C}"/>
              </a:ext>
            </a:extLst>
          </p:cNvPr>
          <p:cNvSpPr>
            <a:spLocks noGrp="1"/>
          </p:cNvSpPr>
          <p:nvPr>
            <p:ph type="sldNum" sz="quarter" idx="12"/>
          </p:nvPr>
        </p:nvSpPr>
        <p:spPr/>
        <p:txBody>
          <a:bodyPr/>
          <a:lstStyle/>
          <a:p>
            <a:fld id="{9C1BADA6-C91A-48EB-B97A-37F88C408009}" type="slidenum">
              <a:rPr lang="en-US" smtClean="0">
                <a:solidFill>
                  <a:schemeClr val="tx1"/>
                </a:solidFill>
              </a:rPr>
              <a:pPr/>
              <a:t>34</a:t>
            </a:fld>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619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3B08-A95D-2181-7316-55C3038C935C}"/>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The Challenge</a:t>
            </a:r>
          </a:p>
        </p:txBody>
      </p:sp>
      <p:sp>
        <p:nvSpPr>
          <p:cNvPr id="5" name="Rectangle 4">
            <a:extLst>
              <a:ext uri="{FF2B5EF4-FFF2-40B4-BE49-F238E27FC236}">
                <a16:creationId xmlns:a16="http://schemas.microsoft.com/office/drawing/2014/main" id="{E890F79B-63AF-BE4F-16C6-B020891FA5A7}"/>
              </a:ext>
              <a:ext uri="{C183D7F6-B498-43B3-948B-1728B52AA6E4}">
                <adec:decorative xmlns:adec="http://schemas.microsoft.com/office/drawing/2017/decorative" val="1"/>
              </a:ext>
            </a:extLst>
          </p:cNvPr>
          <p:cNvSpPr/>
          <p:nvPr/>
        </p:nvSpPr>
        <p:spPr>
          <a:xfrm>
            <a:off x="1233216" y="1578844"/>
            <a:ext cx="9585433" cy="4103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A84EAF4B-1CAB-B243-CFDE-FCF258720FBD}"/>
              </a:ext>
            </a:extLst>
          </p:cNvPr>
          <p:cNvSpPr txBox="1"/>
          <p:nvPr/>
        </p:nvSpPr>
        <p:spPr>
          <a:xfrm>
            <a:off x="1233215" y="1586130"/>
            <a:ext cx="913007" cy="461665"/>
          </a:xfrm>
          <a:prstGeom prst="rect">
            <a:avLst/>
          </a:prstGeom>
          <a:noFill/>
        </p:spPr>
        <p:txBody>
          <a:bodyPr wrap="none" rtlCol="0">
            <a:sp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Cities</a:t>
            </a:r>
          </a:p>
        </p:txBody>
      </p:sp>
      <p:sp>
        <p:nvSpPr>
          <p:cNvPr id="10" name="TextBox 9">
            <a:extLst>
              <a:ext uri="{FF2B5EF4-FFF2-40B4-BE49-F238E27FC236}">
                <a16:creationId xmlns:a16="http://schemas.microsoft.com/office/drawing/2014/main" id="{741DE67F-F9A2-AD39-5DC3-53129AC6A4DC}"/>
              </a:ext>
            </a:extLst>
          </p:cNvPr>
          <p:cNvSpPr txBox="1"/>
          <p:nvPr/>
        </p:nvSpPr>
        <p:spPr>
          <a:xfrm>
            <a:off x="1093081" y="2192413"/>
            <a:ext cx="4829254" cy="4893647"/>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Focused on compliance</a:t>
            </a:r>
          </a:p>
          <a:p>
            <a:pPr marL="380990" indent="-38099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80990" indent="-38099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May not want to know about infrastructure problems</a:t>
            </a:r>
          </a:p>
          <a:p>
            <a:pPr marL="380990" indent="-38099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80990" indent="-38099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Lack of knowledge and resources </a:t>
            </a:r>
          </a:p>
          <a:p>
            <a:pPr marL="380990" indent="-38099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80990" indent="-38099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Accessibility is an underprioritized problem until it isn’t.</a:t>
            </a: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A92E0295-1F90-DAD0-3182-C85935982DE4}"/>
              </a:ext>
            </a:extLst>
          </p:cNvPr>
          <p:cNvSpPr txBox="1"/>
          <p:nvPr/>
        </p:nvSpPr>
        <p:spPr>
          <a:xfrm>
            <a:off x="7126015" y="1578843"/>
            <a:ext cx="3160108" cy="461665"/>
          </a:xfrm>
          <a:prstGeom prst="rect">
            <a:avLst/>
          </a:prstGeom>
          <a:noFill/>
        </p:spPr>
        <p:txBody>
          <a:bodyPr wrap="square" rtlCol="0">
            <a:spAutoFit/>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Disability advocates</a:t>
            </a:r>
          </a:p>
        </p:txBody>
      </p:sp>
      <p:sp>
        <p:nvSpPr>
          <p:cNvPr id="9" name="TextBox 8">
            <a:extLst>
              <a:ext uri="{FF2B5EF4-FFF2-40B4-BE49-F238E27FC236}">
                <a16:creationId xmlns:a16="http://schemas.microsoft.com/office/drawing/2014/main" id="{D06767D5-DF13-1D3A-110C-D0B77F8337F7}"/>
              </a:ext>
            </a:extLst>
          </p:cNvPr>
          <p:cNvSpPr txBox="1"/>
          <p:nvPr/>
        </p:nvSpPr>
        <p:spPr>
          <a:xfrm>
            <a:off x="6752942" y="2192413"/>
            <a:ext cx="4205844" cy="4524315"/>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Want change yesterday</a:t>
            </a:r>
          </a:p>
          <a:p>
            <a:pPr marL="380990" indent="-38099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80990" indent="-38099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Want to share lived experience and have it valued</a:t>
            </a:r>
          </a:p>
          <a:p>
            <a:pPr marL="380990" indent="-38099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80990" indent="-38099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Have lawsuits as tool to defend civic rights when advocacy does not work and are using that tool!</a:t>
            </a:r>
          </a:p>
          <a:p>
            <a:pPr marL="380990" indent="-38099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80990" indent="-38099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86B7A8E2-7A05-FAA4-2607-2C1341920D53}"/>
              </a:ext>
            </a:extLst>
          </p:cNvPr>
          <p:cNvSpPr>
            <a:spLocks noGrp="1"/>
          </p:cNvSpPr>
          <p:nvPr>
            <p:ph type="sldNum" sz="quarter" idx="12"/>
          </p:nvPr>
        </p:nvSpPr>
        <p:spPr/>
        <p:txBody>
          <a:bodyPr/>
          <a:lstStyle/>
          <a:p>
            <a:fld id="{9C1BADA6-C91A-48EB-B97A-37F88C408009}" type="slidenum">
              <a:rPr lang="en-US" smtClean="0">
                <a:solidFill>
                  <a:schemeClr val="tx1"/>
                </a:solidFill>
              </a:rPr>
              <a:pPr/>
              <a:t>35</a:t>
            </a:fld>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661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A74D-92A4-31AC-CBF3-19B09CAED375}"/>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hlinkClick r:id="rId3"/>
              </a:rPr>
              <a:t>State of Research:</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FB32A22B-FEC4-B7FE-6282-A53045731819}"/>
              </a:ext>
            </a:extLst>
          </p:cNvPr>
          <p:cNvSpPr/>
          <p:nvPr/>
        </p:nvSpPr>
        <p:spPr>
          <a:xfrm>
            <a:off x="348024" y="1574568"/>
            <a:ext cx="6569307" cy="7422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State of Cities</a:t>
            </a:r>
          </a:p>
        </p:txBody>
      </p:sp>
      <p:sp>
        <p:nvSpPr>
          <p:cNvPr id="5" name="TextBox 4">
            <a:extLst>
              <a:ext uri="{FF2B5EF4-FFF2-40B4-BE49-F238E27FC236}">
                <a16:creationId xmlns:a16="http://schemas.microsoft.com/office/drawing/2014/main" id="{43E639A9-CDF5-8DEB-0976-5296F682C16E}"/>
              </a:ext>
            </a:extLst>
          </p:cNvPr>
          <p:cNvSpPr txBox="1"/>
          <p:nvPr/>
        </p:nvSpPr>
        <p:spPr>
          <a:xfrm>
            <a:off x="464273" y="2509935"/>
            <a:ext cx="1570868" cy="854849"/>
          </a:xfrm>
          <a:prstGeom prst="rect">
            <a:avLst/>
          </a:prstGeom>
          <a:noFill/>
        </p:spPr>
        <p:txBody>
          <a:bodyPr wrap="square" lIns="68580" tIns="34290" rIns="68580" bIns="34290" rtlCol="0" anchor="t">
            <a:spAutoFit/>
          </a:bodyPr>
          <a:lstStyle/>
          <a:p>
            <a:pPr>
              <a:lnSpc>
                <a:spcPct val="83333"/>
              </a:lnSpc>
            </a:pPr>
            <a:r>
              <a:rPr lang="en-US" sz="6000" b="1" dirty="0">
                <a:solidFill>
                  <a:srgbClr val="1E478E"/>
                </a:solidFill>
                <a:latin typeface="Bebas Neue Regular" panose="020B0606020202050201" pitchFamily="34" charset="0"/>
                <a:cs typeface="Segoe UI Semibold" panose="020B0702040204020203" pitchFamily="34" charset="0"/>
              </a:rPr>
              <a:t>13%</a:t>
            </a:r>
            <a:endParaRPr lang="en-US" sz="900" dirty="0"/>
          </a:p>
        </p:txBody>
      </p:sp>
      <p:sp>
        <p:nvSpPr>
          <p:cNvPr id="6" name="TextBox 5">
            <a:extLst>
              <a:ext uri="{FF2B5EF4-FFF2-40B4-BE49-F238E27FC236}">
                <a16:creationId xmlns:a16="http://schemas.microsoft.com/office/drawing/2014/main" id="{361F418F-45A9-B6C3-1531-8D0982E5FAAC}"/>
              </a:ext>
            </a:extLst>
          </p:cNvPr>
          <p:cNvSpPr txBox="1"/>
          <p:nvPr/>
        </p:nvSpPr>
        <p:spPr>
          <a:xfrm>
            <a:off x="1958941" y="2571707"/>
            <a:ext cx="2435362" cy="738664"/>
          </a:xfrm>
          <a:prstGeom prst="rect">
            <a:avLst/>
          </a:prstGeom>
          <a:noFill/>
        </p:spPr>
        <p:txBody>
          <a:bodyPr wrap="square">
            <a:spAutoFit/>
          </a:bodyPr>
          <a:lstStyle/>
          <a:p>
            <a:pPr defTabSz="685800">
              <a:buClrTx/>
              <a:defRPr/>
            </a:pPr>
            <a:r>
              <a:rPr lang="en-US" sz="2100" kern="1200" dirty="0">
                <a:latin typeface="Tahoma" panose="020B0604030504040204" pitchFamily="34" charset="0"/>
                <a:ea typeface="Tahoma" panose="020B0604030504040204" pitchFamily="34" charset="0"/>
                <a:cs typeface="Tahoma" panose="020B0604030504040204" pitchFamily="34" charset="0"/>
                <a:hlinkClick r:id="rId4"/>
              </a:rPr>
              <a:t>had an ADA transition plan</a:t>
            </a:r>
            <a:endParaRPr lang="en-US" sz="2100" kern="12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84B5A7F-DE06-5BA8-9BEA-30B51E209579}"/>
              </a:ext>
            </a:extLst>
          </p:cNvPr>
          <p:cNvSpPr txBox="1"/>
          <p:nvPr/>
        </p:nvSpPr>
        <p:spPr>
          <a:xfrm>
            <a:off x="545442" y="3375441"/>
            <a:ext cx="1564518" cy="1015663"/>
          </a:xfrm>
          <a:prstGeom prst="rect">
            <a:avLst/>
          </a:prstGeom>
          <a:noFill/>
        </p:spPr>
        <p:txBody>
          <a:bodyPr wrap="square">
            <a:spAutoFit/>
          </a:bodyPr>
          <a:lstStyle/>
          <a:p>
            <a:r>
              <a:rPr lang="en-US" sz="6000" b="1" dirty="0">
                <a:solidFill>
                  <a:srgbClr val="1E478E"/>
                </a:solidFill>
                <a:latin typeface="Bebas Neue Regular" panose="020B0606020202050201" pitchFamily="34" charset="0"/>
                <a:cs typeface="Segoe UI Semibold" panose="020B0702040204020203" pitchFamily="34" charset="0"/>
              </a:rPr>
              <a:t>65% </a:t>
            </a:r>
          </a:p>
        </p:txBody>
      </p:sp>
      <p:sp>
        <p:nvSpPr>
          <p:cNvPr id="8" name="TextBox 7">
            <a:extLst>
              <a:ext uri="{FF2B5EF4-FFF2-40B4-BE49-F238E27FC236}">
                <a16:creationId xmlns:a16="http://schemas.microsoft.com/office/drawing/2014/main" id="{CE7A1D4E-CEC1-1700-1B01-58ED90A4D445}"/>
              </a:ext>
            </a:extLst>
          </p:cNvPr>
          <p:cNvSpPr txBox="1"/>
          <p:nvPr/>
        </p:nvSpPr>
        <p:spPr>
          <a:xfrm>
            <a:off x="1963911" y="3573511"/>
            <a:ext cx="2236826" cy="738664"/>
          </a:xfrm>
          <a:prstGeom prst="rect">
            <a:avLst/>
          </a:prstGeom>
          <a:noFill/>
        </p:spPr>
        <p:txBody>
          <a:bodyPr wrap="square">
            <a:spAutoFit/>
          </a:bodyPr>
          <a:lstStyle/>
          <a:p>
            <a:pPr defTabSz="685800">
              <a:buClrTx/>
              <a:defRPr/>
            </a:pPr>
            <a:r>
              <a:rPr lang="en-US" sz="2100" dirty="0">
                <a:latin typeface="Tahoma" panose="020B0604030504040204" pitchFamily="34" charset="0"/>
                <a:ea typeface="Tahoma" panose="020B0604030504040204" pitchFamily="34" charset="0"/>
                <a:cs typeface="Tahoma" panose="020B0604030504040204" pitchFamily="34" charset="0"/>
              </a:rPr>
              <a:t>of curb ramps had barriers</a:t>
            </a:r>
            <a:endParaRPr lang="en-US" sz="2100" kern="12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29B0FA41-11F6-877D-A6C4-7D36B16DB77F}"/>
              </a:ext>
            </a:extLst>
          </p:cNvPr>
          <p:cNvSpPr txBox="1"/>
          <p:nvPr/>
        </p:nvSpPr>
        <p:spPr>
          <a:xfrm>
            <a:off x="678238" y="4673475"/>
            <a:ext cx="3063123" cy="1200329"/>
          </a:xfrm>
          <a:prstGeom prst="rect">
            <a:avLst/>
          </a:prstGeom>
          <a:noFill/>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5"/>
              </a:rPr>
              <a:t>Accessibility scores </a:t>
            </a:r>
            <a:r>
              <a:rPr lang="en-US" dirty="0">
                <a:latin typeface="Tahoma" panose="020B0604030504040204" pitchFamily="34" charset="0"/>
                <a:ea typeface="Tahoma" panose="020B0604030504040204" pitchFamily="34" charset="0"/>
                <a:cs typeface="Tahoma" panose="020B0604030504040204" pitchFamily="34" charset="0"/>
              </a:rPr>
              <a:t>were higher for communities with plans compared to those without.</a:t>
            </a:r>
          </a:p>
        </p:txBody>
      </p:sp>
      <p:sp>
        <p:nvSpPr>
          <p:cNvPr id="15" name="TextBox 14">
            <a:extLst>
              <a:ext uri="{FF2B5EF4-FFF2-40B4-BE49-F238E27FC236}">
                <a16:creationId xmlns:a16="http://schemas.microsoft.com/office/drawing/2014/main" id="{12039145-F793-6A69-CEB2-43BD7B9CD94E}"/>
              </a:ext>
            </a:extLst>
          </p:cNvPr>
          <p:cNvSpPr txBox="1"/>
          <p:nvPr/>
        </p:nvSpPr>
        <p:spPr>
          <a:xfrm>
            <a:off x="4115990" y="2472617"/>
            <a:ext cx="3022661" cy="4293483"/>
          </a:xfrm>
          <a:prstGeom prst="rect">
            <a:avLst/>
          </a:prstGeom>
          <a:noFill/>
        </p:spPr>
        <p:txBody>
          <a:bodyPr wrap="square">
            <a:spAutoFit/>
          </a:bodyPr>
          <a:lstStyle/>
          <a:p>
            <a:pPr defTabSz="685800">
              <a:buClrTx/>
              <a:defRPr/>
            </a:pPr>
            <a:r>
              <a:rPr lang="en-US" sz="2100" u="sng" kern="1200" dirty="0">
                <a:latin typeface="Tahoma" panose="020B0604030504040204" pitchFamily="34" charset="0"/>
                <a:ea typeface="Tahoma" panose="020B0604030504040204" pitchFamily="34" charset="0"/>
                <a:cs typeface="Tahoma" panose="020B0604030504040204" pitchFamily="34" charset="0"/>
                <a:hlinkClick r:id="rId6"/>
              </a:rPr>
              <a:t>Cities need resources</a:t>
            </a:r>
            <a:r>
              <a:rPr lang="en-US" sz="2100" kern="1200" dirty="0">
                <a:latin typeface="Tahoma" panose="020B0604030504040204" pitchFamily="34" charset="0"/>
                <a:ea typeface="Tahoma" panose="020B0604030504040204" pitchFamily="34" charset="0"/>
                <a:cs typeface="Tahoma" panose="020B0604030504040204" pitchFamily="34" charset="0"/>
                <a:hlinkClick r:id="rId6"/>
              </a:rPr>
              <a:t>:</a:t>
            </a:r>
            <a:endParaRPr lang="en-US" sz="2100" kern="1200" dirty="0">
              <a:latin typeface="Tahoma" panose="020B0604030504040204" pitchFamily="34" charset="0"/>
              <a:ea typeface="Tahoma" panose="020B0604030504040204" pitchFamily="34" charset="0"/>
              <a:cs typeface="Tahoma" panose="020B0604030504040204" pitchFamily="34" charset="0"/>
            </a:endParaRPr>
          </a:p>
          <a:p>
            <a:pPr defTabSz="685800">
              <a:buClrTx/>
              <a:defRPr/>
            </a:pPr>
            <a:endParaRPr lang="en-US" sz="2100" dirty="0">
              <a:latin typeface="Tahoma" panose="020B0604030504040204" pitchFamily="34" charset="0"/>
              <a:ea typeface="Tahoma" panose="020B0604030504040204" pitchFamily="34" charset="0"/>
              <a:cs typeface="Tahoma" panose="020B0604030504040204" pitchFamily="34" charset="0"/>
            </a:endParaRPr>
          </a:p>
          <a:p>
            <a:pPr defTabSz="685800">
              <a:buClrTx/>
              <a:defRPr/>
            </a:pPr>
            <a:r>
              <a:rPr lang="en-US" sz="2100" dirty="0">
                <a:latin typeface="Tahoma" panose="020B0604030504040204" pitchFamily="34" charset="0"/>
                <a:ea typeface="Tahoma" panose="020B0604030504040204" pitchFamily="34" charset="0"/>
                <a:cs typeface="Tahoma" panose="020B0604030504040204" pitchFamily="34" charset="0"/>
                <a:hlinkClick r:id="rId7"/>
              </a:rPr>
              <a:t>Quality Assessment of Transition Plans</a:t>
            </a:r>
            <a:endParaRPr lang="en-US" sz="2100" dirty="0">
              <a:latin typeface="Tahoma" panose="020B0604030504040204" pitchFamily="34" charset="0"/>
              <a:ea typeface="Tahoma" panose="020B0604030504040204" pitchFamily="34" charset="0"/>
              <a:cs typeface="Tahoma" panose="020B0604030504040204" pitchFamily="34" charset="0"/>
            </a:endParaRPr>
          </a:p>
          <a:p>
            <a:pPr defTabSz="685800">
              <a:buClrTx/>
              <a:defRPr/>
            </a:pPr>
            <a:endParaRPr lang="en-US" sz="2100" dirty="0">
              <a:latin typeface="Tahoma" panose="020B0604030504040204" pitchFamily="34" charset="0"/>
              <a:ea typeface="Tahoma" panose="020B0604030504040204" pitchFamily="34" charset="0"/>
              <a:cs typeface="Tahoma" panose="020B0604030504040204" pitchFamily="34" charset="0"/>
            </a:endParaRPr>
          </a:p>
          <a:p>
            <a:pPr defTabSz="685800">
              <a:buClrTx/>
              <a:defRPr/>
            </a:pPr>
            <a:r>
              <a:rPr lang="en-US" sz="2100" dirty="0">
                <a:latin typeface="Tahoma" panose="020B0604030504040204" pitchFamily="34" charset="0"/>
                <a:ea typeface="Tahoma" panose="020B0604030504040204" pitchFamily="34" charset="0"/>
                <a:cs typeface="Tahoma" panose="020B0604030504040204" pitchFamily="34" charset="0"/>
                <a:hlinkClick r:id="rId8"/>
              </a:rPr>
              <a:t>Casebook examples of high-quality transition plans</a:t>
            </a:r>
            <a:endParaRPr lang="en-US" sz="2100" dirty="0">
              <a:latin typeface="Tahoma" panose="020B0604030504040204" pitchFamily="34" charset="0"/>
              <a:ea typeface="Tahoma" panose="020B0604030504040204" pitchFamily="34" charset="0"/>
              <a:cs typeface="Tahoma" panose="020B0604030504040204" pitchFamily="34" charset="0"/>
            </a:endParaRPr>
          </a:p>
          <a:p>
            <a:pPr defTabSz="685800">
              <a:buClrTx/>
              <a:defRPr/>
            </a:pPr>
            <a:endParaRPr lang="en-US" sz="2100" dirty="0">
              <a:latin typeface="Tahoma" panose="020B0604030504040204" pitchFamily="34" charset="0"/>
              <a:ea typeface="Tahoma" panose="020B0604030504040204" pitchFamily="34" charset="0"/>
              <a:cs typeface="Tahoma" panose="020B0604030504040204" pitchFamily="34" charset="0"/>
            </a:endParaRPr>
          </a:p>
          <a:p>
            <a:pPr defTabSz="685800">
              <a:buClrTx/>
              <a:defRPr/>
            </a:pPr>
            <a:r>
              <a:rPr lang="en-US" sz="2100" dirty="0">
                <a:latin typeface="Tahoma" panose="020B0604030504040204" pitchFamily="34" charset="0"/>
                <a:ea typeface="Tahoma" panose="020B0604030504040204" pitchFamily="34" charset="0"/>
                <a:cs typeface="Tahoma" panose="020B0604030504040204" pitchFamily="34" charset="0"/>
                <a:hlinkClick r:id="rId9"/>
              </a:rPr>
              <a:t>Performance metrics</a:t>
            </a:r>
            <a:endParaRPr lang="en-US" sz="2100" dirty="0">
              <a:latin typeface="Tahoma" panose="020B0604030504040204" pitchFamily="34" charset="0"/>
              <a:ea typeface="Tahoma" panose="020B0604030504040204" pitchFamily="34" charset="0"/>
              <a:cs typeface="Tahoma" panose="020B0604030504040204" pitchFamily="34" charset="0"/>
            </a:endParaRPr>
          </a:p>
          <a:p>
            <a:pPr defTabSz="685800">
              <a:buClrTx/>
              <a:defRPr/>
            </a:pPr>
            <a:endParaRPr lang="en-US" sz="2100" dirty="0">
              <a:latin typeface="Tahoma" panose="020B0604030504040204" pitchFamily="34" charset="0"/>
              <a:ea typeface="Tahoma" panose="020B0604030504040204" pitchFamily="34" charset="0"/>
              <a:cs typeface="Tahoma" panose="020B0604030504040204" pitchFamily="34" charset="0"/>
            </a:endParaRPr>
          </a:p>
          <a:p>
            <a:pPr defTabSz="685800">
              <a:buClrTx/>
              <a:defRPr/>
            </a:pPr>
            <a:r>
              <a:rPr lang="en-US" sz="2100" dirty="0">
                <a:latin typeface="Tahoma" panose="020B0604030504040204" pitchFamily="34" charset="0"/>
                <a:ea typeface="Tahoma" panose="020B0604030504040204" pitchFamily="34" charset="0"/>
                <a:cs typeface="Tahoma" panose="020B0604030504040204" pitchFamily="34" charset="0"/>
                <a:hlinkClick r:id="rId10"/>
              </a:rPr>
              <a:t>Story map to help tell the story internally</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204096BA-CEEE-0F7B-DD1F-DC3F3344BE41}"/>
              </a:ext>
            </a:extLst>
          </p:cNvPr>
          <p:cNvSpPr/>
          <p:nvPr/>
        </p:nvSpPr>
        <p:spPr>
          <a:xfrm>
            <a:off x="7355031" y="1574568"/>
            <a:ext cx="3997435" cy="7422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State of </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hlinkClick r:id="rId11">
                  <a:extLst>
                    <a:ext uri="{A12FA001-AC4F-418D-AE19-62706E023703}">
                      <ahyp:hlinkClr xmlns:ahyp="http://schemas.microsoft.com/office/drawing/2018/hyperlinkcolor" val="tx"/>
                    </a:ext>
                  </a:extLst>
                </a:hlinkClick>
              </a:rPr>
              <a:t>Civic Engagement</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Espace réservé du contenu 2">
            <a:extLst>
              <a:ext uri="{FF2B5EF4-FFF2-40B4-BE49-F238E27FC236}">
                <a16:creationId xmlns:a16="http://schemas.microsoft.com/office/drawing/2014/main" id="{C8BA73E2-6049-F089-D676-F9ECEB0772B8}"/>
              </a:ext>
            </a:extLst>
          </p:cNvPr>
          <p:cNvSpPr>
            <a:spLocks noGrp="1"/>
          </p:cNvSpPr>
          <p:nvPr>
            <p:ph idx="1"/>
          </p:nvPr>
        </p:nvSpPr>
        <p:spPr>
          <a:xfrm>
            <a:off x="7440843" y="2509934"/>
            <a:ext cx="4141556" cy="3967065"/>
          </a:xfrm>
        </p:spPr>
        <p:txBody>
          <a:bodyPr>
            <a:normAutofit/>
          </a:bodyPr>
          <a:lstStyle/>
          <a:p>
            <a:r>
              <a:rPr lang="en-US" sz="2100" noProof="0" dirty="0">
                <a:latin typeface="Tahoma" panose="020B0604030504040204" pitchFamily="34" charset="0"/>
                <a:ea typeface="Tahoma" panose="020B0604030504040204" pitchFamily="34" charset="0"/>
                <a:cs typeface="Tahoma" panose="020B0604030504040204" pitchFamily="34" charset="0"/>
              </a:rPr>
              <a:t>Need for training and onboarding resources</a:t>
            </a:r>
          </a:p>
          <a:p>
            <a:r>
              <a:rPr lang="en-US" sz="2100" noProof="0" dirty="0">
                <a:latin typeface="Tahoma" panose="020B0604030504040204" pitchFamily="34" charset="0"/>
                <a:ea typeface="Tahoma" panose="020B0604030504040204" pitchFamily="34" charset="0"/>
                <a:cs typeface="Tahoma" panose="020B0604030504040204" pitchFamily="34" charset="0"/>
              </a:rPr>
              <a:t>Developing knowledge around accessibility and policy</a:t>
            </a:r>
          </a:p>
          <a:p>
            <a:r>
              <a:rPr lang="en-US" sz="2100" noProof="0" dirty="0">
                <a:latin typeface="Tahoma" panose="020B0604030504040204" pitchFamily="34" charset="0"/>
                <a:ea typeface="Tahoma" panose="020B0604030504040204" pitchFamily="34" charset="0"/>
                <a:cs typeface="Tahoma" panose="020B0604030504040204" pitchFamily="34" charset="0"/>
              </a:rPr>
              <a:t>Developing communication and social skills </a:t>
            </a:r>
          </a:p>
        </p:txBody>
      </p:sp>
      <p:sp>
        <p:nvSpPr>
          <p:cNvPr id="4" name="Slide Number Placeholder 3">
            <a:extLst>
              <a:ext uri="{FF2B5EF4-FFF2-40B4-BE49-F238E27FC236}">
                <a16:creationId xmlns:a16="http://schemas.microsoft.com/office/drawing/2014/main" id="{AA619D03-79E4-799A-6734-D52ECA0C4B83}"/>
              </a:ext>
            </a:extLst>
          </p:cNvPr>
          <p:cNvSpPr>
            <a:spLocks noGrp="1"/>
          </p:cNvSpPr>
          <p:nvPr>
            <p:ph type="sldNum" sz="quarter" idx="12"/>
          </p:nvPr>
        </p:nvSpPr>
        <p:spPr/>
        <p:txBody>
          <a:bodyPr/>
          <a:lstStyle/>
          <a:p>
            <a:fld id="{9C1BADA6-C91A-48EB-B97A-37F88C408009}" type="slidenum">
              <a:rPr lang="en-US" smtClean="0">
                <a:solidFill>
                  <a:schemeClr val="tx1"/>
                </a:solidFill>
              </a:rPr>
              <a:pPr/>
              <a:t>36</a:t>
            </a:fld>
            <a:endParaRPr lang="en-US" dirty="0">
              <a:solidFill>
                <a:schemeClr val="tx1"/>
              </a:solidFill>
            </a:endParaRPr>
          </a:p>
        </p:txBody>
      </p:sp>
    </p:spTree>
    <p:extLst>
      <p:ext uri="{BB962C8B-B14F-4D97-AF65-F5344CB8AC3E}">
        <p14:creationId xmlns:p14="http://schemas.microsoft.com/office/powerpoint/2010/main" val="1356631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a:spLocks noGrp="1"/>
          </p:cNvSpPr>
          <p:nvPr>
            <p:ph type="title"/>
          </p:nvPr>
        </p:nvSpPr>
        <p:spPr>
          <a:xfrm>
            <a:off x="838200" y="1253670"/>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b="1" i="1"/>
              <a:t>The built environment, social connection, and ways of knowing in disabled peoples’ campaigns for accessibility in Chicago</a:t>
            </a:r>
            <a:endParaRPr/>
          </a:p>
        </p:txBody>
      </p:sp>
      <p:sp>
        <p:nvSpPr>
          <p:cNvPr id="76" name="Google Shape;76;p1"/>
          <p:cNvSpPr txBox="1">
            <a:spLocks noGrp="1"/>
          </p:cNvSpPr>
          <p:nvPr>
            <p:ph idx="1"/>
          </p:nvPr>
        </p:nvSpPr>
        <p:spPr>
          <a:xfrm>
            <a:off x="838200" y="3466777"/>
            <a:ext cx="10515600" cy="2783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Kara M. Mannor; kmannor@umich.edu</a:t>
            </a:r>
            <a:endParaRPr/>
          </a:p>
        </p:txBody>
      </p:sp>
      <p:sp>
        <p:nvSpPr>
          <p:cNvPr id="78" name="Google Shape;78;p1"/>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solidFill>
                  <a:schemeClr val="tx1"/>
                </a:solidFill>
              </a:rPr>
              <a:pPr marL="0" lvl="0" indent="0" rtl="0">
                <a:spcBef>
                  <a:spcPts val="0"/>
                </a:spcBef>
                <a:spcAft>
                  <a:spcPts val="0"/>
                </a:spcAft>
                <a:buNone/>
              </a:pPr>
              <a:t>37</a:t>
            </a:fld>
            <a:endParaRPr>
              <a:solidFill>
                <a:schemeClr val="tx1"/>
              </a:solidFill>
              <a:latin typeface="Arial"/>
              <a:ea typeface="Arial"/>
              <a:cs typeface="Arial"/>
              <a:sym typeface="Arial"/>
            </a:endParaRPr>
          </a:p>
        </p:txBody>
      </p:sp>
      <p:pic>
        <p:nvPicPr>
          <p:cNvPr id="77" name="Google Shape;77;p1">
            <a:extLst>
              <a:ext uri="{C183D7F6-B498-43B3-948B-1728B52AA6E4}">
                <adec:decorative xmlns:adec="http://schemas.microsoft.com/office/drawing/2017/decorative" val="1"/>
              </a:ext>
            </a:extLst>
          </p:cNvPr>
          <p:cNvPicPr preferRelativeResize="0"/>
          <p:nvPr/>
        </p:nvPicPr>
        <p:blipFill rotWithShape="1">
          <a:blip r:embed="rId3">
            <a:alphaModFix/>
          </a:blip>
          <a:srcRect b="28456"/>
          <a:stretch/>
        </p:blipFill>
        <p:spPr>
          <a:xfrm>
            <a:off x="11353800" y="500061"/>
            <a:ext cx="720057" cy="80689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The built environment isn’t a neutral </a:t>
            </a:r>
            <a:endParaRPr/>
          </a:p>
        </p:txBody>
      </p:sp>
      <p:sp>
        <p:nvSpPr>
          <p:cNvPr id="84" name="Google Shape;84;p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lvl="0" indent="-228600" algn="l" rtl="0">
              <a:lnSpc>
                <a:spcPct val="105000"/>
              </a:lnSpc>
              <a:spcBef>
                <a:spcPts val="0"/>
              </a:spcBef>
              <a:spcAft>
                <a:spcPts val="0"/>
              </a:spcAft>
              <a:buClr>
                <a:schemeClr val="dk1"/>
              </a:buClr>
              <a:buSzPts val="2800"/>
              <a:buChar char="•"/>
            </a:pPr>
            <a:r>
              <a:rPr lang="en-US"/>
              <a:t>It actively shapes the conditions of everyday life and who belongs in cities</a:t>
            </a:r>
            <a:endParaRPr/>
          </a:p>
          <a:p>
            <a:pPr marL="228600" lvl="0" indent="-203200" algn="l" rtl="0">
              <a:lnSpc>
                <a:spcPct val="115000"/>
              </a:lnSpc>
              <a:spcBef>
                <a:spcPts val="1000"/>
              </a:spcBef>
              <a:spcAft>
                <a:spcPts val="0"/>
              </a:spcAft>
              <a:buSzPts val="2400"/>
              <a:buChar char="•"/>
            </a:pPr>
            <a:r>
              <a:rPr lang="en-US"/>
              <a:t>What does it mean for disabled people </a:t>
            </a:r>
            <a:r>
              <a:rPr lang="en-US" b="1" i="1"/>
              <a:t>to claim belonging</a:t>
            </a:r>
            <a:r>
              <a:rPr lang="en-US"/>
              <a:t> in a city? </a:t>
            </a:r>
            <a:endParaRPr/>
          </a:p>
          <a:p>
            <a:pPr marL="228600" lvl="0" indent="-228600" algn="l" rtl="0">
              <a:lnSpc>
                <a:spcPct val="115000"/>
              </a:lnSpc>
              <a:spcBef>
                <a:spcPts val="1000"/>
              </a:spcBef>
              <a:spcAft>
                <a:spcPts val="0"/>
              </a:spcAft>
              <a:buSzPts val="2800"/>
              <a:buChar char="•"/>
            </a:pPr>
            <a:r>
              <a:rPr lang="en-US"/>
              <a:t>This is a knowledge translation question:</a:t>
            </a:r>
            <a:endParaRPr/>
          </a:p>
          <a:p>
            <a:pPr marL="685800" lvl="1" indent="-228600" algn="l" rtl="0">
              <a:lnSpc>
                <a:spcPct val="115000"/>
              </a:lnSpc>
              <a:spcBef>
                <a:spcPts val="0"/>
              </a:spcBef>
              <a:spcAft>
                <a:spcPts val="0"/>
              </a:spcAft>
              <a:buSzPts val="2400"/>
              <a:buChar char="•"/>
            </a:pPr>
            <a:r>
              <a:rPr lang="en-US"/>
              <a:t>Requires exploring how the built environment shapes the conditions of everyday life </a:t>
            </a:r>
            <a:r>
              <a:rPr lang="en-US" i="1"/>
              <a:t>and</a:t>
            </a:r>
            <a:r>
              <a:rPr lang="en-US"/>
              <a:t> how it shapes the processes through which people try to change it</a:t>
            </a: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p:txBody>
      </p:sp>
      <p:sp>
        <p:nvSpPr>
          <p:cNvPr id="85" name="Google Shape;85;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solidFill>
                  <a:schemeClr val="tx1"/>
                </a:solidFill>
              </a:rPr>
              <a:pPr marL="0" lvl="0" indent="0" rtl="0">
                <a:spcBef>
                  <a:spcPts val="0"/>
                </a:spcBef>
                <a:spcAft>
                  <a:spcPts val="0"/>
                </a:spcAft>
                <a:buNone/>
              </a:pPr>
              <a:t>38</a:t>
            </a:fld>
            <a:endParaRPr>
              <a:solidFill>
                <a:schemeClr val="tx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US" sz="3800"/>
              <a:t>For everyone?: Rethinking universality in practice</a:t>
            </a:r>
            <a:endParaRPr sz="3800"/>
          </a:p>
        </p:txBody>
      </p:sp>
      <p:sp>
        <p:nvSpPr>
          <p:cNvPr id="91" name="Google Shape;91;p3"/>
          <p:cNvSpPr txBox="1">
            <a:spLocks noGrp="1"/>
          </p:cNvSpPr>
          <p:nvPr>
            <p:ph idx="1"/>
          </p:nvPr>
        </p:nvSpPr>
        <p:spPr>
          <a:xfrm>
            <a:off x="838200" y="1825625"/>
            <a:ext cx="11353800" cy="4351200"/>
          </a:xfrm>
          <a:prstGeom prst="rect">
            <a:avLst/>
          </a:prstGeom>
          <a:noFill/>
          <a:ln>
            <a:noFill/>
          </a:ln>
        </p:spPr>
        <p:txBody>
          <a:bodyPr spcFirstLastPara="1" wrap="square" lIns="91425" tIns="45700" rIns="91425" bIns="45700" anchor="t" anchorCtr="0">
            <a:noAutofit/>
          </a:bodyPr>
          <a:lstStyle/>
          <a:p>
            <a:pPr marL="228600" lvl="0" indent="-241934" algn="l" rtl="0">
              <a:lnSpc>
                <a:spcPct val="90000"/>
              </a:lnSpc>
              <a:spcBef>
                <a:spcPts val="0"/>
              </a:spcBef>
              <a:spcAft>
                <a:spcPts val="0"/>
              </a:spcAft>
              <a:buClr>
                <a:schemeClr val="dk1"/>
              </a:buClr>
              <a:buSzPts val="2800"/>
              <a:buChar char="•"/>
            </a:pPr>
            <a:r>
              <a:rPr lang="en-US" dirty="0"/>
              <a:t>Disabled advocates frame built environment interventions that would benefit many groups as opportunities for:</a:t>
            </a:r>
            <a:endParaRPr dirty="0"/>
          </a:p>
          <a:p>
            <a:pPr marL="685800" lvl="1" indent="-240030" algn="l" rtl="0">
              <a:lnSpc>
                <a:spcPct val="90000"/>
              </a:lnSpc>
              <a:spcBef>
                <a:spcPts val="500"/>
              </a:spcBef>
              <a:spcAft>
                <a:spcPts val="0"/>
              </a:spcAft>
              <a:buClr>
                <a:schemeClr val="dk1"/>
              </a:buClr>
              <a:buSzPts val="2400"/>
              <a:buChar char="•"/>
            </a:pPr>
            <a:r>
              <a:rPr lang="en-US" dirty="0"/>
              <a:t>Connection through specificity</a:t>
            </a:r>
            <a:endParaRPr dirty="0"/>
          </a:p>
          <a:p>
            <a:pPr marL="685800" lvl="1" indent="-240030" algn="l" rtl="0">
              <a:lnSpc>
                <a:spcPct val="90000"/>
              </a:lnSpc>
              <a:spcBef>
                <a:spcPts val="500"/>
              </a:spcBef>
              <a:spcAft>
                <a:spcPts val="0"/>
              </a:spcAft>
              <a:buClr>
                <a:schemeClr val="dk1"/>
              </a:buClr>
              <a:buSzPts val="2400"/>
              <a:buChar char="•"/>
            </a:pPr>
            <a:r>
              <a:rPr lang="en-US" dirty="0"/>
              <a:t>Shared social life</a:t>
            </a:r>
            <a:endParaRPr dirty="0"/>
          </a:p>
          <a:p>
            <a:pPr marL="228600" lvl="0" indent="-241934" algn="l" rtl="0">
              <a:lnSpc>
                <a:spcPct val="90000"/>
              </a:lnSpc>
              <a:spcBef>
                <a:spcPts val="1000"/>
              </a:spcBef>
              <a:spcAft>
                <a:spcPts val="0"/>
              </a:spcAft>
              <a:buClr>
                <a:schemeClr val="dk1"/>
              </a:buClr>
              <a:buSzPts val="2800"/>
              <a:buChar char="•"/>
            </a:pPr>
            <a:r>
              <a:rPr lang="en-US" dirty="0"/>
              <a:t>For other stakeholders advocating “for everyone” becomes a way to:</a:t>
            </a:r>
            <a:endParaRPr dirty="0"/>
          </a:p>
          <a:p>
            <a:pPr marL="685800" lvl="1" indent="-240030" algn="l" rtl="0">
              <a:lnSpc>
                <a:spcPct val="90000"/>
              </a:lnSpc>
              <a:spcBef>
                <a:spcPts val="500"/>
              </a:spcBef>
              <a:spcAft>
                <a:spcPts val="0"/>
              </a:spcAft>
              <a:buClr>
                <a:schemeClr val="dk1"/>
              </a:buClr>
              <a:buSzPts val="2400"/>
              <a:buChar char="•"/>
            </a:pPr>
            <a:r>
              <a:rPr lang="en-US" dirty="0"/>
              <a:t>Avoid engaging disability and disabled people</a:t>
            </a:r>
            <a:endParaRPr dirty="0"/>
          </a:p>
          <a:p>
            <a:pPr marL="685800" lvl="1" indent="-240030" algn="l" rtl="0">
              <a:lnSpc>
                <a:spcPct val="90000"/>
              </a:lnSpc>
              <a:spcBef>
                <a:spcPts val="500"/>
              </a:spcBef>
              <a:spcAft>
                <a:spcPts val="0"/>
              </a:spcAft>
              <a:buClr>
                <a:schemeClr val="dk1"/>
              </a:buClr>
              <a:buSzPts val="2400"/>
              <a:buChar char="•"/>
            </a:pPr>
            <a:r>
              <a:rPr lang="en-US" dirty="0"/>
              <a:t>Frame access as an individual-level problem and stall structural change</a:t>
            </a:r>
            <a:endParaRPr dirty="0"/>
          </a:p>
          <a:p>
            <a:pPr marL="228600" lvl="0" indent="-241934" algn="l" rtl="0">
              <a:lnSpc>
                <a:spcPct val="90000"/>
              </a:lnSpc>
              <a:spcBef>
                <a:spcPts val="1000"/>
              </a:spcBef>
              <a:spcAft>
                <a:spcPts val="0"/>
              </a:spcAft>
              <a:buClr>
                <a:schemeClr val="dk1"/>
              </a:buClr>
              <a:buSzPts val="2800"/>
              <a:buChar char="•"/>
            </a:pPr>
            <a:r>
              <a:rPr lang="en-US"/>
              <a:t>These tensions matter because they help us understand:</a:t>
            </a:r>
            <a:endParaRPr/>
          </a:p>
          <a:p>
            <a:pPr marL="685800" lvl="1" indent="-228600" algn="l" rtl="0">
              <a:lnSpc>
                <a:spcPct val="115000"/>
              </a:lnSpc>
              <a:spcBef>
                <a:spcPts val="0"/>
              </a:spcBef>
              <a:spcAft>
                <a:spcPts val="0"/>
              </a:spcAft>
              <a:buSzPts val="2400"/>
              <a:buChar char="•"/>
            </a:pPr>
            <a:r>
              <a:rPr lang="en-US" dirty="0"/>
              <a:t>How universality is contested in translating knowledge to action</a:t>
            </a:r>
            <a:endParaRPr dirty="0"/>
          </a:p>
          <a:p>
            <a:pPr marL="685800" lvl="1" indent="-228600" algn="l" rtl="0">
              <a:lnSpc>
                <a:spcPct val="115000"/>
              </a:lnSpc>
              <a:spcBef>
                <a:spcPts val="0"/>
              </a:spcBef>
              <a:spcAft>
                <a:spcPts val="0"/>
              </a:spcAft>
              <a:buSzPts val="2400"/>
              <a:buChar char="•"/>
            </a:pPr>
            <a:r>
              <a:rPr lang="en-US" dirty="0"/>
              <a:t>How the built environment shapes whose knowledge counts</a:t>
            </a:r>
            <a:endParaRPr dirty="0"/>
          </a:p>
        </p:txBody>
      </p:sp>
      <p:sp>
        <p:nvSpPr>
          <p:cNvPr id="92" name="Google Shape;92;p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solidFill>
                  <a:schemeClr val="tx1"/>
                </a:solidFill>
              </a:rPr>
              <a:pPr marL="0" lvl="0" indent="0" rtl="0">
                <a:spcBef>
                  <a:spcPts val="0"/>
                </a:spcBef>
                <a:spcAft>
                  <a:spcPts val="0"/>
                </a:spcAft>
                <a:buNone/>
              </a:pPr>
              <a:t>39</a:t>
            </a:fld>
            <a:endParaRPr>
              <a:solidFill>
                <a:schemeClr val="tx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Shape 157"/>
          <p:cNvSpPr txBox="1">
            <a:spLocks noGrp="1"/>
          </p:cNvSpPr>
          <p:nvPr>
            <p:ph type="title"/>
          </p:nvPr>
        </p:nvSpPr>
        <p:spPr/>
        <p:txBody>
          <a:bodyPr>
            <a:normAutofit/>
          </a:bodyPr>
          <a:lstStyle/>
          <a:p>
            <a:r>
              <a:rPr lang="en-US" b="1" dirty="0">
                <a:latin typeface="+mn-lt"/>
                <a:sym typeface="Montserrat"/>
              </a:rPr>
              <a:t>  Real-Time Captioning</a:t>
            </a:r>
          </a:p>
        </p:txBody>
      </p:sp>
      <p:sp>
        <p:nvSpPr>
          <p:cNvPr id="156" name="Shape 156"/>
          <p:cNvSpPr txBox="1">
            <a:spLocks noGrp="1"/>
          </p:cNvSpPr>
          <p:nvPr>
            <p:ph idx="1"/>
          </p:nvPr>
        </p:nvSpPr>
        <p:spPr/>
        <p:txBody>
          <a:bodyPr>
            <a:normAutofit lnSpcReduction="10000"/>
          </a:bodyPr>
          <a:lstStyle/>
          <a:p>
            <a:pPr lvl="1"/>
            <a:r>
              <a:rPr lang="en-US" dirty="0"/>
              <a:t>Real-time captioning is provided both within Zoom Text and via </a:t>
            </a:r>
            <a:r>
              <a:rPr lang="en-US" dirty="0" err="1"/>
              <a:t>StreamText</a:t>
            </a:r>
            <a:r>
              <a:rPr lang="en-US" dirty="0"/>
              <a:t> Link.    Individuals may make their own choice of which to utilize based on preference.  </a:t>
            </a:r>
            <a:r>
              <a:rPr lang="en-US" dirty="0" err="1"/>
              <a:t>StreamText</a:t>
            </a:r>
            <a:r>
              <a:rPr lang="en-US" dirty="0"/>
              <a:t> Link will be shared in the Chat area.</a:t>
            </a:r>
          </a:p>
          <a:p>
            <a:pPr lvl="1"/>
            <a:r>
              <a:rPr lang="en-US" dirty="0"/>
              <a:t>If using </a:t>
            </a:r>
            <a:r>
              <a:rPr lang="en-US" dirty="0" err="1"/>
              <a:t>StreamText</a:t>
            </a:r>
            <a:r>
              <a:rPr lang="en-US" dirty="0"/>
              <a:t> link you will need to open a separate browser to view the captioning.  You can resize your screen so that you are able to view both the </a:t>
            </a:r>
            <a:r>
              <a:rPr lang="en-US" dirty="0" err="1"/>
              <a:t>StreamText</a:t>
            </a:r>
            <a:r>
              <a:rPr lang="en-US" dirty="0"/>
              <a:t> and the Zoom platform if you are using a desktop computer.  </a:t>
            </a:r>
          </a:p>
          <a:p>
            <a:pPr lvl="1"/>
            <a:r>
              <a:rPr lang="en-US" dirty="0"/>
              <a:t>Zoom has upgraded their Captioning program.  You can now mouse over and “Move” the captioning box anywhere on your screen that you desire it to be.</a:t>
            </a:r>
          </a:p>
          <a:p>
            <a:pPr lvl="1"/>
            <a:r>
              <a:rPr lang="en-US" dirty="0"/>
              <a:t>Within Zoom you can choose to view the full transcript by moussing over the cc icon and selecting “View Full Transcript” option.</a:t>
            </a:r>
          </a:p>
        </p:txBody>
      </p:sp>
      <p:sp>
        <p:nvSpPr>
          <p:cNvPr id="3" name="Slide Number Placeholder 2">
            <a:extLst>
              <a:ext uri="{FF2B5EF4-FFF2-40B4-BE49-F238E27FC236}">
                <a16:creationId xmlns:a16="http://schemas.microsoft.com/office/drawing/2014/main" id="{83C4B055-AB1D-4F51-BA99-296A1636BCB1}"/>
              </a:ext>
            </a:extLst>
          </p:cNvPr>
          <p:cNvSpPr>
            <a:spLocks noGrp="1"/>
          </p:cNvSpPr>
          <p:nvPr>
            <p:ph type="sldNum" sz="quarter" idx="12"/>
          </p:nvPr>
        </p:nvSpPr>
        <p:spPr/>
        <p:txBody>
          <a:bodyPr/>
          <a:lstStyle/>
          <a:p>
            <a:pPr>
              <a:defRPr/>
            </a:pPr>
            <a:fld id="{00000000-1234-1234-1234-123412341234}" type="slidenum">
              <a:rPr lang="en" smtClean="0">
                <a:solidFill>
                  <a:prstClr val="black">
                    <a:tint val="75000"/>
                  </a:prstClr>
                </a:solidFill>
              </a:rPr>
              <a:pPr>
                <a:defRPr/>
              </a:pPr>
              <a:t>4</a:t>
            </a:fld>
            <a:endParaRPr lang="en" dirty="0">
              <a:solidFill>
                <a:prstClr val="black">
                  <a:tint val="75000"/>
                </a:prstClr>
              </a:solidFill>
            </a:endParaRPr>
          </a:p>
        </p:txBody>
      </p:sp>
    </p:spTree>
    <p:extLst>
      <p:ext uri="{BB962C8B-B14F-4D97-AF65-F5344CB8AC3E}">
        <p14:creationId xmlns:p14="http://schemas.microsoft.com/office/powerpoint/2010/main" val="361538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1C836-B3CE-2E0A-6979-98AD7DE18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7633E-152E-F749-C04B-2C64D0248578}"/>
              </a:ext>
            </a:extLst>
          </p:cNvPr>
          <p:cNvSpPr>
            <a:spLocks noGrp="1"/>
          </p:cNvSpPr>
          <p:nvPr>
            <p:ph type="title"/>
          </p:nvPr>
        </p:nvSpPr>
        <p:spPr>
          <a:xfrm>
            <a:off x="460060" y="1579108"/>
            <a:ext cx="7036009" cy="2852737"/>
          </a:xfrm>
        </p:spPr>
        <p:txBody>
          <a:bodyPr>
            <a:normAutofit/>
          </a:bodyPr>
          <a:lstStyle/>
          <a:p>
            <a:r>
              <a:rPr lang="en-US" dirty="0"/>
              <a:t>Moderator Summary:</a:t>
            </a:r>
            <a:br>
              <a:rPr lang="en-US" dirty="0"/>
            </a:br>
            <a:r>
              <a:rPr lang="en-US" sz="4000" dirty="0"/>
              <a:t>Community Needs and Access</a:t>
            </a:r>
            <a:br>
              <a:rPr lang="en-US" sz="4000" dirty="0"/>
            </a:br>
            <a:br>
              <a:rPr lang="en-US" sz="4000" dirty="0"/>
            </a:br>
            <a:r>
              <a:rPr lang="en-US" sz="4000" dirty="0"/>
              <a:t>Moderated by: Heather Ansley</a:t>
            </a:r>
            <a:endParaRPr lang="en-US" dirty="0">
              <a:highlight>
                <a:srgbClr val="FFFF00"/>
              </a:highlight>
            </a:endParaRPr>
          </a:p>
        </p:txBody>
      </p:sp>
      <p:sp>
        <p:nvSpPr>
          <p:cNvPr id="3" name="Slide Number Placeholder 2">
            <a:extLst>
              <a:ext uri="{FF2B5EF4-FFF2-40B4-BE49-F238E27FC236}">
                <a16:creationId xmlns:a16="http://schemas.microsoft.com/office/drawing/2014/main" id="{4F2548D9-C247-AA4B-AC66-DD64866E3D5C}"/>
              </a:ext>
            </a:extLst>
          </p:cNvPr>
          <p:cNvSpPr>
            <a:spLocks noGrp="1"/>
          </p:cNvSpPr>
          <p:nvPr>
            <p:ph type="sldNum" sz="quarter" idx="12"/>
          </p:nvPr>
        </p:nvSpPr>
        <p:spPr>
          <a:xfrm>
            <a:off x="600456" y="6283198"/>
            <a:ext cx="2743200" cy="365125"/>
          </a:xfrm>
        </p:spPr>
        <p:txBody>
          <a:bodyPr/>
          <a:lstStyle/>
          <a:p>
            <a:pPr algn="l"/>
            <a:fld id="{9C1BADA6-C91A-48EB-B97A-37F88C408009}" type="slidenum">
              <a:rPr lang="en-US" smtClean="0">
                <a:solidFill>
                  <a:schemeClr val="tx1"/>
                </a:solidFill>
              </a:rPr>
              <a:pPr algn="l"/>
              <a:t>40</a:t>
            </a:fld>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398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0F26-39EE-6971-2F43-A0A317521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7649B-3388-1D8E-A577-4CA643707B9C}"/>
              </a:ext>
            </a:extLst>
          </p:cNvPr>
          <p:cNvSpPr>
            <a:spLocks noGrp="1"/>
          </p:cNvSpPr>
          <p:nvPr>
            <p:ph type="title"/>
          </p:nvPr>
        </p:nvSpPr>
        <p:spPr>
          <a:xfrm>
            <a:off x="460061" y="1709738"/>
            <a:ext cx="6724510" cy="2852737"/>
          </a:xfrm>
        </p:spPr>
        <p:txBody>
          <a:bodyPr>
            <a:normAutofit/>
          </a:bodyPr>
          <a:lstStyle/>
          <a:p>
            <a:r>
              <a:rPr lang="en-US" dirty="0"/>
              <a:t>Q&amp;A</a:t>
            </a:r>
            <a:br>
              <a:rPr lang="en-US" dirty="0"/>
            </a:br>
            <a:r>
              <a:rPr lang="en-US" sz="3600" dirty="0"/>
              <a:t>Community Needs and Access</a:t>
            </a:r>
            <a:endParaRPr lang="en-US" dirty="0"/>
          </a:p>
        </p:txBody>
      </p:sp>
      <p:sp>
        <p:nvSpPr>
          <p:cNvPr id="3" name="Slide Number Placeholder 2">
            <a:extLst>
              <a:ext uri="{FF2B5EF4-FFF2-40B4-BE49-F238E27FC236}">
                <a16:creationId xmlns:a16="http://schemas.microsoft.com/office/drawing/2014/main" id="{525F55E7-430B-D97A-8825-1F2180C5109E}"/>
              </a:ext>
            </a:extLst>
          </p:cNvPr>
          <p:cNvSpPr>
            <a:spLocks noGrp="1"/>
          </p:cNvSpPr>
          <p:nvPr>
            <p:ph type="sldNum" sz="quarter" idx="12"/>
          </p:nvPr>
        </p:nvSpPr>
        <p:spPr/>
        <p:txBody>
          <a:bodyPr/>
          <a:lstStyle/>
          <a:p>
            <a:fld id="{9C1BADA6-C91A-48EB-B97A-37F88C408009}" type="slidenum">
              <a:rPr lang="en-US" smtClean="0"/>
              <a:pPr/>
              <a:t>41</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128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D02CC-92E6-6335-436D-BDF546B9A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6B254-2A4D-BCED-7ADE-1ED30D446A17}"/>
              </a:ext>
            </a:extLst>
          </p:cNvPr>
          <p:cNvSpPr>
            <a:spLocks noGrp="1"/>
          </p:cNvSpPr>
          <p:nvPr>
            <p:ph type="title"/>
          </p:nvPr>
        </p:nvSpPr>
        <p:spPr>
          <a:xfrm>
            <a:off x="460061" y="1709738"/>
            <a:ext cx="6724510" cy="2852737"/>
          </a:xfrm>
        </p:spPr>
        <p:txBody>
          <a:bodyPr>
            <a:normAutofit/>
          </a:bodyPr>
          <a:lstStyle/>
          <a:p>
            <a:r>
              <a:rPr lang="en-US" dirty="0"/>
              <a:t> Wrap-up</a:t>
            </a:r>
          </a:p>
        </p:txBody>
      </p:sp>
      <p:sp>
        <p:nvSpPr>
          <p:cNvPr id="3" name="Slide Number Placeholder 2">
            <a:extLst>
              <a:ext uri="{FF2B5EF4-FFF2-40B4-BE49-F238E27FC236}">
                <a16:creationId xmlns:a16="http://schemas.microsoft.com/office/drawing/2014/main" id="{A9057C00-075F-9542-ABDF-FF916F98C9DE}"/>
              </a:ext>
            </a:extLst>
          </p:cNvPr>
          <p:cNvSpPr>
            <a:spLocks noGrp="1"/>
          </p:cNvSpPr>
          <p:nvPr>
            <p:ph type="sldNum" sz="quarter" idx="12"/>
          </p:nvPr>
        </p:nvSpPr>
        <p:spPr/>
        <p:txBody>
          <a:bodyPr/>
          <a:lstStyle/>
          <a:p>
            <a:fld id="{9C1BADA6-C91A-48EB-B97A-37F88C408009}" type="slidenum">
              <a:rPr lang="en-US" smtClean="0"/>
              <a:pPr/>
              <a:t>42</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754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311D-6E01-0790-69D7-3E0032A19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BB643-207D-D818-4946-6804FCDBCD6B}"/>
              </a:ext>
            </a:extLst>
          </p:cNvPr>
          <p:cNvSpPr>
            <a:spLocks noGrp="1"/>
          </p:cNvSpPr>
          <p:nvPr>
            <p:ph type="title"/>
          </p:nvPr>
        </p:nvSpPr>
        <p:spPr/>
        <p:txBody>
          <a:bodyPr>
            <a:normAutofit/>
          </a:bodyPr>
          <a:lstStyle/>
          <a:p>
            <a:r>
              <a:rPr lang="en-US" dirty="0"/>
              <a:t>Thank you for attending the 2026 ADA State of the Science Research Conference!</a:t>
            </a:r>
          </a:p>
        </p:txBody>
      </p:sp>
      <p:sp>
        <p:nvSpPr>
          <p:cNvPr id="3" name="Content Placeholder 2">
            <a:extLst>
              <a:ext uri="{FF2B5EF4-FFF2-40B4-BE49-F238E27FC236}">
                <a16:creationId xmlns:a16="http://schemas.microsoft.com/office/drawing/2014/main" id="{6F53B7A6-C5A7-7277-499C-40A347D7C407}"/>
              </a:ext>
            </a:extLst>
          </p:cNvPr>
          <p:cNvSpPr>
            <a:spLocks noGrp="1"/>
          </p:cNvSpPr>
          <p:nvPr>
            <p:ph idx="1"/>
          </p:nvPr>
        </p:nvSpPr>
        <p:spPr/>
        <p:txBody>
          <a:bodyPr/>
          <a:lstStyle/>
          <a:p>
            <a:r>
              <a:rPr lang="en-US" dirty="0"/>
              <a:t>Please remember to fill out your evaluation.</a:t>
            </a:r>
          </a:p>
          <a:p>
            <a:pPr lvl="1"/>
            <a:r>
              <a:rPr lang="en-US" dirty="0"/>
              <a:t>Click the link in the chat or </a:t>
            </a:r>
          </a:p>
          <a:p>
            <a:pPr lvl="1"/>
            <a:r>
              <a:rPr lang="en-US" dirty="0"/>
              <a:t>Scan the QR code.</a:t>
            </a:r>
          </a:p>
          <a:p>
            <a:endParaRPr lang="en-US" dirty="0"/>
          </a:p>
          <a:p>
            <a:endParaRPr lang="en-US" dirty="0"/>
          </a:p>
          <a:p>
            <a:r>
              <a:rPr lang="en-US" dirty="0"/>
              <a:t>To watch presentation recordings or see </a:t>
            </a:r>
            <a:r>
              <a:rPr lang="en-US"/>
              <a:t>the slides:</a:t>
            </a:r>
            <a:endParaRPr lang="en-US" dirty="0"/>
          </a:p>
          <a:p>
            <a:pPr lvl="1"/>
            <a:r>
              <a:rPr lang="en-US" dirty="0"/>
              <a:t>Visit the conference webpage </a:t>
            </a:r>
            <a:r>
              <a:rPr lang="en-US" dirty="0">
                <a:hlinkClick r:id="rId2"/>
              </a:rPr>
              <a:t>www.adata.org/sos-2026</a:t>
            </a:r>
            <a:r>
              <a:rPr lang="en-US" dirty="0"/>
              <a:t>.</a:t>
            </a:r>
          </a:p>
          <a:p>
            <a:pPr lvl="1"/>
            <a:r>
              <a:rPr lang="en-US" dirty="0"/>
              <a:t>Recordings will be uploaded to the webpage in the next few weeks.</a:t>
            </a:r>
          </a:p>
        </p:txBody>
      </p:sp>
      <p:pic>
        <p:nvPicPr>
          <p:cNvPr id="5" name="Picture 4" descr="Evaluation Link for Day 2 of the State of the Science Conference">
            <a:extLst>
              <a:ext uri="{FF2B5EF4-FFF2-40B4-BE49-F238E27FC236}">
                <a16:creationId xmlns:a16="http://schemas.microsoft.com/office/drawing/2014/main" id="{8C5A20FA-7127-239D-88AA-493A16ECA0FA}"/>
              </a:ext>
            </a:extLst>
          </p:cNvPr>
          <p:cNvPicPr>
            <a:picLocks noChangeAspect="1"/>
          </p:cNvPicPr>
          <p:nvPr/>
        </p:nvPicPr>
        <p:blipFill>
          <a:blip r:embed="rId3"/>
          <a:stretch>
            <a:fillRect/>
          </a:stretch>
        </p:blipFill>
        <p:spPr>
          <a:xfrm>
            <a:off x="8695872" y="1690688"/>
            <a:ext cx="2162628" cy="2162628"/>
          </a:xfrm>
          <a:prstGeom prst="rect">
            <a:avLst/>
          </a:prstGeom>
          <a:ln w="66675">
            <a:solidFill>
              <a:srgbClr val="C00000"/>
            </a:solidFill>
          </a:ln>
        </p:spPr>
      </p:pic>
      <p:sp>
        <p:nvSpPr>
          <p:cNvPr id="4" name="Slide Number Placeholder 3">
            <a:extLst>
              <a:ext uri="{FF2B5EF4-FFF2-40B4-BE49-F238E27FC236}">
                <a16:creationId xmlns:a16="http://schemas.microsoft.com/office/drawing/2014/main" id="{5AFDD8CD-5D60-E04B-8262-4715DA4B9062}"/>
              </a:ext>
            </a:extLst>
          </p:cNvPr>
          <p:cNvSpPr>
            <a:spLocks noGrp="1"/>
          </p:cNvSpPr>
          <p:nvPr>
            <p:ph type="sldNum" sz="quarter" idx="12"/>
          </p:nvPr>
        </p:nvSpPr>
        <p:spPr/>
        <p:txBody>
          <a:bodyPr/>
          <a:lstStyle/>
          <a:p>
            <a:fld id="{9C1BADA6-C91A-48EB-B97A-37F88C408009}" type="slidenum">
              <a:rPr lang="en-US" smtClean="0"/>
              <a:pPr/>
              <a:t>43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56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1CC9-4CEC-49D4-B687-1AB4257541D4}"/>
              </a:ext>
            </a:extLst>
          </p:cNvPr>
          <p:cNvSpPr>
            <a:spLocks noGrp="1"/>
          </p:cNvSpPr>
          <p:nvPr>
            <p:ph type="title"/>
          </p:nvPr>
        </p:nvSpPr>
        <p:spPr/>
        <p:txBody>
          <a:bodyPr/>
          <a:lstStyle/>
          <a:p>
            <a:r>
              <a:rPr lang="en-US" b="1" dirty="0"/>
              <a:t>Video Sign Language Interpreter</a:t>
            </a:r>
          </a:p>
        </p:txBody>
      </p:sp>
      <p:sp>
        <p:nvSpPr>
          <p:cNvPr id="3" name="Content Placeholder 2">
            <a:extLst>
              <a:ext uri="{FF2B5EF4-FFF2-40B4-BE49-F238E27FC236}">
                <a16:creationId xmlns:a16="http://schemas.microsoft.com/office/drawing/2014/main" id="{F217FA27-DF97-4B44-8F21-14F5DB4D9656}"/>
              </a:ext>
            </a:extLst>
          </p:cNvPr>
          <p:cNvSpPr>
            <a:spLocks noGrp="1"/>
          </p:cNvSpPr>
          <p:nvPr>
            <p:ph idx="1"/>
          </p:nvPr>
        </p:nvSpPr>
        <p:spPr/>
        <p:txBody>
          <a:bodyPr>
            <a:normAutofit/>
          </a:bodyPr>
          <a:lstStyle/>
          <a:p>
            <a:r>
              <a:rPr lang="en-US" dirty="0"/>
              <a:t>Sign Language is being provided via Video Spotlight</a:t>
            </a:r>
          </a:p>
          <a:p>
            <a:r>
              <a:rPr lang="en-US" dirty="0"/>
              <a:t>There will be two Sign Language Interpreters.  They will be “swapping” their images as they switch interpreters during the session.  This will cause a “pause” or brief interruption in the Sign Language.</a:t>
            </a:r>
          </a:p>
          <a:p>
            <a:r>
              <a:rPr lang="en-US" dirty="0"/>
              <a:t>Individuals can change their view of the Sign Language Interpreter on a desktop/Laptop computer by choosing the “Swap Video and Shared Screen” option from your viewing options menu.  Tablet and Phone options for viewing the video will differ depending on the device.</a:t>
            </a:r>
          </a:p>
        </p:txBody>
      </p:sp>
      <p:sp>
        <p:nvSpPr>
          <p:cNvPr id="5" name="Slide Number Placeholder 1">
            <a:extLst>
              <a:ext uri="{FF2B5EF4-FFF2-40B4-BE49-F238E27FC236}">
                <a16:creationId xmlns:a16="http://schemas.microsoft.com/office/drawing/2014/main" id="{982BCF39-5595-ED34-32AF-0C9B8D72D995}"/>
              </a:ext>
            </a:extLst>
          </p:cNvPr>
          <p:cNvSpPr>
            <a:spLocks noGrp="1"/>
          </p:cNvSpPr>
          <p:nvPr>
            <p:ph type="sldNum" sz="quarter" idx="12"/>
          </p:nvPr>
        </p:nvSpPr>
        <p:spPr/>
        <p:txBody>
          <a:bodyPr/>
          <a:lstStyle/>
          <a:p>
            <a:pPr>
              <a:defRPr/>
            </a:pPr>
            <a:fld id="{CC63CA0D-5522-4E16-9227-2F3BC3620AF3}" type="slidenum">
              <a:rPr lang="en" smtClean="0">
                <a:solidFill>
                  <a:srgbClr val="463D16"/>
                </a:solidFill>
              </a:rPr>
              <a:pPr>
                <a:defRPr/>
              </a:pPr>
              <a:t>5</a:t>
            </a:fld>
            <a:endParaRPr lang="en">
              <a:solidFill>
                <a:srgbClr val="463D16"/>
              </a:solidFill>
            </a:endParaRPr>
          </a:p>
        </p:txBody>
      </p:sp>
    </p:spTree>
    <p:extLst>
      <p:ext uri="{BB962C8B-B14F-4D97-AF65-F5344CB8AC3E}">
        <p14:creationId xmlns:p14="http://schemas.microsoft.com/office/powerpoint/2010/main" val="521046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328A-212F-4D2E-B6C3-4EA8459F889D}"/>
              </a:ext>
            </a:extLst>
          </p:cNvPr>
          <p:cNvSpPr>
            <a:spLocks noGrp="1"/>
          </p:cNvSpPr>
          <p:nvPr>
            <p:ph type="title"/>
          </p:nvPr>
        </p:nvSpPr>
        <p:spPr/>
        <p:txBody>
          <a:bodyPr/>
          <a:lstStyle/>
          <a:p>
            <a:r>
              <a:rPr lang="en-US" sz="4000" b="1" dirty="0"/>
              <a:t>Changing</a:t>
            </a:r>
            <a:r>
              <a:rPr lang="en-US" b="1" dirty="0"/>
              <a:t> Screen View</a:t>
            </a:r>
          </a:p>
        </p:txBody>
      </p:sp>
      <p:pic>
        <p:nvPicPr>
          <p:cNvPr id="23" name="Picture 22" descr="Image Zoom View, Swap Video and Shared Screen">
            <a:extLst>
              <a:ext uri="{FF2B5EF4-FFF2-40B4-BE49-F238E27FC236}">
                <a16:creationId xmlns:a16="http://schemas.microsoft.com/office/drawing/2014/main" id="{393FA40D-01B5-4001-9C9A-7D1B2047F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71" y="1620640"/>
            <a:ext cx="4983932" cy="2425718"/>
          </a:xfrm>
          <a:prstGeom prst="rect">
            <a:avLst/>
          </a:prstGeom>
        </p:spPr>
      </p:pic>
      <p:sp>
        <p:nvSpPr>
          <p:cNvPr id="12" name="TextBox 11">
            <a:extLst>
              <a:ext uri="{FF2B5EF4-FFF2-40B4-BE49-F238E27FC236}">
                <a16:creationId xmlns:a16="http://schemas.microsoft.com/office/drawing/2014/main" id="{66543FA9-BC22-432B-97D4-C3BBA715378E}"/>
              </a:ext>
            </a:extLst>
          </p:cNvPr>
          <p:cNvSpPr txBox="1"/>
          <p:nvPr/>
        </p:nvSpPr>
        <p:spPr>
          <a:xfrm>
            <a:off x="963736" y="3327476"/>
            <a:ext cx="4432223" cy="1107996"/>
          </a:xfrm>
          <a:prstGeom prst="rect">
            <a:avLst/>
          </a:prstGeom>
          <a:noFill/>
        </p:spPr>
        <p:txBody>
          <a:bodyPr wrap="square" rtlCol="0">
            <a:spAutoFit/>
          </a:bodyPr>
          <a:lstStyle/>
          <a:p>
            <a:r>
              <a:rPr lang="en-US" sz="1600" dirty="0"/>
              <a:t>To change your </a:t>
            </a:r>
            <a:r>
              <a:rPr lang="en-US" sz="1600" b="1" dirty="0"/>
              <a:t>View</a:t>
            </a:r>
            <a:r>
              <a:rPr lang="en-US" sz="1600" dirty="0"/>
              <a:t> so that you see the full video image on your screen (Sign Language Interpreter) select “Swap Video and Shared Screen”.</a:t>
            </a:r>
          </a:p>
          <a:p>
            <a:endParaRPr lang="en-US" dirty="0"/>
          </a:p>
        </p:txBody>
      </p:sp>
      <p:pic>
        <p:nvPicPr>
          <p:cNvPr id="4" name="Picture 3" descr="Example of Interpreter on Camera">
            <a:extLst>
              <a:ext uri="{FF2B5EF4-FFF2-40B4-BE49-F238E27FC236}">
                <a16:creationId xmlns:a16="http://schemas.microsoft.com/office/drawing/2014/main" id="{5C454CA1-9560-482B-81DC-999CA9ECA47C}"/>
              </a:ext>
            </a:extLst>
          </p:cNvPr>
          <p:cNvPicPr>
            <a:picLocks noChangeAspect="1"/>
          </p:cNvPicPr>
          <p:nvPr/>
        </p:nvPicPr>
        <p:blipFill>
          <a:blip r:embed="rId4"/>
          <a:stretch>
            <a:fillRect/>
          </a:stretch>
        </p:blipFill>
        <p:spPr>
          <a:xfrm>
            <a:off x="8006575" y="1893803"/>
            <a:ext cx="2782993" cy="1608353"/>
          </a:xfrm>
          <a:prstGeom prst="rect">
            <a:avLst/>
          </a:prstGeom>
        </p:spPr>
      </p:pic>
      <p:sp>
        <p:nvSpPr>
          <p:cNvPr id="11" name="TextBox 10">
            <a:extLst>
              <a:ext uri="{FF2B5EF4-FFF2-40B4-BE49-F238E27FC236}">
                <a16:creationId xmlns:a16="http://schemas.microsoft.com/office/drawing/2014/main" id="{186A121B-26AB-4B0E-B639-5CAF5BA9A289}"/>
              </a:ext>
            </a:extLst>
          </p:cNvPr>
          <p:cNvSpPr txBox="1"/>
          <p:nvPr/>
        </p:nvSpPr>
        <p:spPr>
          <a:xfrm>
            <a:off x="7302171" y="3705269"/>
            <a:ext cx="4777136" cy="1077218"/>
          </a:xfrm>
          <a:prstGeom prst="rect">
            <a:avLst/>
          </a:prstGeom>
          <a:noFill/>
        </p:spPr>
        <p:txBody>
          <a:bodyPr wrap="square" rtlCol="0">
            <a:spAutoFit/>
          </a:bodyPr>
          <a:lstStyle/>
          <a:p>
            <a:r>
              <a:rPr lang="en-US" sz="1600" dirty="0"/>
              <a:t>To enlarge the image of the Sign Language Interpreter, mouse over the edge of the video box and once the double-ended arrow appears, stretch the image to the desired size.</a:t>
            </a:r>
          </a:p>
        </p:txBody>
      </p:sp>
      <p:sp>
        <p:nvSpPr>
          <p:cNvPr id="18" name="Arrow: Left-Right 17">
            <a:extLst>
              <a:ext uri="{FF2B5EF4-FFF2-40B4-BE49-F238E27FC236}">
                <a16:creationId xmlns:a16="http://schemas.microsoft.com/office/drawing/2014/main" id="{9F8C4D0F-C7D7-4782-8604-F53692C7647B}"/>
              </a:ext>
              <a:ext uri="{C183D7F6-B498-43B3-948B-1728B52AA6E4}">
                <adec:decorative xmlns:adec="http://schemas.microsoft.com/office/drawing/2017/decorative" val="1"/>
              </a:ext>
            </a:extLst>
          </p:cNvPr>
          <p:cNvSpPr/>
          <p:nvPr/>
        </p:nvSpPr>
        <p:spPr>
          <a:xfrm rot="10800000" flipV="1">
            <a:off x="7452228" y="2836852"/>
            <a:ext cx="546947" cy="184905"/>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umbnail of interpreter on camera">
            <a:extLst>
              <a:ext uri="{FF2B5EF4-FFF2-40B4-BE49-F238E27FC236}">
                <a16:creationId xmlns:a16="http://schemas.microsoft.com/office/drawing/2014/main" id="{AEB5C009-0B5E-4E6C-84EA-793EA188E7D6}"/>
              </a:ext>
            </a:extLst>
          </p:cNvPr>
          <p:cNvPicPr>
            <a:picLocks noChangeAspect="1"/>
          </p:cNvPicPr>
          <p:nvPr/>
        </p:nvPicPr>
        <p:blipFill>
          <a:blip r:embed="rId5"/>
          <a:stretch>
            <a:fillRect/>
          </a:stretch>
        </p:blipFill>
        <p:spPr>
          <a:xfrm>
            <a:off x="838200" y="4539871"/>
            <a:ext cx="2205037" cy="1524000"/>
          </a:xfrm>
          <a:prstGeom prst="rect">
            <a:avLst/>
          </a:prstGeom>
        </p:spPr>
      </p:pic>
      <p:sp>
        <p:nvSpPr>
          <p:cNvPr id="7" name="TextBox 6">
            <a:extLst>
              <a:ext uri="{FF2B5EF4-FFF2-40B4-BE49-F238E27FC236}">
                <a16:creationId xmlns:a16="http://schemas.microsoft.com/office/drawing/2014/main" id="{0D9548D3-68CA-4639-BAD8-8307268672F9}"/>
              </a:ext>
            </a:extLst>
          </p:cNvPr>
          <p:cNvSpPr txBox="1"/>
          <p:nvPr/>
        </p:nvSpPr>
        <p:spPr>
          <a:xfrm>
            <a:off x="3247235" y="4915458"/>
            <a:ext cx="3461339" cy="923330"/>
          </a:xfrm>
          <a:prstGeom prst="rect">
            <a:avLst/>
          </a:prstGeom>
          <a:noFill/>
        </p:spPr>
        <p:txBody>
          <a:bodyPr wrap="square" rtlCol="0">
            <a:spAutoFit/>
          </a:bodyPr>
          <a:lstStyle/>
          <a:p>
            <a:r>
              <a:rPr lang="en-US" dirty="0"/>
              <a:t>To hide video, click on the “underline” symbol found in the upper left corner of the video </a:t>
            </a:r>
          </a:p>
        </p:txBody>
      </p:sp>
      <p:sp>
        <p:nvSpPr>
          <p:cNvPr id="9" name="Arrow: Right 8">
            <a:extLst>
              <a:ext uri="{FF2B5EF4-FFF2-40B4-BE49-F238E27FC236}">
                <a16:creationId xmlns:a16="http://schemas.microsoft.com/office/drawing/2014/main" id="{5C757AA3-637C-4F06-A29E-4C653A33EE37}"/>
              </a:ext>
              <a:ext uri="{C183D7F6-B498-43B3-948B-1728B52AA6E4}">
                <adec:decorative xmlns:adec="http://schemas.microsoft.com/office/drawing/2017/decorative" val="1"/>
              </a:ext>
            </a:extLst>
          </p:cNvPr>
          <p:cNvSpPr/>
          <p:nvPr/>
        </p:nvSpPr>
        <p:spPr>
          <a:xfrm>
            <a:off x="425342" y="4596992"/>
            <a:ext cx="417720" cy="206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D4988C0A-B697-A798-4736-CA21912B65CE}"/>
              </a:ext>
            </a:extLst>
          </p:cNvPr>
          <p:cNvSpPr>
            <a:spLocks noGrp="1"/>
          </p:cNvSpPr>
          <p:nvPr>
            <p:ph type="sldNum" sz="quarter" idx="12"/>
          </p:nvPr>
        </p:nvSpPr>
        <p:spPr/>
        <p:txBody>
          <a:bodyPr/>
          <a:lstStyle/>
          <a:p>
            <a:pPr>
              <a:defRPr/>
            </a:pPr>
            <a:fld id="{CC63CA0D-5522-4E16-9227-2F3BC3620AF3}" type="slidenum">
              <a:rPr lang="en" smtClean="0">
                <a:solidFill>
                  <a:srgbClr val="463D16"/>
                </a:solidFill>
              </a:rPr>
              <a:pPr>
                <a:defRPr/>
              </a:pPr>
              <a:t>6</a:t>
            </a:fld>
            <a:endParaRPr lang="en">
              <a:solidFill>
                <a:srgbClr val="463D16"/>
              </a:solidFill>
            </a:endParaRPr>
          </a:p>
        </p:txBody>
      </p:sp>
    </p:spTree>
    <p:extLst>
      <p:ext uri="{BB962C8B-B14F-4D97-AF65-F5344CB8AC3E}">
        <p14:creationId xmlns:p14="http://schemas.microsoft.com/office/powerpoint/2010/main" val="3997265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Shape 157"/>
          <p:cNvSpPr txBox="1">
            <a:spLocks noGrp="1"/>
          </p:cNvSpPr>
          <p:nvPr>
            <p:ph type="title"/>
          </p:nvPr>
        </p:nvSpPr>
        <p:spPr/>
        <p:txBody>
          <a:bodyPr/>
          <a:lstStyle/>
          <a:p>
            <a:r>
              <a:rPr lang="en-US" b="1" dirty="0">
                <a:latin typeface="+mn-lt"/>
                <a:sym typeface="Montserrat"/>
              </a:rPr>
              <a:t>Submitting Questions</a:t>
            </a:r>
          </a:p>
        </p:txBody>
      </p:sp>
      <p:sp>
        <p:nvSpPr>
          <p:cNvPr id="8" name="Content Placeholder 7"/>
          <p:cNvSpPr>
            <a:spLocks noGrp="1"/>
          </p:cNvSpPr>
          <p:nvPr>
            <p:ph sz="half" idx="1"/>
          </p:nvPr>
        </p:nvSpPr>
        <p:spPr>
          <a:xfrm>
            <a:off x="838199" y="1825625"/>
            <a:ext cx="5613147" cy="4351338"/>
          </a:xfrm>
        </p:spPr>
        <p:txBody>
          <a:bodyPr>
            <a:normAutofit fontScale="40000" lnSpcReduction="20000"/>
          </a:bodyPr>
          <a:lstStyle/>
          <a:p>
            <a:pPr marL="0" indent="0" defTabSz="514338">
              <a:lnSpc>
                <a:spcPct val="110000"/>
              </a:lnSpc>
              <a:spcBef>
                <a:spcPts val="339"/>
              </a:spcBef>
              <a:buNone/>
              <a:defRPr/>
            </a:pPr>
            <a:r>
              <a:rPr lang="en-US" altLang="en-US" sz="5000" dirty="0">
                <a:solidFill>
                  <a:prstClr val="black"/>
                </a:solidFill>
                <a:cs typeface="Arial" panose="020B0604020202020204" pitchFamily="34" charset="0"/>
              </a:rPr>
              <a:t>Questions should be submitted via the </a:t>
            </a:r>
            <a:r>
              <a:rPr lang="en-US" altLang="en-US" sz="5000" b="1" dirty="0">
                <a:solidFill>
                  <a:prstClr val="black"/>
                </a:solidFill>
                <a:cs typeface="Arial" panose="020B0604020202020204" pitchFamily="34" charset="0"/>
              </a:rPr>
              <a:t>QUESTION AREA (ICON</a:t>
            </a:r>
            <a:r>
              <a:rPr lang="en-US" altLang="en-US" sz="5000" dirty="0">
                <a:solidFill>
                  <a:prstClr val="black"/>
                </a:solidFill>
                <a:cs typeface="Arial" panose="020B0604020202020204" pitchFamily="34" charset="0"/>
              </a:rPr>
              <a:t>).   You will have the option to submit your question “anonymously.”</a:t>
            </a:r>
          </a:p>
          <a:p>
            <a:pPr marL="0" indent="0" defTabSz="514338">
              <a:lnSpc>
                <a:spcPct val="110000"/>
              </a:lnSpc>
              <a:spcBef>
                <a:spcPts val="339"/>
              </a:spcBef>
              <a:buNone/>
              <a:defRPr/>
            </a:pPr>
            <a:endParaRPr lang="en-US" altLang="en-US" sz="3200" dirty="0">
              <a:solidFill>
                <a:prstClr val="black"/>
              </a:solidFill>
              <a:cs typeface="Arial" panose="020B0604020202020204" pitchFamily="34" charset="0"/>
            </a:endParaRPr>
          </a:p>
          <a:p>
            <a:pPr marL="0" indent="0" defTabSz="514338">
              <a:lnSpc>
                <a:spcPct val="110000"/>
              </a:lnSpc>
              <a:spcBef>
                <a:spcPts val="339"/>
              </a:spcBef>
              <a:buNone/>
              <a:defRPr/>
            </a:pPr>
            <a:r>
              <a:rPr lang="en-US" altLang="en-US" sz="4500" b="1" dirty="0">
                <a:solidFill>
                  <a:prstClr val="black"/>
                </a:solidFill>
                <a:cs typeface="Arial" panose="020B0604020202020204" pitchFamily="34" charset="0"/>
              </a:rPr>
              <a:t>DO NOT </a:t>
            </a:r>
            <a:r>
              <a:rPr lang="en-US" altLang="en-US" sz="4500" dirty="0">
                <a:solidFill>
                  <a:prstClr val="black"/>
                </a:solidFill>
                <a:cs typeface="Arial" panose="020B0604020202020204" pitchFamily="34" charset="0"/>
              </a:rPr>
              <a:t>submit questions in the Chat Area.  We will not be monitoring it for questions.  </a:t>
            </a:r>
          </a:p>
          <a:p>
            <a:pPr marL="0" indent="0" defTabSz="514338">
              <a:lnSpc>
                <a:spcPct val="110000"/>
              </a:lnSpc>
              <a:spcBef>
                <a:spcPts val="339"/>
              </a:spcBef>
              <a:buNone/>
              <a:defRPr/>
            </a:pPr>
            <a:endParaRPr lang="en-US" altLang="en-US" sz="3200" dirty="0">
              <a:solidFill>
                <a:prstClr val="black"/>
              </a:solidFill>
              <a:cs typeface="Arial" panose="020B0604020202020204" pitchFamily="34" charset="0"/>
            </a:endParaRPr>
          </a:p>
          <a:p>
            <a:pPr marL="0" indent="0" defTabSz="514338">
              <a:lnSpc>
                <a:spcPct val="110000"/>
              </a:lnSpc>
              <a:spcBef>
                <a:spcPts val="339"/>
              </a:spcBef>
              <a:buNone/>
              <a:defRPr/>
            </a:pPr>
            <a:r>
              <a:rPr lang="en-US" altLang="en-US" sz="3400" b="1" dirty="0">
                <a:solidFill>
                  <a:prstClr val="black"/>
                </a:solidFill>
                <a:cs typeface="Arial" panose="020B0604020202020204" pitchFamily="34" charset="0"/>
              </a:rPr>
              <a:t>Please refrain from submitting any commentary, responses, etc. via the chat area.    This is distracting to other participants.  We reserve the right to remove you from the session if you use the chat area inappropriately.</a:t>
            </a:r>
          </a:p>
          <a:p>
            <a:pPr marL="0" indent="0" defTabSz="514338">
              <a:lnSpc>
                <a:spcPct val="110000"/>
              </a:lnSpc>
              <a:spcBef>
                <a:spcPts val="339"/>
              </a:spcBef>
              <a:buNone/>
              <a:defRPr/>
            </a:pPr>
            <a:endParaRPr lang="en-US" altLang="en-US" sz="3400" dirty="0">
              <a:solidFill>
                <a:prstClr val="black"/>
              </a:solidFill>
              <a:cs typeface="Arial" panose="020B0604020202020204" pitchFamily="34" charset="0"/>
            </a:endParaRPr>
          </a:p>
          <a:p>
            <a:pPr marL="0" indent="0" defTabSz="514338">
              <a:lnSpc>
                <a:spcPct val="110000"/>
              </a:lnSpc>
              <a:spcBef>
                <a:spcPts val="339"/>
              </a:spcBef>
              <a:buNone/>
              <a:defRPr/>
            </a:pPr>
            <a:r>
              <a:rPr lang="en-US" altLang="en-US" sz="3500" dirty="0">
                <a:solidFill>
                  <a:prstClr val="black"/>
                </a:solidFill>
                <a:cs typeface="Arial" panose="020B0604020202020204" pitchFamily="34" charset="0"/>
              </a:rPr>
              <a:t>If you are listening on the phone and are not connected to the webinar platform, email your questions to webinars@adaconferences.org</a:t>
            </a:r>
          </a:p>
          <a:p>
            <a:pPr marL="0" indent="0" defTabSz="514338">
              <a:lnSpc>
                <a:spcPct val="110000"/>
              </a:lnSpc>
              <a:spcBef>
                <a:spcPts val="339"/>
              </a:spcBef>
              <a:buNone/>
              <a:defRPr/>
            </a:pPr>
            <a:endParaRPr lang="en-US" altLang="en-US" dirty="0">
              <a:solidFill>
                <a:prstClr val="black"/>
              </a:solidFill>
              <a:cs typeface="Arial" panose="020B0604020202020204" pitchFamily="34" charset="0"/>
            </a:endParaRPr>
          </a:p>
          <a:p>
            <a:pPr marL="0" indent="0" defTabSz="514338">
              <a:lnSpc>
                <a:spcPct val="110000"/>
              </a:lnSpc>
              <a:spcBef>
                <a:spcPts val="339"/>
              </a:spcBef>
              <a:buNone/>
              <a:defRPr/>
            </a:pPr>
            <a:endParaRPr lang="en-US" altLang="en-US" dirty="0">
              <a:solidFill>
                <a:prstClr val="black"/>
              </a:solidFill>
              <a:cs typeface="Arial" panose="020B0604020202020204" pitchFamily="34" charset="0"/>
            </a:endParaRPr>
          </a:p>
        </p:txBody>
      </p:sp>
      <p:pic>
        <p:nvPicPr>
          <p:cNvPr id="4" name="Picture 3" descr="Screenshot of the Question and Answer Section&#10;&#10;Screenshot showing the Question and Answer section and an arrow pointing to the option to &quot;send anonymously.&quot;"/>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7402713" y="708937"/>
            <a:ext cx="3133564" cy="4047878"/>
          </a:xfrm>
          <a:prstGeom prst="rect">
            <a:avLst/>
          </a:prstGeom>
        </p:spPr>
      </p:pic>
      <p:pic>
        <p:nvPicPr>
          <p:cNvPr id="5" name="Picture 4" descr="Screenshot of Q&amp;A Icon from Zoom menu"/>
          <p:cNvPicPr>
            <a:picLocks noChangeAspect="1"/>
          </p:cNvPicPr>
          <p:nvPr/>
        </p:nvPicPr>
        <p:blipFill>
          <a:blip r:embed="rId5"/>
          <a:stretch>
            <a:fillRect/>
          </a:stretch>
        </p:blipFill>
        <p:spPr>
          <a:xfrm>
            <a:off x="6988957" y="4869961"/>
            <a:ext cx="4048292" cy="694313"/>
          </a:xfrm>
          <a:prstGeom prst="rect">
            <a:avLst/>
          </a:prstGeom>
        </p:spPr>
      </p:pic>
      <p:sp>
        <p:nvSpPr>
          <p:cNvPr id="6" name="Up Arrow 5">
            <a:extLst>
              <a:ext uri="{C183D7F6-B498-43B3-948B-1728B52AA6E4}">
                <adec:decorative xmlns:adec="http://schemas.microsoft.com/office/drawing/2017/decorative" val="1"/>
              </a:ext>
            </a:extLst>
          </p:cNvPr>
          <p:cNvSpPr/>
          <p:nvPr/>
        </p:nvSpPr>
        <p:spPr>
          <a:xfrm>
            <a:off x="9162380" y="5608608"/>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C183D7F6-B498-43B3-948B-1728B52AA6E4}">
                <adec:decorative xmlns:adec="http://schemas.microsoft.com/office/drawing/2017/decorative" val="1"/>
              </a:ext>
            </a:extLst>
          </p:cNvPr>
          <p:cNvSpPr/>
          <p:nvPr/>
        </p:nvSpPr>
        <p:spPr>
          <a:xfrm>
            <a:off x="6901652" y="4441100"/>
            <a:ext cx="654623" cy="22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B61C21A-21F2-4475-BAB3-12D6EEEAD410}"/>
              </a:ext>
            </a:extLst>
          </p:cNvPr>
          <p:cNvSpPr>
            <a:spLocks noGrp="1"/>
          </p:cNvSpPr>
          <p:nvPr>
            <p:ph type="sldNum" sz="quarter" idx="12"/>
          </p:nvPr>
        </p:nvSpPr>
        <p:spPr/>
        <p:txBody>
          <a:bodyPr/>
          <a:lstStyle/>
          <a:p>
            <a:fld id="{00000000-1234-1234-1234-123412341234}" type="slidenum">
              <a:rPr lang="en" smtClean="0">
                <a:solidFill>
                  <a:srgbClr val="463D16"/>
                </a:solidFill>
              </a:rPr>
              <a:pPr/>
              <a:t>7</a:t>
            </a:fld>
            <a:endParaRPr lang="en">
              <a:solidFill>
                <a:srgbClr val="463D16"/>
              </a:solidFill>
            </a:endParaRPr>
          </a:p>
        </p:txBody>
      </p:sp>
    </p:spTree>
    <p:extLst>
      <p:ext uri="{BB962C8B-B14F-4D97-AF65-F5344CB8AC3E}">
        <p14:creationId xmlns:p14="http://schemas.microsoft.com/office/powerpoint/2010/main" val="1238873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8728-801A-3D53-AB88-BE500AB8D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02791-FB20-8EA5-0883-9363EA30A504}"/>
              </a:ext>
            </a:extLst>
          </p:cNvPr>
          <p:cNvSpPr>
            <a:spLocks noGrp="1"/>
          </p:cNvSpPr>
          <p:nvPr>
            <p:ph type="title"/>
          </p:nvPr>
        </p:nvSpPr>
        <p:spPr>
          <a:xfrm>
            <a:off x="457200" y="2845204"/>
            <a:ext cx="6878097" cy="2852737"/>
          </a:xfrm>
        </p:spPr>
        <p:txBody>
          <a:bodyPr>
            <a:normAutofit fontScale="90000"/>
          </a:bodyPr>
          <a:lstStyle/>
          <a:p>
            <a:r>
              <a:rPr lang="en-US" dirty="0"/>
              <a:t>Welcome to the 2026 ADA State of the Science Research Conference </a:t>
            </a:r>
            <a:br>
              <a:rPr lang="en-US" dirty="0"/>
            </a:br>
            <a:br>
              <a:rPr lang="en-US" dirty="0"/>
            </a:br>
            <a:r>
              <a:rPr lang="en-US" dirty="0"/>
              <a:t>Day 2</a:t>
            </a:r>
          </a:p>
        </p:txBody>
      </p:sp>
      <p:sp>
        <p:nvSpPr>
          <p:cNvPr id="3" name="Slide Number Placeholder 2">
            <a:extLst>
              <a:ext uri="{FF2B5EF4-FFF2-40B4-BE49-F238E27FC236}">
                <a16:creationId xmlns:a16="http://schemas.microsoft.com/office/drawing/2014/main" id="{0AB0B003-B4B3-8764-01C6-A3C0FE82ABA0}"/>
              </a:ext>
            </a:extLst>
          </p:cNvPr>
          <p:cNvSpPr>
            <a:spLocks noGrp="1"/>
          </p:cNvSpPr>
          <p:nvPr>
            <p:ph type="sldNum" sz="quarter" idx="12"/>
          </p:nvPr>
        </p:nvSpPr>
        <p:spPr/>
        <p:txBody>
          <a:bodyPr/>
          <a:lstStyle/>
          <a:p>
            <a:fld id="{9C1BADA6-C91A-48EB-B97A-37F88C408009}" type="slidenum">
              <a:rPr lang="en-US" smtClean="0"/>
              <a:pPr/>
              <a:t>8</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64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CA191-FFB4-420B-E18D-B2A350584412}"/>
              </a:ext>
            </a:extLst>
          </p:cNvPr>
          <p:cNvSpPr>
            <a:spLocks noGrp="1"/>
          </p:cNvSpPr>
          <p:nvPr>
            <p:ph type="title"/>
          </p:nvPr>
        </p:nvSpPr>
        <p:spPr/>
        <p:txBody>
          <a:bodyPr/>
          <a:lstStyle/>
          <a:p>
            <a:r>
              <a:rPr lang="en-US" dirty="0"/>
              <a:t>Funding Statement and Disclaimer</a:t>
            </a:r>
          </a:p>
        </p:txBody>
      </p:sp>
      <p:sp>
        <p:nvSpPr>
          <p:cNvPr id="4" name="Slide Number Placeholder 3">
            <a:extLst>
              <a:ext uri="{FF2B5EF4-FFF2-40B4-BE49-F238E27FC236}">
                <a16:creationId xmlns:a16="http://schemas.microsoft.com/office/drawing/2014/main" id="{24FD14F0-ABB4-0DFE-BF22-24C1EC471F9E}"/>
              </a:ext>
            </a:extLst>
          </p:cNvPr>
          <p:cNvSpPr>
            <a:spLocks noGrp="1"/>
          </p:cNvSpPr>
          <p:nvPr>
            <p:ph type="sldNum" sz="quarter" idx="12"/>
          </p:nvPr>
        </p:nvSpPr>
        <p:spPr/>
        <p:txBody>
          <a:bodyPr/>
          <a:lstStyle/>
          <a:p>
            <a:fld id="{9C1BADA6-C91A-48EB-B97A-37F88C408009}" type="slidenum">
              <a:rPr lang="en-US" smtClean="0">
                <a:solidFill>
                  <a:schemeClr val="tx1"/>
                </a:solidFill>
              </a:rPr>
              <a:pPr/>
              <a:t>9</a:t>
            </a:fld>
            <a:endParaRPr lang="en-US" dirty="0">
              <a:solidFill>
                <a:schemeClr val="tx1"/>
              </a:solidFill>
            </a:endParaRPr>
          </a:p>
        </p:txBody>
      </p:sp>
      <p:sp>
        <p:nvSpPr>
          <p:cNvPr id="5" name="Content Placeholder 2">
            <a:extLst>
              <a:ext uri="{FF2B5EF4-FFF2-40B4-BE49-F238E27FC236}">
                <a16:creationId xmlns:a16="http://schemas.microsoft.com/office/drawing/2014/main" id="{CFD75A26-D00B-7512-E1AD-2980A9B52546}"/>
              </a:ext>
            </a:extLst>
          </p:cNvPr>
          <p:cNvSpPr txBox="1">
            <a:spLocks/>
          </p:cNvSpPr>
          <p:nvPr/>
        </p:nvSpPr>
        <p:spPr>
          <a:xfrm>
            <a:off x="838200" y="1615533"/>
            <a:ext cx="10515600" cy="4599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Funding Statement:</a:t>
            </a:r>
          </a:p>
          <a:p>
            <a:pPr marL="0" indent="0">
              <a:buNone/>
            </a:pPr>
            <a:r>
              <a:rPr lang="en-US" sz="2000" dirty="0"/>
              <a:t>This conference is coordinated by the ADA Knowledge Translation Center with support from the ADA National Network Research Committee, and funded through the National Institute on Disability, Independent Living, and Rehabilitation Research (NIDILRR) (NIDILRR grant number 90DPAD0004). NIDILRR is a Center within the Administration for Community Living (ACL), Department of Health and Human Services (HHS).</a:t>
            </a:r>
          </a:p>
          <a:p>
            <a:pPr marL="0" indent="0">
              <a:buNone/>
            </a:pPr>
            <a:endParaRPr lang="en-US" sz="2000" dirty="0"/>
          </a:p>
          <a:p>
            <a:pPr marL="0" indent="0">
              <a:buNone/>
            </a:pPr>
            <a:r>
              <a:rPr lang="en-US" sz="2000" b="1" dirty="0"/>
              <a:t>Disclaimer:</a:t>
            </a:r>
          </a:p>
          <a:p>
            <a:pPr marL="0" indent="0">
              <a:buNone/>
            </a:pPr>
            <a:r>
              <a:rPr lang="en-US" sz="2000" dirty="0"/>
              <a:t>The views and opinions expressed in this conference are those of the speakers and do not necessarily reflect the views, positions, or policies of any entities they represent, the ADA Knowledge Translation Center, the ADA National Network, the University of Washington, or the federal government. Statements, views, and opinions expressed during any presentation or in any materials are those solely of the presenter. The information and assistance provided is not legal advice.</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3675667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1680</TotalTime>
  <Words>3038</Words>
  <Application>Microsoft Office PowerPoint</Application>
  <PresentationFormat>Widescreen</PresentationFormat>
  <Paragraphs>387</Paragraphs>
  <Slides>43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Aptos</vt:lpstr>
      <vt:lpstr>Aptos Display</vt:lpstr>
      <vt:lpstr>Arial</vt:lpstr>
      <vt:lpstr>Bebas Neue Regular</vt:lpstr>
      <vt:lpstr>Calibri</vt:lpstr>
      <vt:lpstr>Play</vt:lpstr>
      <vt:lpstr>Tahoma</vt:lpstr>
      <vt:lpstr>Office Theme</vt:lpstr>
      <vt:lpstr>ADA State of the Science  Research Conference</vt:lpstr>
      <vt:lpstr>ZOOM WEBINAR Interface</vt:lpstr>
      <vt:lpstr>Listening to the Webinar via Your Computer</vt:lpstr>
      <vt:lpstr>  Real-Time Captioning</vt:lpstr>
      <vt:lpstr>Video Sign Language Interpreter</vt:lpstr>
      <vt:lpstr>Changing Screen View</vt:lpstr>
      <vt:lpstr>Submitting Questions</vt:lpstr>
      <vt:lpstr>Welcome to the 2026 ADA State of the Science Research Conference   Day 2</vt:lpstr>
      <vt:lpstr>Funding Statement and Disclaimer</vt:lpstr>
      <vt:lpstr>Overview of Day 2</vt:lpstr>
      <vt:lpstr>Health and Society</vt:lpstr>
      <vt:lpstr>Improving accessibility of hospital facilities using immerging computational methods</vt:lpstr>
      <vt:lpstr>Purpose &amp; Method</vt:lpstr>
      <vt:lpstr>Results and Findings</vt:lpstr>
      <vt:lpstr> Access to Quality Health Services under the ADA</vt:lpstr>
      <vt:lpstr>Project Summary</vt:lpstr>
      <vt:lpstr>Findings &amp; Recommendations </vt:lpstr>
      <vt:lpstr>Findings from ADA PARC:   Using Scorecards to Compare States on Participation Opportunities</vt:lpstr>
      <vt:lpstr>Purpose &amp; Method (ADA PARC)</vt:lpstr>
      <vt:lpstr>Economic Scorecard (accessible table available at: https://adaparc.shinyapps.io/ADA_PARC/#section-scorecards) </vt:lpstr>
      <vt:lpstr>Family Support Research and Training Center</vt:lpstr>
      <vt:lpstr>Overview</vt:lpstr>
      <vt:lpstr>Key Takeaways</vt:lpstr>
      <vt:lpstr>Moderator Summary: Health and Society  Moderated by: Kara Ayers</vt:lpstr>
      <vt:lpstr>Q&amp;A Health and Society</vt:lpstr>
      <vt:lpstr>Break </vt:lpstr>
      <vt:lpstr>Community Needs and Access</vt:lpstr>
      <vt:lpstr>Current Needs of ADA Coordinators Among Title II Entities</vt:lpstr>
      <vt:lpstr>Purpose and Method</vt:lpstr>
      <vt:lpstr>Results</vt:lpstr>
      <vt:lpstr>Access to Justice: A Review of ADA Notice Requirements on State Court Websites</vt:lpstr>
      <vt:lpstr>Research Question &amp; Method</vt:lpstr>
      <vt:lpstr>Key Findings &amp; Recommendations</vt:lpstr>
      <vt:lpstr>Accessible Cities 4 All: Where are we?</vt:lpstr>
      <vt:lpstr>The Challenge</vt:lpstr>
      <vt:lpstr>State of Research:</vt:lpstr>
      <vt:lpstr>The built environment, social connection, and ways of knowing in disabled peoples’ campaigns for accessibility in Chicago</vt:lpstr>
      <vt:lpstr>The built environment isn’t a neutral </vt:lpstr>
      <vt:lpstr>For everyone?: Rethinking universality in practice</vt:lpstr>
      <vt:lpstr>Moderator Summary: Community Needs and Access  Moderated by: Heather Ansley</vt:lpstr>
      <vt:lpstr>Q&amp;A Community Needs and Access</vt:lpstr>
      <vt:lpstr> Wrap-up</vt:lpstr>
      <vt:lpstr>Thank you for attending the 2026 ADA State of the Science Research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Meghan Porter</dc:creator>
  <cp:lastModifiedBy>Diaz, Claudia</cp:lastModifiedBy>
  <cp:revision>32</cp:revision>
  <dcterms:created xsi:type="dcterms:W3CDTF">2025-11-13T17:48:51Z</dcterms:created>
  <dcterms:modified xsi:type="dcterms:W3CDTF">2026-03-12T16:05:48Z</dcterms:modified>
</cp:coreProperties>
</file>