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8"/>
  </p:notesMasterIdLst>
  <p:handoutMasterIdLst>
    <p:handoutMasterId r:id="rId29"/>
  </p:handoutMasterIdLst>
  <p:sldIdLst>
    <p:sldId id="1219" r:id="rId2"/>
    <p:sldId id="1215" r:id="rId3"/>
    <p:sldId id="258" r:id="rId4"/>
    <p:sldId id="259" r:id="rId5"/>
    <p:sldId id="260" r:id="rId6"/>
    <p:sldId id="926" r:id="rId7"/>
    <p:sldId id="899" r:id="rId8"/>
    <p:sldId id="927" r:id="rId9"/>
    <p:sldId id="901" r:id="rId10"/>
    <p:sldId id="915" r:id="rId11"/>
    <p:sldId id="914" r:id="rId12"/>
    <p:sldId id="917" r:id="rId13"/>
    <p:sldId id="916" r:id="rId14"/>
    <p:sldId id="928" r:id="rId15"/>
    <p:sldId id="918" r:id="rId16"/>
    <p:sldId id="919" r:id="rId17"/>
    <p:sldId id="920" r:id="rId18"/>
    <p:sldId id="921" r:id="rId19"/>
    <p:sldId id="922" r:id="rId20"/>
    <p:sldId id="929" r:id="rId21"/>
    <p:sldId id="930" r:id="rId22"/>
    <p:sldId id="923" r:id="rId23"/>
    <p:sldId id="924" r:id="rId24"/>
    <p:sldId id="925" r:id="rId25"/>
    <p:sldId id="913" r:id="rId26"/>
    <p:sldId id="9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hn Butterworth" initials="JB [5]" lastIdx="1" clrIdx="6"/>
  <p:cmAuthor id="1" name="Allison" initials="A" lastIdx="2" clrIdx="0"/>
  <p:cmAuthor id="8" name="John Butterworth" initials="JB [6]" lastIdx="1" clrIdx="7"/>
  <p:cmAuthor id="2" name="John Butterworth" initials="JB" lastIdx="3" clrIdx="1"/>
  <p:cmAuthor id="9" name="John Butterworth" initials="JB [7]" lastIdx="1" clrIdx="8"/>
  <p:cmAuthor id="3" name="John Butterworth" initials="JB [2]" lastIdx="1" clrIdx="2"/>
  <p:cmAuthor id="10" name="Allison Cohen Hall" initials="ACH" lastIdx="15" clrIdx="9"/>
  <p:cmAuthor id="4" name="John Butterworth" initials="JB [3]" lastIdx="1" clrIdx="3"/>
  <p:cmAuthor id="11" name="Anya R Weber" initials="ARW" lastIdx="1" clrIdx="10"/>
  <p:cmAuthor id="5" name="John Butterworth" initials="JB [3] [2]" lastIdx="1" clrIdx="4"/>
  <p:cmAuthor id="12" name="Pimjai Sudsawad" initials="PS" lastIdx="6" clrIdx="11">
    <p:extLst>
      <p:ext uri="{19B8F6BF-5375-455C-9EA6-DF929625EA0E}">
        <p15:presenceInfo xmlns:p15="http://schemas.microsoft.com/office/powerpoint/2012/main" userId="Pimjai Sudsawad" providerId="None"/>
      </p:ext>
    </p:extLst>
  </p:cmAuthor>
  <p:cmAuthor id="6" name="John Butterworth" initials="JB [4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0AE"/>
    <a:srgbClr val="FFFC00"/>
    <a:srgbClr val="1560A0"/>
    <a:srgbClr val="2578AF"/>
    <a:srgbClr val="FFFFFF"/>
    <a:srgbClr val="1C5298"/>
    <a:srgbClr val="5D9732"/>
    <a:srgbClr val="2678B0"/>
    <a:srgbClr val="8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78792" autoAdjust="0"/>
  </p:normalViewPr>
  <p:slideViewPr>
    <p:cSldViewPr snapToGrid="0" snapToObjects="1">
      <p:cViewPr varScale="1">
        <p:scale>
          <a:sx n="53" d="100"/>
          <a:sy n="53" d="100"/>
        </p:scale>
        <p:origin x="36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04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88FD-B61C-A642-80F6-31EA39FEA265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EE7CB-706F-CF4A-B868-CC1CE05948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01F8A-6F1C-974E-8384-8717327E6772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CCF30-75E7-4047-B971-189668F28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46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fld id="{E4A18A36-1BFC-1346-881B-371B77C93F58}" type="slidenum">
              <a:rPr lang="en-US" sz="1200"/>
              <a:pPr>
                <a:defRPr/>
              </a:pPr>
              <a:t>26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3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412E-7F00-4BC9-ADEA-05C9B0C4A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7826A-644D-4A22-B4B0-55F9FD59A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9139-CFED-47FB-B487-213E14F5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3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7FD0-B8A2-427A-84CB-0FA80FAF7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7587B-8183-4742-A3E1-A31747EC8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8ACAD-E0F9-46D3-92F1-E3E09E0B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ADA National Network logo">
            <a:extLst>
              <a:ext uri="{FF2B5EF4-FFF2-40B4-BE49-F238E27FC236}">
                <a16:creationId xmlns:a16="http://schemas.microsoft.com/office/drawing/2014/main" id="{F43E2077-E263-4A49-AF10-A0CF5F0D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8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27663-32B0-4C12-B6E9-D3A9A2D05F0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25B43-99EE-4E73-AF41-9D651AF0F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C24E-14F2-4963-BC11-BA99EC1A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ADA National Network logo">
            <a:extLst>
              <a:ext uri="{FF2B5EF4-FFF2-40B4-BE49-F238E27FC236}">
                <a16:creationId xmlns:a16="http://schemas.microsoft.com/office/drawing/2014/main" id="{081F6841-AB92-4A92-AE0B-9F22F9D75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572B-CCE1-4D62-917C-340076CE3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B4DA-A19D-4CF5-9987-395931FB1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BDB16-DC23-464B-BA97-4D20C53F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ADA National Network logo">
            <a:extLst>
              <a:ext uri="{FF2B5EF4-FFF2-40B4-BE49-F238E27FC236}">
                <a16:creationId xmlns:a16="http://schemas.microsoft.com/office/drawing/2014/main" id="{D9557D6E-1477-4F08-A8C6-FAA35CE23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7C92-206C-486C-BF50-F9823F8D6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FE532-455F-4958-A125-D72240023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605E3-146B-45F2-9113-1807B362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 descr="ADA National Network logo">
            <a:extLst>
              <a:ext uri="{FF2B5EF4-FFF2-40B4-BE49-F238E27FC236}">
                <a16:creationId xmlns:a16="http://schemas.microsoft.com/office/drawing/2014/main" id="{6CAE7FFD-47D7-43A5-AA68-86B462DDC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5EAF-FCF6-4655-92D2-139AE9D6D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849-6C38-4DFE-B739-4DDEB5797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228D9-7C79-4677-98AF-326CCC75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27DF6-0982-4F3C-A725-5E369151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 descr="ADA National Network logo">
            <a:extLst>
              <a:ext uri="{FF2B5EF4-FFF2-40B4-BE49-F238E27FC236}">
                <a16:creationId xmlns:a16="http://schemas.microsoft.com/office/drawing/2014/main" id="{3FE505C8-3F40-45D6-876A-A9410E1D1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9D81-1118-4E29-B889-705BB998C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2541C-4218-46CD-9768-1E9E3B24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8D3DB-F661-4813-AC6F-BCBE9CF6B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48108-B148-47D3-B798-43FA02DA5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5342E-B838-42B3-9737-5D417DB50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ED78B-DF11-478E-88D2-0015CE8D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11" descr="ADA National Network logo">
            <a:extLst>
              <a:ext uri="{FF2B5EF4-FFF2-40B4-BE49-F238E27FC236}">
                <a16:creationId xmlns:a16="http://schemas.microsoft.com/office/drawing/2014/main" id="{B2E4F07E-7817-4B20-800F-507A11A84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7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B35B-090D-4126-AD6D-E71C4D0AA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09A01-C4AC-4274-9AC9-E93F1A79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ADA National Network logo">
            <a:extLst>
              <a:ext uri="{FF2B5EF4-FFF2-40B4-BE49-F238E27FC236}">
                <a16:creationId xmlns:a16="http://schemas.microsoft.com/office/drawing/2014/main" id="{49F2CECA-51A4-48FE-A127-24B717296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6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42B83-E782-4531-8F3B-164BC7E8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ADA National Network logo">
            <a:extLst>
              <a:ext uri="{FF2B5EF4-FFF2-40B4-BE49-F238E27FC236}">
                <a16:creationId xmlns:a16="http://schemas.microsoft.com/office/drawing/2014/main" id="{21BF6E43-F575-4004-9468-A59C4EF5C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4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9CFE-B28B-4682-A95D-A055AC48C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A9F6-7EA9-48FA-BB7E-5B4AC3F6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CA154-DCCD-488D-AA3E-8DF7293E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BD378-A2DC-4702-9F7F-19E6A2F3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 descr="ADA National Network logo">
            <a:extLst>
              <a:ext uri="{FF2B5EF4-FFF2-40B4-BE49-F238E27FC236}">
                <a16:creationId xmlns:a16="http://schemas.microsoft.com/office/drawing/2014/main" id="{324C60E5-2FFE-4F36-9ACA-A394DA62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C77E-8408-4C32-8EE0-E50F09BB6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5CAE3-10BF-4B99-9A83-47FEAC528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DE89D-94AB-428D-9C5C-24D4736A7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392BD-56C5-40A9-9FE8-82EBF087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 descr="ADA National Network logo">
            <a:extLst>
              <a:ext uri="{FF2B5EF4-FFF2-40B4-BE49-F238E27FC236}">
                <a16:creationId xmlns:a16="http://schemas.microsoft.com/office/drawing/2014/main" id="{996100C3-23EC-43B1-9B39-70518A14F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9" y="5580490"/>
            <a:ext cx="22762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25A8E-0BE1-438C-8559-B9433B79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78FA8-06B7-4465-9D13-34F39911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38527-663F-4B04-9798-61833F775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2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 box">
            <a:extLst>
              <a:ext uri="{FF2B5EF4-FFF2-40B4-BE49-F238E27FC236}">
                <a16:creationId xmlns:a16="http://schemas.microsoft.com/office/drawing/2014/main" id="{E9AD9E7F-772D-4646-B7D5-153520ED997E}"/>
              </a:ext>
            </a:extLst>
          </p:cNvPr>
          <p:cNvSpPr/>
          <p:nvPr/>
        </p:nvSpPr>
        <p:spPr>
          <a:xfrm>
            <a:off x="0" y="389786"/>
            <a:ext cx="9144000" cy="6046528"/>
          </a:xfrm>
          <a:prstGeom prst="rect">
            <a:avLst/>
          </a:prstGeom>
          <a:solidFill>
            <a:srgbClr val="5670AE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title="Decorative box">
            <a:extLst>
              <a:ext uri="{FF2B5EF4-FFF2-40B4-BE49-F238E27FC236}">
                <a16:creationId xmlns:a16="http://schemas.microsoft.com/office/drawing/2014/main" id="{4C3F3F16-B413-4E7E-B707-1C4771DC1DD7}"/>
              </a:ext>
            </a:extLst>
          </p:cNvPr>
          <p:cNvSpPr/>
          <p:nvPr/>
        </p:nvSpPr>
        <p:spPr>
          <a:xfrm>
            <a:off x="-382772" y="2048618"/>
            <a:ext cx="9739424" cy="2760764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EF4374-7ED0-45E9-80E0-A5609128F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940" y="5163736"/>
            <a:ext cx="6858000" cy="831739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>
                <a:solidFill>
                  <a:schemeClr val="bg1"/>
                </a:solidFill>
              </a:rPr>
              <a:t>April 13 – 15, 2021</a:t>
            </a:r>
          </a:p>
          <a:p>
            <a:r>
              <a:rPr lang="en-US" sz="2400" b="1" spc="300" dirty="0">
                <a:solidFill>
                  <a:schemeClr val="bg1"/>
                </a:solidFill>
              </a:rPr>
              <a:t>#ADAStateOfScience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E72430A-2AF4-4A47-80DD-3EF8261431DB}"/>
              </a:ext>
            </a:extLst>
          </p:cNvPr>
          <p:cNvSpPr txBox="1">
            <a:spLocks/>
          </p:cNvSpPr>
          <p:nvPr/>
        </p:nvSpPr>
        <p:spPr>
          <a:xfrm>
            <a:off x="2140243" y="859547"/>
            <a:ext cx="5900185" cy="724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</a:rPr>
              <a:t>ADA National Network</a:t>
            </a:r>
          </a:p>
        </p:txBody>
      </p:sp>
      <p:pic>
        <p:nvPicPr>
          <p:cNvPr id="10" name="Picture 9" descr="ADA National Network logo">
            <a:extLst>
              <a:ext uri="{FF2B5EF4-FFF2-40B4-BE49-F238E27FC236}">
                <a16:creationId xmlns:a16="http://schemas.microsoft.com/office/drawing/2014/main" id="{6FD14BEA-40EF-40DA-B72D-C443C7D70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81" y="774607"/>
            <a:ext cx="894020" cy="8940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8C58B5-18C7-4D6F-8B55-B90EA753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84" y="2529252"/>
            <a:ext cx="8697432" cy="17675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spc="3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Americans with Disabilities Act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8000" b="1" spc="-300" dirty="0">
                <a:solidFill>
                  <a:schemeClr val="accent1"/>
                </a:solidFill>
                <a:ea typeface="Source Sans Pro Black" panose="020B0803030403020204" pitchFamily="34" charset="0"/>
              </a:rPr>
              <a:t>STATE OF THE SCIENCE</a:t>
            </a:r>
            <a:endParaRPr lang="en-US" b="1" spc="-300" dirty="0">
              <a:solidFill>
                <a:schemeClr val="accent1"/>
              </a:solidFill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1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5EEB-D781-4535-BF3C-94E63DBE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6344"/>
          </a:xfrm>
        </p:spPr>
        <p:txBody>
          <a:bodyPr>
            <a:normAutofit/>
          </a:bodyPr>
          <a:lstStyle/>
          <a:p>
            <a:r>
              <a:rPr lang="en-US" sz="3600" b="1" dirty="0"/>
              <a:t>THANKS TO RESEARCH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6095-B46C-4541-B5C1-58632529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72" y="1253330"/>
            <a:ext cx="7886700" cy="5239543"/>
          </a:xfrm>
        </p:spPr>
        <p:txBody>
          <a:bodyPr>
            <a:noAutofit/>
          </a:bodyPr>
          <a:lstStyle/>
          <a:p>
            <a:r>
              <a:rPr lang="en-US" sz="2400" b="1" dirty="0"/>
              <a:t>Massachusetts General Hospital</a:t>
            </a:r>
          </a:p>
          <a:p>
            <a:pPr lvl="1"/>
            <a:r>
              <a:rPr lang="es-ES" sz="2400" b="1" dirty="0"/>
              <a:t>Sowmya R. Rao, PhD (statistician)</a:t>
            </a:r>
            <a:endParaRPr lang="en-US" sz="2400" b="1" dirty="0"/>
          </a:p>
          <a:p>
            <a:pPr lvl="1"/>
            <a:r>
              <a:rPr lang="en-US" sz="2400" b="1" dirty="0"/>
              <a:t>Karen Donelan, ScD, </a:t>
            </a:r>
            <a:r>
              <a:rPr lang="en-US" sz="2400" b="1" dirty="0" err="1"/>
              <a:t>EdM</a:t>
            </a:r>
            <a:r>
              <a:rPr lang="en-US" sz="2400" b="1" dirty="0"/>
              <a:t> (survey scientist)</a:t>
            </a:r>
          </a:p>
          <a:p>
            <a:pPr lvl="1"/>
            <a:r>
              <a:rPr lang="es-ES" sz="2400" b="1" dirty="0"/>
              <a:t>Nicole D. Agaronnik, BS</a:t>
            </a:r>
            <a:endParaRPr lang="en-US" sz="2400" b="1" dirty="0"/>
          </a:p>
          <a:p>
            <a:r>
              <a:rPr lang="en-US" sz="2400" b="1" dirty="0"/>
              <a:t>University of Colorado, Anschutz Medical Campus (Aurora, CO)</a:t>
            </a:r>
          </a:p>
          <a:p>
            <a:pPr lvl="1"/>
            <a:r>
              <a:rPr lang="es-ES" sz="2400" b="1" dirty="0"/>
              <a:t>Eric G. Campbell, PhD (</a:t>
            </a:r>
            <a:r>
              <a:rPr lang="es-ES" sz="2400" b="1" dirty="0" err="1"/>
              <a:t>survey</a:t>
            </a:r>
            <a:r>
              <a:rPr lang="es-ES" sz="2400" b="1" dirty="0"/>
              <a:t> </a:t>
            </a:r>
            <a:r>
              <a:rPr lang="es-ES" sz="2400" b="1" dirty="0" err="1"/>
              <a:t>scientist</a:t>
            </a:r>
            <a:r>
              <a:rPr lang="es-ES" sz="2400" b="1" dirty="0"/>
              <a:t>)</a:t>
            </a:r>
          </a:p>
          <a:p>
            <a:pPr lvl="1"/>
            <a:r>
              <a:rPr lang="it-IT" sz="2400" b="1" dirty="0"/>
              <a:t>Julie Ressalam, MPH, CHES</a:t>
            </a:r>
            <a:endParaRPr lang="en-US" sz="2400" b="1" dirty="0"/>
          </a:p>
          <a:p>
            <a:r>
              <a:rPr lang="en-US" sz="2400" b="1" dirty="0"/>
              <a:t>University of Massachusetts-Boston, Center for Survey Research</a:t>
            </a:r>
          </a:p>
          <a:p>
            <a:pPr lvl="1"/>
            <a:r>
              <a:rPr lang="es-ES" sz="2400" b="1" dirty="0"/>
              <a:t>Dragana Bolcic-Jankovic, PhD (</a:t>
            </a:r>
            <a:r>
              <a:rPr lang="es-ES" sz="2400" b="1" dirty="0" err="1"/>
              <a:t>survey</a:t>
            </a:r>
            <a:r>
              <a:rPr lang="es-ES" sz="2400" b="1" dirty="0"/>
              <a:t> </a:t>
            </a:r>
            <a:r>
              <a:rPr lang="es-ES" sz="2400" b="1" dirty="0" err="1"/>
              <a:t>scientist</a:t>
            </a:r>
            <a:r>
              <a:rPr lang="es-ES" sz="2400" b="1" dirty="0"/>
              <a:t>, led </a:t>
            </a:r>
            <a:r>
              <a:rPr lang="es-ES" sz="2400" b="1" dirty="0" err="1"/>
              <a:t>survey</a:t>
            </a:r>
            <a:r>
              <a:rPr lang="es-ES" sz="2400" b="1" dirty="0"/>
              <a:t> </a:t>
            </a:r>
            <a:r>
              <a:rPr lang="es-ES" sz="2400" b="1" dirty="0" err="1"/>
              <a:t>administration</a:t>
            </a:r>
            <a:r>
              <a:rPr lang="es-ES" sz="2400" b="1" dirty="0"/>
              <a:t>)</a:t>
            </a:r>
            <a:endParaRPr lang="en-US" sz="2400" b="1" dirty="0"/>
          </a:p>
          <a:p>
            <a:r>
              <a:rPr lang="en-US" sz="2400" b="1" dirty="0"/>
              <a:t>Baystate Health, Springfield, MA</a:t>
            </a:r>
          </a:p>
          <a:p>
            <a:pPr lvl="1"/>
            <a:r>
              <a:rPr lang="en-US" sz="2400" b="1" dirty="0"/>
              <a:t>Tara Lagu, MD, MPH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4697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FC5D-825F-44C7-8B5C-8986D452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/>
              <a:t>PHYSICIAN SPECIALITIES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107AC-1ECD-4042-9F2F-2E9E2A860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9700"/>
            <a:ext cx="7886700" cy="4179759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600" b="1" dirty="0"/>
              <a:t>Internal medicine/general internal medicine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b="1" dirty="0"/>
              <a:t>Family practice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b="1" dirty="0"/>
              <a:t>Rheumatology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b="1" dirty="0"/>
              <a:t>Neurology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b="1" dirty="0"/>
              <a:t>Ophthalmology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b="1" dirty="0"/>
              <a:t>Orthopedic surgery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b="1" dirty="0"/>
              <a:t>Obstetrics/gynecology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38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F18C-B8E6-486F-B479-1292E285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6409"/>
          </a:xfrm>
        </p:spPr>
        <p:txBody>
          <a:bodyPr>
            <a:normAutofit/>
          </a:bodyPr>
          <a:lstStyle/>
          <a:p>
            <a:r>
              <a:rPr lang="en-US" sz="3600" b="1" dirty="0"/>
              <a:t>SURVEY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F2AF-AABB-44CD-92DD-57320F9C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4923"/>
            <a:ext cx="7886700" cy="4822310"/>
          </a:xfrm>
        </p:spPr>
        <p:txBody>
          <a:bodyPr>
            <a:noAutofit/>
          </a:bodyPr>
          <a:lstStyle/>
          <a:p>
            <a:r>
              <a:rPr lang="en-US" sz="3000" b="1" dirty="0"/>
              <a:t>Conducted in-depth individual interviews with 20 practicing physicians in Massachusetts</a:t>
            </a:r>
          </a:p>
          <a:p>
            <a:r>
              <a:rPr lang="en-US" sz="3000" b="1" dirty="0"/>
              <a:t>Conducted 3 focus groups with 22 practicing physicians total across 17 states</a:t>
            </a:r>
          </a:p>
          <a:p>
            <a:r>
              <a:rPr lang="en-US" sz="3000" b="1" dirty="0"/>
              <a:t>Identified key topic areas for survey</a:t>
            </a:r>
          </a:p>
          <a:p>
            <a:r>
              <a:rPr lang="en-US" sz="3000" b="1" dirty="0"/>
              <a:t>Designed survey iteratively</a:t>
            </a:r>
          </a:p>
          <a:p>
            <a:r>
              <a:rPr lang="en-US" sz="3000" b="1" dirty="0"/>
              <a:t>Conducted 8 cognitive interviews and 50 pilot tests of draft survey</a:t>
            </a:r>
          </a:p>
          <a:p>
            <a:r>
              <a:rPr lang="en-US" sz="3000" b="1" dirty="0"/>
              <a:t>Final survey:  8 modules, 75 questions – again, broad but not deep</a:t>
            </a:r>
          </a:p>
        </p:txBody>
      </p:sp>
    </p:spTree>
    <p:extLst>
      <p:ext uri="{BB962C8B-B14F-4D97-AF65-F5344CB8AC3E}">
        <p14:creationId xmlns:p14="http://schemas.microsoft.com/office/powerpoint/2010/main" val="270154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5D0F-090A-491C-BA40-0B9D3AC4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550"/>
          </a:xfrm>
        </p:spPr>
        <p:txBody>
          <a:bodyPr>
            <a:normAutofit/>
          </a:bodyPr>
          <a:lstStyle/>
          <a:p>
            <a:r>
              <a:rPr lang="en-US" sz="3600" b="1" dirty="0"/>
              <a:t>CONDUCTING SURVEY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FA2D-BB98-4C3D-8A10-E3E962C7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8228"/>
            <a:ext cx="7886700" cy="5327350"/>
          </a:xfrm>
        </p:spPr>
        <p:txBody>
          <a:bodyPr>
            <a:noAutofit/>
          </a:bodyPr>
          <a:lstStyle/>
          <a:p>
            <a:r>
              <a:rPr lang="en-US" sz="3000" b="1" dirty="0"/>
              <a:t>Randomly sampled practicing physicians from national list</a:t>
            </a:r>
          </a:p>
          <a:p>
            <a:r>
              <a:rPr lang="en-US" sz="3000" b="1" dirty="0"/>
              <a:t>Eliminated trainees, VA physicians, locum tenens physicians, physicians no longer practicing, etc.</a:t>
            </a:r>
          </a:p>
          <a:p>
            <a:r>
              <a:rPr lang="en-US" sz="3000" b="1" dirty="0"/>
              <a:t>Sampled 350 physicians in each primary care specialty + 140 physicians in each of the 5 specialties = 1,400 total in sample</a:t>
            </a:r>
          </a:p>
          <a:p>
            <a:r>
              <a:rPr lang="en-US" sz="3000" b="1" dirty="0"/>
              <a:t>CSR mailed paper survey in October 2019, with $50 bill inside</a:t>
            </a:r>
          </a:p>
          <a:p>
            <a:r>
              <a:rPr lang="en-US" sz="3000" b="1" dirty="0"/>
              <a:t>Also offered option to answer survey on-line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9513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9D2A-3425-47AB-A397-571D3BFF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550"/>
          </a:xfrm>
        </p:spPr>
        <p:txBody>
          <a:bodyPr>
            <a:normAutofit/>
          </a:bodyPr>
          <a:lstStyle/>
          <a:p>
            <a:r>
              <a:rPr lang="en-US" sz="3600" dirty="0"/>
              <a:t>CONDUCTING SURVEY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AFAB7-B9EB-42B7-8003-C87A9F679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9635"/>
            <a:ext cx="7886700" cy="4735813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CSR had information to track nonrespondents</a:t>
            </a:r>
          </a:p>
          <a:p>
            <a:r>
              <a:rPr lang="en-US" sz="3200" b="1" dirty="0"/>
              <a:t>Made follow-up phone calls and re-mailed survey (without $)</a:t>
            </a:r>
          </a:p>
          <a:p>
            <a:r>
              <a:rPr lang="en-US" sz="3200" b="1" dirty="0"/>
              <a:t>84% answered by mail, 16% on-line</a:t>
            </a:r>
          </a:p>
          <a:p>
            <a:r>
              <a:rPr lang="en-US" sz="3200" b="1" dirty="0"/>
              <a:t>Final follow up complicated by pandemic in Spring 2020</a:t>
            </a:r>
          </a:p>
          <a:p>
            <a:r>
              <a:rPr lang="en-US" sz="3200" b="1" dirty="0"/>
              <a:t>Overall weighted response rate: 61%</a:t>
            </a:r>
          </a:p>
          <a:p>
            <a:r>
              <a:rPr lang="en-US" sz="3200" b="1" dirty="0"/>
              <a:t>Response rates varied narrowly across specialties: from 58% for neurologists to 63% for rheumatologists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49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98B1-7075-47C6-A2E1-E56BF0FB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4854"/>
            <a:ext cx="7886700" cy="1292486"/>
          </a:xfrm>
        </p:spPr>
        <p:txBody>
          <a:bodyPr>
            <a:noAutofit/>
          </a:bodyPr>
          <a:lstStyle/>
          <a:p>
            <a:r>
              <a:rPr lang="en-US" sz="3600" b="1" dirty="0"/>
              <a:t>Many findings on various topics. Focus here on physicians’ perceptions of caring for people with disability.</a:t>
            </a:r>
          </a:p>
        </p:txBody>
      </p:sp>
    </p:spTree>
    <p:extLst>
      <p:ext uri="{BB962C8B-B14F-4D97-AF65-F5344CB8AC3E}">
        <p14:creationId xmlns:p14="http://schemas.microsoft.com/office/powerpoint/2010/main" val="192379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C60A-65D3-43E7-BFE9-E78AFA8F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8766"/>
          </a:xfrm>
        </p:spPr>
        <p:txBody>
          <a:bodyPr>
            <a:normAutofit/>
          </a:bodyPr>
          <a:lstStyle/>
          <a:p>
            <a:r>
              <a:rPr lang="en-US" sz="3600" b="1" dirty="0"/>
              <a:t>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4A87-43CB-4307-9AB5-E3EC9A4D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0847"/>
            <a:ext cx="7886700" cy="4351338"/>
          </a:xfrm>
        </p:spPr>
        <p:txBody>
          <a:bodyPr>
            <a:normAutofit/>
          </a:bodyPr>
          <a:lstStyle/>
          <a:p>
            <a:r>
              <a:rPr lang="en-US" sz="3300" b="1" dirty="0"/>
              <a:t>82% of physicians report that people with significant disability have overall worse quality of life than other people</a:t>
            </a:r>
          </a:p>
          <a:p>
            <a:r>
              <a:rPr lang="en-US" sz="3300" b="1" dirty="0"/>
              <a:t>41% of physicians are very confident in their ability to provide equal quality care to people with disability</a:t>
            </a:r>
          </a:p>
          <a:p>
            <a:r>
              <a:rPr lang="en-US" sz="3300" b="1" dirty="0"/>
              <a:t>56% strongly welcome people with disability into their practices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29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A5B6-9C14-41FF-8123-1A48384A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1696"/>
          </a:xfrm>
        </p:spPr>
        <p:txBody>
          <a:bodyPr>
            <a:normAutofit/>
          </a:bodyPr>
          <a:lstStyle/>
          <a:p>
            <a:r>
              <a:rPr lang="en-US" sz="3600" b="1" dirty="0"/>
              <a:t>OTHER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38C6-BAC0-4360-B808-ECD2B5FA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4987"/>
            <a:ext cx="7886700" cy="2672234"/>
          </a:xfrm>
        </p:spPr>
        <p:txBody>
          <a:bodyPr>
            <a:noAutofit/>
          </a:bodyPr>
          <a:lstStyle/>
          <a:p>
            <a:r>
              <a:rPr lang="en-US" sz="3300" b="1" dirty="0"/>
              <a:t>18% of physicians strongly agree that people with disability are often treated unfairly in the health care system</a:t>
            </a:r>
          </a:p>
          <a:p>
            <a:r>
              <a:rPr lang="en-US" sz="3300" b="1" dirty="0"/>
              <a:t>80% strongly agree that understanding their patients with disability is very valuable</a:t>
            </a:r>
          </a:p>
        </p:txBody>
      </p:sp>
    </p:spTree>
    <p:extLst>
      <p:ext uri="{BB962C8B-B14F-4D97-AF65-F5344CB8AC3E}">
        <p14:creationId xmlns:p14="http://schemas.microsoft.com/office/powerpoint/2010/main" val="91339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F879-7B2B-4C0F-8FF7-4CEC61FF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123"/>
          </a:xfrm>
        </p:spPr>
        <p:txBody>
          <a:bodyPr>
            <a:normAutofit/>
          </a:bodyPr>
          <a:lstStyle/>
          <a:p>
            <a:r>
              <a:rPr lang="en-US" sz="3600" b="1" dirty="0"/>
              <a:t>MULTIVARIABLE ANALYSIS: QOL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43E6-92F7-442B-83E6-08607B4A4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7344"/>
            <a:ext cx="7706053" cy="3682932"/>
          </a:xfrm>
        </p:spPr>
        <p:txBody>
          <a:bodyPr>
            <a:normAutofit fontScale="92500" lnSpcReduction="20000"/>
          </a:bodyPr>
          <a:lstStyle/>
          <a:p>
            <a:r>
              <a:rPr lang="en-US" sz="3300" b="1" dirty="0"/>
              <a:t>Few significant associations</a:t>
            </a:r>
          </a:p>
          <a:p>
            <a:r>
              <a:rPr lang="en-US" sz="3300" b="1" dirty="0"/>
              <a:t>Women physicians much LESS likely than men to report worse quality of life for people with disability: OR = 0.58 (0.33, 1.01, p = 0.05), </a:t>
            </a:r>
          </a:p>
          <a:p>
            <a:r>
              <a:rPr lang="en-US" sz="3300" b="1" dirty="0"/>
              <a:t>Safety-net physicians less likely than non-safety net physicians to report worse quality of life for people with disability: OR = 0.59 (0.34, 1.03, p = 0.06)</a:t>
            </a:r>
          </a:p>
        </p:txBody>
      </p:sp>
    </p:spTree>
    <p:extLst>
      <p:ext uri="{BB962C8B-B14F-4D97-AF65-F5344CB8AC3E}">
        <p14:creationId xmlns:p14="http://schemas.microsoft.com/office/powerpoint/2010/main" val="378585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1836-8C6C-4790-9863-8C0A61AB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1878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MULTIVARIABLE ANAYSIS: WELCOMING PWD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DB33-39C0-4034-AC36-E34D1382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0976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Women physicians much more welcoming than men: OR = 2.29 (1.40, 3.76, p &lt; .001)</a:t>
            </a:r>
          </a:p>
          <a:p>
            <a:r>
              <a:rPr lang="en-US" sz="3200" b="1" dirty="0"/>
              <a:t>Some racial/ethnic differences, but samples for under-represented minorities too small to evaluate fully</a:t>
            </a:r>
          </a:p>
          <a:p>
            <a:r>
              <a:rPr lang="en-US" sz="3200" b="1" dirty="0"/>
              <a:t>Older physicians much less welcoming than younger physicians 0.58 (0.35, 0.97, p = .04)</a:t>
            </a:r>
          </a:p>
          <a:p>
            <a:r>
              <a:rPr lang="en-US" sz="3200" b="1" dirty="0"/>
              <a:t>Physicians in private practice much less welcoming than physicians at teaching hospitals 0.38 (0.19, 0.75, p = 0.01)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72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1708"/>
            <a:ext cx="7886700" cy="189316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Health Care Disparities for People with Disability and Potential Role of Physician Bias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2DA5-0F59-4979-A30C-2CF3D0A5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71455"/>
            <a:ext cx="7886700" cy="2505508"/>
          </a:xfrm>
        </p:spPr>
        <p:txBody>
          <a:bodyPr>
            <a:noAutofit/>
          </a:bodyPr>
          <a:lstStyle/>
          <a:p>
            <a:r>
              <a:rPr lang="en-US" sz="2400" b="1" dirty="0"/>
              <a:t>Lisa I. Iezzoni, MD, MSc</a:t>
            </a:r>
          </a:p>
          <a:p>
            <a:r>
              <a:rPr lang="en-US" sz="2400" b="1" dirty="0"/>
              <a:t>Professor of Medicine, Harvard Medical School</a:t>
            </a:r>
          </a:p>
          <a:p>
            <a:r>
              <a:rPr lang="en-US" sz="2400" b="1" dirty="0"/>
              <a:t>Health Policy Research Center, Massachusetts General Hospital</a:t>
            </a:r>
          </a:p>
          <a:p>
            <a:r>
              <a:rPr lang="en-US" sz="2400" b="1" dirty="0"/>
              <a:t>April 15, 2021 </a:t>
            </a:r>
          </a:p>
        </p:txBody>
      </p:sp>
    </p:spTree>
    <p:extLst>
      <p:ext uri="{BB962C8B-B14F-4D97-AF65-F5344CB8AC3E}">
        <p14:creationId xmlns:p14="http://schemas.microsoft.com/office/powerpoint/2010/main" val="175121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629A-4192-48AD-916D-8F5CBB06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982"/>
          </a:xfrm>
        </p:spPr>
        <p:txBody>
          <a:bodyPr>
            <a:normAutofit/>
          </a:bodyPr>
          <a:lstStyle/>
          <a:p>
            <a:r>
              <a:rPr lang="en-US" sz="3600" dirty="0"/>
              <a:t>WELCOMING PWD #2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C315-D890-4A32-B0E7-A1DDA789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620988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sz="3300" b="1" dirty="0"/>
              <a:t>Physicians who value understanding patients with disability much more welcoming 5.46 (3.03, 9.83, p &lt; .0001)</a:t>
            </a:r>
          </a:p>
          <a:p>
            <a:r>
              <a:rPr lang="en-US" sz="3300" b="1" dirty="0"/>
              <a:t>Physicians who feel very confident about ability to provide equal quality of care much more welcoming than other physicians 3.53 (2.20, 5.67, p &lt; .0001)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927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5CD2-25CB-43C6-AD34-E36AF3AA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198"/>
          </a:xfrm>
        </p:spPr>
        <p:txBody>
          <a:bodyPr>
            <a:normAutofit/>
          </a:bodyPr>
          <a:lstStyle/>
          <a:p>
            <a:r>
              <a:rPr lang="en-US" sz="3600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B808-95FB-41B3-99C6-20F0C6FA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64" y="1081897"/>
            <a:ext cx="7886700" cy="4979342"/>
          </a:xfrm>
        </p:spPr>
        <p:txBody>
          <a:bodyPr>
            <a:noAutofit/>
          </a:bodyPr>
          <a:lstStyle/>
          <a:p>
            <a:r>
              <a:rPr lang="en-US" sz="2700" b="1" dirty="0"/>
              <a:t>Short survey – aimed for 15 minutes. Broad but shallow.</a:t>
            </a:r>
          </a:p>
          <a:p>
            <a:r>
              <a:rPr lang="en-US" sz="2700" b="1" dirty="0"/>
              <a:t>Did not include questions that explicitly link physicians’ attitudes with their treatment decisions for patients with disability</a:t>
            </a:r>
          </a:p>
          <a:p>
            <a:r>
              <a:rPr lang="en-US" sz="2700" b="1" dirty="0"/>
              <a:t>Not feasible to explore implicit biases (e.g., through Implicit Association Test, conducted on-line)</a:t>
            </a:r>
          </a:p>
          <a:p>
            <a:r>
              <a:rPr lang="en-US" sz="2700" b="1" dirty="0"/>
              <a:t>Too few under-represented minority physicians – as in the professional overall – to explore their attitudes</a:t>
            </a:r>
          </a:p>
          <a:p>
            <a:r>
              <a:rPr lang="en-US" sz="2700" b="1" dirty="0"/>
              <a:t>Budgetary constraints limited survey size: could not compare across specialties; could not include other relevant specialties</a:t>
            </a:r>
          </a:p>
        </p:txBody>
      </p:sp>
    </p:spTree>
    <p:extLst>
      <p:ext uri="{BB962C8B-B14F-4D97-AF65-F5344CB8AC3E}">
        <p14:creationId xmlns:p14="http://schemas.microsoft.com/office/powerpoint/2010/main" val="3386464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D3F7-A430-4F10-8888-799FDAA3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456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DISCUSSION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86F1-D150-415F-91F0-73DFD995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33"/>
            <a:ext cx="7886700" cy="4351338"/>
          </a:xfrm>
        </p:spPr>
        <p:txBody>
          <a:bodyPr>
            <a:noAutofit/>
          </a:bodyPr>
          <a:lstStyle/>
          <a:p>
            <a:r>
              <a:rPr lang="en-US" sz="3000" b="1" dirty="0"/>
              <a:t>Social desirability bias not evident (survey gave physicians option to say people with disability have same – or better – QOL)</a:t>
            </a:r>
          </a:p>
          <a:p>
            <a:r>
              <a:rPr lang="en-US" sz="3000" b="1" dirty="0"/>
              <a:t>Response about worse quality of life suggests strong confidence in their answer (i.e., that no one would argue with their response)</a:t>
            </a:r>
          </a:p>
          <a:p>
            <a:r>
              <a:rPr lang="en-US" sz="3000" b="1" dirty="0"/>
              <a:t>Raises question about care for people with disability in times of scarce resources: COVID-19 pandemic</a:t>
            </a:r>
          </a:p>
          <a:p>
            <a:r>
              <a:rPr lang="en-US" sz="3000" b="1" dirty="0"/>
              <a:t>Given potential bias of physicians, how do we ensure that people with disability get equal quality care</a:t>
            </a:r>
          </a:p>
        </p:txBody>
      </p:sp>
    </p:spTree>
    <p:extLst>
      <p:ext uri="{BB962C8B-B14F-4D97-AF65-F5344CB8AC3E}">
        <p14:creationId xmlns:p14="http://schemas.microsoft.com/office/powerpoint/2010/main" val="330717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B973-BD04-4C22-B2B3-9D9E794D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456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DISCUSSION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086D-B42F-4DE0-A506-8ACF47AF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886700" cy="5604669"/>
          </a:xfrm>
        </p:spPr>
        <p:txBody>
          <a:bodyPr>
            <a:noAutofit/>
          </a:bodyPr>
          <a:lstStyle/>
          <a:p>
            <a:r>
              <a:rPr lang="en-US" sz="3000" b="1" dirty="0"/>
              <a:t>Only 41% of physicians feel confident in ability to provide equal quality care to people with disability</a:t>
            </a:r>
          </a:p>
          <a:p>
            <a:r>
              <a:rPr lang="en-US" sz="3000" b="1" dirty="0"/>
              <a:t>Those who do not feel confident are less welcoming of people with disability in their practices</a:t>
            </a:r>
          </a:p>
          <a:p>
            <a:r>
              <a:rPr lang="en-US" sz="3000" b="1" dirty="0"/>
              <a:t>30+ years after enactment of Americans with Disabilities Act, troubling that less than half of physicians feel confident about providing equal quality care</a:t>
            </a:r>
          </a:p>
          <a:p>
            <a:r>
              <a:rPr lang="en-US" sz="3000" b="1" dirty="0"/>
              <a:t>Clearly, this must be addressed – but how quickly can that happen?</a:t>
            </a:r>
          </a:p>
        </p:txBody>
      </p:sp>
    </p:spTree>
    <p:extLst>
      <p:ext uri="{BB962C8B-B14F-4D97-AF65-F5344CB8AC3E}">
        <p14:creationId xmlns:p14="http://schemas.microsoft.com/office/powerpoint/2010/main" val="292175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8041-6E7F-4C5E-A0C7-188044DD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870"/>
            <a:ext cx="7886700" cy="1829518"/>
          </a:xfrm>
        </p:spPr>
        <p:txBody>
          <a:bodyPr>
            <a:noAutofit/>
          </a:bodyPr>
          <a:lstStyle/>
          <a:p>
            <a:r>
              <a:rPr lang="en-US" sz="3600" b="1" dirty="0"/>
              <a:t>Why should patients with disability need to prove to their doctor that they value the quality of their life to get equal quality care?</a:t>
            </a:r>
          </a:p>
        </p:txBody>
      </p:sp>
    </p:spTree>
    <p:extLst>
      <p:ext uri="{BB962C8B-B14F-4D97-AF65-F5344CB8AC3E}">
        <p14:creationId xmlns:p14="http://schemas.microsoft.com/office/powerpoint/2010/main" val="387213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ireworks in the sky&#10;&#10;">
            <a:extLst>
              <a:ext uri="{FF2B5EF4-FFF2-40B4-BE49-F238E27FC236}">
                <a16:creationId xmlns:a16="http://schemas.microsoft.com/office/drawing/2014/main" id="{81AFBA19-6B20-449C-8E4E-9FCD0F7C0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04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F2B0FD-660B-49FD-83AA-78890E3F2252}"/>
              </a:ext>
            </a:extLst>
          </p:cNvPr>
          <p:cNvSpPr txBox="1"/>
          <p:nvPr/>
        </p:nvSpPr>
        <p:spPr>
          <a:xfrm>
            <a:off x="2850776" y="5915378"/>
            <a:ext cx="34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www.adata.org</a:t>
            </a:r>
            <a:r>
              <a:rPr lang="en-US" dirty="0"/>
              <a:t> |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1-800-949-4232</a:t>
            </a:r>
            <a:endParaRPr lang="en-US" dirty="0"/>
          </a:p>
        </p:txBody>
      </p:sp>
      <p:pic>
        <p:nvPicPr>
          <p:cNvPr id="7" name="Content Placeholder 6" descr="ADA National Network Regional Centers Map">
            <a:extLst>
              <a:ext uri="{FF2B5EF4-FFF2-40B4-BE49-F238E27FC236}">
                <a16:creationId xmlns:a16="http://schemas.microsoft.com/office/drawing/2014/main" id="{8E25AED9-CF77-49BE-9E99-B9A4396F2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05" y="2278175"/>
            <a:ext cx="5038590" cy="3047918"/>
          </a:xfrm>
        </p:spPr>
      </p:pic>
      <p:pic>
        <p:nvPicPr>
          <p:cNvPr id="9" name="Picture 8" descr="Celebrating 30 Years ADA National Network Americans with Disabilities Act Guidance and Training">
            <a:extLst>
              <a:ext uri="{FF2B5EF4-FFF2-40B4-BE49-F238E27FC236}">
                <a16:creationId xmlns:a16="http://schemas.microsoft.com/office/drawing/2014/main" id="{54F0B18C-9E60-4E20-9F06-344D898DF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24" y="459022"/>
            <a:ext cx="6364150" cy="125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0" y="54403"/>
            <a:ext cx="3012831" cy="440470"/>
          </a:xfrm>
        </p:spPr>
        <p:txBody>
          <a:bodyPr/>
          <a:lstStyle/>
          <a:p>
            <a:r>
              <a:rPr lang="en-CA" sz="800" dirty="0">
                <a:solidFill>
                  <a:schemeClr val="bg1"/>
                </a:solidFill>
              </a:rPr>
              <a:t>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41476932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4FFF-F8E5-49BF-92D0-C64755DA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781"/>
            <a:ext cx="7886700" cy="571501"/>
          </a:xfrm>
        </p:spPr>
        <p:txBody>
          <a:bodyPr>
            <a:noAutofit/>
          </a:bodyPr>
          <a:lstStyle/>
          <a:p>
            <a:r>
              <a:rPr lang="en-US" sz="3600" b="1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7DCC-C646-4B80-B889-196DB6B1B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0166"/>
            <a:ext cx="7886700" cy="4875620"/>
          </a:xfrm>
        </p:spPr>
        <p:txBody>
          <a:bodyPr>
            <a:noAutofit/>
          </a:bodyPr>
          <a:lstStyle/>
          <a:p>
            <a:r>
              <a:rPr lang="en-US" sz="3000" b="1" dirty="0"/>
              <a:t>61 million Americans with disability and these numbers are growing</a:t>
            </a:r>
          </a:p>
          <a:p>
            <a:r>
              <a:rPr lang="en-US" sz="3000" b="1" kern="0" dirty="0">
                <a:cs typeface="Arial" panose="020B0604020202020204" pitchFamily="34" charset="0"/>
              </a:rPr>
              <a:t>“Disability in America is not a minority issue … Disability affects today or will affect tomorrow the lives of most Americans.” (National Academy of Medicine, 2007)</a:t>
            </a:r>
          </a:p>
          <a:p>
            <a:r>
              <a:rPr lang="en-US" sz="3000" b="1" kern="0" dirty="0">
                <a:cs typeface="Arial" panose="020B0604020202020204" pitchFamily="34" charset="0"/>
              </a:rPr>
              <a:t>30+ years since passage of the Americans with Disabilities Act</a:t>
            </a:r>
          </a:p>
          <a:p>
            <a:r>
              <a:rPr lang="en-US" sz="3000" b="1" kern="0" dirty="0">
                <a:cs typeface="Arial" panose="020B0604020202020204" pitchFamily="34" charset="0"/>
              </a:rPr>
              <a:t>43+ years since regulations implemented under Section 504 of 1973 Rehabilitation Act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7026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5747-94CD-4BE3-AE4A-6E86319D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96" y="2675875"/>
            <a:ext cx="7886700" cy="994172"/>
          </a:xfrm>
        </p:spPr>
        <p:txBody>
          <a:bodyPr>
            <a:noAutofit/>
          </a:bodyPr>
          <a:lstStyle/>
          <a:p>
            <a:r>
              <a:rPr lang="en-US" sz="3600" b="1" dirty="0"/>
              <a:t>Why is it so hard to make health care fully equitable and accessible to people with disability?</a:t>
            </a:r>
          </a:p>
        </p:txBody>
      </p:sp>
    </p:spTree>
    <p:extLst>
      <p:ext uri="{BB962C8B-B14F-4D97-AF65-F5344CB8AC3E}">
        <p14:creationId xmlns:p14="http://schemas.microsoft.com/office/powerpoint/2010/main" val="402515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5747-94CD-4BE3-AE4A-6E86319D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96" y="2675875"/>
            <a:ext cx="7886700" cy="994172"/>
          </a:xfrm>
        </p:spPr>
        <p:txBody>
          <a:bodyPr>
            <a:noAutofit/>
          </a:bodyPr>
          <a:lstStyle/>
          <a:p>
            <a:r>
              <a:rPr lang="en-US" sz="3600" b="1" dirty="0"/>
              <a:t>Why in 2021 do people with disability still confront barriers and experience disparities in their health care?</a:t>
            </a:r>
          </a:p>
        </p:txBody>
      </p:sp>
    </p:spTree>
    <p:extLst>
      <p:ext uri="{BB962C8B-B14F-4D97-AF65-F5344CB8AC3E}">
        <p14:creationId xmlns:p14="http://schemas.microsoft.com/office/powerpoint/2010/main" val="378440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5747-94CD-4BE3-AE4A-6E86319D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96" y="2675875"/>
            <a:ext cx="7886700" cy="994172"/>
          </a:xfrm>
        </p:spPr>
        <p:txBody>
          <a:bodyPr>
            <a:noAutofit/>
          </a:bodyPr>
          <a:lstStyle/>
          <a:p>
            <a:r>
              <a:rPr lang="en-US" sz="3600" b="1" dirty="0"/>
              <a:t>Previous research: surveys, focus groups,  and in-depth interviews with people with disability have suggested some explanations.</a:t>
            </a:r>
          </a:p>
        </p:txBody>
      </p:sp>
    </p:spTree>
    <p:extLst>
      <p:ext uri="{BB962C8B-B14F-4D97-AF65-F5344CB8AC3E}">
        <p14:creationId xmlns:p14="http://schemas.microsoft.com/office/powerpoint/2010/main" val="47761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F4E2-D210-4BEE-B862-E6F24D0C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55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POTENTIAL CAUSES OF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EC0F-B896-48A7-ACAC-E44579C9B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5740"/>
            <a:ext cx="7886700" cy="4856205"/>
          </a:xfrm>
        </p:spPr>
        <p:txBody>
          <a:bodyPr>
            <a:noAutofit/>
          </a:bodyPr>
          <a:lstStyle/>
          <a:p>
            <a:r>
              <a:rPr lang="en-US" sz="2400" b="1" dirty="0"/>
              <a:t>Patients’ complex underlying health conditions and competing priorities</a:t>
            </a:r>
          </a:p>
          <a:p>
            <a:r>
              <a:rPr lang="en-US" sz="2400" b="1" dirty="0"/>
              <a:t>Disadvantages in social determinants of health</a:t>
            </a:r>
          </a:p>
          <a:p>
            <a:r>
              <a:rPr lang="en-US" sz="2400" b="1" dirty="0"/>
              <a:t>Patients’ preferences for care</a:t>
            </a:r>
          </a:p>
          <a:p>
            <a:r>
              <a:rPr lang="en-US" sz="2400" b="1" dirty="0"/>
              <a:t>Inadequate training of health care professionals</a:t>
            </a:r>
          </a:p>
          <a:p>
            <a:r>
              <a:rPr lang="en-US" sz="2400" b="1" dirty="0"/>
              <a:t>Ineffective communication accommodations</a:t>
            </a:r>
          </a:p>
          <a:p>
            <a:r>
              <a:rPr lang="en-US" sz="2400" b="1" dirty="0"/>
              <a:t>Inaccessible medical diagnostic equipment, including weight scales and exam tables</a:t>
            </a:r>
          </a:p>
          <a:p>
            <a:r>
              <a:rPr lang="en-US" sz="2400" b="1" dirty="0"/>
              <a:t>Inadequate knowledge about ADA mandates for equitable care</a:t>
            </a:r>
          </a:p>
          <a:p>
            <a:r>
              <a:rPr lang="en-US" sz="2400" b="1" dirty="0"/>
              <a:t>Erroneous assumptions about people with disability</a:t>
            </a:r>
          </a:p>
          <a:p>
            <a:r>
              <a:rPr lang="en-US" sz="2400" b="1" dirty="0"/>
              <a:t>Ableism attitudes among clinicians</a:t>
            </a:r>
          </a:p>
        </p:txBody>
      </p:sp>
    </p:spTree>
    <p:extLst>
      <p:ext uri="{BB962C8B-B14F-4D97-AF65-F5344CB8AC3E}">
        <p14:creationId xmlns:p14="http://schemas.microsoft.com/office/powerpoint/2010/main" val="17377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5747-94CD-4BE3-AE4A-6E86319D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96" y="2187146"/>
            <a:ext cx="7886700" cy="1482901"/>
          </a:xfrm>
        </p:spPr>
        <p:txBody>
          <a:bodyPr>
            <a:noAutofit/>
          </a:bodyPr>
          <a:lstStyle/>
          <a:p>
            <a:r>
              <a:rPr lang="en-US" sz="3600" b="1" dirty="0"/>
              <a:t>Several studies have examined physicians’ attitudes, but within geographic regions or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388734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7072-F66E-47AC-91ED-E3D0BE0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69361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NATIONAL SURVEY OF PRACTICING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5787-6A2B-40F1-9F92-E0EF21FC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81" y="1892492"/>
            <a:ext cx="7886700" cy="4458881"/>
          </a:xfrm>
        </p:spPr>
        <p:txBody>
          <a:bodyPr>
            <a:noAutofit/>
          </a:bodyPr>
          <a:lstStyle/>
          <a:p>
            <a:r>
              <a:rPr lang="en-US" sz="2800" dirty="0"/>
              <a:t>First national U.S. survey of practicing physicians and their experiences with and perceptions of caring for people with disability</a:t>
            </a:r>
          </a:p>
          <a:p>
            <a:r>
              <a:rPr lang="en-US" sz="2800" dirty="0"/>
              <a:t>Funded by </a:t>
            </a:r>
            <a:r>
              <a:rPr lang="en-US" sz="2800" i="1" dirty="0"/>
              <a:t>Eunice Kennedy Shriver </a:t>
            </a:r>
            <a:r>
              <a:rPr lang="en-US" sz="2800" dirty="0"/>
              <a:t>National Institute of Child Health and Human Development (Grant No. R01HD091211-01A1)</a:t>
            </a:r>
          </a:p>
          <a:p>
            <a:r>
              <a:rPr lang="en-US" sz="2800" dirty="0"/>
              <a:t>Because it was first national survey, we tried to cover wide-ranging topics: went shallow, not deep</a:t>
            </a:r>
          </a:p>
          <a:p>
            <a:r>
              <a:rPr lang="en-US" sz="2800" dirty="0"/>
              <a:t>Results here about physicians’ perceptions</a:t>
            </a:r>
          </a:p>
          <a:p>
            <a:r>
              <a:rPr lang="en-US" sz="2800" dirty="0"/>
              <a:t>Published in </a:t>
            </a:r>
            <a:r>
              <a:rPr lang="en-US" sz="2800" i="1" dirty="0"/>
              <a:t>Health Affairs, </a:t>
            </a:r>
            <a:r>
              <a:rPr lang="en-US" sz="2800" dirty="0"/>
              <a:t>February 1, 2021  </a:t>
            </a:r>
          </a:p>
        </p:txBody>
      </p:sp>
    </p:spTree>
    <p:extLst>
      <p:ext uri="{BB962C8B-B14F-4D97-AF65-F5344CB8AC3E}">
        <p14:creationId xmlns:p14="http://schemas.microsoft.com/office/powerpoint/2010/main" val="1287917042"/>
      </p:ext>
    </p:extLst>
  </p:cSld>
  <p:clrMapOvr>
    <a:masterClrMapping/>
  </p:clrMapOvr>
</p:sld>
</file>

<file path=ppt/theme/theme1.xml><?xml version="1.0" encoding="utf-8"?>
<a:theme xmlns:a="http://schemas.openxmlformats.org/drawingml/2006/main" name="SOS 2021 PPT Template">
  <a:themeElements>
    <a:clrScheme name="S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4093"/>
      </a:accent1>
      <a:accent2>
        <a:srgbClr val="6D643F"/>
      </a:accent2>
      <a:accent3>
        <a:srgbClr val="A5A5A5"/>
      </a:accent3>
      <a:accent4>
        <a:srgbClr val="F5E9BE"/>
      </a:accent4>
      <a:accent5>
        <a:srgbClr val="C7CFE4"/>
      </a:accent5>
      <a:accent6>
        <a:srgbClr val="174C4F"/>
      </a:accent6>
      <a:hlink>
        <a:srgbClr val="0563C1"/>
      </a:hlink>
      <a:folHlink>
        <a:srgbClr val="954F72"/>
      </a:folHlink>
    </a:clrScheme>
    <a:fontScheme name="SOS">
      <a:majorFont>
        <a:latin typeface="Source Sans Pro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 2021 PPT Template" id="{07468714-7E58-4194-A618-75AE333C09FB}" vid="{31F730A4-FA7B-46F2-90D6-397C5A7570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1215</Words>
  <Application>Microsoft Office PowerPoint</Application>
  <PresentationFormat>On-screen Show (4:3)</PresentationFormat>
  <Paragraphs>115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Source Sans Pro Black</vt:lpstr>
      <vt:lpstr>Source Sans Pro SemiBold</vt:lpstr>
      <vt:lpstr>ヒラギノ角ゴ Pro W3</vt:lpstr>
      <vt:lpstr>Arial</vt:lpstr>
      <vt:lpstr>Calibri</vt:lpstr>
      <vt:lpstr>SOS 2021 PPT Template</vt:lpstr>
      <vt:lpstr>Americans with Disabilities Act STATE OF THE SCIENCE</vt:lpstr>
      <vt:lpstr>Health Care Disparities for People with Disability and Potential Role of Physician Bias </vt:lpstr>
      <vt:lpstr>CONTEXT</vt:lpstr>
      <vt:lpstr>Why is it so hard to make health care fully equitable and accessible to people with disability?</vt:lpstr>
      <vt:lpstr>Why in 2021 do people with disability still confront barriers and experience disparities in their health care?</vt:lpstr>
      <vt:lpstr>Previous research: surveys, focus groups,  and in-depth interviews with people with disability have suggested some explanations.</vt:lpstr>
      <vt:lpstr>POTENTIAL CAUSES OF DISPARITIES</vt:lpstr>
      <vt:lpstr>Several studies have examined physicians’ attitudes, but within geographic regions or institutions.</vt:lpstr>
      <vt:lpstr>NATIONAL SURVEY OF PRACTICING PHYSICIANS</vt:lpstr>
      <vt:lpstr>THANKS TO RESEARCH TEAM</vt:lpstr>
      <vt:lpstr>PHYSICIAN SPECIALITIES</vt:lpstr>
      <vt:lpstr>SURVEY DEVELOPMENT</vt:lpstr>
      <vt:lpstr>CONDUCTING SURVEY #1</vt:lpstr>
      <vt:lpstr>CONDUCTING SURVEY #2</vt:lpstr>
      <vt:lpstr>Many findings on various topics. Focus here on physicians’ perceptions of caring for people with disability.</vt:lpstr>
      <vt:lpstr>MAIN FINDINGS</vt:lpstr>
      <vt:lpstr>OTHER FINDINGS</vt:lpstr>
      <vt:lpstr>MULTIVARIABLE ANALYSIS: QOL</vt:lpstr>
      <vt:lpstr>MULTIVARIABLE ANAYSIS: WELCOMING PWD</vt:lpstr>
      <vt:lpstr>WELCOMING PWD #2 </vt:lpstr>
      <vt:lpstr>LIMITATIONS</vt:lpstr>
      <vt:lpstr>DISCUSSION #1</vt:lpstr>
      <vt:lpstr>DISCUSSION #2</vt:lpstr>
      <vt:lpstr>Why should patients with disability need to prove to their doctor that they value the quality of their life to get equal quality care?</vt:lpstr>
      <vt:lpstr>PowerPoint Presentation</vt:lpstr>
      <vt:lpstr>Project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Americans with Disabilities Act STATE OF THE SCIENCE</dc:title>
  <dc:creator>Linea Johnson</dc:creator>
  <cp:lastModifiedBy>Linea E. Johnson</cp:lastModifiedBy>
  <cp:revision>16</cp:revision>
  <dcterms:created xsi:type="dcterms:W3CDTF">2021-01-19T21:47:11Z</dcterms:created>
  <dcterms:modified xsi:type="dcterms:W3CDTF">2021-04-06T16:56:06Z</dcterms:modified>
</cp:coreProperties>
</file>