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1" r:id="rId1"/>
  </p:sldMasterIdLst>
  <p:notesMasterIdLst>
    <p:notesMasterId r:id="rId15"/>
  </p:notesMasterIdLst>
  <p:handoutMasterIdLst>
    <p:handoutMasterId r:id="rId16"/>
  </p:handoutMasterIdLst>
  <p:sldIdLst>
    <p:sldId id="1219" r:id="rId2"/>
    <p:sldId id="1215" r:id="rId3"/>
    <p:sldId id="999" r:id="rId4"/>
    <p:sldId id="1000" r:id="rId5"/>
    <p:sldId id="1226" r:id="rId6"/>
    <p:sldId id="1227" r:id="rId7"/>
    <p:sldId id="1220" r:id="rId8"/>
    <p:sldId id="1001" r:id="rId9"/>
    <p:sldId id="1224" r:id="rId10"/>
    <p:sldId id="1225" r:id="rId11"/>
    <p:sldId id="1216" r:id="rId12"/>
    <p:sldId id="988" r:id="rId13"/>
    <p:sldId id="98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John Butterworth" initials="JB [5]" lastIdx="1" clrIdx="6"/>
  <p:cmAuthor id="1" name="Allison" initials="A" lastIdx="2" clrIdx="0"/>
  <p:cmAuthor id="8" name="John Butterworth" initials="JB [6]" lastIdx="1" clrIdx="7"/>
  <p:cmAuthor id="2" name="John Butterworth" initials="JB" lastIdx="3" clrIdx="1"/>
  <p:cmAuthor id="9" name="John Butterworth" initials="JB [7]" lastIdx="1" clrIdx="8"/>
  <p:cmAuthor id="3" name="John Butterworth" initials="JB [2]" lastIdx="1" clrIdx="2"/>
  <p:cmAuthor id="10" name="Allison Cohen Hall" initials="ACH" lastIdx="15" clrIdx="9"/>
  <p:cmAuthor id="4" name="John Butterworth" initials="JB [3]" lastIdx="1" clrIdx="3"/>
  <p:cmAuthor id="11" name="Anya R Weber" initials="ARW" lastIdx="1" clrIdx="10"/>
  <p:cmAuthor id="5" name="John Butterworth" initials="JB [3] [2]" lastIdx="1" clrIdx="4"/>
  <p:cmAuthor id="12" name="Pimjai Sudsawad" initials="PS" lastIdx="6" clrIdx="11">
    <p:extLst>
      <p:ext uri="{19B8F6BF-5375-455C-9EA6-DF929625EA0E}">
        <p15:presenceInfo xmlns:p15="http://schemas.microsoft.com/office/powerpoint/2012/main" userId="Pimjai Sudsawad" providerId="None"/>
      </p:ext>
    </p:extLst>
  </p:cmAuthor>
  <p:cmAuthor id="6" name="John Butterworth" initials="JB [4]" lastIdx="1" clrIdx="5"/>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9"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70AE"/>
    <a:srgbClr val="FFFC00"/>
    <a:srgbClr val="1560A0"/>
    <a:srgbClr val="2578AF"/>
    <a:srgbClr val="FFFFFF"/>
    <a:srgbClr val="1C5298"/>
    <a:srgbClr val="5D9732"/>
    <a:srgbClr val="2678B0"/>
    <a:srgbClr val="8000FF"/>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1" autoAdjust="0"/>
    <p:restoredTop sz="78792" autoAdjust="0"/>
  </p:normalViewPr>
  <p:slideViewPr>
    <p:cSldViewPr snapToGrid="0" snapToObjects="1">
      <p:cViewPr varScale="1">
        <p:scale>
          <a:sx n="91" d="100"/>
          <a:sy n="91" d="100"/>
        </p:scale>
        <p:origin x="66" y="66"/>
      </p:cViewPr>
      <p:guideLst>
        <p:guide orient="horz" pos="2160"/>
        <p:guide pos="2880"/>
      </p:guideLst>
    </p:cSldViewPr>
  </p:slideViewPr>
  <p:outlineViewPr>
    <p:cViewPr>
      <p:scale>
        <a:sx n="33" d="100"/>
        <a:sy n="33" d="100"/>
      </p:scale>
      <p:origin x="0" y="3264"/>
    </p:cViewPr>
  </p:outlineViewPr>
  <p:notesTextViewPr>
    <p:cViewPr>
      <p:scale>
        <a:sx n="100" d="100"/>
        <a:sy n="100" d="100"/>
      </p:scale>
      <p:origin x="0" y="0"/>
    </p:cViewPr>
  </p:notesTextViewPr>
  <p:sorterViewPr>
    <p:cViewPr varScale="1">
      <p:scale>
        <a:sx n="1" d="1"/>
        <a:sy n="1" d="1"/>
      </p:scale>
      <p:origin x="0" y="0"/>
    </p:cViewPr>
  </p:sorterViewPr>
  <p:notesViewPr>
    <p:cSldViewPr snapToGrid="0" snapToObjects="1">
      <p:cViewPr varScale="1">
        <p:scale>
          <a:sx n="94" d="100"/>
          <a:sy n="94" d="100"/>
        </p:scale>
        <p:origin x="375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a:defRPr sz="1200"/>
            </a:lvl1pPr>
          </a:lstStyle>
          <a:p>
            <a:fld id="{D0DF88FD-B61C-A642-80F6-31EA39FEA265}" type="datetimeFigureOut">
              <a:rPr lang="en-US" smtClean="0"/>
              <a:pPr/>
              <a:t>4/6/2021</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lIns="91440" tIns="45720" rIns="91440" bIns="45720" rtlCol="0" anchor="b"/>
          <a:lstStyle>
            <a:lvl1pPr algn="r">
              <a:defRPr sz="1200"/>
            </a:lvl1pPr>
          </a:lstStyle>
          <a:p>
            <a:fld id="{E65EE7CB-706F-CF4A-B868-CC1CE05948F2}" type="slidenum">
              <a:rPr lang="en-US" smtClean="0"/>
              <a:pPr/>
              <a:t>‹#›</a:t>
            </a:fld>
            <a:endParaRPr lang="en-US" dirty="0"/>
          </a:p>
        </p:txBody>
      </p:sp>
    </p:spTree>
    <p:extLst>
      <p:ext uri="{BB962C8B-B14F-4D97-AF65-F5344CB8AC3E}">
        <p14:creationId xmlns:p14="http://schemas.microsoft.com/office/powerpoint/2010/main" val="3440782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a:defRPr sz="1200"/>
            </a:lvl1pPr>
          </a:lstStyle>
          <a:p>
            <a:fld id="{17101F8A-6F1C-974E-8384-8717327E6772}" type="datetimeFigureOut">
              <a:rPr lang="en-US" smtClean="0"/>
              <a:pPr/>
              <a:t>4/6/2021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lIns="91440" tIns="45720" rIns="91440" bIns="45720" rtlCol="0" anchor="b"/>
          <a:lstStyle>
            <a:lvl1pPr algn="r">
              <a:defRPr sz="1200"/>
            </a:lvl1pPr>
          </a:lstStyle>
          <a:p>
            <a:fld id="{C81CCF30-75E7-4047-B971-189668F28995}" type="slidenum">
              <a:rPr lang="en-US" smtClean="0"/>
              <a:pPr/>
              <a:t>‹#›</a:t>
            </a:fld>
            <a:endParaRPr lang="en-US" dirty="0"/>
          </a:p>
        </p:txBody>
      </p:sp>
    </p:spTree>
    <p:extLst>
      <p:ext uri="{BB962C8B-B14F-4D97-AF65-F5344CB8AC3E}">
        <p14:creationId xmlns:p14="http://schemas.microsoft.com/office/powerpoint/2010/main" val="258464634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u="sng" dirty="0"/>
              <a:t>Study A</a:t>
            </a:r>
            <a:r>
              <a:rPr lang="en-US" sz="1200" dirty="0"/>
              <a:t> – </a:t>
            </a:r>
            <a:r>
              <a:rPr lang="en-US" sz="1200" b="1" dirty="0"/>
              <a:t>objectively</a:t>
            </a:r>
            <a:r>
              <a:rPr lang="en-US" sz="1200" dirty="0"/>
              <a:t> understand financial inclusion:  a quantitative, structured assessment and intervention study to assess and improve financial institutions’ accessibility of facilities, communications, and financial services and programs.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u="sng" dirty="0"/>
              <a:t>Study B</a:t>
            </a:r>
            <a:r>
              <a:rPr lang="en-US" sz="1200" dirty="0"/>
              <a:t> – </a:t>
            </a:r>
            <a:r>
              <a:rPr lang="en-US" sz="1200" b="1" dirty="0"/>
              <a:t>subjectively</a:t>
            </a:r>
            <a:r>
              <a:rPr lang="en-US" sz="1200" dirty="0"/>
              <a:t> understand financial inclusion: a qualitative study that uses semi-structured interviews to probe the experiences of people with disabilities who use mainstream and alternative financial services programs across SE communities.</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u="sng" dirty="0"/>
              <a:t>Study C</a:t>
            </a:r>
            <a:r>
              <a:rPr lang="en-US" sz="1200" dirty="0"/>
              <a:t> – </a:t>
            </a:r>
            <a:r>
              <a:rPr lang="en-US" sz="1200" b="1" dirty="0"/>
              <a:t>contextually</a:t>
            </a:r>
            <a:r>
              <a:rPr lang="en-US" sz="1200" dirty="0"/>
              <a:t> understand financial inclusion: a spatial analysis of the locations of mainstream and alternative financial service programs in SE communities to examine geographical inaccessibility. </a:t>
            </a:r>
          </a:p>
          <a:p>
            <a:endParaRPr lang="en-US" dirty="0"/>
          </a:p>
        </p:txBody>
      </p:sp>
      <p:sp>
        <p:nvSpPr>
          <p:cNvPr id="4" name="Slide Number Placeholder 3"/>
          <p:cNvSpPr>
            <a:spLocks noGrp="1"/>
          </p:cNvSpPr>
          <p:nvPr>
            <p:ph type="sldNum" sz="quarter" idx="10"/>
          </p:nvPr>
        </p:nvSpPr>
        <p:spPr/>
        <p:txBody>
          <a:bodyPr/>
          <a:lstStyle/>
          <a:p>
            <a:fld id="{C81CCF30-75E7-4047-B971-189668F28995}" type="slidenum">
              <a:rPr lang="en-US" smtClean="0"/>
              <a:pPr/>
              <a:t>3</a:t>
            </a:fld>
            <a:endParaRPr lang="en-US" dirty="0"/>
          </a:p>
        </p:txBody>
      </p:sp>
    </p:spTree>
    <p:extLst>
      <p:ext uri="{BB962C8B-B14F-4D97-AF65-F5344CB8AC3E}">
        <p14:creationId xmlns:p14="http://schemas.microsoft.com/office/powerpoint/2010/main" val="3548972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Arial" charset="0"/>
                <a:ea typeface="ヒラギノ角ゴ Pro W3" charset="0"/>
                <a:cs typeface="ヒラギノ角ゴ Pro W3" charset="0"/>
              </a:defRPr>
            </a:lvl1pPr>
            <a:lvl2pPr marL="742950" indent="-285750">
              <a:defRPr sz="2000">
                <a:solidFill>
                  <a:schemeClr val="tx1"/>
                </a:solidFill>
                <a:latin typeface="Arial" charset="0"/>
                <a:ea typeface="ヒラギノ角ゴ Pro W3" charset="0"/>
              </a:defRPr>
            </a:lvl2pPr>
            <a:lvl3pPr marL="1143000" indent="-228600">
              <a:defRPr sz="2000">
                <a:solidFill>
                  <a:schemeClr val="tx1"/>
                </a:solidFill>
                <a:latin typeface="Arial" charset="0"/>
                <a:ea typeface="ヒラギノ角ゴ Pro W3" charset="0"/>
              </a:defRPr>
            </a:lvl3pPr>
            <a:lvl4pPr marL="1600200" indent="-228600">
              <a:defRPr sz="2000">
                <a:solidFill>
                  <a:schemeClr val="tx1"/>
                </a:solidFill>
                <a:latin typeface="Arial" charset="0"/>
                <a:ea typeface="ヒラギノ角ゴ Pro W3" charset="0"/>
              </a:defRPr>
            </a:lvl4pPr>
            <a:lvl5pPr marL="2057400" indent="-228600">
              <a:defRPr sz="2000">
                <a:solidFill>
                  <a:schemeClr val="tx1"/>
                </a:solidFill>
                <a:latin typeface="Arial" charset="0"/>
                <a:ea typeface="ヒラギノ角ゴ Pro W3" charset="0"/>
              </a:defRPr>
            </a:lvl5pPr>
            <a:lvl6pPr marL="2514600" indent="-228600" eaLnBrk="0" fontAlgn="base" hangingPunct="0">
              <a:spcBef>
                <a:spcPct val="0"/>
              </a:spcBef>
              <a:spcAft>
                <a:spcPct val="0"/>
              </a:spcAft>
              <a:defRPr sz="2000">
                <a:solidFill>
                  <a:schemeClr val="tx1"/>
                </a:solidFill>
                <a:latin typeface="Arial" charset="0"/>
                <a:ea typeface="ヒラギノ角ゴ Pro W3" charset="0"/>
              </a:defRPr>
            </a:lvl6pPr>
            <a:lvl7pPr marL="2971800" indent="-228600" eaLnBrk="0" fontAlgn="base" hangingPunct="0">
              <a:spcBef>
                <a:spcPct val="0"/>
              </a:spcBef>
              <a:spcAft>
                <a:spcPct val="0"/>
              </a:spcAft>
              <a:defRPr sz="2000">
                <a:solidFill>
                  <a:schemeClr val="tx1"/>
                </a:solidFill>
                <a:latin typeface="Arial" charset="0"/>
                <a:ea typeface="ヒラギノ角ゴ Pro W3" charset="0"/>
              </a:defRPr>
            </a:lvl7pPr>
            <a:lvl8pPr marL="3429000" indent="-228600" eaLnBrk="0" fontAlgn="base" hangingPunct="0">
              <a:spcBef>
                <a:spcPct val="0"/>
              </a:spcBef>
              <a:spcAft>
                <a:spcPct val="0"/>
              </a:spcAft>
              <a:defRPr sz="2000">
                <a:solidFill>
                  <a:schemeClr val="tx1"/>
                </a:solidFill>
                <a:latin typeface="Arial" charset="0"/>
                <a:ea typeface="ヒラギノ角ゴ Pro W3" charset="0"/>
              </a:defRPr>
            </a:lvl8pPr>
            <a:lvl9pPr marL="3886200" indent="-228600" eaLnBrk="0" fontAlgn="base" hangingPunct="0">
              <a:spcBef>
                <a:spcPct val="0"/>
              </a:spcBef>
              <a:spcAft>
                <a:spcPct val="0"/>
              </a:spcAft>
              <a:defRPr sz="2000">
                <a:solidFill>
                  <a:schemeClr val="tx1"/>
                </a:solidFill>
                <a:latin typeface="Arial" charset="0"/>
                <a:ea typeface="ヒラギノ角ゴ Pro W3" charset="0"/>
              </a:defRPr>
            </a:lvl9pPr>
          </a:lstStyle>
          <a:p>
            <a:pPr>
              <a:defRPr/>
            </a:pPr>
            <a:fld id="{E4A18A36-1BFC-1346-881B-371B77C93F58}" type="slidenum">
              <a:rPr lang="en-US" sz="1200"/>
              <a:pPr>
                <a:defRPr/>
              </a:pPr>
              <a:t>13</a:t>
            </a:fld>
            <a:endParaRPr lang="en-US" sz="1200"/>
          </a:p>
        </p:txBody>
      </p:sp>
      <p:sp>
        <p:nvSpPr>
          <p:cNvPr id="18435" name="Rectangle 2"/>
          <p:cNvSpPr>
            <a:spLocks noGrp="1" noRot="1" noChangeAspect="1" noChangeArrowheads="1"/>
          </p:cNvSpPr>
          <p:nvPr>
            <p:ph type="sldImg"/>
          </p:nvPr>
        </p:nvSpPr>
        <p:spPr>
          <a:solidFill>
            <a:srgbClr val="FFFFFF"/>
          </a:solidFill>
          <a:ln/>
        </p:spPr>
      </p:sp>
      <p:sp>
        <p:nvSpPr>
          <p:cNvPr id="22532" name="Rectangle 3"/>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p>
        </p:txBody>
      </p:sp>
    </p:spTree>
    <p:extLst>
      <p:ext uri="{BB962C8B-B14F-4D97-AF65-F5344CB8AC3E}">
        <p14:creationId xmlns:p14="http://schemas.microsoft.com/office/powerpoint/2010/main" val="1578235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1CCF30-75E7-4047-B971-189668F28995}" type="slidenum">
              <a:rPr lang="en-US" smtClean="0"/>
              <a:pPr/>
              <a:t>4</a:t>
            </a:fld>
            <a:endParaRPr lang="en-US" dirty="0"/>
          </a:p>
        </p:txBody>
      </p:sp>
    </p:spTree>
    <p:extLst>
      <p:ext uri="{BB962C8B-B14F-4D97-AF65-F5344CB8AC3E}">
        <p14:creationId xmlns:p14="http://schemas.microsoft.com/office/powerpoint/2010/main" val="1982990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1CCF30-75E7-4047-B971-189668F28995}" type="slidenum">
              <a:rPr lang="en-US" smtClean="0"/>
              <a:pPr/>
              <a:t>5</a:t>
            </a:fld>
            <a:endParaRPr lang="en-US" dirty="0"/>
          </a:p>
        </p:txBody>
      </p:sp>
    </p:spTree>
    <p:extLst>
      <p:ext uri="{BB962C8B-B14F-4D97-AF65-F5344CB8AC3E}">
        <p14:creationId xmlns:p14="http://schemas.microsoft.com/office/powerpoint/2010/main" val="2172688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1CCF30-75E7-4047-B971-189668F28995}" type="slidenum">
              <a:rPr lang="en-US" smtClean="0"/>
              <a:pPr/>
              <a:t>6</a:t>
            </a:fld>
            <a:endParaRPr lang="en-US" dirty="0"/>
          </a:p>
        </p:txBody>
      </p:sp>
    </p:spTree>
    <p:extLst>
      <p:ext uri="{BB962C8B-B14F-4D97-AF65-F5344CB8AC3E}">
        <p14:creationId xmlns:p14="http://schemas.microsoft.com/office/powerpoint/2010/main" val="25277346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Challenges:</a:t>
            </a:r>
          </a:p>
          <a:p>
            <a:r>
              <a:rPr lang="en-US" dirty="0"/>
              <a:t>Getting permission to visit banks in-person to conduct research</a:t>
            </a:r>
          </a:p>
          <a:p>
            <a:r>
              <a:rPr lang="en-US" dirty="0"/>
              <a:t>Finding comprehensive information on websites (particularly for internal policies and practices on websites designed to be customer-facing and for smaller banks with less robust websites in general)</a:t>
            </a:r>
          </a:p>
        </p:txBody>
      </p:sp>
      <p:sp>
        <p:nvSpPr>
          <p:cNvPr id="4" name="Slide Number Placeholder 3"/>
          <p:cNvSpPr>
            <a:spLocks noGrp="1"/>
          </p:cNvSpPr>
          <p:nvPr>
            <p:ph type="sldNum" sz="quarter" idx="5"/>
          </p:nvPr>
        </p:nvSpPr>
        <p:spPr/>
        <p:txBody>
          <a:bodyPr/>
          <a:lstStyle/>
          <a:p>
            <a:fld id="{C81CCF30-75E7-4047-B971-189668F28995}" type="slidenum">
              <a:rPr lang="en-US" smtClean="0"/>
              <a:pPr/>
              <a:t>7</a:t>
            </a:fld>
            <a:endParaRPr lang="en-US" dirty="0"/>
          </a:p>
        </p:txBody>
      </p:sp>
    </p:spTree>
    <p:extLst>
      <p:ext uri="{BB962C8B-B14F-4D97-AF65-F5344CB8AC3E}">
        <p14:creationId xmlns:p14="http://schemas.microsoft.com/office/powerpoint/2010/main" val="35263835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1CCF30-75E7-4047-B971-189668F28995}" type="slidenum">
              <a:rPr lang="en-US" smtClean="0"/>
              <a:pPr/>
              <a:t>8</a:t>
            </a:fld>
            <a:endParaRPr lang="en-US" dirty="0"/>
          </a:p>
        </p:txBody>
      </p:sp>
    </p:spTree>
    <p:extLst>
      <p:ext uri="{BB962C8B-B14F-4D97-AF65-F5344CB8AC3E}">
        <p14:creationId xmlns:p14="http://schemas.microsoft.com/office/powerpoint/2010/main" val="3699630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1CCF30-75E7-4047-B971-189668F28995}" type="slidenum">
              <a:rPr lang="en-US" smtClean="0"/>
              <a:pPr/>
              <a:t>9</a:t>
            </a:fld>
            <a:endParaRPr lang="en-US" dirty="0"/>
          </a:p>
        </p:txBody>
      </p:sp>
    </p:spTree>
    <p:extLst>
      <p:ext uri="{BB962C8B-B14F-4D97-AF65-F5344CB8AC3E}">
        <p14:creationId xmlns:p14="http://schemas.microsoft.com/office/powerpoint/2010/main" val="15036853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1CCF30-75E7-4047-B971-189668F28995}" type="slidenum">
              <a:rPr lang="en-US" smtClean="0"/>
              <a:pPr/>
              <a:t>10</a:t>
            </a:fld>
            <a:endParaRPr lang="en-US" dirty="0"/>
          </a:p>
        </p:txBody>
      </p:sp>
    </p:spTree>
    <p:extLst>
      <p:ext uri="{BB962C8B-B14F-4D97-AF65-F5344CB8AC3E}">
        <p14:creationId xmlns:p14="http://schemas.microsoft.com/office/powerpoint/2010/main" val="628465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947306-B061-4FD0-A4ED-3A37BD84B960}" type="slidenum">
              <a:rPr lang="en-US" smtClean="0"/>
              <a:t>12</a:t>
            </a:fld>
            <a:endParaRPr lang="en-US"/>
          </a:p>
        </p:txBody>
      </p:sp>
    </p:spTree>
    <p:extLst>
      <p:ext uri="{BB962C8B-B14F-4D97-AF65-F5344CB8AC3E}">
        <p14:creationId xmlns:p14="http://schemas.microsoft.com/office/powerpoint/2010/main" val="4069817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9412E-7F00-4BC9-ADEA-05C9B0C4A269}"/>
              </a:ext>
            </a:extLst>
          </p:cNvPr>
          <p:cNvSpPr>
            <a:spLocks noGrp="1"/>
          </p:cNvSpPr>
          <p:nvPr>
            <p:ph type="ctrTitle" hasCustomPrompt="1"/>
          </p:nvPr>
        </p:nvSpPr>
        <p:spPr>
          <a:xfrm>
            <a:off x="1143000" y="1122363"/>
            <a:ext cx="6858000" cy="2387600"/>
          </a:xfrm>
        </p:spPr>
        <p:txBody>
          <a:bodyPr anchor="b"/>
          <a:lstStyle>
            <a:lvl1pPr algn="ctr">
              <a:defRPr sz="4500"/>
            </a:lvl1pPr>
          </a:lstStyle>
          <a:p>
            <a:r>
              <a:rPr lang="en-US" dirty="0"/>
              <a:t>CLICK TO EDIT MASTER TITLE STYLE</a:t>
            </a:r>
          </a:p>
        </p:txBody>
      </p:sp>
      <p:sp>
        <p:nvSpPr>
          <p:cNvPr id="3" name="Subtitle 2">
            <a:extLst>
              <a:ext uri="{FF2B5EF4-FFF2-40B4-BE49-F238E27FC236}">
                <a16:creationId xmlns:a16="http://schemas.microsoft.com/office/drawing/2014/main" id="{2847826A-644D-4A22-B4B0-55F9FD59A4B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5" name="Footer Placeholder 4">
            <a:extLst>
              <a:ext uri="{FF2B5EF4-FFF2-40B4-BE49-F238E27FC236}">
                <a16:creationId xmlns:a16="http://schemas.microsoft.com/office/drawing/2014/main" id="{9E469139-CFED-47FB-B487-213E14F5C4FD}"/>
              </a:ext>
            </a:extLst>
          </p:cNvPr>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433432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37FD0-B8A2-427A-84CB-0FA80FAF796D}"/>
              </a:ext>
            </a:extLst>
          </p:cNvPr>
          <p:cNvSpPr>
            <a:spLocks noGrp="1"/>
          </p:cNvSpPr>
          <p:nvPr>
            <p:ph type="title" hasCustomPrompt="1"/>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6C07587B-8183-4742-A3E1-A31747EC8D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258ACAD-E0F9-46D3-92F1-E3E09E0B37BA}"/>
              </a:ext>
            </a:extLst>
          </p:cNvPr>
          <p:cNvSpPr>
            <a:spLocks noGrp="1"/>
          </p:cNvSpPr>
          <p:nvPr>
            <p:ph type="ftr" sz="quarter" idx="11"/>
          </p:nvPr>
        </p:nvSpPr>
        <p:spPr/>
        <p:txBody>
          <a:bodyPr/>
          <a:lstStyle/>
          <a:p>
            <a:pPr>
              <a:defRPr/>
            </a:pPr>
            <a:endParaRPr lang="en-US" dirty="0"/>
          </a:p>
        </p:txBody>
      </p:sp>
      <p:pic>
        <p:nvPicPr>
          <p:cNvPr id="8" name="Picture 7" descr="ADA National Network logo">
            <a:extLst>
              <a:ext uri="{FF2B5EF4-FFF2-40B4-BE49-F238E27FC236}">
                <a16:creationId xmlns:a16="http://schemas.microsoft.com/office/drawing/2014/main" id="{F43E2077-E263-4A49-AF10-A0CF5F0DA496}"/>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2144887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D27663-32B0-4C12-B6E9-D3A9A2D05F02}"/>
              </a:ext>
            </a:extLst>
          </p:cNvPr>
          <p:cNvSpPr>
            <a:spLocks noGrp="1"/>
          </p:cNvSpPr>
          <p:nvPr>
            <p:ph type="title" orient="vert" hasCustomPrompt="1"/>
          </p:nvPr>
        </p:nvSpPr>
        <p:spPr>
          <a:xfrm>
            <a:off x="6543675" y="365125"/>
            <a:ext cx="1971675" cy="581183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6725B43-99EE-4E73-AF41-9D651AF0F1EC}"/>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99C0C24E-14F2-4963-BC11-BA99EC1A47F0}"/>
              </a:ext>
            </a:extLst>
          </p:cNvPr>
          <p:cNvSpPr>
            <a:spLocks noGrp="1"/>
          </p:cNvSpPr>
          <p:nvPr>
            <p:ph type="ftr" sz="quarter" idx="11"/>
          </p:nvPr>
        </p:nvSpPr>
        <p:spPr/>
        <p:txBody>
          <a:bodyPr/>
          <a:lstStyle/>
          <a:p>
            <a:pPr>
              <a:defRPr/>
            </a:pPr>
            <a:endParaRPr lang="en-US" dirty="0"/>
          </a:p>
        </p:txBody>
      </p:sp>
      <p:pic>
        <p:nvPicPr>
          <p:cNvPr id="8" name="Picture 7" descr="ADA National Network logo">
            <a:extLst>
              <a:ext uri="{FF2B5EF4-FFF2-40B4-BE49-F238E27FC236}">
                <a16:creationId xmlns:a16="http://schemas.microsoft.com/office/drawing/2014/main" id="{081F6841-AB92-4A92-AE0B-9F22F9D75564}"/>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1786070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D572B-CCE1-4D62-917C-340076CE3DBC}"/>
              </a:ext>
            </a:extLst>
          </p:cNvPr>
          <p:cNvSpPr>
            <a:spLocks noGrp="1"/>
          </p:cNvSpPr>
          <p:nvPr>
            <p:ph type="title" hasCustomPrompt="1"/>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3DBDB4DA-A19D-4CF5-9987-395931FB12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B9BDB16-DC23-464B-BA97-4D20C53FF794}"/>
              </a:ext>
            </a:extLst>
          </p:cNvPr>
          <p:cNvSpPr>
            <a:spLocks noGrp="1"/>
          </p:cNvSpPr>
          <p:nvPr>
            <p:ph type="ftr" sz="quarter" idx="11"/>
          </p:nvPr>
        </p:nvSpPr>
        <p:spPr/>
        <p:txBody>
          <a:bodyPr/>
          <a:lstStyle/>
          <a:p>
            <a:pPr>
              <a:defRPr/>
            </a:pPr>
            <a:endParaRPr lang="en-US" dirty="0"/>
          </a:p>
        </p:txBody>
      </p:sp>
      <p:pic>
        <p:nvPicPr>
          <p:cNvPr id="8" name="Picture 7" descr="ADA National Network logo">
            <a:extLst>
              <a:ext uri="{FF2B5EF4-FFF2-40B4-BE49-F238E27FC236}">
                <a16:creationId xmlns:a16="http://schemas.microsoft.com/office/drawing/2014/main" id="{D9557D6E-1477-4F08-A8C6-FAA35CE23E03}"/>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3370426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D7C92-206C-486C-BF50-F9823F8D6417}"/>
              </a:ext>
            </a:extLst>
          </p:cNvPr>
          <p:cNvSpPr>
            <a:spLocks noGrp="1"/>
          </p:cNvSpPr>
          <p:nvPr>
            <p:ph type="title" hasCustomPrompt="1"/>
          </p:nvPr>
        </p:nvSpPr>
        <p:spPr>
          <a:xfrm>
            <a:off x="623888" y="1709739"/>
            <a:ext cx="7886700" cy="2852737"/>
          </a:xfrm>
        </p:spPr>
        <p:txBody>
          <a:bodyPr anchor="b"/>
          <a:lstStyle>
            <a:lvl1pPr>
              <a:defRPr sz="4500"/>
            </a:lvl1pPr>
          </a:lstStyle>
          <a:p>
            <a:r>
              <a:rPr lang="en-US" dirty="0"/>
              <a:t>CLICK TO EDIT MASTER TITLE STYLE</a:t>
            </a:r>
          </a:p>
        </p:txBody>
      </p:sp>
      <p:sp>
        <p:nvSpPr>
          <p:cNvPr id="3" name="Text Placeholder 2">
            <a:extLst>
              <a:ext uri="{FF2B5EF4-FFF2-40B4-BE49-F238E27FC236}">
                <a16:creationId xmlns:a16="http://schemas.microsoft.com/office/drawing/2014/main" id="{1B6FE532-455F-4958-A125-D72240023E2E}"/>
              </a:ext>
            </a:extLst>
          </p:cNvPr>
          <p:cNvSpPr>
            <a:spLocks noGrp="1"/>
          </p:cNvSpPr>
          <p:nvPr>
            <p:ph type="body" idx="1"/>
          </p:nvPr>
        </p:nvSpPr>
        <p:spPr>
          <a:xfrm>
            <a:off x="623888" y="4589464"/>
            <a:ext cx="7886700" cy="150018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Click to edit Master text styles</a:t>
            </a:r>
          </a:p>
        </p:txBody>
      </p:sp>
      <p:sp>
        <p:nvSpPr>
          <p:cNvPr id="5" name="Footer Placeholder 4">
            <a:extLst>
              <a:ext uri="{FF2B5EF4-FFF2-40B4-BE49-F238E27FC236}">
                <a16:creationId xmlns:a16="http://schemas.microsoft.com/office/drawing/2014/main" id="{18D605E3-146B-45F2-9113-1807B362CE76}"/>
              </a:ext>
            </a:extLst>
          </p:cNvPr>
          <p:cNvSpPr>
            <a:spLocks noGrp="1"/>
          </p:cNvSpPr>
          <p:nvPr>
            <p:ph type="ftr" sz="quarter" idx="11"/>
          </p:nvPr>
        </p:nvSpPr>
        <p:spPr/>
        <p:txBody>
          <a:bodyPr/>
          <a:lstStyle/>
          <a:p>
            <a:pPr>
              <a:defRPr/>
            </a:pPr>
            <a:endParaRPr lang="en-US" dirty="0"/>
          </a:p>
        </p:txBody>
      </p:sp>
      <p:pic>
        <p:nvPicPr>
          <p:cNvPr id="9" name="Picture 8" descr="ADA National Network logo">
            <a:extLst>
              <a:ext uri="{FF2B5EF4-FFF2-40B4-BE49-F238E27FC236}">
                <a16:creationId xmlns:a16="http://schemas.microsoft.com/office/drawing/2014/main" id="{6CAE7FFD-47D7-43A5-AA68-86B462DDC823}"/>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2639698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D5EAF-FCF6-4655-92D2-139AE9D6D352}"/>
              </a:ext>
            </a:extLst>
          </p:cNvPr>
          <p:cNvSpPr>
            <a:spLocks noGrp="1"/>
          </p:cNvSpPr>
          <p:nvPr>
            <p:ph type="title" hasCustomPrompt="1"/>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913E849-6C38-4DFE-B739-4DDEB5797BD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C228D9-7C79-4677-98AF-326CCC7570FA}"/>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66A27DF6-0982-4F3C-A725-5E3691510B01}"/>
              </a:ext>
            </a:extLst>
          </p:cNvPr>
          <p:cNvSpPr>
            <a:spLocks noGrp="1"/>
          </p:cNvSpPr>
          <p:nvPr>
            <p:ph type="ftr" sz="quarter" idx="11"/>
          </p:nvPr>
        </p:nvSpPr>
        <p:spPr/>
        <p:txBody>
          <a:bodyPr/>
          <a:lstStyle/>
          <a:p>
            <a:pPr>
              <a:defRPr/>
            </a:pPr>
            <a:endParaRPr lang="en-US" dirty="0"/>
          </a:p>
        </p:txBody>
      </p:sp>
      <p:pic>
        <p:nvPicPr>
          <p:cNvPr id="10" name="Picture 9" descr="ADA National Network logo">
            <a:extLst>
              <a:ext uri="{FF2B5EF4-FFF2-40B4-BE49-F238E27FC236}">
                <a16:creationId xmlns:a16="http://schemas.microsoft.com/office/drawing/2014/main" id="{3FE505C8-3F40-45D6-876A-A9410E1D1A87}"/>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21447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C9D81-1118-4E29-B889-705BB998CF8A}"/>
              </a:ext>
            </a:extLst>
          </p:cNvPr>
          <p:cNvSpPr>
            <a:spLocks noGrp="1"/>
          </p:cNvSpPr>
          <p:nvPr>
            <p:ph type="title" hasCustomPrompt="1"/>
          </p:nvPr>
        </p:nvSpPr>
        <p:spPr>
          <a:xfrm>
            <a:off x="629841" y="365126"/>
            <a:ext cx="7886700" cy="132556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39E2541C-4218-46CD-9768-1E9E3B247777}"/>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0418D3DB-F661-4813-AC6F-BCBE9CF6BDD5}"/>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F348108-B148-47D3-B798-43FA02DA5420}"/>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6005342E-B838-42B3-9737-5D417DB50E2D}"/>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F40ED78B-DF11-478E-88D2-0015CE8DBC97}"/>
              </a:ext>
            </a:extLst>
          </p:cNvPr>
          <p:cNvSpPr>
            <a:spLocks noGrp="1"/>
          </p:cNvSpPr>
          <p:nvPr>
            <p:ph type="ftr" sz="quarter" idx="11"/>
          </p:nvPr>
        </p:nvSpPr>
        <p:spPr/>
        <p:txBody>
          <a:bodyPr/>
          <a:lstStyle/>
          <a:p>
            <a:pPr>
              <a:defRPr/>
            </a:pPr>
            <a:endParaRPr lang="en-US" dirty="0"/>
          </a:p>
        </p:txBody>
      </p:sp>
      <p:pic>
        <p:nvPicPr>
          <p:cNvPr id="12" name="Picture 11" descr="ADA National Network logo">
            <a:extLst>
              <a:ext uri="{FF2B5EF4-FFF2-40B4-BE49-F238E27FC236}">
                <a16:creationId xmlns:a16="http://schemas.microsoft.com/office/drawing/2014/main" id="{B2E4F07E-7817-4B20-800F-507A11A84603}"/>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3352971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4B35B-090D-4126-AD6D-E71C4D0AAF56}"/>
              </a:ext>
            </a:extLst>
          </p:cNvPr>
          <p:cNvSpPr>
            <a:spLocks noGrp="1"/>
          </p:cNvSpPr>
          <p:nvPr>
            <p:ph type="title" hasCustomPrompt="1"/>
          </p:nvPr>
        </p:nvSpPr>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C9309A01-C4AC-4274-9AC9-E93F1A793A99}"/>
              </a:ext>
            </a:extLst>
          </p:cNvPr>
          <p:cNvSpPr>
            <a:spLocks noGrp="1"/>
          </p:cNvSpPr>
          <p:nvPr>
            <p:ph type="ftr" sz="quarter" idx="11"/>
          </p:nvPr>
        </p:nvSpPr>
        <p:spPr/>
        <p:txBody>
          <a:bodyPr/>
          <a:lstStyle/>
          <a:p>
            <a:pPr>
              <a:defRPr/>
            </a:pPr>
            <a:endParaRPr lang="en-US" dirty="0"/>
          </a:p>
        </p:txBody>
      </p:sp>
      <p:pic>
        <p:nvPicPr>
          <p:cNvPr id="8" name="Picture 7" descr="ADA National Network logo">
            <a:extLst>
              <a:ext uri="{FF2B5EF4-FFF2-40B4-BE49-F238E27FC236}">
                <a16:creationId xmlns:a16="http://schemas.microsoft.com/office/drawing/2014/main" id="{49F2CECA-51A4-48FE-A127-24B717296F3A}"/>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825068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142B83-E782-4531-8F3B-164BC7E8F598}"/>
              </a:ext>
            </a:extLst>
          </p:cNvPr>
          <p:cNvSpPr>
            <a:spLocks noGrp="1"/>
          </p:cNvSpPr>
          <p:nvPr>
            <p:ph type="ftr" sz="quarter" idx="11"/>
          </p:nvPr>
        </p:nvSpPr>
        <p:spPr/>
        <p:txBody>
          <a:bodyPr/>
          <a:lstStyle/>
          <a:p>
            <a:pPr>
              <a:defRPr/>
            </a:pPr>
            <a:endParaRPr lang="en-US" dirty="0"/>
          </a:p>
        </p:txBody>
      </p:sp>
      <p:pic>
        <p:nvPicPr>
          <p:cNvPr id="6" name="Picture 5" descr="ADA National Network logo">
            <a:extLst>
              <a:ext uri="{FF2B5EF4-FFF2-40B4-BE49-F238E27FC236}">
                <a16:creationId xmlns:a16="http://schemas.microsoft.com/office/drawing/2014/main" id="{21BF6E43-F575-4004-9468-A59C4EF5CCEF}"/>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1041248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A9CFE-B28B-4682-A95D-A055AC48C21B}"/>
              </a:ext>
            </a:extLst>
          </p:cNvPr>
          <p:cNvSpPr>
            <a:spLocks noGrp="1"/>
          </p:cNvSpPr>
          <p:nvPr>
            <p:ph type="title" hasCustomPrompt="1"/>
          </p:nvPr>
        </p:nvSpPr>
        <p:spPr>
          <a:xfrm>
            <a:off x="629841" y="457200"/>
            <a:ext cx="2949178" cy="1600200"/>
          </a:xfrm>
        </p:spPr>
        <p:txBody>
          <a:bodyPr anchor="b"/>
          <a:lstStyle>
            <a:lvl1pPr>
              <a:defRPr sz="2400"/>
            </a:lvl1pPr>
          </a:lstStyle>
          <a:p>
            <a:r>
              <a:rPr lang="en-US" dirty="0"/>
              <a:t>CLICK TO EDIT MASTER TITLE STYLE</a:t>
            </a:r>
          </a:p>
        </p:txBody>
      </p:sp>
      <p:sp>
        <p:nvSpPr>
          <p:cNvPr id="3" name="Content Placeholder 2">
            <a:extLst>
              <a:ext uri="{FF2B5EF4-FFF2-40B4-BE49-F238E27FC236}">
                <a16:creationId xmlns:a16="http://schemas.microsoft.com/office/drawing/2014/main" id="{746CA9F6-7EA9-48FA-BB7E-5B4AC3F6CFB3}"/>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FCA154-DCCD-488D-AA3E-8DF7293ED08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6" name="Footer Placeholder 5">
            <a:extLst>
              <a:ext uri="{FF2B5EF4-FFF2-40B4-BE49-F238E27FC236}">
                <a16:creationId xmlns:a16="http://schemas.microsoft.com/office/drawing/2014/main" id="{DCEBD378-A2DC-4702-9F7F-19E6A2F3815E}"/>
              </a:ext>
            </a:extLst>
          </p:cNvPr>
          <p:cNvSpPr>
            <a:spLocks noGrp="1"/>
          </p:cNvSpPr>
          <p:nvPr>
            <p:ph type="ftr" sz="quarter" idx="11"/>
          </p:nvPr>
        </p:nvSpPr>
        <p:spPr/>
        <p:txBody>
          <a:bodyPr/>
          <a:lstStyle/>
          <a:p>
            <a:pPr>
              <a:defRPr/>
            </a:pPr>
            <a:endParaRPr lang="en-US" dirty="0"/>
          </a:p>
        </p:txBody>
      </p:sp>
      <p:pic>
        <p:nvPicPr>
          <p:cNvPr id="9" name="Picture 8" descr="ADA National Network logo">
            <a:extLst>
              <a:ext uri="{FF2B5EF4-FFF2-40B4-BE49-F238E27FC236}">
                <a16:creationId xmlns:a16="http://schemas.microsoft.com/office/drawing/2014/main" id="{324C60E5-2FFE-4F36-9ACA-A394DA621C27}"/>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3246163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AC77E-8408-4C32-8EE0-E50F09BB6283}"/>
              </a:ext>
            </a:extLst>
          </p:cNvPr>
          <p:cNvSpPr>
            <a:spLocks noGrp="1"/>
          </p:cNvSpPr>
          <p:nvPr>
            <p:ph type="title" hasCustomPrompt="1"/>
          </p:nvPr>
        </p:nvSpPr>
        <p:spPr>
          <a:xfrm>
            <a:off x="629841" y="457200"/>
            <a:ext cx="2949178" cy="1600200"/>
          </a:xfrm>
        </p:spPr>
        <p:txBody>
          <a:bodyPr anchor="b"/>
          <a:lstStyle>
            <a:lvl1pPr>
              <a:defRPr sz="2400"/>
            </a:lvl1pPr>
          </a:lstStyle>
          <a:p>
            <a:r>
              <a:rPr lang="en-US" dirty="0"/>
              <a:t>CLICK TO EDIT MASTER TITLE STYLE</a:t>
            </a:r>
          </a:p>
        </p:txBody>
      </p:sp>
      <p:sp>
        <p:nvSpPr>
          <p:cNvPr id="3" name="Picture Placeholder 2">
            <a:extLst>
              <a:ext uri="{FF2B5EF4-FFF2-40B4-BE49-F238E27FC236}">
                <a16:creationId xmlns:a16="http://schemas.microsoft.com/office/drawing/2014/main" id="{27B5CAE3-10BF-4B99-9A83-47FEAC528B2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2AEDE89D-94AB-428D-9C5C-24D4736A797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6" name="Footer Placeholder 5">
            <a:extLst>
              <a:ext uri="{FF2B5EF4-FFF2-40B4-BE49-F238E27FC236}">
                <a16:creationId xmlns:a16="http://schemas.microsoft.com/office/drawing/2014/main" id="{CDD392BD-56C5-40A9-9FE8-82EBF087D1A3}"/>
              </a:ext>
            </a:extLst>
          </p:cNvPr>
          <p:cNvSpPr>
            <a:spLocks noGrp="1"/>
          </p:cNvSpPr>
          <p:nvPr>
            <p:ph type="ftr" sz="quarter" idx="11"/>
          </p:nvPr>
        </p:nvSpPr>
        <p:spPr/>
        <p:txBody>
          <a:bodyPr/>
          <a:lstStyle/>
          <a:p>
            <a:pPr>
              <a:defRPr/>
            </a:pPr>
            <a:endParaRPr lang="en-US" dirty="0"/>
          </a:p>
        </p:txBody>
      </p:sp>
      <p:pic>
        <p:nvPicPr>
          <p:cNvPr id="9" name="Picture 8" descr="ADA National Network logo">
            <a:extLst>
              <a:ext uri="{FF2B5EF4-FFF2-40B4-BE49-F238E27FC236}">
                <a16:creationId xmlns:a16="http://schemas.microsoft.com/office/drawing/2014/main" id="{996100C3-23EC-43B1-9B39-70518A14F695}"/>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3550445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225A8E-0BE1-438C-8559-B9433B79688F}"/>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78FA8-06B7-4465-9D13-34F39911ACC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28B38527-663F-4B04-9798-61833F7756B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dirty="0"/>
          </a:p>
        </p:txBody>
      </p:sp>
    </p:spTree>
    <p:extLst>
      <p:ext uri="{BB962C8B-B14F-4D97-AF65-F5344CB8AC3E}">
        <p14:creationId xmlns:p14="http://schemas.microsoft.com/office/powerpoint/2010/main" val="1821028968"/>
      </p:ext>
    </p:extLst>
  </p:cSld>
  <p:clrMap bg1="lt1" tx1="dk1" bg2="lt2" tx2="dk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adata.or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title="Decorative box">
            <a:extLst>
              <a:ext uri="{FF2B5EF4-FFF2-40B4-BE49-F238E27FC236}">
                <a16:creationId xmlns:a16="http://schemas.microsoft.com/office/drawing/2014/main" id="{E9AD9E7F-772D-4646-B7D5-153520ED997E}"/>
              </a:ext>
            </a:extLst>
          </p:cNvPr>
          <p:cNvSpPr/>
          <p:nvPr/>
        </p:nvSpPr>
        <p:spPr>
          <a:xfrm>
            <a:off x="0" y="389786"/>
            <a:ext cx="9144000" cy="6046528"/>
          </a:xfrm>
          <a:prstGeom prst="rect">
            <a:avLst/>
          </a:prstGeom>
          <a:solidFill>
            <a:srgbClr val="5670AE"/>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
        <p:nvSpPr>
          <p:cNvPr id="8" name="Rectangle 7" title="Decorative Box">
            <a:extLst>
              <a:ext uri="{FF2B5EF4-FFF2-40B4-BE49-F238E27FC236}">
                <a16:creationId xmlns:a16="http://schemas.microsoft.com/office/drawing/2014/main" id="{4C3F3F16-B413-4E7E-B707-1C4771DC1DD7}"/>
              </a:ext>
            </a:extLst>
          </p:cNvPr>
          <p:cNvSpPr/>
          <p:nvPr/>
        </p:nvSpPr>
        <p:spPr>
          <a:xfrm>
            <a:off x="-382772" y="2048618"/>
            <a:ext cx="9739424" cy="2760764"/>
          </a:xfrm>
          <a:prstGeom prst="rect">
            <a:avLst/>
          </a:prstGeom>
          <a:solidFill>
            <a:schemeClr val="bg1"/>
          </a:solidFill>
          <a:ln w="190500">
            <a:solidFill>
              <a:schemeClr val="accent1"/>
            </a:solidFill>
          </a:ln>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
        <p:nvSpPr>
          <p:cNvPr id="5" name="Subtitle 4">
            <a:extLst>
              <a:ext uri="{FF2B5EF4-FFF2-40B4-BE49-F238E27FC236}">
                <a16:creationId xmlns:a16="http://schemas.microsoft.com/office/drawing/2014/main" id="{CBEF4374-7ED0-45E9-80E0-A5609128FF34}"/>
              </a:ext>
            </a:extLst>
          </p:cNvPr>
          <p:cNvSpPr>
            <a:spLocks noGrp="1"/>
          </p:cNvSpPr>
          <p:nvPr>
            <p:ph type="subTitle" idx="1"/>
          </p:nvPr>
        </p:nvSpPr>
        <p:spPr>
          <a:xfrm>
            <a:off x="1057940" y="5163736"/>
            <a:ext cx="6858000" cy="831739"/>
          </a:xfrm>
        </p:spPr>
        <p:txBody>
          <a:bodyPr>
            <a:normAutofit fontScale="85000" lnSpcReduction="20000"/>
          </a:bodyPr>
          <a:lstStyle/>
          <a:p>
            <a:r>
              <a:rPr lang="en-US" sz="4300" b="1" dirty="0">
                <a:solidFill>
                  <a:schemeClr val="bg1"/>
                </a:solidFill>
              </a:rPr>
              <a:t>April 13 – 15, 2021</a:t>
            </a:r>
          </a:p>
          <a:p>
            <a:r>
              <a:rPr lang="en-US" sz="2400" b="1" spc="300" dirty="0">
                <a:solidFill>
                  <a:schemeClr val="bg1"/>
                </a:solidFill>
              </a:rPr>
              <a:t>#ADAStateOfScience</a:t>
            </a:r>
          </a:p>
        </p:txBody>
      </p:sp>
      <p:sp>
        <p:nvSpPr>
          <p:cNvPr id="6" name="Subtitle 4">
            <a:extLst>
              <a:ext uri="{FF2B5EF4-FFF2-40B4-BE49-F238E27FC236}">
                <a16:creationId xmlns:a16="http://schemas.microsoft.com/office/drawing/2014/main" id="{3E72430A-2AF4-4A47-80DD-3EF8261431DB}"/>
              </a:ext>
            </a:extLst>
          </p:cNvPr>
          <p:cNvSpPr txBox="1">
            <a:spLocks/>
          </p:cNvSpPr>
          <p:nvPr/>
        </p:nvSpPr>
        <p:spPr>
          <a:xfrm>
            <a:off x="2140243" y="859547"/>
            <a:ext cx="5900185" cy="724141"/>
          </a:xfrm>
          <a:prstGeom prst="rect">
            <a:avLst/>
          </a:prstGeom>
        </p:spPr>
        <p:txBody>
          <a:bodyPr vert="horz" lIns="91440" tIns="45720" rIns="91440" bIns="45720" rtlCol="0">
            <a:normAutofit fontScale="925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sz="4800" b="1" dirty="0">
                <a:solidFill>
                  <a:schemeClr val="bg1"/>
                </a:solidFill>
              </a:rPr>
              <a:t>ADA National Network</a:t>
            </a:r>
          </a:p>
        </p:txBody>
      </p:sp>
      <p:pic>
        <p:nvPicPr>
          <p:cNvPr id="10" name="Picture 9" descr="ADA National Network logo">
            <a:extLst>
              <a:ext uri="{FF2B5EF4-FFF2-40B4-BE49-F238E27FC236}">
                <a16:creationId xmlns:a16="http://schemas.microsoft.com/office/drawing/2014/main" id="{6FD14BEA-40EF-40DA-B72D-C443C7D70DB5}"/>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480581" y="774607"/>
            <a:ext cx="894020" cy="894020"/>
          </a:xfrm>
          <a:prstGeom prst="rect">
            <a:avLst/>
          </a:prstGeom>
        </p:spPr>
      </p:pic>
      <p:sp>
        <p:nvSpPr>
          <p:cNvPr id="4" name="Title 3">
            <a:extLst>
              <a:ext uri="{FF2B5EF4-FFF2-40B4-BE49-F238E27FC236}">
                <a16:creationId xmlns:a16="http://schemas.microsoft.com/office/drawing/2014/main" id="{168C58B5-18C7-4D6F-8B55-B90EA75381BA}"/>
              </a:ext>
            </a:extLst>
          </p:cNvPr>
          <p:cNvSpPr>
            <a:spLocks noGrp="1"/>
          </p:cNvSpPr>
          <p:nvPr>
            <p:ph type="ctrTitle"/>
          </p:nvPr>
        </p:nvSpPr>
        <p:spPr>
          <a:xfrm>
            <a:off x="223284" y="2529252"/>
            <a:ext cx="8697432" cy="1767597"/>
          </a:xfrm>
        </p:spPr>
        <p:txBody>
          <a:bodyPr>
            <a:normAutofit fontScale="90000"/>
          </a:bodyPr>
          <a:lstStyle/>
          <a:p>
            <a:pPr>
              <a:lnSpc>
                <a:spcPct val="100000"/>
              </a:lnSpc>
              <a:spcBef>
                <a:spcPts val="600"/>
              </a:spcBef>
              <a:spcAft>
                <a:spcPts val="600"/>
              </a:spcAft>
            </a:pPr>
            <a:r>
              <a:rPr lang="en-US" sz="4400" b="1" spc="300" dirty="0">
                <a:solidFill>
                  <a:schemeClr val="accent5">
                    <a:lumMod val="50000"/>
                  </a:schemeClr>
                </a:solidFill>
                <a:latin typeface="+mn-lt"/>
              </a:rPr>
              <a:t>Americans with Disabilities Act</a:t>
            </a:r>
            <a:r>
              <a:rPr lang="en-US" dirty="0">
                <a:solidFill>
                  <a:schemeClr val="accent1"/>
                </a:solidFill>
              </a:rPr>
              <a:t/>
            </a:r>
            <a:br>
              <a:rPr lang="en-US" dirty="0">
                <a:solidFill>
                  <a:schemeClr val="accent1"/>
                </a:solidFill>
              </a:rPr>
            </a:br>
            <a:r>
              <a:rPr lang="en-US" sz="8000" b="1" spc="-300" dirty="0">
                <a:solidFill>
                  <a:schemeClr val="accent1"/>
                </a:solidFill>
                <a:ea typeface="Source Sans Pro Black" panose="020B0803030403020204" pitchFamily="34" charset="0"/>
              </a:rPr>
              <a:t>STATE OF THE SCIENCE</a:t>
            </a:r>
            <a:endParaRPr lang="en-US" b="1" spc="-300" dirty="0">
              <a:solidFill>
                <a:schemeClr val="accent1"/>
              </a:solidFill>
              <a:ea typeface="Source Sans Pro Black" panose="020B0803030403020204" pitchFamily="34" charset="0"/>
            </a:endParaRPr>
          </a:p>
        </p:txBody>
      </p:sp>
    </p:spTree>
    <p:extLst>
      <p:ext uri="{BB962C8B-B14F-4D97-AF65-F5344CB8AC3E}">
        <p14:creationId xmlns:p14="http://schemas.microsoft.com/office/powerpoint/2010/main" val="3416918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Preliminary Findings (continued)</a:t>
            </a:r>
          </a:p>
        </p:txBody>
      </p:sp>
      <p:sp>
        <p:nvSpPr>
          <p:cNvPr id="7" name="Content Placeholder 6">
            <a:extLst>
              <a:ext uri="{FF2B5EF4-FFF2-40B4-BE49-F238E27FC236}">
                <a16:creationId xmlns:a16="http://schemas.microsoft.com/office/drawing/2014/main" id="{96EF7B4C-CE80-476D-B77A-2EED0765D96A}"/>
              </a:ext>
            </a:extLst>
          </p:cNvPr>
          <p:cNvSpPr>
            <a:spLocks noGrp="1"/>
          </p:cNvSpPr>
          <p:nvPr>
            <p:ph idx="1"/>
          </p:nvPr>
        </p:nvSpPr>
        <p:spPr/>
        <p:txBody>
          <a:bodyPr>
            <a:normAutofit/>
          </a:bodyPr>
          <a:lstStyle/>
          <a:p>
            <a:r>
              <a:rPr lang="en-US" sz="2800" dirty="0"/>
              <a:t>Accessible customer support and communications was scored higher (more relevant information available) for rural financial institutions as compared to urban ones and for banks as opposed to credit unions.  </a:t>
            </a:r>
          </a:p>
          <a:p>
            <a:endParaRPr lang="en-US" sz="2800" dirty="0"/>
          </a:p>
          <a:p>
            <a:r>
              <a:rPr lang="en-US" sz="2800" dirty="0"/>
              <a:t>Financial education and counseling was scored higher (more relevant information available) for urban financial institutions as compared to rural ones and for credit unions as opposed to banks.</a:t>
            </a:r>
          </a:p>
        </p:txBody>
      </p:sp>
    </p:spTree>
    <p:extLst>
      <p:ext uri="{BB962C8B-B14F-4D97-AF65-F5344CB8AC3E}">
        <p14:creationId xmlns:p14="http://schemas.microsoft.com/office/powerpoint/2010/main" val="624046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6F243-16CA-4081-B99F-1D796B183F5F}"/>
              </a:ext>
            </a:extLst>
          </p:cNvPr>
          <p:cNvSpPr>
            <a:spLocks noGrp="1"/>
          </p:cNvSpPr>
          <p:nvPr>
            <p:ph type="title"/>
          </p:nvPr>
        </p:nvSpPr>
        <p:spPr/>
        <p:txBody>
          <a:bodyPr/>
          <a:lstStyle/>
          <a:p>
            <a:r>
              <a:rPr lang="en-US" dirty="0"/>
              <a:t>What Can We Learn From The Findings?</a:t>
            </a:r>
          </a:p>
        </p:txBody>
      </p:sp>
      <p:sp>
        <p:nvSpPr>
          <p:cNvPr id="3" name="Content Placeholder 2">
            <a:extLst>
              <a:ext uri="{FF2B5EF4-FFF2-40B4-BE49-F238E27FC236}">
                <a16:creationId xmlns:a16="http://schemas.microsoft.com/office/drawing/2014/main" id="{EEB671B3-70A4-4F7A-8B01-4C72EABE3C1A}"/>
              </a:ext>
            </a:extLst>
          </p:cNvPr>
          <p:cNvSpPr>
            <a:spLocks noGrp="1"/>
          </p:cNvSpPr>
          <p:nvPr>
            <p:ph idx="1"/>
          </p:nvPr>
        </p:nvSpPr>
        <p:spPr/>
        <p:txBody>
          <a:bodyPr>
            <a:normAutofit/>
          </a:bodyPr>
          <a:lstStyle/>
          <a:p>
            <a:r>
              <a:rPr lang="en-US" sz="2000" dirty="0">
                <a:effectLst/>
                <a:latin typeface="Calibri" panose="020F0502020204030204" pitchFamily="34" charset="0"/>
                <a:ea typeface="Calibri" panose="020F0502020204030204" pitchFamily="34" charset="0"/>
              </a:rPr>
              <a:t>In general, because these are public-facing websites information about a financial institutions’ policies and practices for its employees or community engagement activities are difficult to determine.  </a:t>
            </a:r>
          </a:p>
          <a:p>
            <a:r>
              <a:rPr lang="en-US" sz="2000" dirty="0">
                <a:effectLst/>
                <a:latin typeface="Calibri" panose="020F0502020204030204" pitchFamily="34" charset="0"/>
                <a:ea typeface="Calibri" panose="020F0502020204030204" pitchFamily="34" charset="0"/>
              </a:rPr>
              <a:t>In terms of information about its services and practices relevant to customers, information was generally easier to find, but local and regional banks often had limited information in comparison to larger, national banks.  </a:t>
            </a:r>
          </a:p>
          <a:p>
            <a:r>
              <a:rPr lang="en-US" sz="2000" dirty="0">
                <a:effectLst/>
                <a:latin typeface="Calibri" panose="020F0502020204030204" pitchFamily="34" charset="0"/>
                <a:ea typeface="Calibri" panose="020F0502020204030204" pitchFamily="34" charset="0"/>
              </a:rPr>
              <a:t>This seems obvious, but local and regional banks offer personalization and “community” to customers and the relative dearth of information for people with disabilities who may have particular needs related to access or specialized financial needs leaves them with a paucity of information, is disenfranchising, and ultimately creates a disparate experience.</a:t>
            </a:r>
            <a:endParaRPr lang="en-US" sz="2400" dirty="0"/>
          </a:p>
        </p:txBody>
      </p:sp>
    </p:spTree>
    <p:extLst>
      <p:ext uri="{BB962C8B-B14F-4D97-AF65-F5344CB8AC3E}">
        <p14:creationId xmlns:p14="http://schemas.microsoft.com/office/powerpoint/2010/main" val="159631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 To Strengthen The Study’s Findings </a:t>
            </a:r>
          </a:p>
        </p:txBody>
      </p:sp>
      <p:sp>
        <p:nvSpPr>
          <p:cNvPr id="3" name="Content Placeholder 2">
            <a:extLst>
              <a:ext uri="{FF2B5EF4-FFF2-40B4-BE49-F238E27FC236}">
                <a16:creationId xmlns:a16="http://schemas.microsoft.com/office/drawing/2014/main" id="{992D7321-943E-4802-8DE7-3239DEFEFFB7}"/>
              </a:ext>
            </a:extLst>
          </p:cNvPr>
          <p:cNvSpPr>
            <a:spLocks noGrp="1"/>
          </p:cNvSpPr>
          <p:nvPr>
            <p:ph idx="1"/>
          </p:nvPr>
        </p:nvSpPr>
        <p:spPr/>
        <p:txBody>
          <a:bodyPr>
            <a:normAutofit/>
          </a:bodyPr>
          <a:lstStyle/>
          <a:p>
            <a:r>
              <a:rPr lang="en-US" sz="2800" dirty="0"/>
              <a:t>Round out data collection:</a:t>
            </a:r>
          </a:p>
          <a:p>
            <a:endParaRPr lang="en-US" sz="2800" dirty="0"/>
          </a:p>
          <a:p>
            <a:pPr marL="971550" lvl="1" indent="-514350">
              <a:buFont typeface="+mj-lt"/>
              <a:buAutoNum type="arabicPeriod"/>
            </a:pPr>
            <a:r>
              <a:rPr lang="en-US" sz="2400" dirty="0"/>
              <a:t>PAR process meant organic process of looking for information on websites – when comparing sites, how do they fare when same search terms are used?</a:t>
            </a:r>
          </a:p>
          <a:p>
            <a:pPr marL="457200" lvl="1" indent="0">
              <a:buNone/>
            </a:pPr>
            <a:endParaRPr lang="en-US" sz="2400" dirty="0"/>
          </a:p>
          <a:p>
            <a:pPr marL="971550" lvl="1" indent="-514350">
              <a:buFont typeface="+mj-lt"/>
              <a:buAutoNum type="arabicPeriod" startAt="2"/>
            </a:pPr>
            <a:r>
              <a:rPr lang="en-US" sz="2400" dirty="0"/>
              <a:t>Institutions did not allow site visits/discussions with staff to find missing information – what are regional financial institutions doing w/r/t the </a:t>
            </a:r>
            <a:r>
              <a:rPr lang="en-US" sz="2400" dirty="0" err="1"/>
              <a:t>QIFI</a:t>
            </a:r>
            <a:r>
              <a:rPr lang="en-US" sz="2400" dirty="0"/>
              <a:t>?</a:t>
            </a:r>
          </a:p>
        </p:txBody>
      </p:sp>
    </p:spTree>
    <p:extLst>
      <p:ext uri="{BB962C8B-B14F-4D97-AF65-F5344CB8AC3E}">
        <p14:creationId xmlns:p14="http://schemas.microsoft.com/office/powerpoint/2010/main" val="1672365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44F2B0FD-660B-49FD-83AA-78890E3F2252}"/>
              </a:ext>
            </a:extLst>
          </p:cNvPr>
          <p:cNvSpPr txBox="1"/>
          <p:nvPr/>
        </p:nvSpPr>
        <p:spPr>
          <a:xfrm>
            <a:off x="2850776" y="5915378"/>
            <a:ext cx="3442447" cy="369332"/>
          </a:xfrm>
          <a:prstGeom prst="rect">
            <a:avLst/>
          </a:prstGeom>
          <a:noFill/>
        </p:spPr>
        <p:txBody>
          <a:bodyPr wrap="square" rtlCol="0">
            <a:spAutoFit/>
          </a:bodyPr>
          <a:lstStyle/>
          <a:p>
            <a:r>
              <a:rPr lang="en-US" dirty="0">
                <a:hlinkClick r:id="rId3"/>
              </a:rPr>
              <a:t>www.adata.org</a:t>
            </a:r>
            <a:r>
              <a:rPr lang="en-US" dirty="0"/>
              <a:t> | </a:t>
            </a:r>
            <a:r>
              <a:rPr lang="en-US" b="0" i="0" dirty="0">
                <a:solidFill>
                  <a:srgbClr val="000000"/>
                </a:solidFill>
                <a:effectLst/>
              </a:rPr>
              <a:t>1-800-949-4232</a:t>
            </a:r>
            <a:endParaRPr lang="en-US" dirty="0"/>
          </a:p>
        </p:txBody>
      </p:sp>
      <p:pic>
        <p:nvPicPr>
          <p:cNvPr id="7" name="Content Placeholder 6" descr="ADA National Network Regional Centers Map">
            <a:extLst>
              <a:ext uri="{FF2B5EF4-FFF2-40B4-BE49-F238E27FC236}">
                <a16:creationId xmlns:a16="http://schemas.microsoft.com/office/drawing/2014/main" id="{8E25AED9-CF77-49BE-9E99-B9A4396F26FF}"/>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052705" y="2278175"/>
            <a:ext cx="5038590" cy="3047918"/>
          </a:xfrm>
        </p:spPr>
      </p:pic>
      <p:pic>
        <p:nvPicPr>
          <p:cNvPr id="9" name="Picture 8" descr="Celebrating 30 Years ADA National Network Americans with Disabilities Act Guidance and Training">
            <a:extLst>
              <a:ext uri="{FF2B5EF4-FFF2-40B4-BE49-F238E27FC236}">
                <a16:creationId xmlns:a16="http://schemas.microsoft.com/office/drawing/2014/main" id="{54F0B18C-9E60-4E20-9F06-344D898DF36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89924" y="459022"/>
            <a:ext cx="6364150" cy="1257587"/>
          </a:xfrm>
          <a:prstGeom prst="rect">
            <a:avLst/>
          </a:prstGeom>
        </p:spPr>
      </p:pic>
      <p:sp>
        <p:nvSpPr>
          <p:cNvPr id="2" name="Title 1"/>
          <p:cNvSpPr>
            <a:spLocks noGrp="1"/>
          </p:cNvSpPr>
          <p:nvPr>
            <p:ph type="title"/>
          </p:nvPr>
        </p:nvSpPr>
        <p:spPr>
          <a:xfrm>
            <a:off x="126560" y="54403"/>
            <a:ext cx="3012831" cy="440470"/>
          </a:xfrm>
        </p:spPr>
        <p:txBody>
          <a:bodyPr/>
          <a:lstStyle/>
          <a:p>
            <a:r>
              <a:rPr lang="en-CA" sz="800" dirty="0">
                <a:solidFill>
                  <a:schemeClr val="bg1"/>
                </a:solidFill>
              </a:rPr>
              <a:t>Project Partners</a:t>
            </a:r>
          </a:p>
        </p:txBody>
      </p:sp>
    </p:spTree>
    <p:extLst>
      <p:ext uri="{BB962C8B-B14F-4D97-AF65-F5344CB8AC3E}">
        <p14:creationId xmlns:p14="http://schemas.microsoft.com/office/powerpoint/2010/main" val="414769329"/>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683E1-661A-4A54-AA56-AFE5BCF5D2ED}"/>
              </a:ext>
            </a:extLst>
          </p:cNvPr>
          <p:cNvSpPr>
            <a:spLocks noGrp="1"/>
          </p:cNvSpPr>
          <p:nvPr>
            <p:ph type="title"/>
          </p:nvPr>
        </p:nvSpPr>
        <p:spPr>
          <a:xfrm>
            <a:off x="623888" y="1709739"/>
            <a:ext cx="7886700" cy="2852737"/>
          </a:xfrm>
        </p:spPr>
        <p:txBody>
          <a:bodyPr anchor="b">
            <a:normAutofit/>
          </a:bodyPr>
          <a:lstStyle/>
          <a:p>
            <a:r>
              <a:rPr lang="en-US" dirty="0"/>
              <a:t>Financial Inclusion of People with Disabilities: “Objective” Indicators and Subjective Experiences</a:t>
            </a:r>
          </a:p>
        </p:txBody>
      </p:sp>
      <p:sp>
        <p:nvSpPr>
          <p:cNvPr id="3" name="Text Placeholder 2">
            <a:extLst>
              <a:ext uri="{FF2B5EF4-FFF2-40B4-BE49-F238E27FC236}">
                <a16:creationId xmlns:a16="http://schemas.microsoft.com/office/drawing/2014/main" id="{0B392DA5-0F59-4979-A30C-2CF3D0A558A2}"/>
              </a:ext>
            </a:extLst>
          </p:cNvPr>
          <p:cNvSpPr>
            <a:spLocks noGrp="1"/>
          </p:cNvSpPr>
          <p:nvPr>
            <p:ph type="body" idx="1"/>
          </p:nvPr>
        </p:nvSpPr>
        <p:spPr>
          <a:xfrm>
            <a:off x="623888" y="4589464"/>
            <a:ext cx="7886700" cy="1500187"/>
          </a:xfrm>
        </p:spPr>
        <p:txBody>
          <a:bodyPr>
            <a:normAutofit/>
          </a:bodyPr>
          <a:lstStyle/>
          <a:p>
            <a:r>
              <a:rPr lang="en-US" dirty="0"/>
              <a:t>Meera Adya, Pam Williamson, Barry Whaley, Michael Morris</a:t>
            </a:r>
          </a:p>
        </p:txBody>
      </p:sp>
    </p:spTree>
    <p:extLst>
      <p:ext uri="{BB962C8B-B14F-4D97-AF65-F5344CB8AC3E}">
        <p14:creationId xmlns:p14="http://schemas.microsoft.com/office/powerpoint/2010/main" val="1751214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Did We Want To Know?</a:t>
            </a:r>
          </a:p>
        </p:txBody>
      </p:sp>
      <p:sp>
        <p:nvSpPr>
          <p:cNvPr id="4" name="Content Placeholder 3">
            <a:extLst>
              <a:ext uri="{FF2B5EF4-FFF2-40B4-BE49-F238E27FC236}">
                <a16:creationId xmlns:a16="http://schemas.microsoft.com/office/drawing/2014/main" id="{04792AC5-D889-4F60-AB72-C90DF3DE26C4}"/>
              </a:ext>
            </a:extLst>
          </p:cNvPr>
          <p:cNvSpPr>
            <a:spLocks noGrp="1"/>
          </p:cNvSpPr>
          <p:nvPr>
            <p:ph idx="1"/>
          </p:nvPr>
        </p:nvSpPr>
        <p:spPr/>
        <p:txBody>
          <a:bodyPr/>
          <a:lstStyle/>
          <a:p>
            <a:r>
              <a:rPr lang="en-US" dirty="0"/>
              <a:t>Our program of research includes 3 studies examining the issue of financial inclusion for people with disabilities broadly speaking:</a:t>
            </a:r>
          </a:p>
          <a:p>
            <a:endParaRPr lang="en-US" dirty="0"/>
          </a:p>
          <a:p>
            <a:pPr marL="457200" indent="-457200">
              <a:buFont typeface="+mj-lt"/>
              <a:buAutoNum type="arabicPeriod"/>
            </a:pPr>
            <a:r>
              <a:rPr lang="en-US" dirty="0"/>
              <a:t>How are people with disabilities able to access and benefit from financial services through banks, credit unions, and alternative financial service providers?  </a:t>
            </a:r>
          </a:p>
          <a:p>
            <a:pPr marL="457200" indent="-457200">
              <a:buFont typeface="+mj-lt"/>
              <a:buAutoNum type="arabicPeriod"/>
            </a:pPr>
            <a:r>
              <a:rPr lang="en-US" dirty="0"/>
              <a:t>How does the financial service community engage in local communities?  What barriers do individuals with disabilities face that are unique or exacerbated?  </a:t>
            </a:r>
          </a:p>
          <a:p>
            <a:pPr marL="457200" indent="-457200">
              <a:buFont typeface="+mj-lt"/>
              <a:buAutoNum type="arabicPeriod"/>
            </a:pPr>
            <a:r>
              <a:rPr lang="en-US" dirty="0"/>
              <a:t>How is this impacted by geographical availability?</a:t>
            </a:r>
          </a:p>
        </p:txBody>
      </p:sp>
    </p:spTree>
    <p:extLst>
      <p:ext uri="{BB962C8B-B14F-4D97-AF65-F5344CB8AC3E}">
        <p14:creationId xmlns:p14="http://schemas.microsoft.com/office/powerpoint/2010/main" val="2606267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a:t>
            </a:r>
            <a:br>
              <a:rPr lang="en-US" dirty="0"/>
            </a:br>
            <a:r>
              <a:rPr lang="en-US" dirty="0"/>
              <a:t>Study A: Development of QI-FIT </a:t>
            </a:r>
          </a:p>
        </p:txBody>
      </p:sp>
      <p:sp>
        <p:nvSpPr>
          <p:cNvPr id="5" name="Content Placeholder 4">
            <a:extLst>
              <a:ext uri="{FF2B5EF4-FFF2-40B4-BE49-F238E27FC236}">
                <a16:creationId xmlns:a16="http://schemas.microsoft.com/office/drawing/2014/main" id="{81124D09-68DF-4A6A-ADEE-9798D68C0BBC}"/>
              </a:ext>
            </a:extLst>
          </p:cNvPr>
          <p:cNvSpPr>
            <a:spLocks noGrp="1"/>
          </p:cNvSpPr>
          <p:nvPr>
            <p:ph idx="1"/>
          </p:nvPr>
        </p:nvSpPr>
        <p:spPr/>
        <p:txBody>
          <a:bodyPr>
            <a:normAutofit lnSpcReduction="10000"/>
          </a:bodyPr>
          <a:lstStyle/>
          <a:p>
            <a:r>
              <a:rPr lang="en-US" sz="3200" b="1" dirty="0"/>
              <a:t>Our Goal:</a:t>
            </a:r>
          </a:p>
          <a:p>
            <a:pPr lvl="1"/>
            <a:r>
              <a:rPr lang="en-US" sz="3200" dirty="0"/>
              <a:t>Understand the benchmarks of effective financial services provision from experts.</a:t>
            </a:r>
          </a:p>
          <a:p>
            <a:pPr lvl="1"/>
            <a:r>
              <a:rPr lang="en-US" sz="3200" dirty="0"/>
              <a:t>Convert the benchmarks to a standardized list of quality indicators.</a:t>
            </a:r>
          </a:p>
          <a:p>
            <a:endParaRPr lang="en-US" sz="3200" b="1" dirty="0"/>
          </a:p>
          <a:p>
            <a:r>
              <a:rPr lang="en-US" sz="3200" b="1" dirty="0"/>
              <a:t>Our Guiding Principles:</a:t>
            </a:r>
          </a:p>
          <a:p>
            <a:pPr lvl="1"/>
            <a:r>
              <a:rPr lang="en-US" sz="3200" dirty="0"/>
              <a:t>Experts are those providing services.</a:t>
            </a:r>
          </a:p>
          <a:p>
            <a:pPr lvl="1"/>
            <a:r>
              <a:rPr lang="en-US" sz="3200" dirty="0"/>
              <a:t>Experts are those using services.</a:t>
            </a:r>
          </a:p>
        </p:txBody>
      </p:sp>
    </p:spTree>
    <p:extLst>
      <p:ext uri="{BB962C8B-B14F-4D97-AF65-F5344CB8AC3E}">
        <p14:creationId xmlns:p14="http://schemas.microsoft.com/office/powerpoint/2010/main" val="3521475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Method</a:t>
            </a:r>
            <a:br>
              <a:rPr lang="en-US" dirty="0"/>
            </a:br>
            <a:r>
              <a:rPr lang="en-US" dirty="0"/>
              <a:t>Study A: Development of </a:t>
            </a:r>
            <a:r>
              <a:rPr lang="en-US" dirty="0" smtClean="0"/>
              <a:t>QI-FIT (Continued) </a:t>
            </a:r>
            <a:endParaRPr lang="en-US" dirty="0"/>
          </a:p>
        </p:txBody>
      </p:sp>
      <p:sp>
        <p:nvSpPr>
          <p:cNvPr id="5" name="Content Placeholder 4">
            <a:extLst>
              <a:ext uri="{FF2B5EF4-FFF2-40B4-BE49-F238E27FC236}">
                <a16:creationId xmlns:a16="http://schemas.microsoft.com/office/drawing/2014/main" id="{81124D09-68DF-4A6A-ADEE-9798D68C0BBC}"/>
              </a:ext>
            </a:extLst>
          </p:cNvPr>
          <p:cNvSpPr>
            <a:spLocks noGrp="1"/>
          </p:cNvSpPr>
          <p:nvPr>
            <p:ph idx="1"/>
          </p:nvPr>
        </p:nvSpPr>
        <p:spPr/>
        <p:txBody>
          <a:bodyPr>
            <a:normAutofit fontScale="92500" lnSpcReduction="20000"/>
          </a:bodyPr>
          <a:lstStyle/>
          <a:p>
            <a:pPr marL="0" indent="0">
              <a:buNone/>
            </a:pPr>
            <a:r>
              <a:rPr lang="en-US" sz="2600" b="1" dirty="0"/>
              <a:t>Step One</a:t>
            </a:r>
          </a:p>
          <a:p>
            <a:pPr lvl="1"/>
            <a:r>
              <a:rPr lang="en-US" sz="2600" dirty="0"/>
              <a:t>Checklists</a:t>
            </a:r>
          </a:p>
          <a:p>
            <a:pPr lvl="1"/>
            <a:r>
              <a:rPr lang="en-US" sz="2600" dirty="0"/>
              <a:t>Best Practice Reports</a:t>
            </a:r>
          </a:p>
          <a:p>
            <a:pPr lvl="1"/>
            <a:r>
              <a:rPr lang="en-US" sz="2600" dirty="0"/>
              <a:t>Government Standards</a:t>
            </a:r>
          </a:p>
          <a:p>
            <a:pPr lvl="1"/>
            <a:r>
              <a:rPr lang="en-US" sz="2600" dirty="0"/>
              <a:t>Prior Research/Studies</a:t>
            </a:r>
          </a:p>
          <a:p>
            <a:pPr lvl="1"/>
            <a:r>
              <a:rPr lang="en-US" sz="2600" dirty="0"/>
              <a:t>Individual Experiences and Ideas</a:t>
            </a:r>
          </a:p>
          <a:p>
            <a:pPr marL="0" indent="0">
              <a:buNone/>
            </a:pPr>
            <a:r>
              <a:rPr lang="en-US" sz="2600" b="1" dirty="0"/>
              <a:t>Step Two</a:t>
            </a:r>
          </a:p>
          <a:p>
            <a:pPr lvl="1"/>
            <a:r>
              <a:rPr lang="en-US" sz="2600" dirty="0"/>
              <a:t>Eliminate overlap (SE ADA)</a:t>
            </a:r>
          </a:p>
          <a:p>
            <a:pPr lvl="1"/>
            <a:r>
              <a:rPr lang="en-US" sz="2600" dirty="0"/>
              <a:t>Reframe/reword to serve as indicator (SE ADA)</a:t>
            </a:r>
          </a:p>
          <a:p>
            <a:pPr lvl="1"/>
            <a:r>
              <a:rPr lang="en-US" sz="2600" dirty="0"/>
              <a:t>Sort into categories (SE ADA and PAR)</a:t>
            </a:r>
          </a:p>
          <a:p>
            <a:pPr lvl="1"/>
            <a:r>
              <a:rPr lang="en-US" sz="2600" dirty="0"/>
              <a:t>Rate importance and utility in 2 rounds: (PAR)</a:t>
            </a:r>
          </a:p>
          <a:p>
            <a:pPr marL="1088136" lvl="2" indent="-457200">
              <a:buFont typeface="+mj-lt"/>
              <a:buAutoNum type="arabicPeriod"/>
            </a:pPr>
            <a:r>
              <a:rPr lang="en-US" sz="2600" dirty="0"/>
              <a:t>Each person individually</a:t>
            </a:r>
          </a:p>
          <a:p>
            <a:pPr marL="1088136" lvl="2" indent="-457200">
              <a:buFont typeface="+mj-lt"/>
              <a:buAutoNum type="arabicPeriod"/>
            </a:pPr>
            <a:r>
              <a:rPr lang="en-US" sz="2600" dirty="0"/>
              <a:t>As a panel (subcommittees)</a:t>
            </a:r>
          </a:p>
          <a:p>
            <a:pPr lvl="1"/>
            <a:endParaRPr lang="en-US" sz="3600" dirty="0"/>
          </a:p>
          <a:p>
            <a:endParaRPr lang="en-US" dirty="0"/>
          </a:p>
        </p:txBody>
      </p:sp>
    </p:spTree>
    <p:extLst>
      <p:ext uri="{BB962C8B-B14F-4D97-AF65-F5344CB8AC3E}">
        <p14:creationId xmlns:p14="http://schemas.microsoft.com/office/powerpoint/2010/main" val="746919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a:t>
            </a:r>
            <a:br>
              <a:rPr lang="en-US" dirty="0"/>
            </a:br>
            <a:r>
              <a:rPr lang="en-US" dirty="0"/>
              <a:t>Study A: QI-FIT </a:t>
            </a:r>
          </a:p>
        </p:txBody>
      </p:sp>
      <p:sp>
        <p:nvSpPr>
          <p:cNvPr id="5" name="Content Placeholder 4">
            <a:extLst>
              <a:ext uri="{FF2B5EF4-FFF2-40B4-BE49-F238E27FC236}">
                <a16:creationId xmlns:a16="http://schemas.microsoft.com/office/drawing/2014/main" id="{81124D09-68DF-4A6A-ADEE-9798D68C0BBC}"/>
              </a:ext>
            </a:extLst>
          </p:cNvPr>
          <p:cNvSpPr>
            <a:spLocks noGrp="1"/>
          </p:cNvSpPr>
          <p:nvPr>
            <p:ph idx="1"/>
          </p:nvPr>
        </p:nvSpPr>
        <p:spPr/>
        <p:txBody>
          <a:bodyPr/>
          <a:lstStyle/>
          <a:p>
            <a:r>
              <a:rPr lang="en-US" b="1" dirty="0"/>
              <a:t>48 indicators in 8 categories</a:t>
            </a:r>
          </a:p>
          <a:p>
            <a:endParaRPr lang="en-US" b="1" dirty="0"/>
          </a:p>
          <a:p>
            <a:pPr marL="914400" lvl="1" indent="-457200">
              <a:buFont typeface="+mj-lt"/>
              <a:buAutoNum type="arabicPeriod"/>
            </a:pPr>
            <a:r>
              <a:rPr lang="en-US" dirty="0"/>
              <a:t>Strategy and Internal Leadership, </a:t>
            </a:r>
          </a:p>
          <a:p>
            <a:pPr marL="914400" lvl="1" indent="-457200">
              <a:buFont typeface="+mj-lt"/>
              <a:buAutoNum type="arabicPeriod"/>
            </a:pPr>
            <a:r>
              <a:rPr lang="en-US" dirty="0"/>
              <a:t>Accessibility in Customer Support and Communications, </a:t>
            </a:r>
          </a:p>
          <a:p>
            <a:pPr marL="914400" lvl="1" indent="-457200">
              <a:buFont typeface="+mj-lt"/>
              <a:buAutoNum type="arabicPeriod"/>
            </a:pPr>
            <a:r>
              <a:rPr lang="en-US" dirty="0"/>
              <a:t>Physical Accessibility and Customer Support, </a:t>
            </a:r>
          </a:p>
          <a:p>
            <a:pPr marL="914400" lvl="1" indent="-457200">
              <a:buFont typeface="+mj-lt"/>
              <a:buAutoNum type="arabicPeriod"/>
            </a:pPr>
            <a:r>
              <a:rPr lang="en-US" dirty="0"/>
              <a:t>Traditionally Delivered Banking Products and Financial Services, </a:t>
            </a:r>
          </a:p>
          <a:p>
            <a:pPr marL="914400" lvl="1" indent="-457200">
              <a:buFont typeface="+mj-lt"/>
              <a:buAutoNum type="arabicPeriod"/>
            </a:pPr>
            <a:r>
              <a:rPr lang="en-US" dirty="0"/>
              <a:t>Financial Education and Counseling, </a:t>
            </a:r>
          </a:p>
          <a:p>
            <a:pPr marL="914400" lvl="1" indent="-457200">
              <a:buFont typeface="+mj-lt"/>
              <a:buAutoNum type="arabicPeriod"/>
            </a:pPr>
            <a:r>
              <a:rPr lang="en-US" dirty="0"/>
              <a:t>Inclusion and Disability Relations Group, </a:t>
            </a:r>
          </a:p>
          <a:p>
            <a:pPr marL="914400" lvl="1" indent="-457200">
              <a:buFont typeface="+mj-lt"/>
              <a:buAutoNum type="arabicPeriod"/>
            </a:pPr>
            <a:r>
              <a:rPr lang="en-US" dirty="0"/>
              <a:t>Inclusive Community Development, and </a:t>
            </a:r>
          </a:p>
          <a:p>
            <a:pPr marL="914400" lvl="1" indent="-457200">
              <a:buFont typeface="+mj-lt"/>
              <a:buAutoNum type="arabicPeriod"/>
            </a:pPr>
            <a:r>
              <a:rPr lang="en-US" dirty="0"/>
              <a:t>Alternative Credit Scoring and Lending</a:t>
            </a:r>
          </a:p>
          <a:p>
            <a:endParaRPr lang="en-US" dirty="0"/>
          </a:p>
        </p:txBody>
      </p:sp>
    </p:spTree>
    <p:extLst>
      <p:ext uri="{BB962C8B-B14F-4D97-AF65-F5344CB8AC3E}">
        <p14:creationId xmlns:p14="http://schemas.microsoft.com/office/powerpoint/2010/main" val="3171396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a:t>
            </a:r>
            <a:br>
              <a:rPr lang="en-US" dirty="0"/>
            </a:br>
            <a:r>
              <a:rPr lang="en-US" dirty="0"/>
              <a:t>Study A – Application of QI-FIT </a:t>
            </a:r>
          </a:p>
        </p:txBody>
      </p:sp>
      <p:sp>
        <p:nvSpPr>
          <p:cNvPr id="5" name="Content Placeholder 4">
            <a:extLst>
              <a:ext uri="{FF2B5EF4-FFF2-40B4-BE49-F238E27FC236}">
                <a16:creationId xmlns:a16="http://schemas.microsoft.com/office/drawing/2014/main" id="{81124D09-68DF-4A6A-ADEE-9798D68C0BBC}"/>
              </a:ext>
            </a:extLst>
          </p:cNvPr>
          <p:cNvSpPr>
            <a:spLocks noGrp="1"/>
          </p:cNvSpPr>
          <p:nvPr>
            <p:ph idx="1"/>
          </p:nvPr>
        </p:nvSpPr>
        <p:spPr/>
        <p:txBody>
          <a:bodyPr>
            <a:normAutofit lnSpcReduction="10000"/>
          </a:bodyPr>
          <a:lstStyle/>
          <a:p>
            <a:r>
              <a:rPr lang="en-US" sz="2800" dirty="0"/>
              <a:t>82 banks’ &amp; credit unions’ websites in 8 states</a:t>
            </a:r>
          </a:p>
          <a:p>
            <a:r>
              <a:rPr lang="en-US" sz="2800" dirty="0"/>
              <a:t>2 Groups:</a:t>
            </a:r>
          </a:p>
          <a:p>
            <a:pPr marL="971550" lvl="1" indent="-514350">
              <a:buFont typeface="+mj-lt"/>
              <a:buAutoNum type="arabicPeriod"/>
            </a:pPr>
            <a:r>
              <a:rPr lang="en-US" sz="2400" dirty="0"/>
              <a:t>PAR Teams in each state</a:t>
            </a:r>
          </a:p>
          <a:p>
            <a:pPr marL="971550" lvl="1" indent="-514350">
              <a:buFont typeface="+mj-lt"/>
              <a:buAutoNum type="arabicPeriod"/>
            </a:pPr>
            <a:r>
              <a:rPr lang="en-US" sz="2400" dirty="0"/>
              <a:t>SU Research Assistants</a:t>
            </a:r>
          </a:p>
          <a:p>
            <a:pPr lvl="2">
              <a:buFont typeface="Wingdings" panose="05000000000000000000" pitchFamily="2" charset="2"/>
              <a:buChar char="v"/>
            </a:pPr>
            <a:r>
              <a:rPr lang="en-US" sz="1800" i="1" dirty="0"/>
              <a:t>2 RAs will do comprehensive review of all using same keywords</a:t>
            </a:r>
          </a:p>
          <a:p>
            <a:pPr lvl="2">
              <a:buFont typeface="Wingdings" panose="05000000000000000000" pitchFamily="2" charset="2"/>
              <a:buChar char="v"/>
            </a:pPr>
            <a:endParaRPr lang="en-US" sz="1800" dirty="0"/>
          </a:p>
          <a:p>
            <a:r>
              <a:rPr lang="en-US" sz="2800" dirty="0"/>
              <a:t>Status and Preliminary Process Findings</a:t>
            </a:r>
          </a:p>
          <a:p>
            <a:pPr lvl="1"/>
            <a:r>
              <a:rPr lang="en-US" sz="2400" dirty="0"/>
              <a:t>Some researchers found more information than others</a:t>
            </a:r>
          </a:p>
          <a:p>
            <a:pPr lvl="1"/>
            <a:r>
              <a:rPr lang="en-US" sz="2400" dirty="0"/>
              <a:t>PAR researchers found experience valuable</a:t>
            </a:r>
          </a:p>
          <a:p>
            <a:pPr lvl="1"/>
            <a:r>
              <a:rPr lang="en-US" sz="2400" dirty="0"/>
              <a:t>Banks would not allow site visits</a:t>
            </a:r>
          </a:p>
          <a:p>
            <a:pPr lvl="2">
              <a:buFont typeface="Wingdings" panose="05000000000000000000" pitchFamily="2" charset="2"/>
              <a:buChar char="v"/>
            </a:pPr>
            <a:r>
              <a:rPr lang="en-US" sz="1800" i="1" dirty="0"/>
              <a:t>Also analyzing notes from discussion with regional bank executives in accessibility</a:t>
            </a:r>
          </a:p>
        </p:txBody>
      </p:sp>
    </p:spTree>
    <p:extLst>
      <p:ext uri="{BB962C8B-B14F-4D97-AF65-F5344CB8AC3E}">
        <p14:creationId xmlns:p14="http://schemas.microsoft.com/office/powerpoint/2010/main" val="1456543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Preliminary Analyses</a:t>
            </a:r>
          </a:p>
        </p:txBody>
      </p:sp>
      <p:sp>
        <p:nvSpPr>
          <p:cNvPr id="7" name="Content Placeholder 6">
            <a:extLst>
              <a:ext uri="{FF2B5EF4-FFF2-40B4-BE49-F238E27FC236}">
                <a16:creationId xmlns:a16="http://schemas.microsoft.com/office/drawing/2014/main" id="{96EF7B4C-CE80-476D-B77A-2EED0765D96A}"/>
              </a:ext>
            </a:extLst>
          </p:cNvPr>
          <p:cNvSpPr>
            <a:spLocks noGrp="1"/>
          </p:cNvSpPr>
          <p:nvPr>
            <p:ph idx="1"/>
          </p:nvPr>
        </p:nvSpPr>
        <p:spPr/>
        <p:txBody>
          <a:bodyPr/>
          <a:lstStyle/>
          <a:p>
            <a:r>
              <a:rPr lang="en-US" sz="2800" dirty="0"/>
              <a:t>Looking at just “yes/no” for found information we created total scores for each of the 8 QI-FIT categories</a:t>
            </a:r>
          </a:p>
          <a:p>
            <a:endParaRPr lang="en-US" sz="2800" dirty="0"/>
          </a:p>
          <a:p>
            <a:r>
              <a:rPr lang="en-US" sz="2800" dirty="0"/>
              <a:t>We examined which category scores were higher between rural versus urban financial institutions and banks versus credit unions</a:t>
            </a:r>
          </a:p>
          <a:p>
            <a:endParaRPr lang="en-US" dirty="0"/>
          </a:p>
        </p:txBody>
      </p:sp>
    </p:spTree>
    <p:extLst>
      <p:ext uri="{BB962C8B-B14F-4D97-AF65-F5344CB8AC3E}">
        <p14:creationId xmlns:p14="http://schemas.microsoft.com/office/powerpoint/2010/main" val="1769194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Preliminary Findings</a:t>
            </a:r>
          </a:p>
        </p:txBody>
      </p:sp>
      <p:sp>
        <p:nvSpPr>
          <p:cNvPr id="7" name="Content Placeholder 6">
            <a:extLst>
              <a:ext uri="{FF2B5EF4-FFF2-40B4-BE49-F238E27FC236}">
                <a16:creationId xmlns:a16="http://schemas.microsoft.com/office/drawing/2014/main" id="{96EF7B4C-CE80-476D-B77A-2EED0765D96A}"/>
              </a:ext>
            </a:extLst>
          </p:cNvPr>
          <p:cNvSpPr>
            <a:spLocks noGrp="1"/>
          </p:cNvSpPr>
          <p:nvPr>
            <p:ph idx="1"/>
          </p:nvPr>
        </p:nvSpPr>
        <p:spPr/>
        <p:txBody>
          <a:bodyPr>
            <a:normAutofit/>
          </a:bodyPr>
          <a:lstStyle/>
          <a:p>
            <a:r>
              <a:rPr lang="en-US" sz="2800" dirty="0"/>
              <a:t>There is variation in information found for 2 of the  QI-FIT categories of:</a:t>
            </a:r>
          </a:p>
          <a:p>
            <a:endParaRPr lang="en-US" sz="2800" dirty="0"/>
          </a:p>
          <a:p>
            <a:pPr lvl="1"/>
            <a:r>
              <a:rPr lang="en-US" sz="2400" dirty="0"/>
              <a:t>“Accessibility in Customer Support and Communications” </a:t>
            </a:r>
          </a:p>
          <a:p>
            <a:pPr marL="342900" lvl="1" indent="0">
              <a:buNone/>
            </a:pPr>
            <a:endParaRPr lang="en-US" sz="2400" dirty="0"/>
          </a:p>
          <a:p>
            <a:pPr marL="342900" lvl="1" indent="0">
              <a:buNone/>
            </a:pPr>
            <a:r>
              <a:rPr lang="en-US" sz="2400" dirty="0"/>
              <a:t>and </a:t>
            </a:r>
          </a:p>
          <a:p>
            <a:pPr lvl="1"/>
            <a:endParaRPr lang="en-US" sz="2400" dirty="0"/>
          </a:p>
          <a:p>
            <a:pPr lvl="1"/>
            <a:r>
              <a:rPr lang="en-US" sz="2400" dirty="0"/>
              <a:t>“Financial Education and Counseling.”  </a:t>
            </a:r>
          </a:p>
        </p:txBody>
      </p:sp>
    </p:spTree>
    <p:extLst>
      <p:ext uri="{BB962C8B-B14F-4D97-AF65-F5344CB8AC3E}">
        <p14:creationId xmlns:p14="http://schemas.microsoft.com/office/powerpoint/2010/main" val="3873349612"/>
      </p:ext>
    </p:extLst>
  </p:cSld>
  <p:clrMapOvr>
    <a:masterClrMapping/>
  </p:clrMapOvr>
</p:sld>
</file>

<file path=ppt/theme/theme1.xml><?xml version="1.0" encoding="utf-8"?>
<a:theme xmlns:a="http://schemas.openxmlformats.org/drawingml/2006/main" name="SOS 2021 PPT Template">
  <a:themeElements>
    <a:clrScheme name="SOS">
      <a:dk1>
        <a:sysClr val="windowText" lastClr="000000"/>
      </a:dk1>
      <a:lt1>
        <a:sysClr val="window" lastClr="FFFFFF"/>
      </a:lt1>
      <a:dk2>
        <a:srgbClr val="44546A"/>
      </a:dk2>
      <a:lt2>
        <a:srgbClr val="E7E6E6"/>
      </a:lt2>
      <a:accent1>
        <a:srgbClr val="1D4093"/>
      </a:accent1>
      <a:accent2>
        <a:srgbClr val="6D643F"/>
      </a:accent2>
      <a:accent3>
        <a:srgbClr val="A5A5A5"/>
      </a:accent3>
      <a:accent4>
        <a:srgbClr val="F5E9BE"/>
      </a:accent4>
      <a:accent5>
        <a:srgbClr val="C7CFE4"/>
      </a:accent5>
      <a:accent6>
        <a:srgbClr val="174C4F"/>
      </a:accent6>
      <a:hlink>
        <a:srgbClr val="0563C1"/>
      </a:hlink>
      <a:folHlink>
        <a:srgbClr val="954F72"/>
      </a:folHlink>
    </a:clrScheme>
    <a:fontScheme name="SOS">
      <a:majorFont>
        <a:latin typeface="Source Sans Pro SemiBold"/>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OS 2021 PPT Template" id="{07468714-7E58-4194-A618-75AE333C09FB}" vid="{31F730A4-FA7B-46F2-90D6-397C5A75705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98</TotalTime>
  <Words>868</Words>
  <Application>Microsoft Office PowerPoint</Application>
  <PresentationFormat>On-screen Show (4:3)</PresentationFormat>
  <Paragraphs>101</Paragraphs>
  <Slides>13</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Source Sans Pro Black</vt:lpstr>
      <vt:lpstr>Source Sans Pro SemiBold</vt:lpstr>
      <vt:lpstr>ヒラギノ角ゴ Pro W3</vt:lpstr>
      <vt:lpstr>Arial</vt:lpstr>
      <vt:lpstr>Calibri</vt:lpstr>
      <vt:lpstr>Wingdings</vt:lpstr>
      <vt:lpstr>SOS 2021 PPT Template</vt:lpstr>
      <vt:lpstr>Americans with Disabilities Act STATE OF THE SCIENCE</vt:lpstr>
      <vt:lpstr>Financial Inclusion of People with Disabilities: “Objective” Indicators and Subjective Experiences</vt:lpstr>
      <vt:lpstr>What Did We Want To Know?</vt:lpstr>
      <vt:lpstr>Method Study A: Development of QI-FIT </vt:lpstr>
      <vt:lpstr>Method Study A: Development of QI-FIT (Continued) </vt:lpstr>
      <vt:lpstr>Method Study A: QI-FIT </vt:lpstr>
      <vt:lpstr>Method Study A – Application of QI-FIT </vt:lpstr>
      <vt:lpstr>Preliminary Analyses</vt:lpstr>
      <vt:lpstr>Preliminary Findings</vt:lpstr>
      <vt:lpstr>Preliminary Findings (continued)</vt:lpstr>
      <vt:lpstr>What Can We Learn From The Findings?</vt:lpstr>
      <vt:lpstr>Next Steps To Strengthen The Study’s Findings </vt:lpstr>
      <vt:lpstr>Project Partners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Americans with Disabilities Act STATE OF THE SCIENCE</dc:title>
  <dc:creator>Linea Johnson</dc:creator>
  <cp:lastModifiedBy>Linea E. Johnson</cp:lastModifiedBy>
  <cp:revision>27</cp:revision>
  <dcterms:created xsi:type="dcterms:W3CDTF">2021-01-19T21:47:11Z</dcterms:created>
  <dcterms:modified xsi:type="dcterms:W3CDTF">2021-04-06T16:12:16Z</dcterms:modified>
</cp:coreProperties>
</file>