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0"/>
  </p:notesMasterIdLst>
  <p:handoutMasterIdLst>
    <p:handoutMasterId r:id="rId11"/>
  </p:handoutMasterIdLst>
  <p:sldIdLst>
    <p:sldId id="1219" r:id="rId2"/>
    <p:sldId id="1215" r:id="rId3"/>
    <p:sldId id="257" r:id="rId4"/>
    <p:sldId id="258" r:id="rId5"/>
    <p:sldId id="261" r:id="rId6"/>
    <p:sldId id="259" r:id="rId7"/>
    <p:sldId id="1220" r:id="rId8"/>
    <p:sldId id="98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ohn Butterworth" initials="JB [5]" lastIdx="1" clrIdx="6"/>
  <p:cmAuthor id="1" name="Allison" initials="A" lastIdx="2" clrIdx="0"/>
  <p:cmAuthor id="8" name="John Butterworth" initials="JB [6]" lastIdx="1" clrIdx="7"/>
  <p:cmAuthor id="2" name="John Butterworth" initials="JB" lastIdx="3" clrIdx="1"/>
  <p:cmAuthor id="9" name="John Butterworth" initials="JB [7]" lastIdx="1" clrIdx="8"/>
  <p:cmAuthor id="3" name="John Butterworth" initials="JB [2]" lastIdx="1" clrIdx="2"/>
  <p:cmAuthor id="10" name="Allison Cohen Hall" initials="ACH" lastIdx="15" clrIdx="9"/>
  <p:cmAuthor id="4" name="John Butterworth" initials="JB [3]" lastIdx="1" clrIdx="3"/>
  <p:cmAuthor id="11" name="Anya R Weber" initials="ARW" lastIdx="1" clrIdx="10"/>
  <p:cmAuthor id="5" name="John Butterworth" initials="JB [3] [2]" lastIdx="1" clrIdx="4"/>
  <p:cmAuthor id="12" name="Pimjai Sudsawad" initials="PS" lastIdx="6" clrIdx="11">
    <p:extLst>
      <p:ext uri="{19B8F6BF-5375-455C-9EA6-DF929625EA0E}">
        <p15:presenceInfo xmlns:p15="http://schemas.microsoft.com/office/powerpoint/2012/main" userId="Pimjai Sudsawad" providerId="None"/>
      </p:ext>
    </p:extLst>
  </p:cmAuthor>
  <p:cmAuthor id="6" name="John Butterworth" initials="JB [4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0AE"/>
    <a:srgbClr val="FFFC00"/>
    <a:srgbClr val="1560A0"/>
    <a:srgbClr val="2578AF"/>
    <a:srgbClr val="FFFFFF"/>
    <a:srgbClr val="1C5298"/>
    <a:srgbClr val="5D9732"/>
    <a:srgbClr val="2678B0"/>
    <a:srgbClr val="80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 autoAdjust="0"/>
    <p:restoredTop sz="78766" autoAdjust="0"/>
  </p:normalViewPr>
  <p:slideViewPr>
    <p:cSldViewPr snapToGrid="0" snapToObjects="1">
      <p:cViewPr varScale="1">
        <p:scale>
          <a:sx n="50" d="100"/>
          <a:sy n="50" d="100"/>
        </p:scale>
        <p:origin x="36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F88FD-B61C-A642-80F6-31EA39FEA265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EE7CB-706F-CF4A-B868-CC1CE05948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8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01F8A-6F1C-974E-8384-8717327E6772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CCF30-75E7-4047-B971-189668F289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463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fld id="{E4A18A36-1BFC-1346-881B-371B77C93F58}" type="slidenum">
              <a:rPr lang="en-US" sz="1200"/>
              <a:pPr>
                <a:defRPr/>
              </a:pPr>
              <a:t>8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3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412E-7F00-4BC9-ADEA-05C9B0C4A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7826A-644D-4A22-B4B0-55F9FD59A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69139-CFED-47FB-B487-213E14F5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7FD0-B8A2-427A-84CB-0FA80FAF7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7587B-8183-4742-A3E1-A31747EC8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ACAD-E0F9-46D3-92F1-E3E09E0B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7" descr="ADA National Network logo">
            <a:extLst>
              <a:ext uri="{FF2B5EF4-FFF2-40B4-BE49-F238E27FC236}">
                <a16:creationId xmlns:a16="http://schemas.microsoft.com/office/drawing/2014/main" id="{F43E2077-E263-4A49-AF10-A0CF5F0DA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27663-32B0-4C12-B6E9-D3A9A2D05F0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25B43-99EE-4E73-AF41-9D651AF0F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0C24E-14F2-4963-BC11-BA99EC1A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7" descr="ADA National Network logo">
            <a:extLst>
              <a:ext uri="{FF2B5EF4-FFF2-40B4-BE49-F238E27FC236}">
                <a16:creationId xmlns:a16="http://schemas.microsoft.com/office/drawing/2014/main" id="{081F6841-AB92-4A92-AE0B-9F22F9D75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572B-CCE1-4D62-917C-340076CE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DB4DA-A19D-4CF5-9987-395931FB1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BDB16-DC23-464B-BA97-4D20C53F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7" descr="ADA National Network logo">
            <a:extLst>
              <a:ext uri="{FF2B5EF4-FFF2-40B4-BE49-F238E27FC236}">
                <a16:creationId xmlns:a16="http://schemas.microsoft.com/office/drawing/2014/main" id="{D9557D6E-1477-4F08-A8C6-FAA35CE23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7C92-206C-486C-BF50-F9823F8D6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FE532-455F-4958-A125-D72240023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605E3-146B-45F2-9113-1807B362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8" descr="ADA National Network logo">
            <a:extLst>
              <a:ext uri="{FF2B5EF4-FFF2-40B4-BE49-F238E27FC236}">
                <a16:creationId xmlns:a16="http://schemas.microsoft.com/office/drawing/2014/main" id="{6CAE7FFD-47D7-43A5-AA68-86B462DDC8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D5EAF-FCF6-4655-92D2-139AE9D6D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E849-6C38-4DFE-B739-4DDEB5797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228D9-7C79-4677-98AF-326CCC757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27DF6-0982-4F3C-A725-5E369151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" name="Picture 9" descr="ADA National Network logo">
            <a:extLst>
              <a:ext uri="{FF2B5EF4-FFF2-40B4-BE49-F238E27FC236}">
                <a16:creationId xmlns:a16="http://schemas.microsoft.com/office/drawing/2014/main" id="{3FE505C8-3F40-45D6-876A-A9410E1D1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9D81-1118-4E29-B889-705BB998C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2541C-4218-46CD-9768-1E9E3B247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8D3DB-F661-4813-AC6F-BCBE9CF6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48108-B148-47D3-B798-43FA02DA5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5342E-B838-42B3-9737-5D417DB50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ED78B-DF11-478E-88D2-0015CE8D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2" name="Picture 11" descr="ADA National Network logo">
            <a:extLst>
              <a:ext uri="{FF2B5EF4-FFF2-40B4-BE49-F238E27FC236}">
                <a16:creationId xmlns:a16="http://schemas.microsoft.com/office/drawing/2014/main" id="{B2E4F07E-7817-4B20-800F-507A11A84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B35B-090D-4126-AD6D-E71C4D0A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09A01-C4AC-4274-9AC9-E93F1A79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7" descr="ADA National Network logo">
            <a:extLst>
              <a:ext uri="{FF2B5EF4-FFF2-40B4-BE49-F238E27FC236}">
                <a16:creationId xmlns:a16="http://schemas.microsoft.com/office/drawing/2014/main" id="{49F2CECA-51A4-48FE-A127-24B717296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142B83-E782-4531-8F3B-164BC7E8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 descr="ADA National Network logo">
            <a:extLst>
              <a:ext uri="{FF2B5EF4-FFF2-40B4-BE49-F238E27FC236}">
                <a16:creationId xmlns:a16="http://schemas.microsoft.com/office/drawing/2014/main" id="{21BF6E43-F575-4004-9468-A59C4EF5C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9CFE-B28B-4682-A95D-A055AC48C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A9F6-7EA9-48FA-BB7E-5B4AC3F6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CA154-DCCD-488D-AA3E-8DF7293ED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BD378-A2DC-4702-9F7F-19E6A2F3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8" descr="ADA National Network logo">
            <a:extLst>
              <a:ext uri="{FF2B5EF4-FFF2-40B4-BE49-F238E27FC236}">
                <a16:creationId xmlns:a16="http://schemas.microsoft.com/office/drawing/2014/main" id="{324C60E5-2FFE-4F36-9ACA-A394DA621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6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C77E-8408-4C32-8EE0-E50F09BB6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B5CAE3-10BF-4B99-9A83-47FEAC528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DE89D-94AB-428D-9C5C-24D4736A7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392BD-56C5-40A9-9FE8-82EBF087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8" descr="ADA National Network logo">
            <a:extLst>
              <a:ext uri="{FF2B5EF4-FFF2-40B4-BE49-F238E27FC236}">
                <a16:creationId xmlns:a16="http://schemas.microsoft.com/office/drawing/2014/main" id="{996100C3-23EC-43B1-9B39-70518A14F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39" y="5580490"/>
            <a:ext cx="22762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225A8E-0BE1-438C-8559-B9433B79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8FA8-06B7-4465-9D13-34F39911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8527-663F-4B04-9798-61833F775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2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ta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 Box">
            <a:extLst>
              <a:ext uri="{FF2B5EF4-FFF2-40B4-BE49-F238E27FC236}">
                <a16:creationId xmlns:a16="http://schemas.microsoft.com/office/drawing/2014/main" id="{E9AD9E7F-772D-4646-B7D5-153520ED997E}"/>
              </a:ext>
            </a:extLst>
          </p:cNvPr>
          <p:cNvSpPr/>
          <p:nvPr/>
        </p:nvSpPr>
        <p:spPr>
          <a:xfrm>
            <a:off x="0" y="389786"/>
            <a:ext cx="9144000" cy="6046528"/>
          </a:xfrm>
          <a:prstGeom prst="rect">
            <a:avLst/>
          </a:prstGeom>
          <a:solidFill>
            <a:srgbClr val="5670AE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title="Decorative Box">
            <a:extLst>
              <a:ext uri="{FF2B5EF4-FFF2-40B4-BE49-F238E27FC236}">
                <a16:creationId xmlns:a16="http://schemas.microsoft.com/office/drawing/2014/main" id="{4C3F3F16-B413-4E7E-B707-1C4771DC1DD7}"/>
              </a:ext>
            </a:extLst>
          </p:cNvPr>
          <p:cNvSpPr/>
          <p:nvPr/>
        </p:nvSpPr>
        <p:spPr>
          <a:xfrm>
            <a:off x="-382772" y="2048618"/>
            <a:ext cx="9739424" cy="2760764"/>
          </a:xfrm>
          <a:prstGeom prst="rect">
            <a:avLst/>
          </a:prstGeom>
          <a:solidFill>
            <a:schemeClr val="bg1"/>
          </a:solidFill>
          <a:ln w="1905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EF4374-7ED0-45E9-80E0-A5609128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940" y="5163736"/>
            <a:ext cx="6858000" cy="831739"/>
          </a:xfrm>
        </p:spPr>
        <p:txBody>
          <a:bodyPr>
            <a:normAutofit fontScale="85000" lnSpcReduction="20000"/>
          </a:bodyPr>
          <a:lstStyle/>
          <a:p>
            <a:r>
              <a:rPr lang="en-US" sz="4300" b="1" dirty="0">
                <a:solidFill>
                  <a:schemeClr val="bg1"/>
                </a:solidFill>
              </a:rPr>
              <a:t>April 13 – 15, 2021</a:t>
            </a:r>
          </a:p>
          <a:p>
            <a:r>
              <a:rPr lang="en-US" sz="2400" b="1" spc="300" dirty="0">
                <a:solidFill>
                  <a:schemeClr val="bg1"/>
                </a:solidFill>
              </a:rPr>
              <a:t>#ADAStateOfScience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3E72430A-2AF4-4A47-80DD-3EF8261431DB}"/>
              </a:ext>
            </a:extLst>
          </p:cNvPr>
          <p:cNvSpPr txBox="1">
            <a:spLocks/>
          </p:cNvSpPr>
          <p:nvPr/>
        </p:nvSpPr>
        <p:spPr>
          <a:xfrm>
            <a:off x="2140243" y="859547"/>
            <a:ext cx="5900185" cy="724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</a:rPr>
              <a:t>ADA National Network</a:t>
            </a:r>
          </a:p>
        </p:txBody>
      </p:sp>
      <p:pic>
        <p:nvPicPr>
          <p:cNvPr id="10" name="Picture 9" descr="ADA National Network logo">
            <a:extLst>
              <a:ext uri="{FF2B5EF4-FFF2-40B4-BE49-F238E27FC236}">
                <a16:creationId xmlns:a16="http://schemas.microsoft.com/office/drawing/2014/main" id="{6FD14BEA-40EF-40DA-B72D-C443C7D70D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81" y="774607"/>
            <a:ext cx="894020" cy="8940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8C58B5-18C7-4D6F-8B55-B90EA7538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284" y="2529252"/>
            <a:ext cx="8697432" cy="176759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spc="3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Americans with Disabilities Act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8000" b="1" spc="-300" dirty="0">
                <a:solidFill>
                  <a:schemeClr val="accent1"/>
                </a:solidFill>
                <a:ea typeface="Source Sans Pro Black" panose="020B0803030403020204" pitchFamily="34" charset="0"/>
              </a:rPr>
              <a:t>STATE OF THE SCIENCE</a:t>
            </a:r>
            <a:endParaRPr lang="en-US" b="1" spc="-300" dirty="0">
              <a:solidFill>
                <a:schemeClr val="accent1"/>
              </a:solidFill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1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683E1-661A-4A54-AA56-AFE5BCF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/>
          <a:p>
            <a:r>
              <a:rPr lang="en-US" dirty="0"/>
              <a:t>Access, Inclusion, and the Aftermath of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92DA5-0F59-4979-A30C-2CF3D0A55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/>
          <a:p>
            <a:r>
              <a:rPr lang="en-US" sz="2200" dirty="0"/>
              <a:t>Michelle Bishop</a:t>
            </a:r>
          </a:p>
        </p:txBody>
      </p:sp>
    </p:spTree>
    <p:extLst>
      <p:ext uri="{BB962C8B-B14F-4D97-AF65-F5344CB8AC3E}">
        <p14:creationId xmlns:p14="http://schemas.microsoft.com/office/powerpoint/2010/main" val="175121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voters waiting to check in at a pollilng place, all wearing face masks" title="Voter line">
            <a:extLst>
              <a:ext uri="{FF2B5EF4-FFF2-40B4-BE49-F238E27FC236}">
                <a16:creationId xmlns:a16="http://schemas.microsoft.com/office/drawing/2014/main" id="{BD6F317D-0437-9949-A31D-BA2D6540B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03" y="2698639"/>
            <a:ext cx="3175000" cy="28829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CE9876-ADA2-484F-886E-81B692CC7E2B}"/>
              </a:ext>
            </a:extLst>
          </p:cNvPr>
          <p:cNvSpPr txBox="1">
            <a:spLocks/>
          </p:cNvSpPr>
          <p:nvPr/>
        </p:nvSpPr>
        <p:spPr>
          <a:xfrm>
            <a:off x="5848491" y="2894475"/>
            <a:ext cx="1521511" cy="24912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200" dirty="0"/>
              <a:t>….and a Presidential Election that turned out a historic number of voters, six feet apart.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344D-FB6E-EB4C-ACB6-236F89F0B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30" y="1288315"/>
            <a:ext cx="5636713" cy="125968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200" dirty="0"/>
              <a:t>Wildfires</a:t>
            </a:r>
          </a:p>
          <a:p>
            <a:pPr marL="0" indent="0" fontAlgn="base">
              <a:buNone/>
            </a:pPr>
            <a:r>
              <a:rPr lang="en-US" sz="2200" dirty="0"/>
              <a:t>	Civil unrest</a:t>
            </a:r>
          </a:p>
          <a:p>
            <a:pPr marL="0" indent="0" fontAlgn="base">
              <a:buNone/>
            </a:pPr>
            <a:r>
              <a:rPr lang="en-US" sz="2200" dirty="0"/>
              <a:t>		The worst pandemic in 100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3B0F6-CA24-DB40-AA18-739174BC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47" y="147075"/>
            <a:ext cx="6447501" cy="990600"/>
          </a:xfrm>
        </p:spPr>
        <p:txBody>
          <a:bodyPr/>
          <a:lstStyle/>
          <a:p>
            <a:pPr algn="ctr"/>
            <a:r>
              <a:rPr lang="en-US" b="1" dirty="0"/>
              <a:t>2020 had it all…</a:t>
            </a:r>
          </a:p>
        </p:txBody>
      </p:sp>
    </p:spTree>
    <p:extLst>
      <p:ext uri="{BB962C8B-B14F-4D97-AF65-F5344CB8AC3E}">
        <p14:creationId xmlns:p14="http://schemas.microsoft.com/office/powerpoint/2010/main" val="137212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oung person seated in a wheelchair, who is wearing a mask and using hand sanitizer" title="Sanitizer">
            <a:extLst>
              <a:ext uri="{FF2B5EF4-FFF2-40B4-BE49-F238E27FC236}">
                <a16:creationId xmlns:a16="http://schemas.microsoft.com/office/drawing/2014/main" id="{E6A0A400-BEF2-894A-9D64-09BB28DBB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/>
          <a:stretch/>
        </p:blipFill>
        <p:spPr>
          <a:xfrm>
            <a:off x="501841" y="3387625"/>
            <a:ext cx="3010869" cy="22764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B2F292-0B33-0A4D-89A4-27B006AF1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679" y="4416295"/>
            <a:ext cx="4981282" cy="1736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000" dirty="0"/>
              <a:t>“Are we comfortable sacrificing this group in exchange for saving more lives?”</a:t>
            </a:r>
          </a:p>
          <a:p>
            <a:pPr marL="0" indent="0" fontAlgn="base">
              <a:buNone/>
            </a:pPr>
            <a:r>
              <a:rPr lang="en-US" sz="750" dirty="0"/>
              <a:t>	  </a:t>
            </a:r>
          </a:p>
          <a:p>
            <a:pPr marL="0" indent="0" fontAlgn="base">
              <a:buNone/>
            </a:pPr>
            <a:r>
              <a:rPr lang="en-US" sz="1500" dirty="0"/>
              <a:t>	</a:t>
            </a:r>
            <a:r>
              <a:rPr lang="en-US" sz="1600" dirty="0"/>
              <a:t>-Stuart Sherman, </a:t>
            </a:r>
          </a:p>
          <a:p>
            <a:pPr marL="0" indent="0" fontAlgn="base">
              <a:buNone/>
            </a:pPr>
            <a:r>
              <a:rPr lang="en-US" sz="1600" dirty="0"/>
              <a:t>	During tenure as Executive Director of the </a:t>
            </a:r>
            <a:r>
              <a:rPr lang="en-US" sz="1600" i="1" dirty="0"/>
              <a:t>New 	York State Task Force on Life and the Law</a:t>
            </a:r>
          </a:p>
        </p:txBody>
      </p:sp>
      <p:pic>
        <p:nvPicPr>
          <p:cNvPr id="5" name="Picture 4" descr="A person with a prostethic leg at work with lumber" title="At work">
            <a:extLst>
              <a:ext uri="{FF2B5EF4-FFF2-40B4-BE49-F238E27FC236}">
                <a16:creationId xmlns:a16="http://schemas.microsoft.com/office/drawing/2014/main" id="{091CEFCE-1D53-6448-A347-5A9A29B462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80" y="1496737"/>
            <a:ext cx="2365912" cy="2327285"/>
          </a:xfrm>
          <a:prstGeom prst="rect">
            <a:avLst/>
          </a:prstGeom>
        </p:spPr>
      </p:pic>
      <p:pic>
        <p:nvPicPr>
          <p:cNvPr id="16" name="Picture 15" descr="ABC News logo" title="ABC">
            <a:extLst>
              <a:ext uri="{FF2B5EF4-FFF2-40B4-BE49-F238E27FC236}">
                <a16:creationId xmlns:a16="http://schemas.microsoft.com/office/drawing/2014/main" id="{C2A8E9D6-8400-CA49-8717-5F4BEB8A5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308" y="2806600"/>
            <a:ext cx="1162050" cy="581025"/>
          </a:xfrm>
          <a:prstGeom prst="rect">
            <a:avLst/>
          </a:prstGeom>
        </p:spPr>
      </p:pic>
      <p:pic>
        <p:nvPicPr>
          <p:cNvPr id="14" name="Picture 13" descr="ABC News Headline that reads &quot;COVID-19 pandemic reversed decades of employment gains for disabled,but advocates see glimmers of hope.&quot;" title="ABC Headline">
            <a:extLst>
              <a:ext uri="{FF2B5EF4-FFF2-40B4-BE49-F238E27FC236}">
                <a16:creationId xmlns:a16="http://schemas.microsoft.com/office/drawing/2014/main" id="{BF108F8C-92F3-254C-BAEC-073904C70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944" y="1927379"/>
            <a:ext cx="4540414" cy="926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EF924-B8A8-F74B-B66B-3B295905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538" y="210001"/>
            <a:ext cx="7255539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promise of the ADA was tested</a:t>
            </a:r>
          </a:p>
        </p:txBody>
      </p:sp>
    </p:spTree>
    <p:extLst>
      <p:ext uri="{BB962C8B-B14F-4D97-AF65-F5344CB8AC3E}">
        <p14:creationId xmlns:p14="http://schemas.microsoft.com/office/powerpoint/2010/main" val="190360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oter wearing a mask depositing a ballot into a drop box" title="Drop box">
            <a:extLst>
              <a:ext uri="{FF2B5EF4-FFF2-40B4-BE49-F238E27FC236}">
                <a16:creationId xmlns:a16="http://schemas.microsoft.com/office/drawing/2014/main" id="{D70DBF74-7A39-7C47-A054-5BA2BAC09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8"/>
          <a:stretch/>
        </p:blipFill>
        <p:spPr>
          <a:xfrm>
            <a:off x="5322239" y="1075881"/>
            <a:ext cx="2686672" cy="2505304"/>
          </a:xfrm>
          <a:prstGeom prst="rect">
            <a:avLst/>
          </a:prstGeom>
        </p:spPr>
      </p:pic>
      <p:pic>
        <p:nvPicPr>
          <p:cNvPr id="11" name="Picture 10" descr="NPR headline that reads &quot;Supreme Court blocks curbside voting in Alabama, an option during pandemic&quot; with a picture of the Supreme Court buildling." title="NPR headline">
            <a:extLst>
              <a:ext uri="{FF2B5EF4-FFF2-40B4-BE49-F238E27FC236}">
                <a16:creationId xmlns:a16="http://schemas.microsoft.com/office/drawing/2014/main" id="{AE2B09AB-0B31-114A-B006-2C250D59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854" y="3043305"/>
            <a:ext cx="2686672" cy="2597585"/>
          </a:xfrm>
          <a:prstGeom prst="rect">
            <a:avLst/>
          </a:prstGeom>
        </p:spPr>
      </p:pic>
      <p:pic>
        <p:nvPicPr>
          <p:cNvPr id="13" name="Picture 12" descr="NPR logo" title="NPR">
            <a:extLst>
              <a:ext uri="{FF2B5EF4-FFF2-40B4-BE49-F238E27FC236}">
                <a16:creationId xmlns:a16="http://schemas.microsoft.com/office/drawing/2014/main" id="{CFF1342A-EEE2-5B4A-B410-470354EA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00" y="4345418"/>
            <a:ext cx="1190625" cy="457200"/>
          </a:xfrm>
          <a:prstGeom prst="rect">
            <a:avLst/>
          </a:prstGeom>
        </p:spPr>
      </p:pic>
      <p:pic>
        <p:nvPicPr>
          <p:cNvPr id="6" name="Picture 5" descr="A poll worker offering an &quot;I voted&quot; sticker and wearing PPE" title="Poll worker">
            <a:extLst>
              <a:ext uri="{FF2B5EF4-FFF2-40B4-BE49-F238E27FC236}">
                <a16:creationId xmlns:a16="http://schemas.microsoft.com/office/drawing/2014/main" id="{7E43D4DD-3CCC-D349-9795-4EDF1C1DEA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" y="1468803"/>
            <a:ext cx="3556000" cy="3073400"/>
          </a:xfrm>
          <a:prstGeom prst="rect">
            <a:avLst/>
          </a:prstGeom>
        </p:spPr>
      </p:pic>
      <p:pic>
        <p:nvPicPr>
          <p:cNvPr id="7" name="Picture 6" descr="TIME headline that reads &quot;Absentee ballot applications are not accessible to voters with disabilities in 43 states.&quot;" title="TIME headline">
            <a:extLst>
              <a:ext uri="{FF2B5EF4-FFF2-40B4-BE49-F238E27FC236}">
                <a16:creationId xmlns:a16="http://schemas.microsoft.com/office/drawing/2014/main" id="{04FF54E3-5066-9748-95CB-827760B1B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51" y="4713177"/>
            <a:ext cx="5793111" cy="135511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 descr="TIME logo" title="TIME">
            <a:extLst>
              <a:ext uri="{FF2B5EF4-FFF2-40B4-BE49-F238E27FC236}">
                <a16:creationId xmlns:a16="http://schemas.microsoft.com/office/drawing/2014/main" id="{19545F58-20D3-4547-B27B-05B1E82AB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08" y="4936321"/>
            <a:ext cx="876300" cy="333375"/>
          </a:xfrm>
          <a:prstGeom prst="rect">
            <a:avLst/>
          </a:prstGeom>
        </p:spPr>
      </p:pic>
      <p:pic>
        <p:nvPicPr>
          <p:cNvPr id="12" name="Picture 11" descr="Cover of NDRN's Blocking the Ballot Box report" title="Report">
            <a:extLst>
              <a:ext uri="{FF2B5EF4-FFF2-40B4-BE49-F238E27FC236}">
                <a16:creationId xmlns:a16="http://schemas.microsoft.com/office/drawing/2014/main" id="{14C2B8D4-DB7A-474C-A17E-A1453ABAD2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65" y="1761143"/>
            <a:ext cx="1974638" cy="2564324"/>
          </a:xfrm>
          <a:prstGeom prst="rect">
            <a:avLst/>
          </a:prstGeom>
          <a:ln w="22225">
            <a:solidFill>
              <a:srgbClr val="7030A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4CC7BF-73E0-704E-8107-3963A75E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908" y="163671"/>
            <a:ext cx="705300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Access to the ballot was challenged</a:t>
            </a:r>
          </a:p>
        </p:txBody>
      </p:sp>
    </p:spTree>
    <p:extLst>
      <p:ext uri="{BB962C8B-B14F-4D97-AF65-F5344CB8AC3E}">
        <p14:creationId xmlns:p14="http://schemas.microsoft.com/office/powerpoint/2010/main" val="323415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oman using an accessible voting machine" title="Voting machine">
            <a:extLst>
              <a:ext uri="{FF2B5EF4-FFF2-40B4-BE49-F238E27FC236}">
                <a16:creationId xmlns:a16="http://schemas.microsoft.com/office/drawing/2014/main" id="{6A508685-572D-0143-B2C7-B00863A987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58" y="1229844"/>
            <a:ext cx="2636647" cy="3189873"/>
          </a:xfrm>
          <a:prstGeom prst="rect">
            <a:avLst/>
          </a:prstGeom>
        </p:spPr>
      </p:pic>
      <p:pic>
        <p:nvPicPr>
          <p:cNvPr id="6" name="Picture 5" descr="Rugers headline that reads &quot;Disability vote grows to 38.3 million, a 19.8% jump since 2008.&quot;" title="Vote Grows">
            <a:extLst>
              <a:ext uri="{FF2B5EF4-FFF2-40B4-BE49-F238E27FC236}">
                <a16:creationId xmlns:a16="http://schemas.microsoft.com/office/drawing/2014/main" id="{972CF8B1-BC93-4148-9605-0A051567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9" y="1261512"/>
            <a:ext cx="5958824" cy="678945"/>
          </a:xfrm>
          <a:prstGeom prst="rect">
            <a:avLst/>
          </a:prstGeom>
        </p:spPr>
      </p:pic>
      <p:pic>
        <p:nvPicPr>
          <p:cNvPr id="8" name="Picture 7" descr="Rutgers University logo" title="Rutgers">
            <a:extLst>
              <a:ext uri="{FF2B5EF4-FFF2-40B4-BE49-F238E27FC236}">
                <a16:creationId xmlns:a16="http://schemas.microsoft.com/office/drawing/2014/main" id="{E0A6B4FF-6E48-7D4D-A1EA-F733A7917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2" y="1765194"/>
            <a:ext cx="2105025" cy="695325"/>
          </a:xfrm>
          <a:prstGeom prst="rect">
            <a:avLst/>
          </a:prstGeom>
        </p:spPr>
      </p:pic>
      <p:pic>
        <p:nvPicPr>
          <p:cNvPr id="12" name="Picture 11" descr="The Hill logo" title="The Hill">
            <a:extLst>
              <a:ext uri="{FF2B5EF4-FFF2-40B4-BE49-F238E27FC236}">
                <a16:creationId xmlns:a16="http://schemas.microsoft.com/office/drawing/2014/main" id="{513901B9-B3DC-D743-A107-FEFBAE10B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807" y="5342471"/>
            <a:ext cx="1051312" cy="1051312"/>
          </a:xfrm>
          <a:prstGeom prst="rect">
            <a:avLst/>
          </a:prstGeom>
        </p:spPr>
      </p:pic>
      <p:pic>
        <p:nvPicPr>
          <p:cNvPr id="10" name="Picture 9" descr="The Hill headline that reads &quot;Disabled people who had trouble voting falls dramatically: report.&quot;" title="Trouble Falls">
            <a:extLst>
              <a:ext uri="{FF2B5EF4-FFF2-40B4-BE49-F238E27FC236}">
                <a16:creationId xmlns:a16="http://schemas.microsoft.com/office/drawing/2014/main" id="{2E0901D7-C804-EA43-9D1F-1FD38E31C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119" y="5546185"/>
            <a:ext cx="5063538" cy="755837"/>
          </a:xfrm>
          <a:prstGeom prst="rect">
            <a:avLst/>
          </a:prstGeom>
        </p:spPr>
      </p:pic>
      <p:pic>
        <p:nvPicPr>
          <p:cNvPr id="7" name="Picture 6" descr="Disability rights activist Imani Barbarin" title="Imani">
            <a:extLst>
              <a:ext uri="{FF2B5EF4-FFF2-40B4-BE49-F238E27FC236}">
                <a16:creationId xmlns:a16="http://schemas.microsoft.com/office/drawing/2014/main" id="{3CBF31F8-9EDA-F145-B5F2-0DA4B6944B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2989570"/>
            <a:ext cx="3117355" cy="2036553"/>
          </a:xfrm>
          <a:prstGeom prst="rect">
            <a:avLst/>
          </a:prstGeom>
        </p:spPr>
      </p:pic>
      <p:pic>
        <p:nvPicPr>
          <p:cNvPr id="11" name="Picture 10" descr="Woman wearing a &quot;feel the power of the disability vote&quot; shirt" title="Power of the vote">
            <a:extLst>
              <a:ext uri="{FF2B5EF4-FFF2-40B4-BE49-F238E27FC236}">
                <a16:creationId xmlns:a16="http://schemas.microsoft.com/office/drawing/2014/main" id="{59EF4D94-935E-E249-BE2E-E065805B1C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9" y="2443758"/>
            <a:ext cx="2009992" cy="2333439"/>
          </a:xfrm>
          <a:prstGeom prst="rect">
            <a:avLst/>
          </a:prstGeom>
        </p:spPr>
      </p:pic>
      <p:pic>
        <p:nvPicPr>
          <p:cNvPr id="17" name="Picture 16" descr="June 24, 2020 headine that reads &quot;You cannot stop me&quot;" title="Stop me">
            <a:extLst>
              <a:ext uri="{FF2B5EF4-FFF2-40B4-BE49-F238E27FC236}">
                <a16:creationId xmlns:a16="http://schemas.microsoft.com/office/drawing/2014/main" id="{16A5DB77-F4AD-694A-9EB3-959CF41EE5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5" y="3198521"/>
            <a:ext cx="1659859" cy="528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83E7B-1DEA-D244-9668-E86DD07DB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5" y="180731"/>
            <a:ext cx="6447501" cy="990600"/>
          </a:xfrm>
        </p:spPr>
        <p:txBody>
          <a:bodyPr/>
          <a:lstStyle/>
          <a:p>
            <a:pPr algn="ctr"/>
            <a:r>
              <a:rPr lang="en-US" b="1" dirty="0"/>
              <a:t>And yet, we persevered</a:t>
            </a:r>
          </a:p>
        </p:txBody>
      </p:sp>
    </p:spTree>
    <p:extLst>
      <p:ext uri="{BB962C8B-B14F-4D97-AF65-F5344CB8AC3E}">
        <p14:creationId xmlns:p14="http://schemas.microsoft.com/office/powerpoint/2010/main" val="33060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eople using wheelchairs rolling toward the United States Capitol." title="Capitol">
            <a:extLst>
              <a:ext uri="{FF2B5EF4-FFF2-40B4-BE49-F238E27FC236}">
                <a16:creationId xmlns:a16="http://schemas.microsoft.com/office/drawing/2014/main" id="{1B8C3E0B-B810-40AF-89D2-08B5FAAF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20" y="1596949"/>
            <a:ext cx="6513959" cy="3664102"/>
          </a:xfrm>
          <a:prstGeom prst="rect">
            <a:avLst/>
          </a:prstGeom>
        </p:spPr>
      </p:pic>
      <p:sp>
        <p:nvSpPr>
          <p:cNvPr id="18" name="Everywhere">
            <a:extLst>
              <a:ext uri="{FF2B5EF4-FFF2-40B4-BE49-F238E27FC236}">
                <a16:creationId xmlns:a16="http://schemas.microsoft.com/office/drawing/2014/main" id="{06A45BB3-0E61-45BC-97F9-4937330FF517}"/>
              </a:ext>
            </a:extLst>
          </p:cNvPr>
          <p:cNvSpPr txBox="1">
            <a:spLocks/>
          </p:cNvSpPr>
          <p:nvPr/>
        </p:nvSpPr>
        <p:spPr>
          <a:xfrm>
            <a:off x="1315019" y="3107738"/>
            <a:ext cx="6513960" cy="64252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50" b="1" dirty="0">
                <a:solidFill>
                  <a:schemeClr val="tx1"/>
                </a:solidFill>
              </a:rPr>
              <a:t>Everywhere.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1386"/>
            <a:ext cx="7886700" cy="1325563"/>
          </a:xfrm>
        </p:spPr>
        <p:txBody>
          <a:bodyPr/>
          <a:lstStyle/>
          <a:p>
            <a:pPr algn="ctr"/>
            <a:r>
              <a:rPr lang="en-US" sz="3600" b="1" dirty="0"/>
              <a:t>Where do we go from here</a:t>
            </a:r>
            <a:r>
              <a:rPr lang="en-US" sz="3600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088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4F2B0FD-660B-49FD-83AA-78890E3F2252}"/>
              </a:ext>
            </a:extLst>
          </p:cNvPr>
          <p:cNvSpPr txBox="1"/>
          <p:nvPr/>
        </p:nvSpPr>
        <p:spPr>
          <a:xfrm>
            <a:off x="2850776" y="5915378"/>
            <a:ext cx="344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www.adata.org</a:t>
            </a:r>
            <a:r>
              <a:rPr lang="en-US" dirty="0"/>
              <a:t> |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1-800-949-4232</a:t>
            </a:r>
            <a:endParaRPr lang="en-US" dirty="0"/>
          </a:p>
        </p:txBody>
      </p:sp>
      <p:pic>
        <p:nvPicPr>
          <p:cNvPr id="7" name="Content Placeholder 6" descr="ADA National Network Regional Centers Map">
            <a:extLst>
              <a:ext uri="{FF2B5EF4-FFF2-40B4-BE49-F238E27FC236}">
                <a16:creationId xmlns:a16="http://schemas.microsoft.com/office/drawing/2014/main" id="{8E25AED9-CF77-49BE-9E99-B9A4396F2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05" y="2278175"/>
            <a:ext cx="5038590" cy="3047918"/>
          </a:xfrm>
        </p:spPr>
      </p:pic>
      <p:pic>
        <p:nvPicPr>
          <p:cNvPr id="9" name="Picture 8" descr="Celebrating 30 Years ADA National Network Americans with Disabilities Act Guidance and Training">
            <a:extLst>
              <a:ext uri="{FF2B5EF4-FFF2-40B4-BE49-F238E27FC236}">
                <a16:creationId xmlns:a16="http://schemas.microsoft.com/office/drawing/2014/main" id="{54F0B18C-9E60-4E20-9F06-344D898DF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24" y="459022"/>
            <a:ext cx="6364150" cy="125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60" y="54403"/>
            <a:ext cx="3012831" cy="440470"/>
          </a:xfrm>
        </p:spPr>
        <p:txBody>
          <a:bodyPr/>
          <a:lstStyle/>
          <a:p>
            <a:r>
              <a:rPr lang="en-CA" sz="800" dirty="0">
                <a:solidFill>
                  <a:schemeClr val="bg1"/>
                </a:solidFill>
              </a:rPr>
              <a:t>Project Partners</a:t>
            </a:r>
          </a:p>
        </p:txBody>
      </p:sp>
    </p:spTree>
    <p:extLst>
      <p:ext uri="{BB962C8B-B14F-4D97-AF65-F5344CB8AC3E}">
        <p14:creationId xmlns:p14="http://schemas.microsoft.com/office/powerpoint/2010/main" val="41476932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OS 2021 PPT Template">
  <a:themeElements>
    <a:clrScheme name="SO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4093"/>
      </a:accent1>
      <a:accent2>
        <a:srgbClr val="6D643F"/>
      </a:accent2>
      <a:accent3>
        <a:srgbClr val="A5A5A5"/>
      </a:accent3>
      <a:accent4>
        <a:srgbClr val="F5E9BE"/>
      </a:accent4>
      <a:accent5>
        <a:srgbClr val="C7CFE4"/>
      </a:accent5>
      <a:accent6>
        <a:srgbClr val="174C4F"/>
      </a:accent6>
      <a:hlink>
        <a:srgbClr val="0563C1"/>
      </a:hlink>
      <a:folHlink>
        <a:srgbClr val="954F72"/>
      </a:folHlink>
    </a:clrScheme>
    <a:fontScheme name="SOS">
      <a:majorFont>
        <a:latin typeface="Source Sans Pro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S 2021 PPT Template" id="{07468714-7E58-4194-A618-75AE333C09FB}" vid="{31F730A4-FA7B-46F2-90D6-397C5A7570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139</Words>
  <Application>Microsoft Office PowerPoint</Application>
  <PresentationFormat>On-screen Show (4:3)</PresentationFormat>
  <Paragraphs>23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Source Sans Pro Black</vt:lpstr>
      <vt:lpstr>Source Sans Pro SemiBold</vt:lpstr>
      <vt:lpstr>ヒラギノ角ゴ Pro W3</vt:lpstr>
      <vt:lpstr>Arial</vt:lpstr>
      <vt:lpstr>Calibri</vt:lpstr>
      <vt:lpstr>Wingdings 3</vt:lpstr>
      <vt:lpstr>SOS 2021 PPT Template</vt:lpstr>
      <vt:lpstr>Americans with Disabilities Act STATE OF THE SCIENCE</vt:lpstr>
      <vt:lpstr>Access, Inclusion, and the Aftermath of 2020</vt:lpstr>
      <vt:lpstr>2020 had it all…</vt:lpstr>
      <vt:lpstr>The promise of the ADA was tested</vt:lpstr>
      <vt:lpstr>Access to the ballot was challenged</vt:lpstr>
      <vt:lpstr>And yet, we persevered</vt:lpstr>
      <vt:lpstr>Where do we go from here?</vt:lpstr>
      <vt:lpstr>Project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Americans with Disabilities Act STATE OF THE SCIENCE</dc:title>
  <dc:creator>Linea Johnson</dc:creator>
  <cp:lastModifiedBy>Linea E. Johnson</cp:lastModifiedBy>
  <cp:revision>19</cp:revision>
  <cp:lastPrinted>2021-04-05T17:31:15Z</cp:lastPrinted>
  <dcterms:created xsi:type="dcterms:W3CDTF">2021-01-19T21:47:11Z</dcterms:created>
  <dcterms:modified xsi:type="dcterms:W3CDTF">2021-04-06T17:05:53Z</dcterms:modified>
</cp:coreProperties>
</file>