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6"/>
  </p:notesMasterIdLst>
  <p:handoutMasterIdLst>
    <p:handoutMasterId r:id="rId17"/>
  </p:handoutMasterIdLst>
  <p:sldIdLst>
    <p:sldId id="1219" r:id="rId2"/>
    <p:sldId id="1215" r:id="rId3"/>
    <p:sldId id="1224" r:id="rId4"/>
    <p:sldId id="1223" r:id="rId5"/>
    <p:sldId id="1226" r:id="rId6"/>
    <p:sldId id="1235" r:id="rId7"/>
    <p:sldId id="1234" r:id="rId8"/>
    <p:sldId id="1236" r:id="rId9"/>
    <p:sldId id="1227" r:id="rId10"/>
    <p:sldId id="1237" r:id="rId11"/>
    <p:sldId id="1238" r:id="rId12"/>
    <p:sldId id="1240" r:id="rId13"/>
    <p:sldId id="988" r:id="rId14"/>
    <p:sldId id="9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hn Butterworth" initials="JB [5]" lastIdx="1" clrIdx="6"/>
  <p:cmAuthor id="1" name="Allison" initials="A" lastIdx="2" clrIdx="0"/>
  <p:cmAuthor id="8" name="John Butterworth" initials="JB [6]" lastIdx="1" clrIdx="7"/>
  <p:cmAuthor id="2" name="John Butterworth" initials="JB" lastIdx="3" clrIdx="1"/>
  <p:cmAuthor id="9" name="John Butterworth" initials="JB [7]" lastIdx="1" clrIdx="8"/>
  <p:cmAuthor id="3" name="John Butterworth" initials="JB [2]" lastIdx="1" clrIdx="2"/>
  <p:cmAuthor id="10" name="Allison Cohen Hall" initials="ACH" lastIdx="15" clrIdx="9"/>
  <p:cmAuthor id="4" name="John Butterworth" initials="JB [3]" lastIdx="1" clrIdx="3"/>
  <p:cmAuthor id="11" name="Anya R Weber" initials="ARW" lastIdx="1" clrIdx="10"/>
  <p:cmAuthor id="5" name="John Butterworth" initials="JB [3] [2]" lastIdx="1" clrIdx="4"/>
  <p:cmAuthor id="12" name="Pimjai Sudsawad" initials="PS" lastIdx="6" clrIdx="11">
    <p:extLst>
      <p:ext uri="{19B8F6BF-5375-455C-9EA6-DF929625EA0E}">
        <p15:presenceInfo xmlns:p15="http://schemas.microsoft.com/office/powerpoint/2012/main" userId="Pimjai Sudsawad" providerId="None"/>
      </p:ext>
    </p:extLst>
  </p:cmAuthor>
  <p:cmAuthor id="6" name="John Butterworth" initials="JB [4]"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0AE"/>
    <a:srgbClr val="FFFC00"/>
    <a:srgbClr val="1560A0"/>
    <a:srgbClr val="2578AF"/>
    <a:srgbClr val="FFFFFF"/>
    <a:srgbClr val="1C5298"/>
    <a:srgbClr val="5D9732"/>
    <a:srgbClr val="2678B0"/>
    <a:srgbClr val="80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8" autoAdjust="0"/>
    <p:restoredTop sz="89969" autoAdjust="0"/>
  </p:normalViewPr>
  <p:slideViewPr>
    <p:cSldViewPr snapToGrid="0" snapToObjects="1">
      <p:cViewPr varScale="1">
        <p:scale>
          <a:sx n="88" d="100"/>
          <a:sy n="88" d="100"/>
        </p:scale>
        <p:origin x="1110" y="96"/>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4" d="100"/>
          <a:sy n="94" d="100"/>
        </p:scale>
        <p:origin x="375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D0DF88FD-B61C-A642-80F6-31EA39FEA265}" type="datetimeFigureOut">
              <a:rPr lang="en-US" smtClean="0"/>
              <a:pPr/>
              <a:t>4/11/2021</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E65EE7CB-706F-CF4A-B868-CC1CE05948F2}" type="slidenum">
              <a:rPr lang="en-US" smtClean="0"/>
              <a:pPr/>
              <a:t>‹#›</a:t>
            </a:fld>
            <a:endParaRPr lang="en-US" dirty="0"/>
          </a:p>
        </p:txBody>
      </p:sp>
    </p:spTree>
    <p:extLst>
      <p:ext uri="{BB962C8B-B14F-4D97-AF65-F5344CB8AC3E}">
        <p14:creationId xmlns:p14="http://schemas.microsoft.com/office/powerpoint/2010/main" val="344078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17101F8A-6F1C-974E-8384-8717327E6772}" type="datetimeFigureOut">
              <a:rPr lang="en-US" smtClean="0"/>
              <a:pPr/>
              <a:t>4/11/2021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C81CCF30-75E7-4047-B971-189668F28995}" type="slidenum">
              <a:rPr lang="en-US" smtClean="0"/>
              <a:pPr/>
              <a:t>‹#›</a:t>
            </a:fld>
            <a:endParaRPr lang="en-US" dirty="0"/>
          </a:p>
        </p:txBody>
      </p:sp>
    </p:spTree>
    <p:extLst>
      <p:ext uri="{BB962C8B-B14F-4D97-AF65-F5344CB8AC3E}">
        <p14:creationId xmlns:p14="http://schemas.microsoft.com/office/powerpoint/2010/main" val="25846463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CCF30-75E7-4047-B971-189668F28995}" type="slidenum">
              <a:rPr lang="en-US" smtClean="0"/>
              <a:pPr/>
              <a:t>3</a:t>
            </a:fld>
            <a:endParaRPr lang="en-US" dirty="0"/>
          </a:p>
        </p:txBody>
      </p:sp>
    </p:spTree>
    <p:extLst>
      <p:ext uri="{BB962C8B-B14F-4D97-AF65-F5344CB8AC3E}">
        <p14:creationId xmlns:p14="http://schemas.microsoft.com/office/powerpoint/2010/main" val="331292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attention to pedestrian issues is growing, …</a:t>
            </a:r>
          </a:p>
        </p:txBody>
      </p:sp>
      <p:sp>
        <p:nvSpPr>
          <p:cNvPr id="4" name="Slide Number Placeholder 3"/>
          <p:cNvSpPr>
            <a:spLocks noGrp="1"/>
          </p:cNvSpPr>
          <p:nvPr>
            <p:ph type="sldNum" sz="quarter" idx="10"/>
          </p:nvPr>
        </p:nvSpPr>
        <p:spPr/>
        <p:txBody>
          <a:bodyPr/>
          <a:lstStyle/>
          <a:p>
            <a:fld id="{C81CCF30-75E7-4047-B971-189668F28995}" type="slidenum">
              <a:rPr lang="en-US" smtClean="0"/>
              <a:pPr/>
              <a:t>12</a:t>
            </a:fld>
            <a:endParaRPr lang="en-US" dirty="0"/>
          </a:p>
        </p:txBody>
      </p:sp>
    </p:spTree>
    <p:extLst>
      <p:ext uri="{BB962C8B-B14F-4D97-AF65-F5344CB8AC3E}">
        <p14:creationId xmlns:p14="http://schemas.microsoft.com/office/powerpoint/2010/main" val="353594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47306-B061-4FD0-A4ED-3A37BD84B960}" type="slidenum">
              <a:rPr lang="en-US" smtClean="0"/>
              <a:t>13</a:t>
            </a:fld>
            <a:endParaRPr lang="en-US"/>
          </a:p>
        </p:txBody>
      </p:sp>
    </p:spTree>
    <p:extLst>
      <p:ext uri="{BB962C8B-B14F-4D97-AF65-F5344CB8AC3E}">
        <p14:creationId xmlns:p14="http://schemas.microsoft.com/office/powerpoint/2010/main" val="406981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defRPr>
            </a:lvl2pPr>
            <a:lvl3pPr marL="1143000" indent="-228600">
              <a:defRPr sz="2000">
                <a:solidFill>
                  <a:schemeClr val="tx1"/>
                </a:solidFill>
                <a:latin typeface="Arial" charset="0"/>
                <a:ea typeface="ヒラギノ角ゴ Pro W3" charset="0"/>
              </a:defRPr>
            </a:lvl3pPr>
            <a:lvl4pPr marL="1600200" indent="-228600">
              <a:defRPr sz="2000">
                <a:solidFill>
                  <a:schemeClr val="tx1"/>
                </a:solidFill>
                <a:latin typeface="Arial" charset="0"/>
                <a:ea typeface="ヒラギノ角ゴ Pro W3" charset="0"/>
              </a:defRPr>
            </a:lvl4pPr>
            <a:lvl5pPr marL="2057400" indent="-228600">
              <a:defRPr sz="2000">
                <a:solidFill>
                  <a:schemeClr val="tx1"/>
                </a:solidFill>
                <a:latin typeface="Arial" charset="0"/>
                <a:ea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defRPr>
            </a:lvl9pPr>
          </a:lstStyle>
          <a:p>
            <a:pPr>
              <a:defRPr/>
            </a:pPr>
            <a:fld id="{E4A18A36-1BFC-1346-881B-371B77C93F58}" type="slidenum">
              <a:rPr lang="en-US" sz="1200"/>
              <a:pPr>
                <a:defRPr/>
              </a:pPr>
              <a:t>14</a:t>
            </a:fld>
            <a:endParaRPr lang="en-US" sz="1200"/>
          </a:p>
        </p:txBody>
      </p:sp>
      <p:sp>
        <p:nvSpPr>
          <p:cNvPr id="18435"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Tree>
    <p:extLst>
      <p:ext uri="{BB962C8B-B14F-4D97-AF65-F5344CB8AC3E}">
        <p14:creationId xmlns:p14="http://schemas.microsoft.com/office/powerpoint/2010/main" val="157823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CCF30-75E7-4047-B971-189668F28995}" type="slidenum">
              <a:rPr lang="en-US" smtClean="0"/>
              <a:pPr/>
              <a:t>4</a:t>
            </a:fld>
            <a:endParaRPr lang="en-US" dirty="0"/>
          </a:p>
        </p:txBody>
      </p:sp>
    </p:spTree>
    <p:extLst>
      <p:ext uri="{BB962C8B-B14F-4D97-AF65-F5344CB8AC3E}">
        <p14:creationId xmlns:p14="http://schemas.microsoft.com/office/powerpoint/2010/main" val="340803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CCF30-75E7-4047-B971-189668F28995}" type="slidenum">
              <a:rPr lang="en-US" smtClean="0"/>
              <a:pPr/>
              <a:t>5</a:t>
            </a:fld>
            <a:endParaRPr lang="en-US" dirty="0"/>
          </a:p>
        </p:txBody>
      </p:sp>
    </p:spTree>
    <p:extLst>
      <p:ext uri="{BB962C8B-B14F-4D97-AF65-F5344CB8AC3E}">
        <p14:creationId xmlns:p14="http://schemas.microsoft.com/office/powerpoint/2010/main" val="249822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sidewalks, curb ramps, crosswalks, bus stops</a:t>
            </a:r>
          </a:p>
        </p:txBody>
      </p:sp>
      <p:sp>
        <p:nvSpPr>
          <p:cNvPr id="4" name="Slide Number Placeholder 3"/>
          <p:cNvSpPr>
            <a:spLocks noGrp="1"/>
          </p:cNvSpPr>
          <p:nvPr>
            <p:ph type="sldNum" sz="quarter" idx="10"/>
          </p:nvPr>
        </p:nvSpPr>
        <p:spPr/>
        <p:txBody>
          <a:bodyPr/>
          <a:lstStyle/>
          <a:p>
            <a:fld id="{C81CCF30-75E7-4047-B971-189668F28995}" type="slidenum">
              <a:rPr lang="en-US" smtClean="0"/>
              <a:pPr/>
              <a:t>6</a:t>
            </a:fld>
            <a:endParaRPr lang="en-US" dirty="0"/>
          </a:p>
        </p:txBody>
      </p:sp>
    </p:spTree>
    <p:extLst>
      <p:ext uri="{BB962C8B-B14F-4D97-AF65-F5344CB8AC3E}">
        <p14:creationId xmlns:p14="http://schemas.microsoft.com/office/powerpoint/2010/main" val="97484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sidewalks, curb ramps, crosswalks, bus stops</a:t>
            </a:r>
          </a:p>
        </p:txBody>
      </p:sp>
      <p:sp>
        <p:nvSpPr>
          <p:cNvPr id="4" name="Slide Number Placeholder 3"/>
          <p:cNvSpPr>
            <a:spLocks noGrp="1"/>
          </p:cNvSpPr>
          <p:nvPr>
            <p:ph type="sldNum" sz="quarter" idx="10"/>
          </p:nvPr>
        </p:nvSpPr>
        <p:spPr/>
        <p:txBody>
          <a:bodyPr/>
          <a:lstStyle/>
          <a:p>
            <a:fld id="{C81CCF30-75E7-4047-B971-189668F28995}" type="slidenum">
              <a:rPr lang="en-US" smtClean="0"/>
              <a:pPr/>
              <a:t>7</a:t>
            </a:fld>
            <a:endParaRPr lang="en-US" dirty="0"/>
          </a:p>
        </p:txBody>
      </p:sp>
    </p:spTree>
    <p:extLst>
      <p:ext uri="{BB962C8B-B14F-4D97-AF65-F5344CB8AC3E}">
        <p14:creationId xmlns:p14="http://schemas.microsoft.com/office/powerpoint/2010/main" val="59601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sidewalks, curb ramps, crosswalks, bus stops</a:t>
            </a:r>
          </a:p>
        </p:txBody>
      </p:sp>
      <p:sp>
        <p:nvSpPr>
          <p:cNvPr id="4" name="Slide Number Placeholder 3"/>
          <p:cNvSpPr>
            <a:spLocks noGrp="1"/>
          </p:cNvSpPr>
          <p:nvPr>
            <p:ph type="sldNum" sz="quarter" idx="10"/>
          </p:nvPr>
        </p:nvSpPr>
        <p:spPr/>
        <p:txBody>
          <a:bodyPr/>
          <a:lstStyle/>
          <a:p>
            <a:fld id="{C81CCF30-75E7-4047-B971-189668F28995}" type="slidenum">
              <a:rPr lang="en-US" smtClean="0"/>
              <a:pPr/>
              <a:t>8</a:t>
            </a:fld>
            <a:endParaRPr lang="en-US" dirty="0"/>
          </a:p>
        </p:txBody>
      </p:sp>
    </p:spTree>
    <p:extLst>
      <p:ext uri="{BB962C8B-B14F-4D97-AF65-F5344CB8AC3E}">
        <p14:creationId xmlns:p14="http://schemas.microsoft.com/office/powerpoint/2010/main" val="47339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attention to pedestrian issues is growing, …</a:t>
            </a:r>
          </a:p>
        </p:txBody>
      </p:sp>
      <p:sp>
        <p:nvSpPr>
          <p:cNvPr id="4" name="Slide Number Placeholder 3"/>
          <p:cNvSpPr>
            <a:spLocks noGrp="1"/>
          </p:cNvSpPr>
          <p:nvPr>
            <p:ph type="sldNum" sz="quarter" idx="10"/>
          </p:nvPr>
        </p:nvSpPr>
        <p:spPr/>
        <p:txBody>
          <a:bodyPr/>
          <a:lstStyle/>
          <a:p>
            <a:fld id="{C81CCF30-75E7-4047-B971-189668F28995}" type="slidenum">
              <a:rPr lang="en-US" smtClean="0"/>
              <a:pPr/>
              <a:t>9</a:t>
            </a:fld>
            <a:endParaRPr lang="en-US" dirty="0"/>
          </a:p>
        </p:txBody>
      </p:sp>
    </p:spTree>
    <p:extLst>
      <p:ext uri="{BB962C8B-B14F-4D97-AF65-F5344CB8AC3E}">
        <p14:creationId xmlns:p14="http://schemas.microsoft.com/office/powerpoint/2010/main" val="95844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attention to pedestrian issues is growing, …</a:t>
            </a:r>
          </a:p>
        </p:txBody>
      </p:sp>
      <p:sp>
        <p:nvSpPr>
          <p:cNvPr id="4" name="Slide Number Placeholder 3"/>
          <p:cNvSpPr>
            <a:spLocks noGrp="1"/>
          </p:cNvSpPr>
          <p:nvPr>
            <p:ph type="sldNum" sz="quarter" idx="10"/>
          </p:nvPr>
        </p:nvSpPr>
        <p:spPr/>
        <p:txBody>
          <a:bodyPr/>
          <a:lstStyle/>
          <a:p>
            <a:fld id="{C81CCF30-75E7-4047-B971-189668F28995}" type="slidenum">
              <a:rPr lang="en-US" smtClean="0"/>
              <a:pPr/>
              <a:t>10</a:t>
            </a:fld>
            <a:endParaRPr lang="en-US" dirty="0"/>
          </a:p>
        </p:txBody>
      </p:sp>
    </p:spTree>
    <p:extLst>
      <p:ext uri="{BB962C8B-B14F-4D97-AF65-F5344CB8AC3E}">
        <p14:creationId xmlns:p14="http://schemas.microsoft.com/office/powerpoint/2010/main" val="385426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attention to pedestrian issues is growing, …</a:t>
            </a:r>
          </a:p>
        </p:txBody>
      </p:sp>
      <p:sp>
        <p:nvSpPr>
          <p:cNvPr id="4" name="Slide Number Placeholder 3"/>
          <p:cNvSpPr>
            <a:spLocks noGrp="1"/>
          </p:cNvSpPr>
          <p:nvPr>
            <p:ph type="sldNum" sz="quarter" idx="10"/>
          </p:nvPr>
        </p:nvSpPr>
        <p:spPr/>
        <p:txBody>
          <a:bodyPr/>
          <a:lstStyle/>
          <a:p>
            <a:fld id="{C81CCF30-75E7-4047-B971-189668F28995}" type="slidenum">
              <a:rPr lang="en-US" smtClean="0"/>
              <a:pPr/>
              <a:t>11</a:t>
            </a:fld>
            <a:endParaRPr lang="en-US" dirty="0"/>
          </a:p>
        </p:txBody>
      </p:sp>
    </p:spTree>
    <p:extLst>
      <p:ext uri="{BB962C8B-B14F-4D97-AF65-F5344CB8AC3E}">
        <p14:creationId xmlns:p14="http://schemas.microsoft.com/office/powerpoint/2010/main" val="349608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2E-7F00-4BC9-ADEA-05C9B0C4A269}"/>
              </a:ext>
            </a:extLst>
          </p:cNvPr>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2847826A-644D-4A22-B4B0-55F9FD59A4B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9E469139-CFED-47FB-B487-213E14F5C4FD}"/>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3343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7FD0-B8A2-427A-84CB-0FA80FAF796D}"/>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C07587B-8183-4742-A3E1-A31747EC8D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258ACAD-E0F9-46D3-92F1-E3E09E0B37BA}"/>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F43E2077-E263-4A49-AF10-A0CF5F0DA49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214488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27663-32B0-4C12-B6E9-D3A9A2D05F02}"/>
              </a:ext>
            </a:extLst>
          </p:cNvPr>
          <p:cNvSpPr>
            <a:spLocks noGrp="1"/>
          </p:cNvSpPr>
          <p:nvPr>
            <p:ph type="title" orient="vert" hasCustomPrompt="1"/>
          </p:nvPr>
        </p:nvSpPr>
        <p:spPr>
          <a:xfrm>
            <a:off x="6543675" y="365125"/>
            <a:ext cx="1971675"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6725B43-99EE-4E73-AF41-9D651AF0F1E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9C0C24E-14F2-4963-BC11-BA99EC1A47F0}"/>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081F6841-AB92-4A92-AE0B-9F22F9D7556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178607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572B-CCE1-4D62-917C-340076CE3DBC}"/>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BDB4DA-A19D-4CF5-9987-395931FB12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B9BDB16-DC23-464B-BA97-4D20C53FF794}"/>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D9557D6E-1477-4F08-A8C6-FAA35CE23E0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3704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7C92-206C-486C-BF50-F9823F8D6417}"/>
              </a:ext>
            </a:extLst>
          </p:cNvPr>
          <p:cNvSpPr>
            <a:spLocks noGrp="1"/>
          </p:cNvSpPr>
          <p:nvPr>
            <p:ph type="title" hasCustomPrompt="1"/>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1B6FE532-455F-4958-A125-D72240023E2E}"/>
              </a:ext>
            </a:extLst>
          </p:cNvPr>
          <p:cNvSpPr>
            <a:spLocks noGrp="1"/>
          </p:cNvSpPr>
          <p:nvPr>
            <p:ph type="body" idx="1"/>
          </p:nvPr>
        </p:nvSpPr>
        <p:spPr>
          <a:xfrm>
            <a:off x="623888" y="458946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18D605E3-146B-45F2-9113-1807B362CE76}"/>
              </a:ext>
            </a:extLst>
          </p:cNvPr>
          <p:cNvSpPr>
            <a:spLocks noGrp="1"/>
          </p:cNvSpPr>
          <p:nvPr>
            <p:ph type="ftr" sz="quarter" idx="11"/>
          </p:nvPr>
        </p:nvSpPr>
        <p:spPr/>
        <p:txBody>
          <a:bodyPr/>
          <a:lstStyle/>
          <a:p>
            <a:pPr>
              <a:defRPr/>
            </a:pPr>
            <a:endParaRPr lang="en-US" dirty="0"/>
          </a:p>
        </p:txBody>
      </p:sp>
      <p:pic>
        <p:nvPicPr>
          <p:cNvPr id="9" name="Picture 8" descr="ADA National Network logo">
            <a:extLst>
              <a:ext uri="{FF2B5EF4-FFF2-40B4-BE49-F238E27FC236}">
                <a16:creationId xmlns:a16="http://schemas.microsoft.com/office/drawing/2014/main" id="{6CAE7FFD-47D7-43A5-AA68-86B462DDC82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263969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5EAF-FCF6-4655-92D2-139AE9D6D352}"/>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13E849-6C38-4DFE-B739-4DDEB5797B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228D9-7C79-4677-98AF-326CCC7570F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6A27DF6-0982-4F3C-A725-5E3691510B01}"/>
              </a:ext>
            </a:extLst>
          </p:cNvPr>
          <p:cNvSpPr>
            <a:spLocks noGrp="1"/>
          </p:cNvSpPr>
          <p:nvPr>
            <p:ph type="ftr" sz="quarter" idx="11"/>
          </p:nvPr>
        </p:nvSpPr>
        <p:spPr/>
        <p:txBody>
          <a:bodyPr/>
          <a:lstStyle/>
          <a:p>
            <a:pPr>
              <a:defRPr/>
            </a:pPr>
            <a:endParaRPr lang="en-US" dirty="0"/>
          </a:p>
        </p:txBody>
      </p:sp>
      <p:pic>
        <p:nvPicPr>
          <p:cNvPr id="10" name="Picture 9" descr="ADA National Network logo">
            <a:extLst>
              <a:ext uri="{FF2B5EF4-FFF2-40B4-BE49-F238E27FC236}">
                <a16:creationId xmlns:a16="http://schemas.microsoft.com/office/drawing/2014/main" id="{3FE505C8-3F40-45D6-876A-A9410E1D1A8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2144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9D81-1118-4E29-B889-705BB998CF8A}"/>
              </a:ext>
            </a:extLst>
          </p:cNvPr>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9E2541C-4218-46CD-9768-1E9E3B2477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8D3DB-F661-4813-AC6F-BCBE9CF6BDD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48108-B148-47D3-B798-43FA02DA542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05342E-B838-42B3-9737-5D417DB50E2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0ED78B-DF11-478E-88D2-0015CE8DBC97}"/>
              </a:ext>
            </a:extLst>
          </p:cNvPr>
          <p:cNvSpPr>
            <a:spLocks noGrp="1"/>
          </p:cNvSpPr>
          <p:nvPr>
            <p:ph type="ftr" sz="quarter" idx="11"/>
          </p:nvPr>
        </p:nvSpPr>
        <p:spPr/>
        <p:txBody>
          <a:bodyPr/>
          <a:lstStyle/>
          <a:p>
            <a:pPr>
              <a:defRPr/>
            </a:pPr>
            <a:endParaRPr lang="en-US" dirty="0"/>
          </a:p>
        </p:txBody>
      </p:sp>
      <p:pic>
        <p:nvPicPr>
          <p:cNvPr id="12" name="Picture 11" descr="ADA National Network logo">
            <a:extLst>
              <a:ext uri="{FF2B5EF4-FFF2-40B4-BE49-F238E27FC236}">
                <a16:creationId xmlns:a16="http://schemas.microsoft.com/office/drawing/2014/main" id="{B2E4F07E-7817-4B20-800F-507A11A8460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35297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35B-090D-4126-AD6D-E71C4D0AAF56}"/>
              </a:ext>
            </a:extLst>
          </p:cNvPr>
          <p:cNvSpPr>
            <a:spLocks noGrp="1"/>
          </p:cNvSpPr>
          <p:nvPr>
            <p:ph type="title" hasCustomPrompt="1"/>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9309A01-C4AC-4274-9AC9-E93F1A793A99}"/>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49F2CECA-51A4-48FE-A127-24B717296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82506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142B83-E782-4531-8F3B-164BC7E8F598}"/>
              </a:ext>
            </a:extLst>
          </p:cNvPr>
          <p:cNvSpPr>
            <a:spLocks noGrp="1"/>
          </p:cNvSpPr>
          <p:nvPr>
            <p:ph type="ftr" sz="quarter" idx="11"/>
          </p:nvPr>
        </p:nvSpPr>
        <p:spPr/>
        <p:txBody>
          <a:bodyPr/>
          <a:lstStyle/>
          <a:p>
            <a:pPr>
              <a:defRPr/>
            </a:pPr>
            <a:endParaRPr lang="en-US" dirty="0"/>
          </a:p>
        </p:txBody>
      </p:sp>
      <p:pic>
        <p:nvPicPr>
          <p:cNvPr id="6" name="Picture 5" descr="ADA National Network logo">
            <a:extLst>
              <a:ext uri="{FF2B5EF4-FFF2-40B4-BE49-F238E27FC236}">
                <a16:creationId xmlns:a16="http://schemas.microsoft.com/office/drawing/2014/main" id="{21BF6E43-F575-4004-9468-A59C4EF5CCE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104124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9CFE-B28B-4682-A95D-A055AC48C21B}"/>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746CA9F6-7EA9-48FA-BB7E-5B4AC3F6CF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FCA154-DCCD-488D-AA3E-8DF7293ED0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DCEBD378-A2DC-4702-9F7F-19E6A2F3815E}"/>
              </a:ext>
            </a:extLst>
          </p:cNvPr>
          <p:cNvSpPr>
            <a:spLocks noGrp="1"/>
          </p:cNvSpPr>
          <p:nvPr>
            <p:ph type="ftr" sz="quarter" idx="11"/>
          </p:nvPr>
        </p:nvSpPr>
        <p:spPr/>
        <p:txBody>
          <a:bodyPr/>
          <a:lstStyle/>
          <a:p>
            <a:pPr>
              <a:defRPr/>
            </a:pPr>
            <a:endParaRPr lang="en-US" dirty="0"/>
          </a:p>
        </p:txBody>
      </p:sp>
      <p:pic>
        <p:nvPicPr>
          <p:cNvPr id="9" name="Picture 8" descr="ADA National Network logo">
            <a:extLst>
              <a:ext uri="{FF2B5EF4-FFF2-40B4-BE49-F238E27FC236}">
                <a16:creationId xmlns:a16="http://schemas.microsoft.com/office/drawing/2014/main" id="{324C60E5-2FFE-4F36-9ACA-A394DA621C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24616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C77E-8408-4C32-8EE0-E50F09BB6283}"/>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27B5CAE3-10BF-4B99-9A83-47FEAC528B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AEDE89D-94AB-428D-9C5C-24D4736A79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CDD392BD-56C5-40A9-9FE8-82EBF087D1A3}"/>
              </a:ext>
            </a:extLst>
          </p:cNvPr>
          <p:cNvSpPr>
            <a:spLocks noGrp="1"/>
          </p:cNvSpPr>
          <p:nvPr>
            <p:ph type="ftr" sz="quarter" idx="11"/>
          </p:nvPr>
        </p:nvSpPr>
        <p:spPr/>
        <p:txBody>
          <a:bodyPr/>
          <a:lstStyle/>
          <a:p>
            <a:pPr>
              <a:defRPr/>
            </a:pPr>
            <a:endParaRPr lang="en-US" dirty="0"/>
          </a:p>
        </p:txBody>
      </p:sp>
      <p:pic>
        <p:nvPicPr>
          <p:cNvPr id="9" name="Picture 8" descr="ADA National Network logo">
            <a:extLst>
              <a:ext uri="{FF2B5EF4-FFF2-40B4-BE49-F238E27FC236}">
                <a16:creationId xmlns:a16="http://schemas.microsoft.com/office/drawing/2014/main" id="{996100C3-23EC-43B1-9B39-70518A14F69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55044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25A8E-0BE1-438C-8559-B9433B7968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78FA8-06B7-4465-9D13-34F39911AC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8B38527-663F-4B04-9798-61833F7756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182102896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ct.illinois.edu/research/public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lmbraun@Illinois.edu" TargetMode="External"/><Relationship Id="rId4" Type="http://schemas.openxmlformats.org/officeDocument/2006/relationships/hyperlink" Target="http://www.adat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D9E7F-772D-4646-B7D5-153520ED997E}"/>
              </a:ext>
              <a:ext uri="{C183D7F6-B498-43B3-948B-1728B52AA6E4}">
                <adec:decorative xmlns:adec="http://schemas.microsoft.com/office/drawing/2017/decorative" val="1"/>
              </a:ext>
            </a:extLst>
          </p:cNvPr>
          <p:cNvSpPr/>
          <p:nvPr/>
        </p:nvSpPr>
        <p:spPr>
          <a:xfrm>
            <a:off x="0" y="389786"/>
            <a:ext cx="9144000" cy="6046528"/>
          </a:xfrm>
          <a:prstGeom prst="rect">
            <a:avLst/>
          </a:prstGeom>
          <a:solidFill>
            <a:srgbClr val="5670AE"/>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3F3F16-B413-4E7E-B707-1C4771DC1DD7}"/>
              </a:ext>
              <a:ext uri="{C183D7F6-B498-43B3-948B-1728B52AA6E4}">
                <adec:decorative xmlns:adec="http://schemas.microsoft.com/office/drawing/2017/decorative" val="1"/>
              </a:ext>
            </a:extLst>
          </p:cNvPr>
          <p:cNvSpPr/>
          <p:nvPr/>
        </p:nvSpPr>
        <p:spPr>
          <a:xfrm>
            <a:off x="-382772" y="2048618"/>
            <a:ext cx="9739424" cy="2760764"/>
          </a:xfrm>
          <a:prstGeom prst="rect">
            <a:avLst/>
          </a:prstGeom>
          <a:solidFill>
            <a:schemeClr val="bg1"/>
          </a:solidFill>
          <a:ln w="190500">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CBEF4374-7ED0-45E9-80E0-A5609128FF34}"/>
              </a:ext>
            </a:extLst>
          </p:cNvPr>
          <p:cNvSpPr>
            <a:spLocks noGrp="1"/>
          </p:cNvSpPr>
          <p:nvPr>
            <p:ph type="subTitle" idx="1"/>
          </p:nvPr>
        </p:nvSpPr>
        <p:spPr>
          <a:xfrm>
            <a:off x="1057940" y="5163736"/>
            <a:ext cx="6858000" cy="831739"/>
          </a:xfrm>
        </p:spPr>
        <p:txBody>
          <a:bodyPr>
            <a:normAutofit fontScale="85000" lnSpcReduction="20000"/>
          </a:bodyPr>
          <a:lstStyle/>
          <a:p>
            <a:r>
              <a:rPr lang="en-US" sz="4300" b="1" dirty="0">
                <a:solidFill>
                  <a:schemeClr val="bg1"/>
                </a:solidFill>
              </a:rPr>
              <a:t>April 13 – 15, 2021</a:t>
            </a:r>
          </a:p>
          <a:p>
            <a:r>
              <a:rPr lang="en-US" sz="2400" b="1" spc="300" dirty="0">
                <a:solidFill>
                  <a:schemeClr val="bg1"/>
                </a:solidFill>
              </a:rPr>
              <a:t>#ADAStateOfScience</a:t>
            </a:r>
          </a:p>
        </p:txBody>
      </p:sp>
      <p:sp>
        <p:nvSpPr>
          <p:cNvPr id="6" name="Subtitle 4">
            <a:extLst>
              <a:ext uri="{FF2B5EF4-FFF2-40B4-BE49-F238E27FC236}">
                <a16:creationId xmlns:a16="http://schemas.microsoft.com/office/drawing/2014/main" id="{3E72430A-2AF4-4A47-80DD-3EF8261431DB}"/>
              </a:ext>
            </a:extLst>
          </p:cNvPr>
          <p:cNvSpPr txBox="1">
            <a:spLocks/>
          </p:cNvSpPr>
          <p:nvPr/>
        </p:nvSpPr>
        <p:spPr>
          <a:xfrm>
            <a:off x="2140243" y="859547"/>
            <a:ext cx="5900185" cy="724141"/>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800" b="1" dirty="0">
                <a:solidFill>
                  <a:schemeClr val="bg1"/>
                </a:solidFill>
              </a:rPr>
              <a:t>ADA National Network</a:t>
            </a:r>
          </a:p>
        </p:txBody>
      </p:sp>
      <p:pic>
        <p:nvPicPr>
          <p:cNvPr id="10" name="Picture 9" descr="ADA National Network logo">
            <a:extLst>
              <a:ext uri="{FF2B5EF4-FFF2-40B4-BE49-F238E27FC236}">
                <a16:creationId xmlns:a16="http://schemas.microsoft.com/office/drawing/2014/main" id="{6FD14BEA-40EF-40DA-B72D-C443C7D70DB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80581" y="774607"/>
            <a:ext cx="894020" cy="894020"/>
          </a:xfrm>
          <a:prstGeom prst="rect">
            <a:avLst/>
          </a:prstGeom>
        </p:spPr>
      </p:pic>
      <p:sp>
        <p:nvSpPr>
          <p:cNvPr id="4" name="Title 3">
            <a:extLst>
              <a:ext uri="{FF2B5EF4-FFF2-40B4-BE49-F238E27FC236}">
                <a16:creationId xmlns:a16="http://schemas.microsoft.com/office/drawing/2014/main" id="{168C58B5-18C7-4D6F-8B55-B90EA75381BA}"/>
              </a:ext>
            </a:extLst>
          </p:cNvPr>
          <p:cNvSpPr>
            <a:spLocks noGrp="1"/>
          </p:cNvSpPr>
          <p:nvPr>
            <p:ph type="ctrTitle"/>
          </p:nvPr>
        </p:nvSpPr>
        <p:spPr>
          <a:xfrm>
            <a:off x="223284" y="2529252"/>
            <a:ext cx="8697432" cy="1767597"/>
          </a:xfrm>
        </p:spPr>
        <p:txBody>
          <a:bodyPr>
            <a:normAutofit fontScale="90000"/>
          </a:bodyPr>
          <a:lstStyle/>
          <a:p>
            <a:pPr>
              <a:lnSpc>
                <a:spcPct val="100000"/>
              </a:lnSpc>
              <a:spcBef>
                <a:spcPts val="600"/>
              </a:spcBef>
              <a:spcAft>
                <a:spcPts val="600"/>
              </a:spcAft>
            </a:pPr>
            <a:r>
              <a:rPr lang="en-US" sz="4400" b="1" spc="300" dirty="0">
                <a:solidFill>
                  <a:schemeClr val="accent5">
                    <a:lumMod val="50000"/>
                  </a:schemeClr>
                </a:solidFill>
                <a:latin typeface="+mn-lt"/>
              </a:rPr>
              <a:t>Americans with Disabilities Act</a:t>
            </a:r>
            <a:br>
              <a:rPr lang="en-US" dirty="0">
                <a:solidFill>
                  <a:schemeClr val="accent1"/>
                </a:solidFill>
              </a:rPr>
            </a:br>
            <a:r>
              <a:rPr lang="en-US" sz="8000" b="1" spc="-300" dirty="0">
                <a:solidFill>
                  <a:schemeClr val="accent1"/>
                </a:solidFill>
                <a:ea typeface="Source Sans Pro Black" panose="020B0803030403020204" pitchFamily="34" charset="0"/>
              </a:rPr>
              <a:t>STATE OF THE SCIENCE</a:t>
            </a:r>
            <a:endParaRPr lang="en-US" b="1" spc="-300" dirty="0">
              <a:solidFill>
                <a:schemeClr val="accent1"/>
              </a:solidFill>
              <a:ea typeface="Source Sans Pro Black" panose="020B0803030403020204" pitchFamily="34" charset="0"/>
            </a:endParaRPr>
          </a:p>
        </p:txBody>
      </p:sp>
    </p:spTree>
    <p:extLst>
      <p:ext uri="{BB962C8B-B14F-4D97-AF65-F5344CB8AC3E}">
        <p14:creationId xmlns:p14="http://schemas.microsoft.com/office/powerpoint/2010/main" val="201316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ver of a recent report entitled &quot;Where the Sidewalk Ends&quot;" title="Report Cover">
            <a:extLst>
              <a:ext uri="{FF2B5EF4-FFF2-40B4-BE49-F238E27FC236}">
                <a16:creationId xmlns:a16="http://schemas.microsoft.com/office/drawing/2014/main" id="{FE385773-2840-F545-B793-154F58A11B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8784" y="2048908"/>
            <a:ext cx="2486566" cy="3222176"/>
          </a:xfrm>
          <a:prstGeom prst="rect">
            <a:avLst/>
          </a:prstGeom>
        </p:spPr>
      </p:pic>
      <p:sp>
        <p:nvSpPr>
          <p:cNvPr id="5" name="Content Placeholder 6">
            <a:extLst>
              <a:ext uri="{FF2B5EF4-FFF2-40B4-BE49-F238E27FC236}">
                <a16:creationId xmlns:a16="http://schemas.microsoft.com/office/drawing/2014/main" id="{F5BA10A3-C869-604D-AD70-FD3E8D164B59}"/>
              </a:ext>
            </a:extLst>
          </p:cNvPr>
          <p:cNvSpPr txBox="1">
            <a:spLocks/>
          </p:cNvSpPr>
          <p:nvPr/>
        </p:nvSpPr>
        <p:spPr>
          <a:xfrm>
            <a:off x="628651" y="3860799"/>
            <a:ext cx="4847116" cy="21844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There is usually a lack of </a:t>
            </a:r>
            <a:r>
              <a:rPr lang="en-US" b="1" dirty="0"/>
              <a:t>ADA</a:t>
            </a:r>
            <a:r>
              <a:rPr lang="en-US" dirty="0"/>
              <a:t> </a:t>
            </a:r>
            <a:r>
              <a:rPr lang="en-US" b="1" dirty="0"/>
              <a:t>centrality</a:t>
            </a:r>
          </a:p>
          <a:p>
            <a:pPr lvl="1"/>
            <a:r>
              <a:rPr lang="en-US" dirty="0"/>
              <a:t>Advocates have to be the “squeaky wheel” in order to bring about change</a:t>
            </a:r>
          </a:p>
          <a:p>
            <a:pPr lvl="1"/>
            <a:r>
              <a:rPr lang="en-US" dirty="0"/>
              <a:t>Accessibility is an “uphill battle” that repeats with every project and community</a:t>
            </a:r>
          </a:p>
          <a:p>
            <a:pPr lvl="1"/>
            <a:r>
              <a:rPr lang="en-US" dirty="0"/>
              <a:t>Decision-makers have limited awareness of ADA-related issues and needs</a:t>
            </a:r>
          </a:p>
        </p:txBody>
      </p:sp>
      <p:sp>
        <p:nvSpPr>
          <p:cNvPr id="7" name="Content Placeholder 6">
            <a:extLst>
              <a:ext uri="{FF2B5EF4-FFF2-40B4-BE49-F238E27FC236}">
                <a16:creationId xmlns:a16="http://schemas.microsoft.com/office/drawing/2014/main" id="{96EF7B4C-CE80-476D-B77A-2EED0765D96A}"/>
              </a:ext>
            </a:extLst>
          </p:cNvPr>
          <p:cNvSpPr>
            <a:spLocks noGrp="1"/>
          </p:cNvSpPr>
          <p:nvPr>
            <p:ph idx="1"/>
          </p:nvPr>
        </p:nvSpPr>
        <p:spPr>
          <a:xfrm>
            <a:off x="628651" y="1825625"/>
            <a:ext cx="4847116" cy="1870075"/>
          </a:xfrm>
        </p:spPr>
        <p:txBody>
          <a:bodyPr>
            <a:normAutofit/>
          </a:bodyPr>
          <a:lstStyle/>
          <a:p>
            <a:r>
              <a:rPr lang="en-US" dirty="0"/>
              <a:t>There is often a lack of </a:t>
            </a:r>
            <a:r>
              <a:rPr lang="en-US" b="1" dirty="0"/>
              <a:t>ADA</a:t>
            </a:r>
            <a:r>
              <a:rPr lang="en-US" dirty="0"/>
              <a:t> </a:t>
            </a:r>
            <a:r>
              <a:rPr lang="en-US" b="1" dirty="0"/>
              <a:t>compliance</a:t>
            </a:r>
          </a:p>
          <a:p>
            <a:pPr lvl="1"/>
            <a:r>
              <a:rPr lang="en-US" dirty="0"/>
              <a:t>Only 11% of municipalities in the region have current transition plans</a:t>
            </a:r>
          </a:p>
          <a:p>
            <a:pPr lvl="1"/>
            <a:r>
              <a:rPr lang="en-US" dirty="0"/>
              <a:t>Plan quality varies, with fewer than half providing public input opportunities and outlining a schedule for removing barriers</a:t>
            </a:r>
          </a:p>
        </p:txBody>
      </p:sp>
      <p:sp>
        <p:nvSpPr>
          <p:cNvPr id="2" name="Title 1"/>
          <p:cNvSpPr>
            <a:spLocks noGrp="1"/>
          </p:cNvSpPr>
          <p:nvPr>
            <p:ph type="title"/>
          </p:nvPr>
        </p:nvSpPr>
        <p:spPr/>
        <p:txBody>
          <a:bodyPr/>
          <a:lstStyle/>
          <a:p>
            <a:r>
              <a:rPr lang="en-US" dirty="0"/>
              <a:t>Implementation Barriers (continued)</a:t>
            </a:r>
          </a:p>
        </p:txBody>
      </p:sp>
    </p:spTree>
    <p:extLst>
      <p:ext uri="{BB962C8B-B14F-4D97-AF65-F5344CB8AC3E}">
        <p14:creationId xmlns:p14="http://schemas.microsoft.com/office/powerpoint/2010/main" val="178627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Recommendations</a:t>
            </a:r>
          </a:p>
        </p:txBody>
      </p:sp>
      <p:sp>
        <p:nvSpPr>
          <p:cNvPr id="6" name="Rounded Rectangle 5">
            <a:extLst>
              <a:ext uri="{FF2B5EF4-FFF2-40B4-BE49-F238E27FC236}">
                <a16:creationId xmlns:a16="http://schemas.microsoft.com/office/drawing/2014/main" id="{53690836-9F18-9445-90AF-8928D4423F4A}"/>
              </a:ext>
            </a:extLst>
          </p:cNvPr>
          <p:cNvSpPr/>
          <p:nvPr/>
        </p:nvSpPr>
        <p:spPr>
          <a:xfrm>
            <a:off x="628649" y="2016927"/>
            <a:ext cx="1658679" cy="79015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Planning</a:t>
            </a:r>
          </a:p>
        </p:txBody>
      </p:sp>
      <p:sp>
        <p:nvSpPr>
          <p:cNvPr id="9" name="Content Placeholder 6">
            <a:extLst>
              <a:ext uri="{FF2B5EF4-FFF2-40B4-BE49-F238E27FC236}">
                <a16:creationId xmlns:a16="http://schemas.microsoft.com/office/drawing/2014/main" id="{3E75E925-58E2-614B-B347-9F5EB4B3F32D}"/>
              </a:ext>
            </a:extLst>
          </p:cNvPr>
          <p:cNvSpPr>
            <a:spLocks noGrp="1"/>
          </p:cNvSpPr>
          <p:nvPr>
            <p:ph idx="1"/>
          </p:nvPr>
        </p:nvSpPr>
        <p:spPr>
          <a:xfrm>
            <a:off x="2477386" y="1825625"/>
            <a:ext cx="6037964" cy="1172756"/>
          </a:xfrm>
        </p:spPr>
        <p:txBody>
          <a:bodyPr/>
          <a:lstStyle/>
          <a:p>
            <a:r>
              <a:rPr lang="en-US" dirty="0"/>
              <a:t>Document existing infrastructure conditions</a:t>
            </a:r>
          </a:p>
          <a:p>
            <a:r>
              <a:rPr lang="en-US" dirty="0"/>
              <a:t>Conduct equity and accessibility analyses</a:t>
            </a:r>
          </a:p>
          <a:p>
            <a:r>
              <a:rPr lang="en-US" dirty="0"/>
              <a:t>Develop an “access to transit” plan</a:t>
            </a:r>
          </a:p>
          <a:p>
            <a:endParaRPr lang="en-US" dirty="0"/>
          </a:p>
        </p:txBody>
      </p:sp>
      <p:sp>
        <p:nvSpPr>
          <p:cNvPr id="11" name="Rounded Rectangle 10">
            <a:extLst>
              <a:ext uri="{FF2B5EF4-FFF2-40B4-BE49-F238E27FC236}">
                <a16:creationId xmlns:a16="http://schemas.microsoft.com/office/drawing/2014/main" id="{583EA396-411A-304D-9829-12ACDEAD2EDD}"/>
              </a:ext>
            </a:extLst>
          </p:cNvPr>
          <p:cNvSpPr/>
          <p:nvPr/>
        </p:nvSpPr>
        <p:spPr>
          <a:xfrm>
            <a:off x="628649" y="4044204"/>
            <a:ext cx="1658679" cy="79015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Policy</a:t>
            </a:r>
          </a:p>
        </p:txBody>
      </p:sp>
      <p:sp>
        <p:nvSpPr>
          <p:cNvPr id="12" name="Content Placeholder 6">
            <a:extLst>
              <a:ext uri="{FF2B5EF4-FFF2-40B4-BE49-F238E27FC236}">
                <a16:creationId xmlns:a16="http://schemas.microsoft.com/office/drawing/2014/main" id="{76A44EC1-A5DE-FD4B-A9D4-1F01D7803549}"/>
              </a:ext>
            </a:extLst>
          </p:cNvPr>
          <p:cNvSpPr txBox="1">
            <a:spLocks/>
          </p:cNvSpPr>
          <p:nvPr/>
        </p:nvSpPr>
        <p:spPr>
          <a:xfrm>
            <a:off x="2477386" y="3604809"/>
            <a:ext cx="6517758" cy="16689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Build capacity for ADA compliance and emphasis</a:t>
            </a:r>
          </a:p>
          <a:p>
            <a:pPr lvl="1"/>
            <a:r>
              <a:rPr lang="en-US" dirty="0"/>
              <a:t>Provide guidance, technical assistance, funding</a:t>
            </a:r>
          </a:p>
          <a:p>
            <a:pPr lvl="1"/>
            <a:r>
              <a:rPr lang="en-US" dirty="0"/>
              <a:t>Shift approach from regulatory compliance to routine and meaningful integration</a:t>
            </a:r>
          </a:p>
          <a:p>
            <a:r>
              <a:rPr lang="en-US" dirty="0"/>
              <a:t>Encourage completion of ADA audits and transition plans</a:t>
            </a:r>
          </a:p>
          <a:p>
            <a:endParaRPr lang="en-US" dirty="0"/>
          </a:p>
        </p:txBody>
      </p:sp>
    </p:spTree>
    <p:extLst>
      <p:ext uri="{BB962C8B-B14F-4D97-AF65-F5344CB8AC3E}">
        <p14:creationId xmlns:p14="http://schemas.microsoft.com/office/powerpoint/2010/main" val="352921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Recommendations (continued)</a:t>
            </a:r>
          </a:p>
        </p:txBody>
      </p:sp>
      <p:sp>
        <p:nvSpPr>
          <p:cNvPr id="10" name="Rounded Rectangle 9">
            <a:extLst>
              <a:ext uri="{FF2B5EF4-FFF2-40B4-BE49-F238E27FC236}">
                <a16:creationId xmlns:a16="http://schemas.microsoft.com/office/drawing/2014/main" id="{53463088-067B-CD43-9DBE-CB1C24C10D81}"/>
              </a:ext>
            </a:extLst>
          </p:cNvPr>
          <p:cNvSpPr/>
          <p:nvPr/>
        </p:nvSpPr>
        <p:spPr>
          <a:xfrm>
            <a:off x="628648" y="2024155"/>
            <a:ext cx="1658679" cy="79015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Bus Stops</a:t>
            </a:r>
          </a:p>
        </p:txBody>
      </p:sp>
      <p:sp>
        <p:nvSpPr>
          <p:cNvPr id="15" name="Content Placeholder 6">
            <a:extLst>
              <a:ext uri="{FF2B5EF4-FFF2-40B4-BE49-F238E27FC236}">
                <a16:creationId xmlns:a16="http://schemas.microsoft.com/office/drawing/2014/main" id="{148A5201-C794-8444-B974-09C306CCAB0E}"/>
              </a:ext>
            </a:extLst>
          </p:cNvPr>
          <p:cNvSpPr txBox="1">
            <a:spLocks/>
          </p:cNvSpPr>
          <p:nvPr/>
        </p:nvSpPr>
        <p:spPr>
          <a:xfrm>
            <a:off x="2477386" y="1866523"/>
            <a:ext cx="6037964" cy="11054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Implement a “Better Bus Stops” program</a:t>
            </a:r>
          </a:p>
          <a:p>
            <a:pPr lvl="1"/>
            <a:r>
              <a:rPr lang="en-US" dirty="0"/>
              <a:t>Prioritize improvements, but ensure ADA accessibility</a:t>
            </a:r>
          </a:p>
          <a:p>
            <a:r>
              <a:rPr lang="en-US" dirty="0"/>
              <a:t>Review process for reporting stop issues</a:t>
            </a:r>
          </a:p>
          <a:p>
            <a:endParaRPr lang="en-US" dirty="0"/>
          </a:p>
        </p:txBody>
      </p:sp>
      <p:sp>
        <p:nvSpPr>
          <p:cNvPr id="6" name="Rounded Rectangle 5">
            <a:extLst>
              <a:ext uri="{FF2B5EF4-FFF2-40B4-BE49-F238E27FC236}">
                <a16:creationId xmlns:a16="http://schemas.microsoft.com/office/drawing/2014/main" id="{53690836-9F18-9445-90AF-8928D4423F4A}"/>
              </a:ext>
            </a:extLst>
          </p:cNvPr>
          <p:cNvSpPr/>
          <p:nvPr/>
        </p:nvSpPr>
        <p:spPr>
          <a:xfrm>
            <a:off x="628648" y="3914840"/>
            <a:ext cx="1658679" cy="79015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Other</a:t>
            </a:r>
          </a:p>
        </p:txBody>
      </p:sp>
      <p:sp>
        <p:nvSpPr>
          <p:cNvPr id="9" name="Content Placeholder 6">
            <a:extLst>
              <a:ext uri="{FF2B5EF4-FFF2-40B4-BE49-F238E27FC236}">
                <a16:creationId xmlns:a16="http://schemas.microsoft.com/office/drawing/2014/main" id="{3E75E925-58E2-614B-B347-9F5EB4B3F32D}"/>
              </a:ext>
            </a:extLst>
          </p:cNvPr>
          <p:cNvSpPr>
            <a:spLocks noGrp="1"/>
          </p:cNvSpPr>
          <p:nvPr>
            <p:ph idx="1"/>
          </p:nvPr>
        </p:nvSpPr>
        <p:spPr>
          <a:xfrm>
            <a:off x="2477386" y="3643796"/>
            <a:ext cx="6037964" cy="1544892"/>
          </a:xfrm>
        </p:spPr>
        <p:txBody>
          <a:bodyPr>
            <a:normAutofit lnSpcReduction="10000"/>
          </a:bodyPr>
          <a:lstStyle/>
          <a:p>
            <a:r>
              <a:rPr lang="en-US" dirty="0"/>
              <a:t>Maintain list of pedestrian funding sources</a:t>
            </a:r>
          </a:p>
          <a:p>
            <a:r>
              <a:rPr lang="en-US" dirty="0"/>
              <a:t>Create platform for knowledge sharing</a:t>
            </a:r>
          </a:p>
          <a:p>
            <a:r>
              <a:rPr lang="en-US" dirty="0"/>
              <a:t>Develop training and awareness campaigns</a:t>
            </a:r>
          </a:p>
          <a:p>
            <a:r>
              <a:rPr lang="en-US" dirty="0"/>
              <a:t>Revise prioritization and funding formulas</a:t>
            </a:r>
          </a:p>
        </p:txBody>
      </p:sp>
    </p:spTree>
    <p:extLst>
      <p:ext uri="{BB962C8B-B14F-4D97-AF65-F5344CB8AC3E}">
        <p14:creationId xmlns:p14="http://schemas.microsoft.com/office/powerpoint/2010/main" val="337467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92D7321-943E-4802-8DE7-3239DEFEFFB7}"/>
              </a:ext>
            </a:extLst>
          </p:cNvPr>
          <p:cNvSpPr>
            <a:spLocks noGrp="1"/>
          </p:cNvSpPr>
          <p:nvPr>
            <p:ph idx="1"/>
          </p:nvPr>
        </p:nvSpPr>
        <p:spPr/>
        <p:txBody>
          <a:bodyPr/>
          <a:lstStyle/>
          <a:p>
            <a:r>
              <a:rPr lang="en-US" dirty="0"/>
              <a:t>Full report available at </a:t>
            </a:r>
            <a:r>
              <a:rPr lang="en-US" dirty="0">
                <a:hlinkClick r:id="rId3"/>
              </a:rPr>
              <a:t>https://ict.illinois.edu/research/publications</a:t>
            </a:r>
            <a:endParaRPr lang="en-US" dirty="0"/>
          </a:p>
          <a:p>
            <a:r>
              <a:rPr lang="en-US" dirty="0"/>
              <a:t>Outreach to decision makers and advocates at the state, regional, and local levels to support implementation</a:t>
            </a:r>
          </a:p>
        </p:txBody>
      </p:sp>
      <p:pic>
        <p:nvPicPr>
          <p:cNvPr id="6" name="Picture 8" descr="Pace Suburban Bus vehicle" title="Pace Bus">
            <a:extLst>
              <a:ext uri="{FF2B5EF4-FFF2-40B4-BE49-F238E27FC236}">
                <a16:creationId xmlns:a16="http://schemas.microsoft.com/office/drawing/2014/main" id="{2E00AD64-8739-2C47-B4B1-AC368AD57A83}"/>
              </a:ext>
            </a:extLst>
          </p:cNvPr>
          <p:cNvPicPr>
            <a:picLocks noChangeAspect="1" noChangeArrowheads="1"/>
          </p:cNvPicPr>
          <p:nvPr/>
        </p:nvPicPr>
        <p:blipFill>
          <a:blip r:embed="rId4" cstate="email">
            <a:alphaModFix/>
            <a:extLst>
              <a:ext uri="{28A0092B-C50C-407E-A947-70E740481C1C}">
                <a14:useLocalDpi xmlns:a14="http://schemas.microsoft.com/office/drawing/2010/main" val="0"/>
              </a:ext>
            </a:extLst>
          </a:blip>
          <a:srcRect/>
          <a:stretch>
            <a:fillRect/>
          </a:stretch>
        </p:blipFill>
        <p:spPr bwMode="auto">
          <a:xfrm>
            <a:off x="2598787" y="3039914"/>
            <a:ext cx="4132213" cy="30991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6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DA National Network Regional Centers Map">
            <a:extLst>
              <a:ext uri="{FF2B5EF4-FFF2-40B4-BE49-F238E27FC236}">
                <a16:creationId xmlns:a16="http://schemas.microsoft.com/office/drawing/2014/main" id="{8E25AED9-CF77-49BE-9E99-B9A4396F26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2703" y="2032328"/>
            <a:ext cx="5038590" cy="3047918"/>
          </a:xfrm>
        </p:spPr>
      </p:pic>
      <p:sp>
        <p:nvSpPr>
          <p:cNvPr id="10" name="TextBox 9">
            <a:extLst>
              <a:ext uri="{FF2B5EF4-FFF2-40B4-BE49-F238E27FC236}">
                <a16:creationId xmlns:a16="http://schemas.microsoft.com/office/drawing/2014/main" id="{44F2B0FD-660B-49FD-83AA-78890E3F2252}"/>
              </a:ext>
            </a:extLst>
          </p:cNvPr>
          <p:cNvSpPr txBox="1"/>
          <p:nvPr/>
        </p:nvSpPr>
        <p:spPr>
          <a:xfrm>
            <a:off x="2850776" y="5915378"/>
            <a:ext cx="3442447" cy="369332"/>
          </a:xfrm>
          <a:prstGeom prst="rect">
            <a:avLst/>
          </a:prstGeom>
          <a:noFill/>
        </p:spPr>
        <p:txBody>
          <a:bodyPr wrap="square" rtlCol="0">
            <a:spAutoFit/>
          </a:bodyPr>
          <a:lstStyle/>
          <a:p>
            <a:r>
              <a:rPr lang="en-US" dirty="0">
                <a:hlinkClick r:id="rId4"/>
              </a:rPr>
              <a:t>www.adata.org</a:t>
            </a:r>
            <a:r>
              <a:rPr lang="en-US" dirty="0"/>
              <a:t> | </a:t>
            </a:r>
            <a:r>
              <a:rPr lang="en-US" b="0" i="0" dirty="0">
                <a:solidFill>
                  <a:srgbClr val="000000"/>
                </a:solidFill>
                <a:effectLst/>
              </a:rPr>
              <a:t>1-800-949-4232</a:t>
            </a:r>
            <a:endParaRPr lang="en-US" dirty="0"/>
          </a:p>
        </p:txBody>
      </p:sp>
      <p:sp>
        <p:nvSpPr>
          <p:cNvPr id="6" name="Content Placeholder 6">
            <a:extLst>
              <a:ext uri="{FF2B5EF4-FFF2-40B4-BE49-F238E27FC236}">
                <a16:creationId xmlns:a16="http://schemas.microsoft.com/office/drawing/2014/main" id="{F6C9993A-97BD-FB42-A016-22DF717FC132}"/>
              </a:ext>
            </a:extLst>
          </p:cNvPr>
          <p:cNvSpPr txBox="1">
            <a:spLocks/>
          </p:cNvSpPr>
          <p:nvPr/>
        </p:nvSpPr>
        <p:spPr>
          <a:xfrm>
            <a:off x="381000" y="5224171"/>
            <a:ext cx="8382000" cy="564207"/>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t>Thank you! For questions, please contact Lindsay Braun at </a:t>
            </a:r>
            <a:r>
              <a:rPr lang="en-US" b="1" dirty="0">
                <a:hlinkClick r:id="rId5"/>
              </a:rPr>
              <a:t>lmbraun@Illinois.edu</a:t>
            </a:r>
            <a:endParaRPr lang="en-US" b="1" dirty="0"/>
          </a:p>
        </p:txBody>
      </p:sp>
      <p:pic>
        <p:nvPicPr>
          <p:cNvPr id="9" name="Picture 8" descr="Celebrating 30 Years ADA National Network Americans with Disabilities Act Guidance and Training">
            <a:extLst>
              <a:ext uri="{FF2B5EF4-FFF2-40B4-BE49-F238E27FC236}">
                <a16:creationId xmlns:a16="http://schemas.microsoft.com/office/drawing/2014/main" id="{54F0B18C-9E60-4E20-9F06-344D898DF3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9924" y="459022"/>
            <a:ext cx="6364150" cy="1257587"/>
          </a:xfrm>
          <a:prstGeom prst="rect">
            <a:avLst/>
          </a:prstGeom>
        </p:spPr>
      </p:pic>
      <p:sp>
        <p:nvSpPr>
          <p:cNvPr id="2" name="Title 1"/>
          <p:cNvSpPr>
            <a:spLocks noGrp="1"/>
          </p:cNvSpPr>
          <p:nvPr>
            <p:ph type="title"/>
          </p:nvPr>
        </p:nvSpPr>
        <p:spPr>
          <a:xfrm>
            <a:off x="126560" y="54403"/>
            <a:ext cx="3012831" cy="440470"/>
          </a:xfrm>
        </p:spPr>
        <p:txBody>
          <a:bodyPr/>
          <a:lstStyle/>
          <a:p>
            <a:r>
              <a:rPr lang="en-CA" sz="800" dirty="0">
                <a:solidFill>
                  <a:schemeClr val="bg1"/>
                </a:solidFill>
              </a:rPr>
              <a:t>Project Partners</a:t>
            </a:r>
          </a:p>
        </p:txBody>
      </p:sp>
    </p:spTree>
    <p:extLst>
      <p:ext uri="{BB962C8B-B14F-4D97-AF65-F5344CB8AC3E}">
        <p14:creationId xmlns:p14="http://schemas.microsoft.com/office/powerpoint/2010/main" val="4147693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83E1-661A-4A54-AA56-AFE5BCF5D2ED}"/>
              </a:ext>
            </a:extLst>
          </p:cNvPr>
          <p:cNvSpPr>
            <a:spLocks noGrp="1"/>
          </p:cNvSpPr>
          <p:nvPr>
            <p:ph type="title"/>
          </p:nvPr>
        </p:nvSpPr>
        <p:spPr>
          <a:xfrm>
            <a:off x="623888" y="2417656"/>
            <a:ext cx="8210396" cy="2852737"/>
          </a:xfrm>
        </p:spPr>
        <p:txBody>
          <a:bodyPr anchor="b">
            <a:normAutofit/>
          </a:bodyPr>
          <a:lstStyle/>
          <a:p>
            <a:r>
              <a:rPr lang="en-US" b="1" dirty="0"/>
              <a:t>Bus Stops and Beyond: </a:t>
            </a:r>
            <a:r>
              <a:rPr lang="en-US" dirty="0"/>
              <a:t>Connecting Riders to Transit Service in the Chicago Suburbs</a:t>
            </a:r>
          </a:p>
        </p:txBody>
      </p:sp>
      <p:sp>
        <p:nvSpPr>
          <p:cNvPr id="3" name="Text Placeholder 2">
            <a:extLst>
              <a:ext uri="{FF2B5EF4-FFF2-40B4-BE49-F238E27FC236}">
                <a16:creationId xmlns:a16="http://schemas.microsoft.com/office/drawing/2014/main" id="{0B392DA5-0F59-4979-A30C-2CF3D0A558A2}"/>
              </a:ext>
            </a:extLst>
          </p:cNvPr>
          <p:cNvSpPr>
            <a:spLocks noGrp="1"/>
          </p:cNvSpPr>
          <p:nvPr>
            <p:ph type="body" idx="1"/>
          </p:nvPr>
        </p:nvSpPr>
        <p:spPr>
          <a:xfrm>
            <a:off x="623888" y="5393077"/>
            <a:ext cx="7886700" cy="1500187"/>
          </a:xfrm>
        </p:spPr>
        <p:txBody>
          <a:bodyPr>
            <a:normAutofit/>
          </a:bodyPr>
          <a:lstStyle/>
          <a:p>
            <a:r>
              <a:rPr lang="en-US" b="1" dirty="0"/>
              <a:t>Lindsay M. Braun</a:t>
            </a:r>
            <a:r>
              <a:rPr lang="en-US" dirty="0"/>
              <a:t>, University of Illinois at Urbana-Champaign</a:t>
            </a:r>
          </a:p>
          <a:p>
            <a:r>
              <a:rPr lang="en-US" b="1" dirty="0" err="1"/>
              <a:t>Bumsoo</a:t>
            </a:r>
            <a:r>
              <a:rPr lang="en-US" b="1" dirty="0"/>
              <a:t> Lee</a:t>
            </a:r>
            <a:r>
              <a:rPr lang="en-US" dirty="0"/>
              <a:t>, University of Illinois at Urbana-Champaign</a:t>
            </a:r>
          </a:p>
          <a:p>
            <a:r>
              <a:rPr lang="en-US" b="1" dirty="0"/>
              <a:t>Jesus M. Barajas</a:t>
            </a:r>
            <a:r>
              <a:rPr lang="en-US" dirty="0"/>
              <a:t>, University of California, Davis</a:t>
            </a:r>
          </a:p>
        </p:txBody>
      </p:sp>
      <p:pic>
        <p:nvPicPr>
          <p:cNvPr id="4" name="Picture 8" descr="Pace Suburban Bus vehicle" title="Pace Bus">
            <a:extLst>
              <a:ext uri="{FF2B5EF4-FFF2-40B4-BE49-F238E27FC236}">
                <a16:creationId xmlns:a16="http://schemas.microsoft.com/office/drawing/2014/main" id="{A592BA47-3893-BD44-9447-C44380EE1B1F}"/>
              </a:ext>
            </a:extLst>
          </p:cNvPr>
          <p:cNvPicPr>
            <a:picLocks noChangeAspect="1" noChangeArrowheads="1"/>
          </p:cNvPicPr>
          <p:nvPr/>
        </p:nvPicPr>
        <p:blipFill>
          <a:blip r:embed="rId2" cstate="email">
            <a:alphaModFix/>
            <a:extLst>
              <a:ext uri="{28A0092B-C50C-407E-A947-70E740481C1C}">
                <a14:useLocalDpi xmlns:a14="http://schemas.microsoft.com/office/drawing/2010/main" val="0"/>
              </a:ext>
            </a:extLst>
          </a:blip>
          <a:srcRect/>
          <a:stretch>
            <a:fillRect/>
          </a:stretch>
        </p:blipFill>
        <p:spPr bwMode="auto">
          <a:xfrm>
            <a:off x="757287" y="298653"/>
            <a:ext cx="3672809" cy="2754607"/>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A man stands a bus stop without a shelter, next to a sidewalk that is overgrown with grass" title="Bus Stop Without Shelter">
            <a:extLst>
              <a:ext uri="{FF2B5EF4-FFF2-40B4-BE49-F238E27FC236}">
                <a16:creationId xmlns:a16="http://schemas.microsoft.com/office/drawing/2014/main" id="{0C45EFF6-469C-194A-BA47-012C61C80AC3}"/>
              </a:ext>
            </a:extLst>
          </p:cNvPr>
          <p:cNvPicPr>
            <a:picLocks noChangeAspect="1"/>
          </p:cNvPicPr>
          <p:nvPr/>
        </p:nvPicPr>
        <p:blipFill rotWithShape="1">
          <a:blip r:embed="rId3"/>
          <a:srcRect l="2646" t="3281" r="3285" b="7564"/>
          <a:stretch/>
        </p:blipFill>
        <p:spPr>
          <a:xfrm>
            <a:off x="4859283" y="298653"/>
            <a:ext cx="3651305" cy="2754607"/>
          </a:xfrm>
          <a:prstGeom prst="rect">
            <a:avLst/>
          </a:prstGeom>
        </p:spPr>
      </p:pic>
    </p:spTree>
    <p:extLst>
      <p:ext uri="{BB962C8B-B14F-4D97-AF65-F5344CB8AC3E}">
        <p14:creationId xmlns:p14="http://schemas.microsoft.com/office/powerpoint/2010/main" val="175121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Pedestrian Access to Transit</a:t>
            </a:r>
          </a:p>
        </p:txBody>
      </p:sp>
      <p:sp>
        <p:nvSpPr>
          <p:cNvPr id="4" name="Content Placeholder 3">
            <a:extLst>
              <a:ext uri="{FF2B5EF4-FFF2-40B4-BE49-F238E27FC236}">
                <a16:creationId xmlns:a16="http://schemas.microsoft.com/office/drawing/2014/main" id="{04792AC5-D889-4F60-AB72-C90DF3DE26C4}"/>
              </a:ext>
            </a:extLst>
          </p:cNvPr>
          <p:cNvSpPr>
            <a:spLocks noGrp="1"/>
          </p:cNvSpPr>
          <p:nvPr>
            <p:ph idx="1"/>
          </p:nvPr>
        </p:nvSpPr>
        <p:spPr>
          <a:xfrm>
            <a:off x="628650" y="1729931"/>
            <a:ext cx="7983722" cy="4351338"/>
          </a:xfrm>
        </p:spPr>
        <p:txBody>
          <a:bodyPr/>
          <a:lstStyle/>
          <a:p>
            <a:r>
              <a:rPr lang="en-US" dirty="0"/>
              <a:t>Pedestrian infrastructure is critical to transit and overall mobility</a:t>
            </a:r>
          </a:p>
          <a:p>
            <a:r>
              <a:rPr lang="en-US" dirty="0"/>
              <a:t>ADA standards for transit focus on vehicles and stops/stations</a:t>
            </a:r>
          </a:p>
          <a:p>
            <a:pPr lvl="1"/>
            <a:r>
              <a:rPr lang="en-US" dirty="0"/>
              <a:t>Less emphasis on the broader pedestrian network</a:t>
            </a:r>
          </a:p>
          <a:p>
            <a:r>
              <a:rPr lang="en-US" dirty="0"/>
              <a:t>Building pedestrian infrastructure is a challenge (especially in suburban areas) due to physical and institutional barriers</a:t>
            </a:r>
          </a:p>
          <a:p>
            <a:endParaRPr lang="en-US" dirty="0"/>
          </a:p>
        </p:txBody>
      </p:sp>
      <p:pic>
        <p:nvPicPr>
          <p:cNvPr id="2050" name="Picture 2" descr="A bus stop in downtown Chicago, with high-quality infrastructure and stop amenities" title="Chicago Bus Stop">
            <a:extLst>
              <a:ext uri="{FF2B5EF4-FFF2-40B4-BE49-F238E27FC236}">
                <a16:creationId xmlns:a16="http://schemas.microsoft.com/office/drawing/2014/main" id="{E24302C1-DBFB-514A-9757-57420829496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7876" y="3703592"/>
            <a:ext cx="3090872" cy="2060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 intersection in a suburban area, with wide streets and automobile-dominated infrastructure" title="Suburban Road">
            <a:extLst>
              <a:ext uri="{FF2B5EF4-FFF2-40B4-BE49-F238E27FC236}">
                <a16:creationId xmlns:a16="http://schemas.microsoft.com/office/drawing/2014/main" id="{13754651-7941-E841-8115-8DAC7BA6340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5372" y="3703592"/>
            <a:ext cx="2976395" cy="2060581"/>
          </a:xfrm>
          <a:prstGeom prst="rect">
            <a:avLst/>
          </a:prstGeom>
        </p:spPr>
      </p:pic>
    </p:spTree>
    <p:extLst>
      <p:ext uri="{BB962C8B-B14F-4D97-AF65-F5344CB8AC3E}">
        <p14:creationId xmlns:p14="http://schemas.microsoft.com/office/powerpoint/2010/main" val="13512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showing Pace Suburban Bus routes in the Chicago region" title="Pace Service Area">
            <a:extLst>
              <a:ext uri="{FF2B5EF4-FFF2-40B4-BE49-F238E27FC236}">
                <a16:creationId xmlns:a16="http://schemas.microsoft.com/office/drawing/2014/main" id="{407EFD5A-1D7A-9F43-93B3-9D4F07A3A3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6031" y="1690689"/>
            <a:ext cx="3284681" cy="3891404"/>
          </a:xfrm>
          <a:prstGeom prst="rect">
            <a:avLst/>
          </a:prstGeom>
        </p:spPr>
      </p:pic>
      <p:sp>
        <p:nvSpPr>
          <p:cNvPr id="4" name="Content Placeholder 3">
            <a:extLst>
              <a:ext uri="{FF2B5EF4-FFF2-40B4-BE49-F238E27FC236}">
                <a16:creationId xmlns:a16="http://schemas.microsoft.com/office/drawing/2014/main" id="{04792AC5-D889-4F60-AB72-C90DF3DE26C4}"/>
              </a:ext>
            </a:extLst>
          </p:cNvPr>
          <p:cNvSpPr>
            <a:spLocks noGrp="1"/>
          </p:cNvSpPr>
          <p:nvPr>
            <p:ph idx="1"/>
          </p:nvPr>
        </p:nvSpPr>
        <p:spPr>
          <a:xfrm>
            <a:off x="628650" y="4572000"/>
            <a:ext cx="4112742" cy="1420068"/>
          </a:xfrm>
        </p:spPr>
        <p:txBody>
          <a:bodyPr>
            <a:normAutofit/>
          </a:bodyPr>
          <a:lstStyle/>
          <a:p>
            <a:pPr marL="0" indent="0" algn="ctr">
              <a:buNone/>
            </a:pPr>
            <a:r>
              <a:rPr lang="en-US" b="1" dirty="0"/>
              <a:t>What are the barriers to building pedestrian infrastructure near suburban transit services, and how can they be overcome?</a:t>
            </a:r>
          </a:p>
          <a:p>
            <a:endParaRPr lang="en-US" dirty="0"/>
          </a:p>
          <a:p>
            <a:endParaRPr lang="en-US" dirty="0"/>
          </a:p>
        </p:txBody>
      </p:sp>
      <p:sp>
        <p:nvSpPr>
          <p:cNvPr id="3" name="Down Arrow 2" descr="An arrow pointing downward to connect the study context with the main research question" title="Downward Arrow">
            <a:extLst>
              <a:ext uri="{FF2B5EF4-FFF2-40B4-BE49-F238E27FC236}">
                <a16:creationId xmlns:a16="http://schemas.microsoft.com/office/drawing/2014/main" id="{E0E4E831-C165-8246-8027-4A77E29BD71A}"/>
              </a:ext>
            </a:extLst>
          </p:cNvPr>
          <p:cNvSpPr/>
          <p:nvPr/>
        </p:nvSpPr>
        <p:spPr>
          <a:xfrm>
            <a:off x="2509917" y="3604492"/>
            <a:ext cx="350210" cy="77623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D49F2DF5-5CE1-524D-80EA-2D4FF565485A}"/>
              </a:ext>
            </a:extLst>
          </p:cNvPr>
          <p:cNvSpPr txBox="1">
            <a:spLocks/>
          </p:cNvSpPr>
          <p:nvPr/>
        </p:nvSpPr>
        <p:spPr>
          <a:xfrm>
            <a:off x="628651" y="1793130"/>
            <a:ext cx="4112742" cy="18113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Served by Pace Suburban Bus</a:t>
            </a:r>
          </a:p>
          <a:p>
            <a:r>
              <a:rPr lang="en-US" dirty="0"/>
              <a:t>Large and diverse service area     (6 counties, 284 municipalities)</a:t>
            </a:r>
          </a:p>
          <a:p>
            <a:r>
              <a:rPr lang="en-US" dirty="0"/>
              <a:t>Past efforts to improve pedestrian access have had limited success</a:t>
            </a:r>
          </a:p>
          <a:p>
            <a:endParaRPr lang="en-US" dirty="0"/>
          </a:p>
          <a:p>
            <a:pPr marL="0" indent="0">
              <a:buFont typeface="Arial" panose="020B0604020202020204" pitchFamily="34" charset="0"/>
              <a:buNone/>
            </a:pPr>
            <a:endParaRPr lang="en-US" dirty="0"/>
          </a:p>
          <a:p>
            <a:endParaRPr lang="en-US" dirty="0"/>
          </a:p>
        </p:txBody>
      </p:sp>
      <p:sp>
        <p:nvSpPr>
          <p:cNvPr id="2" name="Title 1"/>
          <p:cNvSpPr>
            <a:spLocks noGrp="1"/>
          </p:cNvSpPr>
          <p:nvPr>
            <p:ph type="title"/>
          </p:nvPr>
        </p:nvSpPr>
        <p:spPr>
          <a:xfrm>
            <a:off x="628650" y="365126"/>
            <a:ext cx="7886700" cy="1325563"/>
          </a:xfrm>
        </p:spPr>
        <p:txBody>
          <a:bodyPr/>
          <a:lstStyle/>
          <a:p>
            <a:r>
              <a:rPr lang="en-US" dirty="0"/>
              <a:t>Chicago Suburbs: Context + Challenges</a:t>
            </a:r>
          </a:p>
        </p:txBody>
      </p:sp>
    </p:spTree>
    <p:extLst>
      <p:ext uri="{BB962C8B-B14F-4D97-AF65-F5344CB8AC3E}">
        <p14:creationId xmlns:p14="http://schemas.microsoft.com/office/powerpoint/2010/main" val="38274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Approach</a:t>
            </a:r>
          </a:p>
        </p:txBody>
      </p:sp>
      <p:graphicFrame>
        <p:nvGraphicFramePr>
          <p:cNvPr id="17" name="Content Placeholder 6" descr="A table presenting the main objectives of the study and the methods used to achieve each one" title="Objectives and Methods Table">
            <a:extLst>
              <a:ext uri="{FF2B5EF4-FFF2-40B4-BE49-F238E27FC236}">
                <a16:creationId xmlns:a16="http://schemas.microsoft.com/office/drawing/2014/main" id="{BB29D2FB-3B89-374B-A8CB-A48F39F26F27}"/>
              </a:ext>
            </a:extLst>
          </p:cNvPr>
          <p:cNvGraphicFramePr>
            <a:graphicFrameLocks noGrp="1"/>
          </p:cNvGraphicFramePr>
          <p:nvPr>
            <p:ph idx="1"/>
            <p:extLst>
              <p:ext uri="{D42A27DB-BD31-4B8C-83A1-F6EECF244321}">
                <p14:modId xmlns:p14="http://schemas.microsoft.com/office/powerpoint/2010/main" val="1060094820"/>
              </p:ext>
            </p:extLst>
          </p:nvPr>
        </p:nvGraphicFramePr>
        <p:xfrm>
          <a:off x="628650" y="1793726"/>
          <a:ext cx="7886700" cy="3337560"/>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3636698878"/>
                    </a:ext>
                  </a:extLst>
                </a:gridCol>
                <a:gridCol w="3943350">
                  <a:extLst>
                    <a:ext uri="{9D8B030D-6E8A-4147-A177-3AD203B41FA5}">
                      <a16:colId xmlns:a16="http://schemas.microsoft.com/office/drawing/2014/main" val="3274703596"/>
                    </a:ext>
                  </a:extLst>
                </a:gridCol>
              </a:tblGrid>
              <a:tr h="370840">
                <a:tc>
                  <a:txBody>
                    <a:bodyPr/>
                    <a:lstStyle/>
                    <a:p>
                      <a:r>
                        <a:rPr lang="en-US" sz="2100" b="1" dirty="0"/>
                        <a:t>Objectives</a:t>
                      </a:r>
                    </a:p>
                  </a:txBody>
                  <a:tcPr/>
                </a:tc>
                <a:tc>
                  <a:txBody>
                    <a:bodyPr/>
                    <a:lstStyle/>
                    <a:p>
                      <a:r>
                        <a:rPr lang="en-US" sz="2100" b="1" dirty="0"/>
                        <a:t>Methods</a:t>
                      </a:r>
                    </a:p>
                  </a:txBody>
                  <a:tcPr/>
                </a:tc>
                <a:extLst>
                  <a:ext uri="{0D108BD9-81ED-4DB2-BD59-A6C34878D82A}">
                    <a16:rowId xmlns:a16="http://schemas.microsoft.com/office/drawing/2014/main" val="1573622769"/>
                  </a:ext>
                </a:extLst>
              </a:tr>
              <a:tr h="370840">
                <a:tc>
                  <a:txBody>
                    <a:bodyPr/>
                    <a:lstStyle/>
                    <a:p>
                      <a:r>
                        <a:rPr lang="en-US" sz="2100" dirty="0"/>
                        <a:t>Document existing plans, policies, and funding sources</a:t>
                      </a:r>
                    </a:p>
                  </a:txBody>
                  <a:tcPr anchor="ctr"/>
                </a:tc>
                <a:tc>
                  <a:txBody>
                    <a:bodyPr/>
                    <a:lstStyle/>
                    <a:p>
                      <a:r>
                        <a:rPr lang="en-US" sz="2100" dirty="0"/>
                        <a:t>Document review, planner survey</a:t>
                      </a:r>
                    </a:p>
                  </a:txBody>
                  <a:tcPr anchor="ctr"/>
                </a:tc>
                <a:extLst>
                  <a:ext uri="{0D108BD9-81ED-4DB2-BD59-A6C34878D82A}">
                    <a16:rowId xmlns:a16="http://schemas.microsoft.com/office/drawing/2014/main" val="261064061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t>Understand physical barriers to pedestrian access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t>Rider interviews, field audits</a:t>
                      </a:r>
                    </a:p>
                  </a:txBody>
                  <a:tcPr anchor="ctr"/>
                </a:tc>
                <a:extLst>
                  <a:ext uri="{0D108BD9-81ED-4DB2-BD59-A6C34878D82A}">
                    <a16:rowId xmlns:a16="http://schemas.microsoft.com/office/drawing/2014/main" val="404581876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t>Understand barriers to project implementation</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latin typeface="+mn-lt"/>
                          <a:ea typeface="+mn-ea"/>
                          <a:cs typeface="+mn-cs"/>
                        </a:rPr>
                        <a:t>Stakeholder interviews (Pace, planners, engineers, advocates)</a:t>
                      </a:r>
                    </a:p>
                  </a:txBody>
                  <a:tcPr anchor="ctr"/>
                </a:tc>
                <a:extLst>
                  <a:ext uri="{0D108BD9-81ED-4DB2-BD59-A6C34878D82A}">
                    <a16:rowId xmlns:a16="http://schemas.microsoft.com/office/drawing/2014/main" val="248493184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t>Examine the practices of other suburban transit agencies</a:t>
                      </a:r>
                    </a:p>
                  </a:txBody>
                  <a:tcPr anchor="ctr"/>
                </a:tc>
                <a:tc>
                  <a:txBody>
                    <a:bodyPr/>
                    <a:lstStyle/>
                    <a:p>
                      <a:r>
                        <a:rPr lang="en-US" sz="2100" dirty="0"/>
                        <a:t>Survey and case studies of peer agencies in 10 regions</a:t>
                      </a:r>
                    </a:p>
                  </a:txBody>
                  <a:tcPr anchor="ctr"/>
                </a:tc>
                <a:extLst>
                  <a:ext uri="{0D108BD9-81ED-4DB2-BD59-A6C34878D82A}">
                    <a16:rowId xmlns:a16="http://schemas.microsoft.com/office/drawing/2014/main" val="122999015"/>
                  </a:ext>
                </a:extLst>
              </a:tr>
            </a:tbl>
          </a:graphicData>
        </a:graphic>
      </p:graphicFrame>
      <p:sp>
        <p:nvSpPr>
          <p:cNvPr id="19" name="Content Placeholder 3">
            <a:extLst>
              <a:ext uri="{FF2B5EF4-FFF2-40B4-BE49-F238E27FC236}">
                <a16:creationId xmlns:a16="http://schemas.microsoft.com/office/drawing/2014/main" id="{0645CEAB-25EA-8F40-AFBA-62DA9730F218}"/>
              </a:ext>
            </a:extLst>
          </p:cNvPr>
          <p:cNvSpPr txBox="1">
            <a:spLocks/>
          </p:cNvSpPr>
          <p:nvPr/>
        </p:nvSpPr>
        <p:spPr>
          <a:xfrm>
            <a:off x="1574800" y="5385842"/>
            <a:ext cx="5829300" cy="9260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dirty="0">
                <a:latin typeface="Calibri" charset="0"/>
                <a:ea typeface="Calibri" charset="0"/>
                <a:cs typeface="Calibri" charset="0"/>
              </a:rPr>
              <a:t>Outcome: Policy recommendations for building pedestrian infrastructure near transit</a:t>
            </a:r>
            <a:endParaRPr lang="en-US" b="1" dirty="0"/>
          </a:p>
        </p:txBody>
      </p:sp>
    </p:spTree>
    <p:extLst>
      <p:ext uri="{BB962C8B-B14F-4D97-AF65-F5344CB8AC3E}">
        <p14:creationId xmlns:p14="http://schemas.microsoft.com/office/powerpoint/2010/main" val="113774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Physical Barriers: Sidewalks</a:t>
            </a:r>
          </a:p>
        </p:txBody>
      </p:sp>
      <p:sp>
        <p:nvSpPr>
          <p:cNvPr id="7" name="Content Placeholder 6">
            <a:extLst>
              <a:ext uri="{FF2B5EF4-FFF2-40B4-BE49-F238E27FC236}">
                <a16:creationId xmlns:a16="http://schemas.microsoft.com/office/drawing/2014/main" id="{96EF7B4C-CE80-476D-B77A-2EED0765D96A}"/>
              </a:ext>
            </a:extLst>
          </p:cNvPr>
          <p:cNvSpPr>
            <a:spLocks noGrp="1"/>
          </p:cNvSpPr>
          <p:nvPr>
            <p:ph idx="1"/>
          </p:nvPr>
        </p:nvSpPr>
        <p:spPr>
          <a:xfrm>
            <a:off x="628650" y="1825624"/>
            <a:ext cx="4432616" cy="1984376"/>
          </a:xfrm>
        </p:spPr>
        <p:txBody>
          <a:bodyPr>
            <a:normAutofit/>
          </a:bodyPr>
          <a:lstStyle/>
          <a:p>
            <a:r>
              <a:rPr lang="en-US" dirty="0"/>
              <a:t>Gaps in connectivity</a:t>
            </a:r>
          </a:p>
          <a:p>
            <a:r>
              <a:rPr lang="en-US" dirty="0"/>
              <a:t>Poor condition/maintenance</a:t>
            </a:r>
          </a:p>
          <a:p>
            <a:r>
              <a:rPr lang="en-US" dirty="0"/>
              <a:t>Obstructions</a:t>
            </a:r>
          </a:p>
          <a:p>
            <a:r>
              <a:rPr lang="en-US" dirty="0"/>
              <a:t>Inadequate separation from vehicles</a:t>
            </a:r>
          </a:p>
          <a:p>
            <a:endParaRPr lang="en-US" dirty="0"/>
          </a:p>
        </p:txBody>
      </p:sp>
      <p:sp>
        <p:nvSpPr>
          <p:cNvPr id="9" name="Content Placeholder 2">
            <a:extLst>
              <a:ext uri="{FF2B5EF4-FFF2-40B4-BE49-F238E27FC236}">
                <a16:creationId xmlns:a16="http://schemas.microsoft.com/office/drawing/2014/main" id="{F9FFE58D-63A4-FD40-B830-94E5222D6CA3}"/>
              </a:ext>
            </a:extLst>
          </p:cNvPr>
          <p:cNvSpPr txBox="1">
            <a:spLocks/>
          </p:cNvSpPr>
          <p:nvPr/>
        </p:nvSpPr>
        <p:spPr>
          <a:xfrm>
            <a:off x="968311" y="3810000"/>
            <a:ext cx="3753294" cy="14782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latin typeface="Calibri" panose="020F0502020204030204" pitchFamily="34" charset="0"/>
                <a:cs typeface="Calibri" panose="020F0502020204030204" pitchFamily="34" charset="0"/>
              </a:rPr>
              <a:t>“There are no sidewalks to walk across or the street that they are on are always busy. So it's hard to get to the stop. Some of them are not accessible to people with disabilities.”</a:t>
            </a:r>
          </a:p>
        </p:txBody>
      </p:sp>
      <p:pic>
        <p:nvPicPr>
          <p:cNvPr id="6" name="Picture 5" descr="A bus stop along a sidewalk that is in poor condition, obstructed by a fire hydrant, and close to vehicle traffic" title="Inaccessible Bus Stop">
            <a:extLst>
              <a:ext uri="{FF2B5EF4-FFF2-40B4-BE49-F238E27FC236}">
                <a16:creationId xmlns:a16="http://schemas.microsoft.com/office/drawing/2014/main" id="{FCF9476A-6EE5-F345-8ED8-1D5AB1A26C68}"/>
              </a:ext>
            </a:extLst>
          </p:cNvPr>
          <p:cNvPicPr>
            <a:picLocks noChangeAspect="1"/>
          </p:cNvPicPr>
          <p:nvPr/>
        </p:nvPicPr>
        <p:blipFill rotWithShape="1">
          <a:blip r:embed="rId3"/>
          <a:srcRect l="4397" t="2627" r="4643" b="11467"/>
          <a:stretch/>
        </p:blipFill>
        <p:spPr>
          <a:xfrm>
            <a:off x="5400927" y="1690689"/>
            <a:ext cx="2743200" cy="3710764"/>
          </a:xfrm>
          <a:prstGeom prst="rect">
            <a:avLst/>
          </a:prstGeom>
        </p:spPr>
      </p:pic>
    </p:spTree>
    <p:extLst>
      <p:ext uri="{BB962C8B-B14F-4D97-AF65-F5344CB8AC3E}">
        <p14:creationId xmlns:p14="http://schemas.microsoft.com/office/powerpoint/2010/main" val="329928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6EF7B4C-CE80-476D-B77A-2EED0765D96A}"/>
              </a:ext>
            </a:extLst>
          </p:cNvPr>
          <p:cNvSpPr>
            <a:spLocks noGrp="1"/>
          </p:cNvSpPr>
          <p:nvPr>
            <p:ph idx="1"/>
          </p:nvPr>
        </p:nvSpPr>
        <p:spPr>
          <a:xfrm>
            <a:off x="628649" y="1825625"/>
            <a:ext cx="4358021" cy="1336007"/>
          </a:xfrm>
        </p:spPr>
        <p:txBody>
          <a:bodyPr>
            <a:normAutofit/>
          </a:bodyPr>
          <a:lstStyle/>
          <a:p>
            <a:r>
              <a:rPr lang="en-US" dirty="0"/>
              <a:t>Worn or unlabeled crosswalks</a:t>
            </a:r>
          </a:p>
          <a:p>
            <a:r>
              <a:rPr lang="en-US" dirty="0"/>
              <a:t>Missing/steep curb ramps</a:t>
            </a:r>
          </a:p>
          <a:p>
            <a:r>
              <a:rPr lang="en-US" dirty="0"/>
              <a:t>Lack of detectable warning materials</a:t>
            </a:r>
          </a:p>
          <a:p>
            <a:endParaRPr lang="en-US" dirty="0"/>
          </a:p>
        </p:txBody>
      </p:sp>
      <p:sp>
        <p:nvSpPr>
          <p:cNvPr id="10" name="Content Placeholder 2">
            <a:extLst>
              <a:ext uri="{FF2B5EF4-FFF2-40B4-BE49-F238E27FC236}">
                <a16:creationId xmlns:a16="http://schemas.microsoft.com/office/drawing/2014/main" id="{9A9CB9B2-9212-144C-8FD9-A2DABBF95D11}"/>
              </a:ext>
            </a:extLst>
          </p:cNvPr>
          <p:cNvSpPr txBox="1">
            <a:spLocks/>
          </p:cNvSpPr>
          <p:nvPr/>
        </p:nvSpPr>
        <p:spPr>
          <a:xfrm>
            <a:off x="5336214" y="2201967"/>
            <a:ext cx="3179136" cy="285912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latin typeface="Calibri" panose="020F0502020204030204" pitchFamily="34" charset="0"/>
                <a:cs typeface="Calibri" panose="020F0502020204030204" pitchFamily="34" charset="0"/>
              </a:rPr>
              <a:t>“The bus stop by my house, there is only one side of the street that you can walk across on safely, through a crosswalk, and the other side doesn’t have a crosswalk where the bus stop is. You have to walk all the way around, which could be, for someone [with a disability], a little bit more difficult.”</a:t>
            </a:r>
          </a:p>
          <a:p>
            <a:pPr>
              <a:buFontTx/>
              <a:buChar char="-"/>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9" name="Picture 8" descr="An inaccessible crosswalk with worn-out markings" title="Suburban Crosswalk">
            <a:extLst>
              <a:ext uri="{FF2B5EF4-FFF2-40B4-BE49-F238E27FC236}">
                <a16:creationId xmlns:a16="http://schemas.microsoft.com/office/drawing/2014/main" id="{D8B32D33-D26A-E34E-8E10-03512B15E72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0630" y="3161632"/>
            <a:ext cx="3936170" cy="2796096"/>
          </a:xfrm>
          <a:prstGeom prst="rect">
            <a:avLst/>
          </a:prstGeom>
        </p:spPr>
      </p:pic>
      <p:sp>
        <p:nvSpPr>
          <p:cNvPr id="2" name="Title 1"/>
          <p:cNvSpPr>
            <a:spLocks noGrp="1"/>
          </p:cNvSpPr>
          <p:nvPr>
            <p:ph type="title"/>
          </p:nvPr>
        </p:nvSpPr>
        <p:spPr/>
        <p:txBody>
          <a:bodyPr/>
          <a:lstStyle/>
          <a:p>
            <a:r>
              <a:rPr lang="en-US" dirty="0"/>
              <a:t>Physical Barriers: Crossings</a:t>
            </a:r>
          </a:p>
        </p:txBody>
      </p:sp>
    </p:spTree>
    <p:extLst>
      <p:ext uri="{BB962C8B-B14F-4D97-AF65-F5344CB8AC3E}">
        <p14:creationId xmlns:p14="http://schemas.microsoft.com/office/powerpoint/2010/main" val="118991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Barriers: Bus Stops</a:t>
            </a:r>
          </a:p>
        </p:txBody>
      </p:sp>
      <p:sp>
        <p:nvSpPr>
          <p:cNvPr id="7" name="Content Placeholder 6">
            <a:extLst>
              <a:ext uri="{FF2B5EF4-FFF2-40B4-BE49-F238E27FC236}">
                <a16:creationId xmlns:a16="http://schemas.microsoft.com/office/drawing/2014/main" id="{96EF7B4C-CE80-476D-B77A-2EED0765D96A}"/>
              </a:ext>
            </a:extLst>
          </p:cNvPr>
          <p:cNvSpPr>
            <a:spLocks noGrp="1"/>
          </p:cNvSpPr>
          <p:nvPr>
            <p:ph idx="1"/>
          </p:nvPr>
        </p:nvSpPr>
        <p:spPr>
          <a:xfrm>
            <a:off x="628649" y="1825625"/>
            <a:ext cx="4358021" cy="1502366"/>
          </a:xfrm>
        </p:spPr>
        <p:txBody>
          <a:bodyPr>
            <a:normAutofit/>
          </a:bodyPr>
          <a:lstStyle/>
          <a:p>
            <a:r>
              <a:rPr lang="en-US" dirty="0"/>
              <a:t>Lack of shelters and seating</a:t>
            </a:r>
          </a:p>
          <a:p>
            <a:r>
              <a:rPr lang="en-US" dirty="0"/>
              <a:t>Limited lighting and signage</a:t>
            </a:r>
          </a:p>
          <a:p>
            <a:r>
              <a:rPr lang="en-US" dirty="0"/>
              <a:t>ADA accessibility issues</a:t>
            </a:r>
          </a:p>
          <a:p>
            <a:endParaRPr lang="en-US" dirty="0"/>
          </a:p>
        </p:txBody>
      </p:sp>
      <p:sp>
        <p:nvSpPr>
          <p:cNvPr id="8" name="Content Placeholder 2">
            <a:extLst>
              <a:ext uri="{FF2B5EF4-FFF2-40B4-BE49-F238E27FC236}">
                <a16:creationId xmlns:a16="http://schemas.microsoft.com/office/drawing/2014/main" id="{A09287C4-E996-FD45-88B1-84DACA8997EA}"/>
              </a:ext>
            </a:extLst>
          </p:cNvPr>
          <p:cNvSpPr txBox="1">
            <a:spLocks/>
          </p:cNvSpPr>
          <p:nvPr/>
        </p:nvSpPr>
        <p:spPr>
          <a:xfrm>
            <a:off x="4307878" y="1801185"/>
            <a:ext cx="4070578" cy="18532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latin typeface="Calibri" panose="020F0502020204030204" pitchFamily="34" charset="0"/>
                <a:cs typeface="Calibri" panose="020F0502020204030204" pitchFamily="34" charset="0"/>
              </a:rPr>
              <a:t>[We need] somewhere [we] can sit down comfortably and … wait there for the bus. You know how sometimes you have to sit there and stand? And I mean, there’s older people that can’t stand. … I’m a senior citizen, I know how that feels.</a:t>
            </a:r>
          </a:p>
          <a:p>
            <a:pPr marL="0" indent="0">
              <a:buNone/>
            </a:pPr>
            <a:endParaRPr lang="en-US" sz="1800" i="1" dirty="0">
              <a:latin typeface="Calibri" panose="020F0502020204030204" pitchFamily="34" charset="0"/>
              <a:cs typeface="Calibri" panose="020F0502020204030204" pitchFamily="34" charset="0"/>
            </a:endParaRPr>
          </a:p>
          <a:p>
            <a:pPr>
              <a:buFontTx/>
              <a:buChar char="-"/>
            </a:pPr>
            <a:endParaRPr lang="en-US" sz="1800" i="1"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9" name="Picture 8" descr="A man stands a bus stop without a shelter, next to a sidewalk that is overgrown with grass" title="Bus Stop Without Shelter">
            <a:extLst>
              <a:ext uri="{FF2B5EF4-FFF2-40B4-BE49-F238E27FC236}">
                <a16:creationId xmlns:a16="http://schemas.microsoft.com/office/drawing/2014/main" id="{F6DEB34E-679E-B845-8BBD-4BE167386326}"/>
              </a:ext>
            </a:extLst>
          </p:cNvPr>
          <p:cNvPicPr>
            <a:picLocks noChangeAspect="1"/>
          </p:cNvPicPr>
          <p:nvPr/>
        </p:nvPicPr>
        <p:blipFill rotWithShape="1">
          <a:blip r:embed="rId3"/>
          <a:srcRect l="2646" t="3281" r="3285" b="7564"/>
          <a:stretch/>
        </p:blipFill>
        <p:spPr>
          <a:xfrm>
            <a:off x="845345" y="3707589"/>
            <a:ext cx="3067843" cy="2314433"/>
          </a:xfrm>
          <a:prstGeom prst="rect">
            <a:avLst/>
          </a:prstGeom>
        </p:spPr>
      </p:pic>
      <p:pic>
        <p:nvPicPr>
          <p:cNvPr id="5" name="Picture 4" descr="A bus stop that is only accessible by stairs" title="Inaccessible Bus Stop">
            <a:extLst>
              <a:ext uri="{FF2B5EF4-FFF2-40B4-BE49-F238E27FC236}">
                <a16:creationId xmlns:a16="http://schemas.microsoft.com/office/drawing/2014/main" id="{499DD277-DA04-A545-8A9A-4D3778BD5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7878" y="3707589"/>
            <a:ext cx="3606209" cy="2314433"/>
          </a:xfrm>
          <a:prstGeom prst="rect">
            <a:avLst/>
          </a:prstGeom>
        </p:spPr>
      </p:pic>
    </p:spTree>
    <p:extLst>
      <p:ext uri="{BB962C8B-B14F-4D97-AF65-F5344CB8AC3E}">
        <p14:creationId xmlns:p14="http://schemas.microsoft.com/office/powerpoint/2010/main" val="330225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Barriers</a:t>
            </a:r>
          </a:p>
        </p:txBody>
      </p:sp>
      <p:sp>
        <p:nvSpPr>
          <p:cNvPr id="7" name="Content Placeholder 6">
            <a:extLst>
              <a:ext uri="{FF2B5EF4-FFF2-40B4-BE49-F238E27FC236}">
                <a16:creationId xmlns:a16="http://schemas.microsoft.com/office/drawing/2014/main" id="{96EF7B4C-CE80-476D-B77A-2EED0765D96A}"/>
              </a:ext>
            </a:extLst>
          </p:cNvPr>
          <p:cNvSpPr>
            <a:spLocks noGrp="1"/>
          </p:cNvSpPr>
          <p:nvPr>
            <p:ph idx="1"/>
          </p:nvPr>
        </p:nvSpPr>
        <p:spPr/>
        <p:txBody>
          <a:bodyPr/>
          <a:lstStyle/>
          <a:p>
            <a:r>
              <a:rPr lang="en-US" b="1" dirty="0"/>
              <a:t>Funding</a:t>
            </a:r>
            <a:r>
              <a:rPr lang="en-US" dirty="0"/>
              <a:t> is a critical barrier to building pedestrian infrastructure</a:t>
            </a:r>
          </a:p>
          <a:p>
            <a:pPr lvl="1"/>
            <a:r>
              <a:rPr lang="en-US" dirty="0"/>
              <a:t>Pedestrian funding remains limited and uncertain</a:t>
            </a:r>
          </a:p>
          <a:p>
            <a:pPr lvl="1"/>
            <a:r>
              <a:rPr lang="en-US" dirty="0"/>
              <a:t>Ongoing maintenance costs are a barrier</a:t>
            </a:r>
          </a:p>
          <a:p>
            <a:pPr lvl="1"/>
            <a:r>
              <a:rPr lang="en-US" dirty="0"/>
              <a:t>Many communities have difficulty funding required ADA improvements</a:t>
            </a:r>
          </a:p>
          <a:p>
            <a:pPr marL="342900" lvl="1" indent="0">
              <a:buNone/>
            </a:pPr>
            <a:endParaRPr lang="en-US" dirty="0"/>
          </a:p>
          <a:p>
            <a:r>
              <a:rPr lang="en-US" b="1" dirty="0"/>
              <a:t>Jurisdictional</a:t>
            </a:r>
            <a:r>
              <a:rPr lang="en-US" dirty="0"/>
              <a:t> issues get in the way</a:t>
            </a:r>
          </a:p>
          <a:p>
            <a:pPr lvl="1"/>
            <a:r>
              <a:rPr lang="en-US" dirty="0"/>
              <a:t>Responsibility is often avoided when state and local roads intersect</a:t>
            </a:r>
          </a:p>
        </p:txBody>
      </p:sp>
      <p:sp>
        <p:nvSpPr>
          <p:cNvPr id="6" name="Content Placeholder 2">
            <a:extLst>
              <a:ext uri="{FF2B5EF4-FFF2-40B4-BE49-F238E27FC236}">
                <a16:creationId xmlns:a16="http://schemas.microsoft.com/office/drawing/2014/main" id="{99973196-E230-A246-AF52-F3670959E4E0}"/>
              </a:ext>
            </a:extLst>
          </p:cNvPr>
          <p:cNvSpPr txBox="1">
            <a:spLocks/>
          </p:cNvSpPr>
          <p:nvPr/>
        </p:nvSpPr>
        <p:spPr>
          <a:xfrm>
            <a:off x="1063256" y="4394200"/>
            <a:ext cx="7187610" cy="1295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latin typeface="Calibri" panose="020F0502020204030204" pitchFamily="34" charset="0"/>
                <a:cs typeface="Calibri" panose="020F0502020204030204" pitchFamily="34" charset="0"/>
              </a:rPr>
              <a:t>“They pawn it off on the state, because it’s Route 31. And then, they pawn it off on the city, but the sidewalks are crumbling and they’re tilting. … And it’s sad, because we have older people here. The director encourages people … not to go on those sidewalks.”</a:t>
            </a:r>
          </a:p>
          <a:p>
            <a:pPr>
              <a:buFontTx/>
              <a:buChar char="-"/>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8659545"/>
      </p:ext>
    </p:extLst>
  </p:cSld>
  <p:clrMapOvr>
    <a:masterClrMapping/>
  </p:clrMapOvr>
</p:sld>
</file>

<file path=ppt/theme/theme1.xml><?xml version="1.0" encoding="utf-8"?>
<a:theme xmlns:a="http://schemas.openxmlformats.org/drawingml/2006/main" name="SOS 2021 PPT Template">
  <a:themeElements>
    <a:clrScheme name="SOS">
      <a:dk1>
        <a:sysClr val="windowText" lastClr="000000"/>
      </a:dk1>
      <a:lt1>
        <a:sysClr val="window" lastClr="FFFFFF"/>
      </a:lt1>
      <a:dk2>
        <a:srgbClr val="44546A"/>
      </a:dk2>
      <a:lt2>
        <a:srgbClr val="E7E6E6"/>
      </a:lt2>
      <a:accent1>
        <a:srgbClr val="1D4093"/>
      </a:accent1>
      <a:accent2>
        <a:srgbClr val="6D643F"/>
      </a:accent2>
      <a:accent3>
        <a:srgbClr val="A5A5A5"/>
      </a:accent3>
      <a:accent4>
        <a:srgbClr val="F5E9BE"/>
      </a:accent4>
      <a:accent5>
        <a:srgbClr val="C7CFE4"/>
      </a:accent5>
      <a:accent6>
        <a:srgbClr val="174C4F"/>
      </a:accent6>
      <a:hlink>
        <a:srgbClr val="0563C1"/>
      </a:hlink>
      <a:folHlink>
        <a:srgbClr val="954F72"/>
      </a:folHlink>
    </a:clrScheme>
    <a:fontScheme name="SOS">
      <a:majorFont>
        <a:latin typeface="Source Sans Pro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 2021 PPT Template" id="{07468714-7E58-4194-A618-75AE333C09FB}" vid="{31F730A4-FA7B-46F2-90D6-397C5A757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4007</TotalTime>
  <Words>890</Words>
  <Application>Microsoft Office PowerPoint</Application>
  <PresentationFormat>On-screen Show (4:3)</PresentationFormat>
  <Paragraphs>110</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Source Sans Pro SemiBold</vt:lpstr>
      <vt:lpstr>SOS 2021 PPT Template</vt:lpstr>
      <vt:lpstr>Americans with Disabilities Act STATE OF THE SCIENCE</vt:lpstr>
      <vt:lpstr>Bus Stops and Beyond: Connecting Riders to Transit Service in the Chicago Suburbs</vt:lpstr>
      <vt:lpstr>Pedestrian Access to Transit</vt:lpstr>
      <vt:lpstr>Chicago Suburbs: Context + Challenges</vt:lpstr>
      <vt:lpstr>Project Approach</vt:lpstr>
      <vt:lpstr> Physical Barriers: Sidewalks</vt:lpstr>
      <vt:lpstr>Physical Barriers: Crossings</vt:lpstr>
      <vt:lpstr>Physical Barriers: Bus Stops</vt:lpstr>
      <vt:lpstr>Implementation Barriers</vt:lpstr>
      <vt:lpstr>Implementation Barriers (continued)</vt:lpstr>
      <vt:lpstr>Selected Recommendations</vt:lpstr>
      <vt:lpstr>Selected Recommendations (continued)</vt:lpstr>
      <vt:lpstr>Next Steps</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Americans with Disabilities Act STATE OF THE SCIENCE</dc:title>
  <dc:creator>Linea Johnson</dc:creator>
  <cp:lastModifiedBy>Linea Johnson</cp:lastModifiedBy>
  <cp:revision>59</cp:revision>
  <dcterms:created xsi:type="dcterms:W3CDTF">2021-01-19T21:47:11Z</dcterms:created>
  <dcterms:modified xsi:type="dcterms:W3CDTF">2021-04-12T00:07:24Z</dcterms:modified>
</cp:coreProperties>
</file>