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14"/>
  </p:notesMasterIdLst>
  <p:handoutMasterIdLst>
    <p:handoutMasterId r:id="rId15"/>
  </p:handoutMasterIdLst>
  <p:sldIdLst>
    <p:sldId id="1219" r:id="rId2"/>
    <p:sldId id="995" r:id="rId3"/>
    <p:sldId id="1215" r:id="rId4"/>
    <p:sldId id="999" r:id="rId5"/>
    <p:sldId id="1000" r:id="rId6"/>
    <p:sldId id="1214" r:id="rId7"/>
    <p:sldId id="1220" r:id="rId8"/>
    <p:sldId id="1222" r:id="rId9"/>
    <p:sldId id="1223" r:id="rId10"/>
    <p:sldId id="1224" r:id="rId11"/>
    <p:sldId id="1225" r:id="rId12"/>
    <p:sldId id="98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ison" initials="A" lastIdx="2" clrIdx="0"/>
  <p:cmAuthor id="2" name="John Butterworth" initials="JB" lastIdx="3" clrIdx="1"/>
  <p:cmAuthor id="3" name="John Butterworth" initials="JB [2]" lastIdx="1" clrIdx="2"/>
  <p:cmAuthor id="4" name="John Butterworth" initials="JB [3]" lastIdx="1" clrIdx="3"/>
  <p:cmAuthor id="5" name="John Butterworth" initials="JB [3] [2]" lastIdx="1" clrIdx="4"/>
  <p:cmAuthor id="6" name="John Butterworth" initials="JB [4]" lastIdx="1" clrIdx="5"/>
  <p:cmAuthor id="7" name="John Butterworth" initials="JB [5]" lastIdx="1" clrIdx="6"/>
  <p:cmAuthor id="8" name="John Butterworth" initials="JB [6]" lastIdx="1" clrIdx="7"/>
  <p:cmAuthor id="9" name="John Butterworth" initials="JB [7]" lastIdx="1" clrIdx="8"/>
  <p:cmAuthor id="10" name="Allison Cohen Hall" initials="ACH" lastIdx="15" clrIdx="9"/>
  <p:cmAuthor id="11" name="Anya R Weber" initials="ARW" lastIdx="1" clrIdx="10"/>
  <p:cmAuthor id="12" name="Pimjai Sudsawad" initials="PS" lastIdx="6" clrIdx="11">
    <p:extLst>
      <p:ext uri="{19B8F6BF-5375-455C-9EA6-DF929625EA0E}">
        <p15:presenceInfo xmlns:p15="http://schemas.microsoft.com/office/powerpoint/2012/main" userId="Pimjai Sudsawad" providerId="None"/>
      </p:ext>
    </p:extLst>
  </p:cmAuthor>
  <p:cmAuthor id="13" name="Linea E. Johnson" initials="LEJ" lastIdx="3" clrIdx="12">
    <p:extLst>
      <p:ext uri="{19B8F6BF-5375-455C-9EA6-DF929625EA0E}">
        <p15:presenceInfo xmlns:p15="http://schemas.microsoft.com/office/powerpoint/2012/main" userId="S::lineaj@uw.edu::c2095632-3ccd-47f1-952c-df202b5b96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70AE"/>
    <a:srgbClr val="FFFC00"/>
    <a:srgbClr val="1560A0"/>
    <a:srgbClr val="2578AF"/>
    <a:srgbClr val="FFFFFF"/>
    <a:srgbClr val="1C5298"/>
    <a:srgbClr val="5D9732"/>
    <a:srgbClr val="2678B0"/>
    <a:srgbClr val="8000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446" autoAdjust="0"/>
    <p:restoredTop sz="78792" autoAdjust="0"/>
  </p:normalViewPr>
  <p:slideViewPr>
    <p:cSldViewPr snapToGrid="0" snapToObjects="1">
      <p:cViewPr varScale="1">
        <p:scale>
          <a:sx n="81" d="100"/>
          <a:sy n="81" d="100"/>
        </p:scale>
        <p:origin x="176"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94" d="100"/>
          <a:sy n="94" d="100"/>
        </p:scale>
        <p:origin x="375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D0DF88FD-B61C-A642-80F6-31EA39FEA265}" type="datetimeFigureOut">
              <a:rPr lang="en-US" smtClean="0"/>
              <a:pPr/>
              <a:t>3/15/21</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E65EE7CB-706F-CF4A-B868-CC1CE05948F2}" type="slidenum">
              <a:rPr lang="en-US" smtClean="0"/>
              <a:pPr/>
              <a:t>‹#›</a:t>
            </a:fld>
            <a:endParaRPr lang="en-US" dirty="0"/>
          </a:p>
        </p:txBody>
      </p:sp>
    </p:spTree>
    <p:extLst>
      <p:ext uri="{BB962C8B-B14F-4D97-AF65-F5344CB8AC3E}">
        <p14:creationId xmlns:p14="http://schemas.microsoft.com/office/powerpoint/2010/main" val="344078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17101F8A-6F1C-974E-8384-8717327E6772}" type="datetimeFigureOut">
              <a:rPr lang="en-US" smtClean="0"/>
              <a:pPr/>
              <a:t>3/15/21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C81CCF30-75E7-4047-B971-189668F28995}" type="slidenum">
              <a:rPr lang="en-US" smtClean="0"/>
              <a:pPr/>
              <a:t>‹#›</a:t>
            </a:fld>
            <a:endParaRPr lang="en-US" dirty="0"/>
          </a:p>
        </p:txBody>
      </p:sp>
    </p:spTree>
    <p:extLst>
      <p:ext uri="{BB962C8B-B14F-4D97-AF65-F5344CB8AC3E}">
        <p14:creationId xmlns:p14="http://schemas.microsoft.com/office/powerpoint/2010/main" val="25846463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1CCF30-75E7-4047-B971-189668F28995}" type="slidenum">
              <a:rPr lang="en-US" smtClean="0"/>
              <a:pPr/>
              <a:t>1</a:t>
            </a:fld>
            <a:endParaRPr lang="en-US" dirty="0"/>
          </a:p>
        </p:txBody>
      </p:sp>
    </p:spTree>
    <p:extLst>
      <p:ext uri="{BB962C8B-B14F-4D97-AF65-F5344CB8AC3E}">
        <p14:creationId xmlns:p14="http://schemas.microsoft.com/office/powerpoint/2010/main" val="476849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Underutilization of their specialized skills </a:t>
            </a:r>
            <a:endParaRPr lang="en-US" dirty="0"/>
          </a:p>
        </p:txBody>
      </p:sp>
      <p:sp>
        <p:nvSpPr>
          <p:cNvPr id="4" name="Slide Number Placeholder 3"/>
          <p:cNvSpPr>
            <a:spLocks noGrp="1"/>
          </p:cNvSpPr>
          <p:nvPr>
            <p:ph type="sldNum" sz="quarter" idx="10"/>
          </p:nvPr>
        </p:nvSpPr>
        <p:spPr/>
        <p:txBody>
          <a:bodyPr/>
          <a:lstStyle/>
          <a:p>
            <a:fld id="{00D10D85-5E74-4D79-BB8E-0B42FC61C474}" type="slidenum">
              <a:rPr lang="en-US" smtClean="0"/>
              <a:t>11</a:t>
            </a:fld>
            <a:endParaRPr lang="en-US"/>
          </a:p>
        </p:txBody>
      </p:sp>
    </p:spTree>
    <p:extLst>
      <p:ext uri="{BB962C8B-B14F-4D97-AF65-F5344CB8AC3E}">
        <p14:creationId xmlns:p14="http://schemas.microsoft.com/office/powerpoint/2010/main" val="3194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a:defRPr/>
            </a:pPr>
            <a:fld id="{E4A18A36-1BFC-1346-881B-371B77C93F58}" type="slidenum">
              <a:rPr lang="en-US" sz="1200"/>
              <a:pPr>
                <a:defRPr/>
              </a:pPr>
              <a:t>12</a:t>
            </a:fld>
            <a:endParaRPr lang="en-US" sz="1200"/>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p>
        </p:txBody>
      </p:sp>
    </p:spTree>
    <p:extLst>
      <p:ext uri="{BB962C8B-B14F-4D97-AF65-F5344CB8AC3E}">
        <p14:creationId xmlns:p14="http://schemas.microsoft.com/office/powerpoint/2010/main" val="157823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3</a:t>
            </a:fld>
            <a:endParaRPr lang="en-US" dirty="0"/>
          </a:p>
        </p:txBody>
      </p:sp>
    </p:spTree>
    <p:extLst>
      <p:ext uri="{BB962C8B-B14F-4D97-AF65-F5344CB8AC3E}">
        <p14:creationId xmlns:p14="http://schemas.microsoft.com/office/powerpoint/2010/main" val="2074326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4</a:t>
            </a:fld>
            <a:endParaRPr lang="en-US" dirty="0"/>
          </a:p>
        </p:txBody>
      </p:sp>
    </p:spTree>
    <p:extLst>
      <p:ext uri="{BB962C8B-B14F-4D97-AF65-F5344CB8AC3E}">
        <p14:creationId xmlns:p14="http://schemas.microsoft.com/office/powerpoint/2010/main" val="3548972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 thank you to </a:t>
            </a:r>
          </a:p>
          <a:p>
            <a:r>
              <a:rPr lang="en-US" dirty="0"/>
              <a:t>Marci Roth</a:t>
            </a:r>
          </a:p>
          <a:p>
            <a:r>
              <a:rPr lang="en-US" dirty="0"/>
              <a:t>Erica Jones</a:t>
            </a:r>
          </a:p>
          <a:p>
            <a:r>
              <a:rPr lang="en-US" dirty="0"/>
              <a:t>June Kailes </a:t>
            </a:r>
          </a:p>
          <a:p>
            <a:endParaRPr lang="en-US" dirty="0"/>
          </a:p>
          <a:p>
            <a:r>
              <a:rPr lang="en-US" dirty="0"/>
              <a:t>Heavy focus on items from the ADA checklist and other available materials </a:t>
            </a:r>
          </a:p>
          <a:p>
            <a:r>
              <a:rPr lang="en-US" dirty="0"/>
              <a:t>The sample frame for this group (OEM)  is not well delineated </a:t>
            </a:r>
          </a:p>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5</a:t>
            </a:fld>
            <a:endParaRPr lang="en-US" dirty="0"/>
          </a:p>
        </p:txBody>
      </p:sp>
    </p:spTree>
    <p:extLst>
      <p:ext uri="{BB962C8B-B14F-4D97-AF65-F5344CB8AC3E}">
        <p14:creationId xmlns:p14="http://schemas.microsoft.com/office/powerpoint/2010/main" val="1982990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4965" marR="5080" indent="-342900">
              <a:spcBef>
                <a:spcPts val="600"/>
              </a:spcBef>
              <a:spcAft>
                <a:spcPts val="600"/>
              </a:spcAft>
              <a:buFont typeface="Wingdings" panose="05000000000000000000" pitchFamily="2" charset="2"/>
              <a:buChar char="Ø"/>
              <a:tabLst>
                <a:tab pos="285115" algn="l"/>
              </a:tabLst>
            </a:pPr>
            <a:r>
              <a:rPr lang="en-US" sz="1200" b="1" spc="-20" dirty="0">
                <a:latin typeface="Arial" panose="020B0604020202020204" pitchFamily="34" charset="0"/>
                <a:cs typeface="Arial" panose="020B0604020202020204" pitchFamily="34" charset="0"/>
              </a:rPr>
              <a:t>27% had an estimated jurisdiction of &gt; 1M residents</a:t>
            </a:r>
            <a:r>
              <a:rPr lang="en-US" sz="1200" spc="-20" dirty="0">
                <a:latin typeface="Arial" panose="020B0604020202020204" pitchFamily="34" charset="0"/>
                <a:cs typeface="Arial" panose="020B0604020202020204" pitchFamily="34" charset="0"/>
              </a:rPr>
              <a:t>; 20% had 100-500K and 50K-100K </a:t>
            </a:r>
          </a:p>
          <a:p>
            <a:pPr marL="354965" marR="5080" indent="-342900" algn="l" defTabSz="457200" rtl="0" eaLnBrk="1" fontAlgn="auto" latinLnBrk="0" hangingPunct="1">
              <a:lnSpc>
                <a:spcPct val="100000"/>
              </a:lnSpc>
              <a:spcBef>
                <a:spcPts val="600"/>
              </a:spcBef>
              <a:spcAft>
                <a:spcPts val="600"/>
              </a:spcAft>
              <a:buClrTx/>
              <a:buSzTx/>
              <a:buFont typeface="Wingdings" panose="05000000000000000000" pitchFamily="2" charset="2"/>
              <a:buChar char="Ø"/>
              <a:tabLst>
                <a:tab pos="285115" algn="l"/>
              </a:tabLst>
              <a:defRPr/>
            </a:pPr>
            <a:r>
              <a:rPr lang="en-US" sz="1200" b="1" spc="-20" dirty="0">
                <a:latin typeface="Arial" panose="020B0604020202020204" pitchFamily="34" charset="0"/>
                <a:cs typeface="Arial" panose="020B0604020202020204" pitchFamily="34" charset="0"/>
              </a:rPr>
              <a:t>18% know approx. # of  PWD in their jurisdiction </a:t>
            </a:r>
          </a:p>
          <a:p>
            <a:pPr marL="354965" marR="5080" indent="-342900">
              <a:spcBef>
                <a:spcPts val="600"/>
              </a:spcBef>
              <a:spcAft>
                <a:spcPts val="600"/>
              </a:spcAft>
              <a:buFont typeface="Wingdings" panose="05000000000000000000" pitchFamily="2" charset="2"/>
              <a:buChar char="Ø"/>
              <a:tabLst>
                <a:tab pos="285115" algn="l"/>
              </a:tabLst>
            </a:pPr>
            <a:r>
              <a:rPr lang="en-US" sz="1200" spc="-20" dirty="0">
                <a:latin typeface="Arial" panose="020B0604020202020204" pitchFamily="34" charset="0"/>
                <a:cs typeface="Arial" panose="020B0604020202020204" pitchFamily="34" charset="0"/>
              </a:rPr>
              <a:t>About </a:t>
            </a:r>
            <a:r>
              <a:rPr lang="en-US" sz="1200" b="1" spc="-20" dirty="0">
                <a:latin typeface="Arial" panose="020B0604020202020204" pitchFamily="34" charset="0"/>
                <a:cs typeface="Arial" panose="020B0604020202020204" pitchFamily="34" charset="0"/>
              </a:rPr>
              <a:t>40%</a:t>
            </a:r>
            <a:r>
              <a:rPr lang="en-US" sz="1200" spc="-20" dirty="0">
                <a:latin typeface="Arial" panose="020B0604020202020204" pitchFamily="34" charset="0"/>
                <a:cs typeface="Arial" panose="020B0604020202020204" pitchFamily="34" charset="0"/>
              </a:rPr>
              <a:t> reported at least one major disaster event in </a:t>
            </a:r>
            <a:r>
              <a:rPr lang="en-US" sz="1200" b="1" spc="-20" dirty="0">
                <a:latin typeface="Arial" panose="020B0604020202020204" pitchFamily="34" charset="0"/>
                <a:cs typeface="Arial" panose="020B0604020202020204" pitchFamily="34" charset="0"/>
              </a:rPr>
              <a:t>last 5 years.</a:t>
            </a:r>
          </a:p>
          <a:p>
            <a:pPr marL="171450" indent="-171450">
              <a:buFont typeface="Wingdings" panose="05000000000000000000" pitchFamily="2" charset="2"/>
              <a:buChar char="Ø"/>
            </a:pPr>
            <a:r>
              <a:rPr lang="en-US" sz="1200" b="1" dirty="0"/>
              <a:t>     86% have college degree or higher</a:t>
            </a:r>
          </a:p>
          <a:p>
            <a:pPr marL="171450" indent="-171450">
              <a:buFont typeface="Wingdings" panose="05000000000000000000" pitchFamily="2" charset="2"/>
              <a:buChar char="Ø"/>
            </a:pPr>
            <a:r>
              <a:rPr lang="en-US" sz="1200" b="1" dirty="0"/>
              <a:t>    30% earn less than $50K a year; 20% each &gt; 90K per year  </a:t>
            </a:r>
          </a:p>
          <a:p>
            <a:pPr marL="0" indent="0">
              <a:buFont typeface="Wingdings" panose="05000000000000000000" pitchFamily="2" charset="2"/>
              <a:buNone/>
            </a:pPr>
            <a:endParaRPr lang="en-US" sz="4000" b="1" dirty="0"/>
          </a:p>
          <a:p>
            <a:pPr marL="571500" indent="-571500">
              <a:buFont typeface="Wingdings" panose="05000000000000000000" pitchFamily="2" charset="2"/>
              <a:buChar char="Ø"/>
            </a:pPr>
            <a:r>
              <a:rPr lang="en-US" sz="4000" b="1" dirty="0"/>
              <a:t>44% work full-time as ADA Coordinator</a:t>
            </a:r>
          </a:p>
          <a:p>
            <a:pPr marL="571500" indent="-571500">
              <a:buFont typeface="Wingdings" panose="05000000000000000000" pitchFamily="2" charset="2"/>
              <a:buChar char="Ø"/>
            </a:pPr>
            <a:r>
              <a:rPr lang="en-US" sz="4000" b="1" dirty="0"/>
              <a:t>More than half have worked as ADA Coordinator for </a:t>
            </a:r>
            <a:r>
              <a:rPr lang="en-US" sz="4000" b="1" i="1" dirty="0"/>
              <a:t>less than 3yrs</a:t>
            </a:r>
          </a:p>
          <a:p>
            <a:pPr lvl="1"/>
            <a:r>
              <a:rPr lang="en-US" sz="3600" b="1" dirty="0"/>
              <a:t> </a:t>
            </a:r>
            <a:r>
              <a:rPr lang="en-US" sz="3600" b="1" i="1" dirty="0">
                <a:solidFill>
                  <a:srgbClr val="FF0000"/>
                </a:solidFill>
              </a:rPr>
              <a:t>20% less than a year</a:t>
            </a:r>
            <a:endParaRPr lang="en-US" sz="3600" b="1" dirty="0"/>
          </a:p>
          <a:p>
            <a:r>
              <a:rPr lang="en-US" sz="4000" b="1" dirty="0"/>
              <a:t>Most are based out of either ADA Coordinators Office or Public Works </a:t>
            </a:r>
          </a:p>
          <a:p>
            <a:r>
              <a:rPr lang="en-US" sz="4000" b="1" dirty="0"/>
              <a:t>Reporting to: City Manager or their </a:t>
            </a:r>
            <a:r>
              <a:rPr lang="en-US" sz="4000" b="1" dirty="0" err="1"/>
              <a:t>Asst</a:t>
            </a:r>
            <a:r>
              <a:rPr lang="en-US" sz="4000" b="1" dirty="0"/>
              <a:t>; Director of Planning; Emergency Mgt. </a:t>
            </a:r>
          </a:p>
          <a:p>
            <a:pPr marL="171450" indent="-171450">
              <a:buFont typeface="Wingdings" panose="05000000000000000000" pitchFamily="2" charset="2"/>
              <a:buChar char="Ø"/>
            </a:pPr>
            <a:endParaRPr lang="en-US" sz="1200" b="1" dirty="0"/>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32% held an ADA related job prior to this job</a:t>
            </a:r>
          </a:p>
          <a:p>
            <a:pPr lvl="1"/>
            <a:r>
              <a:rPr lang="en-US" sz="2100" dirty="0">
                <a:latin typeface="Arial" panose="020B0604020202020204" pitchFamily="34" charset="0"/>
                <a:cs typeface="Arial" panose="020B0604020202020204" pitchFamily="34" charset="0"/>
              </a:rPr>
              <a:t>A majority-  69% hold other job titles/have other job duties</a:t>
            </a:r>
          </a:p>
          <a:p>
            <a:pPr lvl="1"/>
            <a:r>
              <a:rPr lang="en-US" sz="2100" dirty="0">
                <a:latin typeface="Arial" panose="020B0604020202020204" pitchFamily="34" charset="0"/>
                <a:cs typeface="Arial" panose="020B0604020202020204" pitchFamily="34" charset="0"/>
              </a:rPr>
              <a:t>More than half (56%) work alone in their role</a:t>
            </a:r>
          </a:p>
          <a:p>
            <a:pPr lvl="1"/>
            <a:r>
              <a:rPr lang="en-US" sz="2100" dirty="0">
                <a:latin typeface="Arial" panose="020B0604020202020204" pitchFamily="34" charset="0"/>
                <a:cs typeface="Arial" panose="020B0604020202020204" pitchFamily="34" charset="0"/>
              </a:rPr>
              <a:t>Less than half (43%) have back up to if not at work </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Most spend less than 10% of their job on ensuring ADA compliance in Emergency Management </a:t>
            </a:r>
          </a:p>
          <a:p>
            <a:pPr marL="12700">
              <a:spcBef>
                <a:spcPts val="600"/>
              </a:spcBef>
              <a:tabLst>
                <a:tab pos="285115" algn="l"/>
              </a:tabLst>
            </a:pPr>
            <a:endParaRPr lang="en-US" sz="1200" b="1" spc="-20" dirty="0">
              <a:latin typeface="Arial" panose="020B0604020202020204" pitchFamily="34" charset="0"/>
              <a:cs typeface="Arial" panose="020B0604020202020204" pitchFamily="34" charset="0"/>
            </a:endParaRPr>
          </a:p>
          <a:p>
            <a:pPr marL="354965" marR="5080" indent="-342900">
              <a:spcBef>
                <a:spcPts val="600"/>
              </a:spcBef>
              <a:spcAft>
                <a:spcPts val="600"/>
              </a:spcAft>
              <a:buFont typeface="Wingdings" panose="05000000000000000000" pitchFamily="2" charset="2"/>
              <a:buChar char="Ø"/>
              <a:tabLst>
                <a:tab pos="285115" algn="l"/>
              </a:tabLst>
            </a:pPr>
            <a:endParaRPr lang="en-US" sz="1200" b="1" spc="-2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6</a:t>
            </a:fld>
            <a:endParaRPr lang="en-US" dirty="0"/>
          </a:p>
        </p:txBody>
      </p:sp>
    </p:spTree>
    <p:extLst>
      <p:ext uri="{BB962C8B-B14F-4D97-AF65-F5344CB8AC3E}">
        <p14:creationId xmlns:p14="http://schemas.microsoft.com/office/powerpoint/2010/main" val="530400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But again in our earlier work- OEM did not think they were responsible and did not have the time, resources, or training in order to be responsible. </a:t>
            </a:r>
          </a:p>
          <a:p>
            <a:r>
              <a:rPr lang="en-US" sz="1400" b="1" dirty="0"/>
              <a:t>OEM  think ADA-C should be responsible.  ADA-C think OEM should be responsible. </a:t>
            </a:r>
          </a:p>
        </p:txBody>
      </p:sp>
      <p:sp>
        <p:nvSpPr>
          <p:cNvPr id="4" name="Slide Number Placeholder 3"/>
          <p:cNvSpPr>
            <a:spLocks noGrp="1"/>
          </p:cNvSpPr>
          <p:nvPr>
            <p:ph type="sldNum" sz="quarter" idx="10"/>
          </p:nvPr>
        </p:nvSpPr>
        <p:spPr/>
        <p:txBody>
          <a:bodyPr/>
          <a:lstStyle/>
          <a:p>
            <a:fld id="{00D10D85-5E74-4D79-BB8E-0B42FC61C474}" type="slidenum">
              <a:rPr lang="en-US" smtClean="0"/>
              <a:t>7</a:t>
            </a:fld>
            <a:endParaRPr lang="en-US"/>
          </a:p>
        </p:txBody>
      </p:sp>
    </p:spTree>
    <p:extLst>
      <p:ext uri="{BB962C8B-B14F-4D97-AF65-F5344CB8AC3E}">
        <p14:creationId xmlns:p14="http://schemas.microsoft.com/office/powerpoint/2010/main" val="1151060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Their ability to meet their responsibilities is dependent on these questions related to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b="1" dirty="0"/>
              <a:t>Influence:  </a:t>
            </a:r>
            <a:r>
              <a:rPr lang="en-US" sz="1400" dirty="0">
                <a:effectLst/>
              </a:rPr>
              <a:t>I am able to influence other entities (e.g., Office of Emergency Management) to ensure ADA access with respect to Emergency Management Planning and Response. </a:t>
            </a:r>
          </a:p>
          <a:p>
            <a:r>
              <a:rPr lang="en-US" sz="1400" b="1" dirty="0"/>
              <a:t>Knowledgeable: </a:t>
            </a:r>
            <a:r>
              <a:rPr lang="en-US" sz="1400" dirty="0">
                <a:effectLst/>
              </a:rPr>
              <a:t> regarding all ADA requirements to ensure equal access with respect to Emergency Management Planning and Response.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t>Adequate training:  </a:t>
            </a:r>
            <a:r>
              <a:rPr lang="en-US" sz="1400" dirty="0">
                <a:effectLst/>
              </a:rPr>
              <a:t>I have had adequate training to ensure equal access with respect to Emergency Management Planning and Response. </a:t>
            </a:r>
          </a:p>
          <a:p>
            <a:r>
              <a:rPr lang="en-US" sz="1400" dirty="0">
                <a:effectLst/>
              </a:rPr>
              <a:t> </a:t>
            </a:r>
          </a:p>
          <a:p>
            <a:endParaRPr lang="en-US" sz="1400" b="1" dirty="0"/>
          </a:p>
        </p:txBody>
      </p:sp>
      <p:sp>
        <p:nvSpPr>
          <p:cNvPr id="4" name="Slide Number Placeholder 3"/>
          <p:cNvSpPr>
            <a:spLocks noGrp="1"/>
          </p:cNvSpPr>
          <p:nvPr>
            <p:ph type="sldNum" sz="quarter" idx="10"/>
          </p:nvPr>
        </p:nvSpPr>
        <p:spPr/>
        <p:txBody>
          <a:bodyPr/>
          <a:lstStyle/>
          <a:p>
            <a:fld id="{00D10D85-5E74-4D79-BB8E-0B42FC61C474}" type="slidenum">
              <a:rPr lang="en-US" smtClean="0"/>
              <a:t>8</a:t>
            </a:fld>
            <a:endParaRPr lang="en-US"/>
          </a:p>
        </p:txBody>
      </p:sp>
    </p:spTree>
    <p:extLst>
      <p:ext uri="{BB962C8B-B14F-4D97-AF65-F5344CB8AC3E}">
        <p14:creationId xmlns:p14="http://schemas.microsoft.com/office/powerpoint/2010/main" val="1914275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D10D85-5E74-4D79-BB8E-0B42FC61C474}" type="slidenum">
              <a:rPr lang="en-US" smtClean="0"/>
              <a:t>9</a:t>
            </a:fld>
            <a:endParaRPr lang="en-US"/>
          </a:p>
        </p:txBody>
      </p:sp>
    </p:spTree>
    <p:extLst>
      <p:ext uri="{BB962C8B-B14F-4D97-AF65-F5344CB8AC3E}">
        <p14:creationId xmlns:p14="http://schemas.microsoft.com/office/powerpoint/2010/main" val="1167193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More support </a:t>
            </a:r>
            <a:r>
              <a:rPr lang="en-US" dirty="0"/>
              <a:t>from other entities including City Mgt, Dept Heads, County Commissioners, OEM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p>
        </p:txBody>
      </p:sp>
      <p:sp>
        <p:nvSpPr>
          <p:cNvPr id="4" name="Slide Number Placeholder 3"/>
          <p:cNvSpPr>
            <a:spLocks noGrp="1"/>
          </p:cNvSpPr>
          <p:nvPr>
            <p:ph type="sldNum" sz="quarter" idx="10"/>
          </p:nvPr>
        </p:nvSpPr>
        <p:spPr/>
        <p:txBody>
          <a:bodyPr/>
          <a:lstStyle/>
          <a:p>
            <a:fld id="{00D10D85-5E74-4D79-BB8E-0B42FC61C474}" type="slidenum">
              <a:rPr lang="en-US" smtClean="0"/>
              <a:t>10</a:t>
            </a:fld>
            <a:endParaRPr lang="en-US"/>
          </a:p>
        </p:txBody>
      </p:sp>
    </p:spTree>
    <p:extLst>
      <p:ext uri="{BB962C8B-B14F-4D97-AF65-F5344CB8AC3E}">
        <p14:creationId xmlns:p14="http://schemas.microsoft.com/office/powerpoint/2010/main" val="211593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412E-7F00-4BC9-ADEA-05C9B0C4A269}"/>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847826A-644D-4A22-B4B0-55F9FD59A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9E469139-CFED-47FB-B487-213E14F5C4FD}"/>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3343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7FD0-B8A2-427A-84CB-0FA80FAF796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6C07587B-8183-4742-A3E1-A31747EC8D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258ACAD-E0F9-46D3-92F1-E3E09E0B37BA}"/>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F43E2077-E263-4A49-AF10-A0CF5F0DA49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88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27663-32B0-4C12-B6E9-D3A9A2D05F02}"/>
              </a:ext>
            </a:extLst>
          </p:cNvPr>
          <p:cNvSpPr>
            <a:spLocks noGrp="1"/>
          </p:cNvSpPr>
          <p:nvPr>
            <p:ph type="title" orient="vert" hasCustomPrompt="1"/>
          </p:nvPr>
        </p:nvSpPr>
        <p:spPr>
          <a:xfrm>
            <a:off x="6543675"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6725B43-99EE-4E73-AF41-9D651AF0F1E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9C0C24E-14F2-4963-BC11-BA99EC1A47F0}"/>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081F6841-AB92-4A92-AE0B-9F22F9D75564}"/>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78607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572B-CCE1-4D62-917C-340076CE3DBC}"/>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DBDB4DA-A19D-4CF5-9987-395931FB1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B9BDB16-DC23-464B-BA97-4D20C53FF794}"/>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D9557D6E-1477-4F08-A8C6-FAA35CE23E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704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7C92-206C-486C-BF50-F9823F8D6417}"/>
              </a:ext>
            </a:extLst>
          </p:cNvPr>
          <p:cNvSpPr>
            <a:spLocks noGrp="1"/>
          </p:cNvSpPr>
          <p:nvPr>
            <p:ph type="title" hasCustomPrompt="1"/>
          </p:nvPr>
        </p:nvSpPr>
        <p:spPr>
          <a:xfrm>
            <a:off x="623888" y="1709739"/>
            <a:ext cx="7886700" cy="2852737"/>
          </a:xfrm>
        </p:spPr>
        <p:txBody>
          <a:bodyPr anchor="b"/>
          <a:lstStyle>
            <a:lvl1pPr>
              <a:defRPr sz="4500"/>
            </a:lvl1pPr>
          </a:lstStyle>
          <a:p>
            <a:r>
              <a:rPr lang="en-US" dirty="0"/>
              <a:t>CLICK TO EDIT MASTER TITLE STYLE</a:t>
            </a:r>
          </a:p>
        </p:txBody>
      </p:sp>
      <p:sp>
        <p:nvSpPr>
          <p:cNvPr id="3" name="Text Placeholder 2">
            <a:extLst>
              <a:ext uri="{FF2B5EF4-FFF2-40B4-BE49-F238E27FC236}">
                <a16:creationId xmlns:a16="http://schemas.microsoft.com/office/drawing/2014/main" id="{1B6FE532-455F-4958-A125-D72240023E2E}"/>
              </a:ext>
            </a:extLst>
          </p:cNvPr>
          <p:cNvSpPr>
            <a:spLocks noGrp="1"/>
          </p:cNvSpPr>
          <p:nvPr>
            <p:ph type="body" idx="1"/>
          </p:nvPr>
        </p:nvSpPr>
        <p:spPr>
          <a:xfrm>
            <a:off x="623888" y="4589464"/>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18D605E3-146B-45F2-9113-1807B362CE76}"/>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6CAE7FFD-47D7-43A5-AA68-86B462DDC82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63969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5EAF-FCF6-4655-92D2-139AE9D6D352}"/>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913E849-6C38-4DFE-B739-4DDEB5797B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228D9-7C79-4677-98AF-326CCC7570F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6A27DF6-0982-4F3C-A725-5E3691510B01}"/>
              </a:ext>
            </a:extLst>
          </p:cNvPr>
          <p:cNvSpPr>
            <a:spLocks noGrp="1"/>
          </p:cNvSpPr>
          <p:nvPr>
            <p:ph type="ftr" sz="quarter" idx="11"/>
          </p:nvPr>
        </p:nvSpPr>
        <p:spPr/>
        <p:txBody>
          <a:bodyPr/>
          <a:lstStyle/>
          <a:p>
            <a:pPr>
              <a:defRPr/>
            </a:pPr>
            <a:endParaRPr lang="en-US" dirty="0"/>
          </a:p>
        </p:txBody>
      </p:sp>
      <p:pic>
        <p:nvPicPr>
          <p:cNvPr id="10" name="Picture 9" descr="ADA National Network logo">
            <a:extLst>
              <a:ext uri="{FF2B5EF4-FFF2-40B4-BE49-F238E27FC236}">
                <a16:creationId xmlns:a16="http://schemas.microsoft.com/office/drawing/2014/main" id="{3FE505C8-3F40-45D6-876A-A9410E1D1A8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9D81-1118-4E29-B889-705BB998CF8A}"/>
              </a:ext>
            </a:extLst>
          </p:cNvPr>
          <p:cNvSpPr>
            <a:spLocks noGrp="1"/>
          </p:cNvSpPr>
          <p:nvPr>
            <p:ph type="title" hasCustomPrompt="1"/>
          </p:nvPr>
        </p:nvSpPr>
        <p:spPr>
          <a:xfrm>
            <a:off x="629841" y="365126"/>
            <a:ext cx="78867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9E2541C-4218-46CD-9768-1E9E3B24777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418D3DB-F661-4813-AC6F-BCBE9CF6BDD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348108-B148-47D3-B798-43FA02DA54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5342E-B838-42B3-9737-5D417DB50E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F40ED78B-DF11-478E-88D2-0015CE8DBC97}"/>
              </a:ext>
            </a:extLst>
          </p:cNvPr>
          <p:cNvSpPr>
            <a:spLocks noGrp="1"/>
          </p:cNvSpPr>
          <p:nvPr>
            <p:ph type="ftr" sz="quarter" idx="11"/>
          </p:nvPr>
        </p:nvSpPr>
        <p:spPr/>
        <p:txBody>
          <a:bodyPr/>
          <a:lstStyle/>
          <a:p>
            <a:pPr>
              <a:defRPr/>
            </a:pPr>
            <a:endParaRPr lang="en-US" dirty="0"/>
          </a:p>
        </p:txBody>
      </p:sp>
      <p:pic>
        <p:nvPicPr>
          <p:cNvPr id="12" name="Picture 11" descr="ADA National Network logo">
            <a:extLst>
              <a:ext uri="{FF2B5EF4-FFF2-40B4-BE49-F238E27FC236}">
                <a16:creationId xmlns:a16="http://schemas.microsoft.com/office/drawing/2014/main" id="{B2E4F07E-7817-4B20-800F-507A11A846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5297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B35B-090D-4126-AD6D-E71C4D0AAF56}"/>
              </a:ext>
            </a:extLst>
          </p:cNvPr>
          <p:cNvSpPr>
            <a:spLocks noGrp="1"/>
          </p:cNvSpPr>
          <p:nvPr>
            <p:ph type="title" hasCustomPrompt="1"/>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C9309A01-C4AC-4274-9AC9-E93F1A793A99}"/>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49F2CECA-51A4-48FE-A127-24B717296F3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82506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142B83-E782-4531-8F3B-164BC7E8F598}"/>
              </a:ext>
            </a:extLst>
          </p:cNvPr>
          <p:cNvSpPr>
            <a:spLocks noGrp="1"/>
          </p:cNvSpPr>
          <p:nvPr>
            <p:ph type="ftr" sz="quarter" idx="11"/>
          </p:nvPr>
        </p:nvSpPr>
        <p:spPr/>
        <p:txBody>
          <a:bodyPr/>
          <a:lstStyle/>
          <a:p>
            <a:pPr>
              <a:defRPr/>
            </a:pPr>
            <a:endParaRPr lang="en-US" dirty="0"/>
          </a:p>
        </p:txBody>
      </p:sp>
      <p:pic>
        <p:nvPicPr>
          <p:cNvPr id="6" name="Picture 5" descr="ADA National Network logo">
            <a:extLst>
              <a:ext uri="{FF2B5EF4-FFF2-40B4-BE49-F238E27FC236}">
                <a16:creationId xmlns:a16="http://schemas.microsoft.com/office/drawing/2014/main" id="{21BF6E43-F575-4004-9468-A59C4EF5CCEF}"/>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04124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9CFE-B28B-4682-A95D-A055AC48C21B}"/>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746CA9F6-7EA9-48FA-BB7E-5B4AC3F6CFB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CA154-DCCD-488D-AA3E-8DF7293ED0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DCEBD378-A2DC-4702-9F7F-19E6A2F3815E}"/>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324C60E5-2FFE-4F36-9ACA-A394DA621C2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24616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C77E-8408-4C32-8EE0-E50F09BB6283}"/>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27B5CAE3-10BF-4B99-9A83-47FEAC528B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2AEDE89D-94AB-428D-9C5C-24D4736A79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CDD392BD-56C5-40A9-9FE8-82EBF087D1A3}"/>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996100C3-23EC-43B1-9B39-70518A14F69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55044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25A8E-0BE1-438C-8559-B9433B79688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78FA8-06B7-4465-9D13-34F39911AC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8B38527-663F-4B04-9798-61833F7756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Tree>
    <p:extLst>
      <p:ext uri="{BB962C8B-B14F-4D97-AF65-F5344CB8AC3E}">
        <p14:creationId xmlns:p14="http://schemas.microsoft.com/office/powerpoint/2010/main" val="1821028968"/>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dat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9AD9E7F-772D-4646-B7D5-153520ED997E}"/>
              </a:ext>
              <a:ext uri="{C183D7F6-B498-43B3-948B-1728B52AA6E4}">
                <adec:decorative xmlns:adec="http://schemas.microsoft.com/office/drawing/2017/decorative" val="1"/>
              </a:ext>
            </a:extLst>
          </p:cNvPr>
          <p:cNvSpPr/>
          <p:nvPr/>
        </p:nvSpPr>
        <p:spPr>
          <a:xfrm>
            <a:off x="0" y="389786"/>
            <a:ext cx="9144000" cy="6046528"/>
          </a:xfrm>
          <a:prstGeom prst="rect">
            <a:avLst/>
          </a:prstGeom>
          <a:solidFill>
            <a:srgbClr val="5670AE"/>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C3F3F16-B413-4E7E-B707-1C4771DC1DD7}"/>
              </a:ext>
              <a:ext uri="{C183D7F6-B498-43B3-948B-1728B52AA6E4}">
                <adec:decorative xmlns:adec="http://schemas.microsoft.com/office/drawing/2017/decorative" val="1"/>
              </a:ext>
            </a:extLst>
          </p:cNvPr>
          <p:cNvSpPr/>
          <p:nvPr/>
        </p:nvSpPr>
        <p:spPr>
          <a:xfrm>
            <a:off x="-382772" y="2048618"/>
            <a:ext cx="9739424" cy="2760764"/>
          </a:xfrm>
          <a:prstGeom prst="rect">
            <a:avLst/>
          </a:prstGeom>
          <a:solidFill>
            <a:schemeClr val="bg1"/>
          </a:solidFill>
          <a:ln w="190500">
            <a:solidFill>
              <a:schemeClr val="accent1"/>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5" name="Subtitle 4">
            <a:extLst>
              <a:ext uri="{FF2B5EF4-FFF2-40B4-BE49-F238E27FC236}">
                <a16:creationId xmlns:a16="http://schemas.microsoft.com/office/drawing/2014/main" id="{CBEF4374-7ED0-45E9-80E0-A5609128FF34}"/>
              </a:ext>
            </a:extLst>
          </p:cNvPr>
          <p:cNvSpPr>
            <a:spLocks noGrp="1"/>
          </p:cNvSpPr>
          <p:nvPr>
            <p:ph type="subTitle" idx="1"/>
          </p:nvPr>
        </p:nvSpPr>
        <p:spPr>
          <a:xfrm>
            <a:off x="1057940" y="5163736"/>
            <a:ext cx="6858000" cy="831739"/>
          </a:xfrm>
        </p:spPr>
        <p:txBody>
          <a:bodyPr>
            <a:normAutofit fontScale="85000" lnSpcReduction="20000"/>
          </a:bodyPr>
          <a:lstStyle/>
          <a:p>
            <a:r>
              <a:rPr lang="en-US" sz="4300" b="1" dirty="0">
                <a:solidFill>
                  <a:schemeClr val="bg1"/>
                </a:solidFill>
              </a:rPr>
              <a:t>April 13 – 15, 2021</a:t>
            </a:r>
          </a:p>
          <a:p>
            <a:r>
              <a:rPr lang="en-US" sz="2400" b="1" spc="300" dirty="0">
                <a:solidFill>
                  <a:schemeClr val="bg1"/>
                </a:solidFill>
              </a:rPr>
              <a:t>#ADAStateOfScience</a:t>
            </a:r>
          </a:p>
        </p:txBody>
      </p:sp>
      <p:sp>
        <p:nvSpPr>
          <p:cNvPr id="4" name="Title 3">
            <a:extLst>
              <a:ext uri="{FF2B5EF4-FFF2-40B4-BE49-F238E27FC236}">
                <a16:creationId xmlns:a16="http://schemas.microsoft.com/office/drawing/2014/main" id="{168C58B5-18C7-4D6F-8B55-B90EA75381BA}"/>
              </a:ext>
            </a:extLst>
          </p:cNvPr>
          <p:cNvSpPr>
            <a:spLocks noGrp="1"/>
          </p:cNvSpPr>
          <p:nvPr>
            <p:ph type="ctrTitle"/>
          </p:nvPr>
        </p:nvSpPr>
        <p:spPr>
          <a:xfrm>
            <a:off x="223284" y="2529252"/>
            <a:ext cx="8697432" cy="1767597"/>
          </a:xfrm>
        </p:spPr>
        <p:txBody>
          <a:bodyPr>
            <a:normAutofit fontScale="90000"/>
          </a:bodyPr>
          <a:lstStyle/>
          <a:p>
            <a:pPr>
              <a:lnSpc>
                <a:spcPct val="100000"/>
              </a:lnSpc>
              <a:spcBef>
                <a:spcPts val="600"/>
              </a:spcBef>
              <a:spcAft>
                <a:spcPts val="600"/>
              </a:spcAft>
            </a:pPr>
            <a:r>
              <a:rPr lang="en-US" sz="4400" b="1" spc="300" dirty="0">
                <a:solidFill>
                  <a:schemeClr val="accent5">
                    <a:lumMod val="50000"/>
                  </a:schemeClr>
                </a:solidFill>
                <a:latin typeface="+mn-lt"/>
              </a:rPr>
              <a:t>Americans with Disabilities Act</a:t>
            </a:r>
            <a:br>
              <a:rPr lang="en-US" dirty="0">
                <a:solidFill>
                  <a:schemeClr val="accent1"/>
                </a:solidFill>
              </a:rPr>
            </a:br>
            <a:r>
              <a:rPr lang="en-US" sz="8000" b="1" spc="-300" dirty="0">
                <a:solidFill>
                  <a:schemeClr val="accent1"/>
                </a:solidFill>
                <a:ea typeface="Source Sans Pro Black" panose="020B0803030403020204" pitchFamily="34" charset="0"/>
              </a:rPr>
              <a:t>STATE OF THE SCIENCE</a:t>
            </a:r>
            <a:endParaRPr lang="en-US" b="1" spc="-300" dirty="0">
              <a:solidFill>
                <a:schemeClr val="accent1"/>
              </a:solidFill>
              <a:ea typeface="Source Sans Pro Black" panose="020B0803030403020204" pitchFamily="34" charset="0"/>
            </a:endParaRPr>
          </a:p>
        </p:txBody>
      </p:sp>
      <p:sp>
        <p:nvSpPr>
          <p:cNvPr id="6" name="Subtitle 4">
            <a:extLst>
              <a:ext uri="{FF2B5EF4-FFF2-40B4-BE49-F238E27FC236}">
                <a16:creationId xmlns:a16="http://schemas.microsoft.com/office/drawing/2014/main" id="{3E72430A-2AF4-4A47-80DD-3EF8261431DB}"/>
              </a:ext>
            </a:extLst>
          </p:cNvPr>
          <p:cNvSpPr txBox="1">
            <a:spLocks/>
          </p:cNvSpPr>
          <p:nvPr/>
        </p:nvSpPr>
        <p:spPr>
          <a:xfrm>
            <a:off x="2140243" y="859547"/>
            <a:ext cx="5900185" cy="724141"/>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4800" b="1" dirty="0">
                <a:solidFill>
                  <a:schemeClr val="bg1"/>
                </a:solidFill>
              </a:rPr>
              <a:t>ADA National Network</a:t>
            </a:r>
          </a:p>
        </p:txBody>
      </p:sp>
      <p:pic>
        <p:nvPicPr>
          <p:cNvPr id="10" name="Picture 9" descr="ADA National Network logo">
            <a:extLst>
              <a:ext uri="{FF2B5EF4-FFF2-40B4-BE49-F238E27FC236}">
                <a16:creationId xmlns:a16="http://schemas.microsoft.com/office/drawing/2014/main" id="{6FD14BEA-40EF-40DA-B72D-C443C7D70DB5}"/>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80581" y="774607"/>
            <a:ext cx="894020" cy="894020"/>
          </a:xfrm>
          <a:prstGeom prst="rect">
            <a:avLst/>
          </a:prstGeom>
        </p:spPr>
      </p:pic>
    </p:spTree>
    <p:extLst>
      <p:ext uri="{BB962C8B-B14F-4D97-AF65-F5344CB8AC3E}">
        <p14:creationId xmlns:p14="http://schemas.microsoft.com/office/powerpoint/2010/main" val="341691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More TRAINING!!</a:t>
            </a:r>
          </a:p>
          <a:p>
            <a:r>
              <a:rPr lang="en-US" sz="2400" dirty="0">
                <a:latin typeface="Arial" panose="020B0604020202020204" pitchFamily="34" charset="0"/>
                <a:cs typeface="Arial" panose="020B0604020202020204" pitchFamily="34" charset="0"/>
              </a:rPr>
              <a:t>More support from other entities  </a:t>
            </a:r>
          </a:p>
          <a:p>
            <a:r>
              <a:rPr lang="en-US" sz="2400" dirty="0">
                <a:latin typeface="Arial" panose="020B0604020202020204" pitchFamily="34" charset="0"/>
                <a:cs typeface="Arial" panose="020B0604020202020204" pitchFamily="34" charset="0"/>
              </a:rPr>
              <a:t>More involvement and collaboration (Red Cross, OEM)</a:t>
            </a:r>
          </a:p>
          <a:p>
            <a:r>
              <a:rPr lang="en-US" sz="2400" dirty="0">
                <a:latin typeface="Arial" panose="020B0604020202020204" pitchFamily="34" charset="0"/>
                <a:cs typeface="Arial" panose="020B0604020202020204" pitchFamily="34" charset="0"/>
              </a:rPr>
              <a:t>More coordination with disability orgs.</a:t>
            </a:r>
          </a:p>
          <a:p>
            <a:r>
              <a:rPr lang="en-US" sz="2400" dirty="0">
                <a:latin typeface="Arial" panose="020B0604020202020204" pitchFamily="34" charset="0"/>
                <a:cs typeface="Arial" panose="020B0604020202020204" pitchFamily="34" charset="0"/>
              </a:rPr>
              <a:t>Stronger work relationships</a:t>
            </a:r>
          </a:p>
          <a:p>
            <a:r>
              <a:rPr lang="en-US" sz="2400" dirty="0">
                <a:latin typeface="Arial" panose="020B0604020202020204" pitchFamily="34" charset="0"/>
                <a:cs typeface="Arial" panose="020B0604020202020204" pitchFamily="34" charset="0"/>
              </a:rPr>
              <a:t>Supportive work environments </a:t>
            </a:r>
          </a:p>
        </p:txBody>
      </p:sp>
      <p:sp>
        <p:nvSpPr>
          <p:cNvPr id="2" name="Title 1"/>
          <p:cNvSpPr>
            <a:spLocks noGrp="1"/>
          </p:cNvSpPr>
          <p:nvPr>
            <p:ph type="title"/>
          </p:nvPr>
        </p:nvSpPr>
        <p:spPr/>
        <p:txBody>
          <a:bodyPr>
            <a:normAutofit/>
          </a:bodyPr>
          <a:lstStyle/>
          <a:p>
            <a:pPr algn="ctr"/>
            <a:r>
              <a:rPr lang="en-US" sz="3000" b="1" spc="-4" dirty="0">
                <a:latin typeface="Arial" panose="020B0604020202020204" pitchFamily="34" charset="0"/>
                <a:cs typeface="Arial" panose="020B0604020202020204" pitchFamily="34" charset="0"/>
              </a:rPr>
              <a:t>What Would Increase their Effectiveness??</a:t>
            </a:r>
          </a:p>
        </p:txBody>
      </p:sp>
    </p:spTree>
    <p:extLst>
      <p:ext uri="{BB962C8B-B14F-4D97-AF65-F5344CB8AC3E}">
        <p14:creationId xmlns:p14="http://schemas.microsoft.com/office/powerpoint/2010/main" val="278240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1" y="1541862"/>
            <a:ext cx="8124651" cy="5092618"/>
          </a:xfrm>
        </p:spPr>
        <p:txBody>
          <a:bodyPr>
            <a:noAutofit/>
          </a:bodyPr>
          <a:lstStyle/>
          <a:p>
            <a:r>
              <a:rPr lang="en-US" sz="2400" dirty="0">
                <a:latin typeface="Arial" panose="020B0604020202020204" pitchFamily="34" charset="0"/>
                <a:cs typeface="Arial" panose="020B0604020202020204" pitchFamily="34" charset="0"/>
              </a:rPr>
              <a:t>No one appears to be in charge of ensuring equity for people with disabilities </a:t>
            </a:r>
          </a:p>
          <a:p>
            <a:r>
              <a:rPr lang="en-US" sz="2400" dirty="0">
                <a:latin typeface="Arial" panose="020B0604020202020204" pitchFamily="34" charset="0"/>
                <a:cs typeface="Arial" panose="020B0604020202020204" pitchFamily="34" charset="0"/>
              </a:rPr>
              <a:t>Underutilization of ADA-C was evident </a:t>
            </a:r>
          </a:p>
          <a:p>
            <a:r>
              <a:rPr lang="en-US" sz="2400" dirty="0">
                <a:latin typeface="Arial" panose="020B0604020202020204" pitchFamily="34" charset="0"/>
                <a:cs typeface="Arial" panose="020B0604020202020204" pitchFamily="34" charset="0"/>
              </a:rPr>
              <a:t>Interest in improvement and having a greater role-</a:t>
            </a:r>
          </a:p>
          <a:p>
            <a:r>
              <a:rPr lang="en-US" sz="2400" dirty="0">
                <a:latin typeface="Arial" panose="020B0604020202020204" pitchFamily="34" charset="0"/>
                <a:cs typeface="Arial" panose="020B0604020202020204" pitchFamily="34" charset="0"/>
              </a:rPr>
              <a:t>Especially want more info on ADA compliance with respect to emergency management </a:t>
            </a:r>
          </a:p>
          <a:p>
            <a:r>
              <a:rPr lang="en-US" sz="2400" dirty="0">
                <a:latin typeface="Arial" panose="020B0604020202020204" pitchFamily="34" charset="0"/>
                <a:cs typeface="Arial" panose="020B0604020202020204" pitchFamily="34" charset="0"/>
              </a:rPr>
              <a:t>This study should be replicated in other Regions</a:t>
            </a:r>
          </a:p>
          <a:p>
            <a:r>
              <a:rPr lang="en-US" sz="2400" dirty="0">
                <a:latin typeface="Arial" panose="020B0604020202020204" pitchFamily="34" charset="0"/>
                <a:cs typeface="Arial" panose="020B0604020202020204" pitchFamily="34" charset="0"/>
              </a:rPr>
              <a:t>Steps that are being taken now:</a:t>
            </a:r>
          </a:p>
          <a:p>
            <a:pPr marL="0" indent="0">
              <a:buNone/>
            </a:pPr>
            <a:r>
              <a:rPr lang="en-US" sz="2400" dirty="0">
                <a:latin typeface="Arial" panose="020B0604020202020204" pitchFamily="34" charset="0"/>
                <a:cs typeface="Arial" panose="020B0604020202020204" pitchFamily="34" charset="0"/>
              </a:rPr>
              <a:t>   In California and other Region IX states, Networks of </a:t>
            </a:r>
          </a:p>
          <a:p>
            <a:pPr marL="0" indent="0">
              <a:buNone/>
            </a:pPr>
            <a:r>
              <a:rPr lang="en-US" sz="2400" dirty="0">
                <a:latin typeface="Arial" panose="020B0604020202020204" pitchFamily="34" charset="0"/>
                <a:cs typeface="Arial" panose="020B0604020202020204" pitchFamily="34" charset="0"/>
              </a:rPr>
              <a:t>   ADA-C are forming and popular with coordinators. </a:t>
            </a:r>
          </a:p>
          <a:p>
            <a:endParaRPr lang="en-US" sz="2400"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p>
          <a:p>
            <a:endParaRPr lang="en-US" sz="2400" dirty="0"/>
          </a:p>
        </p:txBody>
      </p:sp>
      <p:sp>
        <p:nvSpPr>
          <p:cNvPr id="2" name="Title 1"/>
          <p:cNvSpPr>
            <a:spLocks noGrp="1"/>
          </p:cNvSpPr>
          <p:nvPr>
            <p:ph type="title"/>
          </p:nvPr>
        </p:nvSpPr>
        <p:spPr>
          <a:xfrm>
            <a:off x="628650" y="547689"/>
            <a:ext cx="7886700" cy="994172"/>
          </a:xfrm>
        </p:spPr>
        <p:txBody>
          <a:bodyPr>
            <a:normAutofit/>
          </a:bodyPr>
          <a:lstStyle/>
          <a:p>
            <a:pPr algn="ctr"/>
            <a:r>
              <a:rPr lang="en-US" sz="3000" b="1" spc="-4" dirty="0">
                <a:latin typeface="Arial" panose="020B0604020202020204" pitchFamily="34" charset="0"/>
                <a:cs typeface="Arial" panose="020B0604020202020204" pitchFamily="34" charset="0"/>
              </a:rPr>
              <a:t>Conclusion, Next Steps </a:t>
            </a:r>
          </a:p>
        </p:txBody>
      </p:sp>
    </p:spTree>
    <p:extLst>
      <p:ext uri="{BB962C8B-B14F-4D97-AF65-F5344CB8AC3E}">
        <p14:creationId xmlns:p14="http://schemas.microsoft.com/office/powerpoint/2010/main" val="135905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4F2B0FD-660B-49FD-83AA-78890E3F2252}"/>
              </a:ext>
            </a:extLst>
          </p:cNvPr>
          <p:cNvSpPr txBox="1"/>
          <p:nvPr/>
        </p:nvSpPr>
        <p:spPr>
          <a:xfrm>
            <a:off x="2850776" y="5915378"/>
            <a:ext cx="3442447" cy="369332"/>
          </a:xfrm>
          <a:prstGeom prst="rect">
            <a:avLst/>
          </a:prstGeom>
          <a:noFill/>
        </p:spPr>
        <p:txBody>
          <a:bodyPr wrap="square" rtlCol="0">
            <a:spAutoFit/>
          </a:bodyPr>
          <a:lstStyle/>
          <a:p>
            <a:r>
              <a:rPr lang="en-US" dirty="0">
                <a:hlinkClick r:id="rId3"/>
              </a:rPr>
              <a:t>www.adata.org</a:t>
            </a:r>
            <a:r>
              <a:rPr lang="en-US" dirty="0"/>
              <a:t> | </a:t>
            </a:r>
            <a:r>
              <a:rPr lang="en-US" b="0" i="0" dirty="0">
                <a:solidFill>
                  <a:srgbClr val="000000"/>
                </a:solidFill>
                <a:effectLst/>
              </a:rPr>
              <a:t>1-800-949-4232</a:t>
            </a:r>
            <a:endParaRPr lang="en-US" dirty="0"/>
          </a:p>
        </p:txBody>
      </p:sp>
      <p:pic>
        <p:nvPicPr>
          <p:cNvPr id="7" name="Content Placeholder 6" descr="ADA National Network Regional Centers Map">
            <a:extLst>
              <a:ext uri="{FF2B5EF4-FFF2-40B4-BE49-F238E27FC236}">
                <a16:creationId xmlns:a16="http://schemas.microsoft.com/office/drawing/2014/main" id="{8E25AED9-CF77-49BE-9E99-B9A4396F26F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52705" y="2278175"/>
            <a:ext cx="5038590" cy="3047918"/>
          </a:xfrm>
        </p:spPr>
      </p:pic>
      <p:pic>
        <p:nvPicPr>
          <p:cNvPr id="9" name="Picture 8" descr="Celebrating 30 Years ADA National Network Americans with Disabilities Act Guidance and Training">
            <a:extLst>
              <a:ext uri="{FF2B5EF4-FFF2-40B4-BE49-F238E27FC236}">
                <a16:creationId xmlns:a16="http://schemas.microsoft.com/office/drawing/2014/main" id="{54F0B18C-9E60-4E20-9F06-344D898DF3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9924" y="459022"/>
            <a:ext cx="6364150" cy="1257587"/>
          </a:xfrm>
          <a:prstGeom prst="rect">
            <a:avLst/>
          </a:prstGeom>
        </p:spPr>
      </p:pic>
      <p:sp>
        <p:nvSpPr>
          <p:cNvPr id="2" name="Title 1"/>
          <p:cNvSpPr>
            <a:spLocks noGrp="1"/>
          </p:cNvSpPr>
          <p:nvPr>
            <p:ph type="title"/>
          </p:nvPr>
        </p:nvSpPr>
        <p:spPr>
          <a:xfrm>
            <a:off x="126560" y="54403"/>
            <a:ext cx="3012831" cy="440470"/>
          </a:xfrm>
        </p:spPr>
        <p:txBody>
          <a:bodyPr/>
          <a:lstStyle/>
          <a:p>
            <a:r>
              <a:rPr lang="en-CA" sz="800" dirty="0">
                <a:solidFill>
                  <a:schemeClr val="bg1"/>
                </a:solidFill>
              </a:rPr>
              <a:t>Project Partners</a:t>
            </a:r>
          </a:p>
        </p:txBody>
      </p:sp>
    </p:spTree>
    <p:extLst>
      <p:ext uri="{BB962C8B-B14F-4D97-AF65-F5344CB8AC3E}">
        <p14:creationId xmlns:p14="http://schemas.microsoft.com/office/powerpoint/2010/main" val="41476932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a:xfrm>
            <a:off x="623888" y="4243100"/>
            <a:ext cx="7886700" cy="1500187"/>
          </a:xfrm>
        </p:spPr>
        <p:txBody>
          <a:bodyPr>
            <a:normAutofit lnSpcReduction="10000"/>
          </a:bodyPr>
          <a:lstStyle/>
          <a:p>
            <a:r>
              <a:rPr lang="en-US" dirty="0"/>
              <a:t>The work of this Center was developed under a grant from the National Institute on Disability, Independent Living, and Rehabilitation Research (NIDILRR grant number 90DP0086). NIDILRR is a Center within the Administration for Community Living (ACL), Department of Health and Human Services (HHS). The contents of this presentation do not necessarily represent the policy of NIDILRR, ACL, HHS, and you should not assume endorsement by the Federal Government.</a:t>
            </a:r>
          </a:p>
        </p:txBody>
      </p:sp>
      <p:sp>
        <p:nvSpPr>
          <p:cNvPr id="2" name="Title 1"/>
          <p:cNvSpPr>
            <a:spLocks noGrp="1"/>
          </p:cNvSpPr>
          <p:nvPr>
            <p:ph type="title"/>
          </p:nvPr>
        </p:nvSpPr>
        <p:spPr>
          <a:xfrm>
            <a:off x="623888" y="859819"/>
            <a:ext cx="7321232" cy="3383281"/>
          </a:xfrm>
        </p:spPr>
        <p:txBody>
          <a:bodyPr>
            <a:normAutofit/>
          </a:bodyPr>
          <a:lstStyle/>
          <a:p>
            <a:r>
              <a:rPr lang="en-US" dirty="0">
                <a:solidFill>
                  <a:prstClr val="black"/>
                </a:solidFill>
              </a:rPr>
              <a:t>Acknowledgements</a:t>
            </a:r>
            <a:endParaRPr lang="en-US" dirty="0"/>
          </a:p>
        </p:txBody>
      </p:sp>
    </p:spTree>
    <p:extLst>
      <p:ext uri="{BB962C8B-B14F-4D97-AF65-F5344CB8AC3E}">
        <p14:creationId xmlns:p14="http://schemas.microsoft.com/office/powerpoint/2010/main" val="395785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3600" y="3962401"/>
            <a:ext cx="6817360" cy="3847207"/>
          </a:xfrm>
          <a:prstGeom prst="rect">
            <a:avLst/>
          </a:prstGeom>
        </p:spPr>
        <p:txBody>
          <a:bodyPr wrap="square">
            <a:spAutoFit/>
          </a:bodyPr>
          <a:lstStyle/>
          <a:p>
            <a:endParaRPr lang="en-US" dirty="0"/>
          </a:p>
          <a:p>
            <a:pPr algn="ctr"/>
            <a:r>
              <a:rPr lang="en-US" dirty="0"/>
              <a:t>Collaborating Colleagues:</a:t>
            </a:r>
            <a:br>
              <a:rPr lang="en-US" dirty="0"/>
            </a:br>
            <a:r>
              <a:rPr lang="en-US" dirty="0"/>
              <a:t>Lewis Kraus, MPH, MCP </a:t>
            </a:r>
            <a:br>
              <a:rPr lang="en-US" dirty="0"/>
            </a:br>
            <a:r>
              <a:rPr lang="en-US" dirty="0"/>
              <a:t>Alexis Merdjanoff, PhD</a:t>
            </a:r>
            <a:br>
              <a:rPr lang="en-US" dirty="0"/>
            </a:br>
            <a:r>
              <a:rPr lang="en-US" dirty="0"/>
              <a:t>Ezinne Nwankwo, MPH</a:t>
            </a:r>
            <a:br>
              <a:rPr lang="en-US" dirty="0"/>
            </a:br>
            <a:r>
              <a:rPr lang="en-US" dirty="0"/>
              <a:t>Qi Zhi, MPH  </a:t>
            </a:r>
          </a:p>
          <a:p>
            <a:pPr algn="ctr"/>
            <a:endParaRPr lang="en-US" dirty="0"/>
          </a:p>
          <a:p>
            <a:pPr algn="ctr"/>
            <a:r>
              <a:rPr lang="en-US" dirty="0"/>
              <a:t>Funding for this study was provided by the Pacific ADA Center on award 90DP0081 from the National Institute on Disability Independent Living and Rehabilitation Research (NIDILRR) </a:t>
            </a:r>
            <a:br>
              <a:rPr lang="en-US" dirty="0"/>
            </a:br>
            <a:endParaRPr lang="en-US" dirty="0"/>
          </a:p>
          <a:p>
            <a:br>
              <a:rPr lang="en-US" sz="2800" dirty="0"/>
            </a:br>
            <a:endParaRPr lang="en-US" dirty="0"/>
          </a:p>
        </p:txBody>
      </p:sp>
      <p:sp>
        <p:nvSpPr>
          <p:cNvPr id="3" name="Text Placeholder 2">
            <a:extLst>
              <a:ext uri="{FF2B5EF4-FFF2-40B4-BE49-F238E27FC236}">
                <a16:creationId xmlns:a16="http://schemas.microsoft.com/office/drawing/2014/main" id="{0B392DA5-0F59-4979-A30C-2CF3D0A558A2}"/>
              </a:ext>
            </a:extLst>
          </p:cNvPr>
          <p:cNvSpPr>
            <a:spLocks noGrp="1"/>
          </p:cNvSpPr>
          <p:nvPr>
            <p:ph type="body" idx="1"/>
          </p:nvPr>
        </p:nvSpPr>
        <p:spPr>
          <a:xfrm>
            <a:off x="695008" y="3302000"/>
            <a:ext cx="7886700" cy="2164080"/>
          </a:xfrm>
        </p:spPr>
        <p:txBody>
          <a:bodyPr>
            <a:normAutofit/>
          </a:bodyPr>
          <a:lstStyle/>
          <a:p>
            <a:pPr algn="ctr">
              <a:spcBef>
                <a:spcPct val="0"/>
              </a:spcBef>
              <a:spcAft>
                <a:spcPts val="500"/>
              </a:spcAft>
              <a:defRPr/>
            </a:pPr>
            <a:r>
              <a:rPr lang="en-US" b="1" dirty="0">
                <a:latin typeface="Arial" panose="020B0604020202020204" pitchFamily="34" charset="0"/>
                <a:ea typeface="Verdana" panose="020B0604030504040204" pitchFamily="34" charset="0"/>
                <a:cs typeface="Arial" panose="020B0604020202020204" pitchFamily="34" charset="0"/>
              </a:rPr>
              <a:t>Robyn Gershon, MT, MHS, DrPH</a:t>
            </a:r>
          </a:p>
          <a:p>
            <a:pPr algn="ctr">
              <a:lnSpc>
                <a:spcPct val="110000"/>
              </a:lnSpc>
              <a:spcBef>
                <a:spcPct val="0"/>
              </a:spcBef>
              <a:spcAft>
                <a:spcPts val="500"/>
              </a:spcAft>
              <a:defRPr/>
            </a:pPr>
            <a:r>
              <a:rPr lang="en-US" sz="1600" b="1" dirty="0">
                <a:latin typeface="Arial" panose="020B0604020202020204" pitchFamily="34" charset="0"/>
                <a:ea typeface="Verdana" panose="020B0604030504040204" pitchFamily="34" charset="0"/>
                <a:cs typeface="Arial" panose="020B0604020202020204" pitchFamily="34" charset="0"/>
              </a:rPr>
              <a:t>Clinical Professor, NYU School of Global Public Health   </a:t>
            </a:r>
          </a:p>
          <a:p>
            <a:endParaRPr lang="en-US" dirty="0"/>
          </a:p>
        </p:txBody>
      </p:sp>
      <p:sp>
        <p:nvSpPr>
          <p:cNvPr id="2" name="Title 1">
            <a:extLst>
              <a:ext uri="{FF2B5EF4-FFF2-40B4-BE49-F238E27FC236}">
                <a16:creationId xmlns:a16="http://schemas.microsoft.com/office/drawing/2014/main" id="{05F683E1-661A-4A54-AA56-AFE5BCF5D2ED}"/>
              </a:ext>
            </a:extLst>
          </p:cNvPr>
          <p:cNvSpPr>
            <a:spLocks noGrp="1"/>
          </p:cNvSpPr>
          <p:nvPr>
            <p:ph type="title"/>
          </p:nvPr>
        </p:nvSpPr>
        <p:spPr>
          <a:xfrm>
            <a:off x="399732" y="-351158"/>
            <a:ext cx="7982268" cy="4054477"/>
          </a:xfrm>
        </p:spPr>
        <p:txBody>
          <a:bodyPr anchor="b">
            <a:normAutofit/>
          </a:bodyPr>
          <a:lstStyle/>
          <a:p>
            <a:pPr algn="ctr"/>
            <a:r>
              <a:rPr lang="en-US" sz="3600" b="1" dirty="0"/>
              <a:t>ADA Coordinators Role in Jurisdictional Emergency Management in Region 9: </a:t>
            </a:r>
            <a:br>
              <a:rPr lang="en-US" sz="3600" b="1" dirty="0"/>
            </a:br>
            <a:r>
              <a:rPr lang="en-US" sz="3600" b="1" dirty="0"/>
              <a:t>Who is Responsible?</a:t>
            </a:r>
            <a:br>
              <a:rPr lang="en-US" sz="3600" b="1" dirty="0"/>
            </a:br>
            <a:br>
              <a:rPr lang="en-US" dirty="0"/>
            </a:br>
            <a:endParaRPr lang="en-US" dirty="0"/>
          </a:p>
        </p:txBody>
      </p:sp>
    </p:spTree>
    <p:extLst>
      <p:ext uri="{BB962C8B-B14F-4D97-AF65-F5344CB8AC3E}">
        <p14:creationId xmlns:p14="http://schemas.microsoft.com/office/powerpoint/2010/main" val="175121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4792AC5-D889-4F60-AB72-C90DF3DE26C4}"/>
              </a:ext>
            </a:extLst>
          </p:cNvPr>
          <p:cNvSpPr>
            <a:spLocks noGrp="1"/>
          </p:cNvSpPr>
          <p:nvPr>
            <p:ph idx="1"/>
          </p:nvPr>
        </p:nvSpPr>
        <p:spPr>
          <a:xfrm>
            <a:off x="628650" y="1554480"/>
            <a:ext cx="7886700" cy="5100320"/>
          </a:xfrm>
        </p:spPr>
        <p:txBody>
          <a:bodyPr>
            <a:normAutofit/>
          </a:bodyPr>
          <a:lstStyle/>
          <a:p>
            <a:pPr marL="0" indent="0">
              <a:buNone/>
            </a:pPr>
            <a:r>
              <a:rPr lang="en-US" sz="2000" i="1" dirty="0">
                <a:latin typeface="Arial" panose="020B0604020202020204" pitchFamily="34" charset="0"/>
                <a:cs typeface="Arial" panose="020B0604020202020204" pitchFamily="34" charset="0"/>
              </a:rPr>
              <a:t>The </a:t>
            </a:r>
            <a:r>
              <a:rPr lang="en-US" sz="2000" b="1" i="1" dirty="0">
                <a:latin typeface="Arial" panose="020B0604020202020204" pitchFamily="34" charset="0"/>
                <a:cs typeface="Arial" panose="020B0604020202020204" pitchFamily="34" charset="0"/>
              </a:rPr>
              <a:t>roles and responsibilities </a:t>
            </a:r>
            <a:r>
              <a:rPr lang="en-US" sz="2000" i="1" dirty="0">
                <a:latin typeface="Arial" panose="020B0604020202020204" pitchFamily="34" charset="0"/>
                <a:cs typeface="Arial" panose="020B0604020202020204" pitchFamily="34" charset="0"/>
              </a:rPr>
              <a:t>of ADA </a:t>
            </a:r>
            <a:r>
              <a:rPr lang="en-US" sz="2000" dirty="0">
                <a:latin typeface="Arial" panose="020B0604020202020204" pitchFamily="34" charset="0"/>
                <a:cs typeface="Arial" panose="020B0604020202020204" pitchFamily="34" charset="0"/>
              </a:rPr>
              <a:t>Coordinators with respect to Emergency Management</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under the ADA</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i="1" dirty="0">
                <a:latin typeface="Arial" panose="020B0604020202020204" pitchFamily="34" charset="0"/>
                <a:cs typeface="Arial" panose="020B0604020202020204" pitchFamily="34" charset="0"/>
              </a:rPr>
              <a:t>Barriers to their ability </a:t>
            </a:r>
            <a:r>
              <a:rPr lang="en-US" sz="2000" dirty="0">
                <a:latin typeface="Arial" panose="020B0604020202020204" pitchFamily="34" charset="0"/>
                <a:cs typeface="Arial" panose="020B0604020202020204" pitchFamily="34" charset="0"/>
              </a:rPr>
              <a:t>to influence other entities charged with ensuring ADA access with respect to Emergency Management </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1" i="1" dirty="0">
                <a:latin typeface="Arial" panose="020B0604020202020204" pitchFamily="34" charset="0"/>
                <a:cs typeface="Arial" panose="020B0604020202020204" pitchFamily="34" charset="0"/>
              </a:rPr>
              <a:t>Identify strategies</a:t>
            </a:r>
            <a:r>
              <a:rPr lang="en-US" sz="2000" i="1"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for improvement </a:t>
            </a:r>
            <a:r>
              <a:rPr lang="en-US" sz="2000" dirty="0">
                <a:latin typeface="Arial" panose="020B0604020202020204" pitchFamily="34" charset="0"/>
                <a:cs typeface="Arial" panose="020B0604020202020204" pitchFamily="34" charset="0"/>
              </a:rPr>
              <a:t>suggested by the data </a:t>
            </a:r>
          </a:p>
          <a:p>
            <a:pPr marL="0" indent="0">
              <a:buNone/>
            </a:pPr>
            <a:endParaRPr lang="en-US" sz="2000" dirty="0">
              <a:latin typeface="Arial" panose="020B0604020202020204" pitchFamily="34" charset="0"/>
              <a:cs typeface="Arial" panose="020B0604020202020204" pitchFamily="34" charset="0"/>
            </a:endParaRPr>
          </a:p>
          <a:p>
            <a:pPr marL="0" indent="0" algn="ctr">
              <a:buNone/>
            </a:pPr>
            <a:r>
              <a:rPr lang="en-US" sz="2800" b="1" dirty="0">
                <a:latin typeface="Arial" panose="020B0604020202020204" pitchFamily="34" charset="0"/>
                <a:cs typeface="Arial" panose="020B0604020202020204" pitchFamily="34" charset="0"/>
              </a:rPr>
              <a:t>Why is this important to know ??</a:t>
            </a:r>
          </a:p>
          <a:p>
            <a:r>
              <a:rPr lang="en-US" dirty="0"/>
              <a:t>Prior research found that the Office of Emergency Management (OEM) did NOT have Time nor Resources to  be responsible for ADA </a:t>
            </a:r>
          </a:p>
          <a:p>
            <a:r>
              <a:rPr lang="en-US" dirty="0"/>
              <a:t>Major and converging trends are INCREASING the risk of Disaster-related Adverse outcomes for People with Disabilities </a:t>
            </a:r>
          </a:p>
        </p:txBody>
      </p:sp>
      <p:sp>
        <p:nvSpPr>
          <p:cNvPr id="2" name="Title 1"/>
          <p:cNvSpPr>
            <a:spLocks noGrp="1"/>
          </p:cNvSpPr>
          <p:nvPr>
            <p:ph type="title"/>
          </p:nvPr>
        </p:nvSpPr>
        <p:spPr/>
        <p:txBody>
          <a:bodyPr/>
          <a:lstStyle/>
          <a:p>
            <a:pPr algn="ctr"/>
            <a:r>
              <a:rPr lang="en-US" b="1" dirty="0"/>
              <a:t>What Did We Want To Know?</a:t>
            </a:r>
          </a:p>
        </p:txBody>
      </p:sp>
    </p:spTree>
    <p:extLst>
      <p:ext uri="{BB962C8B-B14F-4D97-AF65-F5344CB8AC3E}">
        <p14:creationId xmlns:p14="http://schemas.microsoft.com/office/powerpoint/2010/main" val="2606267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a:xfrm>
            <a:off x="487680" y="1554480"/>
            <a:ext cx="8027670" cy="5130800"/>
          </a:xfrm>
        </p:spPr>
        <p:txBody>
          <a:bodyPr>
            <a:normAutofit/>
          </a:bodyPr>
          <a:lstStyle/>
          <a:p>
            <a:pPr marL="457200" marR="839469" indent="-446088"/>
            <a:r>
              <a:rPr lang="en-US" sz="2000" spc="-20" dirty="0">
                <a:latin typeface="Arial" panose="020B0604020202020204" pitchFamily="34" charset="0"/>
                <a:cs typeface="Arial" panose="020B0604020202020204" pitchFamily="34" charset="0"/>
              </a:rPr>
              <a:t>Study conducted in late winter 2019-2020</a:t>
            </a:r>
          </a:p>
          <a:p>
            <a:pPr marL="457200" marR="839469" indent="-446088"/>
            <a:r>
              <a:rPr lang="en-US" sz="2000" spc="-20" dirty="0">
                <a:latin typeface="Arial" panose="020B0604020202020204" pitchFamily="34" charset="0"/>
                <a:cs typeface="Arial" panose="020B0604020202020204" pitchFamily="34" charset="0"/>
              </a:rPr>
              <a:t>Input from key stakeholders (Ali Everett, Laney Davidson, Kristen Darmody) </a:t>
            </a:r>
          </a:p>
          <a:p>
            <a:pPr marL="469265" marR="839469" indent="-457200"/>
            <a:r>
              <a:rPr lang="en-US" sz="2000" spc="-20" dirty="0">
                <a:latin typeface="Arial" panose="020B0604020202020204" pitchFamily="34" charset="0"/>
                <a:cs typeface="Arial" panose="020B0604020202020204" pitchFamily="34" charset="0"/>
              </a:rPr>
              <a:t>Confidential web-based survey of ADA Coordinators from  FEMA Region 9, (California, Nevada,  Arizona, Hawaii, and the Pacific Islands).</a:t>
            </a:r>
          </a:p>
          <a:p>
            <a:pPr marL="469265" marR="839469" indent="-457200"/>
            <a:r>
              <a:rPr lang="en-US" sz="2000" dirty="0">
                <a:latin typeface="Arial" panose="020B0604020202020204" pitchFamily="34" charset="0"/>
                <a:cs typeface="Arial" panose="020B0604020202020204" pitchFamily="34" charset="0"/>
              </a:rPr>
              <a:t>Multi-modal recruitment </a:t>
            </a:r>
            <a:endParaRPr lang="en-US" sz="2000" spc="-20" dirty="0">
              <a:latin typeface="Arial" panose="020B0604020202020204" pitchFamily="34" charset="0"/>
              <a:cs typeface="Arial" panose="020B0604020202020204" pitchFamily="34" charset="0"/>
            </a:endParaRPr>
          </a:p>
          <a:p>
            <a:pPr marL="469265" marR="839469" indent="-457200"/>
            <a:r>
              <a:rPr lang="en-US" sz="2000" dirty="0">
                <a:latin typeface="Arial" panose="020B0604020202020204" pitchFamily="34" charset="0"/>
                <a:cs typeface="Arial" panose="020B0604020202020204" pitchFamily="34" charset="0"/>
              </a:rPr>
              <a:t>Questions on role, responsibilities, influence, training, knowledge</a:t>
            </a:r>
          </a:p>
          <a:p>
            <a:pPr marL="469265" marR="839469" indent="-457200"/>
            <a:r>
              <a:rPr lang="en-US" sz="2000" dirty="0">
                <a:latin typeface="Arial" panose="020B0604020202020204" pitchFamily="34" charset="0"/>
                <a:cs typeface="Arial" panose="020B0604020202020204" pitchFamily="34" charset="0"/>
              </a:rPr>
              <a:t>Final survey had 36 items and took about 15- 30mins  to complete</a:t>
            </a:r>
          </a:p>
          <a:p>
            <a:pPr marL="469265" marR="839469" indent="-457200"/>
            <a:r>
              <a:rPr lang="en-US" sz="2000" dirty="0">
                <a:latin typeface="Arial" panose="020B0604020202020204" pitchFamily="34" charset="0"/>
                <a:cs typeface="Arial" panose="020B0604020202020204" pitchFamily="34" charset="0"/>
              </a:rPr>
              <a:t>Respondents (N=131)</a:t>
            </a:r>
          </a:p>
          <a:p>
            <a:endParaRPr lang="en-US" dirty="0"/>
          </a:p>
        </p:txBody>
      </p:sp>
      <p:sp>
        <p:nvSpPr>
          <p:cNvPr id="2" name="Title 1"/>
          <p:cNvSpPr>
            <a:spLocks noGrp="1"/>
          </p:cNvSpPr>
          <p:nvPr>
            <p:ph type="title"/>
          </p:nvPr>
        </p:nvSpPr>
        <p:spPr/>
        <p:txBody>
          <a:bodyPr/>
          <a:lstStyle/>
          <a:p>
            <a:pPr algn="ctr"/>
            <a:r>
              <a:rPr lang="en-US" b="1" dirty="0"/>
              <a:t>Methods </a:t>
            </a:r>
          </a:p>
        </p:txBody>
      </p:sp>
    </p:spTree>
    <p:extLst>
      <p:ext uri="{BB962C8B-B14F-4D97-AF65-F5344CB8AC3E}">
        <p14:creationId xmlns:p14="http://schemas.microsoft.com/office/powerpoint/2010/main" val="352147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8B28169-ABAA-4450-B9C6-8EC90DF87AD6}"/>
              </a:ext>
            </a:extLst>
          </p:cNvPr>
          <p:cNvSpPr>
            <a:spLocks noGrp="1"/>
          </p:cNvSpPr>
          <p:nvPr>
            <p:ph idx="1"/>
          </p:nvPr>
        </p:nvSpPr>
        <p:spPr>
          <a:xfrm>
            <a:off x="628650" y="1361440"/>
            <a:ext cx="7886700" cy="5323840"/>
          </a:xfrm>
        </p:spPr>
        <p:txBody>
          <a:bodyPr>
            <a:normAutofit/>
          </a:bodyPr>
          <a:lstStyle/>
          <a:p>
            <a:pPr marL="354965" marR="5080" indent="-342900">
              <a:spcBef>
                <a:spcPts val="600"/>
              </a:spcBef>
              <a:spcAft>
                <a:spcPts val="600"/>
              </a:spcAft>
              <a:buFont typeface="Wingdings" panose="05000000000000000000" pitchFamily="2" charset="2"/>
              <a:buChar char="Ø"/>
              <a:tabLst>
                <a:tab pos="285115" algn="l"/>
              </a:tabLst>
            </a:pPr>
            <a:r>
              <a:rPr lang="en-US" sz="2400" spc="-20" dirty="0">
                <a:latin typeface="Arial" panose="020B0604020202020204" pitchFamily="34" charset="0"/>
                <a:cs typeface="Arial" panose="020B0604020202020204" pitchFamily="34" charset="0"/>
              </a:rPr>
              <a:t>Most respondents came from California, followed by Arizona</a:t>
            </a:r>
          </a:p>
          <a:p>
            <a:pPr marL="354965" marR="5080" indent="-342900">
              <a:spcBef>
                <a:spcPts val="600"/>
              </a:spcBef>
              <a:spcAft>
                <a:spcPts val="600"/>
              </a:spcAft>
              <a:buFont typeface="Wingdings" panose="05000000000000000000" pitchFamily="2" charset="2"/>
              <a:buChar char="Ø"/>
              <a:tabLst>
                <a:tab pos="285115" algn="l"/>
              </a:tabLst>
            </a:pPr>
            <a:r>
              <a:rPr lang="en-US" sz="2400" dirty="0">
                <a:latin typeface="Arial" panose="020B0604020202020204" pitchFamily="34" charset="0"/>
                <a:cs typeface="Arial" panose="020B0604020202020204" pitchFamily="34" charset="0"/>
              </a:rPr>
              <a:t>56% female </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 35% had a disability</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 More than half are 50 </a:t>
            </a:r>
            <a:r>
              <a:rPr lang="en-US" sz="2400" dirty="0" err="1">
                <a:latin typeface="Arial" panose="020B0604020202020204" pitchFamily="34" charset="0"/>
                <a:cs typeface="Arial" panose="020B0604020202020204" pitchFamily="34" charset="0"/>
              </a:rPr>
              <a:t>yrs</a:t>
            </a:r>
            <a:r>
              <a:rPr lang="en-US" sz="2400" dirty="0">
                <a:latin typeface="Arial" panose="020B0604020202020204" pitchFamily="34" charset="0"/>
                <a:cs typeface="Arial" panose="020B0604020202020204" pitchFamily="34" charset="0"/>
              </a:rPr>
              <a:t> and older</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44% work full-time as ADA Coordinator</a:t>
            </a:r>
          </a:p>
          <a:p>
            <a:pPr>
              <a:buFont typeface="Wingdings" panose="05000000000000000000" pitchFamily="2" charset="2"/>
              <a:buChar char="Ø"/>
            </a:pPr>
            <a:r>
              <a:rPr lang="en-US" sz="2400" b="1" spc="-4" dirty="0">
                <a:latin typeface="Arial" panose="020B0604020202020204" pitchFamily="34" charset="0"/>
                <a:cs typeface="Arial" panose="020B0604020202020204" pitchFamily="34" charset="0"/>
              </a:rPr>
              <a:t>Qualifications/Special Training Needed for this Job?</a:t>
            </a:r>
          </a:p>
          <a:p>
            <a:pPr lvl="1">
              <a:buFont typeface="Wingdings" panose="05000000000000000000" pitchFamily="2" charset="2"/>
              <a:buChar char="Ø"/>
            </a:pPr>
            <a:r>
              <a:rPr lang="en-US" sz="2100" b="1" spc="-4"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26%  NONE </a:t>
            </a:r>
          </a:p>
          <a:p>
            <a:pPr lvl="1">
              <a:buFont typeface="Wingdings" panose="05000000000000000000" pitchFamily="2" charset="2"/>
              <a:buChar char="Ø"/>
            </a:pPr>
            <a:endParaRPr lang="en-US" sz="2100" dirty="0">
              <a:latin typeface="Arial" panose="020B0604020202020204" pitchFamily="34" charset="0"/>
              <a:cs typeface="Arial" panose="020B0604020202020204" pitchFamily="34" charset="0"/>
            </a:endParaRPr>
          </a:p>
          <a:p>
            <a:pPr lvl="1"/>
            <a:endParaRPr lang="en-US" sz="2400" b="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2400" b="1" dirty="0"/>
          </a:p>
          <a:p>
            <a:endParaRPr lang="en-US" dirty="0">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pPr algn="ctr"/>
            <a:r>
              <a:rPr lang="en-US" b="1" dirty="0"/>
              <a:t>Sample Characteristics </a:t>
            </a:r>
          </a:p>
        </p:txBody>
      </p:sp>
    </p:spTree>
    <p:extLst>
      <p:ext uri="{BB962C8B-B14F-4D97-AF65-F5344CB8AC3E}">
        <p14:creationId xmlns:p14="http://schemas.microsoft.com/office/powerpoint/2010/main" val="58610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82" y="2200998"/>
            <a:ext cx="8728364" cy="3965648"/>
          </a:xfrm>
        </p:spPr>
        <p:txBody>
          <a:bodyPr>
            <a:normAutofit/>
          </a:bodyPr>
          <a:lstStyle/>
          <a:p>
            <a:pPr lvl="1"/>
            <a:endParaRPr lang="en-US" dirty="0"/>
          </a:p>
          <a:p>
            <a:r>
              <a:rPr lang="en-US" sz="2400" dirty="0">
                <a:latin typeface="Arial" panose="020B0604020202020204" pitchFamily="34" charset="0"/>
                <a:cs typeface="Arial" panose="020B0604020202020204" pitchFamily="34" charset="0"/>
              </a:rPr>
              <a:t>45%  OEM</a:t>
            </a:r>
          </a:p>
          <a:p>
            <a:r>
              <a:rPr lang="en-US" sz="2400" dirty="0">
                <a:latin typeface="Arial" panose="020B0604020202020204" pitchFamily="34" charset="0"/>
                <a:cs typeface="Arial" panose="020B0604020202020204" pitchFamily="34" charset="0"/>
              </a:rPr>
              <a:t>11%  First Responders </a:t>
            </a:r>
          </a:p>
          <a:p>
            <a:r>
              <a:rPr lang="en-US" sz="2400" b="1" dirty="0">
                <a:latin typeface="Arial" panose="020B0604020202020204" pitchFamily="34" charset="0"/>
                <a:cs typeface="Arial" panose="020B0604020202020204" pitchFamily="34" charset="0"/>
              </a:rPr>
              <a:t>9%    ADA Coordinator</a:t>
            </a:r>
          </a:p>
          <a:p>
            <a:r>
              <a:rPr lang="en-US" sz="2800" b="1" dirty="0">
                <a:latin typeface="Arial" panose="020B0604020202020204" pitchFamily="34" charset="0"/>
                <a:cs typeface="Arial" panose="020B0604020202020204" pitchFamily="34" charset="0"/>
              </a:rPr>
              <a:t>8%   No One </a:t>
            </a:r>
          </a:p>
          <a:p>
            <a:pPr lvl="1"/>
            <a:endParaRPr lang="en-US" sz="24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628650" y="345440"/>
            <a:ext cx="7886700" cy="1832929"/>
          </a:xfrm>
        </p:spPr>
        <p:txBody>
          <a:bodyPr>
            <a:noAutofit/>
          </a:bodyPr>
          <a:lstStyle/>
          <a:p>
            <a:pPr algn="ctr"/>
            <a:br>
              <a:rPr lang="en-US" sz="2700" b="1" spc="-4" dirty="0"/>
            </a:br>
            <a:r>
              <a:rPr lang="en-US" b="1" spc="-4" dirty="0"/>
              <a:t>Who is Responsible for Assuring Access? </a:t>
            </a:r>
            <a:br>
              <a:rPr lang="en-US" b="1" spc="-4" dirty="0"/>
            </a:br>
            <a:r>
              <a:rPr lang="en-US" b="1" spc="-4" dirty="0"/>
              <a:t>This is who the ADA-C think is responsible </a:t>
            </a:r>
            <a:br>
              <a:rPr lang="en-US" sz="2700" b="1" spc="-4" dirty="0"/>
            </a:br>
            <a:endParaRPr lang="en-US" sz="2700" i="1" dirty="0"/>
          </a:p>
        </p:txBody>
      </p:sp>
    </p:spTree>
    <p:extLst>
      <p:ext uri="{BB962C8B-B14F-4D97-AF65-F5344CB8AC3E}">
        <p14:creationId xmlns:p14="http://schemas.microsoft.com/office/powerpoint/2010/main" val="3397719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313" y="2548264"/>
            <a:ext cx="8478982" cy="2941709"/>
          </a:xfrm>
        </p:spPr>
        <p:txBody>
          <a:bodyPr>
            <a:normAutofit lnSpcReduction="10000"/>
          </a:bodyPr>
          <a:lstStyle/>
          <a:p>
            <a:endParaRPr lang="en-US" sz="2400" dirty="0">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ONLY……….</a:t>
            </a:r>
          </a:p>
          <a:p>
            <a:endParaRPr lang="en-US" sz="40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16% felt influential </a:t>
            </a:r>
          </a:p>
          <a:p>
            <a:r>
              <a:rPr lang="en-US" sz="2400" dirty="0">
                <a:latin typeface="Arial" panose="020B0604020202020204" pitchFamily="34" charset="0"/>
                <a:cs typeface="Arial" panose="020B0604020202020204" pitchFamily="34" charset="0"/>
              </a:rPr>
              <a:t>22% felt knowledgeable</a:t>
            </a:r>
          </a:p>
          <a:p>
            <a:r>
              <a:rPr lang="en-US" sz="2400" dirty="0">
                <a:latin typeface="Arial" panose="020B0604020202020204" pitchFamily="34" charset="0"/>
                <a:cs typeface="Arial" panose="020B0604020202020204" pitchFamily="34" charset="0"/>
              </a:rPr>
              <a:t>36% felt that they have had adequate training</a:t>
            </a:r>
          </a:p>
          <a:p>
            <a:endParaRPr lang="en-US" sz="24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normAutofit/>
          </a:bodyPr>
          <a:lstStyle/>
          <a:p>
            <a:pPr algn="ctr"/>
            <a:r>
              <a:rPr lang="en-US" sz="2700" b="1" spc="-4" dirty="0"/>
              <a:t>Capabilities with respect to ADA Requirements for Emergency Management</a:t>
            </a:r>
            <a:endParaRPr lang="en-US" sz="2700" dirty="0"/>
          </a:p>
        </p:txBody>
      </p:sp>
    </p:spTree>
    <p:extLst>
      <p:ext uri="{BB962C8B-B14F-4D97-AF65-F5344CB8AC3E}">
        <p14:creationId xmlns:p14="http://schemas.microsoft.com/office/powerpoint/2010/main" val="3051928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209" y="2226469"/>
            <a:ext cx="8603673" cy="3671888"/>
          </a:xfrm>
        </p:spPr>
        <p:txBody>
          <a:bodyPr>
            <a:normAutofit/>
          </a:bodyPr>
          <a:lstStyle/>
          <a:p>
            <a:r>
              <a:rPr lang="en-US" sz="2400" dirty="0">
                <a:latin typeface="Arial" panose="020B0604020202020204" pitchFamily="34" charset="0"/>
                <a:cs typeface="Arial" panose="020B0604020202020204" pitchFamily="34" charset="0"/>
              </a:rPr>
              <a:t>LACK of time!</a:t>
            </a:r>
          </a:p>
          <a:p>
            <a:r>
              <a:rPr lang="en-US" sz="2400" dirty="0">
                <a:latin typeface="Arial" panose="020B0604020202020204" pitchFamily="34" charset="0"/>
                <a:cs typeface="Arial" panose="020B0604020202020204" pitchFamily="34" charset="0"/>
              </a:rPr>
              <a:t>Lack of awareness</a:t>
            </a:r>
          </a:p>
          <a:p>
            <a:r>
              <a:rPr lang="en-US" sz="2400" dirty="0">
                <a:latin typeface="Arial" panose="020B0604020202020204" pitchFamily="34" charset="0"/>
                <a:cs typeface="Arial" panose="020B0604020202020204" pitchFamily="34" charset="0"/>
              </a:rPr>
              <a:t>Lack of resources</a:t>
            </a:r>
          </a:p>
          <a:p>
            <a:r>
              <a:rPr lang="en-US" sz="2400" dirty="0">
                <a:latin typeface="Arial" panose="020B0604020202020204" pitchFamily="34" charset="0"/>
                <a:cs typeface="Arial" panose="020B0604020202020204" pitchFamily="34" charset="0"/>
              </a:rPr>
              <a:t>Lack of staff (and competent staff) </a:t>
            </a:r>
          </a:p>
          <a:p>
            <a:r>
              <a:rPr lang="en-US" sz="2400" dirty="0">
                <a:latin typeface="Arial" panose="020B0604020202020204" pitchFamily="34" charset="0"/>
                <a:cs typeface="Arial" panose="020B0604020202020204" pitchFamily="34" charset="0"/>
              </a:rPr>
              <a:t>Lack of knowledge and training </a:t>
            </a:r>
          </a:p>
          <a:p>
            <a:r>
              <a:rPr lang="en-US" sz="2400" dirty="0">
                <a:latin typeface="Arial" panose="020B0604020202020204" pitchFamily="34" charset="0"/>
                <a:cs typeface="Arial" panose="020B0604020202020204" pitchFamily="34" charset="0"/>
              </a:rPr>
              <a:t>Lack of authority in my role as ADA Coordinator </a:t>
            </a:r>
          </a:p>
          <a:p>
            <a:r>
              <a:rPr lang="en-US" sz="2400" dirty="0">
                <a:latin typeface="Arial" panose="020B0604020202020204" pitchFamily="34" charset="0"/>
                <a:cs typeface="Arial" panose="020B0604020202020204" pitchFamily="34" charset="0"/>
              </a:rPr>
              <a:t>Changes in administration makes it hard to develop relationships</a:t>
            </a:r>
          </a:p>
        </p:txBody>
      </p:sp>
      <p:sp>
        <p:nvSpPr>
          <p:cNvPr id="2" name="Title 1"/>
          <p:cNvSpPr>
            <a:spLocks noGrp="1"/>
          </p:cNvSpPr>
          <p:nvPr>
            <p:ph type="title"/>
          </p:nvPr>
        </p:nvSpPr>
        <p:spPr/>
        <p:txBody>
          <a:bodyPr>
            <a:normAutofit/>
          </a:bodyPr>
          <a:lstStyle/>
          <a:p>
            <a:pPr algn="ctr"/>
            <a:r>
              <a:rPr lang="en-US" sz="3000" b="1" spc="-4" dirty="0">
                <a:latin typeface="Arial" panose="020B0604020202020204" pitchFamily="34" charset="0"/>
                <a:cs typeface="Arial" panose="020B0604020202020204" pitchFamily="34" charset="0"/>
              </a:rPr>
              <a:t>What Limits Their Effectiveness??</a:t>
            </a:r>
          </a:p>
        </p:txBody>
      </p:sp>
    </p:spTree>
    <p:extLst>
      <p:ext uri="{BB962C8B-B14F-4D97-AF65-F5344CB8AC3E}">
        <p14:creationId xmlns:p14="http://schemas.microsoft.com/office/powerpoint/2010/main" val="1364035380"/>
      </p:ext>
    </p:extLst>
  </p:cSld>
  <p:clrMapOvr>
    <a:masterClrMapping/>
  </p:clrMapOvr>
</p:sld>
</file>

<file path=ppt/theme/theme1.xml><?xml version="1.0" encoding="utf-8"?>
<a:theme xmlns:a="http://schemas.openxmlformats.org/drawingml/2006/main" name="SOS 2021 PPT Template">
  <a:themeElements>
    <a:clrScheme name="SOS">
      <a:dk1>
        <a:sysClr val="windowText" lastClr="000000"/>
      </a:dk1>
      <a:lt1>
        <a:sysClr val="window" lastClr="FFFFFF"/>
      </a:lt1>
      <a:dk2>
        <a:srgbClr val="44546A"/>
      </a:dk2>
      <a:lt2>
        <a:srgbClr val="E7E6E6"/>
      </a:lt2>
      <a:accent1>
        <a:srgbClr val="1D4093"/>
      </a:accent1>
      <a:accent2>
        <a:srgbClr val="6D643F"/>
      </a:accent2>
      <a:accent3>
        <a:srgbClr val="A5A5A5"/>
      </a:accent3>
      <a:accent4>
        <a:srgbClr val="F5E9BE"/>
      </a:accent4>
      <a:accent5>
        <a:srgbClr val="C7CFE4"/>
      </a:accent5>
      <a:accent6>
        <a:srgbClr val="174C4F"/>
      </a:accent6>
      <a:hlink>
        <a:srgbClr val="0563C1"/>
      </a:hlink>
      <a:folHlink>
        <a:srgbClr val="954F72"/>
      </a:folHlink>
    </a:clrScheme>
    <a:fontScheme name="SOS">
      <a:majorFont>
        <a:latin typeface="Source Sans Pro Semi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2021 PPT Template" id="{07468714-7E58-4194-A618-75AE333C09FB}" vid="{31F730A4-FA7B-46F2-90D6-397C5A757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2147</TotalTime>
  <Words>1026</Words>
  <Application>Microsoft Macintosh PowerPoint</Application>
  <PresentationFormat>On-screen Show (4:3)</PresentationFormat>
  <Paragraphs>130</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Source Sans Pro SemiBold</vt:lpstr>
      <vt:lpstr>Wingdings</vt:lpstr>
      <vt:lpstr>SOS 2021 PPT Template</vt:lpstr>
      <vt:lpstr>Americans with Disabilities Act STATE OF THE SCIENCE</vt:lpstr>
      <vt:lpstr>Acknowledgements</vt:lpstr>
      <vt:lpstr>ADA Coordinators Role in Jurisdictional Emergency Management in Region 9:  Who is Responsible?  </vt:lpstr>
      <vt:lpstr>What Did We Want To Know?</vt:lpstr>
      <vt:lpstr>Methods </vt:lpstr>
      <vt:lpstr>Sample Characteristics </vt:lpstr>
      <vt:lpstr> Who is Responsible for Assuring Access?  This is who the ADA-C think is responsible  </vt:lpstr>
      <vt:lpstr>Capabilities with respect to ADA Requirements for Emergency Management</vt:lpstr>
      <vt:lpstr>What Limits Their Effectiveness??</vt:lpstr>
      <vt:lpstr>What Would Increase their Effectiveness??</vt:lpstr>
      <vt:lpstr>Conclusion, Next Steps </vt:lpstr>
      <vt:lpstr>Project Partners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Americans with Disabilities Act STATE OF THE SCIENCE</dc:title>
  <dc:creator>Linea Johnson</dc:creator>
  <cp:lastModifiedBy>Linea E. Johnson</cp:lastModifiedBy>
  <cp:revision>24</cp:revision>
  <dcterms:created xsi:type="dcterms:W3CDTF">2021-01-19T21:47:11Z</dcterms:created>
  <dcterms:modified xsi:type="dcterms:W3CDTF">2021-03-15T19:22:51Z</dcterms:modified>
</cp:coreProperties>
</file>