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1"/>
  </p:sldMasterIdLst>
  <p:notesMasterIdLst>
    <p:notesMasterId r:id="rId22"/>
  </p:notesMasterIdLst>
  <p:handoutMasterIdLst>
    <p:handoutMasterId r:id="rId23"/>
  </p:handoutMasterIdLst>
  <p:sldIdLst>
    <p:sldId id="1219" r:id="rId2"/>
    <p:sldId id="995" r:id="rId3"/>
    <p:sldId id="1215" r:id="rId4"/>
    <p:sldId id="1231" r:id="rId5"/>
    <p:sldId id="999" r:id="rId6"/>
    <p:sldId id="1220" r:id="rId7"/>
    <p:sldId id="1000" r:id="rId8"/>
    <p:sldId id="1227" r:id="rId9"/>
    <p:sldId id="696" r:id="rId10"/>
    <p:sldId id="1226" r:id="rId11"/>
    <p:sldId id="1223" r:id="rId12"/>
    <p:sldId id="1228" r:id="rId13"/>
    <p:sldId id="1224" r:id="rId14"/>
    <p:sldId id="1229" r:id="rId15"/>
    <p:sldId id="1225" r:id="rId16"/>
    <p:sldId id="1001" r:id="rId17"/>
    <p:sldId id="1216" r:id="rId18"/>
    <p:sldId id="988" r:id="rId19"/>
    <p:sldId id="1230" r:id="rId20"/>
    <p:sldId id="98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ohn Butterworth" initials="JB [5]" lastIdx="1" clrIdx="6"/>
  <p:cmAuthor id="1" name="Allison" initials="A" lastIdx="2" clrIdx="0"/>
  <p:cmAuthor id="8" name="John Butterworth" initials="JB [6]" lastIdx="1" clrIdx="7"/>
  <p:cmAuthor id="2" name="John Butterworth" initials="JB" lastIdx="3" clrIdx="1"/>
  <p:cmAuthor id="9" name="John Butterworth" initials="JB [7]" lastIdx="1" clrIdx="8"/>
  <p:cmAuthor id="3" name="John Butterworth" initials="JB [2]" lastIdx="1" clrIdx="2"/>
  <p:cmAuthor id="10" name="Allison Cohen Hall" initials="ACH" lastIdx="15" clrIdx="9"/>
  <p:cmAuthor id="4" name="John Butterworth" initials="JB [3]" lastIdx="1" clrIdx="3"/>
  <p:cmAuthor id="11" name="Anya R Weber" initials="ARW" lastIdx="1" clrIdx="10"/>
  <p:cmAuthor id="5" name="John Butterworth" initials="JB [3] [2]" lastIdx="1" clrIdx="4"/>
  <p:cmAuthor id="12" name="Pimjai Sudsawad" initials="PS" lastIdx="6" clrIdx="11">
    <p:extLst>
      <p:ext uri="{19B8F6BF-5375-455C-9EA6-DF929625EA0E}">
        <p15:presenceInfo xmlns:p15="http://schemas.microsoft.com/office/powerpoint/2012/main" userId="Pimjai Sudsawad" providerId="None"/>
      </p:ext>
    </p:extLst>
  </p:cmAuthor>
  <p:cmAuthor id="6" name="John Butterworth" initials="JB [4]" lastIdx="1" clrIdx="5"/>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9"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70AE"/>
    <a:srgbClr val="FFFC00"/>
    <a:srgbClr val="1560A0"/>
    <a:srgbClr val="2578AF"/>
    <a:srgbClr val="FFFFFF"/>
    <a:srgbClr val="1C5298"/>
    <a:srgbClr val="5D9732"/>
    <a:srgbClr val="2678B0"/>
    <a:srgbClr val="8000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432" autoAdjust="0"/>
    <p:restoredTop sz="86450" autoAdjust="0"/>
  </p:normalViewPr>
  <p:slideViewPr>
    <p:cSldViewPr snapToGrid="0" snapToObjects="1">
      <p:cViewPr varScale="1">
        <p:scale>
          <a:sx n="106" d="100"/>
          <a:sy n="106" d="100"/>
        </p:scale>
        <p:origin x="72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snapToObjects="1">
      <p:cViewPr varScale="1">
        <p:scale>
          <a:sx n="94" d="100"/>
          <a:sy n="94" d="100"/>
        </p:scale>
        <p:origin x="375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a:defRPr sz="1200"/>
            </a:lvl1pPr>
          </a:lstStyle>
          <a:p>
            <a:fld id="{D0DF88FD-B61C-A642-80F6-31EA39FEA265}" type="datetimeFigureOut">
              <a:rPr lang="en-US" smtClean="0"/>
              <a:pPr/>
              <a:t>4/9/21</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lIns="91440" tIns="45720" rIns="91440" bIns="45720" rtlCol="0" anchor="b"/>
          <a:lstStyle>
            <a:lvl1pPr algn="r">
              <a:defRPr sz="1200"/>
            </a:lvl1pPr>
          </a:lstStyle>
          <a:p>
            <a:fld id="{E65EE7CB-706F-CF4A-B868-CC1CE05948F2}" type="slidenum">
              <a:rPr lang="en-US" smtClean="0"/>
              <a:pPr/>
              <a:t>‹#›</a:t>
            </a:fld>
            <a:endParaRPr lang="en-US" dirty="0"/>
          </a:p>
        </p:txBody>
      </p:sp>
    </p:spTree>
    <p:extLst>
      <p:ext uri="{BB962C8B-B14F-4D97-AF65-F5344CB8AC3E}">
        <p14:creationId xmlns:p14="http://schemas.microsoft.com/office/powerpoint/2010/main" val="3440782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a:defRPr sz="1200"/>
            </a:lvl1pPr>
          </a:lstStyle>
          <a:p>
            <a:fld id="{17101F8A-6F1C-974E-8384-8717327E6772}" type="datetimeFigureOut">
              <a:rPr lang="en-US" smtClean="0"/>
              <a:pPr/>
              <a:t>4/9/21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lIns="91440" tIns="45720" rIns="91440" bIns="45720" rtlCol="0" anchor="b"/>
          <a:lstStyle>
            <a:lvl1pPr algn="r">
              <a:defRPr sz="1200"/>
            </a:lvl1pPr>
          </a:lstStyle>
          <a:p>
            <a:fld id="{C81CCF30-75E7-4047-B971-189668F28995}" type="slidenum">
              <a:rPr lang="en-US" smtClean="0"/>
              <a:pPr/>
              <a:t>‹#›</a:t>
            </a:fld>
            <a:endParaRPr lang="en-US" dirty="0"/>
          </a:p>
        </p:txBody>
      </p:sp>
    </p:spTree>
    <p:extLst>
      <p:ext uri="{BB962C8B-B14F-4D97-AF65-F5344CB8AC3E}">
        <p14:creationId xmlns:p14="http://schemas.microsoft.com/office/powerpoint/2010/main" val="258464634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1CCF30-75E7-4047-B971-189668F28995}" type="slidenum">
              <a:rPr lang="en-US" smtClean="0"/>
              <a:pPr/>
              <a:t>4</a:t>
            </a:fld>
            <a:endParaRPr lang="en-US" dirty="0"/>
          </a:p>
        </p:txBody>
      </p:sp>
    </p:spTree>
    <p:extLst>
      <p:ext uri="{BB962C8B-B14F-4D97-AF65-F5344CB8AC3E}">
        <p14:creationId xmlns:p14="http://schemas.microsoft.com/office/powerpoint/2010/main" val="1720557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947306-B061-4FD0-A4ED-3A37BD84B960}" type="slidenum">
              <a:rPr lang="en-US" smtClean="0"/>
              <a:t>19</a:t>
            </a:fld>
            <a:endParaRPr lang="en-US"/>
          </a:p>
        </p:txBody>
      </p:sp>
    </p:spTree>
    <p:extLst>
      <p:ext uri="{BB962C8B-B14F-4D97-AF65-F5344CB8AC3E}">
        <p14:creationId xmlns:p14="http://schemas.microsoft.com/office/powerpoint/2010/main" val="71739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000">
                <a:solidFill>
                  <a:schemeClr val="tx1"/>
                </a:solidFill>
                <a:latin typeface="Arial" charset="0"/>
                <a:ea typeface="ヒラギノ角ゴ Pro W3" charset="0"/>
                <a:cs typeface="ヒラギノ角ゴ Pro W3" charset="0"/>
              </a:defRPr>
            </a:lvl1pPr>
            <a:lvl2pPr marL="742950" indent="-285750">
              <a:defRPr sz="2000">
                <a:solidFill>
                  <a:schemeClr val="tx1"/>
                </a:solidFill>
                <a:latin typeface="Arial" charset="0"/>
                <a:ea typeface="ヒラギノ角ゴ Pro W3" charset="0"/>
              </a:defRPr>
            </a:lvl2pPr>
            <a:lvl3pPr marL="1143000" indent="-228600">
              <a:defRPr sz="2000">
                <a:solidFill>
                  <a:schemeClr val="tx1"/>
                </a:solidFill>
                <a:latin typeface="Arial" charset="0"/>
                <a:ea typeface="ヒラギノ角ゴ Pro W3" charset="0"/>
              </a:defRPr>
            </a:lvl3pPr>
            <a:lvl4pPr marL="1600200" indent="-228600">
              <a:defRPr sz="2000">
                <a:solidFill>
                  <a:schemeClr val="tx1"/>
                </a:solidFill>
                <a:latin typeface="Arial" charset="0"/>
                <a:ea typeface="ヒラギノ角ゴ Pro W3" charset="0"/>
              </a:defRPr>
            </a:lvl4pPr>
            <a:lvl5pPr marL="2057400" indent="-228600">
              <a:defRPr sz="2000">
                <a:solidFill>
                  <a:schemeClr val="tx1"/>
                </a:solidFill>
                <a:latin typeface="Arial" charset="0"/>
                <a:ea typeface="ヒラギノ角ゴ Pro W3" charset="0"/>
              </a:defRPr>
            </a:lvl5pPr>
            <a:lvl6pPr marL="2514600" indent="-228600" eaLnBrk="0" fontAlgn="base" hangingPunct="0">
              <a:spcBef>
                <a:spcPct val="0"/>
              </a:spcBef>
              <a:spcAft>
                <a:spcPct val="0"/>
              </a:spcAft>
              <a:defRPr sz="2000">
                <a:solidFill>
                  <a:schemeClr val="tx1"/>
                </a:solidFill>
                <a:latin typeface="Arial" charset="0"/>
                <a:ea typeface="ヒラギノ角ゴ Pro W3" charset="0"/>
              </a:defRPr>
            </a:lvl6pPr>
            <a:lvl7pPr marL="2971800" indent="-228600" eaLnBrk="0" fontAlgn="base" hangingPunct="0">
              <a:spcBef>
                <a:spcPct val="0"/>
              </a:spcBef>
              <a:spcAft>
                <a:spcPct val="0"/>
              </a:spcAft>
              <a:defRPr sz="2000">
                <a:solidFill>
                  <a:schemeClr val="tx1"/>
                </a:solidFill>
                <a:latin typeface="Arial" charset="0"/>
                <a:ea typeface="ヒラギノ角ゴ Pro W3" charset="0"/>
              </a:defRPr>
            </a:lvl7pPr>
            <a:lvl8pPr marL="3429000" indent="-228600" eaLnBrk="0" fontAlgn="base" hangingPunct="0">
              <a:spcBef>
                <a:spcPct val="0"/>
              </a:spcBef>
              <a:spcAft>
                <a:spcPct val="0"/>
              </a:spcAft>
              <a:defRPr sz="2000">
                <a:solidFill>
                  <a:schemeClr val="tx1"/>
                </a:solidFill>
                <a:latin typeface="Arial" charset="0"/>
                <a:ea typeface="ヒラギノ角ゴ Pro W3" charset="0"/>
              </a:defRPr>
            </a:lvl8pPr>
            <a:lvl9pPr marL="3886200" indent="-228600" eaLnBrk="0" fontAlgn="base" hangingPunct="0">
              <a:spcBef>
                <a:spcPct val="0"/>
              </a:spcBef>
              <a:spcAft>
                <a:spcPct val="0"/>
              </a:spcAft>
              <a:defRPr sz="2000">
                <a:solidFill>
                  <a:schemeClr val="tx1"/>
                </a:solidFill>
                <a:latin typeface="Arial" charset="0"/>
                <a:ea typeface="ヒラギノ角ゴ Pro W3" charset="0"/>
              </a:defRPr>
            </a:lvl9pPr>
          </a:lstStyle>
          <a:p>
            <a:pPr>
              <a:defRPr/>
            </a:pPr>
            <a:fld id="{E4A18A36-1BFC-1346-881B-371B77C93F58}" type="slidenum">
              <a:rPr lang="en-US" sz="1200"/>
              <a:pPr>
                <a:defRPr/>
              </a:pPr>
              <a:t>20</a:t>
            </a:fld>
            <a:endParaRPr lang="en-US" sz="1200"/>
          </a:p>
        </p:txBody>
      </p:sp>
      <p:sp>
        <p:nvSpPr>
          <p:cNvPr id="18435" name="Rectangle 2"/>
          <p:cNvSpPr>
            <a:spLocks noGrp="1" noRot="1" noChangeAspect="1" noChangeArrowheads="1"/>
          </p:cNvSpPr>
          <p:nvPr>
            <p:ph type="sldImg"/>
          </p:nvPr>
        </p:nvSpPr>
        <p:spPr>
          <a:solidFill>
            <a:srgbClr val="FFFFFF"/>
          </a:solidFill>
          <a:ln/>
        </p:spPr>
      </p:sp>
      <p:sp>
        <p:nvSpPr>
          <p:cNvPr id="22532" name="Rectangle 3"/>
          <p:cNvSpPr>
            <a:spLocks noGrp="1" noChangeArrowheads="1"/>
          </p:cNvSpPr>
          <p:nvPr>
            <p:ph type="body" idx="1"/>
          </p:nvPr>
        </p:nvSpPr>
        <p:spPr>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p>
        </p:txBody>
      </p:sp>
    </p:spTree>
    <p:extLst>
      <p:ext uri="{BB962C8B-B14F-4D97-AF65-F5344CB8AC3E}">
        <p14:creationId xmlns:p14="http://schemas.microsoft.com/office/powerpoint/2010/main" val="1578235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Develop and test an information, outreach, and support framework for individuals and families to plan for integrated employment.</a:t>
            </a:r>
          </a:p>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5</a:t>
            </a:fld>
            <a:endParaRPr lang="en-US" dirty="0"/>
          </a:p>
        </p:txBody>
      </p:sp>
    </p:spTree>
    <p:extLst>
      <p:ext uri="{BB962C8B-B14F-4D97-AF65-F5344CB8AC3E}">
        <p14:creationId xmlns:p14="http://schemas.microsoft.com/office/powerpoint/2010/main" val="3548972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Develop and test an information, outreach, and support framework for individuals and families to plan for integrated employment.</a:t>
            </a:r>
          </a:p>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6</a:t>
            </a:fld>
            <a:endParaRPr lang="en-US" dirty="0"/>
          </a:p>
        </p:txBody>
      </p:sp>
    </p:spTree>
    <p:extLst>
      <p:ext uri="{BB962C8B-B14F-4D97-AF65-F5344CB8AC3E}">
        <p14:creationId xmlns:p14="http://schemas.microsoft.com/office/powerpoint/2010/main" val="492405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1CCF30-75E7-4047-B971-189668F28995}" type="slidenum">
              <a:rPr lang="en-US" smtClean="0"/>
              <a:pPr/>
              <a:t>7</a:t>
            </a:fld>
            <a:endParaRPr lang="en-US" dirty="0"/>
          </a:p>
        </p:txBody>
      </p:sp>
    </p:spTree>
    <p:extLst>
      <p:ext uri="{BB962C8B-B14F-4D97-AF65-F5344CB8AC3E}">
        <p14:creationId xmlns:p14="http://schemas.microsoft.com/office/powerpoint/2010/main" val="1982990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disability Employment ~70-80%</a:t>
            </a:r>
          </a:p>
          <a:p>
            <a:r>
              <a:rPr lang="en-US" dirty="0"/>
              <a:t>No disability Not in Labor Force ~14-21%</a:t>
            </a:r>
          </a:p>
          <a:p>
            <a:endParaRPr lang="en-US" dirty="0"/>
          </a:p>
        </p:txBody>
      </p:sp>
      <p:sp>
        <p:nvSpPr>
          <p:cNvPr id="4" name="Slide Number Placeholder 3"/>
          <p:cNvSpPr>
            <a:spLocks noGrp="1"/>
          </p:cNvSpPr>
          <p:nvPr>
            <p:ph type="sldNum" sz="quarter" idx="5"/>
          </p:nvPr>
        </p:nvSpPr>
        <p:spPr/>
        <p:txBody>
          <a:bodyPr/>
          <a:lstStyle/>
          <a:p>
            <a:fld id="{97BB4A89-D7F1-4319-BE25-CB97A28BA337}" type="slidenum">
              <a:rPr lang="en-US" smtClean="0"/>
              <a:t>8</a:t>
            </a:fld>
            <a:endParaRPr lang="en-US"/>
          </a:p>
        </p:txBody>
      </p:sp>
    </p:spTree>
    <p:extLst>
      <p:ext uri="{BB962C8B-B14F-4D97-AF65-F5344CB8AC3E}">
        <p14:creationId xmlns:p14="http://schemas.microsoft.com/office/powerpoint/2010/main" val="1002866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disability Employment ~70-80%</a:t>
            </a:r>
          </a:p>
          <a:p>
            <a:r>
              <a:rPr lang="en-US" dirty="0"/>
              <a:t>No disability Not in Labor Force ~14-21%</a:t>
            </a:r>
          </a:p>
          <a:p>
            <a:endParaRPr lang="en-US" dirty="0"/>
          </a:p>
        </p:txBody>
      </p:sp>
      <p:sp>
        <p:nvSpPr>
          <p:cNvPr id="4" name="Slide Number Placeholder 3"/>
          <p:cNvSpPr>
            <a:spLocks noGrp="1"/>
          </p:cNvSpPr>
          <p:nvPr>
            <p:ph type="sldNum" sz="quarter" idx="5"/>
          </p:nvPr>
        </p:nvSpPr>
        <p:spPr/>
        <p:txBody>
          <a:bodyPr/>
          <a:lstStyle/>
          <a:p>
            <a:fld id="{97BB4A89-D7F1-4319-BE25-CB97A28BA337}" type="slidenum">
              <a:rPr lang="en-US" smtClean="0"/>
              <a:t>9</a:t>
            </a:fld>
            <a:endParaRPr lang="en-US"/>
          </a:p>
        </p:txBody>
      </p:sp>
    </p:spTree>
    <p:extLst>
      <p:ext uri="{BB962C8B-B14F-4D97-AF65-F5344CB8AC3E}">
        <p14:creationId xmlns:p14="http://schemas.microsoft.com/office/powerpoint/2010/main" val="497480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Below poverty indicates income that is insufficient to meet minimal food and other basic needs.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2018 Weighted Average Thresholds: One person $12,784; Four people: $25,701</a:t>
            </a:r>
          </a:p>
          <a:p>
            <a:endParaRPr lang="en-US" dirty="0"/>
          </a:p>
        </p:txBody>
      </p:sp>
      <p:sp>
        <p:nvSpPr>
          <p:cNvPr id="4" name="Slide Number Placeholder 3"/>
          <p:cNvSpPr>
            <a:spLocks noGrp="1"/>
          </p:cNvSpPr>
          <p:nvPr>
            <p:ph type="sldNum" sz="quarter" idx="5"/>
          </p:nvPr>
        </p:nvSpPr>
        <p:spPr/>
        <p:txBody>
          <a:bodyPr/>
          <a:lstStyle/>
          <a:p>
            <a:fld id="{97BB4A89-D7F1-4319-BE25-CB97A28BA337}" type="slidenum">
              <a:rPr lang="en-US" smtClean="0"/>
              <a:t>10</a:t>
            </a:fld>
            <a:endParaRPr lang="en-US"/>
          </a:p>
        </p:txBody>
      </p:sp>
    </p:spTree>
    <p:extLst>
      <p:ext uri="{BB962C8B-B14F-4D97-AF65-F5344CB8AC3E}">
        <p14:creationId xmlns:p14="http://schemas.microsoft.com/office/powerpoint/2010/main" val="2269806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1CCF30-75E7-4047-B971-189668F28995}" type="slidenum">
              <a:rPr lang="en-US" smtClean="0"/>
              <a:pPr/>
              <a:t>16</a:t>
            </a:fld>
            <a:endParaRPr lang="en-US" dirty="0"/>
          </a:p>
        </p:txBody>
      </p:sp>
    </p:spTree>
    <p:extLst>
      <p:ext uri="{BB962C8B-B14F-4D97-AF65-F5344CB8AC3E}">
        <p14:creationId xmlns:p14="http://schemas.microsoft.com/office/powerpoint/2010/main" val="3699630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947306-B061-4FD0-A4ED-3A37BD84B960}" type="slidenum">
              <a:rPr lang="en-US" smtClean="0"/>
              <a:t>18</a:t>
            </a:fld>
            <a:endParaRPr lang="en-US"/>
          </a:p>
        </p:txBody>
      </p:sp>
    </p:spTree>
    <p:extLst>
      <p:ext uri="{BB962C8B-B14F-4D97-AF65-F5344CB8AC3E}">
        <p14:creationId xmlns:p14="http://schemas.microsoft.com/office/powerpoint/2010/main" val="406981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412E-7F00-4BC9-ADEA-05C9B0C4A269}"/>
              </a:ext>
            </a:extLst>
          </p:cNvPr>
          <p:cNvSpPr>
            <a:spLocks noGrp="1"/>
          </p:cNvSpPr>
          <p:nvPr>
            <p:ph type="ctrTitle" hasCustomPrompt="1"/>
          </p:nvPr>
        </p:nvSpPr>
        <p:spPr>
          <a:xfrm>
            <a:off x="1143000" y="1122363"/>
            <a:ext cx="6858000" cy="2387600"/>
          </a:xfrm>
        </p:spPr>
        <p:txBody>
          <a:bodyPr anchor="b"/>
          <a:lstStyle>
            <a:lvl1pPr algn="ctr">
              <a:defRPr sz="4500"/>
            </a:lvl1pPr>
          </a:lstStyle>
          <a:p>
            <a:r>
              <a:rPr lang="en-US" dirty="0"/>
              <a:t>CLICK TO EDIT MASTER TITLE STYLE</a:t>
            </a:r>
          </a:p>
        </p:txBody>
      </p:sp>
      <p:sp>
        <p:nvSpPr>
          <p:cNvPr id="3" name="Subtitle 2">
            <a:extLst>
              <a:ext uri="{FF2B5EF4-FFF2-40B4-BE49-F238E27FC236}">
                <a16:creationId xmlns:a16="http://schemas.microsoft.com/office/drawing/2014/main" id="{2847826A-644D-4A22-B4B0-55F9FD59A4B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a:extLst>
              <a:ext uri="{FF2B5EF4-FFF2-40B4-BE49-F238E27FC236}">
                <a16:creationId xmlns:a16="http://schemas.microsoft.com/office/drawing/2014/main" id="{9E469139-CFED-47FB-B487-213E14F5C4FD}"/>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43343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37FD0-B8A2-427A-84CB-0FA80FAF796D}"/>
              </a:ext>
            </a:extLst>
          </p:cNvPr>
          <p:cNvSpPr>
            <a:spLocks noGrp="1"/>
          </p:cNvSpPr>
          <p:nvPr>
            <p:ph type="title" hasCustomPrompt="1"/>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6C07587B-8183-4742-A3E1-A31747EC8D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258ACAD-E0F9-46D3-92F1-E3E09E0B37BA}"/>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F43E2077-E263-4A49-AF10-A0CF5F0DA496}"/>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144887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D27663-32B0-4C12-B6E9-D3A9A2D05F02}"/>
              </a:ext>
            </a:extLst>
          </p:cNvPr>
          <p:cNvSpPr>
            <a:spLocks noGrp="1"/>
          </p:cNvSpPr>
          <p:nvPr>
            <p:ph type="title" orient="vert" hasCustomPrompt="1"/>
          </p:nvPr>
        </p:nvSpPr>
        <p:spPr>
          <a:xfrm>
            <a:off x="6543675" y="365125"/>
            <a:ext cx="1971675"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6725B43-99EE-4E73-AF41-9D651AF0F1E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99C0C24E-14F2-4963-BC11-BA99EC1A47F0}"/>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081F6841-AB92-4A92-AE0B-9F22F9D75564}"/>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1786070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D572B-CCE1-4D62-917C-340076CE3DBC}"/>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DBDB4DA-A19D-4CF5-9987-395931FB12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4B9BDB16-DC23-464B-BA97-4D20C53FF794}"/>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D9557D6E-1477-4F08-A8C6-FAA35CE23E0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370426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7C92-206C-486C-BF50-F9823F8D6417}"/>
              </a:ext>
            </a:extLst>
          </p:cNvPr>
          <p:cNvSpPr>
            <a:spLocks noGrp="1"/>
          </p:cNvSpPr>
          <p:nvPr>
            <p:ph type="title" hasCustomPrompt="1"/>
          </p:nvPr>
        </p:nvSpPr>
        <p:spPr>
          <a:xfrm>
            <a:off x="623888" y="1709739"/>
            <a:ext cx="7886700" cy="2852737"/>
          </a:xfrm>
        </p:spPr>
        <p:txBody>
          <a:bodyPr anchor="b"/>
          <a:lstStyle>
            <a:lvl1pPr>
              <a:defRPr sz="4500"/>
            </a:lvl1pPr>
          </a:lstStyle>
          <a:p>
            <a:r>
              <a:rPr lang="en-US" dirty="0"/>
              <a:t>CLICK TO EDIT MASTER TITLE STYLE</a:t>
            </a:r>
          </a:p>
        </p:txBody>
      </p:sp>
      <p:sp>
        <p:nvSpPr>
          <p:cNvPr id="3" name="Text Placeholder 2">
            <a:extLst>
              <a:ext uri="{FF2B5EF4-FFF2-40B4-BE49-F238E27FC236}">
                <a16:creationId xmlns:a16="http://schemas.microsoft.com/office/drawing/2014/main" id="{1B6FE532-455F-4958-A125-D72240023E2E}"/>
              </a:ext>
            </a:extLst>
          </p:cNvPr>
          <p:cNvSpPr>
            <a:spLocks noGrp="1"/>
          </p:cNvSpPr>
          <p:nvPr>
            <p:ph type="body" idx="1"/>
          </p:nvPr>
        </p:nvSpPr>
        <p:spPr>
          <a:xfrm>
            <a:off x="623888" y="4589464"/>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5" name="Footer Placeholder 4">
            <a:extLst>
              <a:ext uri="{FF2B5EF4-FFF2-40B4-BE49-F238E27FC236}">
                <a16:creationId xmlns:a16="http://schemas.microsoft.com/office/drawing/2014/main" id="{18D605E3-146B-45F2-9113-1807B362CE76}"/>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6CAE7FFD-47D7-43A5-AA68-86B462DDC82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639698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D5EAF-FCF6-4655-92D2-139AE9D6D352}"/>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913E849-6C38-4DFE-B739-4DDEB5797BD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C228D9-7C79-4677-98AF-326CCC7570F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66A27DF6-0982-4F3C-A725-5E3691510B01}"/>
              </a:ext>
            </a:extLst>
          </p:cNvPr>
          <p:cNvSpPr>
            <a:spLocks noGrp="1"/>
          </p:cNvSpPr>
          <p:nvPr>
            <p:ph type="ftr" sz="quarter" idx="11"/>
          </p:nvPr>
        </p:nvSpPr>
        <p:spPr/>
        <p:txBody>
          <a:bodyPr/>
          <a:lstStyle/>
          <a:p>
            <a:pPr>
              <a:defRPr/>
            </a:pPr>
            <a:endParaRPr lang="en-US" dirty="0"/>
          </a:p>
        </p:txBody>
      </p:sp>
      <p:pic>
        <p:nvPicPr>
          <p:cNvPr id="10" name="Picture 9" descr="ADA National Network logo">
            <a:extLst>
              <a:ext uri="{FF2B5EF4-FFF2-40B4-BE49-F238E27FC236}">
                <a16:creationId xmlns:a16="http://schemas.microsoft.com/office/drawing/2014/main" id="{3FE505C8-3F40-45D6-876A-A9410E1D1A8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21447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C9D81-1118-4E29-B889-705BB998CF8A}"/>
              </a:ext>
            </a:extLst>
          </p:cNvPr>
          <p:cNvSpPr>
            <a:spLocks noGrp="1"/>
          </p:cNvSpPr>
          <p:nvPr>
            <p:ph type="title" hasCustomPrompt="1"/>
          </p:nvPr>
        </p:nvSpPr>
        <p:spPr>
          <a:xfrm>
            <a:off x="629841" y="365126"/>
            <a:ext cx="78867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39E2541C-4218-46CD-9768-1E9E3B24777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418D3DB-F661-4813-AC6F-BCBE9CF6BDD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348108-B148-47D3-B798-43FA02DA542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6005342E-B838-42B3-9737-5D417DB50E2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F40ED78B-DF11-478E-88D2-0015CE8DBC97}"/>
              </a:ext>
            </a:extLst>
          </p:cNvPr>
          <p:cNvSpPr>
            <a:spLocks noGrp="1"/>
          </p:cNvSpPr>
          <p:nvPr>
            <p:ph type="ftr" sz="quarter" idx="11"/>
          </p:nvPr>
        </p:nvSpPr>
        <p:spPr/>
        <p:txBody>
          <a:bodyPr/>
          <a:lstStyle/>
          <a:p>
            <a:pPr>
              <a:defRPr/>
            </a:pPr>
            <a:endParaRPr lang="en-US" dirty="0"/>
          </a:p>
        </p:txBody>
      </p:sp>
      <p:pic>
        <p:nvPicPr>
          <p:cNvPr id="12" name="Picture 11" descr="ADA National Network logo">
            <a:extLst>
              <a:ext uri="{FF2B5EF4-FFF2-40B4-BE49-F238E27FC236}">
                <a16:creationId xmlns:a16="http://schemas.microsoft.com/office/drawing/2014/main" id="{B2E4F07E-7817-4B20-800F-507A11A84603}"/>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352971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4B35B-090D-4126-AD6D-E71C4D0AAF56}"/>
              </a:ext>
            </a:extLst>
          </p:cNvPr>
          <p:cNvSpPr>
            <a:spLocks noGrp="1"/>
          </p:cNvSpPr>
          <p:nvPr>
            <p:ph type="title" hasCustomPrompt="1"/>
          </p:nvPr>
        </p:nvSpPr>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C9309A01-C4AC-4274-9AC9-E93F1A793A99}"/>
              </a:ext>
            </a:extLst>
          </p:cNvPr>
          <p:cNvSpPr>
            <a:spLocks noGrp="1"/>
          </p:cNvSpPr>
          <p:nvPr>
            <p:ph type="ftr" sz="quarter" idx="11"/>
          </p:nvPr>
        </p:nvSpPr>
        <p:spPr/>
        <p:txBody>
          <a:bodyPr/>
          <a:lstStyle/>
          <a:p>
            <a:pPr>
              <a:defRPr/>
            </a:pPr>
            <a:endParaRPr lang="en-US" dirty="0"/>
          </a:p>
        </p:txBody>
      </p:sp>
      <p:pic>
        <p:nvPicPr>
          <p:cNvPr id="8" name="Picture 7" descr="ADA National Network logo">
            <a:extLst>
              <a:ext uri="{FF2B5EF4-FFF2-40B4-BE49-F238E27FC236}">
                <a16:creationId xmlns:a16="http://schemas.microsoft.com/office/drawing/2014/main" id="{49F2CECA-51A4-48FE-A127-24B717296F3A}"/>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825068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142B83-E782-4531-8F3B-164BC7E8F598}"/>
              </a:ext>
            </a:extLst>
          </p:cNvPr>
          <p:cNvSpPr>
            <a:spLocks noGrp="1"/>
          </p:cNvSpPr>
          <p:nvPr>
            <p:ph type="ftr" sz="quarter" idx="11"/>
          </p:nvPr>
        </p:nvSpPr>
        <p:spPr/>
        <p:txBody>
          <a:bodyPr/>
          <a:lstStyle/>
          <a:p>
            <a:pPr>
              <a:defRPr/>
            </a:pPr>
            <a:endParaRPr lang="en-US" dirty="0"/>
          </a:p>
        </p:txBody>
      </p:sp>
      <p:pic>
        <p:nvPicPr>
          <p:cNvPr id="6" name="Picture 5" descr="ADA National Network logo">
            <a:extLst>
              <a:ext uri="{FF2B5EF4-FFF2-40B4-BE49-F238E27FC236}">
                <a16:creationId xmlns:a16="http://schemas.microsoft.com/office/drawing/2014/main" id="{21BF6E43-F575-4004-9468-A59C4EF5CCEF}"/>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1041248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A9CFE-B28B-4682-A95D-A055AC48C21B}"/>
              </a:ext>
            </a:extLst>
          </p:cNvPr>
          <p:cNvSpPr>
            <a:spLocks noGrp="1"/>
          </p:cNvSpPr>
          <p:nvPr>
            <p:ph type="title" hasCustomPrompt="1"/>
          </p:nvPr>
        </p:nvSpPr>
        <p:spPr>
          <a:xfrm>
            <a:off x="629841" y="457200"/>
            <a:ext cx="2949178" cy="1600200"/>
          </a:xfrm>
        </p:spPr>
        <p:txBody>
          <a:bodyPr anchor="b"/>
          <a:lstStyle>
            <a:lvl1pPr>
              <a:defRPr sz="2400"/>
            </a:lvl1pPr>
          </a:lstStyle>
          <a:p>
            <a:r>
              <a:rPr lang="en-US" dirty="0"/>
              <a:t>CLICK TO EDIT MASTER TITLE STYLE</a:t>
            </a:r>
          </a:p>
        </p:txBody>
      </p:sp>
      <p:sp>
        <p:nvSpPr>
          <p:cNvPr id="3" name="Content Placeholder 2">
            <a:extLst>
              <a:ext uri="{FF2B5EF4-FFF2-40B4-BE49-F238E27FC236}">
                <a16:creationId xmlns:a16="http://schemas.microsoft.com/office/drawing/2014/main" id="{746CA9F6-7EA9-48FA-BB7E-5B4AC3F6CFB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FCA154-DCCD-488D-AA3E-8DF7293ED0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DCEBD378-A2DC-4702-9F7F-19E6A2F3815E}"/>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324C60E5-2FFE-4F36-9ACA-A394DA621C27}"/>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246163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AC77E-8408-4C32-8EE0-E50F09BB6283}"/>
              </a:ext>
            </a:extLst>
          </p:cNvPr>
          <p:cNvSpPr>
            <a:spLocks noGrp="1"/>
          </p:cNvSpPr>
          <p:nvPr>
            <p:ph type="title" hasCustomPrompt="1"/>
          </p:nvPr>
        </p:nvSpPr>
        <p:spPr>
          <a:xfrm>
            <a:off x="629841" y="457200"/>
            <a:ext cx="2949178" cy="1600200"/>
          </a:xfrm>
        </p:spPr>
        <p:txBody>
          <a:bodyPr anchor="b"/>
          <a:lstStyle>
            <a:lvl1pPr>
              <a:defRPr sz="2400"/>
            </a:lvl1pPr>
          </a:lstStyle>
          <a:p>
            <a:r>
              <a:rPr lang="en-US" dirty="0"/>
              <a:t>CLICK TO EDIT MASTER TITLE STYLE</a:t>
            </a:r>
          </a:p>
        </p:txBody>
      </p:sp>
      <p:sp>
        <p:nvSpPr>
          <p:cNvPr id="3" name="Picture Placeholder 2">
            <a:extLst>
              <a:ext uri="{FF2B5EF4-FFF2-40B4-BE49-F238E27FC236}">
                <a16:creationId xmlns:a16="http://schemas.microsoft.com/office/drawing/2014/main" id="{27B5CAE3-10BF-4B99-9A83-47FEAC528B2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2AEDE89D-94AB-428D-9C5C-24D4736A797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CDD392BD-56C5-40A9-9FE8-82EBF087D1A3}"/>
              </a:ext>
            </a:extLst>
          </p:cNvPr>
          <p:cNvSpPr>
            <a:spLocks noGrp="1"/>
          </p:cNvSpPr>
          <p:nvPr>
            <p:ph type="ftr" sz="quarter" idx="11"/>
          </p:nvPr>
        </p:nvSpPr>
        <p:spPr/>
        <p:txBody>
          <a:bodyPr/>
          <a:lstStyle/>
          <a:p>
            <a:pPr>
              <a:defRPr/>
            </a:pPr>
            <a:endParaRPr lang="en-US" dirty="0"/>
          </a:p>
        </p:txBody>
      </p:sp>
      <p:pic>
        <p:nvPicPr>
          <p:cNvPr id="9" name="Picture 8" descr="ADA National Network logo">
            <a:extLst>
              <a:ext uri="{FF2B5EF4-FFF2-40B4-BE49-F238E27FC236}">
                <a16:creationId xmlns:a16="http://schemas.microsoft.com/office/drawing/2014/main" id="{996100C3-23EC-43B1-9B39-70518A14F695}"/>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377239" y="5580490"/>
            <a:ext cx="2276221" cy="1325563"/>
          </a:xfrm>
          <a:prstGeom prst="rect">
            <a:avLst/>
          </a:prstGeom>
        </p:spPr>
      </p:pic>
    </p:spTree>
    <p:extLst>
      <p:ext uri="{BB962C8B-B14F-4D97-AF65-F5344CB8AC3E}">
        <p14:creationId xmlns:p14="http://schemas.microsoft.com/office/powerpoint/2010/main" val="3550445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225A8E-0BE1-438C-8559-B9433B79688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78FA8-06B7-4465-9D13-34F39911ACC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28B38527-663F-4B04-9798-61833F7756B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dirty="0"/>
          </a:p>
        </p:txBody>
      </p:sp>
    </p:spTree>
    <p:extLst>
      <p:ext uri="{BB962C8B-B14F-4D97-AF65-F5344CB8AC3E}">
        <p14:creationId xmlns:p14="http://schemas.microsoft.com/office/powerpoint/2010/main" val="1821028968"/>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adaparc.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mailto:hammel@uic.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adata.org/" TargetMode="Externa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9AD9E7F-772D-4646-B7D5-153520ED997E}"/>
              </a:ext>
              <a:ext uri="{C183D7F6-B498-43B3-948B-1728B52AA6E4}">
                <adec:decorative xmlns:adec="http://schemas.microsoft.com/office/drawing/2017/decorative" val="1"/>
              </a:ext>
            </a:extLst>
          </p:cNvPr>
          <p:cNvSpPr/>
          <p:nvPr/>
        </p:nvSpPr>
        <p:spPr>
          <a:xfrm>
            <a:off x="0" y="230226"/>
            <a:ext cx="9144000" cy="6046528"/>
          </a:xfrm>
          <a:prstGeom prst="rect">
            <a:avLst/>
          </a:prstGeom>
          <a:solidFill>
            <a:srgbClr val="5670AE"/>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C3F3F16-B413-4E7E-B707-1C4771DC1DD7}"/>
              </a:ext>
              <a:ext uri="{C183D7F6-B498-43B3-948B-1728B52AA6E4}">
                <adec:decorative xmlns:adec="http://schemas.microsoft.com/office/drawing/2017/decorative" val="1"/>
              </a:ext>
            </a:extLst>
          </p:cNvPr>
          <p:cNvSpPr/>
          <p:nvPr/>
        </p:nvSpPr>
        <p:spPr>
          <a:xfrm>
            <a:off x="-382772" y="2048618"/>
            <a:ext cx="9739424" cy="2760764"/>
          </a:xfrm>
          <a:prstGeom prst="rect">
            <a:avLst/>
          </a:prstGeom>
          <a:solidFill>
            <a:schemeClr val="bg1"/>
          </a:solidFill>
          <a:ln w="190500">
            <a:solidFill>
              <a:schemeClr val="accent1"/>
            </a:solidFill>
          </a:ln>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68C58B5-18C7-4D6F-8B55-B90EA75381BA}"/>
              </a:ext>
            </a:extLst>
          </p:cNvPr>
          <p:cNvSpPr>
            <a:spLocks noGrp="1"/>
          </p:cNvSpPr>
          <p:nvPr>
            <p:ph type="ctrTitle"/>
          </p:nvPr>
        </p:nvSpPr>
        <p:spPr>
          <a:xfrm>
            <a:off x="223284" y="2529252"/>
            <a:ext cx="8697432" cy="1767597"/>
          </a:xfrm>
        </p:spPr>
        <p:txBody>
          <a:bodyPr>
            <a:normAutofit fontScale="90000"/>
          </a:bodyPr>
          <a:lstStyle/>
          <a:p>
            <a:pPr>
              <a:lnSpc>
                <a:spcPct val="100000"/>
              </a:lnSpc>
              <a:spcBef>
                <a:spcPts val="600"/>
              </a:spcBef>
              <a:spcAft>
                <a:spcPts val="600"/>
              </a:spcAft>
            </a:pPr>
            <a:r>
              <a:rPr lang="en-US" sz="4400" b="1" spc="300" dirty="0">
                <a:solidFill>
                  <a:schemeClr val="accent5">
                    <a:lumMod val="50000"/>
                  </a:schemeClr>
                </a:solidFill>
                <a:latin typeface="+mn-lt"/>
              </a:rPr>
              <a:t>Americans with Disabilities Act</a:t>
            </a:r>
            <a:br>
              <a:rPr lang="en-US" dirty="0">
                <a:solidFill>
                  <a:schemeClr val="accent1"/>
                </a:solidFill>
              </a:rPr>
            </a:br>
            <a:r>
              <a:rPr lang="en-US" sz="8000" b="1" spc="-300" dirty="0">
                <a:solidFill>
                  <a:schemeClr val="accent1"/>
                </a:solidFill>
                <a:ea typeface="Source Sans Pro Black" panose="020B0803030403020204" pitchFamily="34" charset="0"/>
              </a:rPr>
              <a:t>STATE OF THE SCIENCE</a:t>
            </a:r>
            <a:endParaRPr lang="en-US" b="1" spc="-300" dirty="0">
              <a:solidFill>
                <a:schemeClr val="accent1"/>
              </a:solidFill>
              <a:ea typeface="Source Sans Pro Black" panose="020B0803030403020204" pitchFamily="34" charset="0"/>
            </a:endParaRPr>
          </a:p>
        </p:txBody>
      </p:sp>
      <p:sp>
        <p:nvSpPr>
          <p:cNvPr id="5" name="Subtitle 4">
            <a:extLst>
              <a:ext uri="{FF2B5EF4-FFF2-40B4-BE49-F238E27FC236}">
                <a16:creationId xmlns:a16="http://schemas.microsoft.com/office/drawing/2014/main" id="{CBEF4374-7ED0-45E9-80E0-A5609128FF34}"/>
              </a:ext>
            </a:extLst>
          </p:cNvPr>
          <p:cNvSpPr>
            <a:spLocks noGrp="1"/>
          </p:cNvSpPr>
          <p:nvPr>
            <p:ph type="subTitle" idx="1"/>
          </p:nvPr>
        </p:nvSpPr>
        <p:spPr>
          <a:xfrm>
            <a:off x="1057940" y="5163736"/>
            <a:ext cx="6858000" cy="831739"/>
          </a:xfrm>
        </p:spPr>
        <p:txBody>
          <a:bodyPr>
            <a:normAutofit fontScale="85000" lnSpcReduction="20000"/>
          </a:bodyPr>
          <a:lstStyle/>
          <a:p>
            <a:r>
              <a:rPr lang="en-US" sz="4300" b="1" dirty="0">
                <a:solidFill>
                  <a:schemeClr val="bg1"/>
                </a:solidFill>
              </a:rPr>
              <a:t>April 13 – 15, 2021</a:t>
            </a:r>
          </a:p>
          <a:p>
            <a:r>
              <a:rPr lang="en-US" sz="2400" b="1" spc="300" dirty="0">
                <a:solidFill>
                  <a:schemeClr val="bg1"/>
                </a:solidFill>
              </a:rPr>
              <a:t>#ADAStateOfScience</a:t>
            </a:r>
          </a:p>
        </p:txBody>
      </p:sp>
      <p:sp>
        <p:nvSpPr>
          <p:cNvPr id="6" name="Subtitle 4">
            <a:extLst>
              <a:ext uri="{FF2B5EF4-FFF2-40B4-BE49-F238E27FC236}">
                <a16:creationId xmlns:a16="http://schemas.microsoft.com/office/drawing/2014/main" id="{3E72430A-2AF4-4A47-80DD-3EF8261431DB}"/>
              </a:ext>
            </a:extLst>
          </p:cNvPr>
          <p:cNvSpPr txBox="1">
            <a:spLocks/>
          </p:cNvSpPr>
          <p:nvPr/>
        </p:nvSpPr>
        <p:spPr>
          <a:xfrm>
            <a:off x="2140243" y="859547"/>
            <a:ext cx="5900185" cy="724141"/>
          </a:xfrm>
          <a:prstGeom prst="rect">
            <a:avLst/>
          </a:prstGeom>
        </p:spPr>
        <p:txBody>
          <a:bodyPr vert="horz" lIns="91440" tIns="45720" rIns="91440" bIns="45720" rtlCol="0">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4800" b="1" dirty="0">
                <a:solidFill>
                  <a:schemeClr val="bg1"/>
                </a:solidFill>
              </a:rPr>
              <a:t>ADA National Network</a:t>
            </a:r>
          </a:p>
        </p:txBody>
      </p:sp>
      <p:pic>
        <p:nvPicPr>
          <p:cNvPr id="10" name="Picture 9" descr="ADA National Network logo">
            <a:extLst>
              <a:ext uri="{FF2B5EF4-FFF2-40B4-BE49-F238E27FC236}">
                <a16:creationId xmlns:a16="http://schemas.microsoft.com/office/drawing/2014/main" id="{6FD14BEA-40EF-40DA-B72D-C443C7D70DB5}"/>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480581" y="774607"/>
            <a:ext cx="894020" cy="894020"/>
          </a:xfrm>
          <a:prstGeom prst="rect">
            <a:avLst/>
          </a:prstGeom>
        </p:spPr>
      </p:pic>
    </p:spTree>
    <p:extLst>
      <p:ext uri="{BB962C8B-B14F-4D97-AF65-F5344CB8AC3E}">
        <p14:creationId xmlns:p14="http://schemas.microsoft.com/office/powerpoint/2010/main" val="3416918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0F86205-0359-4BD7-9422-1E356339672E}"/>
              </a:ext>
            </a:extLst>
          </p:cNvPr>
          <p:cNvSpPr>
            <a:spLocks noGrp="1"/>
          </p:cNvSpPr>
          <p:nvPr>
            <p:ph type="title"/>
          </p:nvPr>
        </p:nvSpPr>
        <p:spPr>
          <a:xfrm>
            <a:off x="628650" y="365125"/>
            <a:ext cx="7886700" cy="1325563"/>
          </a:xfrm>
        </p:spPr>
        <p:txBody>
          <a:bodyPr/>
          <a:lstStyle/>
          <a:p>
            <a:r>
              <a:rPr lang="en-US" dirty="0"/>
              <a:t>Community Disparities Reports (#3)</a:t>
            </a:r>
          </a:p>
        </p:txBody>
      </p:sp>
      <p:graphicFrame>
        <p:nvGraphicFramePr>
          <p:cNvPr id="4" name="Content Placeholder 3">
            <a:extLst>
              <a:ext uri="{FF2B5EF4-FFF2-40B4-BE49-F238E27FC236}">
                <a16:creationId xmlns:a16="http://schemas.microsoft.com/office/drawing/2014/main" id="{DE562219-3472-4B79-8E91-9DA4BF35C3EA}"/>
              </a:ext>
            </a:extLst>
          </p:cNvPr>
          <p:cNvGraphicFramePr>
            <a:graphicFrameLocks noGrp="1"/>
          </p:cNvGraphicFramePr>
          <p:nvPr>
            <p:ph idx="1"/>
            <p:extLst>
              <p:ext uri="{D42A27DB-BD31-4B8C-83A1-F6EECF244321}">
                <p14:modId xmlns:p14="http://schemas.microsoft.com/office/powerpoint/2010/main" val="861946577"/>
              </p:ext>
            </p:extLst>
          </p:nvPr>
        </p:nvGraphicFramePr>
        <p:xfrm>
          <a:off x="1735810" y="1751308"/>
          <a:ext cx="5884191" cy="3498300"/>
        </p:xfrm>
        <a:graphic>
          <a:graphicData uri="http://schemas.openxmlformats.org/drawingml/2006/table">
            <a:tbl>
              <a:tblPr firstRow="1" bandRow="1">
                <a:tableStyleId>{5C22544A-7EE6-4342-B048-85BDC9FD1C3A}</a:tableStyleId>
              </a:tblPr>
              <a:tblGrid>
                <a:gridCol w="1961397">
                  <a:extLst>
                    <a:ext uri="{9D8B030D-6E8A-4147-A177-3AD203B41FA5}">
                      <a16:colId xmlns:a16="http://schemas.microsoft.com/office/drawing/2014/main" val="470621147"/>
                    </a:ext>
                  </a:extLst>
                </a:gridCol>
                <a:gridCol w="1961397">
                  <a:extLst>
                    <a:ext uri="{9D8B030D-6E8A-4147-A177-3AD203B41FA5}">
                      <a16:colId xmlns:a16="http://schemas.microsoft.com/office/drawing/2014/main" val="818704774"/>
                    </a:ext>
                  </a:extLst>
                </a:gridCol>
                <a:gridCol w="1961397">
                  <a:extLst>
                    <a:ext uri="{9D8B030D-6E8A-4147-A177-3AD203B41FA5}">
                      <a16:colId xmlns:a16="http://schemas.microsoft.com/office/drawing/2014/main" val="2648084970"/>
                    </a:ext>
                  </a:extLst>
                </a:gridCol>
              </a:tblGrid>
              <a:tr h="343044">
                <a:tc>
                  <a:txBody>
                    <a:bodyPr/>
                    <a:lstStyle/>
                    <a:p>
                      <a:endParaRPr lang="en-US" sz="1800" dirty="0"/>
                    </a:p>
                  </a:txBody>
                  <a:tcPr marL="68580" marR="68580" marT="34290" marB="34290">
                    <a:noFill/>
                  </a:tcPr>
                </a:tc>
                <a:tc>
                  <a:txBody>
                    <a:bodyPr/>
                    <a:lstStyle/>
                    <a:p>
                      <a:pPr algn="ctr"/>
                      <a:r>
                        <a:rPr lang="en-US" sz="1800" b="1" dirty="0"/>
                        <a:t>% Living Below Poverty: </a:t>
                      </a:r>
                    </a:p>
                    <a:p>
                      <a:pPr algn="ctr"/>
                      <a:endParaRPr lang="en-US" sz="1800" b="1" dirty="0"/>
                    </a:p>
                    <a:p>
                      <a:pPr algn="ctr"/>
                      <a:r>
                        <a:rPr lang="en-US" sz="1800" b="1" dirty="0"/>
                        <a:t>Disability</a:t>
                      </a:r>
                    </a:p>
                  </a:txBody>
                  <a:tcPr marL="68580" marR="68580" marT="34290" marB="34290"/>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800" b="1" dirty="0"/>
                        <a:t>% Living Below Poverty: </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800" b="1" dirty="0"/>
                    </a:p>
                    <a:p>
                      <a:pPr marL="0" marR="0" lvl="0" indent="0" algn="ctr" defTabSz="685800" rtl="0" eaLnBrk="1" fontAlgn="auto" latinLnBrk="0" hangingPunct="1">
                        <a:lnSpc>
                          <a:spcPct val="100000"/>
                        </a:lnSpc>
                        <a:spcBef>
                          <a:spcPts val="0"/>
                        </a:spcBef>
                        <a:spcAft>
                          <a:spcPts val="0"/>
                        </a:spcAft>
                        <a:buClrTx/>
                        <a:buSzTx/>
                        <a:buFontTx/>
                        <a:buNone/>
                        <a:tabLst/>
                        <a:defRPr/>
                      </a:pPr>
                      <a:r>
                        <a:rPr lang="en-US" sz="1800" b="1" dirty="0"/>
                        <a:t>No Disability</a:t>
                      </a:r>
                    </a:p>
                  </a:txBody>
                  <a:tcPr marL="68580" marR="68580" marT="34290" marB="34290"/>
                </a:tc>
                <a:extLst>
                  <a:ext uri="{0D108BD9-81ED-4DB2-BD59-A6C34878D82A}">
                    <a16:rowId xmlns:a16="http://schemas.microsoft.com/office/drawing/2014/main" val="366155096"/>
                  </a:ext>
                </a:extLst>
              </a:tr>
              <a:tr h="343044">
                <a:tc>
                  <a:txBody>
                    <a:bodyPr/>
                    <a:lstStyle/>
                    <a:p>
                      <a:r>
                        <a:rPr lang="en-US" sz="1800" dirty="0"/>
                        <a:t>Naperville</a:t>
                      </a:r>
                    </a:p>
                  </a:txBody>
                  <a:tcPr marL="68580" marR="68580" marT="34290" marB="34290">
                    <a:noFill/>
                  </a:tcPr>
                </a:tc>
                <a:tc>
                  <a:txBody>
                    <a:bodyPr/>
                    <a:lstStyle/>
                    <a:p>
                      <a:r>
                        <a:rPr lang="en-US" sz="1800" dirty="0"/>
                        <a:t>12.5%</a:t>
                      </a:r>
                    </a:p>
                  </a:txBody>
                  <a:tcPr marL="68580" marR="68580" marT="34290" marB="34290">
                    <a:noFill/>
                  </a:tcPr>
                </a:tc>
                <a:tc>
                  <a:txBody>
                    <a:bodyPr/>
                    <a:lstStyle/>
                    <a:p>
                      <a:r>
                        <a:rPr lang="en-US" sz="1800" dirty="0"/>
                        <a:t>3.7%</a:t>
                      </a:r>
                    </a:p>
                  </a:txBody>
                  <a:tcPr marL="68580" marR="68580" marT="34290" marB="34290">
                    <a:noFill/>
                  </a:tcPr>
                </a:tc>
                <a:extLst>
                  <a:ext uri="{0D108BD9-81ED-4DB2-BD59-A6C34878D82A}">
                    <a16:rowId xmlns:a16="http://schemas.microsoft.com/office/drawing/2014/main" val="3736099449"/>
                  </a:ext>
                </a:extLst>
              </a:tr>
              <a:tr h="343044">
                <a:tc>
                  <a:txBody>
                    <a:bodyPr/>
                    <a:lstStyle/>
                    <a:p>
                      <a:pPr lvl="0">
                        <a:buNone/>
                      </a:pPr>
                      <a:r>
                        <a:rPr lang="en-US" sz="1800" dirty="0"/>
                        <a:t>Arlington Heights</a:t>
                      </a:r>
                    </a:p>
                  </a:txBody>
                  <a:tcPr marL="68580" marR="68580" marT="34290" marB="34290">
                    <a:noFill/>
                  </a:tcPr>
                </a:tc>
                <a:tc>
                  <a:txBody>
                    <a:bodyPr/>
                    <a:lstStyle/>
                    <a:p>
                      <a:r>
                        <a:rPr lang="en-US" sz="1800" dirty="0"/>
                        <a:t>16.3%</a:t>
                      </a:r>
                    </a:p>
                  </a:txBody>
                  <a:tcPr marL="68580" marR="68580" marT="34290" marB="34290">
                    <a:noFill/>
                  </a:tcPr>
                </a:tc>
                <a:tc>
                  <a:txBody>
                    <a:bodyPr/>
                    <a:lstStyle/>
                    <a:p>
                      <a:r>
                        <a:rPr lang="en-US" sz="1800" dirty="0"/>
                        <a:t>3.3%</a:t>
                      </a:r>
                    </a:p>
                  </a:txBody>
                  <a:tcPr marL="68580" marR="68580" marT="34290" marB="34290">
                    <a:noFill/>
                  </a:tcPr>
                </a:tc>
                <a:extLst>
                  <a:ext uri="{0D108BD9-81ED-4DB2-BD59-A6C34878D82A}">
                    <a16:rowId xmlns:a16="http://schemas.microsoft.com/office/drawing/2014/main" val="1219602615"/>
                  </a:ext>
                </a:extLst>
              </a:tr>
              <a:tr h="343044">
                <a:tc>
                  <a:txBody>
                    <a:bodyPr/>
                    <a:lstStyle/>
                    <a:p>
                      <a:pPr lvl="0">
                        <a:buNone/>
                      </a:pPr>
                      <a:r>
                        <a:rPr lang="en-US" sz="1800"/>
                        <a:t>Hazel Crest</a:t>
                      </a:r>
                      <a:endParaRPr lang="en-US" sz="1800" dirty="0"/>
                    </a:p>
                  </a:txBody>
                  <a:tcPr marL="68580" marR="68580" marT="34290" marB="34290">
                    <a:noFill/>
                  </a:tcPr>
                </a:tc>
                <a:tc>
                  <a:txBody>
                    <a:bodyPr/>
                    <a:lstStyle/>
                    <a:p>
                      <a:r>
                        <a:rPr lang="en-US" sz="1800" dirty="0"/>
                        <a:t>32.2%</a:t>
                      </a:r>
                    </a:p>
                  </a:txBody>
                  <a:tcPr marL="68580" marR="68580" marT="34290" marB="34290">
                    <a:noFill/>
                  </a:tcPr>
                </a:tc>
                <a:tc>
                  <a:txBody>
                    <a:bodyPr/>
                    <a:lstStyle/>
                    <a:p>
                      <a:r>
                        <a:rPr lang="en-US" sz="1800" dirty="0"/>
                        <a:t>11.4%</a:t>
                      </a:r>
                    </a:p>
                  </a:txBody>
                  <a:tcPr marL="68580" marR="68580" marT="34290" marB="34290">
                    <a:noFill/>
                  </a:tcPr>
                </a:tc>
                <a:extLst>
                  <a:ext uri="{0D108BD9-81ED-4DB2-BD59-A6C34878D82A}">
                    <a16:rowId xmlns:a16="http://schemas.microsoft.com/office/drawing/2014/main" val="2944773604"/>
                  </a:ext>
                </a:extLst>
              </a:tr>
              <a:tr h="343044">
                <a:tc>
                  <a:txBody>
                    <a:bodyPr/>
                    <a:lstStyle/>
                    <a:p>
                      <a:r>
                        <a:rPr lang="en-US" sz="1800"/>
                        <a:t>Chicago</a:t>
                      </a:r>
                    </a:p>
                  </a:txBody>
                  <a:tcPr marL="68580" marR="68580" marT="34290" marB="34290">
                    <a:noFill/>
                  </a:tcPr>
                </a:tc>
                <a:tc>
                  <a:txBody>
                    <a:bodyPr/>
                    <a:lstStyle/>
                    <a:p>
                      <a:r>
                        <a:rPr lang="en-US" sz="1800" dirty="0"/>
                        <a:t>34.5%</a:t>
                      </a:r>
                    </a:p>
                  </a:txBody>
                  <a:tcPr marL="68580" marR="68580" marT="34290" marB="34290">
                    <a:noFill/>
                  </a:tcPr>
                </a:tc>
                <a:tc>
                  <a:txBody>
                    <a:bodyPr/>
                    <a:lstStyle/>
                    <a:p>
                      <a:r>
                        <a:rPr lang="en-US" sz="1800" dirty="0"/>
                        <a:t>15.7%</a:t>
                      </a:r>
                      <a:br>
                        <a:rPr lang="en-US" sz="1800" dirty="0"/>
                      </a:br>
                      <a:endParaRPr lang="en-US" sz="1800" dirty="0"/>
                    </a:p>
                  </a:txBody>
                  <a:tcPr marL="68580" marR="68580" marT="34290" marB="34290">
                    <a:noFill/>
                  </a:tcPr>
                </a:tc>
                <a:extLst>
                  <a:ext uri="{0D108BD9-81ED-4DB2-BD59-A6C34878D82A}">
                    <a16:rowId xmlns:a16="http://schemas.microsoft.com/office/drawing/2014/main" val="2545059882"/>
                  </a:ext>
                </a:extLst>
              </a:tr>
              <a:tr h="343044">
                <a:tc>
                  <a:txBody>
                    <a:bodyPr/>
                    <a:lstStyle/>
                    <a:p>
                      <a:r>
                        <a:rPr lang="en-US" sz="1800" b="1"/>
                        <a:t>Illinois</a:t>
                      </a:r>
                    </a:p>
                  </a:txBody>
                  <a:tcPr marL="68580" marR="68580" marT="34290" marB="34290">
                    <a:noFill/>
                  </a:tcPr>
                </a:tc>
                <a:tc>
                  <a:txBody>
                    <a:bodyPr/>
                    <a:lstStyle/>
                    <a:p>
                      <a:r>
                        <a:rPr lang="en-US" sz="1800" b="1" dirty="0"/>
                        <a:t>26.3%</a:t>
                      </a:r>
                    </a:p>
                  </a:txBody>
                  <a:tcPr marL="68580" marR="68580" marT="34290" marB="34290">
                    <a:noFill/>
                  </a:tcPr>
                </a:tc>
                <a:tc>
                  <a:txBody>
                    <a:bodyPr/>
                    <a:lstStyle/>
                    <a:p>
                      <a:r>
                        <a:rPr lang="en-US" sz="1800" b="1" dirty="0"/>
                        <a:t>10.9%</a:t>
                      </a:r>
                    </a:p>
                  </a:txBody>
                  <a:tcPr marL="68580" marR="68580" marT="34290" marB="34290">
                    <a:noFill/>
                  </a:tcPr>
                </a:tc>
                <a:extLst>
                  <a:ext uri="{0D108BD9-81ED-4DB2-BD59-A6C34878D82A}">
                    <a16:rowId xmlns:a16="http://schemas.microsoft.com/office/drawing/2014/main" val="1724134266"/>
                  </a:ext>
                </a:extLst>
              </a:tr>
              <a:tr h="343044">
                <a:tc>
                  <a:txBody>
                    <a:bodyPr/>
                    <a:lstStyle/>
                    <a:p>
                      <a:pPr lvl="0">
                        <a:buNone/>
                      </a:pPr>
                      <a:r>
                        <a:rPr lang="en-US" sz="1800" b="1" dirty="0"/>
                        <a:t>United States</a:t>
                      </a:r>
                    </a:p>
                  </a:txBody>
                  <a:tcPr marL="68580" marR="68580" marT="34290" marB="34290">
                    <a:noFill/>
                  </a:tcPr>
                </a:tc>
                <a:tc>
                  <a:txBody>
                    <a:bodyPr/>
                    <a:lstStyle/>
                    <a:p>
                      <a:r>
                        <a:rPr lang="en-US" sz="1800" b="1" dirty="0"/>
                        <a:t>26.7%</a:t>
                      </a:r>
                    </a:p>
                  </a:txBody>
                  <a:tcPr marL="68580" marR="68580" marT="34290" marB="34290">
                    <a:noFill/>
                  </a:tcPr>
                </a:tc>
                <a:tc>
                  <a:txBody>
                    <a:bodyPr/>
                    <a:lstStyle/>
                    <a:p>
                      <a:r>
                        <a:rPr lang="en-US" sz="1800" b="1" dirty="0"/>
                        <a:t>11.7%</a:t>
                      </a:r>
                    </a:p>
                  </a:txBody>
                  <a:tcPr marL="68580" marR="68580" marT="34290" marB="34290">
                    <a:noFill/>
                  </a:tcPr>
                </a:tc>
                <a:extLst>
                  <a:ext uri="{0D108BD9-81ED-4DB2-BD59-A6C34878D82A}">
                    <a16:rowId xmlns:a16="http://schemas.microsoft.com/office/drawing/2014/main" val="6922577"/>
                  </a:ext>
                </a:extLst>
              </a:tr>
            </a:tbl>
          </a:graphicData>
        </a:graphic>
      </p:graphicFrame>
    </p:spTree>
    <p:extLst>
      <p:ext uri="{BB962C8B-B14F-4D97-AF65-F5344CB8AC3E}">
        <p14:creationId xmlns:p14="http://schemas.microsoft.com/office/powerpoint/2010/main" val="3746939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467E-ABBD-41C5-9268-1FE6B6707C3C}"/>
              </a:ext>
            </a:extLst>
          </p:cNvPr>
          <p:cNvSpPr>
            <a:spLocks noGrp="1"/>
          </p:cNvSpPr>
          <p:nvPr>
            <p:ph type="title"/>
          </p:nvPr>
        </p:nvSpPr>
        <p:spPr/>
        <p:txBody>
          <a:bodyPr/>
          <a:lstStyle/>
          <a:p>
            <a:r>
              <a:rPr lang="en-US" dirty="0"/>
              <a:t>Community Disparities Reports (#4)</a:t>
            </a:r>
          </a:p>
        </p:txBody>
      </p:sp>
      <p:pic>
        <p:nvPicPr>
          <p:cNvPr id="6" name="Picture 5" descr="Hazelcrest map&#10;&#10;GIS Map of where people with disabilities live in Hazelcrest, IL.  Greater percentages of people with disabilities live in the Northeast, Northwest and central portions of Hazelcrest">
            <a:extLst>
              <a:ext uri="{FF2B5EF4-FFF2-40B4-BE49-F238E27FC236}">
                <a16:creationId xmlns:a16="http://schemas.microsoft.com/office/drawing/2014/main" id="{C0DEAF05-9D68-4FF0-A298-7AAD31B87BFB}"/>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28650" y="1527690"/>
            <a:ext cx="4114800" cy="4315968"/>
          </a:xfrm>
          <a:prstGeom prst="rect">
            <a:avLst/>
          </a:prstGeom>
        </p:spPr>
      </p:pic>
      <p:sp>
        <p:nvSpPr>
          <p:cNvPr id="5" name="Content Placeholder 4">
            <a:extLst>
              <a:ext uri="{FF2B5EF4-FFF2-40B4-BE49-F238E27FC236}">
                <a16:creationId xmlns:a16="http://schemas.microsoft.com/office/drawing/2014/main" id="{C8B28169-ABAA-4450-B9C6-8EC90DF87AD6}"/>
              </a:ext>
            </a:extLst>
          </p:cNvPr>
          <p:cNvSpPr>
            <a:spLocks noGrp="1"/>
          </p:cNvSpPr>
          <p:nvPr>
            <p:ph idx="1"/>
          </p:nvPr>
        </p:nvSpPr>
        <p:spPr>
          <a:xfrm>
            <a:off x="5309937" y="1690689"/>
            <a:ext cx="3205413" cy="4486274"/>
          </a:xfrm>
        </p:spPr>
        <p:txBody>
          <a:bodyPr/>
          <a:lstStyle/>
          <a:p>
            <a:r>
              <a:rPr lang="en-US" dirty="0"/>
              <a:t>Where do people with disabilities live in Hazel Crest, IL? </a:t>
            </a:r>
          </a:p>
          <a:p>
            <a:pPr lvl="1"/>
            <a:r>
              <a:rPr lang="en-US" dirty="0"/>
              <a:t>Population: 16,314</a:t>
            </a:r>
          </a:p>
          <a:p>
            <a:pPr lvl="1"/>
            <a:r>
              <a:rPr lang="en-US" dirty="0"/>
              <a:t>Persons over 18 with disability: 2, 168 (13.3%)</a:t>
            </a:r>
          </a:p>
          <a:p>
            <a:r>
              <a:rPr lang="en-US" dirty="0"/>
              <a:t>Higher % living in north and middle communities</a:t>
            </a:r>
          </a:p>
        </p:txBody>
      </p:sp>
    </p:spTree>
    <p:extLst>
      <p:ext uri="{BB962C8B-B14F-4D97-AF65-F5344CB8AC3E}">
        <p14:creationId xmlns:p14="http://schemas.microsoft.com/office/powerpoint/2010/main" val="3307527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467E-ABBD-41C5-9268-1FE6B6707C3C}"/>
              </a:ext>
            </a:extLst>
          </p:cNvPr>
          <p:cNvSpPr>
            <a:spLocks noGrp="1"/>
          </p:cNvSpPr>
          <p:nvPr>
            <p:ph type="title"/>
          </p:nvPr>
        </p:nvSpPr>
        <p:spPr/>
        <p:txBody>
          <a:bodyPr/>
          <a:lstStyle/>
          <a:p>
            <a:r>
              <a:rPr lang="en-US" dirty="0"/>
              <a:t>Community Disparities Reports (#5)</a:t>
            </a:r>
          </a:p>
        </p:txBody>
      </p:sp>
      <p:pic>
        <p:nvPicPr>
          <p:cNvPr id="4" name="Content Placeholder 3" descr="GIS map of Chicago showing where people with disabilities live relative to public transportation bus access with 99% of people with disabilities living within 1/4 mile of train station. &#10;">
            <a:extLst>
              <a:ext uri="{FF2B5EF4-FFF2-40B4-BE49-F238E27FC236}">
                <a16:creationId xmlns:a16="http://schemas.microsoft.com/office/drawing/2014/main" id="{8ABE07F0-8B4E-4071-919E-69D8CA1B6025}"/>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759867" y="1253331"/>
            <a:ext cx="3357065" cy="4351338"/>
          </a:xfrm>
        </p:spPr>
      </p:pic>
      <p:pic>
        <p:nvPicPr>
          <p:cNvPr id="7" name="Picture 6" descr="GIS map of Houston showing where people with disabilities live relative to public transportation bus access with 71% of people with disabilities living within 1/4 mile of train station. &#10;">
            <a:extLst>
              <a:ext uri="{FF2B5EF4-FFF2-40B4-BE49-F238E27FC236}">
                <a16:creationId xmlns:a16="http://schemas.microsoft.com/office/drawing/2014/main" id="{3E3A5578-2E56-482C-965C-B593F5826602}"/>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572000" y="1914106"/>
            <a:ext cx="3655203" cy="3029788"/>
          </a:xfrm>
          <a:prstGeom prst="rect">
            <a:avLst/>
          </a:prstGeom>
        </p:spPr>
      </p:pic>
      <p:sp>
        <p:nvSpPr>
          <p:cNvPr id="8" name="TextBox 7">
            <a:extLst>
              <a:ext uri="{FF2B5EF4-FFF2-40B4-BE49-F238E27FC236}">
                <a16:creationId xmlns:a16="http://schemas.microsoft.com/office/drawing/2014/main" id="{3B72E9C1-D1A7-4219-8CEE-C2BCE9905DFA}"/>
              </a:ext>
            </a:extLst>
          </p:cNvPr>
          <p:cNvSpPr txBox="1"/>
          <p:nvPr/>
        </p:nvSpPr>
        <p:spPr>
          <a:xfrm>
            <a:off x="628650" y="5245768"/>
            <a:ext cx="7888626" cy="369332"/>
          </a:xfrm>
          <a:prstGeom prst="rect">
            <a:avLst/>
          </a:prstGeom>
          <a:noFill/>
        </p:spPr>
        <p:txBody>
          <a:bodyPr wrap="square" rtlCol="0">
            <a:spAutoFit/>
          </a:bodyPr>
          <a:lstStyle/>
          <a:p>
            <a:r>
              <a:rPr lang="en-US" dirty="0"/>
              <a:t>Chicago Bus: 99% Coverage for PWD	    Houston Bus: 71% Coverage for PWD </a:t>
            </a:r>
          </a:p>
        </p:txBody>
      </p:sp>
    </p:spTree>
    <p:extLst>
      <p:ext uri="{BB962C8B-B14F-4D97-AF65-F5344CB8AC3E}">
        <p14:creationId xmlns:p14="http://schemas.microsoft.com/office/powerpoint/2010/main" val="3574545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467E-ABBD-41C5-9268-1FE6B6707C3C}"/>
              </a:ext>
            </a:extLst>
          </p:cNvPr>
          <p:cNvSpPr>
            <a:spLocks noGrp="1"/>
          </p:cNvSpPr>
          <p:nvPr>
            <p:ph type="title"/>
          </p:nvPr>
        </p:nvSpPr>
        <p:spPr/>
        <p:txBody>
          <a:bodyPr/>
          <a:lstStyle/>
          <a:p>
            <a:r>
              <a:rPr lang="en-US" dirty="0"/>
              <a:t>Community Disparities Reports (#6)</a:t>
            </a:r>
          </a:p>
        </p:txBody>
      </p:sp>
      <p:pic>
        <p:nvPicPr>
          <p:cNvPr id="14" name="Content Placeholder 13" descr="GIS map of Chicago showing where people with disabilities live relative to public transportation train access with 49% of people with disabilities living within 1/2 mile of train station. &#10;">
            <a:extLst>
              <a:ext uri="{FF2B5EF4-FFF2-40B4-BE49-F238E27FC236}">
                <a16:creationId xmlns:a16="http://schemas.microsoft.com/office/drawing/2014/main" id="{6D43DD49-E931-47AC-A6CB-27C040F81717}"/>
              </a:ext>
            </a:extLst>
          </p:cNvPr>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628650" y="1148182"/>
            <a:ext cx="3362929" cy="4351338"/>
          </a:xfrm>
        </p:spPr>
      </p:pic>
      <p:pic>
        <p:nvPicPr>
          <p:cNvPr id="16" name="Picture 15" descr="GIS map of Houston showing where people with disabilities live relative to public transportation train access with 10% of people with disabilities living within 1/2 mile of train station. &#10;">
            <a:extLst>
              <a:ext uri="{FF2B5EF4-FFF2-40B4-BE49-F238E27FC236}">
                <a16:creationId xmlns:a16="http://schemas.microsoft.com/office/drawing/2014/main" id="{DB21D445-3667-4FAA-8EA2-AB5DEFE625C4}"/>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522190" y="1925053"/>
            <a:ext cx="3993160" cy="3320715"/>
          </a:xfrm>
          <a:prstGeom prst="rect">
            <a:avLst/>
          </a:prstGeom>
        </p:spPr>
      </p:pic>
      <p:sp>
        <p:nvSpPr>
          <p:cNvPr id="8" name="TextBox 7">
            <a:extLst>
              <a:ext uri="{FF2B5EF4-FFF2-40B4-BE49-F238E27FC236}">
                <a16:creationId xmlns:a16="http://schemas.microsoft.com/office/drawing/2014/main" id="{3B72E9C1-D1A7-4219-8CEE-C2BCE9905DFA}"/>
              </a:ext>
            </a:extLst>
          </p:cNvPr>
          <p:cNvSpPr txBox="1"/>
          <p:nvPr/>
        </p:nvSpPr>
        <p:spPr>
          <a:xfrm>
            <a:off x="628650" y="5245768"/>
            <a:ext cx="7886700" cy="369332"/>
          </a:xfrm>
          <a:prstGeom prst="rect">
            <a:avLst/>
          </a:prstGeom>
          <a:noFill/>
        </p:spPr>
        <p:txBody>
          <a:bodyPr wrap="square" rtlCol="0">
            <a:spAutoFit/>
          </a:bodyPr>
          <a:lstStyle/>
          <a:p>
            <a:r>
              <a:rPr lang="en-US" dirty="0"/>
              <a:t>Chicago Train: 49% Coverage for PWD	         Houston Train: 10% Coverage for PWD</a:t>
            </a:r>
          </a:p>
        </p:txBody>
      </p:sp>
    </p:spTree>
    <p:extLst>
      <p:ext uri="{BB962C8B-B14F-4D97-AF65-F5344CB8AC3E}">
        <p14:creationId xmlns:p14="http://schemas.microsoft.com/office/powerpoint/2010/main" val="717636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467E-ABBD-41C5-9268-1FE6B6707C3C}"/>
              </a:ext>
            </a:extLst>
          </p:cNvPr>
          <p:cNvSpPr>
            <a:spLocks noGrp="1"/>
          </p:cNvSpPr>
          <p:nvPr>
            <p:ph type="title"/>
          </p:nvPr>
        </p:nvSpPr>
        <p:spPr/>
        <p:txBody>
          <a:bodyPr/>
          <a:lstStyle/>
          <a:p>
            <a:r>
              <a:rPr lang="en-US" dirty="0"/>
              <a:t>Community Disparities Reports (#7)</a:t>
            </a:r>
          </a:p>
        </p:txBody>
      </p:sp>
      <p:sp>
        <p:nvSpPr>
          <p:cNvPr id="8" name="TextBox 7">
            <a:extLst>
              <a:ext uri="{FF2B5EF4-FFF2-40B4-BE49-F238E27FC236}">
                <a16:creationId xmlns:a16="http://schemas.microsoft.com/office/drawing/2014/main" id="{3B72E9C1-D1A7-4219-8CEE-C2BCE9905DFA}"/>
              </a:ext>
            </a:extLst>
          </p:cNvPr>
          <p:cNvSpPr txBox="1"/>
          <p:nvPr/>
        </p:nvSpPr>
        <p:spPr>
          <a:xfrm>
            <a:off x="628650" y="5855368"/>
            <a:ext cx="7886700" cy="369332"/>
          </a:xfrm>
          <a:prstGeom prst="rect">
            <a:avLst/>
          </a:prstGeom>
          <a:noFill/>
        </p:spPr>
        <p:txBody>
          <a:bodyPr wrap="square" rtlCol="0">
            <a:spAutoFit/>
          </a:bodyPr>
          <a:lstStyle/>
          <a:p>
            <a:r>
              <a:rPr lang="en-US" dirty="0"/>
              <a:t>Regional Bus Coverage for SF Bay Area : 97%         Regional Rail Coverage: 32%</a:t>
            </a:r>
          </a:p>
        </p:txBody>
      </p:sp>
      <p:pic>
        <p:nvPicPr>
          <p:cNvPr id="6" name="Picture 5" descr="GIS map of San Francisco Bay Area Region showing where people with disabilities live relative to public transportation bus access with 97% of people with disabilities living within 1/4 mile of bus station&#10;">
            <a:extLst>
              <a:ext uri="{FF2B5EF4-FFF2-40B4-BE49-F238E27FC236}">
                <a16:creationId xmlns:a16="http://schemas.microsoft.com/office/drawing/2014/main" id="{1BB68C28-8042-4040-AF87-A838D7BF93CD}"/>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53240" y="1572125"/>
            <a:ext cx="3206037" cy="4107031"/>
          </a:xfrm>
          <a:prstGeom prst="rect">
            <a:avLst/>
          </a:prstGeom>
        </p:spPr>
      </p:pic>
      <p:pic>
        <p:nvPicPr>
          <p:cNvPr id="9" name="Picture 8" descr="GIS map of San Francisco Bay Area Region showing where people with disabilities live relative to public transportation train/rail access with 32% of people with disabilities living within 1/2 mile of train station">
            <a:extLst>
              <a:ext uri="{FF2B5EF4-FFF2-40B4-BE49-F238E27FC236}">
                <a16:creationId xmlns:a16="http://schemas.microsoft.com/office/drawing/2014/main" id="{416ABDBE-97ED-43F7-8058-34918C932305}"/>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084724" y="1541316"/>
            <a:ext cx="3206037" cy="4137841"/>
          </a:xfrm>
          <a:prstGeom prst="rect">
            <a:avLst/>
          </a:prstGeom>
        </p:spPr>
      </p:pic>
    </p:spTree>
    <p:extLst>
      <p:ext uri="{BB962C8B-B14F-4D97-AF65-F5344CB8AC3E}">
        <p14:creationId xmlns:p14="http://schemas.microsoft.com/office/powerpoint/2010/main" val="3158310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8467E-ABBD-41C5-9268-1FE6B6707C3C}"/>
              </a:ext>
            </a:extLst>
          </p:cNvPr>
          <p:cNvSpPr>
            <a:spLocks noGrp="1"/>
          </p:cNvSpPr>
          <p:nvPr>
            <p:ph type="title"/>
          </p:nvPr>
        </p:nvSpPr>
        <p:spPr/>
        <p:txBody>
          <a:bodyPr/>
          <a:lstStyle/>
          <a:p>
            <a:r>
              <a:rPr lang="en-US" dirty="0"/>
              <a:t>Community </a:t>
            </a:r>
            <a:r>
              <a:rPr lang="en-US"/>
              <a:t>Disparities Reports (#8)</a:t>
            </a:r>
            <a:endParaRPr lang="en-US" dirty="0"/>
          </a:p>
        </p:txBody>
      </p:sp>
      <p:sp>
        <p:nvSpPr>
          <p:cNvPr id="5" name="Content Placeholder 4">
            <a:extLst>
              <a:ext uri="{FF2B5EF4-FFF2-40B4-BE49-F238E27FC236}">
                <a16:creationId xmlns:a16="http://schemas.microsoft.com/office/drawing/2014/main" id="{C8B28169-ABAA-4450-B9C6-8EC90DF87AD6}"/>
              </a:ext>
            </a:extLst>
          </p:cNvPr>
          <p:cNvSpPr>
            <a:spLocks noGrp="1"/>
          </p:cNvSpPr>
          <p:nvPr>
            <p:ph idx="1"/>
          </p:nvPr>
        </p:nvSpPr>
        <p:spPr/>
        <p:txBody>
          <a:bodyPr/>
          <a:lstStyle/>
          <a:p>
            <a:pPr marL="0" indent="0">
              <a:buNone/>
            </a:pPr>
            <a:r>
              <a:rPr lang="en-US" b="1" dirty="0">
                <a:latin typeface="Calibri" panose="020F0502020204030204" pitchFamily="34" charset="0"/>
              </a:rPr>
              <a:t>Community Action Planning: Break-out Groups</a:t>
            </a:r>
            <a:br>
              <a:rPr lang="en-US" dirty="0">
                <a:latin typeface="Calibri" panose="020F0502020204030204" pitchFamily="34" charset="0"/>
              </a:rPr>
            </a:br>
            <a:br>
              <a:rPr lang="en-US" dirty="0">
                <a:latin typeface="Calibri" panose="020F0502020204030204" pitchFamily="34" charset="0"/>
              </a:rPr>
            </a:br>
            <a:r>
              <a:rPr lang="en-US" dirty="0">
                <a:latin typeface="Calibri" panose="020F0502020204030204" pitchFamily="34" charset="0"/>
              </a:rPr>
              <a:t>1. What areas of participation are high priorities to address in your community/city and to people with disabilities in it? </a:t>
            </a:r>
            <a:br>
              <a:rPr lang="en-US" dirty="0">
                <a:latin typeface="Calibri" panose="020F0502020204030204" pitchFamily="34" charset="0"/>
              </a:rPr>
            </a:br>
            <a:br>
              <a:rPr lang="en-US" dirty="0">
                <a:latin typeface="Calibri" panose="020F0502020204030204" pitchFamily="34" charset="0"/>
              </a:rPr>
            </a:br>
            <a:r>
              <a:rPr lang="en-US" dirty="0">
                <a:latin typeface="Calibri" panose="020F0502020204030204" pitchFamily="34" charset="0"/>
              </a:rPr>
              <a:t>2. How could you use the ADA PARC data in your community to improve participation opportunities and decrease disparities experienced by people with disabilities? </a:t>
            </a:r>
            <a:br>
              <a:rPr lang="en-US" dirty="0">
                <a:latin typeface="Calibri" panose="020F0502020204030204" pitchFamily="34" charset="0"/>
              </a:rPr>
            </a:br>
            <a:br>
              <a:rPr lang="en-US" dirty="0">
                <a:latin typeface="Calibri" panose="020F0502020204030204" pitchFamily="34" charset="0"/>
              </a:rPr>
            </a:br>
            <a:r>
              <a:rPr lang="en-US" dirty="0">
                <a:latin typeface="Calibri" panose="020F0502020204030204" pitchFamily="34" charset="0"/>
              </a:rPr>
              <a:t>3. How can we all work together to create communities that have equitable participation opportunities for people with disabilities?</a:t>
            </a:r>
            <a:endParaRPr lang="en-US" dirty="0"/>
          </a:p>
        </p:txBody>
      </p:sp>
    </p:spTree>
    <p:extLst>
      <p:ext uri="{BB962C8B-B14F-4D97-AF65-F5344CB8AC3E}">
        <p14:creationId xmlns:p14="http://schemas.microsoft.com/office/powerpoint/2010/main" val="1396661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a:t>
            </a:r>
          </a:p>
        </p:txBody>
      </p:sp>
      <p:sp>
        <p:nvSpPr>
          <p:cNvPr id="7" name="Content Placeholder 6">
            <a:extLst>
              <a:ext uri="{FF2B5EF4-FFF2-40B4-BE49-F238E27FC236}">
                <a16:creationId xmlns:a16="http://schemas.microsoft.com/office/drawing/2014/main" id="{96EF7B4C-CE80-476D-B77A-2EED0765D96A}"/>
              </a:ext>
            </a:extLst>
          </p:cNvPr>
          <p:cNvSpPr>
            <a:spLocks noGrp="1"/>
          </p:cNvSpPr>
          <p:nvPr>
            <p:ph idx="1"/>
          </p:nvPr>
        </p:nvSpPr>
        <p:spPr/>
        <p:txBody>
          <a:bodyPr>
            <a:normAutofit fontScale="92500" lnSpcReduction="20000"/>
          </a:bodyPr>
          <a:lstStyle/>
          <a:p>
            <a:pPr marL="0" indent="0">
              <a:buNone/>
            </a:pPr>
            <a:r>
              <a:rPr lang="en-US" sz="2200" dirty="0"/>
              <a:t>Transportation Actions </a:t>
            </a:r>
          </a:p>
          <a:p>
            <a:pPr lvl="1"/>
            <a:r>
              <a:rPr lang="en-US" sz="2200" dirty="0"/>
              <a:t>Need regional transportation maps as most people travel across region- can ADA PARC generate these?</a:t>
            </a:r>
          </a:p>
          <a:p>
            <a:pPr lvl="1"/>
            <a:r>
              <a:rPr lang="en-US" sz="2200" dirty="0"/>
              <a:t>Identify transit gaps and “black holes” where disparities exist and who they affect most across region</a:t>
            </a:r>
          </a:p>
          <a:p>
            <a:pPr lvl="1"/>
            <a:r>
              <a:rPr lang="en-US" sz="2200" dirty="0"/>
              <a:t>Evaluate coordination between and among transit services across region with transportation agencies</a:t>
            </a:r>
          </a:p>
          <a:p>
            <a:pPr lvl="1"/>
            <a:r>
              <a:rPr lang="en-US" sz="2200" dirty="0"/>
              <a:t>Champion communities that are addressing accessibility and access to share across 275 communities in Mayors Caucus</a:t>
            </a:r>
          </a:p>
          <a:p>
            <a:pPr marL="0" indent="0">
              <a:buNone/>
            </a:pPr>
            <a:r>
              <a:rPr lang="en-US" sz="2200" dirty="0"/>
              <a:t>Other Participation Actions</a:t>
            </a:r>
          </a:p>
          <a:p>
            <a:pPr lvl="1"/>
            <a:r>
              <a:rPr lang="en-US" sz="2200" dirty="0"/>
              <a:t>Affordable, accessible and integrated housing across a community</a:t>
            </a:r>
          </a:p>
          <a:p>
            <a:pPr lvl="1"/>
            <a:r>
              <a:rPr lang="en-US" sz="2200" dirty="0"/>
              <a:t>Access to key resources in communities (e.g., healthy food, internet, centers for independent living, civic and community sites)</a:t>
            </a:r>
          </a:p>
          <a:p>
            <a:pPr lvl="1"/>
            <a:r>
              <a:rPr lang="en-US" sz="2200" dirty="0"/>
              <a:t>Access to low cost/free community participation opportunities</a:t>
            </a:r>
          </a:p>
          <a:p>
            <a:pPr lvl="1"/>
            <a:r>
              <a:rPr lang="en-US" sz="2200" dirty="0"/>
              <a:t>Social isolation and participation</a:t>
            </a:r>
          </a:p>
          <a:p>
            <a:pPr lvl="1"/>
            <a:r>
              <a:rPr lang="en-US" sz="2200" dirty="0"/>
              <a:t>Employment &amp; post secondary education strategies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69194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6F243-16CA-4081-B99F-1D796B183F5F}"/>
              </a:ext>
            </a:extLst>
          </p:cNvPr>
          <p:cNvSpPr>
            <a:spLocks noGrp="1"/>
          </p:cNvSpPr>
          <p:nvPr>
            <p:ph type="title"/>
          </p:nvPr>
        </p:nvSpPr>
        <p:spPr/>
        <p:txBody>
          <a:bodyPr/>
          <a:lstStyle/>
          <a:p>
            <a:r>
              <a:rPr lang="en-US" dirty="0"/>
              <a:t>What Can We Learn From The Findings?</a:t>
            </a:r>
          </a:p>
        </p:txBody>
      </p:sp>
      <p:sp>
        <p:nvSpPr>
          <p:cNvPr id="3" name="Content Placeholder 2">
            <a:extLst>
              <a:ext uri="{FF2B5EF4-FFF2-40B4-BE49-F238E27FC236}">
                <a16:creationId xmlns:a16="http://schemas.microsoft.com/office/drawing/2014/main" id="{EEB671B3-70A4-4F7A-8B01-4C72EABE3C1A}"/>
              </a:ext>
            </a:extLst>
          </p:cNvPr>
          <p:cNvSpPr>
            <a:spLocks noGrp="1"/>
          </p:cNvSpPr>
          <p:nvPr>
            <p:ph idx="1"/>
          </p:nvPr>
        </p:nvSpPr>
        <p:spPr/>
        <p:txBody>
          <a:bodyPr/>
          <a:lstStyle/>
          <a:p>
            <a:r>
              <a:rPr lang="en-US" sz="2400" dirty="0"/>
              <a:t>Need for community reports like these across all MMC communities so can action plan and leverage resources and power across MMC</a:t>
            </a:r>
          </a:p>
          <a:p>
            <a:r>
              <a:rPr lang="en-US" sz="2400" dirty="0"/>
              <a:t>Need to continue collaboration between ADA PARC, ADA Centers and Mayors Caucus to plan, executive and document action outcomes and impact</a:t>
            </a:r>
          </a:p>
          <a:p>
            <a:r>
              <a:rPr lang="en-US" sz="2400" dirty="0"/>
              <a:t>Need to coordinate with transportation, housing and city planner organizations to share info publicly</a:t>
            </a:r>
          </a:p>
          <a:p>
            <a:r>
              <a:rPr lang="en-US" sz="2400" dirty="0"/>
              <a:t>Need to involve disability rights communities and diverse constituents in these forums and actions</a:t>
            </a:r>
          </a:p>
          <a:p>
            <a:endParaRPr lang="en-US" dirty="0"/>
          </a:p>
        </p:txBody>
      </p:sp>
    </p:spTree>
    <p:extLst>
      <p:ext uri="{BB962C8B-B14F-4D97-AF65-F5344CB8AC3E}">
        <p14:creationId xmlns:p14="http://schemas.microsoft.com/office/powerpoint/2010/main" val="159631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To Strengthen The Study’s Findings </a:t>
            </a:r>
          </a:p>
        </p:txBody>
      </p:sp>
      <p:sp>
        <p:nvSpPr>
          <p:cNvPr id="3" name="Content Placeholder 2">
            <a:extLst>
              <a:ext uri="{FF2B5EF4-FFF2-40B4-BE49-F238E27FC236}">
                <a16:creationId xmlns:a16="http://schemas.microsoft.com/office/drawing/2014/main" id="{992D7321-943E-4802-8DE7-3239DEFEFFB7}"/>
              </a:ext>
            </a:extLst>
          </p:cNvPr>
          <p:cNvSpPr>
            <a:spLocks noGrp="1"/>
          </p:cNvSpPr>
          <p:nvPr>
            <p:ph idx="1"/>
          </p:nvPr>
        </p:nvSpPr>
        <p:spPr/>
        <p:txBody>
          <a:bodyPr/>
          <a:lstStyle/>
          <a:p>
            <a:r>
              <a:rPr lang="en-US" dirty="0"/>
              <a:t>Update ADA PARC website so communities can get this city and neighborhood level info easily and quickly as infographics</a:t>
            </a:r>
          </a:p>
          <a:p>
            <a:r>
              <a:rPr lang="en-US" dirty="0"/>
              <a:t>Create an online format for holding and documenting community forums</a:t>
            </a:r>
          </a:p>
          <a:p>
            <a:r>
              <a:rPr lang="en-US" dirty="0"/>
              <a:t>Generate community reports for any cities interested in joining the consortium</a:t>
            </a:r>
          </a:p>
          <a:p>
            <a:r>
              <a:rPr lang="en-US" dirty="0"/>
              <a:t>Redo the transportation survey, oversampling in these cities so they get consumer perspectives </a:t>
            </a:r>
          </a:p>
          <a:p>
            <a:r>
              <a:rPr lang="en-US" dirty="0"/>
              <a:t>Replicate this appreciative inquiry approach with cities throughout ADA regions </a:t>
            </a:r>
          </a:p>
          <a:p>
            <a:r>
              <a:rPr lang="en-US" dirty="0"/>
              <a:t>Evaluate action outcomes and impact across cities that participate and add these to our website as examples</a:t>
            </a:r>
          </a:p>
        </p:txBody>
      </p:sp>
    </p:spTree>
    <p:extLst>
      <p:ext uri="{BB962C8B-B14F-4D97-AF65-F5344CB8AC3E}">
        <p14:creationId xmlns:p14="http://schemas.microsoft.com/office/powerpoint/2010/main" val="1672365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2D7321-943E-4802-8DE7-3239DEFEFFB7}"/>
              </a:ext>
            </a:extLst>
          </p:cNvPr>
          <p:cNvSpPr>
            <a:spLocks noGrp="1"/>
          </p:cNvSpPr>
          <p:nvPr>
            <p:ph type="title" idx="4294967295"/>
          </p:nvPr>
        </p:nvSpPr>
        <p:spPr>
          <a:xfrm>
            <a:off x="628650" y="1825625"/>
            <a:ext cx="7886700" cy="435133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Thank you to all of our ADA PARC consortium collaborators and participants, including the Metropolitan Mayors Caucus.  </a:t>
            </a:r>
            <a:br>
              <a:rPr kumimoji="0" lang="en-US" sz="3200" b="0" i="0" u="none" strike="noStrike" kern="1200" cap="none" spc="0" normalizeH="0" baseline="0" noProof="0" dirty="0">
                <a:ln>
                  <a:noFill/>
                </a:ln>
                <a:solidFill>
                  <a:schemeClr val="tx1"/>
                </a:solidFill>
                <a:effectLst/>
                <a:uLnTx/>
                <a:uFillTx/>
                <a:latin typeface="+mn-lt"/>
                <a:ea typeface="+mn-ea"/>
                <a:cs typeface="+mn-cs"/>
              </a:rPr>
            </a:b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1"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For more information about ADA PARC, </a:t>
            </a:r>
            <a:br>
              <a:rPr kumimoji="0" lang="en-US" sz="2800" b="0" i="0" u="none" strike="noStrike" kern="1200" cap="none" spc="0" normalizeH="0" baseline="0" noProof="0" dirty="0">
                <a:ln>
                  <a:noFill/>
                </a:ln>
                <a:solidFill>
                  <a:schemeClr val="tx1"/>
                </a:solidFill>
                <a:effectLst/>
                <a:uLnTx/>
                <a:uFillTx/>
                <a:latin typeface="+mn-lt"/>
                <a:ea typeface="+mn-ea"/>
                <a:cs typeface="+mn-cs"/>
              </a:rPr>
            </a:br>
            <a:r>
              <a:rPr kumimoji="0" lang="en-US" sz="2800" b="0" i="0" u="none" strike="noStrike" kern="1200" cap="none" spc="0" normalizeH="0" baseline="0" noProof="0" dirty="0">
                <a:ln>
                  <a:noFill/>
                </a:ln>
                <a:solidFill>
                  <a:schemeClr val="tx1"/>
                </a:solidFill>
                <a:effectLst/>
                <a:uLnTx/>
                <a:uFillTx/>
                <a:latin typeface="+mn-lt"/>
                <a:ea typeface="+mn-ea"/>
                <a:cs typeface="+mn-cs"/>
              </a:rPr>
              <a:t>go to </a:t>
            </a:r>
            <a:r>
              <a:rPr kumimoji="0" lang="en-US" sz="2800" b="0" i="0" u="none" strike="noStrike" kern="1200" cap="none" spc="0" normalizeH="0" baseline="0" noProof="0" dirty="0">
                <a:ln>
                  <a:noFill/>
                </a:ln>
                <a:solidFill>
                  <a:schemeClr val="tx1"/>
                </a:solidFill>
                <a:effectLst/>
                <a:uLnTx/>
                <a:uFillTx/>
                <a:latin typeface="+mn-lt"/>
                <a:ea typeface="+mn-ea"/>
                <a:cs typeface="+mn-cs"/>
                <a:hlinkClick r:id="rId3" action="ppaction://hlinkfile"/>
              </a:rPr>
              <a:t>adaparc.org </a:t>
            </a:r>
            <a:br>
              <a:rPr kumimoji="0" lang="en-US" sz="2800" b="0" i="0" u="none" strike="noStrike" kern="1200" cap="none" spc="0" normalizeH="0" baseline="0" noProof="0" dirty="0">
                <a:ln>
                  <a:noFill/>
                </a:ln>
                <a:solidFill>
                  <a:schemeClr val="tx1"/>
                </a:solidFill>
                <a:effectLst/>
                <a:uLnTx/>
                <a:uFillTx/>
                <a:latin typeface="+mn-lt"/>
                <a:ea typeface="+mn-ea"/>
                <a:cs typeface="+mn-cs"/>
              </a:rPr>
            </a:br>
            <a:br>
              <a:rPr kumimoji="0" lang="en-US" sz="2800" b="0" i="0" u="none" strike="noStrike" kern="1200" cap="none" spc="0" normalizeH="0" baseline="0" noProof="0" dirty="0">
                <a:ln>
                  <a:noFill/>
                </a:ln>
                <a:solidFill>
                  <a:schemeClr val="tx1"/>
                </a:solidFill>
                <a:effectLst/>
                <a:uLnTx/>
                <a:uFillTx/>
                <a:latin typeface="+mn-lt"/>
                <a:ea typeface="+mn-ea"/>
                <a:cs typeface="+mn-cs"/>
              </a:rPr>
            </a:br>
            <a:r>
              <a:rPr kumimoji="0" lang="en-US" sz="2800" b="0" i="0" u="none" strike="noStrike" kern="1200" cap="none" spc="0" normalizeH="0" baseline="0" noProof="0" dirty="0">
                <a:ln>
                  <a:noFill/>
                </a:ln>
                <a:solidFill>
                  <a:schemeClr val="tx1"/>
                </a:solidFill>
                <a:effectLst/>
                <a:uLnTx/>
                <a:uFillTx/>
                <a:latin typeface="+mn-lt"/>
                <a:ea typeface="+mn-ea"/>
                <a:cs typeface="+mn-cs"/>
              </a:rPr>
              <a:t>or contact Joy Hammel: </a:t>
            </a:r>
            <a:r>
              <a:rPr kumimoji="0" lang="en-US" sz="2800" b="0" i="0" u="none" strike="noStrike" kern="1200" cap="none" spc="0" normalizeH="0" baseline="0" noProof="0" dirty="0">
                <a:ln>
                  <a:noFill/>
                </a:ln>
                <a:solidFill>
                  <a:schemeClr val="tx1"/>
                </a:solidFill>
                <a:effectLst/>
                <a:uLnTx/>
                <a:uFillTx/>
                <a:latin typeface="+mn-lt"/>
                <a:ea typeface="+mn-ea"/>
                <a:cs typeface="+mn-cs"/>
                <a:hlinkClick r:id="rId4"/>
              </a:rPr>
              <a:t>hammel@uic.edu</a:t>
            </a:r>
            <a:r>
              <a:rPr kumimoji="0" lang="en-US" sz="2800" b="0" i="0" u="none" strike="noStrike" kern="1200" cap="none" spc="0" normalizeH="0" baseline="0" noProof="0" dirty="0">
                <a:ln>
                  <a:noFill/>
                </a:ln>
                <a:solidFill>
                  <a:schemeClr val="tx1"/>
                </a:solidFill>
                <a:effectLst/>
                <a:uLnTx/>
                <a:uFillTx/>
                <a:latin typeface="+mn-lt"/>
                <a:ea typeface="+mn-ea"/>
                <a:cs typeface="+mn-cs"/>
              </a:rPr>
              <a:t>  </a:t>
            </a:r>
          </a:p>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endParaRPr kumimoji="0" lang="en-US" sz="2100" b="0" i="0" u="none" strike="noStrike" kern="1200" cap="none" spc="0" normalizeH="0" baseline="0" noProof="0" dirty="0">
              <a:ln>
                <a:noFill/>
              </a:ln>
              <a:solidFill>
                <a:schemeClr val="tx1"/>
              </a:solidFill>
              <a:effectLst/>
              <a:uLnTx/>
              <a:uFillTx/>
              <a:latin typeface="+mn-lt"/>
              <a:ea typeface="+mn-ea"/>
              <a:cs typeface="+mn-cs"/>
            </a:endParaRPr>
          </a:p>
        </p:txBody>
      </p:sp>
      <p:pic>
        <p:nvPicPr>
          <p:cNvPr id="4" name="Picture 3" descr="ADA  PARC logo in blue and orange colors.">
            <a:extLst>
              <a:ext uri="{FF2B5EF4-FFF2-40B4-BE49-F238E27FC236}">
                <a16:creationId xmlns:a16="http://schemas.microsoft.com/office/drawing/2014/main" id="{4EC6DEDF-C047-4FE9-8C9D-39B7083A16E4}"/>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92818" y="667102"/>
            <a:ext cx="1581150" cy="1023587"/>
          </a:xfrm>
          <a:prstGeom prst="rect">
            <a:avLst/>
          </a:prstGeom>
        </p:spPr>
      </p:pic>
    </p:spTree>
    <p:extLst>
      <p:ext uri="{BB962C8B-B14F-4D97-AF65-F5344CB8AC3E}">
        <p14:creationId xmlns:p14="http://schemas.microsoft.com/office/powerpoint/2010/main" val="1815921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p>
            <a:r>
              <a:rPr lang="en-US" dirty="0"/>
              <a:t>Acknowledgements</a:t>
            </a:r>
          </a:p>
        </p:txBody>
      </p:sp>
      <p:sp>
        <p:nvSpPr>
          <p:cNvPr id="4" name="Content Placeholder 3"/>
          <p:cNvSpPr>
            <a:spLocks noGrp="1"/>
          </p:cNvSpPr>
          <p:nvPr>
            <p:ph type="body" idx="1"/>
          </p:nvPr>
        </p:nvSpPr>
        <p:spPr>
          <a:xfrm>
            <a:off x="623888" y="4589464"/>
            <a:ext cx="7886700" cy="1500187"/>
          </a:xfrm>
        </p:spPr>
        <p:txBody>
          <a:bodyPr>
            <a:normAutofit/>
          </a:bodyPr>
          <a:lstStyle/>
          <a:p>
            <a:pPr>
              <a:spcBef>
                <a:spcPts val="0"/>
              </a:spcBef>
              <a:spcAft>
                <a:spcPts val="600"/>
              </a:spcAft>
            </a:pPr>
            <a:r>
              <a:rPr lang="en-US" sz="1700" dirty="0"/>
              <a:t>The work of this Center </a:t>
            </a:r>
            <a:r>
              <a:rPr lang="en-US" sz="1700" b="0" i="0" dirty="0">
                <a:effectLst/>
              </a:rPr>
              <a:t>was developed under a grant from the National Institute on Disability, Independent Living, and Rehabilitation Research (NIDILRR grant numbers</a:t>
            </a:r>
            <a:r>
              <a:rPr lang="en-US" sz="1700" dirty="0"/>
              <a:t> 90DP0026 and 90DPAD0001</a:t>
            </a:r>
            <a:r>
              <a:rPr lang="en-US" sz="1700" b="0" i="0" dirty="0">
                <a:effectLst/>
              </a:rPr>
              <a:t>). NIDILRR is a Center within the Administration for Community Living (ACL), Department of Health and Human Services (HHS). The contents of this presentation do not necessarily represent the policy of NIDILRR, ACL, HHS, and you should not assume endorsement by the Federal Government.</a:t>
            </a:r>
            <a:endParaRPr lang="en-US" sz="1700" dirty="0"/>
          </a:p>
        </p:txBody>
      </p:sp>
      <p:sp>
        <p:nvSpPr>
          <p:cNvPr id="3" name="Slide Number Placeholder 2"/>
          <p:cNvSpPr>
            <a:spLocks noGrp="1"/>
          </p:cNvSpPr>
          <p:nvPr>
            <p:ph type="sldNum" sz="quarter" idx="4294967295"/>
          </p:nvPr>
        </p:nvSpPr>
        <p:spPr>
          <a:xfrm>
            <a:off x="7010400" y="6356350"/>
            <a:ext cx="2133600" cy="365125"/>
          </a:xfrm>
          <a:prstGeom prst="rect">
            <a:avLst/>
          </a:prstGeom>
        </p:spPr>
        <p:txBody>
          <a:bodyPr/>
          <a:lstStyle/>
          <a:p>
            <a:pPr>
              <a:spcAft>
                <a:spcPts val="600"/>
              </a:spcAft>
            </a:pPr>
            <a:fld id="{915FAA45-AC5B-014B-9F74-53D558B73BE0}" type="slidenum">
              <a:rPr lang="en-US" smtClean="0"/>
              <a:pPr>
                <a:spcAft>
                  <a:spcPts val="600"/>
                </a:spcAft>
              </a:pPr>
              <a:t>2</a:t>
            </a:fld>
            <a:endParaRPr lang="en-US"/>
          </a:p>
        </p:txBody>
      </p:sp>
    </p:spTree>
    <p:extLst>
      <p:ext uri="{BB962C8B-B14F-4D97-AF65-F5344CB8AC3E}">
        <p14:creationId xmlns:p14="http://schemas.microsoft.com/office/powerpoint/2010/main" val="3957857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0579B5-A4A4-4A5F-A670-084E5858E00E}"/>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US" dirty="0"/>
              <a:t>ADA National Network Regional Centers Map</a:t>
            </a:r>
          </a:p>
        </p:txBody>
      </p:sp>
      <p:pic>
        <p:nvPicPr>
          <p:cNvPr id="9" name="Picture 8" descr="Celebrating 30 Years ADA National Network Americans with Disabilities Act Guidance and Training">
            <a:extLst>
              <a:ext uri="{FF2B5EF4-FFF2-40B4-BE49-F238E27FC236}">
                <a16:creationId xmlns:a16="http://schemas.microsoft.com/office/drawing/2014/main" id="{54F0B18C-9E60-4E20-9F06-344D898DF3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9924" y="459022"/>
            <a:ext cx="6364150" cy="1257587"/>
          </a:xfrm>
          <a:prstGeom prst="rect">
            <a:avLst/>
          </a:prstGeom>
        </p:spPr>
      </p:pic>
      <p:pic>
        <p:nvPicPr>
          <p:cNvPr id="7" name="Content Placeholder 6" descr="ADA National Network Regional Centers Map">
            <a:extLst>
              <a:ext uri="{FF2B5EF4-FFF2-40B4-BE49-F238E27FC236}">
                <a16:creationId xmlns:a16="http://schemas.microsoft.com/office/drawing/2014/main" id="{8E25AED9-CF77-49BE-9E99-B9A4396F26FF}"/>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052705" y="2278175"/>
            <a:ext cx="5038590" cy="3047918"/>
          </a:xfrm>
        </p:spPr>
      </p:pic>
      <p:sp>
        <p:nvSpPr>
          <p:cNvPr id="10" name="TextBox 9">
            <a:extLst>
              <a:ext uri="{FF2B5EF4-FFF2-40B4-BE49-F238E27FC236}">
                <a16:creationId xmlns:a16="http://schemas.microsoft.com/office/drawing/2014/main" id="{44F2B0FD-660B-49FD-83AA-78890E3F2252}"/>
              </a:ext>
            </a:extLst>
          </p:cNvPr>
          <p:cNvSpPr txBox="1"/>
          <p:nvPr/>
        </p:nvSpPr>
        <p:spPr>
          <a:xfrm>
            <a:off x="2850776" y="6026215"/>
            <a:ext cx="3442447" cy="369332"/>
          </a:xfrm>
          <a:prstGeom prst="rect">
            <a:avLst/>
          </a:prstGeom>
          <a:noFill/>
        </p:spPr>
        <p:txBody>
          <a:bodyPr wrap="square" rtlCol="0">
            <a:spAutoFit/>
          </a:bodyPr>
          <a:lstStyle/>
          <a:p>
            <a:r>
              <a:rPr lang="en-US" dirty="0">
                <a:hlinkClick r:id="rId5"/>
              </a:rPr>
              <a:t>www.adata.org</a:t>
            </a:r>
            <a:r>
              <a:rPr lang="en-US" dirty="0"/>
              <a:t> | </a:t>
            </a:r>
            <a:r>
              <a:rPr lang="en-US" b="0" i="0" dirty="0">
                <a:solidFill>
                  <a:srgbClr val="000000"/>
                </a:solidFill>
                <a:effectLst/>
              </a:rPr>
              <a:t>1-800-949-4232</a:t>
            </a:r>
            <a:endParaRPr lang="en-US" dirty="0"/>
          </a:p>
        </p:txBody>
      </p:sp>
    </p:spTree>
    <p:extLst>
      <p:ext uri="{BB962C8B-B14F-4D97-AF65-F5344CB8AC3E}">
        <p14:creationId xmlns:p14="http://schemas.microsoft.com/office/powerpoint/2010/main" val="41476932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683E1-661A-4A54-AA56-AFE5BCF5D2ED}"/>
              </a:ext>
            </a:extLst>
          </p:cNvPr>
          <p:cNvSpPr>
            <a:spLocks noGrp="1"/>
          </p:cNvSpPr>
          <p:nvPr>
            <p:ph type="title"/>
          </p:nvPr>
        </p:nvSpPr>
        <p:spPr>
          <a:xfrm>
            <a:off x="623887" y="1709739"/>
            <a:ext cx="7938221" cy="2852737"/>
          </a:xfrm>
        </p:spPr>
        <p:txBody>
          <a:bodyPr anchor="b">
            <a:normAutofit fontScale="90000"/>
          </a:bodyPr>
          <a:lstStyle/>
          <a:p>
            <a:r>
              <a:rPr lang="en-US" sz="4800" dirty="0">
                <a:latin typeface="Calibri" panose="020F0502020204030204" pitchFamily="34" charset="0"/>
                <a:ea typeface="Calibri" panose="020F0502020204030204" pitchFamily="34" charset="0"/>
              </a:rPr>
              <a:t>Translating Participation Disparities Findings into Community Action Reports: Findings from the ADA PARC project</a:t>
            </a:r>
            <a:endParaRPr lang="en-US" dirty="0"/>
          </a:p>
        </p:txBody>
      </p:sp>
      <p:sp>
        <p:nvSpPr>
          <p:cNvPr id="3" name="Text Placeholder 2">
            <a:extLst>
              <a:ext uri="{FF2B5EF4-FFF2-40B4-BE49-F238E27FC236}">
                <a16:creationId xmlns:a16="http://schemas.microsoft.com/office/drawing/2014/main" id="{0B392DA5-0F59-4979-A30C-2CF3D0A558A2}"/>
              </a:ext>
            </a:extLst>
          </p:cNvPr>
          <p:cNvSpPr>
            <a:spLocks noGrp="1"/>
          </p:cNvSpPr>
          <p:nvPr>
            <p:ph type="body" idx="1"/>
          </p:nvPr>
        </p:nvSpPr>
        <p:spPr>
          <a:xfrm>
            <a:off x="623888" y="4790156"/>
            <a:ext cx="7886700" cy="1500187"/>
          </a:xfrm>
        </p:spPr>
        <p:txBody>
          <a:bodyPr>
            <a:normAutofit/>
          </a:bodyPr>
          <a:lstStyle/>
          <a:p>
            <a:r>
              <a:rPr lang="en-US" dirty="0"/>
              <a:t>Joy Hammel: UIC &amp; ADA PARC</a:t>
            </a:r>
          </a:p>
          <a:p>
            <a:r>
              <a:rPr lang="en-US" dirty="0"/>
              <a:t>Jacqueline Kish: UIC &amp; ADA PARC </a:t>
            </a:r>
          </a:p>
          <a:p>
            <a:r>
              <a:rPr lang="en-US" dirty="0"/>
              <a:t>Robin Jones: Great Lakes ADA Center, UIC &amp; ADA PARC</a:t>
            </a:r>
          </a:p>
          <a:p>
            <a:r>
              <a:rPr lang="en-US" dirty="0"/>
              <a:t>Brian Tomkins: Metropolitan Mayors Caucus</a:t>
            </a:r>
          </a:p>
        </p:txBody>
      </p:sp>
      <p:pic>
        <p:nvPicPr>
          <p:cNvPr id="4" name="Picture 3" descr="ADA  PARC logo in blue and orange colors.">
            <a:extLst>
              <a:ext uri="{FF2B5EF4-FFF2-40B4-BE49-F238E27FC236}">
                <a16:creationId xmlns:a16="http://schemas.microsoft.com/office/drawing/2014/main" id="{0E292D1F-91D2-4381-9C3F-1A44DE7B354A}"/>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195318" y="1937419"/>
            <a:ext cx="1581150" cy="1023587"/>
          </a:xfrm>
          <a:prstGeom prst="rect">
            <a:avLst/>
          </a:prstGeom>
        </p:spPr>
      </p:pic>
    </p:spTree>
    <p:extLst>
      <p:ext uri="{BB962C8B-B14F-4D97-AF65-F5344CB8AC3E}">
        <p14:creationId xmlns:p14="http://schemas.microsoft.com/office/powerpoint/2010/main" val="175121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56D015-1CAB-4EEF-BFB1-65B0D307707B}"/>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US" dirty="0"/>
              <a:t>ADA </a:t>
            </a:r>
            <a:r>
              <a:rPr lang="en-US" dirty="0" err="1"/>
              <a:t>Colaborators</a:t>
            </a:r>
            <a:r>
              <a:rPr lang="en-US" dirty="0"/>
              <a:t> </a:t>
            </a:r>
          </a:p>
        </p:txBody>
      </p:sp>
      <p:pic>
        <p:nvPicPr>
          <p:cNvPr id="5" name="Picture 4" descr="This slide shows the logos of the many collaborators involved in ADA PARC, including all ten ADA Centers (Southwest, Southeast, Great Lakes, Great Plains, Pacific, Rocky Mountain, Mid Atlantic, New England, Northwest, and Northeast ADA Centers), The ADA National Network KT Center, TIRR Memorial Hermann, The University of Illinois at Chicago, Syracuse University, University of Northern Colorado. &#10;">
            <a:extLst>
              <a:ext uri="{FF2B5EF4-FFF2-40B4-BE49-F238E27FC236}">
                <a16:creationId xmlns:a16="http://schemas.microsoft.com/office/drawing/2014/main" id="{23E13647-E0D5-414C-8FF0-340611833B69}"/>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6576" y="586882"/>
            <a:ext cx="9070848" cy="5029200"/>
          </a:xfrm>
          <a:prstGeom prst="rect">
            <a:avLst/>
          </a:prstGeom>
        </p:spPr>
      </p:pic>
    </p:spTree>
    <p:extLst>
      <p:ext uri="{BB962C8B-B14F-4D97-AF65-F5344CB8AC3E}">
        <p14:creationId xmlns:p14="http://schemas.microsoft.com/office/powerpoint/2010/main" val="2452141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Did We Want To Know?</a:t>
            </a:r>
          </a:p>
        </p:txBody>
      </p:sp>
      <p:sp>
        <p:nvSpPr>
          <p:cNvPr id="4" name="Content Placeholder 3">
            <a:extLst>
              <a:ext uri="{FF2B5EF4-FFF2-40B4-BE49-F238E27FC236}">
                <a16:creationId xmlns:a16="http://schemas.microsoft.com/office/drawing/2014/main" id="{04792AC5-D889-4F60-AB72-C90DF3DE26C4}"/>
              </a:ext>
            </a:extLst>
          </p:cNvPr>
          <p:cNvSpPr>
            <a:spLocks noGrp="1"/>
          </p:cNvSpPr>
          <p:nvPr>
            <p:ph idx="1"/>
          </p:nvPr>
        </p:nvSpPr>
        <p:spPr/>
        <p:txBody>
          <a:bodyPr/>
          <a:lstStyle/>
          <a:p>
            <a:pPr marL="0" indent="0">
              <a:spcBef>
                <a:spcPts val="1000"/>
              </a:spcBef>
              <a:buNone/>
            </a:pPr>
            <a:r>
              <a:rPr lang="en-US" altLang="en-US" b="1" dirty="0"/>
              <a:t>Participation disparities people with disabilities experience 30+ yrs. since the passage of the ADA</a:t>
            </a:r>
          </a:p>
          <a:p>
            <a:pPr marL="857250" lvl="1" indent="-514350">
              <a:spcBef>
                <a:spcPts val="1000"/>
              </a:spcBef>
            </a:pPr>
            <a:r>
              <a:rPr lang="en-US" altLang="en-US" b="1" dirty="0"/>
              <a:t>Community living (CL)</a:t>
            </a:r>
            <a:br>
              <a:rPr lang="en-US" altLang="en-US" b="1" dirty="0"/>
            </a:br>
            <a:r>
              <a:rPr lang="en-US" altLang="en-US" sz="1700" dirty="0"/>
              <a:t>Community vs. institution living, HCBS spending, Money Follows the Person Transitions</a:t>
            </a:r>
          </a:p>
          <a:p>
            <a:pPr marL="857250" lvl="1" indent="-514350">
              <a:spcBef>
                <a:spcPts val="1000"/>
              </a:spcBef>
            </a:pPr>
            <a:r>
              <a:rPr lang="en-US" altLang="en-US" b="1" dirty="0"/>
              <a:t>Community participation (CP)</a:t>
            </a:r>
            <a:br>
              <a:rPr lang="en-US" altLang="en-US" b="1" dirty="0"/>
            </a:br>
            <a:r>
              <a:rPr lang="en-US" altLang="en-US" sz="1700" dirty="0"/>
              <a:t>Health care access, affordable &amp; accessible housing, access to community &amp; disability resources, transportation, crime rates, livability indicators, education access</a:t>
            </a:r>
          </a:p>
          <a:p>
            <a:pPr marL="857250" lvl="1" indent="-514350">
              <a:spcBef>
                <a:spcPts val="1000"/>
              </a:spcBef>
            </a:pPr>
            <a:r>
              <a:rPr lang="en-US" altLang="en-US" b="1" dirty="0"/>
              <a:t>Work/economic participation(WE) </a:t>
            </a:r>
            <a:r>
              <a:rPr lang="en-US" altLang="en-US" sz="1700" dirty="0"/>
              <a:t>Employment, economic status, poverty rates, cost of living</a:t>
            </a:r>
          </a:p>
          <a:p>
            <a:endParaRPr lang="en-US" dirty="0"/>
          </a:p>
        </p:txBody>
      </p:sp>
    </p:spTree>
    <p:extLst>
      <p:ext uri="{BB962C8B-B14F-4D97-AF65-F5344CB8AC3E}">
        <p14:creationId xmlns:p14="http://schemas.microsoft.com/office/powerpoint/2010/main" val="2606267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Did We Want To Know? (Cont.)</a:t>
            </a:r>
          </a:p>
        </p:txBody>
      </p:sp>
      <p:sp>
        <p:nvSpPr>
          <p:cNvPr id="4" name="Content Placeholder 3">
            <a:extLst>
              <a:ext uri="{FF2B5EF4-FFF2-40B4-BE49-F238E27FC236}">
                <a16:creationId xmlns:a16="http://schemas.microsoft.com/office/drawing/2014/main" id="{04792AC5-D889-4F60-AB72-C90DF3DE26C4}"/>
              </a:ext>
            </a:extLst>
          </p:cNvPr>
          <p:cNvSpPr>
            <a:spLocks noGrp="1"/>
          </p:cNvSpPr>
          <p:nvPr>
            <p:ph idx="1"/>
          </p:nvPr>
        </p:nvSpPr>
        <p:spPr/>
        <p:txBody>
          <a:bodyPr/>
          <a:lstStyle/>
          <a:p>
            <a:r>
              <a:rPr lang="en-US" dirty="0"/>
              <a:t>Partnered with Metropolitan Mayors Caucus &amp; Great Lakes ADA Center to better understand the needs and issues facing people with disabilities in this region</a:t>
            </a:r>
          </a:p>
          <a:p>
            <a:pPr lvl="1"/>
            <a:r>
              <a:rPr lang="en-US" dirty="0"/>
              <a:t>MMC represents 275 cities, towns and villages throughout Chicagoland region</a:t>
            </a:r>
          </a:p>
          <a:p>
            <a:pPr lvl="2"/>
            <a:r>
              <a:rPr lang="en-US" dirty="0"/>
              <a:t>Diverse stakeholders such as mayors, politicians, policy makers, government, urban planners, transportation, social services &amp; disability groups</a:t>
            </a:r>
          </a:p>
          <a:p>
            <a:pPr lvl="2"/>
            <a:r>
              <a:rPr lang="en-US" dirty="0"/>
              <a:t>In a strong position to effect systems changes in their communities and across the region</a:t>
            </a:r>
          </a:p>
          <a:p>
            <a:endParaRPr lang="en-US" dirty="0"/>
          </a:p>
        </p:txBody>
      </p:sp>
    </p:spTree>
    <p:extLst>
      <p:ext uri="{BB962C8B-B14F-4D97-AF65-F5344CB8AC3E}">
        <p14:creationId xmlns:p14="http://schemas.microsoft.com/office/powerpoint/2010/main" val="4077179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 </a:t>
            </a:r>
          </a:p>
        </p:txBody>
      </p:sp>
      <p:sp>
        <p:nvSpPr>
          <p:cNvPr id="5" name="Content Placeholder 4">
            <a:extLst>
              <a:ext uri="{FF2B5EF4-FFF2-40B4-BE49-F238E27FC236}">
                <a16:creationId xmlns:a16="http://schemas.microsoft.com/office/drawing/2014/main" id="{81124D09-68DF-4A6A-ADEE-9798D68C0BBC}"/>
              </a:ext>
            </a:extLst>
          </p:cNvPr>
          <p:cNvSpPr>
            <a:spLocks noGrp="1"/>
          </p:cNvSpPr>
          <p:nvPr>
            <p:ph idx="1"/>
          </p:nvPr>
        </p:nvSpPr>
        <p:spPr/>
        <p:txBody>
          <a:bodyPr>
            <a:normAutofit lnSpcReduction="10000"/>
          </a:bodyPr>
          <a:lstStyle/>
          <a:p>
            <a:r>
              <a:rPr lang="en-US" dirty="0"/>
              <a:t>Used appreciative inquiry participatory action approach to identify participation issues and strengths in communities, vision dreams and aspirations, and set concrete action goals</a:t>
            </a:r>
          </a:p>
          <a:p>
            <a:pPr lvl="1"/>
            <a:r>
              <a:rPr lang="en-US" dirty="0"/>
              <a:t>MMC chose diverse communities to feature</a:t>
            </a:r>
          </a:p>
          <a:p>
            <a:pPr lvl="2"/>
            <a:r>
              <a:rPr lang="en-US" dirty="0">
                <a:latin typeface="Arial" panose="020B0604020202020204" pitchFamily="34" charset="0"/>
                <a:cs typeface="Arial" panose="020B0604020202020204" pitchFamily="34" charset="0"/>
              </a:rPr>
              <a:t>Chicago, IL</a:t>
            </a:r>
            <a:endParaRPr lang="en-US" dirty="0"/>
          </a:p>
          <a:p>
            <a:pPr lvl="2"/>
            <a:r>
              <a:rPr lang="en-US" dirty="0">
                <a:latin typeface="Arial" panose="020B0604020202020204" pitchFamily="34" charset="0"/>
                <a:cs typeface="Arial" panose="020B0604020202020204" pitchFamily="34" charset="0"/>
              </a:rPr>
              <a:t>Naperville, IL</a:t>
            </a:r>
            <a:endParaRPr lang="en-US" dirty="0"/>
          </a:p>
          <a:p>
            <a:pPr lvl="2"/>
            <a:r>
              <a:rPr lang="en-US" dirty="0">
                <a:latin typeface="Arial" panose="020B0604020202020204" pitchFamily="34" charset="0"/>
                <a:cs typeface="Arial" panose="020B0604020202020204" pitchFamily="34" charset="0"/>
              </a:rPr>
              <a:t>Arlington Heights, IL</a:t>
            </a:r>
            <a:endParaRPr lang="en-US" dirty="0"/>
          </a:p>
          <a:p>
            <a:pPr lvl="2"/>
            <a:r>
              <a:rPr lang="en-US" dirty="0" err="1">
                <a:latin typeface="Arial" panose="020B0604020202020204" pitchFamily="34" charset="0"/>
                <a:cs typeface="Arial" panose="020B0604020202020204" pitchFamily="34" charset="0"/>
              </a:rPr>
              <a:t>Hazelcrest</a:t>
            </a:r>
            <a:r>
              <a:rPr lang="en-US" dirty="0">
                <a:latin typeface="Arial" panose="020B0604020202020204" pitchFamily="34" charset="0"/>
                <a:cs typeface="Arial" panose="020B0604020202020204" pitchFamily="34" charset="0"/>
              </a:rPr>
              <a:t>, IL</a:t>
            </a:r>
            <a:endParaRPr lang="en-US" dirty="0"/>
          </a:p>
          <a:p>
            <a:pPr lvl="1"/>
            <a:r>
              <a:rPr lang="en-US" dirty="0"/>
              <a:t>Invited key stakeholders to participate in community forums</a:t>
            </a:r>
          </a:p>
          <a:p>
            <a:pPr lvl="1"/>
            <a:r>
              <a:rPr lang="en-US" dirty="0"/>
              <a:t>ADA PARC gave short presentation on participation disparities</a:t>
            </a:r>
          </a:p>
          <a:p>
            <a:pPr lvl="2"/>
            <a:r>
              <a:rPr lang="en-US" dirty="0"/>
              <a:t>Comparing people with and without disabilities </a:t>
            </a:r>
          </a:p>
          <a:p>
            <a:pPr lvl="2"/>
            <a:r>
              <a:rPr lang="en-US" dirty="0"/>
              <a:t>Comparing at national, state and city levels</a:t>
            </a:r>
          </a:p>
          <a:p>
            <a:pPr lvl="1"/>
            <a:r>
              <a:rPr lang="en-US" dirty="0"/>
              <a:t>MMC facilitated breakout groups to strategize how to use findings and prioritize actions to address disparities</a:t>
            </a:r>
          </a:p>
          <a:p>
            <a:pPr lvl="1"/>
            <a:r>
              <a:rPr lang="en-US" dirty="0"/>
              <a:t>ADA PARC generated community reports for MMC to bring back to the full caucus for action</a:t>
            </a:r>
          </a:p>
          <a:p>
            <a:endParaRPr lang="en-US" dirty="0"/>
          </a:p>
        </p:txBody>
      </p:sp>
    </p:spTree>
    <p:extLst>
      <p:ext uri="{BB962C8B-B14F-4D97-AF65-F5344CB8AC3E}">
        <p14:creationId xmlns:p14="http://schemas.microsoft.com/office/powerpoint/2010/main" val="3521475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E562219-3472-4B79-8E91-9DA4BF35C3EA}"/>
              </a:ext>
            </a:extLst>
          </p:cNvPr>
          <p:cNvGraphicFramePr>
            <a:graphicFrameLocks noGrp="1"/>
          </p:cNvGraphicFramePr>
          <p:nvPr>
            <p:ph idx="1"/>
            <p:extLst>
              <p:ext uri="{D42A27DB-BD31-4B8C-83A1-F6EECF244321}">
                <p14:modId xmlns:p14="http://schemas.microsoft.com/office/powerpoint/2010/main" val="3927374286"/>
              </p:ext>
            </p:extLst>
          </p:nvPr>
        </p:nvGraphicFramePr>
        <p:xfrm>
          <a:off x="1735809" y="1572126"/>
          <a:ext cx="4761244" cy="2809228"/>
        </p:xfrm>
        <a:graphic>
          <a:graphicData uri="http://schemas.openxmlformats.org/drawingml/2006/table">
            <a:tbl>
              <a:tblPr firstRow="1" bandRow="1">
                <a:tableStyleId>{5C22544A-7EE6-4342-B048-85BDC9FD1C3A}</a:tableStyleId>
              </a:tblPr>
              <a:tblGrid>
                <a:gridCol w="2380622">
                  <a:extLst>
                    <a:ext uri="{9D8B030D-6E8A-4147-A177-3AD203B41FA5}">
                      <a16:colId xmlns:a16="http://schemas.microsoft.com/office/drawing/2014/main" val="470621147"/>
                    </a:ext>
                  </a:extLst>
                </a:gridCol>
                <a:gridCol w="2380622">
                  <a:extLst>
                    <a:ext uri="{9D8B030D-6E8A-4147-A177-3AD203B41FA5}">
                      <a16:colId xmlns:a16="http://schemas.microsoft.com/office/drawing/2014/main" val="818704774"/>
                    </a:ext>
                  </a:extLst>
                </a:gridCol>
              </a:tblGrid>
              <a:tr h="368969">
                <a:tc>
                  <a:txBody>
                    <a:bodyPr/>
                    <a:lstStyle/>
                    <a:p>
                      <a:endParaRPr lang="en-US" sz="1800" dirty="0"/>
                    </a:p>
                  </a:txBody>
                  <a:tcPr marL="68580" marR="68580" marT="34290" marB="34290">
                    <a:noFill/>
                  </a:tcPr>
                </a:tc>
                <a:tc>
                  <a:txBody>
                    <a:bodyPr/>
                    <a:lstStyle/>
                    <a:p>
                      <a:pPr algn="ctr"/>
                      <a:r>
                        <a:rPr lang="en-US" sz="1800" b="1" dirty="0"/>
                        <a:t>% With a Disability</a:t>
                      </a:r>
                    </a:p>
                  </a:txBody>
                  <a:tcPr marL="68580" marR="68580" marT="34290" marB="34290"/>
                </a:tc>
                <a:extLst>
                  <a:ext uri="{0D108BD9-81ED-4DB2-BD59-A6C34878D82A}">
                    <a16:rowId xmlns:a16="http://schemas.microsoft.com/office/drawing/2014/main" val="366155096"/>
                  </a:ext>
                </a:extLst>
              </a:tr>
              <a:tr h="376895">
                <a:tc>
                  <a:txBody>
                    <a:bodyPr/>
                    <a:lstStyle/>
                    <a:p>
                      <a:r>
                        <a:rPr lang="en-US" sz="1800" dirty="0"/>
                        <a:t>Naperville</a:t>
                      </a:r>
                    </a:p>
                  </a:txBody>
                  <a:tcPr marL="68580" marR="68580" marT="34290" marB="34290">
                    <a:noFill/>
                  </a:tcPr>
                </a:tc>
                <a:tc>
                  <a:txBody>
                    <a:bodyPr/>
                    <a:lstStyle/>
                    <a:p>
                      <a:pPr algn="l" fontAlgn="b"/>
                      <a:r>
                        <a:rPr lang="en-US" sz="1800" b="0" i="0" u="none" strike="noStrike" dirty="0">
                          <a:solidFill>
                            <a:srgbClr val="000000"/>
                          </a:solidFill>
                          <a:effectLst/>
                          <a:latin typeface="Calibri" panose="020F0502020204030204" pitchFamily="34" charset="0"/>
                        </a:rPr>
                        <a:t>7.4%</a:t>
                      </a:r>
                    </a:p>
                  </a:txBody>
                  <a:tcPr marL="7144" marR="7144" marT="7144" marB="0" anchor="b">
                    <a:noFill/>
                  </a:tcPr>
                </a:tc>
                <a:extLst>
                  <a:ext uri="{0D108BD9-81ED-4DB2-BD59-A6C34878D82A}">
                    <a16:rowId xmlns:a16="http://schemas.microsoft.com/office/drawing/2014/main" val="3736099449"/>
                  </a:ext>
                </a:extLst>
              </a:tr>
              <a:tr h="376895">
                <a:tc>
                  <a:txBody>
                    <a:bodyPr/>
                    <a:lstStyle/>
                    <a:p>
                      <a:pPr lvl="0">
                        <a:buNone/>
                      </a:pPr>
                      <a:r>
                        <a:rPr lang="en-US" sz="1800" dirty="0"/>
                        <a:t>Arlington Heights</a:t>
                      </a:r>
                    </a:p>
                  </a:txBody>
                  <a:tcPr marL="68580" marR="68580" marT="34290" marB="34290">
                    <a:noFill/>
                  </a:tcPr>
                </a:tc>
                <a:tc>
                  <a:txBody>
                    <a:bodyPr/>
                    <a:lstStyle/>
                    <a:p>
                      <a:pPr algn="l" fontAlgn="b"/>
                      <a:r>
                        <a:rPr lang="en-US" sz="1800" b="0" i="0" u="none" strike="noStrike" dirty="0">
                          <a:solidFill>
                            <a:srgbClr val="000000"/>
                          </a:solidFill>
                          <a:effectLst/>
                          <a:latin typeface="Calibri" panose="020F0502020204030204" pitchFamily="34" charset="0"/>
                        </a:rPr>
                        <a:t>12.3%</a:t>
                      </a:r>
                    </a:p>
                  </a:txBody>
                  <a:tcPr marL="7144" marR="7144" marT="7144" marB="0" anchor="b">
                    <a:noFill/>
                  </a:tcPr>
                </a:tc>
                <a:extLst>
                  <a:ext uri="{0D108BD9-81ED-4DB2-BD59-A6C34878D82A}">
                    <a16:rowId xmlns:a16="http://schemas.microsoft.com/office/drawing/2014/main" val="1219602615"/>
                  </a:ext>
                </a:extLst>
              </a:tr>
              <a:tr h="376895">
                <a:tc>
                  <a:txBody>
                    <a:bodyPr/>
                    <a:lstStyle/>
                    <a:p>
                      <a:pPr lvl="0">
                        <a:buNone/>
                      </a:pPr>
                      <a:r>
                        <a:rPr lang="en-US" sz="1800"/>
                        <a:t>Hazel Crest</a:t>
                      </a:r>
                      <a:endParaRPr lang="en-US" sz="1800" dirty="0"/>
                    </a:p>
                  </a:txBody>
                  <a:tcPr marL="68580" marR="68580" marT="34290" marB="34290">
                    <a:noFill/>
                  </a:tcPr>
                </a:tc>
                <a:tc>
                  <a:txBody>
                    <a:bodyPr/>
                    <a:lstStyle/>
                    <a:p>
                      <a:pPr algn="l" fontAlgn="b"/>
                      <a:r>
                        <a:rPr lang="en-US" sz="1800" b="0" i="0" u="none" strike="noStrike" dirty="0">
                          <a:solidFill>
                            <a:srgbClr val="000000"/>
                          </a:solidFill>
                          <a:effectLst/>
                          <a:latin typeface="Calibri" panose="020F0502020204030204" pitchFamily="34" charset="0"/>
                        </a:rPr>
                        <a:t>13.6%</a:t>
                      </a:r>
                    </a:p>
                  </a:txBody>
                  <a:tcPr marL="7144" marR="7144" marT="7144" marB="0" anchor="b">
                    <a:noFill/>
                  </a:tcPr>
                </a:tc>
                <a:extLst>
                  <a:ext uri="{0D108BD9-81ED-4DB2-BD59-A6C34878D82A}">
                    <a16:rowId xmlns:a16="http://schemas.microsoft.com/office/drawing/2014/main" val="2944773604"/>
                  </a:ext>
                </a:extLst>
              </a:tr>
              <a:tr h="376895">
                <a:tc>
                  <a:txBody>
                    <a:bodyPr/>
                    <a:lstStyle/>
                    <a:p>
                      <a:r>
                        <a:rPr lang="en-US" sz="1800"/>
                        <a:t>Chicago</a:t>
                      </a:r>
                    </a:p>
                  </a:txBody>
                  <a:tcPr marL="68580" marR="68580" marT="34290" marB="34290">
                    <a:noFill/>
                  </a:tcPr>
                </a:tc>
                <a:tc>
                  <a:txBody>
                    <a:bodyPr/>
                    <a:lstStyle/>
                    <a:p>
                      <a:pPr algn="l" fontAlgn="b"/>
                      <a:r>
                        <a:rPr lang="en-US" sz="1800" b="0" i="0" u="none" strike="noStrike" dirty="0">
                          <a:solidFill>
                            <a:srgbClr val="000000"/>
                          </a:solidFill>
                          <a:effectLst/>
                          <a:latin typeface="Calibri" panose="020F0502020204030204" pitchFamily="34" charset="0"/>
                        </a:rPr>
                        <a:t>12.4%</a:t>
                      </a:r>
                      <a:br>
                        <a:rPr lang="en-US" sz="1800" b="0" i="0" u="none" strike="noStrike" dirty="0">
                          <a:solidFill>
                            <a:srgbClr val="000000"/>
                          </a:solidFill>
                          <a:effectLst/>
                          <a:latin typeface="Calibri" panose="020F0502020204030204" pitchFamily="34" charset="0"/>
                        </a:rPr>
                      </a:br>
                      <a:endParaRPr lang="en-US" sz="1800" b="0" i="0" u="none" strike="noStrike" dirty="0">
                        <a:solidFill>
                          <a:srgbClr val="000000"/>
                        </a:solidFill>
                        <a:effectLst/>
                        <a:latin typeface="Calibri" panose="020F0502020204030204" pitchFamily="34" charset="0"/>
                      </a:endParaRPr>
                    </a:p>
                  </a:txBody>
                  <a:tcPr marL="7144" marR="7144" marT="7144" marB="0" anchor="b">
                    <a:noFill/>
                  </a:tcPr>
                </a:tc>
                <a:extLst>
                  <a:ext uri="{0D108BD9-81ED-4DB2-BD59-A6C34878D82A}">
                    <a16:rowId xmlns:a16="http://schemas.microsoft.com/office/drawing/2014/main" val="2545059882"/>
                  </a:ext>
                </a:extLst>
              </a:tr>
              <a:tr h="376895">
                <a:tc>
                  <a:txBody>
                    <a:bodyPr/>
                    <a:lstStyle/>
                    <a:p>
                      <a:r>
                        <a:rPr lang="en-US" sz="1800" b="1"/>
                        <a:t>Illinois</a:t>
                      </a:r>
                    </a:p>
                  </a:txBody>
                  <a:tcPr marL="68580" marR="68580" marT="34290" marB="34290">
                    <a:noFill/>
                  </a:tcPr>
                </a:tc>
                <a:tc>
                  <a:txBody>
                    <a:bodyPr/>
                    <a:lstStyle/>
                    <a:p>
                      <a:pPr algn="l" fontAlgn="b"/>
                      <a:r>
                        <a:rPr lang="en-US" sz="1800" b="1" i="0" u="none" strike="noStrike" dirty="0">
                          <a:solidFill>
                            <a:srgbClr val="000000"/>
                          </a:solidFill>
                          <a:effectLst/>
                          <a:latin typeface="Calibri" panose="020F0502020204030204" pitchFamily="34" charset="0"/>
                        </a:rPr>
                        <a:t>13.2%</a:t>
                      </a:r>
                    </a:p>
                  </a:txBody>
                  <a:tcPr marL="7144" marR="7144" marT="7144" marB="0" anchor="b">
                    <a:noFill/>
                  </a:tcPr>
                </a:tc>
                <a:extLst>
                  <a:ext uri="{0D108BD9-81ED-4DB2-BD59-A6C34878D82A}">
                    <a16:rowId xmlns:a16="http://schemas.microsoft.com/office/drawing/2014/main" val="1724134266"/>
                  </a:ext>
                </a:extLst>
              </a:tr>
              <a:tr h="376895">
                <a:tc>
                  <a:txBody>
                    <a:bodyPr/>
                    <a:lstStyle/>
                    <a:p>
                      <a:pPr lvl="0">
                        <a:buNone/>
                      </a:pPr>
                      <a:r>
                        <a:rPr lang="en-US" sz="1800" b="1" dirty="0"/>
                        <a:t>United States</a:t>
                      </a:r>
                    </a:p>
                  </a:txBody>
                  <a:tcPr marL="68580" marR="68580" marT="34290" marB="34290">
                    <a:noFill/>
                  </a:tcPr>
                </a:tc>
                <a:tc>
                  <a:txBody>
                    <a:bodyPr/>
                    <a:lstStyle/>
                    <a:p>
                      <a:pPr algn="l" fontAlgn="b"/>
                      <a:r>
                        <a:rPr lang="en-US" sz="1800" b="1" i="0" u="none" strike="noStrike" dirty="0">
                          <a:solidFill>
                            <a:srgbClr val="000000"/>
                          </a:solidFill>
                          <a:effectLst/>
                          <a:latin typeface="Calibri" panose="020F0502020204030204" pitchFamily="34" charset="0"/>
                        </a:rPr>
                        <a:t>15.1%</a:t>
                      </a:r>
                    </a:p>
                  </a:txBody>
                  <a:tcPr marL="7144" marR="7144" marT="7144" marB="0" anchor="b">
                    <a:noFill/>
                  </a:tcPr>
                </a:tc>
                <a:extLst>
                  <a:ext uri="{0D108BD9-81ED-4DB2-BD59-A6C34878D82A}">
                    <a16:rowId xmlns:a16="http://schemas.microsoft.com/office/drawing/2014/main" val="6922577"/>
                  </a:ext>
                </a:extLst>
              </a:tr>
            </a:tbl>
          </a:graphicData>
        </a:graphic>
      </p:graphicFrame>
      <p:sp>
        <p:nvSpPr>
          <p:cNvPr id="7" name="Title 1">
            <a:extLst>
              <a:ext uri="{FF2B5EF4-FFF2-40B4-BE49-F238E27FC236}">
                <a16:creationId xmlns:a16="http://schemas.microsoft.com/office/drawing/2014/main" id="{00F86205-0359-4BD7-9422-1E356339672E}"/>
              </a:ext>
            </a:extLst>
          </p:cNvPr>
          <p:cNvSpPr>
            <a:spLocks noGrp="1"/>
          </p:cNvSpPr>
          <p:nvPr>
            <p:ph type="title"/>
          </p:nvPr>
        </p:nvSpPr>
        <p:spPr>
          <a:xfrm>
            <a:off x="628650" y="365125"/>
            <a:ext cx="7886700" cy="1325563"/>
          </a:xfrm>
        </p:spPr>
        <p:txBody>
          <a:bodyPr/>
          <a:lstStyle/>
          <a:p>
            <a:r>
              <a:rPr lang="en-US" dirty="0"/>
              <a:t>Community Disparities Reports (#1)</a:t>
            </a:r>
          </a:p>
        </p:txBody>
      </p:sp>
    </p:spTree>
    <p:extLst>
      <p:ext uri="{BB962C8B-B14F-4D97-AF65-F5344CB8AC3E}">
        <p14:creationId xmlns:p14="http://schemas.microsoft.com/office/powerpoint/2010/main" val="380925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0F86205-0359-4BD7-9422-1E356339672E}"/>
              </a:ext>
            </a:extLst>
          </p:cNvPr>
          <p:cNvSpPr>
            <a:spLocks noGrp="1"/>
          </p:cNvSpPr>
          <p:nvPr>
            <p:ph type="title"/>
          </p:nvPr>
        </p:nvSpPr>
        <p:spPr>
          <a:xfrm>
            <a:off x="628650" y="365125"/>
            <a:ext cx="7886700" cy="1325563"/>
          </a:xfrm>
        </p:spPr>
        <p:txBody>
          <a:bodyPr/>
          <a:lstStyle/>
          <a:p>
            <a:r>
              <a:rPr lang="en-US" dirty="0"/>
              <a:t>Community Disparities Reports (#2)</a:t>
            </a:r>
          </a:p>
        </p:txBody>
      </p:sp>
      <p:graphicFrame>
        <p:nvGraphicFramePr>
          <p:cNvPr id="4" name="Content Placeholder 3">
            <a:extLst>
              <a:ext uri="{FF2B5EF4-FFF2-40B4-BE49-F238E27FC236}">
                <a16:creationId xmlns:a16="http://schemas.microsoft.com/office/drawing/2014/main" id="{DE562219-3472-4B79-8E91-9DA4BF35C3EA}"/>
              </a:ext>
            </a:extLst>
          </p:cNvPr>
          <p:cNvGraphicFramePr>
            <a:graphicFrameLocks noGrp="1"/>
          </p:cNvGraphicFramePr>
          <p:nvPr>
            <p:ph idx="1"/>
            <p:extLst>
              <p:ext uri="{D42A27DB-BD31-4B8C-83A1-F6EECF244321}">
                <p14:modId xmlns:p14="http://schemas.microsoft.com/office/powerpoint/2010/main" val="737120101"/>
              </p:ext>
            </p:extLst>
          </p:nvPr>
        </p:nvGraphicFramePr>
        <p:xfrm>
          <a:off x="1735810" y="1876782"/>
          <a:ext cx="5884191" cy="3772620"/>
        </p:xfrm>
        <a:graphic>
          <a:graphicData uri="http://schemas.openxmlformats.org/drawingml/2006/table">
            <a:tbl>
              <a:tblPr firstRow="1" bandRow="1">
                <a:tableStyleId>{5C22544A-7EE6-4342-B048-85BDC9FD1C3A}</a:tableStyleId>
              </a:tblPr>
              <a:tblGrid>
                <a:gridCol w="1961397">
                  <a:extLst>
                    <a:ext uri="{9D8B030D-6E8A-4147-A177-3AD203B41FA5}">
                      <a16:colId xmlns:a16="http://schemas.microsoft.com/office/drawing/2014/main" val="470621147"/>
                    </a:ext>
                  </a:extLst>
                </a:gridCol>
                <a:gridCol w="1961397">
                  <a:extLst>
                    <a:ext uri="{9D8B030D-6E8A-4147-A177-3AD203B41FA5}">
                      <a16:colId xmlns:a16="http://schemas.microsoft.com/office/drawing/2014/main" val="818704774"/>
                    </a:ext>
                  </a:extLst>
                </a:gridCol>
                <a:gridCol w="1961397">
                  <a:extLst>
                    <a:ext uri="{9D8B030D-6E8A-4147-A177-3AD203B41FA5}">
                      <a16:colId xmlns:a16="http://schemas.microsoft.com/office/drawing/2014/main" val="2648084970"/>
                    </a:ext>
                  </a:extLst>
                </a:gridCol>
              </a:tblGrid>
              <a:tr h="343044">
                <a:tc>
                  <a:txBody>
                    <a:bodyPr/>
                    <a:lstStyle/>
                    <a:p>
                      <a:endParaRPr lang="en-US" sz="1800" dirty="0"/>
                    </a:p>
                  </a:txBody>
                  <a:tcPr marL="68580" marR="68580" marT="34290" marB="34290">
                    <a:noFill/>
                  </a:tcPr>
                </a:tc>
                <a:tc>
                  <a:txBody>
                    <a:bodyPr/>
                    <a:lstStyle/>
                    <a:p>
                      <a:pPr algn="ctr"/>
                      <a:r>
                        <a:rPr lang="en-US" sz="1800" b="1" dirty="0"/>
                        <a:t>%</a:t>
                      </a:r>
                      <a:r>
                        <a:rPr lang="en-US" sz="1800" b="1" baseline="0" dirty="0"/>
                        <a:t> People with Disabilities:</a:t>
                      </a:r>
                    </a:p>
                    <a:p>
                      <a:pPr algn="ctr"/>
                      <a:endParaRPr lang="en-US" sz="1800" b="1" baseline="0" dirty="0"/>
                    </a:p>
                    <a:p>
                      <a:pPr algn="ctr"/>
                      <a:r>
                        <a:rPr lang="en-US" sz="1800" b="1" baseline="0" dirty="0"/>
                        <a:t>Employed</a:t>
                      </a:r>
                      <a:endParaRPr lang="en-US" sz="1800" b="1" dirty="0"/>
                    </a:p>
                  </a:txBody>
                  <a:tcPr marL="68580" marR="68580" marT="34290" marB="34290"/>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800" b="1" dirty="0"/>
                        <a:t>%</a:t>
                      </a:r>
                      <a:r>
                        <a:rPr lang="en-US" sz="1800" b="1" baseline="0" dirty="0"/>
                        <a:t> People with Disabilities: </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800" b="1" baseline="0" dirty="0"/>
                    </a:p>
                    <a:p>
                      <a:pPr marL="0" marR="0" lvl="0" indent="0" algn="ctr" defTabSz="685800" rtl="0" eaLnBrk="1" fontAlgn="auto" latinLnBrk="0" hangingPunct="1">
                        <a:lnSpc>
                          <a:spcPct val="100000"/>
                        </a:lnSpc>
                        <a:spcBef>
                          <a:spcPts val="0"/>
                        </a:spcBef>
                        <a:spcAft>
                          <a:spcPts val="0"/>
                        </a:spcAft>
                        <a:buClrTx/>
                        <a:buSzTx/>
                        <a:buFontTx/>
                        <a:buNone/>
                        <a:tabLst/>
                        <a:defRPr/>
                      </a:pPr>
                      <a:r>
                        <a:rPr lang="en-US" sz="1800" b="1" baseline="0" dirty="0"/>
                        <a:t>Not in Labor Force</a:t>
                      </a:r>
                      <a:endParaRPr lang="en-US" sz="1800" b="1" dirty="0"/>
                    </a:p>
                    <a:p>
                      <a:pPr algn="ctr"/>
                      <a:endParaRPr lang="en-US" sz="1800" b="1" dirty="0"/>
                    </a:p>
                  </a:txBody>
                  <a:tcPr marL="68580" marR="68580" marT="34290" marB="34290"/>
                </a:tc>
                <a:extLst>
                  <a:ext uri="{0D108BD9-81ED-4DB2-BD59-A6C34878D82A}">
                    <a16:rowId xmlns:a16="http://schemas.microsoft.com/office/drawing/2014/main" val="366155096"/>
                  </a:ext>
                </a:extLst>
              </a:tr>
              <a:tr h="343044">
                <a:tc>
                  <a:txBody>
                    <a:bodyPr/>
                    <a:lstStyle/>
                    <a:p>
                      <a:r>
                        <a:rPr lang="en-US" sz="1800" dirty="0"/>
                        <a:t>Naperville</a:t>
                      </a:r>
                    </a:p>
                  </a:txBody>
                  <a:tcPr marL="68580" marR="68580" marT="34290" marB="34290">
                    <a:noFill/>
                  </a:tcPr>
                </a:tc>
                <a:tc>
                  <a:txBody>
                    <a:bodyPr/>
                    <a:lstStyle/>
                    <a:p>
                      <a:r>
                        <a:rPr lang="en-US" sz="1800" dirty="0"/>
                        <a:t>48.0%</a:t>
                      </a:r>
                    </a:p>
                  </a:txBody>
                  <a:tcPr marL="68580" marR="68580" marT="34290" marB="34290">
                    <a:noFill/>
                  </a:tcPr>
                </a:tc>
                <a:tc>
                  <a:txBody>
                    <a:bodyPr/>
                    <a:lstStyle/>
                    <a:p>
                      <a:r>
                        <a:rPr lang="en-US" sz="1800" dirty="0"/>
                        <a:t>42.9%</a:t>
                      </a:r>
                    </a:p>
                  </a:txBody>
                  <a:tcPr marL="68580" marR="68580" marT="34290" marB="34290">
                    <a:noFill/>
                  </a:tcPr>
                </a:tc>
                <a:extLst>
                  <a:ext uri="{0D108BD9-81ED-4DB2-BD59-A6C34878D82A}">
                    <a16:rowId xmlns:a16="http://schemas.microsoft.com/office/drawing/2014/main" val="3736099449"/>
                  </a:ext>
                </a:extLst>
              </a:tr>
              <a:tr h="343044">
                <a:tc>
                  <a:txBody>
                    <a:bodyPr/>
                    <a:lstStyle/>
                    <a:p>
                      <a:pPr lvl="0">
                        <a:buNone/>
                      </a:pPr>
                      <a:r>
                        <a:rPr lang="en-US" sz="1800" dirty="0"/>
                        <a:t>Arlington Heights</a:t>
                      </a:r>
                    </a:p>
                  </a:txBody>
                  <a:tcPr marL="68580" marR="68580" marT="34290" marB="34290">
                    <a:noFill/>
                  </a:tcPr>
                </a:tc>
                <a:tc>
                  <a:txBody>
                    <a:bodyPr/>
                    <a:lstStyle/>
                    <a:p>
                      <a:r>
                        <a:rPr lang="en-US" sz="1800" dirty="0"/>
                        <a:t>49.7%</a:t>
                      </a:r>
                    </a:p>
                  </a:txBody>
                  <a:tcPr marL="68580" marR="68580" marT="34290" marB="34290">
                    <a:noFill/>
                  </a:tcPr>
                </a:tc>
                <a:tc>
                  <a:txBody>
                    <a:bodyPr/>
                    <a:lstStyle/>
                    <a:p>
                      <a:r>
                        <a:rPr lang="en-US" sz="1800" dirty="0"/>
                        <a:t>43.9%</a:t>
                      </a:r>
                    </a:p>
                  </a:txBody>
                  <a:tcPr marL="68580" marR="68580" marT="34290" marB="34290">
                    <a:noFill/>
                  </a:tcPr>
                </a:tc>
                <a:extLst>
                  <a:ext uri="{0D108BD9-81ED-4DB2-BD59-A6C34878D82A}">
                    <a16:rowId xmlns:a16="http://schemas.microsoft.com/office/drawing/2014/main" val="1219602615"/>
                  </a:ext>
                </a:extLst>
              </a:tr>
              <a:tr h="343044">
                <a:tc>
                  <a:txBody>
                    <a:bodyPr/>
                    <a:lstStyle/>
                    <a:p>
                      <a:pPr lvl="0">
                        <a:buNone/>
                      </a:pPr>
                      <a:r>
                        <a:rPr lang="en-US" sz="1800" dirty="0"/>
                        <a:t>Hazel Crest</a:t>
                      </a:r>
                    </a:p>
                  </a:txBody>
                  <a:tcPr marL="68580" marR="68580" marT="34290" marB="34290">
                    <a:noFill/>
                  </a:tcPr>
                </a:tc>
                <a:tc>
                  <a:txBody>
                    <a:bodyPr/>
                    <a:lstStyle/>
                    <a:p>
                      <a:r>
                        <a:rPr lang="en-US" sz="1800" dirty="0"/>
                        <a:t>31.1%</a:t>
                      </a:r>
                    </a:p>
                  </a:txBody>
                  <a:tcPr marL="68580" marR="68580" marT="34290" marB="34290">
                    <a:noFill/>
                  </a:tcPr>
                </a:tc>
                <a:tc>
                  <a:txBody>
                    <a:bodyPr/>
                    <a:lstStyle/>
                    <a:p>
                      <a:r>
                        <a:rPr lang="en-US" sz="1800" dirty="0"/>
                        <a:t>56.8%</a:t>
                      </a:r>
                    </a:p>
                  </a:txBody>
                  <a:tcPr marL="68580" marR="68580" marT="34290" marB="34290">
                    <a:noFill/>
                  </a:tcPr>
                </a:tc>
                <a:extLst>
                  <a:ext uri="{0D108BD9-81ED-4DB2-BD59-A6C34878D82A}">
                    <a16:rowId xmlns:a16="http://schemas.microsoft.com/office/drawing/2014/main" val="2944773604"/>
                  </a:ext>
                </a:extLst>
              </a:tr>
              <a:tr h="343044">
                <a:tc>
                  <a:txBody>
                    <a:bodyPr/>
                    <a:lstStyle/>
                    <a:p>
                      <a:r>
                        <a:rPr lang="en-US" sz="1800" dirty="0"/>
                        <a:t>Chicago</a:t>
                      </a:r>
                    </a:p>
                  </a:txBody>
                  <a:tcPr marL="68580" marR="68580" marT="34290" marB="34290">
                    <a:noFill/>
                  </a:tcPr>
                </a:tc>
                <a:tc>
                  <a:txBody>
                    <a:bodyPr/>
                    <a:lstStyle/>
                    <a:p>
                      <a:r>
                        <a:rPr lang="en-US" sz="1800" dirty="0"/>
                        <a:t>30.8%</a:t>
                      </a:r>
                    </a:p>
                  </a:txBody>
                  <a:tcPr marL="68580" marR="68580" marT="34290" marB="34290">
                    <a:noFill/>
                  </a:tcPr>
                </a:tc>
                <a:tc>
                  <a:txBody>
                    <a:bodyPr/>
                    <a:lstStyle/>
                    <a:p>
                      <a:r>
                        <a:rPr lang="en-US" sz="1800" dirty="0"/>
                        <a:t>61.85%</a:t>
                      </a:r>
                      <a:br>
                        <a:rPr lang="en-US" sz="1800" dirty="0"/>
                      </a:br>
                      <a:endParaRPr lang="en-US" sz="1800" dirty="0"/>
                    </a:p>
                  </a:txBody>
                  <a:tcPr marL="68580" marR="68580" marT="34290" marB="34290">
                    <a:noFill/>
                  </a:tcPr>
                </a:tc>
                <a:extLst>
                  <a:ext uri="{0D108BD9-81ED-4DB2-BD59-A6C34878D82A}">
                    <a16:rowId xmlns:a16="http://schemas.microsoft.com/office/drawing/2014/main" val="2545059882"/>
                  </a:ext>
                </a:extLst>
              </a:tr>
              <a:tr h="343044">
                <a:tc>
                  <a:txBody>
                    <a:bodyPr/>
                    <a:lstStyle/>
                    <a:p>
                      <a:r>
                        <a:rPr lang="en-US" sz="1800" b="1" dirty="0"/>
                        <a:t>Illinois</a:t>
                      </a:r>
                    </a:p>
                  </a:txBody>
                  <a:tcPr marL="68580" marR="68580" marT="34290" marB="34290">
                    <a:noFill/>
                  </a:tcPr>
                </a:tc>
                <a:tc>
                  <a:txBody>
                    <a:bodyPr/>
                    <a:lstStyle/>
                    <a:p>
                      <a:r>
                        <a:rPr lang="en-US" sz="1800" b="1" dirty="0"/>
                        <a:t>36.6%</a:t>
                      </a:r>
                    </a:p>
                  </a:txBody>
                  <a:tcPr marL="68580" marR="68580" marT="34290" marB="34290">
                    <a:noFill/>
                  </a:tcPr>
                </a:tc>
                <a:tc>
                  <a:txBody>
                    <a:bodyPr/>
                    <a:lstStyle/>
                    <a:p>
                      <a:r>
                        <a:rPr lang="en-US" sz="1800" b="1" dirty="0"/>
                        <a:t>56.9%</a:t>
                      </a:r>
                    </a:p>
                  </a:txBody>
                  <a:tcPr marL="68580" marR="68580" marT="34290" marB="34290">
                    <a:noFill/>
                  </a:tcPr>
                </a:tc>
                <a:extLst>
                  <a:ext uri="{0D108BD9-81ED-4DB2-BD59-A6C34878D82A}">
                    <a16:rowId xmlns:a16="http://schemas.microsoft.com/office/drawing/2014/main" val="1724134266"/>
                  </a:ext>
                </a:extLst>
              </a:tr>
              <a:tr h="343044">
                <a:tc>
                  <a:txBody>
                    <a:bodyPr/>
                    <a:lstStyle/>
                    <a:p>
                      <a:pPr lvl="0">
                        <a:buNone/>
                      </a:pPr>
                      <a:r>
                        <a:rPr lang="en-US" sz="1800" b="1" dirty="0"/>
                        <a:t>United States</a:t>
                      </a:r>
                    </a:p>
                  </a:txBody>
                  <a:tcPr marL="68580" marR="68580" marT="34290" marB="34290">
                    <a:noFill/>
                  </a:tcPr>
                </a:tc>
                <a:tc>
                  <a:txBody>
                    <a:bodyPr/>
                    <a:lstStyle/>
                    <a:p>
                      <a:r>
                        <a:rPr lang="en-US" sz="1800" b="1" dirty="0"/>
                        <a:t>36.2%</a:t>
                      </a:r>
                    </a:p>
                  </a:txBody>
                  <a:tcPr marL="68580" marR="68580" marT="34290" marB="34290">
                    <a:noFill/>
                  </a:tcPr>
                </a:tc>
                <a:tc>
                  <a:txBody>
                    <a:bodyPr/>
                    <a:lstStyle/>
                    <a:p>
                      <a:r>
                        <a:rPr lang="en-US" sz="1800" b="1" dirty="0"/>
                        <a:t>58.4%</a:t>
                      </a:r>
                    </a:p>
                  </a:txBody>
                  <a:tcPr marL="68580" marR="68580" marT="34290" marB="34290">
                    <a:noFill/>
                  </a:tcPr>
                </a:tc>
                <a:extLst>
                  <a:ext uri="{0D108BD9-81ED-4DB2-BD59-A6C34878D82A}">
                    <a16:rowId xmlns:a16="http://schemas.microsoft.com/office/drawing/2014/main" val="6922577"/>
                  </a:ext>
                </a:extLst>
              </a:tr>
            </a:tbl>
          </a:graphicData>
        </a:graphic>
      </p:graphicFrame>
    </p:spTree>
    <p:extLst>
      <p:ext uri="{BB962C8B-B14F-4D97-AF65-F5344CB8AC3E}">
        <p14:creationId xmlns:p14="http://schemas.microsoft.com/office/powerpoint/2010/main" val="1965935949"/>
      </p:ext>
    </p:extLst>
  </p:cSld>
  <p:clrMapOvr>
    <a:masterClrMapping/>
  </p:clrMapOvr>
</p:sld>
</file>

<file path=ppt/theme/theme1.xml><?xml version="1.0" encoding="utf-8"?>
<a:theme xmlns:a="http://schemas.openxmlformats.org/drawingml/2006/main" name="SOS 2021 PPT Template">
  <a:themeElements>
    <a:clrScheme name="SOS">
      <a:dk1>
        <a:sysClr val="windowText" lastClr="000000"/>
      </a:dk1>
      <a:lt1>
        <a:sysClr val="window" lastClr="FFFFFF"/>
      </a:lt1>
      <a:dk2>
        <a:srgbClr val="44546A"/>
      </a:dk2>
      <a:lt2>
        <a:srgbClr val="E7E6E6"/>
      </a:lt2>
      <a:accent1>
        <a:srgbClr val="1D4093"/>
      </a:accent1>
      <a:accent2>
        <a:srgbClr val="6D643F"/>
      </a:accent2>
      <a:accent3>
        <a:srgbClr val="A5A5A5"/>
      </a:accent3>
      <a:accent4>
        <a:srgbClr val="F5E9BE"/>
      </a:accent4>
      <a:accent5>
        <a:srgbClr val="C7CFE4"/>
      </a:accent5>
      <a:accent6>
        <a:srgbClr val="174C4F"/>
      </a:accent6>
      <a:hlink>
        <a:srgbClr val="0563C1"/>
      </a:hlink>
      <a:folHlink>
        <a:srgbClr val="954F72"/>
      </a:folHlink>
    </a:clrScheme>
    <a:fontScheme name="SOS">
      <a:majorFont>
        <a:latin typeface="Source Sans Pro SemiBold"/>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S 2021 PPT Template" id="{07468714-7E58-4194-A618-75AE333C09FB}" vid="{31F730A4-FA7B-46F2-90D6-397C5A7570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158</TotalTime>
  <Words>1239</Words>
  <Application>Microsoft Macintosh PowerPoint</Application>
  <PresentationFormat>On-screen Show (4:3)</PresentationFormat>
  <Paragraphs>160</Paragraphs>
  <Slides>20</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Source Sans Pro SemiBold</vt:lpstr>
      <vt:lpstr>SOS 2021 PPT Template</vt:lpstr>
      <vt:lpstr>Americans with Disabilities Act STATE OF THE SCIENCE</vt:lpstr>
      <vt:lpstr>Acknowledgements</vt:lpstr>
      <vt:lpstr>Translating Participation Disparities Findings into Community Action Reports: Findings from the ADA PARC project</vt:lpstr>
      <vt:lpstr>ADA Colaborators </vt:lpstr>
      <vt:lpstr>What Did We Want To Know?</vt:lpstr>
      <vt:lpstr>What Did We Want To Know? (Cont.)</vt:lpstr>
      <vt:lpstr>Method </vt:lpstr>
      <vt:lpstr>Community Disparities Reports (#1)</vt:lpstr>
      <vt:lpstr>Community Disparities Reports (#2)</vt:lpstr>
      <vt:lpstr>Community Disparities Reports (#3)</vt:lpstr>
      <vt:lpstr>Community Disparities Reports (#4)</vt:lpstr>
      <vt:lpstr>Community Disparities Reports (#5)</vt:lpstr>
      <vt:lpstr>Community Disparities Reports (#6)</vt:lpstr>
      <vt:lpstr>Community Disparities Reports (#7)</vt:lpstr>
      <vt:lpstr>Community Disparities Reports (#8)</vt:lpstr>
      <vt:lpstr>Findings</vt:lpstr>
      <vt:lpstr>What Can We Learn From The Findings?</vt:lpstr>
      <vt:lpstr>Next Steps To Strengthen The Study’s Findings </vt:lpstr>
      <vt:lpstr>Thank you to all of our ADA PARC consortium collaborators and participants, including the Metropolitan Mayors Caucus.    For more information about ADA PARC,  go to adaparc.org   or contact Joy Hammel: hammel@uic.edu   </vt:lpstr>
      <vt:lpstr>ADA National Network Regional Centers Map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Americans with Disabilities Act STATE OF THE SCIENCE</dc:title>
  <dc:creator>Linea Johnson</dc:creator>
  <cp:lastModifiedBy>Kim Canaan</cp:lastModifiedBy>
  <cp:revision>25</cp:revision>
  <dcterms:created xsi:type="dcterms:W3CDTF">2021-01-19T21:47:11Z</dcterms:created>
  <dcterms:modified xsi:type="dcterms:W3CDTF">2021-04-09T21:33:17Z</dcterms:modified>
</cp:coreProperties>
</file>