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6"/>
  </p:notesMasterIdLst>
  <p:handoutMasterIdLst>
    <p:handoutMasterId r:id="rId17"/>
  </p:handoutMasterIdLst>
  <p:sldIdLst>
    <p:sldId id="1219" r:id="rId2"/>
    <p:sldId id="995" r:id="rId3"/>
    <p:sldId id="1215" r:id="rId4"/>
    <p:sldId id="999" r:id="rId5"/>
    <p:sldId id="1000" r:id="rId6"/>
    <p:sldId id="1001" r:id="rId7"/>
    <p:sldId id="1214" r:id="rId8"/>
    <p:sldId id="1220" r:id="rId9"/>
    <p:sldId id="1221" r:id="rId10"/>
    <p:sldId id="1223" r:id="rId11"/>
    <p:sldId id="1222" r:id="rId12"/>
    <p:sldId id="1216" r:id="rId13"/>
    <p:sldId id="988" r:id="rId14"/>
    <p:sldId id="9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initials="A" lastIdx="2" clrIdx="0"/>
  <p:cmAuthor id="2" name="John Butterworth" initials="JB" lastIdx="3" clrIdx="1"/>
  <p:cmAuthor id="3" name="John Butterworth" initials="JB [2]" lastIdx="1" clrIdx="2"/>
  <p:cmAuthor id="4" name="John Butterworth" initials="JB [3]" lastIdx="1" clrIdx="3"/>
  <p:cmAuthor id="5" name="John Butterworth" initials="JB [3] [2]" lastIdx="1" clrIdx="4"/>
  <p:cmAuthor id="6" name="John Butterworth" initials="JB [4]" lastIdx="1" clrIdx="5"/>
  <p:cmAuthor id="7" name="John Butterworth" initials="JB [5]" lastIdx="1" clrIdx="6"/>
  <p:cmAuthor id="8" name="John Butterworth" initials="JB [6]" lastIdx="1" clrIdx="7"/>
  <p:cmAuthor id="9" name="John Butterworth" initials="JB [7]" lastIdx="1" clrIdx="8"/>
  <p:cmAuthor id="10" name="Allison Cohen Hall" initials="ACH" lastIdx="15" clrIdx="9"/>
  <p:cmAuthor id="11" name="Anya R Weber" initials="ARW" lastIdx="1" clrIdx="10"/>
  <p:cmAuthor id="12" name="Pimjai Sudsawad" initials="PS" lastIdx="6" clrIdx="11">
    <p:extLst>
      <p:ext uri="{19B8F6BF-5375-455C-9EA6-DF929625EA0E}">
        <p15:presenceInfo xmlns:p15="http://schemas.microsoft.com/office/powerpoint/2012/main" userId="Pimjai Sudsawad" providerId="None"/>
      </p:ext>
    </p:extLst>
  </p:cmAuthor>
  <p:cmAuthor id="13" name="Sarah von Schrader" initials="SvS" lastIdx="9" clrIdx="12">
    <p:extLst>
      <p:ext uri="{19B8F6BF-5375-455C-9EA6-DF929625EA0E}">
        <p15:presenceInfo xmlns:p15="http://schemas.microsoft.com/office/powerpoint/2012/main" userId="S-1-5-21-1275210071-879983540-725345543-302888" providerId="AD"/>
      </p:ext>
    </p:extLst>
  </p:cmAuthor>
  <p:cmAuthor id="14" name="Linea E. Johnson" initials="LEJ" lastIdx="7" clrIdx="13">
    <p:extLst>
      <p:ext uri="{19B8F6BF-5375-455C-9EA6-DF929625EA0E}">
        <p15:presenceInfo xmlns:p15="http://schemas.microsoft.com/office/powerpoint/2012/main" userId="S::lineaj@uw.edu::c2095632-3ccd-47f1-952c-df202b5b96f1" providerId="AD"/>
      </p:ext>
    </p:extLst>
  </p:cmAuthor>
  <p:cmAuthor id="15" name="Alexis Boytsov" initials="AB" lastIdx="4" clrIdx="14">
    <p:extLst>
      <p:ext uri="{19B8F6BF-5375-455C-9EA6-DF929625EA0E}">
        <p15:presenceInfo xmlns:p15="http://schemas.microsoft.com/office/powerpoint/2012/main" userId="S-1-5-21-1275210071-879983540-725345543-288015" providerId="AD"/>
      </p:ext>
    </p:extLst>
  </p:cmAuthor>
  <p:cmAuthor id="16" name="Vicki Chang" initials="VC" lastIdx="1" clrIdx="15">
    <p:extLst>
      <p:ext uri="{19B8F6BF-5375-455C-9EA6-DF929625EA0E}">
        <p15:presenceInfo xmlns:p15="http://schemas.microsoft.com/office/powerpoint/2012/main" userId="S::vc337@cornell.edu::7e978dcc-439d-447f-9441-3bf7f6df3c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A600"/>
    <a:srgbClr val="FF6E54"/>
    <a:srgbClr val="DD5182"/>
    <a:srgbClr val="955196"/>
    <a:srgbClr val="444E86"/>
    <a:srgbClr val="003F5C"/>
    <a:srgbClr val="424E5B"/>
    <a:srgbClr val="5670AE"/>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80" autoAdjust="0"/>
    <p:restoredTop sz="57901" autoAdjust="0"/>
  </p:normalViewPr>
  <p:slideViewPr>
    <p:cSldViewPr snapToGrid="0" snapToObjects="1">
      <p:cViewPr varScale="1">
        <p:scale>
          <a:sx n="59" d="100"/>
          <a:sy n="59" d="100"/>
        </p:scale>
        <p:origin x="744" y="66"/>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4" d="100"/>
          <a:sy n="94" d="100"/>
        </p:scale>
        <p:origin x="375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D0DF88FD-B61C-A642-80F6-31EA39FEA265}" type="datetimeFigureOut">
              <a:rPr lang="en-US" smtClean="0"/>
              <a:pPr/>
              <a:t>4/8/2021</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E65EE7CB-706F-CF4A-B868-CC1CE05948F2}" type="slidenum">
              <a:rPr lang="en-US" smtClean="0"/>
              <a:pPr/>
              <a:t>‹#›</a:t>
            </a:fld>
            <a:endParaRPr lang="en-US" dirty="0"/>
          </a:p>
        </p:txBody>
      </p:sp>
    </p:spTree>
    <p:extLst>
      <p:ext uri="{BB962C8B-B14F-4D97-AF65-F5344CB8AC3E}">
        <p14:creationId xmlns:p14="http://schemas.microsoft.com/office/powerpoint/2010/main" val="344078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17101F8A-6F1C-974E-8384-8717327E6772}" type="datetimeFigureOut">
              <a:rPr lang="en-US" smtClean="0"/>
              <a:pPr/>
              <a:t>4/8/2021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C81CCF30-75E7-4047-B971-189668F28995}" type="slidenum">
              <a:rPr lang="en-US" smtClean="0"/>
              <a:pPr/>
              <a:t>‹#›</a:t>
            </a:fld>
            <a:endParaRPr lang="en-US" dirty="0"/>
          </a:p>
        </p:txBody>
      </p:sp>
    </p:spTree>
    <p:extLst>
      <p:ext uri="{BB962C8B-B14F-4D97-AF65-F5344CB8AC3E}">
        <p14:creationId xmlns:p14="http://schemas.microsoft.com/office/powerpoint/2010/main" val="2584646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1</a:t>
            </a:fld>
            <a:endParaRPr lang="en-US" dirty="0"/>
          </a:p>
        </p:txBody>
      </p:sp>
    </p:spTree>
    <p:extLst>
      <p:ext uri="{BB962C8B-B14F-4D97-AF65-F5344CB8AC3E}">
        <p14:creationId xmlns:p14="http://schemas.microsoft.com/office/powerpoint/2010/main" val="390236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[Vicki] Image Description:</a:t>
            </a:r>
          </a:p>
          <a:p>
            <a:r>
              <a:rPr lang="en-US" dirty="0"/>
              <a:t>Top part of Playbook page for Tool 7, Accommodations. The first paragraph features a plain language definition and is emphasized with an arrow.</a:t>
            </a:r>
          </a:p>
          <a:p>
            <a:endParaRPr lang="en-US" dirty="0"/>
          </a:p>
          <a:p>
            <a:r>
              <a:rPr lang="en-US" dirty="0"/>
              <a:t>Below that, are the next two sections, titled Accommodation Under the ADA and How do you know an employee needs an accommodation? These sections are labeled Microcontent to Facilitate Learning and also emphasized with arrows.</a:t>
            </a:r>
          </a:p>
          <a:p>
            <a:endParaRPr lang="en-US" dirty="0"/>
          </a:p>
          <a:p>
            <a:r>
              <a:rPr lang="en-US" dirty="0"/>
              <a:t>We use </a:t>
            </a:r>
            <a:r>
              <a:rPr lang="en-US" b="1" dirty="0"/>
              <a:t>plain language – removed to jargon, or include section that explain terms that are important and needed to be understood.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create </a:t>
            </a:r>
            <a:r>
              <a:rPr lang="en-US" b="1" dirty="0"/>
              <a:t>microcontent </a:t>
            </a:r>
            <a:r>
              <a:rPr lang="en-US" dirty="0"/>
              <a:t>to adapt learning – information is presented in short segments that is easier for mental digestion</a:t>
            </a:r>
          </a:p>
          <a:p>
            <a:endParaRPr lang="en-US" dirty="0"/>
          </a:p>
          <a:p>
            <a:r>
              <a:rPr lang="en-US" dirty="0"/>
              <a:t>We made information relevant by including</a:t>
            </a:r>
            <a:r>
              <a:rPr lang="en-US" b="1" dirty="0"/>
              <a:t> realistic case examples</a:t>
            </a:r>
          </a:p>
        </p:txBody>
      </p:sp>
      <p:sp>
        <p:nvSpPr>
          <p:cNvPr id="4" name="Slide Number Placeholder 3"/>
          <p:cNvSpPr>
            <a:spLocks noGrp="1"/>
          </p:cNvSpPr>
          <p:nvPr>
            <p:ph type="sldNum" sz="quarter" idx="10"/>
          </p:nvPr>
        </p:nvSpPr>
        <p:spPr/>
        <p:txBody>
          <a:bodyPr/>
          <a:lstStyle/>
          <a:p>
            <a:fld id="{C81CCF30-75E7-4047-B971-189668F28995}" type="slidenum">
              <a:rPr lang="en-US" smtClean="0"/>
              <a:pPr/>
              <a:t>10</a:t>
            </a:fld>
            <a:endParaRPr lang="en-US" dirty="0"/>
          </a:p>
        </p:txBody>
      </p:sp>
    </p:spTree>
    <p:extLst>
      <p:ext uri="{BB962C8B-B14F-4D97-AF65-F5344CB8AC3E}">
        <p14:creationId xmlns:p14="http://schemas.microsoft.com/office/powerpoint/2010/main" val="160500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Image Description:</a:t>
            </a:r>
          </a:p>
          <a:p>
            <a:r>
              <a:rPr lang="en-US" dirty="0"/>
              <a:t>Screenshot of Scenario page. The top part, labeled Real World Case Example features an image of a person and a scenario outlining their experience as an employee. The next section is titled Concrete Solutions and features information for the business. Finally, there is a summary titled Readers Takeaway that outlines the scenario as well as the responses.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made information relevant by including</a:t>
            </a:r>
            <a:r>
              <a:rPr lang="en-US" b="1" dirty="0"/>
              <a:t> realistic case examples</a:t>
            </a:r>
          </a:p>
          <a:p>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11</a:t>
            </a:fld>
            <a:endParaRPr lang="en-US" dirty="0"/>
          </a:p>
        </p:txBody>
      </p:sp>
    </p:spTree>
    <p:extLst>
      <p:ext uri="{BB962C8B-B14F-4D97-AF65-F5344CB8AC3E}">
        <p14:creationId xmlns:p14="http://schemas.microsoft.com/office/powerpoint/2010/main" val="363111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This quote by </a:t>
            </a:r>
            <a:r>
              <a:rPr lang="en-US" dirty="0" err="1"/>
              <a:t>hisash</a:t>
            </a:r>
            <a:r>
              <a:rPr lang="en-US" dirty="0"/>
              <a:t> </a:t>
            </a:r>
            <a:r>
              <a:rPr lang="en-US" dirty="0" err="1"/>
              <a:t>inoue</a:t>
            </a:r>
            <a:r>
              <a:rPr lang="en-US" dirty="0"/>
              <a:t> captures our work, which the goal for developing this toolkit is to  </a:t>
            </a:r>
          </a:p>
          <a:p>
            <a:endParaRPr lang="en-US" dirty="0"/>
          </a:p>
          <a:p>
            <a:r>
              <a:rPr lang="en-US" dirty="0"/>
              <a:t> I think the idea is also reflected in many of the work we do in the northeast </a:t>
            </a:r>
            <a:r>
              <a:rPr lang="en-US" dirty="0" err="1"/>
              <a:t>ada</a:t>
            </a:r>
            <a:r>
              <a:rPr lang="en-US" dirty="0"/>
              <a:t>, and the work of developing this toolkit and getting user feedback really </a:t>
            </a:r>
            <a:r>
              <a:rPr lang="en-US" dirty="0" err="1"/>
              <a:t>echos</a:t>
            </a:r>
            <a:r>
              <a:rPr lang="en-US" dirty="0"/>
              <a:t> this quote. </a:t>
            </a:r>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12</a:t>
            </a:fld>
            <a:endParaRPr lang="en-US" dirty="0"/>
          </a:p>
        </p:txBody>
      </p:sp>
    </p:spTree>
    <p:extLst>
      <p:ext uri="{BB962C8B-B14F-4D97-AF65-F5344CB8AC3E}">
        <p14:creationId xmlns:p14="http://schemas.microsoft.com/office/powerpoint/2010/main" val="106807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a:t>
            </a:r>
          </a:p>
          <a:p>
            <a:endParaRPr lang="en-US" dirty="0"/>
          </a:p>
        </p:txBody>
      </p:sp>
      <p:sp>
        <p:nvSpPr>
          <p:cNvPr id="4" name="Slide Number Placeholder 3"/>
          <p:cNvSpPr>
            <a:spLocks noGrp="1"/>
          </p:cNvSpPr>
          <p:nvPr>
            <p:ph type="sldNum" sz="quarter" idx="10"/>
          </p:nvPr>
        </p:nvSpPr>
        <p:spPr/>
        <p:txBody>
          <a:bodyPr/>
          <a:lstStyle/>
          <a:p>
            <a:fld id="{99947306-B061-4FD0-A4ED-3A37BD84B960}" type="slidenum">
              <a:rPr lang="en-US" smtClean="0"/>
              <a:t>13</a:t>
            </a:fld>
            <a:endParaRPr lang="en-US"/>
          </a:p>
        </p:txBody>
      </p:sp>
    </p:spTree>
    <p:extLst>
      <p:ext uri="{BB962C8B-B14F-4D97-AF65-F5344CB8AC3E}">
        <p14:creationId xmlns:p14="http://schemas.microsoft.com/office/powerpoint/2010/main" val="406981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Arial" charset="0"/>
                <a:ea typeface="ヒラギノ角ゴ Pro W3" charset="0"/>
                <a:cs typeface="ヒラギノ角ゴ Pro W3" charset="0"/>
              </a:defRPr>
            </a:lvl1pPr>
            <a:lvl2pPr marL="742950" indent="-285750">
              <a:defRPr sz="2000">
                <a:solidFill>
                  <a:schemeClr val="tx1"/>
                </a:solidFill>
                <a:latin typeface="Arial" charset="0"/>
                <a:ea typeface="ヒラギノ角ゴ Pro W3" charset="0"/>
              </a:defRPr>
            </a:lvl2pPr>
            <a:lvl3pPr marL="1143000" indent="-228600">
              <a:defRPr sz="2000">
                <a:solidFill>
                  <a:schemeClr val="tx1"/>
                </a:solidFill>
                <a:latin typeface="Arial" charset="0"/>
                <a:ea typeface="ヒラギノ角ゴ Pro W3" charset="0"/>
              </a:defRPr>
            </a:lvl3pPr>
            <a:lvl4pPr marL="1600200" indent="-228600">
              <a:defRPr sz="2000">
                <a:solidFill>
                  <a:schemeClr val="tx1"/>
                </a:solidFill>
                <a:latin typeface="Arial" charset="0"/>
                <a:ea typeface="ヒラギノ角ゴ Pro W3" charset="0"/>
              </a:defRPr>
            </a:lvl4pPr>
            <a:lvl5pPr marL="2057400" indent="-228600">
              <a:defRPr sz="2000">
                <a:solidFill>
                  <a:schemeClr val="tx1"/>
                </a:solidFill>
                <a:latin typeface="Arial" charset="0"/>
                <a:ea typeface="ヒラギノ角ゴ Pro W3" charset="0"/>
              </a:defRPr>
            </a:lvl5pPr>
            <a:lvl6pPr marL="2514600" indent="-228600" eaLnBrk="0" fontAlgn="base" hangingPunct="0">
              <a:spcBef>
                <a:spcPct val="0"/>
              </a:spcBef>
              <a:spcAft>
                <a:spcPct val="0"/>
              </a:spcAft>
              <a:defRPr sz="2000">
                <a:solidFill>
                  <a:schemeClr val="tx1"/>
                </a:solidFill>
                <a:latin typeface="Arial" charset="0"/>
                <a:ea typeface="ヒラギノ角ゴ Pro W3" charset="0"/>
              </a:defRPr>
            </a:lvl6pPr>
            <a:lvl7pPr marL="2971800" indent="-228600" eaLnBrk="0" fontAlgn="base" hangingPunct="0">
              <a:spcBef>
                <a:spcPct val="0"/>
              </a:spcBef>
              <a:spcAft>
                <a:spcPct val="0"/>
              </a:spcAft>
              <a:defRPr sz="2000">
                <a:solidFill>
                  <a:schemeClr val="tx1"/>
                </a:solidFill>
                <a:latin typeface="Arial" charset="0"/>
                <a:ea typeface="ヒラギノ角ゴ Pro W3" charset="0"/>
              </a:defRPr>
            </a:lvl7pPr>
            <a:lvl8pPr marL="3429000" indent="-228600" eaLnBrk="0" fontAlgn="base" hangingPunct="0">
              <a:spcBef>
                <a:spcPct val="0"/>
              </a:spcBef>
              <a:spcAft>
                <a:spcPct val="0"/>
              </a:spcAft>
              <a:defRPr sz="2000">
                <a:solidFill>
                  <a:schemeClr val="tx1"/>
                </a:solidFill>
                <a:latin typeface="Arial" charset="0"/>
                <a:ea typeface="ヒラギノ角ゴ Pro W3" charset="0"/>
              </a:defRPr>
            </a:lvl8pPr>
            <a:lvl9pPr marL="3886200" indent="-228600" eaLnBrk="0" fontAlgn="base" hangingPunct="0">
              <a:spcBef>
                <a:spcPct val="0"/>
              </a:spcBef>
              <a:spcAft>
                <a:spcPct val="0"/>
              </a:spcAft>
              <a:defRPr sz="2000">
                <a:solidFill>
                  <a:schemeClr val="tx1"/>
                </a:solidFill>
                <a:latin typeface="Arial" charset="0"/>
                <a:ea typeface="ヒラギノ角ゴ Pro W3" charset="0"/>
              </a:defRPr>
            </a:lvl9pPr>
          </a:lstStyle>
          <a:p>
            <a:pPr>
              <a:defRPr/>
            </a:pPr>
            <a:fld id="{E4A18A36-1BFC-1346-881B-371B77C93F58}" type="slidenum">
              <a:rPr lang="en-US" sz="1200"/>
              <a:pPr>
                <a:defRPr/>
              </a:pPr>
              <a:t>14</a:t>
            </a:fld>
            <a:endParaRPr lang="en-US" sz="1200"/>
          </a:p>
        </p:txBody>
      </p:sp>
      <p:sp>
        <p:nvSpPr>
          <p:cNvPr id="18435"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Tree>
    <p:extLst>
      <p:ext uri="{BB962C8B-B14F-4D97-AF65-F5344CB8AC3E}">
        <p14:creationId xmlns:p14="http://schemas.microsoft.com/office/powerpoint/2010/main" val="157823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2</a:t>
            </a:fld>
            <a:endParaRPr lang="en-US" dirty="0"/>
          </a:p>
        </p:txBody>
      </p:sp>
    </p:spTree>
    <p:extLst>
      <p:ext uri="{BB962C8B-B14F-4D97-AF65-F5344CB8AC3E}">
        <p14:creationId xmlns:p14="http://schemas.microsoft.com/office/powerpoint/2010/main" val="38267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3</a:t>
            </a:fld>
            <a:endParaRPr lang="en-US" dirty="0"/>
          </a:p>
        </p:txBody>
      </p:sp>
    </p:spTree>
    <p:extLst>
      <p:ext uri="{BB962C8B-B14F-4D97-AF65-F5344CB8AC3E}">
        <p14:creationId xmlns:p14="http://schemas.microsoft.com/office/powerpoint/2010/main" val="89200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[Sarah] Develop and test an information, outreach, and support framework for individuals and families to plan for integrated employment.</a:t>
            </a:r>
          </a:p>
          <a:p>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4</a:t>
            </a:fld>
            <a:endParaRPr lang="en-US" dirty="0"/>
          </a:p>
        </p:txBody>
      </p:sp>
    </p:spTree>
    <p:extLst>
      <p:ext uri="{BB962C8B-B14F-4D97-AF65-F5344CB8AC3E}">
        <p14:creationId xmlns:p14="http://schemas.microsoft.com/office/powerpoint/2010/main" val="354897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a:p>
            <a:endParaRPr lang="en-US" dirty="0"/>
          </a:p>
          <a:p>
            <a:r>
              <a:rPr lang="en-US" dirty="0"/>
              <a:t>Literature Review</a:t>
            </a:r>
          </a:p>
          <a:p>
            <a:r>
              <a:rPr lang="en-US" dirty="0"/>
              <a:t>Secondary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Interview: 14 interviews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Survey: 315 respondents</a:t>
            </a:r>
            <a:endParaRPr lang="en-US" sz="1200" dirty="0">
              <a:effectLst/>
              <a:latin typeface="Arial" panose="020B0604020202020204" pitchFamily="34" charset="0"/>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5</a:t>
            </a:fld>
            <a:endParaRPr lang="en-US" dirty="0"/>
          </a:p>
        </p:txBody>
      </p:sp>
    </p:spTree>
    <p:extLst>
      <p:ext uri="{BB962C8B-B14F-4D97-AF65-F5344CB8AC3E}">
        <p14:creationId xmlns:p14="http://schemas.microsoft.com/office/powerpoint/2010/main" val="198299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a:t>
            </a:r>
          </a:p>
          <a:p>
            <a:pPr marL="171450" indent="-171450">
              <a:buFont typeface="Arial" panose="020B0604020202020204" pitchFamily="34" charset="0"/>
              <a:buChar char="•"/>
            </a:pPr>
            <a:r>
              <a:rPr lang="en-US" dirty="0"/>
              <a:t>Chair story</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6</a:t>
            </a:fld>
            <a:endParaRPr lang="en-US" dirty="0"/>
          </a:p>
        </p:txBody>
      </p:sp>
    </p:spTree>
    <p:extLst>
      <p:ext uri="{BB962C8B-B14F-4D97-AF65-F5344CB8AC3E}">
        <p14:creationId xmlns:p14="http://schemas.microsoft.com/office/powerpoint/2010/main" val="369963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lesson learned from our interviews with small business employers, we recognized a need to educate respondents about the terms we will be using before they begin to respond to the survey. Therefore, we developed two comics to help survey respondents establish a basic understanding of disability and accommodation</a:t>
            </a:r>
            <a:r>
              <a:rPr lang="en-US" sz="1200" i="1" dirty="0"/>
              <a:t> </a:t>
            </a:r>
            <a:r>
              <a:rPr lang="en-US" sz="1200" dirty="0"/>
              <a:t>under the ADA in plain language</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COMIC DESCRIPTION:</a:t>
            </a:r>
          </a:p>
          <a:p>
            <a:r>
              <a:rPr lang="en-US" dirty="0"/>
              <a:t>What is a disability? The comic shows two office workers; one is the owner of a small business (the man), the other is someone who works in HR (the woman).</a:t>
            </a:r>
          </a:p>
          <a:p>
            <a:r>
              <a:rPr lang="en-US" dirty="0"/>
              <a:t>Panel #1. Business owner: I just read that the Americans with Disabilities Act applies to small companies. But, nobody here uses a wheelchair or is blind… Supporting text: The employment provisions of the Americans with Disabilities Act (ADA) apply to all businesses with fifteen or more employees.</a:t>
            </a:r>
          </a:p>
          <a:p>
            <a:r>
              <a:rPr lang="en-US" dirty="0"/>
              <a:t>Panel #2. Someone who works in HR: Actually, 20% of the American population has a disability. Many disabilities you can’t even see. Conditions like hearing impairments, depression and cancer may be disabilities under the ADA.</a:t>
            </a:r>
          </a:p>
          <a:p>
            <a:r>
              <a:rPr lang="en-US" dirty="0"/>
              <a:t>Supporting text: Under the ADA, if an employee has an ongoing or serious medical/health condition that affects how their body works or the way they do their job, they might have a disability.</a:t>
            </a:r>
          </a:p>
          <a:p>
            <a:r>
              <a:rPr lang="en-US" dirty="0"/>
              <a:t>Panel #3. Business owner (thought bubble): Huh, Tom has a slipped disk, Silvia has low vision, and Mateo has anxiety. These could all be disabilities under the ADA!</a:t>
            </a:r>
          </a:p>
          <a:p>
            <a:r>
              <a:rPr lang="en-US" dirty="0" err="1"/>
              <a:t>Supportting</a:t>
            </a:r>
            <a:r>
              <a:rPr lang="en-US" dirty="0"/>
              <a:t> text: An employee has to tell their employer that they have a disability before they are covered under the ADA.</a:t>
            </a:r>
          </a:p>
          <a:p>
            <a:endParaRPr lang="en-US" dirty="0"/>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94.3% found the comics at least somewhat helpful in explaining disability and accommodation.</a:t>
            </a:r>
            <a:endParaRPr lang="en-GB"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81CCF30-75E7-4047-B971-189668F28995}" type="slidenum">
              <a:rPr lang="en-US" smtClean="0"/>
              <a:pPr/>
              <a:t>7</a:t>
            </a:fld>
            <a:endParaRPr lang="en-US" dirty="0"/>
          </a:p>
        </p:txBody>
      </p:sp>
    </p:spTree>
    <p:extLst>
      <p:ext uri="{BB962C8B-B14F-4D97-AF65-F5344CB8AC3E}">
        <p14:creationId xmlns:p14="http://schemas.microsoft.com/office/powerpoint/2010/main" val="387644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52% online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Employers utilize various resources to guide their accommodation process; however, these resources were not consistent among small businesses. The most common way to access information about the ADA was via Google search.</a:t>
            </a:r>
          </a:p>
          <a:p>
            <a:endParaRPr lang="en-US"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8</a:t>
            </a:fld>
            <a:endParaRPr lang="en-US" dirty="0"/>
          </a:p>
        </p:txBody>
      </p:sp>
    </p:spTree>
    <p:extLst>
      <p:ext uri="{BB962C8B-B14F-4D97-AF65-F5344CB8AC3E}">
        <p14:creationId xmlns:p14="http://schemas.microsoft.com/office/powerpoint/2010/main" val="102952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Image Description:</a:t>
            </a:r>
          </a:p>
          <a:p>
            <a:r>
              <a:rPr lang="en-US" dirty="0"/>
              <a:t>Screenshot of page listing tools. Tool 1 is Business Case, 2 is What Is Disability?, 3 is Productivity, 4 is Inclusion, 5 is the ADA, 6 is Hiring, 7 is Accommodation, 8 is Coronavirus.</a:t>
            </a:r>
          </a:p>
          <a:p>
            <a:r>
              <a:rPr lang="en-US" dirty="0"/>
              <a:t>The elements of Tool 3 are circled and highlighted, labeled Centralized Informational Tool. The last tool, Coronavirus, is labeled as Meeting the Current Needs.</a:t>
            </a:r>
          </a:p>
          <a:p>
            <a:endParaRPr lang="en-US" dirty="0"/>
          </a:p>
          <a:p>
            <a:r>
              <a:rPr lang="en-US" dirty="0"/>
              <a:t>The toolkit is developed based on the understanding of </a:t>
            </a:r>
          </a:p>
          <a:p>
            <a:r>
              <a:rPr lang="en-US" dirty="0"/>
              <a:t>Topic Needs – that is what topics and information that are most fundamentally relevant to small businesses organizations. Also, we take into account on limited time and resources that small business employers highlighted in our research. </a:t>
            </a:r>
          </a:p>
          <a:p>
            <a:endParaRPr lang="en-US" dirty="0"/>
          </a:p>
          <a:p>
            <a:r>
              <a:rPr lang="en-US" dirty="0"/>
              <a:t>Specifically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design </a:t>
            </a:r>
            <a:r>
              <a:rPr lang="en-US" b="1" dirty="0"/>
              <a:t>a centralized informational tool</a:t>
            </a:r>
          </a:p>
          <a:p>
            <a:r>
              <a:rPr lang="en-US" dirty="0"/>
              <a:t>And information that will </a:t>
            </a:r>
            <a:r>
              <a:rPr lang="en-US" b="1" dirty="0"/>
              <a:t>meet your current needs</a:t>
            </a:r>
          </a:p>
          <a:p>
            <a:endParaRPr lang="en-US" b="1" dirty="0"/>
          </a:p>
        </p:txBody>
      </p:sp>
      <p:sp>
        <p:nvSpPr>
          <p:cNvPr id="4" name="Slide Number Placeholder 3"/>
          <p:cNvSpPr>
            <a:spLocks noGrp="1"/>
          </p:cNvSpPr>
          <p:nvPr>
            <p:ph type="sldNum" sz="quarter" idx="10"/>
          </p:nvPr>
        </p:nvSpPr>
        <p:spPr/>
        <p:txBody>
          <a:bodyPr/>
          <a:lstStyle/>
          <a:p>
            <a:fld id="{C81CCF30-75E7-4047-B971-189668F28995}" type="slidenum">
              <a:rPr lang="en-US" smtClean="0"/>
              <a:pPr/>
              <a:t>9</a:t>
            </a:fld>
            <a:endParaRPr lang="en-US" dirty="0"/>
          </a:p>
        </p:txBody>
      </p:sp>
    </p:spTree>
    <p:extLst>
      <p:ext uri="{BB962C8B-B14F-4D97-AF65-F5344CB8AC3E}">
        <p14:creationId xmlns:p14="http://schemas.microsoft.com/office/powerpoint/2010/main" val="386428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2E-7F00-4BC9-ADEA-05C9B0C4A269}"/>
              </a:ext>
            </a:extLst>
          </p:cNvPr>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847826A-644D-4A22-B4B0-55F9FD59A4B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9E469139-CFED-47FB-B487-213E14F5C4FD}"/>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3343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C77E-8408-4C32-8EE0-E50F09BB6283}"/>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27B5CAE3-10BF-4B99-9A83-47FEAC528B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AEDE89D-94AB-428D-9C5C-24D4736A79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CDD392BD-56C5-40A9-9FE8-82EBF087D1A3}"/>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996100C3-23EC-43B1-9B39-70518A14F69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55044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7FD0-B8A2-427A-84CB-0FA80FAF796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C07587B-8183-4742-A3E1-A31747EC8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258ACAD-E0F9-46D3-92F1-E3E09E0B37BA}"/>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F43E2077-E263-4A49-AF10-A0CF5F0DA49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14488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27663-32B0-4C12-B6E9-D3A9A2D05F02}"/>
              </a:ext>
            </a:extLst>
          </p:cNvPr>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6725B43-99EE-4E73-AF41-9D651AF0F1E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9C0C24E-14F2-4963-BC11-BA99EC1A47F0}"/>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081F6841-AB92-4A92-AE0B-9F22F9D7556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178607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12E-7F00-4BC9-ADEA-05C9B0C4A269}"/>
              </a:ext>
            </a:extLst>
          </p:cNvPr>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847826A-644D-4A22-B4B0-55F9FD59A4B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9E469139-CFED-47FB-B487-213E14F5C4FD}"/>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65395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572B-CCE1-4D62-917C-340076CE3DB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BDB4DA-A19D-4CF5-9987-395931FB1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B9BDB16-DC23-464B-BA97-4D20C53FF794}"/>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D9557D6E-1477-4F08-A8C6-FAA35CE23E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3704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7C92-206C-486C-BF50-F9823F8D6417}"/>
              </a:ext>
            </a:extLst>
          </p:cNvPr>
          <p:cNvSpPr>
            <a:spLocks noGrp="1"/>
          </p:cNvSpPr>
          <p:nvPr>
            <p:ph type="title" hasCustomPrompt="1"/>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1B6FE532-455F-4958-A125-D72240023E2E}"/>
              </a:ext>
            </a:extLst>
          </p:cNvPr>
          <p:cNvSpPr>
            <a:spLocks noGrp="1"/>
          </p:cNvSpPr>
          <p:nvPr>
            <p:ph type="body" idx="1"/>
          </p:nvPr>
        </p:nvSpPr>
        <p:spPr>
          <a:xfrm>
            <a:off x="623888" y="4589464"/>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18D605E3-146B-45F2-9113-1807B362CE76}"/>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6CAE7FFD-47D7-43A5-AA68-86B462DDC8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63969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5EAF-FCF6-4655-92D2-139AE9D6D352}"/>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13E849-6C38-4DFE-B739-4DDEB5797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228D9-7C79-4677-98AF-326CCC7570F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6A27DF6-0982-4F3C-A725-5E3691510B01}"/>
              </a:ext>
            </a:extLst>
          </p:cNvPr>
          <p:cNvSpPr>
            <a:spLocks noGrp="1"/>
          </p:cNvSpPr>
          <p:nvPr>
            <p:ph type="ftr" sz="quarter" idx="11"/>
          </p:nvPr>
        </p:nvSpPr>
        <p:spPr/>
        <p:txBody>
          <a:bodyPr/>
          <a:lstStyle/>
          <a:p>
            <a:pPr>
              <a:defRPr/>
            </a:pPr>
            <a:endParaRPr lang="en-US" dirty="0"/>
          </a:p>
        </p:txBody>
      </p:sp>
      <p:pic>
        <p:nvPicPr>
          <p:cNvPr id="10" name="Picture 9" descr="ADA National Network logo">
            <a:extLst>
              <a:ext uri="{FF2B5EF4-FFF2-40B4-BE49-F238E27FC236}">
                <a16:creationId xmlns:a16="http://schemas.microsoft.com/office/drawing/2014/main" id="{3FE505C8-3F40-45D6-876A-A9410E1D1A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214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9D81-1118-4E29-B889-705BB998CF8A}"/>
              </a:ext>
            </a:extLst>
          </p:cNvPr>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9E2541C-4218-46CD-9768-1E9E3B2477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8D3DB-F661-4813-AC6F-BCBE9CF6BDD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48108-B148-47D3-B798-43FA02DA542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5342E-B838-42B3-9737-5D417DB50E2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0ED78B-DF11-478E-88D2-0015CE8DBC97}"/>
              </a:ext>
            </a:extLst>
          </p:cNvPr>
          <p:cNvSpPr>
            <a:spLocks noGrp="1"/>
          </p:cNvSpPr>
          <p:nvPr>
            <p:ph type="ftr" sz="quarter" idx="11"/>
          </p:nvPr>
        </p:nvSpPr>
        <p:spPr/>
        <p:txBody>
          <a:bodyPr/>
          <a:lstStyle/>
          <a:p>
            <a:pPr>
              <a:defRPr/>
            </a:pPr>
            <a:endParaRPr lang="en-US" dirty="0"/>
          </a:p>
        </p:txBody>
      </p:sp>
      <p:pic>
        <p:nvPicPr>
          <p:cNvPr id="12" name="Picture 11" descr="ADA National Network logo">
            <a:extLst>
              <a:ext uri="{FF2B5EF4-FFF2-40B4-BE49-F238E27FC236}">
                <a16:creationId xmlns:a16="http://schemas.microsoft.com/office/drawing/2014/main" id="{B2E4F07E-7817-4B20-800F-507A11A846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35297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B35B-090D-4126-AD6D-E71C4D0AAF56}"/>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9309A01-C4AC-4274-9AC9-E93F1A793A99}"/>
              </a:ext>
            </a:extLst>
          </p:cNvPr>
          <p:cNvSpPr>
            <a:spLocks noGrp="1"/>
          </p:cNvSpPr>
          <p:nvPr>
            <p:ph type="ftr" sz="quarter" idx="11"/>
          </p:nvPr>
        </p:nvSpPr>
        <p:spPr/>
        <p:txBody>
          <a:bodyPr/>
          <a:lstStyle/>
          <a:p>
            <a:pPr>
              <a:defRPr/>
            </a:pPr>
            <a:endParaRPr lang="en-US" dirty="0"/>
          </a:p>
        </p:txBody>
      </p:sp>
      <p:pic>
        <p:nvPicPr>
          <p:cNvPr id="8" name="Picture 7" descr="ADA National Network logo">
            <a:extLst>
              <a:ext uri="{FF2B5EF4-FFF2-40B4-BE49-F238E27FC236}">
                <a16:creationId xmlns:a16="http://schemas.microsoft.com/office/drawing/2014/main" id="{49F2CECA-51A4-48FE-A127-24B717296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82506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142B83-E782-4531-8F3B-164BC7E8F598}"/>
              </a:ext>
            </a:extLst>
          </p:cNvPr>
          <p:cNvSpPr>
            <a:spLocks noGrp="1"/>
          </p:cNvSpPr>
          <p:nvPr>
            <p:ph type="ftr" sz="quarter" idx="11"/>
          </p:nvPr>
        </p:nvSpPr>
        <p:spPr/>
        <p:txBody>
          <a:bodyPr/>
          <a:lstStyle/>
          <a:p>
            <a:pPr>
              <a:defRPr/>
            </a:pPr>
            <a:endParaRPr lang="en-US" dirty="0"/>
          </a:p>
        </p:txBody>
      </p:sp>
      <p:pic>
        <p:nvPicPr>
          <p:cNvPr id="6" name="Picture 5" descr="ADA National Network logo">
            <a:extLst>
              <a:ext uri="{FF2B5EF4-FFF2-40B4-BE49-F238E27FC236}">
                <a16:creationId xmlns:a16="http://schemas.microsoft.com/office/drawing/2014/main" id="{21BF6E43-F575-4004-9468-A59C4EF5CCE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104124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9CFE-B28B-4682-A95D-A055AC48C21B}"/>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746CA9F6-7EA9-48FA-BB7E-5B4AC3F6CF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FCA154-DCCD-488D-AA3E-8DF7293ED0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CEBD378-A2DC-4702-9F7F-19E6A2F3815E}"/>
              </a:ext>
            </a:extLst>
          </p:cNvPr>
          <p:cNvSpPr>
            <a:spLocks noGrp="1"/>
          </p:cNvSpPr>
          <p:nvPr>
            <p:ph type="ftr" sz="quarter" idx="11"/>
          </p:nvPr>
        </p:nvSpPr>
        <p:spPr/>
        <p:txBody>
          <a:bodyPr/>
          <a:lstStyle/>
          <a:p>
            <a:pPr>
              <a:defRPr/>
            </a:pPr>
            <a:endParaRPr lang="en-US" dirty="0"/>
          </a:p>
        </p:txBody>
      </p:sp>
      <p:pic>
        <p:nvPicPr>
          <p:cNvPr id="9" name="Picture 8" descr="ADA National Network logo">
            <a:extLst>
              <a:ext uri="{FF2B5EF4-FFF2-40B4-BE49-F238E27FC236}">
                <a16:creationId xmlns:a16="http://schemas.microsoft.com/office/drawing/2014/main" id="{324C60E5-2FFE-4F36-9ACA-A394DA621C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77239" y="5580490"/>
            <a:ext cx="2276221" cy="1325563"/>
          </a:xfrm>
          <a:prstGeom prst="rect">
            <a:avLst/>
          </a:prstGeom>
        </p:spPr>
      </p:pic>
    </p:spTree>
    <p:extLst>
      <p:ext uri="{BB962C8B-B14F-4D97-AF65-F5344CB8AC3E}">
        <p14:creationId xmlns:p14="http://schemas.microsoft.com/office/powerpoint/2010/main" val="324616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25A8E-0BE1-438C-8559-B9433B7968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78FA8-06B7-4465-9D13-34F39911A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8B38527-663F-4B04-9798-61833F7756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1821028968"/>
      </p:ext>
    </p:extLst>
  </p:cSld>
  <p:clrMap bg1="lt1" tx1="dk1" bg2="lt2" tx2="dk2" accent1="accent1" accent2="accent2" accent3="accent3" accent4="accent4" accent5="accent5" accent6="accent6" hlink="hlink" folHlink="folHlink"/>
  <p:sldLayoutIdLst>
    <p:sldLayoutId id="2147483832" r:id="rId1"/>
    <p:sldLayoutId id="2147483843"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mallbusinessatwork.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data.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D9E7F-772D-4646-B7D5-153520ED997E}"/>
              </a:ext>
              <a:ext uri="{C183D7F6-B498-43B3-948B-1728B52AA6E4}">
                <adec:decorative xmlns:adec="http://schemas.microsoft.com/office/drawing/2017/decorative" val="1"/>
              </a:ext>
            </a:extLst>
          </p:cNvPr>
          <p:cNvSpPr/>
          <p:nvPr/>
        </p:nvSpPr>
        <p:spPr>
          <a:xfrm>
            <a:off x="0" y="389786"/>
            <a:ext cx="9144000" cy="6046528"/>
          </a:xfrm>
          <a:prstGeom prst="rect">
            <a:avLst/>
          </a:prstGeom>
          <a:solidFill>
            <a:srgbClr val="5670AE"/>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3F3F16-B413-4E7E-B707-1C4771DC1DD7}"/>
              </a:ext>
              <a:ext uri="{C183D7F6-B498-43B3-948B-1728B52AA6E4}">
                <adec:decorative xmlns:adec="http://schemas.microsoft.com/office/drawing/2017/decorative" val="1"/>
              </a:ext>
            </a:extLst>
          </p:cNvPr>
          <p:cNvSpPr/>
          <p:nvPr/>
        </p:nvSpPr>
        <p:spPr>
          <a:xfrm>
            <a:off x="-382772" y="2048618"/>
            <a:ext cx="9739424" cy="2760764"/>
          </a:xfrm>
          <a:prstGeom prst="rect">
            <a:avLst/>
          </a:prstGeom>
          <a:solidFill>
            <a:schemeClr val="bg1"/>
          </a:solidFill>
          <a:ln w="190500">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8C58B5-18C7-4D6F-8B55-B90EA75381BA}"/>
              </a:ext>
            </a:extLst>
          </p:cNvPr>
          <p:cNvSpPr>
            <a:spLocks noGrp="1"/>
          </p:cNvSpPr>
          <p:nvPr>
            <p:ph type="ctrTitle"/>
          </p:nvPr>
        </p:nvSpPr>
        <p:spPr>
          <a:xfrm>
            <a:off x="223284" y="2529252"/>
            <a:ext cx="8697432" cy="1767597"/>
          </a:xfrm>
        </p:spPr>
        <p:txBody>
          <a:bodyPr>
            <a:normAutofit fontScale="90000"/>
          </a:bodyPr>
          <a:lstStyle/>
          <a:p>
            <a:pPr>
              <a:lnSpc>
                <a:spcPct val="100000"/>
              </a:lnSpc>
              <a:spcBef>
                <a:spcPts val="600"/>
              </a:spcBef>
              <a:spcAft>
                <a:spcPts val="600"/>
              </a:spcAft>
            </a:pPr>
            <a:r>
              <a:rPr lang="en-US" sz="4400" b="1" spc="300" dirty="0">
                <a:solidFill>
                  <a:schemeClr val="accent5">
                    <a:lumMod val="50000"/>
                  </a:schemeClr>
                </a:solidFill>
                <a:latin typeface="+mn-lt"/>
              </a:rPr>
              <a:t>Americans with Disabilities Act</a:t>
            </a:r>
            <a:br>
              <a:rPr lang="en-US" dirty="0">
                <a:solidFill>
                  <a:schemeClr val="accent1"/>
                </a:solidFill>
              </a:rPr>
            </a:br>
            <a:r>
              <a:rPr lang="en-US" sz="8000" b="1" spc="-300" dirty="0">
                <a:solidFill>
                  <a:schemeClr val="accent1"/>
                </a:solidFill>
                <a:ea typeface="Source Sans Pro Black" panose="020B0803030403020204" pitchFamily="34" charset="0"/>
              </a:rPr>
              <a:t>STATE OF THE SCIENCE</a:t>
            </a:r>
            <a:endParaRPr lang="en-US" b="1" spc="-300" dirty="0">
              <a:solidFill>
                <a:schemeClr val="accent1"/>
              </a:solidFill>
              <a:ea typeface="Source Sans Pro Black" panose="020B0803030403020204" pitchFamily="34" charset="0"/>
            </a:endParaRPr>
          </a:p>
        </p:txBody>
      </p:sp>
      <p:sp>
        <p:nvSpPr>
          <p:cNvPr id="5" name="Subtitle 4">
            <a:extLst>
              <a:ext uri="{FF2B5EF4-FFF2-40B4-BE49-F238E27FC236}">
                <a16:creationId xmlns:a16="http://schemas.microsoft.com/office/drawing/2014/main" id="{CBEF4374-7ED0-45E9-80E0-A5609128FF34}"/>
              </a:ext>
            </a:extLst>
          </p:cNvPr>
          <p:cNvSpPr>
            <a:spLocks noGrp="1"/>
          </p:cNvSpPr>
          <p:nvPr>
            <p:ph type="subTitle" idx="1"/>
          </p:nvPr>
        </p:nvSpPr>
        <p:spPr>
          <a:xfrm>
            <a:off x="1057940" y="5163736"/>
            <a:ext cx="6858000" cy="831739"/>
          </a:xfrm>
        </p:spPr>
        <p:txBody>
          <a:bodyPr>
            <a:normAutofit fontScale="85000" lnSpcReduction="20000"/>
          </a:bodyPr>
          <a:lstStyle/>
          <a:p>
            <a:r>
              <a:rPr lang="en-US" sz="4300" b="1" dirty="0">
                <a:solidFill>
                  <a:schemeClr val="bg1"/>
                </a:solidFill>
              </a:rPr>
              <a:t>April 13 – 15, 2021</a:t>
            </a:r>
          </a:p>
          <a:p>
            <a:r>
              <a:rPr lang="en-US" sz="2400" b="1" spc="300" dirty="0">
                <a:solidFill>
                  <a:schemeClr val="bg1"/>
                </a:solidFill>
              </a:rPr>
              <a:t>#ADAStateOfScience</a:t>
            </a:r>
          </a:p>
        </p:txBody>
      </p:sp>
      <p:sp>
        <p:nvSpPr>
          <p:cNvPr id="6" name="Subtitle 4">
            <a:extLst>
              <a:ext uri="{FF2B5EF4-FFF2-40B4-BE49-F238E27FC236}">
                <a16:creationId xmlns:a16="http://schemas.microsoft.com/office/drawing/2014/main" id="{3E72430A-2AF4-4A47-80DD-3EF8261431DB}"/>
              </a:ext>
            </a:extLst>
          </p:cNvPr>
          <p:cNvSpPr txBox="1">
            <a:spLocks/>
          </p:cNvSpPr>
          <p:nvPr/>
        </p:nvSpPr>
        <p:spPr>
          <a:xfrm>
            <a:off x="2140243" y="859547"/>
            <a:ext cx="5900185" cy="724141"/>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800" b="1" dirty="0">
                <a:solidFill>
                  <a:schemeClr val="bg1"/>
                </a:solidFill>
              </a:rPr>
              <a:t>ADA National Network</a:t>
            </a:r>
          </a:p>
        </p:txBody>
      </p:sp>
      <p:pic>
        <p:nvPicPr>
          <p:cNvPr id="10" name="Picture 9" descr="ADA National Network logo">
            <a:extLst>
              <a:ext uri="{FF2B5EF4-FFF2-40B4-BE49-F238E27FC236}">
                <a16:creationId xmlns:a16="http://schemas.microsoft.com/office/drawing/2014/main" id="{6FD14BEA-40EF-40DA-B72D-C443C7D70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0581" y="774607"/>
            <a:ext cx="894020" cy="894020"/>
          </a:xfrm>
          <a:prstGeom prst="rect">
            <a:avLst/>
          </a:prstGeom>
        </p:spPr>
      </p:pic>
    </p:spTree>
    <p:extLst>
      <p:ext uri="{BB962C8B-B14F-4D97-AF65-F5344CB8AC3E}">
        <p14:creationId xmlns:p14="http://schemas.microsoft.com/office/powerpoint/2010/main" val="341691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2300"/>
          </a:xfrm>
        </p:spPr>
        <p:txBody>
          <a:bodyPr anchor="b">
            <a:normAutofit/>
          </a:bodyPr>
          <a:lstStyle/>
          <a:p>
            <a:r>
              <a:rPr lang="en-US" dirty="0"/>
              <a:t>Toolkit Development (2)</a:t>
            </a:r>
          </a:p>
        </p:txBody>
      </p:sp>
      <p:sp>
        <p:nvSpPr>
          <p:cNvPr id="15" name="TextBox 14">
            <a:extLst>
              <a:ext uri="{FF2B5EF4-FFF2-40B4-BE49-F238E27FC236}">
                <a16:creationId xmlns:a16="http://schemas.microsoft.com/office/drawing/2014/main" id="{DBD13CD6-EE73-4AA4-9877-F407D0E9E156}"/>
              </a:ext>
            </a:extLst>
          </p:cNvPr>
          <p:cNvSpPr txBox="1"/>
          <p:nvPr/>
        </p:nvSpPr>
        <p:spPr>
          <a:xfrm>
            <a:off x="592292" y="1723447"/>
            <a:ext cx="2299845" cy="400110"/>
          </a:xfrm>
          <a:prstGeom prst="rect">
            <a:avLst/>
          </a:prstGeom>
          <a:noFill/>
        </p:spPr>
        <p:txBody>
          <a:bodyPr wrap="square" rtlCol="0">
            <a:spAutoFit/>
          </a:bodyPr>
          <a:lstStyle/>
          <a:p>
            <a:r>
              <a:rPr lang="en-US" sz="2000" b="1" dirty="0">
                <a:solidFill>
                  <a:schemeClr val="accent1">
                    <a:lumMod val="50000"/>
                  </a:schemeClr>
                </a:solidFill>
              </a:rPr>
              <a:t>Plain Language</a:t>
            </a:r>
            <a:endParaRPr lang="en-GB" sz="2000" b="1" dirty="0">
              <a:solidFill>
                <a:schemeClr val="accent1">
                  <a:lumMod val="50000"/>
                </a:schemeClr>
              </a:solidFill>
            </a:endParaRPr>
          </a:p>
        </p:txBody>
      </p:sp>
      <p:sp>
        <p:nvSpPr>
          <p:cNvPr id="14" name="TextBox 13">
            <a:extLst>
              <a:ext uri="{FF2B5EF4-FFF2-40B4-BE49-F238E27FC236}">
                <a16:creationId xmlns:a16="http://schemas.microsoft.com/office/drawing/2014/main" id="{228189A6-A65D-4B0C-8427-92CE650C8AF2}"/>
              </a:ext>
            </a:extLst>
          </p:cNvPr>
          <p:cNvSpPr txBox="1"/>
          <p:nvPr/>
        </p:nvSpPr>
        <p:spPr>
          <a:xfrm>
            <a:off x="505693" y="3790950"/>
            <a:ext cx="2299845" cy="707886"/>
          </a:xfrm>
          <a:prstGeom prst="rect">
            <a:avLst/>
          </a:prstGeom>
          <a:noFill/>
        </p:spPr>
        <p:txBody>
          <a:bodyPr wrap="square" rtlCol="0">
            <a:spAutoFit/>
          </a:bodyPr>
          <a:lstStyle/>
          <a:p>
            <a:r>
              <a:rPr lang="en-US" sz="2000" b="1" dirty="0">
                <a:solidFill>
                  <a:schemeClr val="accent1">
                    <a:lumMod val="50000"/>
                  </a:schemeClr>
                </a:solidFill>
              </a:rPr>
              <a:t>Microcontent to Facilitate Learning</a:t>
            </a:r>
            <a:endParaRPr lang="en-GB" sz="2000" b="1" dirty="0">
              <a:solidFill>
                <a:schemeClr val="accent1">
                  <a:lumMod val="50000"/>
                </a:schemeClr>
              </a:solidFill>
            </a:endParaRPr>
          </a:p>
        </p:txBody>
      </p:sp>
      <p:grpSp>
        <p:nvGrpSpPr>
          <p:cNvPr id="3" name="Group 2" descr="Top part of Playbook page for Tool 7, Accommodations. The first paragraph features a plain language definition and is emphasized with an arrow.">
            <a:extLst>
              <a:ext uri="{FF2B5EF4-FFF2-40B4-BE49-F238E27FC236}">
                <a16:creationId xmlns:a16="http://schemas.microsoft.com/office/drawing/2014/main" id="{964AB684-1BD1-4288-9FAF-C97E5963E9A5}"/>
              </a:ext>
            </a:extLst>
          </p:cNvPr>
          <p:cNvGrpSpPr/>
          <p:nvPr/>
        </p:nvGrpSpPr>
        <p:grpSpPr>
          <a:xfrm>
            <a:off x="2892137" y="945549"/>
            <a:ext cx="4791871" cy="5609010"/>
            <a:chOff x="2892137" y="945549"/>
            <a:chExt cx="4791871" cy="5609010"/>
          </a:xfrm>
        </p:grpSpPr>
        <p:pic>
          <p:nvPicPr>
            <p:cNvPr id="4" name="Picture 3" descr="Top part of Playbook page for Tool 7, Accommodations. The first paragraph features a plain language definition and is emphasized with an arrow.">
              <a:extLst>
                <a:ext uri="{FF2B5EF4-FFF2-40B4-BE49-F238E27FC236}">
                  <a16:creationId xmlns:a16="http://schemas.microsoft.com/office/drawing/2014/main" id="{C1708543-F4C1-464D-A570-97E979E691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2137" y="945549"/>
              <a:ext cx="4791871" cy="1871634"/>
            </a:xfrm>
            <a:prstGeom prst="rect">
              <a:avLst/>
            </a:prstGeom>
          </p:spPr>
        </p:pic>
        <p:pic>
          <p:nvPicPr>
            <p:cNvPr id="6" name="Picture 5">
              <a:extLst>
                <a:ext uri="{FF2B5EF4-FFF2-40B4-BE49-F238E27FC236}">
                  <a16:creationId xmlns:a16="http://schemas.microsoft.com/office/drawing/2014/main" id="{8E7EACDB-DA9A-4CC3-9364-D43941ED6E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8233" y="2713746"/>
              <a:ext cx="4785775" cy="3840813"/>
            </a:xfrm>
            <a:prstGeom prst="rect">
              <a:avLst/>
            </a:prstGeom>
          </p:spPr>
        </p:pic>
      </p:grpSp>
    </p:spTree>
    <p:extLst>
      <p:ext uri="{BB962C8B-B14F-4D97-AF65-F5344CB8AC3E}">
        <p14:creationId xmlns:p14="http://schemas.microsoft.com/office/powerpoint/2010/main" val="248707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60AB1-BC63-4CAF-B9C8-1A85B2E12E97}"/>
              </a:ext>
            </a:extLst>
          </p:cNvPr>
          <p:cNvSpPr>
            <a:spLocks noGrp="1"/>
          </p:cNvSpPr>
          <p:nvPr>
            <p:ph type="title"/>
          </p:nvPr>
        </p:nvSpPr>
        <p:spPr/>
        <p:txBody>
          <a:bodyPr/>
          <a:lstStyle/>
          <a:p>
            <a:r>
              <a:rPr lang="en-US" dirty="0"/>
              <a:t>Toolkit </a:t>
            </a:r>
            <a:br>
              <a:rPr lang="en-US" dirty="0"/>
            </a:br>
            <a:r>
              <a:rPr lang="en-US" dirty="0"/>
              <a:t>Development (3)</a:t>
            </a:r>
            <a:endParaRPr lang="en-GB" dirty="0"/>
          </a:p>
        </p:txBody>
      </p:sp>
      <p:pic>
        <p:nvPicPr>
          <p:cNvPr id="10" name="Picture 9" descr="Screenshot of Scenario page. The top part, labeled Real World Case Example features an image of a person and a scenario outlining their experience as an employee. The next section is titled Concrete Solutions and features information for the business. Finally, there is a summary titled Readers Takeaway that outlines the scenario as well as the responses.">
            <a:extLst>
              <a:ext uri="{FF2B5EF4-FFF2-40B4-BE49-F238E27FC236}">
                <a16:creationId xmlns:a16="http://schemas.microsoft.com/office/drawing/2014/main" id="{3F271778-CD50-4191-9AAB-91D6767606BD}"/>
              </a:ext>
            </a:extLst>
          </p:cNvPr>
          <p:cNvPicPr>
            <a:picLocks noChangeAspect="1"/>
          </p:cNvPicPr>
          <p:nvPr/>
        </p:nvPicPr>
        <p:blipFill>
          <a:blip r:embed="rId3"/>
          <a:stretch>
            <a:fillRect/>
          </a:stretch>
        </p:blipFill>
        <p:spPr>
          <a:xfrm>
            <a:off x="4086658" y="387349"/>
            <a:ext cx="3990975" cy="6105525"/>
          </a:xfrm>
          <a:prstGeom prst="rect">
            <a:avLst/>
          </a:prstGeom>
        </p:spPr>
      </p:pic>
      <p:grpSp>
        <p:nvGrpSpPr>
          <p:cNvPr id="17" name="Group 16">
            <a:extLst>
              <a:ext uri="{FF2B5EF4-FFF2-40B4-BE49-F238E27FC236}">
                <a16:creationId xmlns:a16="http://schemas.microsoft.com/office/drawing/2014/main" id="{BE4EE3C1-0B16-4ACC-934A-431295F635EE}"/>
              </a:ext>
            </a:extLst>
          </p:cNvPr>
          <p:cNvGrpSpPr/>
          <p:nvPr/>
        </p:nvGrpSpPr>
        <p:grpSpPr>
          <a:xfrm>
            <a:off x="748146" y="193964"/>
            <a:ext cx="7329487" cy="3034145"/>
            <a:chOff x="748146" y="193964"/>
            <a:chExt cx="7329487" cy="3034145"/>
          </a:xfrm>
        </p:grpSpPr>
        <p:sp>
          <p:nvSpPr>
            <p:cNvPr id="11" name="Rectangle: Rounded Corners 10">
              <a:extLst>
                <a:ext uri="{FF2B5EF4-FFF2-40B4-BE49-F238E27FC236}">
                  <a16:creationId xmlns:a16="http://schemas.microsoft.com/office/drawing/2014/main" id="{320A2F58-1881-47F3-BE53-9CB8F629BFAC}"/>
                </a:ext>
              </a:extLst>
            </p:cNvPr>
            <p:cNvSpPr/>
            <p:nvPr/>
          </p:nvSpPr>
          <p:spPr>
            <a:xfrm>
              <a:off x="4086658" y="193964"/>
              <a:ext cx="3990975" cy="3034145"/>
            </a:xfrm>
            <a:prstGeom prst="round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cxnSp>
          <p:nvCxnSpPr>
            <p:cNvPr id="13" name="Connector: Elbow 12">
              <a:extLst>
                <a:ext uri="{FF2B5EF4-FFF2-40B4-BE49-F238E27FC236}">
                  <a16:creationId xmlns:a16="http://schemas.microsoft.com/office/drawing/2014/main" id="{1B998F46-3817-454D-8D50-A5160A5757D9}"/>
                </a:ext>
              </a:extLst>
            </p:cNvPr>
            <p:cNvCxnSpPr>
              <a:cxnSpLocks/>
              <a:stCxn id="11" idx="1"/>
            </p:cNvCxnSpPr>
            <p:nvPr/>
          </p:nvCxnSpPr>
          <p:spPr>
            <a:xfrm rot="10800000" flipV="1">
              <a:off x="748146" y="1711037"/>
              <a:ext cx="3338513" cy="685798"/>
            </a:xfrm>
            <a:prstGeom prst="bentConnector3">
              <a:avLst>
                <a:gd name="adj1" fmla="val 13481"/>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4EFBEFF-E8B5-4382-8A83-A55DF90E8ECC}"/>
                </a:ext>
              </a:extLst>
            </p:cNvPr>
            <p:cNvSpPr txBox="1"/>
            <p:nvPr/>
          </p:nvSpPr>
          <p:spPr>
            <a:xfrm>
              <a:off x="813955" y="2090067"/>
              <a:ext cx="2834986" cy="369332"/>
            </a:xfrm>
            <a:prstGeom prst="rect">
              <a:avLst/>
            </a:prstGeom>
            <a:noFill/>
          </p:spPr>
          <p:txBody>
            <a:bodyPr wrap="square" rtlCol="0">
              <a:spAutoFit/>
            </a:bodyPr>
            <a:lstStyle/>
            <a:p>
              <a:r>
                <a:rPr lang="en-US" b="1" dirty="0">
                  <a:solidFill>
                    <a:schemeClr val="accent1">
                      <a:lumMod val="50000"/>
                    </a:schemeClr>
                  </a:solidFill>
                </a:rPr>
                <a:t>Real-World Case Example</a:t>
              </a:r>
              <a:endParaRPr lang="en-GB" b="1" dirty="0">
                <a:solidFill>
                  <a:schemeClr val="accent1">
                    <a:lumMod val="50000"/>
                  </a:schemeClr>
                </a:solidFill>
              </a:endParaRPr>
            </a:p>
          </p:txBody>
        </p:sp>
      </p:grpSp>
      <p:grpSp>
        <p:nvGrpSpPr>
          <p:cNvPr id="25" name="Group 24">
            <a:extLst>
              <a:ext uri="{FF2B5EF4-FFF2-40B4-BE49-F238E27FC236}">
                <a16:creationId xmlns:a16="http://schemas.microsoft.com/office/drawing/2014/main" id="{20AEB2EB-BB2A-4765-81C9-C9C49BF34E82}"/>
              </a:ext>
            </a:extLst>
          </p:cNvPr>
          <p:cNvGrpSpPr/>
          <p:nvPr/>
        </p:nvGrpSpPr>
        <p:grpSpPr>
          <a:xfrm>
            <a:off x="748148" y="3532909"/>
            <a:ext cx="7329485" cy="1999238"/>
            <a:chOff x="748148" y="3532909"/>
            <a:chExt cx="7329485" cy="1999238"/>
          </a:xfrm>
        </p:grpSpPr>
        <p:sp>
          <p:nvSpPr>
            <p:cNvPr id="19" name="Rectangle: Rounded Corners 18">
              <a:extLst>
                <a:ext uri="{FF2B5EF4-FFF2-40B4-BE49-F238E27FC236}">
                  <a16:creationId xmlns:a16="http://schemas.microsoft.com/office/drawing/2014/main" id="{7664C34F-749F-4A17-AA88-D9B92EC2D9F9}"/>
                </a:ext>
              </a:extLst>
            </p:cNvPr>
            <p:cNvSpPr/>
            <p:nvPr/>
          </p:nvSpPr>
          <p:spPr>
            <a:xfrm>
              <a:off x="4086658" y="3532909"/>
              <a:ext cx="3990975" cy="1999238"/>
            </a:xfrm>
            <a:prstGeom prst="round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cxnSp>
          <p:nvCxnSpPr>
            <p:cNvPr id="20" name="Connector: Elbow 19">
              <a:extLst>
                <a:ext uri="{FF2B5EF4-FFF2-40B4-BE49-F238E27FC236}">
                  <a16:creationId xmlns:a16="http://schemas.microsoft.com/office/drawing/2014/main" id="{22B64A58-9DD8-49A2-B174-FF54B0691DD6}"/>
                </a:ext>
              </a:extLst>
            </p:cNvPr>
            <p:cNvCxnSpPr>
              <a:cxnSpLocks/>
              <a:stCxn id="19" idx="1"/>
            </p:cNvCxnSpPr>
            <p:nvPr/>
          </p:nvCxnSpPr>
          <p:spPr>
            <a:xfrm rot="10800000" flipV="1">
              <a:off x="748148" y="4532527"/>
              <a:ext cx="3338511" cy="168345"/>
            </a:xfrm>
            <a:prstGeom prst="bentConnector3">
              <a:avLst>
                <a:gd name="adj1" fmla="val 13066"/>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F6BD3D-A58C-40B7-81B7-846252EAA003}"/>
                </a:ext>
              </a:extLst>
            </p:cNvPr>
            <p:cNvSpPr txBox="1"/>
            <p:nvPr/>
          </p:nvSpPr>
          <p:spPr>
            <a:xfrm>
              <a:off x="813955" y="4394105"/>
              <a:ext cx="2834986" cy="369332"/>
            </a:xfrm>
            <a:prstGeom prst="rect">
              <a:avLst/>
            </a:prstGeom>
            <a:noFill/>
          </p:spPr>
          <p:txBody>
            <a:bodyPr wrap="square" rtlCol="0">
              <a:spAutoFit/>
            </a:bodyPr>
            <a:lstStyle/>
            <a:p>
              <a:r>
                <a:rPr lang="en-US" b="1" dirty="0">
                  <a:solidFill>
                    <a:schemeClr val="accent1">
                      <a:lumMod val="50000"/>
                    </a:schemeClr>
                  </a:solidFill>
                </a:rPr>
                <a:t>Concrete Solutions</a:t>
              </a:r>
              <a:endParaRPr lang="en-GB" b="1" dirty="0">
                <a:solidFill>
                  <a:schemeClr val="accent1">
                    <a:lumMod val="50000"/>
                  </a:schemeClr>
                </a:solidFill>
              </a:endParaRPr>
            </a:p>
          </p:txBody>
        </p:sp>
      </p:grpSp>
      <p:grpSp>
        <p:nvGrpSpPr>
          <p:cNvPr id="38" name="Group 37">
            <a:extLst>
              <a:ext uri="{FF2B5EF4-FFF2-40B4-BE49-F238E27FC236}">
                <a16:creationId xmlns:a16="http://schemas.microsoft.com/office/drawing/2014/main" id="{9E0A62A2-727D-4984-A9C3-AE39EDE22EBB}"/>
              </a:ext>
            </a:extLst>
          </p:cNvPr>
          <p:cNvGrpSpPr/>
          <p:nvPr/>
        </p:nvGrpSpPr>
        <p:grpSpPr>
          <a:xfrm>
            <a:off x="748149" y="5448299"/>
            <a:ext cx="7329484" cy="1249843"/>
            <a:chOff x="748149" y="5448299"/>
            <a:chExt cx="7329484" cy="1249843"/>
          </a:xfrm>
        </p:grpSpPr>
        <p:sp>
          <p:nvSpPr>
            <p:cNvPr id="27" name="Rectangle: Rounded Corners 26">
              <a:extLst>
                <a:ext uri="{FF2B5EF4-FFF2-40B4-BE49-F238E27FC236}">
                  <a16:creationId xmlns:a16="http://schemas.microsoft.com/office/drawing/2014/main" id="{D9F97FE3-F0AA-4F52-BBC5-34FBB53F3C4C}"/>
                </a:ext>
              </a:extLst>
            </p:cNvPr>
            <p:cNvSpPr/>
            <p:nvPr/>
          </p:nvSpPr>
          <p:spPr>
            <a:xfrm>
              <a:off x="4086658" y="5448299"/>
              <a:ext cx="3990975" cy="1249843"/>
            </a:xfrm>
            <a:prstGeom prst="round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9" name="TextBox 28">
              <a:extLst>
                <a:ext uri="{FF2B5EF4-FFF2-40B4-BE49-F238E27FC236}">
                  <a16:creationId xmlns:a16="http://schemas.microsoft.com/office/drawing/2014/main" id="{45E7DA5A-5B52-4D1E-B78F-4DDEF4F936E4}"/>
                </a:ext>
              </a:extLst>
            </p:cNvPr>
            <p:cNvSpPr txBox="1"/>
            <p:nvPr/>
          </p:nvSpPr>
          <p:spPr>
            <a:xfrm>
              <a:off x="813955" y="5989047"/>
              <a:ext cx="2834986" cy="369332"/>
            </a:xfrm>
            <a:prstGeom prst="rect">
              <a:avLst/>
            </a:prstGeom>
            <a:noFill/>
          </p:spPr>
          <p:txBody>
            <a:bodyPr wrap="square" rtlCol="0">
              <a:spAutoFit/>
            </a:bodyPr>
            <a:lstStyle/>
            <a:p>
              <a:r>
                <a:rPr lang="en-US" b="1" dirty="0">
                  <a:solidFill>
                    <a:schemeClr val="accent1">
                      <a:lumMod val="50000"/>
                    </a:schemeClr>
                  </a:solidFill>
                </a:rPr>
                <a:t>Readers Takeaway</a:t>
              </a:r>
              <a:endParaRPr lang="en-GB" b="1" dirty="0">
                <a:solidFill>
                  <a:schemeClr val="accent1">
                    <a:lumMod val="50000"/>
                  </a:schemeClr>
                </a:solidFill>
              </a:endParaRPr>
            </a:p>
          </p:txBody>
        </p:sp>
        <p:cxnSp>
          <p:nvCxnSpPr>
            <p:cNvPr id="34" name="Connector: Elbow 33">
              <a:extLst>
                <a:ext uri="{FF2B5EF4-FFF2-40B4-BE49-F238E27FC236}">
                  <a16:creationId xmlns:a16="http://schemas.microsoft.com/office/drawing/2014/main" id="{5CF7614F-9028-4941-896A-A2D25DF35644}"/>
                </a:ext>
              </a:extLst>
            </p:cNvPr>
            <p:cNvCxnSpPr>
              <a:cxnSpLocks/>
            </p:cNvCxnSpPr>
            <p:nvPr/>
          </p:nvCxnSpPr>
          <p:spPr>
            <a:xfrm rot="10800000" flipV="1">
              <a:off x="748149" y="6067853"/>
              <a:ext cx="3338510" cy="211719"/>
            </a:xfrm>
            <a:prstGeom prst="bentConnector3">
              <a:avLst>
                <a:gd name="adj1" fmla="val 13481"/>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01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F243-16CA-4081-B99F-1D796B183F5F}"/>
              </a:ext>
            </a:extLst>
          </p:cNvPr>
          <p:cNvSpPr>
            <a:spLocks noGrp="1"/>
          </p:cNvSpPr>
          <p:nvPr>
            <p:ph type="title"/>
          </p:nvPr>
        </p:nvSpPr>
        <p:spPr/>
        <p:txBody>
          <a:bodyPr/>
          <a:lstStyle/>
          <a:p>
            <a:r>
              <a:rPr lang="en-US" dirty="0"/>
              <a:t>Toolkit Testing and Refinement</a:t>
            </a:r>
          </a:p>
        </p:txBody>
      </p:sp>
      <p:sp>
        <p:nvSpPr>
          <p:cNvPr id="3" name="Content Placeholder 2">
            <a:extLst>
              <a:ext uri="{FF2B5EF4-FFF2-40B4-BE49-F238E27FC236}">
                <a16:creationId xmlns:a16="http://schemas.microsoft.com/office/drawing/2014/main" id="{EEB671B3-70A4-4F7A-8B01-4C72EABE3C1A}"/>
              </a:ext>
            </a:extLst>
          </p:cNvPr>
          <p:cNvSpPr>
            <a:spLocks noGrp="1"/>
          </p:cNvSpPr>
          <p:nvPr>
            <p:ph idx="1"/>
          </p:nvPr>
        </p:nvSpPr>
        <p:spPr>
          <a:xfrm>
            <a:off x="628650" y="2104346"/>
            <a:ext cx="7886700" cy="1325563"/>
          </a:xfrm>
        </p:spPr>
        <p:txBody>
          <a:bodyPr/>
          <a:lstStyle/>
          <a:p>
            <a:r>
              <a:rPr lang="en-US" dirty="0"/>
              <a:t>Our users have told us that this tool provides a quick response to the questions that they search for and that it is “the most accessible, comprehensive, easy to navigate, and engaging tool, which “will become a go-to resource for them moving forward.”</a:t>
            </a:r>
          </a:p>
        </p:txBody>
      </p:sp>
      <p:sp>
        <p:nvSpPr>
          <p:cNvPr id="4" name="TextBox 3">
            <a:extLst>
              <a:ext uri="{FF2B5EF4-FFF2-40B4-BE49-F238E27FC236}">
                <a16:creationId xmlns:a16="http://schemas.microsoft.com/office/drawing/2014/main" id="{B4D4A60C-6EF2-4A80-9E2B-797F038D8CC5}"/>
              </a:ext>
            </a:extLst>
          </p:cNvPr>
          <p:cNvSpPr txBox="1"/>
          <p:nvPr/>
        </p:nvSpPr>
        <p:spPr>
          <a:xfrm>
            <a:off x="2147887" y="4295934"/>
            <a:ext cx="4848225" cy="1532334"/>
          </a:xfrm>
          <a:prstGeom prst="roundRect">
            <a:avLst/>
          </a:prstGeom>
          <a:solidFill>
            <a:schemeClr val="bg2"/>
          </a:solidFill>
        </p:spPr>
        <p:txBody>
          <a:bodyPr wrap="square" rtlCol="0">
            <a:spAutoFit/>
          </a:bodyPr>
          <a:lstStyle/>
          <a:p>
            <a:pPr marL="0" indent="0" algn="ctr">
              <a:buNone/>
            </a:pPr>
            <a:r>
              <a:rPr lang="en-US" sz="2100" dirty="0"/>
              <a:t>“Make difficult things simple, </a:t>
            </a:r>
          </a:p>
          <a:p>
            <a:pPr marL="0" indent="0" algn="ctr">
              <a:buNone/>
            </a:pPr>
            <a:r>
              <a:rPr lang="en-US" sz="2100" dirty="0"/>
              <a:t>simple things interesting, and </a:t>
            </a:r>
          </a:p>
          <a:p>
            <a:pPr marL="0" indent="0" algn="ctr">
              <a:buNone/>
            </a:pPr>
            <a:r>
              <a:rPr lang="en-US" sz="2100" dirty="0"/>
              <a:t>interesting things meaningful.” </a:t>
            </a:r>
          </a:p>
          <a:p>
            <a:pPr marL="0" indent="0" algn="ctr">
              <a:buNone/>
            </a:pPr>
            <a:r>
              <a:rPr lang="en-US" sz="2100" dirty="0"/>
              <a:t>– </a:t>
            </a:r>
            <a:r>
              <a:rPr lang="en-US" sz="2100" i="1" dirty="0"/>
              <a:t>Hisashi Inoue, Japanese playwright</a:t>
            </a:r>
          </a:p>
        </p:txBody>
      </p:sp>
    </p:spTree>
    <p:extLst>
      <p:ext uri="{BB962C8B-B14F-4D97-AF65-F5344CB8AC3E}">
        <p14:creationId xmlns:p14="http://schemas.microsoft.com/office/powerpoint/2010/main" val="1596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92D7321-943E-4802-8DE7-3239DEFEFFB7}"/>
              </a:ext>
            </a:extLst>
          </p:cNvPr>
          <p:cNvSpPr>
            <a:spLocks noGrp="1"/>
          </p:cNvSpPr>
          <p:nvPr>
            <p:ph idx="1"/>
          </p:nvPr>
        </p:nvSpPr>
        <p:spPr/>
        <p:txBody>
          <a:bodyPr/>
          <a:lstStyle/>
          <a:p>
            <a:r>
              <a:rPr lang="en-US" dirty="0"/>
              <a:t>Improvements Needed</a:t>
            </a:r>
          </a:p>
          <a:p>
            <a:pPr lvl="1"/>
            <a:r>
              <a:rPr lang="en-US" dirty="0"/>
              <a:t>Clarity on Instruction Page and Labeling</a:t>
            </a:r>
          </a:p>
          <a:p>
            <a:pPr lvl="1"/>
            <a:endParaRPr lang="en-US" dirty="0"/>
          </a:p>
          <a:p>
            <a:r>
              <a:rPr lang="en-US" dirty="0"/>
              <a:t>Continue to collect pilot data</a:t>
            </a:r>
          </a:p>
          <a:p>
            <a:endParaRPr lang="en-US" dirty="0"/>
          </a:p>
          <a:p>
            <a:r>
              <a:rPr lang="en-US" dirty="0"/>
              <a:t>Update the toolkit</a:t>
            </a:r>
          </a:p>
          <a:p>
            <a:endParaRPr lang="en-US" dirty="0"/>
          </a:p>
          <a:p>
            <a:r>
              <a:rPr lang="en-US" dirty="0"/>
              <a:t>Dissemination</a:t>
            </a:r>
          </a:p>
          <a:p>
            <a:endParaRPr lang="en-US" dirty="0"/>
          </a:p>
          <a:p>
            <a:r>
              <a:rPr lang="en-US" dirty="0"/>
              <a:t>Visit the Small Business at Work </a:t>
            </a:r>
          </a:p>
          <a:p>
            <a:pPr lvl="1"/>
            <a:r>
              <a:rPr lang="en-US" dirty="0">
                <a:hlinkClick r:id="rId3"/>
              </a:rPr>
              <a:t>https://smallbusinessatwork.org/</a:t>
            </a:r>
            <a:endParaRPr lang="en-US" dirty="0"/>
          </a:p>
        </p:txBody>
      </p:sp>
    </p:spTree>
    <p:extLst>
      <p:ext uri="{BB962C8B-B14F-4D97-AF65-F5344CB8AC3E}">
        <p14:creationId xmlns:p14="http://schemas.microsoft.com/office/powerpoint/2010/main" val="167236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4F2B0FD-660B-49FD-83AA-78890E3F2252}"/>
              </a:ext>
            </a:extLst>
          </p:cNvPr>
          <p:cNvSpPr txBox="1"/>
          <p:nvPr/>
        </p:nvSpPr>
        <p:spPr>
          <a:xfrm>
            <a:off x="2850776" y="5915378"/>
            <a:ext cx="3442447" cy="369332"/>
          </a:xfrm>
          <a:prstGeom prst="rect">
            <a:avLst/>
          </a:prstGeom>
          <a:noFill/>
        </p:spPr>
        <p:txBody>
          <a:bodyPr wrap="square" rtlCol="0">
            <a:spAutoFit/>
          </a:bodyPr>
          <a:lstStyle/>
          <a:p>
            <a:r>
              <a:rPr lang="en-US" dirty="0">
                <a:hlinkClick r:id="rId3"/>
              </a:rPr>
              <a:t>www.adata.org</a:t>
            </a:r>
            <a:r>
              <a:rPr lang="en-US" dirty="0"/>
              <a:t> | </a:t>
            </a:r>
            <a:r>
              <a:rPr lang="en-US" b="0" i="0" dirty="0">
                <a:solidFill>
                  <a:srgbClr val="000000"/>
                </a:solidFill>
                <a:effectLst/>
              </a:rPr>
              <a:t>1-800-949-4232</a:t>
            </a:r>
            <a:endParaRPr lang="en-US" dirty="0"/>
          </a:p>
        </p:txBody>
      </p:sp>
      <p:pic>
        <p:nvPicPr>
          <p:cNvPr id="7" name="Content Placeholder 6" descr="ADA National Network Regional Centers Map">
            <a:extLst>
              <a:ext uri="{FF2B5EF4-FFF2-40B4-BE49-F238E27FC236}">
                <a16:creationId xmlns:a16="http://schemas.microsoft.com/office/drawing/2014/main" id="{8E25AED9-CF77-49BE-9E99-B9A4396F26F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2705" y="2278175"/>
            <a:ext cx="5038590" cy="3047918"/>
          </a:xfrm>
        </p:spPr>
      </p:pic>
      <p:pic>
        <p:nvPicPr>
          <p:cNvPr id="9" name="Picture 8" descr="Celebrating 30 Years ADA National Network Americans with Disabilities Act Guidance and Training">
            <a:extLst>
              <a:ext uri="{FF2B5EF4-FFF2-40B4-BE49-F238E27FC236}">
                <a16:creationId xmlns:a16="http://schemas.microsoft.com/office/drawing/2014/main" id="{54F0B18C-9E60-4E20-9F06-344D898DF3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924" y="459022"/>
            <a:ext cx="6364150" cy="1257587"/>
          </a:xfrm>
          <a:prstGeom prst="rect">
            <a:avLst/>
          </a:prstGeom>
        </p:spPr>
      </p:pic>
      <p:sp>
        <p:nvSpPr>
          <p:cNvPr id="2" name="Title 1"/>
          <p:cNvSpPr>
            <a:spLocks noGrp="1"/>
          </p:cNvSpPr>
          <p:nvPr>
            <p:ph type="title"/>
          </p:nvPr>
        </p:nvSpPr>
        <p:spPr>
          <a:xfrm>
            <a:off x="126560" y="54403"/>
            <a:ext cx="3012831" cy="440470"/>
          </a:xfrm>
        </p:spPr>
        <p:txBody>
          <a:bodyPr/>
          <a:lstStyle/>
          <a:p>
            <a:r>
              <a:rPr lang="en-CA" sz="800" dirty="0">
                <a:solidFill>
                  <a:schemeClr val="bg1"/>
                </a:solidFill>
              </a:rPr>
              <a:t>Project Partners</a:t>
            </a:r>
          </a:p>
        </p:txBody>
      </p:sp>
    </p:spTree>
    <p:extLst>
      <p:ext uri="{BB962C8B-B14F-4D97-AF65-F5344CB8AC3E}">
        <p14:creationId xmlns:p14="http://schemas.microsoft.com/office/powerpoint/2010/main" val="4147693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p>
            <a:r>
              <a:rPr lang="en-US" dirty="0"/>
              <a:t>Acknowledgements</a:t>
            </a:r>
          </a:p>
        </p:txBody>
      </p:sp>
      <p:sp>
        <p:nvSpPr>
          <p:cNvPr id="4" name="Content Placeholder 3"/>
          <p:cNvSpPr>
            <a:spLocks noGrp="1"/>
          </p:cNvSpPr>
          <p:nvPr>
            <p:ph type="body" idx="1"/>
          </p:nvPr>
        </p:nvSpPr>
        <p:spPr>
          <a:xfrm>
            <a:off x="623888" y="4589464"/>
            <a:ext cx="7886700" cy="1500187"/>
          </a:xfrm>
        </p:spPr>
        <p:txBody>
          <a:bodyPr>
            <a:normAutofit/>
          </a:bodyPr>
          <a:lstStyle/>
          <a:p>
            <a:pPr marL="0" indent="0" fontAlgn="auto">
              <a:spcBef>
                <a:spcPts val="0"/>
              </a:spcBef>
              <a:spcAft>
                <a:spcPts val="600"/>
              </a:spcAft>
              <a:buClrTx/>
              <a:buSzTx/>
              <a:buNone/>
            </a:pPr>
            <a:r>
              <a:rPr lang="en-US" sz="1700" dirty="0"/>
              <a:t>The work of this Center </a:t>
            </a:r>
            <a:r>
              <a:rPr lang="en-US" sz="1700" b="0" i="0" dirty="0">
                <a:effectLst/>
              </a:rPr>
              <a:t>was developed under a grant from the National Institute on Disability, Independent Living, and Rehabilitation Research (NIDILRR grant number 90DP0088 NIDILRR is a Center within the Administration for Community Living (ACL), Department of Health and Human Services (HHS). The contents of this presentation do not necessarily represent the policy of NIDILRR, ACL, HHS, and you should not assume endorsement by the Federal Government.</a:t>
            </a:r>
            <a:endParaRPr lang="en-US" sz="1700" dirty="0"/>
          </a:p>
        </p:txBody>
      </p:sp>
      <p:sp>
        <p:nvSpPr>
          <p:cNvPr id="3" name="Slide Number Placeholder 2" hidden="1"/>
          <p:cNvSpPr>
            <a:spLocks noGrp="1"/>
          </p:cNvSpPr>
          <p:nvPr>
            <p:ph type="sldNum" sz="quarter" idx="4294967295"/>
          </p:nvPr>
        </p:nvSpPr>
        <p:spPr>
          <a:xfrm>
            <a:off x="7010400" y="6356350"/>
            <a:ext cx="2133600" cy="365125"/>
          </a:xfrm>
          <a:prstGeom prst="rect">
            <a:avLst/>
          </a:prstGeom>
        </p:spPr>
        <p:txBody>
          <a:bodyPr/>
          <a:lstStyle/>
          <a:p>
            <a:pPr>
              <a:spcAft>
                <a:spcPts val="600"/>
              </a:spcAft>
            </a:pPr>
            <a:fld id="{915FAA45-AC5B-014B-9F74-53D558B73BE0}" type="slidenum">
              <a:rPr lang="en-US" smtClean="0"/>
              <a:pPr>
                <a:spcAft>
                  <a:spcPts val="600"/>
                </a:spcAft>
              </a:pPr>
              <a:t>2</a:t>
            </a:fld>
            <a:endParaRPr lang="en-US"/>
          </a:p>
        </p:txBody>
      </p:sp>
    </p:spTree>
    <p:extLst>
      <p:ext uri="{BB962C8B-B14F-4D97-AF65-F5344CB8AC3E}">
        <p14:creationId xmlns:p14="http://schemas.microsoft.com/office/powerpoint/2010/main" val="395785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83E1-661A-4A54-AA56-AFE5BCF5D2ED}"/>
              </a:ext>
            </a:extLst>
          </p:cNvPr>
          <p:cNvSpPr>
            <a:spLocks noGrp="1"/>
          </p:cNvSpPr>
          <p:nvPr>
            <p:ph type="title"/>
          </p:nvPr>
        </p:nvSpPr>
        <p:spPr>
          <a:xfrm>
            <a:off x="623888" y="1709739"/>
            <a:ext cx="7886700" cy="2852737"/>
          </a:xfrm>
        </p:spPr>
        <p:txBody>
          <a:bodyPr anchor="b">
            <a:normAutofit fontScale="90000"/>
          </a:bodyPr>
          <a:lstStyle/>
          <a:p>
            <a:r>
              <a:rPr lang="en-US" dirty="0"/>
              <a:t>Supporting Small Organizations in Title I Implementation: An Intervention Development Study</a:t>
            </a:r>
          </a:p>
        </p:txBody>
      </p:sp>
      <p:sp>
        <p:nvSpPr>
          <p:cNvPr id="3" name="Text Placeholder 2">
            <a:extLst>
              <a:ext uri="{FF2B5EF4-FFF2-40B4-BE49-F238E27FC236}">
                <a16:creationId xmlns:a16="http://schemas.microsoft.com/office/drawing/2014/main" id="{0B392DA5-0F59-4979-A30C-2CF3D0A558A2}"/>
              </a:ext>
            </a:extLst>
          </p:cNvPr>
          <p:cNvSpPr>
            <a:spLocks noGrp="1"/>
          </p:cNvSpPr>
          <p:nvPr>
            <p:ph type="body" idx="1"/>
          </p:nvPr>
        </p:nvSpPr>
        <p:spPr>
          <a:xfrm>
            <a:off x="623888" y="4589464"/>
            <a:ext cx="7886700" cy="1500187"/>
          </a:xfrm>
        </p:spPr>
        <p:txBody>
          <a:bodyPr>
            <a:normAutofit/>
          </a:bodyPr>
          <a:lstStyle/>
          <a:p>
            <a:r>
              <a:rPr lang="en-US" dirty="0"/>
              <a:t>Hsiao-Ying (Vicki) Chang, Sarah von Schrader, Wendy Strobel Gower</a:t>
            </a:r>
          </a:p>
        </p:txBody>
      </p:sp>
    </p:spTree>
    <p:extLst>
      <p:ext uri="{BB962C8B-B14F-4D97-AF65-F5344CB8AC3E}">
        <p14:creationId xmlns:p14="http://schemas.microsoft.com/office/powerpoint/2010/main" val="175121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Want To Know?</a:t>
            </a:r>
          </a:p>
        </p:txBody>
      </p:sp>
      <p:sp>
        <p:nvSpPr>
          <p:cNvPr id="4" name="Content Placeholder 3">
            <a:extLst>
              <a:ext uri="{FF2B5EF4-FFF2-40B4-BE49-F238E27FC236}">
                <a16:creationId xmlns:a16="http://schemas.microsoft.com/office/drawing/2014/main" id="{04792AC5-D889-4F60-AB72-C90DF3DE26C4}"/>
              </a:ext>
            </a:extLst>
          </p:cNvPr>
          <p:cNvSpPr>
            <a:spLocks noGrp="1"/>
          </p:cNvSpPr>
          <p:nvPr>
            <p:ph idx="1"/>
          </p:nvPr>
        </p:nvSpPr>
        <p:spPr/>
        <p:txBody>
          <a:bodyPr/>
          <a:lstStyle/>
          <a:p>
            <a:r>
              <a:rPr lang="en-US" dirty="0"/>
              <a:t>What are the barriers to effective implementation of Title I of the ADA among small employers?</a:t>
            </a:r>
          </a:p>
          <a:p>
            <a:endParaRPr lang="en-US" dirty="0"/>
          </a:p>
          <a:p>
            <a:r>
              <a:rPr lang="en-US" dirty="0"/>
              <a:t>How do small business learn about and incorporate information about the ADA into their work?</a:t>
            </a:r>
          </a:p>
          <a:p>
            <a:endParaRPr lang="en-US" dirty="0"/>
          </a:p>
          <a:p>
            <a:r>
              <a:rPr lang="en-US" dirty="0"/>
              <a:t>How can we use the study findings to inform the "Small Business at Work Toolkit” development? </a:t>
            </a:r>
          </a:p>
        </p:txBody>
      </p:sp>
    </p:spTree>
    <p:extLst>
      <p:ext uri="{BB962C8B-B14F-4D97-AF65-F5344CB8AC3E}">
        <p14:creationId xmlns:p14="http://schemas.microsoft.com/office/powerpoint/2010/main" val="260626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p>
        </p:txBody>
      </p:sp>
      <p:grpSp>
        <p:nvGrpSpPr>
          <p:cNvPr id="3" name="Group 2" descr="Four phases model using research to inform toolkit development.">
            <a:extLst>
              <a:ext uri="{FF2B5EF4-FFF2-40B4-BE49-F238E27FC236}">
                <a16:creationId xmlns:a16="http://schemas.microsoft.com/office/drawing/2014/main" id="{328079DA-C20E-4B85-ACA8-97B2A2437522}"/>
              </a:ext>
            </a:extLst>
          </p:cNvPr>
          <p:cNvGrpSpPr/>
          <p:nvPr/>
        </p:nvGrpSpPr>
        <p:grpSpPr>
          <a:xfrm>
            <a:off x="861822" y="1765011"/>
            <a:ext cx="6910946" cy="4727863"/>
            <a:chOff x="861822" y="1765011"/>
            <a:chExt cx="6910946" cy="4727863"/>
          </a:xfrm>
        </p:grpSpPr>
        <p:sp>
          <p:nvSpPr>
            <p:cNvPr id="37" name="Rectangle 36">
              <a:extLst>
                <a:ext uri="{FF2B5EF4-FFF2-40B4-BE49-F238E27FC236}">
                  <a16:creationId xmlns:a16="http://schemas.microsoft.com/office/drawing/2014/main" id="{19878053-7D99-465B-B1E6-2B81877E3C56}"/>
                </a:ext>
              </a:extLst>
            </p:cNvPr>
            <p:cNvSpPr/>
            <p:nvPr/>
          </p:nvSpPr>
          <p:spPr>
            <a:xfrm>
              <a:off x="861822" y="1765011"/>
              <a:ext cx="1968464" cy="1083994"/>
            </a:xfrm>
            <a:prstGeom prst="rect">
              <a:avLst/>
            </a:prstGeom>
            <a:solidFill>
              <a:srgbClr val="424E5B"/>
            </a:solidFill>
            <a:ln w="22225" cap="flat" cmpd="sng" algn="ctr">
              <a:solidFill>
                <a:srgbClr val="424E5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Phase 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bg1">
                      <a:lumMod val="95000"/>
                    </a:schemeClr>
                  </a:solidFill>
                </a:rPr>
                <a:t>Research</a:t>
              </a:r>
            </a:p>
          </p:txBody>
        </p:sp>
        <p:sp>
          <p:nvSpPr>
            <p:cNvPr id="38" name="Rectangle 37">
              <a:extLst>
                <a:ext uri="{FF2B5EF4-FFF2-40B4-BE49-F238E27FC236}">
                  <a16:creationId xmlns:a16="http://schemas.microsoft.com/office/drawing/2014/main" id="{3261C85E-C877-48D9-A7C6-6A50D76E1407}"/>
                </a:ext>
              </a:extLst>
            </p:cNvPr>
            <p:cNvSpPr/>
            <p:nvPr/>
          </p:nvSpPr>
          <p:spPr>
            <a:xfrm>
              <a:off x="2505565" y="2979634"/>
              <a:ext cx="1968464" cy="1083994"/>
            </a:xfrm>
            <a:prstGeom prst="rect">
              <a:avLst/>
            </a:prstGeom>
            <a:solidFill>
              <a:srgbClr val="424E5B"/>
            </a:solidFill>
            <a:ln w="22225" cap="flat" cmpd="sng" algn="ctr">
              <a:solidFill>
                <a:srgbClr val="424E5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bg1">
                      <a:lumMod val="95000"/>
                    </a:schemeClr>
                  </a:solidFill>
                </a:rPr>
                <a:t>Toolkit Development</a:t>
              </a:r>
            </a:p>
          </p:txBody>
        </p:sp>
        <p:sp>
          <p:nvSpPr>
            <p:cNvPr id="39" name="Rectangle 38">
              <a:extLst>
                <a:ext uri="{FF2B5EF4-FFF2-40B4-BE49-F238E27FC236}">
                  <a16:creationId xmlns:a16="http://schemas.microsoft.com/office/drawing/2014/main" id="{665DFEF3-89B3-4243-B52C-A13DDBFB711A}"/>
                </a:ext>
              </a:extLst>
            </p:cNvPr>
            <p:cNvSpPr/>
            <p:nvPr/>
          </p:nvSpPr>
          <p:spPr>
            <a:xfrm>
              <a:off x="4195190" y="4194257"/>
              <a:ext cx="1968464" cy="1083994"/>
            </a:xfrm>
            <a:prstGeom prst="rect">
              <a:avLst/>
            </a:prstGeom>
            <a:solidFill>
              <a:srgbClr val="424E5B"/>
            </a:solidFill>
            <a:ln w="22225" cap="flat" cmpd="sng" algn="ctr">
              <a:solidFill>
                <a:srgbClr val="424E5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Phase 3</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bg1">
                      <a:lumMod val="95000"/>
                    </a:schemeClr>
                  </a:solidFill>
                </a:rPr>
                <a:t>Toolkit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bg1">
                      <a:lumMod val="95000"/>
                    </a:schemeClr>
                  </a:solidFill>
                </a:rPr>
                <a:t>Testing &amp; Refinement</a:t>
              </a:r>
            </a:p>
          </p:txBody>
        </p:sp>
        <p:sp>
          <p:nvSpPr>
            <p:cNvPr id="40" name="Rectangle 39">
              <a:extLst>
                <a:ext uri="{FF2B5EF4-FFF2-40B4-BE49-F238E27FC236}">
                  <a16:creationId xmlns:a16="http://schemas.microsoft.com/office/drawing/2014/main" id="{703DACAD-C27E-40B6-A0DA-9DDACA6F2CAB}"/>
                </a:ext>
              </a:extLst>
            </p:cNvPr>
            <p:cNvSpPr/>
            <p:nvPr/>
          </p:nvSpPr>
          <p:spPr>
            <a:xfrm>
              <a:off x="5804304" y="5408880"/>
              <a:ext cx="1968464" cy="1083994"/>
            </a:xfrm>
            <a:prstGeom prst="rect">
              <a:avLst/>
            </a:prstGeom>
            <a:solidFill>
              <a:sysClr val="window" lastClr="FFFFFF"/>
            </a:solidFill>
            <a:ln w="22225" cap="flat" cmpd="sng" algn="ctr">
              <a:solidFill>
                <a:srgbClr val="424E5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chemeClr val="tx2">
                      <a:lumMod val="50000"/>
                    </a:schemeClr>
                  </a:solidFill>
                </a:rPr>
                <a:t>Phase 4</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Dissemination</a:t>
              </a:r>
            </a:p>
          </p:txBody>
        </p:sp>
        <p:cxnSp>
          <p:nvCxnSpPr>
            <p:cNvPr id="4" name="Connector: Elbow 3">
              <a:extLst>
                <a:ext uri="{FF2B5EF4-FFF2-40B4-BE49-F238E27FC236}">
                  <a16:creationId xmlns:a16="http://schemas.microsoft.com/office/drawing/2014/main" id="{E78FEE18-7256-40F1-930A-60A7E6E1F3C4}"/>
                </a:ext>
                <a:ext uri="{C183D7F6-B498-43B3-948B-1728B52AA6E4}">
                  <adec:decorative xmlns:adec="http://schemas.microsoft.com/office/drawing/2017/decorative" val="1"/>
                </a:ext>
              </a:extLst>
            </p:cNvPr>
            <p:cNvCxnSpPr>
              <a:stCxn id="37" idx="2"/>
              <a:endCxn id="38" idx="1"/>
            </p:cNvCxnSpPr>
            <p:nvPr/>
          </p:nvCxnSpPr>
          <p:spPr>
            <a:xfrm rot="16200000" flipH="1">
              <a:off x="1839496" y="2855562"/>
              <a:ext cx="672626" cy="659511"/>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a16="http://schemas.microsoft.com/office/drawing/2014/main" id="{E76ADBF3-E16B-4324-BF6A-2AEE21391FDD}"/>
                </a:ext>
                <a:ext uri="{C183D7F6-B498-43B3-948B-1728B52AA6E4}">
                  <adec:decorative xmlns:adec="http://schemas.microsoft.com/office/drawing/2017/decorative" val="1"/>
                </a:ext>
              </a:extLst>
            </p:cNvPr>
            <p:cNvCxnSpPr>
              <a:stCxn id="38" idx="2"/>
              <a:endCxn id="39" idx="1"/>
            </p:cNvCxnSpPr>
            <p:nvPr/>
          </p:nvCxnSpPr>
          <p:spPr>
            <a:xfrm rot="16200000" flipH="1">
              <a:off x="3506180" y="4047244"/>
              <a:ext cx="672626" cy="705393"/>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Connector: Elbow 7">
              <a:extLst>
                <a:ext uri="{FF2B5EF4-FFF2-40B4-BE49-F238E27FC236}">
                  <a16:creationId xmlns:a16="http://schemas.microsoft.com/office/drawing/2014/main" id="{871F15B9-1AFB-40D4-A8D5-3559A37D05FF}"/>
                </a:ext>
                <a:ext uri="{C183D7F6-B498-43B3-948B-1728B52AA6E4}">
                  <adec:decorative xmlns:adec="http://schemas.microsoft.com/office/drawing/2017/decorative" val="1"/>
                </a:ext>
              </a:extLst>
            </p:cNvPr>
            <p:cNvCxnSpPr>
              <a:stCxn id="39" idx="2"/>
              <a:endCxn id="40" idx="1"/>
            </p:cNvCxnSpPr>
            <p:nvPr/>
          </p:nvCxnSpPr>
          <p:spPr>
            <a:xfrm rot="16200000" flipH="1">
              <a:off x="5155550" y="5302123"/>
              <a:ext cx="672626" cy="62488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2147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Findings</a:t>
            </a:r>
          </a:p>
        </p:txBody>
      </p:sp>
      <p:sp>
        <p:nvSpPr>
          <p:cNvPr id="7" name="Content Placeholder 6">
            <a:extLst>
              <a:ext uri="{FF2B5EF4-FFF2-40B4-BE49-F238E27FC236}">
                <a16:creationId xmlns:a16="http://schemas.microsoft.com/office/drawing/2014/main" id="{96EF7B4C-CE80-476D-B77A-2EED0765D96A}"/>
              </a:ext>
            </a:extLst>
          </p:cNvPr>
          <p:cNvSpPr>
            <a:spLocks noGrp="1"/>
          </p:cNvSpPr>
          <p:nvPr>
            <p:ph idx="1"/>
          </p:nvPr>
        </p:nvSpPr>
        <p:spPr/>
        <p:txBody>
          <a:bodyPr>
            <a:normAutofit/>
          </a:bodyPr>
          <a:lstStyle/>
          <a:p>
            <a:pPr marL="0" indent="0" algn="ctr">
              <a:buNone/>
            </a:pPr>
            <a:r>
              <a:rPr lang="en-US" dirty="0"/>
              <a:t>What are the barriers to effective implementation of Title I of the ADA among small employers?</a:t>
            </a:r>
          </a:p>
          <a:p>
            <a:pPr marL="0" indent="0" algn="ctr">
              <a:buNone/>
            </a:pPr>
            <a:r>
              <a:rPr lang="en-US" b="1" dirty="0"/>
              <a:t>Grey Areas in Interactive ADA Accommodation Process</a:t>
            </a:r>
          </a:p>
        </p:txBody>
      </p:sp>
      <p:pic>
        <p:nvPicPr>
          <p:cNvPr id="8" name="Picture 7" descr="Two people working on computers">
            <a:extLst>
              <a:ext uri="{FF2B5EF4-FFF2-40B4-BE49-F238E27FC236}">
                <a16:creationId xmlns:a16="http://schemas.microsoft.com/office/drawing/2014/main" id="{FB5679DA-5A04-4813-8A45-88EFF313237C}"/>
              </a:ext>
            </a:extLst>
          </p:cNvPr>
          <p:cNvPicPr>
            <a:picLocks noChangeAspect="1"/>
          </p:cNvPicPr>
          <p:nvPr/>
        </p:nvPicPr>
        <p:blipFill rotWithShape="1">
          <a:blip r:embed="rId3" cstate="email">
            <a:alphaModFix amt="35000"/>
            <a:extLst>
              <a:ext uri="{28A0092B-C50C-407E-A947-70E740481C1C}">
                <a14:useLocalDpi xmlns:a14="http://schemas.microsoft.com/office/drawing/2010/main" val="0"/>
              </a:ext>
            </a:extLst>
          </a:blip>
          <a:srcRect l="12500" r="12500"/>
          <a:stretch/>
        </p:blipFill>
        <p:spPr>
          <a:xfrm>
            <a:off x="1044024" y="3233722"/>
            <a:ext cx="2011680" cy="2011680"/>
          </a:xfrm>
          <a:prstGeom prst="flowChartConnector">
            <a:avLst/>
          </a:prstGeom>
          <a:ln w="63500" cap="rnd">
            <a:noFill/>
          </a:ln>
          <a:effectLst/>
        </p:spPr>
      </p:pic>
      <p:sp>
        <p:nvSpPr>
          <p:cNvPr id="10" name="TextBox 9">
            <a:extLst>
              <a:ext uri="{FF2B5EF4-FFF2-40B4-BE49-F238E27FC236}">
                <a16:creationId xmlns:a16="http://schemas.microsoft.com/office/drawing/2014/main" id="{4D3FC54E-37A7-4869-8E26-00613DE1743C}"/>
              </a:ext>
            </a:extLst>
          </p:cNvPr>
          <p:cNvSpPr txBox="1"/>
          <p:nvPr/>
        </p:nvSpPr>
        <p:spPr>
          <a:xfrm>
            <a:off x="1411689" y="3996816"/>
            <a:ext cx="1276350" cy="461665"/>
          </a:xfrm>
          <a:prstGeom prst="rect">
            <a:avLst/>
          </a:prstGeom>
          <a:noFill/>
        </p:spPr>
        <p:txBody>
          <a:bodyPr wrap="square" rtlCol="0">
            <a:spAutoFit/>
          </a:bodyPr>
          <a:lstStyle/>
          <a:p>
            <a:pPr algn="ctr"/>
            <a:r>
              <a:rPr lang="en-US" sz="2400" b="1" dirty="0"/>
              <a:t>Culture</a:t>
            </a:r>
            <a:endParaRPr lang="en-GB" sz="2400" b="1" dirty="0"/>
          </a:p>
        </p:txBody>
      </p:sp>
      <p:pic>
        <p:nvPicPr>
          <p:cNvPr id="16" name="Picture 15" descr="Books on a shelf">
            <a:extLst>
              <a:ext uri="{FF2B5EF4-FFF2-40B4-BE49-F238E27FC236}">
                <a16:creationId xmlns:a16="http://schemas.microsoft.com/office/drawing/2014/main" id="{4820D53E-12A7-4289-A4A4-1FD2F1C439D2}"/>
              </a:ext>
            </a:extLst>
          </p:cNvPr>
          <p:cNvPicPr>
            <a:picLocks noChangeAspect="1"/>
          </p:cNvPicPr>
          <p:nvPr/>
        </p:nvPicPr>
        <p:blipFill rotWithShape="1">
          <a:blip r:embed="rId4">
            <a:alphaModFix amt="35000"/>
          </a:blip>
          <a:srcRect l="12500" r="12500"/>
          <a:stretch/>
        </p:blipFill>
        <p:spPr>
          <a:xfrm>
            <a:off x="3647906" y="3233722"/>
            <a:ext cx="2011680" cy="2011680"/>
          </a:xfrm>
          <a:prstGeom prst="ellipse">
            <a:avLst/>
          </a:prstGeom>
        </p:spPr>
      </p:pic>
      <p:sp>
        <p:nvSpPr>
          <p:cNvPr id="12" name="TextBox 11">
            <a:extLst>
              <a:ext uri="{FF2B5EF4-FFF2-40B4-BE49-F238E27FC236}">
                <a16:creationId xmlns:a16="http://schemas.microsoft.com/office/drawing/2014/main" id="{1FA433E1-BA2B-4081-8F06-2A5BCDEECC7A}"/>
              </a:ext>
            </a:extLst>
          </p:cNvPr>
          <p:cNvSpPr txBox="1"/>
          <p:nvPr/>
        </p:nvSpPr>
        <p:spPr>
          <a:xfrm>
            <a:off x="3811398" y="3996816"/>
            <a:ext cx="1684695" cy="461665"/>
          </a:xfrm>
          <a:prstGeom prst="rect">
            <a:avLst/>
          </a:prstGeom>
          <a:noFill/>
        </p:spPr>
        <p:txBody>
          <a:bodyPr wrap="square" rtlCol="0">
            <a:spAutoFit/>
          </a:bodyPr>
          <a:lstStyle/>
          <a:p>
            <a:pPr algn="ctr"/>
            <a:r>
              <a:rPr lang="en-US" sz="2400" b="1" dirty="0"/>
              <a:t>Knowledge</a:t>
            </a:r>
            <a:endParaRPr lang="en-GB" sz="2400" b="1" dirty="0"/>
          </a:p>
        </p:txBody>
      </p:sp>
      <p:pic>
        <p:nvPicPr>
          <p:cNvPr id="17" name="Picture 16" descr="Blocks">
            <a:extLst>
              <a:ext uri="{FF2B5EF4-FFF2-40B4-BE49-F238E27FC236}">
                <a16:creationId xmlns:a16="http://schemas.microsoft.com/office/drawing/2014/main" id="{A8AD5788-26D6-4B15-872C-917EFBEA808A}"/>
              </a:ext>
            </a:extLst>
          </p:cNvPr>
          <p:cNvPicPr>
            <a:picLocks noChangeAspect="1"/>
          </p:cNvPicPr>
          <p:nvPr/>
        </p:nvPicPr>
        <p:blipFill>
          <a:blip r:embed="rId5">
            <a:alphaModFix amt="35000"/>
          </a:blip>
          <a:stretch>
            <a:fillRect/>
          </a:stretch>
        </p:blipFill>
        <p:spPr>
          <a:xfrm>
            <a:off x="6251788" y="3233722"/>
            <a:ext cx="2011680" cy="2011680"/>
          </a:xfrm>
          <a:prstGeom prst="ellipse">
            <a:avLst/>
          </a:prstGeom>
        </p:spPr>
      </p:pic>
      <p:sp>
        <p:nvSpPr>
          <p:cNvPr id="14" name="TextBox 13">
            <a:extLst>
              <a:ext uri="{FF2B5EF4-FFF2-40B4-BE49-F238E27FC236}">
                <a16:creationId xmlns:a16="http://schemas.microsoft.com/office/drawing/2014/main" id="{08254C20-6505-4CA5-9A60-9E24AEE86CC7}"/>
              </a:ext>
            </a:extLst>
          </p:cNvPr>
          <p:cNvSpPr txBox="1"/>
          <p:nvPr/>
        </p:nvSpPr>
        <p:spPr>
          <a:xfrm>
            <a:off x="6415281" y="3996816"/>
            <a:ext cx="1684695" cy="461665"/>
          </a:xfrm>
          <a:prstGeom prst="rect">
            <a:avLst/>
          </a:prstGeom>
          <a:noFill/>
        </p:spPr>
        <p:txBody>
          <a:bodyPr wrap="square" rtlCol="0">
            <a:spAutoFit/>
          </a:bodyPr>
          <a:lstStyle/>
          <a:p>
            <a:pPr algn="ctr"/>
            <a:r>
              <a:rPr lang="en-US" sz="2400" b="1" dirty="0"/>
              <a:t>System</a:t>
            </a:r>
            <a:endParaRPr lang="en-GB" sz="2400" b="1" dirty="0"/>
          </a:p>
        </p:txBody>
      </p:sp>
    </p:spTree>
    <p:extLst>
      <p:ext uri="{BB962C8B-B14F-4D97-AF65-F5344CB8AC3E}">
        <p14:creationId xmlns:p14="http://schemas.microsoft.com/office/powerpoint/2010/main" val="176919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467E-ABBD-41C5-9268-1FE6B6707C3C}"/>
              </a:ext>
            </a:extLst>
          </p:cNvPr>
          <p:cNvSpPr>
            <a:spLocks noGrp="1"/>
          </p:cNvSpPr>
          <p:nvPr>
            <p:ph type="title"/>
          </p:nvPr>
        </p:nvSpPr>
        <p:spPr/>
        <p:txBody>
          <a:bodyPr/>
          <a:lstStyle/>
          <a:p>
            <a:r>
              <a:rPr lang="en-US" dirty="0"/>
              <a:t>Research Findings (1)</a:t>
            </a:r>
          </a:p>
        </p:txBody>
      </p:sp>
      <p:pic>
        <p:nvPicPr>
          <p:cNvPr id="5" name="Picture 4" descr="What is a disability? The comic shows two office workers; one is the owner of a small business (the man), the other is someone who works in HR (the woman).&#10;Panel #1. Business owner: I read that the ADA applies to small businesses. But, nobody here uses a wheelchair or is blind… Supporting text: The employment provisions of the ADA apply to all businesses with 15 or more employees.&#10;Panel #2. Someone who works in HR: 20% of the American population has a disability. Many can’t be seen. A hearing impairment, depression and cancer can all be disabilities under the ADA.&#10;Supporting text: An employee can have a disability under the ADA if they have a serious, ongoing medical condition that affects how their body works, or the way they do their work.&#10;Panel #3. Business owner (thought bubble): Huh, Tom has a slipped disk, Silvia has low vision, and Mateo has anxiety. All can be disabilities under the ADA!&#10;Supporting text: The employee should disclose having a disability to their employer to benefit from the protection of the ADA.">
            <a:extLst>
              <a:ext uri="{FF2B5EF4-FFF2-40B4-BE49-F238E27FC236}">
                <a16:creationId xmlns:a16="http://schemas.microsoft.com/office/drawing/2014/main" id="{34396027-A2E0-4873-B8D3-3CAF6EC482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270" y="1397527"/>
            <a:ext cx="8155459" cy="4062945"/>
          </a:xfrm>
          <a:prstGeom prst="rect">
            <a:avLst/>
          </a:prstGeom>
        </p:spPr>
      </p:pic>
    </p:spTree>
    <p:extLst>
      <p:ext uri="{BB962C8B-B14F-4D97-AF65-F5344CB8AC3E}">
        <p14:creationId xmlns:p14="http://schemas.microsoft.com/office/powerpoint/2010/main" val="58610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vert="horz" lIns="91440" tIns="45720" rIns="91440" bIns="45720" rtlCol="0" anchor="ctr">
            <a:normAutofit/>
          </a:bodyPr>
          <a:lstStyle/>
          <a:p>
            <a:r>
              <a:rPr lang="en-US" kern="1200" dirty="0">
                <a:latin typeface="+mj-lt"/>
                <a:ea typeface="+mj-ea"/>
                <a:cs typeface="+mj-cs"/>
              </a:rPr>
              <a:t>Research Findings (2)</a:t>
            </a:r>
          </a:p>
        </p:txBody>
      </p:sp>
      <p:sp>
        <p:nvSpPr>
          <p:cNvPr id="14" name="TextBox 13">
            <a:extLst>
              <a:ext uri="{FF2B5EF4-FFF2-40B4-BE49-F238E27FC236}">
                <a16:creationId xmlns:a16="http://schemas.microsoft.com/office/drawing/2014/main" id="{8FFD9486-ECB6-4150-B621-DAC2D25504F9}"/>
              </a:ext>
            </a:extLst>
          </p:cNvPr>
          <p:cNvSpPr txBox="1"/>
          <p:nvPr/>
        </p:nvSpPr>
        <p:spPr>
          <a:xfrm>
            <a:off x="911679" y="2374107"/>
            <a:ext cx="7206343" cy="674031"/>
          </a:xfrm>
          <a:prstGeom prst="rect">
            <a:avLst/>
          </a:prstGeom>
          <a:noFill/>
        </p:spPr>
        <p:txBody>
          <a:bodyPr wrap="square">
            <a:spAutoFit/>
          </a:bodyPr>
          <a:lstStyle/>
          <a:p>
            <a:pPr defTabSz="685800">
              <a:lnSpc>
                <a:spcPct val="90000"/>
              </a:lnSpc>
              <a:spcAft>
                <a:spcPts val="600"/>
              </a:spcAft>
            </a:pPr>
            <a:r>
              <a:rPr lang="en-US" sz="2100" dirty="0"/>
              <a:t>How do small business learn about and incorporate information about the ADA into their work?</a:t>
            </a:r>
          </a:p>
        </p:txBody>
      </p:sp>
      <p:pic>
        <p:nvPicPr>
          <p:cNvPr id="9" name="Picture 8" descr="Person working with laptop and notepad">
            <a:extLst>
              <a:ext uri="{FF2B5EF4-FFF2-40B4-BE49-F238E27FC236}">
                <a16:creationId xmlns:a16="http://schemas.microsoft.com/office/drawing/2014/main" id="{9AF8558A-115E-4324-BB59-4CD7367C42C7}"/>
              </a:ext>
            </a:extLst>
          </p:cNvPr>
          <p:cNvPicPr>
            <a:picLocks noChangeAspect="1"/>
          </p:cNvPicPr>
          <p:nvPr/>
        </p:nvPicPr>
        <p:blipFill rotWithShape="1">
          <a:blip r:embed="rId3" cstate="email">
            <a:alphaModFix/>
            <a:extLst>
              <a:ext uri="{28A0092B-C50C-407E-A947-70E740481C1C}">
                <a14:useLocalDpi xmlns:a14="http://schemas.microsoft.com/office/drawing/2010/main" val="0"/>
              </a:ext>
            </a:extLst>
          </a:blip>
          <a:srcRect l="17776" r="22608" b="-1"/>
          <a:stretch/>
        </p:blipFill>
        <p:spPr>
          <a:xfrm>
            <a:off x="3053703" y="3797843"/>
            <a:ext cx="2154777" cy="2412681"/>
          </a:xfrm>
          <a:prstGeom prst="rect">
            <a:avLst/>
          </a:prstGeom>
          <a:noFill/>
        </p:spPr>
      </p:pic>
      <p:pic>
        <p:nvPicPr>
          <p:cNvPr id="12" name="Picture 11" descr="Close-up of a person using a mobile phone">
            <a:extLst>
              <a:ext uri="{FF2B5EF4-FFF2-40B4-BE49-F238E27FC236}">
                <a16:creationId xmlns:a16="http://schemas.microsoft.com/office/drawing/2014/main" id="{17E22509-B1D6-423A-BA0E-3CCC6ED81554}"/>
              </a:ext>
            </a:extLst>
          </p:cNvPr>
          <p:cNvPicPr>
            <a:picLocks noChangeAspect="1"/>
          </p:cNvPicPr>
          <p:nvPr/>
        </p:nvPicPr>
        <p:blipFill>
          <a:blip r:embed="rId4" cstate="email">
            <a:alphaModFix/>
            <a:extLst>
              <a:ext uri="{28A0092B-C50C-407E-A947-70E740481C1C}">
                <a14:useLocalDpi xmlns:a14="http://schemas.microsoft.com/office/drawing/2010/main" val="0"/>
              </a:ext>
            </a:extLst>
          </a:blip>
          <a:stretch>
            <a:fillRect/>
          </a:stretch>
        </p:blipFill>
        <p:spPr>
          <a:xfrm>
            <a:off x="5382526" y="4743450"/>
            <a:ext cx="2150794" cy="1433513"/>
          </a:xfrm>
          <a:prstGeom prst="rect">
            <a:avLst/>
          </a:prstGeom>
        </p:spPr>
      </p:pic>
    </p:spTree>
    <p:extLst>
      <p:ext uri="{BB962C8B-B14F-4D97-AF65-F5344CB8AC3E}">
        <p14:creationId xmlns:p14="http://schemas.microsoft.com/office/powerpoint/2010/main" val="170762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2300"/>
          </a:xfrm>
        </p:spPr>
        <p:txBody>
          <a:bodyPr anchor="b">
            <a:normAutofit/>
          </a:bodyPr>
          <a:lstStyle/>
          <a:p>
            <a:r>
              <a:rPr lang="en-US" dirty="0"/>
              <a:t>Toolkit Development (1)</a:t>
            </a:r>
          </a:p>
        </p:txBody>
      </p:sp>
      <p:sp>
        <p:nvSpPr>
          <p:cNvPr id="30" name="TextBox 29">
            <a:extLst>
              <a:ext uri="{FF2B5EF4-FFF2-40B4-BE49-F238E27FC236}">
                <a16:creationId xmlns:a16="http://schemas.microsoft.com/office/drawing/2014/main" id="{33635F25-6D11-4345-A490-F95BE563A4A8}"/>
              </a:ext>
            </a:extLst>
          </p:cNvPr>
          <p:cNvSpPr txBox="1"/>
          <p:nvPr/>
        </p:nvSpPr>
        <p:spPr>
          <a:xfrm>
            <a:off x="628650" y="1214983"/>
            <a:ext cx="3837709" cy="923330"/>
          </a:xfrm>
          <a:prstGeom prst="rect">
            <a:avLst/>
          </a:prstGeom>
          <a:noFill/>
        </p:spPr>
        <p:txBody>
          <a:bodyPr wrap="square">
            <a:spAutoFit/>
          </a:bodyPr>
          <a:lstStyle/>
          <a:p>
            <a:r>
              <a:rPr lang="en-US" dirty="0"/>
              <a:t>How can we use the study findings to inform the "Small Business at Work Toolkit” development? </a:t>
            </a:r>
          </a:p>
        </p:txBody>
      </p:sp>
      <p:pic>
        <p:nvPicPr>
          <p:cNvPr id="5" name="Picture 4" descr="Screenshot of page listing tools. Tool 1 is Business Case, 2 is What Is Disability?, 3 is Productivity, 4 is Inclusion, 5 is the ADA, 6 is Hiring, 7 is Accommodation, 8 is Coronavirus.&#10;The elements of Tool 3 are circled and highlighted, labeled Centralized Informational Tool. The last tool, Coronavirus, is labeled as Meeting the Current Needs.">
            <a:extLst>
              <a:ext uri="{FF2B5EF4-FFF2-40B4-BE49-F238E27FC236}">
                <a16:creationId xmlns:a16="http://schemas.microsoft.com/office/drawing/2014/main" id="{599F44B2-C84E-4849-8541-36A08B3018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505" y="888372"/>
            <a:ext cx="7364606" cy="5700254"/>
          </a:xfrm>
          <a:prstGeom prst="rect">
            <a:avLst/>
          </a:prstGeom>
        </p:spPr>
      </p:pic>
      <p:sp>
        <p:nvSpPr>
          <p:cNvPr id="28" name="TextBox 27">
            <a:extLst>
              <a:ext uri="{FF2B5EF4-FFF2-40B4-BE49-F238E27FC236}">
                <a16:creationId xmlns:a16="http://schemas.microsoft.com/office/drawing/2014/main" id="{8471E313-7306-43F6-B006-7746DFC7C2F0}"/>
              </a:ext>
            </a:extLst>
          </p:cNvPr>
          <p:cNvSpPr txBox="1"/>
          <p:nvPr/>
        </p:nvSpPr>
        <p:spPr>
          <a:xfrm>
            <a:off x="1113889" y="3295066"/>
            <a:ext cx="2357663"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accent1">
                    <a:lumMod val="50000"/>
                  </a:schemeClr>
                </a:solidFill>
              </a:rPr>
              <a:t>Playbook</a:t>
            </a:r>
          </a:p>
          <a:p>
            <a:pPr marL="342900" indent="-342900">
              <a:buFont typeface="Arial" panose="020B0604020202020204" pitchFamily="34" charset="0"/>
              <a:buChar char="•"/>
            </a:pPr>
            <a:endParaRPr lang="en-US" sz="2000" b="1" dirty="0">
              <a:solidFill>
                <a:schemeClr val="accent1">
                  <a:lumMod val="50000"/>
                </a:schemeClr>
              </a:solidFill>
            </a:endParaRPr>
          </a:p>
          <a:p>
            <a:pPr marL="342900" indent="-342900">
              <a:buFont typeface="Arial" panose="020B0604020202020204" pitchFamily="34" charset="0"/>
              <a:buChar char="•"/>
            </a:pPr>
            <a:r>
              <a:rPr lang="en-US" sz="2000" b="1" dirty="0">
                <a:solidFill>
                  <a:schemeClr val="accent1">
                    <a:lumMod val="50000"/>
                  </a:schemeClr>
                </a:solidFill>
              </a:rPr>
              <a:t>Situation Room</a:t>
            </a:r>
          </a:p>
          <a:p>
            <a:pPr marL="342900" indent="-342900">
              <a:buFont typeface="Arial" panose="020B0604020202020204" pitchFamily="34" charset="0"/>
              <a:buChar char="•"/>
            </a:pPr>
            <a:endParaRPr lang="en-US" sz="2000" b="1" dirty="0">
              <a:solidFill>
                <a:schemeClr val="accent1">
                  <a:lumMod val="50000"/>
                </a:schemeClr>
              </a:solidFill>
            </a:endParaRPr>
          </a:p>
          <a:p>
            <a:pPr marL="342900" indent="-342900">
              <a:buFont typeface="Arial" panose="020B0604020202020204" pitchFamily="34" charset="0"/>
              <a:buChar char="•"/>
            </a:pPr>
            <a:r>
              <a:rPr lang="en-US" sz="2000" b="1" dirty="0">
                <a:solidFill>
                  <a:schemeClr val="accent1">
                    <a:lumMod val="50000"/>
                  </a:schemeClr>
                </a:solidFill>
              </a:rPr>
              <a:t>What To Do</a:t>
            </a:r>
          </a:p>
          <a:p>
            <a:pPr marL="342900" indent="-342900">
              <a:buFont typeface="Arial" panose="020B0604020202020204" pitchFamily="34" charset="0"/>
              <a:buChar char="•"/>
            </a:pPr>
            <a:endParaRPr lang="en-US" sz="2000" b="1" dirty="0">
              <a:solidFill>
                <a:schemeClr val="accent1">
                  <a:lumMod val="50000"/>
                </a:schemeClr>
              </a:solidFill>
            </a:endParaRPr>
          </a:p>
          <a:p>
            <a:pPr marL="342900" indent="-342900">
              <a:buFont typeface="Arial" panose="020B0604020202020204" pitchFamily="34" charset="0"/>
              <a:buChar char="•"/>
            </a:pPr>
            <a:r>
              <a:rPr lang="en-US" sz="2000" b="1" dirty="0">
                <a:solidFill>
                  <a:schemeClr val="accent1">
                    <a:lumMod val="50000"/>
                  </a:schemeClr>
                </a:solidFill>
              </a:rPr>
              <a:t>Deep Dive</a:t>
            </a:r>
            <a:endParaRPr lang="en-GB" sz="2000" b="1" dirty="0">
              <a:solidFill>
                <a:schemeClr val="accent1">
                  <a:lumMod val="50000"/>
                </a:schemeClr>
              </a:solidFill>
            </a:endParaRPr>
          </a:p>
        </p:txBody>
      </p:sp>
    </p:spTree>
    <p:extLst>
      <p:ext uri="{BB962C8B-B14F-4D97-AF65-F5344CB8AC3E}">
        <p14:creationId xmlns:p14="http://schemas.microsoft.com/office/powerpoint/2010/main" val="27121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SOS 2021 PPT Template">
  <a:themeElements>
    <a:clrScheme name="SOS">
      <a:dk1>
        <a:sysClr val="windowText" lastClr="000000"/>
      </a:dk1>
      <a:lt1>
        <a:sysClr val="window" lastClr="FFFFFF"/>
      </a:lt1>
      <a:dk2>
        <a:srgbClr val="44546A"/>
      </a:dk2>
      <a:lt2>
        <a:srgbClr val="E7E6E6"/>
      </a:lt2>
      <a:accent1>
        <a:srgbClr val="1D4093"/>
      </a:accent1>
      <a:accent2>
        <a:srgbClr val="6D643F"/>
      </a:accent2>
      <a:accent3>
        <a:srgbClr val="A5A5A5"/>
      </a:accent3>
      <a:accent4>
        <a:srgbClr val="F5E9BE"/>
      </a:accent4>
      <a:accent5>
        <a:srgbClr val="C7CFE4"/>
      </a:accent5>
      <a:accent6>
        <a:srgbClr val="174C4F"/>
      </a:accent6>
      <a:hlink>
        <a:srgbClr val="0563C1"/>
      </a:hlink>
      <a:folHlink>
        <a:srgbClr val="954F72"/>
      </a:folHlink>
    </a:clrScheme>
    <a:fontScheme name="SOS">
      <a:majorFont>
        <a:latin typeface="Source Sans Pro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 2021 PPT Template" id="{07468714-7E58-4194-A618-75AE333C09FB}" vid="{31F730A4-FA7B-46F2-90D6-397C5A757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3731</TotalTime>
  <Words>1245</Words>
  <Application>Microsoft Office PowerPoint</Application>
  <PresentationFormat>On-screen Show (4:3)</PresentationFormat>
  <Paragraphs>137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Segoe UI</vt:lpstr>
      <vt:lpstr>Source Sans Pro SemiBold</vt:lpstr>
      <vt:lpstr>SOS 2021 PPT Template</vt:lpstr>
      <vt:lpstr>Americans with Disabilities Act STATE OF THE SCIENCE</vt:lpstr>
      <vt:lpstr>Acknowledgements</vt:lpstr>
      <vt:lpstr>Supporting Small Organizations in Title I Implementation: An Intervention Development Study</vt:lpstr>
      <vt:lpstr>What Did We Want To Know?</vt:lpstr>
      <vt:lpstr>Method </vt:lpstr>
      <vt:lpstr>Research Findings</vt:lpstr>
      <vt:lpstr>Research Findings (1)</vt:lpstr>
      <vt:lpstr>Research Findings (2)</vt:lpstr>
      <vt:lpstr>Toolkit Development (1)</vt:lpstr>
      <vt:lpstr>Toolkit Development (2)</vt:lpstr>
      <vt:lpstr>Toolkit  Development (3)</vt:lpstr>
      <vt:lpstr>Toolkit Testing and Refinement</vt:lpstr>
      <vt:lpstr>Next Steps</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Americans with Disabilities Act STATE OF THE SCIENCE</dc:title>
  <dc:creator>Linea Johnson</dc:creator>
  <cp:lastModifiedBy>Vicki Chang</cp:lastModifiedBy>
  <cp:revision>90</cp:revision>
  <dcterms:created xsi:type="dcterms:W3CDTF">2021-01-19T21:47:11Z</dcterms:created>
  <dcterms:modified xsi:type="dcterms:W3CDTF">2021-04-08T16:13:58Z</dcterms:modified>
</cp:coreProperties>
</file>