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6" r:id="rId2"/>
    <p:sldId id="256" r:id="rId3"/>
    <p:sldId id="257" r:id="rId4"/>
    <p:sldId id="258" r:id="rId5"/>
    <p:sldId id="259" r:id="rId6"/>
    <p:sldId id="260" r:id="rId7"/>
    <p:sldId id="261" r:id="rId8"/>
    <p:sldId id="262" r:id="rId9"/>
    <p:sldId id="263"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94675" autoAdjust="0"/>
  </p:normalViewPr>
  <p:slideViewPr>
    <p:cSldViewPr snapToGrid="0">
      <p:cViewPr varScale="1">
        <p:scale>
          <a:sx n="92" d="100"/>
          <a:sy n="92" d="100"/>
        </p:scale>
        <p:origin x="96"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B44BCE-50A1-43C2-B863-D7A77551F717}" type="datetimeFigureOut">
              <a:rPr lang="en-US" smtClean="0"/>
              <a:t>5/11/2021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9F956-7F37-4E67-B854-6ADA89310A55}" type="slidenum">
              <a:rPr lang="en-US" smtClean="0"/>
              <a:t>‹#›</a:t>
            </a:fld>
            <a:endParaRPr lang="en-US"/>
          </a:p>
        </p:txBody>
      </p:sp>
    </p:spTree>
    <p:extLst>
      <p:ext uri="{BB962C8B-B14F-4D97-AF65-F5344CB8AC3E}">
        <p14:creationId xmlns:p14="http://schemas.microsoft.com/office/powerpoint/2010/main" val="2326232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a:defRPr/>
            </a:pPr>
            <a:fld id="{E4A18A36-1BFC-1346-881B-371B77C93F58}" type="slidenum">
              <a:rPr lang="en-US" sz="1200"/>
              <a:pPr>
                <a:defRPr/>
              </a:pPr>
              <a:t>10</a:t>
            </a:fld>
            <a:endParaRPr lang="en-US" sz="1200"/>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p>
        </p:txBody>
      </p:sp>
    </p:spTree>
    <p:extLst>
      <p:ext uri="{BB962C8B-B14F-4D97-AF65-F5344CB8AC3E}">
        <p14:creationId xmlns:p14="http://schemas.microsoft.com/office/powerpoint/2010/main" val="278753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412E-7F00-4BC9-ADEA-05C9B0C4A269}"/>
              </a:ext>
            </a:extLst>
          </p:cNvPr>
          <p:cNvSpPr>
            <a:spLocks noGrp="1"/>
          </p:cNvSpPr>
          <p:nvPr>
            <p:ph type="ctrTitle" hasCustomPrompt="1"/>
          </p:nvPr>
        </p:nvSpPr>
        <p:spPr>
          <a:xfrm>
            <a:off x="1143000" y="1122363"/>
            <a:ext cx="6858000" cy="2387600"/>
          </a:xfrm>
        </p:spPr>
        <p:txBody>
          <a:bodyPr anchor="b"/>
          <a:lstStyle>
            <a:lvl1pPr algn="ctr">
              <a:defRPr sz="3375"/>
            </a:lvl1pPr>
          </a:lstStyle>
          <a:p>
            <a:r>
              <a:rPr lang="en-US" dirty="0"/>
              <a:t>CLICK TO EDIT MASTER TITLE STYLE</a:t>
            </a:r>
          </a:p>
        </p:txBody>
      </p:sp>
      <p:sp>
        <p:nvSpPr>
          <p:cNvPr id="3" name="Subtitle 2">
            <a:extLst>
              <a:ext uri="{FF2B5EF4-FFF2-40B4-BE49-F238E27FC236}">
                <a16:creationId xmlns:a16="http://schemas.microsoft.com/office/drawing/2014/main" id="{2847826A-644D-4A22-B4B0-55F9FD59A4B0}"/>
              </a:ext>
            </a:extLst>
          </p:cNvPr>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5" name="Footer Placeholder 4">
            <a:extLst>
              <a:ext uri="{FF2B5EF4-FFF2-40B4-BE49-F238E27FC236}">
                <a16:creationId xmlns:a16="http://schemas.microsoft.com/office/drawing/2014/main" id="{9E469139-CFED-47FB-B487-213E14F5C4FD}"/>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3367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7FD0-B8A2-427A-84CB-0FA80FAF796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6C07587B-8183-4742-A3E1-A31747EC8D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258ACAD-E0F9-46D3-92F1-E3E09E0B37BA}"/>
              </a:ext>
            </a:extLst>
          </p:cNvPr>
          <p:cNvSpPr>
            <a:spLocks noGrp="1"/>
          </p:cNvSpPr>
          <p:nvPr>
            <p:ph type="ftr" sz="quarter" idx="11"/>
          </p:nvPr>
        </p:nvSpPr>
        <p:spPr/>
        <p:txBody>
          <a:bodyPr/>
          <a:lstStyle/>
          <a:p>
            <a:endParaRPr lang="en-US"/>
          </a:p>
        </p:txBody>
      </p:sp>
      <p:pic>
        <p:nvPicPr>
          <p:cNvPr id="8" name="Picture 7" descr="ADA National Network logo">
            <a:extLst>
              <a:ext uri="{FF2B5EF4-FFF2-40B4-BE49-F238E27FC236}">
                <a16:creationId xmlns:a16="http://schemas.microsoft.com/office/drawing/2014/main" id="{F43E2077-E263-4A49-AF10-A0CF5F0DA496}"/>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104973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27663-32B0-4C12-B6E9-D3A9A2D05F02}"/>
              </a:ext>
            </a:extLst>
          </p:cNvPr>
          <p:cNvSpPr>
            <a:spLocks noGrp="1"/>
          </p:cNvSpPr>
          <p:nvPr>
            <p:ph type="title" orient="vert" hasCustomPrompt="1"/>
          </p:nvPr>
        </p:nvSpPr>
        <p:spPr>
          <a:xfrm>
            <a:off x="6543676"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6725B43-99EE-4E73-AF41-9D651AF0F1EC}"/>
              </a:ext>
            </a:extLst>
          </p:cNvPr>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9C0C24E-14F2-4963-BC11-BA99EC1A47F0}"/>
              </a:ext>
            </a:extLst>
          </p:cNvPr>
          <p:cNvSpPr>
            <a:spLocks noGrp="1"/>
          </p:cNvSpPr>
          <p:nvPr>
            <p:ph type="ftr" sz="quarter" idx="11"/>
          </p:nvPr>
        </p:nvSpPr>
        <p:spPr/>
        <p:txBody>
          <a:bodyPr/>
          <a:lstStyle/>
          <a:p>
            <a:endParaRPr lang="en-US"/>
          </a:p>
        </p:txBody>
      </p:sp>
      <p:pic>
        <p:nvPicPr>
          <p:cNvPr id="8" name="Picture 7" descr="ADA National Network logo">
            <a:extLst>
              <a:ext uri="{FF2B5EF4-FFF2-40B4-BE49-F238E27FC236}">
                <a16:creationId xmlns:a16="http://schemas.microsoft.com/office/drawing/2014/main" id="{081F6841-AB92-4A92-AE0B-9F22F9D7556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187564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572B-CCE1-4D62-917C-340076CE3DBC}"/>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DBDB4DA-A19D-4CF5-9987-395931FB12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B9BDB16-DC23-464B-BA97-4D20C53FF794}"/>
              </a:ext>
            </a:extLst>
          </p:cNvPr>
          <p:cNvSpPr>
            <a:spLocks noGrp="1"/>
          </p:cNvSpPr>
          <p:nvPr>
            <p:ph type="ftr" sz="quarter" idx="11"/>
          </p:nvPr>
        </p:nvSpPr>
        <p:spPr/>
        <p:txBody>
          <a:bodyPr/>
          <a:lstStyle/>
          <a:p>
            <a:endParaRPr lang="en-US"/>
          </a:p>
        </p:txBody>
      </p:sp>
      <p:pic>
        <p:nvPicPr>
          <p:cNvPr id="8" name="Picture 7" descr="ADA National Network logo">
            <a:extLst>
              <a:ext uri="{FF2B5EF4-FFF2-40B4-BE49-F238E27FC236}">
                <a16:creationId xmlns:a16="http://schemas.microsoft.com/office/drawing/2014/main" id="{D9557D6E-1477-4F08-A8C6-FAA35CE23E0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347061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7C92-206C-486C-BF50-F9823F8D6417}"/>
              </a:ext>
            </a:extLst>
          </p:cNvPr>
          <p:cNvSpPr>
            <a:spLocks noGrp="1"/>
          </p:cNvSpPr>
          <p:nvPr>
            <p:ph type="title" hasCustomPrompt="1"/>
          </p:nvPr>
        </p:nvSpPr>
        <p:spPr>
          <a:xfrm>
            <a:off x="623888" y="1709741"/>
            <a:ext cx="7886700" cy="2852737"/>
          </a:xfrm>
        </p:spPr>
        <p:txBody>
          <a:bodyPr anchor="b"/>
          <a:lstStyle>
            <a:lvl1pPr>
              <a:defRPr sz="3375"/>
            </a:lvl1pPr>
          </a:lstStyle>
          <a:p>
            <a:r>
              <a:rPr lang="en-US" dirty="0"/>
              <a:t>CLICK TO EDIT MASTER TITLE STYLE</a:t>
            </a:r>
          </a:p>
        </p:txBody>
      </p:sp>
      <p:sp>
        <p:nvSpPr>
          <p:cNvPr id="3" name="Text Placeholder 2">
            <a:extLst>
              <a:ext uri="{FF2B5EF4-FFF2-40B4-BE49-F238E27FC236}">
                <a16:creationId xmlns:a16="http://schemas.microsoft.com/office/drawing/2014/main" id="{1B6FE532-455F-4958-A125-D72240023E2E}"/>
              </a:ext>
            </a:extLst>
          </p:cNvPr>
          <p:cNvSpPr>
            <a:spLocks noGrp="1"/>
          </p:cNvSpPr>
          <p:nvPr>
            <p:ph type="body" idx="1"/>
          </p:nvPr>
        </p:nvSpPr>
        <p:spPr>
          <a:xfrm>
            <a:off x="623888" y="4589466"/>
            <a:ext cx="7886700" cy="1500187"/>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18D605E3-146B-45F2-9113-1807B362CE76}"/>
              </a:ext>
            </a:extLst>
          </p:cNvPr>
          <p:cNvSpPr>
            <a:spLocks noGrp="1"/>
          </p:cNvSpPr>
          <p:nvPr>
            <p:ph type="ftr" sz="quarter" idx="11"/>
          </p:nvPr>
        </p:nvSpPr>
        <p:spPr/>
        <p:txBody>
          <a:bodyPr/>
          <a:lstStyle/>
          <a:p>
            <a:endParaRPr lang="en-US"/>
          </a:p>
        </p:txBody>
      </p:sp>
      <p:pic>
        <p:nvPicPr>
          <p:cNvPr id="9" name="Picture 8" descr="ADA National Network logo">
            <a:extLst>
              <a:ext uri="{FF2B5EF4-FFF2-40B4-BE49-F238E27FC236}">
                <a16:creationId xmlns:a16="http://schemas.microsoft.com/office/drawing/2014/main" id="{6CAE7FFD-47D7-43A5-AA68-86B462DDC82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370579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5EAF-FCF6-4655-92D2-139AE9D6D352}"/>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913E849-6C38-4DFE-B739-4DDEB5797BD5}"/>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228D9-7C79-4677-98AF-326CCC7570FA}"/>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6A27DF6-0982-4F3C-A725-5E3691510B01}"/>
              </a:ext>
            </a:extLst>
          </p:cNvPr>
          <p:cNvSpPr>
            <a:spLocks noGrp="1"/>
          </p:cNvSpPr>
          <p:nvPr>
            <p:ph type="ftr" sz="quarter" idx="11"/>
          </p:nvPr>
        </p:nvSpPr>
        <p:spPr/>
        <p:txBody>
          <a:bodyPr/>
          <a:lstStyle/>
          <a:p>
            <a:endParaRPr lang="en-US"/>
          </a:p>
        </p:txBody>
      </p:sp>
      <p:pic>
        <p:nvPicPr>
          <p:cNvPr id="10" name="Picture 9" descr="ADA National Network logo">
            <a:extLst>
              <a:ext uri="{FF2B5EF4-FFF2-40B4-BE49-F238E27FC236}">
                <a16:creationId xmlns:a16="http://schemas.microsoft.com/office/drawing/2014/main" id="{3FE505C8-3F40-45D6-876A-A9410E1D1A8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2329925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9D81-1118-4E29-B889-705BB998CF8A}"/>
              </a:ext>
            </a:extLst>
          </p:cNvPr>
          <p:cNvSpPr>
            <a:spLocks noGrp="1"/>
          </p:cNvSpPr>
          <p:nvPr>
            <p:ph type="title" hasCustomPrompt="1"/>
          </p:nvPr>
        </p:nvSpPr>
        <p:spPr>
          <a:xfrm>
            <a:off x="629841" y="365128"/>
            <a:ext cx="78867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9E2541C-4218-46CD-9768-1E9E3B247777}"/>
              </a:ext>
            </a:extLst>
          </p:cNvPr>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a:extLst>
              <a:ext uri="{FF2B5EF4-FFF2-40B4-BE49-F238E27FC236}">
                <a16:creationId xmlns:a16="http://schemas.microsoft.com/office/drawing/2014/main" id="{0418D3DB-F661-4813-AC6F-BCBE9CF6BDD5}"/>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348108-B148-47D3-B798-43FA02DA5420}"/>
              </a:ext>
            </a:extLst>
          </p:cNvPr>
          <p:cNvSpPr>
            <a:spLocks noGrp="1"/>
          </p:cNvSpPr>
          <p:nvPr>
            <p:ph type="body" sz="quarter" idx="3"/>
          </p:nvPr>
        </p:nvSpPr>
        <p:spPr>
          <a:xfrm>
            <a:off x="4629151"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a:extLst>
              <a:ext uri="{FF2B5EF4-FFF2-40B4-BE49-F238E27FC236}">
                <a16:creationId xmlns:a16="http://schemas.microsoft.com/office/drawing/2014/main" id="{6005342E-B838-42B3-9737-5D417DB50E2D}"/>
              </a:ext>
            </a:extLst>
          </p:cNvPr>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F40ED78B-DF11-478E-88D2-0015CE8DBC97}"/>
              </a:ext>
            </a:extLst>
          </p:cNvPr>
          <p:cNvSpPr>
            <a:spLocks noGrp="1"/>
          </p:cNvSpPr>
          <p:nvPr>
            <p:ph type="ftr" sz="quarter" idx="11"/>
          </p:nvPr>
        </p:nvSpPr>
        <p:spPr/>
        <p:txBody>
          <a:bodyPr/>
          <a:lstStyle/>
          <a:p>
            <a:endParaRPr lang="en-US"/>
          </a:p>
        </p:txBody>
      </p:sp>
      <p:pic>
        <p:nvPicPr>
          <p:cNvPr id="12" name="Picture 11" descr="ADA National Network logo">
            <a:extLst>
              <a:ext uri="{FF2B5EF4-FFF2-40B4-BE49-F238E27FC236}">
                <a16:creationId xmlns:a16="http://schemas.microsoft.com/office/drawing/2014/main" id="{B2E4F07E-7817-4B20-800F-507A11A8460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3265762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B35B-090D-4126-AD6D-E71C4D0AAF56}"/>
              </a:ext>
            </a:extLst>
          </p:cNvPr>
          <p:cNvSpPr>
            <a:spLocks noGrp="1"/>
          </p:cNvSpPr>
          <p:nvPr>
            <p:ph type="title" hasCustomPrompt="1"/>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C9309A01-C4AC-4274-9AC9-E93F1A793A99}"/>
              </a:ext>
            </a:extLst>
          </p:cNvPr>
          <p:cNvSpPr>
            <a:spLocks noGrp="1"/>
          </p:cNvSpPr>
          <p:nvPr>
            <p:ph type="ftr" sz="quarter" idx="11"/>
          </p:nvPr>
        </p:nvSpPr>
        <p:spPr/>
        <p:txBody>
          <a:bodyPr/>
          <a:lstStyle/>
          <a:p>
            <a:endParaRPr lang="en-US"/>
          </a:p>
        </p:txBody>
      </p:sp>
      <p:pic>
        <p:nvPicPr>
          <p:cNvPr id="8" name="Picture 7" descr="ADA National Network logo">
            <a:extLst>
              <a:ext uri="{FF2B5EF4-FFF2-40B4-BE49-F238E27FC236}">
                <a16:creationId xmlns:a16="http://schemas.microsoft.com/office/drawing/2014/main" id="{49F2CECA-51A4-48FE-A127-24B717296F3A}"/>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188165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142B83-E782-4531-8F3B-164BC7E8F598}"/>
              </a:ext>
            </a:extLst>
          </p:cNvPr>
          <p:cNvSpPr>
            <a:spLocks noGrp="1"/>
          </p:cNvSpPr>
          <p:nvPr>
            <p:ph type="ftr" sz="quarter" idx="11"/>
          </p:nvPr>
        </p:nvSpPr>
        <p:spPr/>
        <p:txBody>
          <a:bodyPr/>
          <a:lstStyle/>
          <a:p>
            <a:endParaRPr lang="en-US"/>
          </a:p>
        </p:txBody>
      </p:sp>
      <p:pic>
        <p:nvPicPr>
          <p:cNvPr id="6" name="Picture 5" descr="ADA National Network logo">
            <a:extLst>
              <a:ext uri="{FF2B5EF4-FFF2-40B4-BE49-F238E27FC236}">
                <a16:creationId xmlns:a16="http://schemas.microsoft.com/office/drawing/2014/main" id="{21BF6E43-F575-4004-9468-A59C4EF5CCEF}"/>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184671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9CFE-B28B-4682-A95D-A055AC48C21B}"/>
              </a:ext>
            </a:extLst>
          </p:cNvPr>
          <p:cNvSpPr>
            <a:spLocks noGrp="1"/>
          </p:cNvSpPr>
          <p:nvPr>
            <p:ph type="title" hasCustomPrompt="1"/>
          </p:nvPr>
        </p:nvSpPr>
        <p:spPr>
          <a:xfrm>
            <a:off x="629841" y="457200"/>
            <a:ext cx="2949178" cy="1600200"/>
          </a:xfrm>
        </p:spPr>
        <p:txBody>
          <a:bodyPr anchor="b"/>
          <a:lstStyle>
            <a:lvl1pPr>
              <a:defRPr sz="1800"/>
            </a:lvl1pPr>
          </a:lstStyle>
          <a:p>
            <a:r>
              <a:rPr lang="en-US" dirty="0"/>
              <a:t>CLICK TO EDIT MASTER TITLE STYLE</a:t>
            </a:r>
          </a:p>
        </p:txBody>
      </p:sp>
      <p:sp>
        <p:nvSpPr>
          <p:cNvPr id="3" name="Content Placeholder 2">
            <a:extLst>
              <a:ext uri="{FF2B5EF4-FFF2-40B4-BE49-F238E27FC236}">
                <a16:creationId xmlns:a16="http://schemas.microsoft.com/office/drawing/2014/main" id="{746CA9F6-7EA9-48FA-BB7E-5B4AC3F6CFB3}"/>
              </a:ext>
            </a:extLst>
          </p:cNvPr>
          <p:cNvSpPr>
            <a:spLocks noGrp="1"/>
          </p:cNvSpPr>
          <p:nvPr>
            <p:ph idx="1"/>
          </p:nvPr>
        </p:nvSpPr>
        <p:spPr>
          <a:xfrm>
            <a:off x="3887391" y="987428"/>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CA154-DCCD-488D-AA3E-8DF7293ED084}"/>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6" name="Footer Placeholder 5">
            <a:extLst>
              <a:ext uri="{FF2B5EF4-FFF2-40B4-BE49-F238E27FC236}">
                <a16:creationId xmlns:a16="http://schemas.microsoft.com/office/drawing/2014/main" id="{DCEBD378-A2DC-4702-9F7F-19E6A2F3815E}"/>
              </a:ext>
            </a:extLst>
          </p:cNvPr>
          <p:cNvSpPr>
            <a:spLocks noGrp="1"/>
          </p:cNvSpPr>
          <p:nvPr>
            <p:ph type="ftr" sz="quarter" idx="11"/>
          </p:nvPr>
        </p:nvSpPr>
        <p:spPr/>
        <p:txBody>
          <a:bodyPr/>
          <a:lstStyle/>
          <a:p>
            <a:endParaRPr lang="en-US"/>
          </a:p>
        </p:txBody>
      </p:sp>
      <p:pic>
        <p:nvPicPr>
          <p:cNvPr id="9" name="Picture 8" descr="ADA National Network logo">
            <a:extLst>
              <a:ext uri="{FF2B5EF4-FFF2-40B4-BE49-F238E27FC236}">
                <a16:creationId xmlns:a16="http://schemas.microsoft.com/office/drawing/2014/main" id="{324C60E5-2FFE-4F36-9ACA-A394DA621C2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30220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C77E-8408-4C32-8EE0-E50F09BB6283}"/>
              </a:ext>
            </a:extLst>
          </p:cNvPr>
          <p:cNvSpPr>
            <a:spLocks noGrp="1"/>
          </p:cNvSpPr>
          <p:nvPr>
            <p:ph type="title" hasCustomPrompt="1"/>
          </p:nvPr>
        </p:nvSpPr>
        <p:spPr>
          <a:xfrm>
            <a:off x="629841" y="457200"/>
            <a:ext cx="2949178" cy="1600200"/>
          </a:xfrm>
        </p:spPr>
        <p:txBody>
          <a:bodyPr anchor="b"/>
          <a:lstStyle>
            <a:lvl1pPr>
              <a:defRPr sz="1800"/>
            </a:lvl1pPr>
          </a:lstStyle>
          <a:p>
            <a:r>
              <a:rPr lang="en-US" dirty="0"/>
              <a:t>CLICK TO EDIT MASTER TITLE STYLE</a:t>
            </a:r>
          </a:p>
        </p:txBody>
      </p:sp>
      <p:sp>
        <p:nvSpPr>
          <p:cNvPr id="3" name="Picture Placeholder 2">
            <a:extLst>
              <a:ext uri="{FF2B5EF4-FFF2-40B4-BE49-F238E27FC236}">
                <a16:creationId xmlns:a16="http://schemas.microsoft.com/office/drawing/2014/main" id="{27B5CAE3-10BF-4B99-9A83-47FEAC528B23}"/>
              </a:ext>
            </a:extLst>
          </p:cNvPr>
          <p:cNvSpPr>
            <a:spLocks noGrp="1"/>
          </p:cNvSpPr>
          <p:nvPr>
            <p:ph type="pic" idx="1"/>
          </p:nvPr>
        </p:nvSpPr>
        <p:spPr>
          <a:xfrm>
            <a:off x="3887391" y="98742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p>
        </p:txBody>
      </p:sp>
      <p:sp>
        <p:nvSpPr>
          <p:cNvPr id="4" name="Text Placeholder 3">
            <a:extLst>
              <a:ext uri="{FF2B5EF4-FFF2-40B4-BE49-F238E27FC236}">
                <a16:creationId xmlns:a16="http://schemas.microsoft.com/office/drawing/2014/main" id="{2AEDE89D-94AB-428D-9C5C-24D4736A797D}"/>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6" name="Footer Placeholder 5">
            <a:extLst>
              <a:ext uri="{FF2B5EF4-FFF2-40B4-BE49-F238E27FC236}">
                <a16:creationId xmlns:a16="http://schemas.microsoft.com/office/drawing/2014/main" id="{CDD392BD-56C5-40A9-9FE8-82EBF087D1A3}"/>
              </a:ext>
            </a:extLst>
          </p:cNvPr>
          <p:cNvSpPr>
            <a:spLocks noGrp="1"/>
          </p:cNvSpPr>
          <p:nvPr>
            <p:ph type="ftr" sz="quarter" idx="11"/>
          </p:nvPr>
        </p:nvSpPr>
        <p:spPr/>
        <p:txBody>
          <a:bodyPr/>
          <a:lstStyle/>
          <a:p>
            <a:endParaRPr lang="en-US"/>
          </a:p>
        </p:txBody>
      </p:sp>
      <p:pic>
        <p:nvPicPr>
          <p:cNvPr id="9" name="Picture 8" descr="ADA National Network logo">
            <a:extLst>
              <a:ext uri="{FF2B5EF4-FFF2-40B4-BE49-F238E27FC236}">
                <a16:creationId xmlns:a16="http://schemas.microsoft.com/office/drawing/2014/main" id="{996100C3-23EC-43B1-9B39-70518A14F69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77240" y="5580492"/>
            <a:ext cx="2276221" cy="1325563"/>
          </a:xfrm>
          <a:prstGeom prst="rect">
            <a:avLst/>
          </a:prstGeom>
        </p:spPr>
      </p:pic>
    </p:spTree>
    <p:extLst>
      <p:ext uri="{BB962C8B-B14F-4D97-AF65-F5344CB8AC3E}">
        <p14:creationId xmlns:p14="http://schemas.microsoft.com/office/powerpoint/2010/main" val="324263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25A8E-0BE1-438C-8559-B9433B79688F}"/>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78FA8-06B7-4465-9D13-34F39911AC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8B38527-663F-4B04-9798-61833F7756B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Tree>
    <p:extLst>
      <p:ext uri="{BB962C8B-B14F-4D97-AF65-F5344CB8AC3E}">
        <p14:creationId xmlns:p14="http://schemas.microsoft.com/office/powerpoint/2010/main" val="745483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dat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9AD9E7F-772D-4646-B7D5-153520ED997E}"/>
              </a:ext>
              <a:ext uri="{C183D7F6-B498-43B3-948B-1728B52AA6E4}">
                <adec:decorative xmlns:adec="http://schemas.microsoft.com/office/drawing/2017/decorative" val="1"/>
              </a:ext>
            </a:extLst>
          </p:cNvPr>
          <p:cNvSpPr/>
          <p:nvPr/>
        </p:nvSpPr>
        <p:spPr>
          <a:xfrm>
            <a:off x="0" y="389786"/>
            <a:ext cx="9144000" cy="6046528"/>
          </a:xfrm>
          <a:prstGeom prst="rect">
            <a:avLst/>
          </a:prstGeom>
          <a:solidFill>
            <a:srgbClr val="5670AE"/>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C3F3F16-B413-4E7E-B707-1C4771DC1DD7}"/>
              </a:ext>
              <a:ext uri="{C183D7F6-B498-43B3-948B-1728B52AA6E4}">
                <adec:decorative xmlns:adec="http://schemas.microsoft.com/office/drawing/2017/decorative" val="1"/>
              </a:ext>
            </a:extLst>
          </p:cNvPr>
          <p:cNvSpPr/>
          <p:nvPr/>
        </p:nvSpPr>
        <p:spPr>
          <a:xfrm>
            <a:off x="-382772" y="2048618"/>
            <a:ext cx="9739424" cy="2760764"/>
          </a:xfrm>
          <a:prstGeom prst="rect">
            <a:avLst/>
          </a:prstGeom>
          <a:solidFill>
            <a:schemeClr val="bg1"/>
          </a:solidFill>
          <a:ln w="190500">
            <a:solidFill>
              <a:schemeClr val="accent1"/>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68C58B5-18C7-4D6F-8B55-B90EA75381BA}"/>
              </a:ext>
            </a:extLst>
          </p:cNvPr>
          <p:cNvSpPr>
            <a:spLocks noGrp="1"/>
          </p:cNvSpPr>
          <p:nvPr>
            <p:ph type="ctrTitle"/>
          </p:nvPr>
        </p:nvSpPr>
        <p:spPr>
          <a:xfrm>
            <a:off x="223284" y="2529252"/>
            <a:ext cx="8697432" cy="1767597"/>
          </a:xfrm>
        </p:spPr>
        <p:txBody>
          <a:bodyPr>
            <a:normAutofit fontScale="90000"/>
          </a:bodyPr>
          <a:lstStyle/>
          <a:p>
            <a:pPr>
              <a:lnSpc>
                <a:spcPct val="100000"/>
              </a:lnSpc>
              <a:spcBef>
                <a:spcPts val="600"/>
              </a:spcBef>
              <a:spcAft>
                <a:spcPts val="600"/>
              </a:spcAft>
            </a:pPr>
            <a:r>
              <a:rPr lang="en-US" sz="4400" b="1" spc="300" dirty="0">
                <a:solidFill>
                  <a:schemeClr val="accent5">
                    <a:lumMod val="50000"/>
                  </a:schemeClr>
                </a:solidFill>
                <a:latin typeface="+mn-lt"/>
              </a:rPr>
              <a:t>Americans with Disabilities Act</a:t>
            </a:r>
            <a:br>
              <a:rPr lang="en-US" dirty="0">
                <a:solidFill>
                  <a:schemeClr val="accent1"/>
                </a:solidFill>
              </a:rPr>
            </a:br>
            <a:r>
              <a:rPr lang="en-US" sz="8000" b="1" spc="-300" dirty="0">
                <a:solidFill>
                  <a:schemeClr val="accent1"/>
                </a:solidFill>
                <a:ea typeface="Source Sans Pro Black" panose="020B0803030403020204" pitchFamily="34" charset="0"/>
              </a:rPr>
              <a:t>STATE OF THE SCIENCE</a:t>
            </a:r>
            <a:endParaRPr lang="en-US" b="1" spc="-300" dirty="0">
              <a:solidFill>
                <a:schemeClr val="accent1"/>
              </a:solidFill>
              <a:ea typeface="Source Sans Pro Black" panose="020B0803030403020204" pitchFamily="34" charset="0"/>
            </a:endParaRPr>
          </a:p>
        </p:txBody>
      </p:sp>
      <p:sp>
        <p:nvSpPr>
          <p:cNvPr id="5" name="Subtitle 4">
            <a:extLst>
              <a:ext uri="{FF2B5EF4-FFF2-40B4-BE49-F238E27FC236}">
                <a16:creationId xmlns:a16="http://schemas.microsoft.com/office/drawing/2014/main" id="{CBEF4374-7ED0-45E9-80E0-A5609128FF34}"/>
              </a:ext>
            </a:extLst>
          </p:cNvPr>
          <p:cNvSpPr>
            <a:spLocks noGrp="1"/>
          </p:cNvSpPr>
          <p:nvPr>
            <p:ph type="subTitle" idx="1"/>
          </p:nvPr>
        </p:nvSpPr>
        <p:spPr>
          <a:xfrm>
            <a:off x="1057940" y="5163736"/>
            <a:ext cx="6858000" cy="831739"/>
          </a:xfrm>
        </p:spPr>
        <p:txBody>
          <a:bodyPr>
            <a:normAutofit fontScale="85000" lnSpcReduction="20000"/>
          </a:bodyPr>
          <a:lstStyle/>
          <a:p>
            <a:r>
              <a:rPr lang="en-US" sz="4300" b="1" dirty="0">
                <a:solidFill>
                  <a:schemeClr val="bg1"/>
                </a:solidFill>
              </a:rPr>
              <a:t>April 13 – 15, 2021</a:t>
            </a:r>
          </a:p>
          <a:p>
            <a:r>
              <a:rPr lang="en-US" sz="2400" b="1" spc="300" dirty="0">
                <a:solidFill>
                  <a:schemeClr val="bg1"/>
                </a:solidFill>
              </a:rPr>
              <a:t>#ADAStateOfScience</a:t>
            </a:r>
          </a:p>
        </p:txBody>
      </p:sp>
      <p:sp>
        <p:nvSpPr>
          <p:cNvPr id="6" name="Subtitle 4">
            <a:extLst>
              <a:ext uri="{FF2B5EF4-FFF2-40B4-BE49-F238E27FC236}">
                <a16:creationId xmlns:a16="http://schemas.microsoft.com/office/drawing/2014/main" id="{3E72430A-2AF4-4A47-80DD-3EF8261431DB}"/>
              </a:ext>
            </a:extLst>
          </p:cNvPr>
          <p:cNvSpPr txBox="1">
            <a:spLocks/>
          </p:cNvSpPr>
          <p:nvPr/>
        </p:nvSpPr>
        <p:spPr>
          <a:xfrm>
            <a:off x="2140243" y="859547"/>
            <a:ext cx="5900185" cy="724141"/>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4800" b="1" dirty="0">
                <a:solidFill>
                  <a:schemeClr val="bg1"/>
                </a:solidFill>
              </a:rPr>
              <a:t>ADA National Network</a:t>
            </a:r>
          </a:p>
        </p:txBody>
      </p:sp>
      <p:pic>
        <p:nvPicPr>
          <p:cNvPr id="10" name="Picture 9" descr="ADA National Network logo">
            <a:extLst>
              <a:ext uri="{FF2B5EF4-FFF2-40B4-BE49-F238E27FC236}">
                <a16:creationId xmlns:a16="http://schemas.microsoft.com/office/drawing/2014/main" id="{6FD14BEA-40EF-40DA-B72D-C443C7D70DB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80581" y="774607"/>
            <a:ext cx="894020" cy="894020"/>
          </a:xfrm>
          <a:prstGeom prst="rect">
            <a:avLst/>
          </a:prstGeom>
        </p:spPr>
      </p:pic>
    </p:spTree>
    <p:extLst>
      <p:ext uri="{BB962C8B-B14F-4D97-AF65-F5344CB8AC3E}">
        <p14:creationId xmlns:p14="http://schemas.microsoft.com/office/powerpoint/2010/main" val="713136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4F2B0FD-660B-49FD-83AA-78890E3F2252}"/>
              </a:ext>
            </a:extLst>
          </p:cNvPr>
          <p:cNvSpPr txBox="1"/>
          <p:nvPr/>
        </p:nvSpPr>
        <p:spPr>
          <a:xfrm>
            <a:off x="2850776" y="5915378"/>
            <a:ext cx="3442447" cy="369332"/>
          </a:xfrm>
          <a:prstGeom prst="rect">
            <a:avLst/>
          </a:prstGeom>
          <a:noFill/>
        </p:spPr>
        <p:txBody>
          <a:bodyPr wrap="square" rtlCol="0">
            <a:spAutoFit/>
          </a:bodyPr>
          <a:lstStyle/>
          <a:p>
            <a:r>
              <a:rPr lang="en-US" dirty="0">
                <a:hlinkClick r:id="rId3"/>
              </a:rPr>
              <a:t>www.adata.org</a:t>
            </a:r>
            <a:r>
              <a:rPr lang="en-US" dirty="0"/>
              <a:t> | </a:t>
            </a:r>
            <a:r>
              <a:rPr lang="en-US" b="0" i="0" dirty="0">
                <a:solidFill>
                  <a:srgbClr val="000000"/>
                </a:solidFill>
                <a:effectLst/>
              </a:rPr>
              <a:t>1-800-949-4232</a:t>
            </a:r>
            <a:endParaRPr lang="en-US" dirty="0"/>
          </a:p>
        </p:txBody>
      </p:sp>
      <p:pic>
        <p:nvPicPr>
          <p:cNvPr id="7" name="Content Placeholder 6" descr="ADA National Network Regional Centers Map">
            <a:extLst>
              <a:ext uri="{FF2B5EF4-FFF2-40B4-BE49-F238E27FC236}">
                <a16:creationId xmlns:a16="http://schemas.microsoft.com/office/drawing/2014/main" id="{8E25AED9-CF77-49BE-9E99-B9A4396F26F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52705" y="2278175"/>
            <a:ext cx="5038590" cy="3047918"/>
          </a:xfrm>
        </p:spPr>
      </p:pic>
      <p:pic>
        <p:nvPicPr>
          <p:cNvPr id="9" name="Picture 8" descr="Celebrating 30 Years ADA National Network Americans with Disabilities Act Guidance and Training">
            <a:extLst>
              <a:ext uri="{FF2B5EF4-FFF2-40B4-BE49-F238E27FC236}">
                <a16:creationId xmlns:a16="http://schemas.microsoft.com/office/drawing/2014/main" id="{54F0B18C-9E60-4E20-9F06-344D898DF3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9924" y="459022"/>
            <a:ext cx="6364150" cy="1257587"/>
          </a:xfrm>
          <a:prstGeom prst="rect">
            <a:avLst/>
          </a:prstGeom>
        </p:spPr>
      </p:pic>
      <p:sp>
        <p:nvSpPr>
          <p:cNvPr id="2" name="Title 1"/>
          <p:cNvSpPr>
            <a:spLocks noGrp="1"/>
          </p:cNvSpPr>
          <p:nvPr>
            <p:ph type="title"/>
          </p:nvPr>
        </p:nvSpPr>
        <p:spPr>
          <a:xfrm>
            <a:off x="126560" y="54403"/>
            <a:ext cx="3012831" cy="440470"/>
          </a:xfrm>
        </p:spPr>
        <p:txBody>
          <a:bodyPr/>
          <a:lstStyle/>
          <a:p>
            <a:r>
              <a:rPr lang="en-CA" sz="800" dirty="0">
                <a:solidFill>
                  <a:schemeClr val="bg1"/>
                </a:solidFill>
              </a:rPr>
              <a:t>Project Partners</a:t>
            </a:r>
          </a:p>
        </p:txBody>
      </p:sp>
    </p:spTree>
    <p:extLst>
      <p:ext uri="{BB962C8B-B14F-4D97-AF65-F5344CB8AC3E}">
        <p14:creationId xmlns:p14="http://schemas.microsoft.com/office/powerpoint/2010/main" val="271510046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for Center for Continuing Educatoin in Rehab, NW ADA Center, Accessible Design &amp; Innovative Inclusion, Region X VR Coalition, purple w"/>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779942" y="4270501"/>
            <a:ext cx="1932502" cy="1932502"/>
          </a:xfrm>
          <a:prstGeom prst="rect">
            <a:avLst/>
          </a:prstGeom>
        </p:spPr>
      </p:pic>
      <p:pic>
        <p:nvPicPr>
          <p:cNvPr id="4" name="Picture 3" descr="Logo for Northwest ADA Cent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768" y="4794352"/>
            <a:ext cx="3600524" cy="884800"/>
          </a:xfrm>
          <a:prstGeom prst="rect">
            <a:avLst/>
          </a:prstGeom>
        </p:spPr>
      </p:pic>
      <p:sp>
        <p:nvSpPr>
          <p:cNvPr id="3" name="Subtitle 2">
            <a:extLst>
              <a:ext uri="{FF2B5EF4-FFF2-40B4-BE49-F238E27FC236}">
                <a16:creationId xmlns:a16="http://schemas.microsoft.com/office/drawing/2014/main" id="{CCB80905-0A4C-4BA0-9982-949754325EA3}"/>
              </a:ext>
            </a:extLst>
          </p:cNvPr>
          <p:cNvSpPr>
            <a:spLocks noGrp="1"/>
          </p:cNvSpPr>
          <p:nvPr>
            <p:ph type="subTitle" idx="1"/>
          </p:nvPr>
        </p:nvSpPr>
        <p:spPr>
          <a:xfrm>
            <a:off x="0" y="2828376"/>
            <a:ext cx="9144000" cy="1241822"/>
          </a:xfrm>
        </p:spPr>
        <p:txBody>
          <a:bodyPr>
            <a:normAutofit fontScale="92500" lnSpcReduction="20000"/>
          </a:bodyPr>
          <a:lstStyle/>
          <a:p>
            <a:r>
              <a:rPr lang="en-US" sz="2100" dirty="0"/>
              <a:t>Kurt L. Johnson and Mell Toy</a:t>
            </a:r>
          </a:p>
          <a:p>
            <a:r>
              <a:rPr lang="en-US" sz="2100" dirty="0"/>
              <a:t>NW ADA Center at CCER</a:t>
            </a:r>
          </a:p>
          <a:p>
            <a:r>
              <a:rPr lang="en-US" sz="2100" dirty="0"/>
              <a:t>Department of Rehabilitation Medicine</a:t>
            </a:r>
          </a:p>
          <a:p>
            <a:r>
              <a:rPr lang="en-US" sz="2100" dirty="0"/>
              <a:t>University of Washington</a:t>
            </a:r>
          </a:p>
        </p:txBody>
      </p:sp>
      <p:sp>
        <p:nvSpPr>
          <p:cNvPr id="2" name="Title 1">
            <a:extLst>
              <a:ext uri="{FF2B5EF4-FFF2-40B4-BE49-F238E27FC236}">
                <a16:creationId xmlns:a16="http://schemas.microsoft.com/office/drawing/2014/main" id="{70056361-F763-49E5-AD91-11FB8FF376EA}"/>
              </a:ext>
            </a:extLst>
          </p:cNvPr>
          <p:cNvSpPr>
            <a:spLocks noGrp="1"/>
          </p:cNvSpPr>
          <p:nvPr>
            <p:ph type="ctrTitle"/>
          </p:nvPr>
        </p:nvSpPr>
        <p:spPr>
          <a:xfrm>
            <a:off x="0" y="1632851"/>
            <a:ext cx="9144000" cy="732622"/>
          </a:xfrm>
        </p:spPr>
        <p:txBody>
          <a:bodyPr/>
          <a:lstStyle/>
          <a:p>
            <a:r>
              <a:rPr lang="en-US" dirty="0"/>
              <a:t>Health Care Access and ADA</a:t>
            </a:r>
          </a:p>
        </p:txBody>
      </p:sp>
    </p:spTree>
    <p:extLst>
      <p:ext uri="{BB962C8B-B14F-4D97-AF65-F5344CB8AC3E}">
        <p14:creationId xmlns:p14="http://schemas.microsoft.com/office/powerpoint/2010/main" val="422816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4F481-CD2C-497E-A9F0-1D8267324343}"/>
              </a:ext>
            </a:extLst>
          </p:cNvPr>
          <p:cNvSpPr>
            <a:spLocks noGrp="1"/>
          </p:cNvSpPr>
          <p:nvPr>
            <p:ph type="title"/>
          </p:nvPr>
        </p:nvSpPr>
        <p:spPr/>
        <p:txBody>
          <a:bodyPr/>
          <a:lstStyle/>
          <a:p>
            <a:r>
              <a:rPr lang="en-US" dirty="0"/>
              <a:t>Acknowledgement</a:t>
            </a:r>
          </a:p>
        </p:txBody>
      </p:sp>
      <p:sp>
        <p:nvSpPr>
          <p:cNvPr id="3" name="Content Placeholder 2">
            <a:extLst>
              <a:ext uri="{FF2B5EF4-FFF2-40B4-BE49-F238E27FC236}">
                <a16:creationId xmlns:a16="http://schemas.microsoft.com/office/drawing/2014/main" id="{B3626669-37B9-4DC8-B9C2-04821C895B62}"/>
              </a:ext>
            </a:extLst>
          </p:cNvPr>
          <p:cNvSpPr>
            <a:spLocks noGrp="1"/>
          </p:cNvSpPr>
          <p:nvPr>
            <p:ph idx="1"/>
          </p:nvPr>
        </p:nvSpPr>
        <p:spPr/>
        <p:txBody>
          <a:bodyPr>
            <a:normAutofit/>
          </a:bodyPr>
          <a:lstStyle/>
          <a:p>
            <a:pPr>
              <a:lnSpc>
                <a:spcPct val="120000"/>
              </a:lnSpc>
            </a:pPr>
            <a:r>
              <a:rPr lang="en-US" sz="1800" dirty="0"/>
              <a:t>Manuscript authors:  Anne Ordway, Chris Garbaccio, Michael Richardson, Kathe Matrone, Kurt Johnson</a:t>
            </a:r>
          </a:p>
          <a:p>
            <a:pPr>
              <a:lnSpc>
                <a:spcPct val="120000"/>
              </a:lnSpc>
            </a:pPr>
            <a:r>
              <a:rPr lang="en-US" sz="1800" b="1" dirty="0"/>
              <a:t>Health care access and the Americans with Disabilities Act:  A mixed methods study</a:t>
            </a:r>
          </a:p>
          <a:p>
            <a:pPr algn="just">
              <a:lnSpc>
                <a:spcPct val="120000"/>
              </a:lnSpc>
            </a:pPr>
            <a:r>
              <a:rPr lang="en-US" sz="1800" u="sng" dirty="0"/>
              <a:t>Health and Disabilities Journal</a:t>
            </a:r>
            <a:r>
              <a:rPr lang="en-US" sz="1800" dirty="0"/>
              <a:t>, June, 2020</a:t>
            </a:r>
            <a:endParaRPr lang="en-US" sz="1800" u="sng" dirty="0"/>
          </a:p>
          <a:p>
            <a:pPr algn="just">
              <a:lnSpc>
                <a:spcPct val="120000"/>
              </a:lnSpc>
            </a:pPr>
            <a:r>
              <a:rPr lang="en-US" sz="1800" dirty="0"/>
              <a:t>NIDILRR grant number 90DP0095</a:t>
            </a:r>
            <a:endParaRPr lang="en-US" sz="1600" dirty="0">
              <a:latin typeface="AdvOT863180fb"/>
            </a:endParaRPr>
          </a:p>
          <a:p>
            <a:pPr algn="just">
              <a:lnSpc>
                <a:spcPct val="120000"/>
              </a:lnSpc>
            </a:pPr>
            <a:r>
              <a:rPr lang="en-US" sz="1800" dirty="0"/>
              <a:t>No Financial Disclosures/ Conflicts of Interest</a:t>
            </a:r>
          </a:p>
        </p:txBody>
      </p:sp>
    </p:spTree>
    <p:extLst>
      <p:ext uri="{BB962C8B-B14F-4D97-AF65-F5344CB8AC3E}">
        <p14:creationId xmlns:p14="http://schemas.microsoft.com/office/powerpoint/2010/main" val="913673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84EB-30B2-4EC0-8721-6916B79D9D1A}"/>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13B8C62-E020-4F6B-99BB-BC422A0A1993}"/>
              </a:ext>
            </a:extLst>
          </p:cNvPr>
          <p:cNvSpPr>
            <a:spLocks noGrp="1"/>
          </p:cNvSpPr>
          <p:nvPr>
            <p:ph idx="1"/>
          </p:nvPr>
        </p:nvSpPr>
        <p:spPr>
          <a:xfrm>
            <a:off x="628650" y="1808611"/>
            <a:ext cx="7886700" cy="3525248"/>
          </a:xfrm>
        </p:spPr>
        <p:txBody>
          <a:bodyPr>
            <a:noAutofit/>
          </a:bodyPr>
          <a:lstStyle/>
          <a:p>
            <a:pPr>
              <a:lnSpc>
                <a:spcPct val="110000"/>
              </a:lnSpc>
            </a:pPr>
            <a:r>
              <a:rPr lang="en-US" sz="1800" dirty="0"/>
              <a:t>Significant disparities in access to health care for people with disabilities</a:t>
            </a:r>
          </a:p>
          <a:p>
            <a:pPr>
              <a:lnSpc>
                <a:spcPct val="110000"/>
              </a:lnSpc>
            </a:pPr>
            <a:r>
              <a:rPr lang="en-US" sz="1800" dirty="0"/>
              <a:t>Physicians perceive that people with disabilities have lower quality of life, are less confident in their ability to provide care to people with disabilities, and many do not welcome people with disabilities into their practice</a:t>
            </a:r>
          </a:p>
          <a:p>
            <a:pPr lvl="1">
              <a:lnSpc>
                <a:spcPct val="110000"/>
              </a:lnSpc>
            </a:pPr>
            <a:r>
              <a:rPr lang="en-US" sz="1600" dirty="0" err="1"/>
              <a:t>Iezzoni</a:t>
            </a:r>
            <a:r>
              <a:rPr lang="en-US" sz="1600" dirty="0"/>
              <a:t>, Rao, </a:t>
            </a:r>
            <a:r>
              <a:rPr lang="en-US" sz="1600" dirty="0" err="1"/>
              <a:t>Ressalan</a:t>
            </a:r>
            <a:r>
              <a:rPr lang="en-US" sz="1600" dirty="0"/>
              <a:t>, </a:t>
            </a:r>
            <a:r>
              <a:rPr lang="en-US" sz="1600" dirty="0" err="1"/>
              <a:t>Bolcic</a:t>
            </a:r>
            <a:r>
              <a:rPr lang="en-US" sz="1600" dirty="0"/>
              <a:t>-Jankovic, </a:t>
            </a:r>
            <a:r>
              <a:rPr lang="en-US" sz="1600" dirty="0" err="1"/>
              <a:t>Agaronnik</a:t>
            </a:r>
            <a:r>
              <a:rPr lang="en-US" sz="1600" dirty="0"/>
              <a:t>, </a:t>
            </a:r>
            <a:r>
              <a:rPr lang="en-US" sz="1600" dirty="0" err="1"/>
              <a:t>Donelan</a:t>
            </a:r>
            <a:r>
              <a:rPr lang="en-US" sz="1600" dirty="0"/>
              <a:t>, </a:t>
            </a:r>
            <a:r>
              <a:rPr lang="en-US" sz="1600" dirty="0" err="1"/>
              <a:t>Lagu</a:t>
            </a:r>
            <a:r>
              <a:rPr lang="en-US" sz="1600" dirty="0"/>
              <a:t>, &amp; Campbell, 2020.  Physicians’ perceptions of people with disabilities and their health care.  </a:t>
            </a:r>
            <a:r>
              <a:rPr lang="en-US" sz="1600" u="sng" dirty="0"/>
              <a:t>Health Affairs</a:t>
            </a:r>
            <a:r>
              <a:rPr lang="en-US" sz="1600" dirty="0"/>
              <a:t>, 40(2).</a:t>
            </a:r>
          </a:p>
          <a:p>
            <a:pPr>
              <a:lnSpc>
                <a:spcPct val="110000"/>
              </a:lnSpc>
            </a:pPr>
            <a:r>
              <a:rPr lang="en-US" sz="1800" dirty="0"/>
              <a:t>Health care insurance coverage is necessary (and improved with ACA) but not sufficient</a:t>
            </a:r>
          </a:p>
          <a:p>
            <a:pPr lvl="1">
              <a:lnSpc>
                <a:spcPct val="110000"/>
              </a:lnSpc>
            </a:pPr>
            <a:r>
              <a:rPr lang="en-US" sz="1600" dirty="0"/>
              <a:t>Lindner S, Rowland R, Spurlock M, Dorn S, Davis M. "Canaries in the mine..." the impact of Affordable Care Act implementation on people with disabilities: evidence from interviews with disability advocates. </a:t>
            </a:r>
            <a:r>
              <a:rPr lang="en-US" sz="1600" dirty="0" err="1"/>
              <a:t>Disabil</a:t>
            </a:r>
            <a:r>
              <a:rPr lang="en-US" sz="1600" dirty="0"/>
              <a:t> Health J.2018;11(1):86e92.</a:t>
            </a:r>
          </a:p>
          <a:p>
            <a:pPr algn="l"/>
            <a:endParaRPr lang="en-US" sz="1800" dirty="0"/>
          </a:p>
        </p:txBody>
      </p:sp>
    </p:spTree>
    <p:extLst>
      <p:ext uri="{BB962C8B-B14F-4D97-AF65-F5344CB8AC3E}">
        <p14:creationId xmlns:p14="http://schemas.microsoft.com/office/powerpoint/2010/main" val="241255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4150-C06E-4897-813B-1405822A11E1}"/>
              </a:ext>
            </a:extLst>
          </p:cNvPr>
          <p:cNvSpPr>
            <a:spLocks noGrp="1"/>
          </p:cNvSpPr>
          <p:nvPr>
            <p:ph type="title"/>
          </p:nvPr>
        </p:nvSpPr>
        <p:spPr/>
        <p:txBody>
          <a:bodyPr/>
          <a:lstStyle/>
          <a:p>
            <a:r>
              <a:rPr lang="en-US" dirty="0"/>
              <a:t>ADA and Health Care</a:t>
            </a:r>
          </a:p>
        </p:txBody>
      </p:sp>
      <p:sp>
        <p:nvSpPr>
          <p:cNvPr id="3" name="Content Placeholder 2">
            <a:extLst>
              <a:ext uri="{FF2B5EF4-FFF2-40B4-BE49-F238E27FC236}">
                <a16:creationId xmlns:a16="http://schemas.microsoft.com/office/drawing/2014/main" id="{4851629C-4CC5-4397-8B33-1A5D520B98EC}"/>
              </a:ext>
            </a:extLst>
          </p:cNvPr>
          <p:cNvSpPr>
            <a:spLocks noGrp="1"/>
          </p:cNvSpPr>
          <p:nvPr>
            <p:ph idx="1"/>
          </p:nvPr>
        </p:nvSpPr>
        <p:spPr/>
        <p:txBody>
          <a:bodyPr>
            <a:normAutofit/>
          </a:bodyPr>
          <a:lstStyle/>
          <a:p>
            <a:r>
              <a:rPr lang="en-US" sz="2000" dirty="0"/>
              <a:t>Health care facilities and services are covered under:</a:t>
            </a:r>
          </a:p>
          <a:p>
            <a:pPr lvl="1"/>
            <a:r>
              <a:rPr lang="en-US" sz="1800" dirty="0"/>
              <a:t>Title 2 of ADA</a:t>
            </a:r>
          </a:p>
          <a:p>
            <a:pPr lvl="1"/>
            <a:r>
              <a:rPr lang="en-US" sz="1800" dirty="0"/>
              <a:t>Title 3 of ADA</a:t>
            </a:r>
          </a:p>
        </p:txBody>
      </p:sp>
    </p:spTree>
    <p:extLst>
      <p:ext uri="{BB962C8B-B14F-4D97-AF65-F5344CB8AC3E}">
        <p14:creationId xmlns:p14="http://schemas.microsoft.com/office/powerpoint/2010/main" val="3056363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7BC0-14FC-46E8-B453-9E9EFD073F6D}"/>
              </a:ext>
            </a:extLst>
          </p:cNvPr>
          <p:cNvSpPr>
            <a:spLocks noGrp="1"/>
          </p:cNvSpPr>
          <p:nvPr>
            <p:ph type="title"/>
          </p:nvPr>
        </p:nvSpPr>
        <p:spPr/>
        <p:txBody>
          <a:bodyPr/>
          <a:lstStyle/>
          <a:p>
            <a:r>
              <a:rPr lang="en-US" dirty="0"/>
              <a:t>Research Questions</a:t>
            </a:r>
          </a:p>
        </p:txBody>
      </p:sp>
      <p:sp>
        <p:nvSpPr>
          <p:cNvPr id="3" name="Content Placeholder 2">
            <a:extLst>
              <a:ext uri="{FF2B5EF4-FFF2-40B4-BE49-F238E27FC236}">
                <a16:creationId xmlns:a16="http://schemas.microsoft.com/office/drawing/2014/main" id="{2CE335E8-4423-42BD-AE38-D256CC7F6BF1}"/>
              </a:ext>
            </a:extLst>
          </p:cNvPr>
          <p:cNvSpPr>
            <a:spLocks noGrp="1"/>
          </p:cNvSpPr>
          <p:nvPr>
            <p:ph idx="1"/>
          </p:nvPr>
        </p:nvSpPr>
        <p:spPr/>
        <p:txBody>
          <a:bodyPr>
            <a:normAutofit/>
          </a:bodyPr>
          <a:lstStyle/>
          <a:p>
            <a:pPr>
              <a:lnSpc>
                <a:spcPct val="100000"/>
              </a:lnSpc>
            </a:pPr>
            <a:r>
              <a:rPr lang="en-US" sz="1800" dirty="0"/>
              <a:t>What are the current barriers to health care access experienced by people with disabilities covered by Titles 2 and 3 of ADA?</a:t>
            </a:r>
          </a:p>
          <a:p>
            <a:pPr>
              <a:lnSpc>
                <a:spcPct val="100000"/>
              </a:lnSpc>
            </a:pPr>
            <a:r>
              <a:rPr lang="en-US" sz="1800" dirty="0"/>
              <a:t>What are approaches used by health care entities to ensure equal access to health care for people with disabilities by increasing ADA compliance?</a:t>
            </a:r>
          </a:p>
          <a:p>
            <a:pPr>
              <a:lnSpc>
                <a:spcPct val="100000"/>
              </a:lnSpc>
            </a:pPr>
            <a:r>
              <a:rPr lang="en-US" sz="1800" dirty="0"/>
              <a:t>This work extends the findings of a scoping review by Harris et al (2014) mapping the landscape of ADA research.</a:t>
            </a:r>
          </a:p>
          <a:p>
            <a:pPr marL="514350" lvl="2">
              <a:lnSpc>
                <a:spcPct val="100000"/>
              </a:lnSpc>
              <a:spcBef>
                <a:spcPts val="750"/>
              </a:spcBef>
            </a:pPr>
            <a:r>
              <a:rPr lang="en-US" sz="2000" dirty="0"/>
              <a:t>Parker Harris S, Gould R, </a:t>
            </a:r>
            <a:r>
              <a:rPr lang="en-US" sz="2000" dirty="0" err="1"/>
              <a:t>Ojok</a:t>
            </a:r>
            <a:r>
              <a:rPr lang="en-US" sz="2000" dirty="0"/>
              <a:t> P, </a:t>
            </a:r>
            <a:r>
              <a:rPr lang="en-US" sz="2000" dirty="0" err="1"/>
              <a:t>Fujiura</a:t>
            </a:r>
            <a:r>
              <a:rPr lang="en-US" sz="2000" dirty="0"/>
              <a:t> G, Jones R, Olmstead IV A. Scoping review of the Americans with Disabilities Act: what research exists, and where do we go from here? </a:t>
            </a:r>
            <a:r>
              <a:rPr lang="en-US" sz="2000" dirty="0" err="1"/>
              <a:t>Disabil</a:t>
            </a:r>
            <a:r>
              <a:rPr lang="en-US" sz="2000" dirty="0"/>
              <a:t> Stud Q. 2014;34(3).</a:t>
            </a:r>
          </a:p>
        </p:txBody>
      </p:sp>
    </p:spTree>
    <p:extLst>
      <p:ext uri="{BB962C8B-B14F-4D97-AF65-F5344CB8AC3E}">
        <p14:creationId xmlns:p14="http://schemas.microsoft.com/office/powerpoint/2010/main" val="329729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23CF1-16D6-413A-B5E3-8563C4DACBFD}"/>
              </a:ext>
            </a:extLst>
          </p:cNvPr>
          <p:cNvSpPr>
            <a:spLocks noGrp="1"/>
          </p:cNvSpPr>
          <p:nvPr>
            <p:ph type="title"/>
          </p:nvPr>
        </p:nvSpPr>
        <p:spPr/>
        <p:txBody>
          <a:bodyPr/>
          <a:lstStyle/>
          <a:p>
            <a:r>
              <a:rPr lang="en-US" dirty="0"/>
              <a:t>Mixed methods</a:t>
            </a:r>
          </a:p>
        </p:txBody>
      </p:sp>
      <p:sp>
        <p:nvSpPr>
          <p:cNvPr id="3" name="Content Placeholder 2">
            <a:extLst>
              <a:ext uri="{FF2B5EF4-FFF2-40B4-BE49-F238E27FC236}">
                <a16:creationId xmlns:a16="http://schemas.microsoft.com/office/drawing/2014/main" id="{9459822A-1AA9-415A-BC5A-11E61EB04DA9}"/>
              </a:ext>
            </a:extLst>
          </p:cNvPr>
          <p:cNvSpPr>
            <a:spLocks noGrp="1"/>
          </p:cNvSpPr>
          <p:nvPr>
            <p:ph idx="1"/>
          </p:nvPr>
        </p:nvSpPr>
        <p:spPr/>
        <p:txBody>
          <a:bodyPr>
            <a:normAutofit/>
          </a:bodyPr>
          <a:lstStyle/>
          <a:p>
            <a:pPr marL="0" indent="0">
              <a:buNone/>
            </a:pPr>
            <a:r>
              <a:rPr lang="en-US" sz="2000" dirty="0"/>
              <a:t>Question 1:  Focus groups and survey of people with disabilities</a:t>
            </a:r>
          </a:p>
          <a:p>
            <a:pPr lvl="1"/>
            <a:r>
              <a:rPr lang="en-US" sz="1800" dirty="0"/>
              <a:t>562 survey respondents, majority White women, variety of disabilities but most had some limitations in mobility, mostly urban</a:t>
            </a:r>
          </a:p>
          <a:p>
            <a:pPr lvl="2"/>
            <a:r>
              <a:rPr lang="en-US" sz="1600" dirty="0"/>
              <a:t>Convenience sample</a:t>
            </a:r>
          </a:p>
          <a:p>
            <a:pPr lvl="1"/>
            <a:r>
              <a:rPr lang="en-US" sz="1800" dirty="0"/>
              <a:t>19 focus group participants, majority White women, low vision/blindness and hearing impairment, mostly rural</a:t>
            </a:r>
          </a:p>
          <a:p>
            <a:pPr lvl="2"/>
            <a:r>
              <a:rPr lang="en-US" sz="1600" dirty="0"/>
              <a:t>Purposive sample</a:t>
            </a:r>
          </a:p>
          <a:p>
            <a:pPr marL="0" indent="0">
              <a:lnSpc>
                <a:spcPct val="100000"/>
              </a:lnSpc>
              <a:spcBef>
                <a:spcPts val="1800"/>
              </a:spcBef>
              <a:buNone/>
            </a:pPr>
            <a:r>
              <a:rPr lang="en-US" sz="2000" dirty="0"/>
              <a:t>Question 2:  Key informant interview with 11 health care providers</a:t>
            </a:r>
          </a:p>
          <a:p>
            <a:pPr lvl="1"/>
            <a:r>
              <a:rPr lang="en-US" sz="1800" dirty="0"/>
              <a:t>ADA coordinators, health care providers, physical therapist</a:t>
            </a:r>
          </a:p>
          <a:p>
            <a:pPr lvl="2"/>
            <a:r>
              <a:rPr lang="en-US" sz="1600" dirty="0"/>
              <a:t>Purposive sample</a:t>
            </a:r>
          </a:p>
          <a:p>
            <a:pPr lvl="1"/>
            <a:endParaRPr lang="en-US" sz="1800" dirty="0"/>
          </a:p>
        </p:txBody>
      </p:sp>
    </p:spTree>
    <p:extLst>
      <p:ext uri="{BB962C8B-B14F-4D97-AF65-F5344CB8AC3E}">
        <p14:creationId xmlns:p14="http://schemas.microsoft.com/office/powerpoint/2010/main" val="3966204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12DC-80E0-4C1E-A993-155719BE3EAD}"/>
              </a:ext>
            </a:extLst>
          </p:cNvPr>
          <p:cNvSpPr>
            <a:spLocks noGrp="1"/>
          </p:cNvSpPr>
          <p:nvPr>
            <p:ph type="title"/>
          </p:nvPr>
        </p:nvSpPr>
        <p:spPr/>
        <p:txBody>
          <a:bodyPr/>
          <a:lstStyle/>
          <a:p>
            <a:r>
              <a:rPr lang="en-US" dirty="0"/>
              <a:t>Results Question 1</a:t>
            </a:r>
          </a:p>
        </p:txBody>
      </p:sp>
      <p:sp>
        <p:nvSpPr>
          <p:cNvPr id="3" name="Content Placeholder 2">
            <a:extLst>
              <a:ext uri="{FF2B5EF4-FFF2-40B4-BE49-F238E27FC236}">
                <a16:creationId xmlns:a16="http://schemas.microsoft.com/office/drawing/2014/main" id="{2AAEC0A9-6835-4F4A-A794-394E6F351B04}"/>
              </a:ext>
            </a:extLst>
          </p:cNvPr>
          <p:cNvSpPr>
            <a:spLocks noGrp="1"/>
          </p:cNvSpPr>
          <p:nvPr>
            <p:ph idx="1"/>
          </p:nvPr>
        </p:nvSpPr>
        <p:spPr/>
        <p:txBody>
          <a:bodyPr>
            <a:normAutofit/>
          </a:bodyPr>
          <a:lstStyle/>
          <a:p>
            <a:pPr marL="0" indent="0">
              <a:buNone/>
            </a:pPr>
            <a:r>
              <a:rPr lang="en-US" sz="1800" dirty="0"/>
              <a:t>Survey</a:t>
            </a:r>
          </a:p>
          <a:p>
            <a:pPr lvl="1">
              <a:lnSpc>
                <a:spcPct val="110000"/>
              </a:lnSpc>
            </a:pPr>
            <a:r>
              <a:rPr lang="en-US" sz="1600" dirty="0"/>
              <a:t>Difficulty accessing exam tables, weight scales, medical diagnostic equipment, exam chairs, knowledge about transfers</a:t>
            </a:r>
          </a:p>
          <a:p>
            <a:pPr marL="0" indent="0">
              <a:buNone/>
            </a:pPr>
            <a:r>
              <a:rPr lang="en-US" sz="1800" dirty="0"/>
              <a:t>Focus Groups</a:t>
            </a:r>
          </a:p>
          <a:p>
            <a:pPr lvl="1">
              <a:lnSpc>
                <a:spcPct val="110000"/>
              </a:lnSpc>
            </a:pPr>
            <a:r>
              <a:rPr lang="en-US" sz="1600" dirty="0"/>
              <a:t>Similar to survey but also lack of accessible parking, elevators, ASL interpreters; staff attitude about disability</a:t>
            </a:r>
          </a:p>
          <a:p>
            <a:pPr marL="0" indent="0">
              <a:buNone/>
            </a:pPr>
            <a:r>
              <a:rPr lang="en-US" sz="1800" dirty="0"/>
              <a:t>Key Informants</a:t>
            </a:r>
          </a:p>
          <a:p>
            <a:pPr lvl="1"/>
            <a:r>
              <a:rPr lang="en-US" sz="1600" dirty="0"/>
              <a:t>Lack of access to ASL interpreters</a:t>
            </a:r>
          </a:p>
          <a:p>
            <a:pPr lvl="1"/>
            <a:r>
              <a:rPr lang="en-US" sz="1600" dirty="0"/>
              <a:t>Lack of training on transferring people</a:t>
            </a:r>
          </a:p>
          <a:p>
            <a:pPr lvl="1"/>
            <a:r>
              <a:rPr lang="en-US" sz="1600" dirty="0"/>
              <a:t>Late and no show policies may result in hospitals dropping patients with mental health issues</a:t>
            </a:r>
          </a:p>
          <a:p>
            <a:pPr lvl="1"/>
            <a:r>
              <a:rPr lang="en-US" sz="1600" dirty="0"/>
              <a:t>Accommodation needs may not be included in electronic medical record</a:t>
            </a:r>
          </a:p>
        </p:txBody>
      </p:sp>
    </p:spTree>
    <p:extLst>
      <p:ext uri="{BB962C8B-B14F-4D97-AF65-F5344CB8AC3E}">
        <p14:creationId xmlns:p14="http://schemas.microsoft.com/office/powerpoint/2010/main" val="2780512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04AF-15B4-44ED-B3B4-F7F046449D4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05339EF-0D26-412B-A120-7591F4CAB4B1}"/>
              </a:ext>
            </a:extLst>
          </p:cNvPr>
          <p:cNvSpPr>
            <a:spLocks noGrp="1"/>
          </p:cNvSpPr>
          <p:nvPr>
            <p:ph idx="1"/>
          </p:nvPr>
        </p:nvSpPr>
        <p:spPr/>
        <p:txBody>
          <a:bodyPr>
            <a:normAutofit/>
          </a:bodyPr>
          <a:lstStyle/>
          <a:p>
            <a:pPr>
              <a:lnSpc>
                <a:spcPct val="100000"/>
              </a:lnSpc>
            </a:pPr>
            <a:r>
              <a:rPr lang="en-US" sz="1800" dirty="0"/>
              <a:t>People with disabilities continue to experience significant barriers in accessing health care</a:t>
            </a:r>
          </a:p>
          <a:p>
            <a:pPr>
              <a:lnSpc>
                <a:spcPct val="100000"/>
              </a:lnSpc>
            </a:pPr>
            <a:r>
              <a:rPr lang="en-US" sz="1800" dirty="0"/>
              <a:t>Health care providers lack training in critical disability issues</a:t>
            </a:r>
          </a:p>
          <a:p>
            <a:pPr lvl="1">
              <a:lnSpc>
                <a:spcPct val="100000"/>
              </a:lnSpc>
            </a:pPr>
            <a:r>
              <a:rPr lang="en-US" sz="1600" dirty="0"/>
              <a:t>Pre-service education</a:t>
            </a:r>
          </a:p>
          <a:p>
            <a:pPr>
              <a:lnSpc>
                <a:spcPct val="100000"/>
              </a:lnSpc>
            </a:pPr>
            <a:r>
              <a:rPr lang="en-US" sz="1800" dirty="0"/>
              <a:t>Health care systems may not be nimble enough to make responsive changes quickly</a:t>
            </a:r>
          </a:p>
          <a:p>
            <a:pPr>
              <a:lnSpc>
                <a:spcPct val="100000"/>
              </a:lnSpc>
            </a:pPr>
            <a:r>
              <a:rPr lang="en-US" sz="1800" dirty="0"/>
              <a:t>Comprehensive examination of applications of </a:t>
            </a:r>
            <a:r>
              <a:rPr lang="en-US" sz="2000" dirty="0"/>
              <a:t>ADA</a:t>
            </a:r>
            <a:r>
              <a:rPr lang="en-US" sz="1800" dirty="0"/>
              <a:t> required</a:t>
            </a:r>
          </a:p>
          <a:p>
            <a:pPr>
              <a:lnSpc>
                <a:spcPct val="100000"/>
              </a:lnSpc>
            </a:pPr>
            <a:r>
              <a:rPr lang="en-US" sz="1800" dirty="0"/>
              <a:t>Systematic enforcement of ADA warranted in health care</a:t>
            </a:r>
          </a:p>
        </p:txBody>
      </p:sp>
    </p:spTree>
    <p:extLst>
      <p:ext uri="{BB962C8B-B14F-4D97-AF65-F5344CB8AC3E}">
        <p14:creationId xmlns:p14="http://schemas.microsoft.com/office/powerpoint/2010/main" val="480042505"/>
      </p:ext>
    </p:extLst>
  </p:cSld>
  <p:clrMapOvr>
    <a:masterClrMapping/>
  </p:clrMapOvr>
</p:sld>
</file>

<file path=ppt/theme/theme1.xml><?xml version="1.0" encoding="utf-8"?>
<a:theme xmlns:a="http://schemas.openxmlformats.org/drawingml/2006/main" name="SOS 2021 PPT Template">
  <a:themeElements>
    <a:clrScheme name="SOS">
      <a:dk1>
        <a:sysClr val="windowText" lastClr="000000"/>
      </a:dk1>
      <a:lt1>
        <a:sysClr val="window" lastClr="FFFFFF"/>
      </a:lt1>
      <a:dk2>
        <a:srgbClr val="44546A"/>
      </a:dk2>
      <a:lt2>
        <a:srgbClr val="E7E6E6"/>
      </a:lt2>
      <a:accent1>
        <a:srgbClr val="1D4093"/>
      </a:accent1>
      <a:accent2>
        <a:srgbClr val="6D643F"/>
      </a:accent2>
      <a:accent3>
        <a:srgbClr val="A5A5A5"/>
      </a:accent3>
      <a:accent4>
        <a:srgbClr val="F5E9BE"/>
      </a:accent4>
      <a:accent5>
        <a:srgbClr val="C7CFE4"/>
      </a:accent5>
      <a:accent6>
        <a:srgbClr val="174C4F"/>
      </a:accent6>
      <a:hlink>
        <a:srgbClr val="0563C1"/>
      </a:hlink>
      <a:folHlink>
        <a:srgbClr val="954F72"/>
      </a:folHlink>
    </a:clrScheme>
    <a:fontScheme name="SOS">
      <a:majorFont>
        <a:latin typeface="Source Sans Pro Semi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2021 PPT Template" id="{07468714-7E58-4194-A618-75AE333C09FB}" vid="{31F730A4-FA7B-46F2-90D6-397C5A757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SOS PPT Template 1</Template>
  <TotalTime>3217</TotalTime>
  <Words>606</Words>
  <Application>Microsoft Office PowerPoint</Application>
  <PresentationFormat>On-screen Show (4:3)</PresentationFormat>
  <Paragraphs>59</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AdvOT863180fb</vt:lpstr>
      <vt:lpstr>Arial</vt:lpstr>
      <vt:lpstr>Calibri</vt:lpstr>
      <vt:lpstr>Source Sans Pro Black</vt:lpstr>
      <vt:lpstr>Source Sans Pro SemiBold</vt:lpstr>
      <vt:lpstr>ヒラギノ角ゴ Pro W3</vt:lpstr>
      <vt:lpstr>SOS 2021 PPT Template</vt:lpstr>
      <vt:lpstr>Americans with Disabilities Act STATE OF THE SCIENCE</vt:lpstr>
      <vt:lpstr>Health Care Access and ADA</vt:lpstr>
      <vt:lpstr>Acknowledgement</vt:lpstr>
      <vt:lpstr>Background</vt:lpstr>
      <vt:lpstr>ADA and Health Care</vt:lpstr>
      <vt:lpstr>Research Questions</vt:lpstr>
      <vt:lpstr>Mixed methods</vt:lpstr>
      <vt:lpstr>Results Question 1</vt:lpstr>
      <vt:lpstr>Discussion</vt:lpstr>
      <vt:lpstr>Project Partners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Access and ADA</dc:title>
  <dc:creator>Kurt L Johnson</dc:creator>
  <cp:lastModifiedBy>Jeff Witzel</cp:lastModifiedBy>
  <cp:revision>20</cp:revision>
  <dcterms:created xsi:type="dcterms:W3CDTF">2021-03-21T20:15:54Z</dcterms:created>
  <dcterms:modified xsi:type="dcterms:W3CDTF">2021-05-11T20:42:53Z</dcterms:modified>
</cp:coreProperties>
</file>