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12"/>
  </p:notesMasterIdLst>
  <p:handoutMasterIdLst>
    <p:handoutMasterId r:id="rId13"/>
  </p:handoutMasterIdLst>
  <p:sldIdLst>
    <p:sldId id="1219" r:id="rId2"/>
    <p:sldId id="995" r:id="rId3"/>
    <p:sldId id="1215" r:id="rId4"/>
    <p:sldId id="999" r:id="rId5"/>
    <p:sldId id="1000" r:id="rId6"/>
    <p:sldId id="1214" r:id="rId7"/>
    <p:sldId id="1001" r:id="rId8"/>
    <p:sldId id="1216" r:id="rId9"/>
    <p:sldId id="988" r:id="rId10"/>
    <p:sldId id="98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ison" initials="A" lastIdx="2" clrIdx="0"/>
  <p:cmAuthor id="2" name="John Butterworth" initials="JB" lastIdx="3" clrIdx="1"/>
  <p:cmAuthor id="3" name="John Butterworth" initials="JB [2]" lastIdx="1" clrIdx="2"/>
  <p:cmAuthor id="4" name="John Butterworth" initials="JB [3]" lastIdx="1" clrIdx="3"/>
  <p:cmAuthor id="5" name="John Butterworth" initials="JB [3] [2]" lastIdx="1" clrIdx="4"/>
  <p:cmAuthor id="6" name="John Butterworth" initials="JB [4]" lastIdx="1" clrIdx="5"/>
  <p:cmAuthor id="7" name="John Butterworth" initials="JB [5]" lastIdx="1" clrIdx="6"/>
  <p:cmAuthor id="8" name="John Butterworth" initials="JB [6]" lastIdx="1" clrIdx="7"/>
  <p:cmAuthor id="9" name="John Butterworth" initials="JB [7]" lastIdx="1" clrIdx="8"/>
  <p:cmAuthor id="10" name="Allison Cohen Hall" initials="ACH" lastIdx="15" clrIdx="9"/>
  <p:cmAuthor id="11" name="Anya R Weber" initials="ARW" lastIdx="1" clrIdx="10"/>
  <p:cmAuthor id="12" name="Pimjai Sudsawad" initials="PS" lastIdx="6" clrIdx="11">
    <p:extLst>
      <p:ext uri="{19B8F6BF-5375-455C-9EA6-DF929625EA0E}">
        <p15:presenceInfo xmlns:p15="http://schemas.microsoft.com/office/powerpoint/2012/main" userId="Pimjai Sudsawad" providerId="None"/>
      </p:ext>
    </p:extLst>
  </p:cmAuthor>
  <p:cmAuthor id="13" name="Pappadis, Monique R." initials="PMR" lastIdx="1" clrIdx="12">
    <p:extLst>
      <p:ext uri="{19B8F6BF-5375-455C-9EA6-DF929625EA0E}">
        <p15:presenceInfo xmlns:p15="http://schemas.microsoft.com/office/powerpoint/2012/main" userId="S-1-5-21-940910817-1461789906-1384523041-2277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70AE"/>
    <a:srgbClr val="FFFC00"/>
    <a:srgbClr val="1560A0"/>
    <a:srgbClr val="2578AF"/>
    <a:srgbClr val="FFFFFF"/>
    <a:srgbClr val="1C5298"/>
    <a:srgbClr val="5D9732"/>
    <a:srgbClr val="2678B0"/>
    <a:srgbClr val="8000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EB0256-A4AA-428B-AA6C-45B53D1A6762}" v="3" dt="2021-01-19T22:03:29.1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9" autoAdjust="0"/>
    <p:restoredTop sz="78792" autoAdjust="0"/>
  </p:normalViewPr>
  <p:slideViewPr>
    <p:cSldViewPr snapToGrid="0" snapToObjects="1">
      <p:cViewPr varScale="1">
        <p:scale>
          <a:sx n="86" d="100"/>
          <a:sy n="86" d="100"/>
        </p:scale>
        <p:origin x="1290" y="84"/>
      </p:cViewPr>
      <p:guideLst>
        <p:guide orient="horz" pos="2160"/>
        <p:guide pos="2880"/>
      </p:guideLst>
    </p:cSldViewPr>
  </p:slideViewPr>
  <p:outlineViewPr>
    <p:cViewPr>
      <p:scale>
        <a:sx n="33" d="100"/>
        <a:sy n="33" d="100"/>
      </p:scale>
      <p:origin x="0" y="3264"/>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94" d="100"/>
          <a:sy n="94" d="100"/>
        </p:scale>
        <p:origin x="375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D0DF88FD-B61C-A642-80F6-31EA39FEA265}" type="datetimeFigureOut">
              <a:rPr lang="en-US" smtClean="0"/>
              <a:pPr/>
              <a:t>3/12/2021</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E65EE7CB-706F-CF4A-B868-CC1CE05948F2}" type="slidenum">
              <a:rPr lang="en-US" smtClean="0"/>
              <a:pPr/>
              <a:t>‹#›</a:t>
            </a:fld>
            <a:endParaRPr lang="en-US" dirty="0"/>
          </a:p>
        </p:txBody>
      </p:sp>
    </p:spTree>
    <p:extLst>
      <p:ext uri="{BB962C8B-B14F-4D97-AF65-F5344CB8AC3E}">
        <p14:creationId xmlns:p14="http://schemas.microsoft.com/office/powerpoint/2010/main" val="344078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17101F8A-6F1C-974E-8384-8717327E6772}" type="datetimeFigureOut">
              <a:rPr lang="en-US" smtClean="0"/>
              <a:pPr/>
              <a:t>3/12/2021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C81CCF30-75E7-4047-B971-189668F28995}" type="slidenum">
              <a:rPr lang="en-US" smtClean="0"/>
              <a:pPr/>
              <a:t>‹#›</a:t>
            </a:fld>
            <a:endParaRPr lang="en-US" dirty="0"/>
          </a:p>
        </p:txBody>
      </p:sp>
    </p:spTree>
    <p:extLst>
      <p:ext uri="{BB962C8B-B14F-4D97-AF65-F5344CB8AC3E}">
        <p14:creationId xmlns:p14="http://schemas.microsoft.com/office/powerpoint/2010/main" val="25846463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Develop and test an information, outreach, and support framework for individuals and families to plan for integrated employment.</a:t>
            </a: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4</a:t>
            </a:fld>
            <a:endParaRPr lang="en-US" dirty="0"/>
          </a:p>
        </p:txBody>
      </p:sp>
    </p:spTree>
    <p:extLst>
      <p:ext uri="{BB962C8B-B14F-4D97-AF65-F5344CB8AC3E}">
        <p14:creationId xmlns:p14="http://schemas.microsoft.com/office/powerpoint/2010/main" val="3548972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5</a:t>
            </a:fld>
            <a:endParaRPr lang="en-US" dirty="0"/>
          </a:p>
        </p:txBody>
      </p:sp>
    </p:spTree>
    <p:extLst>
      <p:ext uri="{BB962C8B-B14F-4D97-AF65-F5344CB8AC3E}">
        <p14:creationId xmlns:p14="http://schemas.microsoft.com/office/powerpoint/2010/main" val="1982990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6</a:t>
            </a:fld>
            <a:endParaRPr lang="en-US" dirty="0"/>
          </a:p>
        </p:txBody>
      </p:sp>
    </p:spTree>
    <p:extLst>
      <p:ext uri="{BB962C8B-B14F-4D97-AF65-F5344CB8AC3E}">
        <p14:creationId xmlns:p14="http://schemas.microsoft.com/office/powerpoint/2010/main" val="2298107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7</a:t>
            </a:fld>
            <a:endParaRPr lang="en-US" dirty="0"/>
          </a:p>
        </p:txBody>
      </p:sp>
    </p:spTree>
    <p:extLst>
      <p:ext uri="{BB962C8B-B14F-4D97-AF65-F5344CB8AC3E}">
        <p14:creationId xmlns:p14="http://schemas.microsoft.com/office/powerpoint/2010/main" val="3699630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47306-B061-4FD0-A4ED-3A37BD84B960}" type="slidenum">
              <a:rPr lang="en-US" smtClean="0"/>
              <a:t>9</a:t>
            </a:fld>
            <a:endParaRPr lang="en-US"/>
          </a:p>
        </p:txBody>
      </p:sp>
    </p:spTree>
    <p:extLst>
      <p:ext uri="{BB962C8B-B14F-4D97-AF65-F5344CB8AC3E}">
        <p14:creationId xmlns:p14="http://schemas.microsoft.com/office/powerpoint/2010/main" val="4069817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pPr>
              <a:defRPr/>
            </a:pPr>
            <a:fld id="{E4A18A36-1BFC-1346-881B-371B77C93F58}" type="slidenum">
              <a:rPr lang="en-US" sz="1200"/>
              <a:pPr>
                <a:defRPr/>
              </a:pPr>
              <a:t>10</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p>
        </p:txBody>
      </p:sp>
    </p:spTree>
    <p:extLst>
      <p:ext uri="{BB962C8B-B14F-4D97-AF65-F5344CB8AC3E}">
        <p14:creationId xmlns:p14="http://schemas.microsoft.com/office/powerpoint/2010/main" val="157823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412E-7F00-4BC9-ADEA-05C9B0C4A269}"/>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847826A-644D-4A22-B4B0-55F9FD59A4B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9E469139-CFED-47FB-B487-213E14F5C4FD}"/>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3343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7FD0-B8A2-427A-84CB-0FA80FAF796D}"/>
              </a:ext>
            </a:extLst>
          </p:cNvPr>
          <p:cNvSpPr>
            <a:spLocks noGrp="1"/>
          </p:cNvSpPr>
          <p:nvPr>
            <p:ph type="title" hasCustomPrompt="1"/>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6C07587B-8183-4742-A3E1-A31747EC8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258ACAD-E0F9-46D3-92F1-E3E09E0B37BA}"/>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F43E2077-E263-4A49-AF10-A0CF5F0DA49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8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27663-32B0-4C12-B6E9-D3A9A2D05F02}"/>
              </a:ext>
            </a:extLst>
          </p:cNvPr>
          <p:cNvSpPr>
            <a:spLocks noGrp="1"/>
          </p:cNvSpPr>
          <p:nvPr>
            <p:ph type="title" orient="vert" hasCustomPrompt="1"/>
          </p:nvPr>
        </p:nvSpPr>
        <p:spPr>
          <a:xfrm>
            <a:off x="6543675" y="365125"/>
            <a:ext cx="1971675"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6725B43-99EE-4E73-AF41-9D651AF0F1E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C0C24E-14F2-4963-BC11-BA99EC1A47F0}"/>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081F6841-AB92-4A92-AE0B-9F22F9D75564}"/>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78607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572B-CCE1-4D62-917C-340076CE3DBC}"/>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DBDB4DA-A19D-4CF5-9987-395931FB12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B9BDB16-DC23-464B-BA97-4D20C53FF794}"/>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D9557D6E-1477-4F08-A8C6-FAA35CE23E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704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7C92-206C-486C-BF50-F9823F8D6417}"/>
              </a:ext>
            </a:extLst>
          </p:cNvPr>
          <p:cNvSpPr>
            <a:spLocks noGrp="1"/>
          </p:cNvSpPr>
          <p:nvPr>
            <p:ph type="title" hasCustomPrompt="1"/>
          </p:nvPr>
        </p:nvSpPr>
        <p:spPr>
          <a:xfrm>
            <a:off x="623888" y="1709739"/>
            <a:ext cx="7886700" cy="2852737"/>
          </a:xfrm>
        </p:spPr>
        <p:txBody>
          <a:bodyPr anchor="b"/>
          <a:lstStyle>
            <a:lvl1pPr>
              <a:defRPr sz="4500"/>
            </a:lvl1pPr>
          </a:lstStyle>
          <a:p>
            <a:r>
              <a:rPr lang="en-US" dirty="0"/>
              <a:t>CLICK TO EDIT MASTER TITLE STYLE</a:t>
            </a:r>
          </a:p>
        </p:txBody>
      </p:sp>
      <p:sp>
        <p:nvSpPr>
          <p:cNvPr id="3" name="Text Placeholder 2">
            <a:extLst>
              <a:ext uri="{FF2B5EF4-FFF2-40B4-BE49-F238E27FC236}">
                <a16:creationId xmlns:a16="http://schemas.microsoft.com/office/drawing/2014/main" id="{1B6FE532-455F-4958-A125-D72240023E2E}"/>
              </a:ext>
            </a:extLst>
          </p:cNvPr>
          <p:cNvSpPr>
            <a:spLocks noGrp="1"/>
          </p:cNvSpPr>
          <p:nvPr>
            <p:ph type="body" idx="1"/>
          </p:nvPr>
        </p:nvSpPr>
        <p:spPr>
          <a:xfrm>
            <a:off x="623888" y="4589464"/>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18D605E3-146B-45F2-9113-1807B362CE76}"/>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6CAE7FFD-47D7-43A5-AA68-86B462DDC82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63969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5EAF-FCF6-4655-92D2-139AE9D6D352}"/>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913E849-6C38-4DFE-B739-4DDEB5797B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228D9-7C79-4677-98AF-326CCC7570F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6A27DF6-0982-4F3C-A725-5E3691510B01}"/>
              </a:ext>
            </a:extLst>
          </p:cNvPr>
          <p:cNvSpPr>
            <a:spLocks noGrp="1"/>
          </p:cNvSpPr>
          <p:nvPr>
            <p:ph type="ftr" sz="quarter" idx="11"/>
          </p:nvPr>
        </p:nvSpPr>
        <p:spPr/>
        <p:txBody>
          <a:bodyPr/>
          <a:lstStyle/>
          <a:p>
            <a:pPr>
              <a:defRPr/>
            </a:pPr>
            <a:endParaRPr lang="en-US" dirty="0"/>
          </a:p>
        </p:txBody>
      </p:sp>
      <p:pic>
        <p:nvPicPr>
          <p:cNvPr id="10" name="Picture 9" descr="ADA National Network logo">
            <a:extLst>
              <a:ext uri="{FF2B5EF4-FFF2-40B4-BE49-F238E27FC236}">
                <a16:creationId xmlns:a16="http://schemas.microsoft.com/office/drawing/2014/main" id="{3FE505C8-3F40-45D6-876A-A9410E1D1A8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9D81-1118-4E29-B889-705BB998CF8A}"/>
              </a:ext>
            </a:extLst>
          </p:cNvPr>
          <p:cNvSpPr>
            <a:spLocks noGrp="1"/>
          </p:cNvSpPr>
          <p:nvPr>
            <p:ph type="title" hasCustomPrompt="1"/>
          </p:nvPr>
        </p:nvSpPr>
        <p:spPr>
          <a:xfrm>
            <a:off x="629841" y="365126"/>
            <a:ext cx="78867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9E2541C-4218-46CD-9768-1E9E3B24777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418D3DB-F661-4813-AC6F-BCBE9CF6BDD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48108-B148-47D3-B798-43FA02DA542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5342E-B838-42B3-9737-5D417DB50E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F40ED78B-DF11-478E-88D2-0015CE8DBC97}"/>
              </a:ext>
            </a:extLst>
          </p:cNvPr>
          <p:cNvSpPr>
            <a:spLocks noGrp="1"/>
          </p:cNvSpPr>
          <p:nvPr>
            <p:ph type="ftr" sz="quarter" idx="11"/>
          </p:nvPr>
        </p:nvSpPr>
        <p:spPr/>
        <p:txBody>
          <a:bodyPr/>
          <a:lstStyle/>
          <a:p>
            <a:pPr>
              <a:defRPr/>
            </a:pPr>
            <a:endParaRPr lang="en-US" dirty="0"/>
          </a:p>
        </p:txBody>
      </p:sp>
      <p:pic>
        <p:nvPicPr>
          <p:cNvPr id="12" name="Picture 11" descr="ADA National Network logo">
            <a:extLst>
              <a:ext uri="{FF2B5EF4-FFF2-40B4-BE49-F238E27FC236}">
                <a16:creationId xmlns:a16="http://schemas.microsoft.com/office/drawing/2014/main" id="{B2E4F07E-7817-4B20-800F-507A11A846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5297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B35B-090D-4126-AD6D-E71C4D0AAF56}"/>
              </a:ext>
            </a:extLst>
          </p:cNvPr>
          <p:cNvSpPr>
            <a:spLocks noGrp="1"/>
          </p:cNvSpPr>
          <p:nvPr>
            <p:ph type="title" hasCustomPrompt="1"/>
          </p:nvPr>
        </p:nvSpPr>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C9309A01-C4AC-4274-9AC9-E93F1A793A99}"/>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49F2CECA-51A4-48FE-A127-24B717296F3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82506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142B83-E782-4531-8F3B-164BC7E8F598}"/>
              </a:ext>
            </a:extLst>
          </p:cNvPr>
          <p:cNvSpPr>
            <a:spLocks noGrp="1"/>
          </p:cNvSpPr>
          <p:nvPr>
            <p:ph type="ftr" sz="quarter" idx="11"/>
          </p:nvPr>
        </p:nvSpPr>
        <p:spPr/>
        <p:txBody>
          <a:bodyPr/>
          <a:lstStyle/>
          <a:p>
            <a:pPr>
              <a:defRPr/>
            </a:pPr>
            <a:endParaRPr lang="en-US" dirty="0"/>
          </a:p>
        </p:txBody>
      </p:sp>
      <p:pic>
        <p:nvPicPr>
          <p:cNvPr id="6" name="Picture 5" descr="ADA National Network logo">
            <a:extLst>
              <a:ext uri="{FF2B5EF4-FFF2-40B4-BE49-F238E27FC236}">
                <a16:creationId xmlns:a16="http://schemas.microsoft.com/office/drawing/2014/main" id="{21BF6E43-F575-4004-9468-A59C4EF5CCEF}"/>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04124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9CFE-B28B-4682-A95D-A055AC48C21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746CA9F6-7EA9-48FA-BB7E-5B4AC3F6CF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CA154-DCCD-488D-AA3E-8DF7293ED0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DCEBD378-A2DC-4702-9F7F-19E6A2F3815E}"/>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324C60E5-2FFE-4F36-9ACA-A394DA621C2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24616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C77E-8408-4C32-8EE0-E50F09BB6283}"/>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27B5CAE3-10BF-4B99-9A83-47FEAC528B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2AEDE89D-94AB-428D-9C5C-24D4736A79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CDD392BD-56C5-40A9-9FE8-82EBF087D1A3}"/>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996100C3-23EC-43B1-9B39-70518A14F695}"/>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55044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25A8E-0BE1-438C-8559-B9433B79688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78FA8-06B7-4465-9D13-34F39911AC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28B38527-663F-4B04-9798-61833F7756B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Tree>
    <p:extLst>
      <p:ext uri="{BB962C8B-B14F-4D97-AF65-F5344CB8AC3E}">
        <p14:creationId xmlns:p14="http://schemas.microsoft.com/office/powerpoint/2010/main" val="182102896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data.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9AD9E7F-772D-4646-B7D5-153520ED997E}"/>
              </a:ext>
              <a:ext uri="{C183D7F6-B498-43B3-948B-1728B52AA6E4}">
                <adec:decorative xmlns:adec="http://schemas.microsoft.com/office/drawing/2017/decorative" xmlns="" val="1"/>
              </a:ext>
            </a:extLst>
          </p:cNvPr>
          <p:cNvSpPr/>
          <p:nvPr/>
        </p:nvSpPr>
        <p:spPr>
          <a:xfrm>
            <a:off x="0" y="389786"/>
            <a:ext cx="9144000" cy="6046528"/>
          </a:xfrm>
          <a:prstGeom prst="rect">
            <a:avLst/>
          </a:prstGeom>
          <a:solidFill>
            <a:srgbClr val="5670AE"/>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C3F3F16-B413-4E7E-B707-1C4771DC1DD7}"/>
              </a:ext>
              <a:ext uri="{C183D7F6-B498-43B3-948B-1728B52AA6E4}">
                <adec:decorative xmlns:adec="http://schemas.microsoft.com/office/drawing/2017/decorative" xmlns="" val="1"/>
              </a:ext>
            </a:extLst>
          </p:cNvPr>
          <p:cNvSpPr/>
          <p:nvPr/>
        </p:nvSpPr>
        <p:spPr>
          <a:xfrm>
            <a:off x="-382772" y="2048618"/>
            <a:ext cx="9739424" cy="2760764"/>
          </a:xfrm>
          <a:prstGeom prst="rect">
            <a:avLst/>
          </a:prstGeom>
          <a:solidFill>
            <a:schemeClr val="bg1"/>
          </a:solidFill>
          <a:ln w="190500">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68C58B5-18C7-4D6F-8B55-B90EA75381BA}"/>
              </a:ext>
            </a:extLst>
          </p:cNvPr>
          <p:cNvSpPr>
            <a:spLocks noGrp="1"/>
          </p:cNvSpPr>
          <p:nvPr>
            <p:ph type="ctrTitle"/>
          </p:nvPr>
        </p:nvSpPr>
        <p:spPr>
          <a:xfrm>
            <a:off x="223284" y="2529252"/>
            <a:ext cx="8697432" cy="1767597"/>
          </a:xfrm>
        </p:spPr>
        <p:txBody>
          <a:bodyPr>
            <a:normAutofit fontScale="90000"/>
          </a:bodyPr>
          <a:lstStyle/>
          <a:p>
            <a:pPr>
              <a:lnSpc>
                <a:spcPct val="100000"/>
              </a:lnSpc>
              <a:spcBef>
                <a:spcPts val="600"/>
              </a:spcBef>
              <a:spcAft>
                <a:spcPts val="600"/>
              </a:spcAft>
            </a:pPr>
            <a:r>
              <a:rPr lang="en-US" sz="4400" b="1" spc="300" dirty="0">
                <a:solidFill>
                  <a:schemeClr val="accent5">
                    <a:lumMod val="50000"/>
                  </a:schemeClr>
                </a:solidFill>
                <a:latin typeface="+mn-lt"/>
              </a:rPr>
              <a:t>Americans with Disabilities Act</a:t>
            </a:r>
            <a:r>
              <a:rPr lang="en-US" dirty="0">
                <a:solidFill>
                  <a:schemeClr val="accent1"/>
                </a:solidFill>
              </a:rPr>
              <a:t/>
            </a:r>
            <a:br>
              <a:rPr lang="en-US" dirty="0">
                <a:solidFill>
                  <a:schemeClr val="accent1"/>
                </a:solidFill>
              </a:rPr>
            </a:br>
            <a:r>
              <a:rPr lang="en-US" sz="8000" b="1" spc="-300" dirty="0">
                <a:solidFill>
                  <a:schemeClr val="accent1"/>
                </a:solidFill>
                <a:ea typeface="Source Sans Pro Black" panose="020B0803030403020204" pitchFamily="34" charset="0"/>
              </a:rPr>
              <a:t>STATE OF THE SCIENCE</a:t>
            </a:r>
            <a:endParaRPr lang="en-US" b="1" spc="-300" dirty="0">
              <a:solidFill>
                <a:schemeClr val="accent1"/>
              </a:solidFill>
              <a:ea typeface="Source Sans Pro Black" panose="020B0803030403020204" pitchFamily="34" charset="0"/>
            </a:endParaRPr>
          </a:p>
        </p:txBody>
      </p:sp>
      <p:sp>
        <p:nvSpPr>
          <p:cNvPr id="5" name="Subtitle 4">
            <a:extLst>
              <a:ext uri="{FF2B5EF4-FFF2-40B4-BE49-F238E27FC236}">
                <a16:creationId xmlns:a16="http://schemas.microsoft.com/office/drawing/2014/main" id="{CBEF4374-7ED0-45E9-80E0-A5609128FF34}"/>
              </a:ext>
            </a:extLst>
          </p:cNvPr>
          <p:cNvSpPr>
            <a:spLocks noGrp="1"/>
          </p:cNvSpPr>
          <p:nvPr>
            <p:ph type="subTitle" idx="1"/>
          </p:nvPr>
        </p:nvSpPr>
        <p:spPr>
          <a:xfrm>
            <a:off x="1057940" y="5163736"/>
            <a:ext cx="6858000" cy="831739"/>
          </a:xfrm>
        </p:spPr>
        <p:txBody>
          <a:bodyPr>
            <a:normAutofit fontScale="85000" lnSpcReduction="20000"/>
          </a:bodyPr>
          <a:lstStyle/>
          <a:p>
            <a:r>
              <a:rPr lang="en-US" sz="4300" b="1" dirty="0">
                <a:solidFill>
                  <a:schemeClr val="bg1"/>
                </a:solidFill>
              </a:rPr>
              <a:t>April 13 – 15, 2021</a:t>
            </a:r>
          </a:p>
          <a:p>
            <a:r>
              <a:rPr lang="en-US" sz="2400" b="1" spc="300" dirty="0">
                <a:solidFill>
                  <a:schemeClr val="bg1"/>
                </a:solidFill>
              </a:rPr>
              <a:t>#ADAStateOfScience</a:t>
            </a:r>
          </a:p>
        </p:txBody>
      </p:sp>
      <p:sp>
        <p:nvSpPr>
          <p:cNvPr id="6" name="Subtitle 4">
            <a:extLst>
              <a:ext uri="{FF2B5EF4-FFF2-40B4-BE49-F238E27FC236}">
                <a16:creationId xmlns:a16="http://schemas.microsoft.com/office/drawing/2014/main" id="{3E72430A-2AF4-4A47-80DD-3EF8261431DB}"/>
              </a:ext>
            </a:extLst>
          </p:cNvPr>
          <p:cNvSpPr txBox="1">
            <a:spLocks/>
          </p:cNvSpPr>
          <p:nvPr/>
        </p:nvSpPr>
        <p:spPr>
          <a:xfrm>
            <a:off x="2140243" y="859547"/>
            <a:ext cx="5900185" cy="724141"/>
          </a:xfrm>
          <a:prstGeom prst="rect">
            <a:avLst/>
          </a:prstGeom>
        </p:spPr>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4800" b="1" dirty="0">
                <a:solidFill>
                  <a:schemeClr val="bg1"/>
                </a:solidFill>
              </a:rPr>
              <a:t>ADA National Network</a:t>
            </a:r>
          </a:p>
        </p:txBody>
      </p:sp>
      <p:pic>
        <p:nvPicPr>
          <p:cNvPr id="10" name="Picture 9" descr="ADA National Network logo">
            <a:extLst>
              <a:ext uri="{FF2B5EF4-FFF2-40B4-BE49-F238E27FC236}">
                <a16:creationId xmlns:a16="http://schemas.microsoft.com/office/drawing/2014/main" id="{6FD14BEA-40EF-40DA-B72D-C443C7D70DB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80581" y="774607"/>
            <a:ext cx="894020" cy="894020"/>
          </a:xfrm>
          <a:prstGeom prst="rect">
            <a:avLst/>
          </a:prstGeom>
        </p:spPr>
      </p:pic>
    </p:spTree>
    <p:extLst>
      <p:ext uri="{BB962C8B-B14F-4D97-AF65-F5344CB8AC3E}">
        <p14:creationId xmlns:p14="http://schemas.microsoft.com/office/powerpoint/2010/main" val="341691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4F2B0FD-660B-49FD-83AA-78890E3F2252}"/>
              </a:ext>
            </a:extLst>
          </p:cNvPr>
          <p:cNvSpPr txBox="1"/>
          <p:nvPr/>
        </p:nvSpPr>
        <p:spPr>
          <a:xfrm>
            <a:off x="2850776" y="5915378"/>
            <a:ext cx="3442447" cy="369332"/>
          </a:xfrm>
          <a:prstGeom prst="rect">
            <a:avLst/>
          </a:prstGeom>
          <a:noFill/>
        </p:spPr>
        <p:txBody>
          <a:bodyPr wrap="square" rtlCol="0">
            <a:spAutoFit/>
          </a:bodyPr>
          <a:lstStyle/>
          <a:p>
            <a:r>
              <a:rPr lang="en-US" dirty="0">
                <a:hlinkClick r:id="rId3"/>
              </a:rPr>
              <a:t>www.adata.org</a:t>
            </a:r>
            <a:r>
              <a:rPr lang="en-US" dirty="0"/>
              <a:t> | </a:t>
            </a:r>
            <a:r>
              <a:rPr lang="en-US" b="0" i="0" dirty="0">
                <a:solidFill>
                  <a:srgbClr val="000000"/>
                </a:solidFill>
                <a:effectLst/>
              </a:rPr>
              <a:t>1-800-949-4232</a:t>
            </a:r>
            <a:endParaRPr lang="en-US" dirty="0"/>
          </a:p>
        </p:txBody>
      </p:sp>
      <p:pic>
        <p:nvPicPr>
          <p:cNvPr id="7" name="Content Placeholder 6" descr="ADA National Network Regional Centers Map">
            <a:extLst>
              <a:ext uri="{FF2B5EF4-FFF2-40B4-BE49-F238E27FC236}">
                <a16:creationId xmlns:a16="http://schemas.microsoft.com/office/drawing/2014/main" id="{8E25AED9-CF77-49BE-9E99-B9A4396F26F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52705" y="2278175"/>
            <a:ext cx="5038590" cy="3047918"/>
          </a:xfrm>
        </p:spPr>
      </p:pic>
      <p:pic>
        <p:nvPicPr>
          <p:cNvPr id="9" name="Picture 8" descr="Celebrating 30 Years ADA National Network Americans with Disabilities Act Guidance and Training">
            <a:extLst>
              <a:ext uri="{FF2B5EF4-FFF2-40B4-BE49-F238E27FC236}">
                <a16:creationId xmlns:a16="http://schemas.microsoft.com/office/drawing/2014/main" id="{54F0B18C-9E60-4E20-9F06-344D898DF3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9924" y="459022"/>
            <a:ext cx="6364150" cy="1257587"/>
          </a:xfrm>
          <a:prstGeom prst="rect">
            <a:avLst/>
          </a:prstGeom>
        </p:spPr>
      </p:pic>
      <p:sp>
        <p:nvSpPr>
          <p:cNvPr id="2" name="Title 1"/>
          <p:cNvSpPr>
            <a:spLocks noGrp="1"/>
          </p:cNvSpPr>
          <p:nvPr>
            <p:ph type="title"/>
          </p:nvPr>
        </p:nvSpPr>
        <p:spPr>
          <a:xfrm>
            <a:off x="126560" y="54403"/>
            <a:ext cx="3012831" cy="440470"/>
          </a:xfrm>
        </p:spPr>
        <p:txBody>
          <a:bodyPr/>
          <a:lstStyle/>
          <a:p>
            <a:r>
              <a:rPr lang="en-CA" sz="800" dirty="0">
                <a:solidFill>
                  <a:schemeClr val="bg1"/>
                </a:solidFill>
              </a:rPr>
              <a:t>Project Partners</a:t>
            </a:r>
          </a:p>
        </p:txBody>
      </p:sp>
    </p:spTree>
    <p:extLst>
      <p:ext uri="{BB962C8B-B14F-4D97-AF65-F5344CB8AC3E}">
        <p14:creationId xmlns:p14="http://schemas.microsoft.com/office/powerpoint/2010/main" val="41476932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p>
            <a:r>
              <a:rPr lang="en-US" dirty="0"/>
              <a:t>Acknowledgements</a:t>
            </a:r>
          </a:p>
        </p:txBody>
      </p:sp>
      <p:sp>
        <p:nvSpPr>
          <p:cNvPr id="4" name="Content Placeholder 3"/>
          <p:cNvSpPr>
            <a:spLocks noGrp="1"/>
          </p:cNvSpPr>
          <p:nvPr>
            <p:ph type="body" idx="1"/>
          </p:nvPr>
        </p:nvSpPr>
        <p:spPr>
          <a:xfrm>
            <a:off x="623888" y="4589464"/>
            <a:ext cx="7886700" cy="1500187"/>
          </a:xfrm>
        </p:spPr>
        <p:txBody>
          <a:bodyPr>
            <a:normAutofit/>
          </a:bodyPr>
          <a:lstStyle/>
          <a:p>
            <a:pPr marL="0" indent="0" fontAlgn="auto">
              <a:spcBef>
                <a:spcPts val="0"/>
              </a:spcBef>
              <a:spcAft>
                <a:spcPts val="600"/>
              </a:spcAft>
              <a:buClrTx/>
              <a:buSzTx/>
              <a:buNone/>
            </a:pPr>
            <a:r>
              <a:rPr lang="en-US" sz="1700" dirty="0"/>
              <a:t>The work of this Center </a:t>
            </a:r>
            <a:r>
              <a:rPr lang="en-US" sz="1700" b="0" i="0" dirty="0">
                <a:effectLst/>
              </a:rPr>
              <a:t>was developed under a grant from the National Institute on Disability, Independent Living, and Rehabilitation Research (NIDILRR grant number </a:t>
            </a:r>
            <a:r>
              <a:rPr lang="en-US" sz="1700" b="0" i="0" dirty="0">
                <a:effectLst/>
                <a:highlight>
                  <a:srgbClr val="FFFF00"/>
                </a:highlight>
              </a:rPr>
              <a:t>90DP0086</a:t>
            </a:r>
            <a:r>
              <a:rPr lang="en-US" sz="1700" b="0" i="0" dirty="0">
                <a:effectLst/>
              </a:rPr>
              <a:t>). NIDILRR is a Center within the Administration for Community Living (ACL), Department of Health and Human Services (HHS). The contents of this presentation do not necessarily represent the policy of NIDILRR, ACL, HHS, and you should not assume endorsement by the Federal Government.</a:t>
            </a:r>
            <a:endParaRPr lang="en-US" sz="1700" dirty="0"/>
          </a:p>
        </p:txBody>
      </p:sp>
      <p:sp>
        <p:nvSpPr>
          <p:cNvPr id="3" name="Slide Number Placeholder 2" hidden="1"/>
          <p:cNvSpPr>
            <a:spLocks noGrp="1"/>
          </p:cNvSpPr>
          <p:nvPr>
            <p:ph type="sldNum" sz="quarter" idx="4294967295"/>
          </p:nvPr>
        </p:nvSpPr>
        <p:spPr>
          <a:xfrm>
            <a:off x="7010400" y="6356350"/>
            <a:ext cx="2133600" cy="365125"/>
          </a:xfrm>
          <a:prstGeom prst="rect">
            <a:avLst/>
          </a:prstGeom>
        </p:spPr>
        <p:txBody>
          <a:bodyPr/>
          <a:lstStyle/>
          <a:p>
            <a:pPr>
              <a:spcAft>
                <a:spcPts val="600"/>
              </a:spcAft>
            </a:pPr>
            <a:fld id="{915FAA45-AC5B-014B-9F74-53D558B73BE0}" type="slidenum">
              <a:rPr lang="en-US" smtClean="0"/>
              <a:pPr>
                <a:spcAft>
                  <a:spcPts val="600"/>
                </a:spcAft>
              </a:pPr>
              <a:t>2</a:t>
            </a:fld>
            <a:endParaRPr lang="en-US"/>
          </a:p>
        </p:txBody>
      </p:sp>
    </p:spTree>
    <p:extLst>
      <p:ext uri="{BB962C8B-B14F-4D97-AF65-F5344CB8AC3E}">
        <p14:creationId xmlns:p14="http://schemas.microsoft.com/office/powerpoint/2010/main" val="395785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683E1-661A-4A54-AA56-AFE5BCF5D2ED}"/>
              </a:ext>
            </a:extLst>
          </p:cNvPr>
          <p:cNvSpPr>
            <a:spLocks noGrp="1"/>
          </p:cNvSpPr>
          <p:nvPr>
            <p:ph type="title"/>
          </p:nvPr>
        </p:nvSpPr>
        <p:spPr>
          <a:xfrm>
            <a:off x="623888" y="1709739"/>
            <a:ext cx="7886700" cy="2852737"/>
          </a:xfrm>
        </p:spPr>
        <p:txBody>
          <a:bodyPr anchor="b">
            <a:normAutofit/>
          </a:bodyPr>
          <a:lstStyle/>
          <a:p>
            <a:r>
              <a:rPr lang="en-US" dirty="0"/>
              <a:t>Improving Access</a:t>
            </a:r>
            <a:br>
              <a:rPr lang="en-US" dirty="0"/>
            </a:br>
            <a:r>
              <a:rPr lang="en-US" dirty="0"/>
              <a:t>for Service Animal Users</a:t>
            </a:r>
          </a:p>
        </p:txBody>
      </p:sp>
      <p:sp>
        <p:nvSpPr>
          <p:cNvPr id="3" name="Text Placeholder 2">
            <a:extLst>
              <a:ext uri="{FF2B5EF4-FFF2-40B4-BE49-F238E27FC236}">
                <a16:creationId xmlns:a16="http://schemas.microsoft.com/office/drawing/2014/main" id="{0B392DA5-0F59-4979-A30C-2CF3D0A558A2}"/>
              </a:ext>
            </a:extLst>
          </p:cNvPr>
          <p:cNvSpPr>
            <a:spLocks noGrp="1"/>
          </p:cNvSpPr>
          <p:nvPr>
            <p:ph type="body" idx="1"/>
          </p:nvPr>
        </p:nvSpPr>
        <p:spPr>
          <a:xfrm>
            <a:off x="623888" y="4589464"/>
            <a:ext cx="7886700" cy="1500187"/>
          </a:xfrm>
        </p:spPr>
        <p:txBody>
          <a:bodyPr>
            <a:normAutofit/>
          </a:bodyPr>
          <a:lstStyle/>
          <a:p>
            <a:r>
              <a:rPr lang="en-US" dirty="0"/>
              <a:t>Vinh Nguyen, JD, MBA &amp; Monique R. Pappadis, MEd, PhD</a:t>
            </a:r>
          </a:p>
          <a:p>
            <a:r>
              <a:rPr lang="en-US" dirty="0"/>
              <a:t>Southwest ADA Center</a:t>
            </a:r>
          </a:p>
        </p:txBody>
      </p:sp>
    </p:spTree>
    <p:extLst>
      <p:ext uri="{BB962C8B-B14F-4D97-AF65-F5344CB8AC3E}">
        <p14:creationId xmlns:p14="http://schemas.microsoft.com/office/powerpoint/2010/main" val="175121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20050"/>
            <a:ext cx="7886700" cy="1325563"/>
          </a:xfrm>
        </p:spPr>
        <p:txBody>
          <a:bodyPr/>
          <a:lstStyle/>
          <a:p>
            <a:r>
              <a:rPr lang="en-US" dirty="0"/>
              <a:t>Service Animals</a:t>
            </a:r>
          </a:p>
        </p:txBody>
      </p:sp>
      <p:sp>
        <p:nvSpPr>
          <p:cNvPr id="4" name="Content Placeholder 3">
            <a:extLst>
              <a:ext uri="{FF2B5EF4-FFF2-40B4-BE49-F238E27FC236}">
                <a16:creationId xmlns:a16="http://schemas.microsoft.com/office/drawing/2014/main" id="{04792AC5-D889-4F60-AB72-C90DF3DE26C4}"/>
              </a:ext>
            </a:extLst>
          </p:cNvPr>
          <p:cNvSpPr>
            <a:spLocks noGrp="1"/>
          </p:cNvSpPr>
          <p:nvPr>
            <p:ph idx="1"/>
          </p:nvPr>
        </p:nvSpPr>
        <p:spPr>
          <a:xfrm>
            <a:off x="628650" y="1825625"/>
            <a:ext cx="6963446" cy="4351338"/>
          </a:xfrm>
        </p:spPr>
        <p:txBody>
          <a:bodyPr>
            <a:normAutofit lnSpcReduction="10000"/>
          </a:bodyPr>
          <a:lstStyle/>
          <a:p>
            <a:r>
              <a:rPr lang="en-US" dirty="0"/>
              <a:t>Dogs trained to perform tasks to assist people with disabilities.</a:t>
            </a:r>
          </a:p>
          <a:p>
            <a:r>
              <a:rPr lang="en-US" dirty="0"/>
              <a:t>Allowed where the person is allowed to go in public. No surcharge.</a:t>
            </a:r>
          </a:p>
          <a:p>
            <a:r>
              <a:rPr lang="en-US" dirty="0"/>
              <a:t>Establishment can ask only 2 questions:</a:t>
            </a:r>
          </a:p>
          <a:p>
            <a:pPr lvl="1"/>
            <a:r>
              <a:rPr lang="en-US" dirty="0"/>
              <a:t>Is the animal required because of a disability?</a:t>
            </a:r>
          </a:p>
          <a:p>
            <a:pPr lvl="1"/>
            <a:r>
              <a:rPr lang="en-US" dirty="0"/>
              <a:t>What work or task is it trained to perform?</a:t>
            </a:r>
          </a:p>
          <a:p>
            <a:r>
              <a:rPr lang="en-US" dirty="0"/>
              <a:t>Entity can not:</a:t>
            </a:r>
          </a:p>
          <a:p>
            <a:pPr lvl="1"/>
            <a:r>
              <a:rPr lang="en-US" dirty="0"/>
              <a:t>Probe about disability</a:t>
            </a:r>
          </a:p>
          <a:p>
            <a:pPr lvl="1"/>
            <a:r>
              <a:rPr lang="en-US" dirty="0"/>
              <a:t>Require documentation or proof of training </a:t>
            </a:r>
          </a:p>
          <a:p>
            <a:r>
              <a:rPr lang="en-US" dirty="0"/>
              <a:t>Most frequent TA topic for the ADA National Network (ADANN)</a:t>
            </a:r>
          </a:p>
          <a:p>
            <a:r>
              <a:rPr lang="en-US" dirty="0"/>
              <a:t>Most downloaded publications from ADANN website</a:t>
            </a:r>
          </a:p>
          <a:p>
            <a:endParaRPr lang="en-US" dirty="0"/>
          </a:p>
        </p:txBody>
      </p:sp>
      <p:pic>
        <p:nvPicPr>
          <p:cNvPr id="5" name="Picture 4" descr="Service Animals and Emotional Support Animals written by Jacquie Brennan and edited by Vinh Nguyen.&#10;&#10;Published by the ADA National Network"/>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29820" y="320050"/>
            <a:ext cx="1385530" cy="2139815"/>
          </a:xfrm>
          <a:prstGeom prst="rect">
            <a:avLst/>
          </a:prstGeom>
        </p:spPr>
      </p:pic>
    </p:spTree>
    <p:extLst>
      <p:ext uri="{BB962C8B-B14F-4D97-AF65-F5344CB8AC3E}">
        <p14:creationId xmlns:p14="http://schemas.microsoft.com/office/powerpoint/2010/main" val="260626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1: Survey of Dog Users (n=1250)</a:t>
            </a:r>
          </a:p>
        </p:txBody>
      </p:sp>
      <p:sp>
        <p:nvSpPr>
          <p:cNvPr id="5" name="Content Placeholder 4">
            <a:extLst>
              <a:ext uri="{FF2B5EF4-FFF2-40B4-BE49-F238E27FC236}">
                <a16:creationId xmlns:a16="http://schemas.microsoft.com/office/drawing/2014/main" id="{81124D09-68DF-4A6A-ADEE-9798D68C0BBC}"/>
              </a:ext>
            </a:extLst>
          </p:cNvPr>
          <p:cNvSpPr>
            <a:spLocks noGrp="1"/>
          </p:cNvSpPr>
          <p:nvPr>
            <p:ph idx="1"/>
          </p:nvPr>
        </p:nvSpPr>
        <p:spPr>
          <a:xfrm>
            <a:off x="628650" y="1825625"/>
            <a:ext cx="3254330" cy="4351338"/>
          </a:xfrm>
        </p:spPr>
        <p:txBody>
          <a:bodyPr>
            <a:normAutofit fontScale="92500" lnSpcReduction="20000"/>
          </a:bodyPr>
          <a:lstStyle/>
          <a:p>
            <a:pPr marL="0" indent="0">
              <a:buNone/>
            </a:pPr>
            <a:r>
              <a:rPr lang="en-US" sz="2000" b="1" dirty="0"/>
              <a:t>Trained to assist</a:t>
            </a:r>
            <a:r>
              <a:rPr lang="en-US" sz="2000" dirty="0"/>
              <a:t>:</a:t>
            </a:r>
          </a:p>
          <a:p>
            <a:r>
              <a:rPr lang="en-US" sz="2000" dirty="0"/>
              <a:t>Physical tasks – 46.4%</a:t>
            </a:r>
          </a:p>
          <a:p>
            <a:r>
              <a:rPr lang="en-US" sz="2000" dirty="0"/>
              <a:t>Balance – 34.5%</a:t>
            </a:r>
          </a:p>
          <a:p>
            <a:r>
              <a:rPr lang="en-US" sz="2000" dirty="0"/>
              <a:t>Vision – 24.6%</a:t>
            </a:r>
          </a:p>
          <a:p>
            <a:r>
              <a:rPr lang="en-US" sz="2000" dirty="0"/>
              <a:t>Hearing – 12.6%</a:t>
            </a:r>
          </a:p>
          <a:p>
            <a:r>
              <a:rPr lang="en-US" sz="2000" dirty="0"/>
              <a:t>Medical Alert – 26.6%</a:t>
            </a:r>
          </a:p>
          <a:p>
            <a:r>
              <a:rPr lang="en-US" sz="2000" dirty="0"/>
              <a:t>Psychiatric – 43.7%</a:t>
            </a:r>
          </a:p>
          <a:p>
            <a:pPr marL="0" indent="0">
              <a:buNone/>
            </a:pPr>
            <a:endParaRPr lang="en-US" sz="2000" dirty="0"/>
          </a:p>
          <a:p>
            <a:pPr marL="0" indent="0">
              <a:buNone/>
            </a:pPr>
            <a:r>
              <a:rPr lang="en-US" sz="2000" b="1" dirty="0"/>
              <a:t>Training</a:t>
            </a:r>
            <a:r>
              <a:rPr lang="en-US" sz="2000" dirty="0"/>
              <a:t>:</a:t>
            </a:r>
          </a:p>
          <a:p>
            <a:r>
              <a:rPr lang="en-US" sz="2000" dirty="0"/>
              <a:t>Professional – 51.3%</a:t>
            </a:r>
          </a:p>
          <a:p>
            <a:r>
              <a:rPr lang="en-US" sz="2000" dirty="0"/>
              <a:t>User trained – 33.5%</a:t>
            </a:r>
          </a:p>
          <a:p>
            <a:r>
              <a:rPr lang="en-US" sz="2000" dirty="0"/>
              <a:t>Someone else – 12.0%</a:t>
            </a:r>
          </a:p>
          <a:p>
            <a:r>
              <a:rPr lang="en-US" sz="2000" dirty="0"/>
              <a:t>Untrained emotional support animal – 3.2%</a:t>
            </a:r>
          </a:p>
          <a:p>
            <a:pPr marL="0" indent="0">
              <a:buNone/>
            </a:pPr>
            <a:endParaRPr lang="en-US" sz="2000" dirty="0"/>
          </a:p>
        </p:txBody>
      </p:sp>
      <p:sp>
        <p:nvSpPr>
          <p:cNvPr id="4" name="Content Placeholder 4">
            <a:extLst>
              <a:ext uri="{FF2B5EF4-FFF2-40B4-BE49-F238E27FC236}">
                <a16:creationId xmlns:a16="http://schemas.microsoft.com/office/drawing/2014/main" id="{81124D09-68DF-4A6A-ADEE-9798D68C0BBC}"/>
              </a:ext>
            </a:extLst>
          </p:cNvPr>
          <p:cNvSpPr txBox="1">
            <a:spLocks/>
          </p:cNvSpPr>
          <p:nvPr/>
        </p:nvSpPr>
        <p:spPr>
          <a:xfrm>
            <a:off x="4082603" y="1825625"/>
            <a:ext cx="3895858" cy="3879716"/>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b="1" dirty="0"/>
              <a:t>Disability</a:t>
            </a:r>
            <a:r>
              <a:rPr lang="en-US" dirty="0"/>
              <a:t>:</a:t>
            </a:r>
          </a:p>
          <a:p>
            <a:r>
              <a:rPr lang="en-US" dirty="0"/>
              <a:t>Hidden – 65.3%</a:t>
            </a:r>
          </a:p>
          <a:p>
            <a:r>
              <a:rPr lang="en-US" dirty="0"/>
              <a:t>Obvious – 34.7%</a:t>
            </a:r>
          </a:p>
          <a:p>
            <a:endParaRPr lang="en-US" dirty="0"/>
          </a:p>
          <a:p>
            <a:pPr marL="0" indent="0">
              <a:buNone/>
            </a:pPr>
            <a:r>
              <a:rPr lang="en-US" b="1" dirty="0"/>
              <a:t>Identifying Gear </a:t>
            </a:r>
            <a:r>
              <a:rPr lang="en-US" dirty="0"/>
              <a:t>– 90.8%</a:t>
            </a:r>
          </a:p>
          <a:p>
            <a:pPr marL="0" indent="0">
              <a:buNone/>
            </a:pPr>
            <a:endParaRPr lang="en-US" dirty="0"/>
          </a:p>
          <a:p>
            <a:pPr marL="0" indent="0">
              <a:buNone/>
            </a:pPr>
            <a:r>
              <a:rPr lang="en-US" b="1" dirty="0"/>
              <a:t>Obtained Gear from</a:t>
            </a:r>
            <a:r>
              <a:rPr lang="en-US" dirty="0"/>
              <a:t>:</a:t>
            </a:r>
          </a:p>
          <a:p>
            <a:r>
              <a:rPr lang="en-US" dirty="0"/>
              <a:t>Trainer - 52.9%</a:t>
            </a:r>
          </a:p>
          <a:p>
            <a:r>
              <a:rPr lang="en-US" dirty="0"/>
              <a:t>Non-trainer - 40.3%</a:t>
            </a:r>
          </a:p>
          <a:p>
            <a:r>
              <a:rPr lang="en-US" dirty="0"/>
              <a:t>Self-made – 5.8%</a:t>
            </a:r>
          </a:p>
        </p:txBody>
      </p:sp>
      <p:pic>
        <p:nvPicPr>
          <p:cNvPr id="3" name="Picture 2" descr="A resting guide do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361987" y="1600244"/>
            <a:ext cx="2580121" cy="1522882"/>
          </a:xfrm>
          <a:prstGeom prst="rect">
            <a:avLst/>
          </a:prstGeom>
        </p:spPr>
      </p:pic>
    </p:spTree>
    <p:extLst>
      <p:ext uri="{BB962C8B-B14F-4D97-AF65-F5344CB8AC3E}">
        <p14:creationId xmlns:p14="http://schemas.microsoft.com/office/powerpoint/2010/main" val="352147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467E-ABBD-41C5-9268-1FE6B6707C3C}"/>
              </a:ext>
            </a:extLst>
          </p:cNvPr>
          <p:cNvSpPr>
            <a:spLocks noGrp="1"/>
          </p:cNvSpPr>
          <p:nvPr>
            <p:ph type="title"/>
          </p:nvPr>
        </p:nvSpPr>
        <p:spPr/>
        <p:txBody>
          <a:bodyPr/>
          <a:lstStyle/>
          <a:p>
            <a:r>
              <a:rPr lang="en-US" dirty="0"/>
              <a:t>Barriers Reported</a:t>
            </a:r>
          </a:p>
        </p:txBody>
      </p:sp>
      <p:sp>
        <p:nvSpPr>
          <p:cNvPr id="5" name="Content Placeholder 4">
            <a:extLst>
              <a:ext uri="{FF2B5EF4-FFF2-40B4-BE49-F238E27FC236}">
                <a16:creationId xmlns:a16="http://schemas.microsoft.com/office/drawing/2014/main" id="{C8B28169-ABAA-4450-B9C6-8EC90DF87AD6}"/>
              </a:ext>
            </a:extLst>
          </p:cNvPr>
          <p:cNvSpPr>
            <a:spLocks noGrp="1"/>
          </p:cNvSpPr>
          <p:nvPr>
            <p:ph idx="1"/>
          </p:nvPr>
        </p:nvSpPr>
        <p:spPr>
          <a:xfrm>
            <a:off x="628650" y="1690689"/>
            <a:ext cx="4037528" cy="4486274"/>
          </a:xfrm>
        </p:spPr>
        <p:txBody>
          <a:bodyPr>
            <a:normAutofit/>
          </a:bodyPr>
          <a:lstStyle/>
          <a:p>
            <a:pPr marL="0" indent="0">
              <a:buNone/>
            </a:pPr>
            <a:r>
              <a:rPr lang="en-US" b="1" dirty="0"/>
              <a:t>Have they been denied access</a:t>
            </a:r>
            <a:br>
              <a:rPr lang="en-US" b="1" dirty="0"/>
            </a:br>
            <a:r>
              <a:rPr lang="en-US" b="1" dirty="0"/>
              <a:t>or felt unwelcome?</a:t>
            </a:r>
          </a:p>
          <a:p>
            <a:r>
              <a:rPr lang="en-US" dirty="0"/>
              <a:t>Never -14.2%</a:t>
            </a:r>
          </a:p>
          <a:p>
            <a:r>
              <a:rPr lang="en-US" dirty="0"/>
              <a:t>Rarely – 43.1%</a:t>
            </a:r>
          </a:p>
          <a:p>
            <a:r>
              <a:rPr lang="en-US" dirty="0"/>
              <a:t>Sometimes – 37.2%</a:t>
            </a:r>
          </a:p>
          <a:p>
            <a:r>
              <a:rPr lang="en-US" dirty="0"/>
              <a:t>Frequently – 5.5%</a:t>
            </a:r>
          </a:p>
          <a:p>
            <a:endParaRPr lang="en-US" dirty="0"/>
          </a:p>
          <a:p>
            <a:pPr marL="0" indent="0">
              <a:buNone/>
            </a:pPr>
            <a:r>
              <a:rPr lang="en-US" b="1" dirty="0"/>
              <a:t>Questioning:</a:t>
            </a:r>
          </a:p>
          <a:p>
            <a:pPr marL="0" indent="0">
              <a:buNone/>
            </a:pPr>
            <a:r>
              <a:rPr lang="en-US" dirty="0"/>
              <a:t>Probed about disability – 38.5%</a:t>
            </a:r>
          </a:p>
          <a:p>
            <a:pPr marL="0" indent="0">
              <a:buNone/>
            </a:pPr>
            <a:r>
              <a:rPr lang="en-US" dirty="0"/>
              <a:t>Asked for certification or license of animal – 89.3%</a:t>
            </a:r>
          </a:p>
          <a:p>
            <a:pPr marL="0" indent="0">
              <a:buNone/>
            </a:pPr>
            <a:endParaRPr lang="en-US" dirty="0"/>
          </a:p>
        </p:txBody>
      </p:sp>
      <p:sp>
        <p:nvSpPr>
          <p:cNvPr id="4" name="Content Placeholder 4">
            <a:extLst>
              <a:ext uri="{FF2B5EF4-FFF2-40B4-BE49-F238E27FC236}">
                <a16:creationId xmlns:a16="http://schemas.microsoft.com/office/drawing/2014/main" id="{C8B28169-ABAA-4450-B9C6-8EC90DF87AD6}"/>
              </a:ext>
            </a:extLst>
          </p:cNvPr>
          <p:cNvSpPr txBox="1">
            <a:spLocks/>
          </p:cNvSpPr>
          <p:nvPr/>
        </p:nvSpPr>
        <p:spPr>
          <a:xfrm>
            <a:off x="4666178" y="1690688"/>
            <a:ext cx="4284639" cy="4486273"/>
          </a:xfrm>
          <a:prstGeom prst="rect">
            <a:avLst/>
          </a:prstGeom>
        </p:spPr>
        <p:txBody>
          <a:bodyPr vert="horz" lIns="91440" tIns="45720" rIns="91440" bIns="45720" rtlCol="0">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b="1" dirty="0"/>
              <a:t>Denied access or felt unwelcome at:</a:t>
            </a:r>
          </a:p>
          <a:p>
            <a:r>
              <a:rPr lang="en-US" dirty="0"/>
              <a:t>Food services – 82.2%</a:t>
            </a:r>
          </a:p>
          <a:p>
            <a:r>
              <a:rPr lang="en-US" dirty="0"/>
              <a:t>Transportation entities – 46.4%</a:t>
            </a:r>
          </a:p>
          <a:p>
            <a:r>
              <a:rPr lang="en-US" dirty="0"/>
              <a:t>Medical facilities – 31.9%</a:t>
            </a:r>
          </a:p>
          <a:p>
            <a:r>
              <a:rPr lang="en-US" dirty="0"/>
              <a:t>Lodging – 10.0%</a:t>
            </a:r>
          </a:p>
          <a:p>
            <a:endParaRPr lang="en-US" dirty="0"/>
          </a:p>
          <a:p>
            <a:pPr marL="0" indent="0">
              <a:buNone/>
            </a:pPr>
            <a:r>
              <a:rPr lang="en-US" b="1" dirty="0"/>
              <a:t>Factors leading to frequency</a:t>
            </a:r>
            <a:br>
              <a:rPr lang="en-US" b="1" dirty="0"/>
            </a:br>
            <a:r>
              <a:rPr lang="en-US" b="1" dirty="0"/>
              <a:t>of barriers experienced:</a:t>
            </a:r>
          </a:p>
          <a:p>
            <a:r>
              <a:rPr lang="en-US" dirty="0"/>
              <a:t>Female</a:t>
            </a:r>
          </a:p>
          <a:p>
            <a:r>
              <a:rPr lang="en-US" dirty="0"/>
              <a:t>Ethnic minority (non-white)</a:t>
            </a:r>
          </a:p>
          <a:p>
            <a:r>
              <a:rPr lang="en-US" dirty="0"/>
              <a:t>Hidden disability</a:t>
            </a:r>
          </a:p>
          <a:p>
            <a:r>
              <a:rPr lang="en-US" dirty="0"/>
              <a:t>No identifying gear on the animal</a:t>
            </a:r>
          </a:p>
          <a:p>
            <a:r>
              <a:rPr lang="en-US" dirty="0"/>
              <a:t>User trained dog</a:t>
            </a:r>
          </a:p>
          <a:p>
            <a:pPr marL="0" indent="0">
              <a:buNone/>
            </a:pPr>
            <a:endParaRPr lang="en-US" dirty="0"/>
          </a:p>
        </p:txBody>
      </p:sp>
    </p:spTree>
    <p:extLst>
      <p:ext uri="{BB962C8B-B14F-4D97-AF65-F5344CB8AC3E}">
        <p14:creationId xmlns:p14="http://schemas.microsoft.com/office/powerpoint/2010/main" val="58610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2: Deliberative Dialogue</a:t>
            </a:r>
          </a:p>
        </p:txBody>
      </p:sp>
      <p:sp>
        <p:nvSpPr>
          <p:cNvPr id="7" name="Content Placeholder 6">
            <a:extLst>
              <a:ext uri="{FF2B5EF4-FFF2-40B4-BE49-F238E27FC236}">
                <a16:creationId xmlns:a16="http://schemas.microsoft.com/office/drawing/2014/main" id="{96EF7B4C-CE80-476D-B77A-2EED0765D96A}"/>
              </a:ext>
            </a:extLst>
          </p:cNvPr>
          <p:cNvSpPr>
            <a:spLocks noGrp="1"/>
          </p:cNvSpPr>
          <p:nvPr>
            <p:ph idx="1"/>
          </p:nvPr>
        </p:nvSpPr>
        <p:spPr>
          <a:xfrm>
            <a:off x="628650" y="1825625"/>
            <a:ext cx="5456618" cy="4351338"/>
          </a:xfrm>
        </p:spPr>
        <p:txBody>
          <a:bodyPr/>
          <a:lstStyle/>
          <a:p>
            <a:pPr marL="342900" lvl="1" indent="0">
              <a:buNone/>
            </a:pPr>
            <a:r>
              <a:rPr lang="en-US" b="1" dirty="0"/>
              <a:t>Stakeholders composition (7):</a:t>
            </a:r>
          </a:p>
          <a:p>
            <a:pPr lvl="1"/>
            <a:r>
              <a:rPr lang="en-US" dirty="0"/>
              <a:t>4 service animal users (dogs performing different tasks)</a:t>
            </a:r>
          </a:p>
          <a:p>
            <a:pPr lvl="1"/>
            <a:r>
              <a:rPr lang="en-US" dirty="0"/>
              <a:t>Lodging (2), food service (1), health care (2), transportation (2)</a:t>
            </a:r>
          </a:p>
          <a:p>
            <a:pPr lvl="1"/>
            <a:endParaRPr lang="en-US" dirty="0"/>
          </a:p>
          <a:p>
            <a:pPr marL="342900" lvl="1" indent="0">
              <a:buNone/>
            </a:pPr>
            <a:r>
              <a:rPr lang="en-US" b="1" dirty="0"/>
              <a:t>General barriers identified:</a:t>
            </a:r>
          </a:p>
          <a:p>
            <a:pPr lvl="1"/>
            <a:r>
              <a:rPr lang="en-US" dirty="0"/>
              <a:t>Explosion of fraudulent animals</a:t>
            </a:r>
          </a:p>
          <a:p>
            <a:pPr lvl="1"/>
            <a:r>
              <a:rPr lang="en-US" dirty="0"/>
              <a:t>Concerns about pets causing danger to their trained service animals</a:t>
            </a:r>
          </a:p>
          <a:p>
            <a:pPr lvl="1"/>
            <a:r>
              <a:rPr lang="en-US" dirty="0"/>
              <a:t>Individuals and industries not understanding ADA rules regarding service animals</a:t>
            </a:r>
          </a:p>
          <a:p>
            <a:pPr lvl="1"/>
            <a:r>
              <a:rPr lang="en-US" dirty="0"/>
              <a:t>Majority of industries, business owners, and employees do not know how to identify service animals as opposed to pets </a:t>
            </a:r>
          </a:p>
          <a:p>
            <a:endParaRPr lang="en-US" dirty="0"/>
          </a:p>
          <a:p>
            <a:endParaRPr lang="en-US" dirty="0"/>
          </a:p>
        </p:txBody>
      </p:sp>
      <p:pic>
        <p:nvPicPr>
          <p:cNvPr id="5" name="Picture 4" descr="Working dogs are welcome &#10;Pets are not permitte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085269" y="2683324"/>
            <a:ext cx="2430082" cy="1894110"/>
          </a:xfrm>
          <a:prstGeom prst="rect">
            <a:avLst/>
          </a:prstGeom>
        </p:spPr>
      </p:pic>
    </p:spTree>
    <p:extLst>
      <p:ext uri="{BB962C8B-B14F-4D97-AF65-F5344CB8AC3E}">
        <p14:creationId xmlns:p14="http://schemas.microsoft.com/office/powerpoint/2010/main" val="176919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F243-16CA-4081-B99F-1D796B183F5F}"/>
              </a:ext>
            </a:extLst>
          </p:cNvPr>
          <p:cNvSpPr>
            <a:spLocks noGrp="1"/>
          </p:cNvSpPr>
          <p:nvPr>
            <p:ph type="title"/>
          </p:nvPr>
        </p:nvSpPr>
        <p:spPr/>
        <p:txBody>
          <a:bodyPr/>
          <a:lstStyle/>
          <a:p>
            <a:r>
              <a:rPr lang="en-US" dirty="0"/>
              <a:t>Stakeholder recommendations:</a:t>
            </a:r>
          </a:p>
        </p:txBody>
      </p:sp>
      <p:sp>
        <p:nvSpPr>
          <p:cNvPr id="3" name="Content Placeholder 2">
            <a:extLst>
              <a:ext uri="{FF2B5EF4-FFF2-40B4-BE49-F238E27FC236}">
                <a16:creationId xmlns:a16="http://schemas.microsoft.com/office/drawing/2014/main" id="{EEB671B3-70A4-4F7A-8B01-4C72EABE3C1A}"/>
              </a:ext>
            </a:extLst>
          </p:cNvPr>
          <p:cNvSpPr>
            <a:spLocks noGrp="1"/>
          </p:cNvSpPr>
          <p:nvPr>
            <p:ph idx="1"/>
          </p:nvPr>
        </p:nvSpPr>
        <p:spPr/>
        <p:txBody>
          <a:bodyPr/>
          <a:lstStyle/>
          <a:p>
            <a:r>
              <a:rPr lang="en-US" dirty="0"/>
              <a:t>Revision to the ADA to address the misrepresentation of pets as service animals</a:t>
            </a:r>
          </a:p>
          <a:p>
            <a:r>
              <a:rPr lang="en-US" dirty="0"/>
              <a:t>Certification or accreditation process to confirm the training of the animal</a:t>
            </a:r>
          </a:p>
          <a:p>
            <a:r>
              <a:rPr lang="en-US" dirty="0"/>
              <a:t>Process that entities can use to verify that the animal is a service animal</a:t>
            </a:r>
          </a:p>
          <a:p>
            <a:r>
              <a:rPr lang="en-US" dirty="0"/>
              <a:t>Trainers should be licensed by the state or federal government to train or accredit service animals. Government could recognize certain organizations as qualified to certify both the service animals and the trainers.</a:t>
            </a:r>
          </a:p>
          <a:p>
            <a:r>
              <a:rPr lang="en-US" dirty="0"/>
              <a:t>Educating Service Entities and the Public about the ADA and service animal use</a:t>
            </a:r>
          </a:p>
          <a:p>
            <a:r>
              <a:rPr lang="en-US" dirty="0"/>
              <a:t>Ad Campaigns</a:t>
            </a:r>
          </a:p>
        </p:txBody>
      </p:sp>
    </p:spTree>
    <p:extLst>
      <p:ext uri="{BB962C8B-B14F-4D97-AF65-F5344CB8AC3E}">
        <p14:creationId xmlns:p14="http://schemas.microsoft.com/office/powerpoint/2010/main" val="15963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To Strengthen The Study’s Findings </a:t>
            </a:r>
          </a:p>
        </p:txBody>
      </p:sp>
      <p:sp>
        <p:nvSpPr>
          <p:cNvPr id="3" name="Content Placeholder 2">
            <a:extLst>
              <a:ext uri="{FF2B5EF4-FFF2-40B4-BE49-F238E27FC236}">
                <a16:creationId xmlns:a16="http://schemas.microsoft.com/office/drawing/2014/main" id="{992D7321-943E-4802-8DE7-3239DEFEFFB7}"/>
              </a:ext>
            </a:extLst>
          </p:cNvPr>
          <p:cNvSpPr>
            <a:spLocks noGrp="1"/>
          </p:cNvSpPr>
          <p:nvPr>
            <p:ph idx="1"/>
          </p:nvPr>
        </p:nvSpPr>
        <p:spPr/>
        <p:txBody>
          <a:bodyPr/>
          <a:lstStyle/>
          <a:p>
            <a:r>
              <a:rPr lang="en-US" dirty="0"/>
              <a:t>Persons with disabilities will have a better understanding of potential challenges with Service Animal (SA) use before seeking ownership of a SA, as well as support the conversations between providers and clients prior to prescribing a SA.</a:t>
            </a:r>
          </a:p>
          <a:p>
            <a:r>
              <a:rPr lang="en-US" dirty="0"/>
              <a:t>A Fact Sheet could be disseminated to increase awareness regarding SA use in a variety of settings.</a:t>
            </a:r>
          </a:p>
          <a:p>
            <a:r>
              <a:rPr lang="en-US" dirty="0"/>
              <a:t>Online training modules could be developed to increase knowledge of ADA and service animal use, which are designed for industries were barriers frequently occur.</a:t>
            </a:r>
          </a:p>
          <a:p>
            <a:r>
              <a:rPr lang="en-US" dirty="0"/>
              <a:t>Next steps will be to explore the strengths and barriers to SA use in the workplace settings.</a:t>
            </a:r>
          </a:p>
        </p:txBody>
      </p:sp>
    </p:spTree>
    <p:extLst>
      <p:ext uri="{BB962C8B-B14F-4D97-AF65-F5344CB8AC3E}">
        <p14:creationId xmlns:p14="http://schemas.microsoft.com/office/powerpoint/2010/main" val="1672365679"/>
      </p:ext>
    </p:extLst>
  </p:cSld>
  <p:clrMapOvr>
    <a:masterClrMapping/>
  </p:clrMapOvr>
</p:sld>
</file>

<file path=ppt/theme/theme1.xml><?xml version="1.0" encoding="utf-8"?>
<a:theme xmlns:a="http://schemas.openxmlformats.org/drawingml/2006/main" name="SOS 2021 PPT Template">
  <a:themeElements>
    <a:clrScheme name="SOS">
      <a:dk1>
        <a:sysClr val="windowText" lastClr="000000"/>
      </a:dk1>
      <a:lt1>
        <a:sysClr val="window" lastClr="FFFFFF"/>
      </a:lt1>
      <a:dk2>
        <a:srgbClr val="44546A"/>
      </a:dk2>
      <a:lt2>
        <a:srgbClr val="E7E6E6"/>
      </a:lt2>
      <a:accent1>
        <a:srgbClr val="1D4093"/>
      </a:accent1>
      <a:accent2>
        <a:srgbClr val="6D643F"/>
      </a:accent2>
      <a:accent3>
        <a:srgbClr val="A5A5A5"/>
      </a:accent3>
      <a:accent4>
        <a:srgbClr val="F5E9BE"/>
      </a:accent4>
      <a:accent5>
        <a:srgbClr val="C7CFE4"/>
      </a:accent5>
      <a:accent6>
        <a:srgbClr val="174C4F"/>
      </a:accent6>
      <a:hlink>
        <a:srgbClr val="0563C1"/>
      </a:hlink>
      <a:folHlink>
        <a:srgbClr val="954F72"/>
      </a:folHlink>
    </a:clrScheme>
    <a:fontScheme name="SOS">
      <a:majorFont>
        <a:latin typeface="Source Sans Pro Semi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S 2021 PPT Template" id="{07468714-7E58-4194-A618-75AE333C09FB}" vid="{31F730A4-FA7B-46F2-90D6-397C5A757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1178</TotalTime>
  <Words>723</Words>
  <Application>Microsoft Office PowerPoint</Application>
  <PresentationFormat>On-screen Show (4:3)</PresentationFormat>
  <Paragraphs>98</Paragraphs>
  <Slides>10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Source Sans Pro Black</vt:lpstr>
      <vt:lpstr>Source Sans Pro SemiBold</vt:lpstr>
      <vt:lpstr>ヒラギノ角ゴ Pro W3</vt:lpstr>
      <vt:lpstr>Arial</vt:lpstr>
      <vt:lpstr>Calibri</vt:lpstr>
      <vt:lpstr>SOS 2021 PPT Template</vt:lpstr>
      <vt:lpstr>Americans with Disabilities Act STATE OF THE SCIENCE</vt:lpstr>
      <vt:lpstr>Acknowledgements</vt:lpstr>
      <vt:lpstr>Improving Access for Service Animal Users</vt:lpstr>
      <vt:lpstr>Service Animals</vt:lpstr>
      <vt:lpstr>Phase 1: Survey of Dog Users (n=1250)</vt:lpstr>
      <vt:lpstr>Barriers Reported</vt:lpstr>
      <vt:lpstr>Phase 2: Deliberative Dialogue</vt:lpstr>
      <vt:lpstr>Stakeholder recommendations:</vt:lpstr>
      <vt:lpstr>Next Steps To Strengthen The Study’s Findings </vt:lpstr>
      <vt:lpstr>Project Partners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Americans with Disabilities Act STATE OF THE SCIENCE</dc:title>
  <dc:creator>Linea Johnson</dc:creator>
  <cp:lastModifiedBy>Linea E. Johnson</cp:lastModifiedBy>
  <cp:revision>27</cp:revision>
  <dcterms:created xsi:type="dcterms:W3CDTF">2021-01-19T21:47:11Z</dcterms:created>
  <dcterms:modified xsi:type="dcterms:W3CDTF">2021-03-12T17:34:49Z</dcterms:modified>
</cp:coreProperties>
</file>