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4" r:id="rId2"/>
    <p:sldId id="334" r:id="rId3"/>
    <p:sldId id="321" r:id="rId4"/>
    <p:sldId id="319" r:id="rId5"/>
    <p:sldId id="322" r:id="rId6"/>
    <p:sldId id="320" r:id="rId7"/>
    <p:sldId id="323" r:id="rId8"/>
    <p:sldId id="326" r:id="rId9"/>
    <p:sldId id="328" r:id="rId10"/>
    <p:sldId id="325" r:id="rId11"/>
    <p:sldId id="327" r:id="rId12"/>
    <p:sldId id="331" r:id="rId13"/>
    <p:sldId id="330" r:id="rId14"/>
    <p:sldId id="336" r:id="rId15"/>
    <p:sldId id="332" r:id="rId16"/>
    <p:sldId id="337" r:id="rId17"/>
    <p:sldId id="324" r:id="rId18"/>
    <p:sldId id="338" r:id="rId19"/>
    <p:sldId id="335" r:id="rId20"/>
    <p:sldId id="31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7" autoAdjust="0"/>
    <p:restoredTop sz="94990" autoAdjust="0"/>
  </p:normalViewPr>
  <p:slideViewPr>
    <p:cSldViewPr snapToGrid="0">
      <p:cViewPr>
        <p:scale>
          <a:sx n="99" d="100"/>
          <a:sy n="99" d="100"/>
        </p:scale>
        <p:origin x="-49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tx>
            <c:v>2010</c:v>
          </c:tx>
          <c:invertIfNegative val="0"/>
          <c:cat>
            <c:strRef>
              <c:f>ByRegion!$A$3:$A$8</c:f>
              <c:strCache>
                <c:ptCount val="6"/>
                <c:pt idx="0">
                  <c:v>Mentor 1, Keepmanshoop</c:v>
                </c:pt>
                <c:pt idx="1">
                  <c:v>Mentor 2 , Onandjokwe</c:v>
                </c:pt>
                <c:pt idx="2">
                  <c:v>Mentor 3, Oshakati </c:v>
                </c:pt>
                <c:pt idx="3">
                  <c:v>Mentor 4, Otjiwarongo</c:v>
                </c:pt>
                <c:pt idx="4">
                  <c:v>Mentor 5, Rundu</c:v>
                </c:pt>
                <c:pt idx="5">
                  <c:v>Mentor 6, Katutura</c:v>
                </c:pt>
              </c:strCache>
            </c:strRef>
          </c:cat>
          <c:val>
            <c:numRef>
              <c:f>ByRegion!$H$3:$H$8</c:f>
              <c:numCache>
                <c:formatCode>"$"#,##0</c:formatCode>
                <c:ptCount val="6"/>
                <c:pt idx="0">
                  <c:v>64.32862317267065</c:v>
                </c:pt>
                <c:pt idx="1">
                  <c:v>12.26992286612486</c:v>
                </c:pt>
                <c:pt idx="2">
                  <c:v>12.37665523054821</c:v>
                </c:pt>
                <c:pt idx="3">
                  <c:v>46.92986210362081</c:v>
                </c:pt>
                <c:pt idx="4">
                  <c:v>21.65923307348454</c:v>
                </c:pt>
                <c:pt idx="5">
                  <c:v>20.8473971789175</c:v>
                </c:pt>
              </c:numCache>
            </c:numRef>
          </c:val>
        </c:ser>
        <c:ser>
          <c:idx val="1"/>
          <c:order val="1"/>
          <c:tx>
            <c:v>2011</c:v>
          </c:tx>
          <c:invertIfNegative val="0"/>
          <c:val>
            <c:numRef>
              <c:f>ByRegion!$H$13:$H$18</c:f>
              <c:numCache>
                <c:formatCode>"$"#,##0</c:formatCode>
                <c:ptCount val="6"/>
                <c:pt idx="0">
                  <c:v>49.29023068848243</c:v>
                </c:pt>
                <c:pt idx="1">
                  <c:v>14.91204466567165</c:v>
                </c:pt>
                <c:pt idx="2">
                  <c:v>11.49694788839441</c:v>
                </c:pt>
                <c:pt idx="3">
                  <c:v>33.20243268157711</c:v>
                </c:pt>
                <c:pt idx="4">
                  <c:v>16.74641183589426</c:v>
                </c:pt>
                <c:pt idx="5">
                  <c:v>8.023778406340627</c:v>
                </c:pt>
              </c:numCache>
            </c:numRef>
          </c:val>
        </c:ser>
        <c:dLbls>
          <c:showLegendKey val="0"/>
          <c:showVal val="0"/>
          <c:showCatName val="0"/>
          <c:showSerName val="0"/>
          <c:showPercent val="0"/>
          <c:showBubbleSize val="0"/>
        </c:dLbls>
        <c:gapWidth val="150"/>
        <c:axId val="-2142207336"/>
        <c:axId val="-2141893432"/>
      </c:barChart>
      <c:catAx>
        <c:axId val="-2142207336"/>
        <c:scaling>
          <c:orientation val="minMax"/>
        </c:scaling>
        <c:delete val="0"/>
        <c:axPos val="l"/>
        <c:numFmt formatCode="&quot;$&quot;#,##0_);\(&quot;$&quot;#,##0\)" sourceLinked="1"/>
        <c:majorTickMark val="out"/>
        <c:minorTickMark val="none"/>
        <c:tickLblPos val="nextTo"/>
        <c:txPr>
          <a:bodyPr/>
          <a:lstStyle/>
          <a:p>
            <a:pPr>
              <a:defRPr sz="2000"/>
            </a:pPr>
            <a:endParaRPr lang="en-US"/>
          </a:p>
        </c:txPr>
        <c:crossAx val="-2141893432"/>
        <c:crosses val="autoZero"/>
        <c:auto val="1"/>
        <c:lblAlgn val="ctr"/>
        <c:lblOffset val="100"/>
        <c:noMultiLvlLbl val="0"/>
      </c:catAx>
      <c:valAx>
        <c:axId val="-2141893432"/>
        <c:scaling>
          <c:orientation val="minMax"/>
        </c:scaling>
        <c:delete val="0"/>
        <c:axPos val="b"/>
        <c:majorGridlines/>
        <c:numFmt formatCode="&quot;$&quot;#,##0" sourceLinked="1"/>
        <c:majorTickMark val="out"/>
        <c:minorTickMark val="none"/>
        <c:tickLblPos val="nextTo"/>
        <c:txPr>
          <a:bodyPr/>
          <a:lstStyle/>
          <a:p>
            <a:pPr>
              <a:defRPr sz="2000"/>
            </a:pPr>
            <a:endParaRPr lang="en-US"/>
          </a:p>
        </c:txPr>
        <c:crossAx val="-2142207336"/>
        <c:crosses val="autoZero"/>
        <c:crossBetween val="between"/>
      </c:valAx>
    </c:plotArea>
    <c:legend>
      <c:legendPos val="r"/>
      <c:layout/>
      <c:overlay val="0"/>
      <c:txPr>
        <a:bodyPr/>
        <a:lstStyle/>
        <a:p>
          <a:pPr>
            <a:defRPr sz="2000"/>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F75D0D-517B-7C41-911B-EA36EE819756}"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CF111533-CF5A-5945-BBE7-05A167DA30EE}">
      <dgm:prSet phldrT="[Text]"/>
      <dgm:spPr/>
      <dgm:t>
        <a:bodyPr/>
        <a:lstStyle/>
        <a:p>
          <a:r>
            <a:rPr lang="en-US" dirty="0" smtClean="0"/>
            <a:t>1. Planning your economic evaluation</a:t>
          </a:r>
          <a:endParaRPr lang="en-US" dirty="0"/>
        </a:p>
      </dgm:t>
    </dgm:pt>
    <dgm:pt modelId="{D61E3880-8A44-0B43-861D-248B224A81A7}" type="parTrans" cxnId="{A3ED2C35-FE44-D446-A388-E3823ADCCD21}">
      <dgm:prSet/>
      <dgm:spPr/>
      <dgm:t>
        <a:bodyPr/>
        <a:lstStyle/>
        <a:p>
          <a:endParaRPr lang="en-US"/>
        </a:p>
      </dgm:t>
    </dgm:pt>
    <dgm:pt modelId="{B2DFCE0F-203A-674E-9602-4F6F6C59D0DC}" type="sibTrans" cxnId="{A3ED2C35-FE44-D446-A388-E3823ADCCD21}">
      <dgm:prSet/>
      <dgm:spPr/>
      <dgm:t>
        <a:bodyPr/>
        <a:lstStyle/>
        <a:p>
          <a:endParaRPr lang="en-US"/>
        </a:p>
      </dgm:t>
    </dgm:pt>
    <dgm:pt modelId="{9FC43B12-6E0B-9F49-B48C-4BD1361C601F}">
      <dgm:prSet phldrT="[Text]"/>
      <dgm:spPr/>
      <dgm:t>
        <a:bodyPr/>
        <a:lstStyle/>
        <a:p>
          <a:r>
            <a:rPr lang="en-US" dirty="0" smtClean="0"/>
            <a:t>Tool available for mapping out study</a:t>
          </a:r>
          <a:endParaRPr lang="en-US" dirty="0"/>
        </a:p>
      </dgm:t>
    </dgm:pt>
    <dgm:pt modelId="{08E59FA1-AA15-DD46-B850-5CDF9563FD1E}" type="parTrans" cxnId="{728C666F-62FB-EC47-B6AB-9B1C9CC72A46}">
      <dgm:prSet/>
      <dgm:spPr/>
      <dgm:t>
        <a:bodyPr/>
        <a:lstStyle/>
        <a:p>
          <a:endParaRPr lang="en-US"/>
        </a:p>
      </dgm:t>
    </dgm:pt>
    <dgm:pt modelId="{EB33CE04-C22A-044A-ABD3-24EE8D46CC69}" type="sibTrans" cxnId="{728C666F-62FB-EC47-B6AB-9B1C9CC72A46}">
      <dgm:prSet/>
      <dgm:spPr/>
      <dgm:t>
        <a:bodyPr/>
        <a:lstStyle/>
        <a:p>
          <a:endParaRPr lang="en-US"/>
        </a:p>
      </dgm:t>
    </dgm:pt>
    <dgm:pt modelId="{253F3F60-4E03-B942-B7F6-F9BC351C891C}">
      <dgm:prSet phldrT="[Text]"/>
      <dgm:spPr>
        <a:solidFill>
          <a:schemeClr val="accent6"/>
        </a:solidFill>
      </dgm:spPr>
      <dgm:t>
        <a:bodyPr/>
        <a:lstStyle/>
        <a:p>
          <a:r>
            <a:rPr lang="en-US" dirty="0" smtClean="0"/>
            <a:t>3. Data collection forms</a:t>
          </a:r>
          <a:endParaRPr lang="en-US" dirty="0"/>
        </a:p>
      </dgm:t>
    </dgm:pt>
    <dgm:pt modelId="{8726E251-5266-DD4B-AE9A-C20779518DE0}" type="parTrans" cxnId="{BD4BE5C9-E1FD-8A4D-8BE5-D077B996C935}">
      <dgm:prSet/>
      <dgm:spPr/>
      <dgm:t>
        <a:bodyPr/>
        <a:lstStyle/>
        <a:p>
          <a:endParaRPr lang="en-US"/>
        </a:p>
      </dgm:t>
    </dgm:pt>
    <dgm:pt modelId="{75992D7A-0460-9943-8A16-A927FC13D6F9}" type="sibTrans" cxnId="{BD4BE5C9-E1FD-8A4D-8BE5-D077B996C935}">
      <dgm:prSet/>
      <dgm:spPr/>
      <dgm:t>
        <a:bodyPr/>
        <a:lstStyle/>
        <a:p>
          <a:endParaRPr lang="en-US"/>
        </a:p>
      </dgm:t>
    </dgm:pt>
    <dgm:pt modelId="{FAD41599-2B21-8F48-BB3D-F050DF7833BF}">
      <dgm:prSet phldrT="[Text]"/>
      <dgm:spPr/>
      <dgm:t>
        <a:bodyPr/>
        <a:lstStyle/>
        <a:p>
          <a:r>
            <a:rPr lang="en-US" dirty="0" smtClean="0"/>
            <a:t>Excel or Word document, or both</a:t>
          </a:r>
          <a:endParaRPr lang="en-US" dirty="0"/>
        </a:p>
      </dgm:t>
    </dgm:pt>
    <dgm:pt modelId="{3AC37310-14C6-3F44-9E9F-477CD97F7ACC}" type="parTrans" cxnId="{1867AAFF-4E26-8744-AAEF-BF3F0ACE7A8F}">
      <dgm:prSet/>
      <dgm:spPr/>
      <dgm:t>
        <a:bodyPr/>
        <a:lstStyle/>
        <a:p>
          <a:endParaRPr lang="en-US"/>
        </a:p>
      </dgm:t>
    </dgm:pt>
    <dgm:pt modelId="{6B183978-08D5-F941-B458-32D8DCF10E66}" type="sibTrans" cxnId="{1867AAFF-4E26-8744-AAEF-BF3F0ACE7A8F}">
      <dgm:prSet/>
      <dgm:spPr/>
      <dgm:t>
        <a:bodyPr/>
        <a:lstStyle/>
        <a:p>
          <a:endParaRPr lang="en-US"/>
        </a:p>
      </dgm:t>
    </dgm:pt>
    <dgm:pt modelId="{F523715F-BF44-B949-9B0C-8B18E91F8CD4}">
      <dgm:prSet phldrT="[Text]"/>
      <dgm:spPr>
        <a:solidFill>
          <a:schemeClr val="accent2"/>
        </a:solidFill>
      </dgm:spPr>
      <dgm:t>
        <a:bodyPr/>
        <a:lstStyle/>
        <a:p>
          <a:r>
            <a:rPr lang="en-US" dirty="0" smtClean="0"/>
            <a:t>4. </a:t>
          </a:r>
          <a:r>
            <a:rPr lang="en-US" smtClean="0"/>
            <a:t>Data collection </a:t>
          </a:r>
          <a:r>
            <a:rPr lang="en-US" dirty="0" smtClean="0"/>
            <a:t>plan</a:t>
          </a:r>
          <a:endParaRPr lang="en-US" dirty="0"/>
        </a:p>
      </dgm:t>
    </dgm:pt>
    <dgm:pt modelId="{60C5EAEB-99BF-7247-9C8F-7EAA1287690A}" type="parTrans" cxnId="{1FB286AA-76D4-514B-AE8D-A8A9A0B029B4}">
      <dgm:prSet/>
      <dgm:spPr/>
      <dgm:t>
        <a:bodyPr/>
        <a:lstStyle/>
        <a:p>
          <a:endParaRPr lang="en-US"/>
        </a:p>
      </dgm:t>
    </dgm:pt>
    <dgm:pt modelId="{D33F1612-4354-E94D-85D3-9DB37F287D41}" type="sibTrans" cxnId="{1FB286AA-76D4-514B-AE8D-A8A9A0B029B4}">
      <dgm:prSet/>
      <dgm:spPr/>
      <dgm:t>
        <a:bodyPr/>
        <a:lstStyle/>
        <a:p>
          <a:endParaRPr lang="en-US"/>
        </a:p>
      </dgm:t>
    </dgm:pt>
    <dgm:pt modelId="{3680CFE0-E8FB-BE4C-A879-70844B84D4D9}">
      <dgm:prSet phldrT="[Text]"/>
      <dgm:spPr/>
      <dgm:t>
        <a:bodyPr/>
        <a:lstStyle/>
        <a:p>
          <a:r>
            <a:rPr lang="en-US" dirty="0" smtClean="0"/>
            <a:t>Field visit, operational  plan with work plan, timeline, sources</a:t>
          </a:r>
          <a:endParaRPr lang="en-US" dirty="0"/>
        </a:p>
      </dgm:t>
    </dgm:pt>
    <dgm:pt modelId="{6A0821CC-A256-6848-9251-2EB9EF73FC03}" type="parTrans" cxnId="{236E9498-AE83-3741-BF03-5A1FF895050D}">
      <dgm:prSet/>
      <dgm:spPr/>
      <dgm:t>
        <a:bodyPr/>
        <a:lstStyle/>
        <a:p>
          <a:endParaRPr lang="en-US"/>
        </a:p>
      </dgm:t>
    </dgm:pt>
    <dgm:pt modelId="{9C556281-33C5-554B-8D21-E5DB115D5CF9}" type="sibTrans" cxnId="{236E9498-AE83-3741-BF03-5A1FF895050D}">
      <dgm:prSet/>
      <dgm:spPr/>
      <dgm:t>
        <a:bodyPr/>
        <a:lstStyle/>
        <a:p>
          <a:endParaRPr lang="en-US"/>
        </a:p>
      </dgm:t>
    </dgm:pt>
    <dgm:pt modelId="{1F01C05A-E5BA-7C4D-A924-20232A8D341E}">
      <dgm:prSet/>
      <dgm:spPr>
        <a:solidFill>
          <a:schemeClr val="accent4"/>
        </a:solidFill>
      </dgm:spPr>
      <dgm:t>
        <a:bodyPr/>
        <a:lstStyle/>
        <a:p>
          <a:r>
            <a:rPr lang="en-US" dirty="0" smtClean="0"/>
            <a:t>2. Protocol</a:t>
          </a:r>
          <a:endParaRPr lang="en-US" dirty="0"/>
        </a:p>
      </dgm:t>
    </dgm:pt>
    <dgm:pt modelId="{DD6DABA7-D4AD-ED42-84A1-0D0265FF4A35}" type="parTrans" cxnId="{4CC5D264-3A6A-3F42-BF80-D74E31952E82}">
      <dgm:prSet/>
      <dgm:spPr/>
      <dgm:t>
        <a:bodyPr/>
        <a:lstStyle/>
        <a:p>
          <a:endParaRPr lang="en-US"/>
        </a:p>
      </dgm:t>
    </dgm:pt>
    <dgm:pt modelId="{98B98F93-ED72-5B42-948A-890605B0683F}" type="sibTrans" cxnId="{4CC5D264-3A6A-3F42-BF80-D74E31952E82}">
      <dgm:prSet/>
      <dgm:spPr/>
      <dgm:t>
        <a:bodyPr/>
        <a:lstStyle/>
        <a:p>
          <a:endParaRPr lang="en-US"/>
        </a:p>
      </dgm:t>
    </dgm:pt>
    <dgm:pt modelId="{3F6DD180-3A1B-8049-A2B7-028C6F3BCCE3}">
      <dgm:prSet/>
      <dgm:spPr>
        <a:noFill/>
      </dgm:spPr>
      <dgm:t>
        <a:bodyPr/>
        <a:lstStyle/>
        <a:p>
          <a:r>
            <a:rPr lang="en-US" dirty="0" smtClean="0"/>
            <a:t>Part of larger proposal or stand alone document</a:t>
          </a:r>
          <a:endParaRPr lang="en-US" dirty="0"/>
        </a:p>
      </dgm:t>
    </dgm:pt>
    <dgm:pt modelId="{288E8CD6-9884-8344-A016-5D4705FBE510}" type="parTrans" cxnId="{14DCF144-BC9D-F745-B318-0F1B247B4A65}">
      <dgm:prSet/>
      <dgm:spPr/>
      <dgm:t>
        <a:bodyPr/>
        <a:lstStyle/>
        <a:p>
          <a:endParaRPr lang="en-US"/>
        </a:p>
      </dgm:t>
    </dgm:pt>
    <dgm:pt modelId="{8E3A97CF-7E5A-9D40-A0F9-585A38C9B4C3}" type="sibTrans" cxnId="{14DCF144-BC9D-F745-B318-0F1B247B4A65}">
      <dgm:prSet/>
      <dgm:spPr/>
      <dgm:t>
        <a:bodyPr/>
        <a:lstStyle/>
        <a:p>
          <a:endParaRPr lang="en-US"/>
        </a:p>
      </dgm:t>
    </dgm:pt>
    <dgm:pt modelId="{408FED1A-6F8D-594B-85EA-D48A5926093E}">
      <dgm:prSet/>
      <dgm:spPr>
        <a:solidFill>
          <a:schemeClr val="accent1"/>
        </a:solidFill>
      </dgm:spPr>
      <dgm:t>
        <a:bodyPr/>
        <a:lstStyle/>
        <a:p>
          <a:r>
            <a:rPr lang="en-US" dirty="0" smtClean="0"/>
            <a:t>5. Data analysis and dissemination</a:t>
          </a:r>
          <a:endParaRPr lang="en-US" dirty="0"/>
        </a:p>
      </dgm:t>
    </dgm:pt>
    <dgm:pt modelId="{2E268617-0D7C-9840-B9AB-4DE57EB26D8A}" type="sibTrans" cxnId="{8EBCDE78-D150-8E44-876E-3BA6FA96E4D6}">
      <dgm:prSet/>
      <dgm:spPr/>
      <dgm:t>
        <a:bodyPr/>
        <a:lstStyle/>
        <a:p>
          <a:endParaRPr lang="en-US"/>
        </a:p>
      </dgm:t>
    </dgm:pt>
    <dgm:pt modelId="{4EB910AD-800B-B046-AA6D-98A8A385105B}" type="parTrans" cxnId="{8EBCDE78-D150-8E44-876E-3BA6FA96E4D6}">
      <dgm:prSet/>
      <dgm:spPr/>
      <dgm:t>
        <a:bodyPr/>
        <a:lstStyle/>
        <a:p>
          <a:endParaRPr lang="en-US"/>
        </a:p>
      </dgm:t>
    </dgm:pt>
    <dgm:pt modelId="{F5B43B31-6C7F-2C40-A724-EB80AD3593E1}" type="pres">
      <dgm:prSet presAssocID="{51F75D0D-517B-7C41-911B-EA36EE819756}" presName="rootnode" presStyleCnt="0">
        <dgm:presLayoutVars>
          <dgm:chMax/>
          <dgm:chPref/>
          <dgm:dir/>
          <dgm:animLvl val="lvl"/>
        </dgm:presLayoutVars>
      </dgm:prSet>
      <dgm:spPr/>
      <dgm:t>
        <a:bodyPr/>
        <a:lstStyle/>
        <a:p>
          <a:endParaRPr lang="en-US"/>
        </a:p>
      </dgm:t>
    </dgm:pt>
    <dgm:pt modelId="{DA42C0FC-5CA3-D147-893A-000E64B630BF}" type="pres">
      <dgm:prSet presAssocID="{CF111533-CF5A-5945-BBE7-05A167DA30EE}" presName="composite" presStyleCnt="0"/>
      <dgm:spPr/>
    </dgm:pt>
    <dgm:pt modelId="{49A744A8-0E0C-AB4F-8ECC-DF31A20E018F}" type="pres">
      <dgm:prSet presAssocID="{CF111533-CF5A-5945-BBE7-05A167DA30EE}" presName="bentUpArrow1" presStyleLbl="alignImgPlace1" presStyleIdx="0" presStyleCnt="4"/>
      <dgm:spPr/>
    </dgm:pt>
    <dgm:pt modelId="{3D7F9DC9-7C66-2C4B-94B5-D0FEEAFE4981}" type="pres">
      <dgm:prSet presAssocID="{CF111533-CF5A-5945-BBE7-05A167DA30EE}" presName="ParentText" presStyleLbl="node1" presStyleIdx="0" presStyleCnt="5">
        <dgm:presLayoutVars>
          <dgm:chMax val="1"/>
          <dgm:chPref val="1"/>
          <dgm:bulletEnabled val="1"/>
        </dgm:presLayoutVars>
      </dgm:prSet>
      <dgm:spPr/>
      <dgm:t>
        <a:bodyPr/>
        <a:lstStyle/>
        <a:p>
          <a:endParaRPr lang="en-US"/>
        </a:p>
      </dgm:t>
    </dgm:pt>
    <dgm:pt modelId="{71DD2F6E-2E15-874A-850C-AAB394BD13DB}" type="pres">
      <dgm:prSet presAssocID="{CF111533-CF5A-5945-BBE7-05A167DA30EE}" presName="ChildText" presStyleLbl="revTx" presStyleIdx="0" presStyleCnt="4" custScaleX="182571" custLinFactNeighborX="59802">
        <dgm:presLayoutVars>
          <dgm:chMax val="0"/>
          <dgm:chPref val="0"/>
          <dgm:bulletEnabled val="1"/>
        </dgm:presLayoutVars>
      </dgm:prSet>
      <dgm:spPr/>
      <dgm:t>
        <a:bodyPr/>
        <a:lstStyle/>
        <a:p>
          <a:endParaRPr lang="en-US"/>
        </a:p>
      </dgm:t>
    </dgm:pt>
    <dgm:pt modelId="{E64256FE-EC57-B94E-9A61-E11497C04293}" type="pres">
      <dgm:prSet presAssocID="{B2DFCE0F-203A-674E-9602-4F6F6C59D0DC}" presName="sibTrans" presStyleCnt="0"/>
      <dgm:spPr/>
    </dgm:pt>
    <dgm:pt modelId="{A2EB0F99-8DAA-EF44-96F9-505FAE312209}" type="pres">
      <dgm:prSet presAssocID="{1F01C05A-E5BA-7C4D-A924-20232A8D341E}" presName="composite" presStyleCnt="0"/>
      <dgm:spPr/>
    </dgm:pt>
    <dgm:pt modelId="{F89BDF3E-B5B2-4B4E-80CD-88B9B6180874}" type="pres">
      <dgm:prSet presAssocID="{1F01C05A-E5BA-7C4D-A924-20232A8D341E}" presName="bentUpArrow1" presStyleLbl="alignImgPlace1" presStyleIdx="1" presStyleCnt="4"/>
      <dgm:spPr/>
    </dgm:pt>
    <dgm:pt modelId="{BD647D72-A3C0-A94D-8166-DCB7042D525A}" type="pres">
      <dgm:prSet presAssocID="{1F01C05A-E5BA-7C4D-A924-20232A8D341E}" presName="ParentText" presStyleLbl="node1" presStyleIdx="1" presStyleCnt="5">
        <dgm:presLayoutVars>
          <dgm:chMax val="1"/>
          <dgm:chPref val="1"/>
          <dgm:bulletEnabled val="1"/>
        </dgm:presLayoutVars>
      </dgm:prSet>
      <dgm:spPr/>
      <dgm:t>
        <a:bodyPr/>
        <a:lstStyle/>
        <a:p>
          <a:endParaRPr lang="en-US"/>
        </a:p>
      </dgm:t>
    </dgm:pt>
    <dgm:pt modelId="{9F26EBFA-C180-2840-9A1E-95D4316BB850}" type="pres">
      <dgm:prSet presAssocID="{1F01C05A-E5BA-7C4D-A924-20232A8D341E}" presName="ChildText" presStyleLbl="revTx" presStyleIdx="1" presStyleCnt="4" custScaleX="207585" custLinFactNeighborX="66702" custLinFactNeighborY="-2956">
        <dgm:presLayoutVars>
          <dgm:chMax val="0"/>
          <dgm:chPref val="0"/>
          <dgm:bulletEnabled val="1"/>
        </dgm:presLayoutVars>
      </dgm:prSet>
      <dgm:spPr/>
      <dgm:t>
        <a:bodyPr/>
        <a:lstStyle/>
        <a:p>
          <a:endParaRPr lang="en-US"/>
        </a:p>
      </dgm:t>
    </dgm:pt>
    <dgm:pt modelId="{4E6A8FBC-8042-7749-8B86-F330BB5665A5}" type="pres">
      <dgm:prSet presAssocID="{98B98F93-ED72-5B42-948A-890605B0683F}" presName="sibTrans" presStyleCnt="0"/>
      <dgm:spPr/>
    </dgm:pt>
    <dgm:pt modelId="{D4E17344-3E58-FA48-9AE2-300463FC54CB}" type="pres">
      <dgm:prSet presAssocID="{253F3F60-4E03-B942-B7F6-F9BC351C891C}" presName="composite" presStyleCnt="0"/>
      <dgm:spPr/>
    </dgm:pt>
    <dgm:pt modelId="{F24AB17D-5E22-AD43-AA86-FE927EAD6C23}" type="pres">
      <dgm:prSet presAssocID="{253F3F60-4E03-B942-B7F6-F9BC351C891C}" presName="bentUpArrow1" presStyleLbl="alignImgPlace1" presStyleIdx="2" presStyleCnt="4"/>
      <dgm:spPr/>
    </dgm:pt>
    <dgm:pt modelId="{1267EDC0-7A98-E74B-8E93-08256898BAE9}" type="pres">
      <dgm:prSet presAssocID="{253F3F60-4E03-B942-B7F6-F9BC351C891C}" presName="ParentText" presStyleLbl="node1" presStyleIdx="2" presStyleCnt="5">
        <dgm:presLayoutVars>
          <dgm:chMax val="1"/>
          <dgm:chPref val="1"/>
          <dgm:bulletEnabled val="1"/>
        </dgm:presLayoutVars>
      </dgm:prSet>
      <dgm:spPr/>
      <dgm:t>
        <a:bodyPr/>
        <a:lstStyle/>
        <a:p>
          <a:endParaRPr lang="en-US"/>
        </a:p>
      </dgm:t>
    </dgm:pt>
    <dgm:pt modelId="{3F943072-6C63-BF44-B072-AF3B5AA58511}" type="pres">
      <dgm:prSet presAssocID="{253F3F60-4E03-B942-B7F6-F9BC351C891C}" presName="ChildText" presStyleLbl="revTx" presStyleIdx="2" presStyleCnt="4" custScaleX="175611" custLinFactNeighborX="52967" custLinFactNeighborY="-2196">
        <dgm:presLayoutVars>
          <dgm:chMax val="0"/>
          <dgm:chPref val="0"/>
          <dgm:bulletEnabled val="1"/>
        </dgm:presLayoutVars>
      </dgm:prSet>
      <dgm:spPr/>
      <dgm:t>
        <a:bodyPr/>
        <a:lstStyle/>
        <a:p>
          <a:endParaRPr lang="en-US"/>
        </a:p>
      </dgm:t>
    </dgm:pt>
    <dgm:pt modelId="{03311E8E-D603-3E4F-ADF3-ED2E5E065918}" type="pres">
      <dgm:prSet presAssocID="{75992D7A-0460-9943-8A16-A927FC13D6F9}" presName="sibTrans" presStyleCnt="0"/>
      <dgm:spPr/>
    </dgm:pt>
    <dgm:pt modelId="{DDAA7159-AE27-0041-B01F-F04BECFC38F9}" type="pres">
      <dgm:prSet presAssocID="{F523715F-BF44-B949-9B0C-8B18E91F8CD4}" presName="composite" presStyleCnt="0"/>
      <dgm:spPr/>
    </dgm:pt>
    <dgm:pt modelId="{CD5A4833-1C4C-8541-8891-5E223980ABAB}" type="pres">
      <dgm:prSet presAssocID="{F523715F-BF44-B949-9B0C-8B18E91F8CD4}" presName="bentUpArrow1" presStyleLbl="alignImgPlace1" presStyleIdx="3" presStyleCnt="4"/>
      <dgm:spPr/>
    </dgm:pt>
    <dgm:pt modelId="{C60D1F51-23A4-3E45-9ECE-36C17F5B7D5D}" type="pres">
      <dgm:prSet presAssocID="{F523715F-BF44-B949-9B0C-8B18E91F8CD4}" presName="ParentText" presStyleLbl="node1" presStyleIdx="3" presStyleCnt="5">
        <dgm:presLayoutVars>
          <dgm:chMax val="1"/>
          <dgm:chPref val="1"/>
          <dgm:bulletEnabled val="1"/>
        </dgm:presLayoutVars>
      </dgm:prSet>
      <dgm:spPr/>
      <dgm:t>
        <a:bodyPr/>
        <a:lstStyle/>
        <a:p>
          <a:endParaRPr lang="en-US"/>
        </a:p>
      </dgm:t>
    </dgm:pt>
    <dgm:pt modelId="{338B6126-A92F-9843-8F2F-4AEB09DBE98D}" type="pres">
      <dgm:prSet presAssocID="{F523715F-BF44-B949-9B0C-8B18E91F8CD4}" presName="ChildText" presStyleLbl="revTx" presStyleIdx="3" presStyleCnt="4" custScaleX="134466" custLinFactNeighborX="26830" custLinFactNeighborY="-4057">
        <dgm:presLayoutVars>
          <dgm:chMax val="0"/>
          <dgm:chPref val="0"/>
          <dgm:bulletEnabled val="1"/>
        </dgm:presLayoutVars>
      </dgm:prSet>
      <dgm:spPr/>
      <dgm:t>
        <a:bodyPr/>
        <a:lstStyle/>
        <a:p>
          <a:endParaRPr lang="en-US"/>
        </a:p>
      </dgm:t>
    </dgm:pt>
    <dgm:pt modelId="{BCD17EE4-3DF0-EC4B-8077-5F12F04A5297}" type="pres">
      <dgm:prSet presAssocID="{D33F1612-4354-E94D-85D3-9DB37F287D41}" presName="sibTrans" presStyleCnt="0"/>
      <dgm:spPr/>
    </dgm:pt>
    <dgm:pt modelId="{D5F278C6-5B95-0640-AA27-DEDB567DBBE4}" type="pres">
      <dgm:prSet presAssocID="{408FED1A-6F8D-594B-85EA-D48A5926093E}" presName="composite" presStyleCnt="0"/>
      <dgm:spPr/>
    </dgm:pt>
    <dgm:pt modelId="{51D475E3-D6A7-DC49-82FA-6E3371C4EFFB}" type="pres">
      <dgm:prSet presAssocID="{408FED1A-6F8D-594B-85EA-D48A5926093E}" presName="ParentText" presStyleLbl="node1" presStyleIdx="4" presStyleCnt="5">
        <dgm:presLayoutVars>
          <dgm:chMax val="1"/>
          <dgm:chPref val="1"/>
          <dgm:bulletEnabled val="1"/>
        </dgm:presLayoutVars>
      </dgm:prSet>
      <dgm:spPr/>
      <dgm:t>
        <a:bodyPr/>
        <a:lstStyle/>
        <a:p>
          <a:endParaRPr lang="en-US"/>
        </a:p>
      </dgm:t>
    </dgm:pt>
  </dgm:ptLst>
  <dgm:cxnLst>
    <dgm:cxn modelId="{C2FEB990-7906-2E46-9915-14A3E48317F4}" type="presOf" srcId="{51F75D0D-517B-7C41-911B-EA36EE819756}" destId="{F5B43B31-6C7F-2C40-A724-EB80AD3593E1}" srcOrd="0" destOrd="0" presId="urn:microsoft.com/office/officeart/2005/8/layout/StepDownProcess"/>
    <dgm:cxn modelId="{1FB286AA-76D4-514B-AE8D-A8A9A0B029B4}" srcId="{51F75D0D-517B-7C41-911B-EA36EE819756}" destId="{F523715F-BF44-B949-9B0C-8B18E91F8CD4}" srcOrd="3" destOrd="0" parTransId="{60C5EAEB-99BF-7247-9C8F-7EAA1287690A}" sibTransId="{D33F1612-4354-E94D-85D3-9DB37F287D41}"/>
    <dgm:cxn modelId="{1867AAFF-4E26-8744-AAEF-BF3F0ACE7A8F}" srcId="{253F3F60-4E03-B942-B7F6-F9BC351C891C}" destId="{FAD41599-2B21-8F48-BB3D-F050DF7833BF}" srcOrd="0" destOrd="0" parTransId="{3AC37310-14C6-3F44-9E9F-477CD97F7ACC}" sibTransId="{6B183978-08D5-F941-B458-32D8DCF10E66}"/>
    <dgm:cxn modelId="{2C1D1099-4ADA-CE4D-9B2B-92508A9C3107}" type="presOf" srcId="{253F3F60-4E03-B942-B7F6-F9BC351C891C}" destId="{1267EDC0-7A98-E74B-8E93-08256898BAE9}" srcOrd="0" destOrd="0" presId="urn:microsoft.com/office/officeart/2005/8/layout/StepDownProcess"/>
    <dgm:cxn modelId="{F702B088-04BB-5F49-AB7B-F00D1557300F}" type="presOf" srcId="{408FED1A-6F8D-594B-85EA-D48A5926093E}" destId="{51D475E3-D6A7-DC49-82FA-6E3371C4EFFB}" srcOrd="0" destOrd="0" presId="urn:microsoft.com/office/officeart/2005/8/layout/StepDownProcess"/>
    <dgm:cxn modelId="{B859A7BE-8CED-6040-9D72-89A4B41998B5}" type="presOf" srcId="{1F01C05A-E5BA-7C4D-A924-20232A8D341E}" destId="{BD647D72-A3C0-A94D-8166-DCB7042D525A}" srcOrd="0" destOrd="0" presId="urn:microsoft.com/office/officeart/2005/8/layout/StepDownProcess"/>
    <dgm:cxn modelId="{236E9498-AE83-3741-BF03-5A1FF895050D}" srcId="{F523715F-BF44-B949-9B0C-8B18E91F8CD4}" destId="{3680CFE0-E8FB-BE4C-A879-70844B84D4D9}" srcOrd="0" destOrd="0" parTransId="{6A0821CC-A256-6848-9251-2EB9EF73FC03}" sibTransId="{9C556281-33C5-554B-8D21-E5DB115D5CF9}"/>
    <dgm:cxn modelId="{8B91489D-A33A-E94A-8F5D-F452CE1E16A8}" type="presOf" srcId="{F523715F-BF44-B949-9B0C-8B18E91F8CD4}" destId="{C60D1F51-23A4-3E45-9ECE-36C17F5B7D5D}" srcOrd="0" destOrd="0" presId="urn:microsoft.com/office/officeart/2005/8/layout/StepDownProcess"/>
    <dgm:cxn modelId="{14DCF144-BC9D-F745-B318-0F1B247B4A65}" srcId="{1F01C05A-E5BA-7C4D-A924-20232A8D341E}" destId="{3F6DD180-3A1B-8049-A2B7-028C6F3BCCE3}" srcOrd="0" destOrd="0" parTransId="{288E8CD6-9884-8344-A016-5D4705FBE510}" sibTransId="{8E3A97CF-7E5A-9D40-A0F9-585A38C9B4C3}"/>
    <dgm:cxn modelId="{B76C7C55-DC1C-5648-B261-047406A93695}" type="presOf" srcId="{CF111533-CF5A-5945-BBE7-05A167DA30EE}" destId="{3D7F9DC9-7C66-2C4B-94B5-D0FEEAFE4981}" srcOrd="0" destOrd="0" presId="urn:microsoft.com/office/officeart/2005/8/layout/StepDownProcess"/>
    <dgm:cxn modelId="{EB3AFA8F-8BEE-004C-A5D2-228025BE0F39}" type="presOf" srcId="{3680CFE0-E8FB-BE4C-A879-70844B84D4D9}" destId="{338B6126-A92F-9843-8F2F-4AEB09DBE98D}" srcOrd="0" destOrd="0" presId="urn:microsoft.com/office/officeart/2005/8/layout/StepDownProcess"/>
    <dgm:cxn modelId="{983A0691-DD40-2849-AA2F-B1EB207F2923}" type="presOf" srcId="{FAD41599-2B21-8F48-BB3D-F050DF7833BF}" destId="{3F943072-6C63-BF44-B072-AF3B5AA58511}" srcOrd="0" destOrd="0" presId="urn:microsoft.com/office/officeart/2005/8/layout/StepDownProcess"/>
    <dgm:cxn modelId="{728C666F-62FB-EC47-B6AB-9B1C9CC72A46}" srcId="{CF111533-CF5A-5945-BBE7-05A167DA30EE}" destId="{9FC43B12-6E0B-9F49-B48C-4BD1361C601F}" srcOrd="0" destOrd="0" parTransId="{08E59FA1-AA15-DD46-B850-5CDF9563FD1E}" sibTransId="{EB33CE04-C22A-044A-ABD3-24EE8D46CC69}"/>
    <dgm:cxn modelId="{8EBCDE78-D150-8E44-876E-3BA6FA96E4D6}" srcId="{51F75D0D-517B-7C41-911B-EA36EE819756}" destId="{408FED1A-6F8D-594B-85EA-D48A5926093E}" srcOrd="4" destOrd="0" parTransId="{4EB910AD-800B-B046-AA6D-98A8A385105B}" sibTransId="{2E268617-0D7C-9840-B9AB-4DE57EB26D8A}"/>
    <dgm:cxn modelId="{A3ED2C35-FE44-D446-A388-E3823ADCCD21}" srcId="{51F75D0D-517B-7C41-911B-EA36EE819756}" destId="{CF111533-CF5A-5945-BBE7-05A167DA30EE}" srcOrd="0" destOrd="0" parTransId="{D61E3880-8A44-0B43-861D-248B224A81A7}" sibTransId="{B2DFCE0F-203A-674E-9602-4F6F6C59D0DC}"/>
    <dgm:cxn modelId="{2E24ACF8-A4A2-F24D-8B82-B74887FFB294}" type="presOf" srcId="{9FC43B12-6E0B-9F49-B48C-4BD1361C601F}" destId="{71DD2F6E-2E15-874A-850C-AAB394BD13DB}" srcOrd="0" destOrd="0" presId="urn:microsoft.com/office/officeart/2005/8/layout/StepDownProcess"/>
    <dgm:cxn modelId="{95667ADC-989B-2249-B0C1-0CB18440B461}" type="presOf" srcId="{3F6DD180-3A1B-8049-A2B7-028C6F3BCCE3}" destId="{9F26EBFA-C180-2840-9A1E-95D4316BB850}" srcOrd="0" destOrd="0" presId="urn:microsoft.com/office/officeart/2005/8/layout/StepDownProcess"/>
    <dgm:cxn modelId="{BD4BE5C9-E1FD-8A4D-8BE5-D077B996C935}" srcId="{51F75D0D-517B-7C41-911B-EA36EE819756}" destId="{253F3F60-4E03-B942-B7F6-F9BC351C891C}" srcOrd="2" destOrd="0" parTransId="{8726E251-5266-DD4B-AE9A-C20779518DE0}" sibTransId="{75992D7A-0460-9943-8A16-A927FC13D6F9}"/>
    <dgm:cxn modelId="{4CC5D264-3A6A-3F42-BF80-D74E31952E82}" srcId="{51F75D0D-517B-7C41-911B-EA36EE819756}" destId="{1F01C05A-E5BA-7C4D-A924-20232A8D341E}" srcOrd="1" destOrd="0" parTransId="{DD6DABA7-D4AD-ED42-84A1-0D0265FF4A35}" sibTransId="{98B98F93-ED72-5B42-948A-890605B0683F}"/>
    <dgm:cxn modelId="{2D11F4C1-3644-A247-952C-C22C93FD3859}" type="presParOf" srcId="{F5B43B31-6C7F-2C40-A724-EB80AD3593E1}" destId="{DA42C0FC-5CA3-D147-893A-000E64B630BF}" srcOrd="0" destOrd="0" presId="urn:microsoft.com/office/officeart/2005/8/layout/StepDownProcess"/>
    <dgm:cxn modelId="{05BE178F-EF6D-9640-9242-715A16DB7D82}" type="presParOf" srcId="{DA42C0FC-5CA3-D147-893A-000E64B630BF}" destId="{49A744A8-0E0C-AB4F-8ECC-DF31A20E018F}" srcOrd="0" destOrd="0" presId="urn:microsoft.com/office/officeart/2005/8/layout/StepDownProcess"/>
    <dgm:cxn modelId="{26C0368A-37AA-4641-88A4-5BFFDF5D54E3}" type="presParOf" srcId="{DA42C0FC-5CA3-D147-893A-000E64B630BF}" destId="{3D7F9DC9-7C66-2C4B-94B5-D0FEEAFE4981}" srcOrd="1" destOrd="0" presId="urn:microsoft.com/office/officeart/2005/8/layout/StepDownProcess"/>
    <dgm:cxn modelId="{39D72866-9EBE-DB47-94E9-1226B911872A}" type="presParOf" srcId="{DA42C0FC-5CA3-D147-893A-000E64B630BF}" destId="{71DD2F6E-2E15-874A-850C-AAB394BD13DB}" srcOrd="2" destOrd="0" presId="urn:microsoft.com/office/officeart/2005/8/layout/StepDownProcess"/>
    <dgm:cxn modelId="{67F6B46A-03AB-8544-9A2B-E4E4200E01F8}" type="presParOf" srcId="{F5B43B31-6C7F-2C40-A724-EB80AD3593E1}" destId="{E64256FE-EC57-B94E-9A61-E11497C04293}" srcOrd="1" destOrd="0" presId="urn:microsoft.com/office/officeart/2005/8/layout/StepDownProcess"/>
    <dgm:cxn modelId="{AA458ED7-CF3F-9A49-B653-F1589E7FAA8A}" type="presParOf" srcId="{F5B43B31-6C7F-2C40-A724-EB80AD3593E1}" destId="{A2EB0F99-8DAA-EF44-96F9-505FAE312209}" srcOrd="2" destOrd="0" presId="urn:microsoft.com/office/officeart/2005/8/layout/StepDownProcess"/>
    <dgm:cxn modelId="{C1330050-37ED-AE44-B9AF-F8F43148C3BA}" type="presParOf" srcId="{A2EB0F99-8DAA-EF44-96F9-505FAE312209}" destId="{F89BDF3E-B5B2-4B4E-80CD-88B9B6180874}" srcOrd="0" destOrd="0" presId="urn:microsoft.com/office/officeart/2005/8/layout/StepDownProcess"/>
    <dgm:cxn modelId="{2025C828-3DE8-2F41-B1AF-CDCA8DD06242}" type="presParOf" srcId="{A2EB0F99-8DAA-EF44-96F9-505FAE312209}" destId="{BD647D72-A3C0-A94D-8166-DCB7042D525A}" srcOrd="1" destOrd="0" presId="urn:microsoft.com/office/officeart/2005/8/layout/StepDownProcess"/>
    <dgm:cxn modelId="{EF60BC7A-622A-CF45-B323-DD96815BDF30}" type="presParOf" srcId="{A2EB0F99-8DAA-EF44-96F9-505FAE312209}" destId="{9F26EBFA-C180-2840-9A1E-95D4316BB850}" srcOrd="2" destOrd="0" presId="urn:microsoft.com/office/officeart/2005/8/layout/StepDownProcess"/>
    <dgm:cxn modelId="{35CAADAC-AA93-FB4D-8714-227C70D61CF5}" type="presParOf" srcId="{F5B43B31-6C7F-2C40-A724-EB80AD3593E1}" destId="{4E6A8FBC-8042-7749-8B86-F330BB5665A5}" srcOrd="3" destOrd="0" presId="urn:microsoft.com/office/officeart/2005/8/layout/StepDownProcess"/>
    <dgm:cxn modelId="{31366AE2-AB3A-224C-96FD-E96EE26350A4}" type="presParOf" srcId="{F5B43B31-6C7F-2C40-A724-EB80AD3593E1}" destId="{D4E17344-3E58-FA48-9AE2-300463FC54CB}" srcOrd="4" destOrd="0" presId="urn:microsoft.com/office/officeart/2005/8/layout/StepDownProcess"/>
    <dgm:cxn modelId="{059E8EFD-46AA-964F-B6B6-CEADBF8A80DA}" type="presParOf" srcId="{D4E17344-3E58-FA48-9AE2-300463FC54CB}" destId="{F24AB17D-5E22-AD43-AA86-FE927EAD6C23}" srcOrd="0" destOrd="0" presId="urn:microsoft.com/office/officeart/2005/8/layout/StepDownProcess"/>
    <dgm:cxn modelId="{2D16FA9A-7338-144E-A276-46F171E8173A}" type="presParOf" srcId="{D4E17344-3E58-FA48-9AE2-300463FC54CB}" destId="{1267EDC0-7A98-E74B-8E93-08256898BAE9}" srcOrd="1" destOrd="0" presId="urn:microsoft.com/office/officeart/2005/8/layout/StepDownProcess"/>
    <dgm:cxn modelId="{BC39900C-AD34-1A4E-B686-60D643DC9ACB}" type="presParOf" srcId="{D4E17344-3E58-FA48-9AE2-300463FC54CB}" destId="{3F943072-6C63-BF44-B072-AF3B5AA58511}" srcOrd="2" destOrd="0" presId="urn:microsoft.com/office/officeart/2005/8/layout/StepDownProcess"/>
    <dgm:cxn modelId="{12A28F70-D427-604B-8CCE-874703F956AD}" type="presParOf" srcId="{F5B43B31-6C7F-2C40-A724-EB80AD3593E1}" destId="{03311E8E-D603-3E4F-ADF3-ED2E5E065918}" srcOrd="5" destOrd="0" presId="urn:microsoft.com/office/officeart/2005/8/layout/StepDownProcess"/>
    <dgm:cxn modelId="{7326AB11-9CC3-AD4F-A947-038C8F962C27}" type="presParOf" srcId="{F5B43B31-6C7F-2C40-A724-EB80AD3593E1}" destId="{DDAA7159-AE27-0041-B01F-F04BECFC38F9}" srcOrd="6" destOrd="0" presId="urn:microsoft.com/office/officeart/2005/8/layout/StepDownProcess"/>
    <dgm:cxn modelId="{67BEE304-A73F-624B-8D79-BC13F47002B0}" type="presParOf" srcId="{DDAA7159-AE27-0041-B01F-F04BECFC38F9}" destId="{CD5A4833-1C4C-8541-8891-5E223980ABAB}" srcOrd="0" destOrd="0" presId="urn:microsoft.com/office/officeart/2005/8/layout/StepDownProcess"/>
    <dgm:cxn modelId="{4A82761D-3DB3-8947-8BBD-C11D571CFB35}" type="presParOf" srcId="{DDAA7159-AE27-0041-B01F-F04BECFC38F9}" destId="{C60D1F51-23A4-3E45-9ECE-36C17F5B7D5D}" srcOrd="1" destOrd="0" presId="urn:microsoft.com/office/officeart/2005/8/layout/StepDownProcess"/>
    <dgm:cxn modelId="{A0C6F590-309D-064B-8762-C4DF47A15CB4}" type="presParOf" srcId="{DDAA7159-AE27-0041-B01F-F04BECFC38F9}" destId="{338B6126-A92F-9843-8F2F-4AEB09DBE98D}" srcOrd="2" destOrd="0" presId="urn:microsoft.com/office/officeart/2005/8/layout/StepDownProcess"/>
    <dgm:cxn modelId="{AF72B84D-4679-4546-878E-75A3395918A9}" type="presParOf" srcId="{F5B43B31-6C7F-2C40-A724-EB80AD3593E1}" destId="{BCD17EE4-3DF0-EC4B-8077-5F12F04A5297}" srcOrd="7" destOrd="0" presId="urn:microsoft.com/office/officeart/2005/8/layout/StepDownProcess"/>
    <dgm:cxn modelId="{0C709929-E64D-A540-9F8A-BC2E0DE21CD3}" type="presParOf" srcId="{F5B43B31-6C7F-2C40-A724-EB80AD3593E1}" destId="{D5F278C6-5B95-0640-AA27-DEDB567DBBE4}" srcOrd="8" destOrd="0" presId="urn:microsoft.com/office/officeart/2005/8/layout/StepDownProcess"/>
    <dgm:cxn modelId="{44B7372F-B8A3-8248-999C-F4F222FA752F}" type="presParOf" srcId="{D5F278C6-5B95-0640-AA27-DEDB567DBBE4}" destId="{51D475E3-D6A7-DC49-82FA-6E3371C4EFFB}"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744A8-0E0C-AB4F-8ECC-DF31A20E018F}">
      <dsp:nvSpPr>
        <dsp:cNvPr id="0" name=""/>
        <dsp:cNvSpPr/>
      </dsp:nvSpPr>
      <dsp:spPr>
        <a:xfrm rot="5400000">
          <a:off x="1384950" y="762875"/>
          <a:ext cx="663918" cy="755848"/>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D7F9DC9-7C66-2C4B-94B5-D0FEEAFE4981}">
      <dsp:nvSpPr>
        <dsp:cNvPr id="0" name=""/>
        <dsp:cNvSpPr/>
      </dsp:nvSpPr>
      <dsp:spPr>
        <a:xfrm>
          <a:off x="1209052" y="26907"/>
          <a:ext cx="1117648" cy="782317"/>
        </a:xfrm>
        <a:prstGeom prst="roundRect">
          <a:avLst>
            <a:gd name="adj" fmla="val 1667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1. Planning your economic evaluation</a:t>
          </a:r>
          <a:endParaRPr lang="en-US" sz="1200" kern="1200" dirty="0"/>
        </a:p>
      </dsp:txBody>
      <dsp:txXfrm>
        <a:off x="1247248" y="65103"/>
        <a:ext cx="1041256" cy="705925"/>
      </dsp:txXfrm>
    </dsp:sp>
    <dsp:sp modelId="{71DD2F6E-2E15-874A-850C-AAB394BD13DB}">
      <dsp:nvSpPr>
        <dsp:cNvPr id="0" name=""/>
        <dsp:cNvSpPr/>
      </dsp:nvSpPr>
      <dsp:spPr>
        <a:xfrm>
          <a:off x="2477216" y="101519"/>
          <a:ext cx="1484067" cy="63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Tool available for mapping out study</a:t>
          </a:r>
          <a:endParaRPr lang="en-US" sz="900" kern="1200" dirty="0"/>
        </a:p>
      </dsp:txBody>
      <dsp:txXfrm>
        <a:off x="2477216" y="101519"/>
        <a:ext cx="1484067" cy="632303"/>
      </dsp:txXfrm>
    </dsp:sp>
    <dsp:sp modelId="{F89BDF3E-B5B2-4B4E-80CD-88B9B6180874}">
      <dsp:nvSpPr>
        <dsp:cNvPr id="0" name=""/>
        <dsp:cNvSpPr/>
      </dsp:nvSpPr>
      <dsp:spPr>
        <a:xfrm rot="5400000">
          <a:off x="2472687" y="1641676"/>
          <a:ext cx="663918" cy="755848"/>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D647D72-A3C0-A94D-8166-DCB7042D525A}">
      <dsp:nvSpPr>
        <dsp:cNvPr id="0" name=""/>
        <dsp:cNvSpPr/>
      </dsp:nvSpPr>
      <dsp:spPr>
        <a:xfrm>
          <a:off x="2296789" y="905708"/>
          <a:ext cx="1117648" cy="782317"/>
        </a:xfrm>
        <a:prstGeom prst="roundRect">
          <a:avLst>
            <a:gd name="adj" fmla="val 16670"/>
          </a:avLst>
        </a:prstGeom>
        <a:solidFill>
          <a:schemeClr val="accent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 Protocol</a:t>
          </a:r>
          <a:endParaRPr lang="en-US" sz="1200" kern="1200" dirty="0"/>
        </a:p>
      </dsp:txBody>
      <dsp:txXfrm>
        <a:off x="2334985" y="943904"/>
        <a:ext cx="1041256" cy="705925"/>
      </dsp:txXfrm>
    </dsp:sp>
    <dsp:sp modelId="{9F26EBFA-C180-2840-9A1E-95D4316BB850}">
      <dsp:nvSpPr>
        <dsp:cNvPr id="0" name=""/>
        <dsp:cNvSpPr/>
      </dsp:nvSpPr>
      <dsp:spPr>
        <a:xfrm>
          <a:off x="3519375" y="961629"/>
          <a:ext cx="1687398" cy="63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Part of larger proposal or stand alone document</a:t>
          </a:r>
          <a:endParaRPr lang="en-US" sz="900" kern="1200" dirty="0"/>
        </a:p>
      </dsp:txBody>
      <dsp:txXfrm>
        <a:off x="3519375" y="961629"/>
        <a:ext cx="1687398" cy="632303"/>
      </dsp:txXfrm>
    </dsp:sp>
    <dsp:sp modelId="{F24AB17D-5E22-AD43-AA86-FE927EAD6C23}">
      <dsp:nvSpPr>
        <dsp:cNvPr id="0" name=""/>
        <dsp:cNvSpPr/>
      </dsp:nvSpPr>
      <dsp:spPr>
        <a:xfrm rot="5400000">
          <a:off x="3560423" y="2520477"/>
          <a:ext cx="663918" cy="755848"/>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267EDC0-7A98-E74B-8E93-08256898BAE9}">
      <dsp:nvSpPr>
        <dsp:cNvPr id="0" name=""/>
        <dsp:cNvSpPr/>
      </dsp:nvSpPr>
      <dsp:spPr>
        <a:xfrm>
          <a:off x="3384525" y="1784510"/>
          <a:ext cx="1117648" cy="782317"/>
        </a:xfrm>
        <a:prstGeom prst="roundRect">
          <a:avLst>
            <a:gd name="adj" fmla="val 16670"/>
          </a:avLst>
        </a:prstGeom>
        <a:solidFill>
          <a:schemeClr val="accent6"/>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3. Data collection forms</a:t>
          </a:r>
          <a:endParaRPr lang="en-US" sz="1200" kern="1200" dirty="0"/>
        </a:p>
      </dsp:txBody>
      <dsp:txXfrm>
        <a:off x="3422721" y="1822706"/>
        <a:ext cx="1041256" cy="705925"/>
      </dsp:txXfrm>
    </dsp:sp>
    <dsp:sp modelId="{3F943072-6C63-BF44-B072-AF3B5AA58511}">
      <dsp:nvSpPr>
        <dsp:cNvPr id="0" name=""/>
        <dsp:cNvSpPr/>
      </dsp:nvSpPr>
      <dsp:spPr>
        <a:xfrm>
          <a:off x="4625417" y="1845236"/>
          <a:ext cx="1427491" cy="63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Excel or Word document, or both</a:t>
          </a:r>
          <a:endParaRPr lang="en-US" sz="900" kern="1200" dirty="0"/>
        </a:p>
      </dsp:txBody>
      <dsp:txXfrm>
        <a:off x="4625417" y="1845236"/>
        <a:ext cx="1427491" cy="632303"/>
      </dsp:txXfrm>
    </dsp:sp>
    <dsp:sp modelId="{CD5A4833-1C4C-8541-8891-5E223980ABAB}">
      <dsp:nvSpPr>
        <dsp:cNvPr id="0" name=""/>
        <dsp:cNvSpPr/>
      </dsp:nvSpPr>
      <dsp:spPr>
        <a:xfrm rot="5400000">
          <a:off x="4648160" y="3399278"/>
          <a:ext cx="663918" cy="755848"/>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60D1F51-23A4-3E45-9ECE-36C17F5B7D5D}">
      <dsp:nvSpPr>
        <dsp:cNvPr id="0" name=""/>
        <dsp:cNvSpPr/>
      </dsp:nvSpPr>
      <dsp:spPr>
        <a:xfrm>
          <a:off x="4472262" y="2663311"/>
          <a:ext cx="1117648" cy="782317"/>
        </a:xfrm>
        <a:prstGeom prst="roundRect">
          <a:avLst>
            <a:gd name="adj" fmla="val 16670"/>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4. </a:t>
          </a:r>
          <a:r>
            <a:rPr lang="en-US" sz="1200" kern="1200" smtClean="0"/>
            <a:t>Data collection </a:t>
          </a:r>
          <a:r>
            <a:rPr lang="en-US" sz="1200" kern="1200" dirty="0" smtClean="0"/>
            <a:t>plan</a:t>
          </a:r>
          <a:endParaRPr lang="en-US" sz="1200" kern="1200" dirty="0"/>
        </a:p>
      </dsp:txBody>
      <dsp:txXfrm>
        <a:off x="4510458" y="2701507"/>
        <a:ext cx="1041256" cy="705925"/>
      </dsp:txXfrm>
    </dsp:sp>
    <dsp:sp modelId="{338B6126-A92F-9843-8F2F-4AEB09DBE98D}">
      <dsp:nvSpPr>
        <dsp:cNvPr id="0" name=""/>
        <dsp:cNvSpPr/>
      </dsp:nvSpPr>
      <dsp:spPr>
        <a:xfrm>
          <a:off x="5667922" y="2712270"/>
          <a:ext cx="1093035" cy="63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t>Field visit, operational  plan with work plan, timeline, sources</a:t>
          </a:r>
          <a:endParaRPr lang="en-US" sz="900" kern="1200" dirty="0"/>
        </a:p>
      </dsp:txBody>
      <dsp:txXfrm>
        <a:off x="5667922" y="2712270"/>
        <a:ext cx="1093035" cy="632303"/>
      </dsp:txXfrm>
    </dsp:sp>
    <dsp:sp modelId="{51D475E3-D6A7-DC49-82FA-6E3371C4EFFB}">
      <dsp:nvSpPr>
        <dsp:cNvPr id="0" name=""/>
        <dsp:cNvSpPr/>
      </dsp:nvSpPr>
      <dsp:spPr>
        <a:xfrm>
          <a:off x="5559998" y="3542112"/>
          <a:ext cx="1117648" cy="782317"/>
        </a:xfrm>
        <a:prstGeom prst="roundRect">
          <a:avLst>
            <a:gd name="adj" fmla="val 16670"/>
          </a:avLst>
        </a:prstGeom>
        <a:solidFill>
          <a:schemeClr val="accent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5. Data analysis and dissemination</a:t>
          </a:r>
          <a:endParaRPr lang="en-US" sz="1200" kern="1200" dirty="0"/>
        </a:p>
      </dsp:txBody>
      <dsp:txXfrm>
        <a:off x="5598194" y="3580308"/>
        <a:ext cx="1041256" cy="70592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736F73-127A-924C-8D66-10E5E1D18162}" type="datetimeFigureOut">
              <a:rPr lang="en-US" smtClean="0"/>
              <a:t>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918E70-6F9D-C84D-A29D-BD711C815291}" type="slidenum">
              <a:rPr lang="en-US" smtClean="0"/>
              <a:t>‹#›</a:t>
            </a:fld>
            <a:endParaRPr lang="en-US"/>
          </a:p>
        </p:txBody>
      </p:sp>
    </p:spTree>
    <p:extLst>
      <p:ext uri="{BB962C8B-B14F-4D97-AF65-F5344CB8AC3E}">
        <p14:creationId xmlns:p14="http://schemas.microsoft.com/office/powerpoint/2010/main" val="7468772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918E70-6F9D-C84D-A29D-BD711C815291}" type="slidenum">
              <a:rPr lang="en-US" smtClean="0"/>
              <a:t>2</a:t>
            </a:fld>
            <a:endParaRPr lang="en-US"/>
          </a:p>
        </p:txBody>
      </p:sp>
    </p:spTree>
    <p:extLst>
      <p:ext uri="{BB962C8B-B14F-4D97-AF65-F5344CB8AC3E}">
        <p14:creationId xmlns:p14="http://schemas.microsoft.com/office/powerpoint/2010/main" val="3874667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MoHSS</a:t>
            </a:r>
            <a:r>
              <a:rPr lang="en-US" sz="1200" kern="1200" dirty="0" smtClean="0">
                <a:solidFill>
                  <a:schemeClr val="tx1"/>
                </a:solidFill>
                <a:effectLst/>
                <a:latin typeface="+mn-lt"/>
                <a:ea typeface="+mn-ea"/>
                <a:cs typeface="+mn-cs"/>
              </a:rPr>
              <a:t> Division of Pharmacy Services reported that 80,375 patients were enrolled in ART in December of 2010 and 90,122 patients were enrolled in December 2011.  Using these data, the cost of the clinical mentoring program per patient treated was $20.19 in 2010 and $15.98 in 2011</a:t>
            </a:r>
            <a:endParaRPr lang="en-US" dirty="0"/>
          </a:p>
        </p:txBody>
      </p:sp>
      <p:sp>
        <p:nvSpPr>
          <p:cNvPr id="4" name="Slide Number Placeholder 3"/>
          <p:cNvSpPr>
            <a:spLocks noGrp="1"/>
          </p:cNvSpPr>
          <p:nvPr>
            <p:ph type="sldNum" sz="quarter" idx="10"/>
          </p:nvPr>
        </p:nvSpPr>
        <p:spPr/>
        <p:txBody>
          <a:bodyPr/>
          <a:lstStyle/>
          <a:p>
            <a:fld id="{F0918E70-6F9D-C84D-A29D-BD711C815291}" type="slidenum">
              <a:rPr lang="en-US" smtClean="0"/>
              <a:t>17</a:t>
            </a:fld>
            <a:endParaRPr lang="en-US"/>
          </a:p>
        </p:txBody>
      </p:sp>
    </p:spTree>
    <p:extLst>
      <p:ext uri="{BB962C8B-B14F-4D97-AF65-F5344CB8AC3E}">
        <p14:creationId xmlns:p14="http://schemas.microsoft.com/office/powerpoint/2010/main" val="7218475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6.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6.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3CF78-716D-49B6-A969-0FA64A732FB1}"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43651"/>
            <a:ext cx="9144000" cy="51514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0310" y="4775480"/>
            <a:ext cx="2603380" cy="1398831"/>
          </a:xfrm>
          <a:prstGeom prst="rect">
            <a:avLst/>
          </a:prstGeom>
        </p:spPr>
      </p:pic>
      <p:pic>
        <p:nvPicPr>
          <p:cNvPr id="10"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12500"/>
          <a:stretch/>
        </p:blipFill>
        <p:spPr bwMode="auto">
          <a:xfrm>
            <a:off x="3748615" y="6079514"/>
            <a:ext cx="1617135" cy="14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9970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4B750039-1E6F-4136-94A5-9035E22B4F37}"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6350" y="0"/>
            <a:ext cx="7886700" cy="1030288"/>
          </a:xfrm>
        </p:spPr>
        <p:txBody>
          <a:bodyPr/>
          <a:lstStyle>
            <a:lvl1pPr>
              <a:defRPr>
                <a:solidFill>
                  <a:schemeClr val="bg1"/>
                </a:solidFill>
              </a:defRPr>
            </a:lvl1pPr>
          </a:lstStyle>
          <a:p>
            <a:r>
              <a:rPr lang="en-US" dirty="0" smtClean="0"/>
              <a:t> Click to edit Master title style</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7006" y="6230172"/>
            <a:ext cx="3114128" cy="24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00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4B750039-1E6F-4136-94A5-9035E22B4F37}"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6350" y="0"/>
            <a:ext cx="7886700" cy="1030288"/>
          </a:xfrm>
        </p:spPr>
        <p:txBody>
          <a:bodyPr/>
          <a:lstStyle>
            <a:lvl1pPr>
              <a:defRPr>
                <a:solidFill>
                  <a:schemeClr val="bg1"/>
                </a:solidFill>
              </a:defRPr>
            </a:lvl1pPr>
          </a:lstStyle>
          <a:p>
            <a:r>
              <a:rPr lang="en-US" dirty="0" smtClean="0"/>
              <a:t> Click to edit Master title style</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6338" y="6199213"/>
            <a:ext cx="2700704" cy="3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1401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B750039-1E6F-4136-94A5-9035E22B4F37}"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19050" y="0"/>
            <a:ext cx="7886700" cy="1030289"/>
          </a:xfrm>
        </p:spPr>
        <p:txBody>
          <a:bodyPr/>
          <a:lstStyle>
            <a:lvl1pPr>
              <a:defRPr>
                <a:solidFill>
                  <a:schemeClr val="bg1"/>
                </a:solidFill>
              </a:defRPr>
            </a:lvl1pPr>
          </a:lstStyle>
          <a:p>
            <a:r>
              <a:rPr lang="en-US" dirty="0" smtClean="0"/>
              <a:t> 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9"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38380" y="6187042"/>
            <a:ext cx="3114128" cy="24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5369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B750039-1E6F-4136-94A5-9035E22B4F37}"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19050" y="0"/>
            <a:ext cx="7886700" cy="1030289"/>
          </a:xfrm>
        </p:spPr>
        <p:txBody>
          <a:bodyPr/>
          <a:lstStyle>
            <a:lvl1pPr>
              <a:defRPr>
                <a:solidFill>
                  <a:schemeClr val="bg1"/>
                </a:solidFill>
              </a:defRPr>
            </a:lvl1pPr>
          </a:lstStyle>
          <a:p>
            <a:r>
              <a:rPr lang="en-US" dirty="0" smtClean="0"/>
              <a:t> 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9"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03208" y="6233717"/>
            <a:ext cx="2700704" cy="3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182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3CF78-716D-49B6-A969-0FA64A732FB1}" type="datetimeFigureOut">
              <a:rPr lang="en-US" smtClean="0"/>
              <a:t>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50039-1E6F-4136-94A5-9035E22B4F37}" type="slidenum">
              <a:rPr lang="en-US" smtClean="0"/>
              <a:t>‹#›</a:t>
            </a:fld>
            <a:endParaRPr lang="en-US"/>
          </a:p>
        </p:txBody>
      </p:sp>
    </p:spTree>
    <p:extLst>
      <p:ext uri="{BB962C8B-B14F-4D97-AF65-F5344CB8AC3E}">
        <p14:creationId xmlns:p14="http://schemas.microsoft.com/office/powerpoint/2010/main" val="212109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ED3CF78-716D-49B6-A969-0FA64A732FB1}"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50039-1E6F-4136-94A5-9035E22B4F3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spTree>
    <p:extLst>
      <p:ext uri="{BB962C8B-B14F-4D97-AF65-F5344CB8AC3E}">
        <p14:creationId xmlns:p14="http://schemas.microsoft.com/office/powerpoint/2010/main" val="3518834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3CF78-716D-49B6-A969-0FA64A732FB1}" type="datetimeFigureOut">
              <a:rPr lang="en-US" smtClean="0"/>
              <a:t>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50039-1E6F-4136-94A5-9035E22B4F3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spTree>
    <p:extLst>
      <p:ext uri="{BB962C8B-B14F-4D97-AF65-F5344CB8AC3E}">
        <p14:creationId xmlns:p14="http://schemas.microsoft.com/office/powerpoint/2010/main" val="451282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3CF78-716D-49B6-A969-0FA64A732FB1}"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6350" y="1"/>
            <a:ext cx="7886700" cy="1030288"/>
          </a:xfrm>
        </p:spPr>
        <p:txBody>
          <a:bodyPr/>
          <a:lstStyle>
            <a:lvl1pPr>
              <a:defRPr>
                <a:solidFill>
                  <a:schemeClr val="bg1"/>
                </a:solidFill>
              </a:defRPr>
            </a:lvl1pPr>
          </a:lstStyle>
          <a:p>
            <a:r>
              <a:rPr lang="en-US" dirty="0" smtClean="0"/>
              <a:t> Click to edit Master 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spTree>
    <p:extLst>
      <p:ext uri="{BB962C8B-B14F-4D97-AF65-F5344CB8AC3E}">
        <p14:creationId xmlns:p14="http://schemas.microsoft.com/office/powerpoint/2010/main" val="3402369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D3CF78-716D-49B6-A969-0FA64A732FB1}"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spTree>
    <p:extLst>
      <p:ext uri="{BB962C8B-B14F-4D97-AF65-F5344CB8AC3E}">
        <p14:creationId xmlns:p14="http://schemas.microsoft.com/office/powerpoint/2010/main" val="463584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3CF78-716D-49B6-A969-0FA64A732FB1}"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43651"/>
            <a:ext cx="9144000" cy="51514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0310" y="4775480"/>
            <a:ext cx="2603380" cy="1398831"/>
          </a:xfrm>
          <a:prstGeom prst="rect">
            <a:avLst/>
          </a:prstGeom>
        </p:spPr>
      </p:pic>
      <p:pic>
        <p:nvPicPr>
          <p:cNvPr id="11" name="Picture 5"/>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52400" y="6426200"/>
            <a:ext cx="2743200"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331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3CF78-716D-49B6-A969-0FA64A732FB1}" type="datetimeFigureOut">
              <a:rPr lang="en-US" smtClean="0"/>
              <a:t>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43651"/>
            <a:ext cx="9144000" cy="515144"/>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0310" y="4775480"/>
            <a:ext cx="2603380" cy="1398831"/>
          </a:xfrm>
          <a:prstGeom prst="rect">
            <a:avLst/>
          </a:prstGeom>
        </p:spPr>
      </p:pic>
      <p:pic>
        <p:nvPicPr>
          <p:cNvPr id="12" name="Picture 6"/>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20134" y="6413009"/>
            <a:ext cx="2372875" cy="26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099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0" y="0"/>
            <a:ext cx="7886700" cy="1030289"/>
          </a:xfrm>
        </p:spPr>
        <p:txBody>
          <a:bodyPr/>
          <a:lstStyle>
            <a:lvl1pPr>
              <a:defRPr>
                <a:solidFill>
                  <a:schemeClr val="bg1"/>
                </a:solidFill>
              </a:defRPr>
            </a:lvl1pPr>
          </a:lstStyle>
          <a:p>
            <a:r>
              <a:rPr lang="en-US" dirty="0" smtClean="0"/>
              <a:t> Click to edit Master 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6990" y="6171835"/>
            <a:ext cx="3114128" cy="24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020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0" y="0"/>
            <a:ext cx="7886700" cy="1030289"/>
          </a:xfrm>
        </p:spPr>
        <p:txBody>
          <a:bodyPr/>
          <a:lstStyle>
            <a:lvl1pPr>
              <a:defRPr>
                <a:solidFill>
                  <a:schemeClr val="bg1"/>
                </a:solidFill>
              </a:defRPr>
            </a:lvl1pPr>
          </a:lstStyle>
          <a:p>
            <a:r>
              <a:rPr lang="en-US" dirty="0" smtClean="0"/>
              <a:t> Click to edit Master title style</a:t>
            </a: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1"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94582" y="6242343"/>
            <a:ext cx="2700704" cy="3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080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2500" y="1709739"/>
            <a:ext cx="7558088"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952500" y="4589464"/>
            <a:ext cx="755808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3046683" y="3034330"/>
            <a:ext cx="6874625" cy="772716"/>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92046" y="6273302"/>
            <a:ext cx="3114128" cy="24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0487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2500" y="1709739"/>
            <a:ext cx="7558088" cy="2852737"/>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952500" y="4589464"/>
            <a:ext cx="755808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50039-1E6F-4136-94A5-9035E22B4F37}"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16200000">
            <a:off x="-3046683" y="3034330"/>
            <a:ext cx="6874625" cy="772716"/>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56874" y="6173335"/>
            <a:ext cx="2700704" cy="3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649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4B750039-1E6F-4136-94A5-9035E22B4F3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19050" y="-1"/>
            <a:ext cx="7886700" cy="1030289"/>
          </a:xfrm>
        </p:spPr>
        <p:txBody>
          <a:bodyPr/>
          <a:lstStyle>
            <a:lvl1pPr>
              <a:defRPr>
                <a:solidFill>
                  <a:schemeClr val="bg1"/>
                </a:solidFill>
              </a:defRPr>
            </a:lvl1pPr>
          </a:lstStyle>
          <a:p>
            <a:r>
              <a:rPr lang="en-US" dirty="0" smtClean="0"/>
              <a:t> Click to edit Master title style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1"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7006" y="6230172"/>
            <a:ext cx="3114128" cy="24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20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4B750039-1E6F-4136-94A5-9035E22B4F37}"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030288"/>
          </a:xfrm>
          <a:prstGeom prst="rect">
            <a:avLst/>
          </a:prstGeom>
        </p:spPr>
      </p:pic>
      <p:sp>
        <p:nvSpPr>
          <p:cNvPr id="2" name="Title 1"/>
          <p:cNvSpPr>
            <a:spLocks noGrp="1"/>
          </p:cNvSpPr>
          <p:nvPr>
            <p:ph type="title" hasCustomPrompt="1"/>
          </p:nvPr>
        </p:nvSpPr>
        <p:spPr>
          <a:xfrm>
            <a:off x="19050" y="-1"/>
            <a:ext cx="7886700" cy="1030289"/>
          </a:xfrm>
        </p:spPr>
        <p:txBody>
          <a:bodyPr/>
          <a:lstStyle>
            <a:lvl1pPr>
              <a:defRPr>
                <a:solidFill>
                  <a:schemeClr val="bg1"/>
                </a:solidFill>
              </a:defRPr>
            </a:lvl1pPr>
          </a:lstStyle>
          <a:p>
            <a:r>
              <a:rPr lang="en-US" dirty="0" smtClean="0"/>
              <a:t> Click to edit Master title style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69793" y="5684296"/>
            <a:ext cx="1833814" cy="985333"/>
          </a:xfrm>
          <a:prstGeom prst="rect">
            <a:avLst/>
          </a:prstGeom>
        </p:spPr>
      </p:pic>
      <p:pic>
        <p:nvPicPr>
          <p:cNvPr id="11"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46338" y="6173335"/>
            <a:ext cx="2700704" cy="30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23376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3CF78-716D-49B6-A969-0FA64A732FB1}" type="datetimeFigureOut">
              <a:rPr lang="en-US" smtClean="0"/>
              <a:t>2/8/17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50039-1E6F-4136-94A5-9035E22B4F37}" type="slidenum">
              <a:rPr lang="en-US" smtClean="0"/>
              <a:t>‹#›</a:t>
            </a:fld>
            <a:endParaRPr lang="en-US"/>
          </a:p>
        </p:txBody>
      </p:sp>
    </p:spTree>
    <p:extLst>
      <p:ext uri="{BB962C8B-B14F-4D97-AF65-F5344CB8AC3E}">
        <p14:creationId xmlns:p14="http://schemas.microsoft.com/office/powerpoint/2010/main" val="4157532504"/>
      </p:ext>
    </p:extLst>
  </p:cSld>
  <p:clrMap bg1="lt1" tx1="dk1" bg2="lt2" tx2="dk2" accent1="accent1" accent2="accent2" accent3="accent3" accent4="accent4" accent5="accent5" accent6="accent6" hlink="hlink" folHlink="folHlink"/>
  <p:sldLayoutIdLst>
    <p:sldLayoutId id="2147483661" r:id="rId1"/>
    <p:sldLayoutId id="2147483678" r:id="rId2"/>
    <p:sldLayoutId id="2147483672" r:id="rId3"/>
    <p:sldLayoutId id="2147483662" r:id="rId4"/>
    <p:sldLayoutId id="2147483673" r:id="rId5"/>
    <p:sldLayoutId id="2147483663" r:id="rId6"/>
    <p:sldLayoutId id="2147483674" r:id="rId7"/>
    <p:sldLayoutId id="2147483664" r:id="rId8"/>
    <p:sldLayoutId id="2147483675" r:id="rId9"/>
    <p:sldLayoutId id="2147483665" r:id="rId10"/>
    <p:sldLayoutId id="2147483676" r:id="rId11"/>
    <p:sldLayoutId id="2147483666" r:id="rId12"/>
    <p:sldLayoutId id="2147483677" r:id="rId13"/>
    <p:sldLayoutId id="2147483667" r:id="rId14"/>
    <p:sldLayoutId id="2147483668" r:id="rId15"/>
    <p:sldLayoutId id="2147483669" r:id="rId16"/>
    <p:sldLayoutId id="2147483670" r:id="rId17"/>
    <p:sldLayoutId id="2147483671"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mailto:clevin@uw.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Session 4: Data analysis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Marcia Weaver, PhD</a:t>
            </a:r>
          </a:p>
          <a:p>
            <a:r>
              <a:rPr lang="en-US" dirty="0" smtClean="0"/>
              <a:t>Department of Global Health</a:t>
            </a:r>
            <a:endParaRPr lang="en-US" dirty="0"/>
          </a:p>
        </p:txBody>
      </p:sp>
    </p:spTree>
    <p:extLst>
      <p:ext uri="{BB962C8B-B14F-4D97-AF65-F5344CB8AC3E}">
        <p14:creationId xmlns:p14="http://schemas.microsoft.com/office/powerpoint/2010/main" val="14603909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0257" y="1151857"/>
            <a:ext cx="8614610" cy="4351338"/>
          </a:xfrm>
        </p:spPr>
        <p:txBody>
          <a:bodyPr>
            <a:normAutofit/>
          </a:bodyPr>
          <a:lstStyle/>
          <a:p>
            <a:pPr>
              <a:lnSpc>
                <a:spcPct val="110000"/>
              </a:lnSpc>
              <a:spcBef>
                <a:spcPts val="0"/>
              </a:spcBef>
            </a:pPr>
            <a:r>
              <a:rPr lang="en-US" dirty="0" smtClean="0">
                <a:ea typeface="Times New Roman"/>
                <a:cs typeface="Calibri"/>
              </a:rPr>
              <a:t>The </a:t>
            </a:r>
            <a:r>
              <a:rPr lang="en-US" dirty="0">
                <a:ea typeface="Times New Roman"/>
                <a:cs typeface="Calibri"/>
              </a:rPr>
              <a:t>cost and patient data were organized by mentoring area, because the primary costs are personnel costs for the mentors and drivers, MOHSS trainees, as well as the vehicle and travel costs.  </a:t>
            </a:r>
            <a:endParaRPr lang="en-US" dirty="0" smtClean="0">
              <a:ea typeface="Times New Roman"/>
              <a:cs typeface="Calibri"/>
            </a:endParaRPr>
          </a:p>
          <a:p>
            <a:pPr>
              <a:lnSpc>
                <a:spcPct val="110000"/>
              </a:lnSpc>
              <a:spcBef>
                <a:spcPts val="0"/>
              </a:spcBef>
            </a:pPr>
            <a:endParaRPr lang="en-US" dirty="0">
              <a:ea typeface="Times New Roman"/>
              <a:cs typeface="Calibri"/>
            </a:endParaRPr>
          </a:p>
          <a:p>
            <a:pPr>
              <a:lnSpc>
                <a:spcPct val="110000"/>
              </a:lnSpc>
              <a:spcBef>
                <a:spcPts val="0"/>
              </a:spcBef>
            </a:pPr>
            <a:r>
              <a:rPr lang="en-US" dirty="0" smtClean="0">
                <a:ea typeface="Times New Roman"/>
                <a:cs typeface="Calibri"/>
              </a:rPr>
              <a:t>Leadership </a:t>
            </a:r>
            <a:r>
              <a:rPr lang="en-US" dirty="0">
                <a:ea typeface="Times New Roman"/>
                <a:cs typeface="Calibri"/>
              </a:rPr>
              <a:t>and management costs at I-TECH </a:t>
            </a:r>
            <a:r>
              <a:rPr lang="en-US" dirty="0" smtClean="0">
                <a:ea typeface="Times New Roman"/>
                <a:cs typeface="Calibri"/>
              </a:rPr>
              <a:t>Namibia, I-TECH headquarters, and the MOHSS </a:t>
            </a:r>
            <a:r>
              <a:rPr lang="en-US" dirty="0">
                <a:ea typeface="Times New Roman"/>
                <a:cs typeface="Calibri"/>
              </a:rPr>
              <a:t>were allocated to each mentoring area based on the number of months that the mentor was employed each year.  </a:t>
            </a:r>
            <a:endParaRPr lang="en-US" dirty="0">
              <a:latin typeface="Times New Roman"/>
              <a:ea typeface="Times New Roman"/>
            </a:endParaRPr>
          </a:p>
          <a:p>
            <a:endParaRPr lang="en-US" dirty="0"/>
          </a:p>
        </p:txBody>
      </p:sp>
      <p:sp>
        <p:nvSpPr>
          <p:cNvPr id="3" name="Title 2"/>
          <p:cNvSpPr>
            <a:spLocks noGrp="1"/>
          </p:cNvSpPr>
          <p:nvPr>
            <p:ph type="title"/>
          </p:nvPr>
        </p:nvSpPr>
        <p:spPr/>
        <p:txBody>
          <a:bodyPr/>
          <a:lstStyle/>
          <a:p>
            <a:r>
              <a:rPr lang="en-US" dirty="0" smtClean="0"/>
              <a:t>Data analysis</a:t>
            </a:r>
            <a:endParaRPr lang="en-US" dirty="0"/>
          </a:p>
        </p:txBody>
      </p:sp>
    </p:spTree>
    <p:extLst>
      <p:ext uri="{BB962C8B-B14F-4D97-AF65-F5344CB8AC3E}">
        <p14:creationId xmlns:p14="http://schemas.microsoft.com/office/powerpoint/2010/main" val="4897251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54794272"/>
              </p:ext>
            </p:extLst>
          </p:nvPr>
        </p:nvGraphicFramePr>
        <p:xfrm>
          <a:off x="442763" y="1106899"/>
          <a:ext cx="8460605" cy="4503420"/>
        </p:xfrm>
        <a:graphic>
          <a:graphicData uri="http://schemas.openxmlformats.org/drawingml/2006/table">
            <a:tbl>
              <a:tblPr/>
              <a:tblGrid>
                <a:gridCol w="3118584"/>
                <a:gridCol w="1501541"/>
                <a:gridCol w="1068405"/>
                <a:gridCol w="1780673"/>
                <a:gridCol w="991402"/>
              </a:tblGrid>
              <a:tr h="306755">
                <a:tc>
                  <a:txBody>
                    <a:bodyPr/>
                    <a:lstStyle/>
                    <a:p>
                      <a:pPr algn="l" fontAlgn="b"/>
                      <a:r>
                        <a:rPr lang="en-US" sz="2400" b="1" i="0" u="none" strike="noStrike" dirty="0">
                          <a:solidFill>
                            <a:srgbClr val="000000"/>
                          </a:solidFill>
                          <a:effectLst/>
                          <a:latin typeface="Calibri"/>
                        </a:rPr>
                        <a:t> </a:t>
                      </a:r>
                    </a:p>
                  </a:txBody>
                  <a:tcPr marL="9525" marR="9525" marT="9525" marB="0" anchor="b">
                    <a:lnL>
                      <a:noFill/>
                    </a:lnL>
                    <a:lnR>
                      <a:noFill/>
                    </a:lnR>
                    <a:lnT>
                      <a:noFill/>
                    </a:lnT>
                    <a:lnB>
                      <a:noFill/>
                    </a:lnB>
                  </a:tcPr>
                </a:tc>
                <a:tc gridSpan="2">
                  <a:txBody>
                    <a:bodyPr/>
                    <a:lstStyle/>
                    <a:p>
                      <a:pPr algn="ctr" fontAlgn="b"/>
                      <a:r>
                        <a:rPr lang="en-US" sz="2400" b="1" i="0" u="none" strike="noStrike" dirty="0">
                          <a:solidFill>
                            <a:srgbClr val="000000"/>
                          </a:solidFill>
                          <a:effectLst/>
                          <a:latin typeface="Calibri"/>
                        </a:rPr>
                        <a:t>2010</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ctr" fontAlgn="b"/>
                      <a:r>
                        <a:rPr lang="en-US" sz="2400" b="1" i="0" u="none" strike="noStrike">
                          <a:solidFill>
                            <a:srgbClr val="000000"/>
                          </a:solidFill>
                          <a:effectLst/>
                          <a:latin typeface="Calibri"/>
                        </a:rPr>
                        <a:t>2011</a:t>
                      </a:r>
                    </a:p>
                  </a:txBody>
                  <a:tcPr marL="9525" marR="9525" marT="9525" marB="0" anchor="b">
                    <a:lnL>
                      <a:noFill/>
                    </a:lnL>
                    <a:lnR>
                      <a:noFill/>
                    </a:lnR>
                    <a:lnT>
                      <a:noFill/>
                    </a:lnT>
                    <a:lnB>
                      <a:noFill/>
                    </a:lnB>
                  </a:tcPr>
                </a:tc>
                <a:tc hMerge="1">
                  <a:txBody>
                    <a:bodyPr/>
                    <a:lstStyle/>
                    <a:p>
                      <a:endParaRPr lang="en-US"/>
                    </a:p>
                  </a:txBody>
                  <a:tcPr/>
                </a:tc>
              </a:tr>
              <a:tr h="306755">
                <a:tc>
                  <a:txBody>
                    <a:bodyPr/>
                    <a:lstStyle/>
                    <a:p>
                      <a:pPr algn="l" fontAlgn="b"/>
                      <a:r>
                        <a:rPr lang="en-US" sz="2400" b="1" i="0" u="none" strike="noStrike" dirty="0" smtClean="0">
                          <a:solidFill>
                            <a:srgbClr val="000000"/>
                          </a:solidFill>
                          <a:effectLst/>
                          <a:latin typeface="Calibri"/>
                        </a:rPr>
                        <a:t>Financial cost – ITECH</a:t>
                      </a:r>
                      <a:endParaRPr lang="en-US" sz="24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$US</a:t>
                      </a:r>
                    </a:p>
                  </a:txBody>
                  <a:tcPr marL="9525" marR="9525" marT="9525" marB="0" anchor="b">
                    <a:lnL>
                      <a:noFill/>
                    </a:lnL>
                    <a:lnR>
                      <a:noFill/>
                    </a:lnR>
                    <a:lnT>
                      <a:noFill/>
                    </a:lnT>
                    <a:lnB>
                      <a:noFill/>
                    </a:lnB>
                  </a:tcPr>
                </a:tc>
                <a:tc>
                  <a:txBody>
                    <a:bodyPr/>
                    <a:lstStyle/>
                    <a:p>
                      <a:pPr algn="r" fontAlgn="b"/>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$US</a:t>
                      </a:r>
                    </a:p>
                  </a:txBody>
                  <a:tcPr marL="9525" marR="9525" marT="9525" marB="0" anchor="b">
                    <a:lnL>
                      <a:noFill/>
                    </a:lnL>
                    <a:lnR>
                      <a:noFill/>
                    </a:lnR>
                    <a:lnT>
                      <a:noFill/>
                    </a:lnT>
                    <a:lnB>
                      <a:noFill/>
                    </a:lnB>
                  </a:tcPr>
                </a:tc>
                <a:tc>
                  <a:txBody>
                    <a:bodyPr/>
                    <a:lstStyle/>
                    <a:p>
                      <a:pPr algn="r" fontAlgn="b"/>
                      <a:endParaRPr lang="en-US" sz="2400" b="0" i="0" u="none" strike="noStrike">
                        <a:solidFill>
                          <a:srgbClr val="000000"/>
                        </a:solidFill>
                        <a:effectLst/>
                        <a:latin typeface="Calibri"/>
                      </a:endParaRPr>
                    </a:p>
                  </a:txBody>
                  <a:tcPr marL="9525" marR="9525" marT="9525" marB="0" anchor="b">
                    <a:lnL>
                      <a:noFill/>
                    </a:lnL>
                    <a:lnR>
                      <a:noFill/>
                    </a:lnR>
                    <a:lnT>
                      <a:noFill/>
                    </a:lnT>
                    <a:lnB>
                      <a:noFill/>
                    </a:lnB>
                  </a:tcPr>
                </a:tc>
              </a:tr>
              <a:tr h="306755">
                <a:tc>
                  <a:txBody>
                    <a:bodyPr/>
                    <a:lstStyle/>
                    <a:p>
                      <a:pPr algn="l" fontAlgn="b"/>
                      <a:r>
                        <a:rPr lang="en-US" sz="2400" b="0" i="0" u="none" strike="noStrike" dirty="0">
                          <a:solidFill>
                            <a:srgbClr val="000000"/>
                          </a:solidFill>
                          <a:effectLst/>
                          <a:latin typeface="Calibri"/>
                        </a:rPr>
                        <a:t>Salaries &amp; </a:t>
                      </a:r>
                      <a:r>
                        <a:rPr lang="en-US" sz="2400" b="0" i="0" u="none" strike="noStrike" dirty="0" smtClean="0">
                          <a:solidFill>
                            <a:srgbClr val="000000"/>
                          </a:solidFill>
                          <a:effectLst/>
                          <a:latin typeface="Calibri"/>
                        </a:rPr>
                        <a:t>benefits</a:t>
                      </a:r>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$606,575</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37%</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$556,341</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38%</a:t>
                      </a:r>
                    </a:p>
                  </a:txBody>
                  <a:tcPr marL="9525" marR="9525" marT="9525" marB="0" anchor="b">
                    <a:lnL>
                      <a:noFill/>
                    </a:lnL>
                    <a:lnR>
                      <a:noFill/>
                    </a:lnR>
                    <a:lnT>
                      <a:noFill/>
                    </a:lnT>
                    <a:lnB>
                      <a:noFill/>
                    </a:lnB>
                  </a:tcPr>
                </a:tc>
              </a:tr>
              <a:tr h="306755">
                <a:tc>
                  <a:txBody>
                    <a:bodyPr/>
                    <a:lstStyle/>
                    <a:p>
                      <a:pPr algn="l" fontAlgn="b"/>
                      <a:r>
                        <a:rPr lang="en-US" sz="2400" b="0" i="0" u="none" strike="noStrike" dirty="0">
                          <a:solidFill>
                            <a:srgbClr val="000000"/>
                          </a:solidFill>
                          <a:effectLst/>
                          <a:latin typeface="Calibri"/>
                        </a:rPr>
                        <a:t>Other </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$367,493</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22%</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$248,717</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15%</a:t>
                      </a:r>
                    </a:p>
                  </a:txBody>
                  <a:tcPr marL="9525" marR="9525" marT="9525" marB="0" anchor="b">
                    <a:lnL>
                      <a:noFill/>
                    </a:lnL>
                    <a:lnR>
                      <a:noFill/>
                    </a:lnR>
                    <a:lnT>
                      <a:noFill/>
                    </a:lnT>
                    <a:lnB>
                      <a:noFill/>
                    </a:lnB>
                  </a:tcPr>
                </a:tc>
              </a:tr>
              <a:tr h="306755">
                <a:tc>
                  <a:txBody>
                    <a:bodyPr/>
                    <a:lstStyle/>
                    <a:p>
                      <a:pPr algn="l" fontAlgn="b"/>
                      <a:r>
                        <a:rPr lang="en-US" sz="2400" b="0" i="0" u="none" strike="noStrike" dirty="0" err="1">
                          <a:solidFill>
                            <a:srgbClr val="000000"/>
                          </a:solidFill>
                          <a:effectLst/>
                          <a:latin typeface="Calibri"/>
                        </a:rPr>
                        <a:t>Mgmt</a:t>
                      </a:r>
                      <a:r>
                        <a:rPr lang="en-US" sz="2400" b="0" i="0" u="none" strike="noStrike" dirty="0">
                          <a:solidFill>
                            <a:srgbClr val="000000"/>
                          </a:solidFill>
                          <a:effectLst/>
                          <a:latin typeface="Calibri"/>
                        </a:rPr>
                        <a:t> &amp; </a:t>
                      </a:r>
                      <a:r>
                        <a:rPr lang="en-US" sz="2400" b="0" i="0" u="none" strike="noStrike" dirty="0" smtClean="0">
                          <a:solidFill>
                            <a:srgbClr val="000000"/>
                          </a:solidFill>
                          <a:effectLst/>
                          <a:latin typeface="Calibri"/>
                        </a:rPr>
                        <a:t>overhead</a:t>
                      </a:r>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$381,592</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23%</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$324,959</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20%</a:t>
                      </a:r>
                    </a:p>
                  </a:txBody>
                  <a:tcPr marL="9525" marR="9525" marT="9525" marB="0" anchor="b">
                    <a:lnL>
                      <a:noFill/>
                    </a:lnL>
                    <a:lnR>
                      <a:noFill/>
                    </a:lnR>
                    <a:lnT>
                      <a:noFill/>
                    </a:lnT>
                    <a:lnB>
                      <a:noFill/>
                    </a:lnB>
                  </a:tcPr>
                </a:tc>
              </a:tr>
              <a:tr h="306755">
                <a:tc>
                  <a:txBody>
                    <a:bodyPr/>
                    <a:lstStyle/>
                    <a:p>
                      <a:pPr algn="l" fontAlgn="b"/>
                      <a:r>
                        <a:rPr lang="en-US" sz="2400" b="0" i="0" u="none" strike="noStrike" dirty="0">
                          <a:solidFill>
                            <a:srgbClr val="000000"/>
                          </a:solidFill>
                          <a:effectLst/>
                          <a:latin typeface="Calibri"/>
                        </a:rPr>
                        <a:t>  UW subtotal</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$1,355,660</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83%</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$1,130,017</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69%</a:t>
                      </a:r>
                    </a:p>
                  </a:txBody>
                  <a:tcPr marL="9525" marR="9525" marT="9525" marB="0" anchor="b">
                    <a:lnL>
                      <a:noFill/>
                    </a:lnL>
                    <a:lnR>
                      <a:noFill/>
                    </a:lnR>
                    <a:lnT>
                      <a:noFill/>
                    </a:lnT>
                    <a:lnB>
                      <a:noFill/>
                    </a:lnB>
                  </a:tcPr>
                </a:tc>
              </a:tr>
              <a:tr h="306755">
                <a:tc>
                  <a:txBody>
                    <a:bodyPr/>
                    <a:lstStyle/>
                    <a:p>
                      <a:pPr algn="l" fontAlgn="b"/>
                      <a:r>
                        <a:rPr lang="en-US" sz="2400" b="1" i="0" u="none" strike="noStrike" dirty="0" smtClean="0">
                          <a:solidFill>
                            <a:srgbClr val="000000"/>
                          </a:solidFill>
                          <a:effectLst/>
                          <a:latin typeface="Calibri"/>
                        </a:rPr>
                        <a:t>Economic Cost-</a:t>
                      </a:r>
                      <a:r>
                        <a:rPr lang="en-US" sz="2400" b="1" i="0" u="none" strike="noStrike" baseline="0" dirty="0" smtClean="0">
                          <a:solidFill>
                            <a:srgbClr val="000000"/>
                          </a:solidFill>
                          <a:effectLst/>
                          <a:latin typeface="Calibri"/>
                        </a:rPr>
                        <a:t> </a:t>
                      </a:r>
                      <a:r>
                        <a:rPr lang="en-US" sz="2400" b="1" i="0" u="none" strike="noStrike" dirty="0" smtClean="0">
                          <a:solidFill>
                            <a:srgbClr val="000000"/>
                          </a:solidFill>
                          <a:effectLst/>
                          <a:latin typeface="Calibri"/>
                        </a:rPr>
                        <a:t>MOHSS</a:t>
                      </a:r>
                      <a:endParaRPr lang="en-US" sz="24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$US</a:t>
                      </a:r>
                    </a:p>
                  </a:txBody>
                  <a:tcPr marL="9525" marR="9525" marT="9525" marB="0" anchor="b">
                    <a:lnL>
                      <a:noFill/>
                    </a:lnL>
                    <a:lnR>
                      <a:noFill/>
                    </a:lnR>
                    <a:lnT>
                      <a:noFill/>
                    </a:lnT>
                    <a:lnB>
                      <a:noFill/>
                    </a:lnB>
                  </a:tcPr>
                </a:tc>
                <a:tc>
                  <a:txBody>
                    <a:bodyPr/>
                    <a:lstStyle/>
                    <a:p>
                      <a:pPr algn="r" fontAlgn="b"/>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$US</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 </a:t>
                      </a:r>
                    </a:p>
                  </a:txBody>
                  <a:tcPr marL="9525" marR="9525" marT="9525" marB="0" anchor="b">
                    <a:lnL>
                      <a:noFill/>
                    </a:lnL>
                    <a:lnR>
                      <a:noFill/>
                    </a:lnR>
                    <a:lnT>
                      <a:noFill/>
                    </a:lnT>
                    <a:lnB>
                      <a:noFill/>
                    </a:lnB>
                  </a:tcPr>
                </a:tc>
              </a:tr>
              <a:tr h="306755">
                <a:tc>
                  <a:txBody>
                    <a:bodyPr/>
                    <a:lstStyle/>
                    <a:p>
                      <a:pPr algn="l" fontAlgn="b"/>
                      <a:r>
                        <a:rPr lang="en-US" sz="2400" b="0" i="0" u="none" strike="noStrike" dirty="0">
                          <a:solidFill>
                            <a:srgbClr val="000000"/>
                          </a:solidFill>
                          <a:effectLst/>
                          <a:latin typeface="Calibri"/>
                        </a:rPr>
                        <a:t>Salaries &amp; </a:t>
                      </a:r>
                      <a:r>
                        <a:rPr lang="en-US" sz="2400" b="0" i="0" u="none" strike="noStrike" dirty="0" smtClean="0">
                          <a:solidFill>
                            <a:srgbClr val="000000"/>
                          </a:solidFill>
                          <a:effectLst/>
                          <a:latin typeface="Calibri"/>
                        </a:rPr>
                        <a:t>benefits</a:t>
                      </a:r>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$246,686</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15%</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$283,652</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17%</a:t>
                      </a:r>
                    </a:p>
                  </a:txBody>
                  <a:tcPr marL="9525" marR="9525" marT="9525" marB="0" anchor="b">
                    <a:lnL>
                      <a:noFill/>
                    </a:lnL>
                    <a:lnR>
                      <a:noFill/>
                    </a:lnR>
                    <a:lnT>
                      <a:noFill/>
                    </a:lnT>
                    <a:lnB>
                      <a:noFill/>
                    </a:lnB>
                  </a:tcPr>
                </a:tc>
              </a:tr>
              <a:tr h="306755">
                <a:tc>
                  <a:txBody>
                    <a:bodyPr/>
                    <a:lstStyle/>
                    <a:p>
                      <a:pPr algn="l" fontAlgn="b"/>
                      <a:r>
                        <a:rPr lang="en-US" sz="2400" b="0" i="0" u="none" strike="noStrike" dirty="0">
                          <a:solidFill>
                            <a:srgbClr val="000000"/>
                          </a:solidFill>
                          <a:effectLst/>
                          <a:latin typeface="Calibri"/>
                        </a:rPr>
                        <a:t>Other</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$12,933</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$12,915</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a:t>
                      </a:r>
                    </a:p>
                  </a:txBody>
                  <a:tcPr marL="9525" marR="9525" marT="9525" marB="0" anchor="b">
                    <a:lnL>
                      <a:noFill/>
                    </a:lnL>
                    <a:lnR>
                      <a:noFill/>
                    </a:lnR>
                    <a:lnT>
                      <a:noFill/>
                    </a:lnT>
                    <a:lnB>
                      <a:noFill/>
                    </a:lnB>
                  </a:tcPr>
                </a:tc>
              </a:tr>
              <a:tr h="306755">
                <a:tc>
                  <a:txBody>
                    <a:bodyPr/>
                    <a:lstStyle/>
                    <a:p>
                      <a:pPr algn="l" fontAlgn="b"/>
                      <a:r>
                        <a:rPr lang="en-US" sz="2400" b="0" i="0" u="none" strike="noStrike" dirty="0" err="1">
                          <a:solidFill>
                            <a:srgbClr val="000000"/>
                          </a:solidFill>
                          <a:effectLst/>
                          <a:latin typeface="Calibri"/>
                        </a:rPr>
                        <a:t>Mgmt</a:t>
                      </a:r>
                      <a:r>
                        <a:rPr lang="en-US" sz="2400" b="0" i="0" u="none" strike="noStrike" dirty="0">
                          <a:solidFill>
                            <a:srgbClr val="000000"/>
                          </a:solidFill>
                          <a:effectLst/>
                          <a:latin typeface="Calibri"/>
                        </a:rPr>
                        <a:t> &amp; </a:t>
                      </a:r>
                      <a:r>
                        <a:rPr lang="en-US" sz="2400" b="0" i="0" u="none" strike="noStrike" dirty="0" smtClean="0">
                          <a:solidFill>
                            <a:srgbClr val="000000"/>
                          </a:solidFill>
                          <a:effectLst/>
                          <a:latin typeface="Calibri"/>
                        </a:rPr>
                        <a:t>overhead</a:t>
                      </a:r>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$25,962</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$29,657</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a:t>
                      </a:r>
                    </a:p>
                  </a:txBody>
                  <a:tcPr marL="9525" marR="9525" marT="9525" marB="0" anchor="b">
                    <a:lnL>
                      <a:noFill/>
                    </a:lnL>
                    <a:lnR>
                      <a:noFill/>
                    </a:lnR>
                    <a:lnT>
                      <a:noFill/>
                    </a:lnT>
                    <a:lnB>
                      <a:noFill/>
                    </a:lnB>
                  </a:tcPr>
                </a:tc>
              </a:tr>
              <a:tr h="306755">
                <a:tc>
                  <a:txBody>
                    <a:bodyPr/>
                    <a:lstStyle/>
                    <a:p>
                      <a:pPr algn="l" fontAlgn="b"/>
                      <a:r>
                        <a:rPr lang="en-US" sz="2400" b="0" i="0" u="none" strike="noStrike" dirty="0">
                          <a:solidFill>
                            <a:srgbClr val="000000"/>
                          </a:solidFill>
                          <a:effectLst/>
                          <a:latin typeface="Calibri"/>
                        </a:rPr>
                        <a:t> </a:t>
                      </a:r>
                      <a:r>
                        <a:rPr lang="en-US" sz="2400" b="0" i="0" u="none" strike="noStrike" dirty="0" smtClean="0">
                          <a:solidFill>
                            <a:srgbClr val="000000"/>
                          </a:solidFill>
                          <a:effectLst/>
                          <a:latin typeface="Calibri"/>
                        </a:rPr>
                        <a:t> MOHSS </a:t>
                      </a:r>
                      <a:r>
                        <a:rPr lang="en-US" sz="2400" b="0" i="0" u="none" strike="noStrike" dirty="0">
                          <a:solidFill>
                            <a:srgbClr val="000000"/>
                          </a:solidFill>
                          <a:effectLst/>
                          <a:latin typeface="Calibri"/>
                        </a:rPr>
                        <a:t>subtotal</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$285,581</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17%</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$326,225</a:t>
                      </a: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20%</a:t>
                      </a:r>
                    </a:p>
                  </a:txBody>
                  <a:tcPr marL="9525" marR="9525" marT="9525" marB="0" anchor="b">
                    <a:lnL>
                      <a:noFill/>
                    </a:lnL>
                    <a:lnR>
                      <a:noFill/>
                    </a:lnR>
                    <a:lnT>
                      <a:noFill/>
                    </a:lnT>
                    <a:lnB>
                      <a:noFill/>
                    </a:lnB>
                  </a:tcPr>
                </a:tc>
              </a:tr>
              <a:tr h="306755">
                <a:tc>
                  <a:txBody>
                    <a:bodyPr/>
                    <a:lstStyle/>
                    <a:p>
                      <a:pPr algn="l" fontAlgn="b"/>
                      <a:r>
                        <a:rPr lang="en-US" sz="2400" b="1" i="0" u="none" strike="noStrike">
                          <a:solidFill>
                            <a:srgbClr val="000000"/>
                          </a:solidFill>
                          <a:effectLst/>
                          <a:latin typeface="Calibri"/>
                        </a:rPr>
                        <a:t>Total </a:t>
                      </a:r>
                    </a:p>
                  </a:txBody>
                  <a:tcPr marL="9525" marR="9525" marT="9525" marB="0" anchor="b">
                    <a:lnL>
                      <a:noFill/>
                    </a:lnL>
                    <a:lnR>
                      <a:noFill/>
                    </a:lnR>
                    <a:lnT>
                      <a:noFill/>
                    </a:lnT>
                    <a:lnB>
                      <a:noFill/>
                    </a:lnB>
                  </a:tcPr>
                </a:tc>
                <a:tc>
                  <a:txBody>
                    <a:bodyPr/>
                    <a:lstStyle/>
                    <a:p>
                      <a:pPr algn="r" fontAlgn="b"/>
                      <a:r>
                        <a:rPr lang="en-US" sz="2400" b="0" i="0" u="none" strike="noStrike">
                          <a:solidFill>
                            <a:srgbClr val="000000"/>
                          </a:solidFill>
                          <a:effectLst/>
                          <a:latin typeface="Calibri"/>
                        </a:rPr>
                        <a:t>$1,641,241</a:t>
                      </a:r>
                    </a:p>
                  </a:txBody>
                  <a:tcPr marL="9525" marR="9525" marT="9525" marB="0" anchor="b">
                    <a:lnL>
                      <a:noFill/>
                    </a:lnL>
                    <a:lnR>
                      <a:noFill/>
                    </a:lnR>
                    <a:lnT>
                      <a:noFill/>
                    </a:lnT>
                    <a:lnB>
                      <a:noFill/>
                    </a:lnB>
                  </a:tcPr>
                </a:tc>
                <a:tc>
                  <a:txBody>
                    <a:bodyPr/>
                    <a:lstStyle/>
                    <a:p>
                      <a:pPr algn="r" fontAlgn="b"/>
                      <a:endParaRPr lang="en-US" sz="2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2400" b="0" i="0" u="none" strike="noStrike" dirty="0">
                          <a:solidFill>
                            <a:srgbClr val="000000"/>
                          </a:solidFill>
                          <a:effectLst/>
                          <a:latin typeface="Calibri"/>
                        </a:rPr>
                        <a:t>$1,456,242</a:t>
                      </a:r>
                    </a:p>
                  </a:txBody>
                  <a:tcPr marL="9525" marR="9525" marT="9525" marB="0" anchor="b">
                    <a:lnL>
                      <a:noFill/>
                    </a:lnL>
                    <a:lnR>
                      <a:noFill/>
                    </a:lnR>
                    <a:lnT>
                      <a:noFill/>
                    </a:lnT>
                    <a:lnB>
                      <a:noFill/>
                    </a:lnB>
                  </a:tcPr>
                </a:tc>
                <a:tc>
                  <a:txBody>
                    <a:bodyPr/>
                    <a:lstStyle/>
                    <a:p>
                      <a:pPr algn="r" fontAlgn="b"/>
                      <a:endParaRPr lang="en-US" sz="24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sp>
        <p:nvSpPr>
          <p:cNvPr id="3" name="Title 2"/>
          <p:cNvSpPr>
            <a:spLocks noGrp="1"/>
          </p:cNvSpPr>
          <p:nvPr>
            <p:ph type="title"/>
          </p:nvPr>
        </p:nvSpPr>
        <p:spPr>
          <a:xfrm>
            <a:off x="0" y="0"/>
            <a:ext cx="9038122" cy="1030289"/>
          </a:xfrm>
        </p:spPr>
        <p:txBody>
          <a:bodyPr>
            <a:normAutofit/>
          </a:bodyPr>
          <a:lstStyle/>
          <a:p>
            <a:r>
              <a:rPr lang="en-US" sz="3200" dirty="0"/>
              <a:t>Total cost of Namibian clinical mentoring program </a:t>
            </a:r>
          </a:p>
        </p:txBody>
      </p:sp>
    </p:spTree>
    <p:extLst>
      <p:ext uri="{BB962C8B-B14F-4D97-AF65-F5344CB8AC3E}">
        <p14:creationId xmlns:p14="http://schemas.microsoft.com/office/powerpoint/2010/main" val="21884752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Personnel: Mentee cost</a:t>
            </a:r>
            <a:endParaRPr lang="en-US"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011" y="752254"/>
            <a:ext cx="7179458" cy="6105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2757637" y="1774621"/>
            <a:ext cx="3012707" cy="369332"/>
          </a:xfrm>
          <a:prstGeom prst="rect">
            <a:avLst/>
          </a:prstGeom>
          <a:solidFill>
            <a:srgbClr val="00B050"/>
          </a:solidFill>
        </p:spPr>
        <p:txBody>
          <a:bodyPr wrap="square" rtlCol="0">
            <a:spAutoFit/>
          </a:bodyPr>
          <a:lstStyle/>
          <a:p>
            <a:r>
              <a:rPr lang="en-US" dirty="0" smtClean="0"/>
              <a:t># mentees * # months = Total</a:t>
            </a:r>
          </a:p>
        </p:txBody>
      </p:sp>
      <p:sp>
        <p:nvSpPr>
          <p:cNvPr id="13" name="TextBox 12"/>
          <p:cNvSpPr txBox="1"/>
          <p:nvPr/>
        </p:nvSpPr>
        <p:spPr>
          <a:xfrm>
            <a:off x="2492943" y="2745168"/>
            <a:ext cx="3978441" cy="369332"/>
          </a:xfrm>
          <a:prstGeom prst="rect">
            <a:avLst/>
          </a:prstGeom>
          <a:solidFill>
            <a:srgbClr val="00B050"/>
          </a:solidFill>
        </p:spPr>
        <p:txBody>
          <a:bodyPr wrap="square" rtlCol="0">
            <a:spAutoFit/>
          </a:bodyPr>
          <a:lstStyle/>
          <a:p>
            <a:r>
              <a:rPr lang="en-US" dirty="0" smtClean="0"/>
              <a:t> Total * 4 * hourly salary = Cost  in ND$</a:t>
            </a:r>
          </a:p>
        </p:txBody>
      </p:sp>
      <p:sp>
        <p:nvSpPr>
          <p:cNvPr id="14" name="TextBox 13"/>
          <p:cNvSpPr txBox="1"/>
          <p:nvPr/>
        </p:nvSpPr>
        <p:spPr>
          <a:xfrm>
            <a:off x="3060834" y="4246891"/>
            <a:ext cx="3322319" cy="369332"/>
          </a:xfrm>
          <a:prstGeom prst="rect">
            <a:avLst/>
          </a:prstGeom>
          <a:solidFill>
            <a:srgbClr val="00B050"/>
          </a:solidFill>
        </p:spPr>
        <p:txBody>
          <a:bodyPr wrap="square" rtlCol="0">
            <a:spAutoFit/>
          </a:bodyPr>
          <a:lstStyle/>
          <a:p>
            <a:r>
              <a:rPr lang="en-US" dirty="0" smtClean="0"/>
              <a:t>Cost in ND$ / ND$7.11 per US$</a:t>
            </a:r>
          </a:p>
        </p:txBody>
      </p:sp>
    </p:spTree>
    <p:extLst>
      <p:ext uri="{BB962C8B-B14F-4D97-AF65-F5344CB8AC3E}">
        <p14:creationId xmlns:p14="http://schemas.microsoft.com/office/powerpoint/2010/main" val="1341636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Personnel: Trainee cost</a:t>
            </a:r>
            <a:br>
              <a:rPr lang="en-US" dirty="0" smtClean="0"/>
            </a:b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4" y="1482292"/>
            <a:ext cx="9117994" cy="3061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 y="1559293"/>
            <a:ext cx="9136909" cy="3037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94513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Personnel: “Other salary”</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26155"/>
            <a:ext cx="9144000" cy="544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515276" y="5014762"/>
            <a:ext cx="3628724" cy="646331"/>
          </a:xfrm>
          <a:prstGeom prst="rect">
            <a:avLst/>
          </a:prstGeom>
          <a:solidFill>
            <a:srgbClr val="00B050"/>
          </a:solidFill>
        </p:spPr>
        <p:txBody>
          <a:bodyPr wrap="square" rtlCol="0">
            <a:spAutoFit/>
          </a:bodyPr>
          <a:lstStyle/>
          <a:p>
            <a:r>
              <a:rPr lang="en-US" dirty="0" smtClean="0"/>
              <a:t>Number trained * salary midpoint = Total salary of trainees</a:t>
            </a:r>
            <a:endParaRPr lang="en-US" dirty="0"/>
          </a:p>
        </p:txBody>
      </p:sp>
      <p:sp>
        <p:nvSpPr>
          <p:cNvPr id="7" name="TextBox 6"/>
          <p:cNvSpPr txBox="1"/>
          <p:nvPr/>
        </p:nvSpPr>
        <p:spPr>
          <a:xfrm>
            <a:off x="2058202" y="6015805"/>
            <a:ext cx="4299284" cy="369332"/>
          </a:xfrm>
          <a:prstGeom prst="rect">
            <a:avLst/>
          </a:prstGeom>
          <a:solidFill>
            <a:srgbClr val="00B050"/>
          </a:solidFill>
        </p:spPr>
        <p:txBody>
          <a:bodyPr wrap="square" rtlCol="0">
            <a:spAutoFit/>
          </a:bodyPr>
          <a:lstStyle/>
          <a:p>
            <a:r>
              <a:rPr lang="en-US" dirty="0" smtClean="0"/>
              <a:t>Sum of total salaries/Sum of total trainees</a:t>
            </a:r>
            <a:endParaRPr lang="en-US" dirty="0"/>
          </a:p>
        </p:txBody>
      </p:sp>
    </p:spTree>
    <p:extLst>
      <p:ext uri="{BB962C8B-B14F-4D97-AF65-F5344CB8AC3E}">
        <p14:creationId xmlns:p14="http://schemas.microsoft.com/office/powerpoint/2010/main" val="14952486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Travel costs - gasoline</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01" y="1491916"/>
            <a:ext cx="9158840" cy="3850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08523" y="2560320"/>
            <a:ext cx="3455470" cy="369332"/>
          </a:xfrm>
          <a:prstGeom prst="rect">
            <a:avLst/>
          </a:prstGeom>
          <a:solidFill>
            <a:srgbClr val="00B050"/>
          </a:solidFill>
        </p:spPr>
        <p:txBody>
          <a:bodyPr wrap="square" rtlCol="0">
            <a:spAutoFit/>
          </a:bodyPr>
          <a:lstStyle/>
          <a:p>
            <a:r>
              <a:rPr lang="en-US" dirty="0" smtClean="0"/>
              <a:t>Distance/8.33 = Number of liters</a:t>
            </a:r>
            <a:endParaRPr lang="en-US" dirty="0"/>
          </a:p>
        </p:txBody>
      </p:sp>
      <p:sp>
        <p:nvSpPr>
          <p:cNvPr id="7" name="TextBox 6"/>
          <p:cNvSpPr txBox="1"/>
          <p:nvPr/>
        </p:nvSpPr>
        <p:spPr>
          <a:xfrm>
            <a:off x="2536258" y="3299861"/>
            <a:ext cx="3901440" cy="369332"/>
          </a:xfrm>
          <a:prstGeom prst="rect">
            <a:avLst/>
          </a:prstGeom>
          <a:solidFill>
            <a:srgbClr val="00B050"/>
          </a:solidFill>
        </p:spPr>
        <p:txBody>
          <a:bodyPr wrap="square" rtlCol="0">
            <a:spAutoFit/>
          </a:bodyPr>
          <a:lstStyle/>
          <a:p>
            <a:r>
              <a:rPr lang="en-US" dirty="0" smtClean="0"/>
              <a:t>Number of liters * 7.68 = Fuel cost/trip</a:t>
            </a:r>
            <a:endParaRPr lang="en-US" dirty="0"/>
          </a:p>
        </p:txBody>
      </p:sp>
      <p:sp>
        <p:nvSpPr>
          <p:cNvPr id="8" name="TextBox 7"/>
          <p:cNvSpPr txBox="1"/>
          <p:nvPr/>
        </p:nvSpPr>
        <p:spPr>
          <a:xfrm>
            <a:off x="4486978" y="4126029"/>
            <a:ext cx="3455470" cy="646331"/>
          </a:xfrm>
          <a:prstGeom prst="rect">
            <a:avLst/>
          </a:prstGeom>
          <a:solidFill>
            <a:srgbClr val="00B050"/>
          </a:solidFill>
        </p:spPr>
        <p:txBody>
          <a:bodyPr wrap="square" rtlCol="0">
            <a:spAutoFit/>
          </a:bodyPr>
          <a:lstStyle/>
          <a:p>
            <a:r>
              <a:rPr lang="en-US" dirty="0" smtClean="0"/>
              <a:t>Fuel cost/trip * Number of trips = Total fuel price</a:t>
            </a:r>
            <a:endParaRPr lang="en-US" dirty="0"/>
          </a:p>
        </p:txBody>
      </p:sp>
    </p:spTree>
    <p:extLst>
      <p:ext uri="{BB962C8B-B14F-4D97-AF65-F5344CB8AC3E}">
        <p14:creationId xmlns:p14="http://schemas.microsoft.com/office/powerpoint/2010/main" val="1344854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Allocating management cost</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62971"/>
            <a:ext cx="9211377" cy="4262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079057" y="2375307"/>
            <a:ext cx="4639376" cy="369332"/>
          </a:xfrm>
          <a:prstGeom prst="rect">
            <a:avLst/>
          </a:prstGeom>
          <a:solidFill>
            <a:srgbClr val="00B050"/>
          </a:solidFill>
        </p:spPr>
        <p:txBody>
          <a:bodyPr wrap="square" rtlCol="0">
            <a:spAutoFit/>
          </a:bodyPr>
          <a:lstStyle/>
          <a:p>
            <a:r>
              <a:rPr lang="en-US" dirty="0" smtClean="0"/>
              <a:t>CM budget/Subtotal = Share of CM in subtotal</a:t>
            </a:r>
          </a:p>
        </p:txBody>
      </p:sp>
      <p:sp>
        <p:nvSpPr>
          <p:cNvPr id="8" name="TextBox 7"/>
          <p:cNvSpPr txBox="1"/>
          <p:nvPr/>
        </p:nvSpPr>
        <p:spPr>
          <a:xfrm>
            <a:off x="2762451" y="2951573"/>
            <a:ext cx="5001927" cy="646331"/>
          </a:xfrm>
          <a:prstGeom prst="rect">
            <a:avLst/>
          </a:prstGeom>
          <a:solidFill>
            <a:srgbClr val="00B050"/>
          </a:solidFill>
        </p:spPr>
        <p:txBody>
          <a:bodyPr wrap="square" rtlCol="0">
            <a:spAutoFit/>
          </a:bodyPr>
          <a:lstStyle/>
          <a:p>
            <a:r>
              <a:rPr lang="en-US" dirty="0" smtClean="0"/>
              <a:t>Share of CM in subtotal * </a:t>
            </a:r>
            <a:r>
              <a:rPr lang="en-US" dirty="0" err="1" smtClean="0"/>
              <a:t>Mgmt</a:t>
            </a:r>
            <a:r>
              <a:rPr lang="en-US" dirty="0" smtClean="0"/>
              <a:t> Allocation in $US = </a:t>
            </a:r>
            <a:r>
              <a:rPr lang="en-US" dirty="0" err="1" smtClean="0"/>
              <a:t>Mgmt</a:t>
            </a:r>
            <a:r>
              <a:rPr lang="en-US" dirty="0" smtClean="0"/>
              <a:t> allocation to CM</a:t>
            </a:r>
          </a:p>
        </p:txBody>
      </p:sp>
      <p:sp>
        <p:nvSpPr>
          <p:cNvPr id="9" name="TextBox 8"/>
          <p:cNvSpPr txBox="1"/>
          <p:nvPr/>
        </p:nvSpPr>
        <p:spPr>
          <a:xfrm>
            <a:off x="3125002" y="5144174"/>
            <a:ext cx="4639376" cy="369332"/>
          </a:xfrm>
          <a:prstGeom prst="rect">
            <a:avLst/>
          </a:prstGeom>
          <a:solidFill>
            <a:srgbClr val="00B050"/>
          </a:solidFill>
        </p:spPr>
        <p:txBody>
          <a:bodyPr wrap="square" rtlCol="0">
            <a:spAutoFit/>
          </a:bodyPr>
          <a:lstStyle/>
          <a:p>
            <a:r>
              <a:rPr lang="en-US" dirty="0" smtClean="0"/>
              <a:t>Sum of </a:t>
            </a:r>
            <a:r>
              <a:rPr lang="en-US" dirty="0" err="1" smtClean="0"/>
              <a:t>mgmt</a:t>
            </a:r>
            <a:r>
              <a:rPr lang="en-US" dirty="0" smtClean="0"/>
              <a:t> allocations to CM is total</a:t>
            </a:r>
          </a:p>
        </p:txBody>
      </p:sp>
    </p:spTree>
    <p:extLst>
      <p:ext uri="{BB962C8B-B14F-4D97-AF65-F5344CB8AC3E}">
        <p14:creationId xmlns:p14="http://schemas.microsoft.com/office/powerpoint/2010/main" val="2875513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0"/>
            <a:ext cx="9076623" cy="1030289"/>
          </a:xfrm>
        </p:spPr>
        <p:txBody>
          <a:bodyPr>
            <a:normAutofit/>
          </a:bodyPr>
          <a:lstStyle/>
          <a:p>
            <a:r>
              <a:rPr lang="en-US" sz="3200" dirty="0" smtClean="0"/>
              <a:t>Cost </a:t>
            </a:r>
            <a:r>
              <a:rPr lang="en-US" sz="3200" dirty="0"/>
              <a:t>per patient enrolled in ART by mentoring </a:t>
            </a:r>
            <a:r>
              <a:rPr lang="en-US" sz="3200" dirty="0" smtClean="0"/>
              <a:t>area</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3331762"/>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75693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49" y="1116531"/>
            <a:ext cx="8428723" cy="5060432"/>
          </a:xfrm>
        </p:spPr>
        <p:txBody>
          <a:bodyPr/>
          <a:lstStyle/>
          <a:p>
            <a:r>
              <a:rPr lang="en-US" dirty="0">
                <a:ea typeface="Calibri"/>
                <a:cs typeface="Times New Roman"/>
              </a:rPr>
              <a:t>The cost of </a:t>
            </a:r>
            <a:r>
              <a:rPr lang="en-US" dirty="0" smtClean="0">
                <a:ea typeface="Calibri"/>
                <a:cs typeface="Times New Roman"/>
              </a:rPr>
              <a:t>CM </a:t>
            </a:r>
            <a:r>
              <a:rPr lang="en-US" dirty="0">
                <a:ea typeface="Calibri"/>
                <a:cs typeface="Times New Roman"/>
              </a:rPr>
              <a:t>program was $20.19 and $15.98 per patient enrolled in </a:t>
            </a:r>
            <a:r>
              <a:rPr lang="en-US" dirty="0" smtClean="0">
                <a:ea typeface="Calibri"/>
                <a:cs typeface="Times New Roman"/>
              </a:rPr>
              <a:t>ART </a:t>
            </a:r>
            <a:r>
              <a:rPr lang="en-US" dirty="0">
                <a:ea typeface="Calibri"/>
                <a:cs typeface="Times New Roman"/>
              </a:rPr>
              <a:t>in 2010 and 2011, respectively.  </a:t>
            </a:r>
            <a:endParaRPr lang="en-US" dirty="0" smtClean="0">
              <a:ea typeface="Calibri"/>
              <a:cs typeface="Times New Roman"/>
            </a:endParaRPr>
          </a:p>
          <a:p>
            <a:endParaRPr lang="en-US" dirty="0" smtClean="0">
              <a:ea typeface="Calibri"/>
              <a:cs typeface="Times New Roman"/>
            </a:endParaRPr>
          </a:p>
          <a:p>
            <a:r>
              <a:rPr lang="en-US" dirty="0" smtClean="0">
                <a:ea typeface="Calibri"/>
                <a:cs typeface="Times New Roman"/>
              </a:rPr>
              <a:t>According </a:t>
            </a:r>
            <a:r>
              <a:rPr lang="en-US" dirty="0">
                <a:ea typeface="Calibri"/>
                <a:cs typeface="Times New Roman"/>
              </a:rPr>
              <a:t>to the  </a:t>
            </a:r>
            <a:r>
              <a:rPr lang="en-US" dirty="0" err="1">
                <a:ea typeface="Calibri"/>
                <a:cs typeface="Times New Roman"/>
              </a:rPr>
              <a:t>MoHSS</a:t>
            </a:r>
            <a:r>
              <a:rPr lang="en-US" dirty="0">
                <a:ea typeface="Calibri"/>
                <a:cs typeface="Times New Roman"/>
              </a:rPr>
              <a:t> Division of Pharmacy Services the cost of ART drugs in Namibia </a:t>
            </a:r>
            <a:r>
              <a:rPr lang="en-US" dirty="0" smtClean="0">
                <a:ea typeface="Calibri"/>
                <a:cs typeface="Times New Roman"/>
              </a:rPr>
              <a:t>was </a:t>
            </a:r>
            <a:r>
              <a:rPr lang="en-US" dirty="0">
                <a:ea typeface="Calibri"/>
                <a:cs typeface="Times New Roman"/>
              </a:rPr>
              <a:t>$163.14 </a:t>
            </a:r>
            <a:r>
              <a:rPr lang="en-US" dirty="0" smtClean="0">
                <a:ea typeface="Calibri"/>
                <a:cs typeface="Times New Roman"/>
              </a:rPr>
              <a:t>per person in </a:t>
            </a:r>
            <a:r>
              <a:rPr lang="en-US" dirty="0">
                <a:ea typeface="Calibri"/>
                <a:cs typeface="Times New Roman"/>
              </a:rPr>
              <a:t>2010, and 133.15 in 2011.  </a:t>
            </a:r>
            <a:endParaRPr lang="en-US" dirty="0" smtClean="0">
              <a:ea typeface="Calibri"/>
              <a:cs typeface="Times New Roman"/>
            </a:endParaRPr>
          </a:p>
          <a:p>
            <a:endParaRPr lang="en-US" dirty="0">
              <a:ea typeface="Calibri"/>
              <a:cs typeface="Times New Roman"/>
            </a:endParaRPr>
          </a:p>
          <a:p>
            <a:r>
              <a:rPr lang="en-US" dirty="0" smtClean="0">
                <a:ea typeface="Calibri"/>
                <a:cs typeface="Times New Roman"/>
              </a:rPr>
              <a:t>The </a:t>
            </a:r>
            <a:r>
              <a:rPr lang="en-US" dirty="0">
                <a:ea typeface="Calibri"/>
                <a:cs typeface="Times New Roman"/>
              </a:rPr>
              <a:t>cost of </a:t>
            </a:r>
            <a:r>
              <a:rPr lang="en-US" dirty="0" smtClean="0">
                <a:ea typeface="Calibri"/>
                <a:cs typeface="Times New Roman"/>
              </a:rPr>
              <a:t>CM </a:t>
            </a:r>
            <a:r>
              <a:rPr lang="en-US" dirty="0">
                <a:ea typeface="Calibri"/>
                <a:cs typeface="Times New Roman"/>
              </a:rPr>
              <a:t>could be considered an additional 12% charge for improving and maintaining the quality of care.</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7717038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260909"/>
            <a:ext cx="7886700" cy="4916054"/>
          </a:xfrm>
        </p:spPr>
        <p:txBody>
          <a:bodyPr/>
          <a:lstStyle/>
          <a:p>
            <a:pPr marL="0" indent="0">
              <a:spcBef>
                <a:spcPts val="0"/>
              </a:spcBef>
              <a:buNone/>
            </a:pPr>
            <a:r>
              <a:rPr lang="en-US" dirty="0" smtClean="0">
                <a:ea typeface="Times New Roman"/>
                <a:cs typeface="Arial"/>
              </a:rPr>
              <a:t>Laura </a:t>
            </a:r>
            <a:r>
              <a:rPr lang="en-US" dirty="0">
                <a:ea typeface="Times New Roman"/>
                <a:cs typeface="Arial"/>
              </a:rPr>
              <a:t>Brandt, </a:t>
            </a:r>
            <a:r>
              <a:rPr lang="en-US" dirty="0" smtClean="0">
                <a:ea typeface="Times New Roman"/>
                <a:cs typeface="Arial"/>
              </a:rPr>
              <a:t>I-TECH Namibia, University of Washington</a:t>
            </a:r>
          </a:p>
          <a:p>
            <a:pPr marL="0" indent="0">
              <a:spcBef>
                <a:spcPts val="0"/>
              </a:spcBef>
              <a:buNone/>
            </a:pPr>
            <a:endParaRPr lang="en-US" dirty="0" smtClean="0">
              <a:ea typeface="Times New Roman"/>
              <a:cs typeface="Arial"/>
            </a:endParaRPr>
          </a:p>
          <a:p>
            <a:pPr marL="0" indent="0">
              <a:spcBef>
                <a:spcPts val="0"/>
              </a:spcBef>
              <a:buNone/>
            </a:pPr>
            <a:r>
              <a:rPr lang="en-US" dirty="0" smtClean="0">
                <a:ea typeface="Times New Roman"/>
                <a:cs typeface="Arial"/>
              </a:rPr>
              <a:t>Laura </a:t>
            </a:r>
            <a:r>
              <a:rPr lang="en-US" dirty="0">
                <a:ea typeface="Times New Roman"/>
                <a:cs typeface="Arial"/>
              </a:rPr>
              <a:t>Hahn, </a:t>
            </a:r>
            <a:r>
              <a:rPr lang="en-US" dirty="0" smtClean="0">
                <a:ea typeface="Times New Roman"/>
                <a:cs typeface="Arial"/>
              </a:rPr>
              <a:t>I-TECH, University of Washington </a:t>
            </a:r>
          </a:p>
          <a:p>
            <a:pPr marL="0" indent="0">
              <a:spcBef>
                <a:spcPts val="0"/>
              </a:spcBef>
              <a:buNone/>
            </a:pPr>
            <a:endParaRPr lang="en-US" dirty="0" smtClean="0">
              <a:ea typeface="Times New Roman"/>
              <a:cs typeface="Arial"/>
            </a:endParaRPr>
          </a:p>
          <a:p>
            <a:pPr marL="0" indent="0">
              <a:spcBef>
                <a:spcPts val="0"/>
              </a:spcBef>
              <a:buNone/>
            </a:pPr>
            <a:r>
              <a:rPr lang="en-US" dirty="0" err="1" smtClean="0">
                <a:ea typeface="Times New Roman"/>
                <a:cs typeface="Arial"/>
              </a:rPr>
              <a:t>Ottilie</a:t>
            </a:r>
            <a:r>
              <a:rPr lang="en-US" dirty="0" smtClean="0">
                <a:ea typeface="Times New Roman"/>
                <a:cs typeface="Arial"/>
              </a:rPr>
              <a:t> </a:t>
            </a:r>
            <a:r>
              <a:rPr lang="en-US" dirty="0" err="1">
                <a:ea typeface="Times New Roman"/>
                <a:cs typeface="Arial"/>
              </a:rPr>
              <a:t>Kutenda</a:t>
            </a:r>
            <a:r>
              <a:rPr lang="en-US" dirty="0">
                <a:ea typeface="Times New Roman"/>
                <a:cs typeface="Arial"/>
              </a:rPr>
              <a:t>, </a:t>
            </a:r>
            <a:r>
              <a:rPr lang="en-US" dirty="0" smtClean="0">
                <a:ea typeface="Times New Roman"/>
                <a:cs typeface="Arial"/>
              </a:rPr>
              <a:t>Ministry of Health and Social Services, Namibia</a:t>
            </a:r>
          </a:p>
          <a:p>
            <a:pPr marL="0" indent="0">
              <a:spcBef>
                <a:spcPts val="0"/>
              </a:spcBef>
              <a:buNone/>
            </a:pPr>
            <a:endParaRPr lang="en-US" dirty="0" smtClean="0">
              <a:ea typeface="Times New Roman"/>
              <a:cs typeface="Arial"/>
            </a:endParaRPr>
          </a:p>
          <a:p>
            <a:pPr marL="0" indent="0">
              <a:spcBef>
                <a:spcPts val="0"/>
              </a:spcBef>
              <a:buNone/>
            </a:pPr>
            <a:r>
              <a:rPr lang="en-US" dirty="0" smtClean="0">
                <a:ea typeface="Times New Roman"/>
                <a:cs typeface="Arial"/>
              </a:rPr>
              <a:t>Sean </a:t>
            </a:r>
            <a:r>
              <a:rPr lang="en-US" dirty="0" err="1">
                <a:ea typeface="Times New Roman"/>
                <a:cs typeface="Arial"/>
              </a:rPr>
              <a:t>Oslin</a:t>
            </a:r>
            <a:r>
              <a:rPr lang="en-US" dirty="0" smtClean="0">
                <a:ea typeface="Times New Roman"/>
                <a:cs typeface="Arial"/>
              </a:rPr>
              <a:t>, I-TECH Namibia </a:t>
            </a:r>
            <a:endParaRPr lang="en-US" dirty="0">
              <a:latin typeface="Times New Roman"/>
              <a:ea typeface="Times New Roman"/>
            </a:endParaRPr>
          </a:p>
          <a:p>
            <a:pPr marL="0" indent="0">
              <a:spcBef>
                <a:spcPts val="0"/>
              </a:spcBef>
              <a:buNone/>
            </a:pPr>
            <a:endParaRPr lang="en-US" dirty="0" smtClean="0">
              <a:ea typeface="Times New Roman"/>
              <a:cs typeface="Arial"/>
            </a:endParaRPr>
          </a:p>
          <a:p>
            <a:pPr marL="0" indent="0">
              <a:spcBef>
                <a:spcPts val="0"/>
              </a:spcBef>
              <a:buNone/>
            </a:pPr>
            <a:r>
              <a:rPr lang="en-US" dirty="0" smtClean="0">
                <a:ea typeface="Times New Roman"/>
                <a:cs typeface="Arial"/>
              </a:rPr>
              <a:t>Maria </a:t>
            </a:r>
            <a:r>
              <a:rPr lang="en-US" dirty="0" err="1" smtClean="0">
                <a:ea typeface="Times New Roman"/>
                <a:cs typeface="Arial"/>
              </a:rPr>
              <a:t>Ponz</a:t>
            </a:r>
            <a:r>
              <a:rPr lang="en-US" dirty="0" smtClean="0">
                <a:ea typeface="Times New Roman"/>
                <a:cs typeface="Arial"/>
              </a:rPr>
              <a:t>, University of Washington</a:t>
            </a:r>
            <a:endParaRPr lang="en-US" dirty="0">
              <a:latin typeface="Times New Roman"/>
              <a:ea typeface="Times New Roman"/>
            </a:endParaRPr>
          </a:p>
          <a:p>
            <a:endParaRPr lang="en-US" dirty="0"/>
          </a:p>
        </p:txBody>
      </p:sp>
      <p:sp>
        <p:nvSpPr>
          <p:cNvPr id="3" name="Title 2"/>
          <p:cNvSpPr>
            <a:spLocks noGrp="1"/>
          </p:cNvSpPr>
          <p:nvPr>
            <p:ph type="title"/>
          </p:nvPr>
        </p:nvSpPr>
        <p:spPr/>
        <p:txBody>
          <a:bodyPr/>
          <a:lstStyle/>
          <a:p>
            <a:r>
              <a:rPr lang="en-US" dirty="0" smtClean="0"/>
              <a:t>Acknowledgements</a:t>
            </a:r>
            <a:endParaRPr lang="en-US" dirty="0"/>
          </a:p>
        </p:txBody>
      </p:sp>
    </p:spTree>
    <p:extLst>
      <p:ext uri="{BB962C8B-B14F-4D97-AF65-F5344CB8AC3E}">
        <p14:creationId xmlns:p14="http://schemas.microsoft.com/office/powerpoint/2010/main" val="42313786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98390447"/>
              </p:ext>
            </p:extLst>
          </p:nvPr>
        </p:nvGraphicFramePr>
        <p:xfrm>
          <a:off x="628650" y="135529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a:xfrm>
            <a:off x="-1" y="0"/>
            <a:ext cx="8797057" cy="1030289"/>
          </a:xfrm>
        </p:spPr>
        <p:txBody>
          <a:bodyPr>
            <a:normAutofit/>
          </a:bodyPr>
          <a:lstStyle/>
          <a:p>
            <a:r>
              <a:rPr lang="en-US" sz="3600" dirty="0" smtClean="0"/>
              <a:t>5. Data analysis</a:t>
            </a:r>
            <a:endParaRPr lang="en-US" sz="3600" dirty="0"/>
          </a:p>
        </p:txBody>
      </p:sp>
      <p:sp>
        <p:nvSpPr>
          <p:cNvPr id="2" name="Oval 1"/>
          <p:cNvSpPr/>
          <p:nvPr/>
        </p:nvSpPr>
        <p:spPr>
          <a:xfrm>
            <a:off x="5914252" y="4720587"/>
            <a:ext cx="1629307" cy="1180148"/>
          </a:xfrm>
          <a:prstGeom prst="ellipse">
            <a:avLst/>
          </a:prstGeom>
          <a:noFill/>
          <a:ln w="38100" cmpd="sng">
            <a:solidFill>
              <a:srgbClr val="FF0000"/>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44475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dirty="0"/>
              <a:t/>
            </a:r>
            <a:br>
              <a:rPr lang="en-US" dirty="0"/>
            </a:br>
            <a:r>
              <a:rPr lang="en-US" dirty="0"/>
              <a:t>Thank you!</a:t>
            </a:r>
            <a:br>
              <a:rPr lang="en-US" dirty="0"/>
            </a:br>
            <a:endParaRPr lang="en-US" dirty="0" smtClean="0"/>
          </a:p>
          <a:p>
            <a:pPr marL="0" indent="0">
              <a:buNone/>
            </a:pPr>
            <a:r>
              <a:rPr lang="en-US" dirty="0" smtClean="0"/>
              <a:t>Contact</a:t>
            </a:r>
            <a:r>
              <a:rPr lang="en-US" dirty="0"/>
              <a:t>: </a:t>
            </a:r>
            <a:r>
              <a:rPr lang="en-US" dirty="0" smtClean="0"/>
              <a:t>Marcia Weaver, </a:t>
            </a:r>
            <a:r>
              <a:rPr lang="en-US" dirty="0"/>
              <a:t>PhD </a:t>
            </a:r>
          </a:p>
          <a:p>
            <a:pPr marL="0" indent="0">
              <a:buNone/>
            </a:pPr>
            <a:r>
              <a:rPr lang="en-US" dirty="0" smtClean="0">
                <a:hlinkClick r:id="rId2"/>
              </a:rPr>
              <a:t>mweaver@uw.edu</a:t>
            </a:r>
            <a:endParaRPr lang="en-US" dirty="0" smtClean="0"/>
          </a:p>
          <a:p>
            <a:pPr marL="0" indent="0">
              <a:buNone/>
            </a:pPr>
            <a:endParaRPr lang="en-US" dirty="0"/>
          </a:p>
          <a:p>
            <a:pPr marL="0" indent="0" algn="ctr">
              <a:buNone/>
            </a:pPr>
            <a:endParaRPr lang="en-US" dirty="0"/>
          </a:p>
        </p:txBody>
      </p:sp>
      <p:sp>
        <p:nvSpPr>
          <p:cNvPr id="3" name="Title 2"/>
          <p:cNvSpPr>
            <a:spLocks noGrp="1"/>
          </p:cNvSpPr>
          <p:nvPr>
            <p:ph type="title"/>
          </p:nvPr>
        </p:nvSpPr>
        <p:spPr>
          <a:xfrm>
            <a:off x="0" y="0"/>
            <a:ext cx="9038122" cy="1030289"/>
          </a:xfrm>
        </p:spPr>
        <p:txBody>
          <a:bodyPr/>
          <a:lstStyle/>
          <a:p>
            <a:pPr algn="ctr"/>
            <a:r>
              <a:rPr lang="en-US" dirty="0" smtClean="0"/>
              <a:t>Questions?</a:t>
            </a:r>
            <a:endParaRPr lang="en-US" dirty="0"/>
          </a:p>
        </p:txBody>
      </p:sp>
    </p:spTree>
    <p:extLst>
      <p:ext uri="{BB962C8B-B14F-4D97-AF65-F5344CB8AC3E}">
        <p14:creationId xmlns:p14="http://schemas.microsoft.com/office/powerpoint/2010/main" val="84415228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49" y="1068404"/>
            <a:ext cx="7928209" cy="5108559"/>
          </a:xfrm>
        </p:spPr>
        <p:txBody>
          <a:bodyPr>
            <a:normAutofit/>
          </a:bodyPr>
          <a:lstStyle/>
          <a:p>
            <a:pPr marL="0" indent="0">
              <a:buNone/>
            </a:pPr>
            <a:r>
              <a:rPr lang="en-US" dirty="0"/>
              <a:t/>
            </a:r>
            <a:br>
              <a:rPr lang="en-US" dirty="0"/>
            </a:br>
            <a:r>
              <a:rPr lang="en-US" dirty="0" smtClean="0"/>
              <a:t>1. Calculating </a:t>
            </a:r>
            <a:r>
              <a:rPr lang="en-US" dirty="0" smtClean="0"/>
              <a:t>personnel </a:t>
            </a:r>
            <a:r>
              <a:rPr lang="en-US" dirty="0" smtClean="0"/>
              <a:t>cost of participants’ time</a:t>
            </a:r>
          </a:p>
          <a:p>
            <a:pPr marL="0" indent="0">
              <a:buNone/>
            </a:pPr>
            <a:endParaRPr lang="en-US" dirty="0"/>
          </a:p>
          <a:p>
            <a:pPr marL="0" indent="0">
              <a:buNone/>
            </a:pPr>
            <a:r>
              <a:rPr lang="en-US" dirty="0" smtClean="0"/>
              <a:t>2. Estimating travel costs</a:t>
            </a:r>
          </a:p>
          <a:p>
            <a:pPr marL="0" indent="0">
              <a:buNone/>
            </a:pPr>
            <a:endParaRPr lang="en-US" dirty="0"/>
          </a:p>
          <a:p>
            <a:pPr marL="0" indent="0">
              <a:buNone/>
            </a:pPr>
            <a:r>
              <a:rPr lang="en-US" dirty="0" smtClean="0"/>
              <a:t>3. Allocating management costs</a:t>
            </a:r>
            <a:endParaRPr lang="en-US" dirty="0"/>
          </a:p>
          <a:p>
            <a:endParaRPr lang="en-US" dirty="0"/>
          </a:p>
        </p:txBody>
      </p:sp>
      <p:sp>
        <p:nvSpPr>
          <p:cNvPr id="3" name="Title 2"/>
          <p:cNvSpPr>
            <a:spLocks noGrp="1"/>
          </p:cNvSpPr>
          <p:nvPr>
            <p:ph type="title"/>
          </p:nvPr>
        </p:nvSpPr>
        <p:spPr/>
        <p:txBody>
          <a:bodyPr/>
          <a:lstStyle/>
          <a:p>
            <a:r>
              <a:rPr lang="en-US" dirty="0" smtClean="0"/>
              <a:t>Demonstrate data analysis for:</a:t>
            </a:r>
            <a:endParaRPr lang="en-US" dirty="0"/>
          </a:p>
        </p:txBody>
      </p:sp>
    </p:spTree>
    <p:extLst>
      <p:ext uri="{BB962C8B-B14F-4D97-AF65-F5344CB8AC3E}">
        <p14:creationId xmlns:p14="http://schemas.microsoft.com/office/powerpoint/2010/main" val="346133765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516" y="1078030"/>
            <a:ext cx="8447973" cy="5021931"/>
          </a:xfrm>
        </p:spPr>
        <p:txBody>
          <a:bodyPr>
            <a:normAutofit fontScale="70000" lnSpcReduction="20000"/>
          </a:bodyPr>
          <a:lstStyle/>
          <a:p>
            <a:pPr marL="0" indent="0">
              <a:buNone/>
            </a:pPr>
            <a:r>
              <a:rPr lang="en-US" dirty="0"/>
              <a:t>In 2006, the </a:t>
            </a:r>
            <a:r>
              <a:rPr lang="en-US" dirty="0" err="1"/>
              <a:t>MoHSS</a:t>
            </a:r>
            <a:r>
              <a:rPr lang="en-US" dirty="0"/>
              <a:t> asked I-TECH Namibia </a:t>
            </a:r>
            <a:r>
              <a:rPr lang="en-US" dirty="0" smtClean="0"/>
              <a:t>to provide </a:t>
            </a:r>
            <a:r>
              <a:rPr lang="en-US" dirty="0"/>
              <a:t>clinical mentoring to enhance HIV Care. The program’s objectives </a:t>
            </a:r>
            <a:r>
              <a:rPr lang="en-US" dirty="0" smtClean="0"/>
              <a:t>were:</a:t>
            </a:r>
          </a:p>
          <a:p>
            <a:pPr marL="0" indent="0">
              <a:buNone/>
            </a:pPr>
            <a:endParaRPr lang="en-US" dirty="0"/>
          </a:p>
          <a:p>
            <a:pPr marL="0" indent="0">
              <a:buNone/>
            </a:pPr>
            <a:r>
              <a:rPr lang="en-US" dirty="0" smtClean="0"/>
              <a:t>1.	Build </a:t>
            </a:r>
            <a:r>
              <a:rPr lang="en-US" dirty="0"/>
              <a:t>capacity of primary care providers </a:t>
            </a:r>
            <a:r>
              <a:rPr lang="en-US" dirty="0" smtClean="0"/>
              <a:t>in </a:t>
            </a:r>
            <a:r>
              <a:rPr lang="en-US" dirty="0"/>
              <a:t>comprehensive and integrated HIV, TB and OI care, treatment and prevention including PMTCT and early infant diagnosis </a:t>
            </a:r>
          </a:p>
          <a:p>
            <a:pPr marL="0" indent="0">
              <a:buNone/>
            </a:pPr>
            <a:r>
              <a:rPr lang="en-US" dirty="0"/>
              <a:t>2.	Support decentralized delivery of HIV care, treatment and prevention, and continuous improvement of clinical care and patient outcomes</a:t>
            </a:r>
          </a:p>
          <a:p>
            <a:pPr marL="0" indent="0">
              <a:buNone/>
            </a:pPr>
            <a:r>
              <a:rPr lang="en-US" dirty="0" smtClean="0"/>
              <a:t>3</a:t>
            </a:r>
            <a:r>
              <a:rPr lang="en-US" dirty="0"/>
              <a:t>.	Support development of systems improvements to maximize quality of care</a:t>
            </a:r>
          </a:p>
          <a:p>
            <a:pPr marL="0" indent="0">
              <a:buNone/>
            </a:pPr>
            <a:r>
              <a:rPr lang="en-US" dirty="0" smtClean="0"/>
              <a:t>4</a:t>
            </a:r>
            <a:r>
              <a:rPr lang="en-US" dirty="0"/>
              <a:t>.	Provide didactic HIV-related training sessions to health professionals according to established curricula and using various methodologies (including distance learning)</a:t>
            </a:r>
          </a:p>
          <a:p>
            <a:pPr marL="0" indent="0">
              <a:buNone/>
            </a:pPr>
            <a:r>
              <a:rPr lang="en-US" dirty="0" smtClean="0"/>
              <a:t>5</a:t>
            </a:r>
            <a:r>
              <a:rPr lang="en-US" dirty="0"/>
              <a:t>.	Provide guidance and support in HIV-related operational research</a:t>
            </a:r>
          </a:p>
          <a:p>
            <a:pPr marL="0" indent="0">
              <a:buNone/>
            </a:pPr>
            <a:endParaRPr lang="en-US" dirty="0" smtClean="0"/>
          </a:p>
          <a:p>
            <a:pPr marL="0" indent="0">
              <a:buNone/>
            </a:pPr>
            <a:r>
              <a:rPr lang="en-US" dirty="0" smtClean="0"/>
              <a:t>As </a:t>
            </a:r>
            <a:r>
              <a:rPr lang="en-US" dirty="0"/>
              <a:t>Namibia’s national ART program </a:t>
            </a:r>
            <a:r>
              <a:rPr lang="en-US" dirty="0" smtClean="0"/>
              <a:t>completed it’s first decade, </a:t>
            </a:r>
            <a:r>
              <a:rPr lang="en-US" dirty="0"/>
              <a:t>I-TECH Namibia </a:t>
            </a:r>
            <a:r>
              <a:rPr lang="en-US" dirty="0" smtClean="0"/>
              <a:t>wanted to conduct </a:t>
            </a:r>
            <a:r>
              <a:rPr lang="en-US" dirty="0"/>
              <a:t>an economic analysis of the clinical mentoring program. </a:t>
            </a:r>
          </a:p>
          <a:p>
            <a:endParaRPr lang="en-US" dirty="0"/>
          </a:p>
        </p:txBody>
      </p:sp>
      <p:sp>
        <p:nvSpPr>
          <p:cNvPr id="3" name="Title 2"/>
          <p:cNvSpPr>
            <a:spLocks noGrp="1"/>
          </p:cNvSpPr>
          <p:nvPr>
            <p:ph type="title"/>
          </p:nvPr>
        </p:nvSpPr>
        <p:spPr>
          <a:xfrm>
            <a:off x="-1" y="0"/>
            <a:ext cx="9144001" cy="1030289"/>
          </a:xfrm>
        </p:spPr>
        <p:txBody>
          <a:bodyPr>
            <a:normAutofit/>
          </a:bodyPr>
          <a:lstStyle/>
          <a:p>
            <a:r>
              <a:rPr lang="en-US" sz="3200" b="1" dirty="0"/>
              <a:t>Cost </a:t>
            </a:r>
            <a:r>
              <a:rPr lang="en-US" sz="3200" b="1" dirty="0" smtClean="0"/>
              <a:t>of </a:t>
            </a:r>
            <a:r>
              <a:rPr lang="en-US" sz="3200" b="1" dirty="0"/>
              <a:t>clinical mentoring of HIV Care in Namibia</a:t>
            </a:r>
          </a:p>
        </p:txBody>
      </p:sp>
    </p:spTree>
    <p:extLst>
      <p:ext uri="{BB962C8B-B14F-4D97-AF65-F5344CB8AC3E}">
        <p14:creationId xmlns:p14="http://schemas.microsoft.com/office/powerpoint/2010/main" val="2284360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9564" y="750772"/>
            <a:ext cx="8100175" cy="6258486"/>
          </a:xfrm>
        </p:spPr>
      </p:pic>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75377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Defining the economic evaluation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92975562"/>
              </p:ext>
            </p:extLst>
          </p:nvPr>
        </p:nvGraphicFramePr>
        <p:xfrm>
          <a:off x="186085" y="1126158"/>
          <a:ext cx="8842411" cy="4279973"/>
        </p:xfrm>
        <a:graphic>
          <a:graphicData uri="http://schemas.openxmlformats.org/drawingml/2006/table">
            <a:tbl>
              <a:tblPr firstRow="1" bandRow="1">
                <a:tableStyleId>{2D5ABB26-0587-4C30-8999-92F81FD0307C}</a:tableStyleId>
              </a:tblPr>
              <a:tblGrid>
                <a:gridCol w="2807372"/>
                <a:gridCol w="6035039"/>
              </a:tblGrid>
              <a:tr h="425591">
                <a:tc>
                  <a:txBody>
                    <a:bodyPr/>
                    <a:lstStyle/>
                    <a:p>
                      <a:r>
                        <a:rPr lang="en-US" sz="2200" b="1" dirty="0" smtClean="0"/>
                        <a:t>Describe</a:t>
                      </a:r>
                      <a:endParaRPr lang="en-US"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1" dirty="0" smtClean="0"/>
                        <a:t>Cost analysis of clinical mentoring of HIV Care in Namibia</a:t>
                      </a:r>
                      <a:endParaRPr lang="en-US"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502">
                <a:tc>
                  <a:txBody>
                    <a:bodyPr/>
                    <a:lstStyle/>
                    <a:p>
                      <a:r>
                        <a:rPr lang="en-US" sz="2200" dirty="0" smtClean="0"/>
                        <a:t>Project objective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Clinical</a:t>
                      </a:r>
                      <a:r>
                        <a:rPr lang="en-US" sz="2200" baseline="0" dirty="0" smtClean="0"/>
                        <a:t> mentoring  (CM)– See previous slides</a:t>
                      </a:r>
                      <a:r>
                        <a:rPr lang="en-US" sz="2200" dirty="0" smtClean="0"/>
                        <a:t>.</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2711">
                <a:tc>
                  <a:txBody>
                    <a:bodyPr/>
                    <a:lstStyle/>
                    <a:p>
                      <a:r>
                        <a:rPr lang="en-US" sz="2200" dirty="0" smtClean="0"/>
                        <a:t>Economic evaluation objective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kern="1200" dirty="0" smtClean="0">
                          <a:effectLst/>
                        </a:rPr>
                        <a:t>1) Budgeting: MOHSS budget for CM in the future </a:t>
                      </a:r>
                    </a:p>
                    <a:p>
                      <a:r>
                        <a:rPr lang="en-US" sz="2200" kern="1200" dirty="0" smtClean="0">
                          <a:effectLst/>
                        </a:rPr>
                        <a:t>2) Advocacy:  MOHSS appreciate value of CM</a:t>
                      </a:r>
                    </a:p>
                    <a:p>
                      <a:r>
                        <a:rPr lang="en-US" sz="2200" kern="1200" dirty="0" smtClean="0">
                          <a:effectLst/>
                        </a:rPr>
                        <a:t>3) Dissemination: Publish experience with program transition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502">
                <a:tc>
                  <a:txBody>
                    <a:bodyPr/>
                    <a:lstStyle/>
                    <a:p>
                      <a:r>
                        <a:rPr lang="en-US" sz="2200" dirty="0" smtClean="0"/>
                        <a:t>Perspective</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baseline="0" dirty="0" smtClean="0"/>
                        <a:t>I-TECH Namibia (Donor–funded), MOHSS, society</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0907">
                <a:tc>
                  <a:txBody>
                    <a:bodyPr/>
                    <a:lstStyle/>
                    <a:p>
                      <a:r>
                        <a:rPr lang="en-US" sz="2200" dirty="0" smtClean="0"/>
                        <a:t>Study design</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smtClean="0">
                          <a:ln>
                            <a:noFill/>
                          </a:ln>
                          <a:solidFill>
                            <a:prstClr val="black"/>
                          </a:solidFill>
                          <a:effectLst/>
                          <a:uLnTx/>
                          <a:uFillTx/>
                          <a:latin typeface="+mn-lt"/>
                          <a:ea typeface="+mn-ea"/>
                          <a:cs typeface="+mn-cs"/>
                        </a:rPr>
                        <a:t>Estimate the cost of the clinical mentoring program using secondary data sources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1502">
                <a:tc>
                  <a:txBody>
                    <a:bodyPr/>
                    <a:lstStyle/>
                    <a:p>
                      <a:r>
                        <a:rPr lang="en-US" sz="2200" dirty="0" smtClean="0"/>
                        <a:t>Sample </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200" dirty="0" smtClean="0"/>
                        <a:t>“Universe” of CM sites and uses, </a:t>
                      </a:r>
                      <a:r>
                        <a:rPr lang="en-US" sz="2200" dirty="0" err="1" smtClean="0"/>
                        <a:t>i.e</a:t>
                      </a:r>
                      <a:r>
                        <a:rPr lang="en-US" sz="2200" dirty="0" smtClean="0"/>
                        <a:t> no sampling</a:t>
                      </a:r>
                      <a:endParaRPr lang="en-US" sz="2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695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Defining the economic evaluation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30795207"/>
              </p:ext>
            </p:extLst>
          </p:nvPr>
        </p:nvGraphicFramePr>
        <p:xfrm>
          <a:off x="259882" y="1397000"/>
          <a:ext cx="8258476" cy="2291080"/>
        </p:xfrm>
        <a:graphic>
          <a:graphicData uri="http://schemas.openxmlformats.org/drawingml/2006/table">
            <a:tbl>
              <a:tblPr firstRow="1" bandRow="1">
                <a:tableStyleId>{2D5ABB26-0587-4C30-8999-92F81FD0307C}</a:tableStyleId>
              </a:tblPr>
              <a:tblGrid>
                <a:gridCol w="3291840"/>
                <a:gridCol w="4966636"/>
              </a:tblGrid>
              <a:tr h="370840">
                <a:tc>
                  <a:txBody>
                    <a:bodyPr/>
                    <a:lstStyle/>
                    <a:p>
                      <a:r>
                        <a:rPr lang="en-US" b="1" dirty="0" smtClean="0"/>
                        <a:t>Describe</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Cost analysis</a:t>
                      </a:r>
                      <a:r>
                        <a:rPr lang="en-US" b="1" baseline="0" dirty="0" smtClean="0"/>
                        <a:t> of clinical mentoring for HIV care in Namibia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Intermediate health</a:t>
                      </a:r>
                      <a:r>
                        <a:rPr lang="en-US" baseline="0" dirty="0" smtClean="0"/>
                        <a:t> outcomes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ART patients treated by mentees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Costs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Intervention costs</a:t>
                      </a:r>
                    </a:p>
                    <a:p>
                      <a:r>
                        <a:rPr lang="en-US" dirty="0" smtClean="0"/>
                        <a:t>ART drug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What will this data reveal?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CM cost</a:t>
                      </a:r>
                      <a:r>
                        <a:rPr lang="en-US" baseline="0" dirty="0" smtClean="0"/>
                        <a:t> per ART patient treated</a:t>
                      </a:r>
                    </a:p>
                    <a:p>
                      <a:r>
                        <a:rPr lang="en-US" baseline="0" dirty="0" smtClean="0"/>
                        <a:t>CM cost as a share of ART drug costs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042543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 y="1097280"/>
            <a:ext cx="8778240" cy="5079683"/>
          </a:xfrm>
        </p:spPr>
        <p:txBody>
          <a:bodyPr>
            <a:normAutofit/>
          </a:bodyPr>
          <a:lstStyle/>
          <a:p>
            <a:r>
              <a:rPr lang="en-US" dirty="0" smtClean="0"/>
              <a:t>Data </a:t>
            </a:r>
            <a:r>
              <a:rPr lang="en-US" dirty="0"/>
              <a:t>on I-TECH and </a:t>
            </a:r>
            <a:r>
              <a:rPr lang="en-US" dirty="0" smtClean="0"/>
              <a:t>employment agency </a:t>
            </a:r>
            <a:r>
              <a:rPr lang="en-US" dirty="0"/>
              <a:t>costs were collected from project </a:t>
            </a:r>
            <a:r>
              <a:rPr lang="en-US" dirty="0" smtClean="0"/>
              <a:t>accounts. A </a:t>
            </a:r>
            <a:r>
              <a:rPr lang="en-US" dirty="0"/>
              <a:t>driver was available for each </a:t>
            </a:r>
            <a:r>
              <a:rPr lang="en-US" dirty="0" smtClean="0"/>
              <a:t>mentor for 0.5 FTE. </a:t>
            </a:r>
          </a:p>
          <a:p>
            <a:endParaRPr lang="en-US" dirty="0"/>
          </a:p>
          <a:p>
            <a:r>
              <a:rPr lang="en-US" dirty="0" smtClean="0"/>
              <a:t>MOHSS </a:t>
            </a:r>
            <a:r>
              <a:rPr lang="en-US" dirty="0"/>
              <a:t>cost were in-kind contributions of the value of time for mentees and class participants, and office space. Data were available on the number of people mentored within each area each </a:t>
            </a:r>
            <a:r>
              <a:rPr lang="en-US" dirty="0" smtClean="0"/>
              <a:t>year.</a:t>
            </a:r>
          </a:p>
          <a:p>
            <a:endParaRPr lang="en-US" dirty="0" smtClean="0"/>
          </a:p>
          <a:p>
            <a:r>
              <a:rPr lang="en-US" dirty="0" err="1" smtClean="0"/>
              <a:t>TrainSMART</a:t>
            </a:r>
            <a:r>
              <a:rPr lang="en-US" dirty="0" smtClean="0"/>
              <a:t> </a:t>
            </a:r>
            <a:r>
              <a:rPr lang="en-US" dirty="0"/>
              <a:t>data were available on the number of people who attended classes by area and </a:t>
            </a:r>
            <a:r>
              <a:rPr lang="en-US" dirty="0" smtClean="0"/>
              <a:t>profession.</a:t>
            </a:r>
            <a:endParaRPr lang="en-US" dirty="0"/>
          </a:p>
        </p:txBody>
      </p:sp>
      <p:sp>
        <p:nvSpPr>
          <p:cNvPr id="3" name="Title 2"/>
          <p:cNvSpPr>
            <a:spLocks noGrp="1"/>
          </p:cNvSpPr>
          <p:nvPr>
            <p:ph type="title"/>
          </p:nvPr>
        </p:nvSpPr>
        <p:spPr/>
        <p:txBody>
          <a:bodyPr/>
          <a:lstStyle/>
          <a:p>
            <a:r>
              <a:rPr lang="en-US" dirty="0" smtClean="0"/>
              <a:t>Data sources (1)</a:t>
            </a:r>
            <a:endParaRPr lang="en-US" dirty="0"/>
          </a:p>
        </p:txBody>
      </p:sp>
    </p:spTree>
    <p:extLst>
      <p:ext uri="{BB962C8B-B14F-4D97-AF65-F5344CB8AC3E}">
        <p14:creationId xmlns:p14="http://schemas.microsoft.com/office/powerpoint/2010/main" val="24977449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3265" y="1248109"/>
            <a:ext cx="7886700" cy="5085314"/>
          </a:xfrm>
        </p:spPr>
        <p:txBody>
          <a:bodyPr>
            <a:normAutofit fontScale="92500"/>
          </a:bodyPr>
          <a:lstStyle/>
          <a:p>
            <a:r>
              <a:rPr lang="en-US" dirty="0" smtClean="0"/>
              <a:t>Overland </a:t>
            </a:r>
            <a:r>
              <a:rPr lang="en-US" dirty="0"/>
              <a:t>travel costs were </a:t>
            </a:r>
            <a:r>
              <a:rPr lang="en-US" dirty="0" smtClean="0"/>
              <a:t>calculated with </a:t>
            </a:r>
            <a:r>
              <a:rPr lang="en-US" dirty="0"/>
              <a:t>the number of </a:t>
            </a:r>
            <a:r>
              <a:rPr lang="en-US" dirty="0" err="1" smtClean="0"/>
              <a:t>kms</a:t>
            </a:r>
            <a:r>
              <a:rPr lang="en-US" dirty="0" smtClean="0"/>
              <a:t> </a:t>
            </a:r>
            <a:r>
              <a:rPr lang="en-US" dirty="0"/>
              <a:t>between the hospital where the clinical mentor was based and </a:t>
            </a:r>
            <a:r>
              <a:rPr lang="en-US" dirty="0" smtClean="0"/>
              <a:t>facilities visited.  </a:t>
            </a:r>
            <a:r>
              <a:rPr lang="en-US" dirty="0"/>
              <a:t>An overnight stay </a:t>
            </a:r>
            <a:r>
              <a:rPr lang="en-US" dirty="0" smtClean="0"/>
              <a:t>was added </a:t>
            </a:r>
            <a:r>
              <a:rPr lang="en-US" dirty="0"/>
              <a:t>whenever </a:t>
            </a:r>
            <a:r>
              <a:rPr lang="en-US" dirty="0" smtClean="0"/>
              <a:t>one-way distance </a:t>
            </a:r>
            <a:r>
              <a:rPr lang="en-US" dirty="0"/>
              <a:t>was &gt;</a:t>
            </a:r>
            <a:r>
              <a:rPr lang="en-US" dirty="0" smtClean="0"/>
              <a:t> </a:t>
            </a:r>
            <a:r>
              <a:rPr lang="en-US" dirty="0"/>
              <a:t>175 </a:t>
            </a:r>
            <a:r>
              <a:rPr lang="en-US" dirty="0" err="1" smtClean="0"/>
              <a:t>kms</a:t>
            </a:r>
            <a:r>
              <a:rPr lang="en-US" dirty="0" smtClean="0"/>
              <a:t>. </a:t>
            </a:r>
          </a:p>
          <a:p>
            <a:pPr marL="0" indent="0">
              <a:buNone/>
            </a:pPr>
            <a:endParaRPr lang="en-US" dirty="0"/>
          </a:p>
          <a:p>
            <a:r>
              <a:rPr lang="en-US" dirty="0"/>
              <a:t>The exact expenditures on management were available from project records for 2010. </a:t>
            </a:r>
            <a:endParaRPr lang="en-US" dirty="0" smtClean="0"/>
          </a:p>
          <a:p>
            <a:pPr marL="0" indent="0">
              <a:buNone/>
            </a:pPr>
            <a:endParaRPr lang="en-US" dirty="0" smtClean="0"/>
          </a:p>
          <a:p>
            <a:r>
              <a:rPr lang="en-US" dirty="0" err="1" smtClean="0"/>
              <a:t>MoHSS</a:t>
            </a:r>
            <a:r>
              <a:rPr lang="en-US" dirty="0" smtClean="0"/>
              <a:t> </a:t>
            </a:r>
            <a:r>
              <a:rPr lang="en-US" dirty="0"/>
              <a:t>Division of Pharmacy Services reported the number of patient on ART at each site in </a:t>
            </a:r>
            <a:r>
              <a:rPr lang="en-US" dirty="0" smtClean="0"/>
              <a:t>the annual </a:t>
            </a:r>
            <a:r>
              <a:rPr lang="en-US" dirty="0"/>
              <a:t>“Antiretroviral Treatment: Pharmaceutical Management Information System Feedback Report” </a:t>
            </a:r>
          </a:p>
        </p:txBody>
      </p:sp>
      <p:sp>
        <p:nvSpPr>
          <p:cNvPr id="3" name="Title 2"/>
          <p:cNvSpPr>
            <a:spLocks noGrp="1"/>
          </p:cNvSpPr>
          <p:nvPr>
            <p:ph type="title"/>
          </p:nvPr>
        </p:nvSpPr>
        <p:spPr/>
        <p:txBody>
          <a:bodyPr/>
          <a:lstStyle/>
          <a:p>
            <a:r>
              <a:rPr lang="en-US" dirty="0" smtClean="0"/>
              <a:t>Data sources (2)</a:t>
            </a:r>
            <a:endParaRPr lang="en-US" dirty="0"/>
          </a:p>
        </p:txBody>
      </p:sp>
    </p:spTree>
    <p:extLst>
      <p:ext uri="{BB962C8B-B14F-4D97-AF65-F5344CB8AC3E}">
        <p14:creationId xmlns:p14="http://schemas.microsoft.com/office/powerpoint/2010/main" val="31749280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2180</TotalTime>
  <Words>943</Words>
  <Application>Microsoft Macintosh PowerPoint</Application>
  <PresentationFormat>On-screen Show (4:3)</PresentationFormat>
  <Paragraphs>166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Session 4: Data analysis </vt:lpstr>
      <vt:lpstr>5. Data analysis</vt:lpstr>
      <vt:lpstr>Demonstrate data analysis for:</vt:lpstr>
      <vt:lpstr>Cost of clinical mentoring of HIV Care in Namibia</vt:lpstr>
      <vt:lpstr>Background</vt:lpstr>
      <vt:lpstr>Defining the economic evaluation</vt:lpstr>
      <vt:lpstr>Defining the economic evaluation</vt:lpstr>
      <vt:lpstr>Data sources (1)</vt:lpstr>
      <vt:lpstr>Data sources (2)</vt:lpstr>
      <vt:lpstr>Data analysis</vt:lpstr>
      <vt:lpstr>Total cost of Namibian clinical mentoring program </vt:lpstr>
      <vt:lpstr>Personnel: Mentee cost</vt:lpstr>
      <vt:lpstr>Personnel: Trainee cost </vt:lpstr>
      <vt:lpstr>Personnel: “Other salary”</vt:lpstr>
      <vt:lpstr>Travel costs - gasoline</vt:lpstr>
      <vt:lpstr>Allocating management cost</vt:lpstr>
      <vt:lpstr>Cost per patient enrolled in ART by mentoring area</vt:lpstr>
      <vt:lpstr>Conclusion</vt:lpstr>
      <vt:lpstr>Acknowledgements</vt:lpstr>
      <vt:lpstr>Questions?</vt:lpstr>
    </vt:vector>
  </TitlesOfParts>
  <Company>MDTSP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L. Fox</dc:creator>
  <cp:lastModifiedBy>Carol Levin</cp:lastModifiedBy>
  <cp:revision>84</cp:revision>
  <dcterms:created xsi:type="dcterms:W3CDTF">2016-01-12T20:44:55Z</dcterms:created>
  <dcterms:modified xsi:type="dcterms:W3CDTF">2017-02-09T06:38:14Z</dcterms:modified>
</cp:coreProperties>
</file>