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94" r:id="rId2"/>
    <p:sldId id="292" r:id="rId3"/>
    <p:sldId id="309" r:id="rId4"/>
    <p:sldId id="310" r:id="rId5"/>
    <p:sldId id="311" r:id="rId6"/>
    <p:sldId id="314" r:id="rId7"/>
    <p:sldId id="315" r:id="rId8"/>
    <p:sldId id="312" r:id="rId9"/>
    <p:sldId id="313" r:id="rId10"/>
    <p:sldId id="30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95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4" autoAdjust="0"/>
    <p:restoredTop sz="95981" autoAdjust="0"/>
  </p:normalViewPr>
  <p:slideViewPr>
    <p:cSldViewPr snapToGrid="0">
      <p:cViewPr>
        <p:scale>
          <a:sx n="99" d="100"/>
          <a:sy n="99" d="100"/>
        </p:scale>
        <p:origin x="-304" y="10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\\userpath\users\clevin\HPV%20Project\Cross%20country%20cost%20paper\Context%20tables%20for%20x-country%20cost%20analysis%202011%20July%205.xlsx" TargetMode="External"/><Relationship Id="rId3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844088410801"/>
          <c:y val="0.0204223120758557"/>
          <c:w val="0.861711813349783"/>
          <c:h val="0.5137789734056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'Economic cost Profile'!$A$31</c:f>
              <c:strCache>
                <c:ptCount val="1"/>
                <c:pt idx="0">
                  <c:v>Start up activities (microplanning, awareness raising, training)</c:v>
                </c:pt>
              </c:strCache>
            </c:strRef>
          </c:tx>
          <c:invertIfNegative val="0"/>
          <c:cat>
            <c:strRef>
              <c:f>'Economic cost Profile'!$B$30:$H$30</c:f>
              <c:strCache>
                <c:ptCount val="7"/>
                <c:pt idx="0">
                  <c:v>School-based</c:v>
                </c:pt>
                <c:pt idx="1">
                  <c:v>School-based</c:v>
                </c:pt>
                <c:pt idx="2">
                  <c:v>Child Days Plus</c:v>
                </c:pt>
                <c:pt idx="3">
                  <c:v>School-based</c:v>
                </c:pt>
                <c:pt idx="4">
                  <c:v>Health center-based</c:v>
                </c:pt>
                <c:pt idx="5">
                  <c:v>Campaign</c:v>
                </c:pt>
                <c:pt idx="6">
                  <c:v>Routine</c:v>
                </c:pt>
              </c:strCache>
            </c:strRef>
          </c:cat>
          <c:val>
            <c:numRef>
              <c:f>'Economic cost Profile'!$B$31:$H$31</c:f>
              <c:numCache>
                <c:formatCode>0.00</c:formatCode>
                <c:ptCount val="7"/>
                <c:pt idx="0">
                  <c:v>1.402295519548697</c:v>
                </c:pt>
                <c:pt idx="1">
                  <c:v>0.863014175340369</c:v>
                </c:pt>
                <c:pt idx="2">
                  <c:v>0.548019895758232</c:v>
                </c:pt>
                <c:pt idx="3">
                  <c:v>1.15382068765926</c:v>
                </c:pt>
                <c:pt idx="4">
                  <c:v>1.127334612665839</c:v>
                </c:pt>
                <c:pt idx="5">
                  <c:v>0.185188499915252</c:v>
                </c:pt>
                <c:pt idx="6">
                  <c:v>0.196514665279667</c:v>
                </c:pt>
              </c:numCache>
            </c:numRef>
          </c:val>
        </c:ser>
        <c:ser>
          <c:idx val="1"/>
          <c:order val="1"/>
          <c:tx>
            <c:strRef>
              <c:f>'Economic cost Profile'!$A$32</c:f>
              <c:strCache>
                <c:ptCount val="1"/>
                <c:pt idx="0">
                  <c:v>Personnel</c:v>
                </c:pt>
              </c:strCache>
            </c:strRef>
          </c:tx>
          <c:invertIfNegative val="0"/>
          <c:cat>
            <c:strRef>
              <c:f>'Economic cost Profile'!$B$30:$H$30</c:f>
              <c:strCache>
                <c:ptCount val="7"/>
                <c:pt idx="0">
                  <c:v>School-based</c:v>
                </c:pt>
                <c:pt idx="1">
                  <c:v>School-based</c:v>
                </c:pt>
                <c:pt idx="2">
                  <c:v>Child Days Plus</c:v>
                </c:pt>
                <c:pt idx="3">
                  <c:v>School-based</c:v>
                </c:pt>
                <c:pt idx="4">
                  <c:v>Health center-based</c:v>
                </c:pt>
                <c:pt idx="5">
                  <c:v>Campaign</c:v>
                </c:pt>
                <c:pt idx="6">
                  <c:v>Routine</c:v>
                </c:pt>
              </c:strCache>
            </c:strRef>
          </c:cat>
          <c:val>
            <c:numRef>
              <c:f>'Economic cost Profile'!$B$32:$H$32</c:f>
              <c:numCache>
                <c:formatCode>0.00</c:formatCode>
                <c:ptCount val="7"/>
                <c:pt idx="0">
                  <c:v>2.238944628877961</c:v>
                </c:pt>
                <c:pt idx="1">
                  <c:v>0.958343711805352</c:v>
                </c:pt>
                <c:pt idx="2">
                  <c:v>0.0902312588862441</c:v>
                </c:pt>
                <c:pt idx="3">
                  <c:v>0.619761182499377</c:v>
                </c:pt>
                <c:pt idx="4">
                  <c:v>0.539297460236225</c:v>
                </c:pt>
                <c:pt idx="5">
                  <c:v>1.38329367746485</c:v>
                </c:pt>
                <c:pt idx="6">
                  <c:v>1.81213104333886</c:v>
                </c:pt>
              </c:numCache>
            </c:numRef>
          </c:val>
        </c:ser>
        <c:ser>
          <c:idx val="2"/>
          <c:order val="2"/>
          <c:tx>
            <c:strRef>
              <c:f>'Economic cost Profile'!$A$33</c:f>
              <c:strCache>
                <c:ptCount val="1"/>
                <c:pt idx="0">
                  <c:v>Supplies</c:v>
                </c:pt>
              </c:strCache>
            </c:strRef>
          </c:tx>
          <c:invertIfNegative val="0"/>
          <c:cat>
            <c:strRef>
              <c:f>'Economic cost Profile'!$B$30:$H$30</c:f>
              <c:strCache>
                <c:ptCount val="7"/>
                <c:pt idx="0">
                  <c:v>School-based</c:v>
                </c:pt>
                <c:pt idx="1">
                  <c:v>School-based</c:v>
                </c:pt>
                <c:pt idx="2">
                  <c:v>Child Days Plus</c:v>
                </c:pt>
                <c:pt idx="3">
                  <c:v>School-based</c:v>
                </c:pt>
                <c:pt idx="4">
                  <c:v>Health center-based</c:v>
                </c:pt>
                <c:pt idx="5">
                  <c:v>Campaign</c:v>
                </c:pt>
                <c:pt idx="6">
                  <c:v>Routine</c:v>
                </c:pt>
              </c:strCache>
            </c:strRef>
          </c:cat>
          <c:val>
            <c:numRef>
              <c:f>'Economic cost Profile'!$B$33:$H$33</c:f>
              <c:numCache>
                <c:formatCode>0.00</c:formatCode>
                <c:ptCount val="7"/>
                <c:pt idx="0">
                  <c:v>0.176808545039841</c:v>
                </c:pt>
                <c:pt idx="1">
                  <c:v>0.297919493475714</c:v>
                </c:pt>
                <c:pt idx="2">
                  <c:v>0.30810686403546</c:v>
                </c:pt>
                <c:pt idx="3">
                  <c:v>0.0866322787503643</c:v>
                </c:pt>
                <c:pt idx="4">
                  <c:v>0.0710174334514221</c:v>
                </c:pt>
                <c:pt idx="5">
                  <c:v>0.211452528391556</c:v>
                </c:pt>
                <c:pt idx="6">
                  <c:v>0.144370318617739</c:v>
                </c:pt>
              </c:numCache>
            </c:numRef>
          </c:val>
        </c:ser>
        <c:ser>
          <c:idx val="3"/>
          <c:order val="3"/>
          <c:tx>
            <c:strRef>
              <c:f>'Economic cost Profile'!$A$34</c:f>
              <c:strCache>
                <c:ptCount val="1"/>
                <c:pt idx="0">
                  <c:v>Cold Chain</c:v>
                </c:pt>
              </c:strCache>
            </c:strRef>
          </c:tx>
          <c:invertIfNegative val="0"/>
          <c:cat>
            <c:strRef>
              <c:f>'Economic cost Profile'!$B$30:$H$30</c:f>
              <c:strCache>
                <c:ptCount val="7"/>
                <c:pt idx="0">
                  <c:v>School-based</c:v>
                </c:pt>
                <c:pt idx="1">
                  <c:v>School-based</c:v>
                </c:pt>
                <c:pt idx="2">
                  <c:v>Child Days Plus</c:v>
                </c:pt>
                <c:pt idx="3">
                  <c:v>School-based</c:v>
                </c:pt>
                <c:pt idx="4">
                  <c:v>Health center-based</c:v>
                </c:pt>
                <c:pt idx="5">
                  <c:v>Campaign</c:v>
                </c:pt>
                <c:pt idx="6">
                  <c:v>Routine</c:v>
                </c:pt>
              </c:strCache>
            </c:strRef>
          </c:cat>
          <c:val>
            <c:numRef>
              <c:f>'Economic cost Profile'!$B$34:$H$34</c:f>
              <c:numCache>
                <c:formatCode>0.00</c:formatCode>
                <c:ptCount val="7"/>
                <c:pt idx="0">
                  <c:v>0.00673776208021332</c:v>
                </c:pt>
                <c:pt idx="1">
                  <c:v>0.194668174231675</c:v>
                </c:pt>
                <c:pt idx="2">
                  <c:v>0.169902394860337</c:v>
                </c:pt>
                <c:pt idx="3">
                  <c:v>0.036675722551892</c:v>
                </c:pt>
                <c:pt idx="4">
                  <c:v>0.0338274309459235</c:v>
                </c:pt>
                <c:pt idx="5" formatCode="0.000">
                  <c:v>0.0127212398902507</c:v>
                </c:pt>
                <c:pt idx="6" formatCode="0.000">
                  <c:v>0.00269128187573477</c:v>
                </c:pt>
              </c:numCache>
            </c:numRef>
          </c:val>
        </c:ser>
        <c:ser>
          <c:idx val="4"/>
          <c:order val="4"/>
          <c:tx>
            <c:strRef>
              <c:f>'Economic cost Profile'!$A$35</c:f>
              <c:strCache>
                <c:ptCount val="1"/>
                <c:pt idx="0">
                  <c:v>Vehicles and transportation</c:v>
                </c:pt>
              </c:strCache>
            </c:strRef>
          </c:tx>
          <c:invertIfNegative val="0"/>
          <c:cat>
            <c:strRef>
              <c:f>'Economic cost Profile'!$B$30:$H$30</c:f>
              <c:strCache>
                <c:ptCount val="7"/>
                <c:pt idx="0">
                  <c:v>School-based</c:v>
                </c:pt>
                <c:pt idx="1">
                  <c:v>School-based</c:v>
                </c:pt>
                <c:pt idx="2">
                  <c:v>Child Days Plus</c:v>
                </c:pt>
                <c:pt idx="3">
                  <c:v>School-based</c:v>
                </c:pt>
                <c:pt idx="4">
                  <c:v>Health center-based</c:v>
                </c:pt>
                <c:pt idx="5">
                  <c:v>Campaign</c:v>
                </c:pt>
                <c:pt idx="6">
                  <c:v>Routine</c:v>
                </c:pt>
              </c:strCache>
            </c:strRef>
          </c:cat>
          <c:val>
            <c:numRef>
              <c:f>'Economic cost Profile'!$B$35:$H$35</c:f>
              <c:numCache>
                <c:formatCode>0.00</c:formatCode>
                <c:ptCount val="7"/>
                <c:pt idx="0">
                  <c:v>0.0569356593907643</c:v>
                </c:pt>
                <c:pt idx="1">
                  <c:v>0.533932220288878</c:v>
                </c:pt>
                <c:pt idx="2">
                  <c:v>0.101428741664715</c:v>
                </c:pt>
                <c:pt idx="3">
                  <c:v>0.0619929519695892</c:v>
                </c:pt>
                <c:pt idx="4">
                  <c:v>0.0423996443075533</c:v>
                </c:pt>
                <c:pt idx="5">
                  <c:v>0.151142666463397</c:v>
                </c:pt>
                <c:pt idx="6">
                  <c:v>0.165688522059848</c:v>
                </c:pt>
              </c:numCache>
            </c:numRef>
          </c:val>
        </c:ser>
        <c:ser>
          <c:idx val="5"/>
          <c:order val="5"/>
          <c:tx>
            <c:strRef>
              <c:f>'Economic cost Profile'!$A$36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'Economic cost Profile'!$B$30:$H$30</c:f>
              <c:strCache>
                <c:ptCount val="7"/>
                <c:pt idx="0">
                  <c:v>School-based</c:v>
                </c:pt>
                <c:pt idx="1">
                  <c:v>School-based</c:v>
                </c:pt>
                <c:pt idx="2">
                  <c:v>Child Days Plus</c:v>
                </c:pt>
                <c:pt idx="3">
                  <c:v>School-based</c:v>
                </c:pt>
                <c:pt idx="4">
                  <c:v>Health center-based</c:v>
                </c:pt>
                <c:pt idx="5">
                  <c:v>Campaign</c:v>
                </c:pt>
                <c:pt idx="6">
                  <c:v>Routine</c:v>
                </c:pt>
              </c:strCache>
            </c:strRef>
          </c:cat>
          <c:val>
            <c:numRef>
              <c:f>'Economic cost Profile'!$B$36:$H$36</c:f>
              <c:numCache>
                <c:formatCode>0.00</c:formatCode>
                <c:ptCount val="7"/>
                <c:pt idx="1">
                  <c:v>0.302769705020451</c:v>
                </c:pt>
                <c:pt idx="2">
                  <c:v>0.219279525690479</c:v>
                </c:pt>
                <c:pt idx="3">
                  <c:v>0.118138406641454</c:v>
                </c:pt>
                <c:pt idx="4">
                  <c:v>0.109809676530907</c:v>
                </c:pt>
                <c:pt idx="5">
                  <c:v>0.0183877875292563</c:v>
                </c:pt>
                <c:pt idx="6">
                  <c:v>0.0186169348396516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128147352"/>
        <c:axId val="2128148776"/>
      </c:barChart>
      <c:catAx>
        <c:axId val="21281473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Country /Strategy</a:t>
                </a:r>
              </a:p>
            </c:rich>
          </c:tx>
          <c:layout>
            <c:manualLayout>
              <c:xMode val="edge"/>
              <c:yMode val="edge"/>
              <c:x val="0.473931758530184"/>
              <c:y val="0.6190099393313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crossAx val="2128148776"/>
        <c:crosses val="autoZero"/>
        <c:auto val="1"/>
        <c:lblAlgn val="ctr"/>
        <c:lblOffset val="100"/>
        <c:noMultiLvlLbl val="0"/>
      </c:catAx>
      <c:valAx>
        <c:axId val="21281487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Component Cost (US $ 2009)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spPr>
          <a:ln w="9525">
            <a:noFill/>
          </a:ln>
        </c:spPr>
        <c:crossAx val="21281473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57898711524696"/>
          <c:y val="0.671741319220343"/>
          <c:w val="0.675981185762994"/>
          <c:h val="0.27903277226304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F75D0D-517B-7C41-911B-EA36EE819756}" type="doc">
      <dgm:prSet loTypeId="urn:microsoft.com/office/officeart/2005/8/layout/StepDown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111533-CF5A-5945-BBE7-05A167DA30EE}">
      <dgm:prSet phldrT="[Text]"/>
      <dgm:spPr/>
      <dgm:t>
        <a:bodyPr/>
        <a:lstStyle/>
        <a:p>
          <a:r>
            <a:rPr lang="en-US" dirty="0" smtClean="0"/>
            <a:t>1. Planning your economic evaluation</a:t>
          </a:r>
          <a:endParaRPr lang="en-US" dirty="0"/>
        </a:p>
      </dgm:t>
    </dgm:pt>
    <dgm:pt modelId="{D61E3880-8A44-0B43-861D-248B224A81A7}" type="parTrans" cxnId="{A3ED2C35-FE44-D446-A388-E3823ADCCD21}">
      <dgm:prSet/>
      <dgm:spPr/>
      <dgm:t>
        <a:bodyPr/>
        <a:lstStyle/>
        <a:p>
          <a:endParaRPr lang="en-US"/>
        </a:p>
      </dgm:t>
    </dgm:pt>
    <dgm:pt modelId="{B2DFCE0F-203A-674E-9602-4F6F6C59D0DC}" type="sibTrans" cxnId="{A3ED2C35-FE44-D446-A388-E3823ADCCD21}">
      <dgm:prSet/>
      <dgm:spPr/>
      <dgm:t>
        <a:bodyPr/>
        <a:lstStyle/>
        <a:p>
          <a:endParaRPr lang="en-US"/>
        </a:p>
      </dgm:t>
    </dgm:pt>
    <dgm:pt modelId="{9FC43B12-6E0B-9F49-B48C-4BD1361C601F}">
      <dgm:prSet phldrT="[Text]"/>
      <dgm:spPr/>
      <dgm:t>
        <a:bodyPr/>
        <a:lstStyle/>
        <a:p>
          <a:r>
            <a:rPr lang="en-US" dirty="0" smtClean="0"/>
            <a:t>Tool available for mapping out study</a:t>
          </a:r>
          <a:endParaRPr lang="en-US" dirty="0"/>
        </a:p>
      </dgm:t>
    </dgm:pt>
    <dgm:pt modelId="{08E59FA1-AA15-DD46-B850-5CDF9563FD1E}" type="parTrans" cxnId="{728C666F-62FB-EC47-B6AB-9B1C9CC72A46}">
      <dgm:prSet/>
      <dgm:spPr/>
      <dgm:t>
        <a:bodyPr/>
        <a:lstStyle/>
        <a:p>
          <a:endParaRPr lang="en-US"/>
        </a:p>
      </dgm:t>
    </dgm:pt>
    <dgm:pt modelId="{EB33CE04-C22A-044A-ABD3-24EE8D46CC69}" type="sibTrans" cxnId="{728C666F-62FB-EC47-B6AB-9B1C9CC72A46}">
      <dgm:prSet/>
      <dgm:spPr/>
      <dgm:t>
        <a:bodyPr/>
        <a:lstStyle/>
        <a:p>
          <a:endParaRPr lang="en-US"/>
        </a:p>
      </dgm:t>
    </dgm:pt>
    <dgm:pt modelId="{253F3F60-4E03-B942-B7F6-F9BC351C891C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 smtClean="0"/>
            <a:t>3. Data collection forms</a:t>
          </a:r>
          <a:endParaRPr lang="en-US" dirty="0"/>
        </a:p>
      </dgm:t>
    </dgm:pt>
    <dgm:pt modelId="{8726E251-5266-DD4B-AE9A-C20779518DE0}" type="parTrans" cxnId="{BD4BE5C9-E1FD-8A4D-8BE5-D077B996C935}">
      <dgm:prSet/>
      <dgm:spPr/>
      <dgm:t>
        <a:bodyPr/>
        <a:lstStyle/>
        <a:p>
          <a:endParaRPr lang="en-US"/>
        </a:p>
      </dgm:t>
    </dgm:pt>
    <dgm:pt modelId="{75992D7A-0460-9943-8A16-A927FC13D6F9}" type="sibTrans" cxnId="{BD4BE5C9-E1FD-8A4D-8BE5-D077B996C935}">
      <dgm:prSet/>
      <dgm:spPr/>
      <dgm:t>
        <a:bodyPr/>
        <a:lstStyle/>
        <a:p>
          <a:endParaRPr lang="en-US"/>
        </a:p>
      </dgm:t>
    </dgm:pt>
    <dgm:pt modelId="{FAD41599-2B21-8F48-BB3D-F050DF7833BF}">
      <dgm:prSet phldrT="[Text]"/>
      <dgm:spPr/>
      <dgm:t>
        <a:bodyPr/>
        <a:lstStyle/>
        <a:p>
          <a:r>
            <a:rPr lang="en-US" dirty="0" smtClean="0"/>
            <a:t>Excel or Word document, or both</a:t>
          </a:r>
          <a:endParaRPr lang="en-US" dirty="0"/>
        </a:p>
      </dgm:t>
    </dgm:pt>
    <dgm:pt modelId="{3AC37310-14C6-3F44-9E9F-477CD97F7ACC}" type="parTrans" cxnId="{1867AAFF-4E26-8744-AAEF-BF3F0ACE7A8F}">
      <dgm:prSet/>
      <dgm:spPr/>
      <dgm:t>
        <a:bodyPr/>
        <a:lstStyle/>
        <a:p>
          <a:endParaRPr lang="en-US"/>
        </a:p>
      </dgm:t>
    </dgm:pt>
    <dgm:pt modelId="{6B183978-08D5-F941-B458-32D8DCF10E66}" type="sibTrans" cxnId="{1867AAFF-4E26-8744-AAEF-BF3F0ACE7A8F}">
      <dgm:prSet/>
      <dgm:spPr/>
      <dgm:t>
        <a:bodyPr/>
        <a:lstStyle/>
        <a:p>
          <a:endParaRPr lang="en-US"/>
        </a:p>
      </dgm:t>
    </dgm:pt>
    <dgm:pt modelId="{F523715F-BF44-B949-9B0C-8B18E91F8CD4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4. </a:t>
          </a:r>
          <a:r>
            <a:rPr lang="en-US" smtClean="0"/>
            <a:t>Data collection </a:t>
          </a:r>
          <a:r>
            <a:rPr lang="en-US" dirty="0" smtClean="0"/>
            <a:t>plan</a:t>
          </a:r>
          <a:endParaRPr lang="en-US" dirty="0"/>
        </a:p>
      </dgm:t>
    </dgm:pt>
    <dgm:pt modelId="{60C5EAEB-99BF-7247-9C8F-7EAA1287690A}" type="parTrans" cxnId="{1FB286AA-76D4-514B-AE8D-A8A9A0B029B4}">
      <dgm:prSet/>
      <dgm:spPr/>
      <dgm:t>
        <a:bodyPr/>
        <a:lstStyle/>
        <a:p>
          <a:endParaRPr lang="en-US"/>
        </a:p>
      </dgm:t>
    </dgm:pt>
    <dgm:pt modelId="{D33F1612-4354-E94D-85D3-9DB37F287D41}" type="sibTrans" cxnId="{1FB286AA-76D4-514B-AE8D-A8A9A0B029B4}">
      <dgm:prSet/>
      <dgm:spPr/>
      <dgm:t>
        <a:bodyPr/>
        <a:lstStyle/>
        <a:p>
          <a:endParaRPr lang="en-US"/>
        </a:p>
      </dgm:t>
    </dgm:pt>
    <dgm:pt modelId="{3680CFE0-E8FB-BE4C-A879-70844B84D4D9}">
      <dgm:prSet phldrT="[Text]"/>
      <dgm:spPr/>
      <dgm:t>
        <a:bodyPr/>
        <a:lstStyle/>
        <a:p>
          <a:r>
            <a:rPr lang="en-US" dirty="0" smtClean="0"/>
            <a:t>Operational  plan with work plan, timeline, sources</a:t>
          </a:r>
          <a:endParaRPr lang="en-US" dirty="0"/>
        </a:p>
      </dgm:t>
    </dgm:pt>
    <dgm:pt modelId="{6A0821CC-A256-6848-9251-2EB9EF73FC03}" type="parTrans" cxnId="{236E9498-AE83-3741-BF03-5A1FF895050D}">
      <dgm:prSet/>
      <dgm:spPr/>
      <dgm:t>
        <a:bodyPr/>
        <a:lstStyle/>
        <a:p>
          <a:endParaRPr lang="en-US"/>
        </a:p>
      </dgm:t>
    </dgm:pt>
    <dgm:pt modelId="{9C556281-33C5-554B-8D21-E5DB115D5CF9}" type="sibTrans" cxnId="{236E9498-AE83-3741-BF03-5A1FF895050D}">
      <dgm:prSet/>
      <dgm:spPr/>
      <dgm:t>
        <a:bodyPr/>
        <a:lstStyle/>
        <a:p>
          <a:endParaRPr lang="en-US"/>
        </a:p>
      </dgm:t>
    </dgm:pt>
    <dgm:pt modelId="{1F01C05A-E5BA-7C4D-A924-20232A8D341E}">
      <dgm:prSet/>
      <dgm:spPr>
        <a:solidFill>
          <a:schemeClr val="accent4"/>
        </a:solidFill>
      </dgm:spPr>
      <dgm:t>
        <a:bodyPr/>
        <a:lstStyle/>
        <a:p>
          <a:r>
            <a:rPr lang="en-US" dirty="0" smtClean="0"/>
            <a:t>2. Protocol</a:t>
          </a:r>
          <a:endParaRPr lang="en-US" dirty="0"/>
        </a:p>
      </dgm:t>
    </dgm:pt>
    <dgm:pt modelId="{DD6DABA7-D4AD-ED42-84A1-0D0265FF4A35}" type="parTrans" cxnId="{4CC5D264-3A6A-3F42-BF80-D74E31952E82}">
      <dgm:prSet/>
      <dgm:spPr/>
      <dgm:t>
        <a:bodyPr/>
        <a:lstStyle/>
        <a:p>
          <a:endParaRPr lang="en-US"/>
        </a:p>
      </dgm:t>
    </dgm:pt>
    <dgm:pt modelId="{98B98F93-ED72-5B42-948A-890605B0683F}" type="sibTrans" cxnId="{4CC5D264-3A6A-3F42-BF80-D74E31952E82}">
      <dgm:prSet/>
      <dgm:spPr/>
      <dgm:t>
        <a:bodyPr/>
        <a:lstStyle/>
        <a:p>
          <a:endParaRPr lang="en-US"/>
        </a:p>
      </dgm:t>
    </dgm:pt>
    <dgm:pt modelId="{3F6DD180-3A1B-8049-A2B7-028C6F3BCCE3}">
      <dgm:prSet/>
      <dgm:spPr>
        <a:noFill/>
      </dgm:spPr>
      <dgm:t>
        <a:bodyPr/>
        <a:lstStyle/>
        <a:p>
          <a:r>
            <a:rPr lang="en-US" dirty="0" smtClean="0"/>
            <a:t>Part of larger proposal or stand alone document</a:t>
          </a:r>
          <a:endParaRPr lang="en-US" dirty="0"/>
        </a:p>
      </dgm:t>
    </dgm:pt>
    <dgm:pt modelId="{288E8CD6-9884-8344-A016-5D4705FBE510}" type="parTrans" cxnId="{14DCF144-BC9D-F745-B318-0F1B247B4A65}">
      <dgm:prSet/>
      <dgm:spPr/>
      <dgm:t>
        <a:bodyPr/>
        <a:lstStyle/>
        <a:p>
          <a:endParaRPr lang="en-US"/>
        </a:p>
      </dgm:t>
    </dgm:pt>
    <dgm:pt modelId="{8E3A97CF-7E5A-9D40-A0F9-585A38C9B4C3}" type="sibTrans" cxnId="{14DCF144-BC9D-F745-B318-0F1B247B4A65}">
      <dgm:prSet/>
      <dgm:spPr/>
      <dgm:t>
        <a:bodyPr/>
        <a:lstStyle/>
        <a:p>
          <a:endParaRPr lang="en-US"/>
        </a:p>
      </dgm:t>
    </dgm:pt>
    <dgm:pt modelId="{408FED1A-6F8D-594B-85EA-D48A5926093E}">
      <dgm:prSet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5. Data analysis and dissemination</a:t>
          </a:r>
          <a:endParaRPr lang="en-US" dirty="0"/>
        </a:p>
      </dgm:t>
    </dgm:pt>
    <dgm:pt modelId="{2E268617-0D7C-9840-B9AB-4DE57EB26D8A}" type="sibTrans" cxnId="{8EBCDE78-D150-8E44-876E-3BA6FA96E4D6}">
      <dgm:prSet/>
      <dgm:spPr/>
      <dgm:t>
        <a:bodyPr/>
        <a:lstStyle/>
        <a:p>
          <a:endParaRPr lang="en-US"/>
        </a:p>
      </dgm:t>
    </dgm:pt>
    <dgm:pt modelId="{4EB910AD-800B-B046-AA6D-98A8A385105B}" type="parTrans" cxnId="{8EBCDE78-D150-8E44-876E-3BA6FA96E4D6}">
      <dgm:prSet/>
      <dgm:spPr/>
      <dgm:t>
        <a:bodyPr/>
        <a:lstStyle/>
        <a:p>
          <a:endParaRPr lang="en-US"/>
        </a:p>
      </dgm:t>
    </dgm:pt>
    <dgm:pt modelId="{F5B43B31-6C7F-2C40-A724-EB80AD3593E1}" type="pres">
      <dgm:prSet presAssocID="{51F75D0D-517B-7C41-911B-EA36EE81975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A42C0FC-5CA3-D147-893A-000E64B630BF}" type="pres">
      <dgm:prSet presAssocID="{CF111533-CF5A-5945-BBE7-05A167DA30EE}" presName="composite" presStyleCnt="0"/>
      <dgm:spPr/>
    </dgm:pt>
    <dgm:pt modelId="{49A744A8-0E0C-AB4F-8ECC-DF31A20E018F}" type="pres">
      <dgm:prSet presAssocID="{CF111533-CF5A-5945-BBE7-05A167DA30EE}" presName="bentUpArrow1" presStyleLbl="alignImgPlace1" presStyleIdx="0" presStyleCnt="4"/>
      <dgm:spPr/>
    </dgm:pt>
    <dgm:pt modelId="{3D7F9DC9-7C66-2C4B-94B5-D0FEEAFE4981}" type="pres">
      <dgm:prSet presAssocID="{CF111533-CF5A-5945-BBE7-05A167DA30EE}" presName="ParentText" presStyleLbl="node1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DD2F6E-2E15-874A-850C-AAB394BD13DB}" type="pres">
      <dgm:prSet presAssocID="{CF111533-CF5A-5945-BBE7-05A167DA30EE}" presName="ChildText" presStyleLbl="revTx" presStyleIdx="0" presStyleCnt="4" custScaleX="182571" custLinFactNeighborX="598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256FE-EC57-B94E-9A61-E11497C04293}" type="pres">
      <dgm:prSet presAssocID="{B2DFCE0F-203A-674E-9602-4F6F6C59D0DC}" presName="sibTrans" presStyleCnt="0"/>
      <dgm:spPr/>
    </dgm:pt>
    <dgm:pt modelId="{A2EB0F99-8DAA-EF44-96F9-505FAE312209}" type="pres">
      <dgm:prSet presAssocID="{1F01C05A-E5BA-7C4D-A924-20232A8D341E}" presName="composite" presStyleCnt="0"/>
      <dgm:spPr/>
    </dgm:pt>
    <dgm:pt modelId="{F89BDF3E-B5B2-4B4E-80CD-88B9B6180874}" type="pres">
      <dgm:prSet presAssocID="{1F01C05A-E5BA-7C4D-A924-20232A8D341E}" presName="bentUpArrow1" presStyleLbl="alignImgPlace1" presStyleIdx="1" presStyleCnt="4"/>
      <dgm:spPr/>
    </dgm:pt>
    <dgm:pt modelId="{BD647D72-A3C0-A94D-8166-DCB7042D525A}" type="pres">
      <dgm:prSet presAssocID="{1F01C05A-E5BA-7C4D-A924-20232A8D341E}" presName="ParentText" presStyleLbl="node1" presStyleIdx="1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26EBFA-C180-2840-9A1E-95D4316BB850}" type="pres">
      <dgm:prSet presAssocID="{1F01C05A-E5BA-7C4D-A924-20232A8D341E}" presName="ChildText" presStyleLbl="revTx" presStyleIdx="1" presStyleCnt="4" custScaleX="207585" custLinFactNeighborX="66702" custLinFactNeighborY="-29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6A8FBC-8042-7749-8B86-F330BB5665A5}" type="pres">
      <dgm:prSet presAssocID="{98B98F93-ED72-5B42-948A-890605B0683F}" presName="sibTrans" presStyleCnt="0"/>
      <dgm:spPr/>
    </dgm:pt>
    <dgm:pt modelId="{D4E17344-3E58-FA48-9AE2-300463FC54CB}" type="pres">
      <dgm:prSet presAssocID="{253F3F60-4E03-B942-B7F6-F9BC351C891C}" presName="composite" presStyleCnt="0"/>
      <dgm:spPr/>
    </dgm:pt>
    <dgm:pt modelId="{F24AB17D-5E22-AD43-AA86-FE927EAD6C23}" type="pres">
      <dgm:prSet presAssocID="{253F3F60-4E03-B942-B7F6-F9BC351C891C}" presName="bentUpArrow1" presStyleLbl="alignImgPlace1" presStyleIdx="2" presStyleCnt="4"/>
      <dgm:spPr/>
    </dgm:pt>
    <dgm:pt modelId="{1267EDC0-7A98-E74B-8E93-08256898BAE9}" type="pres">
      <dgm:prSet presAssocID="{253F3F60-4E03-B942-B7F6-F9BC351C891C}" presName="ParentText" presStyleLbl="node1" presStyleIdx="2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943072-6C63-BF44-B072-AF3B5AA58511}" type="pres">
      <dgm:prSet presAssocID="{253F3F60-4E03-B942-B7F6-F9BC351C891C}" presName="ChildText" presStyleLbl="revTx" presStyleIdx="2" presStyleCnt="4" custScaleX="175611" custLinFactNeighborX="52967" custLinFactNeighborY="-21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311E8E-D603-3E4F-ADF3-ED2E5E065918}" type="pres">
      <dgm:prSet presAssocID="{75992D7A-0460-9943-8A16-A927FC13D6F9}" presName="sibTrans" presStyleCnt="0"/>
      <dgm:spPr/>
    </dgm:pt>
    <dgm:pt modelId="{DDAA7159-AE27-0041-B01F-F04BECFC38F9}" type="pres">
      <dgm:prSet presAssocID="{F523715F-BF44-B949-9B0C-8B18E91F8CD4}" presName="composite" presStyleCnt="0"/>
      <dgm:spPr/>
    </dgm:pt>
    <dgm:pt modelId="{CD5A4833-1C4C-8541-8891-5E223980ABAB}" type="pres">
      <dgm:prSet presAssocID="{F523715F-BF44-B949-9B0C-8B18E91F8CD4}" presName="bentUpArrow1" presStyleLbl="alignImgPlace1" presStyleIdx="3" presStyleCnt="4"/>
      <dgm:spPr/>
    </dgm:pt>
    <dgm:pt modelId="{C60D1F51-23A4-3E45-9ECE-36C17F5B7D5D}" type="pres">
      <dgm:prSet presAssocID="{F523715F-BF44-B949-9B0C-8B18E91F8CD4}" presName="ParentText" presStyleLbl="node1" presStyleIdx="3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8B6126-A92F-9843-8F2F-4AEB09DBE98D}" type="pres">
      <dgm:prSet presAssocID="{F523715F-BF44-B949-9B0C-8B18E91F8CD4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D17EE4-3DF0-EC4B-8077-5F12F04A5297}" type="pres">
      <dgm:prSet presAssocID="{D33F1612-4354-E94D-85D3-9DB37F287D41}" presName="sibTrans" presStyleCnt="0"/>
      <dgm:spPr/>
    </dgm:pt>
    <dgm:pt modelId="{D5F278C6-5B95-0640-AA27-DEDB567DBBE4}" type="pres">
      <dgm:prSet presAssocID="{408FED1A-6F8D-594B-85EA-D48A5926093E}" presName="composite" presStyleCnt="0"/>
      <dgm:spPr/>
    </dgm:pt>
    <dgm:pt modelId="{51D475E3-D6A7-DC49-82FA-6E3371C4EFFB}" type="pres">
      <dgm:prSet presAssocID="{408FED1A-6F8D-594B-85EA-D48A5926093E}" presName="ParentText" presStyleLbl="node1" presStyleIdx="4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6E6EEE-46F3-2748-BD0B-C6B59623668F}" type="presOf" srcId="{253F3F60-4E03-B942-B7F6-F9BC351C891C}" destId="{1267EDC0-7A98-E74B-8E93-08256898BAE9}" srcOrd="0" destOrd="0" presId="urn:microsoft.com/office/officeart/2005/8/layout/StepDownProcess"/>
    <dgm:cxn modelId="{6144A89A-F1FB-884E-9FD0-2E51DEAF39BD}" type="presOf" srcId="{CF111533-CF5A-5945-BBE7-05A167DA30EE}" destId="{3D7F9DC9-7C66-2C4B-94B5-D0FEEAFE4981}" srcOrd="0" destOrd="0" presId="urn:microsoft.com/office/officeart/2005/8/layout/StepDownProcess"/>
    <dgm:cxn modelId="{14DCF144-BC9D-F745-B318-0F1B247B4A65}" srcId="{1F01C05A-E5BA-7C4D-A924-20232A8D341E}" destId="{3F6DD180-3A1B-8049-A2B7-028C6F3BCCE3}" srcOrd="0" destOrd="0" parTransId="{288E8CD6-9884-8344-A016-5D4705FBE510}" sibTransId="{8E3A97CF-7E5A-9D40-A0F9-585A38C9B4C3}"/>
    <dgm:cxn modelId="{254DEE7E-C875-674C-97E8-ED8ABDA7EA26}" type="presOf" srcId="{408FED1A-6F8D-594B-85EA-D48A5926093E}" destId="{51D475E3-D6A7-DC49-82FA-6E3371C4EFFB}" srcOrd="0" destOrd="0" presId="urn:microsoft.com/office/officeart/2005/8/layout/StepDownProcess"/>
    <dgm:cxn modelId="{1867AAFF-4E26-8744-AAEF-BF3F0ACE7A8F}" srcId="{253F3F60-4E03-B942-B7F6-F9BC351C891C}" destId="{FAD41599-2B21-8F48-BB3D-F050DF7833BF}" srcOrd="0" destOrd="0" parTransId="{3AC37310-14C6-3F44-9E9F-477CD97F7ACC}" sibTransId="{6B183978-08D5-F941-B458-32D8DCF10E66}"/>
    <dgm:cxn modelId="{6AC3BDF2-CFE5-D243-98FB-0398498D1499}" type="presOf" srcId="{1F01C05A-E5BA-7C4D-A924-20232A8D341E}" destId="{BD647D72-A3C0-A94D-8166-DCB7042D525A}" srcOrd="0" destOrd="0" presId="urn:microsoft.com/office/officeart/2005/8/layout/StepDownProcess"/>
    <dgm:cxn modelId="{4C48A512-27E8-D144-890F-D26268F46191}" type="presOf" srcId="{3680CFE0-E8FB-BE4C-A879-70844B84D4D9}" destId="{338B6126-A92F-9843-8F2F-4AEB09DBE98D}" srcOrd="0" destOrd="0" presId="urn:microsoft.com/office/officeart/2005/8/layout/StepDownProcess"/>
    <dgm:cxn modelId="{FF4F8820-BC92-2940-B356-BE456ED91A0E}" type="presOf" srcId="{F523715F-BF44-B949-9B0C-8B18E91F8CD4}" destId="{C60D1F51-23A4-3E45-9ECE-36C17F5B7D5D}" srcOrd="0" destOrd="0" presId="urn:microsoft.com/office/officeart/2005/8/layout/StepDownProcess"/>
    <dgm:cxn modelId="{588444C7-A23A-E441-B2FC-F81F2ECC67BF}" type="presOf" srcId="{FAD41599-2B21-8F48-BB3D-F050DF7833BF}" destId="{3F943072-6C63-BF44-B072-AF3B5AA58511}" srcOrd="0" destOrd="0" presId="urn:microsoft.com/office/officeart/2005/8/layout/StepDownProcess"/>
    <dgm:cxn modelId="{236E9498-AE83-3741-BF03-5A1FF895050D}" srcId="{F523715F-BF44-B949-9B0C-8B18E91F8CD4}" destId="{3680CFE0-E8FB-BE4C-A879-70844B84D4D9}" srcOrd="0" destOrd="0" parTransId="{6A0821CC-A256-6848-9251-2EB9EF73FC03}" sibTransId="{9C556281-33C5-554B-8D21-E5DB115D5CF9}"/>
    <dgm:cxn modelId="{1FB286AA-76D4-514B-AE8D-A8A9A0B029B4}" srcId="{51F75D0D-517B-7C41-911B-EA36EE819756}" destId="{F523715F-BF44-B949-9B0C-8B18E91F8CD4}" srcOrd="3" destOrd="0" parTransId="{60C5EAEB-99BF-7247-9C8F-7EAA1287690A}" sibTransId="{D33F1612-4354-E94D-85D3-9DB37F287D41}"/>
    <dgm:cxn modelId="{8EBCDE78-D150-8E44-876E-3BA6FA96E4D6}" srcId="{51F75D0D-517B-7C41-911B-EA36EE819756}" destId="{408FED1A-6F8D-594B-85EA-D48A5926093E}" srcOrd="4" destOrd="0" parTransId="{4EB910AD-800B-B046-AA6D-98A8A385105B}" sibTransId="{2E268617-0D7C-9840-B9AB-4DE57EB26D8A}"/>
    <dgm:cxn modelId="{65AFD788-6337-5843-8370-9E2B2DFFA51F}" type="presOf" srcId="{3F6DD180-3A1B-8049-A2B7-028C6F3BCCE3}" destId="{9F26EBFA-C180-2840-9A1E-95D4316BB850}" srcOrd="0" destOrd="0" presId="urn:microsoft.com/office/officeart/2005/8/layout/StepDownProcess"/>
    <dgm:cxn modelId="{728C666F-62FB-EC47-B6AB-9B1C9CC72A46}" srcId="{CF111533-CF5A-5945-BBE7-05A167DA30EE}" destId="{9FC43B12-6E0B-9F49-B48C-4BD1361C601F}" srcOrd="0" destOrd="0" parTransId="{08E59FA1-AA15-DD46-B850-5CDF9563FD1E}" sibTransId="{EB33CE04-C22A-044A-ABD3-24EE8D46CC69}"/>
    <dgm:cxn modelId="{4CC5D264-3A6A-3F42-BF80-D74E31952E82}" srcId="{51F75D0D-517B-7C41-911B-EA36EE819756}" destId="{1F01C05A-E5BA-7C4D-A924-20232A8D341E}" srcOrd="1" destOrd="0" parTransId="{DD6DABA7-D4AD-ED42-84A1-0D0265FF4A35}" sibTransId="{98B98F93-ED72-5B42-948A-890605B0683F}"/>
    <dgm:cxn modelId="{BD4BE5C9-E1FD-8A4D-8BE5-D077B996C935}" srcId="{51F75D0D-517B-7C41-911B-EA36EE819756}" destId="{253F3F60-4E03-B942-B7F6-F9BC351C891C}" srcOrd="2" destOrd="0" parTransId="{8726E251-5266-DD4B-AE9A-C20779518DE0}" sibTransId="{75992D7A-0460-9943-8A16-A927FC13D6F9}"/>
    <dgm:cxn modelId="{A3ED2C35-FE44-D446-A388-E3823ADCCD21}" srcId="{51F75D0D-517B-7C41-911B-EA36EE819756}" destId="{CF111533-CF5A-5945-BBE7-05A167DA30EE}" srcOrd="0" destOrd="0" parTransId="{D61E3880-8A44-0B43-861D-248B224A81A7}" sibTransId="{B2DFCE0F-203A-674E-9602-4F6F6C59D0DC}"/>
    <dgm:cxn modelId="{5DBD76DF-0FF3-1D4C-B696-CB448B4CA3A0}" type="presOf" srcId="{9FC43B12-6E0B-9F49-B48C-4BD1361C601F}" destId="{71DD2F6E-2E15-874A-850C-AAB394BD13DB}" srcOrd="0" destOrd="0" presId="urn:microsoft.com/office/officeart/2005/8/layout/StepDownProcess"/>
    <dgm:cxn modelId="{72FF2D18-B9F4-3643-B68B-ECD37508CFCF}" type="presOf" srcId="{51F75D0D-517B-7C41-911B-EA36EE819756}" destId="{F5B43B31-6C7F-2C40-A724-EB80AD3593E1}" srcOrd="0" destOrd="0" presId="urn:microsoft.com/office/officeart/2005/8/layout/StepDownProcess"/>
    <dgm:cxn modelId="{7D33EF1C-CC5F-8340-B897-C96DB997CE09}" type="presParOf" srcId="{F5B43B31-6C7F-2C40-A724-EB80AD3593E1}" destId="{DA42C0FC-5CA3-D147-893A-000E64B630BF}" srcOrd="0" destOrd="0" presId="urn:microsoft.com/office/officeart/2005/8/layout/StepDownProcess"/>
    <dgm:cxn modelId="{3CB1972B-FEC4-4442-B4E8-C592DC5512E3}" type="presParOf" srcId="{DA42C0FC-5CA3-D147-893A-000E64B630BF}" destId="{49A744A8-0E0C-AB4F-8ECC-DF31A20E018F}" srcOrd="0" destOrd="0" presId="urn:microsoft.com/office/officeart/2005/8/layout/StepDownProcess"/>
    <dgm:cxn modelId="{8CDB48B0-8442-D04C-BD74-6EC6E6754F56}" type="presParOf" srcId="{DA42C0FC-5CA3-D147-893A-000E64B630BF}" destId="{3D7F9DC9-7C66-2C4B-94B5-D0FEEAFE4981}" srcOrd="1" destOrd="0" presId="urn:microsoft.com/office/officeart/2005/8/layout/StepDownProcess"/>
    <dgm:cxn modelId="{994EB14B-8D36-DF40-83E0-879BA94F280D}" type="presParOf" srcId="{DA42C0FC-5CA3-D147-893A-000E64B630BF}" destId="{71DD2F6E-2E15-874A-850C-AAB394BD13DB}" srcOrd="2" destOrd="0" presId="urn:microsoft.com/office/officeart/2005/8/layout/StepDownProcess"/>
    <dgm:cxn modelId="{FF9AE1D4-64E3-A047-A7CA-39C4641AFA84}" type="presParOf" srcId="{F5B43B31-6C7F-2C40-A724-EB80AD3593E1}" destId="{E64256FE-EC57-B94E-9A61-E11497C04293}" srcOrd="1" destOrd="0" presId="urn:microsoft.com/office/officeart/2005/8/layout/StepDownProcess"/>
    <dgm:cxn modelId="{168C77B8-FE10-D742-A289-02D9C4A44AAF}" type="presParOf" srcId="{F5B43B31-6C7F-2C40-A724-EB80AD3593E1}" destId="{A2EB0F99-8DAA-EF44-96F9-505FAE312209}" srcOrd="2" destOrd="0" presId="urn:microsoft.com/office/officeart/2005/8/layout/StepDownProcess"/>
    <dgm:cxn modelId="{F12A88BC-324E-9944-9C7C-A83DCB40CC70}" type="presParOf" srcId="{A2EB0F99-8DAA-EF44-96F9-505FAE312209}" destId="{F89BDF3E-B5B2-4B4E-80CD-88B9B6180874}" srcOrd="0" destOrd="0" presId="urn:microsoft.com/office/officeart/2005/8/layout/StepDownProcess"/>
    <dgm:cxn modelId="{2B486112-2234-D645-9047-D94C454B5B3A}" type="presParOf" srcId="{A2EB0F99-8DAA-EF44-96F9-505FAE312209}" destId="{BD647D72-A3C0-A94D-8166-DCB7042D525A}" srcOrd="1" destOrd="0" presId="urn:microsoft.com/office/officeart/2005/8/layout/StepDownProcess"/>
    <dgm:cxn modelId="{26340FF9-48D5-2A4C-B0D6-A98FD72354A4}" type="presParOf" srcId="{A2EB0F99-8DAA-EF44-96F9-505FAE312209}" destId="{9F26EBFA-C180-2840-9A1E-95D4316BB850}" srcOrd="2" destOrd="0" presId="urn:microsoft.com/office/officeart/2005/8/layout/StepDownProcess"/>
    <dgm:cxn modelId="{B16AF846-14A8-0F4E-B472-C6BF6E04D027}" type="presParOf" srcId="{F5B43B31-6C7F-2C40-A724-EB80AD3593E1}" destId="{4E6A8FBC-8042-7749-8B86-F330BB5665A5}" srcOrd="3" destOrd="0" presId="urn:microsoft.com/office/officeart/2005/8/layout/StepDownProcess"/>
    <dgm:cxn modelId="{EFFACB5E-29BB-D947-B648-5AE125A600BF}" type="presParOf" srcId="{F5B43B31-6C7F-2C40-A724-EB80AD3593E1}" destId="{D4E17344-3E58-FA48-9AE2-300463FC54CB}" srcOrd="4" destOrd="0" presId="urn:microsoft.com/office/officeart/2005/8/layout/StepDownProcess"/>
    <dgm:cxn modelId="{70BAFF8E-5C6F-2A49-8D81-EA0DE8C0F794}" type="presParOf" srcId="{D4E17344-3E58-FA48-9AE2-300463FC54CB}" destId="{F24AB17D-5E22-AD43-AA86-FE927EAD6C23}" srcOrd="0" destOrd="0" presId="urn:microsoft.com/office/officeart/2005/8/layout/StepDownProcess"/>
    <dgm:cxn modelId="{603633F4-3409-984F-A9F9-9EAD6E29F0F6}" type="presParOf" srcId="{D4E17344-3E58-FA48-9AE2-300463FC54CB}" destId="{1267EDC0-7A98-E74B-8E93-08256898BAE9}" srcOrd="1" destOrd="0" presId="urn:microsoft.com/office/officeart/2005/8/layout/StepDownProcess"/>
    <dgm:cxn modelId="{24C811C6-CCF8-5F40-849C-78C3C73C5951}" type="presParOf" srcId="{D4E17344-3E58-FA48-9AE2-300463FC54CB}" destId="{3F943072-6C63-BF44-B072-AF3B5AA58511}" srcOrd="2" destOrd="0" presId="urn:microsoft.com/office/officeart/2005/8/layout/StepDownProcess"/>
    <dgm:cxn modelId="{8FADAC86-FF9D-D042-88D8-DBBAB7D963C0}" type="presParOf" srcId="{F5B43B31-6C7F-2C40-A724-EB80AD3593E1}" destId="{03311E8E-D603-3E4F-ADF3-ED2E5E065918}" srcOrd="5" destOrd="0" presId="urn:microsoft.com/office/officeart/2005/8/layout/StepDownProcess"/>
    <dgm:cxn modelId="{DFD86B6A-108A-604C-8BBD-FA1C36581BE8}" type="presParOf" srcId="{F5B43B31-6C7F-2C40-A724-EB80AD3593E1}" destId="{DDAA7159-AE27-0041-B01F-F04BECFC38F9}" srcOrd="6" destOrd="0" presId="urn:microsoft.com/office/officeart/2005/8/layout/StepDownProcess"/>
    <dgm:cxn modelId="{95F6C1FB-0232-B341-843B-97E82B5E3FBF}" type="presParOf" srcId="{DDAA7159-AE27-0041-B01F-F04BECFC38F9}" destId="{CD5A4833-1C4C-8541-8891-5E223980ABAB}" srcOrd="0" destOrd="0" presId="urn:microsoft.com/office/officeart/2005/8/layout/StepDownProcess"/>
    <dgm:cxn modelId="{C8310F4F-1E3D-084D-B229-8859004557C6}" type="presParOf" srcId="{DDAA7159-AE27-0041-B01F-F04BECFC38F9}" destId="{C60D1F51-23A4-3E45-9ECE-36C17F5B7D5D}" srcOrd="1" destOrd="0" presId="urn:microsoft.com/office/officeart/2005/8/layout/StepDownProcess"/>
    <dgm:cxn modelId="{56602825-0144-2A49-9E3A-FD94D6BF062A}" type="presParOf" srcId="{DDAA7159-AE27-0041-B01F-F04BECFC38F9}" destId="{338B6126-A92F-9843-8F2F-4AEB09DBE98D}" srcOrd="2" destOrd="0" presId="urn:microsoft.com/office/officeart/2005/8/layout/StepDownProcess"/>
    <dgm:cxn modelId="{1DCDA2A2-B373-1342-A154-F3F3C2E6C54E}" type="presParOf" srcId="{F5B43B31-6C7F-2C40-A724-EB80AD3593E1}" destId="{BCD17EE4-3DF0-EC4B-8077-5F12F04A5297}" srcOrd="7" destOrd="0" presId="urn:microsoft.com/office/officeart/2005/8/layout/StepDownProcess"/>
    <dgm:cxn modelId="{52F7957D-4052-BE49-8BE8-5F07A23B8BA2}" type="presParOf" srcId="{F5B43B31-6C7F-2C40-A724-EB80AD3593E1}" destId="{D5F278C6-5B95-0640-AA27-DEDB567DBBE4}" srcOrd="8" destOrd="0" presId="urn:microsoft.com/office/officeart/2005/8/layout/StepDownProcess"/>
    <dgm:cxn modelId="{360EC604-BCDD-CA44-B588-D8472A51B665}" type="presParOf" srcId="{D5F278C6-5B95-0640-AA27-DEDB567DBBE4}" destId="{51D475E3-D6A7-DC49-82FA-6E3371C4EFFB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A744A8-0E0C-AB4F-8ECC-DF31A20E018F}">
      <dsp:nvSpPr>
        <dsp:cNvPr id="0" name=""/>
        <dsp:cNvSpPr/>
      </dsp:nvSpPr>
      <dsp:spPr>
        <a:xfrm rot="5400000">
          <a:off x="1384950" y="762875"/>
          <a:ext cx="663918" cy="75584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7F9DC9-7C66-2C4B-94B5-D0FEEAFE4981}">
      <dsp:nvSpPr>
        <dsp:cNvPr id="0" name=""/>
        <dsp:cNvSpPr/>
      </dsp:nvSpPr>
      <dsp:spPr>
        <a:xfrm>
          <a:off x="1209052" y="26907"/>
          <a:ext cx="1117648" cy="78231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1. Planning your economic evaluation</a:t>
          </a:r>
          <a:endParaRPr lang="en-US" sz="1200" kern="1200" dirty="0"/>
        </a:p>
      </dsp:txBody>
      <dsp:txXfrm>
        <a:off x="1247248" y="65103"/>
        <a:ext cx="1041256" cy="705925"/>
      </dsp:txXfrm>
    </dsp:sp>
    <dsp:sp modelId="{71DD2F6E-2E15-874A-850C-AAB394BD13DB}">
      <dsp:nvSpPr>
        <dsp:cNvPr id="0" name=""/>
        <dsp:cNvSpPr/>
      </dsp:nvSpPr>
      <dsp:spPr>
        <a:xfrm>
          <a:off x="2477216" y="101519"/>
          <a:ext cx="1484067" cy="63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Tool available for mapping out study</a:t>
          </a:r>
          <a:endParaRPr lang="en-US" sz="800" kern="1200" dirty="0"/>
        </a:p>
      </dsp:txBody>
      <dsp:txXfrm>
        <a:off x="2477216" y="101519"/>
        <a:ext cx="1484067" cy="632303"/>
      </dsp:txXfrm>
    </dsp:sp>
    <dsp:sp modelId="{F89BDF3E-B5B2-4B4E-80CD-88B9B6180874}">
      <dsp:nvSpPr>
        <dsp:cNvPr id="0" name=""/>
        <dsp:cNvSpPr/>
      </dsp:nvSpPr>
      <dsp:spPr>
        <a:xfrm rot="5400000">
          <a:off x="2472687" y="1641676"/>
          <a:ext cx="663918" cy="75584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D647D72-A3C0-A94D-8166-DCB7042D525A}">
      <dsp:nvSpPr>
        <dsp:cNvPr id="0" name=""/>
        <dsp:cNvSpPr/>
      </dsp:nvSpPr>
      <dsp:spPr>
        <a:xfrm>
          <a:off x="2296789" y="905708"/>
          <a:ext cx="1117648" cy="782317"/>
        </a:xfrm>
        <a:prstGeom prst="roundRect">
          <a:avLst>
            <a:gd name="adj" fmla="val 1667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2. Protocol</a:t>
          </a:r>
          <a:endParaRPr lang="en-US" sz="1200" kern="1200" dirty="0"/>
        </a:p>
      </dsp:txBody>
      <dsp:txXfrm>
        <a:off x="2334985" y="943904"/>
        <a:ext cx="1041256" cy="705925"/>
      </dsp:txXfrm>
    </dsp:sp>
    <dsp:sp modelId="{9F26EBFA-C180-2840-9A1E-95D4316BB850}">
      <dsp:nvSpPr>
        <dsp:cNvPr id="0" name=""/>
        <dsp:cNvSpPr/>
      </dsp:nvSpPr>
      <dsp:spPr>
        <a:xfrm>
          <a:off x="3519375" y="961629"/>
          <a:ext cx="1687398" cy="63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Part of larger proposal or stand alone document</a:t>
          </a:r>
          <a:endParaRPr lang="en-US" sz="800" kern="1200" dirty="0"/>
        </a:p>
      </dsp:txBody>
      <dsp:txXfrm>
        <a:off x="3519375" y="961629"/>
        <a:ext cx="1687398" cy="632303"/>
      </dsp:txXfrm>
    </dsp:sp>
    <dsp:sp modelId="{F24AB17D-5E22-AD43-AA86-FE927EAD6C23}">
      <dsp:nvSpPr>
        <dsp:cNvPr id="0" name=""/>
        <dsp:cNvSpPr/>
      </dsp:nvSpPr>
      <dsp:spPr>
        <a:xfrm rot="5400000">
          <a:off x="3560423" y="2520477"/>
          <a:ext cx="663918" cy="75584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267EDC0-7A98-E74B-8E93-08256898BAE9}">
      <dsp:nvSpPr>
        <dsp:cNvPr id="0" name=""/>
        <dsp:cNvSpPr/>
      </dsp:nvSpPr>
      <dsp:spPr>
        <a:xfrm>
          <a:off x="3384525" y="1784510"/>
          <a:ext cx="1117648" cy="782317"/>
        </a:xfrm>
        <a:prstGeom prst="roundRect">
          <a:avLst>
            <a:gd name="adj" fmla="val 1667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3. Data collection forms</a:t>
          </a:r>
          <a:endParaRPr lang="en-US" sz="1200" kern="1200" dirty="0"/>
        </a:p>
      </dsp:txBody>
      <dsp:txXfrm>
        <a:off x="3422721" y="1822706"/>
        <a:ext cx="1041256" cy="705925"/>
      </dsp:txXfrm>
    </dsp:sp>
    <dsp:sp modelId="{3F943072-6C63-BF44-B072-AF3B5AA58511}">
      <dsp:nvSpPr>
        <dsp:cNvPr id="0" name=""/>
        <dsp:cNvSpPr/>
      </dsp:nvSpPr>
      <dsp:spPr>
        <a:xfrm>
          <a:off x="4625417" y="1845236"/>
          <a:ext cx="1427491" cy="63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Excel or Word document, or both</a:t>
          </a:r>
          <a:endParaRPr lang="en-US" sz="800" kern="1200" dirty="0"/>
        </a:p>
      </dsp:txBody>
      <dsp:txXfrm>
        <a:off x="4625417" y="1845236"/>
        <a:ext cx="1427491" cy="632303"/>
      </dsp:txXfrm>
    </dsp:sp>
    <dsp:sp modelId="{CD5A4833-1C4C-8541-8891-5E223980ABAB}">
      <dsp:nvSpPr>
        <dsp:cNvPr id="0" name=""/>
        <dsp:cNvSpPr/>
      </dsp:nvSpPr>
      <dsp:spPr>
        <a:xfrm rot="5400000">
          <a:off x="4648160" y="3399278"/>
          <a:ext cx="663918" cy="75584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60D1F51-23A4-3E45-9ECE-36C17F5B7D5D}">
      <dsp:nvSpPr>
        <dsp:cNvPr id="0" name=""/>
        <dsp:cNvSpPr/>
      </dsp:nvSpPr>
      <dsp:spPr>
        <a:xfrm>
          <a:off x="4472262" y="2663311"/>
          <a:ext cx="1117648" cy="782317"/>
        </a:xfrm>
        <a:prstGeom prst="roundRect">
          <a:avLst>
            <a:gd name="adj" fmla="val 1667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4. </a:t>
          </a:r>
          <a:r>
            <a:rPr lang="en-US" sz="1200" kern="1200" smtClean="0"/>
            <a:t>Data collection </a:t>
          </a:r>
          <a:r>
            <a:rPr lang="en-US" sz="1200" kern="1200" dirty="0" smtClean="0"/>
            <a:t>plan</a:t>
          </a:r>
          <a:endParaRPr lang="en-US" sz="1200" kern="1200" dirty="0"/>
        </a:p>
      </dsp:txBody>
      <dsp:txXfrm>
        <a:off x="4510458" y="2701507"/>
        <a:ext cx="1041256" cy="705925"/>
      </dsp:txXfrm>
    </dsp:sp>
    <dsp:sp modelId="{338B6126-A92F-9843-8F2F-4AEB09DBE98D}">
      <dsp:nvSpPr>
        <dsp:cNvPr id="0" name=""/>
        <dsp:cNvSpPr/>
      </dsp:nvSpPr>
      <dsp:spPr>
        <a:xfrm>
          <a:off x="5589910" y="2737923"/>
          <a:ext cx="812871" cy="63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Operational  plan with work plan, timeline, sources</a:t>
          </a:r>
          <a:endParaRPr lang="en-US" sz="800" kern="1200" dirty="0"/>
        </a:p>
      </dsp:txBody>
      <dsp:txXfrm>
        <a:off x="5589910" y="2737923"/>
        <a:ext cx="812871" cy="632303"/>
      </dsp:txXfrm>
    </dsp:sp>
    <dsp:sp modelId="{51D475E3-D6A7-DC49-82FA-6E3371C4EFFB}">
      <dsp:nvSpPr>
        <dsp:cNvPr id="0" name=""/>
        <dsp:cNvSpPr/>
      </dsp:nvSpPr>
      <dsp:spPr>
        <a:xfrm>
          <a:off x="5559998" y="3542112"/>
          <a:ext cx="1117648" cy="782317"/>
        </a:xfrm>
        <a:prstGeom prst="roundRect">
          <a:avLst>
            <a:gd name="adj" fmla="val 1667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5. Data analysis and dissemination</a:t>
          </a:r>
          <a:endParaRPr lang="en-US" sz="1200" kern="1200" dirty="0"/>
        </a:p>
      </dsp:txBody>
      <dsp:txXfrm>
        <a:off x="5598194" y="3580308"/>
        <a:ext cx="1041256" cy="7059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0.16062</cdr:x>
      <cdr:y>0.02879</cdr:y>
    </cdr:from>
    <cdr:to>
      <cdr:x>0.22265</cdr:x>
      <cdr:y>0.08061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57134" y="152200"/>
          <a:ext cx="408323" cy="2739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Peru</a:t>
          </a:r>
        </a:p>
      </cdr:txBody>
    </cdr:sp>
  </cdr:relSizeAnchor>
  <cdr:relSizeAnchor xmlns:cdr="http://schemas.openxmlformats.org/drawingml/2006/chartDrawing">
    <cdr:from>
      <cdr:x>0.32644</cdr:x>
      <cdr:y>0.03263</cdr:y>
    </cdr:from>
    <cdr:to>
      <cdr:x>0.46824</cdr:x>
      <cdr:y>0.08061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05025" y="161925"/>
          <a:ext cx="914400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en-US" sz="1100" dirty="0"/>
            <a:t>Uganda</a:t>
          </a:r>
        </a:p>
      </cdr:txBody>
    </cdr:sp>
  </cdr:relSizeAnchor>
  <cdr:relSizeAnchor xmlns:cdr="http://schemas.openxmlformats.org/drawingml/2006/chartDrawing">
    <cdr:from>
      <cdr:x>0.55096</cdr:x>
      <cdr:y>0.09103</cdr:y>
    </cdr:from>
    <cdr:to>
      <cdr:x>0.69276</cdr:x>
      <cdr:y>0.1467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26296" y="481241"/>
          <a:ext cx="933309" cy="2942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en-US" sz="1100" dirty="0"/>
            <a:t>Vietnam</a:t>
          </a:r>
        </a:p>
      </cdr:txBody>
    </cdr:sp>
  </cdr:relSizeAnchor>
  <cdr:relSizeAnchor xmlns:cdr="http://schemas.openxmlformats.org/drawingml/2006/chartDrawing">
    <cdr:from>
      <cdr:x>0.78591</cdr:x>
      <cdr:y>0.08657</cdr:y>
    </cdr:from>
    <cdr:to>
      <cdr:x>0.92771</cdr:x>
      <cdr:y>0.14607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172680" y="457620"/>
          <a:ext cx="933309" cy="3145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en-US" sz="1100" dirty="0"/>
            <a:t>India</a:t>
          </a:r>
        </a:p>
      </cdr:txBody>
    </cdr:sp>
  </cdr:relSizeAnchor>
  <cdr:relSizeAnchor xmlns:cdr="http://schemas.openxmlformats.org/drawingml/2006/chartDrawing">
    <cdr:from>
      <cdr:x>0.53176</cdr:x>
      <cdr:y>0.1833</cdr:y>
    </cdr:from>
    <cdr:to>
      <cdr:x>0.70384</cdr:x>
      <cdr:y>0.26296</cdr:y>
    </cdr:to>
    <cdr:sp macro="" textlink="">
      <cdr:nvSpPr>
        <cdr:cNvPr id="7" name="Left Brace 6"/>
        <cdr:cNvSpPr/>
      </cdr:nvSpPr>
      <cdr:spPr>
        <a:xfrm xmlns:a="http://schemas.openxmlformats.org/drawingml/2006/main" rot="5400000">
          <a:off x="3786188" y="552454"/>
          <a:ext cx="395286" cy="1109662"/>
        </a:xfrm>
        <a:prstGeom xmlns:a="http://schemas.openxmlformats.org/drawingml/2006/main" prst="lef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0.76957</cdr:x>
      <cdr:y>0.17562</cdr:y>
    </cdr:from>
    <cdr:to>
      <cdr:x>0.95569</cdr:x>
      <cdr:y>0.23992</cdr:y>
    </cdr:to>
    <cdr:sp macro="" textlink="">
      <cdr:nvSpPr>
        <cdr:cNvPr id="8" name="Left Brace 7"/>
        <cdr:cNvSpPr/>
      </cdr:nvSpPr>
      <cdr:spPr>
        <a:xfrm xmlns:a="http://schemas.openxmlformats.org/drawingml/2006/main" rot="5400000">
          <a:off x="5403056" y="431008"/>
          <a:ext cx="319086" cy="1200149"/>
        </a:xfrm>
        <a:prstGeom xmlns:a="http://schemas.openxmlformats.org/drawingml/2006/main" prst="leftBrac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chemeClr val="tx1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0.29595</cdr:x>
      <cdr:y>0.1</cdr:y>
    </cdr:from>
    <cdr:to>
      <cdr:x>0.45045</cdr:x>
      <cdr:y>0.16667</cdr:y>
    </cdr:to>
    <cdr:sp macro="" textlink="">
      <cdr:nvSpPr>
        <cdr:cNvPr id="10" name="Left Brace 9"/>
        <cdr:cNvSpPr/>
      </cdr:nvSpPr>
      <cdr:spPr>
        <a:xfrm xmlns:a="http://schemas.openxmlformats.org/drawingml/2006/main" rot="5400000">
          <a:off x="3004201" y="-43797"/>
          <a:ext cx="304802" cy="1306795"/>
        </a:xfrm>
        <a:prstGeom xmlns:a="http://schemas.openxmlformats.org/drawingml/2006/main" prst="lef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36F73-127A-924C-8D66-10E5E1D18162}" type="datetimeFigureOut">
              <a:rPr lang="en-US" smtClean="0"/>
              <a:t>2/8/17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18E70-6F9D-C84D-A29D-BD711C815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77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18E70-6F9D-C84D-A29D-BD711C8152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67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A443D2B-88DC-AC4D-8F17-DE09DE13D201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300764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18E70-6F9D-C84D-A29D-BD711C81529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428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6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6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CF78-716D-49B6-A969-0FA64A732FB1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0039-1E6F-4136-94A5-9035E22B4F3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43651"/>
            <a:ext cx="9144000" cy="5151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310" y="4775480"/>
            <a:ext cx="2603380" cy="1398831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/>
          <a:stretch/>
        </p:blipFill>
        <p:spPr bwMode="auto">
          <a:xfrm>
            <a:off x="3748615" y="6079514"/>
            <a:ext cx="1617135" cy="14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9970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0039-1E6F-4136-94A5-9035E22B4F3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302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50" y="0"/>
            <a:ext cx="7886700" cy="10302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 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793" y="5684296"/>
            <a:ext cx="1833814" cy="985333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006" y="6230172"/>
            <a:ext cx="3114128" cy="243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500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0039-1E6F-4136-94A5-9035E22B4F3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302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50" y="0"/>
            <a:ext cx="7886700" cy="10302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 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793" y="5684296"/>
            <a:ext cx="1833814" cy="985333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38" y="6199213"/>
            <a:ext cx="2700704" cy="3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1401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0039-1E6F-4136-94A5-9035E22B4F3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302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50" y="0"/>
            <a:ext cx="7886700" cy="103028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 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793" y="5684296"/>
            <a:ext cx="1833814" cy="985333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80" y="6187042"/>
            <a:ext cx="3114128" cy="243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5369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0039-1E6F-4136-94A5-9035E22B4F3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302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50" y="0"/>
            <a:ext cx="7886700" cy="103028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 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793" y="5684296"/>
            <a:ext cx="1833814" cy="985333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08" y="6233717"/>
            <a:ext cx="2700704" cy="3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1182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CF78-716D-49B6-A969-0FA64A732FB1}" type="datetimeFigureOut">
              <a:rPr lang="en-US" smtClean="0"/>
              <a:t>2/8/17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0039-1E6F-4136-94A5-9035E22B4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97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CF78-716D-49B6-A969-0FA64A732FB1}" type="datetimeFigureOut">
              <a:rPr lang="en-US" smtClean="0"/>
              <a:t>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0039-1E6F-4136-94A5-9035E22B4F3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302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793" y="5684296"/>
            <a:ext cx="1833814" cy="98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834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CF78-716D-49B6-A969-0FA64A732FB1}" type="datetimeFigureOut">
              <a:rPr lang="en-US" smtClean="0"/>
              <a:t>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0039-1E6F-4136-94A5-9035E22B4F3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302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793" y="5684296"/>
            <a:ext cx="1833814" cy="98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282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CF78-716D-49B6-A969-0FA64A732FB1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0039-1E6F-4136-94A5-9035E22B4F3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302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50" y="1"/>
            <a:ext cx="7886700" cy="10302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 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793" y="5684296"/>
            <a:ext cx="1833814" cy="98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3695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CF78-716D-49B6-A969-0FA64A732FB1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0039-1E6F-4136-94A5-9035E22B4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8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CF78-716D-49B6-A969-0FA64A732FB1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0039-1E6F-4136-94A5-9035E22B4F3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43651"/>
            <a:ext cx="9144000" cy="5151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310" y="4775480"/>
            <a:ext cx="2603380" cy="1398831"/>
          </a:xfrm>
          <a:prstGeom prst="rect">
            <a:avLst/>
          </a:prstGeom>
        </p:spPr>
      </p:pic>
      <p:pic>
        <p:nvPicPr>
          <p:cNvPr id="11" name="Picture 5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426200"/>
            <a:ext cx="27432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3313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CF78-716D-49B6-A969-0FA64A732FB1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0039-1E6F-4136-94A5-9035E22B4F3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43651"/>
            <a:ext cx="9144000" cy="5151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310" y="4775480"/>
            <a:ext cx="2603380" cy="1398831"/>
          </a:xfrm>
          <a:prstGeom prst="rect">
            <a:avLst/>
          </a:prstGeom>
        </p:spPr>
      </p:pic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34" y="6413009"/>
            <a:ext cx="2372875" cy="265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995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0039-1E6F-4136-94A5-9035E22B4F3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302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7886700" cy="103028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 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793" y="5684296"/>
            <a:ext cx="1833814" cy="985333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90" y="6171835"/>
            <a:ext cx="3114128" cy="243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020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0039-1E6F-4136-94A5-9035E22B4F3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302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7886700" cy="103028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 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793" y="5684296"/>
            <a:ext cx="1833814" cy="985333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82" y="6242343"/>
            <a:ext cx="2700704" cy="3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080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1709739"/>
            <a:ext cx="755808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4589464"/>
            <a:ext cx="755808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0039-1E6F-4136-94A5-9035E22B4F3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3046683" y="3034330"/>
            <a:ext cx="6874625" cy="7727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793" y="5684296"/>
            <a:ext cx="1833814" cy="985333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046" y="6273302"/>
            <a:ext cx="3114128" cy="243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0487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1709739"/>
            <a:ext cx="755808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4589464"/>
            <a:ext cx="755808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0039-1E6F-4136-94A5-9035E22B4F3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3046683" y="3034330"/>
            <a:ext cx="6874625" cy="7727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793" y="5684296"/>
            <a:ext cx="1833814" cy="985333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74" y="6173335"/>
            <a:ext cx="2700704" cy="3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6491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0039-1E6F-4136-94A5-9035E22B4F3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302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50" y="-1"/>
            <a:ext cx="7886700" cy="103028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 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793" y="5684296"/>
            <a:ext cx="1833814" cy="985333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006" y="6230172"/>
            <a:ext cx="3114128" cy="243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208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0039-1E6F-4136-94A5-9035E22B4F3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302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50" y="-1"/>
            <a:ext cx="7886700" cy="103028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 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793" y="5684296"/>
            <a:ext cx="1833814" cy="985333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38" y="6173335"/>
            <a:ext cx="2700704" cy="3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233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3CF78-716D-49B6-A969-0FA64A732FB1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50039-1E6F-4136-94A5-9035E22B4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3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8" r:id="rId2"/>
    <p:sldLayoutId id="2147483672" r:id="rId3"/>
    <p:sldLayoutId id="2147483662" r:id="rId4"/>
    <p:sldLayoutId id="2147483673" r:id="rId5"/>
    <p:sldLayoutId id="2147483663" r:id="rId6"/>
    <p:sldLayoutId id="2147483674" r:id="rId7"/>
    <p:sldLayoutId id="2147483664" r:id="rId8"/>
    <p:sldLayoutId id="2147483675" r:id="rId9"/>
    <p:sldLayoutId id="2147483665" r:id="rId10"/>
    <p:sldLayoutId id="2147483676" r:id="rId11"/>
    <p:sldLayoutId id="2147483666" r:id="rId12"/>
    <p:sldLayoutId id="2147483677" r:id="rId13"/>
    <p:sldLayoutId id="2147483667" r:id="rId14"/>
    <p:sldLayoutId id="2147483668" r:id="rId15"/>
    <p:sldLayoutId id="2147483669" r:id="rId16"/>
    <p:sldLayoutId id="2147483670" r:id="rId17"/>
    <p:sldLayoutId id="2147483671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Session 5: Standard reporting of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Carol Levin, PhD</a:t>
            </a:r>
          </a:p>
          <a:p>
            <a:r>
              <a:rPr lang="en-US" dirty="0" smtClean="0"/>
              <a:t>Department of Global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390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/>
              <a:t>Questions?</a:t>
            </a:r>
            <a:br>
              <a:rPr lang="en-US" sz="6700" dirty="0" smtClean="0"/>
            </a:br>
            <a:r>
              <a:rPr lang="en-US" sz="6700" dirty="0" smtClean="0"/>
              <a:t>Thank you!</a:t>
            </a:r>
            <a:br>
              <a:rPr lang="en-US" sz="6700" dirty="0" smtClean="0"/>
            </a:br>
            <a:endParaRPr lang="en-US" sz="67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Contact: Carol Levin, PhD </a:t>
            </a:r>
          </a:p>
          <a:p>
            <a:r>
              <a:rPr lang="en-US" dirty="0" err="1" smtClean="0"/>
              <a:t>clevin@uw.edu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158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367564"/>
              </p:ext>
            </p:extLst>
          </p:nvPr>
        </p:nvGraphicFramePr>
        <p:xfrm>
          <a:off x="628650" y="135529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0"/>
            <a:ext cx="8797057" cy="103028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Disseminating your results</a:t>
            </a:r>
            <a:endParaRPr lang="en-US" sz="3600" dirty="0"/>
          </a:p>
        </p:txBody>
      </p:sp>
      <p:sp>
        <p:nvSpPr>
          <p:cNvPr id="2" name="Oval 1"/>
          <p:cNvSpPr/>
          <p:nvPr/>
        </p:nvSpPr>
        <p:spPr>
          <a:xfrm>
            <a:off x="6068203" y="4630793"/>
            <a:ext cx="1449697" cy="1346906"/>
          </a:xfrm>
          <a:prstGeom prst="ellipse">
            <a:avLst/>
          </a:prstGeom>
          <a:noFill/>
          <a:ln w="381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62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90663" y="1646037"/>
            <a:ext cx="3886200" cy="4351338"/>
          </a:xfrm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Cost table </a:t>
            </a:r>
          </a:p>
          <a:p>
            <a:r>
              <a:rPr lang="en-US" dirty="0" smtClean="0"/>
              <a:t>Resource</a:t>
            </a:r>
          </a:p>
          <a:p>
            <a:r>
              <a:rPr lang="en-US" dirty="0" smtClean="0"/>
              <a:t>Input unit</a:t>
            </a:r>
          </a:p>
          <a:p>
            <a:r>
              <a:rPr lang="en-US" dirty="0" smtClean="0"/>
              <a:t>Price</a:t>
            </a:r>
          </a:p>
          <a:p>
            <a:r>
              <a:rPr lang="en-US" dirty="0" smtClean="0"/>
              <a:t>Total cost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Reference case guidelines on presenting results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64504" y="1620382"/>
            <a:ext cx="3886200" cy="435133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Basic information</a:t>
            </a:r>
          </a:p>
          <a:p>
            <a:r>
              <a:rPr lang="en-US" dirty="0"/>
              <a:t>Intervention &amp; Sample</a:t>
            </a:r>
          </a:p>
          <a:p>
            <a:r>
              <a:rPr lang="en-US" dirty="0"/>
              <a:t>Time Frame</a:t>
            </a:r>
          </a:p>
          <a:p>
            <a:r>
              <a:rPr lang="en-US" dirty="0"/>
              <a:t>Output Unit</a:t>
            </a:r>
          </a:p>
          <a:p>
            <a:r>
              <a:rPr lang="en-US" dirty="0"/>
              <a:t>Currency &amp;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817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5307" r="-25307"/>
          <a:stretch>
            <a:fillRect/>
          </a:stretch>
        </p:blipFill>
        <p:spPr>
          <a:xfrm>
            <a:off x="-300037" y="1103314"/>
            <a:ext cx="8266959" cy="498484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reporting results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796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26016" y="1466450"/>
            <a:ext cx="7886700" cy="4351338"/>
          </a:xfrm>
        </p:spPr>
        <p:txBody>
          <a:bodyPr/>
          <a:lstStyle/>
          <a:p>
            <a:r>
              <a:rPr lang="en-US" dirty="0" smtClean="0"/>
              <a:t>Should have detailed tables available.</a:t>
            </a:r>
          </a:p>
          <a:p>
            <a:r>
              <a:rPr lang="en-US" dirty="0" smtClean="0"/>
              <a:t>May also want to show data in other ways</a:t>
            </a:r>
          </a:p>
          <a:p>
            <a:pPr lvl="1"/>
            <a:r>
              <a:rPr lang="en-US" dirty="0" smtClean="0"/>
              <a:t>More aggregate cost tables </a:t>
            </a:r>
          </a:p>
          <a:p>
            <a:pPr lvl="1"/>
            <a:r>
              <a:rPr lang="en-US" dirty="0" smtClean="0"/>
              <a:t>Figures show cost profiles (allocation of percentage of cost to different inputs)</a:t>
            </a:r>
          </a:p>
          <a:p>
            <a:pPr lvl="1"/>
            <a:r>
              <a:rPr lang="en-US" dirty="0" smtClean="0"/>
              <a:t>Graphs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377456" cy="103028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Examples of summary cost tables &amp; figures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8595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7660" b="-7660"/>
          <a:stretch>
            <a:fillRect/>
          </a:stretch>
        </p:blipFill>
        <p:spPr>
          <a:xfrm>
            <a:off x="449042" y="1299690"/>
            <a:ext cx="7886700" cy="435133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summary cost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330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130268" y="-115449"/>
            <a:ext cx="8898269" cy="1295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>
                <a:latin typeface="+mn-lt"/>
              </a:rPr>
              <a:t>HPV economic program cost per dose and cost components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6557340"/>
              </p:ext>
            </p:extLst>
          </p:nvPr>
        </p:nvGraphicFramePr>
        <p:xfrm>
          <a:off x="399795" y="1331229"/>
          <a:ext cx="8382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12768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91" y="1126442"/>
            <a:ext cx="8540150" cy="566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889958"/>
          </a:xfrm>
        </p:spPr>
        <p:txBody>
          <a:bodyPr>
            <a:noAutofit/>
          </a:bodyPr>
          <a:lstStyle/>
          <a:p>
            <a:r>
              <a:rPr lang="en-US" sz="2800" dirty="0"/>
              <a:t>Costs per </a:t>
            </a:r>
            <a:r>
              <a:rPr lang="en-US" sz="2800" dirty="0" smtClean="0"/>
              <a:t>tested</a:t>
            </a:r>
            <a:r>
              <a:rPr lang="en-US" sz="2800" dirty="0"/>
              <a:t>: </a:t>
            </a:r>
            <a:r>
              <a:rPr lang="en-US" sz="2800" dirty="0" smtClean="0"/>
              <a:t>Partner notification for HIV in Kenya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373868"/>
            <a:ext cx="91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$48.00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24200" y="1905000"/>
            <a:ext cx="91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$56.00</a:t>
            </a:r>
          </a:p>
        </p:txBody>
      </p:sp>
    </p:spTree>
    <p:extLst>
      <p:ext uri="{BB962C8B-B14F-4D97-AF65-F5344CB8AC3E}">
        <p14:creationId xmlns:p14="http://schemas.microsoft.com/office/powerpoint/2010/main" val="3433426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43000"/>
            <a:ext cx="3657600" cy="32004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Total program costs: Home HIV testing and counseling in South Africa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Results projected from mathematical model, include all costs associated with intervention as well as costs averted by preventing HIV infection.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27"/>
          <a:stretch/>
        </p:blipFill>
        <p:spPr bwMode="auto">
          <a:xfrm>
            <a:off x="3962399" y="53400"/>
            <a:ext cx="4728825" cy="46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399534"/>
            <a:ext cx="4805541" cy="2229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5269200"/>
            <a:ext cx="35814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Total </a:t>
            </a:r>
            <a:r>
              <a:rPr lang="en-US" dirty="0" smtClean="0"/>
              <a:t>program </a:t>
            </a:r>
            <a:r>
              <a:rPr lang="en-US" dirty="0"/>
              <a:t>costs accrued over 10 years for the </a:t>
            </a:r>
            <a:r>
              <a:rPr lang="en-US" dirty="0" smtClean="0"/>
              <a:t>home HIV counseling and testing for </a:t>
            </a:r>
            <a:r>
              <a:rPr lang="en-US" dirty="0"/>
              <a:t>a </a:t>
            </a:r>
            <a:r>
              <a:rPr lang="en-US" dirty="0" smtClean="0"/>
              <a:t>modeled population of 10 </a:t>
            </a:r>
            <a:r>
              <a:rPr lang="en-US" dirty="0"/>
              <a:t>000 individuals. </a:t>
            </a:r>
          </a:p>
        </p:txBody>
      </p:sp>
    </p:spTree>
    <p:extLst>
      <p:ext uri="{BB962C8B-B14F-4D97-AF65-F5344CB8AC3E}">
        <p14:creationId xmlns:p14="http://schemas.microsoft.com/office/powerpoint/2010/main" val="3704088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EFFC5"/>
    </a:lt1>
    <a:dk2>
      <a:srgbClr val="000000"/>
    </a:dk2>
    <a:lt2>
      <a:srgbClr val="808080"/>
    </a:lt2>
    <a:accent1>
      <a:srgbClr val="08D09C"/>
    </a:accent1>
    <a:accent2>
      <a:srgbClr val="00E1DC"/>
    </a:accent2>
    <a:accent3>
      <a:srgbClr val="FEFFDF"/>
    </a:accent3>
    <a:accent4>
      <a:srgbClr val="000000"/>
    </a:accent4>
    <a:accent5>
      <a:srgbClr val="AAE4CB"/>
    </a:accent5>
    <a:accent6>
      <a:srgbClr val="00CCC7"/>
    </a:accent6>
    <a:hlink>
      <a:srgbClr val="AAF2CC"/>
    </a:hlink>
    <a:folHlink>
      <a:srgbClr val="DDDDDD"/>
    </a:folHlink>
  </a:clrScheme>
  <a:fontScheme name="Pres_template_green_030804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995</TotalTime>
  <Words>234</Words>
  <Application>Microsoft Macintosh PowerPoint</Application>
  <PresentationFormat>On-screen Show (4:3)</PresentationFormat>
  <Paragraphs>50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Session 5: Standard reporting of results</vt:lpstr>
      <vt:lpstr>Disseminating your results</vt:lpstr>
      <vt:lpstr>Reference case guidelines on presenting results</vt:lpstr>
      <vt:lpstr>Example of reporting results template</vt:lpstr>
      <vt:lpstr>Examples of summary cost tables &amp; figures </vt:lpstr>
      <vt:lpstr>Example of summary cost table</vt:lpstr>
      <vt:lpstr>HPV economic program cost per dose and cost components</vt:lpstr>
      <vt:lpstr>Costs per tested: Partner notification for HIV in Kenya</vt:lpstr>
      <vt:lpstr>Total program costs: Home HIV testing and counseling in South Africa  Results projected from mathematical model, include all costs associated with intervention as well as costs averted by preventing HIV infection.</vt:lpstr>
      <vt:lpstr> Questions? Thank you! </vt:lpstr>
    </vt:vector>
  </TitlesOfParts>
  <Company>MDTSP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L. Fox</dc:creator>
  <cp:lastModifiedBy>Carol Levin</cp:lastModifiedBy>
  <cp:revision>54</cp:revision>
  <dcterms:created xsi:type="dcterms:W3CDTF">2016-01-12T20:44:55Z</dcterms:created>
  <dcterms:modified xsi:type="dcterms:W3CDTF">2017-02-09T06:05:11Z</dcterms:modified>
</cp:coreProperties>
</file>