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embeddings/oleObject1.bin" ContentType="application/vnd.openxmlformats-officedocument.oleObject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legacyDiagramTex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40"/>
  </p:notesMasterIdLst>
  <p:sldIdLst>
    <p:sldId id="277" r:id="rId2"/>
    <p:sldId id="330" r:id="rId3"/>
    <p:sldId id="314" r:id="rId4"/>
    <p:sldId id="303" r:id="rId5"/>
    <p:sldId id="313" r:id="rId6"/>
    <p:sldId id="278" r:id="rId7"/>
    <p:sldId id="332" r:id="rId8"/>
    <p:sldId id="331" r:id="rId9"/>
    <p:sldId id="293" r:id="rId10"/>
    <p:sldId id="294" r:id="rId11"/>
    <p:sldId id="279" r:id="rId12"/>
    <p:sldId id="296" r:id="rId13"/>
    <p:sldId id="301" r:id="rId14"/>
    <p:sldId id="315" r:id="rId15"/>
    <p:sldId id="257" r:id="rId16"/>
    <p:sldId id="258" r:id="rId17"/>
    <p:sldId id="259" r:id="rId18"/>
    <p:sldId id="260" r:id="rId19"/>
    <p:sldId id="280" r:id="rId20"/>
    <p:sldId id="318" r:id="rId21"/>
    <p:sldId id="317" r:id="rId22"/>
    <p:sldId id="281" r:id="rId23"/>
    <p:sldId id="282" r:id="rId24"/>
    <p:sldId id="283" r:id="rId25"/>
    <p:sldId id="305" r:id="rId26"/>
    <p:sldId id="275" r:id="rId27"/>
    <p:sldId id="319" r:id="rId28"/>
    <p:sldId id="263" r:id="rId29"/>
    <p:sldId id="288" r:id="rId30"/>
    <p:sldId id="289" r:id="rId31"/>
    <p:sldId id="320" r:id="rId32"/>
    <p:sldId id="326" r:id="rId33"/>
    <p:sldId id="327" r:id="rId34"/>
    <p:sldId id="328" r:id="rId35"/>
    <p:sldId id="329" r:id="rId36"/>
    <p:sldId id="325" r:id="rId37"/>
    <p:sldId id="299" r:id="rId38"/>
    <p:sldId id="302" r:id="rId3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8548" autoAdjust="0"/>
  </p:normalViewPr>
  <p:slideViewPr>
    <p:cSldViewPr>
      <p:cViewPr varScale="1">
        <p:scale>
          <a:sx n="107" d="100"/>
          <a:sy n="107" d="100"/>
        </p:scale>
        <p:origin x="-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microsoft.com/office/2006/relationships/legacyDocTextInfo" Target="legacyDocTextInfo.bin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2196ABA-07DF-4626-BA9B-0C40F37B06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A9CAE7-1A5F-456A-875E-267C4CFBDFA9}" type="slidenum">
              <a:rPr lang="en-US"/>
              <a:pPr/>
              <a:t>31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Usou-se como metodologia….ler o slide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6F246-538B-41AB-9446-6AEB55FF6BB8}" type="slidenum">
              <a:rPr lang="en-US"/>
              <a:pPr/>
              <a:t>32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Usou-se como metodologia….ler o slide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B76611-5029-4758-9701-740EF47E96D9}" type="slidenum">
              <a:rPr lang="en-US"/>
              <a:pPr/>
              <a:t>33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Usou-se como metodologia….ler o slide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687F1E-1159-486C-9E48-F8806DF76EA5}" type="slidenum">
              <a:rPr lang="en-US"/>
              <a:pPr/>
              <a:t>34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B8E0B2-F198-4776-9B0E-535948A85DF3}" type="slidenum">
              <a:rPr lang="en-US"/>
              <a:pPr/>
              <a:t>35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2497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4971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FDAAE6A-7EB9-4125-BFE4-9B31F68A77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13835-2591-4A43-A0B4-A49564294E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3DCD7-20F8-4D3B-A387-908EA929AF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9AE51-E19C-4838-89E4-C41A1DE9E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E8154-A5CF-484B-8ADD-171A841F4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CA121-D6BB-476B-AF23-B3E1D3105C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0A866-9F89-4BEF-AF17-5FA889D6FA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BA3DA-B7E5-46DF-BDB8-029E535300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5E5A9-BCDE-4B88-B6EB-98992D0B08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93E73-6CB4-49BA-AE48-39E6F277A8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BFD39-282B-41CB-9A80-4CF847603A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1BBE1-FC7C-4BE4-ACB4-33D36D1E24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8454F-8F31-4852-B6FA-CAD9F9C227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2387D-4A07-4AD9-B9CC-FA02068442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123907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08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09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10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11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12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13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14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15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16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17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18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19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20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21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22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23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24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25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26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27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28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29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30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31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32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33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34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35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36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37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38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39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40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41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942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123944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3945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2394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394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394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4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5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26EF8B6A-37A8-43F6-B3F2-D6B1372025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6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7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clipartreview.com/_gallery/_LG/14513941.jpg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533400"/>
            <a:ext cx="7772400" cy="4191000"/>
          </a:xfrm>
        </p:spPr>
        <p:txBody>
          <a:bodyPr/>
          <a:lstStyle/>
          <a:p>
            <a:pPr eaLnBrk="1" hangingPunct="1">
              <a:lnSpc>
                <a:spcPct val="70000"/>
              </a:lnSpc>
              <a:defRPr/>
            </a:pPr>
            <a:r>
              <a:rPr lang="en-US" sz="5100" dirty="0" smtClean="0"/>
              <a:t>Operations Research to Policy </a:t>
            </a:r>
            <a:br>
              <a:rPr lang="en-US" sz="5100" dirty="0" smtClean="0"/>
            </a:br>
            <a:r>
              <a:rPr lang="en-US" sz="5100" dirty="0" smtClean="0"/>
              <a:t/>
            </a:r>
            <a:br>
              <a:rPr lang="en-US" sz="5100" dirty="0" smtClean="0"/>
            </a:br>
            <a:r>
              <a:rPr lang="en-US" sz="3800" dirty="0" smtClean="0"/>
              <a:t>or</a:t>
            </a:r>
            <a:br>
              <a:rPr lang="en-US" sz="3800" dirty="0" smtClean="0"/>
            </a:br>
            <a:r>
              <a:rPr lang="en-US" sz="3800" dirty="0" smtClean="0"/>
              <a:t/>
            </a:r>
            <a:br>
              <a:rPr lang="en-US" sz="3800" dirty="0" smtClean="0"/>
            </a:br>
            <a:r>
              <a:rPr lang="en-US" sz="4300" dirty="0" smtClean="0"/>
              <a:t>What’s the point of all those pretty graphs and charts?</a:t>
            </a:r>
            <a:br>
              <a:rPr lang="en-US" sz="4300" dirty="0" smtClean="0"/>
            </a:br>
            <a:endParaRPr lang="en-US" sz="4300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5105400"/>
            <a:ext cx="6400800" cy="10668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sz="2000" dirty="0" smtClean="0"/>
              <a:t>Kenny </a:t>
            </a:r>
            <a:r>
              <a:rPr lang="en-US" sz="2000" dirty="0" err="1" smtClean="0"/>
              <a:t>Sherr</a:t>
            </a:r>
            <a:endParaRPr lang="en-US" sz="2000" dirty="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2000" dirty="0" smtClean="0"/>
              <a:t>OR Mini-course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2000" dirty="0" smtClean="0"/>
              <a:t>July 31, 2009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6" descr="balancing act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62200" y="304800"/>
            <a:ext cx="4651375" cy="6148388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Program Constraints </a:t>
            </a:r>
            <a:r>
              <a:rPr lang="en-US" sz="3600" dirty="0" smtClean="0">
                <a:sym typeface="Wingdings" pitchFamily="2" charset="2"/>
              </a:rPr>
              <a:t></a:t>
            </a:r>
            <a:r>
              <a:rPr lang="en-US" sz="3600" dirty="0" smtClean="0"/>
              <a:t>Consider Level of Involvement</a:t>
            </a:r>
          </a:p>
        </p:txBody>
      </p:sp>
      <p:graphicFrame>
        <p:nvGraphicFramePr>
          <p:cNvPr id="31794" name="Group 50"/>
          <p:cNvGraphicFramePr>
            <a:graphicFrameLocks noGrp="1"/>
          </p:cNvGraphicFramePr>
          <p:nvPr>
            <p:ph type="tbl" idx="1"/>
          </p:nvPr>
        </p:nvGraphicFramePr>
        <p:xfrm>
          <a:off x="457200" y="1066800"/>
          <a:ext cx="8229600" cy="5614035"/>
        </p:xfrm>
        <a:graphic>
          <a:graphicData uri="http://schemas.openxmlformats.org/drawingml/2006/table">
            <a:tbl>
              <a:tblPr/>
              <a:tblGrid>
                <a:gridCol w="3429000"/>
                <a:gridCol w="4800600"/>
              </a:tblGrid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Ministry of Health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National priorities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Equity between regions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Budget process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Procurement 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Local Health Authority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Local priorities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Management burden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Procurement systems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Infrastructure requirements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Health Facility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Human resources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Supervision capacity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Working conditions &amp; satisfaction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Material resources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Community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Awareness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Acceptability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Affordability &amp; access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6" descr="Image00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2000" y="457200"/>
            <a:ext cx="8045450" cy="6034088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OR is a problem-solving tool that depends on the policy context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267200" y="1600200"/>
            <a:ext cx="441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Is it the “right job”?</a:t>
            </a:r>
          </a:p>
          <a:p>
            <a:pPr eaLnBrk="1" hangingPunct="1">
              <a:lnSpc>
                <a:spcPct val="50000"/>
              </a:lnSpc>
              <a:defRPr/>
            </a:pPr>
            <a:endParaRPr lang="en-US" sz="2800" smtClean="0"/>
          </a:p>
          <a:p>
            <a:pPr eaLnBrk="1" hangingPunct="1">
              <a:defRPr/>
            </a:pPr>
            <a:r>
              <a:rPr lang="en-US" sz="2800" smtClean="0"/>
              <a:t>Is it the right tool?</a:t>
            </a:r>
          </a:p>
          <a:p>
            <a:pPr eaLnBrk="1" hangingPunct="1">
              <a:lnSpc>
                <a:spcPct val="50000"/>
              </a:lnSpc>
              <a:defRPr/>
            </a:pPr>
            <a:endParaRPr lang="en-US" sz="2800" smtClean="0"/>
          </a:p>
          <a:p>
            <a:pPr eaLnBrk="1" hangingPunct="1">
              <a:defRPr/>
            </a:pPr>
            <a:r>
              <a:rPr lang="en-US" sz="2800" smtClean="0"/>
              <a:t>Does everyone know how the tool works?</a:t>
            </a:r>
          </a:p>
          <a:p>
            <a:pPr eaLnBrk="1" hangingPunct="1">
              <a:lnSpc>
                <a:spcPct val="50000"/>
              </a:lnSpc>
              <a:defRPr/>
            </a:pPr>
            <a:endParaRPr lang="en-US" sz="2800" smtClean="0"/>
          </a:p>
          <a:p>
            <a:pPr eaLnBrk="1" hangingPunct="1">
              <a:defRPr/>
            </a:pPr>
            <a:r>
              <a:rPr lang="en-US" sz="2800" smtClean="0"/>
              <a:t>Are there resources to run the tool?</a:t>
            </a:r>
          </a:p>
          <a:p>
            <a:pPr eaLnBrk="1" hangingPunct="1">
              <a:lnSpc>
                <a:spcPct val="40000"/>
              </a:lnSpc>
              <a:defRPr/>
            </a:pPr>
            <a:endParaRPr lang="en-US" sz="2800" smtClean="0"/>
          </a:p>
          <a:p>
            <a:pPr eaLnBrk="1" hangingPunct="1">
              <a:defRPr/>
            </a:pPr>
            <a:r>
              <a:rPr lang="en-US" sz="2800" smtClean="0"/>
              <a:t>Does it make the job easier?  </a:t>
            </a:r>
          </a:p>
          <a:p>
            <a:pPr eaLnBrk="1" hangingPunct="1">
              <a:defRPr/>
            </a:pPr>
            <a:endParaRPr lang="en-US" sz="2800" smtClean="0"/>
          </a:p>
        </p:txBody>
      </p:sp>
      <p:pic>
        <p:nvPicPr>
          <p:cNvPr id="20484" name="Picture 10" descr="pmcn43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828800"/>
            <a:ext cx="30607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OR/Policy Linkage Examples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Traditional birth attendants (failure)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Syphilis screening in pregnancy (success)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Intermittent Preventive Treatment for malaria in pregnancy (success)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smtClean="0"/>
              <a:t>Evaluation of Impact of Traditional Birth Attendants in Rural Mozambique (1)</a:t>
            </a:r>
            <a:endParaRPr lang="en-US" b="1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400" dirty="0" smtClean="0"/>
              <a:t>With donor support/pressure, the MOH implemented a TBA program to reduce maternal/neonatal mortality </a:t>
            </a:r>
          </a:p>
          <a:p>
            <a:pPr eaLnBrk="1" hangingPunct="1">
              <a:lnSpc>
                <a:spcPct val="300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None/>
              <a:defRPr/>
            </a:pPr>
            <a:r>
              <a:rPr lang="en-US" sz="2400" dirty="0" smtClean="0"/>
              <a:t> 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400" dirty="0" smtClean="0"/>
              <a:t>Over 8 years, a NGO trained &gt;300 TBAs; support included supervision, equipment, refresher courses</a:t>
            </a:r>
          </a:p>
          <a:p>
            <a:pPr eaLnBrk="1" hangingPunct="1">
              <a:lnSpc>
                <a:spcPct val="30000"/>
              </a:lnSpc>
              <a:spcBef>
                <a:spcPts val="500"/>
              </a:spcBef>
              <a:spcAft>
                <a:spcPts val="500"/>
              </a:spcAft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400" dirty="0" smtClean="0"/>
              <a:t>Post training surveys showed that TBAs had improved knowledge of obstetric emergencies and skills to manage them</a:t>
            </a:r>
          </a:p>
          <a:p>
            <a:pPr eaLnBrk="1" hangingPunct="1">
              <a:lnSpc>
                <a:spcPct val="30000"/>
              </a:lnSpc>
              <a:spcBef>
                <a:spcPts val="500"/>
              </a:spcBef>
              <a:spcAft>
                <a:spcPts val="500"/>
              </a:spcAft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400" dirty="0" smtClean="0"/>
              <a:t>An evaluation was planned to assess whether the program had met its initial goals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smtClean="0"/>
              <a:t>Evaluation of Impact of Traditional Birth Attendants in Rural Mozambique (2) </a:t>
            </a:r>
            <a:endParaRPr lang="en-US" b="1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800" dirty="0" smtClean="0"/>
              <a:t>Design: retrospective cohort study comparing maternal and newborn outcomes in 40 communities with TBAs and 40 without 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800" dirty="0" smtClean="0"/>
              <a:t>Women interviewed on</a:t>
            </a: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400" dirty="0" smtClean="0"/>
              <a:t>Type of provider during last pregnancy/birth</a:t>
            </a:r>
          </a:p>
          <a:p>
            <a:pPr lvl="1" eaLnBrk="1" hangingPunct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400" dirty="0" smtClean="0"/>
              <a:t>Outcome of pregnancy/childbirth for mother/child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b="1" smtClean="0"/>
              <a:t>Evaluation of Impact of Traditional Birth Attendants in Rural Mozambique (3) </a:t>
            </a:r>
            <a:endParaRPr lang="en-US" b="1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400" dirty="0" smtClean="0"/>
              <a:t>Results: 30% of pregnant women with access to TBAs used them; 40% birthed at health facilities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400" dirty="0" smtClean="0"/>
              <a:t>70% of women preferred health facility midwives for their next birth; however, most users of TBAs preferred TBAs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400" dirty="0" smtClean="0"/>
              <a:t>Mortality rates similar across type of birth attendance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400" dirty="0" smtClean="0"/>
              <a:t>Policy eventually shifted over time away from the TBA and towards improving maternities</a:t>
            </a:r>
          </a:p>
          <a:p>
            <a:pPr lvl="1"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000" dirty="0" smtClean="0"/>
              <a:t>5 years after study…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TBA OR to Policy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Right tool, right question, but wrong timing </a:t>
            </a:r>
          </a:p>
          <a:p>
            <a:pPr lvl="1" eaLnBrk="1" hangingPunct="1">
              <a:defRPr/>
            </a:pPr>
            <a:r>
              <a:rPr lang="en-US" sz="2400" dirty="0" smtClean="0"/>
              <a:t>Key decision-maker rejected it because of her investment in the program and donor support</a:t>
            </a:r>
          </a:p>
          <a:p>
            <a:pPr lvl="1" eaLnBrk="1" hangingPunct="1">
              <a:defRPr/>
            </a:pPr>
            <a:endParaRPr lang="en-US" sz="2400" dirty="0" smtClean="0"/>
          </a:p>
          <a:p>
            <a:pPr lvl="1" eaLnBrk="1" hangingPunct="1">
              <a:defRPr/>
            </a:pPr>
            <a:r>
              <a:rPr lang="en-US" sz="2400" dirty="0" smtClean="0"/>
              <a:t>Insufficient engagement of the right people from the outset </a:t>
            </a:r>
          </a:p>
          <a:p>
            <a:pPr lvl="1" eaLnBrk="1" hangingPunct="1">
              <a:lnSpc>
                <a:spcPct val="50000"/>
              </a:lnSpc>
              <a:defRPr/>
            </a:pPr>
            <a:endParaRPr lang="en-US" sz="2400" dirty="0" smtClean="0"/>
          </a:p>
          <a:p>
            <a:pPr lvl="1" eaLnBrk="1" hangingPunct="1">
              <a:defRPr/>
            </a:pPr>
            <a:r>
              <a:rPr lang="en-US" sz="2400" dirty="0" smtClean="0"/>
              <a:t>Findings not adopted or integrated until there was a change in staff at the MOH level</a:t>
            </a:r>
          </a:p>
          <a:p>
            <a:pPr lvl="2" eaLnBrk="1" hangingPunct="1">
              <a:defRPr/>
            </a:pPr>
            <a:r>
              <a:rPr lang="en-US" sz="2000" dirty="0" smtClean="0"/>
              <a:t>And global transition away from TBAs</a:t>
            </a:r>
          </a:p>
          <a:p>
            <a:pPr eaLnBrk="1" hangingPunct="1">
              <a:defRPr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Syphilis Screening in Pregnancy (1)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524000"/>
            <a:ext cx="86868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Arial" charset="0"/>
              </a:rPr>
              <a:t>1978:  Universal antenatal syphilis screening made national policy in Mozambique; sporadic &amp; uneven screening</a:t>
            </a:r>
          </a:p>
          <a:p>
            <a:pPr eaLnBrk="1" hangingPunct="1">
              <a:lnSpc>
                <a:spcPct val="6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Arial" charset="0"/>
              </a:rPr>
              <a:t>1993:  Prenatal Syphilis Screening Feasibility Study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Arial" charset="0"/>
              </a:rPr>
              <a:t>11 health facilities, training, development of a facility registry book, externally purchased RPR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Arial" charset="0"/>
              </a:rPr>
              <a:t>Rapid increase in RPR screening (&lt;5% to 80%)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Arial" charset="0"/>
              </a:rPr>
              <a:t>Advocacy: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>
                <a:cs typeface="Arial" charset="0"/>
              </a:rPr>
              <a:t>Presentations (provincial &amp; national level conferences, Minister of Health, Council of National Directors)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>
                <a:cs typeface="Arial" charset="0"/>
              </a:rPr>
              <a:t>Article and editorial in national medical/health journal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>
                <a:cs typeface="Arial" charset="0"/>
              </a:rPr>
              <a:t>Multiple informal meetings with MOH, UN, </a:t>
            </a:r>
            <a:r>
              <a:rPr lang="en-US" sz="2000" dirty="0" err="1" smtClean="0">
                <a:cs typeface="Arial" charset="0"/>
              </a:rPr>
              <a:t>Bilaterals</a:t>
            </a:r>
            <a:endParaRPr lang="en-US" sz="2000" dirty="0" smtClean="0"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Overview of Presentation	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Brief introduction to policy-related elements of OR</a:t>
            </a:r>
          </a:p>
          <a:p>
            <a:pPr eaLnBrk="1" hangingPunct="1">
              <a:defRPr/>
            </a:pPr>
            <a:endParaRPr lang="en-US" sz="1800" dirty="0" smtClean="0"/>
          </a:p>
          <a:p>
            <a:pPr eaLnBrk="1" hangingPunct="1">
              <a:defRPr/>
            </a:pPr>
            <a:r>
              <a:rPr lang="en-US" dirty="0" smtClean="0"/>
              <a:t>Examples of where OR has failed and succeeded in impacting policy</a:t>
            </a:r>
          </a:p>
          <a:p>
            <a:pPr eaLnBrk="1" hangingPunct="1">
              <a:defRPr/>
            </a:pPr>
            <a:endParaRPr lang="en-US" sz="1800" dirty="0" smtClean="0"/>
          </a:p>
          <a:p>
            <a:pPr eaLnBrk="1" hangingPunct="1">
              <a:defRPr/>
            </a:pPr>
            <a:r>
              <a:rPr lang="en-US" dirty="0" smtClean="0"/>
              <a:t>Concrete steps to consider in your research careers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8392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Pilot intervention, 1993-94</a:t>
            </a:r>
            <a:br>
              <a:rPr lang="en-US" sz="3600" smtClean="0"/>
            </a:br>
            <a:r>
              <a:rPr lang="en-US" sz="2800" smtClean="0"/>
              <a:t>11 Health Posts - </a:t>
            </a:r>
            <a:r>
              <a:rPr lang="en-US" sz="2400" b="1" smtClean="0"/>
              <a:t>Manica Province, Mozambique</a:t>
            </a:r>
            <a:endParaRPr lang="en-US" smtClean="0"/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681037" y="1812925"/>
          <a:ext cx="7781925" cy="4105275"/>
        </p:xfrm>
        <a:graphic>
          <a:graphicData uri="http://schemas.openxmlformats.org/presentationml/2006/ole">
            <p:oleObj spid="_x0000_s2050" name="Chart" r:id="rId3" imgW="7781940" imgH="4105365" progId="MSGraph.Chart.8">
              <p:embed followColorScheme="full"/>
            </p:oleObj>
          </a:graphicData>
        </a:graphic>
      </p:graphicFrame>
      <p:sp>
        <p:nvSpPr>
          <p:cNvPr id="2052" name="AutoShape 4"/>
          <p:cNvSpPr>
            <a:spLocks/>
          </p:cNvSpPr>
          <p:nvPr/>
        </p:nvSpPr>
        <p:spPr bwMode="auto">
          <a:xfrm>
            <a:off x="3048000" y="1600200"/>
            <a:ext cx="2155825" cy="1016000"/>
          </a:xfrm>
          <a:prstGeom prst="borderCallout2">
            <a:avLst>
              <a:gd name="adj1" fmla="val 11250"/>
              <a:gd name="adj2" fmla="val -3532"/>
              <a:gd name="adj3" fmla="val 11250"/>
              <a:gd name="adj4" fmla="val -3532"/>
              <a:gd name="adj5" fmla="val 119375"/>
              <a:gd name="adj6" fmla="val -17157"/>
            </a:avLst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pt-PT" sz="2000">
                <a:latin typeface="Times New Roman" pitchFamily="18" charset="0"/>
              </a:rPr>
              <a:t>Lack of reagents</a:t>
            </a:r>
          </a:p>
          <a:p>
            <a:pPr>
              <a:buFontTx/>
              <a:buChar char="•"/>
            </a:pPr>
            <a:r>
              <a:rPr lang="pt-PT" sz="2000">
                <a:latin typeface="Times New Roman" pitchFamily="18" charset="0"/>
              </a:rPr>
              <a:t>Transport costs</a:t>
            </a:r>
          </a:p>
          <a:p>
            <a:pPr>
              <a:buFontTx/>
              <a:buChar char="•"/>
            </a:pPr>
            <a:r>
              <a:rPr lang="pt-PT" sz="2000">
                <a:latin typeface="Times New Roman" pitchFamily="18" charset="0"/>
              </a:rPr>
              <a:t>Lab charges</a:t>
            </a:r>
            <a:endParaRPr lang="pt-PT" sz="2400">
              <a:latin typeface="Times New Roman" pitchFamily="18" charset="0"/>
            </a:endParaRPr>
          </a:p>
        </p:txBody>
      </p:sp>
      <p:sp>
        <p:nvSpPr>
          <p:cNvPr id="2053" name="AutoShape 5"/>
          <p:cNvSpPr>
            <a:spLocks/>
          </p:cNvSpPr>
          <p:nvPr/>
        </p:nvSpPr>
        <p:spPr bwMode="auto">
          <a:xfrm>
            <a:off x="6827838" y="2613025"/>
            <a:ext cx="2011362" cy="711200"/>
          </a:xfrm>
          <a:prstGeom prst="borderCallout2">
            <a:avLst>
              <a:gd name="adj1" fmla="val 16069"/>
              <a:gd name="adj2" fmla="val -3787"/>
              <a:gd name="adj3" fmla="val 16069"/>
              <a:gd name="adj4" fmla="val -3787"/>
              <a:gd name="adj5" fmla="val 150222"/>
              <a:gd name="adj6" fmla="val -34884"/>
            </a:avLst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pt-PT" sz="2000">
                <a:latin typeface="Times New Roman" pitchFamily="18" charset="0"/>
              </a:rPr>
              <a:t>All above issues Poor motivation</a:t>
            </a:r>
            <a:endParaRPr lang="pt-PT" sz="2400">
              <a:latin typeface="Times New Roman" pitchFamily="18" charset="0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486400" y="1981200"/>
            <a:ext cx="2235200" cy="4064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</a:rPr>
              <a:t>Vacations, seminars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 flipH="1">
            <a:off x="5334000" y="2438400"/>
            <a:ext cx="228600" cy="838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Syphilis Screening in Pregnancy (2)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524000"/>
            <a:ext cx="8686800" cy="4343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cs typeface="Arial" charset="0"/>
              </a:rPr>
              <a:t>1996:  Syphilis screening made a key element in national 5-year plan</a:t>
            </a:r>
            <a:endParaRPr lang="en-US" sz="2800" dirty="0" smtClean="0"/>
          </a:p>
          <a:p>
            <a:pPr lvl="1" eaLnBrk="1" hangingPunct="1">
              <a:defRPr/>
            </a:pPr>
            <a:endParaRPr lang="en-US" sz="2400" dirty="0" smtClean="0">
              <a:cs typeface="Arial" charset="0"/>
            </a:endParaRPr>
          </a:p>
          <a:p>
            <a:pPr lvl="1" eaLnBrk="1" hangingPunct="1">
              <a:defRPr/>
            </a:pPr>
            <a:r>
              <a:rPr lang="en-US" sz="2400" dirty="0" smtClean="0">
                <a:cs typeface="Arial" charset="0"/>
              </a:rPr>
              <a:t>Provincial Medical Director in </a:t>
            </a:r>
            <a:r>
              <a:rPr lang="en-US" sz="2400" dirty="0" err="1" smtClean="0">
                <a:cs typeface="Arial" charset="0"/>
              </a:rPr>
              <a:t>Manica</a:t>
            </a:r>
            <a:r>
              <a:rPr lang="en-US" sz="2400" dirty="0" smtClean="0">
                <a:cs typeface="Arial" charset="0"/>
              </a:rPr>
              <a:t> province adopted program as a priority</a:t>
            </a:r>
          </a:p>
          <a:p>
            <a:pPr lvl="1" eaLnBrk="1" hangingPunct="1">
              <a:defRPr/>
            </a:pPr>
            <a:endParaRPr lang="en-US" sz="2400" dirty="0" smtClean="0">
              <a:cs typeface="Arial" charset="0"/>
            </a:endParaRPr>
          </a:p>
          <a:p>
            <a:pPr lvl="1" eaLnBrk="1" hangingPunct="1">
              <a:defRPr/>
            </a:pPr>
            <a:r>
              <a:rPr lang="en-US" sz="2400" dirty="0" smtClean="0">
                <a:cs typeface="Arial" charset="0"/>
              </a:rPr>
              <a:t>Increased total screening rate of pregnant women to 50-60% in health facilities with laboratories (one province)</a:t>
            </a:r>
          </a:p>
          <a:p>
            <a:pPr eaLnBrk="1" hangingPunct="1">
              <a:defRPr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Syphilis Screening in Pregnancy (3)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0" y="1676400"/>
            <a:ext cx="8915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cs typeface="Arial" charset="0"/>
              </a:rPr>
              <a:t>1998:  Syphilis screening extended to all districts in neighboring province </a:t>
            </a:r>
            <a:endParaRPr lang="en-US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cs typeface="Arial" charset="0"/>
              </a:rPr>
              <a:t>Percentage of ANC attendees tested increased to 80% at the health facilities with laboratories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00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cs typeface="Arial" charset="0"/>
              </a:rPr>
              <a:t>Over 7,000 RPR positive women identified per year (~70% treated)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cs typeface="Arial" charset="0"/>
              </a:rPr>
              <a:t>1999:  Sustained results with no donor input</a:t>
            </a:r>
            <a:endParaRPr lang="en-US" smtClean="0"/>
          </a:p>
          <a:p>
            <a:pPr eaLnBrk="1" hangingPunct="1">
              <a:lnSpc>
                <a:spcPct val="90000"/>
              </a:lnSpc>
              <a:defRPr/>
            </a:pPr>
            <a:endParaRPr lang="en-US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Syphilis Screening in Pregnancy (4)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610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Arial" charset="0"/>
              </a:rPr>
              <a:t>2000:  Free treatment for pregnant women as a national norm &amp; MCH nurses empowered to treat RPR+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Arial" charset="0"/>
              </a:rPr>
              <a:t>	Treatment rate increased to 90%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Arial" charset="0"/>
              </a:rPr>
              <a:t>2003:  Introduction of rapid </a:t>
            </a:r>
            <a:r>
              <a:rPr lang="en-US" sz="2800" dirty="0" err="1" smtClean="0">
                <a:cs typeface="Arial" charset="0"/>
              </a:rPr>
              <a:t>treponemal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Immunochromatographic</a:t>
            </a:r>
            <a:r>
              <a:rPr lang="en-US" sz="2800" dirty="0" smtClean="0">
                <a:cs typeface="Arial" charset="0"/>
              </a:rPr>
              <a:t> strip test pilot project (with MOH/Gates Foundation) 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 smtClean="0">
                <a:cs typeface="Arial" charset="0"/>
              </a:rPr>
              <a:t>Number of facilities screening increased from 45 to 132 (100% of those with ANC)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 smtClean="0">
                <a:cs typeface="Arial" charset="0"/>
              </a:rPr>
              <a:t>Percentage of ANC attendees tested increased to 93% </a:t>
            </a:r>
            <a:endParaRPr lang="en-US" sz="22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 smtClean="0">
                <a:cs typeface="Arial" charset="0"/>
              </a:rPr>
              <a:t>Over 80,000 women tested annually</a:t>
            </a:r>
            <a:endParaRPr lang="en-US" sz="22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 smtClean="0">
                <a:cs typeface="Arial" charset="0"/>
              </a:rPr>
              <a:t>Over 8,000 syphilis positive women identified per year (96% treated)</a:t>
            </a:r>
            <a:endParaRPr lang="en-US" sz="22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200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Syphilis Screening in Central Mozambique, 1998-2004</a:t>
            </a: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0" y="833438"/>
          <a:ext cx="8982075" cy="6030912"/>
        </p:xfrm>
        <a:graphic>
          <a:graphicData uri="http://schemas.openxmlformats.org/presentationml/2006/ole">
            <p:oleObj spid="_x0000_s3074" name="Chart" r:id="rId3" imgW="8801190" imgH="590559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19" name="Rectangle 31"/>
          <p:cNvSpPr>
            <a:spLocks noChangeArrowheads="1"/>
          </p:cNvSpPr>
          <p:nvPr/>
        </p:nvSpPr>
        <p:spPr bwMode="auto">
          <a:xfrm>
            <a:off x="533400" y="152400"/>
            <a:ext cx="8123237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Syphilis Screening in Pregnancy </a:t>
            </a:r>
            <a:r>
              <a:rPr lang="en-US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(5)</a:t>
            </a:r>
            <a:r>
              <a:rPr lang="en-US" sz="3600" dirty="0" smtClean="0">
                <a:latin typeface="Arial" charset="0"/>
              </a:rPr>
              <a:t> </a:t>
            </a:r>
            <a:endParaRPr lang="en-US" sz="3600" dirty="0">
              <a:latin typeface="Arial" charset="0"/>
            </a:endParaRPr>
          </a:p>
          <a:p>
            <a:pPr algn="ctr" eaLnBrk="1" hangingPunct="1">
              <a:defRPr/>
            </a:pPr>
            <a:r>
              <a:rPr lang="en-US" sz="3200" dirty="0">
                <a:latin typeface="Arial" charset="0"/>
              </a:rPr>
              <a:t>Health Worker Satisfaction Survey</a:t>
            </a:r>
          </a:p>
        </p:txBody>
      </p:sp>
      <p:sp>
        <p:nvSpPr>
          <p:cNvPr id="32771" name="Rectangle 53"/>
          <p:cNvSpPr>
            <a:spLocks noChangeArrowheads="1"/>
          </p:cNvSpPr>
          <p:nvPr/>
        </p:nvSpPr>
        <p:spPr bwMode="auto">
          <a:xfrm rot="-5400000">
            <a:off x="-607218" y="3040856"/>
            <a:ext cx="2006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pt-PT">
                <a:solidFill>
                  <a:schemeClr val="tx2"/>
                </a:solidFill>
                <a:latin typeface="Arial" charset="0"/>
                <a:cs typeface="Arial" charset="0"/>
              </a:rPr>
              <a:t>Number of Answers</a:t>
            </a:r>
            <a:endParaRPr lang="pt-PT" sz="320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32772" name="Rectangle 54"/>
          <p:cNvSpPr>
            <a:spLocks noChangeArrowheads="1"/>
          </p:cNvSpPr>
          <p:nvPr/>
        </p:nvSpPr>
        <p:spPr bwMode="auto">
          <a:xfrm>
            <a:off x="7543800" y="1676400"/>
            <a:ext cx="1600200" cy="1676400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2773" name="Group 78"/>
          <p:cNvGrpSpPr>
            <a:grpSpLocks/>
          </p:cNvGrpSpPr>
          <p:nvPr/>
        </p:nvGrpSpPr>
        <p:grpSpPr bwMode="auto">
          <a:xfrm>
            <a:off x="7696200" y="1676401"/>
            <a:ext cx="1447806" cy="1471613"/>
            <a:chOff x="4560" y="1134"/>
            <a:chExt cx="960" cy="927"/>
          </a:xfrm>
        </p:grpSpPr>
        <p:sp>
          <p:nvSpPr>
            <p:cNvPr id="32819" name="Rectangle 55"/>
            <p:cNvSpPr>
              <a:spLocks noChangeArrowheads="1"/>
            </p:cNvSpPr>
            <p:nvPr/>
          </p:nvSpPr>
          <p:spPr bwMode="auto">
            <a:xfrm>
              <a:off x="4560" y="1166"/>
              <a:ext cx="71" cy="77"/>
            </a:xfrm>
            <a:prstGeom prst="rect">
              <a:avLst/>
            </a:prstGeom>
            <a:noFill/>
            <a:ln w="8001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0" name="Rectangle 56"/>
            <p:cNvSpPr>
              <a:spLocks noChangeArrowheads="1"/>
            </p:cNvSpPr>
            <p:nvPr/>
          </p:nvSpPr>
          <p:spPr bwMode="auto">
            <a:xfrm>
              <a:off x="4692" y="1134"/>
              <a:ext cx="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endParaRPr lang="en-US" sz="140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821" name="Rectangle 58"/>
            <p:cNvSpPr>
              <a:spLocks noChangeArrowheads="1"/>
            </p:cNvSpPr>
            <p:nvPr/>
          </p:nvSpPr>
          <p:spPr bwMode="auto">
            <a:xfrm>
              <a:off x="4560" y="1547"/>
              <a:ext cx="71" cy="77"/>
            </a:xfrm>
            <a:prstGeom prst="rect">
              <a:avLst/>
            </a:prstGeom>
            <a:solidFill>
              <a:srgbClr val="993366"/>
            </a:solidFill>
            <a:ln w="7938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2" name="Rectangle 59"/>
            <p:cNvSpPr>
              <a:spLocks noChangeArrowheads="1"/>
            </p:cNvSpPr>
            <p:nvPr/>
          </p:nvSpPr>
          <p:spPr bwMode="auto">
            <a:xfrm>
              <a:off x="4752" y="1518"/>
              <a:ext cx="768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eaLnBrk="1" hangingPunct="1"/>
              <a:r>
                <a:rPr lang="pt-PT" sz="14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Which test </a:t>
              </a:r>
              <a:r>
                <a:rPr lang="pt-PT" sz="14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do</a:t>
              </a:r>
            </a:p>
            <a:p>
              <a:pPr eaLnBrk="1" hangingPunct="1"/>
              <a:r>
                <a:rPr lang="pt-PT" sz="14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You </a:t>
              </a:r>
              <a:r>
                <a:rPr lang="pt-PT" sz="14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prefer to </a:t>
              </a:r>
            </a:p>
            <a:p>
              <a:pPr eaLnBrk="1" hangingPunct="1"/>
              <a:r>
                <a:rPr lang="pt-PT" sz="14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Use in this </a:t>
              </a:r>
            </a:p>
            <a:p>
              <a:pPr eaLnBrk="1" hangingPunct="1"/>
              <a:r>
                <a:rPr lang="pt-PT" sz="14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Facility?</a:t>
              </a:r>
              <a:endParaRPr lang="pt-PT" sz="1400" dirty="0">
                <a:latin typeface="Arial" charset="0"/>
                <a:cs typeface="Arial" charset="0"/>
              </a:endParaRPr>
            </a:p>
          </p:txBody>
        </p:sp>
        <p:sp>
          <p:nvSpPr>
            <p:cNvPr id="32823" name="Rectangle 60"/>
            <p:cNvSpPr>
              <a:spLocks noChangeArrowheads="1"/>
            </p:cNvSpPr>
            <p:nvPr/>
          </p:nvSpPr>
          <p:spPr bwMode="auto">
            <a:xfrm>
              <a:off x="4663" y="1666"/>
              <a:ext cx="0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endParaRPr lang="pt-PT" sz="1400" dirty="0">
                <a:latin typeface="Arial" charset="0"/>
                <a:cs typeface="Arial" charset="0"/>
              </a:endParaRPr>
            </a:p>
          </p:txBody>
        </p:sp>
        <p:sp>
          <p:nvSpPr>
            <p:cNvPr id="32824" name="Rectangle 61"/>
            <p:cNvSpPr>
              <a:spLocks noChangeArrowheads="1"/>
            </p:cNvSpPr>
            <p:nvPr/>
          </p:nvSpPr>
          <p:spPr bwMode="auto">
            <a:xfrm>
              <a:off x="4663" y="1814"/>
              <a:ext cx="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endParaRPr lang="pt-PT" sz="1400">
                <a:latin typeface="Arial" charset="0"/>
                <a:cs typeface="Arial" charset="0"/>
              </a:endParaRPr>
            </a:p>
          </p:txBody>
        </p:sp>
      </p:grpSp>
      <p:sp>
        <p:nvSpPr>
          <p:cNvPr id="32774" name="Rectangle 62"/>
          <p:cNvSpPr>
            <a:spLocks noChangeArrowheads="1"/>
          </p:cNvSpPr>
          <p:nvPr/>
        </p:nvSpPr>
        <p:spPr bwMode="auto">
          <a:xfrm>
            <a:off x="7178675" y="3997325"/>
            <a:ext cx="1693863" cy="209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12" name="Rectangle 48"/>
          <p:cNvSpPr>
            <a:spLocks noChangeArrowheads="1"/>
          </p:cNvSpPr>
          <p:nvPr/>
        </p:nvSpPr>
        <p:spPr bwMode="auto">
          <a:xfrm rot="21571831">
            <a:off x="916088" y="5044373"/>
            <a:ext cx="37052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pt-PT" sz="2800" dirty="0">
                <a:solidFill>
                  <a:schemeClr val="tx2"/>
                </a:solidFill>
                <a:latin typeface="Arial" charset="0"/>
                <a:cs typeface="Arial" charset="0"/>
              </a:rPr>
              <a:t>Laboratory Technicians</a:t>
            </a:r>
          </a:p>
        </p:txBody>
      </p:sp>
      <p:sp>
        <p:nvSpPr>
          <p:cNvPr id="32815" name="Rectangle 51"/>
          <p:cNvSpPr>
            <a:spLocks noChangeArrowheads="1"/>
          </p:cNvSpPr>
          <p:nvPr/>
        </p:nvSpPr>
        <p:spPr bwMode="auto">
          <a:xfrm rot="21578207">
            <a:off x="5182943" y="5032773"/>
            <a:ext cx="11287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pt-PT" sz="2800" dirty="0">
                <a:solidFill>
                  <a:schemeClr val="tx2"/>
                </a:solidFill>
                <a:latin typeface="Arial" charset="0"/>
                <a:cs typeface="Arial" charset="0"/>
              </a:rPr>
              <a:t>Nurses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838200" y="1295400"/>
            <a:ext cx="6400801" cy="3751449"/>
            <a:chOff x="838200" y="1752600"/>
            <a:chExt cx="6400801" cy="3751449"/>
          </a:xfrm>
        </p:grpSpPr>
        <p:sp>
          <p:nvSpPr>
            <p:cNvPr id="32775" name="Rectangle 2"/>
            <p:cNvSpPr>
              <a:spLocks noChangeArrowheads="1"/>
            </p:cNvSpPr>
            <p:nvPr/>
          </p:nvSpPr>
          <p:spPr bwMode="auto">
            <a:xfrm>
              <a:off x="1165225" y="1855788"/>
              <a:ext cx="6073776" cy="3030537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6" name="Line 3"/>
            <p:cNvSpPr>
              <a:spLocks noChangeShapeType="1"/>
            </p:cNvSpPr>
            <p:nvPr/>
          </p:nvSpPr>
          <p:spPr bwMode="auto">
            <a:xfrm>
              <a:off x="1158875" y="4378325"/>
              <a:ext cx="60594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7" name="Line 4"/>
            <p:cNvSpPr>
              <a:spLocks noChangeShapeType="1"/>
            </p:cNvSpPr>
            <p:nvPr/>
          </p:nvSpPr>
          <p:spPr bwMode="auto">
            <a:xfrm>
              <a:off x="1158875" y="3879850"/>
              <a:ext cx="60594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8" name="Line 5"/>
            <p:cNvSpPr>
              <a:spLocks noChangeShapeType="1"/>
            </p:cNvSpPr>
            <p:nvPr/>
          </p:nvSpPr>
          <p:spPr bwMode="auto">
            <a:xfrm>
              <a:off x="1158875" y="3370263"/>
              <a:ext cx="6059488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9" name="Line 6"/>
            <p:cNvSpPr>
              <a:spLocks noChangeShapeType="1"/>
            </p:cNvSpPr>
            <p:nvPr/>
          </p:nvSpPr>
          <p:spPr bwMode="auto">
            <a:xfrm>
              <a:off x="1158875" y="2862263"/>
              <a:ext cx="6059488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0" name="Line 7"/>
            <p:cNvSpPr>
              <a:spLocks noChangeShapeType="1"/>
            </p:cNvSpPr>
            <p:nvPr/>
          </p:nvSpPr>
          <p:spPr bwMode="auto">
            <a:xfrm>
              <a:off x="1158875" y="2363788"/>
              <a:ext cx="6059488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1" name="Line 8"/>
            <p:cNvSpPr>
              <a:spLocks noChangeShapeType="1"/>
            </p:cNvSpPr>
            <p:nvPr/>
          </p:nvSpPr>
          <p:spPr bwMode="auto">
            <a:xfrm>
              <a:off x="1158875" y="1855788"/>
              <a:ext cx="6059488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2" name="Rectangle 9"/>
            <p:cNvSpPr>
              <a:spLocks noChangeArrowheads="1"/>
            </p:cNvSpPr>
            <p:nvPr/>
          </p:nvSpPr>
          <p:spPr bwMode="auto">
            <a:xfrm>
              <a:off x="1158875" y="1855788"/>
              <a:ext cx="6059488" cy="3030537"/>
            </a:xfrm>
            <a:prstGeom prst="rect">
              <a:avLst/>
            </a:prstGeom>
            <a:noFill/>
            <a:ln w="7938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3" name="Rectangle 14"/>
            <p:cNvSpPr>
              <a:spLocks noChangeArrowheads="1"/>
            </p:cNvSpPr>
            <p:nvPr/>
          </p:nvSpPr>
          <p:spPr bwMode="auto">
            <a:xfrm>
              <a:off x="1676400" y="3568700"/>
              <a:ext cx="431800" cy="1317625"/>
            </a:xfrm>
            <a:prstGeom prst="rect">
              <a:avLst/>
            </a:prstGeom>
            <a:solidFill>
              <a:srgbClr val="993366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4" name="Rectangle 15"/>
            <p:cNvSpPr>
              <a:spLocks noChangeArrowheads="1"/>
            </p:cNvSpPr>
            <p:nvPr/>
          </p:nvSpPr>
          <p:spPr bwMode="auto">
            <a:xfrm>
              <a:off x="3276600" y="4481513"/>
              <a:ext cx="431800" cy="404812"/>
            </a:xfrm>
            <a:prstGeom prst="rect">
              <a:avLst/>
            </a:prstGeom>
            <a:solidFill>
              <a:srgbClr val="993366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5" name="Rectangle 16"/>
            <p:cNvSpPr>
              <a:spLocks noChangeArrowheads="1"/>
            </p:cNvSpPr>
            <p:nvPr/>
          </p:nvSpPr>
          <p:spPr bwMode="auto">
            <a:xfrm>
              <a:off x="4724400" y="2157413"/>
              <a:ext cx="431800" cy="2728912"/>
            </a:xfrm>
            <a:prstGeom prst="rect">
              <a:avLst/>
            </a:prstGeom>
            <a:solidFill>
              <a:srgbClr val="993366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6" name="Line 17"/>
            <p:cNvSpPr>
              <a:spLocks noChangeShapeType="1"/>
            </p:cNvSpPr>
            <p:nvPr/>
          </p:nvSpPr>
          <p:spPr bwMode="auto">
            <a:xfrm>
              <a:off x="1158875" y="1855788"/>
              <a:ext cx="1588" cy="30305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7" name="Line 18"/>
            <p:cNvSpPr>
              <a:spLocks noChangeShapeType="1"/>
            </p:cNvSpPr>
            <p:nvPr/>
          </p:nvSpPr>
          <p:spPr bwMode="auto">
            <a:xfrm>
              <a:off x="1106488" y="4886325"/>
              <a:ext cx="52387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8" name="Line 19"/>
            <p:cNvSpPr>
              <a:spLocks noChangeShapeType="1"/>
            </p:cNvSpPr>
            <p:nvPr/>
          </p:nvSpPr>
          <p:spPr bwMode="auto">
            <a:xfrm>
              <a:off x="1106488" y="4378325"/>
              <a:ext cx="52387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9" name="Line 20"/>
            <p:cNvSpPr>
              <a:spLocks noChangeShapeType="1"/>
            </p:cNvSpPr>
            <p:nvPr/>
          </p:nvSpPr>
          <p:spPr bwMode="auto">
            <a:xfrm>
              <a:off x="1106488" y="3879850"/>
              <a:ext cx="52387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0" name="Line 21"/>
            <p:cNvSpPr>
              <a:spLocks noChangeShapeType="1"/>
            </p:cNvSpPr>
            <p:nvPr/>
          </p:nvSpPr>
          <p:spPr bwMode="auto">
            <a:xfrm>
              <a:off x="1106488" y="3370263"/>
              <a:ext cx="52387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1" name="Line 22"/>
            <p:cNvSpPr>
              <a:spLocks noChangeShapeType="1"/>
            </p:cNvSpPr>
            <p:nvPr/>
          </p:nvSpPr>
          <p:spPr bwMode="auto">
            <a:xfrm>
              <a:off x="1106488" y="2862263"/>
              <a:ext cx="52387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2" name="Line 23"/>
            <p:cNvSpPr>
              <a:spLocks noChangeShapeType="1"/>
            </p:cNvSpPr>
            <p:nvPr/>
          </p:nvSpPr>
          <p:spPr bwMode="auto">
            <a:xfrm>
              <a:off x="1106488" y="2363788"/>
              <a:ext cx="52387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3" name="Line 24"/>
            <p:cNvSpPr>
              <a:spLocks noChangeShapeType="1"/>
            </p:cNvSpPr>
            <p:nvPr/>
          </p:nvSpPr>
          <p:spPr bwMode="auto">
            <a:xfrm>
              <a:off x="1106488" y="1855788"/>
              <a:ext cx="52387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4" name="Line 25"/>
            <p:cNvSpPr>
              <a:spLocks noChangeShapeType="1"/>
            </p:cNvSpPr>
            <p:nvPr/>
          </p:nvSpPr>
          <p:spPr bwMode="auto">
            <a:xfrm>
              <a:off x="1158875" y="4886325"/>
              <a:ext cx="6059488" cy="15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5" name="Line 26"/>
            <p:cNvSpPr>
              <a:spLocks noChangeShapeType="1"/>
            </p:cNvSpPr>
            <p:nvPr/>
          </p:nvSpPr>
          <p:spPr bwMode="auto">
            <a:xfrm flipV="1">
              <a:off x="1158875" y="4886325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6" name="Line 27"/>
            <p:cNvSpPr>
              <a:spLocks noChangeShapeType="1"/>
            </p:cNvSpPr>
            <p:nvPr/>
          </p:nvSpPr>
          <p:spPr bwMode="auto">
            <a:xfrm flipV="1">
              <a:off x="2671763" y="4886325"/>
              <a:ext cx="1587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7" name="Line 28"/>
            <p:cNvSpPr>
              <a:spLocks noChangeShapeType="1"/>
            </p:cNvSpPr>
            <p:nvPr/>
          </p:nvSpPr>
          <p:spPr bwMode="auto">
            <a:xfrm flipV="1">
              <a:off x="4192588" y="4886325"/>
              <a:ext cx="1587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8" name="Line 29"/>
            <p:cNvSpPr>
              <a:spLocks noChangeShapeType="1"/>
            </p:cNvSpPr>
            <p:nvPr/>
          </p:nvSpPr>
          <p:spPr bwMode="auto">
            <a:xfrm flipV="1">
              <a:off x="5705475" y="4886325"/>
              <a:ext cx="1588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9" name="Line 30"/>
            <p:cNvSpPr>
              <a:spLocks noChangeShapeType="1"/>
            </p:cNvSpPr>
            <p:nvPr/>
          </p:nvSpPr>
          <p:spPr bwMode="auto">
            <a:xfrm flipV="1">
              <a:off x="7218363" y="4886325"/>
              <a:ext cx="1587" cy="5715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0" name="Rectangle 36"/>
            <p:cNvSpPr>
              <a:spLocks noChangeArrowheads="1"/>
            </p:cNvSpPr>
            <p:nvPr/>
          </p:nvSpPr>
          <p:spPr bwMode="auto">
            <a:xfrm>
              <a:off x="1828800" y="3295650"/>
              <a:ext cx="1968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pt-PT" sz="1400">
                  <a:solidFill>
                    <a:srgbClr val="000000"/>
                  </a:solidFill>
                  <a:latin typeface="Arial" charset="0"/>
                  <a:cs typeface="Arial" charset="0"/>
                </a:rPr>
                <a:t>13</a:t>
              </a:r>
              <a:endParaRPr lang="pt-PT" sz="2400">
                <a:latin typeface="Arial" charset="0"/>
                <a:cs typeface="Arial" charset="0"/>
              </a:endParaRPr>
            </a:p>
          </p:txBody>
        </p:sp>
        <p:sp>
          <p:nvSpPr>
            <p:cNvPr id="32801" name="Rectangle 37"/>
            <p:cNvSpPr>
              <a:spLocks noChangeArrowheads="1"/>
            </p:cNvSpPr>
            <p:nvPr/>
          </p:nvSpPr>
          <p:spPr bwMode="auto">
            <a:xfrm>
              <a:off x="3429000" y="4208463"/>
              <a:ext cx="984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pt-PT" sz="1400">
                  <a:solidFill>
                    <a:srgbClr val="000000"/>
                  </a:solidFill>
                  <a:latin typeface="Arial" charset="0"/>
                  <a:cs typeface="Arial" charset="0"/>
                </a:rPr>
                <a:t>4</a:t>
              </a:r>
              <a:endParaRPr lang="pt-PT" sz="2400">
                <a:latin typeface="Arial" charset="0"/>
                <a:cs typeface="Arial" charset="0"/>
              </a:endParaRPr>
            </a:p>
          </p:txBody>
        </p:sp>
        <p:sp>
          <p:nvSpPr>
            <p:cNvPr id="32802" name="Rectangle 38"/>
            <p:cNvSpPr>
              <a:spLocks noChangeArrowheads="1"/>
            </p:cNvSpPr>
            <p:nvPr/>
          </p:nvSpPr>
          <p:spPr bwMode="auto">
            <a:xfrm>
              <a:off x="4876800" y="1884363"/>
              <a:ext cx="1968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pt-PT" sz="1400">
                  <a:solidFill>
                    <a:srgbClr val="000000"/>
                  </a:solidFill>
                  <a:latin typeface="Arial" charset="0"/>
                  <a:cs typeface="Arial" charset="0"/>
                </a:rPr>
                <a:t>27</a:t>
              </a:r>
              <a:endParaRPr lang="pt-PT" sz="2400">
                <a:latin typeface="Arial" charset="0"/>
                <a:cs typeface="Arial" charset="0"/>
              </a:endParaRPr>
            </a:p>
          </p:txBody>
        </p:sp>
        <p:sp>
          <p:nvSpPr>
            <p:cNvPr id="32803" name="Rectangle 39"/>
            <p:cNvSpPr>
              <a:spLocks noChangeArrowheads="1"/>
            </p:cNvSpPr>
            <p:nvPr/>
          </p:nvSpPr>
          <p:spPr bwMode="auto">
            <a:xfrm>
              <a:off x="6324600" y="4613275"/>
              <a:ext cx="984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pt-PT" sz="1400">
                  <a:solidFill>
                    <a:srgbClr val="000000"/>
                  </a:solidFill>
                  <a:latin typeface="Arial" charset="0"/>
                  <a:cs typeface="Arial" charset="0"/>
                </a:rPr>
                <a:t>0</a:t>
              </a:r>
              <a:endParaRPr lang="pt-PT" sz="2400">
                <a:latin typeface="Arial" charset="0"/>
                <a:cs typeface="Arial" charset="0"/>
              </a:endParaRPr>
            </a:p>
          </p:txBody>
        </p:sp>
        <p:sp>
          <p:nvSpPr>
            <p:cNvPr id="32804" name="Rectangle 40"/>
            <p:cNvSpPr>
              <a:spLocks noChangeArrowheads="1"/>
            </p:cNvSpPr>
            <p:nvPr/>
          </p:nvSpPr>
          <p:spPr bwMode="auto">
            <a:xfrm>
              <a:off x="933450" y="4783138"/>
              <a:ext cx="984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pt-PT" sz="1400">
                  <a:solidFill>
                    <a:schemeClr val="tx2"/>
                  </a:solidFill>
                  <a:latin typeface="Arial" charset="0"/>
                  <a:cs typeface="Arial" charset="0"/>
                </a:rPr>
                <a:t>0</a:t>
              </a:r>
              <a:endParaRPr lang="pt-PT" sz="2400">
                <a:solidFill>
                  <a:schemeClr val="tx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805" name="Rectangle 41"/>
            <p:cNvSpPr>
              <a:spLocks noChangeArrowheads="1"/>
            </p:cNvSpPr>
            <p:nvPr/>
          </p:nvSpPr>
          <p:spPr bwMode="auto">
            <a:xfrm>
              <a:off x="933450" y="4275138"/>
              <a:ext cx="984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pt-PT" sz="1400">
                  <a:solidFill>
                    <a:schemeClr val="tx2"/>
                  </a:solidFill>
                  <a:latin typeface="Arial" charset="0"/>
                  <a:cs typeface="Arial" charset="0"/>
                </a:rPr>
                <a:t>5</a:t>
              </a:r>
              <a:endParaRPr lang="pt-PT" sz="2400">
                <a:solidFill>
                  <a:schemeClr val="tx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806" name="Rectangle 42"/>
            <p:cNvSpPr>
              <a:spLocks noChangeArrowheads="1"/>
            </p:cNvSpPr>
            <p:nvPr/>
          </p:nvSpPr>
          <p:spPr bwMode="auto">
            <a:xfrm>
              <a:off x="838200" y="3775075"/>
              <a:ext cx="1968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pt-PT" sz="1400">
                  <a:solidFill>
                    <a:schemeClr val="tx2"/>
                  </a:solidFill>
                  <a:latin typeface="Arial" charset="0"/>
                  <a:cs typeface="Arial" charset="0"/>
                </a:rPr>
                <a:t>10</a:t>
              </a:r>
              <a:endParaRPr lang="pt-PT" sz="2400">
                <a:solidFill>
                  <a:schemeClr val="tx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807" name="Rectangle 43"/>
            <p:cNvSpPr>
              <a:spLocks noChangeArrowheads="1"/>
            </p:cNvSpPr>
            <p:nvPr/>
          </p:nvSpPr>
          <p:spPr bwMode="auto">
            <a:xfrm>
              <a:off x="838200" y="3267075"/>
              <a:ext cx="1968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pt-PT" sz="1400">
                  <a:solidFill>
                    <a:schemeClr val="tx2"/>
                  </a:solidFill>
                  <a:latin typeface="Arial" charset="0"/>
                  <a:cs typeface="Arial" charset="0"/>
                </a:rPr>
                <a:t>15</a:t>
              </a:r>
              <a:endParaRPr lang="pt-PT" sz="2400">
                <a:solidFill>
                  <a:schemeClr val="tx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808" name="Rectangle 44"/>
            <p:cNvSpPr>
              <a:spLocks noChangeArrowheads="1"/>
            </p:cNvSpPr>
            <p:nvPr/>
          </p:nvSpPr>
          <p:spPr bwMode="auto">
            <a:xfrm>
              <a:off x="838200" y="2759075"/>
              <a:ext cx="1968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pt-PT" sz="1400">
                  <a:solidFill>
                    <a:schemeClr val="tx2"/>
                  </a:solidFill>
                  <a:latin typeface="Arial" charset="0"/>
                  <a:cs typeface="Arial" charset="0"/>
                </a:rPr>
                <a:t>20</a:t>
              </a:r>
              <a:endParaRPr lang="pt-PT" sz="2400">
                <a:solidFill>
                  <a:schemeClr val="tx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809" name="Rectangle 45"/>
            <p:cNvSpPr>
              <a:spLocks noChangeArrowheads="1"/>
            </p:cNvSpPr>
            <p:nvPr/>
          </p:nvSpPr>
          <p:spPr bwMode="auto">
            <a:xfrm>
              <a:off x="838200" y="2260600"/>
              <a:ext cx="1968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pt-PT" sz="1400">
                  <a:solidFill>
                    <a:schemeClr val="tx2"/>
                  </a:solidFill>
                  <a:latin typeface="Arial" charset="0"/>
                  <a:cs typeface="Arial" charset="0"/>
                </a:rPr>
                <a:t>25</a:t>
              </a:r>
              <a:endParaRPr lang="pt-PT" sz="2400">
                <a:solidFill>
                  <a:schemeClr val="tx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810" name="Rectangle 46"/>
            <p:cNvSpPr>
              <a:spLocks noChangeArrowheads="1"/>
            </p:cNvSpPr>
            <p:nvPr/>
          </p:nvSpPr>
          <p:spPr bwMode="auto">
            <a:xfrm>
              <a:off x="838200" y="1752600"/>
              <a:ext cx="1968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pt-PT" sz="1400">
                  <a:solidFill>
                    <a:schemeClr val="tx2"/>
                  </a:solidFill>
                  <a:latin typeface="Arial" charset="0"/>
                  <a:cs typeface="Arial" charset="0"/>
                </a:rPr>
                <a:t>30</a:t>
              </a:r>
              <a:endParaRPr lang="pt-PT" sz="2400">
                <a:solidFill>
                  <a:schemeClr val="tx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811" name="Rectangle 47"/>
            <p:cNvSpPr>
              <a:spLocks noChangeArrowheads="1"/>
            </p:cNvSpPr>
            <p:nvPr/>
          </p:nvSpPr>
          <p:spPr bwMode="auto">
            <a:xfrm>
              <a:off x="1692275" y="5026025"/>
              <a:ext cx="236538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pt-PT" sz="1400">
                  <a:solidFill>
                    <a:schemeClr val="tx2"/>
                  </a:solidFill>
                  <a:latin typeface="Arial" charset="0"/>
                  <a:cs typeface="Arial" charset="0"/>
                </a:rPr>
                <a:t>RT</a:t>
              </a:r>
              <a:endParaRPr lang="pt-PT" sz="2400">
                <a:solidFill>
                  <a:schemeClr val="tx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813" name="Rectangle 49"/>
            <p:cNvSpPr>
              <a:spLocks noChangeArrowheads="1"/>
            </p:cNvSpPr>
            <p:nvPr/>
          </p:nvSpPr>
          <p:spPr bwMode="auto">
            <a:xfrm>
              <a:off x="3243263" y="5116513"/>
              <a:ext cx="376237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pt-PT" sz="1400">
                  <a:solidFill>
                    <a:schemeClr val="tx2"/>
                  </a:solidFill>
                  <a:latin typeface="Arial" charset="0"/>
                  <a:cs typeface="Arial" charset="0"/>
                </a:rPr>
                <a:t>RPR</a:t>
              </a:r>
              <a:endParaRPr lang="pt-PT" sz="2400">
                <a:solidFill>
                  <a:schemeClr val="tx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814" name="Rectangle 50"/>
            <p:cNvSpPr>
              <a:spLocks noChangeArrowheads="1"/>
            </p:cNvSpPr>
            <p:nvPr/>
          </p:nvSpPr>
          <p:spPr bwMode="auto">
            <a:xfrm>
              <a:off x="4865688" y="5092700"/>
              <a:ext cx="236537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pt-PT" sz="1400">
                  <a:solidFill>
                    <a:schemeClr val="tx2"/>
                  </a:solidFill>
                  <a:latin typeface="Arial" charset="0"/>
                  <a:cs typeface="Arial" charset="0"/>
                </a:rPr>
                <a:t>RT</a:t>
              </a:r>
              <a:endParaRPr lang="pt-PT" sz="2400">
                <a:solidFill>
                  <a:schemeClr val="tx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816" name="Rectangle 52"/>
            <p:cNvSpPr>
              <a:spLocks noChangeArrowheads="1"/>
            </p:cNvSpPr>
            <p:nvPr/>
          </p:nvSpPr>
          <p:spPr bwMode="auto">
            <a:xfrm>
              <a:off x="6267450" y="5116513"/>
              <a:ext cx="376238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pt-PT" sz="1400">
                  <a:solidFill>
                    <a:schemeClr val="tx2"/>
                  </a:solidFill>
                  <a:latin typeface="Arial" charset="0"/>
                  <a:cs typeface="Arial" charset="0"/>
                </a:rPr>
                <a:t>RPR</a:t>
              </a:r>
              <a:endParaRPr lang="pt-PT" sz="2400">
                <a:solidFill>
                  <a:schemeClr val="tx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2817" name="AutoShape 73"/>
            <p:cNvSpPr>
              <a:spLocks/>
            </p:cNvSpPr>
            <p:nvPr/>
          </p:nvSpPr>
          <p:spPr bwMode="auto">
            <a:xfrm rot="16242173">
              <a:off x="2515280" y="4130862"/>
              <a:ext cx="384175" cy="2362200"/>
            </a:xfrm>
            <a:prstGeom prst="leftBrace">
              <a:avLst>
                <a:gd name="adj1" fmla="val 5124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18" name="AutoShape 74"/>
            <p:cNvSpPr>
              <a:spLocks/>
            </p:cNvSpPr>
            <p:nvPr/>
          </p:nvSpPr>
          <p:spPr bwMode="auto">
            <a:xfrm rot="16242173">
              <a:off x="5487080" y="4130862"/>
              <a:ext cx="384175" cy="2362200"/>
            </a:xfrm>
            <a:prstGeom prst="leftBrace">
              <a:avLst>
                <a:gd name="adj1" fmla="val 5124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7" name="Rectangle 3"/>
          <p:cNvSpPr txBox="1">
            <a:spLocks noChangeArrowheads="1"/>
          </p:cNvSpPr>
          <p:nvPr/>
        </p:nvSpPr>
        <p:spPr>
          <a:xfrm>
            <a:off x="228600" y="5638800"/>
            <a:ext cx="8763000" cy="2819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“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Takes less time…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” “…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Can be used in health facilities without laboratories…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” “…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Is easy to read…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” “…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Doesn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</a:rPr>
              <a:t>’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t require much blood…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</a:rPr>
              <a:t>” “…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Reduces the waiting time of the mothers…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</a:rPr>
              <a:t>” 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458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Syphilis Screening in Pregnancy (6) </a:t>
            </a:r>
            <a:br>
              <a:rPr lang="en-US" sz="3200" dirty="0" smtClean="0"/>
            </a:br>
            <a:r>
              <a:rPr lang="en-US" sz="3200" dirty="0" smtClean="0"/>
              <a:t>Cost-effectiveness analysis of RPR/strip test (US$)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228600" y="2408238"/>
          <a:ext cx="8610600" cy="2773362"/>
        </p:xfrm>
        <a:graphic>
          <a:graphicData uri="http://schemas.openxmlformats.org/presentationml/2006/ole">
            <p:oleObj spid="_x0000_s4098" name="Worksheet" r:id="rId3" imgW="4961160" imgH="159768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Syphilis Screening in Pregnancy (7)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Strip test has become national policy</a:t>
            </a:r>
          </a:p>
          <a:p>
            <a:pPr lvl="1" eaLnBrk="1" hangingPunct="1">
              <a:lnSpc>
                <a:spcPct val="40000"/>
              </a:lnSpc>
              <a:defRPr/>
            </a:pPr>
            <a:endParaRPr lang="en-US" smtClean="0"/>
          </a:p>
          <a:p>
            <a:pPr lvl="1" eaLnBrk="1" hangingPunct="1">
              <a:defRPr/>
            </a:pPr>
            <a:r>
              <a:rPr lang="en-US" smtClean="0"/>
              <a:t>For use in facilities without laboratories</a:t>
            </a:r>
          </a:p>
          <a:p>
            <a:pPr lvl="1" eaLnBrk="1" hangingPunct="1">
              <a:defRPr/>
            </a:pPr>
            <a:r>
              <a:rPr lang="en-US" smtClean="0"/>
              <a:t>Procured directly by the MOH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>
            <p:ph idx="1"/>
          </p:nvPr>
        </p:nvGraphicFramePr>
        <p:xfrm>
          <a:off x="685800" y="438150"/>
          <a:ext cx="7656513" cy="6515100"/>
        </p:xfrm>
        <a:graphic>
          <a:graphicData uri="http://schemas.openxmlformats.org/presentationml/2006/ole">
            <p:oleObj spid="_x0000_s6146" name="Chart" r:id="rId3" imgW="8629740" imgH="7343775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001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Syphilis Screening in Pregnancy (8)</a:t>
            </a:r>
            <a:br>
              <a:rPr lang="en-US" sz="3600" dirty="0" smtClean="0"/>
            </a:br>
            <a:r>
              <a:rPr lang="en-US" sz="3000" dirty="0" smtClean="0"/>
              <a:t>Determinants of Program Success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305800" cy="5410200"/>
          </a:xfrm>
        </p:spPr>
        <p:txBody>
          <a:bodyPr/>
          <a:lstStyle/>
          <a:p>
            <a:pPr eaLnBrk="1" hangingPunct="1">
              <a:buClr>
                <a:schemeClr val="tx2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cs typeface="Arial" charset="0"/>
              </a:rPr>
              <a:t>Constant advocacy</a:t>
            </a:r>
          </a:p>
          <a:p>
            <a:pPr eaLnBrk="1" hangingPunct="1">
              <a:lnSpc>
                <a:spcPct val="20000"/>
              </a:lnSpc>
              <a:buClr>
                <a:srgbClr val="000000"/>
              </a:buClr>
              <a:buFont typeface="Wingdings" pitchFamily="2" charset="2"/>
              <a:buChar char="Ø"/>
              <a:defRPr/>
            </a:pPr>
            <a:endParaRPr lang="en-US" dirty="0" smtClean="0"/>
          </a:p>
          <a:p>
            <a:pPr eaLnBrk="1" hangingPunct="1">
              <a:buClr>
                <a:schemeClr val="tx2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cs typeface="Arial" charset="0"/>
              </a:rPr>
              <a:t>Close partnership with MOH</a:t>
            </a:r>
          </a:p>
          <a:p>
            <a:pPr eaLnBrk="1" hangingPunct="1">
              <a:lnSpc>
                <a:spcPct val="20000"/>
              </a:lnSpc>
              <a:buClr>
                <a:srgbClr val="000000"/>
              </a:buClr>
              <a:buFont typeface="Wingdings" pitchFamily="2" charset="2"/>
              <a:buChar char="Ø"/>
              <a:defRPr/>
            </a:pPr>
            <a:endParaRPr lang="en-US" dirty="0" smtClean="0"/>
          </a:p>
          <a:p>
            <a:pPr eaLnBrk="1" hangingPunct="1">
              <a:buClr>
                <a:schemeClr val="tx2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cs typeface="Arial" charset="0"/>
              </a:rPr>
              <a:t>Frequent monitoring and evaluation, and operations research</a:t>
            </a:r>
            <a:endParaRPr lang="en-US" dirty="0" smtClean="0"/>
          </a:p>
          <a:p>
            <a:pPr eaLnBrk="1" hangingPunct="1">
              <a:lnSpc>
                <a:spcPct val="20000"/>
              </a:lnSpc>
              <a:buClr>
                <a:srgbClr val="000000"/>
              </a:buClr>
              <a:buFont typeface="Wingdings" pitchFamily="2" charset="2"/>
              <a:buChar char="Ø"/>
              <a:defRPr/>
            </a:pPr>
            <a:endParaRPr lang="en-US" dirty="0" smtClean="0">
              <a:cs typeface="Arial" charset="0"/>
            </a:endParaRPr>
          </a:p>
          <a:p>
            <a:pPr eaLnBrk="1" hangingPunct="1">
              <a:buClr>
                <a:schemeClr val="tx2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cs typeface="Arial" charset="0"/>
              </a:rPr>
              <a:t>Right tool for the right job and right time</a:t>
            </a:r>
          </a:p>
          <a:p>
            <a:pPr lvl="1" eaLnBrk="1" hangingPunct="1">
              <a:buClr>
                <a:schemeClr val="tx2"/>
              </a:buClr>
              <a:buFont typeface="Wingdings" pitchFamily="2" charset="2"/>
              <a:buChar char="Ø"/>
              <a:defRPr/>
            </a:pPr>
            <a:r>
              <a:rPr lang="en-US" dirty="0" smtClean="0"/>
              <a:t>Problem was a priority of policymakers</a:t>
            </a:r>
          </a:p>
          <a:p>
            <a:pPr lvl="1" eaLnBrk="1" hangingPunct="1">
              <a:buClr>
                <a:schemeClr val="tx2"/>
              </a:buClr>
              <a:buFont typeface="Wingdings" pitchFamily="2" charset="2"/>
              <a:buChar char="Ø"/>
              <a:defRPr/>
            </a:pPr>
            <a:r>
              <a:rPr lang="en-US" dirty="0" smtClean="0"/>
              <a:t>Tests were available and cheap (RPR), or innovations were appropriate, responded to need, and made life easier (strip test)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Why policy?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I’m a researcher, why do I have to consider policy?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Goal of OR is not the results, </a:t>
            </a:r>
            <a:r>
              <a:rPr lang="en-US" dirty="0" smtClean="0">
                <a:sym typeface="Wingdings" pitchFamily="2" charset="2"/>
              </a:rPr>
              <a:t>but to lead to change </a:t>
            </a:r>
          </a:p>
          <a:p>
            <a:pPr lvl="1" eaLnBrk="1" hangingPunct="1">
              <a:defRPr/>
            </a:pPr>
            <a:r>
              <a:rPr lang="en-US" dirty="0" smtClean="0">
                <a:sym typeface="Wingdings" pitchFamily="2" charset="2"/>
              </a:rPr>
              <a:t>OR is a tool to improve operations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Syphilis Screening in Pregnancy (9)</a:t>
            </a:r>
            <a:br>
              <a:rPr lang="en-US" sz="3600" dirty="0" smtClean="0"/>
            </a:br>
            <a:r>
              <a:rPr lang="en-US" sz="3200" dirty="0" smtClean="0"/>
              <a:t>Ongoing Difficulties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6868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Arial" charset="0"/>
              </a:rPr>
              <a:t>Personnel shortage </a:t>
            </a:r>
            <a:endParaRPr lang="en-US" sz="2400" dirty="0" smtClean="0"/>
          </a:p>
          <a:p>
            <a:pPr eaLnBrk="1" hangingPunct="1">
              <a:lnSpc>
                <a:spcPct val="30000"/>
              </a:lnSpc>
              <a:defRPr/>
            </a:pPr>
            <a:endParaRPr lang="en-US" sz="24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Arial" charset="0"/>
              </a:rPr>
              <a:t>Late ANC attendance</a:t>
            </a:r>
            <a:endParaRPr lang="en-US" sz="2400" dirty="0" smtClean="0"/>
          </a:p>
          <a:p>
            <a:pPr eaLnBrk="1" hangingPunct="1">
              <a:lnSpc>
                <a:spcPct val="40000"/>
              </a:lnSpc>
              <a:defRPr/>
            </a:pPr>
            <a:endParaRPr lang="en-US" sz="24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>
                <a:cs typeface="Arial" charset="0"/>
              </a:rPr>
              <a:t>Stockouts</a:t>
            </a:r>
            <a:r>
              <a:rPr lang="en-US" sz="2400" dirty="0" smtClean="0">
                <a:cs typeface="Arial" charset="0"/>
              </a:rPr>
              <a:t> of program supplies</a:t>
            </a:r>
            <a:endParaRPr lang="en-US" sz="2400" dirty="0" smtClean="0"/>
          </a:p>
          <a:p>
            <a:pPr eaLnBrk="1" hangingPunct="1">
              <a:lnSpc>
                <a:spcPct val="50000"/>
              </a:lnSpc>
              <a:defRPr/>
            </a:pPr>
            <a:endParaRPr lang="en-US" sz="24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Arial" charset="0"/>
              </a:rPr>
              <a:t>Laboratory quality</a:t>
            </a:r>
            <a:endParaRPr lang="en-US" sz="2400" dirty="0" smtClean="0"/>
          </a:p>
          <a:p>
            <a:pPr eaLnBrk="1" hangingPunct="1">
              <a:lnSpc>
                <a:spcPct val="50000"/>
              </a:lnSpc>
              <a:defRPr/>
            </a:pPr>
            <a:endParaRPr lang="en-US" sz="24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Arial" charset="0"/>
              </a:rPr>
              <a:t>Partner treatment</a:t>
            </a:r>
          </a:p>
          <a:p>
            <a:pPr eaLnBrk="1" hangingPunct="1">
              <a:lnSpc>
                <a:spcPct val="5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Arial" charset="0"/>
              </a:rPr>
              <a:t>Parallel activities and information systems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6425" y="277813"/>
            <a:ext cx="7931150" cy="760412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 </a:t>
            </a:r>
            <a:endParaRPr lang="en-US" sz="3600" b="1" smtClean="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05000"/>
            <a:ext cx="8686800" cy="4572000"/>
          </a:xfrm>
        </p:spPr>
        <p:txBody>
          <a:bodyPr/>
          <a:lstStyle/>
          <a:p>
            <a:pPr marL="609600" indent="-609600"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3600" dirty="0" smtClean="0"/>
              <a:t>Background</a:t>
            </a:r>
            <a:endParaRPr lang="en-US" sz="2800" dirty="0" smtClean="0"/>
          </a:p>
          <a:p>
            <a:pPr marL="609600" indent="-609600" eaLnBrk="1" hangingPunct="1">
              <a:buClr>
                <a:schemeClr val="tx1"/>
              </a:buClr>
              <a:defRPr/>
            </a:pPr>
            <a:r>
              <a:rPr lang="en-US" sz="2800" dirty="0" smtClean="0"/>
              <a:t>Malaria in pregnancy the leading cause of LBW in Mozambique</a:t>
            </a:r>
          </a:p>
          <a:p>
            <a:pPr marL="609600" indent="-609600" eaLnBrk="1" hangingPunct="1">
              <a:buClr>
                <a:schemeClr val="tx1"/>
              </a:buClr>
              <a:defRPr/>
            </a:pPr>
            <a:r>
              <a:rPr lang="en-US" sz="2800" dirty="0" smtClean="0"/>
              <a:t>RCTs demonstrated efficacy of IPT</a:t>
            </a:r>
          </a:p>
          <a:p>
            <a:pPr marL="609600" indent="-609600" eaLnBrk="1" hangingPunct="1">
              <a:buClr>
                <a:schemeClr val="tx1"/>
              </a:buClr>
              <a:defRPr/>
            </a:pPr>
            <a:r>
              <a:rPr lang="en-US" sz="2800" dirty="0" smtClean="0"/>
              <a:t>Global focus and donor pressure on IPT/RBM</a:t>
            </a:r>
          </a:p>
          <a:p>
            <a:pPr marL="609600" indent="-609600" eaLnBrk="1" hangingPunct="1">
              <a:buClr>
                <a:schemeClr val="tx1"/>
              </a:buClr>
              <a:defRPr/>
            </a:pPr>
            <a:r>
              <a:rPr lang="en-US" sz="2800" dirty="0" smtClean="0"/>
              <a:t>Delays in Mozambique due to power dynamics on who ‘owned’ malaria in pregnancy</a:t>
            </a:r>
          </a:p>
          <a:p>
            <a:pPr marL="609600" indent="-609600" eaLnBrk="1" hangingPunct="1">
              <a:buClr>
                <a:schemeClr val="tx1"/>
              </a:buClr>
              <a:defRPr/>
            </a:pPr>
            <a:r>
              <a:rPr lang="en-US" sz="2800" dirty="0" smtClean="0"/>
              <a:t>Funding available to get started</a:t>
            </a:r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303213" y="152400"/>
            <a:ext cx="823118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Intermittent Preventive Treatment for Malaria in Pregnancy (1)</a:t>
            </a:r>
            <a:endParaRPr lang="pt-PT" sz="36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6425" y="277813"/>
            <a:ext cx="7931150" cy="760412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 </a:t>
            </a:r>
            <a:endParaRPr lang="en-US" sz="3600" b="1" smtClean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05000"/>
            <a:ext cx="8686800" cy="4572000"/>
          </a:xfrm>
        </p:spPr>
        <p:txBody>
          <a:bodyPr/>
          <a:lstStyle/>
          <a:p>
            <a:pPr marL="609600" indent="-609600" eaLnBrk="1" hangingPunct="1">
              <a:lnSpc>
                <a:spcPct val="7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3600" dirty="0" smtClean="0"/>
              <a:t>Methodology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pPr marL="609600" indent="-609600" eaLnBrk="1" hangingPunct="1">
              <a:buClr>
                <a:schemeClr val="tx1"/>
              </a:buClr>
              <a:defRPr/>
            </a:pPr>
            <a:r>
              <a:rPr lang="en-US" sz="2800" dirty="0" smtClean="0"/>
              <a:t>Pilot project carried out with MOH in 10 facilities to assess feasibility and gather program data</a:t>
            </a:r>
          </a:p>
          <a:p>
            <a:pPr marL="990600" lvl="1" indent="-533400" eaLnBrk="1" hangingPunct="1">
              <a:buClr>
                <a:schemeClr val="tx1"/>
              </a:buClr>
              <a:defRPr/>
            </a:pPr>
            <a:r>
              <a:rPr lang="en-US" sz="2400" dirty="0" smtClean="0"/>
              <a:t>Administration of 3 doses of </a:t>
            </a:r>
            <a:r>
              <a:rPr lang="en-US" sz="2400" dirty="0" err="1" smtClean="0"/>
              <a:t>Fansidar</a:t>
            </a:r>
            <a:r>
              <a:rPr lang="en-US" sz="2400" dirty="0" smtClean="0"/>
              <a:t> (SP) to pregnant women in antenatal care</a:t>
            </a:r>
          </a:p>
          <a:p>
            <a:pPr marL="990600" lvl="1" indent="-533400" eaLnBrk="1" hangingPunct="1">
              <a:buClr>
                <a:schemeClr val="tx1"/>
              </a:buClr>
              <a:defRPr/>
            </a:pPr>
            <a:r>
              <a:rPr lang="en-US" sz="2400" dirty="0" smtClean="0"/>
              <a:t>Counseling on </a:t>
            </a:r>
            <a:r>
              <a:rPr lang="en-US" sz="2400" dirty="0" err="1" smtClean="0"/>
              <a:t>bednet</a:t>
            </a:r>
            <a:r>
              <a:rPr lang="en-US" sz="2400" dirty="0" smtClean="0"/>
              <a:t> usage (no funds nor MOH buy-in for distribution)</a:t>
            </a:r>
          </a:p>
          <a:p>
            <a:pPr marL="609600" indent="-609600" eaLnBrk="1" hangingPunct="1">
              <a:buClr>
                <a:schemeClr val="tx1"/>
              </a:buClr>
              <a:defRPr/>
            </a:pPr>
            <a:r>
              <a:rPr lang="en-US" sz="2800" dirty="0" smtClean="0"/>
              <a:t>Monitored program outputs, cross-sectional survey on </a:t>
            </a:r>
            <a:r>
              <a:rPr lang="en-US" sz="2800" dirty="0" err="1" smtClean="0"/>
              <a:t>parasitemia</a:t>
            </a:r>
            <a:r>
              <a:rPr lang="en-US" sz="2800" dirty="0" smtClean="0"/>
              <a:t> &amp; anemia prevalence</a:t>
            </a:r>
          </a:p>
        </p:txBody>
      </p:sp>
      <p:sp>
        <p:nvSpPr>
          <p:cNvPr id="114692" name="Rectangle 4"/>
          <p:cNvSpPr>
            <a:spLocks noChangeArrowheads="1"/>
          </p:cNvSpPr>
          <p:nvPr/>
        </p:nvSpPr>
        <p:spPr bwMode="auto">
          <a:xfrm>
            <a:off x="303213" y="152400"/>
            <a:ext cx="823118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Intermittent Preventive Treatment for Malaria in Pregnancy (2)</a:t>
            </a:r>
            <a:endParaRPr lang="pt-PT" sz="36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6425" y="277813"/>
            <a:ext cx="7931150" cy="760412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 </a:t>
            </a:r>
            <a:endParaRPr lang="en-US" sz="3600" b="1" smtClean="0"/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05000"/>
            <a:ext cx="8686800" cy="4572000"/>
          </a:xfrm>
        </p:spPr>
        <p:txBody>
          <a:bodyPr/>
          <a:lstStyle/>
          <a:p>
            <a:pPr marL="609600" indent="-609600" eaLnBrk="1" hangingPunct="1">
              <a:lnSpc>
                <a:spcPct val="7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4000" smtClean="0"/>
              <a:t>Program Results</a:t>
            </a:r>
          </a:p>
          <a:p>
            <a:pPr marL="609600" indent="-609600" eaLnBrk="1" hangingPunct="1">
              <a:lnSpc>
                <a:spcPct val="7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en-US" sz="4000" smtClean="0"/>
          </a:p>
          <a:p>
            <a:pPr marL="609600" indent="-609600" eaLnBrk="1" hangingPunct="1">
              <a:lnSpc>
                <a:spcPct val="70000"/>
              </a:lnSpc>
              <a:buClr>
                <a:schemeClr val="tx1"/>
              </a:buClr>
              <a:defRPr/>
            </a:pPr>
            <a:r>
              <a:rPr lang="en-US" smtClean="0"/>
              <a:t>Receiving SP</a:t>
            </a:r>
          </a:p>
          <a:p>
            <a:pPr marL="990600" lvl="1" indent="-533400" eaLnBrk="1" hangingPunct="1">
              <a:lnSpc>
                <a:spcPct val="70000"/>
              </a:lnSpc>
              <a:buClr>
                <a:schemeClr val="tx1"/>
              </a:buClr>
              <a:defRPr/>
            </a:pPr>
            <a:r>
              <a:rPr lang="en-US" smtClean="0"/>
              <a:t>1</a:t>
            </a:r>
            <a:r>
              <a:rPr lang="en-US" baseline="30000" smtClean="0"/>
              <a:t>st</a:t>
            </a:r>
            <a:r>
              <a:rPr lang="en-US" smtClean="0"/>
              <a:t> ANC visit: 75.9%</a:t>
            </a:r>
          </a:p>
          <a:p>
            <a:pPr marL="990600" lvl="1" indent="-533400" eaLnBrk="1" hangingPunct="1">
              <a:lnSpc>
                <a:spcPct val="70000"/>
              </a:lnSpc>
              <a:buClr>
                <a:schemeClr val="tx1"/>
              </a:buClr>
              <a:defRPr/>
            </a:pPr>
            <a:r>
              <a:rPr lang="en-US" smtClean="0"/>
              <a:t>2</a:t>
            </a:r>
            <a:r>
              <a:rPr lang="en-US" baseline="30000" smtClean="0"/>
              <a:t>nd</a:t>
            </a:r>
            <a:r>
              <a:rPr lang="en-US" smtClean="0"/>
              <a:t> ANC visit: 95.7%</a:t>
            </a:r>
          </a:p>
          <a:p>
            <a:pPr marL="609600" indent="-609600" eaLnBrk="1" hangingPunct="1">
              <a:lnSpc>
                <a:spcPct val="20000"/>
              </a:lnSpc>
              <a:buClr>
                <a:schemeClr val="tx1"/>
              </a:buClr>
              <a:defRPr/>
            </a:pPr>
            <a:endParaRPr lang="en-US" smtClean="0"/>
          </a:p>
          <a:p>
            <a:pPr marL="609600" indent="-609600" eaLnBrk="1" hangingPunct="1">
              <a:lnSpc>
                <a:spcPct val="70000"/>
              </a:lnSpc>
              <a:buClr>
                <a:schemeClr val="tx1"/>
              </a:buClr>
              <a:defRPr/>
            </a:pPr>
            <a:r>
              <a:rPr lang="en-US" smtClean="0"/>
              <a:t>Use of bednets</a:t>
            </a:r>
          </a:p>
          <a:p>
            <a:pPr marL="990600" lvl="1" indent="-533400" eaLnBrk="1" hangingPunct="1">
              <a:lnSpc>
                <a:spcPct val="70000"/>
              </a:lnSpc>
              <a:buClr>
                <a:schemeClr val="tx1"/>
              </a:buClr>
              <a:defRPr/>
            </a:pPr>
            <a:r>
              <a:rPr lang="en-US" smtClean="0"/>
              <a:t>1</a:t>
            </a:r>
            <a:r>
              <a:rPr lang="en-US" baseline="30000" smtClean="0"/>
              <a:t>st</a:t>
            </a:r>
            <a:r>
              <a:rPr lang="en-US" smtClean="0"/>
              <a:t> ANC visit: 4.5%</a:t>
            </a:r>
          </a:p>
          <a:p>
            <a:pPr marL="990600" lvl="1" indent="-533400" eaLnBrk="1" hangingPunct="1">
              <a:lnSpc>
                <a:spcPct val="70000"/>
              </a:lnSpc>
              <a:buClr>
                <a:schemeClr val="tx1"/>
              </a:buClr>
              <a:defRPr/>
            </a:pPr>
            <a:r>
              <a:rPr lang="en-US" smtClean="0"/>
              <a:t>2</a:t>
            </a:r>
            <a:r>
              <a:rPr lang="en-US" baseline="30000" smtClean="0"/>
              <a:t>nd</a:t>
            </a:r>
            <a:r>
              <a:rPr lang="en-US" smtClean="0"/>
              <a:t> ANC visit: 13.5%</a:t>
            </a:r>
            <a:br>
              <a:rPr lang="en-US" smtClean="0"/>
            </a:br>
            <a:endParaRPr lang="en-US" smtClean="0"/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303213" y="152400"/>
            <a:ext cx="823118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Intermittent Preventive Treatment for Malaria in Pregnancy (3)</a:t>
            </a:r>
            <a:endParaRPr lang="pt-PT" sz="36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6425" y="277813"/>
            <a:ext cx="7931150" cy="760412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 </a:t>
            </a:r>
            <a:endParaRPr lang="en-US" sz="3600" b="1" smtClean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05000"/>
            <a:ext cx="8686800" cy="4572000"/>
          </a:xfrm>
        </p:spPr>
        <p:txBody>
          <a:bodyPr/>
          <a:lstStyle/>
          <a:p>
            <a:pPr marL="609600" indent="-609600" eaLnBrk="1" hangingPunct="1">
              <a:lnSpc>
                <a:spcPct val="7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dirty="0" smtClean="0"/>
              <a:t>Prevalence Study Results</a:t>
            </a:r>
          </a:p>
          <a:p>
            <a:pPr marL="609600" indent="-609600" eaLnBrk="1" hangingPunct="1">
              <a:lnSpc>
                <a:spcPct val="7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en-US" dirty="0" smtClean="0"/>
          </a:p>
          <a:p>
            <a:pPr marL="609600" indent="-609600" eaLnBrk="1" hangingPunct="1">
              <a:lnSpc>
                <a:spcPct val="70000"/>
              </a:lnSpc>
              <a:buClr>
                <a:schemeClr val="tx1"/>
              </a:buClr>
              <a:defRPr/>
            </a:pPr>
            <a:r>
              <a:rPr lang="en-US" sz="2800" dirty="0" smtClean="0"/>
              <a:t>Maternal </a:t>
            </a:r>
            <a:r>
              <a:rPr lang="en-US" sz="2800" dirty="0" err="1" smtClean="0"/>
              <a:t>parasitemia</a:t>
            </a:r>
            <a:r>
              <a:rPr lang="en-US" sz="2800" dirty="0" smtClean="0"/>
              <a:t> </a:t>
            </a:r>
          </a:p>
          <a:p>
            <a:pPr marL="990600" lvl="1" indent="-533400" eaLnBrk="1" hangingPunct="1">
              <a:lnSpc>
                <a:spcPct val="70000"/>
              </a:lnSpc>
              <a:buClr>
                <a:schemeClr val="tx1"/>
              </a:buClr>
              <a:defRPr/>
            </a:pPr>
            <a:r>
              <a:rPr lang="en-US" sz="2400" dirty="0" smtClean="0"/>
              <a:t>0 doses SP	37.4%</a:t>
            </a:r>
          </a:p>
          <a:p>
            <a:pPr marL="990600" lvl="1" indent="-533400" eaLnBrk="1" hangingPunct="1">
              <a:lnSpc>
                <a:spcPct val="70000"/>
              </a:lnSpc>
              <a:buClr>
                <a:schemeClr val="tx1"/>
              </a:buClr>
              <a:defRPr/>
            </a:pPr>
            <a:r>
              <a:rPr lang="en-US" sz="2400" dirty="0" smtClean="0"/>
              <a:t>1 dose SP	4.4%</a:t>
            </a:r>
          </a:p>
          <a:p>
            <a:pPr marL="990600" lvl="1" indent="-533400" eaLnBrk="1" hangingPunct="1">
              <a:lnSpc>
                <a:spcPct val="70000"/>
              </a:lnSpc>
              <a:buClr>
                <a:schemeClr val="tx1"/>
              </a:buClr>
              <a:defRPr/>
            </a:pPr>
            <a:r>
              <a:rPr lang="en-US" sz="2400" dirty="0" smtClean="0"/>
              <a:t>2 doses SP	2.8%</a:t>
            </a:r>
          </a:p>
          <a:p>
            <a:pPr marL="990600" lvl="1" indent="-533400" eaLnBrk="1" hangingPunct="1">
              <a:lnSpc>
                <a:spcPct val="70000"/>
              </a:lnSpc>
              <a:buClr>
                <a:schemeClr val="tx1"/>
              </a:buClr>
              <a:defRPr/>
            </a:pPr>
            <a:endParaRPr lang="en-US" sz="2400" dirty="0" smtClean="0"/>
          </a:p>
          <a:p>
            <a:pPr marL="609600" indent="-609600" eaLnBrk="1" hangingPunct="1">
              <a:lnSpc>
                <a:spcPct val="70000"/>
              </a:lnSpc>
              <a:buClr>
                <a:schemeClr val="tx1"/>
              </a:buClr>
              <a:defRPr/>
            </a:pPr>
            <a:r>
              <a:rPr lang="en-US" sz="2800" dirty="0" smtClean="0"/>
              <a:t>Severe maternal anemia</a:t>
            </a:r>
          </a:p>
          <a:p>
            <a:pPr marL="990600" lvl="1" indent="-533400" eaLnBrk="1" hangingPunct="1">
              <a:lnSpc>
                <a:spcPct val="70000"/>
              </a:lnSpc>
              <a:buClr>
                <a:schemeClr val="tx1"/>
              </a:buClr>
              <a:defRPr/>
            </a:pPr>
            <a:r>
              <a:rPr lang="en-US" sz="2400" dirty="0" smtClean="0"/>
              <a:t>0 doses SP	8%</a:t>
            </a:r>
          </a:p>
          <a:p>
            <a:pPr marL="990600" lvl="1" indent="-533400" eaLnBrk="1" hangingPunct="1">
              <a:lnSpc>
                <a:spcPct val="70000"/>
              </a:lnSpc>
              <a:buClr>
                <a:schemeClr val="tx1"/>
              </a:buClr>
              <a:defRPr/>
            </a:pPr>
            <a:r>
              <a:rPr lang="en-US" sz="2400" dirty="0" smtClean="0"/>
              <a:t>1 dose SP	6.3%</a:t>
            </a:r>
          </a:p>
          <a:p>
            <a:pPr marL="990600" lvl="1" indent="-533400" eaLnBrk="1" hangingPunct="1">
              <a:lnSpc>
                <a:spcPct val="70000"/>
              </a:lnSpc>
              <a:buClr>
                <a:schemeClr val="tx1"/>
              </a:buClr>
              <a:defRPr/>
            </a:pPr>
            <a:r>
              <a:rPr lang="en-US" sz="2400" dirty="0" smtClean="0"/>
              <a:t>2 doses SP	2.9%</a:t>
            </a:r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303213" y="152400"/>
            <a:ext cx="823118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Intermittent Preventive Treatment for Malaria in Pregnancy (4)</a:t>
            </a:r>
            <a:endParaRPr lang="pt-PT" sz="36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6425" y="277813"/>
            <a:ext cx="7931150" cy="760412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 </a:t>
            </a:r>
            <a:endParaRPr lang="en-US" sz="3600" b="1" smtClean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05000"/>
            <a:ext cx="8686800" cy="4572000"/>
          </a:xfrm>
        </p:spPr>
        <p:txBody>
          <a:bodyPr/>
          <a:lstStyle/>
          <a:p>
            <a:pPr marL="609600" indent="-609600" eaLnBrk="1" hangingPunct="1">
              <a:lnSpc>
                <a:spcPct val="7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sz="4400" smtClean="0"/>
              <a:t>Subsequent steps</a:t>
            </a:r>
          </a:p>
          <a:p>
            <a:pPr marL="609600" indent="-609600" eaLnBrk="1" hangingPunct="1">
              <a:lnSpc>
                <a:spcPct val="20000"/>
              </a:lnSpc>
              <a:buFont typeface="Wingdings" pitchFamily="2" charset="2"/>
              <a:buNone/>
              <a:defRPr/>
            </a:pPr>
            <a:endParaRPr lang="en-US" smtClean="0"/>
          </a:p>
          <a:p>
            <a:pPr marL="609600" indent="-609600" eaLnBrk="1" hangingPunct="1"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smtClean="0"/>
              <a:t>IPT was shown to be effective and feasible; quickly adopted as national policy and rolled-out nationwide</a:t>
            </a:r>
          </a:p>
          <a:p>
            <a:pPr marL="990600" lvl="1" indent="-533400" eaLnBrk="1" hangingPunct="1"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smtClean="0"/>
              <a:t>Including bednets</a:t>
            </a:r>
            <a:endParaRPr lang="en-US" sz="4000" smtClean="0"/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303213" y="152400"/>
            <a:ext cx="823118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Intermittent Preventive Treatment for Malaria in Pregnancy (5)</a:t>
            </a:r>
            <a:endParaRPr lang="pt-PT" sz="36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Intermittent Preventive Treatment for Malaria in Pregnancy (5)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/>
              <a:t>Determinants of program success</a:t>
            </a:r>
          </a:p>
          <a:p>
            <a:pPr lvl="1" eaLnBrk="1" hangingPunct="1">
              <a:defRPr/>
            </a:pPr>
            <a:r>
              <a:rPr lang="en-US" sz="2400" smtClean="0"/>
              <a:t>Timing was right </a:t>
            </a:r>
            <a:r>
              <a:rPr lang="en-US" sz="2400" smtClean="0">
                <a:sym typeface="Wingdings" pitchFamily="2" charset="2"/>
              </a:rPr>
              <a:t> provided in-demand information</a:t>
            </a:r>
            <a:endParaRPr lang="en-US" sz="2400" smtClean="0"/>
          </a:p>
          <a:p>
            <a:pPr lvl="1" eaLnBrk="1" hangingPunct="1">
              <a:defRPr/>
            </a:pPr>
            <a:r>
              <a:rPr lang="en-US" sz="2400" smtClean="0"/>
              <a:t>Right ‘tool’ </a:t>
            </a:r>
            <a:r>
              <a:rPr lang="en-US" sz="2400" smtClean="0">
                <a:sym typeface="Wingdings" pitchFamily="2" charset="2"/>
              </a:rPr>
              <a:t> approach was simple, rapidly implementable, desirable to health workers and policy makers</a:t>
            </a:r>
          </a:p>
          <a:p>
            <a:pPr lvl="1" eaLnBrk="1" hangingPunct="1">
              <a:defRPr/>
            </a:pPr>
            <a:r>
              <a:rPr lang="en-US" sz="2400" smtClean="0"/>
              <a:t>Strong relationship with key decisionmaker and provincial managers from outset facilitated</a:t>
            </a:r>
          </a:p>
          <a:p>
            <a:pPr lvl="2" eaLnBrk="1" hangingPunct="1">
              <a:defRPr/>
            </a:pPr>
            <a:r>
              <a:rPr lang="en-US" sz="2000" smtClean="0"/>
              <a:t>Rapid implementation</a:t>
            </a:r>
          </a:p>
          <a:p>
            <a:pPr lvl="2" eaLnBrk="1" hangingPunct="1">
              <a:defRPr/>
            </a:pPr>
            <a:r>
              <a:rPr lang="en-US" sz="2000" smtClean="0"/>
              <a:t>Frequent presentation of interim results</a:t>
            </a:r>
          </a:p>
          <a:p>
            <a:pPr lvl="2" eaLnBrk="1" hangingPunct="1">
              <a:defRPr/>
            </a:pPr>
            <a:r>
              <a:rPr lang="en-US" sz="2000" smtClean="0"/>
              <a:t>Rapid translation of results</a:t>
            </a:r>
            <a:r>
              <a:rPr lang="en-US" sz="2000" smtClean="0">
                <a:sym typeface="Wingdings" pitchFamily="2" charset="2"/>
              </a:rPr>
              <a:t>policy</a:t>
            </a:r>
            <a:endParaRPr lang="en-US" sz="200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Policy and PDSA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3962400" cy="39655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u="sng" smtClean="0"/>
              <a:t>PLAN</a:t>
            </a:r>
            <a:r>
              <a:rPr lang="en-US" sz="2400" smtClean="0"/>
              <a:t>: Define the problem jointly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u="sng" smtClean="0"/>
              <a:t>DO</a:t>
            </a:r>
            <a:r>
              <a:rPr lang="en-US" sz="2400" smtClean="0"/>
              <a:t>: Interventions that make sense in the context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u="sng" smtClean="0"/>
              <a:t>STUDY</a:t>
            </a:r>
            <a:r>
              <a:rPr lang="en-US" sz="2400" smtClean="0"/>
              <a:t>: Involve local researchers, health workers and community to build local capacity with research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u="sng" smtClean="0"/>
              <a:t>ACT</a:t>
            </a:r>
            <a:r>
              <a:rPr lang="en-US" sz="2400" smtClean="0"/>
              <a:t>: Cooperative action to address policy of constraints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smtClean="0"/>
          </a:p>
        </p:txBody>
      </p:sp>
      <p:pic>
        <p:nvPicPr>
          <p:cNvPr id="44036" name="Picture 5" descr="1451394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2057400"/>
            <a:ext cx="3581400" cy="317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45059" name="Picture 5" descr="donke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71475"/>
            <a:ext cx="7772400" cy="599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73" name="Rectangle 13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Ideal Cycle</a:t>
            </a:r>
          </a:p>
        </p:txBody>
      </p:sp>
      <p:graphicFrame>
        <p:nvGraphicFramePr>
          <p:cNvPr id="1026" name="Diagram 6"/>
          <p:cNvGraphicFramePr>
            <a:graphicFrameLocks/>
          </p:cNvGraphicFramePr>
          <p:nvPr>
            <p:ph idx="1"/>
          </p:nvPr>
        </p:nvGraphicFramePr>
        <p:xfrm>
          <a:off x="457200" y="1066800"/>
          <a:ext cx="8229600" cy="5562600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What do I need to consider?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Is policy setting a linear, rational process?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sym typeface="Wingdings" pitchFamily="2" charset="2"/>
              </a:rPr>
              <a:t>In policy context data don’t stand alone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Your challenge is to figure out how to maneuver data most effectively in your system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Who to engage? Which levels do I need to intervene at?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What are the personal dynamics?  Agendas to consider? Interests? Relationship histories?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What constraints to consider?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Who to engage?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Who defines the problems? </a:t>
            </a:r>
          </a:p>
          <a:p>
            <a:pPr eaLnBrk="1" hangingPunct="1">
              <a:defRPr/>
            </a:pPr>
            <a:r>
              <a:rPr lang="en-US" dirty="0" smtClean="0"/>
              <a:t>Who sets the priorities? </a:t>
            </a:r>
          </a:p>
          <a:p>
            <a:pPr eaLnBrk="1" hangingPunct="1">
              <a:defRPr/>
            </a:pPr>
            <a:r>
              <a:rPr lang="en-US" dirty="0" smtClean="0"/>
              <a:t>Whose policy is it?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Usually differs by the systems level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Careful of frequent changes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8898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Who to engage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smtClean="0"/>
              <a:t>Consider Level of Involvement</a:t>
            </a:r>
          </a:p>
        </p:txBody>
      </p:sp>
      <p:graphicFrame>
        <p:nvGraphicFramePr>
          <p:cNvPr id="128003" name="Group 3"/>
          <p:cNvGraphicFramePr>
            <a:graphicFrameLocks noGrp="1"/>
          </p:cNvGraphicFramePr>
          <p:nvPr>
            <p:ph type="tbl" idx="1"/>
          </p:nvPr>
        </p:nvGraphicFramePr>
        <p:xfrm>
          <a:off x="457200" y="1219200"/>
          <a:ext cx="8229600" cy="5128895"/>
        </p:xfrm>
        <a:graphic>
          <a:graphicData uri="http://schemas.openxmlformats.org/drawingml/2006/table">
            <a:tbl>
              <a:tblPr/>
              <a:tblGrid>
                <a:gridCol w="3429000"/>
                <a:gridCol w="4800600"/>
              </a:tblGrid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Ministry of Health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Who’s in charge of the program?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What’s the scope of change?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How centralized are decisions?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Other government involvement?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Local Health Authority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Role in defining policy?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Geo-political considerations?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Health Facility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Often the best ideas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Role of director vs. line workers?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Community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Who are true leaders? Political structures? Religious leaders? Consensus leaders?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u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Who are the beneficiaries?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What dynamics are present?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Need to place OR within complicated dynamics that are locally dependent</a:t>
            </a:r>
          </a:p>
          <a:p>
            <a:pPr lvl="1" eaLnBrk="1" hangingPunct="1">
              <a:defRPr/>
            </a:pPr>
            <a:r>
              <a:rPr lang="en-US" dirty="0" smtClean="0"/>
              <a:t>What agendas are out there?</a:t>
            </a:r>
          </a:p>
          <a:p>
            <a:pPr lvl="1" eaLnBrk="1" hangingPunct="1">
              <a:defRPr/>
            </a:pPr>
            <a:r>
              <a:rPr lang="en-US" dirty="0" smtClean="0"/>
              <a:t>Interests?</a:t>
            </a:r>
          </a:p>
          <a:p>
            <a:pPr lvl="1" eaLnBrk="1" hangingPunct="1">
              <a:defRPr/>
            </a:pPr>
            <a:r>
              <a:rPr lang="en-US" dirty="0" smtClean="0"/>
              <a:t>Personal &amp; professional histories?</a:t>
            </a:r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What Constraints to Consider?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Important contextual factors define possibilities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“Political Will” (what is it?)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Resource constraints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Where (who) do they come from and what’s the probability they will change?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National trade offs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Donor priorities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SAPs, wage bill caps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Process constraints—budget planning, procurement systems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m">
  <a:themeElements>
    <a:clrScheme name="Beam 11">
      <a:dk1>
        <a:srgbClr val="000080"/>
      </a:dk1>
      <a:lt1>
        <a:srgbClr val="FFFF00"/>
      </a:lt1>
      <a:dk2>
        <a:srgbClr val="003399"/>
      </a:dk2>
      <a:lt2>
        <a:srgbClr val="FFFFFF"/>
      </a:lt2>
      <a:accent1>
        <a:srgbClr val="3366FF"/>
      </a:accent1>
      <a:accent2>
        <a:srgbClr val="7B46D0"/>
      </a:accent2>
      <a:accent3>
        <a:srgbClr val="AAADCA"/>
      </a:accent3>
      <a:accent4>
        <a:srgbClr val="DADA00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am 10">
        <a:dk1>
          <a:srgbClr val="000080"/>
        </a:dk1>
        <a:lt1>
          <a:srgbClr val="FFFF00"/>
        </a:lt1>
        <a:dk2>
          <a:srgbClr val="0033CC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DE2"/>
        </a:accent3>
        <a:accent4>
          <a:srgbClr val="DADA00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11">
        <a:dk1>
          <a:srgbClr val="000080"/>
        </a:dk1>
        <a:lt1>
          <a:srgbClr val="FFFF00"/>
        </a:lt1>
        <a:dk2>
          <a:srgbClr val="0033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DCA"/>
        </a:accent3>
        <a:accent4>
          <a:srgbClr val="DADA00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Sherr final exam</Template>
  <TotalTime>1715</TotalTime>
  <Words>1458</Words>
  <Application>Microsoft Office PowerPoint</Application>
  <PresentationFormat>On-screen Show (4:3)</PresentationFormat>
  <Paragraphs>291</Paragraphs>
  <Slides>38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Verdana</vt:lpstr>
      <vt:lpstr>Arial</vt:lpstr>
      <vt:lpstr>Wingdings</vt:lpstr>
      <vt:lpstr>Times New Roman</vt:lpstr>
      <vt:lpstr>Beam</vt:lpstr>
      <vt:lpstr>Chart</vt:lpstr>
      <vt:lpstr>Worksheet</vt:lpstr>
      <vt:lpstr>Operations Research to Policy   or  What’s the point of all those pretty graphs and charts? </vt:lpstr>
      <vt:lpstr>Overview of Presentation </vt:lpstr>
      <vt:lpstr>Why policy?</vt:lpstr>
      <vt:lpstr>Ideal Cycle</vt:lpstr>
      <vt:lpstr>What do I need to consider?</vt:lpstr>
      <vt:lpstr>Who to engage?</vt:lpstr>
      <vt:lpstr>Who to engage  Consider Level of Involvement</vt:lpstr>
      <vt:lpstr>What dynamics are present?</vt:lpstr>
      <vt:lpstr>What Constraints to Consider?</vt:lpstr>
      <vt:lpstr>Slide 10</vt:lpstr>
      <vt:lpstr>Program Constraints Consider Level of Involvement</vt:lpstr>
      <vt:lpstr>Slide 12</vt:lpstr>
      <vt:lpstr>OR is a problem-solving tool that depends on the policy context</vt:lpstr>
      <vt:lpstr>OR/Policy Linkage Examples</vt:lpstr>
      <vt:lpstr>Evaluation of Impact of Traditional Birth Attendants in Rural Mozambique (1)</vt:lpstr>
      <vt:lpstr>Evaluation of Impact of Traditional Birth Attendants in Rural Mozambique (2) </vt:lpstr>
      <vt:lpstr>Evaluation of Impact of Traditional Birth Attendants in Rural Mozambique (3) </vt:lpstr>
      <vt:lpstr>TBA OR to Policy</vt:lpstr>
      <vt:lpstr>Syphilis Screening in Pregnancy (1)</vt:lpstr>
      <vt:lpstr>Pilot intervention, 1993-94 11 Health Posts - Manica Province, Mozambique</vt:lpstr>
      <vt:lpstr>Syphilis Screening in Pregnancy (2)</vt:lpstr>
      <vt:lpstr>Syphilis Screening in Pregnancy (3)</vt:lpstr>
      <vt:lpstr>Syphilis Screening in Pregnancy (4)</vt:lpstr>
      <vt:lpstr>Syphilis Screening in Central Mozambique, 1998-2004</vt:lpstr>
      <vt:lpstr>Slide 25</vt:lpstr>
      <vt:lpstr>Syphilis Screening in Pregnancy (6)  Cost-effectiveness analysis of RPR/strip test (US$)</vt:lpstr>
      <vt:lpstr>Syphilis Screening in Pregnancy (7)</vt:lpstr>
      <vt:lpstr>Slide 28</vt:lpstr>
      <vt:lpstr>Syphilis Screening in Pregnancy (8) Determinants of Program Success</vt:lpstr>
      <vt:lpstr>Syphilis Screening in Pregnancy (9) Ongoing Difficulties</vt:lpstr>
      <vt:lpstr> </vt:lpstr>
      <vt:lpstr> </vt:lpstr>
      <vt:lpstr> </vt:lpstr>
      <vt:lpstr> </vt:lpstr>
      <vt:lpstr> </vt:lpstr>
      <vt:lpstr>Intermittent Preventive Treatment for Malaria in Pregnancy (5)</vt:lpstr>
      <vt:lpstr>Policy and PDSA</vt:lpstr>
      <vt:lpstr>Slide 38</vt:lpstr>
    </vt:vector>
  </TitlesOfParts>
  <Company>Univ of Washington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Impact of Traditional Birth Attendants in Rural Mozambique (1)</dc:title>
  <dc:creator>gloyd</dc:creator>
  <cp:lastModifiedBy>katiew74</cp:lastModifiedBy>
  <cp:revision>106</cp:revision>
  <dcterms:created xsi:type="dcterms:W3CDTF">2007-07-27T14:30:56Z</dcterms:created>
  <dcterms:modified xsi:type="dcterms:W3CDTF">2010-11-18T00:24:05Z</dcterms:modified>
</cp:coreProperties>
</file>