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65" r:id="rId3"/>
    <p:sldId id="275" r:id="rId4"/>
    <p:sldId id="264" r:id="rId5"/>
    <p:sldId id="261" r:id="rId6"/>
    <p:sldId id="262" r:id="rId7"/>
    <p:sldId id="263" r:id="rId8"/>
    <p:sldId id="266" r:id="rId9"/>
    <p:sldId id="267" r:id="rId10"/>
    <p:sldId id="276" r:id="rId11"/>
    <p:sldId id="273" r:id="rId12"/>
    <p:sldId id="272" r:id="rId13"/>
    <p:sldId id="268" r:id="rId14"/>
    <p:sldId id="269" r:id="rId15"/>
    <p:sldId id="270" r:id="rId16"/>
    <p:sldId id="271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0" autoAdjust="0"/>
    <p:restoredTop sz="94660"/>
  </p:normalViewPr>
  <p:slideViewPr>
    <p:cSldViewPr>
      <p:cViewPr varScale="1">
        <p:scale>
          <a:sx n="87" d="100"/>
          <a:sy n="87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1CF45-0099-43D4-9F17-025E906D0496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2292B-CB9D-4BEF-B1DF-E355EC090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55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/>
            <a:fld id="{A3E4D3B3-4463-4574-8290-080834EEBDF6}" type="slidenum">
              <a:rPr lang="en-US" sz="1200" smtClean="0">
                <a:latin typeface="Arial" pitchFamily="34" charset="0"/>
              </a:rPr>
              <a:pPr eaLnBrk="1" hangingPunct="1"/>
              <a:t>1</a:t>
            </a:fld>
            <a:endParaRPr lang="en-US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9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22CEF7-870B-49FA-A18E-6AE8F7B58317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4213"/>
            <a:ext cx="4570413" cy="3427412"/>
          </a:xfrm>
          <a:ln w="12700" cap="flat">
            <a:solidFill>
              <a:schemeClr val="tx1"/>
            </a:solidFill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264" y="4344026"/>
            <a:ext cx="5025473" cy="4116049"/>
          </a:xfrm>
          <a:noFill/>
        </p:spPr>
        <p:txBody>
          <a:bodyPr lIns="93053" tIns="46527" rIns="93053" bIns="46527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3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7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5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07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850" y="304800"/>
            <a:ext cx="8515350" cy="9906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Text Slide: click to add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3850" y="1587500"/>
            <a:ext cx="8515350" cy="48006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228600" indent="-228600">
              <a:lnSpc>
                <a:spcPts val="28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rgbClr val="000000"/>
                </a:solidFill>
              </a:defRPr>
            </a:lvl1pPr>
            <a:lvl2pPr marL="400050" indent="-171450">
              <a:lnSpc>
                <a:spcPts val="2800"/>
              </a:lnSpc>
              <a:spcBef>
                <a:spcPts val="800"/>
              </a:spcBef>
              <a:buClr>
                <a:schemeClr val="tx2"/>
              </a:buClr>
              <a:buFont typeface="Arial" pitchFamily="34" charset="0"/>
              <a:buChar char="-"/>
              <a:defRPr sz="2400">
                <a:solidFill>
                  <a:srgbClr val="000000"/>
                </a:solidFill>
              </a:defRPr>
            </a:lvl2pPr>
            <a:lvl3pPr>
              <a:lnSpc>
                <a:spcPts val="2800"/>
              </a:lnSpc>
              <a:spcBef>
                <a:spcPts val="800"/>
              </a:spcBef>
              <a:defRPr sz="1600">
                <a:solidFill>
                  <a:srgbClr val="000000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first level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304801" y="6461760"/>
            <a:ext cx="7382254" cy="32004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400" b="1">
                <a:solidFill>
                  <a:srgbClr val="285078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Add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2163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0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8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2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0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1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9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6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59FCA-1B22-4D73-9AC3-A2CD48596124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D5DE5-CFC1-44B7-9BC2-1B1C37396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2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330200" y="1143000"/>
            <a:ext cx="83058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99"/>
                </a:solidFill>
              </a:rPr>
              <a:t/>
            </a:r>
            <a:br>
              <a:rPr lang="en-US" sz="2800" dirty="0" smtClean="0">
                <a:solidFill>
                  <a:srgbClr val="FFFF99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Preliminary Results from Out-of-Care Investigations: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A Collaborative Project of the Northwest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Health Dept. – CFAR Consortium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rgbClr val="FFFF99"/>
                </a:solidFill>
              </a:rPr>
              <a:t/>
            </a:r>
            <a:br>
              <a:rPr lang="en-US" sz="2800" dirty="0" smtClean="0">
                <a:solidFill>
                  <a:srgbClr val="FFFF99"/>
                </a:solidFill>
              </a:rPr>
            </a:br>
            <a:endParaRPr lang="en-US" sz="2800" dirty="0" smtClean="0">
              <a:solidFill>
                <a:srgbClr val="FFFF99"/>
              </a:solidFill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68300" y="3429000"/>
            <a:ext cx="8382000" cy="2255838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Julie </a:t>
            </a:r>
            <a:r>
              <a:rPr lang="en-US" sz="2000" dirty="0" err="1" smtClean="0">
                <a:solidFill>
                  <a:srgbClr val="000000"/>
                </a:solidFill>
              </a:rPr>
              <a:t>Dombrowski</a:t>
            </a:r>
            <a:r>
              <a:rPr lang="en-US" sz="2000" dirty="0" smtClean="0">
                <a:solidFill>
                  <a:srgbClr val="000000"/>
                </a:solidFill>
              </a:rPr>
              <a:t>, MD, MPH</a:t>
            </a: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Department of Medicine, University of Washington</a:t>
            </a: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HIV/STD Program, Public Health – Seattle &amp; King County</a:t>
            </a:r>
          </a:p>
        </p:txBody>
      </p:sp>
      <p:cxnSp>
        <p:nvCxnSpPr>
          <p:cNvPr id="5124" name="Straight Connector 10"/>
          <p:cNvCxnSpPr>
            <a:cxnSpLocks noChangeShapeType="1"/>
          </p:cNvCxnSpPr>
          <p:nvPr/>
        </p:nvCxnSpPr>
        <p:spPr bwMode="auto">
          <a:xfrm>
            <a:off x="215900" y="3124200"/>
            <a:ext cx="8534400" cy="1588"/>
          </a:xfrm>
          <a:prstGeom prst="line">
            <a:avLst/>
          </a:prstGeom>
          <a:noFill/>
          <a:ln w="9525" algn="ctr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Picture 10" descr="uws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43" y="5183498"/>
            <a:ext cx="1066800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204559"/>
            <a:ext cx="2667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Documents and Settings\jdombrow\Desktop\UWPHCBC_LogoKit_REV(1)\UWPHCBC_LogoKit_REV\Icon + Logotype\JPEG\UWPHCBC_Icon+Logotype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31" y="5932262"/>
            <a:ext cx="4055269" cy="58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502" y="4931879"/>
            <a:ext cx="2676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1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 of care </a:t>
            </a:r>
          </a:p>
          <a:p>
            <a:pPr lvl="1"/>
            <a:r>
              <a:rPr lang="en-US" dirty="0" smtClean="0"/>
              <a:t>Much less common than national estimates suggest</a:t>
            </a:r>
          </a:p>
          <a:p>
            <a:pPr lvl="1"/>
            <a:r>
              <a:rPr lang="en-US" dirty="0" smtClean="0"/>
              <a:t>We might be using the wrong criteria to find the target population</a:t>
            </a:r>
          </a:p>
          <a:p>
            <a:r>
              <a:rPr lang="en-US" dirty="0" smtClean="0"/>
              <a:t>“Data to Care” initiatives that focus on persons with no labs may have limited population-level effect</a:t>
            </a:r>
          </a:p>
          <a:p>
            <a:r>
              <a:rPr lang="en-US" dirty="0" smtClean="0"/>
              <a:t>Future directions need to be reassessed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749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Retention in Care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323850" y="1447800"/>
            <a:ext cx="8515350" cy="4648200"/>
          </a:xfrm>
          <a:prstGeom prst="rect">
            <a:avLst/>
          </a:prstGeom>
          <a:noFill/>
        </p:spPr>
        <p:txBody>
          <a:bodyPr lIns="92075" tIns="46038" rIns="92075" bIns="46038">
            <a:normAutofit/>
          </a:bodyPr>
          <a:lstStyle/>
          <a:p>
            <a:pPr marL="0" indent="-342900" algn="l" eaLnBrk="1" hangingPunct="1">
              <a:spcAft>
                <a:spcPts val="600"/>
              </a:spcAft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Recent CDC Report from 19 jurisdictions</a:t>
            </a:r>
          </a:p>
          <a:p>
            <a:pPr marL="0" indent="-342900" algn="l" eaLnBrk="1" hangingPunct="1">
              <a:spcAft>
                <a:spcPts val="600"/>
              </a:spcAft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Examined following metrics: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742950" lvl="2" indent="-365760">
              <a:spcAft>
                <a:spcPts val="600"/>
              </a:spcAft>
              <a:buFontTx/>
              <a:buChar char="•"/>
            </a:pPr>
            <a:r>
              <a:rPr lang="en-US" sz="2000" b="1" i="1" u="sng" dirty="0" smtClean="0">
                <a:solidFill>
                  <a:schemeClr val="tx1"/>
                </a:solidFill>
              </a:rPr>
              <a:t>Any care</a:t>
            </a:r>
            <a:r>
              <a:rPr lang="en-US" sz="2000" b="1" dirty="0" smtClean="0">
                <a:solidFill>
                  <a:schemeClr val="tx1"/>
                </a:solidFill>
              </a:rPr>
              <a:t>:  Engaged or retained, per definition below</a:t>
            </a:r>
          </a:p>
          <a:p>
            <a:pPr marL="742950" lvl="2" indent="-365760">
              <a:spcAft>
                <a:spcPts val="600"/>
              </a:spcAft>
              <a:buFontTx/>
              <a:buChar char="•"/>
            </a:pPr>
            <a:r>
              <a:rPr lang="en-US" sz="2000" b="1" i="1" u="sng" dirty="0" smtClean="0">
                <a:solidFill>
                  <a:schemeClr val="tx1"/>
                </a:solidFill>
              </a:rPr>
              <a:t>Engaged in care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  <a:r>
              <a:rPr lang="en-US" sz="2000" b="1" dirty="0">
                <a:solidFill>
                  <a:schemeClr val="tx1"/>
                </a:solidFill>
              </a:rPr>
              <a:t>≥ 1 lab </a:t>
            </a:r>
            <a:r>
              <a:rPr lang="en-US" sz="2000" b="1" dirty="0" smtClean="0">
                <a:solidFill>
                  <a:schemeClr val="tx1"/>
                </a:solidFill>
              </a:rPr>
              <a:t> in past year</a:t>
            </a:r>
          </a:p>
          <a:p>
            <a:pPr marL="742950" lvl="2" indent="-365760">
              <a:spcAft>
                <a:spcPts val="600"/>
              </a:spcAft>
              <a:buFontTx/>
              <a:buChar char="•"/>
            </a:pPr>
            <a:r>
              <a:rPr lang="en-US" sz="2000" b="1" i="1" u="sng" dirty="0" smtClean="0">
                <a:solidFill>
                  <a:schemeClr val="tx1"/>
                </a:solidFill>
              </a:rPr>
              <a:t>Retained in continuous care</a:t>
            </a:r>
            <a:r>
              <a:rPr lang="en-US" sz="2000" b="1" dirty="0" smtClean="0">
                <a:solidFill>
                  <a:schemeClr val="tx1"/>
                </a:solidFill>
              </a:rPr>
              <a:t>:  ≥ 2 labs/visits ≥ 90 days apart in past year</a:t>
            </a:r>
          </a:p>
          <a:p>
            <a:pPr marL="742950" lvl="2" indent="-365760">
              <a:spcAft>
                <a:spcPts val="600"/>
              </a:spcAft>
              <a:buFontTx/>
              <a:buChar char="•"/>
            </a:pPr>
            <a:r>
              <a:rPr lang="en-US" sz="2000" b="1" i="1" u="sng" dirty="0" smtClean="0">
                <a:solidFill>
                  <a:schemeClr val="tx1"/>
                </a:solidFill>
              </a:rPr>
              <a:t>Retained in care, HHS Core Indicator</a:t>
            </a:r>
            <a:r>
              <a:rPr lang="en-US" sz="2000" b="1" dirty="0" smtClean="0">
                <a:solidFill>
                  <a:schemeClr val="tx1"/>
                </a:solidFill>
              </a:rPr>
              <a:t>: ≥ 1 lab/visit in each 6-month period of a 24 month measurement period with ≥ 60 days between the 1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2000" b="1" dirty="0" smtClean="0">
                <a:solidFill>
                  <a:schemeClr val="tx1"/>
                </a:solidFill>
              </a:rPr>
              <a:t> visit in the prior 6 month period and the last visit in the subsequent 6 month period</a:t>
            </a:r>
            <a:endParaRPr lang="en-US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6400800"/>
            <a:ext cx="7382254" cy="320040"/>
          </a:xfrm>
        </p:spPr>
        <p:txBody>
          <a:bodyPr>
            <a:normAutofit/>
          </a:bodyPr>
          <a:lstStyle/>
          <a:p>
            <a:r>
              <a:rPr lang="en-US" sz="1200" dirty="0" smtClean="0"/>
              <a:t>Source: </a:t>
            </a:r>
            <a:r>
              <a:rPr lang="en-US" sz="1200" u="sng" dirty="0" smtClean="0"/>
              <a:t>Cohen S et al, JAIDS 2014</a:t>
            </a:r>
            <a:r>
              <a:rPr lang="en-US" sz="1200" dirty="0" smtClean="0"/>
              <a:t>; </a:t>
            </a:r>
            <a:r>
              <a:rPr lang="en-US" sz="1200" dirty="0" err="1" smtClean="0"/>
              <a:t>Valiserri</a:t>
            </a:r>
            <a:r>
              <a:rPr lang="en-US" sz="1200" dirty="0" smtClean="0"/>
              <a:t> et al, Public Health </a:t>
            </a:r>
            <a:r>
              <a:rPr lang="en-US" sz="1200" dirty="0"/>
              <a:t>Reports </a:t>
            </a:r>
            <a:r>
              <a:rPr lang="en-US" sz="1200" dirty="0" smtClean="0"/>
              <a:t>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3722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Viral Suppression by Retention Measure, 19 US Jurisdictions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 smtClean="0"/>
              <a:t>:  Cohen </a:t>
            </a:r>
            <a:r>
              <a:rPr lang="en-US" dirty="0" smtClean="0"/>
              <a:t>S, et al, JAIDS 2014, </a:t>
            </a:r>
            <a:r>
              <a:rPr lang="en-US" dirty="0" err="1" smtClean="0"/>
              <a:t>Epub</a:t>
            </a:r>
            <a:r>
              <a:rPr lang="en-US" dirty="0" smtClean="0"/>
              <a:t> ahead of print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28878"/>
              </p:ext>
            </p:extLst>
          </p:nvPr>
        </p:nvGraphicFramePr>
        <p:xfrm>
          <a:off x="381000" y="1600200"/>
          <a:ext cx="80772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447800"/>
                <a:gridCol w="1676400"/>
                <a:gridCol w="1524000"/>
                <a:gridCol w="1676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Virally</a:t>
                      </a:r>
                      <a:r>
                        <a:rPr lang="en-US" baseline="0" dirty="0" smtClean="0"/>
                        <a:t> suppressed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of row</a:t>
                      </a:r>
                    </a:p>
                    <a:p>
                      <a:pPr algn="ctr"/>
                      <a:r>
                        <a:rPr lang="en-US" dirty="0" smtClean="0"/>
                        <a:t>virally suppressed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338,959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147,015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dirty="0" smtClean="0"/>
                        <a:t>Any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214,734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(of total)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147,015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/>
                      <a:r>
                        <a:rPr lang="en-US" dirty="0" smtClean="0"/>
                        <a:t>Engaged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42,363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</a:t>
                      </a:r>
                    </a:p>
                    <a:p>
                      <a:pPr algn="ctr"/>
                      <a:r>
                        <a:rPr lang="en-US" dirty="0" smtClean="0"/>
                        <a:t>(of “any care”)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5760"/>
                      <a:r>
                        <a:rPr lang="en-US" dirty="0" smtClean="0"/>
                        <a:t>Retained in </a:t>
                      </a:r>
                    </a:p>
                    <a:p>
                      <a:pPr marL="365760"/>
                      <a:r>
                        <a:rPr lang="en-US" dirty="0" smtClean="0"/>
                        <a:t>continuous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172,371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</a:t>
                      </a:r>
                    </a:p>
                    <a:p>
                      <a:pPr algn="ctr"/>
                      <a:r>
                        <a:rPr lang="en-US" dirty="0" smtClean="0"/>
                        <a:t>(of “any care”)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126,823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3505200"/>
            <a:ext cx="8458200" cy="685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239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History of ART initiation and continuing ART use and viral suppression at the end of 2010 among patients who received care at a CNICS clinic in2010 (N=8633)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34643"/>
              </p:ext>
            </p:extLst>
          </p:nvPr>
        </p:nvGraphicFramePr>
        <p:xfrm>
          <a:off x="381000" y="1600200"/>
          <a:ext cx="8117840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219200"/>
                <a:gridCol w="1412240"/>
                <a:gridCol w="15240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</a:t>
                      </a:r>
                    </a:p>
                    <a:p>
                      <a:pPr algn="ctr"/>
                      <a:r>
                        <a:rPr lang="en-US" dirty="0" smtClean="0"/>
                        <a:t>(% of total)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Ever on 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on Continuing ART (at end of 2010)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with Viral</a:t>
                      </a:r>
                      <a:r>
                        <a:rPr lang="en-US" baseline="0" dirty="0" smtClean="0"/>
                        <a:t> Suppression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/>
                      <a:r>
                        <a:rPr lang="en-US" dirty="0" smtClean="0"/>
                        <a:t>Any </a:t>
                      </a:r>
                      <a:r>
                        <a:rPr lang="en-US" dirty="0" smtClean="0"/>
                        <a:t>Care in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8633 (100)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 gridSpan="5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Retained in continuous care (≥2</a:t>
                      </a:r>
                      <a:r>
                        <a:rPr lang="en-US" baseline="0" dirty="0" smtClean="0"/>
                        <a:t> visits ≥3 </a:t>
                      </a:r>
                      <a:r>
                        <a:rPr lang="en-US" baseline="0" dirty="0" err="1" smtClean="0"/>
                        <a:t>mo</a:t>
                      </a:r>
                      <a:r>
                        <a:rPr lang="en-US" baseline="0" dirty="0" smtClean="0"/>
                        <a:t> apart)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2880" algn="l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1396 (16)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2880" algn="l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7237 (84)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105400"/>
            <a:ext cx="7772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p&lt;0.05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04800" y="6172200"/>
            <a:ext cx="7382254" cy="32004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Dombrowski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JC et al, JAIDS 2013</a:t>
            </a:r>
            <a:endParaRPr lang="en-US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038600"/>
            <a:ext cx="8534400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7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10846" r="17976" b="3650"/>
          <a:stretch/>
        </p:blipFill>
        <p:spPr>
          <a:xfrm>
            <a:off x="762000" y="609600"/>
            <a:ext cx="7629108" cy="568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 to Complete this Project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20824"/>
              </p:ext>
            </p:extLst>
          </p:nvPr>
        </p:nvGraphicFramePr>
        <p:xfrm>
          <a:off x="1524000" y="2133600"/>
          <a:ext cx="60960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Manuscript Timeline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Author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 Draft</a:t>
                      </a:r>
                      <a:r>
                        <a:rPr lang="en-US" baseline="0" dirty="0" smtClean="0"/>
                        <a:t> Manuscript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 of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Revisions</a:t>
                      </a:r>
                      <a:r>
                        <a:rPr lang="en-US" baseline="0" dirty="0" smtClean="0"/>
                        <a:t> to manuscript from large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Present findings to National Cross-CFAR</a:t>
                      </a:r>
                      <a:r>
                        <a:rPr lang="en-US" baseline="0" dirty="0" smtClean="0"/>
                        <a:t> HIV Care Continuum Work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Jan-Feb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Submit to Journal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 for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future research directions</a:t>
            </a:r>
          </a:p>
          <a:p>
            <a:pPr lvl="1"/>
            <a:r>
              <a:rPr lang="en-US" dirty="0" smtClean="0"/>
              <a:t>Rural MSM</a:t>
            </a:r>
          </a:p>
          <a:p>
            <a:pPr lvl="2"/>
            <a:r>
              <a:rPr lang="en-US" dirty="0" smtClean="0"/>
              <a:t>HIV testing infrastructure</a:t>
            </a:r>
          </a:p>
          <a:p>
            <a:pPr lvl="2"/>
            <a:r>
              <a:rPr lang="en-US" dirty="0" smtClean="0"/>
              <a:t>LGBT care infrastructure</a:t>
            </a:r>
          </a:p>
          <a:p>
            <a:pPr lvl="2"/>
            <a:r>
              <a:rPr lang="en-US" dirty="0" smtClean="0"/>
              <a:t>Role of home-testing</a:t>
            </a:r>
          </a:p>
          <a:p>
            <a:pPr lvl="2"/>
            <a:r>
              <a:rPr lang="en-US" dirty="0" smtClean="0"/>
              <a:t>Web-based surveys and tools</a:t>
            </a:r>
          </a:p>
          <a:p>
            <a:pPr lvl="1"/>
            <a:r>
              <a:rPr lang="en-US" dirty="0" smtClean="0"/>
              <a:t>American Indian/Alaska Native populations</a:t>
            </a:r>
          </a:p>
          <a:p>
            <a:pPr lvl="2"/>
            <a:r>
              <a:rPr lang="en-US" dirty="0" smtClean="0"/>
              <a:t>Interventions to reduce disparities in HIV/STD</a:t>
            </a:r>
          </a:p>
        </p:txBody>
      </p:sp>
    </p:spTree>
    <p:extLst>
      <p:ext uri="{BB962C8B-B14F-4D97-AF65-F5344CB8AC3E}">
        <p14:creationId xmlns:p14="http://schemas.microsoft.com/office/powerpoint/2010/main" val="25166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 State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Jason </a:t>
            </a:r>
            <a:r>
              <a:rPr lang="en-US" dirty="0" err="1" smtClean="0"/>
              <a:t>Carr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Out-of-Care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Goal</a:t>
            </a:r>
            <a:r>
              <a:rPr lang="en-US" dirty="0" smtClean="0"/>
              <a:t>: Lay the foundation for collaborative research on key steps in the HIV care continuum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Specific Aim</a:t>
            </a:r>
            <a:r>
              <a:rPr lang="en-US" dirty="0" smtClean="0"/>
              <a:t>:  Enhance investigation of previously reported HIV cases to increase accuracy of estimates of retention in care and </a:t>
            </a:r>
            <a:r>
              <a:rPr lang="en-US" dirty="0" err="1" smtClean="0"/>
              <a:t>virologic</a:t>
            </a:r>
            <a:r>
              <a:rPr lang="en-US" dirty="0" smtClean="0"/>
              <a:t> suppression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Correct surveillance-based estimates of the number of HIV-diagnosed persons residing in an area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Evaluate the impact of migration on population-level estimates of retention and </a:t>
            </a:r>
            <a:r>
              <a:rPr lang="en-US" dirty="0" err="1" smtClean="0"/>
              <a:t>virologic</a:t>
            </a:r>
            <a:r>
              <a:rPr lang="en-US" dirty="0" smtClean="0"/>
              <a:t> suppression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Hypothesis:  </a:t>
            </a:r>
            <a:r>
              <a:rPr lang="en-US" dirty="0" smtClean="0"/>
              <a:t>Accounting for migration will increase the estimates of the proportion of HIV-infected persons retained in care and with </a:t>
            </a:r>
            <a:r>
              <a:rPr lang="en-US" dirty="0" err="1" smtClean="0"/>
              <a:t>virologic</a:t>
            </a:r>
            <a:r>
              <a:rPr lang="en-US" dirty="0" smtClean="0"/>
              <a:t> suppression by ≥ 25% in all areas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Anticipated Future Direction</a:t>
            </a:r>
            <a:r>
              <a:rPr lang="en-US" dirty="0" smtClean="0"/>
              <a:t>: Region-wide, population-based interventions to improve engagement in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indent="-45720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Everyone completed the work!</a:t>
            </a:r>
          </a:p>
          <a:p>
            <a:pPr marL="800100" indent="-45720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Very early analysis</a:t>
            </a:r>
          </a:p>
          <a:p>
            <a:pPr marL="800100" indent="-45720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Plan for manuscript and next steps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Investigations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01878"/>
              </p:ext>
            </p:extLst>
          </p:nvPr>
        </p:nvGraphicFramePr>
        <p:xfrm>
          <a:off x="439784" y="1435055"/>
          <a:ext cx="8399416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817"/>
                <a:gridCol w="1828800"/>
                <a:gridCol w="2362200"/>
                <a:gridCol w="2133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PLWHA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Number of Cases with No CD4 or VL ≥ 12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 % “</a:t>
                      </a:r>
                      <a:r>
                        <a:rPr lang="en-US" dirty="0" smtClean="0"/>
                        <a:t>Out</a:t>
                      </a:r>
                      <a:r>
                        <a:rPr lang="en-US" baseline="0" dirty="0" smtClean="0"/>
                        <a:t> of Care” Before Investigation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</a:p>
                    <a:p>
                      <a:r>
                        <a:rPr lang="en-US" i="1" dirty="0" smtClean="0"/>
                        <a:t>Boise</a:t>
                      </a:r>
                    </a:p>
                    <a:p>
                      <a:r>
                        <a:rPr lang="en-US" i="1" dirty="0" smtClean="0"/>
                        <a:t>Pocatello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1,385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 smtClean="0"/>
                    </a:p>
                    <a:p>
                      <a:pPr algn="ctr"/>
                      <a:r>
                        <a:rPr lang="en-US" i="1" dirty="0" smtClean="0"/>
                        <a:t>337</a:t>
                      </a:r>
                      <a:endParaRPr lang="en-US" i="1" dirty="0" smtClean="0"/>
                    </a:p>
                    <a:p>
                      <a:pPr algn="ctr"/>
                      <a:r>
                        <a:rPr lang="en-US" i="1" dirty="0" smtClean="0"/>
                        <a:t>37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  </a:t>
                      </a:r>
                    </a:p>
                    <a:p>
                      <a:pPr algn="ctr"/>
                      <a:r>
                        <a:rPr lang="en-US" dirty="0" smtClean="0"/>
                        <a:t>31%         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Multnomah*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3,886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(11,142)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Wyoming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17,855***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4,182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7150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*OR State data forthcoming, data shown for 18 month period</a:t>
            </a:r>
          </a:p>
          <a:p>
            <a:r>
              <a:rPr lang="en-US" dirty="0" smtClean="0"/>
              <a:t>**Washington data to be presented in more detail separately</a:t>
            </a:r>
          </a:p>
          <a:p>
            <a:r>
              <a:rPr lang="en-US" dirty="0" smtClean="0"/>
              <a:t>***Assuming Boise has ~800 patients for the purposes of rough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03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Demographics of “No Labs” Cases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23003"/>
              </p:ext>
            </p:extLst>
          </p:nvPr>
        </p:nvGraphicFramePr>
        <p:xfrm>
          <a:off x="515984" y="1435055"/>
          <a:ext cx="8399416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817"/>
                <a:gridCol w="1219199"/>
                <a:gridCol w="584200"/>
                <a:gridCol w="584200"/>
                <a:gridCol w="584200"/>
                <a:gridCol w="1117600"/>
                <a:gridCol w="1117600"/>
                <a:gridCol w="111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Race/Ethnicity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MSM</a:t>
                      </a:r>
                    </a:p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Since </a:t>
                      </a:r>
                      <a:r>
                        <a:rPr lang="en-US" dirty="0" err="1" smtClean="0"/>
                        <a:t>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Since last lab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NHW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NHB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Median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Median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</a:p>
                    <a:p>
                      <a:r>
                        <a:rPr lang="en-US" i="1" dirty="0" smtClean="0"/>
                        <a:t>Boise</a:t>
                      </a:r>
                    </a:p>
                    <a:p>
                      <a:r>
                        <a:rPr lang="en-US" i="1" dirty="0" smtClean="0"/>
                        <a:t>Pocatello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81</a:t>
                      </a:r>
                    </a:p>
                    <a:p>
                      <a:pPr algn="ctr"/>
                      <a:r>
                        <a:rPr lang="en-US" i="0" dirty="0" smtClean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71</a:t>
                      </a:r>
                    </a:p>
                    <a:p>
                      <a:pPr algn="ctr"/>
                      <a:r>
                        <a:rPr lang="en-US" i="0" dirty="0" smtClean="0"/>
                        <a:t>65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9</a:t>
                      </a:r>
                    </a:p>
                    <a:p>
                      <a:pPr algn="ctr"/>
                      <a:r>
                        <a:rPr lang="en-US" i="0" dirty="0" smtClean="0"/>
                        <a:t>3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11</a:t>
                      </a:r>
                    </a:p>
                    <a:p>
                      <a:pPr algn="ctr"/>
                      <a:r>
                        <a:rPr lang="en-US" i="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44</a:t>
                      </a:r>
                    </a:p>
                    <a:p>
                      <a:pPr algn="ctr"/>
                      <a:r>
                        <a:rPr lang="en-US" i="0" dirty="0" smtClean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10</a:t>
                      </a:r>
                    </a:p>
                    <a:p>
                      <a:pPr algn="ctr"/>
                      <a:r>
                        <a:rPr lang="en-US" i="0" dirty="0" smtClean="0"/>
                        <a:t>11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6</a:t>
                      </a:r>
                    </a:p>
                    <a:p>
                      <a:pPr algn="ctr"/>
                      <a:r>
                        <a:rPr lang="en-US" i="0" dirty="0" smtClean="0"/>
                        <a:t>5</a:t>
                      </a:r>
                      <a:endParaRPr lang="en-US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Wyoming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Case Dispositions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67576"/>
              </p:ext>
            </p:extLst>
          </p:nvPr>
        </p:nvGraphicFramePr>
        <p:xfrm>
          <a:off x="410392" y="1295400"/>
          <a:ext cx="8323216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132"/>
                <a:gridCol w="1212217"/>
                <a:gridCol w="1241940"/>
                <a:gridCol w="1086698"/>
                <a:gridCol w="1009076"/>
                <a:gridCol w="1086698"/>
                <a:gridCol w="931455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Moved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Died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Care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Care*</a:t>
                      </a:r>
                    </a:p>
                    <a:p>
                      <a:pPr algn="ctr"/>
                      <a:r>
                        <a:rPr lang="en-US" dirty="0" smtClean="0"/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Unable to Locate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220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56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5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21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6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12</a:t>
                      </a:r>
                      <a:endParaRPr lang="en-US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</a:p>
                    <a:p>
                      <a:r>
                        <a:rPr lang="en-US" i="1" dirty="0" smtClean="0"/>
                        <a:t>Boise</a:t>
                      </a:r>
                    </a:p>
                    <a:p>
                      <a:r>
                        <a:rPr lang="en-US" i="1" dirty="0" smtClean="0"/>
                        <a:t>Pocatello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337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37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69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52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9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19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3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17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13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2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3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0" dirty="0" smtClean="0"/>
                        <a:t>10</a:t>
                      </a:r>
                      <a:endParaRPr lang="en-US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Multnomah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Wyoming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4181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4102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*Confirmed or presumed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68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Adjusted Retention Estimates*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24851"/>
              </p:ext>
            </p:extLst>
          </p:nvPr>
        </p:nvGraphicFramePr>
        <p:xfrm>
          <a:off x="439784" y="1435055"/>
          <a:ext cx="8170817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816"/>
                <a:gridCol w="1066800"/>
                <a:gridCol w="1295400"/>
                <a:gridCol w="1447800"/>
                <a:gridCol w="1524000"/>
                <a:gridCol w="1524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PLWHA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  “</a:t>
                      </a:r>
                      <a:r>
                        <a:rPr lang="en-US" dirty="0" smtClean="0"/>
                        <a:t>Out</a:t>
                      </a:r>
                      <a:r>
                        <a:rPr lang="en-US" baseline="0" dirty="0" smtClean="0"/>
                        <a:t> of Care” Before Investigation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 of Care</a:t>
                      </a:r>
                      <a:r>
                        <a:rPr lang="en-US" baseline="0" dirty="0" smtClean="0"/>
                        <a:t> After Investigation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</a:p>
                    <a:p>
                      <a:r>
                        <a:rPr lang="en-US" i="1" dirty="0" smtClean="0"/>
                        <a:t>Boise</a:t>
                      </a:r>
                    </a:p>
                    <a:p>
                      <a:r>
                        <a:rPr lang="en-US" i="1" dirty="0" smtClean="0"/>
                        <a:t>Pocatello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1,385</a:t>
                      </a:r>
                    </a:p>
                    <a:p>
                      <a:pPr algn="ctr"/>
                      <a:r>
                        <a:rPr lang="en-US" dirty="0" smtClean="0"/>
                        <a:t>?800</a:t>
                      </a:r>
                    </a:p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 smtClean="0"/>
                    </a:p>
                    <a:p>
                      <a:pPr algn="ctr"/>
                      <a:r>
                        <a:rPr lang="en-US" i="1" dirty="0" smtClean="0"/>
                        <a:t>337</a:t>
                      </a:r>
                      <a:endParaRPr lang="en-US" i="1" dirty="0" smtClean="0"/>
                    </a:p>
                    <a:p>
                      <a:pPr algn="ctr"/>
                      <a:r>
                        <a:rPr lang="en-US" i="1" dirty="0" smtClean="0"/>
                        <a:t>37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42%   </a:t>
                      </a:r>
                    </a:p>
                    <a:p>
                      <a:pPr algn="ctr"/>
                      <a:r>
                        <a:rPr lang="en-US" dirty="0" smtClean="0"/>
                        <a:t>31%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</a:p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Multnomah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3,886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(11,142)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Wyoming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&lt;1%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17,855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4,182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681</a:t>
                      </a:r>
                      <a:endParaRPr lang="en-US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4%</a:t>
                      </a:r>
                      <a:endParaRPr lang="en-US" b="1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8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~20% without labs in the past year region-wide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Median time since last lab = 4.5 years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30% moved (wide range 11-86%)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Hypothesis confirmed:  adjustment for migration decreased out-of-care fraction by &gt;25% in all areas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only 11% out-migration in Multnomah investigations?</a:t>
            </a:r>
          </a:p>
          <a:p>
            <a:r>
              <a:rPr lang="en-US" dirty="0" smtClean="0"/>
              <a:t>Did we all handle “spontaneous re-engagement” the same way?</a:t>
            </a:r>
          </a:p>
          <a:p>
            <a:pPr lvl="1"/>
            <a:r>
              <a:rPr lang="en-US" dirty="0" smtClean="0"/>
              <a:t>Differentiate out-of-care during surveillance period then re-engaged “spontaneously” from in-care</a:t>
            </a:r>
          </a:p>
          <a:p>
            <a:r>
              <a:rPr lang="en-US" dirty="0" smtClean="0"/>
              <a:t>How do we interpret the comparison between health department-based and clinic-based?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1010</Words>
  <Application>Microsoft Office PowerPoint</Application>
  <PresentationFormat>On-screen Show (4:3)</PresentationFormat>
  <Paragraphs>365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Preliminary Results from Out-of-Care Investigations:  A Collaborative Project of the Northwest  Health Dept. – CFAR Consortium    </vt:lpstr>
      <vt:lpstr>Collaborative Out-of-Care Analysis</vt:lpstr>
      <vt:lpstr>Preliminary Data</vt:lpstr>
      <vt:lpstr>Case Investigations</vt:lpstr>
      <vt:lpstr>Demographics of “No Labs” Cases</vt:lpstr>
      <vt:lpstr>Final Case Dispositions</vt:lpstr>
      <vt:lpstr>Adjusted Retention Estimates*</vt:lpstr>
      <vt:lpstr>Preliminary Summary</vt:lpstr>
      <vt:lpstr>Questions</vt:lpstr>
      <vt:lpstr>Implications</vt:lpstr>
      <vt:lpstr>Retention in Care</vt:lpstr>
      <vt:lpstr>Viral Suppression by Retention Measure, 19 US Jurisdictions</vt:lpstr>
      <vt:lpstr>History of ART initiation and continuing ART use and viral suppression at the end of 2010 among patients who received care at a CNICS clinic in2010 (N=8633)</vt:lpstr>
      <vt:lpstr>PowerPoint Presentation</vt:lpstr>
      <vt:lpstr>Next Steps to Complete this Project</vt:lpstr>
      <vt:lpstr>Next Step for Consortium</vt:lpstr>
      <vt:lpstr>WA State Data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CFAR Supplement Activities</dc:title>
  <dc:creator>Julie Dombrowski</dc:creator>
  <cp:lastModifiedBy>Julie Dombrowski</cp:lastModifiedBy>
  <cp:revision>92</cp:revision>
  <dcterms:created xsi:type="dcterms:W3CDTF">2013-11-01T22:55:43Z</dcterms:created>
  <dcterms:modified xsi:type="dcterms:W3CDTF">2014-10-07T06:17:42Z</dcterms:modified>
</cp:coreProperties>
</file>