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8" r:id="rId2"/>
    <p:sldId id="385" r:id="rId3"/>
    <p:sldId id="370" r:id="rId4"/>
    <p:sldId id="400" r:id="rId5"/>
    <p:sldId id="388" r:id="rId6"/>
    <p:sldId id="402" r:id="rId7"/>
    <p:sldId id="392" r:id="rId8"/>
    <p:sldId id="394" r:id="rId9"/>
    <p:sldId id="396" r:id="rId10"/>
    <p:sldId id="398" r:id="rId11"/>
    <p:sldId id="399" r:id="rId12"/>
    <p:sldId id="391" r:id="rId13"/>
    <p:sldId id="401" r:id="rId14"/>
    <p:sldId id="397" r:id="rId15"/>
    <p:sldId id="403" r:id="rId16"/>
    <p:sldId id="404" r:id="rId17"/>
  </p:sldIdLst>
  <p:sldSz cx="9144000" cy="6858000" type="screen4x3"/>
  <p:notesSz cx="7010400" cy="9296400"/>
  <p:defaultTextStyle>
    <a:defPPr>
      <a:defRPr lang="en-US"/>
    </a:defPPr>
    <a:lvl1pPr marL="0" algn="l" defTabSz="9143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9143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2" algn="l" defTabSz="9143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3" algn="l" defTabSz="9143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4" algn="l" defTabSz="9143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55" algn="l" defTabSz="9143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06" algn="l" defTabSz="9143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57" algn="l" defTabSz="9143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08" algn="l" defTabSz="91430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A6C2"/>
    <a:srgbClr val="2787A0"/>
    <a:srgbClr val="0101FF"/>
    <a:srgbClr val="000066"/>
    <a:srgbClr val="000099"/>
    <a:srgbClr val="FF9966"/>
    <a:srgbClr val="7C547D"/>
    <a:srgbClr val="D45C2C"/>
    <a:srgbClr val="28005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E7DC5C-2194-4EA7-BE01-77C5FE543458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44BEA8-FD8C-446E-8480-2C4EAD1F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51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F40555-0376-44E5-862C-1B2D13CEE5A2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3BFF41-FD85-40CC-8A99-BAEF3B225E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08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2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3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04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55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06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57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08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237E-0701-4E40-B778-6AA47277F99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3CD3-4A2D-4B64-8387-EDFC94A91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1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237E-0701-4E40-B778-6AA47277F99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3CD3-4A2D-4B64-8387-EDFC94A91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1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237E-0701-4E40-B778-6AA47277F99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3CD3-4A2D-4B64-8387-EDFC94A91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237E-0701-4E40-B778-6AA47277F99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3CD3-4A2D-4B64-8387-EDFC94A91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3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237E-0701-4E40-B778-6AA47277F99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3CD3-4A2D-4B64-8387-EDFC94A91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62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237E-0701-4E40-B778-6AA47277F99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3CD3-4A2D-4B64-8387-EDFC94A91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9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1" indent="0">
              <a:buNone/>
              <a:defRPr sz="2000" b="1"/>
            </a:lvl2pPr>
            <a:lvl3pPr marL="914302" indent="0">
              <a:buNone/>
              <a:defRPr sz="1800" b="1"/>
            </a:lvl3pPr>
            <a:lvl4pPr marL="1371453" indent="0">
              <a:buNone/>
              <a:defRPr sz="1600" b="1"/>
            </a:lvl4pPr>
            <a:lvl5pPr marL="1828604" indent="0">
              <a:buNone/>
              <a:defRPr sz="1600" b="1"/>
            </a:lvl5pPr>
            <a:lvl6pPr marL="2285755" indent="0">
              <a:buNone/>
              <a:defRPr sz="1600" b="1"/>
            </a:lvl6pPr>
            <a:lvl7pPr marL="2742906" indent="0">
              <a:buNone/>
              <a:defRPr sz="1600" b="1"/>
            </a:lvl7pPr>
            <a:lvl8pPr marL="3200057" indent="0">
              <a:buNone/>
              <a:defRPr sz="1600" b="1"/>
            </a:lvl8pPr>
            <a:lvl9pPr marL="365720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1" indent="0">
              <a:buNone/>
              <a:defRPr sz="2000" b="1"/>
            </a:lvl2pPr>
            <a:lvl3pPr marL="914302" indent="0">
              <a:buNone/>
              <a:defRPr sz="1800" b="1"/>
            </a:lvl3pPr>
            <a:lvl4pPr marL="1371453" indent="0">
              <a:buNone/>
              <a:defRPr sz="1600" b="1"/>
            </a:lvl4pPr>
            <a:lvl5pPr marL="1828604" indent="0">
              <a:buNone/>
              <a:defRPr sz="1600" b="1"/>
            </a:lvl5pPr>
            <a:lvl6pPr marL="2285755" indent="0">
              <a:buNone/>
              <a:defRPr sz="1600" b="1"/>
            </a:lvl6pPr>
            <a:lvl7pPr marL="2742906" indent="0">
              <a:buNone/>
              <a:defRPr sz="1600" b="1"/>
            </a:lvl7pPr>
            <a:lvl8pPr marL="3200057" indent="0">
              <a:buNone/>
              <a:defRPr sz="1600" b="1"/>
            </a:lvl8pPr>
            <a:lvl9pPr marL="365720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237E-0701-4E40-B778-6AA47277F99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3CD3-4A2D-4B64-8387-EDFC94A91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6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237E-0701-4E40-B778-6AA47277F99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3CD3-4A2D-4B64-8387-EDFC94A91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3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237E-0701-4E40-B778-6AA47277F99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3CD3-4A2D-4B64-8387-EDFC94A91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5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1" indent="0">
              <a:buNone/>
              <a:defRPr sz="1200"/>
            </a:lvl2pPr>
            <a:lvl3pPr marL="914302" indent="0">
              <a:buNone/>
              <a:defRPr sz="1000"/>
            </a:lvl3pPr>
            <a:lvl4pPr marL="1371453" indent="0">
              <a:buNone/>
              <a:defRPr sz="900"/>
            </a:lvl4pPr>
            <a:lvl5pPr marL="1828604" indent="0">
              <a:buNone/>
              <a:defRPr sz="900"/>
            </a:lvl5pPr>
            <a:lvl6pPr marL="2285755" indent="0">
              <a:buNone/>
              <a:defRPr sz="900"/>
            </a:lvl6pPr>
            <a:lvl7pPr marL="2742906" indent="0">
              <a:buNone/>
              <a:defRPr sz="900"/>
            </a:lvl7pPr>
            <a:lvl8pPr marL="3200057" indent="0">
              <a:buNone/>
              <a:defRPr sz="900"/>
            </a:lvl8pPr>
            <a:lvl9pPr marL="365720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237E-0701-4E40-B778-6AA47277F99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3CD3-4A2D-4B64-8387-EDFC94A91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2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1" indent="0">
              <a:buNone/>
              <a:defRPr sz="2800"/>
            </a:lvl2pPr>
            <a:lvl3pPr marL="914302" indent="0">
              <a:buNone/>
              <a:defRPr sz="2400"/>
            </a:lvl3pPr>
            <a:lvl4pPr marL="1371453" indent="0">
              <a:buNone/>
              <a:defRPr sz="2000"/>
            </a:lvl4pPr>
            <a:lvl5pPr marL="1828604" indent="0">
              <a:buNone/>
              <a:defRPr sz="2000"/>
            </a:lvl5pPr>
            <a:lvl6pPr marL="2285755" indent="0">
              <a:buNone/>
              <a:defRPr sz="2000"/>
            </a:lvl6pPr>
            <a:lvl7pPr marL="2742906" indent="0">
              <a:buNone/>
              <a:defRPr sz="2000"/>
            </a:lvl7pPr>
            <a:lvl8pPr marL="3200057" indent="0">
              <a:buNone/>
              <a:defRPr sz="2000"/>
            </a:lvl8pPr>
            <a:lvl9pPr marL="365720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1" indent="0">
              <a:buNone/>
              <a:defRPr sz="1200"/>
            </a:lvl2pPr>
            <a:lvl3pPr marL="914302" indent="0">
              <a:buNone/>
              <a:defRPr sz="1000"/>
            </a:lvl3pPr>
            <a:lvl4pPr marL="1371453" indent="0">
              <a:buNone/>
              <a:defRPr sz="900"/>
            </a:lvl4pPr>
            <a:lvl5pPr marL="1828604" indent="0">
              <a:buNone/>
              <a:defRPr sz="900"/>
            </a:lvl5pPr>
            <a:lvl6pPr marL="2285755" indent="0">
              <a:buNone/>
              <a:defRPr sz="900"/>
            </a:lvl6pPr>
            <a:lvl7pPr marL="2742906" indent="0">
              <a:buNone/>
              <a:defRPr sz="900"/>
            </a:lvl7pPr>
            <a:lvl8pPr marL="3200057" indent="0">
              <a:buNone/>
              <a:defRPr sz="900"/>
            </a:lvl8pPr>
            <a:lvl9pPr marL="365720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237E-0701-4E40-B778-6AA47277F99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3CD3-4A2D-4B64-8387-EDFC94A91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3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D237E-0701-4E40-B778-6AA47277F99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E3CD3-4A2D-4B64-8387-EDFC94A912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359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0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3" indent="-342863" algn="l" defTabSz="91430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0" indent="-285720" algn="l" defTabSz="91430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78" indent="-228575" algn="l" defTabSz="9143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29" indent="-228575" algn="l" defTabSz="91430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0" indent="-228575" algn="l" defTabSz="91430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30" indent="-228575" algn="l" defTabSz="9143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82" indent="-228575" algn="l" defTabSz="9143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33" indent="-228575" algn="l" defTabSz="9143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84" indent="-228575" algn="l" defTabSz="91430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1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2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3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4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5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6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57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08" algn="l" defTabSz="91430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514601"/>
            <a:ext cx="8305800" cy="1698625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Helvetica" pitchFamily="34" charset="0"/>
              </a:rPr>
              <a:t/>
            </a:r>
            <a:br>
              <a:rPr lang="en-US" sz="3200" dirty="0">
                <a:latin typeface="Helvetica" pitchFamily="34" charset="0"/>
              </a:rPr>
            </a:br>
            <a:r>
              <a:rPr lang="en-US" sz="4000" dirty="0" smtClean="0">
                <a:latin typeface="Helvetica" pitchFamily="34" charset="0"/>
              </a:rPr>
              <a:t>Online data </a:t>
            </a:r>
            <a:r>
              <a:rPr lang="en-US" sz="4000" dirty="0" smtClean="0">
                <a:latin typeface="Helvetica" pitchFamily="34" charset="0"/>
              </a:rPr>
              <a:t>collection for health department utilization</a:t>
            </a:r>
            <a:r>
              <a:rPr lang="en-US" sz="4000" dirty="0" smtClean="0">
                <a:latin typeface="Helvetica" pitchFamily="34" charset="0"/>
              </a:rPr>
              <a:t/>
            </a:r>
            <a:br>
              <a:rPr lang="en-US" sz="4000" dirty="0" smtClean="0">
                <a:latin typeface="Helvetica" pitchFamily="34" charset="0"/>
              </a:rPr>
            </a:br>
            <a:r>
              <a:rPr lang="en-US" sz="4000" dirty="0">
                <a:latin typeface="Helvetica" pitchFamily="34" charset="0"/>
              </a:rPr>
              <a:t/>
            </a:r>
            <a:br>
              <a:rPr lang="en-US" sz="4000" dirty="0">
                <a:latin typeface="Helvetica" pitchFamily="34" charset="0"/>
              </a:rPr>
            </a:br>
            <a:r>
              <a:rPr lang="en-US" sz="2700" dirty="0" smtClean="0">
                <a:latin typeface="Helvetica" pitchFamily="34" charset="0"/>
              </a:rPr>
              <a:t>Christine Khosropour</a:t>
            </a:r>
            <a:br>
              <a:rPr lang="en-US" sz="2700" dirty="0" smtClean="0">
                <a:latin typeface="Helvetica" pitchFamily="34" charset="0"/>
              </a:rPr>
            </a:br>
            <a:r>
              <a:rPr lang="en-US" sz="2700" dirty="0" smtClean="0">
                <a:latin typeface="Helvetica" pitchFamily="34" charset="0"/>
              </a:rPr>
              <a:t>CFAR-Public Health Consortium Meeting</a:t>
            </a:r>
            <a:br>
              <a:rPr lang="en-US" sz="2700" dirty="0" smtClean="0">
                <a:latin typeface="Helvetica" pitchFamily="34" charset="0"/>
              </a:rPr>
            </a:br>
            <a:r>
              <a:rPr lang="en-US" sz="2700" dirty="0" smtClean="0">
                <a:latin typeface="Helvetica" pitchFamily="34" charset="0"/>
              </a:rPr>
              <a:t>October 7, 2014</a:t>
            </a:r>
            <a:br>
              <a:rPr lang="en-US" sz="2700" dirty="0" smtClean="0">
                <a:latin typeface="Helvetica" pitchFamily="34" charset="0"/>
              </a:rPr>
            </a:br>
            <a:r>
              <a:rPr lang="en-US" dirty="0">
                <a:latin typeface="Helvetica" pitchFamily="34" charset="0"/>
              </a:rPr>
              <a:t/>
            </a:r>
            <a:br>
              <a:rPr lang="en-US" dirty="0">
                <a:latin typeface="Helvetica" pitchFamily="34" charset="0"/>
              </a:rPr>
            </a:br>
            <a:endParaRPr lang="en-US" sz="2700" dirty="0">
              <a:solidFill>
                <a:schemeClr val="accent6">
                  <a:lumMod val="75000"/>
                </a:schemeClr>
              </a:solidFill>
              <a:latin typeface="Helvetic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1560" y="3124200"/>
            <a:ext cx="6949440" cy="457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31" t="8647" r="22686" b="20382"/>
          <a:stretch/>
        </p:blipFill>
        <p:spPr bwMode="auto">
          <a:xfrm>
            <a:off x="685799" y="533399"/>
            <a:ext cx="7848601" cy="6152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324600" y="4191000"/>
            <a:ext cx="1981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1" t="18286" r="21675" b="39468"/>
          <a:stretch/>
        </p:blipFill>
        <p:spPr bwMode="auto">
          <a:xfrm>
            <a:off x="533400" y="1524000"/>
            <a:ext cx="792451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1600200" y="2438400"/>
            <a:ext cx="9144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066800" y="2920594"/>
            <a:ext cx="9144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733800" y="3204668"/>
            <a:ext cx="8382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600200" y="4572000"/>
            <a:ext cx="9144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324600" y="4191000"/>
            <a:ext cx="16002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5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pitchFamily="34" charset="0"/>
              </a:rPr>
              <a:t>Logistics of Online Data Collection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Helvetica" pitchFamily="34" charset="0"/>
              </a:rPr>
              <a:t>Resources</a:t>
            </a:r>
          </a:p>
          <a:p>
            <a:pPr lvl="1"/>
            <a:r>
              <a:rPr lang="en-US" dirty="0" smtClean="0">
                <a:latin typeface="Helvetica" pitchFamily="34" charset="0"/>
              </a:rPr>
              <a:t>Ad cost (e.g., </a:t>
            </a:r>
            <a:r>
              <a:rPr lang="en-US" dirty="0" err="1" smtClean="0">
                <a:latin typeface="Helvetica" pitchFamily="34" charset="0"/>
              </a:rPr>
              <a:t>iStockPhoto</a:t>
            </a:r>
            <a:r>
              <a:rPr lang="en-US" dirty="0" smtClean="0">
                <a:latin typeface="Helvetica" pitchFamily="34" charset="0"/>
              </a:rPr>
              <a:t>)</a:t>
            </a:r>
          </a:p>
          <a:p>
            <a:pPr lvl="1"/>
            <a:r>
              <a:rPr lang="en-US" dirty="0" smtClean="0">
                <a:latin typeface="Helvetica" pitchFamily="34" charset="0"/>
              </a:rPr>
              <a:t>Ad placement cost</a:t>
            </a:r>
          </a:p>
          <a:p>
            <a:pPr lvl="2"/>
            <a:r>
              <a:rPr lang="en-US" dirty="0" smtClean="0">
                <a:latin typeface="Helvetica" pitchFamily="34" charset="0"/>
              </a:rPr>
              <a:t>Pay per click (click-through 0.05% - </a:t>
            </a:r>
            <a:r>
              <a:rPr lang="en-US" dirty="0" smtClean="0">
                <a:latin typeface="Helvetica" pitchFamily="34" charset="0"/>
              </a:rPr>
              <a:t>0.2</a:t>
            </a:r>
            <a:r>
              <a:rPr lang="en-US" dirty="0" smtClean="0">
                <a:latin typeface="Helvetica" pitchFamily="34" charset="0"/>
              </a:rPr>
              <a:t>%)</a:t>
            </a:r>
          </a:p>
          <a:p>
            <a:pPr lvl="1"/>
            <a:r>
              <a:rPr lang="en-US" dirty="0" smtClean="0">
                <a:latin typeface="Helvetica" pitchFamily="34" charset="0"/>
              </a:rPr>
              <a:t>Recent national </a:t>
            </a:r>
            <a:r>
              <a:rPr lang="en-US" dirty="0" err="1" smtClean="0">
                <a:latin typeface="Helvetica" pitchFamily="34" charset="0"/>
              </a:rPr>
              <a:t>MSM</a:t>
            </a:r>
            <a:r>
              <a:rPr lang="en-US" dirty="0" smtClean="0">
                <a:latin typeface="Helvetica" pitchFamily="34" charset="0"/>
              </a:rPr>
              <a:t> campaign was $1.11 per completed survey</a:t>
            </a:r>
          </a:p>
          <a:p>
            <a:pPr marL="457150" lvl="1" indent="0">
              <a:buNone/>
            </a:pPr>
            <a:endParaRPr lang="en-US" dirty="0" smtClean="0">
              <a:latin typeface="Helvetica" pitchFamily="34" charset="0"/>
            </a:endParaRPr>
          </a:p>
          <a:p>
            <a:r>
              <a:rPr lang="en-US" dirty="0" smtClean="0">
                <a:latin typeface="Helvetica" pitchFamily="34" charset="0"/>
              </a:rPr>
              <a:t>Number of respondents</a:t>
            </a:r>
          </a:p>
          <a:p>
            <a:pPr lvl="1"/>
            <a:r>
              <a:rPr lang="en-US" dirty="0" smtClean="0">
                <a:latin typeface="Helvetica" pitchFamily="34" charset="0"/>
              </a:rPr>
              <a:t>Budget limit</a:t>
            </a:r>
          </a:p>
          <a:p>
            <a:pPr lvl="1"/>
            <a:r>
              <a:rPr lang="en-US" dirty="0" smtClean="0">
                <a:latin typeface="Helvetica" pitchFamily="34" charset="0"/>
              </a:rPr>
              <a:t>Advertise for a specific period of time</a:t>
            </a:r>
          </a:p>
          <a:p>
            <a:pPr lvl="1"/>
            <a:r>
              <a:rPr lang="en-US" dirty="0" smtClean="0">
                <a:latin typeface="Helvetica" pitchFamily="34" charset="0"/>
              </a:rPr>
              <a:t>Monitor number of respondents </a:t>
            </a:r>
          </a:p>
        </p:txBody>
      </p:sp>
      <p:sp>
        <p:nvSpPr>
          <p:cNvPr id="4" name="Rectangle 3"/>
          <p:cNvSpPr/>
          <p:nvPr/>
        </p:nvSpPr>
        <p:spPr>
          <a:xfrm>
            <a:off x="1127760" y="990601"/>
            <a:ext cx="6949440" cy="457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53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pitchFamily="34" charset="0"/>
              </a:rPr>
              <a:t>Logistics of Online Data Collection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Helvetica" pitchFamily="34" charset="0"/>
              </a:rPr>
              <a:t>Time</a:t>
            </a:r>
            <a:endParaRPr lang="en-US" dirty="0">
              <a:latin typeface="Helvetica" pitchFamily="34" charset="0"/>
            </a:endParaRPr>
          </a:p>
          <a:p>
            <a:pPr lvl="1"/>
            <a:r>
              <a:rPr lang="en-US" dirty="0" smtClean="0">
                <a:latin typeface="Helvetica" pitchFamily="34" charset="0"/>
              </a:rPr>
              <a:t>Only a few weeks!</a:t>
            </a:r>
          </a:p>
          <a:p>
            <a:pPr lvl="1"/>
            <a:r>
              <a:rPr lang="en-US" dirty="0" smtClean="0">
                <a:latin typeface="Helvetica" pitchFamily="34" charset="0"/>
              </a:rPr>
              <a:t>E.g., survey of rural </a:t>
            </a:r>
            <a:r>
              <a:rPr lang="en-US" dirty="0" err="1" smtClean="0">
                <a:latin typeface="Helvetica" pitchFamily="34" charset="0"/>
              </a:rPr>
              <a:t>LGBTQ</a:t>
            </a:r>
            <a:r>
              <a:rPr lang="en-US" dirty="0" smtClean="0">
                <a:latin typeface="Helvetica" pitchFamily="34" charset="0"/>
              </a:rPr>
              <a:t> respondents had 974 completed surveys in 10 days including:</a:t>
            </a:r>
          </a:p>
          <a:p>
            <a:pPr lvl="2"/>
            <a:r>
              <a:rPr lang="en-US" dirty="0" smtClean="0">
                <a:latin typeface="Helvetica" pitchFamily="34" charset="0"/>
              </a:rPr>
              <a:t>450 </a:t>
            </a:r>
            <a:r>
              <a:rPr lang="en-US" dirty="0" err="1" smtClean="0">
                <a:latin typeface="Helvetica" pitchFamily="34" charset="0"/>
              </a:rPr>
              <a:t>MSM</a:t>
            </a:r>
            <a:r>
              <a:rPr lang="en-US" dirty="0" smtClean="0">
                <a:latin typeface="Helvetica" pitchFamily="34" charset="0"/>
              </a:rPr>
              <a:t> respondents (in 5 days)</a:t>
            </a:r>
          </a:p>
          <a:p>
            <a:pPr lvl="2"/>
            <a:r>
              <a:rPr lang="en-US" dirty="0" smtClean="0">
                <a:latin typeface="Helvetica" pitchFamily="34" charset="0"/>
              </a:rPr>
              <a:t>200 transgender respondents</a:t>
            </a:r>
          </a:p>
          <a:p>
            <a:pPr lvl="1"/>
            <a:r>
              <a:rPr lang="en-US" dirty="0" smtClean="0">
                <a:latin typeface="Helvetica" pitchFamily="34" charset="0"/>
              </a:rPr>
              <a:t>Depends on </a:t>
            </a:r>
            <a:r>
              <a:rPr lang="en-US" u="sng" dirty="0" smtClean="0">
                <a:latin typeface="Helvetica" pitchFamily="34" charset="0"/>
              </a:rPr>
              <a:t>where</a:t>
            </a:r>
            <a:r>
              <a:rPr lang="en-US" dirty="0" smtClean="0">
                <a:latin typeface="Helvetica" pitchFamily="34" charset="0"/>
              </a:rPr>
              <a:t> and </a:t>
            </a:r>
            <a:r>
              <a:rPr lang="en-US" dirty="0" smtClean="0">
                <a:latin typeface="Helvetica" pitchFamily="34" charset="0"/>
              </a:rPr>
              <a:t>to </a:t>
            </a:r>
            <a:r>
              <a:rPr lang="en-US" u="sng" dirty="0" smtClean="0">
                <a:latin typeface="Helvetica" pitchFamily="34" charset="0"/>
              </a:rPr>
              <a:t>whom</a:t>
            </a:r>
            <a:r>
              <a:rPr lang="en-US" dirty="0" smtClean="0">
                <a:latin typeface="Helvetica" pitchFamily="34" charset="0"/>
              </a:rPr>
              <a:t> </a:t>
            </a:r>
            <a:r>
              <a:rPr lang="en-US" dirty="0" smtClean="0">
                <a:latin typeface="Helvetica" pitchFamily="34" charset="0"/>
              </a:rPr>
              <a:t>you are targeting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127760" y="990601"/>
            <a:ext cx="6949440" cy="457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94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Helvetica" pitchFamily="34" charset="0"/>
              </a:rPr>
              <a:t>Online Data Collection Caveats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Helvetica" pitchFamily="34" charset="0"/>
              </a:rPr>
              <a:t>Selection bias </a:t>
            </a:r>
          </a:p>
          <a:p>
            <a:pPr lvl="1"/>
            <a:r>
              <a:rPr lang="en-US" dirty="0" smtClean="0">
                <a:latin typeface="Helvetica" pitchFamily="34" charset="0"/>
              </a:rPr>
              <a:t>Internet, website/app, advertisement</a:t>
            </a:r>
          </a:p>
          <a:p>
            <a:r>
              <a:rPr lang="en-US" dirty="0" smtClean="0">
                <a:latin typeface="Helvetica" pitchFamily="34" charset="0"/>
              </a:rPr>
              <a:t>Duplicate responses</a:t>
            </a:r>
          </a:p>
          <a:p>
            <a:r>
              <a:rPr lang="en-US" dirty="0" smtClean="0">
                <a:latin typeface="Helvetica" pitchFamily="34" charset="0"/>
              </a:rPr>
              <a:t>Incomplete surveys: importance of survey design</a:t>
            </a:r>
          </a:p>
          <a:p>
            <a:endParaRPr lang="en-US" dirty="0" smtClean="0">
              <a:latin typeface="Helvetic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7760" y="990601"/>
            <a:ext cx="6949440" cy="457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40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Helvetica" pitchFamily="34" charset="0"/>
              </a:rPr>
              <a:t>Survey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Helvetica" pitchFamily="34" charset="0"/>
              </a:rPr>
              <a:t>Interest in receiving data from survey</a:t>
            </a:r>
          </a:p>
          <a:p>
            <a:r>
              <a:rPr lang="en-US" dirty="0" smtClean="0">
                <a:latin typeface="Helvetica" pitchFamily="34" charset="0"/>
              </a:rPr>
              <a:t>Feedback</a:t>
            </a:r>
          </a:p>
          <a:p>
            <a:pPr marL="0" indent="0">
              <a:buNone/>
            </a:pPr>
            <a:endParaRPr lang="en-US" dirty="0" smtClean="0">
              <a:latin typeface="Helvetic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7760" y="990601"/>
            <a:ext cx="6949440" cy="457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09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1219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>
                <a:latin typeface="Helvetica" pitchFamily="34" charset="0"/>
              </a:rPr>
              <a:t>Questions?</a:t>
            </a:r>
          </a:p>
          <a:p>
            <a:pPr marL="0" indent="0">
              <a:buNone/>
            </a:pPr>
            <a:endParaRPr lang="en-US" sz="6600" dirty="0" smtClean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09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Helvetica" pitchFamily="34" charset="0"/>
              </a:rPr>
              <a:t>Outline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</a:rPr>
              <a:t>Online survey: “</a:t>
            </a:r>
            <a:r>
              <a:rPr lang="en-US" dirty="0" err="1" smtClean="0">
                <a:latin typeface="Helvetica" pitchFamily="34" charset="0"/>
              </a:rPr>
              <a:t>MSM</a:t>
            </a:r>
            <a:r>
              <a:rPr lang="en-US" dirty="0" smtClean="0">
                <a:latin typeface="Helvetica" pitchFamily="34" charset="0"/>
              </a:rPr>
              <a:t> testing practices and preferences survey”</a:t>
            </a:r>
          </a:p>
          <a:p>
            <a:r>
              <a:rPr lang="en-US" dirty="0" smtClean="0">
                <a:latin typeface="Helvetica" pitchFamily="34" charset="0"/>
              </a:rPr>
              <a:t>Benefits of online data collection</a:t>
            </a:r>
          </a:p>
          <a:p>
            <a:r>
              <a:rPr lang="en-US" dirty="0" smtClean="0">
                <a:latin typeface="Helvetica" pitchFamily="34" charset="0"/>
              </a:rPr>
              <a:t>Logistics</a:t>
            </a:r>
          </a:p>
          <a:p>
            <a:r>
              <a:rPr lang="en-US" dirty="0" smtClean="0">
                <a:latin typeface="Helvetica" pitchFamily="34" charset="0"/>
              </a:rPr>
              <a:t>Caveats</a:t>
            </a:r>
          </a:p>
          <a:p>
            <a:r>
              <a:rPr lang="en-US" dirty="0" smtClean="0">
                <a:latin typeface="Helvetica" pitchFamily="34" charset="0"/>
              </a:rPr>
              <a:t>Survey Feedback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7760" y="990601"/>
            <a:ext cx="6949440" cy="457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70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Helvetica" pitchFamily="34" charset="0"/>
              </a:rPr>
              <a:t>MSM Testing Survey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64819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latin typeface="Helvetica" pitchFamily="34" charset="0"/>
              </a:rPr>
              <a:t>Technical Cooperation Group (</a:t>
            </a:r>
            <a:r>
              <a:rPr lang="en-US" dirty="0" err="1" smtClean="0">
                <a:latin typeface="Helvetica" pitchFamily="34" charset="0"/>
              </a:rPr>
              <a:t>TCG</a:t>
            </a:r>
            <a:r>
              <a:rPr lang="en-US" dirty="0" smtClean="0">
                <a:latin typeface="Helvetica" pitchFamily="34" charset="0"/>
              </a:rPr>
              <a:t>):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Helvetica" pitchFamily="34" charset="0"/>
              </a:rPr>
              <a:t>Collect and disseminate health department best practices related to high-impact HIV </a:t>
            </a:r>
            <a:r>
              <a:rPr lang="en-US" dirty="0" smtClean="0">
                <a:latin typeface="Helvetica" pitchFamily="34" charset="0"/>
              </a:rPr>
              <a:t>prevention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Helvetica" pitchFamily="34" charset="0"/>
              </a:rPr>
              <a:t>PHSKC, Mississippi</a:t>
            </a:r>
            <a:r>
              <a:rPr lang="en-US" dirty="0" smtClean="0">
                <a:latin typeface="Helvetica" pitchFamily="34" charset="0"/>
              </a:rPr>
              <a:t>, Tennessee, North Carolina, Florida, Chicago, Philadelphia</a:t>
            </a:r>
          </a:p>
          <a:p>
            <a:pPr marL="0" indent="0">
              <a:buNone/>
            </a:pPr>
            <a:endParaRPr lang="en-US" dirty="0" smtClean="0">
              <a:latin typeface="Helvetic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7760" y="990601"/>
            <a:ext cx="6949440" cy="457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76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Helvetica" pitchFamily="34" charset="0"/>
              </a:rPr>
              <a:t>MSM Testing Survey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525963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Helvetica" pitchFamily="34" charset="0"/>
              </a:rPr>
              <a:t>Purpose</a:t>
            </a:r>
            <a:r>
              <a:rPr lang="en-US" dirty="0" smtClean="0">
                <a:latin typeface="Helvetica" pitchFamily="34" charset="0"/>
              </a:rPr>
              <a:t>: Examine MSM-focused </a:t>
            </a:r>
            <a:r>
              <a:rPr lang="en-US" dirty="0" smtClean="0">
                <a:latin typeface="Helvetica" pitchFamily="34" charset="0"/>
              </a:rPr>
              <a:t>HIV testing </a:t>
            </a:r>
            <a:r>
              <a:rPr lang="en-US" dirty="0">
                <a:latin typeface="Helvetica" pitchFamily="34" charset="0"/>
              </a:rPr>
              <a:t>infrastructure and preferences for </a:t>
            </a:r>
            <a:r>
              <a:rPr lang="en-US" dirty="0" smtClean="0">
                <a:latin typeface="Helvetica" pitchFamily="34" charset="0"/>
              </a:rPr>
              <a:t>testing in each health jurisdiction</a:t>
            </a:r>
          </a:p>
          <a:p>
            <a:pPr marL="0" indent="0">
              <a:buNone/>
            </a:pPr>
            <a:endParaRPr lang="en-US" dirty="0">
              <a:latin typeface="Helvetica" pitchFamily="34" charset="0"/>
            </a:endParaRPr>
          </a:p>
          <a:p>
            <a:pPr>
              <a:spcBef>
                <a:spcPts val="1200"/>
              </a:spcBef>
            </a:pPr>
            <a:r>
              <a:rPr lang="en-US" u="sng" dirty="0" smtClean="0">
                <a:latin typeface="Helvetica" pitchFamily="34" charset="0"/>
              </a:rPr>
              <a:t>Outcome</a:t>
            </a:r>
            <a:r>
              <a:rPr lang="en-US" dirty="0" smtClean="0">
                <a:latin typeface="Helvetica" pitchFamily="34" charset="0"/>
              </a:rPr>
              <a:t>: Enhance local testing services for </a:t>
            </a:r>
            <a:r>
              <a:rPr lang="en-US" dirty="0" err="1" smtClean="0">
                <a:latin typeface="Helvetica" pitchFamily="34" charset="0"/>
              </a:rPr>
              <a:t>MSM</a:t>
            </a:r>
            <a:endParaRPr lang="en-US" dirty="0">
              <a:latin typeface="Helvetica" pitchFamily="34" charset="0"/>
            </a:endParaRPr>
          </a:p>
          <a:p>
            <a:pPr marL="0" indent="0">
              <a:buNone/>
            </a:pPr>
            <a:endParaRPr lang="en-US" dirty="0" smtClean="0">
              <a:latin typeface="Helvetic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7760" y="990601"/>
            <a:ext cx="6949440" cy="457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01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Helvetica" pitchFamily="34" charset="0"/>
              </a:rPr>
              <a:t>MSM</a:t>
            </a:r>
            <a:r>
              <a:rPr lang="en-US" dirty="0" smtClean="0">
                <a:latin typeface="Helvetica" pitchFamily="34" charset="0"/>
              </a:rPr>
              <a:t> Testing Survey Topics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Helvetica" pitchFamily="34" charset="0"/>
              </a:rPr>
              <a:t>HIV testing history &amp; where last tested</a:t>
            </a:r>
          </a:p>
          <a:p>
            <a:r>
              <a:rPr lang="en-US" dirty="0" smtClean="0">
                <a:latin typeface="Helvetica" pitchFamily="34" charset="0"/>
              </a:rPr>
              <a:t>Reasons for not testing</a:t>
            </a:r>
          </a:p>
          <a:p>
            <a:r>
              <a:rPr lang="en-US" dirty="0" smtClean="0">
                <a:latin typeface="Helvetica" pitchFamily="34" charset="0"/>
              </a:rPr>
              <a:t>Testing for HIV/</a:t>
            </a:r>
            <a:r>
              <a:rPr lang="en-US" dirty="0" err="1" smtClean="0">
                <a:latin typeface="Helvetica" pitchFamily="34" charset="0"/>
              </a:rPr>
              <a:t>STIs</a:t>
            </a:r>
            <a:r>
              <a:rPr lang="en-US" dirty="0" smtClean="0">
                <a:latin typeface="Helvetica" pitchFamily="34" charset="0"/>
              </a:rPr>
              <a:t> at same time</a:t>
            </a:r>
          </a:p>
          <a:p>
            <a:r>
              <a:rPr lang="en-US" dirty="0" smtClean="0">
                <a:latin typeface="Helvetica" pitchFamily="34" charset="0"/>
              </a:rPr>
              <a:t>PCP testing for HIV/STI</a:t>
            </a:r>
          </a:p>
          <a:p>
            <a:r>
              <a:rPr lang="en-US" dirty="0" smtClean="0">
                <a:latin typeface="Helvetica" pitchFamily="34" charset="0"/>
              </a:rPr>
              <a:t>Preferences for testing location and type</a:t>
            </a:r>
          </a:p>
          <a:p>
            <a:r>
              <a:rPr lang="en-US" dirty="0" smtClean="0">
                <a:latin typeface="Helvetica" pitchFamily="34" charset="0"/>
              </a:rPr>
              <a:t>Utilization of specialty </a:t>
            </a:r>
            <a:r>
              <a:rPr lang="en-US" dirty="0" err="1" smtClean="0">
                <a:latin typeface="Helvetica" pitchFamily="34" charset="0"/>
              </a:rPr>
              <a:t>MSM</a:t>
            </a:r>
            <a:r>
              <a:rPr lang="en-US" dirty="0" smtClean="0">
                <a:latin typeface="Helvetica" pitchFamily="34" charset="0"/>
              </a:rPr>
              <a:t> care clinics</a:t>
            </a:r>
          </a:p>
          <a:p>
            <a:r>
              <a:rPr lang="en-US" dirty="0" smtClean="0">
                <a:latin typeface="Helvetica" pitchFamily="34" charset="0"/>
              </a:rPr>
              <a:t>Stigma and </a:t>
            </a:r>
            <a:r>
              <a:rPr lang="en-US" dirty="0" err="1" smtClean="0">
                <a:latin typeface="Helvetica" pitchFamily="34" charset="0"/>
              </a:rPr>
              <a:t>outness</a:t>
            </a:r>
            <a:endParaRPr lang="en-US" dirty="0" smtClean="0">
              <a:latin typeface="Helvetica" pitchFamily="34" charset="0"/>
            </a:endParaRPr>
          </a:p>
          <a:p>
            <a:endParaRPr lang="en-US" dirty="0" smtClean="0">
              <a:latin typeface="Helvetic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7760" y="990601"/>
            <a:ext cx="6949440" cy="457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Helvetica" pitchFamily="34" charset="0"/>
              </a:rPr>
              <a:t>MSM Testing Survey</a:t>
            </a:r>
            <a:endParaRPr lang="en-US" dirty="0">
              <a:latin typeface="Helvetica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872216"/>
              </p:ext>
            </p:extLst>
          </p:nvPr>
        </p:nvGraphicFramePr>
        <p:xfrm>
          <a:off x="1828800" y="1524000"/>
          <a:ext cx="527304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98704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Health jurisdiction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Target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 number of respondents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Florida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500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Tennessee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300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Mississippi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300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North Carolina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300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Washington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300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Philadelphia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200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Chicago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200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TOTAL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Helvetica" pitchFamily="34" charset="0"/>
                        </a:rPr>
                        <a:t>2,100</a:t>
                      </a:r>
                      <a:endParaRPr lang="en-US" sz="2400" dirty="0">
                        <a:solidFill>
                          <a:schemeClr val="tx1"/>
                        </a:solidFill>
                        <a:latin typeface="Helvetic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27760" y="990601"/>
            <a:ext cx="6949440" cy="457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5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Helvetica" pitchFamily="34" charset="0"/>
              </a:rPr>
              <a:t>Why Online Data Collection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Helvetica" pitchFamily="34" charset="0"/>
              </a:rPr>
              <a:t>Quick</a:t>
            </a:r>
          </a:p>
          <a:p>
            <a:r>
              <a:rPr lang="en-US" dirty="0" smtClean="0">
                <a:latin typeface="Helvetica" pitchFamily="34" charset="0"/>
              </a:rPr>
              <a:t>Inexpensive</a:t>
            </a:r>
          </a:p>
          <a:p>
            <a:r>
              <a:rPr lang="en-US" dirty="0" smtClean="0">
                <a:latin typeface="Helvetica" pitchFamily="34" charset="0"/>
              </a:rPr>
              <a:t>Easy for respondents</a:t>
            </a:r>
          </a:p>
          <a:p>
            <a:r>
              <a:rPr lang="en-US" dirty="0" smtClean="0">
                <a:latin typeface="Helvetica" pitchFamily="34" charset="0"/>
              </a:rPr>
              <a:t>Wide geographic reach</a:t>
            </a:r>
          </a:p>
          <a:p>
            <a:r>
              <a:rPr lang="en-US" dirty="0">
                <a:latin typeface="Helvetica" pitchFamily="34" charset="0"/>
              </a:rPr>
              <a:t>Monitor data in </a:t>
            </a:r>
            <a:r>
              <a:rPr lang="en-US" dirty="0" smtClean="0">
                <a:latin typeface="Helvetica" pitchFamily="34" charset="0"/>
              </a:rPr>
              <a:t>real-time</a:t>
            </a:r>
          </a:p>
          <a:p>
            <a:pPr marL="0" indent="0">
              <a:buNone/>
            </a:pPr>
            <a:endParaRPr lang="en-US" dirty="0" smtClean="0">
              <a:latin typeface="Helvetica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Helvetica" pitchFamily="34" charset="0"/>
              </a:rPr>
              <a:t>Best suited for prevalence estimates and location-specific data</a:t>
            </a:r>
          </a:p>
          <a:p>
            <a:endParaRPr lang="en-US" dirty="0" smtClean="0">
              <a:latin typeface="Helvetic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7760" y="990601"/>
            <a:ext cx="6949440" cy="457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64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Helvetica" pitchFamily="34" charset="0"/>
              </a:rPr>
              <a:t>How it works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7760" y="990601"/>
            <a:ext cx="6949440" cy="457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latin typeface="Helvetica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743200" y="2133601"/>
            <a:ext cx="7620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74620" y="3581400"/>
            <a:ext cx="81534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743200" y="4395985"/>
            <a:ext cx="762000" cy="53518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557786"/>
            <a:ext cx="9982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90184" y="3194796"/>
            <a:ext cx="88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Click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451" y="1371600"/>
            <a:ext cx="1200349" cy="12003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267" y="4395985"/>
            <a:ext cx="1278533" cy="12785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76" y="3296483"/>
            <a:ext cx="2111324" cy="52260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505" y="2803425"/>
            <a:ext cx="1555949" cy="155594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771532" y="2465527"/>
            <a:ext cx="166189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 pitchFamily="34" charset="0"/>
              </a:rPr>
              <a:t>Advertisement</a:t>
            </a:r>
            <a:endParaRPr lang="en-US" dirty="0">
              <a:latin typeface="Helvetica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93" b="38024"/>
          <a:stretch/>
        </p:blipFill>
        <p:spPr>
          <a:xfrm>
            <a:off x="6553200" y="3265393"/>
            <a:ext cx="2466975" cy="56327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666942" y="4876800"/>
            <a:ext cx="1946031" cy="64633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 pitchFamily="34" charset="0"/>
              </a:rPr>
              <a:t>Could be millions of impressions!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18439" y="4876799"/>
            <a:ext cx="2136496" cy="64633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" pitchFamily="34" charset="0"/>
              </a:rPr>
              <a:t>But only 100s of respondents</a:t>
            </a:r>
            <a:endParaRPr lang="en-US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65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8" grpId="0"/>
      <p:bldP spid="15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pitchFamily="34" charset="0"/>
              </a:rPr>
              <a:t>Logistics of Online Data Collection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Helvetica" pitchFamily="34" charset="0"/>
              </a:rPr>
              <a:t>Advertising (recruitment):</a:t>
            </a:r>
          </a:p>
          <a:p>
            <a:pPr marL="0" indent="0">
              <a:buNone/>
            </a:pPr>
            <a:endParaRPr lang="en-US" sz="800" dirty="0" smtClean="0">
              <a:latin typeface="Helvetica" pitchFamily="34" charset="0"/>
            </a:endParaRPr>
          </a:p>
          <a:p>
            <a:r>
              <a:rPr lang="en-US" dirty="0" smtClean="0">
                <a:latin typeface="Helvetica" pitchFamily="34" charset="0"/>
              </a:rPr>
              <a:t>Targeted advertising on Facebook:</a:t>
            </a:r>
          </a:p>
          <a:p>
            <a:pPr lvl="1"/>
            <a:r>
              <a:rPr lang="en-US" dirty="0" smtClean="0">
                <a:latin typeface="Helvetica" pitchFamily="34" charset="0"/>
              </a:rPr>
              <a:t>Location</a:t>
            </a:r>
          </a:p>
          <a:p>
            <a:pPr lvl="1"/>
            <a:r>
              <a:rPr lang="en-US" dirty="0" smtClean="0">
                <a:latin typeface="Helvetica" pitchFamily="34" charset="0"/>
              </a:rPr>
              <a:t>Demographics</a:t>
            </a:r>
          </a:p>
          <a:p>
            <a:pPr lvl="1"/>
            <a:r>
              <a:rPr lang="en-US" dirty="0" smtClean="0">
                <a:latin typeface="Helvetica" pitchFamily="34" charset="0"/>
              </a:rPr>
              <a:t>Interests</a:t>
            </a:r>
            <a:endParaRPr lang="en-US" dirty="0">
              <a:latin typeface="Helvetica" pitchFamily="34" charset="0"/>
            </a:endParaRPr>
          </a:p>
          <a:p>
            <a:r>
              <a:rPr lang="en-US" dirty="0" smtClean="0">
                <a:latin typeface="Helvetica" pitchFamily="34" charset="0"/>
              </a:rPr>
              <a:t>Facebook gives denominator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1127760" y="990601"/>
            <a:ext cx="6949440" cy="457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47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5834</TotalTime>
  <Words>338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Helvetica</vt:lpstr>
      <vt:lpstr>Office Theme</vt:lpstr>
      <vt:lpstr> Online data collection for health department utilization  Christine Khosropour CFAR-Public Health Consortium Meeting October 7, 2014  </vt:lpstr>
      <vt:lpstr>Outline</vt:lpstr>
      <vt:lpstr>MSM Testing Survey</vt:lpstr>
      <vt:lpstr>MSM Testing Survey</vt:lpstr>
      <vt:lpstr>MSM Testing Survey Topics</vt:lpstr>
      <vt:lpstr>MSM Testing Survey</vt:lpstr>
      <vt:lpstr>Why Online Data Collection</vt:lpstr>
      <vt:lpstr>How it works</vt:lpstr>
      <vt:lpstr>Logistics of Online Data Collection</vt:lpstr>
      <vt:lpstr>PowerPoint Presentation</vt:lpstr>
      <vt:lpstr>PowerPoint Presentation</vt:lpstr>
      <vt:lpstr>Logistics of Online Data Collection</vt:lpstr>
      <vt:lpstr>Logistics of Online Data Collection</vt:lpstr>
      <vt:lpstr>Online Data Collection Caveats</vt:lpstr>
      <vt:lpstr>Survey</vt:lpstr>
      <vt:lpstr>PowerPoint Presentation</vt:lpstr>
    </vt:vector>
  </TitlesOfParts>
  <Company>King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Khosropour, Christine</dc:creator>
  <cp:lastModifiedBy>Christine Khosropour</cp:lastModifiedBy>
  <cp:revision>223</cp:revision>
  <cp:lastPrinted>2014-10-02T15:00:58Z</cp:lastPrinted>
  <dcterms:created xsi:type="dcterms:W3CDTF">2012-07-12T17:13:47Z</dcterms:created>
  <dcterms:modified xsi:type="dcterms:W3CDTF">2014-10-06T05:13:34Z</dcterms:modified>
</cp:coreProperties>
</file>