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1"/>
  </p:notesMasterIdLst>
  <p:sldIdLst>
    <p:sldId id="333" r:id="rId2"/>
    <p:sldId id="330" r:id="rId3"/>
    <p:sldId id="314" r:id="rId4"/>
    <p:sldId id="386" r:id="rId5"/>
    <p:sldId id="376" r:id="rId6"/>
    <p:sldId id="341" r:id="rId7"/>
    <p:sldId id="342" r:id="rId8"/>
    <p:sldId id="343" r:id="rId9"/>
    <p:sldId id="344" r:id="rId10"/>
    <p:sldId id="363" r:id="rId11"/>
    <p:sldId id="364" r:id="rId12"/>
    <p:sldId id="365" r:id="rId13"/>
    <p:sldId id="347" r:id="rId14"/>
    <p:sldId id="348" r:id="rId15"/>
    <p:sldId id="349" r:id="rId16"/>
    <p:sldId id="366" r:id="rId17"/>
    <p:sldId id="351" r:id="rId18"/>
    <p:sldId id="352" r:id="rId19"/>
    <p:sldId id="387" r:id="rId20"/>
    <p:sldId id="354" r:id="rId21"/>
    <p:sldId id="367" r:id="rId22"/>
    <p:sldId id="378" r:id="rId23"/>
    <p:sldId id="379" r:id="rId24"/>
    <p:sldId id="380" r:id="rId25"/>
    <p:sldId id="381" r:id="rId26"/>
    <p:sldId id="382" r:id="rId27"/>
    <p:sldId id="383" r:id="rId28"/>
    <p:sldId id="384" r:id="rId29"/>
    <p:sldId id="385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40" autoAdjust="0"/>
    <p:restoredTop sz="98548" autoAdjust="0"/>
  </p:normalViewPr>
  <p:slideViewPr>
    <p:cSldViewPr>
      <p:cViewPr>
        <p:scale>
          <a:sx n="90" d="100"/>
          <a:sy n="90" d="100"/>
        </p:scale>
        <p:origin x="-72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232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2196ABA-07DF-4626-BA9B-0C40F37B06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</a:t>
            </a:r>
            <a:r>
              <a:rPr lang="en-US" dirty="0" err="1" smtClean="0"/>
              <a:t>descision</a:t>
            </a:r>
            <a:r>
              <a:rPr lang="en-US" dirty="0" smtClean="0"/>
              <a:t>-maker moved to another position in the</a:t>
            </a:r>
            <a:r>
              <a:rPr lang="en-US" baseline="0" dirty="0" smtClean="0"/>
              <a:t> MOH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196ABA-07DF-4626-BA9B-0C40F37B06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Standard</a:t>
            </a:r>
            <a:r>
              <a:rPr lang="en-US" baseline="0" dirty="0" smtClean="0"/>
              <a:t> of </a:t>
            </a:r>
            <a:r>
              <a:rPr lang="en-US" baseline="0" dirty="0" err="1" smtClean="0"/>
              <a:t>tx</a:t>
            </a:r>
            <a:r>
              <a:rPr lang="en-US" baseline="0" dirty="0" smtClean="0"/>
              <a:t> is 3 doses of PCN if you don’t know when you were infected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196ABA-07DF-4626-BA9B-0C40F37B06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pPr>
              <a:defRPr/>
            </a:pPr>
            <a:fld id="{EFDAAE6A-7EB9-4125-BFE4-9B31F68A77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F13835-2591-4A43-A0B4-A49564294E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C3DCD7-20F8-4D3B-A387-908EA929AF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CA121-D6BB-476B-AF23-B3E1D3105C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9AE51-E19C-4838-89E4-C41A1DE9E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E8154-A5CF-484B-8ADD-171A841F4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30A866-9F89-4BEF-AF17-5FA889D6FA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pPr>
              <a:defRPr/>
            </a:pPr>
            <a:fld id="{ACCBA3DA-B7E5-46DF-BDB8-029E535300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25E5A9-BCDE-4B88-B6EB-98992D0B08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093E73-6CB4-49BA-AE48-39E6F277A8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BFD39-282B-41CB-9A80-4CF847603A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E1BBE1-FC7C-4BE4-ACB4-33D36D1E240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F8454F-8F31-4852-B6FA-CAD9F9C227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A2387D-4A07-4AD9-B9CC-FA02068442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6EF8B6A-37A8-43F6-B3F2-D6B1372025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4" r:id="rId13"/>
    <p:sldLayoutId id="2147483735" r:id="rId14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sherr@uw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clipartreview.com/_gallery/_LG/14513941.jpg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9060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From Research to Policy</a:t>
            </a:r>
            <a:br>
              <a:rPr lang="en-US" sz="4400" dirty="0" smtClean="0"/>
            </a:br>
            <a:r>
              <a:rPr lang="en-US" sz="3200" dirty="0" smtClean="0"/>
              <a:t> or</a:t>
            </a:r>
            <a:br>
              <a:rPr lang="en-US" sz="3200" dirty="0" smtClean="0"/>
            </a:br>
            <a:r>
              <a:rPr lang="en-US" sz="4400" dirty="0" smtClean="0"/>
              <a:t>What’s the point of all </a:t>
            </a:r>
            <a:r>
              <a:rPr lang="en-US" sz="4400" dirty="0" smtClean="0"/>
              <a:t>the graphs </a:t>
            </a:r>
            <a:r>
              <a:rPr lang="en-US" sz="4400" dirty="0" smtClean="0"/>
              <a:t>and charts?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886200"/>
            <a:ext cx="6858000" cy="5334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</a:rPr>
              <a:t>Kenny Sherr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>
                <a:latin typeface="Calibri" pitchFamily="34" charset="0"/>
                <a:hlinkClick r:id="rId2"/>
              </a:rPr>
              <a:t>ksherr@uw.edu</a:t>
            </a:r>
            <a:r>
              <a:rPr lang="en-US" dirty="0" smtClean="0">
                <a:latin typeface="Calibri" pitchFamily="34" charset="0"/>
              </a:rPr>
              <a:t> </a:t>
            </a:r>
          </a:p>
          <a:p>
            <a:pPr>
              <a:lnSpc>
                <a:spcPct val="90000"/>
              </a:lnSpc>
              <a:defRPr/>
            </a:pPr>
            <a:endParaRPr lang="en-US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  <a:defRPr/>
            </a:pPr>
            <a:endParaRPr lang="en-US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mtClean="0">
                <a:latin typeface="Calibri" pitchFamily="34" charset="0"/>
              </a:rPr>
              <a:t>July 27, 2012</a:t>
            </a:r>
            <a:endParaRPr lang="en-US" dirty="0" smtClean="0">
              <a:latin typeface="Calibri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dirty="0" smtClean="0"/>
              <a:t>Preference for future births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533400" y="1600200"/>
          <a:ext cx="79248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120"/>
                <a:gridCol w="1761067"/>
                <a:gridCol w="1584960"/>
                <a:gridCol w="1434253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Experience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</a:t>
                      </a:r>
                      <a:r>
                        <a:rPr lang="en-US" baseline="0" dirty="0" smtClean="0"/>
                        <a:t> 1</a:t>
                      </a:r>
                    </a:p>
                    <a:p>
                      <a:r>
                        <a:rPr lang="en-US" baseline="0" dirty="0" smtClean="0"/>
                        <a:t>(trained TBA)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 2 </a:t>
                      </a:r>
                    </a:p>
                    <a:p>
                      <a:r>
                        <a:rPr lang="en-US" dirty="0" smtClean="0"/>
                        <a:t>(no trained</a:t>
                      </a:r>
                      <a:r>
                        <a:rPr lang="en-US" baseline="0" dirty="0" smtClean="0"/>
                        <a:t> TBA)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 3 </a:t>
                      </a:r>
                    </a:p>
                    <a:p>
                      <a:r>
                        <a:rPr lang="en-US" dirty="0" smtClean="0"/>
                        <a:t>(HF with midwife)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weighted average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 prefer health facility for</a:t>
                      </a:r>
                      <a:r>
                        <a:rPr lang="en-US" baseline="0" dirty="0" smtClean="0"/>
                        <a:t> next birth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79%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62000" y="3886200"/>
            <a:ext cx="7543800" cy="1057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400" dirty="0" smtClean="0"/>
              <a:t>Policy eventually shifted over time away from the TBA and towards improving maternities</a:t>
            </a:r>
          </a:p>
          <a:p>
            <a:pPr lvl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000" dirty="0" smtClean="0"/>
              <a:t>5 years after study…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TBA OR to Policy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 smtClean="0"/>
              <a:t>Right tool, right question, but wrong timing </a:t>
            </a:r>
          </a:p>
          <a:p>
            <a:pPr lvl="1" eaLnBrk="1" hangingPunct="1">
              <a:defRPr/>
            </a:pPr>
            <a:r>
              <a:rPr lang="en-US" sz="2400" dirty="0" smtClean="0"/>
              <a:t>TBA training initiated despite evidence on efficacy</a:t>
            </a:r>
          </a:p>
          <a:p>
            <a:pPr lvl="1" eaLnBrk="1" hangingPunct="1">
              <a:defRPr/>
            </a:pPr>
            <a:endParaRPr lang="en-US" sz="1200" dirty="0" smtClean="0"/>
          </a:p>
          <a:p>
            <a:pPr lvl="1" eaLnBrk="1" hangingPunct="1">
              <a:defRPr/>
            </a:pPr>
            <a:r>
              <a:rPr lang="en-US" sz="2400" dirty="0" smtClean="0"/>
              <a:t>Key decision-maker rejected it because of her investment in the program and donor support</a:t>
            </a:r>
          </a:p>
          <a:p>
            <a:pPr lvl="1" eaLnBrk="1" hangingPunct="1">
              <a:defRPr/>
            </a:pPr>
            <a:endParaRPr lang="en-US" sz="1200" dirty="0" smtClean="0"/>
          </a:p>
          <a:p>
            <a:pPr lvl="1" eaLnBrk="1" hangingPunct="1">
              <a:defRPr/>
            </a:pPr>
            <a:r>
              <a:rPr lang="en-US" sz="2400" dirty="0" smtClean="0"/>
              <a:t>Insufficient engagement of the right people from the outset </a:t>
            </a:r>
          </a:p>
          <a:p>
            <a:pPr lvl="1" eaLnBrk="1" hangingPunct="1">
              <a:lnSpc>
                <a:spcPct val="50000"/>
              </a:lnSpc>
              <a:defRPr/>
            </a:pPr>
            <a:endParaRPr lang="en-US" sz="1600" dirty="0" smtClean="0"/>
          </a:p>
          <a:p>
            <a:pPr lvl="1" eaLnBrk="1" hangingPunct="1">
              <a:defRPr/>
            </a:pPr>
            <a:r>
              <a:rPr lang="en-US" sz="2400" dirty="0" smtClean="0"/>
              <a:t>Findings not adopted or integrated until there was a change in staff at the MOH level</a:t>
            </a:r>
          </a:p>
          <a:p>
            <a:pPr lvl="2" eaLnBrk="1" hangingPunct="1">
              <a:defRPr/>
            </a:pPr>
            <a:r>
              <a:rPr lang="en-US" sz="2000" dirty="0" smtClean="0"/>
              <a:t>And global transition away from TBAs</a:t>
            </a:r>
          </a:p>
          <a:p>
            <a:pPr eaLnBrk="1" hangingPunct="1">
              <a:defRPr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0010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dirty="0" smtClean="0"/>
              <a:t>Congenital Syphilis Prevention </a:t>
            </a:r>
            <a:r>
              <a:rPr lang="en-US" sz="3600" dirty="0" smtClean="0"/>
              <a:t>(1)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219200"/>
            <a:ext cx="8686800" cy="5638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Arial" charset="0"/>
              </a:rPr>
              <a:t>Unequivocal evidence on efficacy of </a:t>
            </a:r>
            <a:r>
              <a:rPr lang="en-US" sz="2800" dirty="0" smtClean="0">
                <a:cs typeface="Arial" charset="0"/>
              </a:rPr>
              <a:t>intervention</a:t>
            </a:r>
            <a:endParaRPr lang="en-US" sz="28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sz="28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Arial" charset="0"/>
              </a:rPr>
              <a:t>1978:  Universal antenatal syphilis screening made national policy in Mozambique; </a:t>
            </a:r>
            <a:r>
              <a:rPr lang="en-US" sz="2800" dirty="0" smtClean="0">
                <a:cs typeface="Arial" charset="0"/>
              </a:rPr>
              <a:t>screening sporadic </a:t>
            </a:r>
            <a:r>
              <a:rPr lang="en-US" sz="2800" dirty="0" smtClean="0">
                <a:cs typeface="Arial" charset="0"/>
              </a:rPr>
              <a:t>&amp; </a:t>
            </a:r>
            <a:r>
              <a:rPr lang="en-US" sz="2800" dirty="0" smtClean="0">
                <a:cs typeface="Arial" charset="0"/>
              </a:rPr>
              <a:t>uneven</a:t>
            </a:r>
            <a:endParaRPr lang="en-US" sz="2800" dirty="0" smtClean="0">
              <a:cs typeface="Arial" charset="0"/>
            </a:endParaRPr>
          </a:p>
          <a:p>
            <a:pPr eaLnBrk="1" hangingPunct="1">
              <a:lnSpc>
                <a:spcPct val="60000"/>
              </a:lnSpc>
              <a:defRPr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Arial" charset="0"/>
              </a:rPr>
              <a:t>1993:  </a:t>
            </a:r>
            <a:r>
              <a:rPr lang="en-US" sz="2800" dirty="0" smtClean="0">
                <a:cs typeface="Arial" charset="0"/>
              </a:rPr>
              <a:t>Feasibility </a:t>
            </a:r>
            <a:r>
              <a:rPr lang="en-US" sz="2800" dirty="0" smtClean="0">
                <a:cs typeface="Arial" charset="0"/>
              </a:rPr>
              <a:t>s</a:t>
            </a:r>
            <a:r>
              <a:rPr lang="en-US" sz="2800" dirty="0" smtClean="0">
                <a:cs typeface="Arial" charset="0"/>
              </a:rPr>
              <a:t>tudy in </a:t>
            </a:r>
            <a:r>
              <a:rPr lang="en-US" sz="2400" dirty="0" smtClean="0">
                <a:cs typeface="Arial" charset="0"/>
              </a:rPr>
              <a:t>11 </a:t>
            </a:r>
            <a:r>
              <a:rPr lang="en-US" sz="2400" dirty="0" smtClean="0">
                <a:cs typeface="Arial" charset="0"/>
              </a:rPr>
              <a:t>health </a:t>
            </a:r>
            <a:r>
              <a:rPr lang="en-US" sz="2400" dirty="0" smtClean="0">
                <a:cs typeface="Arial" charset="0"/>
              </a:rPr>
              <a:t>facilities </a:t>
            </a:r>
            <a:r>
              <a:rPr lang="en-US" sz="2400" dirty="0" smtClean="0">
                <a:cs typeface="Arial" charset="0"/>
              </a:rPr>
              <a:t>demonstrated r</a:t>
            </a:r>
            <a:r>
              <a:rPr lang="en-US" sz="2400" dirty="0" smtClean="0">
                <a:cs typeface="Arial" charset="0"/>
              </a:rPr>
              <a:t>apid </a:t>
            </a:r>
            <a:r>
              <a:rPr lang="en-US" sz="2400" dirty="0" smtClean="0">
                <a:cs typeface="Arial" charset="0"/>
              </a:rPr>
              <a:t>increase in RPR screening (&lt;5% to 70%)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>
                <a:cs typeface="Arial" charset="0"/>
              </a:rPr>
              <a:t>Advocacy: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>
                <a:cs typeface="Arial" charset="0"/>
              </a:rPr>
              <a:t>Presentations (provincial &amp; national level conferences, Minister of Health, Council of National Directors)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>
                <a:cs typeface="Arial" charset="0"/>
              </a:rPr>
              <a:t>Article and editorial in national medical/health journal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>
                <a:cs typeface="Arial" charset="0"/>
              </a:rPr>
              <a:t>Multiple informal meetings with MOH, UN, </a:t>
            </a:r>
            <a:r>
              <a:rPr lang="en-US" sz="2000" dirty="0" err="1" smtClean="0">
                <a:cs typeface="Arial" charset="0"/>
              </a:rPr>
              <a:t>Bilaterals</a:t>
            </a:r>
            <a:endParaRPr lang="en-US" sz="2000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839200" cy="1219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600" dirty="0" smtClean="0"/>
              <a:t>Congenital Syphilis Prevention </a:t>
            </a:r>
            <a:r>
              <a:rPr lang="en-US" sz="3600" dirty="0" smtClean="0"/>
              <a:t>(2)</a:t>
            </a:r>
            <a:br>
              <a:rPr lang="en-US" sz="3600" dirty="0" smtClean="0"/>
            </a:br>
            <a:r>
              <a:rPr lang="en-US" sz="3600" dirty="0" smtClean="0"/>
              <a:t>pilot </a:t>
            </a:r>
            <a:r>
              <a:rPr lang="en-US" sz="3600" dirty="0" smtClean="0"/>
              <a:t>intervention</a:t>
            </a:r>
            <a:r>
              <a:rPr lang="en-US" sz="3600" dirty="0" smtClean="0"/>
              <a:t>, 1993-94</a:t>
            </a:r>
            <a:br>
              <a:rPr lang="en-US" sz="3600" dirty="0" smtClean="0"/>
            </a:br>
            <a:r>
              <a:rPr lang="en-US" sz="2800" dirty="0" smtClean="0"/>
              <a:t>11 Health Posts - </a:t>
            </a:r>
            <a:r>
              <a:rPr lang="en-US" sz="2400" b="1" dirty="0" err="1" smtClean="0"/>
              <a:t>Manica</a:t>
            </a:r>
            <a:r>
              <a:rPr lang="en-US" sz="2400" b="1" dirty="0" smtClean="0"/>
              <a:t> Province, Mozambique</a:t>
            </a:r>
            <a:endParaRPr lang="en-US" dirty="0" smtClean="0"/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681037" y="1812925"/>
          <a:ext cx="7781925" cy="4105275"/>
        </p:xfrm>
        <a:graphic>
          <a:graphicData uri="http://schemas.openxmlformats.org/presentationml/2006/ole">
            <p:oleObj spid="_x0000_s45058" name="Chart" r:id="rId3" imgW="7781940" imgH="4105365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600" dirty="0" smtClean="0"/>
              <a:t>Congenital Syphilis </a:t>
            </a:r>
            <a:r>
              <a:rPr lang="en-US" sz="3600" dirty="0" smtClean="0"/>
              <a:t>Prevention (3</a:t>
            </a:r>
            <a:r>
              <a:rPr lang="en-US" sz="3600" dirty="0" smtClean="0"/>
              <a:t>)</a:t>
            </a:r>
            <a:endParaRPr lang="en-US" sz="3600" dirty="0" smtClean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524000"/>
            <a:ext cx="8686800" cy="43434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cs typeface="Arial" charset="0"/>
              </a:rPr>
              <a:t>1996:  Syphilis screening made a key element in national 5-year plan</a:t>
            </a:r>
            <a:endParaRPr lang="en-US" sz="2800" dirty="0" smtClean="0"/>
          </a:p>
          <a:p>
            <a:pPr lvl="1" eaLnBrk="1" hangingPunct="1">
              <a:defRPr/>
            </a:pPr>
            <a:endParaRPr lang="en-US" sz="2400" dirty="0" smtClean="0">
              <a:cs typeface="Arial" charset="0"/>
            </a:endParaRPr>
          </a:p>
          <a:p>
            <a:pPr lvl="1" eaLnBrk="1" hangingPunct="1">
              <a:defRPr/>
            </a:pPr>
            <a:r>
              <a:rPr lang="en-US" sz="2400" dirty="0" smtClean="0">
                <a:cs typeface="Arial" charset="0"/>
              </a:rPr>
              <a:t>Provincial Medical Director in </a:t>
            </a:r>
            <a:r>
              <a:rPr lang="en-US" sz="2400" dirty="0" err="1" smtClean="0">
                <a:cs typeface="Arial" charset="0"/>
              </a:rPr>
              <a:t>Manica</a:t>
            </a:r>
            <a:r>
              <a:rPr lang="en-US" sz="2400" dirty="0" smtClean="0">
                <a:cs typeface="Arial" charset="0"/>
              </a:rPr>
              <a:t> province adopted program as a priority</a:t>
            </a:r>
          </a:p>
          <a:p>
            <a:pPr lvl="1" eaLnBrk="1" hangingPunct="1">
              <a:defRPr/>
            </a:pPr>
            <a:endParaRPr lang="en-US" sz="2400" dirty="0" smtClean="0">
              <a:cs typeface="Arial" charset="0"/>
            </a:endParaRPr>
          </a:p>
          <a:p>
            <a:pPr lvl="1" eaLnBrk="1" hangingPunct="1">
              <a:defRPr/>
            </a:pPr>
            <a:r>
              <a:rPr lang="en-US" sz="2400" dirty="0" smtClean="0">
                <a:cs typeface="Arial" charset="0"/>
              </a:rPr>
              <a:t>Increased total screening rate of pregnant women to 50-60% in health facilities with laboratories (one province)</a:t>
            </a:r>
          </a:p>
          <a:p>
            <a:pPr eaLnBrk="1" hangingPunct="1">
              <a:defRPr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/>
              <a:t>Congenital Syphilis </a:t>
            </a:r>
            <a:r>
              <a:rPr lang="en-US" sz="3600" dirty="0" smtClean="0"/>
              <a:t>Prevention(4</a:t>
            </a:r>
            <a:r>
              <a:rPr lang="en-US" sz="3600" dirty="0" smtClean="0"/>
              <a:t>)</a:t>
            </a:r>
            <a:endParaRPr lang="en-US" sz="3600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676400"/>
            <a:ext cx="8915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cs typeface="Arial" charset="0"/>
              </a:rPr>
              <a:t>1998:  Syphilis screening extended to all districts in neighboring province 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cs typeface="Arial" charset="0"/>
              </a:rPr>
              <a:t>Percentage of ANC attendees tested increased to 80% at the health facilities with laboratories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cs typeface="Arial" charset="0"/>
              </a:rPr>
              <a:t>Over </a:t>
            </a:r>
            <a:r>
              <a:rPr lang="en-US" dirty="0" smtClean="0">
                <a:cs typeface="Arial" charset="0"/>
              </a:rPr>
              <a:t>4,000 </a:t>
            </a:r>
            <a:r>
              <a:rPr lang="en-US" dirty="0" err="1" smtClean="0">
                <a:cs typeface="Arial" charset="0"/>
              </a:rPr>
              <a:t>RPR</a:t>
            </a:r>
            <a:r>
              <a:rPr lang="en-US" dirty="0" smtClean="0">
                <a:cs typeface="Arial" charset="0"/>
              </a:rPr>
              <a:t> positive women identified per year (~70% treated)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cs typeface="Arial" charset="0"/>
              </a:rPr>
              <a:t>1999:  Sustained results with no donor input</a:t>
            </a: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/>
              <a:t>Congenital Syphilis </a:t>
            </a:r>
            <a:r>
              <a:rPr lang="en-US" sz="3600" dirty="0" smtClean="0"/>
              <a:t>Prevention(5</a:t>
            </a:r>
            <a:r>
              <a:rPr lang="en-US" sz="3600" dirty="0" smtClean="0"/>
              <a:t>)</a:t>
            </a:r>
            <a:endParaRPr lang="en-US" sz="3600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295400"/>
            <a:ext cx="8610600" cy="4953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Arial" charset="0"/>
              </a:rPr>
              <a:t>2000:  Free treatment for pregnant women as a national norm &amp; MCH nurses empowered to treat RPR+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>
                <a:cs typeface="Arial" charset="0"/>
              </a:rPr>
              <a:t>Treatment </a:t>
            </a:r>
            <a:r>
              <a:rPr lang="en-US" sz="2400" dirty="0" smtClean="0">
                <a:cs typeface="Arial" charset="0"/>
              </a:rPr>
              <a:t>rate increased to 90%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Arial" charset="0"/>
              </a:rPr>
              <a:t>2003:  Introduction of rapid </a:t>
            </a:r>
            <a:r>
              <a:rPr lang="en-US" sz="2800" dirty="0" err="1" smtClean="0">
                <a:cs typeface="Arial" charset="0"/>
              </a:rPr>
              <a:t>treponemal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Immunochromatographic</a:t>
            </a:r>
            <a:r>
              <a:rPr lang="en-US" sz="2800" dirty="0" smtClean="0">
                <a:cs typeface="Arial" charset="0"/>
              </a:rPr>
              <a:t> strip (ICS) test pilot project (with MOH/Gates Foundation) 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 smtClean="0">
                <a:cs typeface="Arial" charset="0"/>
              </a:rPr>
              <a:t>Number of facilities screening increased from 45 to 132 (100% of those with ANC)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 smtClean="0">
                <a:cs typeface="Arial" charset="0"/>
              </a:rPr>
              <a:t>Percentage of ANC attendees tested increased to 93% </a:t>
            </a:r>
            <a:endParaRPr lang="en-US" sz="22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 smtClean="0">
                <a:cs typeface="Arial" charset="0"/>
              </a:rPr>
              <a:t>Over 80,000 women tested annually</a:t>
            </a:r>
            <a:endParaRPr lang="en-US" sz="22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 smtClean="0">
                <a:cs typeface="Arial" charset="0"/>
              </a:rPr>
              <a:t>Over 8,000 syphilis positive women identified per year (96% treated)</a:t>
            </a:r>
            <a:endParaRPr lang="en-US" sz="2200" dirty="0" smtClean="0"/>
          </a:p>
          <a:p>
            <a:pPr lvl="8">
              <a:lnSpc>
                <a:spcPct val="90000"/>
              </a:lnSpc>
              <a:buNone/>
              <a:defRPr/>
            </a:pPr>
            <a:endParaRPr 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990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100" dirty="0" smtClean="0"/>
              <a:t>Congenital Syphilis </a:t>
            </a:r>
            <a:r>
              <a:rPr lang="en-US" sz="3100" dirty="0" smtClean="0"/>
              <a:t>Prevention (6)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ANC screening </a:t>
            </a:r>
            <a:r>
              <a:rPr lang="en-US" sz="2400" dirty="0" err="1" smtClean="0"/>
              <a:t>Manica</a:t>
            </a:r>
            <a:r>
              <a:rPr lang="en-US" sz="2400" dirty="0" smtClean="0"/>
              <a:t> and </a:t>
            </a:r>
            <a:r>
              <a:rPr lang="en-US" sz="2400" dirty="0" err="1" smtClean="0"/>
              <a:t>Sofala</a:t>
            </a:r>
            <a:r>
              <a:rPr lang="en-US" sz="2400" dirty="0" smtClean="0"/>
              <a:t> provinces,</a:t>
            </a:r>
            <a:r>
              <a:rPr lang="en-US" sz="2400" dirty="0" smtClean="0"/>
              <a:t> </a:t>
            </a:r>
            <a:r>
              <a:rPr lang="en-US" sz="2400" dirty="0" smtClean="0"/>
              <a:t>98-04</a:t>
            </a:r>
            <a:endParaRPr lang="en-US" sz="2400" dirty="0" smtClean="0"/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0" y="833438"/>
          <a:ext cx="8943975" cy="5953125"/>
        </p:xfrm>
        <a:graphic>
          <a:graphicData uri="http://schemas.openxmlformats.org/presentationml/2006/ole">
            <p:oleObj spid="_x0000_s46082" name="Worksheet" r:id="rId3" imgW="8763120" imgH="582930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19" name="Rectangle 31"/>
          <p:cNvSpPr>
            <a:spLocks noChangeArrowheads="1"/>
          </p:cNvSpPr>
          <p:nvPr/>
        </p:nvSpPr>
        <p:spPr bwMode="auto">
          <a:xfrm>
            <a:off x="533400" y="152400"/>
            <a:ext cx="8123237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3600" dirty="0" smtClean="0"/>
              <a:t>Congenital Syphilis </a:t>
            </a:r>
            <a:r>
              <a:rPr lang="en-US" sz="3600" dirty="0" smtClean="0"/>
              <a:t>Prevention</a:t>
            </a:r>
            <a:r>
              <a:rPr lang="en-US" sz="3600" dirty="0" smtClean="0">
                <a:solidFill>
                  <a:schemeClr val="tx2"/>
                </a:solidFill>
                <a:latin typeface="Arial" charset="0"/>
              </a:rPr>
              <a:t>(7)</a:t>
            </a:r>
            <a:r>
              <a:rPr lang="en-US" sz="3600" dirty="0" smtClean="0">
                <a:latin typeface="Arial" charset="0"/>
              </a:rPr>
              <a:t> </a:t>
            </a:r>
            <a:endParaRPr lang="en-US" sz="3600" dirty="0"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3200" dirty="0">
                <a:latin typeface="Arial" charset="0"/>
              </a:rPr>
              <a:t>Health Worker Satisfaction Survey</a:t>
            </a:r>
          </a:p>
        </p:txBody>
      </p:sp>
      <p:sp>
        <p:nvSpPr>
          <p:cNvPr id="32771" name="Rectangle 53"/>
          <p:cNvSpPr>
            <a:spLocks noChangeArrowheads="1"/>
          </p:cNvSpPr>
          <p:nvPr/>
        </p:nvSpPr>
        <p:spPr bwMode="auto">
          <a:xfrm rot="-5400000">
            <a:off x="-607218" y="3040856"/>
            <a:ext cx="2006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pt-PT">
                <a:solidFill>
                  <a:schemeClr val="tx2"/>
                </a:solidFill>
                <a:latin typeface="Arial" charset="0"/>
                <a:cs typeface="Arial" charset="0"/>
              </a:rPr>
              <a:t>Number of Answers</a:t>
            </a:r>
            <a:endParaRPr lang="pt-PT" sz="320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32772" name="Rectangle 54"/>
          <p:cNvSpPr>
            <a:spLocks noChangeArrowheads="1"/>
          </p:cNvSpPr>
          <p:nvPr/>
        </p:nvSpPr>
        <p:spPr bwMode="auto">
          <a:xfrm>
            <a:off x="7543800" y="1676400"/>
            <a:ext cx="1600200" cy="1676400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7696200" y="1676401"/>
            <a:ext cx="1447806" cy="1471613"/>
            <a:chOff x="4560" y="1134"/>
            <a:chExt cx="960" cy="927"/>
          </a:xfrm>
        </p:grpSpPr>
        <p:sp>
          <p:nvSpPr>
            <p:cNvPr id="32819" name="Rectangle 55"/>
            <p:cNvSpPr>
              <a:spLocks noChangeArrowheads="1"/>
            </p:cNvSpPr>
            <p:nvPr/>
          </p:nvSpPr>
          <p:spPr bwMode="auto">
            <a:xfrm>
              <a:off x="4560" y="1166"/>
              <a:ext cx="71" cy="77"/>
            </a:xfrm>
            <a:prstGeom prst="rect">
              <a:avLst/>
            </a:prstGeom>
            <a:noFill/>
            <a:ln w="8001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0" name="Rectangle 56"/>
            <p:cNvSpPr>
              <a:spLocks noChangeArrowheads="1"/>
            </p:cNvSpPr>
            <p:nvPr/>
          </p:nvSpPr>
          <p:spPr bwMode="auto">
            <a:xfrm>
              <a:off x="4692" y="1134"/>
              <a:ext cx="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endParaRPr lang="en-US" sz="14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2821" name="Rectangle 58"/>
            <p:cNvSpPr>
              <a:spLocks noChangeArrowheads="1"/>
            </p:cNvSpPr>
            <p:nvPr/>
          </p:nvSpPr>
          <p:spPr bwMode="auto">
            <a:xfrm>
              <a:off x="4560" y="1547"/>
              <a:ext cx="71" cy="77"/>
            </a:xfrm>
            <a:prstGeom prst="rect">
              <a:avLst/>
            </a:prstGeom>
            <a:solidFill>
              <a:srgbClr val="993366"/>
            </a:solidFill>
            <a:ln w="7938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2" name="Rectangle 59"/>
            <p:cNvSpPr>
              <a:spLocks noChangeArrowheads="1"/>
            </p:cNvSpPr>
            <p:nvPr/>
          </p:nvSpPr>
          <p:spPr bwMode="auto">
            <a:xfrm>
              <a:off x="4752" y="1518"/>
              <a:ext cx="768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eaLnBrk="1" hangingPunct="1"/>
              <a:r>
                <a:rPr lang="pt-PT" sz="14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Which test </a:t>
              </a:r>
              <a:r>
                <a:rPr lang="pt-PT" sz="14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do</a:t>
              </a:r>
            </a:p>
            <a:p>
              <a:pPr eaLnBrk="1" hangingPunct="1"/>
              <a:r>
                <a:rPr lang="pt-PT" sz="14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You </a:t>
              </a:r>
              <a:r>
                <a:rPr lang="pt-PT" sz="14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prefer to </a:t>
              </a:r>
            </a:p>
            <a:p>
              <a:pPr eaLnBrk="1" hangingPunct="1"/>
              <a:r>
                <a:rPr lang="pt-PT" sz="14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Use in this </a:t>
              </a:r>
            </a:p>
            <a:p>
              <a:pPr eaLnBrk="1" hangingPunct="1"/>
              <a:r>
                <a:rPr lang="pt-PT" sz="14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Facility?</a:t>
              </a:r>
              <a:endParaRPr lang="pt-PT" sz="1400" dirty="0">
                <a:latin typeface="Arial" charset="0"/>
                <a:cs typeface="Arial" charset="0"/>
              </a:endParaRPr>
            </a:p>
          </p:txBody>
        </p:sp>
        <p:sp>
          <p:nvSpPr>
            <p:cNvPr id="32823" name="Rectangle 60"/>
            <p:cNvSpPr>
              <a:spLocks noChangeArrowheads="1"/>
            </p:cNvSpPr>
            <p:nvPr/>
          </p:nvSpPr>
          <p:spPr bwMode="auto">
            <a:xfrm>
              <a:off x="4663" y="1666"/>
              <a:ext cx="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endParaRPr lang="pt-PT" sz="1400" dirty="0">
                <a:latin typeface="Arial" charset="0"/>
                <a:cs typeface="Arial" charset="0"/>
              </a:endParaRPr>
            </a:p>
          </p:txBody>
        </p:sp>
        <p:sp>
          <p:nvSpPr>
            <p:cNvPr id="32824" name="Rectangle 61"/>
            <p:cNvSpPr>
              <a:spLocks noChangeArrowheads="1"/>
            </p:cNvSpPr>
            <p:nvPr/>
          </p:nvSpPr>
          <p:spPr bwMode="auto">
            <a:xfrm>
              <a:off x="4663" y="1814"/>
              <a:ext cx="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endParaRPr lang="pt-PT" sz="1400">
                <a:latin typeface="Arial" charset="0"/>
                <a:cs typeface="Arial" charset="0"/>
              </a:endParaRPr>
            </a:p>
          </p:txBody>
        </p:sp>
      </p:grpSp>
      <p:sp>
        <p:nvSpPr>
          <p:cNvPr id="32774" name="Rectangle 62"/>
          <p:cNvSpPr>
            <a:spLocks noChangeArrowheads="1"/>
          </p:cNvSpPr>
          <p:nvPr/>
        </p:nvSpPr>
        <p:spPr bwMode="auto">
          <a:xfrm>
            <a:off x="7178675" y="3997325"/>
            <a:ext cx="1693863" cy="209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12" name="Rectangle 48"/>
          <p:cNvSpPr>
            <a:spLocks noChangeArrowheads="1"/>
          </p:cNvSpPr>
          <p:nvPr/>
        </p:nvSpPr>
        <p:spPr bwMode="auto">
          <a:xfrm rot="21571831">
            <a:off x="916088" y="5044373"/>
            <a:ext cx="37052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pt-PT" sz="2800" dirty="0">
                <a:solidFill>
                  <a:schemeClr val="tx2"/>
                </a:solidFill>
                <a:latin typeface="Arial" charset="0"/>
                <a:cs typeface="Arial" charset="0"/>
              </a:rPr>
              <a:t>Laboratory Technicians</a:t>
            </a:r>
          </a:p>
        </p:txBody>
      </p:sp>
      <p:sp>
        <p:nvSpPr>
          <p:cNvPr id="32815" name="Rectangle 51"/>
          <p:cNvSpPr>
            <a:spLocks noChangeArrowheads="1"/>
          </p:cNvSpPr>
          <p:nvPr/>
        </p:nvSpPr>
        <p:spPr bwMode="auto">
          <a:xfrm rot="21578207">
            <a:off x="5182943" y="5032773"/>
            <a:ext cx="11287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pt-PT" sz="2800" dirty="0">
                <a:solidFill>
                  <a:schemeClr val="tx2"/>
                </a:solidFill>
                <a:latin typeface="Arial" charset="0"/>
                <a:cs typeface="Arial" charset="0"/>
              </a:rPr>
              <a:t>Nurses</a:t>
            </a:r>
          </a:p>
        </p:txBody>
      </p:sp>
      <p:grpSp>
        <p:nvGrpSpPr>
          <p:cNvPr id="3" name="Group 57"/>
          <p:cNvGrpSpPr/>
          <p:nvPr/>
        </p:nvGrpSpPr>
        <p:grpSpPr>
          <a:xfrm>
            <a:off x="838200" y="1295400"/>
            <a:ext cx="6400801" cy="3751449"/>
            <a:chOff x="838200" y="1752600"/>
            <a:chExt cx="6400801" cy="3751449"/>
          </a:xfrm>
        </p:grpSpPr>
        <p:sp>
          <p:nvSpPr>
            <p:cNvPr id="32775" name="Rectangle 2"/>
            <p:cNvSpPr>
              <a:spLocks noChangeArrowheads="1"/>
            </p:cNvSpPr>
            <p:nvPr/>
          </p:nvSpPr>
          <p:spPr bwMode="auto">
            <a:xfrm>
              <a:off x="1165225" y="1855788"/>
              <a:ext cx="6073776" cy="3030537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6" name="Line 3"/>
            <p:cNvSpPr>
              <a:spLocks noChangeShapeType="1"/>
            </p:cNvSpPr>
            <p:nvPr/>
          </p:nvSpPr>
          <p:spPr bwMode="auto">
            <a:xfrm>
              <a:off x="1158875" y="4378325"/>
              <a:ext cx="60594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7" name="Line 4"/>
            <p:cNvSpPr>
              <a:spLocks noChangeShapeType="1"/>
            </p:cNvSpPr>
            <p:nvPr/>
          </p:nvSpPr>
          <p:spPr bwMode="auto">
            <a:xfrm>
              <a:off x="1158875" y="3879850"/>
              <a:ext cx="60594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8" name="Line 5"/>
            <p:cNvSpPr>
              <a:spLocks noChangeShapeType="1"/>
            </p:cNvSpPr>
            <p:nvPr/>
          </p:nvSpPr>
          <p:spPr bwMode="auto">
            <a:xfrm>
              <a:off x="1158875" y="3370263"/>
              <a:ext cx="6059488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9" name="Line 6"/>
            <p:cNvSpPr>
              <a:spLocks noChangeShapeType="1"/>
            </p:cNvSpPr>
            <p:nvPr/>
          </p:nvSpPr>
          <p:spPr bwMode="auto">
            <a:xfrm>
              <a:off x="1158875" y="2862263"/>
              <a:ext cx="6059488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0" name="Line 7"/>
            <p:cNvSpPr>
              <a:spLocks noChangeShapeType="1"/>
            </p:cNvSpPr>
            <p:nvPr/>
          </p:nvSpPr>
          <p:spPr bwMode="auto">
            <a:xfrm>
              <a:off x="1158875" y="2363788"/>
              <a:ext cx="6059488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1" name="Line 8"/>
            <p:cNvSpPr>
              <a:spLocks noChangeShapeType="1"/>
            </p:cNvSpPr>
            <p:nvPr/>
          </p:nvSpPr>
          <p:spPr bwMode="auto">
            <a:xfrm>
              <a:off x="1158875" y="1855788"/>
              <a:ext cx="6059488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2" name="Rectangle 9"/>
            <p:cNvSpPr>
              <a:spLocks noChangeArrowheads="1"/>
            </p:cNvSpPr>
            <p:nvPr/>
          </p:nvSpPr>
          <p:spPr bwMode="auto">
            <a:xfrm>
              <a:off x="1158875" y="1855788"/>
              <a:ext cx="6059488" cy="3030537"/>
            </a:xfrm>
            <a:prstGeom prst="rect">
              <a:avLst/>
            </a:prstGeom>
            <a:noFill/>
            <a:ln w="7938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3" name="Rectangle 14"/>
            <p:cNvSpPr>
              <a:spLocks noChangeArrowheads="1"/>
            </p:cNvSpPr>
            <p:nvPr/>
          </p:nvSpPr>
          <p:spPr bwMode="auto">
            <a:xfrm>
              <a:off x="1676400" y="3568700"/>
              <a:ext cx="431800" cy="1317625"/>
            </a:xfrm>
            <a:prstGeom prst="rect">
              <a:avLst/>
            </a:prstGeom>
            <a:solidFill>
              <a:srgbClr val="993366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4" name="Rectangle 15"/>
            <p:cNvSpPr>
              <a:spLocks noChangeArrowheads="1"/>
            </p:cNvSpPr>
            <p:nvPr/>
          </p:nvSpPr>
          <p:spPr bwMode="auto">
            <a:xfrm>
              <a:off x="3276600" y="4481513"/>
              <a:ext cx="431800" cy="404812"/>
            </a:xfrm>
            <a:prstGeom prst="rect">
              <a:avLst/>
            </a:prstGeom>
            <a:solidFill>
              <a:srgbClr val="993366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5" name="Rectangle 16"/>
            <p:cNvSpPr>
              <a:spLocks noChangeArrowheads="1"/>
            </p:cNvSpPr>
            <p:nvPr/>
          </p:nvSpPr>
          <p:spPr bwMode="auto">
            <a:xfrm>
              <a:off x="4724400" y="2157413"/>
              <a:ext cx="431800" cy="2728912"/>
            </a:xfrm>
            <a:prstGeom prst="rect">
              <a:avLst/>
            </a:prstGeom>
            <a:solidFill>
              <a:srgbClr val="993366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6" name="Line 17"/>
            <p:cNvSpPr>
              <a:spLocks noChangeShapeType="1"/>
            </p:cNvSpPr>
            <p:nvPr/>
          </p:nvSpPr>
          <p:spPr bwMode="auto">
            <a:xfrm>
              <a:off x="1158875" y="1855788"/>
              <a:ext cx="1588" cy="30305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7" name="Line 18"/>
            <p:cNvSpPr>
              <a:spLocks noChangeShapeType="1"/>
            </p:cNvSpPr>
            <p:nvPr/>
          </p:nvSpPr>
          <p:spPr bwMode="auto">
            <a:xfrm>
              <a:off x="1106488" y="4886325"/>
              <a:ext cx="52387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8" name="Line 19"/>
            <p:cNvSpPr>
              <a:spLocks noChangeShapeType="1"/>
            </p:cNvSpPr>
            <p:nvPr/>
          </p:nvSpPr>
          <p:spPr bwMode="auto">
            <a:xfrm>
              <a:off x="1106488" y="4378325"/>
              <a:ext cx="52387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9" name="Line 20"/>
            <p:cNvSpPr>
              <a:spLocks noChangeShapeType="1"/>
            </p:cNvSpPr>
            <p:nvPr/>
          </p:nvSpPr>
          <p:spPr bwMode="auto">
            <a:xfrm>
              <a:off x="1106488" y="3879850"/>
              <a:ext cx="52387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0" name="Line 21"/>
            <p:cNvSpPr>
              <a:spLocks noChangeShapeType="1"/>
            </p:cNvSpPr>
            <p:nvPr/>
          </p:nvSpPr>
          <p:spPr bwMode="auto">
            <a:xfrm>
              <a:off x="1106488" y="3370263"/>
              <a:ext cx="52387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1" name="Line 22"/>
            <p:cNvSpPr>
              <a:spLocks noChangeShapeType="1"/>
            </p:cNvSpPr>
            <p:nvPr/>
          </p:nvSpPr>
          <p:spPr bwMode="auto">
            <a:xfrm>
              <a:off x="1106488" y="2862263"/>
              <a:ext cx="52387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2" name="Line 23"/>
            <p:cNvSpPr>
              <a:spLocks noChangeShapeType="1"/>
            </p:cNvSpPr>
            <p:nvPr/>
          </p:nvSpPr>
          <p:spPr bwMode="auto">
            <a:xfrm>
              <a:off x="1106488" y="2363788"/>
              <a:ext cx="52387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3" name="Line 24"/>
            <p:cNvSpPr>
              <a:spLocks noChangeShapeType="1"/>
            </p:cNvSpPr>
            <p:nvPr/>
          </p:nvSpPr>
          <p:spPr bwMode="auto">
            <a:xfrm>
              <a:off x="1106488" y="1855788"/>
              <a:ext cx="52387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4" name="Line 25"/>
            <p:cNvSpPr>
              <a:spLocks noChangeShapeType="1"/>
            </p:cNvSpPr>
            <p:nvPr/>
          </p:nvSpPr>
          <p:spPr bwMode="auto">
            <a:xfrm>
              <a:off x="1158875" y="4886325"/>
              <a:ext cx="60594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5" name="Line 26"/>
            <p:cNvSpPr>
              <a:spLocks noChangeShapeType="1"/>
            </p:cNvSpPr>
            <p:nvPr/>
          </p:nvSpPr>
          <p:spPr bwMode="auto">
            <a:xfrm flipV="1">
              <a:off x="1158875" y="4886325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6" name="Line 27"/>
            <p:cNvSpPr>
              <a:spLocks noChangeShapeType="1"/>
            </p:cNvSpPr>
            <p:nvPr/>
          </p:nvSpPr>
          <p:spPr bwMode="auto">
            <a:xfrm flipV="1">
              <a:off x="2671763" y="4886325"/>
              <a:ext cx="1587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7" name="Line 28"/>
            <p:cNvSpPr>
              <a:spLocks noChangeShapeType="1"/>
            </p:cNvSpPr>
            <p:nvPr/>
          </p:nvSpPr>
          <p:spPr bwMode="auto">
            <a:xfrm flipV="1">
              <a:off x="4192588" y="4886325"/>
              <a:ext cx="1587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8" name="Line 29"/>
            <p:cNvSpPr>
              <a:spLocks noChangeShapeType="1"/>
            </p:cNvSpPr>
            <p:nvPr/>
          </p:nvSpPr>
          <p:spPr bwMode="auto">
            <a:xfrm flipV="1">
              <a:off x="5705475" y="4886325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9" name="Line 30"/>
            <p:cNvSpPr>
              <a:spLocks noChangeShapeType="1"/>
            </p:cNvSpPr>
            <p:nvPr/>
          </p:nvSpPr>
          <p:spPr bwMode="auto">
            <a:xfrm flipV="1">
              <a:off x="7218363" y="4886325"/>
              <a:ext cx="1587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0" name="Rectangle 36"/>
            <p:cNvSpPr>
              <a:spLocks noChangeArrowheads="1"/>
            </p:cNvSpPr>
            <p:nvPr/>
          </p:nvSpPr>
          <p:spPr bwMode="auto">
            <a:xfrm>
              <a:off x="1828800" y="3295650"/>
              <a:ext cx="1968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pt-PT" sz="1400">
                  <a:solidFill>
                    <a:srgbClr val="000000"/>
                  </a:solidFill>
                  <a:latin typeface="Arial" charset="0"/>
                  <a:cs typeface="Arial" charset="0"/>
                </a:rPr>
                <a:t>13</a:t>
              </a:r>
              <a:endParaRPr lang="pt-PT" sz="2400">
                <a:latin typeface="Arial" charset="0"/>
                <a:cs typeface="Arial" charset="0"/>
              </a:endParaRPr>
            </a:p>
          </p:txBody>
        </p:sp>
        <p:sp>
          <p:nvSpPr>
            <p:cNvPr id="32801" name="Rectangle 37"/>
            <p:cNvSpPr>
              <a:spLocks noChangeArrowheads="1"/>
            </p:cNvSpPr>
            <p:nvPr/>
          </p:nvSpPr>
          <p:spPr bwMode="auto">
            <a:xfrm>
              <a:off x="3429000" y="4208463"/>
              <a:ext cx="9842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pt-PT" sz="1400">
                  <a:solidFill>
                    <a:srgbClr val="000000"/>
                  </a:solidFill>
                  <a:latin typeface="Arial" charset="0"/>
                  <a:cs typeface="Arial" charset="0"/>
                </a:rPr>
                <a:t>4</a:t>
              </a:r>
              <a:endParaRPr lang="pt-PT" sz="2400">
                <a:latin typeface="Arial" charset="0"/>
                <a:cs typeface="Arial" charset="0"/>
              </a:endParaRPr>
            </a:p>
          </p:txBody>
        </p:sp>
        <p:sp>
          <p:nvSpPr>
            <p:cNvPr id="32802" name="Rectangle 38"/>
            <p:cNvSpPr>
              <a:spLocks noChangeArrowheads="1"/>
            </p:cNvSpPr>
            <p:nvPr/>
          </p:nvSpPr>
          <p:spPr bwMode="auto">
            <a:xfrm>
              <a:off x="4876800" y="1884363"/>
              <a:ext cx="1968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pt-PT" sz="1400">
                  <a:solidFill>
                    <a:srgbClr val="000000"/>
                  </a:solidFill>
                  <a:latin typeface="Arial" charset="0"/>
                  <a:cs typeface="Arial" charset="0"/>
                </a:rPr>
                <a:t>27</a:t>
              </a:r>
              <a:endParaRPr lang="pt-PT" sz="2400">
                <a:latin typeface="Arial" charset="0"/>
                <a:cs typeface="Arial" charset="0"/>
              </a:endParaRPr>
            </a:p>
          </p:txBody>
        </p:sp>
        <p:sp>
          <p:nvSpPr>
            <p:cNvPr id="32803" name="Rectangle 39"/>
            <p:cNvSpPr>
              <a:spLocks noChangeArrowheads="1"/>
            </p:cNvSpPr>
            <p:nvPr/>
          </p:nvSpPr>
          <p:spPr bwMode="auto">
            <a:xfrm>
              <a:off x="6324600" y="4613275"/>
              <a:ext cx="9842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pt-PT" sz="1400">
                  <a:solidFill>
                    <a:srgbClr val="000000"/>
                  </a:solidFill>
                  <a:latin typeface="Arial" charset="0"/>
                  <a:cs typeface="Arial" charset="0"/>
                </a:rPr>
                <a:t>0</a:t>
              </a:r>
              <a:endParaRPr lang="pt-PT" sz="2400">
                <a:latin typeface="Arial" charset="0"/>
                <a:cs typeface="Arial" charset="0"/>
              </a:endParaRPr>
            </a:p>
          </p:txBody>
        </p:sp>
        <p:sp>
          <p:nvSpPr>
            <p:cNvPr id="32804" name="Rectangle 40"/>
            <p:cNvSpPr>
              <a:spLocks noChangeArrowheads="1"/>
            </p:cNvSpPr>
            <p:nvPr/>
          </p:nvSpPr>
          <p:spPr bwMode="auto">
            <a:xfrm>
              <a:off x="933450" y="4783138"/>
              <a:ext cx="9842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pt-PT" sz="1400">
                  <a:solidFill>
                    <a:schemeClr val="tx2"/>
                  </a:solidFill>
                  <a:latin typeface="Arial" charset="0"/>
                  <a:cs typeface="Arial" charset="0"/>
                </a:rPr>
                <a:t>0</a:t>
              </a:r>
              <a:endParaRPr lang="pt-PT" sz="2400">
                <a:solidFill>
                  <a:schemeClr val="tx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2805" name="Rectangle 41"/>
            <p:cNvSpPr>
              <a:spLocks noChangeArrowheads="1"/>
            </p:cNvSpPr>
            <p:nvPr/>
          </p:nvSpPr>
          <p:spPr bwMode="auto">
            <a:xfrm>
              <a:off x="933450" y="4275138"/>
              <a:ext cx="9842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pt-PT" sz="1400">
                  <a:solidFill>
                    <a:schemeClr val="tx2"/>
                  </a:solidFill>
                  <a:latin typeface="Arial" charset="0"/>
                  <a:cs typeface="Arial" charset="0"/>
                </a:rPr>
                <a:t>5</a:t>
              </a:r>
              <a:endParaRPr lang="pt-PT" sz="2400">
                <a:solidFill>
                  <a:schemeClr val="tx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2806" name="Rectangle 42"/>
            <p:cNvSpPr>
              <a:spLocks noChangeArrowheads="1"/>
            </p:cNvSpPr>
            <p:nvPr/>
          </p:nvSpPr>
          <p:spPr bwMode="auto">
            <a:xfrm>
              <a:off x="838200" y="3775075"/>
              <a:ext cx="1968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pt-PT" sz="1400">
                  <a:solidFill>
                    <a:schemeClr val="tx2"/>
                  </a:solidFill>
                  <a:latin typeface="Arial" charset="0"/>
                  <a:cs typeface="Arial" charset="0"/>
                </a:rPr>
                <a:t>10</a:t>
              </a:r>
              <a:endParaRPr lang="pt-PT" sz="2400">
                <a:solidFill>
                  <a:schemeClr val="tx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2807" name="Rectangle 43"/>
            <p:cNvSpPr>
              <a:spLocks noChangeArrowheads="1"/>
            </p:cNvSpPr>
            <p:nvPr/>
          </p:nvSpPr>
          <p:spPr bwMode="auto">
            <a:xfrm>
              <a:off x="838200" y="3267075"/>
              <a:ext cx="1968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pt-PT" sz="1400">
                  <a:solidFill>
                    <a:schemeClr val="tx2"/>
                  </a:solidFill>
                  <a:latin typeface="Arial" charset="0"/>
                  <a:cs typeface="Arial" charset="0"/>
                </a:rPr>
                <a:t>15</a:t>
              </a:r>
              <a:endParaRPr lang="pt-PT" sz="2400">
                <a:solidFill>
                  <a:schemeClr val="tx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2808" name="Rectangle 44"/>
            <p:cNvSpPr>
              <a:spLocks noChangeArrowheads="1"/>
            </p:cNvSpPr>
            <p:nvPr/>
          </p:nvSpPr>
          <p:spPr bwMode="auto">
            <a:xfrm>
              <a:off x="838200" y="2759075"/>
              <a:ext cx="1968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pt-PT" sz="1400">
                  <a:solidFill>
                    <a:schemeClr val="tx2"/>
                  </a:solidFill>
                  <a:latin typeface="Arial" charset="0"/>
                  <a:cs typeface="Arial" charset="0"/>
                </a:rPr>
                <a:t>20</a:t>
              </a:r>
              <a:endParaRPr lang="pt-PT" sz="2400">
                <a:solidFill>
                  <a:schemeClr val="tx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2809" name="Rectangle 45"/>
            <p:cNvSpPr>
              <a:spLocks noChangeArrowheads="1"/>
            </p:cNvSpPr>
            <p:nvPr/>
          </p:nvSpPr>
          <p:spPr bwMode="auto">
            <a:xfrm>
              <a:off x="838200" y="2260600"/>
              <a:ext cx="1968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pt-PT" sz="1400">
                  <a:solidFill>
                    <a:schemeClr val="tx2"/>
                  </a:solidFill>
                  <a:latin typeface="Arial" charset="0"/>
                  <a:cs typeface="Arial" charset="0"/>
                </a:rPr>
                <a:t>25</a:t>
              </a:r>
              <a:endParaRPr lang="pt-PT" sz="2400">
                <a:solidFill>
                  <a:schemeClr val="tx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2810" name="Rectangle 46"/>
            <p:cNvSpPr>
              <a:spLocks noChangeArrowheads="1"/>
            </p:cNvSpPr>
            <p:nvPr/>
          </p:nvSpPr>
          <p:spPr bwMode="auto">
            <a:xfrm>
              <a:off x="838200" y="1752600"/>
              <a:ext cx="1968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pt-PT" sz="1400">
                  <a:solidFill>
                    <a:schemeClr val="tx2"/>
                  </a:solidFill>
                  <a:latin typeface="Arial" charset="0"/>
                  <a:cs typeface="Arial" charset="0"/>
                </a:rPr>
                <a:t>30</a:t>
              </a:r>
              <a:endParaRPr lang="pt-PT" sz="2400">
                <a:solidFill>
                  <a:schemeClr val="tx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2811" name="Rectangle 47"/>
            <p:cNvSpPr>
              <a:spLocks noChangeArrowheads="1"/>
            </p:cNvSpPr>
            <p:nvPr/>
          </p:nvSpPr>
          <p:spPr bwMode="auto">
            <a:xfrm>
              <a:off x="1692275" y="5026025"/>
              <a:ext cx="236538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pt-PT" sz="1400">
                  <a:solidFill>
                    <a:schemeClr val="tx2"/>
                  </a:solidFill>
                  <a:latin typeface="Arial" charset="0"/>
                  <a:cs typeface="Arial" charset="0"/>
                </a:rPr>
                <a:t>RT</a:t>
              </a:r>
              <a:endParaRPr lang="pt-PT" sz="2400">
                <a:solidFill>
                  <a:schemeClr val="tx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2813" name="Rectangle 49"/>
            <p:cNvSpPr>
              <a:spLocks noChangeArrowheads="1"/>
            </p:cNvSpPr>
            <p:nvPr/>
          </p:nvSpPr>
          <p:spPr bwMode="auto">
            <a:xfrm>
              <a:off x="3243263" y="5116513"/>
              <a:ext cx="376237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pt-PT" sz="1400">
                  <a:solidFill>
                    <a:schemeClr val="tx2"/>
                  </a:solidFill>
                  <a:latin typeface="Arial" charset="0"/>
                  <a:cs typeface="Arial" charset="0"/>
                </a:rPr>
                <a:t>RPR</a:t>
              </a:r>
              <a:endParaRPr lang="pt-PT" sz="2400">
                <a:solidFill>
                  <a:schemeClr val="tx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2814" name="Rectangle 50"/>
            <p:cNvSpPr>
              <a:spLocks noChangeArrowheads="1"/>
            </p:cNvSpPr>
            <p:nvPr/>
          </p:nvSpPr>
          <p:spPr bwMode="auto">
            <a:xfrm>
              <a:off x="4865688" y="5092700"/>
              <a:ext cx="236537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pt-PT" sz="1400">
                  <a:solidFill>
                    <a:schemeClr val="tx2"/>
                  </a:solidFill>
                  <a:latin typeface="Arial" charset="0"/>
                  <a:cs typeface="Arial" charset="0"/>
                </a:rPr>
                <a:t>RT</a:t>
              </a:r>
              <a:endParaRPr lang="pt-PT" sz="2400">
                <a:solidFill>
                  <a:schemeClr val="tx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2816" name="Rectangle 52"/>
            <p:cNvSpPr>
              <a:spLocks noChangeArrowheads="1"/>
            </p:cNvSpPr>
            <p:nvPr/>
          </p:nvSpPr>
          <p:spPr bwMode="auto">
            <a:xfrm>
              <a:off x="6267450" y="5116513"/>
              <a:ext cx="376238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pt-PT" sz="1400">
                  <a:solidFill>
                    <a:schemeClr val="tx2"/>
                  </a:solidFill>
                  <a:latin typeface="Arial" charset="0"/>
                  <a:cs typeface="Arial" charset="0"/>
                </a:rPr>
                <a:t>RPR</a:t>
              </a:r>
              <a:endParaRPr lang="pt-PT" sz="2400">
                <a:solidFill>
                  <a:schemeClr val="tx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2817" name="AutoShape 73"/>
            <p:cNvSpPr>
              <a:spLocks/>
            </p:cNvSpPr>
            <p:nvPr/>
          </p:nvSpPr>
          <p:spPr bwMode="auto">
            <a:xfrm rot="16242173">
              <a:off x="2515280" y="4130862"/>
              <a:ext cx="384175" cy="2362200"/>
            </a:xfrm>
            <a:prstGeom prst="leftBrace">
              <a:avLst>
                <a:gd name="adj1" fmla="val 5124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18" name="AutoShape 74"/>
            <p:cNvSpPr>
              <a:spLocks/>
            </p:cNvSpPr>
            <p:nvPr/>
          </p:nvSpPr>
          <p:spPr bwMode="auto">
            <a:xfrm rot="16242173">
              <a:off x="5487080" y="4130862"/>
              <a:ext cx="384175" cy="2362200"/>
            </a:xfrm>
            <a:prstGeom prst="leftBrace">
              <a:avLst>
                <a:gd name="adj1" fmla="val 5124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7" name="Rectangle 3"/>
          <p:cNvSpPr txBox="1">
            <a:spLocks noChangeArrowheads="1"/>
          </p:cNvSpPr>
          <p:nvPr/>
        </p:nvSpPr>
        <p:spPr>
          <a:xfrm>
            <a:off x="228600" y="5638800"/>
            <a:ext cx="8763000" cy="2819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“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Takes less time…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” “…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Can be used in health facilities without laboratories…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” “…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Is easy to read…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” “…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Doesn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</a:rPr>
              <a:t>’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t require much blood…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</a:rPr>
              <a:t>” “…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Reduces the waiting time of the mothers…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</a:rPr>
              <a:t>” 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4582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Congenital Syphilis </a:t>
            </a:r>
            <a:r>
              <a:rPr lang="en-US" dirty="0" smtClean="0"/>
              <a:t>Prevention </a:t>
            </a:r>
            <a:r>
              <a:rPr lang="en-US" sz="3200" dirty="0" smtClean="0"/>
              <a:t>(8)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dirty="0" smtClean="0"/>
              <a:t>Economic </a:t>
            </a:r>
            <a:r>
              <a:rPr lang="en-US" sz="3200" dirty="0" smtClean="0"/>
              <a:t>analysis of RPR/strip test (US$)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228600" y="2408238"/>
          <a:ext cx="7291388" cy="2347912"/>
        </p:xfrm>
        <a:graphic>
          <a:graphicData uri="http://schemas.openxmlformats.org/presentationml/2006/ole">
            <p:oleObj spid="_x0000_s82946" name="Worksheet" r:id="rId3" imgW="4200660" imgH="1352460" progId="Excel.Sheet.8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200" y="48768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 Levin C, et al. Analysis of the operation costs of using rapid syphilis tests for the detection of maternal </a:t>
            </a:r>
            <a:r>
              <a:rPr lang="en-US" sz="1200" dirty="0" err="1" smtClean="0"/>
              <a:t>syphiliis</a:t>
            </a:r>
            <a:r>
              <a:rPr lang="en-US" sz="1200" dirty="0" smtClean="0"/>
              <a:t> in Bolivia and Mozambique. Sexually Transmitted Diseases. 2007;34(7):S47-S54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Overview of Presentation	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057400"/>
            <a:ext cx="8229600" cy="493776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Brief introduction to policy-related elements of research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Examples </a:t>
            </a:r>
            <a:r>
              <a:rPr lang="en-US" dirty="0" smtClean="0"/>
              <a:t>of where research has failed and succeeded in impacting policy</a:t>
            </a:r>
          </a:p>
          <a:p>
            <a:pPr eaLnBrk="1" hangingPunct="1"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Concrete policy/research linkage considerations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/>
              <a:t>Congenital Syphilis </a:t>
            </a:r>
            <a:r>
              <a:rPr lang="en-US" sz="3600" dirty="0" smtClean="0"/>
              <a:t>Prevention(9</a:t>
            </a:r>
            <a:r>
              <a:rPr lang="en-US" sz="3600" dirty="0" smtClean="0"/>
              <a:t>)</a:t>
            </a:r>
            <a:endParaRPr lang="en-US" sz="3600" dirty="0" smtClean="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2006: Rapid </a:t>
            </a:r>
            <a:r>
              <a:rPr lang="en-US" dirty="0" smtClean="0"/>
              <a:t>test </a:t>
            </a:r>
            <a:r>
              <a:rPr lang="en-US" dirty="0" smtClean="0"/>
              <a:t>became </a:t>
            </a:r>
            <a:r>
              <a:rPr lang="en-US" dirty="0" smtClean="0"/>
              <a:t>national policy</a:t>
            </a:r>
          </a:p>
          <a:p>
            <a:pPr lvl="1" eaLnBrk="1" hangingPunct="1">
              <a:lnSpc>
                <a:spcPct val="40000"/>
              </a:lnSpc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For use in facilities </a:t>
            </a:r>
            <a:r>
              <a:rPr lang="en-US" u="sng" dirty="0" smtClean="0"/>
              <a:t>without</a:t>
            </a:r>
            <a:r>
              <a:rPr lang="en-US" dirty="0" smtClean="0"/>
              <a:t> laboratories</a:t>
            </a:r>
          </a:p>
          <a:p>
            <a:pPr lvl="1" eaLnBrk="1" hangingPunct="1">
              <a:defRPr/>
            </a:pPr>
            <a:r>
              <a:rPr lang="en-US" dirty="0" smtClean="0"/>
              <a:t>Procured directly by the MOH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001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600" dirty="0" smtClean="0"/>
              <a:t>Congenital Syphilis </a:t>
            </a:r>
            <a:r>
              <a:rPr lang="en-US" sz="3600" dirty="0" smtClean="0"/>
              <a:t>Prevention (</a:t>
            </a:r>
            <a:r>
              <a:rPr lang="en-US" sz="3600" dirty="0" smtClean="0"/>
              <a:t>10</a:t>
            </a:r>
            <a:r>
              <a:rPr lang="en-US" sz="3600" dirty="0" smtClean="0"/>
              <a:t>)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100" dirty="0" smtClean="0"/>
              <a:t>Determinants of Success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219200"/>
            <a:ext cx="8610600" cy="5257800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tx2"/>
              </a:buClr>
              <a:buFont typeface="Wingdings" pitchFamily="2" charset="2"/>
              <a:buChar char="Ø"/>
              <a:defRPr/>
            </a:pPr>
            <a:r>
              <a:rPr lang="en-US" sz="2800" dirty="0" smtClean="0">
                <a:cs typeface="Arial" charset="0"/>
              </a:rPr>
              <a:t>Constant advocacy</a:t>
            </a:r>
          </a:p>
          <a:p>
            <a:pPr eaLnBrk="1" hangingPunct="1">
              <a:lnSpc>
                <a:spcPct val="20000"/>
              </a:lnSpc>
              <a:buClr>
                <a:srgbClr val="000000"/>
              </a:buClr>
              <a:buFont typeface="Wingdings" pitchFamily="2" charset="2"/>
              <a:buChar char="Ø"/>
              <a:defRPr/>
            </a:pPr>
            <a:endParaRPr lang="en-US" sz="2800" dirty="0" smtClean="0"/>
          </a:p>
          <a:p>
            <a:pPr eaLnBrk="1" hangingPunct="1">
              <a:buClr>
                <a:schemeClr val="tx2"/>
              </a:buClr>
              <a:buFont typeface="Wingdings" pitchFamily="2" charset="2"/>
              <a:buChar char="Ø"/>
              <a:defRPr/>
            </a:pPr>
            <a:r>
              <a:rPr lang="en-US" sz="2800" dirty="0" smtClean="0">
                <a:cs typeface="Arial" charset="0"/>
              </a:rPr>
              <a:t>Close partnership with MOH</a:t>
            </a:r>
          </a:p>
          <a:p>
            <a:pPr eaLnBrk="1" hangingPunct="1">
              <a:lnSpc>
                <a:spcPct val="20000"/>
              </a:lnSpc>
              <a:buClr>
                <a:srgbClr val="000000"/>
              </a:buClr>
              <a:buFont typeface="Wingdings" pitchFamily="2" charset="2"/>
              <a:buChar char="Ø"/>
              <a:defRPr/>
            </a:pPr>
            <a:endParaRPr lang="en-US" dirty="0" smtClean="0"/>
          </a:p>
          <a:p>
            <a:pPr eaLnBrk="1" hangingPunct="1">
              <a:buClr>
                <a:schemeClr val="tx2"/>
              </a:buClr>
              <a:buFont typeface="Wingdings" pitchFamily="2" charset="2"/>
              <a:buChar char="Ø"/>
              <a:defRPr/>
            </a:pPr>
            <a:r>
              <a:rPr lang="en-US" sz="2800" dirty="0" smtClean="0">
                <a:cs typeface="Arial" charset="0"/>
              </a:rPr>
              <a:t>10 years of </a:t>
            </a:r>
            <a:r>
              <a:rPr lang="en-US" sz="2800" dirty="0" smtClean="0">
                <a:cs typeface="Arial" charset="0"/>
              </a:rPr>
              <a:t>iterative operations </a:t>
            </a:r>
            <a:r>
              <a:rPr lang="en-US" sz="2800" dirty="0" smtClean="0">
                <a:cs typeface="Arial" charset="0"/>
              </a:rPr>
              <a:t>research to:</a:t>
            </a:r>
          </a:p>
          <a:p>
            <a:pPr lvl="1">
              <a:buClr>
                <a:schemeClr val="tx2"/>
              </a:buClr>
              <a:buFont typeface="Wingdings" pitchFamily="2" charset="2"/>
              <a:buChar char="Ø"/>
              <a:defRPr/>
            </a:pPr>
            <a:r>
              <a:rPr lang="en-US" sz="2400" dirty="0" smtClean="0">
                <a:cs typeface="Arial" charset="0"/>
              </a:rPr>
              <a:t>Implement policy</a:t>
            </a:r>
          </a:p>
          <a:p>
            <a:pPr lvl="1">
              <a:buClr>
                <a:schemeClr val="tx2"/>
              </a:buClr>
              <a:buFont typeface="Wingdings" pitchFamily="2" charset="2"/>
              <a:buChar char="Ø"/>
              <a:defRPr/>
            </a:pPr>
            <a:r>
              <a:rPr lang="en-US" sz="2400" dirty="0" smtClean="0">
                <a:cs typeface="Arial" charset="0"/>
              </a:rPr>
              <a:t>re-shape policy</a:t>
            </a:r>
          </a:p>
          <a:p>
            <a:pPr eaLnBrk="1" hangingPunct="1">
              <a:lnSpc>
                <a:spcPct val="20000"/>
              </a:lnSpc>
              <a:buClr>
                <a:srgbClr val="000000"/>
              </a:buClr>
              <a:buFont typeface="Wingdings" pitchFamily="2" charset="2"/>
              <a:buChar char="Ø"/>
              <a:defRPr/>
            </a:pPr>
            <a:endParaRPr lang="en-US" dirty="0" smtClean="0">
              <a:cs typeface="Arial" charset="0"/>
            </a:endParaRPr>
          </a:p>
          <a:p>
            <a:pPr eaLnBrk="1" hangingPunct="1">
              <a:buClr>
                <a:schemeClr val="tx2"/>
              </a:buClr>
              <a:buFont typeface="Wingdings" pitchFamily="2" charset="2"/>
              <a:buChar char="Ø"/>
              <a:defRPr/>
            </a:pPr>
            <a:r>
              <a:rPr lang="en-US" sz="2800" dirty="0" smtClean="0">
                <a:cs typeface="Arial" charset="0"/>
              </a:rPr>
              <a:t>Right tool for the right job at the right time</a:t>
            </a:r>
          </a:p>
          <a:p>
            <a:pPr lvl="1" eaLnBrk="1" hangingPunct="1">
              <a:buClr>
                <a:schemeClr val="tx2"/>
              </a:buClr>
              <a:buFont typeface="Wingdings" pitchFamily="2" charset="2"/>
              <a:buChar char="Ø"/>
              <a:defRPr/>
            </a:pPr>
            <a:r>
              <a:rPr lang="en-US" sz="2400" dirty="0" smtClean="0"/>
              <a:t>Problem was a priority of policymakers</a:t>
            </a:r>
          </a:p>
          <a:p>
            <a:pPr lvl="1" eaLnBrk="1" hangingPunct="1">
              <a:buClr>
                <a:schemeClr val="tx2"/>
              </a:buClr>
              <a:buFont typeface="Wingdings" pitchFamily="2" charset="2"/>
              <a:buChar char="Ø"/>
              <a:defRPr/>
            </a:pPr>
            <a:r>
              <a:rPr lang="en-US" sz="2400" dirty="0" smtClean="0"/>
              <a:t>Tests were available and cheap (RPR), or innovations were appropriate, responded to need, and made life easier (rapid test)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this apply to 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Data don’t stand alone; your challenge is to figure out how to maneuver data most effectively in your system</a:t>
            </a:r>
          </a:p>
          <a:p>
            <a:pPr>
              <a:lnSpc>
                <a:spcPct val="90000"/>
              </a:lnSpc>
              <a:buNone/>
              <a:defRPr/>
            </a:pPr>
            <a:endParaRPr lang="en-US" sz="2800" dirty="0" smtClean="0"/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Who to engage? </a:t>
            </a:r>
          </a:p>
          <a:p>
            <a:pPr lvl="1">
              <a:lnSpc>
                <a:spcPct val="90000"/>
              </a:lnSpc>
              <a:buNone/>
              <a:defRPr/>
            </a:pPr>
            <a:endParaRPr lang="en-US" sz="2400" dirty="0" smtClean="0"/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What dynamics are present?  </a:t>
            </a:r>
          </a:p>
          <a:p>
            <a:pPr lvl="1">
              <a:lnSpc>
                <a:spcPct val="90000"/>
              </a:lnSpc>
              <a:buNone/>
              <a:defRPr/>
            </a:pPr>
            <a:endParaRPr lang="en-US" sz="2400" dirty="0" smtClean="0"/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What constraints to consider?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Who to engage?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Whose policy is it?</a:t>
            </a:r>
          </a:p>
          <a:p>
            <a:pPr eaLnBrk="1" hangingPunct="1">
              <a:defRPr/>
            </a:pPr>
            <a:r>
              <a:rPr lang="en-US" dirty="0" smtClean="0"/>
              <a:t>Who </a:t>
            </a:r>
            <a:r>
              <a:rPr lang="en-US" dirty="0" smtClean="0"/>
              <a:t>defines the problems &amp; priorities? </a:t>
            </a:r>
          </a:p>
          <a:p>
            <a:pPr lvl="1">
              <a:defRPr/>
            </a:pPr>
            <a:r>
              <a:rPr lang="en-US" dirty="0" smtClean="0"/>
              <a:t>Consider role </a:t>
            </a:r>
            <a:r>
              <a:rPr lang="en-US" dirty="0" smtClean="0"/>
              <a:t>of researchers, clinicians, </a:t>
            </a:r>
            <a:r>
              <a:rPr lang="en-US" dirty="0" smtClean="0"/>
              <a:t>managers, donors, advocates</a:t>
            </a: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Usually differs by health system level, domestic vs. international 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Careful of frequent changes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dirty="0" smtClean="0"/>
              <a:t>Who to engage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Consider Level of Involvement</a:t>
            </a:r>
          </a:p>
        </p:txBody>
      </p:sp>
      <p:graphicFrame>
        <p:nvGraphicFramePr>
          <p:cNvPr id="128003" name="Group 3"/>
          <p:cNvGraphicFramePr>
            <a:graphicFrameLocks noGrp="1"/>
          </p:cNvGraphicFramePr>
          <p:nvPr>
            <p:ph type="tbl" idx="1"/>
          </p:nvPr>
        </p:nvGraphicFramePr>
        <p:xfrm>
          <a:off x="457200" y="1219200"/>
          <a:ext cx="8229600" cy="5128895"/>
        </p:xfrm>
        <a:graphic>
          <a:graphicData uri="http://schemas.openxmlformats.org/drawingml/2006/table">
            <a:tbl>
              <a:tblPr/>
              <a:tblGrid>
                <a:gridCol w="3429000"/>
                <a:gridCol w="4800600"/>
              </a:tblGrid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Ministry of Health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Who’s in charge of the program?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What’s the scope of change?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How centralized are decisions?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Other government involvement?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Local Health Authority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Role in defining policy?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Geo-political considerations?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Health Facility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Often the best ideas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Community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Who are true leaders? Political structures? Religious leaders? Consensus leaders?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Who are the beneficiaries?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What dynamics are present?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71600"/>
            <a:ext cx="8229600" cy="478536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Place research evidence within complicated, locally dependent dynamics</a:t>
            </a:r>
          </a:p>
          <a:p>
            <a:pPr lvl="1" eaLnBrk="1" hangingPunct="1">
              <a:defRPr/>
            </a:pPr>
            <a:r>
              <a:rPr lang="en-US" sz="2400" dirty="0" smtClean="0"/>
              <a:t>Personal agendas?</a:t>
            </a:r>
          </a:p>
          <a:p>
            <a:pPr lvl="1" eaLnBrk="1" hangingPunct="1">
              <a:defRPr/>
            </a:pPr>
            <a:r>
              <a:rPr lang="en-US" sz="2400" dirty="0" smtClean="0"/>
              <a:t>Interests?</a:t>
            </a:r>
          </a:p>
          <a:p>
            <a:pPr lvl="1" eaLnBrk="1" hangingPunct="1">
              <a:defRPr/>
            </a:pPr>
            <a:r>
              <a:rPr lang="en-US" sz="2400" dirty="0" smtClean="0"/>
              <a:t>Personal &amp; professional histories?</a:t>
            </a:r>
          </a:p>
          <a:p>
            <a:pPr lvl="1" eaLnBrk="1" hangingPunct="1">
              <a:defRPr/>
            </a:pPr>
            <a:r>
              <a:rPr lang="en-US" sz="2400" dirty="0" smtClean="0"/>
              <a:t>Researcher/policymaker networks?</a:t>
            </a:r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What Constraints to Consider?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Contextual factors define parameters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“Political Will” (what is it?)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Resource constraints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Where (who) do they come from and what’s the probability they will change?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Donor priorities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SAPs, wage bill caps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Process constraints – budget &amp; planning process, procurement systems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Balance the needs of multiple stakeholders!</a:t>
            </a:r>
          </a:p>
        </p:txBody>
      </p:sp>
      <p:pic>
        <p:nvPicPr>
          <p:cNvPr id="45059" name="Picture 5" descr="donke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295400"/>
            <a:ext cx="77724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413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dirty="0" smtClean="0"/>
              <a:t>Constraints </a:t>
            </a:r>
            <a:r>
              <a:rPr lang="en-US" sz="3600" dirty="0" smtClean="0">
                <a:sym typeface="Wingdings" pitchFamily="2" charset="2"/>
              </a:rPr>
              <a:t></a:t>
            </a:r>
            <a:r>
              <a:rPr lang="en-US" sz="3600" dirty="0" smtClean="0"/>
              <a:t>Consider Level of Involvement</a:t>
            </a:r>
          </a:p>
        </p:txBody>
      </p:sp>
      <p:graphicFrame>
        <p:nvGraphicFramePr>
          <p:cNvPr id="31794" name="Group 50"/>
          <p:cNvGraphicFramePr>
            <a:graphicFrameLocks noGrp="1"/>
          </p:cNvGraphicFramePr>
          <p:nvPr>
            <p:ph type="tbl" idx="1"/>
          </p:nvPr>
        </p:nvGraphicFramePr>
        <p:xfrm>
          <a:off x="228600" y="1447799"/>
          <a:ext cx="8534400" cy="5105399"/>
        </p:xfrm>
        <a:graphic>
          <a:graphicData uri="http://schemas.openxmlformats.org/drawingml/2006/table">
            <a:tbl>
              <a:tblPr/>
              <a:tblGrid>
                <a:gridCol w="3556000"/>
                <a:gridCol w="4978400"/>
              </a:tblGrid>
              <a:tr h="12895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Ministry of Health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National priorities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Equity between regions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Budget process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Procurement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95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Local Health Authority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Local priorities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Management burden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Procurement systems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Infrastructure requirements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26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Health Facility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Human resources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Supervision capacity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Working conditions &amp; satisfaction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Material resources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37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Community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Awareness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Acceptability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Affordability &amp; access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can do it! </a:t>
            </a:r>
            <a:endParaRPr lang="en-US" dirty="0"/>
          </a:p>
        </p:txBody>
      </p:sp>
      <p:pic>
        <p:nvPicPr>
          <p:cNvPr id="4" name="Picture 6" descr="balancing ac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0" y="1676400"/>
            <a:ext cx="2924175" cy="424599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Why policy?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76400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I’m a researcher, why do I have to consider policy?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Goal of research is not the results, </a:t>
            </a:r>
            <a:r>
              <a:rPr lang="en-US" dirty="0" smtClean="0">
                <a:sym typeface="Wingdings" pitchFamily="2" charset="2"/>
              </a:rPr>
              <a:t>but to lead to change </a:t>
            </a:r>
          </a:p>
          <a:p>
            <a:pPr lvl="1">
              <a:defRPr/>
            </a:pPr>
            <a:r>
              <a:rPr lang="en-US" dirty="0" smtClean="0">
                <a:sym typeface="Wingdings" pitchFamily="2" charset="2"/>
              </a:rPr>
              <a:t>Evidence base for decision making</a:t>
            </a:r>
          </a:p>
          <a:p>
            <a:pPr lvl="1" eaLnBrk="1" hangingPunct="1">
              <a:defRPr/>
            </a:pPr>
            <a:r>
              <a:rPr lang="en-US" dirty="0" smtClean="0">
                <a:sym typeface="Wingdings" pitchFamily="2" charset="2"/>
              </a:rPr>
              <a:t>Tool to improve operations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ksherr\Desktop\Pages from Strengthening_complet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4370" y="2286000"/>
            <a:ext cx="4799630" cy="3733800"/>
          </a:xfrm>
          <a:prstGeom prst="rect">
            <a:avLst/>
          </a:prstGeom>
          <a:noFill/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 smtClean="0"/>
              <a:t>Ideal policy cycle</a:t>
            </a:r>
            <a:endParaRPr lang="en-US" dirty="0"/>
          </a:p>
        </p:txBody>
      </p:sp>
      <p:pic>
        <p:nvPicPr>
          <p:cNvPr id="5" name="Picture 2" descr="C:\Users\ksherr\Desktop\Pages from knowledge to action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71600"/>
            <a:ext cx="4429617" cy="2819400"/>
          </a:xfrm>
          <a:prstGeom prst="rect">
            <a:avLst/>
          </a:prstGeom>
          <a:noFill/>
        </p:spPr>
      </p:pic>
      <p:sp>
        <p:nvSpPr>
          <p:cNvPr id="6" name="Title 7"/>
          <p:cNvSpPr txBox="1">
            <a:spLocks/>
          </p:cNvSpPr>
          <p:nvPr/>
        </p:nvSpPr>
        <p:spPr bwMode="auto">
          <a:xfrm>
            <a:off x="152400" y="3962400"/>
            <a:ext cx="3200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67500" lnSpcReduction="20000"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Haines A, </a:t>
            </a:r>
            <a:r>
              <a:rPr lang="en-US" sz="1600" kern="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Kuruvilla</a:t>
            </a:r>
            <a:r>
              <a:rPr lang="en-US" sz="16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S, </a:t>
            </a:r>
            <a:r>
              <a:rPr lang="en-US" sz="1600" kern="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Borchet</a:t>
            </a:r>
            <a:r>
              <a:rPr lang="en-US" sz="16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M. Bull WHO 2004;82:724-732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14800" y="6019800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>
              <a:defRPr/>
            </a:pPr>
            <a:r>
              <a:rPr lang="en-US" sz="12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Alliance for Health Policy and Systems Research. Strengthening health systems: the role and promise of policy and systems research. Geneva, 2004</a:t>
            </a:r>
            <a:endParaRPr lang="en-US" sz="1200" kern="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9" name="Picture 5" descr="1451394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38400" y="685800"/>
            <a:ext cx="3733800" cy="3310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398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dirty="0" smtClean="0"/>
              <a:t>Research as a problem-solving tool </a:t>
            </a:r>
            <a:r>
              <a:rPr lang="en-US" sz="4000" dirty="0" smtClean="0"/>
              <a:t>depends </a:t>
            </a:r>
            <a:r>
              <a:rPr lang="en-US" sz="4000" dirty="0" smtClean="0"/>
              <a:t>on the policy context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267200" y="1600200"/>
            <a:ext cx="4419600" cy="45307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 smtClean="0"/>
              <a:t>Is it the right job? Does it make </a:t>
            </a:r>
            <a:r>
              <a:rPr lang="en-US" sz="2800" dirty="0" smtClean="0"/>
              <a:t>life easier</a:t>
            </a:r>
            <a:r>
              <a:rPr lang="en-US" sz="2800" dirty="0" smtClean="0"/>
              <a:t>?  </a:t>
            </a:r>
          </a:p>
          <a:p>
            <a:pPr eaLnBrk="1" hangingPunct="1">
              <a:lnSpc>
                <a:spcPct val="50000"/>
              </a:lnSpc>
              <a:defRPr/>
            </a:pPr>
            <a:endParaRPr lang="en-US" sz="2800" dirty="0" smtClean="0"/>
          </a:p>
          <a:p>
            <a:pPr eaLnBrk="1" hangingPunct="1">
              <a:defRPr/>
            </a:pPr>
            <a:r>
              <a:rPr lang="en-US" sz="2800" dirty="0" smtClean="0"/>
              <a:t>Is it the right tool?</a:t>
            </a:r>
          </a:p>
          <a:p>
            <a:pPr eaLnBrk="1" hangingPunct="1">
              <a:lnSpc>
                <a:spcPct val="50000"/>
              </a:lnSpc>
              <a:defRPr/>
            </a:pPr>
            <a:endParaRPr lang="en-US" sz="2800" dirty="0" smtClean="0"/>
          </a:p>
          <a:p>
            <a:pPr eaLnBrk="1" hangingPunct="1">
              <a:defRPr/>
            </a:pPr>
            <a:r>
              <a:rPr lang="en-US" sz="2800" dirty="0" smtClean="0"/>
              <a:t>Does everyone know how the tool works?</a:t>
            </a:r>
          </a:p>
          <a:p>
            <a:pPr eaLnBrk="1" hangingPunct="1">
              <a:lnSpc>
                <a:spcPct val="50000"/>
              </a:lnSpc>
              <a:defRPr/>
            </a:pPr>
            <a:endParaRPr lang="en-US" sz="2800" dirty="0" smtClean="0"/>
          </a:p>
          <a:p>
            <a:pPr eaLnBrk="1" hangingPunct="1">
              <a:defRPr/>
            </a:pPr>
            <a:r>
              <a:rPr lang="en-US" sz="2800" dirty="0" smtClean="0"/>
              <a:t>Are there resources to run the tool?</a:t>
            </a:r>
          </a:p>
          <a:p>
            <a:pPr eaLnBrk="1" hangingPunct="1">
              <a:lnSpc>
                <a:spcPct val="40000"/>
              </a:lnSpc>
              <a:defRPr/>
            </a:pPr>
            <a:endParaRPr lang="en-US" sz="2800" dirty="0" smtClean="0"/>
          </a:p>
          <a:p>
            <a:pPr eaLnBrk="1" hangingPunct="1">
              <a:defRPr/>
            </a:pPr>
            <a:endParaRPr lang="en-US" sz="2800" dirty="0" smtClean="0"/>
          </a:p>
        </p:txBody>
      </p:sp>
      <p:pic>
        <p:nvPicPr>
          <p:cNvPr id="20484" name="Picture 10" descr="pmcn43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828800"/>
            <a:ext cx="30607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Research/Policy Linkage Examples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Traditional birth attendants </a:t>
            </a:r>
            <a:r>
              <a:rPr lang="en-US" dirty="0" smtClean="0"/>
              <a:t>(low policy impact)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Evaluation of established program</a:t>
            </a:r>
          </a:p>
          <a:p>
            <a:pPr lvl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Congenital syphilis prevention (</a:t>
            </a:r>
            <a:r>
              <a:rPr lang="en-US" dirty="0" smtClean="0"/>
              <a:t>high policy</a:t>
            </a:r>
            <a:r>
              <a:rPr lang="en-US" dirty="0" smtClean="0"/>
              <a:t> impact)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Constant operations research</a:t>
            </a:r>
          </a:p>
          <a:p>
            <a:pPr lvl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 b="1" smtClean="0"/>
              <a:t>Evaluation of Impact of Traditional Birth Attendants in Rural Mozambique (1)</a:t>
            </a:r>
            <a:endParaRPr lang="en-US" b="1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24000"/>
            <a:ext cx="8229600" cy="493776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400" dirty="0" smtClean="0"/>
              <a:t>With donor support/pressure, the MOH implemented a TBA program to reduce maternal/neonatal mortality </a:t>
            </a:r>
          </a:p>
          <a:p>
            <a:pPr eaLnBrk="1" hangingPunct="1">
              <a:lnSpc>
                <a:spcPct val="3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None/>
              <a:defRPr/>
            </a:pPr>
            <a:r>
              <a:rPr lang="en-US" sz="2400" dirty="0" smtClean="0"/>
              <a:t> 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400" dirty="0" smtClean="0"/>
              <a:t>Over 8 years, a NGO trained &gt;300 TBAs; support included supervision, equipment, refresher courses</a:t>
            </a:r>
          </a:p>
          <a:p>
            <a:pPr eaLnBrk="1" hangingPunct="1">
              <a:lnSpc>
                <a:spcPct val="30000"/>
              </a:lnSpc>
              <a:spcBef>
                <a:spcPts val="500"/>
              </a:spcBef>
              <a:spcAft>
                <a:spcPts val="500"/>
              </a:spcAft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400" dirty="0" smtClean="0"/>
              <a:t>Post training surveys showed that TBAs had improved knowledge of obstetric emergencies and skills to manage them</a:t>
            </a:r>
          </a:p>
          <a:p>
            <a:pPr eaLnBrk="1" hangingPunct="1">
              <a:lnSpc>
                <a:spcPct val="30000"/>
              </a:lnSpc>
              <a:spcBef>
                <a:spcPts val="500"/>
              </a:spcBef>
              <a:spcAft>
                <a:spcPts val="500"/>
              </a:spcAft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400" dirty="0" smtClean="0"/>
              <a:t>An evaluation was planned to assess whether the program had met its initial goals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 b="1" smtClean="0"/>
              <a:t>Evaluation of Impact of Traditional Birth Attendants in Rural Mozambique (2) </a:t>
            </a:r>
            <a:endParaRPr lang="en-US" b="1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800" dirty="0" smtClean="0"/>
              <a:t>Design: 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400" dirty="0" smtClean="0"/>
              <a:t>retrospective cohort study comparing maternal and newborn outcomes in </a:t>
            </a:r>
            <a:endParaRPr lang="en-US" sz="2400" dirty="0" smtClean="0"/>
          </a:p>
          <a:p>
            <a:pPr marL="1051560" lvl="2" indent="-457200">
              <a:lnSpc>
                <a:spcPct val="90000"/>
              </a:lnSpc>
              <a:spcAft>
                <a:spcPts val="500"/>
              </a:spcAft>
              <a:buAutoNum type="arabicParenR"/>
              <a:defRPr/>
            </a:pPr>
            <a:r>
              <a:rPr lang="en-US" sz="2100" dirty="0" smtClean="0"/>
              <a:t>communities </a:t>
            </a:r>
            <a:r>
              <a:rPr lang="en-US" sz="2100" dirty="0" smtClean="0"/>
              <a:t>with </a:t>
            </a:r>
            <a:r>
              <a:rPr lang="en-US" sz="2100" dirty="0" err="1" smtClean="0"/>
              <a:t>TBAs</a:t>
            </a:r>
            <a:endParaRPr lang="en-US" sz="2100" dirty="0" smtClean="0"/>
          </a:p>
          <a:p>
            <a:pPr marL="1051560" lvl="2" indent="-457200">
              <a:lnSpc>
                <a:spcPct val="90000"/>
              </a:lnSpc>
              <a:spcAft>
                <a:spcPts val="500"/>
              </a:spcAft>
              <a:buAutoNum type="arabicParenR"/>
              <a:defRPr/>
            </a:pPr>
            <a:r>
              <a:rPr lang="en-US" sz="2100" dirty="0" smtClean="0"/>
              <a:t>communities without trained </a:t>
            </a:r>
            <a:r>
              <a:rPr lang="en-US" sz="2100" dirty="0" err="1" smtClean="0"/>
              <a:t>TBAs</a:t>
            </a:r>
            <a:r>
              <a:rPr lang="en-US" sz="2100" dirty="0" smtClean="0"/>
              <a:t>;</a:t>
            </a:r>
          </a:p>
          <a:p>
            <a:pPr marL="1051560" lvl="2" indent="-457200">
              <a:lnSpc>
                <a:spcPct val="90000"/>
              </a:lnSpc>
              <a:spcAft>
                <a:spcPts val="500"/>
              </a:spcAft>
              <a:buAutoNum type="arabicParenR"/>
              <a:defRPr/>
            </a:pPr>
            <a:r>
              <a:rPr lang="en-US" sz="2100" dirty="0" smtClean="0"/>
              <a:t>communities with a health post and a midwife</a:t>
            </a:r>
            <a:endParaRPr lang="en-US" sz="2100" dirty="0" smtClean="0"/>
          </a:p>
          <a:p>
            <a:pPr eaLnBrk="1" hangingPunct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defRPr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800" dirty="0" smtClean="0"/>
              <a:t>Women interviewed on</a:t>
            </a:r>
          </a:p>
          <a:p>
            <a:pPr lvl="1" eaLnBrk="1" hangingPunct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400" dirty="0" smtClean="0"/>
              <a:t>Type of provider during last pregnancy/birth</a:t>
            </a:r>
          </a:p>
          <a:p>
            <a:pPr lvl="1" eaLnBrk="1" hangingPunct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400" dirty="0" smtClean="0"/>
              <a:t>Outcome of pregnancy/childbirth for </a:t>
            </a:r>
            <a:r>
              <a:rPr lang="en-US" sz="2400" dirty="0" smtClean="0"/>
              <a:t>mother/child</a:t>
            </a:r>
          </a:p>
          <a:p>
            <a:pPr lvl="1" eaLnBrk="1" hangingPunct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400" dirty="0" smtClean="0"/>
              <a:t>Preference for future birth attendance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None/>
              <a:defRPr/>
            </a:pPr>
            <a:endParaRPr lang="en-US" sz="2700" dirty="0" smtClean="0"/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None/>
              <a:defRPr/>
            </a:pPr>
            <a:r>
              <a:rPr lang="en-US" sz="1200" dirty="0" smtClean="0"/>
              <a:t>Source:  Gloyd S, </a:t>
            </a:r>
            <a:r>
              <a:rPr lang="en-US" sz="1200" dirty="0" err="1" smtClean="0"/>
              <a:t>Floriano</a:t>
            </a:r>
            <a:r>
              <a:rPr lang="en-US" sz="1200" dirty="0" smtClean="0"/>
              <a:t> F, </a:t>
            </a:r>
            <a:r>
              <a:rPr lang="en-US" sz="1200" dirty="0" err="1" smtClean="0"/>
              <a:t>Seunda</a:t>
            </a:r>
            <a:r>
              <a:rPr lang="en-US" sz="1200" dirty="0" smtClean="0"/>
              <a:t> M, Chadreque M, </a:t>
            </a:r>
            <a:r>
              <a:rPr lang="en-US" sz="1200" dirty="0" err="1" smtClean="0"/>
              <a:t>Nyangezi</a:t>
            </a:r>
            <a:r>
              <a:rPr lang="en-US" sz="1200" dirty="0" smtClean="0"/>
              <a:t> J, </a:t>
            </a:r>
            <a:r>
              <a:rPr lang="en-US" sz="1200" dirty="0" err="1" smtClean="0"/>
              <a:t>Platas</a:t>
            </a:r>
            <a:r>
              <a:rPr lang="en-US" sz="1200" dirty="0" smtClean="0"/>
              <a:t> A. Impact of traditional birth attendant training in Mozambique: a controlled study. J Midwifery </a:t>
            </a:r>
            <a:r>
              <a:rPr lang="en-US" sz="1200" dirty="0" err="1" smtClean="0"/>
              <a:t>Womens</a:t>
            </a:r>
            <a:r>
              <a:rPr lang="en-US" sz="1200" dirty="0" smtClean="0"/>
              <a:t> Health. 2001 Jul-Aug;46(12): 210-6.</a:t>
            </a:r>
            <a:endParaRPr lang="en-US" sz="12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 b="1" smtClean="0"/>
              <a:t>Evaluation of Impact of Traditional Birth Attendants in Rural Mozambique (3) </a:t>
            </a:r>
            <a:endParaRPr lang="en-US" b="1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400" dirty="0" smtClean="0"/>
              <a:t>Results:</a:t>
            </a:r>
          </a:p>
          <a:p>
            <a:pPr marL="914400" lvl="1" indent="-457200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  <a:defRPr/>
            </a:pPr>
            <a:r>
              <a:rPr lang="en-US" sz="2400" dirty="0" smtClean="0"/>
              <a:t>For women with access </a:t>
            </a:r>
            <a:r>
              <a:rPr lang="en-US" sz="2400" dirty="0" smtClean="0"/>
              <a:t>to a trained TBA</a:t>
            </a:r>
          </a:p>
          <a:p>
            <a:pPr marL="1257300" lvl="2" indent="-342900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43% birthed at health </a:t>
            </a:r>
            <a:r>
              <a:rPr lang="en-US" dirty="0" smtClean="0"/>
              <a:t>facility</a:t>
            </a:r>
          </a:p>
          <a:p>
            <a:pPr marL="1257300" lvl="2" indent="-342900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33</a:t>
            </a:r>
            <a:r>
              <a:rPr lang="en-US" dirty="0" smtClean="0"/>
              <a:t>% birthed with trained </a:t>
            </a:r>
            <a:r>
              <a:rPr lang="en-US" dirty="0" err="1" smtClean="0"/>
              <a:t>TBA</a:t>
            </a:r>
            <a:endParaRPr lang="en-US" dirty="0" smtClean="0"/>
          </a:p>
          <a:p>
            <a:pPr marL="1257300" lvl="2" indent="-342900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24</a:t>
            </a:r>
            <a:r>
              <a:rPr lang="en-US" dirty="0" smtClean="0"/>
              <a:t>% birthed with an untrained person</a:t>
            </a:r>
          </a:p>
          <a:p>
            <a:pPr marL="914400" lvl="1" indent="-457200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  <a:defRPr/>
            </a:pPr>
            <a:r>
              <a:rPr lang="en-US" sz="2400" dirty="0" smtClean="0"/>
              <a:t>For women with no </a:t>
            </a:r>
            <a:r>
              <a:rPr lang="en-US" sz="2400" dirty="0" smtClean="0"/>
              <a:t>access to trained TBA</a:t>
            </a:r>
          </a:p>
          <a:p>
            <a:pPr marL="1257300" lvl="2" indent="-342900">
              <a:lnSpc>
                <a:spcPct val="80000"/>
              </a:lnSpc>
              <a:spcAft>
                <a:spcPts val="50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58% birthed at health </a:t>
            </a:r>
            <a:r>
              <a:rPr lang="en-US" dirty="0" smtClean="0"/>
              <a:t>facility</a:t>
            </a:r>
          </a:p>
          <a:p>
            <a:pPr marL="1257300" lvl="2" indent="-342900">
              <a:lnSpc>
                <a:spcPct val="80000"/>
              </a:lnSpc>
              <a:spcAft>
                <a:spcPts val="50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42</a:t>
            </a:r>
            <a:r>
              <a:rPr lang="en-US" dirty="0" smtClean="0"/>
              <a:t>% birthed with an untrained person</a:t>
            </a:r>
          </a:p>
          <a:p>
            <a:pPr marL="914400" lvl="1" indent="-457200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  <a:defRPr/>
            </a:pPr>
            <a:r>
              <a:rPr lang="en-US" sz="2400" dirty="0" smtClean="0"/>
              <a:t>For women with access </a:t>
            </a:r>
            <a:r>
              <a:rPr lang="en-US" sz="2400" dirty="0" smtClean="0"/>
              <a:t>to a health facility with a midwife</a:t>
            </a:r>
          </a:p>
          <a:p>
            <a:pPr lvl="3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 </a:t>
            </a:r>
            <a:r>
              <a:rPr lang="en-US" sz="2000" dirty="0" smtClean="0"/>
              <a:t>  77</a:t>
            </a:r>
            <a:r>
              <a:rPr lang="en-US" sz="2000" dirty="0" smtClean="0"/>
              <a:t>% birthed at a health </a:t>
            </a:r>
            <a:r>
              <a:rPr lang="en-US" sz="2000" dirty="0" smtClean="0"/>
              <a:t>facility</a:t>
            </a:r>
          </a:p>
          <a:p>
            <a:pPr lvl="3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 </a:t>
            </a:r>
            <a:r>
              <a:rPr lang="en-US" sz="2000" dirty="0" smtClean="0"/>
              <a:t>  </a:t>
            </a:r>
            <a:r>
              <a:rPr lang="en-US" sz="2000" dirty="0" smtClean="0"/>
              <a:t>22</a:t>
            </a:r>
            <a:r>
              <a:rPr lang="en-US" sz="2000" dirty="0" smtClean="0"/>
              <a:t>% birthed with an untrained person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400" dirty="0" smtClean="0"/>
              <a:t>No differences in mortality across three groups</a:t>
            </a:r>
            <a:endParaRPr lang="en-US" sz="24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3166</TotalTime>
  <Words>1397</Words>
  <Application>Microsoft Office PowerPoint</Application>
  <PresentationFormat>On-screen Show (4:3)</PresentationFormat>
  <Paragraphs>244</Paragraphs>
  <Slides>29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Origin</vt:lpstr>
      <vt:lpstr>Chart</vt:lpstr>
      <vt:lpstr>Microsoft Office Excel 97-2003 Worksheet</vt:lpstr>
      <vt:lpstr>Worksheet</vt:lpstr>
      <vt:lpstr>From Research to Policy  or What’s the point of all the graphs and charts?</vt:lpstr>
      <vt:lpstr>Overview of Presentation </vt:lpstr>
      <vt:lpstr>Why policy?</vt:lpstr>
      <vt:lpstr>Ideal policy cycle</vt:lpstr>
      <vt:lpstr>Research as a problem-solving tool depends on the policy context</vt:lpstr>
      <vt:lpstr>Research/Policy Linkage Examples</vt:lpstr>
      <vt:lpstr>Evaluation of Impact of Traditional Birth Attendants in Rural Mozambique (1)</vt:lpstr>
      <vt:lpstr>Evaluation of Impact of Traditional Birth Attendants in Rural Mozambique (2) </vt:lpstr>
      <vt:lpstr>Evaluation of Impact of Traditional Birth Attendants in Rural Mozambique (3) </vt:lpstr>
      <vt:lpstr>Preference for future births </vt:lpstr>
      <vt:lpstr>TBA OR to Policy</vt:lpstr>
      <vt:lpstr>Congenital Syphilis Prevention (1)</vt:lpstr>
      <vt:lpstr>Congenital Syphilis Prevention (2) pilot intervention, 1993-94 11 Health Posts - Manica Province, Mozambique</vt:lpstr>
      <vt:lpstr>Congenital Syphilis Prevention (3)</vt:lpstr>
      <vt:lpstr>Congenital Syphilis Prevention(4)</vt:lpstr>
      <vt:lpstr>Congenital Syphilis Prevention(5)</vt:lpstr>
      <vt:lpstr>Congenital Syphilis Prevention (6) ANC screening Manica and Sofala provinces, 98-04</vt:lpstr>
      <vt:lpstr>Slide 18</vt:lpstr>
      <vt:lpstr>Congenital Syphilis Prevention (8)  Economic analysis of RPR/strip test (US$)</vt:lpstr>
      <vt:lpstr>Congenital Syphilis Prevention(9)</vt:lpstr>
      <vt:lpstr>Congenital Syphilis Prevention (10) Determinants of Success</vt:lpstr>
      <vt:lpstr>How does this apply to you?</vt:lpstr>
      <vt:lpstr>Who to engage?</vt:lpstr>
      <vt:lpstr>Who to engage  Consider Level of Involvement</vt:lpstr>
      <vt:lpstr>What dynamics are present?</vt:lpstr>
      <vt:lpstr>What Constraints to Consider?</vt:lpstr>
      <vt:lpstr>Balance the needs of multiple stakeholders!</vt:lpstr>
      <vt:lpstr>Constraints Consider Level of Involvement</vt:lpstr>
      <vt:lpstr>You can do it! </vt:lpstr>
    </vt:vector>
  </TitlesOfParts>
  <Company>Univ of Washington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Impact of Traditional Birth Attendants in Rural Mozambique (1)</dc:title>
  <dc:creator>gloyd</dc:creator>
  <cp:lastModifiedBy>ksherr</cp:lastModifiedBy>
  <cp:revision>164</cp:revision>
  <dcterms:created xsi:type="dcterms:W3CDTF">2007-07-27T14:30:56Z</dcterms:created>
  <dcterms:modified xsi:type="dcterms:W3CDTF">2012-07-27T20:39:52Z</dcterms:modified>
</cp:coreProperties>
</file>