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lsx" ContentType="application/vnd.openxmlformats-officedocument.spreadsheetml.sheet"/>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entation.xml" ContentType="application/vnd.openxmlformats-officedocument.presentationml.presentation.main+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slideLayouts/slideLayout42.xml" ContentType="application/vnd.openxmlformats-officedocument.presentationml.slideLayou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charts/chart1.xml" ContentType="application/vnd.openxmlformats-officedocument.drawingml.char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charts/colors1.xml" ContentType="application/vnd.ms-office.chartcolorstyle+xml"/>
  <Override PartName="/ppt/charts/style1.xml" ContentType="application/vnd.ms-office.chartstyle+xml"/>
  <Override PartName="/ppt/comments/comment2.xml" ContentType="application/vnd.openxmlformats-officedocument.presentationml.comment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64"/>
  </p:notesMasterIdLst>
  <p:handoutMasterIdLst>
    <p:handoutMasterId r:id="rId65"/>
  </p:handoutMasterIdLst>
  <p:sldIdLst>
    <p:sldId id="340" r:id="rId2"/>
    <p:sldId id="335" r:id="rId3"/>
    <p:sldId id="351" r:id="rId4"/>
    <p:sldId id="437" r:id="rId5"/>
    <p:sldId id="520" r:id="rId6"/>
    <p:sldId id="536" r:id="rId7"/>
    <p:sldId id="440" r:id="rId8"/>
    <p:sldId id="454" r:id="rId9"/>
    <p:sldId id="521" r:id="rId10"/>
    <p:sldId id="452" r:id="rId11"/>
    <p:sldId id="450" r:id="rId12"/>
    <p:sldId id="540" r:id="rId13"/>
    <p:sldId id="456" r:id="rId14"/>
    <p:sldId id="447" r:id="rId15"/>
    <p:sldId id="449" r:id="rId16"/>
    <p:sldId id="526" r:id="rId17"/>
    <p:sldId id="525" r:id="rId18"/>
    <p:sldId id="468" r:id="rId19"/>
    <p:sldId id="467" r:id="rId20"/>
    <p:sldId id="458" r:id="rId21"/>
    <p:sldId id="460" r:id="rId22"/>
    <p:sldId id="461" r:id="rId23"/>
    <p:sldId id="462" r:id="rId24"/>
    <p:sldId id="464" r:id="rId25"/>
    <p:sldId id="529" r:id="rId26"/>
    <p:sldId id="471" r:id="rId27"/>
    <p:sldId id="472" r:id="rId28"/>
    <p:sldId id="528" r:id="rId29"/>
    <p:sldId id="476" r:id="rId30"/>
    <p:sldId id="477" r:id="rId31"/>
    <p:sldId id="482" r:id="rId32"/>
    <p:sldId id="530" r:id="rId33"/>
    <p:sldId id="484" r:id="rId34"/>
    <p:sldId id="485" r:id="rId35"/>
    <p:sldId id="551" r:id="rId36"/>
    <p:sldId id="552" r:id="rId37"/>
    <p:sldId id="553" r:id="rId38"/>
    <p:sldId id="554" r:id="rId39"/>
    <p:sldId id="555" r:id="rId40"/>
    <p:sldId id="556" r:id="rId41"/>
    <p:sldId id="559" r:id="rId42"/>
    <p:sldId id="560" r:id="rId43"/>
    <p:sldId id="561" r:id="rId44"/>
    <p:sldId id="562" r:id="rId45"/>
    <p:sldId id="565" r:id="rId46"/>
    <p:sldId id="571" r:id="rId47"/>
    <p:sldId id="566" r:id="rId48"/>
    <p:sldId id="535" r:id="rId49"/>
    <p:sldId id="569" r:id="rId50"/>
    <p:sldId id="531" r:id="rId51"/>
    <p:sldId id="541" r:id="rId52"/>
    <p:sldId id="542" r:id="rId53"/>
    <p:sldId id="543" r:id="rId54"/>
    <p:sldId id="547" r:id="rId55"/>
    <p:sldId id="532" r:id="rId56"/>
    <p:sldId id="567" r:id="rId57"/>
    <p:sldId id="533" r:id="rId58"/>
    <p:sldId id="570" r:id="rId59"/>
    <p:sldId id="469" r:id="rId60"/>
    <p:sldId id="539" r:id="rId61"/>
    <p:sldId id="499" r:id="rId62"/>
    <p:sldId id="308" r:id="rId63"/>
  </p:sldIdLst>
  <p:sldSz cx="12192000" cy="6858000"/>
  <p:notesSz cx="6858000" cy="9144000"/>
  <p:embeddedFontLst>
    <p:embeddedFont>
      <p:font typeface="Amasis MT Pro Light" panose="02040304050005020304" pitchFamily="18" charset="0"/>
      <p:regular r:id="rId66"/>
    </p:embeddedFont>
    <p:embeddedFont>
      <p:font typeface="Calibri" panose="020F0502020204030204" pitchFamily="34" charset="0"/>
      <p:regular r:id="rId67"/>
      <p:bold r:id="rId68"/>
      <p:italic r:id="rId69"/>
      <p:boldItalic r:id="rId70"/>
    </p:embeddedFont>
    <p:embeddedFont>
      <p:font typeface="Microsoft Sans Serif" panose="020B0604020202020204" pitchFamily="34" charset="0"/>
      <p:regular r:id="rId71"/>
    </p:embeddedFont>
    <p:embeddedFont>
      <p:font typeface="Proxima Nova Rg" panose="02000506030000020004" charset="0"/>
      <p:regular r:id="rId72"/>
      <p:bold r:id="rId73"/>
      <p:italic r:id="rId74"/>
      <p:boldItalic r:id="rId75"/>
    </p:embeddedFont>
    <p:embeddedFont>
      <p:font typeface="Segoe UI Light" panose="020B0502040204020203" pitchFamily="34" charset="0"/>
      <p:regular r:id="rId76"/>
      <p:italic r:id="rId77"/>
    </p:embeddedFont>
    <p:embeddedFont>
      <p:font typeface="Verdana" panose="020B0604030504040204" pitchFamily="34" charset="0"/>
      <p:regular r:id="rId78"/>
      <p:bold r:id="rId79"/>
      <p:italic r:id="rId80"/>
      <p:boldItalic r:id="rId8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adia Rana" initials="AR" lastIdx="2" clrIdx="0">
    <p:extLst>
      <p:ext uri="{19B8F6BF-5375-455C-9EA6-DF929625EA0E}">
        <p15:presenceInfo xmlns:p15="http://schemas.microsoft.com/office/powerpoint/2012/main" userId="Aadia Ran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2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97"/>
    <p:restoredTop sz="90465" autoAdjust="0"/>
  </p:normalViewPr>
  <p:slideViewPr>
    <p:cSldViewPr snapToGrid="0" snapToObjects="1">
      <p:cViewPr varScale="1">
        <p:scale>
          <a:sx n="103" d="100"/>
          <a:sy n="103" d="100"/>
        </p:scale>
        <p:origin x="1254" y="108"/>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85" d="100"/>
          <a:sy n="85" d="100"/>
        </p:scale>
        <p:origin x="3804"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3.fntdata"/><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9.fntdata"/><Relationship Id="rId79" Type="http://schemas.openxmlformats.org/officeDocument/2006/relationships/font" Target="fonts/font14.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font" Target="fonts/font4.fntdata"/><Relationship Id="rId77"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7.fntdata"/><Relationship Id="rId80" Type="http://schemas.openxmlformats.org/officeDocument/2006/relationships/font" Target="fonts/font15.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5.fntdata"/><Relationship Id="rId75" Type="http://schemas.openxmlformats.org/officeDocument/2006/relationships/font" Target="fonts/font10.fntdata"/><Relationship Id="rId83" Type="http://schemas.openxmlformats.org/officeDocument/2006/relationships/presProps" Target="presProps.xml"/><Relationship Id="rId88"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font" Target="fonts/font16.fntdata"/><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1.fntdata"/><Relationship Id="rId7" Type="http://schemas.openxmlformats.org/officeDocument/2006/relationships/slide" Target="slides/slide6.xml"/><Relationship Id="rId71" Type="http://schemas.openxmlformats.org/officeDocument/2006/relationships/font" Target="fonts/font6.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fntdata"/><Relationship Id="rId87" Type="http://schemas.openxmlformats.org/officeDocument/2006/relationships/customXml" Target="../customXml/item1.xml"/><Relationship Id="rId61" Type="http://schemas.openxmlformats.org/officeDocument/2006/relationships/slide" Target="slides/slide60.xml"/><Relationship Id="rId82"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Total</c:v>
                </c:pt>
              </c:strCache>
            </c:strRef>
          </c:tx>
          <c:spPr>
            <a:solidFill>
              <a:schemeClr val="tx1">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Diagnosed</c:v>
                </c:pt>
                <c:pt idx="1">
                  <c:v>Receipt of Care</c:v>
                </c:pt>
                <c:pt idx="2">
                  <c:v>Retained in Care</c:v>
                </c:pt>
                <c:pt idx="3">
                  <c:v>Viral Suppression</c:v>
                </c:pt>
              </c:strCache>
            </c:strRef>
          </c:cat>
          <c:val>
            <c:numRef>
              <c:f>Sheet1!$B$2:$B$5</c:f>
              <c:numCache>
                <c:formatCode>General</c:formatCode>
                <c:ptCount val="4"/>
                <c:pt idx="0">
                  <c:v>85</c:v>
                </c:pt>
                <c:pt idx="1">
                  <c:v>62</c:v>
                </c:pt>
                <c:pt idx="2">
                  <c:v>48</c:v>
                </c:pt>
                <c:pt idx="3">
                  <c:v>49</c:v>
                </c:pt>
              </c:numCache>
            </c:numRef>
          </c:val>
          <c:extLst>
            <c:ext xmlns:c16="http://schemas.microsoft.com/office/drawing/2014/chart" uri="{C3380CC4-5D6E-409C-BE32-E72D297353CC}">
              <c16:uniqueId val="{00000000-212F-49E9-9C2F-E1858149E505}"/>
            </c:ext>
          </c:extLst>
        </c:ser>
        <c:ser>
          <c:idx val="1"/>
          <c:order val="1"/>
          <c:tx>
            <c:strRef>
              <c:f>Sheet1!$C$1</c:f>
              <c:strCache>
                <c:ptCount val="1"/>
                <c:pt idx="0">
                  <c:v>13-24</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Diagnosed</c:v>
                </c:pt>
                <c:pt idx="1">
                  <c:v>Receipt of Care</c:v>
                </c:pt>
                <c:pt idx="2">
                  <c:v>Retained in Care</c:v>
                </c:pt>
                <c:pt idx="3">
                  <c:v>Viral Suppression</c:v>
                </c:pt>
              </c:strCache>
            </c:strRef>
          </c:cat>
          <c:val>
            <c:numRef>
              <c:f>Sheet1!$C$2:$C$5</c:f>
              <c:numCache>
                <c:formatCode>General</c:formatCode>
                <c:ptCount val="4"/>
                <c:pt idx="0">
                  <c:v>56</c:v>
                </c:pt>
                <c:pt idx="1">
                  <c:v>41</c:v>
                </c:pt>
                <c:pt idx="2">
                  <c:v>31</c:v>
                </c:pt>
                <c:pt idx="3">
                  <c:v>24</c:v>
                </c:pt>
              </c:numCache>
            </c:numRef>
          </c:val>
          <c:extLst>
            <c:ext xmlns:c16="http://schemas.microsoft.com/office/drawing/2014/chart" uri="{C3380CC4-5D6E-409C-BE32-E72D297353CC}">
              <c16:uniqueId val="{00000001-212F-49E9-9C2F-E1858149E505}"/>
            </c:ext>
          </c:extLst>
        </c:ser>
        <c:ser>
          <c:idx val="2"/>
          <c:order val="2"/>
          <c:tx>
            <c:strRef>
              <c:f>Sheet1!$D$1</c:f>
              <c:strCache>
                <c:ptCount val="1"/>
                <c:pt idx="0">
                  <c:v>Black/African American</c:v>
                </c:pt>
              </c:strCache>
            </c:strRef>
          </c:tx>
          <c:spPr>
            <a:pattFill prst="wdDnDiag">
              <a:fgClr>
                <a:srgbClr val="C00000"/>
              </a:fgClr>
              <a:bgClr>
                <a:schemeClr val="bg1"/>
              </a:bgClr>
            </a:pattFill>
            <a:ln w="12700">
              <a:solidFill>
                <a:srgbClr val="C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Diagnosed</c:v>
                </c:pt>
                <c:pt idx="1">
                  <c:v>Receipt of Care</c:v>
                </c:pt>
                <c:pt idx="2">
                  <c:v>Retained in Care</c:v>
                </c:pt>
                <c:pt idx="3">
                  <c:v>Viral Suppression</c:v>
                </c:pt>
              </c:strCache>
            </c:strRef>
          </c:cat>
          <c:val>
            <c:numRef>
              <c:f>Sheet1!$D$2:$D$5</c:f>
              <c:numCache>
                <c:formatCode>General</c:formatCode>
                <c:ptCount val="4"/>
                <c:pt idx="0">
                  <c:v>84</c:v>
                </c:pt>
                <c:pt idx="1">
                  <c:v>59</c:v>
                </c:pt>
                <c:pt idx="2">
                  <c:v>46</c:v>
                </c:pt>
                <c:pt idx="3">
                  <c:v>43</c:v>
                </c:pt>
              </c:numCache>
            </c:numRef>
          </c:val>
          <c:extLst>
            <c:ext xmlns:c16="http://schemas.microsoft.com/office/drawing/2014/chart" uri="{C3380CC4-5D6E-409C-BE32-E72D297353CC}">
              <c16:uniqueId val="{00000002-212F-49E9-9C2F-E1858149E505}"/>
            </c:ext>
          </c:extLst>
        </c:ser>
        <c:ser>
          <c:idx val="3"/>
          <c:order val="3"/>
          <c:tx>
            <c:strRef>
              <c:f>Sheet1!$E$1</c:f>
              <c:strCache>
                <c:ptCount val="1"/>
                <c:pt idx="0">
                  <c:v>IDU - Male</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Diagnosed</c:v>
                </c:pt>
                <c:pt idx="1">
                  <c:v>Receipt of Care</c:v>
                </c:pt>
                <c:pt idx="2">
                  <c:v>Retained in Care</c:v>
                </c:pt>
                <c:pt idx="3">
                  <c:v>Viral Suppression</c:v>
                </c:pt>
              </c:strCache>
            </c:strRef>
          </c:cat>
          <c:val>
            <c:numRef>
              <c:f>Sheet1!$E$2:$E$5</c:f>
              <c:numCache>
                <c:formatCode>General</c:formatCode>
                <c:ptCount val="4"/>
                <c:pt idx="0">
                  <c:v>93</c:v>
                </c:pt>
                <c:pt idx="1">
                  <c:v>58</c:v>
                </c:pt>
                <c:pt idx="2">
                  <c:v>47</c:v>
                </c:pt>
                <c:pt idx="3">
                  <c:v>45</c:v>
                </c:pt>
              </c:numCache>
            </c:numRef>
          </c:val>
          <c:extLst>
            <c:ext xmlns:c16="http://schemas.microsoft.com/office/drawing/2014/chart" uri="{C3380CC4-5D6E-409C-BE32-E72D297353CC}">
              <c16:uniqueId val="{00000003-212F-49E9-9C2F-E1858149E505}"/>
            </c:ext>
          </c:extLst>
        </c:ser>
        <c:dLbls>
          <c:dLblPos val="outEnd"/>
          <c:showLegendKey val="0"/>
          <c:showVal val="1"/>
          <c:showCatName val="0"/>
          <c:showSerName val="0"/>
          <c:showPercent val="0"/>
          <c:showBubbleSize val="0"/>
        </c:dLbls>
        <c:gapWidth val="219"/>
        <c:overlap val="-27"/>
        <c:axId val="392373168"/>
        <c:axId val="392376120"/>
      </c:barChart>
      <c:catAx>
        <c:axId val="392373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92376120"/>
        <c:crosses val="autoZero"/>
        <c:auto val="1"/>
        <c:lblAlgn val="ctr"/>
        <c:lblOffset val="100"/>
        <c:noMultiLvlLbl val="0"/>
      </c:catAx>
      <c:valAx>
        <c:axId val="3923761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dirty="0"/>
                  <a:t>Percentage (%)</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92373168"/>
        <c:crosses val="autoZero"/>
        <c:crossBetween val="between"/>
      </c:valAx>
      <c:spPr>
        <a:noFill/>
        <a:ln>
          <a:noFill/>
        </a:ln>
        <a:effectLst/>
      </c:spPr>
    </c:plotArea>
    <c:legend>
      <c:legendPos val="t"/>
      <c:layout>
        <c:manualLayout>
          <c:xMode val="edge"/>
          <c:yMode val="edge"/>
          <c:x val="0.17583569245632336"/>
          <c:y val="0"/>
          <c:w val="0.66360437748020651"/>
          <c:h val="6.6083393854151948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22-08-22T20:55:33.571" idx="1">
    <p:pos x="6298" y="643"/>
    <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3-11-01T15:06:42.938" idx="2">
    <p:pos x="10" y="10"/>
    <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61F86E-F114-4BEE-82B8-C4AEFAFFF45A}" type="doc">
      <dgm:prSet loTypeId="urn:microsoft.com/office/officeart/2005/8/layout/rings+Icon" loCatId="officeonline" qsTypeId="urn:microsoft.com/office/officeart/2005/8/quickstyle/3d3" qsCatId="3D" csTypeId="urn:microsoft.com/office/officeart/2005/8/colors/colorful1" csCatId="colorful" phldr="1"/>
      <dgm:spPr/>
    </dgm:pt>
    <dgm:pt modelId="{E77CF905-011A-44AA-A106-B92CFEF77740}">
      <dgm:prSet phldrT="[Text]"/>
      <dgm:spPr/>
      <dgm:t>
        <a:bodyPr/>
        <a:lstStyle/>
        <a:p>
          <a:r>
            <a:rPr lang="en-US" dirty="0"/>
            <a:t>Academic Institutions</a:t>
          </a:r>
        </a:p>
      </dgm:t>
    </dgm:pt>
    <dgm:pt modelId="{2CBDC4E7-01FC-45AD-99C8-B2BE3A4E72E9}" type="parTrans" cxnId="{E6B55EF2-196D-47CC-BAAE-BF785EC6FBC9}">
      <dgm:prSet/>
      <dgm:spPr/>
      <dgm:t>
        <a:bodyPr/>
        <a:lstStyle/>
        <a:p>
          <a:endParaRPr lang="en-US"/>
        </a:p>
      </dgm:t>
    </dgm:pt>
    <dgm:pt modelId="{44106E6E-380E-4BA4-9FED-F9918EAFDE9B}" type="sibTrans" cxnId="{E6B55EF2-196D-47CC-BAAE-BF785EC6FBC9}">
      <dgm:prSet/>
      <dgm:spPr/>
      <dgm:t>
        <a:bodyPr/>
        <a:lstStyle/>
        <a:p>
          <a:endParaRPr lang="en-US"/>
        </a:p>
      </dgm:t>
    </dgm:pt>
    <dgm:pt modelId="{6B20FC77-7C43-4BC8-AB0A-2422B60596BB}">
      <dgm:prSet phldrT="[Text]"/>
      <dgm:spPr/>
      <dgm:t>
        <a:bodyPr/>
        <a:lstStyle/>
        <a:p>
          <a:r>
            <a:rPr lang="en-US" dirty="0"/>
            <a:t>Public Health Agencies</a:t>
          </a:r>
        </a:p>
      </dgm:t>
    </dgm:pt>
    <dgm:pt modelId="{03A49E12-7E78-4E65-A2F0-1C8A8298D087}" type="parTrans" cxnId="{32AF9120-1000-4356-8DAD-9E9FC35ECA09}">
      <dgm:prSet/>
      <dgm:spPr/>
      <dgm:t>
        <a:bodyPr/>
        <a:lstStyle/>
        <a:p>
          <a:endParaRPr lang="en-US"/>
        </a:p>
      </dgm:t>
    </dgm:pt>
    <dgm:pt modelId="{BA8F9307-FA96-43F3-95F9-44550C27E4C5}" type="sibTrans" cxnId="{32AF9120-1000-4356-8DAD-9E9FC35ECA09}">
      <dgm:prSet/>
      <dgm:spPr/>
      <dgm:t>
        <a:bodyPr/>
        <a:lstStyle/>
        <a:p>
          <a:endParaRPr lang="en-US"/>
        </a:p>
      </dgm:t>
    </dgm:pt>
    <dgm:pt modelId="{A2DA6DEF-D48C-4EC9-BD11-B4E5C5402070}">
      <dgm:prSet phldrT="[Text]" custT="1"/>
      <dgm:spPr/>
      <dgm:t>
        <a:bodyPr/>
        <a:lstStyle/>
        <a:p>
          <a:pPr lvl="0" algn="ctr" defTabSz="1066800">
            <a:lnSpc>
              <a:spcPct val="90000"/>
            </a:lnSpc>
            <a:spcBef>
              <a:spcPct val="0"/>
            </a:spcBef>
            <a:spcAft>
              <a:spcPct val="35000"/>
            </a:spcAft>
          </a:pPr>
          <a:r>
            <a:rPr lang="en-US" sz="2800" dirty="0"/>
            <a:t>Community Partners</a:t>
          </a:r>
        </a:p>
      </dgm:t>
    </dgm:pt>
    <dgm:pt modelId="{3A82D244-046F-41C3-8BDD-443553642934}" type="parTrans" cxnId="{E6FEC716-DC14-412F-BF27-59974F3171E9}">
      <dgm:prSet/>
      <dgm:spPr/>
      <dgm:t>
        <a:bodyPr/>
        <a:lstStyle/>
        <a:p>
          <a:endParaRPr lang="en-US"/>
        </a:p>
      </dgm:t>
    </dgm:pt>
    <dgm:pt modelId="{AD4DBCB0-3CA2-42CB-BF3D-EA85FDF51154}" type="sibTrans" cxnId="{E6FEC716-DC14-412F-BF27-59974F3171E9}">
      <dgm:prSet/>
      <dgm:spPr/>
      <dgm:t>
        <a:bodyPr/>
        <a:lstStyle/>
        <a:p>
          <a:endParaRPr lang="en-US"/>
        </a:p>
      </dgm:t>
    </dgm:pt>
    <dgm:pt modelId="{1487D02E-FB4A-4BF6-868B-A4DAACBF5DE5}">
      <dgm:prSet phldrT="[Text]" custT="1"/>
      <dgm:spPr/>
      <dgm: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dirty="0"/>
            <a:t>PWH, Community</a:t>
          </a:r>
        </a:p>
      </dgm:t>
    </dgm:pt>
    <dgm:pt modelId="{5D9A12CA-A5DC-48AE-9BC1-10AAF130C331}" type="parTrans" cxnId="{B199B8BF-DB7F-40F6-B3EB-BC642DE89048}">
      <dgm:prSet/>
      <dgm:spPr/>
      <dgm:t>
        <a:bodyPr/>
        <a:lstStyle/>
        <a:p>
          <a:endParaRPr lang="en-US"/>
        </a:p>
      </dgm:t>
    </dgm:pt>
    <dgm:pt modelId="{41EC198F-B83E-4B8B-BF26-BF6223F11E53}" type="sibTrans" cxnId="{B199B8BF-DB7F-40F6-B3EB-BC642DE89048}">
      <dgm:prSet/>
      <dgm:spPr/>
      <dgm:t>
        <a:bodyPr/>
        <a:lstStyle/>
        <a:p>
          <a:endParaRPr lang="en-US"/>
        </a:p>
      </dgm:t>
    </dgm:pt>
    <dgm:pt modelId="{2DF40DFE-3D4B-4F14-BC26-E9E1B1DCCCF3}">
      <dgm:prSet phldrT="[Text]" custT="1"/>
      <dgm:spPr/>
      <dgm:t>
        <a:bodyPr/>
        <a:lstStyle/>
        <a:p>
          <a:pPr marL="114300" lvl="1" indent="0" algn="l" defTabSz="622300">
            <a:lnSpc>
              <a:spcPct val="90000"/>
            </a:lnSpc>
            <a:spcBef>
              <a:spcPct val="0"/>
            </a:spcBef>
            <a:spcAft>
              <a:spcPct val="15000"/>
            </a:spcAft>
            <a:buNone/>
          </a:pPr>
          <a:endParaRPr lang="en-US" sz="1400" dirty="0"/>
        </a:p>
      </dgm:t>
    </dgm:pt>
    <dgm:pt modelId="{67FC045E-D2C9-437A-93EA-DB571BF5D2CD}" type="parTrans" cxnId="{F0C1AB08-CBB0-4C0D-BCFF-A774549EBFD6}">
      <dgm:prSet/>
      <dgm:spPr/>
      <dgm:t>
        <a:bodyPr/>
        <a:lstStyle/>
        <a:p>
          <a:endParaRPr lang="en-US"/>
        </a:p>
      </dgm:t>
    </dgm:pt>
    <dgm:pt modelId="{23BE3253-4DA4-4305-9C0B-B05BDB8B02AF}" type="sibTrans" cxnId="{F0C1AB08-CBB0-4C0D-BCFF-A774549EBFD6}">
      <dgm:prSet/>
      <dgm:spPr/>
      <dgm:t>
        <a:bodyPr/>
        <a:lstStyle/>
        <a:p>
          <a:endParaRPr lang="en-US"/>
        </a:p>
      </dgm:t>
    </dgm:pt>
    <dgm:pt modelId="{8D8C4E3D-73DE-4EB8-A8F3-3833438B0117}">
      <dgm:prSet phldrT="[Text]" custT="1"/>
      <dgm:spPr/>
      <dgm: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dirty="0"/>
            <a:t>Municipal/Policy Makers</a:t>
          </a:r>
        </a:p>
      </dgm:t>
    </dgm:pt>
    <dgm:pt modelId="{0AB4A26B-003E-47D3-8038-D1F8A601F366}" type="parTrans" cxnId="{623D2AF7-763C-47C2-81C1-929080C2AB0A}">
      <dgm:prSet/>
      <dgm:spPr/>
      <dgm:t>
        <a:bodyPr/>
        <a:lstStyle/>
        <a:p>
          <a:endParaRPr lang="en-US"/>
        </a:p>
      </dgm:t>
    </dgm:pt>
    <dgm:pt modelId="{E16271E7-5C95-434C-9C5D-13804EAF69FB}" type="sibTrans" cxnId="{623D2AF7-763C-47C2-81C1-929080C2AB0A}">
      <dgm:prSet/>
      <dgm:spPr/>
      <dgm:t>
        <a:bodyPr/>
        <a:lstStyle/>
        <a:p>
          <a:endParaRPr lang="en-US"/>
        </a:p>
      </dgm:t>
    </dgm:pt>
    <dgm:pt modelId="{586B2493-F6A2-4689-9570-8A5DF4660965}">
      <dgm:prSet phldrT="[Text]" custT="1"/>
      <dgm:spPr/>
      <dgm: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dirty="0"/>
            <a:t>Care Delivery Organizations</a:t>
          </a:r>
        </a:p>
      </dgm:t>
    </dgm:pt>
    <dgm:pt modelId="{823F0509-922A-45A5-B3EA-FA0A1DE0BCCE}" type="parTrans" cxnId="{6DB447D5-EFF2-4D46-BC20-54A88D0249B2}">
      <dgm:prSet/>
      <dgm:spPr/>
      <dgm:t>
        <a:bodyPr/>
        <a:lstStyle/>
        <a:p>
          <a:endParaRPr lang="en-US"/>
        </a:p>
      </dgm:t>
    </dgm:pt>
    <dgm:pt modelId="{EFE4AED6-D826-4E35-BFC1-13A7C7DD28CE}" type="sibTrans" cxnId="{6DB447D5-EFF2-4D46-BC20-54A88D0249B2}">
      <dgm:prSet/>
      <dgm:spPr/>
      <dgm:t>
        <a:bodyPr/>
        <a:lstStyle/>
        <a:p>
          <a:endParaRPr lang="en-US"/>
        </a:p>
      </dgm:t>
    </dgm:pt>
    <dgm:pt modelId="{189B353C-3C8F-49A0-906E-6FA101AADB00}" type="pres">
      <dgm:prSet presAssocID="{5161F86E-F114-4BEE-82B8-C4AEFAFFF45A}" presName="Name0" presStyleCnt="0">
        <dgm:presLayoutVars>
          <dgm:chMax val="7"/>
          <dgm:dir/>
          <dgm:resizeHandles val="exact"/>
        </dgm:presLayoutVars>
      </dgm:prSet>
      <dgm:spPr/>
    </dgm:pt>
    <dgm:pt modelId="{FF63BDBF-9465-4E2B-83B1-195B7459EECB}" type="pres">
      <dgm:prSet presAssocID="{5161F86E-F114-4BEE-82B8-C4AEFAFFF45A}" presName="ellipse1" presStyleLbl="vennNode1" presStyleIdx="0" presStyleCnt="3">
        <dgm:presLayoutVars>
          <dgm:bulletEnabled val="1"/>
        </dgm:presLayoutVars>
      </dgm:prSet>
      <dgm:spPr/>
    </dgm:pt>
    <dgm:pt modelId="{0D41AA15-645D-4812-8387-E9203609B8E9}" type="pres">
      <dgm:prSet presAssocID="{5161F86E-F114-4BEE-82B8-C4AEFAFFF45A}" presName="ellipse2" presStyleLbl="vennNode1" presStyleIdx="1" presStyleCnt="3">
        <dgm:presLayoutVars>
          <dgm:bulletEnabled val="1"/>
        </dgm:presLayoutVars>
      </dgm:prSet>
      <dgm:spPr/>
    </dgm:pt>
    <dgm:pt modelId="{721D2B38-0E12-4799-8D53-DB81693B376C}" type="pres">
      <dgm:prSet presAssocID="{5161F86E-F114-4BEE-82B8-C4AEFAFFF45A}" presName="ellipse3" presStyleLbl="vennNode1" presStyleIdx="2" presStyleCnt="3">
        <dgm:presLayoutVars>
          <dgm:bulletEnabled val="1"/>
        </dgm:presLayoutVars>
      </dgm:prSet>
      <dgm:spPr/>
    </dgm:pt>
  </dgm:ptLst>
  <dgm:cxnLst>
    <dgm:cxn modelId="{F0C1AB08-CBB0-4C0D-BCFF-A774549EBFD6}" srcId="{A2DA6DEF-D48C-4EC9-BD11-B4E5C5402070}" destId="{2DF40DFE-3D4B-4F14-BC26-E9E1B1DCCCF3}" srcOrd="3" destOrd="0" parTransId="{67FC045E-D2C9-437A-93EA-DB571BF5D2CD}" sibTransId="{23BE3253-4DA4-4305-9C0B-B05BDB8B02AF}"/>
    <dgm:cxn modelId="{9AA6E313-9F10-422D-AA8C-C6AE9931C739}" type="presOf" srcId="{5161F86E-F114-4BEE-82B8-C4AEFAFFF45A}" destId="{189B353C-3C8F-49A0-906E-6FA101AADB00}" srcOrd="0" destOrd="0" presId="urn:microsoft.com/office/officeart/2005/8/layout/rings+Icon"/>
    <dgm:cxn modelId="{E6FEC716-DC14-412F-BF27-59974F3171E9}" srcId="{5161F86E-F114-4BEE-82B8-C4AEFAFFF45A}" destId="{A2DA6DEF-D48C-4EC9-BD11-B4E5C5402070}" srcOrd="2" destOrd="0" parTransId="{3A82D244-046F-41C3-8BDD-443553642934}" sibTransId="{AD4DBCB0-3CA2-42CB-BF3D-EA85FDF51154}"/>
    <dgm:cxn modelId="{32AF9120-1000-4356-8DAD-9E9FC35ECA09}" srcId="{5161F86E-F114-4BEE-82B8-C4AEFAFFF45A}" destId="{6B20FC77-7C43-4BC8-AB0A-2422B60596BB}" srcOrd="1" destOrd="0" parTransId="{03A49E12-7E78-4E65-A2F0-1C8A8298D087}" sibTransId="{BA8F9307-FA96-43F3-95F9-44550C27E4C5}"/>
    <dgm:cxn modelId="{7716F337-D9CC-4CF6-9209-FC8F9C7FF450}" type="presOf" srcId="{A2DA6DEF-D48C-4EC9-BD11-B4E5C5402070}" destId="{721D2B38-0E12-4799-8D53-DB81693B376C}" srcOrd="0" destOrd="0" presId="urn:microsoft.com/office/officeart/2005/8/layout/rings+Icon"/>
    <dgm:cxn modelId="{342E4A60-8917-4905-9CF7-5C43D0A2FB45}" type="presOf" srcId="{8D8C4E3D-73DE-4EB8-A8F3-3833438B0117}" destId="{721D2B38-0E12-4799-8D53-DB81693B376C}" srcOrd="0" destOrd="2" presId="urn:microsoft.com/office/officeart/2005/8/layout/rings+Icon"/>
    <dgm:cxn modelId="{00DEA0A5-2D16-4BCB-B8B9-14D19B3E1493}" type="presOf" srcId="{6B20FC77-7C43-4BC8-AB0A-2422B60596BB}" destId="{0D41AA15-645D-4812-8387-E9203609B8E9}" srcOrd="0" destOrd="0" presId="urn:microsoft.com/office/officeart/2005/8/layout/rings+Icon"/>
    <dgm:cxn modelId="{6BD11DB1-3577-4068-9D15-35EB86B44510}" type="presOf" srcId="{586B2493-F6A2-4689-9570-8A5DF4660965}" destId="{721D2B38-0E12-4799-8D53-DB81693B376C}" srcOrd="0" destOrd="3" presId="urn:microsoft.com/office/officeart/2005/8/layout/rings+Icon"/>
    <dgm:cxn modelId="{B199B8BF-DB7F-40F6-B3EB-BC642DE89048}" srcId="{A2DA6DEF-D48C-4EC9-BD11-B4E5C5402070}" destId="{1487D02E-FB4A-4BF6-868B-A4DAACBF5DE5}" srcOrd="0" destOrd="0" parTransId="{5D9A12CA-A5DC-48AE-9BC1-10AAF130C331}" sibTransId="{41EC198F-B83E-4B8B-BF26-BF6223F11E53}"/>
    <dgm:cxn modelId="{8AEA63C0-E0EF-4C95-BAB3-509A215BECC5}" type="presOf" srcId="{1487D02E-FB4A-4BF6-868B-A4DAACBF5DE5}" destId="{721D2B38-0E12-4799-8D53-DB81693B376C}" srcOrd="0" destOrd="1" presId="urn:microsoft.com/office/officeart/2005/8/layout/rings+Icon"/>
    <dgm:cxn modelId="{6DB447D5-EFF2-4D46-BC20-54A88D0249B2}" srcId="{A2DA6DEF-D48C-4EC9-BD11-B4E5C5402070}" destId="{586B2493-F6A2-4689-9570-8A5DF4660965}" srcOrd="2" destOrd="0" parTransId="{823F0509-922A-45A5-B3EA-FA0A1DE0BCCE}" sibTransId="{EFE4AED6-D826-4E35-BFC1-13A7C7DD28CE}"/>
    <dgm:cxn modelId="{73F78AEC-67E0-4BEE-BFCF-6458FC66FA30}" type="presOf" srcId="{2DF40DFE-3D4B-4F14-BC26-E9E1B1DCCCF3}" destId="{721D2B38-0E12-4799-8D53-DB81693B376C}" srcOrd="0" destOrd="4" presId="urn:microsoft.com/office/officeart/2005/8/layout/rings+Icon"/>
    <dgm:cxn modelId="{E6B55EF2-196D-47CC-BAAE-BF785EC6FBC9}" srcId="{5161F86E-F114-4BEE-82B8-C4AEFAFFF45A}" destId="{E77CF905-011A-44AA-A106-B92CFEF77740}" srcOrd="0" destOrd="0" parTransId="{2CBDC4E7-01FC-45AD-99C8-B2BE3A4E72E9}" sibTransId="{44106E6E-380E-4BA4-9FED-F9918EAFDE9B}"/>
    <dgm:cxn modelId="{8F76C0F6-DD3A-4775-A87A-E0FA607BA111}" type="presOf" srcId="{E77CF905-011A-44AA-A106-B92CFEF77740}" destId="{FF63BDBF-9465-4E2B-83B1-195B7459EECB}" srcOrd="0" destOrd="0" presId="urn:microsoft.com/office/officeart/2005/8/layout/rings+Icon"/>
    <dgm:cxn modelId="{623D2AF7-763C-47C2-81C1-929080C2AB0A}" srcId="{A2DA6DEF-D48C-4EC9-BD11-B4E5C5402070}" destId="{8D8C4E3D-73DE-4EB8-A8F3-3833438B0117}" srcOrd="1" destOrd="0" parTransId="{0AB4A26B-003E-47D3-8038-D1F8A601F366}" sibTransId="{E16271E7-5C95-434C-9C5D-13804EAF69FB}"/>
    <dgm:cxn modelId="{52C090FA-AAFD-4BEB-B197-B2418CD64DB9}" type="presParOf" srcId="{189B353C-3C8F-49A0-906E-6FA101AADB00}" destId="{FF63BDBF-9465-4E2B-83B1-195B7459EECB}" srcOrd="0" destOrd="0" presId="urn:microsoft.com/office/officeart/2005/8/layout/rings+Icon"/>
    <dgm:cxn modelId="{FD19B30D-9C42-41DD-B834-E04EABDA1F72}" type="presParOf" srcId="{189B353C-3C8F-49A0-906E-6FA101AADB00}" destId="{0D41AA15-645D-4812-8387-E9203609B8E9}" srcOrd="1" destOrd="0" presId="urn:microsoft.com/office/officeart/2005/8/layout/rings+Icon"/>
    <dgm:cxn modelId="{C2D81B95-B9BB-4AE9-B9F6-9C43398B5E71}" type="presParOf" srcId="{189B353C-3C8F-49A0-906E-6FA101AADB00}" destId="{721D2B38-0E12-4799-8D53-DB81693B376C}" srcOrd="2"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63BDBF-9465-4E2B-83B1-195B7459EECB}">
      <dsp:nvSpPr>
        <dsp:cNvPr id="0" name=""/>
        <dsp:cNvSpPr/>
      </dsp:nvSpPr>
      <dsp:spPr>
        <a:xfrm>
          <a:off x="1849901" y="0"/>
          <a:ext cx="3379994" cy="3379945"/>
        </a:xfrm>
        <a:prstGeom prst="ellipse">
          <a:avLst/>
        </a:prstGeom>
        <a:solidFill>
          <a:schemeClr val="accent2">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Academic Institutions</a:t>
          </a:r>
        </a:p>
      </dsp:txBody>
      <dsp:txXfrm>
        <a:off x="2344890" y="494981"/>
        <a:ext cx="2390016" cy="2389983"/>
      </dsp:txXfrm>
    </dsp:sp>
    <dsp:sp modelId="{0D41AA15-645D-4812-8387-E9203609B8E9}">
      <dsp:nvSpPr>
        <dsp:cNvPr id="0" name=""/>
        <dsp:cNvSpPr/>
      </dsp:nvSpPr>
      <dsp:spPr>
        <a:xfrm>
          <a:off x="3589614" y="2254236"/>
          <a:ext cx="3379994" cy="3379945"/>
        </a:xfrm>
        <a:prstGeom prst="ellipse">
          <a:avLst/>
        </a:prstGeom>
        <a:solidFill>
          <a:schemeClr val="accent3">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Public Health Agencies</a:t>
          </a:r>
        </a:p>
      </dsp:txBody>
      <dsp:txXfrm>
        <a:off x="4084603" y="2749217"/>
        <a:ext cx="2390016" cy="2389983"/>
      </dsp:txXfrm>
    </dsp:sp>
    <dsp:sp modelId="{721D2B38-0E12-4799-8D53-DB81693B376C}">
      <dsp:nvSpPr>
        <dsp:cNvPr id="0" name=""/>
        <dsp:cNvSpPr/>
      </dsp:nvSpPr>
      <dsp:spPr>
        <a:xfrm>
          <a:off x="5327269" y="0"/>
          <a:ext cx="3379994" cy="3379945"/>
        </a:xfrm>
        <a:prstGeom prst="ellipse">
          <a:avLst/>
        </a:prstGeom>
        <a:solidFill>
          <a:schemeClr val="accent4">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06680" tIns="106680" rIns="106680" bIns="106680" numCol="1" spcCol="1270" anchor="t" anchorCtr="0">
          <a:noAutofit/>
        </a:bodyPr>
        <a:lstStyle/>
        <a:p>
          <a:pPr marL="0" lvl="0" indent="0" algn="ctr" defTabSz="1066800">
            <a:lnSpc>
              <a:spcPct val="90000"/>
            </a:lnSpc>
            <a:spcBef>
              <a:spcPct val="0"/>
            </a:spcBef>
            <a:spcAft>
              <a:spcPct val="35000"/>
            </a:spcAft>
            <a:buNone/>
          </a:pPr>
          <a:r>
            <a:rPr lang="en-US" sz="2800" kern="1200" dirty="0"/>
            <a:t>Community Partners</a:t>
          </a:r>
        </a:p>
        <a:p>
          <a:pPr marL="0" marR="0" lvl="0" indent="0" algn="ctr" defTabSz="914400" eaLnBrk="1" fontAlgn="auto" latinLnBrk="0" hangingPunct="1">
            <a:lnSpc>
              <a:spcPct val="100000"/>
            </a:lnSpc>
            <a:spcBef>
              <a:spcPct val="0"/>
            </a:spcBef>
            <a:spcAft>
              <a:spcPts val="0"/>
            </a:spcAft>
            <a:buClrTx/>
            <a:buSzTx/>
            <a:buFontTx/>
            <a:buNone/>
            <a:tabLst/>
            <a:defRPr/>
          </a:pPr>
          <a:r>
            <a:rPr lang="en-US" sz="1600" kern="1200" dirty="0"/>
            <a:t>PWH, Community</a:t>
          </a:r>
        </a:p>
        <a:p>
          <a:pPr marL="0" marR="0" lvl="0" indent="0" algn="ctr" defTabSz="914400" eaLnBrk="1" fontAlgn="auto" latinLnBrk="0" hangingPunct="1">
            <a:lnSpc>
              <a:spcPct val="100000"/>
            </a:lnSpc>
            <a:spcBef>
              <a:spcPct val="0"/>
            </a:spcBef>
            <a:spcAft>
              <a:spcPts val="0"/>
            </a:spcAft>
            <a:buClrTx/>
            <a:buSzTx/>
            <a:buFontTx/>
            <a:buNone/>
            <a:tabLst/>
            <a:defRPr/>
          </a:pPr>
          <a:r>
            <a:rPr lang="en-US" sz="1600" kern="1200" dirty="0"/>
            <a:t>Municipal/Policy Makers</a:t>
          </a:r>
        </a:p>
        <a:p>
          <a:pPr marL="0" marR="0" lvl="0" indent="0" algn="ctr" defTabSz="914400" eaLnBrk="1" fontAlgn="auto" latinLnBrk="0" hangingPunct="1">
            <a:lnSpc>
              <a:spcPct val="100000"/>
            </a:lnSpc>
            <a:spcBef>
              <a:spcPct val="0"/>
            </a:spcBef>
            <a:spcAft>
              <a:spcPts val="0"/>
            </a:spcAft>
            <a:buClrTx/>
            <a:buSzTx/>
            <a:buFontTx/>
            <a:buNone/>
            <a:tabLst/>
            <a:defRPr/>
          </a:pPr>
          <a:r>
            <a:rPr lang="en-US" sz="1600" kern="1200" dirty="0"/>
            <a:t>Care Delivery Organizations</a:t>
          </a:r>
        </a:p>
        <a:p>
          <a:pPr marL="114300" lvl="1" indent="0" algn="l" defTabSz="622300">
            <a:lnSpc>
              <a:spcPct val="90000"/>
            </a:lnSpc>
            <a:spcBef>
              <a:spcPct val="0"/>
            </a:spcBef>
            <a:spcAft>
              <a:spcPct val="15000"/>
            </a:spcAft>
            <a:buNone/>
          </a:pPr>
          <a:endParaRPr lang="en-US" sz="1400" kern="1200" dirty="0"/>
        </a:p>
      </dsp:txBody>
      <dsp:txXfrm>
        <a:off x="5822258" y="494981"/>
        <a:ext cx="2390016" cy="2389983"/>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1A5BD2A-A97D-094A-8D3B-21A9E6A37617}" type="slidenum">
              <a:t>‹#›</a:t>
            </a:fld>
            <a:endParaRPr lang="en-GB"/>
          </a:p>
        </p:txBody>
      </p:sp>
      <p:sp>
        <p:nvSpPr>
          <p:cNvPr id="6" name="Date Placeholder 5"/>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402A76C-E886-6A42-B8CD-C60BA58F0DF5}" type="datetimeFigureOut">
              <a:t>11/2/2023</a:t>
            </a:fld>
            <a:endParaRPr lang="en-GB"/>
          </a:p>
        </p:txBody>
      </p:sp>
    </p:spTree>
    <p:extLst>
      <p:ext uri="{BB962C8B-B14F-4D97-AF65-F5344CB8AC3E}">
        <p14:creationId xmlns:p14="http://schemas.microsoft.com/office/powerpoint/2010/main" val="13655837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EF062A-B138-3741-8B48-19ACC59FDA5A}" type="datetimeFigureOut">
              <a:rPr lang="en-US" smtClean="0"/>
              <a:t>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532798-74E8-444A-A934-2294B8EA8709}" type="slidenum">
              <a:rPr lang="en-US" smtClean="0"/>
              <a:t>‹#›</a:t>
            </a:fld>
            <a:endParaRPr lang="en-US"/>
          </a:p>
        </p:txBody>
      </p:sp>
    </p:spTree>
    <p:extLst>
      <p:ext uri="{BB962C8B-B14F-4D97-AF65-F5344CB8AC3E}">
        <p14:creationId xmlns:p14="http://schemas.microsoft.com/office/powerpoint/2010/main" val="2004108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cbi.nlm.nih.gov/pmc/articles/PMC8522063/#R15"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ncbi.nlm.nih.gov/pmc/articles/PMC8522063/#R14"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532798-74E8-444A-A934-2294B8EA8709}" type="slidenum">
              <a:rPr lang="en-US" smtClean="0"/>
              <a:t>1</a:t>
            </a:fld>
            <a:endParaRPr lang="en-US"/>
          </a:p>
        </p:txBody>
      </p:sp>
    </p:spTree>
    <p:extLst>
      <p:ext uri="{BB962C8B-B14F-4D97-AF65-F5344CB8AC3E}">
        <p14:creationId xmlns:p14="http://schemas.microsoft.com/office/powerpoint/2010/main" val="4048243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&gt;1.1 million people living with HIV, &gt;700K deaths since the beginning of the Epidemic</a:t>
            </a:r>
          </a:p>
          <a:p>
            <a:r>
              <a:rPr lang="en-US" dirty="0"/>
              <a:t>~40,000 new infections each year</a:t>
            </a:r>
          </a:p>
          <a:p>
            <a:r>
              <a:rPr lang="en-US" dirty="0"/>
              <a:t>Disproportionate impact on  certain populations, particularly racial and ethnic minorities and gay and bisexual men and other men who have sex with men</a:t>
            </a:r>
          </a:p>
          <a:p>
            <a:r>
              <a:rPr lang="en-US" dirty="0"/>
              <a:t>Regionally, the South accounted for about half  the </a:t>
            </a:r>
            <a:r>
              <a:rPr lang="en-US" b="1" u="sng" dirty="0"/>
              <a:t>number</a:t>
            </a:r>
            <a:r>
              <a:rPr lang="en-US" dirty="0"/>
              <a:t> of HIV diagnoses in 2017; by </a:t>
            </a:r>
            <a:r>
              <a:rPr lang="en-US" b="1" u="sng" dirty="0"/>
              <a:t>incidence rate</a:t>
            </a:r>
            <a:r>
              <a:rPr lang="en-US" dirty="0"/>
              <a:t>, 8 of top 10 states are in the South. </a:t>
            </a:r>
          </a:p>
          <a:p>
            <a:endParaRPr lang="en-US" dirty="0"/>
          </a:p>
        </p:txBody>
      </p:sp>
      <p:sp>
        <p:nvSpPr>
          <p:cNvPr id="4" name="Slide Number Placeholder 3"/>
          <p:cNvSpPr>
            <a:spLocks noGrp="1"/>
          </p:cNvSpPr>
          <p:nvPr>
            <p:ph type="sldNum" sz="quarter" idx="10"/>
          </p:nvPr>
        </p:nvSpPr>
        <p:spPr/>
        <p:txBody>
          <a:bodyPr/>
          <a:lstStyle/>
          <a:p>
            <a:fld id="{D1962A33-974F-4003-9A87-A414CC1B3F0C}" type="slidenum">
              <a:rPr lang="en-US" smtClean="0"/>
              <a:t>14</a:t>
            </a:fld>
            <a:endParaRPr lang="en-US"/>
          </a:p>
        </p:txBody>
      </p:sp>
    </p:spTree>
    <p:extLst>
      <p:ext uri="{BB962C8B-B14F-4D97-AF65-F5344CB8AC3E}">
        <p14:creationId xmlns:p14="http://schemas.microsoft.com/office/powerpoint/2010/main" val="2792235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Almost 14K </a:t>
            </a:r>
            <a:r>
              <a:rPr lang="en-US" dirty="0" err="1"/>
              <a:t>ppl</a:t>
            </a:r>
            <a:r>
              <a:rPr lang="en-US" dirty="0"/>
              <a:t> living with HIV in AL,</a:t>
            </a:r>
            <a:r>
              <a:rPr lang="en-US" baseline="0" dirty="0"/>
              <a:t> 650 cases/year </a:t>
            </a:r>
          </a:p>
          <a:p>
            <a:r>
              <a:rPr lang="en-US" baseline="0" dirty="0"/>
              <a:t>Some stats on Alabama. </a:t>
            </a:r>
          </a:p>
          <a:p>
            <a:pPr rtl="0" eaLnBrk="1" fontAlgn="t" latinLnBrk="0" hangingPunct="1"/>
            <a:r>
              <a:rPr lang="en-US" sz="1200" b="1" i="0" u="none" strike="noStrike" kern="1200" dirty="0">
                <a:solidFill>
                  <a:schemeClr val="tx1"/>
                </a:solidFill>
                <a:effectLst/>
                <a:latin typeface="+mn-lt"/>
                <a:ea typeface="+mn-ea"/>
                <a:cs typeface="+mn-cs"/>
              </a:rPr>
              <a:t>Population</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4.8M</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1.15M</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0" i="0" u="none" strike="noStrike" kern="1200" dirty="0">
                <a:solidFill>
                  <a:schemeClr val="tx1"/>
                </a:solidFill>
                <a:effectLst/>
                <a:latin typeface="+mn-lt"/>
                <a:ea typeface="+mn-ea"/>
                <a:cs typeface="+mn-cs"/>
              </a:rPr>
              <a:t>Median age</a:t>
            </a:r>
          </a:p>
          <a:p>
            <a:pPr rtl="0" eaLnBrk="1" fontAlgn="t" latinLnBrk="0" hangingPunct="1"/>
            <a:r>
              <a:rPr lang="en-US" sz="1200" b="0" i="0" u="none" strike="noStrike" kern="1200" dirty="0">
                <a:solidFill>
                  <a:schemeClr val="tx1"/>
                </a:solidFill>
                <a:effectLst/>
                <a:latin typeface="+mn-lt"/>
                <a:ea typeface="+mn-ea"/>
                <a:cs typeface="+mn-cs"/>
              </a:rPr>
              <a:t>39</a:t>
            </a:r>
          </a:p>
          <a:p>
            <a:pPr rtl="0" eaLnBrk="1" fontAlgn="t" latinLnBrk="0" hangingPunct="1"/>
            <a:r>
              <a:rPr lang="en-US" sz="1200" b="0" i="0" u="none" strike="noStrike" kern="1200" dirty="0">
                <a:solidFill>
                  <a:schemeClr val="tx1"/>
                </a:solidFill>
                <a:effectLst/>
                <a:latin typeface="+mn-lt"/>
                <a:ea typeface="+mn-ea"/>
                <a:cs typeface="+mn-cs"/>
              </a:rPr>
              <a:t>38.8</a:t>
            </a:r>
          </a:p>
          <a:p>
            <a:pPr rtl="0" eaLnBrk="1" fontAlgn="t" latinLnBrk="0" hangingPunct="1"/>
            <a:r>
              <a:rPr lang="en-US" sz="1200" b="0" i="0" u="none" strike="noStrike" kern="1200" dirty="0">
                <a:solidFill>
                  <a:schemeClr val="tx1"/>
                </a:solidFill>
                <a:effectLst/>
                <a:latin typeface="+mn-lt"/>
                <a:ea typeface="+mn-ea"/>
                <a:cs typeface="+mn-cs"/>
              </a:rPr>
              <a:t>Poverty Rate</a:t>
            </a:r>
          </a:p>
          <a:p>
            <a:pPr rtl="0" eaLnBrk="1" fontAlgn="t" latinLnBrk="0" hangingPunct="1"/>
            <a:r>
              <a:rPr lang="en-US" sz="1200" b="0" i="0" u="none" strike="noStrike" kern="1200" dirty="0">
                <a:solidFill>
                  <a:schemeClr val="tx1"/>
                </a:solidFill>
                <a:effectLst/>
                <a:latin typeface="+mn-lt"/>
                <a:ea typeface="+mn-ea"/>
                <a:cs typeface="+mn-cs"/>
              </a:rPr>
              <a:t>17.1%</a:t>
            </a:r>
          </a:p>
          <a:p>
            <a:pPr rtl="0" eaLnBrk="1" fontAlgn="t" latinLnBrk="0" hangingPunct="1"/>
            <a:r>
              <a:rPr lang="en-US" sz="1200" b="0" i="0" u="none" strike="noStrike" kern="1200" dirty="0">
                <a:solidFill>
                  <a:schemeClr val="tx1"/>
                </a:solidFill>
                <a:effectLst/>
                <a:latin typeface="+mn-lt"/>
                <a:ea typeface="+mn-ea"/>
                <a:cs typeface="+mn-cs"/>
              </a:rPr>
              <a:t>29.4%</a:t>
            </a:r>
          </a:p>
          <a:p>
            <a:pPr rtl="0" eaLnBrk="1" fontAlgn="t" latinLnBrk="0" hangingPunct="1"/>
            <a:r>
              <a:rPr lang="en-US" sz="1200" b="0" i="0" u="none" strike="noStrike" kern="1200" dirty="0">
                <a:solidFill>
                  <a:schemeClr val="tx1"/>
                </a:solidFill>
                <a:effectLst/>
                <a:latin typeface="+mn-lt"/>
                <a:ea typeface="+mn-ea"/>
                <a:cs typeface="+mn-cs"/>
              </a:rPr>
              <a:t>Primary</a:t>
            </a:r>
            <a:r>
              <a:rPr lang="en-US" sz="1200" b="0" i="0" u="none" strike="noStrike" kern="1200" baseline="0" dirty="0">
                <a:solidFill>
                  <a:schemeClr val="tx1"/>
                </a:solidFill>
                <a:effectLst/>
                <a:latin typeface="+mn-lt"/>
                <a:ea typeface="+mn-ea"/>
                <a:cs typeface="+mn-cs"/>
              </a:rPr>
              <a:t> Care Physicians/ 100K</a:t>
            </a:r>
            <a:endParaRPr lang="en-US" sz="1200" b="0" i="0" u="none" strike="noStrike" kern="1200" dirty="0">
              <a:solidFill>
                <a:schemeClr val="tx1"/>
              </a:solidFill>
              <a:effectLst/>
              <a:latin typeface="+mn-lt"/>
              <a:ea typeface="+mn-ea"/>
              <a:cs typeface="+mn-cs"/>
            </a:endParaRPr>
          </a:p>
          <a:p>
            <a:pPr rtl="0" eaLnBrk="1" fontAlgn="auto" latinLnBrk="0" hangingPunct="1"/>
            <a:r>
              <a:rPr lang="en-US" sz="1200" b="0" i="0" u="none" strike="noStrike" kern="1200" dirty="0">
                <a:solidFill>
                  <a:schemeClr val="tx1"/>
                </a:solidFill>
                <a:effectLst/>
                <a:latin typeface="+mn-lt"/>
                <a:ea typeface="+mn-ea"/>
                <a:cs typeface="+mn-cs"/>
              </a:rPr>
              <a:t>64</a:t>
            </a:r>
          </a:p>
          <a:p>
            <a:pPr rtl="0" eaLnBrk="1" fontAlgn="t" latinLnBrk="0" hangingPunct="1"/>
            <a:r>
              <a:rPr lang="en-US" sz="1200" b="0" i="0" u="none" strike="noStrike" kern="1200" dirty="0">
                <a:solidFill>
                  <a:schemeClr val="tx1"/>
                </a:solidFill>
                <a:effectLst/>
                <a:latin typeface="+mn-lt"/>
                <a:ea typeface="+mn-ea"/>
                <a:cs typeface="+mn-cs"/>
              </a:rPr>
              <a:t>107</a:t>
            </a:r>
          </a:p>
          <a:p>
            <a:pPr rtl="0" eaLnBrk="1" fontAlgn="t" latinLnBrk="0" hangingPunct="1"/>
            <a:r>
              <a:rPr lang="en-US" sz="1200" b="0" i="0" u="none" strike="noStrike" kern="1200" dirty="0">
                <a:solidFill>
                  <a:schemeClr val="tx1"/>
                </a:solidFill>
                <a:effectLst/>
                <a:latin typeface="+mn-lt"/>
                <a:ea typeface="+mn-ea"/>
                <a:cs typeface="+mn-cs"/>
              </a:rPr>
              <a:t>Mental Health</a:t>
            </a:r>
            <a:r>
              <a:rPr lang="en-US" sz="1200" b="0" i="0" u="none" strike="noStrike" kern="1200" baseline="0" dirty="0">
                <a:solidFill>
                  <a:schemeClr val="tx1"/>
                </a:solidFill>
                <a:effectLst/>
                <a:latin typeface="+mn-lt"/>
                <a:ea typeface="+mn-ea"/>
                <a:cs typeface="+mn-cs"/>
              </a:rPr>
              <a:t> Providers /100K </a:t>
            </a:r>
            <a:endParaRPr lang="en-US" sz="1200" b="0" i="0" u="none" strike="noStrike" kern="1200" dirty="0">
              <a:solidFill>
                <a:schemeClr val="tx1"/>
              </a:solidFill>
              <a:effectLst/>
              <a:latin typeface="+mn-lt"/>
              <a:ea typeface="+mn-ea"/>
              <a:cs typeface="+mn-cs"/>
            </a:endParaRPr>
          </a:p>
          <a:p>
            <a:pPr rtl="0" eaLnBrk="1" fontAlgn="auto" latinLnBrk="0" hangingPunct="1"/>
            <a:r>
              <a:rPr lang="en-US" sz="1200" b="0" i="0" u="none" strike="noStrike" kern="1200" dirty="0">
                <a:solidFill>
                  <a:schemeClr val="tx1"/>
                </a:solidFill>
                <a:effectLst/>
                <a:latin typeface="+mn-lt"/>
                <a:ea typeface="+mn-ea"/>
                <a:cs typeface="+mn-cs"/>
              </a:rPr>
              <a:t>79</a:t>
            </a:r>
          </a:p>
          <a:p>
            <a:pPr rtl="0" eaLnBrk="1" fontAlgn="t" latinLnBrk="0" hangingPunct="1"/>
            <a:r>
              <a:rPr lang="en-US" sz="1200" b="0" i="0" u="none" strike="noStrike" kern="1200" dirty="0">
                <a:solidFill>
                  <a:schemeClr val="tx1"/>
                </a:solidFill>
                <a:effectLst/>
                <a:latin typeface="+mn-lt"/>
                <a:ea typeface="+mn-ea"/>
                <a:cs typeface="+mn-cs"/>
              </a:rPr>
              <a:t>134</a:t>
            </a:r>
          </a:p>
          <a:p>
            <a:pPr rtl="0" eaLnBrk="1" fontAlgn="t" latinLnBrk="0" hangingPunct="1"/>
            <a:r>
              <a:rPr lang="en-US" sz="1200" b="0" i="0" u="none" strike="noStrike" kern="1200" dirty="0">
                <a:solidFill>
                  <a:schemeClr val="tx1"/>
                </a:solidFill>
                <a:effectLst/>
                <a:latin typeface="+mn-lt"/>
                <a:ea typeface="+mn-ea"/>
                <a:cs typeface="+mn-cs"/>
              </a:rPr>
              <a:t>Uninsured rate</a:t>
            </a:r>
          </a:p>
          <a:p>
            <a:pPr rtl="0" eaLnBrk="1" fontAlgn="auto" latinLnBrk="0" hangingPunct="1"/>
            <a:r>
              <a:rPr lang="en-US" sz="1200" b="0" i="0" u="none" strike="noStrike" kern="1200" baseline="0" dirty="0">
                <a:solidFill>
                  <a:schemeClr val="tx1"/>
                </a:solidFill>
                <a:effectLst/>
                <a:latin typeface="+mn-lt"/>
                <a:ea typeface="+mn-ea"/>
                <a:cs typeface="+mn-cs"/>
              </a:rPr>
              <a:t>27%  ages 25-34</a:t>
            </a:r>
            <a:endParaRPr lang="en-US" sz="1200" b="0" i="0" u="none" strike="noStrike" kern="1200" dirty="0">
              <a:solidFill>
                <a:schemeClr val="tx1"/>
              </a:solidFill>
              <a:effectLst/>
              <a:latin typeface="+mn-lt"/>
              <a:ea typeface="+mn-ea"/>
              <a:cs typeface="+mn-cs"/>
            </a:endParaRPr>
          </a:p>
          <a:p>
            <a:pPr rtl="0" eaLnBrk="1" fontAlgn="auto" latinLnBrk="0" hangingPunct="1"/>
            <a:r>
              <a:rPr lang="en-US" sz="1200" b="0" i="0" u="none" strike="noStrike" kern="1200" baseline="0" dirty="0">
                <a:solidFill>
                  <a:schemeClr val="tx1"/>
                </a:solidFill>
                <a:effectLst/>
                <a:latin typeface="+mn-lt"/>
                <a:ea typeface="+mn-ea"/>
                <a:cs typeface="+mn-cs"/>
              </a:rPr>
              <a:t>20% ages 35-44</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0" i="0" u="none" strike="noStrike" kern="1200" dirty="0">
                <a:solidFill>
                  <a:schemeClr val="tx1"/>
                </a:solidFill>
                <a:effectLst/>
                <a:latin typeface="+mn-lt"/>
                <a:ea typeface="+mn-ea"/>
                <a:cs typeface="+mn-cs"/>
              </a:rPr>
              <a:t>33%  ages 25-34</a:t>
            </a:r>
          </a:p>
          <a:p>
            <a:pPr rtl="0" eaLnBrk="1" fontAlgn="t" latinLnBrk="0" hangingPunct="1"/>
            <a:r>
              <a:rPr lang="en-US" sz="1200" b="0" i="0" u="none" strike="noStrike" kern="1200" dirty="0">
                <a:solidFill>
                  <a:schemeClr val="tx1"/>
                </a:solidFill>
                <a:effectLst/>
                <a:latin typeface="+mn-lt"/>
                <a:ea typeface="+mn-ea"/>
                <a:cs typeface="+mn-cs"/>
              </a:rPr>
              <a:t>20% ages 35-44</a:t>
            </a:r>
          </a:p>
          <a:p>
            <a:pPr rtl="0" eaLnBrk="1" fontAlgn="t" latinLnBrk="0" hangingPunct="1"/>
            <a:r>
              <a:rPr lang="en-US" sz="1200" b="0" i="0" u="none" strike="noStrike" kern="1200" dirty="0">
                <a:solidFill>
                  <a:schemeClr val="tx1"/>
                </a:solidFill>
                <a:effectLst/>
                <a:latin typeface="+mn-lt"/>
                <a:ea typeface="+mn-ea"/>
                <a:cs typeface="+mn-cs"/>
              </a:rPr>
              <a:t>Homeless</a:t>
            </a:r>
          </a:p>
          <a:p>
            <a:pPr rtl="0" eaLnBrk="1" fontAlgn="t" latinLnBrk="0" hangingPunct="1"/>
            <a:r>
              <a:rPr lang="en-US" sz="1200" b="0" i="0" u="none" strike="noStrike" kern="1200" dirty="0">
                <a:solidFill>
                  <a:schemeClr val="tx1"/>
                </a:solidFill>
                <a:effectLst/>
                <a:latin typeface="+mn-lt"/>
                <a:ea typeface="+mn-ea"/>
                <a:cs typeface="+mn-cs"/>
              </a:rPr>
              <a:t>3,793</a:t>
            </a:r>
          </a:p>
          <a:p>
            <a:pPr rtl="0" eaLnBrk="1" fontAlgn="t" latinLnBrk="0" hangingPunct="1"/>
            <a:r>
              <a:rPr lang="en-US" sz="1200" b="0" i="0" u="none" strike="noStrike" kern="1200" dirty="0">
                <a:solidFill>
                  <a:schemeClr val="tx1"/>
                </a:solidFill>
                <a:effectLst/>
                <a:latin typeface="+mn-lt"/>
                <a:ea typeface="+mn-ea"/>
                <a:cs typeface="+mn-cs"/>
              </a:rPr>
              <a:t>1092</a:t>
            </a:r>
          </a:p>
        </p:txBody>
      </p:sp>
      <p:sp>
        <p:nvSpPr>
          <p:cNvPr id="4" name="Slide Number Placeholder 3"/>
          <p:cNvSpPr>
            <a:spLocks noGrp="1"/>
          </p:cNvSpPr>
          <p:nvPr>
            <p:ph type="sldNum" sz="quarter" idx="10"/>
          </p:nvPr>
        </p:nvSpPr>
        <p:spPr/>
        <p:txBody>
          <a:bodyPr/>
          <a:lstStyle/>
          <a:p>
            <a:fld id="{F2532798-74E8-444A-A934-2294B8EA8709}" type="slidenum">
              <a:rPr lang="en-US" smtClean="0"/>
              <a:t>16</a:t>
            </a:fld>
            <a:endParaRPr lang="en-US"/>
          </a:p>
        </p:txBody>
      </p:sp>
    </p:spTree>
    <p:extLst>
      <p:ext uri="{BB962C8B-B14F-4D97-AF65-F5344CB8AC3E}">
        <p14:creationId xmlns:p14="http://schemas.microsoft.com/office/powerpoint/2010/main" val="3505326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kern="1200" dirty="0">
                <a:solidFill>
                  <a:schemeClr val="tx1"/>
                </a:solidFill>
                <a:effectLst/>
                <a:latin typeface="+mn-lt"/>
                <a:ea typeface="+mn-ea"/>
                <a:cs typeface="+mn-cs"/>
              </a:rPr>
              <a:t>2019, the rate of HIV diagnoses among Black males was eight times that of White males, while that of Black females was nine times that of White females (Figure 6, Table 2). The newly diagnosed HIV rate among blacks(35.1)in 2019is nearly three times that of the total state rate(13).1.84.76.313.835.1-416111621263136Black, Non-</a:t>
            </a:r>
            <a:r>
              <a:rPr lang="en-US" sz="1200" kern="1200" dirty="0" err="1">
                <a:solidFill>
                  <a:schemeClr val="tx1"/>
                </a:solidFill>
                <a:effectLst/>
                <a:latin typeface="+mn-lt"/>
                <a:ea typeface="+mn-ea"/>
                <a:cs typeface="+mn-cs"/>
              </a:rPr>
              <a:t>HispanicMultiracialHispanicWhite</a:t>
            </a:r>
            <a:r>
              <a:rPr lang="en-US" sz="1200" kern="1200" dirty="0">
                <a:solidFill>
                  <a:schemeClr val="tx1"/>
                </a:solidFill>
                <a:effectLst/>
                <a:latin typeface="+mn-lt"/>
                <a:ea typeface="+mn-ea"/>
                <a:cs typeface="+mn-cs"/>
              </a:rPr>
              <a:t>, Non-</a:t>
            </a:r>
            <a:r>
              <a:rPr lang="en-US" sz="1200" kern="1200" dirty="0" err="1">
                <a:solidFill>
                  <a:schemeClr val="tx1"/>
                </a:solidFill>
                <a:effectLst/>
                <a:latin typeface="+mn-lt"/>
                <a:ea typeface="+mn-ea"/>
                <a:cs typeface="+mn-cs"/>
              </a:rPr>
              <a:t>HispanicOtherBlackMultiracialHispanicWhiteOther</a:t>
            </a:r>
            <a:endParaRPr lang="en-US" dirty="0">
              <a:effectLst/>
            </a:endParaRPr>
          </a:p>
          <a:p>
            <a:br>
              <a:rPr lang="en-US" sz="1200" b="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F2532798-74E8-444A-A934-2294B8EA8709}" type="slidenum">
              <a:rPr lang="en-US" smtClean="0"/>
              <a:t>17</a:t>
            </a:fld>
            <a:endParaRPr lang="en-US"/>
          </a:p>
        </p:txBody>
      </p:sp>
    </p:spTree>
    <p:extLst>
      <p:ext uri="{BB962C8B-B14F-4D97-AF65-F5344CB8AC3E}">
        <p14:creationId xmlns:p14="http://schemas.microsoft.com/office/powerpoint/2010/main" val="479145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On 86% statewide are aware of their dx but who are they and where are they</a:t>
            </a:r>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0E7CA12-19DF-4A38-8C88-3BEE36F3871A}" type="slidenum">
              <a:rPr lang="en-US" altLang="en-US" smtClean="0"/>
              <a:pPr/>
              <a:t>18</a:t>
            </a:fld>
            <a:endParaRPr lang="en-US" altLang="en-US"/>
          </a:p>
        </p:txBody>
      </p:sp>
    </p:spTree>
    <p:extLst>
      <p:ext uri="{BB962C8B-B14F-4D97-AF65-F5344CB8AC3E}">
        <p14:creationId xmlns:p14="http://schemas.microsoft.com/office/powerpoint/2010/main" val="1506658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Sullivan and colleagues used commercial pharmacy data to count </a:t>
            </a:r>
            <a:r>
              <a:rPr lang="en-US" sz="1200" b="0" i="0" kern="1200" dirty="0" err="1">
                <a:solidFill>
                  <a:schemeClr val="tx1"/>
                </a:solidFill>
                <a:effectLst/>
                <a:latin typeface="+mn-lt"/>
                <a:ea typeface="+mn-ea"/>
                <a:cs typeface="+mn-cs"/>
              </a:rPr>
              <a:t>PrEP</a:t>
            </a:r>
            <a:r>
              <a:rPr lang="en-US" sz="1200" b="0" i="0" kern="1200" dirty="0">
                <a:solidFill>
                  <a:schemeClr val="tx1"/>
                </a:solidFill>
                <a:effectLst/>
                <a:latin typeface="+mn-lt"/>
                <a:ea typeface="+mn-ea"/>
                <a:cs typeface="+mn-cs"/>
              </a:rPr>
              <a:t> users by US Census region from 2012 to 2021 presented</a:t>
            </a:r>
            <a:r>
              <a:rPr lang="en-US" sz="1200" b="0" i="0" kern="1200" baseline="0" dirty="0">
                <a:solidFill>
                  <a:schemeClr val="tx1"/>
                </a:solidFill>
                <a:effectLst/>
                <a:latin typeface="+mn-lt"/>
                <a:ea typeface="+mn-ea"/>
                <a:cs typeface="+mn-cs"/>
              </a:rPr>
              <a:t> this summer at World AIDS 2022. </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RPrEP</a:t>
            </a:r>
            <a:r>
              <a:rPr lang="en-US" sz="1200" b="0" i="0" kern="1200" dirty="0">
                <a:solidFill>
                  <a:schemeClr val="tx1"/>
                </a:solidFill>
                <a:effectLst/>
                <a:latin typeface="+mn-lt"/>
                <a:ea typeface="+mn-ea"/>
                <a:cs typeface="+mn-cs"/>
              </a:rPr>
              <a:t>-to-Need Ratio (</a:t>
            </a:r>
            <a:r>
              <a:rPr lang="en-US" sz="1200" b="0" i="0" kern="1200" dirty="0" err="1">
                <a:solidFill>
                  <a:schemeClr val="tx1"/>
                </a:solidFill>
                <a:effectLst/>
                <a:latin typeface="+mn-lt"/>
                <a:ea typeface="+mn-ea"/>
                <a:cs typeface="+mn-cs"/>
              </a:rPr>
              <a:t>PnR</a:t>
            </a:r>
            <a:r>
              <a:rPr lang="en-US" sz="1200" b="0" i="0" kern="1200" dirty="0">
                <a:solidFill>
                  <a:schemeClr val="tx1"/>
                </a:solidFill>
                <a:effectLst/>
                <a:latin typeface="+mn-lt"/>
                <a:ea typeface="+mn-ea"/>
                <a:cs typeface="+mn-cs"/>
              </a:rPr>
              <a:t>), which is the number of </a:t>
            </a:r>
            <a:r>
              <a:rPr lang="en-US" sz="1200" b="0" i="0" kern="1200" dirty="0" err="1">
                <a:solidFill>
                  <a:schemeClr val="tx1"/>
                </a:solidFill>
                <a:effectLst/>
                <a:latin typeface="+mn-lt"/>
                <a:ea typeface="+mn-ea"/>
                <a:cs typeface="+mn-cs"/>
              </a:rPr>
              <a:t>PrEP</a:t>
            </a:r>
            <a:r>
              <a:rPr lang="en-US" sz="1200" b="0" i="0" kern="1200" dirty="0">
                <a:solidFill>
                  <a:schemeClr val="tx1"/>
                </a:solidFill>
                <a:effectLst/>
                <a:latin typeface="+mn-lt"/>
                <a:ea typeface="+mn-ea"/>
                <a:cs typeface="+mn-cs"/>
              </a:rPr>
              <a:t> users divided by the number of new diagnoses in that group in the same year.  ace and ethnicity data were available for 124,835 </a:t>
            </a:r>
            <a:r>
              <a:rPr lang="en-US" sz="1200" b="0" i="0" kern="1200" dirty="0" err="1">
                <a:solidFill>
                  <a:schemeClr val="tx1"/>
                </a:solidFill>
                <a:effectLst/>
                <a:latin typeface="+mn-lt"/>
                <a:ea typeface="+mn-ea"/>
                <a:cs typeface="+mn-cs"/>
              </a:rPr>
              <a:t>PrEP</a:t>
            </a:r>
            <a:r>
              <a:rPr lang="en-US" sz="1200" b="0" i="0" kern="1200" dirty="0">
                <a:solidFill>
                  <a:schemeClr val="tx1"/>
                </a:solidFill>
                <a:effectLst/>
                <a:latin typeface="+mn-lt"/>
                <a:ea typeface="+mn-ea"/>
                <a:cs typeface="+mn-cs"/>
              </a:rPr>
              <a:t> users (34%) in 2021. The researchers assumed that the racial distribution was the same in </a:t>
            </a:r>
            <a:r>
              <a:rPr lang="en-US" sz="1200" b="0" i="0" kern="1200" dirty="0" err="1">
                <a:solidFill>
                  <a:schemeClr val="tx1"/>
                </a:solidFill>
                <a:effectLst/>
                <a:latin typeface="+mn-lt"/>
                <a:ea typeface="+mn-ea"/>
                <a:cs typeface="+mn-cs"/>
              </a:rPr>
              <a:t>PrEP</a:t>
            </a:r>
            <a:r>
              <a:rPr lang="en-US" sz="1200" b="0" i="0" kern="1200" dirty="0">
                <a:solidFill>
                  <a:schemeClr val="tx1"/>
                </a:solidFill>
                <a:effectLst/>
                <a:latin typeface="+mn-lt"/>
                <a:ea typeface="+mn-ea"/>
                <a:cs typeface="+mn-cs"/>
              </a:rPr>
              <a:t> users with missing data as those who had provided this information.</a:t>
            </a:r>
          </a:p>
          <a:p>
            <a:r>
              <a:rPr lang="en-US" sz="1200" b="0" i="0" kern="1200" dirty="0">
                <a:solidFill>
                  <a:schemeClr val="tx1"/>
                </a:solidFill>
                <a:effectLst/>
                <a:latin typeface="+mn-lt"/>
                <a:ea typeface="+mn-ea"/>
                <a:cs typeface="+mn-cs"/>
              </a:rPr>
              <a:t>In order to determine if </a:t>
            </a:r>
            <a:r>
              <a:rPr lang="en-US" sz="1200" b="0" i="0" kern="1200" dirty="0" err="1">
                <a:solidFill>
                  <a:schemeClr val="tx1"/>
                </a:solidFill>
                <a:effectLst/>
                <a:latin typeface="+mn-lt"/>
                <a:ea typeface="+mn-ea"/>
                <a:cs typeface="+mn-cs"/>
              </a:rPr>
              <a:t>PrEP</a:t>
            </a:r>
            <a:r>
              <a:rPr lang="en-US" sz="1200" b="0" i="0" kern="1200" dirty="0">
                <a:solidFill>
                  <a:schemeClr val="tx1"/>
                </a:solidFill>
                <a:effectLst/>
                <a:latin typeface="+mn-lt"/>
                <a:ea typeface="+mn-ea"/>
                <a:cs typeface="+mn-cs"/>
              </a:rPr>
              <a:t> access was equitable, the researchers calculated a For 2020 and 2021, the number of new diagnoses used was the 2019 number, the most recent year with available data.</a:t>
            </a:r>
          </a:p>
          <a:p>
            <a:r>
              <a:rPr lang="en-US" sz="1200" b="0" i="0" kern="1200" dirty="0">
                <a:solidFill>
                  <a:schemeClr val="tx1"/>
                </a:solidFill>
                <a:effectLst/>
                <a:latin typeface="+mn-lt"/>
                <a:ea typeface="+mn-ea"/>
                <a:cs typeface="+mn-cs"/>
              </a:rPr>
              <a:t>For instance, 47 White individuals were taking </a:t>
            </a:r>
            <a:r>
              <a:rPr lang="en-US" sz="1200" b="0" i="0" kern="1200" dirty="0" err="1">
                <a:solidFill>
                  <a:schemeClr val="tx1"/>
                </a:solidFill>
                <a:effectLst/>
                <a:latin typeface="+mn-lt"/>
                <a:ea typeface="+mn-ea"/>
                <a:cs typeface="+mn-cs"/>
              </a:rPr>
              <a:t>PrEP</a:t>
            </a:r>
            <a:r>
              <a:rPr lang="en-US" sz="1200" b="0" i="0" kern="1200" dirty="0">
                <a:solidFill>
                  <a:schemeClr val="tx1"/>
                </a:solidFill>
                <a:effectLst/>
                <a:latin typeface="+mn-lt"/>
                <a:ea typeface="+mn-ea"/>
                <a:cs typeface="+mn-cs"/>
              </a:rPr>
              <a:t> for every new HIV diagnosis among White people in this region compared to only 4.5 Black people on </a:t>
            </a:r>
            <a:r>
              <a:rPr lang="en-US" sz="1200" b="0" i="0" kern="1200" dirty="0" err="1">
                <a:solidFill>
                  <a:schemeClr val="tx1"/>
                </a:solidFill>
                <a:effectLst/>
                <a:latin typeface="+mn-lt"/>
                <a:ea typeface="+mn-ea"/>
                <a:cs typeface="+mn-cs"/>
              </a:rPr>
              <a:t>PrEP</a:t>
            </a:r>
            <a:r>
              <a:rPr lang="en-US" sz="1200" b="0" i="0" kern="1200" dirty="0">
                <a:solidFill>
                  <a:schemeClr val="tx1"/>
                </a:solidFill>
                <a:effectLst/>
                <a:latin typeface="+mn-lt"/>
                <a:ea typeface="+mn-ea"/>
                <a:cs typeface="+mn-cs"/>
              </a:rPr>
              <a:t> for every new diagnosis. I</a:t>
            </a:r>
            <a:endParaRPr lang="en-US" dirty="0"/>
          </a:p>
        </p:txBody>
      </p:sp>
      <p:sp>
        <p:nvSpPr>
          <p:cNvPr id="4" name="Slide Number Placeholder 3"/>
          <p:cNvSpPr>
            <a:spLocks noGrp="1"/>
          </p:cNvSpPr>
          <p:nvPr>
            <p:ph type="sldNum" sz="quarter" idx="10"/>
          </p:nvPr>
        </p:nvSpPr>
        <p:spPr/>
        <p:txBody>
          <a:bodyPr/>
          <a:lstStyle/>
          <a:p>
            <a:fld id="{F2532798-74E8-444A-A934-2294B8EA8709}" type="slidenum">
              <a:rPr lang="en-US" smtClean="0"/>
              <a:t>19</a:t>
            </a:fld>
            <a:endParaRPr lang="en-US"/>
          </a:p>
        </p:txBody>
      </p:sp>
    </p:spTree>
    <p:extLst>
      <p:ext uri="{BB962C8B-B14F-4D97-AF65-F5344CB8AC3E}">
        <p14:creationId xmlns:p14="http://schemas.microsoft.com/office/powerpoint/2010/main" val="22847055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About 10 years ago – formation of bham unite, centered around wanting to better inform services to address gaps in tx cascade – ASOs after testing referred to jcdh, then referred to clinic;  could we develop a healt info exchange - so jchd (where Birmingham is located )</a:t>
            </a: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7D192AE-0DA4-48A7-9BA9-399290CEB36C}" type="slidenum">
              <a:rPr lang="en-US" altLang="en-US" smtClean="0"/>
              <a:pPr/>
              <a:t>20</a:t>
            </a:fld>
            <a:endParaRPr lang="en-US" altLang="en-US"/>
          </a:p>
        </p:txBody>
      </p:sp>
    </p:spTree>
    <p:extLst>
      <p:ext uri="{BB962C8B-B14F-4D97-AF65-F5344CB8AC3E}">
        <p14:creationId xmlns:p14="http://schemas.microsoft.com/office/powerpoint/2010/main" val="400009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Jc hiv community coalation with these same organization monthly meetings hosted at jcdh attended by reps from each of these organizations – leading to regulary meetings interface of community/public health/uab cfar – including front line provider meeting, ending aids in 2015,; submission of 2 cdc high impact prevention grants by the community organizations with UAB CFAR in a supportive role to provide tehnical assistance</a:t>
            </a: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37DF417-9FF0-4237-8676-515A2D99C65F}" type="slidenum">
              <a:rPr lang="en-US" altLang="en-US" smtClean="0"/>
              <a:pPr/>
              <a:t>21</a:t>
            </a:fld>
            <a:endParaRPr lang="en-US" altLang="en-US"/>
          </a:p>
        </p:txBody>
      </p:sp>
    </p:spTree>
    <p:extLst>
      <p:ext uri="{BB962C8B-B14F-4D97-AF65-F5344CB8AC3E}">
        <p14:creationId xmlns:p14="http://schemas.microsoft.com/office/powerpoint/2010/main" val="37539887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Miichael</a:t>
            </a:r>
            <a:r>
              <a:rPr lang="en-US" altLang="en-US" dirty="0"/>
              <a:t> Around the same time, we have formalization of </a:t>
            </a:r>
            <a:r>
              <a:rPr lang="en-US" altLang="en-US" dirty="0" err="1"/>
              <a:t>alambama</a:t>
            </a:r>
            <a:r>
              <a:rPr lang="en-US" altLang="en-US" dirty="0"/>
              <a:t> regional quality mgmt. group – </a:t>
            </a:r>
          </a:p>
          <a:p>
            <a:r>
              <a:rPr lang="en-US" altLang="en-US" dirty="0"/>
              <a:t>Focused on </a:t>
            </a:r>
            <a:r>
              <a:rPr lang="en-US" altLang="en-US" dirty="0" err="1"/>
              <a:t>cqi</a:t>
            </a:r>
            <a:r>
              <a:rPr lang="en-US" altLang="en-US" dirty="0"/>
              <a:t> outcomes, hosted at UAB CFAR – technical assistance on data reporting, clinics met to share best practices, review data, interface with public health partners </a:t>
            </a: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1BB280C-4E3B-400A-8E85-272E9C2517A5}" type="slidenum">
              <a:rPr lang="en-US" altLang="en-US" smtClean="0"/>
              <a:pPr/>
              <a:t>22</a:t>
            </a:fld>
            <a:endParaRPr lang="en-US" altLang="en-US"/>
          </a:p>
        </p:txBody>
      </p:sp>
    </p:spTree>
    <p:extLst>
      <p:ext uri="{BB962C8B-B14F-4D97-AF65-F5344CB8AC3E}">
        <p14:creationId xmlns:p14="http://schemas.microsoft.com/office/powerpoint/2010/main" val="36879748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C08A03F-1671-4F98-84E6-91E248309434}" type="slidenum">
              <a:rPr lang="en-US" altLang="en-US" smtClean="0"/>
              <a:pPr/>
              <a:t>23</a:t>
            </a:fld>
            <a:endParaRPr lang="en-US" altLang="en-US"/>
          </a:p>
        </p:txBody>
      </p:sp>
    </p:spTree>
    <p:extLst>
      <p:ext uri="{BB962C8B-B14F-4D97-AF65-F5344CB8AC3E}">
        <p14:creationId xmlns:p14="http://schemas.microsoft.com/office/powerpoint/2010/main" val="15329371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MS PGothic" panose="020B0600070205080204" pitchFamily="34" charset="-128"/>
              </a:rPr>
              <a:t>In 2017 using the recently released </a:t>
            </a:r>
            <a:r>
              <a:rPr lang="en-US" altLang="en-US" dirty="0" err="1">
                <a:ea typeface="MS PGothic" panose="020B0600070205080204" pitchFamily="34" charset="-128"/>
              </a:rPr>
              <a:t>unaids</a:t>
            </a:r>
            <a:r>
              <a:rPr lang="en-US" altLang="en-US" dirty="0">
                <a:ea typeface="MS PGothic" panose="020B0600070205080204" pitchFamily="34" charset="-128"/>
              </a:rPr>
              <a:t> 90-90-90 initiative 0 which the Mayor of Birmingham signed onto in Aug 2017 (</a:t>
            </a:r>
            <a:r>
              <a:rPr lang="en-US" altLang="en-US" dirty="0" err="1">
                <a:ea typeface="MS PGothic" panose="020B0600070205080204" pitchFamily="34" charset="-128"/>
              </a:rPr>
              <a:t>strategicially</a:t>
            </a:r>
            <a:r>
              <a:rPr lang="en-US" altLang="en-US" dirty="0">
                <a:ea typeface="MS PGothic" panose="020B0600070205080204" pitchFamily="34" charset="-128"/>
              </a:rPr>
              <a:t> timed right before an election) formed SWG; support development/implementation of research focused on the goals of the 90-90-90 initiative led by investigators with expertise in this area, leveraging established services and scientists from behavioral/clinical core to focus on innovative research in AL</a:t>
            </a:r>
          </a:p>
          <a:p>
            <a:pPr>
              <a:spcAft>
                <a:spcPts val="1200"/>
              </a:spcAft>
            </a:pPr>
            <a:r>
              <a:rPr lang="en-US" sz="1200" b="1" dirty="0">
                <a:latin typeface="Arial" panose="020B0604020202020204" pitchFamily="34" charset="0"/>
                <a:cs typeface="Arial" panose="020B0604020202020204" pitchFamily="34" charset="0"/>
              </a:rPr>
              <a:t>Goal:</a:t>
            </a:r>
            <a:r>
              <a:rPr lang="en-US" sz="1200" dirty="0">
                <a:latin typeface="Arial" panose="020B0604020202020204" pitchFamily="34" charset="0"/>
                <a:cs typeface="Arial" panose="020B0604020202020204" pitchFamily="34" charset="0"/>
              </a:rPr>
              <a:t> Answer fundamental questions about HIV care in AL</a:t>
            </a:r>
          </a:p>
          <a:p>
            <a:pPr marL="285750" indent="-285750">
              <a:spcAft>
                <a:spcPts val="1200"/>
              </a:spcAft>
              <a:buFont typeface="Arial" panose="020B0604020202020204" pitchFamily="34" charset="0"/>
              <a:buChar char="•"/>
            </a:pPr>
            <a:r>
              <a:rPr lang="en-US" sz="1200" dirty="0">
                <a:latin typeface="Arial" panose="020B0604020202020204" pitchFamily="34" charset="0"/>
                <a:cs typeface="Arial" panose="020B0604020202020204" pitchFamily="34" charset="0"/>
              </a:rPr>
              <a:t>What aspects of our approach to HIV prevention and care are effective? </a:t>
            </a:r>
          </a:p>
          <a:p>
            <a:pPr marL="285750" indent="-285750">
              <a:spcAft>
                <a:spcPts val="1200"/>
              </a:spcAft>
              <a:buFont typeface="Arial" panose="020B0604020202020204" pitchFamily="34" charset="0"/>
              <a:buChar char="•"/>
            </a:pPr>
            <a:r>
              <a:rPr lang="en-US" sz="1200" dirty="0">
                <a:latin typeface="Arial" panose="020B0604020202020204" pitchFamily="34" charset="0"/>
                <a:cs typeface="Arial" panose="020B0604020202020204" pitchFamily="34" charset="0"/>
              </a:rPr>
              <a:t>What populations are not being served sufficiently or at all? </a:t>
            </a:r>
          </a:p>
          <a:p>
            <a:pPr marL="285750" indent="-285750">
              <a:spcAft>
                <a:spcPts val="1200"/>
              </a:spcAft>
              <a:buFont typeface="Arial" panose="020B0604020202020204" pitchFamily="34" charset="0"/>
              <a:buChar char="•"/>
            </a:pPr>
            <a:r>
              <a:rPr lang="en-US" sz="1200" dirty="0">
                <a:latin typeface="Arial" panose="020B0604020202020204" pitchFamily="34" charset="0"/>
                <a:cs typeface="Arial" panose="020B0604020202020204" pitchFamily="34" charset="0"/>
              </a:rPr>
              <a:t>How can we comprehensively yet cost-effectively improve access to and engagement with HIV care?</a:t>
            </a:r>
          </a:p>
          <a:p>
            <a:pPr marL="285750" indent="-285750">
              <a:spcAft>
                <a:spcPts val="1200"/>
              </a:spcAft>
              <a:buFont typeface="Arial" panose="020B0604020202020204" pitchFamily="34" charset="0"/>
              <a:buChar char="•"/>
            </a:pPr>
            <a:r>
              <a:rPr lang="en-US" sz="1200" dirty="0">
                <a:latin typeface="Arial" panose="020B0604020202020204" pitchFamily="34" charset="0"/>
                <a:cs typeface="Arial" panose="020B0604020202020204" pitchFamily="34" charset="0"/>
              </a:rPr>
              <a:t>How can we improve outreach to increase knowledge of services available? </a:t>
            </a:r>
          </a:p>
          <a:p>
            <a:pPr marL="285750" indent="-285750">
              <a:spcAft>
                <a:spcPts val="1200"/>
              </a:spcAft>
              <a:buFont typeface="Arial" panose="020B0604020202020204" pitchFamily="34" charset="0"/>
              <a:buChar char="•"/>
            </a:pPr>
            <a:r>
              <a:rPr lang="en-US" sz="1200" dirty="0">
                <a:latin typeface="Arial" panose="020B0604020202020204" pitchFamily="34" charset="0"/>
                <a:cs typeface="Arial" panose="020B0604020202020204" pitchFamily="34" charset="0"/>
              </a:rPr>
              <a:t>What broad community assets, resources, or programs are necessary to achieve these goals?</a:t>
            </a:r>
          </a:p>
          <a:p>
            <a:endParaRPr lang="en-US" altLang="en-US" dirty="0">
              <a:ea typeface="MS PGothic" panose="020B0600070205080204" pitchFamily="34" charset="-128"/>
            </a:endParaRP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9D48FB9-AFED-450D-97C8-6BD5CB9AB2EB}" type="slidenum">
              <a:rPr lang="en-US" altLang="en-US" smtClean="0"/>
              <a:pPr/>
              <a:t>24</a:t>
            </a:fld>
            <a:endParaRPr lang="en-US" altLang="en-US"/>
          </a:p>
        </p:txBody>
      </p:sp>
    </p:spTree>
    <p:extLst>
      <p:ext uri="{BB962C8B-B14F-4D97-AF65-F5344CB8AC3E}">
        <p14:creationId xmlns:p14="http://schemas.microsoft.com/office/powerpoint/2010/main" val="2312555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a:t>
            </a:r>
            <a:r>
              <a:rPr lang="en-US" baseline="0" dirty="0"/>
              <a:t> some projects – tremendous work being done collaboratively by our institution, could not possible include all of them</a:t>
            </a:r>
            <a:endParaRPr lang="en-US" dirty="0"/>
          </a:p>
        </p:txBody>
      </p:sp>
      <p:sp>
        <p:nvSpPr>
          <p:cNvPr id="4" name="Slide Number Placeholder 3"/>
          <p:cNvSpPr>
            <a:spLocks noGrp="1"/>
          </p:cNvSpPr>
          <p:nvPr>
            <p:ph type="sldNum" sz="quarter" idx="10"/>
          </p:nvPr>
        </p:nvSpPr>
        <p:spPr/>
        <p:txBody>
          <a:bodyPr/>
          <a:lstStyle/>
          <a:p>
            <a:fld id="{F2532798-74E8-444A-A934-2294B8EA8709}" type="slidenum">
              <a:rPr lang="en-US" smtClean="0"/>
              <a:t>2</a:t>
            </a:fld>
            <a:endParaRPr lang="en-US"/>
          </a:p>
        </p:txBody>
      </p:sp>
    </p:spTree>
    <p:extLst>
      <p:ext uri="{BB962C8B-B14F-4D97-AF65-F5344CB8AC3E}">
        <p14:creationId xmlns:p14="http://schemas.microsoft.com/office/powerpoint/2010/main" val="40679733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Data driven approaches – disjointed health systems, multiple sources of data – support investigators in preliminary data - Quest, labcorp. State funded testing data</a:t>
            </a:r>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B3D0713-1C6A-43D5-AB9C-6FB2140EE2AB}" type="slidenum">
              <a:rPr lang="en-US" altLang="en-US" smtClean="0"/>
              <a:pPr/>
              <a:t>26</a:t>
            </a:fld>
            <a:endParaRPr lang="en-US" altLang="en-US"/>
          </a:p>
        </p:txBody>
      </p:sp>
    </p:spTree>
    <p:extLst>
      <p:ext uri="{BB962C8B-B14F-4D97-AF65-F5344CB8AC3E}">
        <p14:creationId xmlns:p14="http://schemas.microsoft.com/office/powerpoint/2010/main" val="35987155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EHE unique opportunity for us to be entreprenuial in our approach – federal agencies must work together! 1917 340B funds, funding opportunity for community organizations submit based on dx /treat; concept proposals, paired with cfar investigator for t.a. evaluation, a</a:t>
            </a:r>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759FFDF-55CE-4345-9EF2-AB8F7CFBA3CF}" type="slidenum">
              <a:rPr lang="en-US" altLang="en-US" smtClean="0"/>
              <a:pPr/>
              <a:t>27</a:t>
            </a:fld>
            <a:endParaRPr lang="en-US" altLang="en-US"/>
          </a:p>
        </p:txBody>
      </p:sp>
    </p:spTree>
    <p:extLst>
      <p:ext uri="{BB962C8B-B14F-4D97-AF65-F5344CB8AC3E}">
        <p14:creationId xmlns:p14="http://schemas.microsoft.com/office/powerpoint/2010/main" val="30139023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en-US" dirty="0"/>
              <a:t>3 new grants : Health</a:t>
            </a:r>
            <a:r>
              <a:rPr lang="en-US" baseline="0" dirty="0"/>
              <a:t> Services Center Dr. Sarah McCarthy  , Selma Air Dr. Matt </a:t>
            </a:r>
            <a:r>
              <a:rPr lang="en-US" baseline="0" dirty="0" err="1"/>
              <a:t>Gravett</a:t>
            </a:r>
            <a:r>
              <a:rPr lang="en-US" baseline="0" dirty="0"/>
              <a:t> , and AIDS Alabama South Dr. Mandy </a:t>
            </a:r>
            <a:r>
              <a:rPr lang="en-US" baseline="0" dirty="0" err="1"/>
              <a:t>Wilig</a:t>
            </a:r>
            <a:r>
              <a:rPr lang="en-US" sz="1200" b="1" i="0" u="none" strike="noStrike" kern="1200" dirty="0" err="1">
                <a:solidFill>
                  <a:schemeClr val="tx1"/>
                </a:solidFill>
                <a:effectLst/>
                <a:latin typeface="+mn-lt"/>
                <a:ea typeface="+mn-ea"/>
                <a:cs typeface="+mn-cs"/>
              </a:rPr>
              <a:t>Selma</a:t>
            </a:r>
            <a:r>
              <a:rPr lang="en-US" sz="1200" b="1" i="0" u="none" strike="noStrike" kern="1200" dirty="0">
                <a:solidFill>
                  <a:schemeClr val="tx1"/>
                </a:solidFill>
                <a:effectLst/>
                <a:latin typeface="+mn-lt"/>
                <a:ea typeface="+mn-ea"/>
                <a:cs typeface="+mn-cs"/>
              </a:rPr>
              <a:t> AIR (2022)</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When Men Talk (WMT)</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Matt </a:t>
            </a:r>
            <a:r>
              <a:rPr lang="en-US" sz="1200" b="1" i="0" u="none" strike="noStrike" kern="1200" dirty="0" err="1">
                <a:solidFill>
                  <a:schemeClr val="tx1"/>
                </a:solidFill>
                <a:effectLst/>
                <a:latin typeface="+mn-lt"/>
                <a:ea typeface="+mn-ea"/>
                <a:cs typeface="+mn-cs"/>
              </a:rPr>
              <a:t>Gravett</a:t>
            </a:r>
            <a:r>
              <a:rPr lang="en-US" sz="1200" b="1" i="0" u="none" strike="noStrike" kern="1200" dirty="0">
                <a:solidFill>
                  <a:schemeClr val="tx1"/>
                </a:solidFill>
                <a:effectLst/>
                <a:latin typeface="+mn-lt"/>
                <a:ea typeface="+mn-ea"/>
                <a:cs typeface="+mn-cs"/>
              </a:rPr>
              <a:t>,</a:t>
            </a:r>
            <a:r>
              <a:rPr lang="en-US" sz="1200" b="1" i="0" u="none" strike="noStrike" kern="1200" baseline="0" dirty="0">
                <a:solidFill>
                  <a:schemeClr val="tx1"/>
                </a:solidFill>
                <a:effectLst/>
                <a:latin typeface="+mn-lt"/>
                <a:ea typeface="+mn-ea"/>
                <a:cs typeface="+mn-cs"/>
              </a:rPr>
              <a:t> MD</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baseline="0" dirty="0">
                <a:solidFill>
                  <a:schemeClr val="tx1"/>
                </a:solidFill>
                <a:effectLst/>
                <a:latin typeface="+mn-lt"/>
                <a:ea typeface="+mn-ea"/>
                <a:cs typeface="+mn-cs"/>
              </a:rPr>
              <a:t>Henna </a:t>
            </a:r>
            <a:r>
              <a:rPr lang="en-US" sz="1200" b="1" i="0" u="none" strike="noStrike" kern="1200" baseline="0" dirty="0" err="1">
                <a:solidFill>
                  <a:schemeClr val="tx1"/>
                </a:solidFill>
                <a:effectLst/>
                <a:latin typeface="+mn-lt"/>
                <a:ea typeface="+mn-ea"/>
                <a:cs typeface="+mn-cs"/>
              </a:rPr>
              <a:t>Budhwani</a:t>
            </a:r>
            <a:r>
              <a:rPr lang="en-US" sz="1200" b="1" i="0" u="none" strike="noStrike" kern="1200" baseline="0" dirty="0">
                <a:solidFill>
                  <a:schemeClr val="tx1"/>
                </a:solidFill>
                <a:effectLst/>
                <a:latin typeface="+mn-lt"/>
                <a:ea typeface="+mn-ea"/>
                <a:cs typeface="+mn-cs"/>
              </a:rPr>
              <a:t>, PhD</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Health Services Center (2022)</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0" i="0" u="none" strike="noStrike" kern="1200" dirty="0">
                <a:solidFill>
                  <a:schemeClr val="tx1"/>
                </a:solidFill>
                <a:effectLst/>
                <a:latin typeface="+mn-lt"/>
                <a:ea typeface="+mn-ea"/>
                <a:cs typeface="+mn-cs"/>
              </a:rPr>
              <a:t>Project FIERCE (Forging Infrastructure for EHE at Rural Colleges and Elsewhere)</a:t>
            </a:r>
          </a:p>
          <a:p>
            <a:pPr rtl="0" eaLnBrk="1" fontAlgn="t" latinLnBrk="0" hangingPunct="1"/>
            <a:r>
              <a:rPr lang="en-US" sz="1200" b="0" i="0" u="none" strike="noStrike" kern="1200" dirty="0">
                <a:solidFill>
                  <a:schemeClr val="tx1"/>
                </a:solidFill>
                <a:effectLst/>
                <a:latin typeface="+mn-lt"/>
                <a:ea typeface="+mn-ea"/>
                <a:cs typeface="+mn-cs"/>
              </a:rPr>
              <a:t>Sarah </a:t>
            </a:r>
            <a:r>
              <a:rPr lang="en-US" sz="1200" b="0" i="0" u="none" strike="noStrike" kern="1200" dirty="0" err="1">
                <a:solidFill>
                  <a:schemeClr val="tx1"/>
                </a:solidFill>
                <a:effectLst/>
                <a:latin typeface="+mn-lt"/>
                <a:ea typeface="+mn-ea"/>
                <a:cs typeface="+mn-cs"/>
              </a:rPr>
              <a:t>MacCarthy</a:t>
            </a:r>
            <a:r>
              <a:rPr lang="en-US" sz="1200" b="0" i="0" u="none" strike="noStrike" kern="1200" dirty="0">
                <a:solidFill>
                  <a:schemeClr val="tx1"/>
                </a:solidFill>
                <a:effectLst/>
                <a:latin typeface="+mn-lt"/>
                <a:ea typeface="+mn-ea"/>
                <a:cs typeface="+mn-cs"/>
              </a:rPr>
              <a:t>, PhD</a:t>
            </a:r>
          </a:p>
          <a:p>
            <a:endParaRPr lang="en-US" dirty="0"/>
          </a:p>
        </p:txBody>
      </p:sp>
      <p:sp>
        <p:nvSpPr>
          <p:cNvPr id="4" name="Slide Number Placeholder 3"/>
          <p:cNvSpPr>
            <a:spLocks noGrp="1"/>
          </p:cNvSpPr>
          <p:nvPr>
            <p:ph type="sldNum" sz="quarter" idx="10"/>
          </p:nvPr>
        </p:nvSpPr>
        <p:spPr/>
        <p:txBody>
          <a:bodyPr/>
          <a:lstStyle/>
          <a:p>
            <a:fld id="{F2532798-74E8-444A-A934-2294B8EA8709}" type="slidenum">
              <a:rPr lang="en-US" smtClean="0"/>
              <a:t>28</a:t>
            </a:fld>
            <a:endParaRPr lang="en-US"/>
          </a:p>
        </p:txBody>
      </p:sp>
    </p:spTree>
    <p:extLst>
      <p:ext uri="{BB962C8B-B14F-4D97-AF65-F5344CB8AC3E}">
        <p14:creationId xmlns:p14="http://schemas.microsoft.com/office/powerpoint/2010/main" val="16820712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96CDA4B-6271-214C-B44A-5D4ADE085C9B}" type="slidenum">
              <a:rPr lang="en-US" smtClean="0"/>
              <a:t>32</a:t>
            </a:fld>
            <a:endParaRPr lang="en-US"/>
          </a:p>
        </p:txBody>
      </p:sp>
    </p:spTree>
    <p:extLst>
      <p:ext uri="{BB962C8B-B14F-4D97-AF65-F5344CB8AC3E}">
        <p14:creationId xmlns:p14="http://schemas.microsoft.com/office/powerpoint/2010/main" val="41031386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Our first steps were partnering directly with the state health departments in Alabama, Mississippi and Louisiana to conduct a retrospective population based cohort study of </a:t>
            </a:r>
            <a:r>
              <a:rPr lang="en-US" altLang="en-US" dirty="0" err="1">
                <a:solidFill>
                  <a:schemeClr val="bg1"/>
                </a:solidFill>
              </a:rPr>
              <a:t>of</a:t>
            </a:r>
            <a:r>
              <a:rPr lang="en-US" altLang="en-US" dirty="0">
                <a:solidFill>
                  <a:schemeClr val="bg1"/>
                </a:solidFill>
              </a:rPr>
              <a:t> all persons ≥ 13 years with newly diagnosed HIV from 2012-2019 using data collected in the Enhanced HIV/AIDS Reporting System (</a:t>
            </a:r>
            <a:r>
              <a:rPr lang="en-US" altLang="en-US" dirty="0" err="1">
                <a:solidFill>
                  <a:schemeClr val="bg1"/>
                </a:solidFill>
              </a:rPr>
              <a:t>eHARS</a:t>
            </a:r>
            <a:r>
              <a:rPr lang="en-US" altLang="en-US" dirty="0">
                <a:solidFill>
                  <a:schemeClr val="bg1"/>
                </a:solidFill>
              </a:rPr>
              <a:t>), a standardized document-based surveillance database used by all state health departments (HDs) to report to the National HIV Surveillance System. </a:t>
            </a:r>
          </a:p>
          <a:p>
            <a:pPr eaLnBrk="1" hangingPunct="1">
              <a:spcBef>
                <a:spcPct val="0"/>
              </a:spcBef>
            </a:pPr>
            <a:endParaRPr lang="en-US" altLang="en-US" dirty="0">
              <a:solidFill>
                <a:schemeClr val="bg1"/>
              </a:solidFill>
            </a:endParaRPr>
          </a:p>
          <a:p>
            <a:pPr eaLnBrk="1" hangingPunct="1">
              <a:spcBef>
                <a:spcPct val="0"/>
              </a:spcBef>
            </a:pPr>
            <a:r>
              <a:rPr lang="en-US" altLang="en-US" dirty="0">
                <a:solidFill>
                  <a:schemeClr val="bg1"/>
                </a:solidFill>
              </a:rPr>
              <a:t>A common data structure was developed across the three states. Detailed analysis protocols and statistical code were developed by study investigators at UAB in collaboration with HDs, and analyses conducted at the HDs. HDs transmitted summary statistics to UAB where they were combined using meta-analytic techniques.</a:t>
            </a:r>
          </a:p>
          <a:p>
            <a:pPr eaLnBrk="1" hangingPunct="1">
              <a:spcBef>
                <a:spcPct val="0"/>
              </a:spcBef>
            </a:pPr>
            <a:endParaRPr lang="en-US" altLang="en-US" dirty="0">
              <a:solidFill>
                <a:schemeClr val="bg1"/>
              </a:solidFill>
            </a:endParaRPr>
          </a:p>
          <a:p>
            <a:pPr eaLnBrk="1" hangingPunct="1">
              <a:spcBef>
                <a:spcPct val="0"/>
              </a:spcBef>
            </a:pPr>
            <a:r>
              <a:rPr lang="en-US" altLang="en-US" dirty="0">
                <a:solidFill>
                  <a:schemeClr val="bg1"/>
                </a:solidFill>
              </a:rPr>
              <a:t>We used the Kaplan-Meier Method to describe time to VS by year of diagnosis (2012-2015, 2016-2019) in each state. We chose these time periods to reflect changes in national treatment guidelines supporting universal test and treat, as well as shift to integrase inhibitors class as first line regimens which do have a faster time to VS compared to other classes.  [in addition, IN mid 2016, </a:t>
            </a:r>
            <a:r>
              <a:rPr lang="en-US" altLang="en-US" dirty="0" err="1">
                <a:solidFill>
                  <a:schemeClr val="bg1"/>
                </a:solidFill>
              </a:rPr>
              <a:t>Lousiana</a:t>
            </a:r>
            <a:r>
              <a:rPr lang="en-US" altLang="en-US" dirty="0">
                <a:solidFill>
                  <a:schemeClr val="bg1"/>
                </a:solidFill>
              </a:rPr>
              <a:t> expanded eligibility for Medicaid, a federal program that provides health coverage to low-income individuals, the only one of these 3 states to do so. </a:t>
            </a:r>
          </a:p>
          <a:p>
            <a:pPr eaLnBrk="1" hangingPunct="1">
              <a:spcBef>
                <a:spcPct val="0"/>
              </a:spcBef>
            </a:pPr>
            <a:endParaRPr lang="en-US" altLang="en-US" dirty="0">
              <a:solidFill>
                <a:schemeClr val="bg1"/>
              </a:solidFill>
            </a:endParaRPr>
          </a:p>
          <a:p>
            <a:pPr eaLnBrk="1" hangingPunct="1">
              <a:spcBef>
                <a:spcPct val="0"/>
              </a:spcBef>
            </a:pPr>
            <a:endParaRPr lang="en-US" altLang="en-US" dirty="0">
              <a:solidFill>
                <a:schemeClr val="bg1"/>
              </a:solidFill>
            </a:endParaRPr>
          </a:p>
          <a:p>
            <a:pPr eaLnBrk="1" hangingPunct="1">
              <a:spcBef>
                <a:spcPct val="0"/>
              </a:spcBef>
            </a:pPr>
            <a:r>
              <a:rPr lang="en-US" altLang="en-US" dirty="0">
                <a:solidFill>
                  <a:schemeClr val="bg1"/>
                </a:solidFill>
              </a:rPr>
              <a:t>We conducted state specific meta-analysis of Cox Proportional Hazards models to examine associations with available </a:t>
            </a:r>
            <a:r>
              <a:rPr lang="en-US" altLang="en-US" dirty="0" err="1">
                <a:solidFill>
                  <a:schemeClr val="bg1"/>
                </a:solidFill>
              </a:rPr>
              <a:t>eHARS</a:t>
            </a:r>
            <a:r>
              <a:rPr lang="en-US" altLang="en-US" dirty="0">
                <a:solidFill>
                  <a:schemeClr val="bg1"/>
                </a:solidFill>
              </a:rPr>
              <a:t> variables </a:t>
            </a:r>
            <a:r>
              <a:rPr lang="en-US" altLang="en-US" dirty="0" err="1">
                <a:solidFill>
                  <a:schemeClr val="bg1"/>
                </a:solidFill>
              </a:rPr>
              <a:t>includinggggg</a:t>
            </a:r>
            <a:r>
              <a:rPr lang="en-US" altLang="en-US" dirty="0">
                <a:solidFill>
                  <a:schemeClr val="bg1"/>
                </a:solidFill>
              </a:rPr>
              <a:t> age, race/ethnicity, sex at birth, mode of HIV transmission, AIDS Stage at diagnosis, and year of diagnosis. </a:t>
            </a:r>
          </a:p>
          <a:p>
            <a:pPr eaLnBrk="1" hangingPunct="1">
              <a:spcBef>
                <a:spcPct val="0"/>
              </a:spcBef>
            </a:pPr>
            <a:endParaRPr lang="en-US" altLang="en-US" dirty="0">
              <a:solidFill>
                <a:schemeClr val="bg1"/>
              </a:solidFill>
            </a:endParaRPr>
          </a:p>
          <a:p>
            <a:pPr eaLnBrk="1" hangingPunct="1">
              <a:spcBef>
                <a:spcPct val="0"/>
              </a:spcBef>
            </a:pPr>
            <a:endParaRPr lang="en-US" altLang="en-US" dirty="0">
              <a:solidFill>
                <a:schemeClr val="bg1"/>
              </a:solidFill>
            </a:endParaRPr>
          </a:p>
          <a:p>
            <a:pPr eaLnBrk="1" hangingPunct="1">
              <a:spcBef>
                <a:spcPct val="0"/>
              </a:spcBef>
            </a:pPr>
            <a:r>
              <a:rPr lang="en-US" altLang="en-US" dirty="0">
                <a:solidFill>
                  <a:schemeClr val="bg1"/>
                </a:solidFill>
              </a:rPr>
              <a:t>We conducted state specific meta-analysis of Cox Proportional Hazards models to examine associations with available </a:t>
            </a:r>
            <a:r>
              <a:rPr lang="en-US" altLang="en-US" dirty="0" err="1">
                <a:solidFill>
                  <a:schemeClr val="bg1"/>
                </a:solidFill>
              </a:rPr>
              <a:t>eHARS</a:t>
            </a:r>
            <a:r>
              <a:rPr lang="en-US" altLang="en-US" dirty="0">
                <a:solidFill>
                  <a:schemeClr val="bg1"/>
                </a:solidFill>
              </a:rPr>
              <a:t> variables </a:t>
            </a:r>
            <a:r>
              <a:rPr lang="en-US" altLang="en-US" dirty="0" err="1">
                <a:solidFill>
                  <a:schemeClr val="bg1"/>
                </a:solidFill>
              </a:rPr>
              <a:t>includinggggg</a:t>
            </a:r>
            <a:r>
              <a:rPr lang="en-US" altLang="en-US" dirty="0">
                <a:solidFill>
                  <a:schemeClr val="bg1"/>
                </a:solidFill>
              </a:rPr>
              <a:t> age, race/ethnicity, sex at birth, mode of HIV transmission, AIDS Stage at diagnosis, and year of diagnosis. </a:t>
            </a:r>
          </a:p>
          <a:p>
            <a:endParaRPr lang="en-US" altLang="en-US" dirty="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58FAF2A-5311-4C99-B89E-C37E2192F7F3}" type="slidenum">
              <a:rPr lang="en-US" altLang="en-US" smtClean="0"/>
              <a:pPr/>
              <a:t>33</a:t>
            </a:fld>
            <a:endParaRPr lang="en-US" altLang="en-US"/>
          </a:p>
        </p:txBody>
      </p:sp>
    </p:spTree>
    <p:extLst>
      <p:ext uri="{BB962C8B-B14F-4D97-AF65-F5344CB8AC3E}">
        <p14:creationId xmlns:p14="http://schemas.microsoft.com/office/powerpoint/2010/main" val="41134142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dirty="0"/>
              <a:t>A total of 16,818 people were included in this analysis, with ~3600 in MS, ~5000 in AL, and ~8000 in LA. Across all 3 states, appx ½ of  new diagnoses were age 25-44, ¾  reported male sex at birth, over 70% identified as black race. The primary method of transmission was men who have sex with men in slightly less than ½, with 30% reporting heterosexual transmission. Appx ¼ of these new dx presented with advanced dx at CDC stage 3 </a:t>
            </a:r>
          </a:p>
          <a:p>
            <a:pPr>
              <a:defRPr/>
            </a:pPr>
            <a:endParaRPr lang="en-US" dirty="0"/>
          </a:p>
          <a:p>
            <a:pPr>
              <a:defRPr/>
            </a:pPr>
            <a:r>
              <a:rPr lang="en-US" dirty="0"/>
              <a:t>In all three states, the proportion of those CDC Stage # or higher did not change significantly between the 2 time periods, remaining ~25%.</a:t>
            </a:r>
          </a:p>
          <a:p>
            <a:pPr>
              <a:defRPr/>
            </a:pPr>
            <a:endParaRPr lang="en-US" dirty="0"/>
          </a:p>
          <a:p>
            <a:pPr eaLnBrk="1" fontAlgn="t" hangingPunct="1">
              <a:defRPr/>
            </a:pPr>
            <a:r>
              <a:rPr lang="en-US" b="1" dirty="0"/>
              <a:t>Stage, n (%)</a:t>
            </a:r>
            <a:endParaRPr lang="en-US" dirty="0"/>
          </a:p>
          <a:p>
            <a:pPr marL="45720" eaLnBrk="1" fontAlgn="t" hangingPunct="1">
              <a:lnSpc>
                <a:spcPct val="107000"/>
              </a:lnSpc>
              <a:spcBef>
                <a:spcPts val="0"/>
              </a:spcBef>
              <a:spcAft>
                <a:spcPts val="0"/>
              </a:spcAft>
              <a:defRPr/>
            </a:pPr>
            <a:r>
              <a:rPr lang="en-US" dirty="0"/>
              <a:t> </a:t>
            </a:r>
            <a:r>
              <a:rPr lang="en-US" b="1" dirty="0">
                <a:solidFill>
                  <a:srgbClr val="231F20"/>
                </a:solidFill>
                <a:latin typeface="Arial" panose="020B0604020202020204" pitchFamily="34" charset="0"/>
              </a:rPr>
              <a:t>Stage, n (%)</a:t>
            </a:r>
            <a:endParaRPr lang="en-US" sz="2400" dirty="0">
              <a:latin typeface="Arial" panose="020B0604020202020204" pitchFamily="34" charset="0"/>
            </a:endParaRPr>
          </a:p>
          <a:p>
            <a:pPr algn="ctr" eaLnBrk="1" fontAlgn="ctr" hangingPunct="1">
              <a:lnSpc>
                <a:spcPct val="107000"/>
              </a:lnSpc>
              <a:spcBef>
                <a:spcPts val="0"/>
              </a:spcBef>
              <a:spcAft>
                <a:spcPts val="0"/>
              </a:spcAft>
              <a:defRPr/>
            </a:pPr>
            <a:r>
              <a:rPr lang="en-US" sz="1400" dirty="0">
                <a:solidFill>
                  <a:srgbClr val="231F20"/>
                </a:solidFill>
                <a:latin typeface="Arial" panose="020B0604020202020204" pitchFamily="34" charset="0"/>
              </a:rPr>
              <a:t> </a:t>
            </a:r>
            <a:endParaRPr lang="en-US" sz="2400" dirty="0">
              <a:latin typeface="Arial" panose="020B0604020202020204" pitchFamily="34" charset="0"/>
            </a:endParaRPr>
          </a:p>
          <a:p>
            <a:pPr algn="ctr" eaLnBrk="1" fontAlgn="ctr" hangingPunct="1">
              <a:lnSpc>
                <a:spcPct val="107000"/>
              </a:lnSpc>
              <a:spcBef>
                <a:spcPts val="0"/>
              </a:spcBef>
              <a:spcAft>
                <a:spcPts val="0"/>
              </a:spcAft>
              <a:defRPr/>
            </a:pPr>
            <a:r>
              <a:rPr lang="en-US" sz="1400" dirty="0">
                <a:solidFill>
                  <a:srgbClr val="231F20"/>
                </a:solidFill>
                <a:latin typeface="Arial" panose="020B0604020202020204" pitchFamily="34" charset="0"/>
              </a:rPr>
              <a:t> </a:t>
            </a:r>
            <a:endParaRPr lang="en-US" sz="2400" dirty="0">
              <a:latin typeface="Arial" panose="020B0604020202020204" pitchFamily="34" charset="0"/>
            </a:endParaRPr>
          </a:p>
          <a:p>
            <a:pPr algn="ctr" eaLnBrk="1" fontAlgn="ctr" hangingPunct="1">
              <a:lnSpc>
                <a:spcPct val="107000"/>
              </a:lnSpc>
              <a:spcBef>
                <a:spcPts val="0"/>
              </a:spcBef>
              <a:spcAft>
                <a:spcPts val="0"/>
              </a:spcAft>
              <a:defRPr/>
            </a:pPr>
            <a:r>
              <a:rPr lang="en-US" sz="1400" b="1" dirty="0">
                <a:solidFill>
                  <a:srgbClr val="231F20"/>
                </a:solidFill>
                <a:latin typeface="Arial" panose="020B0604020202020204" pitchFamily="34" charset="0"/>
              </a:rPr>
              <a:t> </a:t>
            </a:r>
            <a:endParaRPr lang="en-US" sz="2400" dirty="0">
              <a:latin typeface="Arial" panose="020B0604020202020204" pitchFamily="34" charset="0"/>
            </a:endParaRPr>
          </a:p>
          <a:p>
            <a:pPr algn="ctr" eaLnBrk="1" fontAlgn="ctr" hangingPunct="1">
              <a:lnSpc>
                <a:spcPct val="107000"/>
              </a:lnSpc>
              <a:spcBef>
                <a:spcPts val="0"/>
              </a:spcBef>
              <a:spcAft>
                <a:spcPts val="800"/>
              </a:spcAft>
              <a:defRPr/>
            </a:pPr>
            <a:r>
              <a:rPr lang="en-US" sz="1600" dirty="0">
                <a:solidFill>
                  <a:srgbClr val="000000"/>
                </a:solidFill>
                <a:ea typeface="Calibri" panose="020F0502020204030204" pitchFamily="34" charset="0"/>
                <a:cs typeface="Times New Roman" panose="02020603050405020304" pitchFamily="18" charset="0"/>
              </a:rPr>
              <a:t> </a:t>
            </a:r>
            <a:endParaRPr lang="en-US" sz="2400" dirty="0">
              <a:latin typeface="Arial" panose="020B0604020202020204" pitchFamily="34" charset="0"/>
            </a:endParaRPr>
          </a:p>
          <a:p>
            <a:pPr algn="ctr" eaLnBrk="1" fontAlgn="ctr" hangingPunct="1">
              <a:lnSpc>
                <a:spcPct val="107000"/>
              </a:lnSpc>
              <a:spcBef>
                <a:spcPts val="0"/>
              </a:spcBef>
              <a:spcAft>
                <a:spcPts val="800"/>
              </a:spcAft>
              <a:defRPr/>
            </a:pPr>
            <a:r>
              <a:rPr lang="en-US" sz="1600" dirty="0">
                <a:solidFill>
                  <a:srgbClr val="000000"/>
                </a:solidFill>
                <a:ea typeface="Calibri" panose="020F0502020204030204" pitchFamily="34" charset="0"/>
                <a:cs typeface="Times New Roman" panose="02020603050405020304" pitchFamily="18" charset="0"/>
              </a:rPr>
              <a:t> </a:t>
            </a:r>
            <a:endParaRPr lang="en-US" sz="2400" dirty="0">
              <a:latin typeface="Arial" panose="020B0604020202020204" pitchFamily="34" charset="0"/>
            </a:endParaRPr>
          </a:p>
          <a:p>
            <a:pPr algn="ctr" eaLnBrk="1" fontAlgn="ctr" hangingPunct="1">
              <a:lnSpc>
                <a:spcPct val="107000"/>
              </a:lnSpc>
              <a:spcBef>
                <a:spcPts val="0"/>
              </a:spcBef>
              <a:spcAft>
                <a:spcPts val="800"/>
              </a:spcAft>
              <a:defRPr/>
            </a:pPr>
            <a:r>
              <a:rPr lang="en-US" sz="1600" b="1" dirty="0">
                <a:solidFill>
                  <a:srgbClr val="000000"/>
                </a:solidFill>
                <a:ea typeface="Calibri" panose="020F0502020204030204" pitchFamily="34" charset="0"/>
                <a:cs typeface="Times New Roman" panose="02020603050405020304" pitchFamily="18" charset="0"/>
              </a:rPr>
              <a:t> </a:t>
            </a:r>
            <a:endParaRPr lang="en-US" sz="2400" dirty="0">
              <a:latin typeface="Arial" panose="020B0604020202020204" pitchFamily="34" charset="0"/>
            </a:endParaRPr>
          </a:p>
          <a:p>
            <a:pPr algn="ctr" eaLnBrk="1" fontAlgn="ctr" hangingPunct="1">
              <a:lnSpc>
                <a:spcPct val="107000"/>
              </a:lnSpc>
              <a:spcBef>
                <a:spcPts val="0"/>
              </a:spcBef>
              <a:spcAft>
                <a:spcPts val="0"/>
              </a:spcAft>
              <a:defRPr/>
            </a:pPr>
            <a:r>
              <a:rPr lang="en-US" sz="1400" dirty="0">
                <a:solidFill>
                  <a:srgbClr val="231F20"/>
                </a:solidFill>
                <a:latin typeface="Arial" panose="020B0604020202020204" pitchFamily="34" charset="0"/>
              </a:rPr>
              <a:t> </a:t>
            </a:r>
            <a:endParaRPr lang="en-US" sz="2400" dirty="0">
              <a:latin typeface="Arial" panose="020B0604020202020204" pitchFamily="34" charset="0"/>
            </a:endParaRPr>
          </a:p>
          <a:p>
            <a:pPr algn="ctr" eaLnBrk="1" fontAlgn="ctr" hangingPunct="1">
              <a:lnSpc>
                <a:spcPct val="107000"/>
              </a:lnSpc>
              <a:spcBef>
                <a:spcPts val="0"/>
              </a:spcBef>
              <a:spcAft>
                <a:spcPts val="0"/>
              </a:spcAft>
              <a:defRPr/>
            </a:pPr>
            <a:r>
              <a:rPr lang="en-US" sz="1400" dirty="0">
                <a:solidFill>
                  <a:srgbClr val="231F20"/>
                </a:solidFill>
                <a:latin typeface="Arial" panose="020B0604020202020204" pitchFamily="34" charset="0"/>
              </a:rPr>
              <a:t> </a:t>
            </a:r>
            <a:endParaRPr lang="en-US" sz="2400" dirty="0">
              <a:latin typeface="Arial" panose="020B0604020202020204" pitchFamily="34" charset="0"/>
            </a:endParaRPr>
          </a:p>
          <a:p>
            <a:pPr algn="ctr" eaLnBrk="1" fontAlgn="ctr" hangingPunct="1">
              <a:lnSpc>
                <a:spcPct val="107000"/>
              </a:lnSpc>
              <a:spcBef>
                <a:spcPts val="0"/>
              </a:spcBef>
              <a:spcAft>
                <a:spcPts val="0"/>
              </a:spcAft>
              <a:defRPr/>
            </a:pPr>
            <a:r>
              <a:rPr lang="en-US" sz="1400" b="1" dirty="0">
                <a:solidFill>
                  <a:srgbClr val="231F20"/>
                </a:solidFill>
                <a:latin typeface="Arial" panose="020B0604020202020204" pitchFamily="34" charset="0"/>
              </a:rPr>
              <a:t> </a:t>
            </a:r>
            <a:endParaRPr lang="en-US" sz="2400" dirty="0">
              <a:latin typeface="Arial" panose="020B0604020202020204" pitchFamily="34" charset="0"/>
            </a:endParaRPr>
          </a:p>
          <a:p>
            <a:pPr marL="109728" indent="109728" eaLnBrk="1" fontAlgn="t" hangingPunct="1">
              <a:lnSpc>
                <a:spcPct val="107000"/>
              </a:lnSpc>
              <a:spcBef>
                <a:spcPts val="0"/>
              </a:spcBef>
              <a:spcAft>
                <a:spcPts val="0"/>
              </a:spcAft>
              <a:defRPr/>
            </a:pPr>
            <a:r>
              <a:rPr lang="en-US" dirty="0">
                <a:solidFill>
                  <a:srgbClr val="231F20"/>
                </a:solidFill>
                <a:latin typeface="Arial" panose="020B0604020202020204" pitchFamily="34" charset="0"/>
              </a:rPr>
              <a:t>Not Stage 3</a:t>
            </a:r>
            <a:endParaRPr lang="en-US" sz="2400" dirty="0">
              <a:latin typeface="Arial" panose="020B0604020202020204" pitchFamily="34" charset="0"/>
            </a:endParaRPr>
          </a:p>
          <a:p>
            <a:pPr algn="ctr" eaLnBrk="1" fontAlgn="ctr" hangingPunct="1">
              <a:lnSpc>
                <a:spcPct val="107000"/>
              </a:lnSpc>
              <a:spcBef>
                <a:spcPts val="0"/>
              </a:spcBef>
              <a:spcAft>
                <a:spcPts val="0"/>
              </a:spcAft>
              <a:defRPr/>
            </a:pPr>
            <a:r>
              <a:rPr lang="en-US" sz="1400" dirty="0">
                <a:solidFill>
                  <a:srgbClr val="231F20"/>
                </a:solidFill>
                <a:latin typeface="Arial" panose="020B0604020202020204" pitchFamily="34" charset="0"/>
              </a:rPr>
              <a:t>1406 (74.9%)</a:t>
            </a:r>
            <a:endParaRPr lang="en-US" sz="2400" dirty="0">
              <a:latin typeface="Arial" panose="020B0604020202020204" pitchFamily="34" charset="0"/>
            </a:endParaRPr>
          </a:p>
          <a:p>
            <a:pPr algn="ctr" eaLnBrk="1" fontAlgn="ctr" hangingPunct="1">
              <a:lnSpc>
                <a:spcPct val="107000"/>
              </a:lnSpc>
              <a:spcBef>
                <a:spcPts val="0"/>
              </a:spcBef>
              <a:spcAft>
                <a:spcPts val="0"/>
              </a:spcAft>
              <a:defRPr/>
            </a:pPr>
            <a:r>
              <a:rPr lang="en-US" sz="1400" dirty="0">
                <a:solidFill>
                  <a:srgbClr val="231F20"/>
                </a:solidFill>
                <a:latin typeface="Arial" panose="020B0604020202020204" pitchFamily="34" charset="0"/>
              </a:rPr>
              <a:t>1288 (73.6%)</a:t>
            </a:r>
            <a:endParaRPr lang="en-US" sz="2400" dirty="0">
              <a:latin typeface="Arial" panose="020B0604020202020204" pitchFamily="34" charset="0"/>
            </a:endParaRPr>
          </a:p>
          <a:p>
            <a:pPr algn="ctr" eaLnBrk="1" fontAlgn="ctr" hangingPunct="1">
              <a:lnSpc>
                <a:spcPct val="107000"/>
              </a:lnSpc>
              <a:spcBef>
                <a:spcPts val="0"/>
              </a:spcBef>
              <a:spcAft>
                <a:spcPts val="0"/>
              </a:spcAft>
              <a:defRPr/>
            </a:pPr>
            <a:r>
              <a:rPr lang="en-US" sz="1400" b="1" dirty="0">
                <a:solidFill>
                  <a:srgbClr val="231F20"/>
                </a:solidFill>
                <a:latin typeface="Arial" panose="020B0604020202020204" pitchFamily="34" charset="0"/>
              </a:rPr>
              <a:t>2694 (74.3%)</a:t>
            </a:r>
            <a:endParaRPr lang="en-US" sz="2400" dirty="0">
              <a:latin typeface="Arial" panose="020B0604020202020204" pitchFamily="34" charset="0"/>
            </a:endParaRPr>
          </a:p>
          <a:p>
            <a:pPr algn="ctr" eaLnBrk="1" fontAlgn="ctr" hangingPunct="1">
              <a:lnSpc>
                <a:spcPct val="107000"/>
              </a:lnSpc>
              <a:spcBef>
                <a:spcPts val="0"/>
              </a:spcBef>
              <a:spcAft>
                <a:spcPts val="800"/>
              </a:spcAft>
              <a:defRPr/>
            </a:pPr>
            <a:r>
              <a:rPr lang="en-US" sz="1600" dirty="0">
                <a:solidFill>
                  <a:srgbClr val="000000"/>
                </a:solidFill>
                <a:ea typeface="Calibri" panose="020F0502020204030204" pitchFamily="34" charset="0"/>
                <a:cs typeface="Times New Roman" panose="02020603050405020304" pitchFamily="18" charset="0"/>
              </a:rPr>
              <a:t>1957 (76.7%)</a:t>
            </a:r>
            <a:endParaRPr lang="en-US" sz="2400" dirty="0">
              <a:latin typeface="Arial" panose="020B0604020202020204" pitchFamily="34" charset="0"/>
            </a:endParaRPr>
          </a:p>
          <a:p>
            <a:pPr algn="ctr" eaLnBrk="1" fontAlgn="ctr" hangingPunct="1">
              <a:lnSpc>
                <a:spcPct val="107000"/>
              </a:lnSpc>
              <a:spcBef>
                <a:spcPts val="0"/>
              </a:spcBef>
              <a:spcAft>
                <a:spcPts val="800"/>
              </a:spcAft>
              <a:defRPr/>
            </a:pPr>
            <a:r>
              <a:rPr lang="en-US" sz="1600" dirty="0">
                <a:solidFill>
                  <a:srgbClr val="000000"/>
                </a:solidFill>
                <a:ea typeface="Calibri" panose="020F0502020204030204" pitchFamily="34" charset="0"/>
                <a:cs typeface="Times New Roman" panose="02020603050405020304" pitchFamily="18" charset="0"/>
              </a:rPr>
              <a:t>1899 (77.7%)</a:t>
            </a:r>
            <a:endParaRPr lang="en-US" sz="2400" dirty="0">
              <a:latin typeface="Arial" panose="020B0604020202020204" pitchFamily="34" charset="0"/>
            </a:endParaRPr>
          </a:p>
          <a:p>
            <a:pPr algn="ctr" eaLnBrk="1" fontAlgn="ctr" hangingPunct="1">
              <a:lnSpc>
                <a:spcPct val="107000"/>
              </a:lnSpc>
              <a:spcBef>
                <a:spcPts val="0"/>
              </a:spcBef>
              <a:spcAft>
                <a:spcPts val="800"/>
              </a:spcAft>
              <a:defRPr/>
            </a:pPr>
            <a:r>
              <a:rPr lang="en-US" sz="1600" b="1" dirty="0">
                <a:solidFill>
                  <a:srgbClr val="000000"/>
                </a:solidFill>
                <a:ea typeface="Calibri" panose="020F0502020204030204" pitchFamily="34" charset="0"/>
                <a:cs typeface="Times New Roman" panose="02020603050405020304" pitchFamily="18" charset="0"/>
              </a:rPr>
              <a:t>3856 (77.2%)</a:t>
            </a:r>
            <a:endParaRPr lang="en-US" sz="2400" dirty="0">
              <a:latin typeface="Arial" panose="020B0604020202020204" pitchFamily="34" charset="0"/>
            </a:endParaRPr>
          </a:p>
          <a:p>
            <a:pPr algn="ctr" eaLnBrk="1" fontAlgn="ctr" hangingPunct="1">
              <a:lnSpc>
                <a:spcPct val="107000"/>
              </a:lnSpc>
              <a:spcBef>
                <a:spcPts val="0"/>
              </a:spcBef>
              <a:spcAft>
                <a:spcPts val="0"/>
              </a:spcAft>
              <a:defRPr/>
            </a:pP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3241 (74.2%)</a:t>
            </a:r>
            <a:endParaRPr lang="en-US" sz="2400" dirty="0">
              <a:latin typeface="Arial" panose="020B0604020202020204" pitchFamily="34" charset="0"/>
            </a:endParaRPr>
          </a:p>
          <a:p>
            <a:pPr algn="ctr" eaLnBrk="1" fontAlgn="ctr" hangingPunct="1">
              <a:lnSpc>
                <a:spcPct val="107000"/>
              </a:lnSpc>
              <a:spcBef>
                <a:spcPts val="0"/>
              </a:spcBef>
              <a:spcAft>
                <a:spcPts val="0"/>
              </a:spcAft>
              <a:defRPr/>
            </a:pP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2949 (76.9%)</a:t>
            </a:r>
            <a:endParaRPr lang="en-US" sz="2400" dirty="0">
              <a:latin typeface="Arial" panose="020B0604020202020204" pitchFamily="34" charset="0"/>
            </a:endParaRPr>
          </a:p>
          <a:p>
            <a:pPr algn="ctr" eaLnBrk="1" fontAlgn="ctr" hangingPunct="1">
              <a:lnSpc>
                <a:spcPct val="107000"/>
              </a:lnSpc>
              <a:spcBef>
                <a:spcPts val="0"/>
              </a:spcBef>
              <a:spcAft>
                <a:spcPts val="0"/>
              </a:spcAft>
              <a:defRPr/>
            </a:pPr>
            <a:r>
              <a:rPr lang="en-US"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6190 (75.5%)</a:t>
            </a:r>
            <a:endParaRPr lang="en-US" sz="2400" dirty="0">
              <a:latin typeface="Arial" panose="020B0604020202020204" pitchFamily="34" charset="0"/>
            </a:endParaRPr>
          </a:p>
          <a:p>
            <a:pPr marL="109728" indent="109728" eaLnBrk="1" fontAlgn="t" hangingPunct="1">
              <a:lnSpc>
                <a:spcPct val="107000"/>
              </a:lnSpc>
              <a:spcBef>
                <a:spcPts val="0"/>
              </a:spcBef>
              <a:spcAft>
                <a:spcPts val="0"/>
              </a:spcAft>
              <a:defRPr/>
            </a:pPr>
            <a:r>
              <a:rPr lang="en-US" dirty="0">
                <a:solidFill>
                  <a:srgbClr val="231F20"/>
                </a:solidFill>
                <a:latin typeface="Arial" panose="020B0604020202020204" pitchFamily="34" charset="0"/>
              </a:rPr>
              <a:t>Stage 3</a:t>
            </a:r>
            <a:endParaRPr lang="en-US" sz="2400" dirty="0">
              <a:latin typeface="Arial" panose="020B0604020202020204" pitchFamily="34" charset="0"/>
            </a:endParaRPr>
          </a:p>
          <a:p>
            <a:pPr algn="ctr" eaLnBrk="1" fontAlgn="ctr" hangingPunct="1">
              <a:lnSpc>
                <a:spcPct val="107000"/>
              </a:lnSpc>
              <a:spcBef>
                <a:spcPts val="0"/>
              </a:spcBef>
              <a:spcAft>
                <a:spcPts val="0"/>
              </a:spcAft>
              <a:defRPr/>
            </a:pPr>
            <a:r>
              <a:rPr lang="en-US" sz="1400" dirty="0">
                <a:solidFill>
                  <a:srgbClr val="231F20"/>
                </a:solidFill>
                <a:latin typeface="Arial" panose="020B0604020202020204" pitchFamily="34" charset="0"/>
              </a:rPr>
              <a:t>470 (25.1%)</a:t>
            </a:r>
            <a:endParaRPr lang="en-US" sz="2400" dirty="0">
              <a:latin typeface="Arial" panose="020B0604020202020204" pitchFamily="34" charset="0"/>
            </a:endParaRPr>
          </a:p>
          <a:p>
            <a:pPr algn="ctr" eaLnBrk="1" fontAlgn="ctr" hangingPunct="1">
              <a:lnSpc>
                <a:spcPct val="107000"/>
              </a:lnSpc>
              <a:spcBef>
                <a:spcPts val="0"/>
              </a:spcBef>
              <a:spcAft>
                <a:spcPts val="0"/>
              </a:spcAft>
              <a:defRPr/>
            </a:pPr>
            <a:r>
              <a:rPr lang="en-US" sz="1400" dirty="0">
                <a:solidFill>
                  <a:srgbClr val="231F20"/>
                </a:solidFill>
                <a:latin typeface="Arial" panose="020B0604020202020204" pitchFamily="34" charset="0"/>
              </a:rPr>
              <a:t>461 (26.4%)</a:t>
            </a:r>
            <a:endParaRPr lang="en-US" sz="2400" dirty="0">
              <a:latin typeface="Arial" panose="020B0604020202020204" pitchFamily="34" charset="0"/>
            </a:endParaRPr>
          </a:p>
          <a:p>
            <a:pPr algn="ctr" eaLnBrk="1" fontAlgn="ctr" hangingPunct="1">
              <a:lnSpc>
                <a:spcPct val="107000"/>
              </a:lnSpc>
              <a:spcBef>
                <a:spcPts val="0"/>
              </a:spcBef>
              <a:spcAft>
                <a:spcPts val="0"/>
              </a:spcAft>
              <a:defRPr/>
            </a:pPr>
            <a:r>
              <a:rPr lang="en-US" sz="1400" b="1" dirty="0">
                <a:solidFill>
                  <a:srgbClr val="231F20"/>
                </a:solidFill>
                <a:latin typeface="Arial" panose="020B0604020202020204" pitchFamily="34" charset="0"/>
              </a:rPr>
              <a:t>931 (25.7%)</a:t>
            </a:r>
            <a:endParaRPr lang="en-US" sz="2400" dirty="0">
              <a:latin typeface="Arial" panose="020B0604020202020204" pitchFamily="34" charset="0"/>
            </a:endParaRPr>
          </a:p>
          <a:p>
            <a:pPr algn="ctr" eaLnBrk="1" fontAlgn="ctr" hangingPunct="1">
              <a:lnSpc>
                <a:spcPct val="107000"/>
              </a:lnSpc>
              <a:spcBef>
                <a:spcPts val="0"/>
              </a:spcBef>
              <a:spcAft>
                <a:spcPts val="800"/>
              </a:spcAft>
              <a:defRPr/>
            </a:pPr>
            <a:r>
              <a:rPr lang="en-US" sz="1600" dirty="0">
                <a:solidFill>
                  <a:srgbClr val="000000"/>
                </a:solidFill>
                <a:ea typeface="Calibri" panose="020F0502020204030204" pitchFamily="34" charset="0"/>
                <a:cs typeface="Times New Roman" panose="02020603050405020304" pitchFamily="18" charset="0"/>
              </a:rPr>
              <a:t>595 (23.3%)</a:t>
            </a:r>
            <a:endParaRPr lang="en-US" sz="2400" dirty="0">
              <a:latin typeface="Arial" panose="020B0604020202020204" pitchFamily="34" charset="0"/>
            </a:endParaRPr>
          </a:p>
          <a:p>
            <a:pPr algn="ctr" eaLnBrk="1" fontAlgn="ctr" hangingPunct="1">
              <a:lnSpc>
                <a:spcPct val="107000"/>
              </a:lnSpc>
              <a:spcBef>
                <a:spcPts val="0"/>
              </a:spcBef>
              <a:spcAft>
                <a:spcPts val="800"/>
              </a:spcAft>
              <a:defRPr/>
            </a:pPr>
            <a:r>
              <a:rPr lang="en-US" sz="1600" dirty="0">
                <a:solidFill>
                  <a:srgbClr val="000000"/>
                </a:solidFill>
                <a:ea typeface="Calibri" panose="020F0502020204030204" pitchFamily="34" charset="0"/>
                <a:cs typeface="Times New Roman" panose="02020603050405020304" pitchFamily="18" charset="0"/>
              </a:rPr>
              <a:t>545 (22.3%)</a:t>
            </a:r>
            <a:endParaRPr lang="en-US" sz="2400" dirty="0">
              <a:latin typeface="Arial" panose="020B0604020202020204" pitchFamily="34" charset="0"/>
            </a:endParaRPr>
          </a:p>
          <a:p>
            <a:pPr algn="ctr" eaLnBrk="1" fontAlgn="ctr" hangingPunct="1">
              <a:lnSpc>
                <a:spcPct val="107000"/>
              </a:lnSpc>
              <a:spcBef>
                <a:spcPts val="0"/>
              </a:spcBef>
              <a:spcAft>
                <a:spcPts val="800"/>
              </a:spcAft>
              <a:defRPr/>
            </a:pPr>
            <a:r>
              <a:rPr lang="en-US" sz="1600" b="1" dirty="0">
                <a:solidFill>
                  <a:srgbClr val="000000"/>
                </a:solidFill>
                <a:ea typeface="Calibri" panose="020F0502020204030204" pitchFamily="34" charset="0"/>
                <a:cs typeface="Times New Roman" panose="02020603050405020304" pitchFamily="18" charset="0"/>
              </a:rPr>
              <a:t>1140 (22.8%)</a:t>
            </a:r>
            <a:endParaRPr lang="en-US" sz="2400" dirty="0">
              <a:latin typeface="Arial" panose="020B0604020202020204" pitchFamily="34" charset="0"/>
            </a:endParaRPr>
          </a:p>
          <a:p>
            <a:pPr algn="ctr" eaLnBrk="1" fontAlgn="ctr" hangingPunct="1">
              <a:lnSpc>
                <a:spcPct val="107000"/>
              </a:lnSpc>
              <a:spcBef>
                <a:spcPts val="0"/>
              </a:spcBef>
              <a:spcAft>
                <a:spcPts val="0"/>
              </a:spcAft>
              <a:defRPr/>
            </a:pP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1125 (25.8%)</a:t>
            </a:r>
            <a:endParaRPr lang="en-US" sz="2400" dirty="0">
              <a:latin typeface="Arial" panose="020B0604020202020204" pitchFamily="34" charset="0"/>
            </a:endParaRPr>
          </a:p>
          <a:p>
            <a:pPr algn="ctr" eaLnBrk="1" fontAlgn="ctr" hangingPunct="1">
              <a:lnSpc>
                <a:spcPct val="107000"/>
              </a:lnSpc>
              <a:spcBef>
                <a:spcPts val="0"/>
              </a:spcBef>
              <a:spcAft>
                <a:spcPts val="0"/>
              </a:spcAft>
              <a:defRPr/>
            </a:pP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884 (23.1%)</a:t>
            </a:r>
            <a:endParaRPr lang="en-US" sz="2400" dirty="0">
              <a:latin typeface="Arial" panose="020B0604020202020204" pitchFamily="34" charset="0"/>
            </a:endParaRPr>
          </a:p>
          <a:p>
            <a:pPr algn="ctr" eaLnBrk="1" fontAlgn="ctr" hangingPunct="1">
              <a:lnSpc>
                <a:spcPct val="107000"/>
              </a:lnSpc>
              <a:spcBef>
                <a:spcPts val="0"/>
              </a:spcBef>
              <a:spcAft>
                <a:spcPts val="0"/>
              </a:spcAft>
              <a:defRPr/>
            </a:pPr>
            <a:r>
              <a:rPr lang="en-US"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2009 (24.5%)</a:t>
            </a:r>
            <a:endParaRPr lang="en-US" sz="2400" dirty="0">
              <a:latin typeface="Arial" panose="020B0604020202020204" pitchFamily="34" charset="0"/>
            </a:endParaRPr>
          </a:p>
          <a:p>
            <a:pPr eaLnBrk="1" fontAlgn="ctr" hangingPunct="1">
              <a:defRPr/>
            </a:pPr>
            <a:endParaRPr lang="en-US" dirty="0"/>
          </a:p>
          <a:p>
            <a:pPr eaLnBrk="1" fontAlgn="ctr" hangingPunct="1">
              <a:defRPr/>
            </a:pPr>
            <a:r>
              <a:rPr lang="en-US" dirty="0"/>
              <a:t> </a:t>
            </a:r>
          </a:p>
          <a:p>
            <a:pPr eaLnBrk="1" fontAlgn="ctr" hangingPunct="1">
              <a:defRPr/>
            </a:pPr>
            <a:r>
              <a:rPr lang="en-US" b="1" dirty="0"/>
              <a:t> </a:t>
            </a:r>
            <a:endParaRPr lang="en-US" dirty="0"/>
          </a:p>
          <a:p>
            <a:pPr eaLnBrk="1" fontAlgn="ctr" hangingPunct="1">
              <a:defRPr/>
            </a:pPr>
            <a:r>
              <a:rPr lang="en-US" dirty="0"/>
              <a:t> </a:t>
            </a:r>
          </a:p>
          <a:p>
            <a:pPr eaLnBrk="1" fontAlgn="ctr" hangingPunct="1">
              <a:defRPr/>
            </a:pPr>
            <a:r>
              <a:rPr lang="en-US" dirty="0"/>
              <a:t> </a:t>
            </a:r>
          </a:p>
          <a:p>
            <a:pPr eaLnBrk="1" fontAlgn="ctr" hangingPunct="1">
              <a:defRPr/>
            </a:pPr>
            <a:r>
              <a:rPr lang="en-US" b="1" dirty="0"/>
              <a:t> </a:t>
            </a:r>
            <a:endParaRPr lang="en-US" dirty="0"/>
          </a:p>
          <a:p>
            <a:pPr eaLnBrk="1" fontAlgn="ctr" hangingPunct="1">
              <a:defRPr/>
            </a:pPr>
            <a:r>
              <a:rPr lang="en-US" dirty="0"/>
              <a:t> </a:t>
            </a:r>
          </a:p>
          <a:p>
            <a:pPr eaLnBrk="1" fontAlgn="ctr" hangingPunct="1">
              <a:defRPr/>
            </a:pPr>
            <a:r>
              <a:rPr lang="en-US" dirty="0"/>
              <a:t> </a:t>
            </a:r>
          </a:p>
          <a:p>
            <a:pPr eaLnBrk="1" fontAlgn="ctr" hangingPunct="1">
              <a:defRPr/>
            </a:pPr>
            <a:r>
              <a:rPr lang="en-US" b="1" dirty="0"/>
              <a:t> </a:t>
            </a:r>
            <a:endParaRPr lang="en-US" dirty="0"/>
          </a:p>
          <a:p>
            <a:pPr eaLnBrk="1" fontAlgn="t" hangingPunct="1">
              <a:defRPr/>
            </a:pPr>
            <a:r>
              <a:rPr lang="en-US" dirty="0"/>
              <a:t>Not Stage 3</a:t>
            </a:r>
          </a:p>
          <a:p>
            <a:pPr eaLnBrk="1" fontAlgn="ctr" hangingPunct="1">
              <a:defRPr/>
            </a:pPr>
            <a:r>
              <a:rPr lang="en-US" dirty="0"/>
              <a:t>1406 (74.9%)</a:t>
            </a:r>
          </a:p>
          <a:p>
            <a:pPr eaLnBrk="1" fontAlgn="ctr" hangingPunct="1">
              <a:defRPr/>
            </a:pPr>
            <a:r>
              <a:rPr lang="en-US" dirty="0"/>
              <a:t>1288 (73.6%)</a:t>
            </a:r>
          </a:p>
          <a:p>
            <a:pPr eaLnBrk="1" fontAlgn="ctr" hangingPunct="1">
              <a:defRPr/>
            </a:pPr>
            <a:r>
              <a:rPr lang="en-US" b="1" dirty="0"/>
              <a:t>2694 (74.3%)</a:t>
            </a:r>
            <a:endParaRPr lang="en-US" dirty="0"/>
          </a:p>
          <a:p>
            <a:pPr eaLnBrk="1" fontAlgn="ctr" hangingPunct="1">
              <a:defRPr/>
            </a:pPr>
            <a:r>
              <a:rPr lang="en-US" dirty="0"/>
              <a:t>1957 (76.7%)</a:t>
            </a:r>
          </a:p>
          <a:p>
            <a:pPr eaLnBrk="1" fontAlgn="ctr" hangingPunct="1">
              <a:defRPr/>
            </a:pPr>
            <a:r>
              <a:rPr lang="en-US" dirty="0"/>
              <a:t>1899 (77.7%)</a:t>
            </a:r>
          </a:p>
          <a:p>
            <a:pPr eaLnBrk="1" fontAlgn="ctr" hangingPunct="1">
              <a:defRPr/>
            </a:pPr>
            <a:r>
              <a:rPr lang="en-US" b="1" dirty="0"/>
              <a:t>3856 (77.2%)</a:t>
            </a:r>
            <a:endParaRPr lang="en-US" dirty="0"/>
          </a:p>
          <a:p>
            <a:pPr eaLnBrk="1" fontAlgn="ctr" hangingPunct="1">
              <a:defRPr/>
            </a:pPr>
            <a:r>
              <a:rPr lang="en-US" dirty="0"/>
              <a:t>3241 (74.2%)</a:t>
            </a:r>
          </a:p>
          <a:p>
            <a:pPr eaLnBrk="1" fontAlgn="ctr" hangingPunct="1">
              <a:defRPr/>
            </a:pPr>
            <a:r>
              <a:rPr lang="en-US" dirty="0"/>
              <a:t>2949 (76.9%)</a:t>
            </a:r>
          </a:p>
          <a:p>
            <a:pPr eaLnBrk="1" fontAlgn="ctr" hangingPunct="1">
              <a:defRPr/>
            </a:pPr>
            <a:r>
              <a:rPr lang="en-US" b="1" dirty="0"/>
              <a:t>6190 (75.5%)</a:t>
            </a:r>
            <a:endParaRPr lang="en-US" dirty="0"/>
          </a:p>
          <a:p>
            <a:pPr eaLnBrk="1" fontAlgn="t" hangingPunct="1">
              <a:defRPr/>
            </a:pPr>
            <a:r>
              <a:rPr lang="en-US" dirty="0"/>
              <a:t>Stage 3</a:t>
            </a:r>
          </a:p>
          <a:p>
            <a:pPr eaLnBrk="1" fontAlgn="ctr" hangingPunct="1">
              <a:defRPr/>
            </a:pPr>
            <a:r>
              <a:rPr lang="en-US" dirty="0"/>
              <a:t>470 (25.1%)</a:t>
            </a:r>
          </a:p>
          <a:p>
            <a:pPr eaLnBrk="1" fontAlgn="ctr" hangingPunct="1">
              <a:defRPr/>
            </a:pPr>
            <a:r>
              <a:rPr lang="en-US" dirty="0"/>
              <a:t>461 (26.4%)</a:t>
            </a:r>
          </a:p>
          <a:p>
            <a:pPr eaLnBrk="1" fontAlgn="ctr" hangingPunct="1">
              <a:defRPr/>
            </a:pPr>
            <a:r>
              <a:rPr lang="en-US" b="1" dirty="0"/>
              <a:t>931 (25.7%)</a:t>
            </a:r>
            <a:endParaRPr lang="en-US" dirty="0"/>
          </a:p>
          <a:p>
            <a:pPr eaLnBrk="1" fontAlgn="ctr" hangingPunct="1">
              <a:defRPr/>
            </a:pPr>
            <a:r>
              <a:rPr lang="en-US" dirty="0"/>
              <a:t>595 (23.3%)</a:t>
            </a:r>
          </a:p>
          <a:p>
            <a:pPr eaLnBrk="1" fontAlgn="ctr" hangingPunct="1">
              <a:defRPr/>
            </a:pPr>
            <a:r>
              <a:rPr lang="en-US" dirty="0"/>
              <a:t>545 (22.3%)</a:t>
            </a:r>
          </a:p>
          <a:p>
            <a:pPr eaLnBrk="1" fontAlgn="ctr" hangingPunct="1">
              <a:defRPr/>
            </a:pPr>
            <a:r>
              <a:rPr lang="en-US" b="1" dirty="0"/>
              <a:t>1140 (22.8%)</a:t>
            </a:r>
            <a:endParaRPr lang="en-US" dirty="0"/>
          </a:p>
          <a:p>
            <a:pPr eaLnBrk="1" fontAlgn="ctr" hangingPunct="1">
              <a:defRPr/>
            </a:pPr>
            <a:r>
              <a:rPr lang="en-US" dirty="0"/>
              <a:t>1125 (25.8%)</a:t>
            </a:r>
          </a:p>
          <a:p>
            <a:pPr eaLnBrk="1" fontAlgn="ctr" hangingPunct="1">
              <a:defRPr/>
            </a:pPr>
            <a:r>
              <a:rPr lang="en-US" dirty="0"/>
              <a:t>884 (23.1%)</a:t>
            </a:r>
          </a:p>
          <a:p>
            <a:pPr eaLnBrk="1" fontAlgn="ctr" hangingPunct="1">
              <a:defRPr/>
            </a:pPr>
            <a:r>
              <a:rPr lang="en-US" b="1" dirty="0"/>
              <a:t>2009 (24.5%)</a:t>
            </a:r>
            <a:endParaRPr lang="en-US" dirty="0"/>
          </a:p>
          <a:p>
            <a:pPr>
              <a:defRPr/>
            </a:pPr>
            <a:endParaRPr lang="en-US" dirty="0"/>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A0E0724-D40B-4B6F-8FA6-8FA35D4A2804}" type="slidenum">
              <a:rPr lang="en-US" altLang="en-US" smtClean="0"/>
              <a:pPr/>
              <a:t>34</a:t>
            </a:fld>
            <a:endParaRPr lang="en-US" altLang="en-US"/>
          </a:p>
        </p:txBody>
      </p:sp>
    </p:spTree>
    <p:extLst>
      <p:ext uri="{BB962C8B-B14F-4D97-AF65-F5344CB8AC3E}">
        <p14:creationId xmlns:p14="http://schemas.microsoft.com/office/powerpoint/2010/main" val="29224739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Starting</a:t>
            </a:r>
            <a:r>
              <a:rPr lang="en-US" baseline="0"/>
              <a:t> of with MS, median time to VS was 331 days in 2012-2015 with &lt;30% achieving  VS in 180 days. </a:t>
            </a:r>
          </a:p>
          <a:p>
            <a:endParaRPr lang="en-US" dirty="0"/>
          </a:p>
        </p:txBody>
      </p:sp>
      <p:sp>
        <p:nvSpPr>
          <p:cNvPr id="4" name="Slide Number Placeholder 3"/>
          <p:cNvSpPr>
            <a:spLocks noGrp="1"/>
          </p:cNvSpPr>
          <p:nvPr>
            <p:ph type="sldNum" sz="quarter" idx="10"/>
          </p:nvPr>
        </p:nvSpPr>
        <p:spPr/>
        <p:txBody>
          <a:bodyPr/>
          <a:lstStyle/>
          <a:p>
            <a:fld id="{896CDA4B-6271-214C-B44A-5D4ADE085C9B}" type="slidenum">
              <a:rPr lang="en-US" smtClean="0"/>
              <a:t>35</a:t>
            </a:fld>
            <a:endParaRPr lang="en-US"/>
          </a:p>
        </p:txBody>
      </p:sp>
    </p:spTree>
    <p:extLst>
      <p:ext uri="{BB962C8B-B14F-4D97-AF65-F5344CB8AC3E}">
        <p14:creationId xmlns:p14="http://schemas.microsoft.com/office/powerpoint/2010/main" val="7787051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This improved </a:t>
            </a:r>
            <a:r>
              <a:rPr lang="en-US" baseline="0"/>
              <a:t> a median time of 168 days. With </a:t>
            </a:r>
            <a:r>
              <a:rPr lang="en-US"/>
              <a:t>almost 50% achieving VS within</a:t>
            </a:r>
            <a:r>
              <a:rPr lang="en-US" baseline="0"/>
              <a:t> 180 days after dx</a:t>
            </a:r>
            <a:endParaRPr lang="en-US" dirty="0"/>
          </a:p>
        </p:txBody>
      </p:sp>
      <p:sp>
        <p:nvSpPr>
          <p:cNvPr id="4" name="Slide Number Placeholder 3"/>
          <p:cNvSpPr>
            <a:spLocks noGrp="1"/>
          </p:cNvSpPr>
          <p:nvPr>
            <p:ph type="sldNum" sz="quarter" idx="10"/>
          </p:nvPr>
        </p:nvSpPr>
        <p:spPr/>
        <p:txBody>
          <a:bodyPr/>
          <a:lstStyle/>
          <a:p>
            <a:fld id="{896CDA4B-6271-214C-B44A-5D4ADE085C9B}" type="slidenum">
              <a:rPr lang="en-US" smtClean="0"/>
              <a:t>36</a:t>
            </a:fld>
            <a:endParaRPr lang="en-US"/>
          </a:p>
        </p:txBody>
      </p:sp>
    </p:spTree>
    <p:extLst>
      <p:ext uri="{BB962C8B-B14F-4D97-AF65-F5344CB8AC3E}">
        <p14:creationId xmlns:p14="http://schemas.microsoft.com/office/powerpoint/2010/main" val="19636897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Alabama’s initial media ntime to VS was 211 days, with almost</a:t>
            </a:r>
            <a:r>
              <a:rPr lang="en-US" baseline="0"/>
              <a:t> 40% achieved VS within 180 days</a:t>
            </a:r>
            <a:endParaRPr lang="en-US" dirty="0"/>
          </a:p>
        </p:txBody>
      </p:sp>
      <p:sp>
        <p:nvSpPr>
          <p:cNvPr id="4" name="Slide Number Placeholder 3"/>
          <p:cNvSpPr>
            <a:spLocks noGrp="1"/>
          </p:cNvSpPr>
          <p:nvPr>
            <p:ph type="sldNum" sz="quarter" idx="10"/>
          </p:nvPr>
        </p:nvSpPr>
        <p:spPr/>
        <p:txBody>
          <a:bodyPr/>
          <a:lstStyle/>
          <a:p>
            <a:fld id="{896CDA4B-6271-214C-B44A-5D4ADE085C9B}" type="slidenum">
              <a:rPr lang="en-US" smtClean="0"/>
              <a:t>37</a:t>
            </a:fld>
            <a:endParaRPr lang="en-US"/>
          </a:p>
        </p:txBody>
      </p:sp>
    </p:spTree>
    <p:extLst>
      <p:ext uri="{BB962C8B-B14F-4D97-AF65-F5344CB8AC3E}">
        <p14:creationId xmlns:p14="http://schemas.microsoft.com/office/powerpoint/2010/main" val="9246582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improved to  median time to VS reduced to only 135 days</a:t>
            </a:r>
            <a:r>
              <a:rPr lang="en-US" baseline="0"/>
              <a:t> with </a:t>
            </a:r>
            <a:r>
              <a:rPr lang="en-US"/>
              <a:t> almost 60% achieving VS in 180s </a:t>
            </a:r>
            <a:endParaRPr lang="en-US" dirty="0"/>
          </a:p>
        </p:txBody>
      </p:sp>
      <p:sp>
        <p:nvSpPr>
          <p:cNvPr id="4" name="Slide Number Placeholder 3"/>
          <p:cNvSpPr>
            <a:spLocks noGrp="1"/>
          </p:cNvSpPr>
          <p:nvPr>
            <p:ph type="sldNum" sz="quarter" idx="10"/>
          </p:nvPr>
        </p:nvSpPr>
        <p:spPr/>
        <p:txBody>
          <a:bodyPr/>
          <a:lstStyle/>
          <a:p>
            <a:fld id="{896CDA4B-6271-214C-B44A-5D4ADE085C9B}" type="slidenum">
              <a:rPr lang="en-US" smtClean="0"/>
              <a:t>38</a:t>
            </a:fld>
            <a:endParaRPr lang="en-US"/>
          </a:p>
        </p:txBody>
      </p:sp>
    </p:spTree>
    <p:extLst>
      <p:ext uri="{BB962C8B-B14F-4D97-AF65-F5344CB8AC3E}">
        <p14:creationId xmlns:p14="http://schemas.microsoft.com/office/powerpoint/2010/main" val="3131834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&gt;1.2 million people living with HIV, &gt;700K deaths since the beginning of the Epidemic</a:t>
            </a:r>
          </a:p>
          <a:p>
            <a:r>
              <a:rPr lang="en-US" dirty="0"/>
              <a:t>~40,000 new infections each year; 30K in 2020 </a:t>
            </a:r>
            <a:r>
              <a:rPr lang="en-US" dirty="0" err="1"/>
              <a:t>covid</a:t>
            </a:r>
            <a:r>
              <a:rPr lang="en-US" dirty="0"/>
              <a:t>, 17% reduction related to sig drop in testing. </a:t>
            </a:r>
          </a:p>
          <a:p>
            <a:r>
              <a:rPr lang="en-US" dirty="0"/>
              <a:t>Disproportionate impact on  certain populations, particularly racial and ethnic minorities and gay and bisexual men and other men who have sex with men</a:t>
            </a:r>
          </a:p>
          <a:p>
            <a:pPr marL="308610" marR="0" lvl="1" indent="0" algn="l" defTabSz="914400" rtl="0" eaLnBrk="0" fontAlgn="base" latinLnBrk="0" hangingPunct="0">
              <a:lnSpc>
                <a:spcPct val="100000"/>
              </a:lnSpc>
              <a:spcBef>
                <a:spcPct val="30000"/>
              </a:spcBef>
              <a:spcAft>
                <a:spcPct val="0"/>
              </a:spcAft>
              <a:buClrTx/>
              <a:buSzTx/>
              <a:buFontTx/>
              <a:buNone/>
              <a:tabLst/>
              <a:defRPr/>
            </a:pPr>
            <a:r>
              <a:rPr lang="en-US" dirty="0"/>
              <a:t>Regionally, the South accounted for about half  the </a:t>
            </a:r>
            <a:r>
              <a:rPr lang="en-US" b="1" u="sng" dirty="0"/>
              <a:t>number</a:t>
            </a:r>
            <a:r>
              <a:rPr lang="en-US" dirty="0"/>
              <a:t> of HIV diagnoses in 2017; by </a:t>
            </a:r>
            <a:r>
              <a:rPr lang="en-US" b="1" u="sng" dirty="0"/>
              <a:t>incidence rate</a:t>
            </a:r>
            <a:r>
              <a:rPr lang="en-US" dirty="0"/>
              <a:t>, 8 of top 10 states are in the South. </a:t>
            </a:r>
          </a:p>
          <a:p>
            <a:pPr marL="308610" lvl="1" indent="0">
              <a:buNone/>
            </a:pPr>
            <a:endParaRPr lang="en-US" dirty="0"/>
          </a:p>
          <a:p>
            <a:r>
              <a:rPr lang="en-US" sz="1200" b="0" i="0" kern="1200" dirty="0">
                <a:solidFill>
                  <a:schemeClr val="tx1"/>
                </a:solidFill>
                <a:effectLst/>
                <a:latin typeface="+mn-lt"/>
                <a:ea typeface="+mn-ea"/>
                <a:cs typeface="+mn-cs"/>
              </a:rPr>
              <a:t>HIV, is increasingly concentrated in the U.S. South and Southeast, among racial/ethnic minority and sexual and gender minority communities,</a:t>
            </a:r>
            <a:r>
              <a:rPr lang="en-US" sz="1200" b="0" i="0" u="sng" kern="1200" baseline="30000" dirty="0">
                <a:solidFill>
                  <a:schemeClr val="tx1"/>
                </a:solidFill>
                <a:effectLst/>
                <a:latin typeface="+mn-lt"/>
                <a:ea typeface="+mn-ea"/>
                <a:cs typeface="+mn-cs"/>
                <a:hlinkClick r:id="rId3"/>
              </a:rPr>
              <a:t>15</a:t>
            </a:r>
            <a:r>
              <a:rPr lang="en-US" sz="1200" b="0" i="0" kern="1200" dirty="0">
                <a:solidFill>
                  <a:schemeClr val="tx1"/>
                </a:solidFill>
                <a:effectLst/>
                <a:latin typeface="+mn-lt"/>
                <a:ea typeface="+mn-ea"/>
                <a:cs typeface="+mn-cs"/>
              </a:rPr>
              <a:t> and as Kates et al have noted, among lower income and under- or uninsured Americans.</a:t>
            </a:r>
            <a:r>
              <a:rPr lang="en-US" sz="1200" b="0" i="0" u="sng" kern="1200" baseline="30000" dirty="0">
                <a:solidFill>
                  <a:schemeClr val="tx1"/>
                </a:solidFill>
                <a:effectLst/>
                <a:latin typeface="+mn-lt"/>
                <a:ea typeface="+mn-ea"/>
                <a:cs typeface="+mn-cs"/>
                <a:hlinkClick r:id="rId4"/>
              </a:rPr>
              <a:t>14</a:t>
            </a:r>
            <a:r>
              <a:rPr lang="en-US" sz="1200" b="0" i="0" kern="1200" dirty="0">
                <a:solidFill>
                  <a:schemeClr val="tx1"/>
                </a:solidFill>
                <a:effectLst/>
                <a:latin typeface="+mn-lt"/>
                <a:ea typeface="+mn-ea"/>
                <a:cs typeface="+mn-cs"/>
              </a:rPr>
              <a:t> Some have called for a “PEPFAR for the United States,” a bold and to-scale commitment to address the U.S. epidemic.</a:t>
            </a:r>
            <a:endParaRPr lang="en-US" dirty="0"/>
          </a:p>
          <a:p>
            <a:r>
              <a:rPr lang="en-US" sz="1200" b="0" i="0" kern="1200" dirty="0">
                <a:solidFill>
                  <a:schemeClr val="tx1"/>
                </a:solidFill>
                <a:effectLst/>
                <a:latin typeface="+mn-lt"/>
                <a:ea typeface="+mn-ea"/>
                <a:cs typeface="+mn-cs"/>
              </a:rPr>
              <a:t>Women of color are particularly affected, and in 2017, Black women accounted for 6 in 10 (59%) of new HIV diagnoses among women; white women accounted for 20% and Latinas accounted for 16%</a:t>
            </a:r>
            <a:endParaRPr lang="en-US" dirty="0"/>
          </a:p>
          <a:p>
            <a:pPr marL="308610" lvl="1" indent="0">
              <a:buNone/>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0E2EC7C8-951F-4339-8AB0-8B4DC26395DA}" type="slidenum">
              <a:rPr lang="en-US" altLang="en-US" smtClean="0"/>
              <a:pPr>
                <a:defRPr/>
              </a:pPr>
              <a:t>4</a:t>
            </a:fld>
            <a:endParaRPr lang="en-US" altLang="en-US"/>
          </a:p>
        </p:txBody>
      </p:sp>
    </p:spTree>
    <p:extLst>
      <p:ext uri="{BB962C8B-B14F-4D97-AF65-F5344CB8AC3E}">
        <p14:creationId xmlns:p14="http://schemas.microsoft.com/office/powerpoint/2010/main" val="22986287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Finally, Lousiana,</a:t>
            </a:r>
            <a:r>
              <a:rPr lang="en-US" baseline="0"/>
              <a:t> the most populous state in our sample, with a median time of 241 days.  With only about 30% of people dx with HIV b/t 2012-2015 achieved VS within 180 days, </a:t>
            </a:r>
            <a:endParaRPr lang="en-US" dirty="0"/>
          </a:p>
        </p:txBody>
      </p:sp>
      <p:sp>
        <p:nvSpPr>
          <p:cNvPr id="4" name="Slide Number Placeholder 3"/>
          <p:cNvSpPr>
            <a:spLocks noGrp="1"/>
          </p:cNvSpPr>
          <p:nvPr>
            <p:ph type="sldNum" sz="quarter" idx="10"/>
          </p:nvPr>
        </p:nvSpPr>
        <p:spPr/>
        <p:txBody>
          <a:bodyPr/>
          <a:lstStyle/>
          <a:p>
            <a:fld id="{896CDA4B-6271-214C-B44A-5D4ADE085C9B}" type="slidenum">
              <a:rPr lang="en-US" smtClean="0"/>
              <a:t>39</a:t>
            </a:fld>
            <a:endParaRPr lang="en-US"/>
          </a:p>
        </p:txBody>
      </p:sp>
    </p:spTree>
    <p:extLst>
      <p:ext uri="{BB962C8B-B14F-4D97-AF65-F5344CB8AC3E}">
        <p14:creationId xmlns:p14="http://schemas.microsoft.com/office/powerpoint/2010/main" val="34385401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We</a:t>
            </a:r>
            <a:r>
              <a:rPr lang="en-US" baseline="0"/>
              <a:t> see the most dramatic change in Lousiana with over 60% of new dx achieving VS within 180 days, and a sharply reduced median time to VS of only 118 days.  Of note, Louisisana is the only state of these three to expanid medicaid, that occurred on June 1, 2016. , </a:t>
            </a:r>
            <a:endParaRPr lang="en-US" dirty="0"/>
          </a:p>
        </p:txBody>
      </p:sp>
      <p:sp>
        <p:nvSpPr>
          <p:cNvPr id="4" name="Slide Number Placeholder 3"/>
          <p:cNvSpPr>
            <a:spLocks noGrp="1"/>
          </p:cNvSpPr>
          <p:nvPr>
            <p:ph type="sldNum" sz="quarter" idx="10"/>
          </p:nvPr>
        </p:nvSpPr>
        <p:spPr/>
        <p:txBody>
          <a:bodyPr/>
          <a:lstStyle/>
          <a:p>
            <a:fld id="{896CDA4B-6271-214C-B44A-5D4ADE085C9B}" type="slidenum">
              <a:rPr lang="en-US" smtClean="0"/>
              <a:t>40</a:t>
            </a:fld>
            <a:endParaRPr lang="en-US"/>
          </a:p>
        </p:txBody>
      </p:sp>
    </p:spTree>
    <p:extLst>
      <p:ext uri="{BB962C8B-B14F-4D97-AF65-F5344CB8AC3E}">
        <p14:creationId xmlns:p14="http://schemas.microsoft.com/office/powerpoint/2010/main" val="15446418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In</a:t>
            </a:r>
            <a:r>
              <a:rPr lang="en-US" baseline="0"/>
              <a:t> our analyses of variables available in the surveillance data, our findings confirm previously reported predictors of outcomes across the care continuum in the South.  Namely, </a:t>
            </a:r>
            <a:r>
              <a:rPr lang="en-US"/>
              <a:t>younger age,</a:t>
            </a:r>
            <a:r>
              <a:rPr lang="en-US" baseline="0"/>
              <a:t> male sex at birth, non-white race, and non-MSM transmission </a:t>
            </a:r>
            <a:r>
              <a:rPr lang="en-US">
                <a:solidFill>
                  <a:schemeClr val="bg1"/>
                </a:solidFill>
              </a:rPr>
              <a:t>were associated with longer time to VS; while presenting with advanced and likely symptomatic dz at  at diagnosis, was associated with shorter time to VS</a:t>
            </a:r>
            <a:r>
              <a:rPr lang="en-US" baseline="0">
                <a:solidFill>
                  <a:schemeClr val="bg1"/>
                </a:solidFill>
              </a:rPr>
              <a:t> in both time periods.</a:t>
            </a:r>
            <a:endParaRPr lang="en-US">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896CDA4B-6271-214C-B44A-5D4ADE085C9B}" type="slidenum">
              <a:rPr lang="en-US" smtClean="0"/>
              <a:t>41</a:t>
            </a:fld>
            <a:endParaRPr lang="en-US"/>
          </a:p>
        </p:txBody>
      </p:sp>
    </p:spTree>
    <p:extLst>
      <p:ext uri="{BB962C8B-B14F-4D97-AF65-F5344CB8AC3E}">
        <p14:creationId xmlns:p14="http://schemas.microsoft.com/office/powerpoint/2010/main" val="26898907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 cox proportional hazards model does</a:t>
            </a:r>
            <a:r>
              <a:rPr lang="en-US" baseline="0" dirty="0"/>
              <a:t> account </a:t>
            </a:r>
            <a:r>
              <a:rPr lang="en-US" baseline="0" dirty="0" err="1"/>
              <a:t>tfor</a:t>
            </a:r>
            <a:r>
              <a:rPr lang="en-US" baseline="0" dirty="0"/>
              <a:t> some </a:t>
            </a:r>
            <a:r>
              <a:rPr lang="en-US" baseline="0" dirty="0" err="1"/>
              <a:t>hertorgenity</a:t>
            </a:r>
            <a:r>
              <a:rPr lang="en-US" baseline="0" dirty="0"/>
              <a:t> in distribution, individuals with the same value of covariates may not have the same </a:t>
            </a:r>
            <a:r>
              <a:rPr lang="en-US" baseline="0" dirty="0" err="1"/>
              <a:t>distriubution</a:t>
            </a:r>
            <a:r>
              <a:rPr lang="en-US" baseline="0" dirty="0"/>
              <a:t>. To account for </a:t>
            </a:r>
            <a:r>
              <a:rPr lang="en-US" baseline="0" dirty="0" err="1"/>
              <a:t>unsboserved</a:t>
            </a:r>
            <a:r>
              <a:rPr lang="en-US" baseline="0" dirty="0"/>
              <a:t> heterogeneity we </a:t>
            </a:r>
            <a:r>
              <a:rPr lang="en-US" baseline="0" dirty="0" err="1"/>
              <a:t>peformed</a:t>
            </a:r>
            <a:r>
              <a:rPr lang="en-US" baseline="0" dirty="0"/>
              <a:t> a random effects or  frailty model with </a:t>
            </a:r>
            <a:r>
              <a:rPr lang="en-US" dirty="0"/>
              <a:t> geography as our frailty term. </a:t>
            </a:r>
          </a:p>
          <a:p>
            <a:r>
              <a:rPr lang="en-US" dirty="0"/>
              <a:t>This handles some unobserved heterogeneity of the hazard distributions</a:t>
            </a:r>
          </a:p>
          <a:p>
            <a:r>
              <a:rPr lang="en-US" dirty="0"/>
              <a:t>This accounts for correlation of individuals that share the frailty term</a:t>
            </a:r>
          </a:p>
          <a:p>
            <a:endParaRPr lang="en-US" dirty="0"/>
          </a:p>
        </p:txBody>
      </p:sp>
      <p:sp>
        <p:nvSpPr>
          <p:cNvPr id="4" name="Slide Number Placeholder 3"/>
          <p:cNvSpPr>
            <a:spLocks noGrp="1"/>
          </p:cNvSpPr>
          <p:nvPr>
            <p:ph type="sldNum" sz="quarter" idx="10"/>
          </p:nvPr>
        </p:nvSpPr>
        <p:spPr/>
        <p:txBody>
          <a:bodyPr/>
          <a:lstStyle/>
          <a:p>
            <a:fld id="{F2532798-74E8-444A-A934-2294B8EA8709}" type="slidenum">
              <a:rPr lang="en-US" smtClean="0"/>
              <a:t>42</a:t>
            </a:fld>
            <a:endParaRPr lang="en-US"/>
          </a:p>
        </p:txBody>
      </p:sp>
    </p:spTree>
    <p:extLst>
      <p:ext uri="{BB962C8B-B14F-4D97-AF65-F5344CB8AC3E}">
        <p14:creationId xmlns:p14="http://schemas.microsoft.com/office/powerpoint/2010/main" val="31648773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16A0BF-D4F7-4962-BED9-8A60F5863B33}" type="slidenum">
              <a:rPr lang="en-US" smtClean="0"/>
              <a:t>43</a:t>
            </a:fld>
            <a:endParaRPr lang="en-US"/>
          </a:p>
        </p:txBody>
      </p:sp>
    </p:spTree>
    <p:extLst>
      <p:ext uri="{BB962C8B-B14F-4D97-AF65-F5344CB8AC3E}">
        <p14:creationId xmlns:p14="http://schemas.microsoft.com/office/powerpoint/2010/main" val="11505314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There</a:t>
            </a:r>
            <a:r>
              <a:rPr lang="en-US" baseline="0" dirty="0"/>
              <a:t> are some limitations to this study. We only analyzed states in the US South so our findings may not be generalizable to other regions of the country. However, this is an area  most impacted by the HIV </a:t>
            </a:r>
            <a:r>
              <a:rPr lang="en-US" baseline="0" dirty="0" err="1"/>
              <a:t>epdimic</a:t>
            </a:r>
            <a:r>
              <a:rPr lang="en-US" baseline="0" dirty="0"/>
              <a:t> and prioritized in the </a:t>
            </a:r>
            <a:r>
              <a:rPr lang="en-US" baseline="0" dirty="0" err="1"/>
              <a:t>EtHE</a:t>
            </a:r>
            <a:r>
              <a:rPr lang="en-US" baseline="0" dirty="0"/>
              <a:t> initiative.</a:t>
            </a:r>
          </a:p>
          <a:p>
            <a:r>
              <a:rPr lang="en-US" baseline="0" dirty="0"/>
              <a:t>This analysis was of surveillance data which has its own limitations. First, the data may be incomplete due to delays in reporting.  While all 3 states mandate CD4 and VL reporting, earlier data prior to mandates may be missing.</a:t>
            </a:r>
          </a:p>
          <a:p>
            <a:r>
              <a:rPr lang="en-US" baseline="0" dirty="0"/>
              <a:t> Also, Individual-level characteristics will be limited to those ascertained by HIV surveillance and thus will not include factors such as poverty, mental health diagnoses, substance use, as well as community and policy level influences on time to VS. </a:t>
            </a:r>
          </a:p>
          <a:p>
            <a:r>
              <a:rPr lang="en-US" dirty="0"/>
              <a:t>Overall trends in time to VS are improving in AL, LA, and MS which may reflect changing guidelines recommending universal test and treat strategies and better tolerated treatment. </a:t>
            </a:r>
          </a:p>
          <a:p>
            <a:r>
              <a:rPr lang="en-US" dirty="0"/>
              <a:t>A significant change in earlier time to VS in LA may be related to additional interventions including Medicaid expansion in 2016; localized interventions including rapid start programs can also play a role. </a:t>
            </a:r>
          </a:p>
          <a:p>
            <a:r>
              <a:rPr lang="en-US" dirty="0"/>
              <a:t>Academic and public health partnerships are vital to directing evidence-based interventions to impact the HIV epidemic. LADPH</a:t>
            </a:r>
            <a:r>
              <a:rPr lang="en-US" baseline="0" dirty="0"/>
              <a:t> presented this data at a </a:t>
            </a:r>
            <a:r>
              <a:rPr lang="en-US" baseline="0" dirty="0" err="1"/>
              <a:t>stregizing</a:t>
            </a:r>
            <a:r>
              <a:rPr lang="en-US" baseline="0" dirty="0"/>
              <a:t> meeting to address linkage to care </a:t>
            </a:r>
            <a:r>
              <a:rPr lang="en-US" baseline="0" dirty="0" err="1"/>
              <a:t>mong</a:t>
            </a:r>
            <a:r>
              <a:rPr lang="en-US" baseline="0" dirty="0"/>
              <a:t> new dx, and brought  together local leadership and field staff to develop action </a:t>
            </a:r>
            <a:r>
              <a:rPr lang="en-US" baseline="0" dirty="0" err="1"/>
              <a:t>itemss</a:t>
            </a:r>
            <a:r>
              <a:rPr lang="en-US" baseline="0" dirty="0"/>
              <a:t> in particular PHAs with longer time to VS, which may include recruitment of HIV workforce and potential expansion of rapid start programs. </a:t>
            </a:r>
            <a:endParaRPr lang="en-US" dirty="0"/>
          </a:p>
          <a:p>
            <a:r>
              <a:rPr lang="en-US" dirty="0"/>
              <a:t>We will next use geospatial analytic tools to assess the impact and interplay of individual, structural, and community level socio-contextual variables on time to VS in these areas of the Deep South</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896CDA4B-6271-214C-B44A-5D4ADE085C9B}" type="slidenum">
              <a:rPr lang="en-US" smtClean="0"/>
              <a:t>44</a:t>
            </a:fld>
            <a:endParaRPr lang="en-US"/>
          </a:p>
        </p:txBody>
      </p:sp>
    </p:spTree>
    <p:extLst>
      <p:ext uri="{BB962C8B-B14F-4D97-AF65-F5344CB8AC3E}">
        <p14:creationId xmlns:p14="http://schemas.microsoft.com/office/powerpoint/2010/main" val="17623001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8E2EDC-0FD1-471B-9FDC-DABB66AB09D1}" type="slidenum">
              <a:rPr lang="en-US" smtClean="0"/>
              <a:t>48</a:t>
            </a:fld>
            <a:endParaRPr lang="en-US"/>
          </a:p>
        </p:txBody>
      </p:sp>
    </p:spTree>
    <p:extLst>
      <p:ext uri="{BB962C8B-B14F-4D97-AF65-F5344CB8AC3E}">
        <p14:creationId xmlns:p14="http://schemas.microsoft.com/office/powerpoint/2010/main" val="25303097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Replace map with some sort of more general mobile testing and big data cartoon. Computers and mobile tests and people </a:t>
            </a:r>
            <a:r>
              <a:rPr lang="en-US" dirty="0" err="1"/>
              <a:t>knowintg</a:t>
            </a:r>
            <a:r>
              <a:rPr lang="en-US" dirty="0"/>
              <a:t> their status. </a:t>
            </a:r>
          </a:p>
          <a:p>
            <a:r>
              <a:rPr lang="en-US" dirty="0"/>
              <a:t>This also works in a pinch but make sure it’s the right version of map! </a:t>
            </a:r>
          </a:p>
          <a:p>
            <a:endParaRPr lang="en-US" dirty="0"/>
          </a:p>
          <a:p>
            <a:r>
              <a:rPr lang="en-US" b="1" u="sng" dirty="0">
                <a:highlight>
                  <a:srgbClr val="FFFF00"/>
                </a:highlight>
              </a:rPr>
              <a:t>MCP: it is the most updated version of the map – adding a copy slide with mobile testing icons graphics so you can decide to delete one or the other</a:t>
            </a:r>
          </a:p>
        </p:txBody>
      </p:sp>
      <p:sp>
        <p:nvSpPr>
          <p:cNvPr id="4" name="Slide Number Placeholder 3"/>
          <p:cNvSpPr>
            <a:spLocks noGrp="1"/>
          </p:cNvSpPr>
          <p:nvPr>
            <p:ph type="sldNum" sz="quarter" idx="5"/>
          </p:nvPr>
        </p:nvSpPr>
        <p:spPr/>
        <p:txBody>
          <a:bodyPr/>
          <a:lstStyle/>
          <a:p>
            <a:fld id="{908E2EDC-0FD1-471B-9FDC-DABB66AB09D1}" type="slidenum">
              <a:rPr lang="en-US" smtClean="0"/>
              <a:t>50</a:t>
            </a:fld>
            <a:endParaRPr lang="en-US"/>
          </a:p>
        </p:txBody>
      </p:sp>
    </p:spTree>
    <p:extLst>
      <p:ext uri="{BB962C8B-B14F-4D97-AF65-F5344CB8AC3E}">
        <p14:creationId xmlns:p14="http://schemas.microsoft.com/office/powerpoint/2010/main" val="34746882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Hiv</a:t>
            </a:r>
            <a:r>
              <a:rPr lang="en-US" dirty="0"/>
              <a:t> testing sites + local knowledge</a:t>
            </a:r>
          </a:p>
          <a:p>
            <a:endParaRPr lang="en-US" dirty="0"/>
          </a:p>
          <a:p>
            <a:r>
              <a:rPr lang="en-US" dirty="0"/>
              <a:t>Pos </a:t>
            </a:r>
            <a:r>
              <a:rPr lang="en-US" dirty="0" err="1"/>
              <a:t>hiv</a:t>
            </a:r>
            <a:r>
              <a:rPr lang="en-US" dirty="0"/>
              <a:t> screens all from commercial testing data</a:t>
            </a:r>
          </a:p>
          <a:p>
            <a:endParaRPr lang="en-US" dirty="0"/>
          </a:p>
          <a:p>
            <a:r>
              <a:rPr lang="en-US" dirty="0"/>
              <a:t>Syphilis pos tests from </a:t>
            </a:r>
          </a:p>
        </p:txBody>
      </p:sp>
      <p:sp>
        <p:nvSpPr>
          <p:cNvPr id="4" name="Slide Number Placeholder 3"/>
          <p:cNvSpPr>
            <a:spLocks noGrp="1"/>
          </p:cNvSpPr>
          <p:nvPr>
            <p:ph type="sldNum" sz="quarter" idx="5"/>
          </p:nvPr>
        </p:nvSpPr>
        <p:spPr/>
        <p:txBody>
          <a:bodyPr/>
          <a:lstStyle/>
          <a:p>
            <a:fld id="{1A14B48F-9FE6-4FD9-B3EA-9EF2B5478FC0}" type="slidenum">
              <a:rPr lang="en-US" smtClean="0"/>
              <a:t>51</a:t>
            </a:fld>
            <a:endParaRPr lang="en-US"/>
          </a:p>
        </p:txBody>
      </p:sp>
    </p:spTree>
    <p:extLst>
      <p:ext uri="{BB962C8B-B14F-4D97-AF65-F5344CB8AC3E}">
        <p14:creationId xmlns:p14="http://schemas.microsoft.com/office/powerpoint/2010/main" val="28930275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all of these, is it possible to make this have more map and less title / white space?  I know the orientation is not favorable</a:t>
            </a:r>
          </a:p>
          <a:p>
            <a:r>
              <a:rPr lang="en-US" dirty="0"/>
              <a:t>Also can you make the priority level have max 100ths place (e.g. 1.75 instead of 1.751). Can make it &gt;1.75 – 2.5 and &gt;2.5 – 3 for example.</a:t>
            </a:r>
          </a:p>
        </p:txBody>
      </p:sp>
      <p:sp>
        <p:nvSpPr>
          <p:cNvPr id="4" name="Slide Number Placeholder 3"/>
          <p:cNvSpPr>
            <a:spLocks noGrp="1"/>
          </p:cNvSpPr>
          <p:nvPr>
            <p:ph type="sldNum" sz="quarter" idx="5"/>
          </p:nvPr>
        </p:nvSpPr>
        <p:spPr/>
        <p:txBody>
          <a:bodyPr/>
          <a:lstStyle/>
          <a:p>
            <a:fld id="{3FDB32CA-5014-034F-87A2-D45AA2E85CEE}" type="slidenum">
              <a:rPr lang="en-US" smtClean="0"/>
              <a:t>53</a:t>
            </a:fld>
            <a:endParaRPr lang="en-US"/>
          </a:p>
        </p:txBody>
      </p:sp>
    </p:spTree>
    <p:extLst>
      <p:ext uri="{BB962C8B-B14F-4D97-AF65-F5344CB8AC3E}">
        <p14:creationId xmlns:p14="http://schemas.microsoft.com/office/powerpoint/2010/main" val="4250629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5F5F5F"/>
                </a:solidFill>
                <a:latin typeface="Calibri" panose="020F0502020204030204" pitchFamily="34" charset="0"/>
              </a:rPr>
              <a:t>This slide presents</a:t>
            </a:r>
            <a:r>
              <a:rPr lang="en-US" sz="1200" baseline="0" dirty="0">
                <a:solidFill>
                  <a:srgbClr val="5F5F5F"/>
                </a:solidFill>
                <a:latin typeface="Calibri" panose="020F0502020204030204" pitchFamily="34" charset="0"/>
              </a:rPr>
              <a:t> the prevalence-based HIV care continuum for 2019 for persons living with diagnosed or undiagnosed HIV infection in the United States. Among the estimated 1.1 million people living with HIV in the United States, 86% have received a diagnosis, 65% received HIV medical care in 2018, 50% were receiving continuous care, and 56% were virally suppressed.</a:t>
            </a:r>
            <a:endParaRPr lang="en-US" sz="1200" dirty="0">
              <a:solidFill>
                <a:srgbClr val="5F5F5F"/>
              </a:solidFill>
              <a:latin typeface="Calibri" panose="020F0502020204030204" pitchFamily="34" charset="0"/>
            </a:endParaRPr>
          </a:p>
          <a:p>
            <a:endParaRPr lang="en-US" sz="1200" dirty="0">
              <a:solidFill>
                <a:srgbClr val="5F5F5F"/>
              </a:solidFill>
              <a:latin typeface="Calibri" panose="020F0502020204030204" pitchFamily="34" charset="0"/>
            </a:endParaRPr>
          </a:p>
          <a:p>
            <a:r>
              <a:rPr lang="en-US" sz="1200" dirty="0">
                <a:solidFill>
                  <a:srgbClr val="5F5F5F"/>
                </a:solidFill>
                <a:latin typeface="Calibri" panose="020F0502020204030204" pitchFamily="34" charset="0"/>
              </a:rPr>
              <a:t>Receipt of medical care was defined as ≥1 test (CD4 or VL) in 2018. Retained in continuous medical care was defined as ≥2 tests (CD4 or VL) ≥3 months apart in 2018. Viral suppression was defined as &lt;200 copies/mL on the most recent VL test in 2018.</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5</a:t>
            </a:fld>
            <a:endParaRPr lang="en-US"/>
          </a:p>
        </p:txBody>
      </p:sp>
    </p:spTree>
    <p:extLst>
      <p:ext uri="{BB962C8B-B14F-4D97-AF65-F5344CB8AC3E}">
        <p14:creationId xmlns:p14="http://schemas.microsoft.com/office/powerpoint/2010/main" val="17241875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ADPH Public Health Districts</a:t>
            </a:r>
          </a:p>
          <a:p>
            <a:endParaRPr lang="en-US" dirty="0"/>
          </a:p>
          <a:p>
            <a:r>
              <a:rPr lang="en-US" dirty="0"/>
              <a:t>		12 – 15	16 – 19	</a:t>
            </a:r>
          </a:p>
          <a:p>
            <a:endParaRPr lang="en-US" dirty="0"/>
          </a:p>
          <a:p>
            <a:r>
              <a:rPr lang="en-US" dirty="0"/>
              <a:t>East Central		208.5	114.8</a:t>
            </a:r>
          </a:p>
          <a:p>
            <a:r>
              <a:rPr lang="en-US" dirty="0"/>
              <a:t>Jefferson County	245.8	129.0</a:t>
            </a:r>
          </a:p>
          <a:p>
            <a:r>
              <a:rPr lang="en-US" dirty="0"/>
              <a:t>Mobile County		422.3	161.0</a:t>
            </a:r>
          </a:p>
          <a:p>
            <a:r>
              <a:rPr lang="en-US" dirty="0"/>
              <a:t>Northeastern		163.8	100.0</a:t>
            </a:r>
          </a:p>
          <a:p>
            <a:r>
              <a:rPr lang="en-US" dirty="0"/>
              <a:t>Northern		181.3	153.0</a:t>
            </a:r>
          </a:p>
          <a:p>
            <a:r>
              <a:rPr lang="en-US" dirty="0"/>
              <a:t>Southeastern		178.0	109.5</a:t>
            </a:r>
          </a:p>
          <a:p>
            <a:r>
              <a:rPr lang="en-US" dirty="0" err="1"/>
              <a:t>Southweastern</a:t>
            </a:r>
            <a:r>
              <a:rPr lang="en-US" dirty="0"/>
              <a:t>	250.3	152.1</a:t>
            </a:r>
          </a:p>
          <a:p>
            <a:r>
              <a:rPr lang="en-US" dirty="0"/>
              <a:t>West Central		329.3	154.1</a:t>
            </a:r>
          </a:p>
          <a:p>
            <a:r>
              <a:rPr lang="en-US" dirty="0"/>
              <a:t>OVERALL		211.0	135.0</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2532798-74E8-444A-A934-2294B8EA8709}" type="slidenum">
              <a:rPr lang="en-US" smtClean="0"/>
              <a:t>57</a:t>
            </a:fld>
            <a:endParaRPr lang="en-US"/>
          </a:p>
        </p:txBody>
      </p:sp>
    </p:spTree>
    <p:extLst>
      <p:ext uri="{BB962C8B-B14F-4D97-AF65-F5344CB8AC3E}">
        <p14:creationId xmlns:p14="http://schemas.microsoft.com/office/powerpoint/2010/main" val="33565657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Incomplete list </a:t>
            </a:r>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6CA64B0-7BBE-47BC-8ACC-B20693641EA2}" type="slidenum">
              <a:rPr lang="en-US" altLang="en-US" smtClean="0"/>
              <a:pPr/>
              <a:t>60</a:t>
            </a:fld>
            <a:endParaRPr lang="en-US" altLang="en-US"/>
          </a:p>
        </p:txBody>
      </p:sp>
    </p:spTree>
    <p:extLst>
      <p:ext uri="{BB962C8B-B14F-4D97-AF65-F5344CB8AC3E}">
        <p14:creationId xmlns:p14="http://schemas.microsoft.com/office/powerpoint/2010/main" val="38223568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532798-74E8-444A-A934-2294B8EA8709}" type="slidenum">
              <a:rPr lang="en-US" smtClean="0"/>
              <a:t>61</a:t>
            </a:fld>
            <a:endParaRPr lang="en-US"/>
          </a:p>
        </p:txBody>
      </p:sp>
    </p:spTree>
    <p:extLst>
      <p:ext uri="{BB962C8B-B14F-4D97-AF65-F5344CB8AC3E}">
        <p14:creationId xmlns:p14="http://schemas.microsoft.com/office/powerpoint/2010/main" val="2386769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E0E801-BD38-43D8-A742-8E038CC1EA27}" type="slidenum">
              <a:rPr lang="en-US" smtClean="0"/>
              <a:t>6</a:t>
            </a:fld>
            <a:endParaRPr lang="en-US"/>
          </a:p>
        </p:txBody>
      </p:sp>
    </p:spTree>
    <p:extLst>
      <p:ext uri="{BB962C8B-B14F-4D97-AF65-F5344CB8AC3E}">
        <p14:creationId xmlns:p14="http://schemas.microsoft.com/office/powerpoint/2010/main" val="403021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532798-74E8-444A-A934-2294B8EA8709}" type="slidenum">
              <a:rPr lang="en-US" smtClean="0"/>
              <a:t>7</a:t>
            </a:fld>
            <a:endParaRPr lang="en-US"/>
          </a:p>
        </p:txBody>
      </p:sp>
    </p:spTree>
    <p:extLst>
      <p:ext uri="{BB962C8B-B14F-4D97-AF65-F5344CB8AC3E}">
        <p14:creationId xmlns:p14="http://schemas.microsoft.com/office/powerpoint/2010/main" val="2597132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Barriers</a:t>
            </a:r>
            <a:r>
              <a:rPr lang="en-US" baseline="0" dirty="0"/>
              <a:t> not CROSS SECTION</a:t>
            </a:r>
            <a:endParaRPr lang="en-US" dirty="0"/>
          </a:p>
        </p:txBody>
      </p:sp>
      <p:sp>
        <p:nvSpPr>
          <p:cNvPr id="4" name="Slide Number Placeholder 3"/>
          <p:cNvSpPr>
            <a:spLocks noGrp="1"/>
          </p:cNvSpPr>
          <p:nvPr>
            <p:ph type="sldNum" sz="quarter" idx="10"/>
          </p:nvPr>
        </p:nvSpPr>
        <p:spPr/>
        <p:txBody>
          <a:bodyPr/>
          <a:lstStyle/>
          <a:p>
            <a:fld id="{48DE0C43-D907-42E8-A405-9BBE8390C926}" type="slidenum">
              <a:rPr lang="en-US" smtClean="0"/>
              <a:t>8</a:t>
            </a:fld>
            <a:endParaRPr lang="en-US" dirty="0"/>
          </a:p>
        </p:txBody>
      </p:sp>
    </p:spTree>
    <p:extLst>
      <p:ext uri="{BB962C8B-B14F-4D97-AF65-F5344CB8AC3E}">
        <p14:creationId xmlns:p14="http://schemas.microsoft.com/office/powerpoint/2010/main" val="2130463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overall uninsured rate is 10% but higher in proportion of those who are at highest risk of HIV, </a:t>
            </a:r>
            <a:r>
              <a:rPr lang="en-US" baseline="0" dirty="0" err="1"/>
              <a:t>ie</a:t>
            </a:r>
            <a:r>
              <a:rPr lang="en-US" baseline="0" dirty="0"/>
              <a:t> </a:t>
            </a:r>
          </a:p>
          <a:p>
            <a:r>
              <a:rPr lang="en-US" sz="1200" b="0" i="0" kern="1200" dirty="0">
                <a:solidFill>
                  <a:schemeClr val="tx1"/>
                </a:solidFill>
                <a:effectLst/>
                <a:latin typeface="+mn-lt"/>
                <a:ea typeface="+mn-ea"/>
                <a:cs typeface="+mn-cs"/>
              </a:rPr>
              <a:t>In 2018, almost half of all people with HIV (46%) relied on Ryan White, including more than eight in ten (82%) of those who are uninsured.</a:t>
            </a:r>
            <a:endParaRPr lang="en-US" dirty="0"/>
          </a:p>
        </p:txBody>
      </p:sp>
      <p:sp>
        <p:nvSpPr>
          <p:cNvPr id="4" name="Slide Number Placeholder 3"/>
          <p:cNvSpPr>
            <a:spLocks noGrp="1"/>
          </p:cNvSpPr>
          <p:nvPr>
            <p:ph type="sldNum" sz="quarter" idx="10"/>
          </p:nvPr>
        </p:nvSpPr>
        <p:spPr/>
        <p:txBody>
          <a:bodyPr/>
          <a:lstStyle/>
          <a:p>
            <a:fld id="{F2532798-74E8-444A-A934-2294B8EA8709}" type="slidenum">
              <a:rPr lang="en-US" smtClean="0"/>
              <a:t>10</a:t>
            </a:fld>
            <a:endParaRPr lang="en-US"/>
          </a:p>
        </p:txBody>
      </p:sp>
    </p:spTree>
    <p:extLst>
      <p:ext uri="{BB962C8B-B14F-4D97-AF65-F5344CB8AC3E}">
        <p14:creationId xmlns:p14="http://schemas.microsoft.com/office/powerpoint/2010/main" val="3674874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Successful pathaway to EHE takes into consideration local contesxt of key stakeholders -, the expertise of the academic parterns , and the mission/mandates of public health institutions</a:t>
            </a:r>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BB9EE37-EAB6-4160-8E0F-5B5FA1EDBCD6}" type="slidenum">
              <a:rPr lang="en-US" altLang="en-US" smtClean="0"/>
              <a:pPr/>
              <a:t>13</a:t>
            </a:fld>
            <a:endParaRPr lang="en-US" altLang="en-US"/>
          </a:p>
        </p:txBody>
      </p:sp>
    </p:spTree>
    <p:extLst>
      <p:ext uri="{BB962C8B-B14F-4D97-AF65-F5344CB8AC3E}">
        <p14:creationId xmlns:p14="http://schemas.microsoft.com/office/powerpoint/2010/main" val="25201338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w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Intro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AC4C4F-1474-1448-99C2-BB9A3407849C}"/>
              </a:ext>
            </a:extLst>
          </p:cNvPr>
          <p:cNvSpPr/>
          <p:nvPr userDrawn="1"/>
        </p:nvSpPr>
        <p:spPr>
          <a:xfrm>
            <a:off x="0" y="0"/>
            <a:ext cx="12192000" cy="6858000"/>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8BFFBB1-09AD-2142-892E-C4655DFBA1FE}"/>
              </a:ext>
            </a:extLst>
          </p:cNvPr>
          <p:cNvSpPr>
            <a:spLocks noGrp="1"/>
          </p:cNvSpPr>
          <p:nvPr>
            <p:ph type="ctrTitle" hasCustomPrompt="1"/>
          </p:nvPr>
        </p:nvSpPr>
        <p:spPr>
          <a:xfrm>
            <a:off x="762000" y="1876586"/>
            <a:ext cx="9144000" cy="2387600"/>
          </a:xfrm>
        </p:spPr>
        <p:txBody>
          <a:bodyPr anchor="b"/>
          <a:lstStyle>
            <a:lvl1pPr algn="l">
              <a:defRPr sz="6000">
                <a:solidFill>
                  <a:schemeClr val="bg1"/>
                </a:solidFill>
                <a:latin typeface="Proxima Nova Rg" panose="02000506030000020004" pitchFamily="50" charset="0"/>
              </a:defRPr>
            </a:lvl1pPr>
          </a:lstStyle>
          <a:p>
            <a:r>
              <a:rPr lang="en-US" dirty="0"/>
              <a:t>Intro Slide</a:t>
            </a:r>
          </a:p>
        </p:txBody>
      </p:sp>
      <p:sp>
        <p:nvSpPr>
          <p:cNvPr id="3" name="Subtitle 2">
            <a:extLst>
              <a:ext uri="{FF2B5EF4-FFF2-40B4-BE49-F238E27FC236}">
                <a16:creationId xmlns:a16="http://schemas.microsoft.com/office/drawing/2014/main" id="{D1AFCF8C-333C-AB4A-9E7D-40B5AC498B44}"/>
              </a:ext>
            </a:extLst>
          </p:cNvPr>
          <p:cNvSpPr>
            <a:spLocks noGrp="1"/>
          </p:cNvSpPr>
          <p:nvPr>
            <p:ph type="subTitle" idx="1"/>
          </p:nvPr>
        </p:nvSpPr>
        <p:spPr>
          <a:xfrm>
            <a:off x="762000" y="4356261"/>
            <a:ext cx="9144000" cy="1655762"/>
          </a:xfrm>
        </p:spPr>
        <p:txBody>
          <a:bodyPr/>
          <a:lstStyle>
            <a:lvl1pPr marL="0" indent="0" algn="l">
              <a:buNone/>
              <a:defRPr sz="2400">
                <a:solidFill>
                  <a:schemeClr val="bg1"/>
                </a:solidFill>
                <a:latin typeface="Proxima Nova Rg" panose="02000506030000020004" pitchFamily="50"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pic>
        <p:nvPicPr>
          <p:cNvPr id="9" name="Graphic 8">
            <a:extLst>
              <a:ext uri="{FF2B5EF4-FFF2-40B4-BE49-F238E27FC236}">
                <a16:creationId xmlns:a16="http://schemas.microsoft.com/office/drawing/2014/main" id="{F7849BD5-9C11-5D44-854F-7027C6FBA9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00" y="928012"/>
            <a:ext cx="4734560" cy="416812"/>
          </a:xfrm>
          <a:prstGeom prst="rect">
            <a:avLst/>
          </a:prstGeom>
        </p:spPr>
      </p:pic>
    </p:spTree>
    <p:extLst>
      <p:ext uri="{BB962C8B-B14F-4D97-AF65-F5344CB8AC3E}">
        <p14:creationId xmlns:p14="http://schemas.microsoft.com/office/powerpoint/2010/main" val="70184500"/>
      </p:ext>
    </p:extLst>
  </p:cSld>
  <p:clrMapOvr>
    <a:masterClrMapping/>
  </p:clrMapOvr>
  <p:extLst>
    <p:ext uri="{DCECCB84-F9BA-43D5-87BE-67443E8EF086}">
      <p15:sldGuideLst xmlns:p15="http://schemas.microsoft.com/office/powerpoint/2012/main">
        <p15:guide id="1" orient="horz" pos="2558">
          <p15:clr>
            <a:srgbClr val="FBAE40"/>
          </p15:clr>
        </p15:guide>
        <p15:guide id="2" pos="483">
          <p15:clr>
            <a:srgbClr val="FBAE40"/>
          </p15:clr>
        </p15:guide>
        <p15:guide id="3" pos="6243">
          <p15:clr>
            <a:srgbClr val="FBAE40"/>
          </p15:clr>
        </p15:guide>
        <p15:guide id="4" orient="horz" pos="584">
          <p15:clr>
            <a:srgbClr val="FBAE40"/>
          </p15:clr>
        </p15:guide>
        <p15:guide id="5" orient="horz" pos="2744">
          <p15:clr>
            <a:srgbClr val="FBAE40"/>
          </p15:clr>
        </p15:guide>
        <p15:guide id="6" orient="horz" pos="99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ext - Three 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BCAFCE-8EC7-084D-BB9A-53CC57977D66}"/>
              </a:ext>
            </a:extLst>
          </p:cNvPr>
          <p:cNvSpPr>
            <a:spLocks noGrp="1"/>
          </p:cNvSpPr>
          <p:nvPr>
            <p:ph idx="1"/>
          </p:nvPr>
        </p:nvSpPr>
        <p:spPr>
          <a:xfrm>
            <a:off x="536365" y="1645669"/>
            <a:ext cx="3285783" cy="4532881"/>
          </a:xfrm>
        </p:spPr>
        <p:txBody>
          <a:bodyPr/>
          <a:lstStyle>
            <a:lvl1pPr>
              <a:lnSpc>
                <a:spcPct val="100000"/>
              </a:lnSpc>
              <a:defRPr b="0" i="0">
                <a:latin typeface="Proxima Nova Rg" panose="02000506030000020004" pitchFamily="2" charset="0"/>
              </a:defRPr>
            </a:lvl1pPr>
            <a:lvl2pPr>
              <a:lnSpc>
                <a:spcPct val="100000"/>
              </a:lnSpc>
              <a:defRPr b="0" i="0">
                <a:latin typeface="Proxima Nova Rg" panose="02000506030000020004" pitchFamily="2" charset="0"/>
              </a:defRPr>
            </a:lvl2pPr>
            <a:lvl3pPr>
              <a:lnSpc>
                <a:spcPct val="100000"/>
              </a:lnSpc>
              <a:defRPr b="0" i="0">
                <a:latin typeface="Proxima Nova Rg" panose="02000506030000020004" pitchFamily="2" charset="0"/>
              </a:defRPr>
            </a:lvl3pPr>
            <a:lvl4pPr>
              <a:lnSpc>
                <a:spcPct val="100000"/>
              </a:lnSpc>
              <a:defRPr b="0" i="0">
                <a:latin typeface="Proxima Nova Rg" panose="02000506030000020004" pitchFamily="2" charset="0"/>
              </a:defRPr>
            </a:lvl4pPr>
            <a:lvl5pPr>
              <a:lnSpc>
                <a:spcPct val="100000"/>
              </a:lnSpc>
              <a:defRPr b="0" i="0">
                <a:latin typeface="Proxima Nova Rg" panose="0200050603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1" y="476722"/>
            <a:ext cx="10636464" cy="768545"/>
          </a:xfrm>
          <a:prstGeom prst="rect">
            <a:avLst/>
          </a:prstGeom>
        </p:spPr>
        <p:txBody>
          <a:bodyPr vert="horz" lIns="0" tIns="0" rIns="0" bIns="0" rtlCol="0" anchor="ctr">
            <a:normAutofit/>
          </a:bodyPr>
          <a:lstStyle>
            <a:lvl1pPr>
              <a:defRPr baseline="0">
                <a:latin typeface="Proxima Nova Rg" panose="02000506030000020004" pitchFamily="2" charset="0"/>
              </a:defRPr>
            </a:lvl1pPr>
          </a:lstStyle>
          <a:p>
            <a:r>
              <a:rPr lang="en-US" dirty="0"/>
              <a:t>Title and Text – Three Columns</a:t>
            </a:r>
          </a:p>
        </p:txBody>
      </p:sp>
      <p:sp>
        <p:nvSpPr>
          <p:cNvPr id="9" name="Slide Number Placeholder 5">
            <a:extLst>
              <a:ext uri="{FF2B5EF4-FFF2-40B4-BE49-F238E27FC236}">
                <a16:creationId xmlns:a16="http://schemas.microsoft.com/office/drawing/2014/main" id="{EB6356D3-CE0A-4748-8BAC-B8CD9197ED70}"/>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Proxima Nova Rg" panose="02000506030000020004" pitchFamily="2" charset="0"/>
              </a:defRPr>
            </a:lvl1pPr>
          </a:lstStyle>
          <a:p>
            <a:fld id="{54797FC3-DC33-DA47-95F6-F7EB925D69E8}" type="slidenum">
              <a:rPr lang="en-US" smtClean="0"/>
              <a:pPr/>
              <a:t>‹#›</a:t>
            </a:fld>
            <a:endParaRPr lang="en-US" dirty="0"/>
          </a:p>
        </p:txBody>
      </p:sp>
      <p:cxnSp>
        <p:nvCxnSpPr>
          <p:cNvPr id="10" name="Straight Connector 9">
            <a:extLst>
              <a:ext uri="{FF2B5EF4-FFF2-40B4-BE49-F238E27FC236}">
                <a16:creationId xmlns:a16="http://schemas.microsoft.com/office/drawing/2014/main" id="{F234A81B-555A-5245-87EB-C17138CDA6F9}"/>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1721CA2C-7612-4048-8310-44CF888BB3FA}"/>
              </a:ext>
            </a:extLst>
          </p:cNvPr>
          <p:cNvSpPr>
            <a:spLocks noGrp="1"/>
          </p:cNvSpPr>
          <p:nvPr>
            <p:ph idx="10"/>
          </p:nvPr>
        </p:nvSpPr>
        <p:spPr>
          <a:xfrm>
            <a:off x="4453113" y="1645669"/>
            <a:ext cx="3285783" cy="4532881"/>
          </a:xfrm>
        </p:spPr>
        <p:txBody>
          <a:bodyPr/>
          <a:lstStyle>
            <a:lvl1pPr>
              <a:lnSpc>
                <a:spcPct val="100000"/>
              </a:lnSpc>
              <a:defRPr baseline="0">
                <a:latin typeface="Proxima Nova Rg" panose="02000506030000020004" pitchFamily="2" charset="0"/>
              </a:defRPr>
            </a:lvl1pPr>
            <a:lvl2pPr>
              <a:lnSpc>
                <a:spcPct val="100000"/>
              </a:lnSpc>
              <a:defRPr baseline="0">
                <a:latin typeface="Proxima Nova Rg" panose="02000506030000020004" pitchFamily="2" charset="0"/>
              </a:defRPr>
            </a:lvl2pPr>
            <a:lvl3pPr>
              <a:lnSpc>
                <a:spcPct val="100000"/>
              </a:lnSpc>
              <a:defRPr baseline="0">
                <a:latin typeface="Proxima Nova Rg" panose="02000506030000020004" pitchFamily="2" charset="0"/>
              </a:defRPr>
            </a:lvl3pPr>
            <a:lvl4pPr>
              <a:lnSpc>
                <a:spcPct val="100000"/>
              </a:lnSpc>
              <a:defRPr baseline="0">
                <a:latin typeface="Proxima Nova Rg" panose="02000506030000020004" pitchFamily="2" charset="0"/>
              </a:defRPr>
            </a:lvl4pPr>
            <a:lvl5pPr>
              <a:lnSpc>
                <a:spcPct val="100000"/>
              </a:lnSpc>
              <a:defRPr baseline="0">
                <a:latin typeface="Proxima Nova Rg" panose="0200050603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BD818386-66BA-5445-8FE3-6B46BB48E16E}"/>
              </a:ext>
            </a:extLst>
          </p:cNvPr>
          <p:cNvSpPr>
            <a:spLocks noGrp="1"/>
          </p:cNvSpPr>
          <p:nvPr>
            <p:ph idx="11"/>
          </p:nvPr>
        </p:nvSpPr>
        <p:spPr>
          <a:xfrm>
            <a:off x="8369861" y="1645669"/>
            <a:ext cx="3285783" cy="4532881"/>
          </a:xfrm>
        </p:spPr>
        <p:txBody>
          <a:bodyPr/>
          <a:lstStyle>
            <a:lvl1pPr>
              <a:lnSpc>
                <a:spcPct val="100000"/>
              </a:lnSpc>
              <a:defRPr b="0" i="0">
                <a:latin typeface="Proxima Nova Rg" panose="02000506030000020004" pitchFamily="2" charset="0"/>
              </a:defRPr>
            </a:lvl1pPr>
            <a:lvl2pPr>
              <a:lnSpc>
                <a:spcPct val="100000"/>
              </a:lnSpc>
              <a:defRPr b="0" i="0">
                <a:latin typeface="Proxima Nova Rg" panose="02000506030000020004" pitchFamily="2" charset="0"/>
              </a:defRPr>
            </a:lvl2pPr>
            <a:lvl3pPr>
              <a:lnSpc>
                <a:spcPct val="100000"/>
              </a:lnSpc>
              <a:defRPr b="0" i="0">
                <a:latin typeface="Proxima Nova Rg" panose="02000506030000020004" pitchFamily="2" charset="0"/>
              </a:defRPr>
            </a:lvl3pPr>
            <a:lvl4pPr>
              <a:lnSpc>
                <a:spcPct val="100000"/>
              </a:lnSpc>
              <a:defRPr b="0" i="0">
                <a:latin typeface="Proxima Nova Rg" panose="02000506030000020004" pitchFamily="2" charset="0"/>
              </a:defRPr>
            </a:lvl4pPr>
            <a:lvl5pPr>
              <a:lnSpc>
                <a:spcPct val="100000"/>
              </a:lnSpc>
              <a:defRPr b="0" i="0">
                <a:latin typeface="Proxima Nova Rg" panose="0200050603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Rectangle 15">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extBox 17">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20" name="Footer Placeholder 1"/>
          <p:cNvSpPr>
            <a:spLocks noGrp="1"/>
          </p:cNvSpPr>
          <p:nvPr>
            <p:ph type="ftr" sz="quarter" idx="12"/>
          </p:nvPr>
        </p:nvSpPr>
        <p:spPr>
          <a:xfrm>
            <a:off x="3751383" y="6502713"/>
            <a:ext cx="6471140" cy="208250"/>
          </a:xfrm>
        </p:spPr>
        <p:txBody>
          <a:bodyPr lIns="0" tIns="0" rIns="0" bIns="0" anchor="b"/>
          <a:lstStyle>
            <a:lvl1pPr algn="l">
              <a:defRPr sz="1000" b="0" i="0">
                <a:solidFill>
                  <a:schemeClr val="bg1"/>
                </a:solidFill>
                <a:latin typeface="Proxima Nova Rg" panose="02000506030000020004" pitchFamily="2" charset="0"/>
              </a:defRPr>
            </a:lvl1pPr>
          </a:lstStyle>
          <a:p>
            <a:r>
              <a:rPr lang="en-GB"/>
              <a:t>UAB HEERSINK SCHOOL OF MEDICINE</a:t>
            </a:r>
            <a:endParaRPr lang="en-GB" dirty="0"/>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541062131"/>
      </p:ext>
    </p:extLst>
  </p:cSld>
  <p:clrMapOvr>
    <a:masterClrMapping/>
  </p:clrMapOvr>
  <p:extLst>
    <p:ext uri="{DCECCB84-F9BA-43D5-87BE-67443E8EF086}">
      <p15:sldGuideLst xmlns:p15="http://schemas.microsoft.com/office/powerpoint/2012/main">
        <p15:guide id="1" pos="339" userDrawn="1">
          <p15:clr>
            <a:srgbClr val="FBAE40"/>
          </p15:clr>
        </p15:guide>
        <p15:guide id="2" orient="horz" pos="4020" userDrawn="1">
          <p15:clr>
            <a:srgbClr val="FBAE40"/>
          </p15:clr>
        </p15:guide>
        <p15:guide id="3" orient="horz" pos="1033" userDrawn="1">
          <p15:clr>
            <a:srgbClr val="FBAE40"/>
          </p15:clr>
        </p15:guide>
        <p15:guide id="4" orient="horz" pos="432" userDrawn="1">
          <p15:clr>
            <a:srgbClr val="FBAE40"/>
          </p15:clr>
        </p15:guide>
        <p15:guide id="5" pos="7344" userDrawn="1">
          <p15:clr>
            <a:srgbClr val="FBAE40"/>
          </p15:clr>
        </p15:guide>
        <p15:guide id="6" pos="7159" userDrawn="1">
          <p15:clr>
            <a:srgbClr val="FBAE40"/>
          </p15:clr>
        </p15:guide>
        <p15:guide id="7" pos="2407" userDrawn="1">
          <p15:clr>
            <a:srgbClr val="FBAE40"/>
          </p15:clr>
        </p15:guide>
        <p15:guide id="8" pos="2804" userDrawn="1">
          <p15:clr>
            <a:srgbClr val="FBAE40"/>
          </p15:clr>
        </p15:guide>
        <p15:guide id="9" pos="4879" userDrawn="1">
          <p15:clr>
            <a:srgbClr val="FBAE40"/>
          </p15:clr>
        </p15:guide>
        <p15:guide id="10" pos="5269" userDrawn="1">
          <p15:clr>
            <a:srgbClr val="FBAE40"/>
          </p15:clr>
        </p15:guide>
        <p15:guide id="11" orient="horz" pos="4252" userDrawn="1">
          <p15:clr>
            <a:srgbClr val="FBAE40"/>
          </p15:clr>
        </p15:guide>
        <p15:guide id="12" pos="703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 Four 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BCAFCE-8EC7-084D-BB9A-53CC57977D66}"/>
              </a:ext>
            </a:extLst>
          </p:cNvPr>
          <p:cNvSpPr>
            <a:spLocks noGrp="1"/>
          </p:cNvSpPr>
          <p:nvPr>
            <p:ph idx="1"/>
          </p:nvPr>
        </p:nvSpPr>
        <p:spPr>
          <a:xfrm>
            <a:off x="536363" y="1645670"/>
            <a:ext cx="2483999" cy="4532880"/>
          </a:xfrm>
        </p:spPr>
        <p:txBody>
          <a:bodyPr/>
          <a:lstStyle>
            <a:lvl1pPr marL="0" indent="0">
              <a:lnSpc>
                <a:spcPct val="100000"/>
              </a:lnSpc>
              <a:buNone/>
              <a:defRPr b="0" i="0">
                <a:latin typeface="Proxima Nova Rg" panose="02000506030000020004" pitchFamily="2" charset="0"/>
              </a:defRPr>
            </a:lvl1pPr>
            <a:lvl2pPr marL="457178" indent="0">
              <a:lnSpc>
                <a:spcPct val="100000"/>
              </a:lnSpc>
              <a:buNone/>
              <a:defRPr b="0" i="0">
                <a:latin typeface="Proxima Nova Rg" panose="02000506030000020004" pitchFamily="2" charset="0"/>
              </a:defRPr>
            </a:lvl2pPr>
            <a:lvl3pPr marL="914354" indent="0">
              <a:lnSpc>
                <a:spcPct val="100000"/>
              </a:lnSpc>
              <a:buNone/>
              <a:defRPr b="0" i="0">
                <a:latin typeface="Proxima Nova Rg" panose="02000506030000020004" pitchFamily="2" charset="0"/>
              </a:defRPr>
            </a:lvl3pPr>
            <a:lvl4pPr marL="1371532" indent="0">
              <a:lnSpc>
                <a:spcPct val="100000"/>
              </a:lnSpc>
              <a:buNone/>
              <a:defRPr b="0" i="0">
                <a:latin typeface="Proxima Nova Rg" panose="02000506030000020004" pitchFamily="2" charset="0"/>
              </a:defRPr>
            </a:lvl4pPr>
            <a:lvl5pPr marL="1828709" indent="0">
              <a:lnSpc>
                <a:spcPct val="100000"/>
              </a:lnSpc>
              <a:buNone/>
              <a:defRPr b="0" i="0">
                <a:latin typeface="Proxima Nova Rg" panose="0200050603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1" y="476722"/>
            <a:ext cx="10636464"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Title and Text – Four Columns</a:t>
            </a:r>
          </a:p>
        </p:txBody>
      </p:sp>
      <p:sp>
        <p:nvSpPr>
          <p:cNvPr id="9" name="Slide Number Placeholder 5">
            <a:extLst>
              <a:ext uri="{FF2B5EF4-FFF2-40B4-BE49-F238E27FC236}">
                <a16:creationId xmlns:a16="http://schemas.microsoft.com/office/drawing/2014/main" id="{EB6356D3-CE0A-4748-8BAC-B8CD9197ED70}"/>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Proxima Nova Rg" panose="02000506030000020004" pitchFamily="2" charset="0"/>
              </a:defRPr>
            </a:lvl1pPr>
          </a:lstStyle>
          <a:p>
            <a:fld id="{54797FC3-DC33-DA47-95F6-F7EB925D69E8}" type="slidenum">
              <a:rPr lang="en-US" smtClean="0"/>
              <a:pPr/>
              <a:t>‹#›</a:t>
            </a:fld>
            <a:endParaRPr lang="en-US" dirty="0"/>
          </a:p>
        </p:txBody>
      </p:sp>
      <p:cxnSp>
        <p:nvCxnSpPr>
          <p:cNvPr id="10" name="Straight Connector 9">
            <a:extLst>
              <a:ext uri="{FF2B5EF4-FFF2-40B4-BE49-F238E27FC236}">
                <a16:creationId xmlns:a16="http://schemas.microsoft.com/office/drawing/2014/main" id="{F234A81B-555A-5245-87EB-C17138CDA6F9}"/>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1721CA2C-7612-4048-8310-44CF888BB3FA}"/>
              </a:ext>
            </a:extLst>
          </p:cNvPr>
          <p:cNvSpPr>
            <a:spLocks noGrp="1"/>
          </p:cNvSpPr>
          <p:nvPr>
            <p:ph idx="10"/>
          </p:nvPr>
        </p:nvSpPr>
        <p:spPr>
          <a:xfrm>
            <a:off x="3414791" y="1645670"/>
            <a:ext cx="2483999" cy="4532880"/>
          </a:xfrm>
        </p:spPr>
        <p:txBody>
          <a:bodyPr/>
          <a:lstStyle>
            <a:lvl1pPr marL="0" indent="0">
              <a:lnSpc>
                <a:spcPct val="100000"/>
              </a:lnSpc>
              <a:buNone/>
              <a:defRPr>
                <a:latin typeface="+mn-lt"/>
              </a:defRPr>
            </a:lvl1pPr>
            <a:lvl2pPr marL="457178" indent="0">
              <a:lnSpc>
                <a:spcPct val="100000"/>
              </a:lnSpc>
              <a:buNone/>
              <a:defRPr>
                <a:latin typeface="+mn-lt"/>
              </a:defRPr>
            </a:lvl2pPr>
            <a:lvl3pPr marL="914354" indent="0">
              <a:lnSpc>
                <a:spcPct val="100000"/>
              </a:lnSpc>
              <a:buNone/>
              <a:defRPr>
                <a:latin typeface="+mn-lt"/>
              </a:defRPr>
            </a:lvl3pPr>
            <a:lvl4pPr marL="1371532" indent="0">
              <a:lnSpc>
                <a:spcPct val="100000"/>
              </a:lnSpc>
              <a:buNone/>
              <a:defRPr>
                <a:latin typeface="+mn-lt"/>
              </a:defRPr>
            </a:lvl4pPr>
            <a:lvl5pPr marL="1828709" indent="0">
              <a:lnSpc>
                <a:spcPct val="100000"/>
              </a:lnSpc>
              <a:buNone/>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BD818386-66BA-5445-8FE3-6B46BB48E16E}"/>
              </a:ext>
            </a:extLst>
          </p:cNvPr>
          <p:cNvSpPr>
            <a:spLocks noGrp="1"/>
          </p:cNvSpPr>
          <p:nvPr>
            <p:ph idx="11"/>
          </p:nvPr>
        </p:nvSpPr>
        <p:spPr>
          <a:xfrm>
            <a:off x="6293218" y="1645670"/>
            <a:ext cx="2483999" cy="4532880"/>
          </a:xfrm>
        </p:spPr>
        <p:txBody>
          <a:bodyPr/>
          <a:lstStyle>
            <a:lvl1pPr marL="0" indent="0">
              <a:lnSpc>
                <a:spcPct val="100000"/>
              </a:lnSpc>
              <a:buNone/>
              <a:defRPr>
                <a:latin typeface="+mn-lt"/>
              </a:defRPr>
            </a:lvl1pPr>
            <a:lvl2pPr marL="457178" indent="0">
              <a:lnSpc>
                <a:spcPct val="100000"/>
              </a:lnSpc>
              <a:buNone/>
              <a:defRPr>
                <a:latin typeface="+mn-lt"/>
              </a:defRPr>
            </a:lvl2pPr>
            <a:lvl3pPr marL="914354" indent="0">
              <a:lnSpc>
                <a:spcPct val="100000"/>
              </a:lnSpc>
              <a:buNone/>
              <a:defRPr>
                <a:latin typeface="+mn-lt"/>
              </a:defRPr>
            </a:lvl3pPr>
            <a:lvl4pPr marL="1371532" indent="0">
              <a:lnSpc>
                <a:spcPct val="100000"/>
              </a:lnSpc>
              <a:buNone/>
              <a:defRPr>
                <a:latin typeface="+mn-lt"/>
              </a:defRPr>
            </a:lvl4pPr>
            <a:lvl5pPr marL="1828709" indent="0">
              <a:lnSpc>
                <a:spcPct val="100000"/>
              </a:lnSpc>
              <a:buNone/>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a:extLst>
              <a:ext uri="{FF2B5EF4-FFF2-40B4-BE49-F238E27FC236}">
                <a16:creationId xmlns:a16="http://schemas.microsoft.com/office/drawing/2014/main" id="{7071A652-E99D-A440-AF7D-B3DF482D3EA2}"/>
              </a:ext>
            </a:extLst>
          </p:cNvPr>
          <p:cNvSpPr>
            <a:spLocks noGrp="1"/>
          </p:cNvSpPr>
          <p:nvPr>
            <p:ph idx="12"/>
          </p:nvPr>
        </p:nvSpPr>
        <p:spPr>
          <a:xfrm>
            <a:off x="9171645" y="1645670"/>
            <a:ext cx="2483999" cy="4532880"/>
          </a:xfrm>
        </p:spPr>
        <p:txBody>
          <a:bodyPr/>
          <a:lstStyle>
            <a:lvl1pPr marL="0" indent="0">
              <a:lnSpc>
                <a:spcPct val="100000"/>
              </a:lnSpc>
              <a:buNone/>
              <a:defRPr>
                <a:latin typeface="+mn-lt"/>
              </a:defRPr>
            </a:lvl1pPr>
            <a:lvl2pPr marL="457178" indent="0">
              <a:lnSpc>
                <a:spcPct val="100000"/>
              </a:lnSpc>
              <a:buNone/>
              <a:defRPr>
                <a:latin typeface="+mn-lt"/>
              </a:defRPr>
            </a:lvl2pPr>
            <a:lvl3pPr marL="914354" indent="0">
              <a:lnSpc>
                <a:spcPct val="100000"/>
              </a:lnSpc>
              <a:buNone/>
              <a:defRPr>
                <a:latin typeface="+mn-lt"/>
              </a:defRPr>
            </a:lvl3pPr>
            <a:lvl4pPr marL="1371532" indent="0">
              <a:lnSpc>
                <a:spcPct val="100000"/>
              </a:lnSpc>
              <a:buNone/>
              <a:defRPr>
                <a:latin typeface="+mn-lt"/>
              </a:defRPr>
            </a:lvl4pPr>
            <a:lvl5pPr marL="1828709" indent="0">
              <a:lnSpc>
                <a:spcPct val="100000"/>
              </a:lnSpc>
              <a:buNone/>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Rectangle 16">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TextBox 18">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21" name="Footer Placeholder 1"/>
          <p:cNvSpPr>
            <a:spLocks noGrp="1"/>
          </p:cNvSpPr>
          <p:nvPr>
            <p:ph type="ftr" sz="quarter" idx="13"/>
          </p:nvPr>
        </p:nvSpPr>
        <p:spPr>
          <a:xfrm>
            <a:off x="3751383" y="6502713"/>
            <a:ext cx="6471140" cy="208250"/>
          </a:xfrm>
        </p:spPr>
        <p:txBody>
          <a:bodyPr lIns="0" tIns="0" rIns="0" bIns="0" anchor="b"/>
          <a:lstStyle>
            <a:lvl1pPr algn="l">
              <a:defRPr sz="1000" b="0" i="0">
                <a:solidFill>
                  <a:schemeClr val="bg1"/>
                </a:solidFill>
                <a:latin typeface="Proxima Nova Rg" panose="02000506030000020004" pitchFamily="2" charset="0"/>
              </a:defRPr>
            </a:lvl1pPr>
          </a:lstStyle>
          <a:p>
            <a:r>
              <a:rPr lang="en-GB"/>
              <a:t>UAB HEERSINK SCHOOL OF MEDICINE</a:t>
            </a:r>
            <a:endParaRPr lang="en-GB" dirty="0"/>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4052923151"/>
      </p:ext>
    </p:extLst>
  </p:cSld>
  <p:clrMapOvr>
    <a:masterClrMapping/>
  </p:clrMapOvr>
  <p:extLst>
    <p:ext uri="{DCECCB84-F9BA-43D5-87BE-67443E8EF086}">
      <p15:sldGuideLst xmlns:p15="http://schemas.microsoft.com/office/powerpoint/2012/main">
        <p15:guide id="2" pos="3719" userDrawn="1">
          <p15:clr>
            <a:srgbClr val="FBAE40"/>
          </p15:clr>
        </p15:guide>
        <p15:guide id="3" orient="horz" pos="4252" userDrawn="1">
          <p15:clr>
            <a:srgbClr val="FBAE40"/>
          </p15:clr>
        </p15:guide>
        <p15:guide id="4" orient="horz" pos="4020" userDrawn="1">
          <p15:clr>
            <a:srgbClr val="FBAE40"/>
          </p15:clr>
        </p15:guide>
        <p15:guide id="5" orient="horz" pos="1033" userDrawn="1">
          <p15:clr>
            <a:srgbClr val="FBAE40"/>
          </p15:clr>
        </p15:guide>
        <p15:guide id="6" orient="horz" pos="432" userDrawn="1">
          <p15:clr>
            <a:srgbClr val="FBAE40"/>
          </p15:clr>
        </p15:guide>
        <p15:guide id="7" pos="339" userDrawn="1">
          <p15:clr>
            <a:srgbClr val="FBAE40"/>
          </p15:clr>
        </p15:guide>
        <p15:guide id="8" pos="1907" userDrawn="1">
          <p15:clr>
            <a:srgbClr val="FBAE40"/>
          </p15:clr>
        </p15:guide>
        <p15:guide id="9" pos="2152" userDrawn="1">
          <p15:clr>
            <a:srgbClr val="FBAE40"/>
          </p15:clr>
        </p15:guide>
        <p15:guide id="10" pos="3964" userDrawn="1">
          <p15:clr>
            <a:srgbClr val="FBAE40"/>
          </p15:clr>
        </p15:guide>
        <p15:guide id="11" pos="5531" userDrawn="1">
          <p15:clr>
            <a:srgbClr val="FBAE40"/>
          </p15:clr>
        </p15:guide>
        <p15:guide id="12" pos="5777" userDrawn="1">
          <p15:clr>
            <a:srgbClr val="FBAE40"/>
          </p15:clr>
        </p15:guide>
        <p15:guide id="13" pos="7159" userDrawn="1">
          <p15:clr>
            <a:srgbClr val="FBAE40"/>
          </p15:clr>
        </p15:guide>
        <p15:guide id="14" pos="7344" userDrawn="1">
          <p15:clr>
            <a:srgbClr val="FBAE40"/>
          </p15:clr>
        </p15:guide>
        <p15:guide id="15" pos="703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with Picture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BCAFCE-8EC7-084D-BB9A-53CC57977D66}"/>
              </a:ext>
            </a:extLst>
          </p:cNvPr>
          <p:cNvSpPr>
            <a:spLocks noGrp="1"/>
          </p:cNvSpPr>
          <p:nvPr>
            <p:ph idx="1"/>
          </p:nvPr>
        </p:nvSpPr>
        <p:spPr>
          <a:xfrm>
            <a:off x="536361" y="1645669"/>
            <a:ext cx="4979776" cy="4532881"/>
          </a:xfrm>
        </p:spPr>
        <p:txBody>
          <a:bodyPr/>
          <a:lstStyle>
            <a:lvl1pPr marL="342900" indent="-342900">
              <a:lnSpc>
                <a:spcPct val="100000"/>
              </a:lnSpc>
              <a:buFont typeface="Arial" panose="020B0604020202020204" pitchFamily="34" charset="0"/>
              <a:buChar char="•"/>
              <a:defRPr b="0" i="0">
                <a:latin typeface="Proxima Nova Rg" panose="02000506030000020004" pitchFamily="2" charset="0"/>
              </a:defRPr>
            </a:lvl1pPr>
            <a:lvl2pPr marL="800078" indent="-342900">
              <a:lnSpc>
                <a:spcPct val="100000"/>
              </a:lnSpc>
              <a:buFont typeface="Arial" panose="020B0604020202020204" pitchFamily="34" charset="0"/>
              <a:buChar char="•"/>
              <a:defRPr b="0" i="0">
                <a:latin typeface="Proxima Nova Rg" panose="02000506030000020004" pitchFamily="2" charset="0"/>
              </a:defRPr>
            </a:lvl2pPr>
            <a:lvl3pPr marL="1200104" indent="-285750">
              <a:lnSpc>
                <a:spcPct val="100000"/>
              </a:lnSpc>
              <a:buFont typeface="Arial" panose="020B0604020202020204" pitchFamily="34" charset="0"/>
              <a:buChar char="•"/>
              <a:defRPr b="0" i="0">
                <a:latin typeface="Proxima Nova Rg" panose="02000506030000020004" pitchFamily="2" charset="0"/>
              </a:defRPr>
            </a:lvl3pPr>
            <a:lvl4pPr marL="1657282" indent="-285750">
              <a:lnSpc>
                <a:spcPct val="100000"/>
              </a:lnSpc>
              <a:buFont typeface="Arial" panose="020B0604020202020204" pitchFamily="34" charset="0"/>
              <a:buChar char="•"/>
              <a:defRPr b="0" i="0">
                <a:latin typeface="Proxima Nova Rg" panose="02000506030000020004" pitchFamily="2" charset="0"/>
              </a:defRPr>
            </a:lvl4pPr>
            <a:lvl5pPr marL="2114459" indent="-285750">
              <a:lnSpc>
                <a:spcPct val="100000"/>
              </a:lnSpc>
              <a:buFont typeface="Arial" panose="020B0604020202020204" pitchFamily="34" charset="0"/>
              <a:buChar char="•"/>
              <a:defRPr b="0" i="0">
                <a:latin typeface="Proxima Nova Rg" panose="0200050603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1" y="476722"/>
            <a:ext cx="4979776"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Text with Picture right</a:t>
            </a:r>
          </a:p>
        </p:txBody>
      </p:sp>
      <p:sp>
        <p:nvSpPr>
          <p:cNvPr id="18" name="Picture Placeholder 3">
            <a:extLst>
              <a:ext uri="{FF2B5EF4-FFF2-40B4-BE49-F238E27FC236}">
                <a16:creationId xmlns:a16="http://schemas.microsoft.com/office/drawing/2014/main" id="{10E64717-DA8A-9C47-B2BD-397159535367}"/>
              </a:ext>
            </a:extLst>
          </p:cNvPr>
          <p:cNvSpPr>
            <a:spLocks noGrp="1"/>
          </p:cNvSpPr>
          <p:nvPr>
            <p:ph type="pic" sz="quarter" idx="14"/>
          </p:nvPr>
        </p:nvSpPr>
        <p:spPr>
          <a:xfrm>
            <a:off x="6096000" y="6"/>
            <a:ext cx="6096000" cy="6392979"/>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16" name="Rectangle 15">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extBox 16">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20" name="Footer Placeholder 1"/>
          <p:cNvSpPr>
            <a:spLocks noGrp="1"/>
          </p:cNvSpPr>
          <p:nvPr>
            <p:ph type="ftr" sz="quarter" idx="10"/>
          </p:nvPr>
        </p:nvSpPr>
        <p:spPr>
          <a:xfrm>
            <a:off x="3751383" y="6502713"/>
            <a:ext cx="6471140" cy="208250"/>
          </a:xfrm>
        </p:spPr>
        <p:txBody>
          <a:bodyPr lIns="0" tIns="0" rIns="0" bIns="0" anchor="b"/>
          <a:lstStyle>
            <a:lvl1pPr algn="l">
              <a:defRPr sz="1000" b="0" i="0">
                <a:solidFill>
                  <a:schemeClr val="bg1"/>
                </a:solidFill>
                <a:latin typeface="Proxima Nova Rg" panose="02000506030000020004" pitchFamily="2" charset="0"/>
              </a:defRPr>
            </a:lvl1pPr>
          </a:lstStyle>
          <a:p>
            <a:r>
              <a:rPr lang="en-GB"/>
              <a:t>UAB HEERSINK SCHOOL OF MEDICINE</a:t>
            </a:r>
            <a:endParaRPr lang="en-GB" dirty="0"/>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
        <p:nvSpPr>
          <p:cNvPr id="9" name="Slide Number Placeholder 5">
            <a:extLst>
              <a:ext uri="{FF2B5EF4-FFF2-40B4-BE49-F238E27FC236}">
                <a16:creationId xmlns:a16="http://schemas.microsoft.com/office/drawing/2014/main" id="{EB6356D3-CE0A-4748-8BAC-B8CD9197ED70}"/>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Proxima Nova Rg" panose="02000506030000020004" pitchFamily="2" charset="0"/>
              </a:defRPr>
            </a:lvl1pPr>
          </a:lstStyle>
          <a:p>
            <a:fld id="{54797FC3-DC33-DA47-95F6-F7EB925D69E8}" type="slidenum">
              <a:rPr lang="en-US" smtClean="0"/>
              <a:pPr/>
              <a:t>‹#›</a:t>
            </a:fld>
            <a:r>
              <a:rPr lang="en-US" dirty="0"/>
              <a:t>A</a:t>
            </a:r>
          </a:p>
        </p:txBody>
      </p:sp>
      <p:cxnSp>
        <p:nvCxnSpPr>
          <p:cNvPr id="10" name="Straight Connector 9">
            <a:extLst>
              <a:ext uri="{FF2B5EF4-FFF2-40B4-BE49-F238E27FC236}">
                <a16:creationId xmlns:a16="http://schemas.microsoft.com/office/drawing/2014/main" id="{F234A81B-555A-5245-87EB-C17138CDA6F9}"/>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8249048"/>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432" userDrawn="1">
          <p15:clr>
            <a:srgbClr val="FBAE40"/>
          </p15:clr>
        </p15:guide>
        <p15:guide id="3" orient="horz" pos="1033" userDrawn="1">
          <p15:clr>
            <a:srgbClr val="FBAE40"/>
          </p15:clr>
        </p15:guide>
        <p15:guide id="4" orient="horz" pos="4020" userDrawn="1">
          <p15:clr>
            <a:srgbClr val="FBAE40"/>
          </p15:clr>
        </p15:guide>
        <p15:guide id="5" pos="339" userDrawn="1">
          <p15:clr>
            <a:srgbClr val="FBAE40"/>
          </p15:clr>
        </p15:guide>
        <p15:guide id="6" pos="3473" userDrawn="1">
          <p15:clr>
            <a:srgbClr val="FBAE40"/>
          </p15:clr>
        </p15:guide>
        <p15:guide id="7" pos="7159" userDrawn="1">
          <p15:clr>
            <a:srgbClr val="FBAE40"/>
          </p15:clr>
        </p15:guide>
        <p15:guide id="8" orient="horz" pos="425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with Picture Left">
    <p:spTree>
      <p:nvGrpSpPr>
        <p:cNvPr id="1" name=""/>
        <p:cNvGrpSpPr/>
        <p:nvPr/>
      </p:nvGrpSpPr>
      <p:grpSpPr>
        <a:xfrm>
          <a:off x="0" y="0"/>
          <a:ext cx="0" cy="0"/>
          <a:chOff x="0" y="0"/>
          <a:chExt cx="0" cy="0"/>
        </a:xfrm>
      </p:grpSpPr>
      <p:sp>
        <p:nvSpPr>
          <p:cNvPr id="18" name="Picture Placeholder 3">
            <a:extLst>
              <a:ext uri="{FF2B5EF4-FFF2-40B4-BE49-F238E27FC236}">
                <a16:creationId xmlns:a16="http://schemas.microsoft.com/office/drawing/2014/main" id="{10E64717-DA8A-9C47-B2BD-397159535367}"/>
              </a:ext>
            </a:extLst>
          </p:cNvPr>
          <p:cNvSpPr>
            <a:spLocks noGrp="1"/>
          </p:cNvSpPr>
          <p:nvPr>
            <p:ph type="pic" sz="quarter" idx="14"/>
          </p:nvPr>
        </p:nvSpPr>
        <p:spPr>
          <a:xfrm>
            <a:off x="0" y="6"/>
            <a:ext cx="6096000" cy="6392979"/>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3" name="Content Placeholder 2">
            <a:extLst>
              <a:ext uri="{FF2B5EF4-FFF2-40B4-BE49-F238E27FC236}">
                <a16:creationId xmlns:a16="http://schemas.microsoft.com/office/drawing/2014/main" id="{4CBCAFCE-8EC7-084D-BB9A-53CC57977D66}"/>
              </a:ext>
            </a:extLst>
          </p:cNvPr>
          <p:cNvSpPr>
            <a:spLocks noGrp="1"/>
          </p:cNvSpPr>
          <p:nvPr>
            <p:ph idx="1"/>
          </p:nvPr>
        </p:nvSpPr>
        <p:spPr>
          <a:xfrm>
            <a:off x="6568041" y="1645669"/>
            <a:ext cx="4979776" cy="4532881"/>
          </a:xfrm>
        </p:spPr>
        <p:txBody>
          <a:bodyPr/>
          <a:lstStyle>
            <a:lvl1pPr marL="342900" indent="-342900">
              <a:lnSpc>
                <a:spcPct val="100000"/>
              </a:lnSpc>
              <a:buFont typeface="Arial" panose="020B0604020202020204" pitchFamily="34" charset="0"/>
              <a:buChar char="•"/>
              <a:defRPr b="0" i="0">
                <a:latin typeface="Proxima Nova Rg" panose="02000506030000020004" pitchFamily="2" charset="0"/>
              </a:defRPr>
            </a:lvl1pPr>
            <a:lvl2pPr marL="800078" indent="-342900">
              <a:lnSpc>
                <a:spcPct val="100000"/>
              </a:lnSpc>
              <a:buFont typeface="Arial" panose="020B0604020202020204" pitchFamily="34" charset="0"/>
              <a:buChar char="•"/>
              <a:defRPr b="0" i="0">
                <a:latin typeface="Proxima Nova Rg" panose="02000506030000020004" pitchFamily="2" charset="0"/>
              </a:defRPr>
            </a:lvl2pPr>
            <a:lvl3pPr marL="1200104" indent="-285750">
              <a:lnSpc>
                <a:spcPct val="100000"/>
              </a:lnSpc>
              <a:buFont typeface="Arial" panose="020B0604020202020204" pitchFamily="34" charset="0"/>
              <a:buChar char="•"/>
              <a:defRPr b="0" i="0">
                <a:latin typeface="Proxima Nova Rg" panose="02000506030000020004" pitchFamily="2" charset="0"/>
              </a:defRPr>
            </a:lvl3pPr>
            <a:lvl4pPr marL="1657282" indent="-285750">
              <a:lnSpc>
                <a:spcPct val="100000"/>
              </a:lnSpc>
              <a:buFont typeface="Arial" panose="020B0604020202020204" pitchFamily="34" charset="0"/>
              <a:buChar char="•"/>
              <a:defRPr b="0" i="0">
                <a:latin typeface="Proxima Nova Rg" panose="02000506030000020004" pitchFamily="2" charset="0"/>
              </a:defRPr>
            </a:lvl4pPr>
            <a:lvl5pPr marL="2114459" indent="-285750">
              <a:lnSpc>
                <a:spcPct val="100000"/>
              </a:lnSpc>
              <a:buFont typeface="Arial" panose="020B0604020202020204" pitchFamily="34" charset="0"/>
              <a:buChar char="•"/>
              <a:defRPr b="0" i="0">
                <a:latin typeface="Proxima Nova Rg" panose="0200050603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6568041" y="476722"/>
            <a:ext cx="4610704"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Text with Picture Left</a:t>
            </a:r>
          </a:p>
        </p:txBody>
      </p:sp>
      <p:sp>
        <p:nvSpPr>
          <p:cNvPr id="9" name="Slide Number Placeholder 5">
            <a:extLst>
              <a:ext uri="{FF2B5EF4-FFF2-40B4-BE49-F238E27FC236}">
                <a16:creationId xmlns:a16="http://schemas.microsoft.com/office/drawing/2014/main" id="{EB6356D3-CE0A-4748-8BAC-B8CD9197ED70}"/>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Proxima Nova Rg" panose="02000506030000020004" pitchFamily="2" charset="0"/>
              </a:defRPr>
            </a:lvl1pPr>
          </a:lstStyle>
          <a:p>
            <a:fld id="{54797FC3-DC33-DA47-95F6-F7EB925D69E8}" type="slidenum">
              <a:rPr lang="en-US" smtClean="0"/>
              <a:pPr/>
              <a:t>‹#›</a:t>
            </a:fld>
            <a:endParaRPr lang="en-US" dirty="0"/>
          </a:p>
        </p:txBody>
      </p:sp>
      <p:cxnSp>
        <p:nvCxnSpPr>
          <p:cNvPr id="10" name="Straight Connector 9">
            <a:extLst>
              <a:ext uri="{FF2B5EF4-FFF2-40B4-BE49-F238E27FC236}">
                <a16:creationId xmlns:a16="http://schemas.microsoft.com/office/drawing/2014/main" id="{F234A81B-555A-5245-87EB-C17138CDA6F9}"/>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extBox 16">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20" name="Footer Placeholder 1"/>
          <p:cNvSpPr>
            <a:spLocks noGrp="1"/>
          </p:cNvSpPr>
          <p:nvPr>
            <p:ph type="ftr" sz="quarter" idx="10"/>
          </p:nvPr>
        </p:nvSpPr>
        <p:spPr>
          <a:xfrm>
            <a:off x="3751383" y="6502713"/>
            <a:ext cx="6471140" cy="208250"/>
          </a:xfrm>
        </p:spPr>
        <p:txBody>
          <a:bodyPr lIns="0" tIns="0" rIns="0" bIns="0" anchor="b"/>
          <a:lstStyle>
            <a:lvl1pPr algn="l">
              <a:defRPr sz="1000" b="0" i="0">
                <a:solidFill>
                  <a:schemeClr val="bg1"/>
                </a:solidFill>
                <a:latin typeface="Proxima Nova Rg" panose="02000506030000020004" pitchFamily="2" charset="0"/>
              </a:defRPr>
            </a:lvl1pPr>
          </a:lstStyle>
          <a:p>
            <a:r>
              <a:rPr lang="en-GB"/>
              <a:t>UAB HEERSINK SCHOOL OF MEDICINE</a:t>
            </a:r>
            <a:endParaRPr lang="en-GB" dirty="0"/>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2566987827"/>
      </p:ext>
    </p:extLst>
  </p:cSld>
  <p:clrMapOvr>
    <a:masterClrMapping/>
  </p:clrMapOvr>
  <p:extLst>
    <p:ext uri="{DCECCB84-F9BA-43D5-87BE-67443E8EF086}">
      <p15:sldGuideLst xmlns:p15="http://schemas.microsoft.com/office/powerpoint/2012/main">
        <p15:guide id="1" orient="horz" pos="432" userDrawn="1">
          <p15:clr>
            <a:srgbClr val="FBAE40"/>
          </p15:clr>
        </p15:guide>
        <p15:guide id="2" pos="3840" userDrawn="1">
          <p15:clr>
            <a:srgbClr val="FBAE40"/>
          </p15:clr>
        </p15:guide>
        <p15:guide id="3" orient="horz" pos="1033" userDrawn="1">
          <p15:clr>
            <a:srgbClr val="FBAE40"/>
          </p15:clr>
        </p15:guide>
        <p15:guide id="4" pos="7159" userDrawn="1">
          <p15:clr>
            <a:srgbClr val="FBAE40"/>
          </p15:clr>
        </p15:guide>
        <p15:guide id="5" pos="7276" userDrawn="1">
          <p15:clr>
            <a:srgbClr val="FBAE40"/>
          </p15:clr>
        </p15:guide>
        <p15:guide id="6" pos="4135" userDrawn="1">
          <p15:clr>
            <a:srgbClr val="FBAE40"/>
          </p15:clr>
        </p15:guide>
        <p15:guide id="7" orient="horz" pos="4024" userDrawn="1">
          <p15:clr>
            <a:srgbClr val="FBAE40"/>
          </p15:clr>
        </p15:guide>
        <p15:guide id="8" orient="horz" pos="4252" userDrawn="1">
          <p15:clr>
            <a:srgbClr val="FBAE40"/>
          </p15:clr>
        </p15:guide>
        <p15:guide id="9" pos="339" userDrawn="1">
          <p15:clr>
            <a:srgbClr val="FBAE40"/>
          </p15:clr>
        </p15:guide>
        <p15:guide id="10" pos="7039"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with Picture Horizont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BCAFCE-8EC7-084D-BB9A-53CC57977D66}"/>
              </a:ext>
            </a:extLst>
          </p:cNvPr>
          <p:cNvSpPr>
            <a:spLocks noGrp="1"/>
          </p:cNvSpPr>
          <p:nvPr>
            <p:ph idx="1"/>
          </p:nvPr>
        </p:nvSpPr>
        <p:spPr>
          <a:xfrm>
            <a:off x="536361" y="1645675"/>
            <a:ext cx="11119267" cy="1580751"/>
          </a:xfrm>
        </p:spPr>
        <p:txBody>
          <a:bodyPr/>
          <a:lstStyle>
            <a:lvl1pPr marL="0" indent="0">
              <a:lnSpc>
                <a:spcPct val="100000"/>
              </a:lnSpc>
              <a:buNone/>
              <a:defRPr b="0" i="0">
                <a:latin typeface="Proxima Nova Rg" panose="02000506030000020004" pitchFamily="2" charset="0"/>
              </a:defRPr>
            </a:lvl1pPr>
            <a:lvl2pPr marL="457178" indent="0">
              <a:lnSpc>
                <a:spcPct val="100000"/>
              </a:lnSpc>
              <a:buNone/>
              <a:defRPr/>
            </a:lvl2pPr>
            <a:lvl3pPr marL="914354" indent="0">
              <a:lnSpc>
                <a:spcPct val="100000"/>
              </a:lnSpc>
              <a:buNone/>
              <a:defRPr/>
            </a:lvl3pPr>
            <a:lvl4pPr marL="1371532" indent="0">
              <a:lnSpc>
                <a:spcPct val="100000"/>
              </a:lnSpc>
              <a:buNone/>
              <a:defRPr/>
            </a:lvl4pPr>
            <a:lvl5pPr marL="1828709" indent="0">
              <a:lnSpc>
                <a:spcPct val="100000"/>
              </a:lnSpc>
              <a:buNone/>
              <a:defRPr/>
            </a:lvl5pPr>
          </a:lstStyle>
          <a:p>
            <a:pPr lvl="0"/>
            <a:r>
              <a:rPr lang="en-US"/>
              <a:t>Edit Master text styles</a:t>
            </a:r>
          </a:p>
        </p:txBody>
      </p:sp>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4" y="476722"/>
            <a:ext cx="10636465"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Text with Picture Horizontal</a:t>
            </a:r>
          </a:p>
        </p:txBody>
      </p:sp>
      <p:sp>
        <p:nvSpPr>
          <p:cNvPr id="9" name="Slide Number Placeholder 5">
            <a:extLst>
              <a:ext uri="{FF2B5EF4-FFF2-40B4-BE49-F238E27FC236}">
                <a16:creationId xmlns:a16="http://schemas.microsoft.com/office/drawing/2014/main" id="{EB6356D3-CE0A-4748-8BAC-B8CD9197ED70}"/>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Proxima Nova Rg" panose="02000506030000020004" pitchFamily="2" charset="0"/>
              </a:defRPr>
            </a:lvl1pPr>
          </a:lstStyle>
          <a:p>
            <a:fld id="{54797FC3-DC33-DA47-95F6-F7EB925D69E8}" type="slidenum">
              <a:rPr lang="en-US" smtClean="0"/>
              <a:pPr/>
              <a:t>‹#›</a:t>
            </a:fld>
            <a:endParaRPr lang="en-US" dirty="0"/>
          </a:p>
        </p:txBody>
      </p:sp>
      <p:cxnSp>
        <p:nvCxnSpPr>
          <p:cNvPr id="10" name="Straight Connector 9">
            <a:extLst>
              <a:ext uri="{FF2B5EF4-FFF2-40B4-BE49-F238E27FC236}">
                <a16:creationId xmlns:a16="http://schemas.microsoft.com/office/drawing/2014/main" id="{F234A81B-555A-5245-87EB-C17138CDA6F9}"/>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Picture Placeholder 3">
            <a:extLst>
              <a:ext uri="{FF2B5EF4-FFF2-40B4-BE49-F238E27FC236}">
                <a16:creationId xmlns:a16="http://schemas.microsoft.com/office/drawing/2014/main" id="{10E64717-DA8A-9C47-B2BD-397159535367}"/>
              </a:ext>
            </a:extLst>
          </p:cNvPr>
          <p:cNvSpPr>
            <a:spLocks noGrp="1"/>
          </p:cNvSpPr>
          <p:nvPr>
            <p:ph type="pic" sz="quarter" idx="14"/>
          </p:nvPr>
        </p:nvSpPr>
        <p:spPr>
          <a:xfrm>
            <a:off x="0" y="3429007"/>
            <a:ext cx="12192000" cy="2963978"/>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14" name="Rectangle 13">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extBox 15">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19" name="Footer Placeholder 1"/>
          <p:cNvSpPr>
            <a:spLocks noGrp="1"/>
          </p:cNvSpPr>
          <p:nvPr>
            <p:ph type="ftr" sz="quarter" idx="10"/>
          </p:nvPr>
        </p:nvSpPr>
        <p:spPr>
          <a:xfrm>
            <a:off x="3751383" y="6502713"/>
            <a:ext cx="6471140" cy="208250"/>
          </a:xfrm>
        </p:spPr>
        <p:txBody>
          <a:bodyPr lIns="0" tIns="0" rIns="0" bIns="0" anchor="b"/>
          <a:lstStyle>
            <a:lvl1pPr algn="l">
              <a:defRPr sz="1000" b="0" i="0">
                <a:solidFill>
                  <a:schemeClr val="bg1"/>
                </a:solidFill>
                <a:latin typeface="Proxima Nova Rg" panose="02000506030000020004" pitchFamily="2" charset="0"/>
              </a:defRPr>
            </a:lvl1pPr>
          </a:lstStyle>
          <a:p>
            <a:r>
              <a:rPr lang="en-GB"/>
              <a:t>UAB HEERSINK SCHOOL OF MEDICINE</a:t>
            </a:r>
            <a:endParaRPr lang="en-GB" dirty="0"/>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4130463224"/>
      </p:ext>
    </p:extLst>
  </p:cSld>
  <p:clrMapOvr>
    <a:masterClrMapping/>
  </p:clrMapOvr>
  <p:extLst>
    <p:ext uri="{DCECCB84-F9BA-43D5-87BE-67443E8EF086}">
      <p15:sldGuideLst xmlns:p15="http://schemas.microsoft.com/office/powerpoint/2012/main">
        <p15:guide id="1" pos="339" userDrawn="1">
          <p15:clr>
            <a:srgbClr val="FBAE40"/>
          </p15:clr>
        </p15:guide>
        <p15:guide id="2" orient="horz" pos="2160" userDrawn="1">
          <p15:clr>
            <a:srgbClr val="FBAE40"/>
          </p15:clr>
        </p15:guide>
        <p15:guide id="3" pos="7159" userDrawn="1">
          <p15:clr>
            <a:srgbClr val="FBAE40"/>
          </p15:clr>
        </p15:guide>
        <p15:guide id="4" pos="7344" userDrawn="1">
          <p15:clr>
            <a:srgbClr val="FBAE40"/>
          </p15:clr>
        </p15:guide>
        <p15:guide id="5" pos="7039" userDrawn="1">
          <p15:clr>
            <a:srgbClr val="FBAE40"/>
          </p15:clr>
        </p15:guide>
        <p15:guide id="6" orient="horz" pos="1033" userDrawn="1">
          <p15:clr>
            <a:srgbClr val="FBAE40"/>
          </p15:clr>
        </p15:guide>
        <p15:guide id="7" orient="horz" pos="432" userDrawn="1">
          <p15:clr>
            <a:srgbClr val="FBAE40"/>
          </p15:clr>
        </p15:guide>
        <p15:guide id="8" orient="horz" pos="2033" userDrawn="1">
          <p15:clr>
            <a:srgbClr val="FBAE40"/>
          </p15:clr>
        </p15:guide>
        <p15:guide id="9" orient="horz" pos="425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9DCCF1-D258-304E-92F9-EAA5549B6A52}"/>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a:extLst>
              <a:ext uri="{FF2B5EF4-FFF2-40B4-BE49-F238E27FC236}">
                <a16:creationId xmlns:a16="http://schemas.microsoft.com/office/drawing/2014/main" id="{D1DDA15B-1995-AE43-880C-7F4CEF5CD287}"/>
              </a:ext>
            </a:extLst>
          </p:cNvPr>
          <p:cNvSpPr>
            <a:spLocks noGrp="1"/>
          </p:cNvSpPr>
          <p:nvPr>
            <p:ph type="ctrTitle" hasCustomPrompt="1"/>
          </p:nvPr>
        </p:nvSpPr>
        <p:spPr>
          <a:xfrm>
            <a:off x="762000" y="1876586"/>
            <a:ext cx="9144000" cy="2387600"/>
          </a:xfrm>
        </p:spPr>
        <p:txBody>
          <a:bodyPr anchor="b"/>
          <a:lstStyle>
            <a:lvl1pPr algn="l">
              <a:defRPr sz="6000" b="1" i="0">
                <a:solidFill>
                  <a:schemeClr val="bg1"/>
                </a:solidFill>
                <a:latin typeface="Proxima Nova Rg" panose="02000506030000020004" pitchFamily="2" charset="0"/>
              </a:defRPr>
            </a:lvl1pPr>
          </a:lstStyle>
          <a:p>
            <a:r>
              <a:rPr lang="en-US" dirty="0"/>
              <a:t>Section Divider</a:t>
            </a:r>
          </a:p>
        </p:txBody>
      </p:sp>
      <p:sp>
        <p:nvSpPr>
          <p:cNvPr id="11" name="Subtitle 2">
            <a:extLst>
              <a:ext uri="{FF2B5EF4-FFF2-40B4-BE49-F238E27FC236}">
                <a16:creationId xmlns:a16="http://schemas.microsoft.com/office/drawing/2014/main" id="{EBF7DDEF-89EA-0549-818A-952EB33F38A3}"/>
              </a:ext>
            </a:extLst>
          </p:cNvPr>
          <p:cNvSpPr>
            <a:spLocks noGrp="1"/>
          </p:cNvSpPr>
          <p:nvPr>
            <p:ph type="subTitle" idx="1"/>
          </p:nvPr>
        </p:nvSpPr>
        <p:spPr>
          <a:xfrm>
            <a:off x="762000" y="4356261"/>
            <a:ext cx="9144000" cy="1655762"/>
          </a:xfrm>
        </p:spPr>
        <p:txBody>
          <a:bodyPr/>
          <a:lstStyle>
            <a:lvl1pPr marL="0" indent="0" algn="l">
              <a:buNone/>
              <a:defRPr sz="2400" b="0" i="0">
                <a:solidFill>
                  <a:schemeClr val="bg1"/>
                </a:solidFill>
                <a:latin typeface="Proxima Nova Rg" panose="02000506030000020004" pitchFamily="2"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pic>
        <p:nvPicPr>
          <p:cNvPr id="8" name="Graphic 8">
            <a:extLst>
              <a:ext uri="{FF2B5EF4-FFF2-40B4-BE49-F238E27FC236}">
                <a16:creationId xmlns:a16="http://schemas.microsoft.com/office/drawing/2014/main" id="{F7849BD5-9C11-5D44-854F-7027C6FBA9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00" y="928012"/>
            <a:ext cx="4734560" cy="416812"/>
          </a:xfrm>
          <a:prstGeom prst="rect">
            <a:avLst/>
          </a:prstGeom>
        </p:spPr>
      </p:pic>
    </p:spTree>
    <p:extLst>
      <p:ext uri="{BB962C8B-B14F-4D97-AF65-F5344CB8AC3E}">
        <p14:creationId xmlns:p14="http://schemas.microsoft.com/office/powerpoint/2010/main" val="4165318119"/>
      </p:ext>
    </p:extLst>
  </p:cSld>
  <p:clrMapOvr>
    <a:masterClrMapping/>
  </p:clrMapOvr>
  <p:extLst>
    <p:ext uri="{DCECCB84-F9BA-43D5-87BE-67443E8EF086}">
      <p15:sldGuideLst xmlns:p15="http://schemas.microsoft.com/office/powerpoint/2012/main">
        <p15:guide id="1" pos="483" userDrawn="1">
          <p15:clr>
            <a:srgbClr val="FBAE40"/>
          </p15:clr>
        </p15:guide>
        <p15:guide id="2" orient="horz" pos="991" userDrawn="1">
          <p15:clr>
            <a:srgbClr val="FBAE40"/>
          </p15:clr>
        </p15:guide>
        <p15:guide id="3" orient="horz" pos="584" userDrawn="1">
          <p15:clr>
            <a:srgbClr val="FBAE40"/>
          </p15:clr>
        </p15:guide>
        <p15:guide id="4" orient="horz" pos="2550" userDrawn="1">
          <p15:clr>
            <a:srgbClr val="FBAE40"/>
          </p15:clr>
        </p15:guide>
        <p15:guide id="5" orient="horz" pos="2744" userDrawn="1">
          <p15:clr>
            <a:srgbClr val="FBAE40"/>
          </p15:clr>
        </p15:guide>
        <p15:guide id="6" pos="624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Divider - Monogram">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9DCCF1-D258-304E-92F9-EAA5549B6A52}"/>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5" name="Graphic 14">
            <a:extLst>
              <a:ext uri="{FF2B5EF4-FFF2-40B4-BE49-F238E27FC236}">
                <a16:creationId xmlns:a16="http://schemas.microsoft.com/office/drawing/2014/main" id="{CEE52DBA-0B5D-5C4F-BA21-9A50C1ADD9B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0680" r="5495" b="15282"/>
          <a:stretch/>
        </p:blipFill>
        <p:spPr>
          <a:xfrm>
            <a:off x="3438144" y="0"/>
            <a:ext cx="8753856" cy="6858000"/>
          </a:xfrm>
          <a:prstGeom prst="rect">
            <a:avLst/>
          </a:prstGeom>
        </p:spPr>
      </p:pic>
      <p:sp>
        <p:nvSpPr>
          <p:cNvPr id="10" name="Title 1">
            <a:extLst>
              <a:ext uri="{FF2B5EF4-FFF2-40B4-BE49-F238E27FC236}">
                <a16:creationId xmlns:a16="http://schemas.microsoft.com/office/drawing/2014/main" id="{D1DDA15B-1995-AE43-880C-7F4CEF5CD287}"/>
              </a:ext>
            </a:extLst>
          </p:cNvPr>
          <p:cNvSpPr>
            <a:spLocks noGrp="1"/>
          </p:cNvSpPr>
          <p:nvPr>
            <p:ph type="ctrTitle" hasCustomPrompt="1"/>
          </p:nvPr>
        </p:nvSpPr>
        <p:spPr>
          <a:xfrm>
            <a:off x="762003" y="1876586"/>
            <a:ext cx="9150351" cy="2387600"/>
          </a:xfrm>
        </p:spPr>
        <p:txBody>
          <a:bodyPr anchor="b"/>
          <a:lstStyle>
            <a:lvl1pPr algn="l">
              <a:defRPr sz="6000" b="1" i="0">
                <a:solidFill>
                  <a:schemeClr val="bg1"/>
                </a:solidFill>
                <a:latin typeface="Proxima Nova Rg" panose="02000506030000020004" pitchFamily="2" charset="0"/>
              </a:defRPr>
            </a:lvl1pPr>
          </a:lstStyle>
          <a:p>
            <a:r>
              <a:rPr lang="en-US" dirty="0"/>
              <a:t>Section Divider - Monogram</a:t>
            </a:r>
          </a:p>
        </p:txBody>
      </p:sp>
      <p:sp>
        <p:nvSpPr>
          <p:cNvPr id="11" name="Subtitle 2">
            <a:extLst>
              <a:ext uri="{FF2B5EF4-FFF2-40B4-BE49-F238E27FC236}">
                <a16:creationId xmlns:a16="http://schemas.microsoft.com/office/drawing/2014/main" id="{EBF7DDEF-89EA-0549-818A-952EB33F38A3}"/>
              </a:ext>
            </a:extLst>
          </p:cNvPr>
          <p:cNvSpPr>
            <a:spLocks noGrp="1"/>
          </p:cNvSpPr>
          <p:nvPr>
            <p:ph type="subTitle" idx="1"/>
          </p:nvPr>
        </p:nvSpPr>
        <p:spPr>
          <a:xfrm>
            <a:off x="762003" y="4356261"/>
            <a:ext cx="9150351" cy="1655762"/>
          </a:xfrm>
        </p:spPr>
        <p:txBody>
          <a:bodyPr/>
          <a:lstStyle>
            <a:lvl1pPr marL="0" indent="0" algn="l">
              <a:buNone/>
              <a:defRPr sz="2400" b="0" i="0">
                <a:solidFill>
                  <a:schemeClr val="bg1"/>
                </a:solidFill>
                <a:latin typeface="Proxima Nova Rg" panose="02000506030000020004" pitchFamily="2"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pic>
        <p:nvPicPr>
          <p:cNvPr id="9" name="Graphic 8">
            <a:extLst>
              <a:ext uri="{FF2B5EF4-FFF2-40B4-BE49-F238E27FC236}">
                <a16:creationId xmlns:a16="http://schemas.microsoft.com/office/drawing/2014/main" id="{F7849BD5-9C11-5D44-854F-7027C6FBA99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2000" y="928012"/>
            <a:ext cx="4734560" cy="416812"/>
          </a:xfrm>
          <a:prstGeom prst="rect">
            <a:avLst/>
          </a:prstGeom>
        </p:spPr>
      </p:pic>
    </p:spTree>
    <p:extLst>
      <p:ext uri="{BB962C8B-B14F-4D97-AF65-F5344CB8AC3E}">
        <p14:creationId xmlns:p14="http://schemas.microsoft.com/office/powerpoint/2010/main" val="1856165079"/>
      </p:ext>
    </p:extLst>
  </p:cSld>
  <p:clrMapOvr>
    <a:masterClrMapping/>
  </p:clrMapOvr>
  <p:extLst>
    <p:ext uri="{DCECCB84-F9BA-43D5-87BE-67443E8EF086}">
      <p15:sldGuideLst xmlns:p15="http://schemas.microsoft.com/office/powerpoint/2012/main">
        <p15:guide id="1" pos="483">
          <p15:clr>
            <a:srgbClr val="FBAE40"/>
          </p15:clr>
        </p15:guide>
        <p15:guide id="2" orient="horz" pos="584">
          <p15:clr>
            <a:srgbClr val="FBAE40"/>
          </p15:clr>
        </p15:guide>
        <p15:guide id="3" orient="horz" pos="991">
          <p15:clr>
            <a:srgbClr val="FBAE40"/>
          </p15:clr>
        </p15:guide>
        <p15:guide id="4" orient="horz" pos="2550">
          <p15:clr>
            <a:srgbClr val="FBAE40"/>
          </p15:clr>
        </p15:guide>
        <p15:guide id="5" orient="horz" pos="2744">
          <p15:clr>
            <a:srgbClr val="FBAE40"/>
          </p15:clr>
        </p15:guide>
        <p15:guide id="6" pos="624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Divider - Picture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9DCCF1-D258-304E-92F9-EAA5549B6A52}"/>
              </a:ext>
            </a:extLst>
          </p:cNvPr>
          <p:cNvSpPr/>
          <p:nvPr userDrawn="1"/>
        </p:nvSpPr>
        <p:spPr>
          <a:xfrm>
            <a:off x="0" y="0"/>
            <a:ext cx="12192000" cy="6858000"/>
          </a:xfrm>
          <a:prstGeom prst="rect">
            <a:avLst/>
          </a:prstGeom>
          <a:solidFill>
            <a:schemeClr val="accent3">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a:extLst>
              <a:ext uri="{FF2B5EF4-FFF2-40B4-BE49-F238E27FC236}">
                <a16:creationId xmlns:a16="http://schemas.microsoft.com/office/drawing/2014/main" id="{D1DDA15B-1995-AE43-880C-7F4CEF5CD287}"/>
              </a:ext>
            </a:extLst>
          </p:cNvPr>
          <p:cNvSpPr>
            <a:spLocks noGrp="1"/>
          </p:cNvSpPr>
          <p:nvPr>
            <p:ph type="ctrTitle" hasCustomPrompt="1"/>
          </p:nvPr>
        </p:nvSpPr>
        <p:spPr>
          <a:xfrm>
            <a:off x="762000" y="1876586"/>
            <a:ext cx="9144000" cy="2387600"/>
          </a:xfrm>
        </p:spPr>
        <p:txBody>
          <a:bodyPr anchor="b"/>
          <a:lstStyle>
            <a:lvl1pPr algn="l">
              <a:defRPr sz="6000" b="1" i="0">
                <a:solidFill>
                  <a:schemeClr val="bg1"/>
                </a:solidFill>
                <a:latin typeface="Proxima Nova Rg" panose="02000506030000020004" pitchFamily="2" charset="0"/>
              </a:defRPr>
            </a:lvl1pPr>
          </a:lstStyle>
          <a:p>
            <a:r>
              <a:rPr lang="en-US" dirty="0"/>
              <a:t>Section Divider – </a:t>
            </a:r>
            <a:br>
              <a:rPr lang="en-US" dirty="0"/>
            </a:br>
            <a:r>
              <a:rPr lang="en-US" dirty="0"/>
              <a:t>Picture Background</a:t>
            </a:r>
          </a:p>
        </p:txBody>
      </p:sp>
      <p:sp>
        <p:nvSpPr>
          <p:cNvPr id="11" name="Subtitle 2">
            <a:extLst>
              <a:ext uri="{FF2B5EF4-FFF2-40B4-BE49-F238E27FC236}">
                <a16:creationId xmlns:a16="http://schemas.microsoft.com/office/drawing/2014/main" id="{EBF7DDEF-89EA-0549-818A-952EB33F38A3}"/>
              </a:ext>
            </a:extLst>
          </p:cNvPr>
          <p:cNvSpPr>
            <a:spLocks noGrp="1"/>
          </p:cNvSpPr>
          <p:nvPr>
            <p:ph type="subTitle" idx="1"/>
          </p:nvPr>
        </p:nvSpPr>
        <p:spPr>
          <a:xfrm>
            <a:off x="762000" y="4356261"/>
            <a:ext cx="9144000" cy="1655762"/>
          </a:xfrm>
        </p:spPr>
        <p:txBody>
          <a:bodyPr/>
          <a:lstStyle>
            <a:lvl1pPr marL="0" indent="0" algn="l">
              <a:buNone/>
              <a:defRPr sz="2400" b="0" i="0">
                <a:solidFill>
                  <a:schemeClr val="bg1"/>
                </a:solidFill>
                <a:latin typeface="Proxima Nova Rg" panose="02000506030000020004" pitchFamily="2"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9" name="TextBox 8">
            <a:extLst>
              <a:ext uri="{FF2B5EF4-FFF2-40B4-BE49-F238E27FC236}">
                <a16:creationId xmlns:a16="http://schemas.microsoft.com/office/drawing/2014/main" id="{5ED71B4D-8ED0-0B45-92CD-A27082105A38}"/>
              </a:ext>
            </a:extLst>
          </p:cNvPr>
          <p:cNvSpPr txBox="1"/>
          <p:nvPr userDrawn="1"/>
        </p:nvSpPr>
        <p:spPr>
          <a:xfrm>
            <a:off x="-3" y="-426745"/>
            <a:ext cx="12192003" cy="307777"/>
          </a:xfrm>
          <a:prstGeom prst="rect">
            <a:avLst/>
          </a:prstGeom>
          <a:solidFill>
            <a:schemeClr val="bg1"/>
          </a:solidFill>
        </p:spPr>
        <p:txBody>
          <a:bodyPr wrap="square" rtlCol="0">
            <a:spAutoFit/>
          </a:bodyPr>
          <a:lstStyle/>
          <a:p>
            <a:pPr algn="ctr"/>
            <a:r>
              <a:rPr lang="pl-PL" sz="1400" dirty="0">
                <a:solidFill>
                  <a:schemeClr val="accent2"/>
                </a:solidFill>
                <a:latin typeface="Proxima Nova Rg" panose="02000506030000020004" pitchFamily="50" charset="0"/>
              </a:rPr>
              <a:t>To insert a background image, right-click on the slide – select FORMAT BACKGROUND &gt; Picture or texture fill</a:t>
            </a:r>
            <a:endParaRPr lang="bg-BG" sz="1400" dirty="0">
              <a:solidFill>
                <a:schemeClr val="accent2"/>
              </a:solidFill>
              <a:latin typeface="Proxima Nova Rg" panose="02000506030000020004" pitchFamily="50" charset="0"/>
            </a:endParaRPr>
          </a:p>
        </p:txBody>
      </p:sp>
      <p:pic>
        <p:nvPicPr>
          <p:cNvPr id="12" name="Graphic 8">
            <a:extLst>
              <a:ext uri="{FF2B5EF4-FFF2-40B4-BE49-F238E27FC236}">
                <a16:creationId xmlns:a16="http://schemas.microsoft.com/office/drawing/2014/main" id="{F7849BD5-9C11-5D44-854F-7027C6FBA9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00" y="928012"/>
            <a:ext cx="4734560" cy="416812"/>
          </a:xfrm>
          <a:prstGeom prst="rect">
            <a:avLst/>
          </a:prstGeom>
        </p:spPr>
      </p:pic>
    </p:spTree>
    <p:extLst>
      <p:ext uri="{BB962C8B-B14F-4D97-AF65-F5344CB8AC3E}">
        <p14:creationId xmlns:p14="http://schemas.microsoft.com/office/powerpoint/2010/main" val="1461663905"/>
      </p:ext>
    </p:extLst>
  </p:cSld>
  <p:clrMapOvr>
    <a:masterClrMapping/>
  </p:clrMapOvr>
  <p:extLst>
    <p:ext uri="{DCECCB84-F9BA-43D5-87BE-67443E8EF086}">
      <p15:sldGuideLst xmlns:p15="http://schemas.microsoft.com/office/powerpoint/2012/main">
        <p15:guide id="1" orient="horz" pos="991" userDrawn="1">
          <p15:clr>
            <a:srgbClr val="FBAE40"/>
          </p15:clr>
        </p15:guide>
        <p15:guide id="2" pos="483" userDrawn="1">
          <p15:clr>
            <a:srgbClr val="FBAE40"/>
          </p15:clr>
        </p15:guide>
        <p15:guide id="3" pos="6244" userDrawn="1">
          <p15:clr>
            <a:srgbClr val="FBAE40"/>
          </p15:clr>
        </p15:guide>
        <p15:guide id="4" orient="horz" pos="2550" userDrawn="1">
          <p15:clr>
            <a:srgbClr val="FBAE40"/>
          </p15:clr>
        </p15:guide>
        <p15:guide id="5" orient="horz" pos="275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eet the Boss">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0" y="476722"/>
            <a:ext cx="9375989"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Meet the Boss</a:t>
            </a:r>
          </a:p>
        </p:txBody>
      </p:sp>
      <p:sp>
        <p:nvSpPr>
          <p:cNvPr id="4" name="Picture Placeholder 3">
            <a:extLst>
              <a:ext uri="{FF2B5EF4-FFF2-40B4-BE49-F238E27FC236}">
                <a16:creationId xmlns:a16="http://schemas.microsoft.com/office/drawing/2014/main" id="{95B97E4E-7184-234F-BA6B-9A3EECF693B0}"/>
              </a:ext>
            </a:extLst>
          </p:cNvPr>
          <p:cNvSpPr>
            <a:spLocks noGrp="1"/>
          </p:cNvSpPr>
          <p:nvPr>
            <p:ph type="pic" sz="quarter" idx="13"/>
          </p:nvPr>
        </p:nvSpPr>
        <p:spPr>
          <a:xfrm>
            <a:off x="536365" y="1976916"/>
            <a:ext cx="3602311" cy="3635695"/>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BD7A6459-A21C-1442-A11B-62DE80B2521C}"/>
              </a:ext>
            </a:extLst>
          </p:cNvPr>
          <p:cNvSpPr>
            <a:spLocks noGrp="1"/>
          </p:cNvSpPr>
          <p:nvPr>
            <p:ph type="body" sz="quarter" idx="14" hasCustomPrompt="1"/>
          </p:nvPr>
        </p:nvSpPr>
        <p:spPr>
          <a:xfrm>
            <a:off x="4366597" y="2506679"/>
            <a:ext cx="5545755" cy="339026"/>
          </a:xfrm>
        </p:spPr>
        <p:txBody>
          <a:bodyPr anchor="ctr"/>
          <a:lstStyle>
            <a:lvl1pPr marL="0" indent="0" algn="l">
              <a:buNone/>
              <a:defRPr b="1" i="0">
                <a:solidFill>
                  <a:schemeClr val="accent2"/>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Name</a:t>
            </a:r>
          </a:p>
        </p:txBody>
      </p:sp>
      <p:sp>
        <p:nvSpPr>
          <p:cNvPr id="10" name="Text Placeholder 7">
            <a:extLst>
              <a:ext uri="{FF2B5EF4-FFF2-40B4-BE49-F238E27FC236}">
                <a16:creationId xmlns:a16="http://schemas.microsoft.com/office/drawing/2014/main" id="{A8F2CEF9-97A9-E642-94BC-55A6D7AD5BE9}"/>
              </a:ext>
            </a:extLst>
          </p:cNvPr>
          <p:cNvSpPr>
            <a:spLocks noGrp="1"/>
          </p:cNvSpPr>
          <p:nvPr>
            <p:ph type="body" sz="quarter" idx="15" hasCustomPrompt="1"/>
          </p:nvPr>
        </p:nvSpPr>
        <p:spPr>
          <a:xfrm>
            <a:off x="4366597" y="2904792"/>
            <a:ext cx="5545755" cy="285436"/>
          </a:xfrm>
        </p:spPr>
        <p:txBody>
          <a:bodyPr anchor="ctr">
            <a:normAutofit/>
          </a:bodyPr>
          <a:lstStyle>
            <a:lvl1pPr marL="0" indent="0" algn="l">
              <a:buNone/>
              <a:defRPr sz="1800" b="1" i="0">
                <a:solidFill>
                  <a:schemeClr val="accent3"/>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Title</a:t>
            </a:r>
          </a:p>
        </p:txBody>
      </p:sp>
      <p:sp>
        <p:nvSpPr>
          <p:cNvPr id="11" name="Text Placeholder 7">
            <a:extLst>
              <a:ext uri="{FF2B5EF4-FFF2-40B4-BE49-F238E27FC236}">
                <a16:creationId xmlns:a16="http://schemas.microsoft.com/office/drawing/2014/main" id="{DE1B79F5-704D-5A40-86A4-06225CB87EC0}"/>
              </a:ext>
            </a:extLst>
          </p:cNvPr>
          <p:cNvSpPr>
            <a:spLocks noGrp="1"/>
          </p:cNvSpPr>
          <p:nvPr>
            <p:ph type="body" sz="quarter" idx="16" hasCustomPrompt="1"/>
          </p:nvPr>
        </p:nvSpPr>
        <p:spPr>
          <a:xfrm>
            <a:off x="4366597" y="3350677"/>
            <a:ext cx="5545755" cy="2261928"/>
          </a:xfrm>
        </p:spPr>
        <p:txBody>
          <a:bodyPr anchor="t">
            <a:normAutofit/>
          </a:bodyPr>
          <a:lstStyle>
            <a:lvl1pPr marL="0" indent="0" algn="l">
              <a:buNone/>
              <a:defRPr sz="1800" b="0" i="0">
                <a:solidFill>
                  <a:schemeClr val="tx1"/>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Description</a:t>
            </a:r>
          </a:p>
        </p:txBody>
      </p:sp>
      <p:cxnSp>
        <p:nvCxnSpPr>
          <p:cNvPr id="13" name="Straight Connector 12">
            <a:extLst>
              <a:ext uri="{FF2B5EF4-FFF2-40B4-BE49-F238E27FC236}">
                <a16:creationId xmlns:a16="http://schemas.microsoft.com/office/drawing/2014/main" id="{776C0959-CF70-2B46-A07D-8915A0E5C0A6}"/>
              </a:ext>
            </a:extLst>
          </p:cNvPr>
          <p:cNvCxnSpPr>
            <a:cxnSpLocks/>
          </p:cNvCxnSpPr>
          <p:nvPr userDrawn="1"/>
        </p:nvCxnSpPr>
        <p:spPr>
          <a:xfrm flipH="1">
            <a:off x="4366596" y="2385080"/>
            <a:ext cx="1004341"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0" name="Slide Number Placeholder 5">
            <a:extLst>
              <a:ext uri="{FF2B5EF4-FFF2-40B4-BE49-F238E27FC236}">
                <a16:creationId xmlns:a16="http://schemas.microsoft.com/office/drawing/2014/main" id="{70CB3332-03E0-A04A-BAC4-A603576BAAB3}"/>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Proxima Nova Rg" panose="02000506030000020004" pitchFamily="2" charset="0"/>
              </a:defRPr>
            </a:lvl1pPr>
          </a:lstStyle>
          <a:p>
            <a:fld id="{54797FC3-DC33-DA47-95F6-F7EB925D69E8}" type="slidenum">
              <a:rPr lang="en-US" smtClean="0"/>
              <a:pPr/>
              <a:t>‹#›</a:t>
            </a:fld>
            <a:endParaRPr lang="en-US" dirty="0"/>
          </a:p>
        </p:txBody>
      </p:sp>
      <p:cxnSp>
        <p:nvCxnSpPr>
          <p:cNvPr id="31" name="Straight Connector 30">
            <a:extLst>
              <a:ext uri="{FF2B5EF4-FFF2-40B4-BE49-F238E27FC236}">
                <a16:creationId xmlns:a16="http://schemas.microsoft.com/office/drawing/2014/main" id="{6BE253E1-8640-8F4A-A0B0-47F028DC03C6}"/>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extBox 15">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18" name="Footer Placeholder 1"/>
          <p:cNvSpPr>
            <a:spLocks noGrp="1"/>
          </p:cNvSpPr>
          <p:nvPr>
            <p:ph type="ftr" sz="quarter" idx="10"/>
          </p:nvPr>
        </p:nvSpPr>
        <p:spPr>
          <a:xfrm>
            <a:off x="3751383" y="6502713"/>
            <a:ext cx="6471140" cy="208250"/>
          </a:xfrm>
        </p:spPr>
        <p:txBody>
          <a:bodyPr lIns="0" tIns="0" rIns="0" bIns="0" anchor="b"/>
          <a:lstStyle>
            <a:lvl1pPr algn="l">
              <a:defRPr sz="1000" b="0" i="0">
                <a:solidFill>
                  <a:schemeClr val="bg1"/>
                </a:solidFill>
                <a:latin typeface="Proxima Nova Rg" panose="02000506030000020004" pitchFamily="2" charset="0"/>
              </a:defRPr>
            </a:lvl1pPr>
          </a:lstStyle>
          <a:p>
            <a:r>
              <a:rPr lang="en-GB"/>
              <a:t>UAB HEERSINK SCHOOL OF MEDICINE</a:t>
            </a:r>
            <a:endParaRPr lang="en-GB" dirty="0"/>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3728234832"/>
      </p:ext>
    </p:extLst>
  </p:cSld>
  <p:clrMapOvr>
    <a:masterClrMapping/>
  </p:clrMapOvr>
  <p:extLst>
    <p:ext uri="{DCECCB84-F9BA-43D5-87BE-67443E8EF086}">
      <p15:sldGuideLst xmlns:p15="http://schemas.microsoft.com/office/powerpoint/2012/main">
        <p15:guide id="1" orient="horz" pos="1245" userDrawn="1">
          <p15:clr>
            <a:srgbClr val="FBAE40"/>
          </p15:clr>
        </p15:guide>
        <p15:guide id="2" pos="6244" userDrawn="1">
          <p15:clr>
            <a:srgbClr val="FBAE40"/>
          </p15:clr>
        </p15:guide>
        <p15:guide id="3" orient="horz" pos="1499" userDrawn="1">
          <p15:clr>
            <a:srgbClr val="FBAE40"/>
          </p15:clr>
        </p15:guide>
        <p15:guide id="4" orient="horz" pos="440" userDrawn="1">
          <p15:clr>
            <a:srgbClr val="FBAE40"/>
          </p15:clr>
        </p15:guide>
        <p15:guide id="5" pos="339" userDrawn="1">
          <p15:clr>
            <a:srgbClr val="FBAE40"/>
          </p15:clr>
        </p15:guide>
        <p15:guide id="6" orient="horz" pos="4252" userDrawn="1">
          <p15:clr>
            <a:srgbClr val="FBAE40"/>
          </p15:clr>
        </p15:guide>
        <p15:guide id="7" orient="horz" pos="3532" userDrawn="1">
          <p15:clr>
            <a:srgbClr val="FBAE40"/>
          </p15:clr>
        </p15:guide>
        <p15:guide id="8" pos="7159" userDrawn="1">
          <p15:clr>
            <a:srgbClr val="FBAE40"/>
          </p15:clr>
        </p15:guide>
        <p15:guide id="9" orient="horz" pos="1576" userDrawn="1">
          <p15:clr>
            <a:srgbClr val="FBAE40"/>
          </p15:clr>
        </p15:guide>
        <p15:guide id="10" pos="274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eet the Team - 2 Profiles">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1" y="476722"/>
            <a:ext cx="10298411" cy="768545"/>
          </a:xfrm>
          <a:prstGeom prst="rect">
            <a:avLst/>
          </a:prstGeom>
        </p:spPr>
        <p:txBody>
          <a:bodyPr vert="horz" lIns="0" tIns="0" rIns="0" bIns="0" rtlCol="0" anchor="ctr">
            <a:normAutofit/>
          </a:bodyPr>
          <a:lstStyle>
            <a:lvl1pPr>
              <a:defRPr>
                <a:latin typeface="+mn-lt"/>
              </a:defRPr>
            </a:lvl1pPr>
          </a:lstStyle>
          <a:p>
            <a:r>
              <a:rPr lang="en-US" dirty="0"/>
              <a:t>Meet the Team - 2 Profiles</a:t>
            </a:r>
          </a:p>
        </p:txBody>
      </p:sp>
      <p:sp>
        <p:nvSpPr>
          <p:cNvPr id="4" name="Picture Placeholder 3">
            <a:extLst>
              <a:ext uri="{FF2B5EF4-FFF2-40B4-BE49-F238E27FC236}">
                <a16:creationId xmlns:a16="http://schemas.microsoft.com/office/drawing/2014/main" id="{95B97E4E-7184-234F-BA6B-9A3EECF693B0}"/>
              </a:ext>
            </a:extLst>
          </p:cNvPr>
          <p:cNvSpPr>
            <a:spLocks noGrp="1"/>
          </p:cNvSpPr>
          <p:nvPr>
            <p:ph type="pic" sz="quarter" idx="13"/>
          </p:nvPr>
        </p:nvSpPr>
        <p:spPr>
          <a:xfrm>
            <a:off x="2603028" y="1861264"/>
            <a:ext cx="1884363" cy="1901825"/>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BD7A6459-A21C-1442-A11B-62DE80B2521C}"/>
              </a:ext>
            </a:extLst>
          </p:cNvPr>
          <p:cNvSpPr>
            <a:spLocks noGrp="1"/>
          </p:cNvSpPr>
          <p:nvPr>
            <p:ph type="body" sz="quarter" idx="14" hasCustomPrompt="1"/>
          </p:nvPr>
        </p:nvSpPr>
        <p:spPr>
          <a:xfrm>
            <a:off x="1357228" y="4099995"/>
            <a:ext cx="4375963" cy="339026"/>
          </a:xfrm>
        </p:spPr>
        <p:txBody>
          <a:bodyPr anchor="ctr"/>
          <a:lstStyle>
            <a:lvl1pPr marL="0" indent="0" algn="ctr">
              <a:buNone/>
              <a:defRPr b="1" i="0">
                <a:solidFill>
                  <a:schemeClr val="accent2"/>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Name</a:t>
            </a:r>
          </a:p>
        </p:txBody>
      </p:sp>
      <p:sp>
        <p:nvSpPr>
          <p:cNvPr id="10" name="Text Placeholder 7">
            <a:extLst>
              <a:ext uri="{FF2B5EF4-FFF2-40B4-BE49-F238E27FC236}">
                <a16:creationId xmlns:a16="http://schemas.microsoft.com/office/drawing/2014/main" id="{A8F2CEF9-97A9-E642-94BC-55A6D7AD5BE9}"/>
              </a:ext>
            </a:extLst>
          </p:cNvPr>
          <p:cNvSpPr>
            <a:spLocks noGrp="1"/>
          </p:cNvSpPr>
          <p:nvPr>
            <p:ph type="body" sz="quarter" idx="15" hasCustomPrompt="1"/>
          </p:nvPr>
        </p:nvSpPr>
        <p:spPr>
          <a:xfrm>
            <a:off x="1357228" y="4498108"/>
            <a:ext cx="4375963" cy="285436"/>
          </a:xfrm>
        </p:spPr>
        <p:txBody>
          <a:bodyPr anchor="ctr">
            <a:normAutofit/>
          </a:bodyPr>
          <a:lstStyle>
            <a:lvl1pPr marL="0" indent="0" algn="ctr">
              <a:buNone/>
              <a:defRPr sz="1800" b="1" i="0">
                <a:solidFill>
                  <a:schemeClr val="accent3"/>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Title</a:t>
            </a:r>
          </a:p>
        </p:txBody>
      </p:sp>
      <p:sp>
        <p:nvSpPr>
          <p:cNvPr id="11" name="Text Placeholder 7">
            <a:extLst>
              <a:ext uri="{FF2B5EF4-FFF2-40B4-BE49-F238E27FC236}">
                <a16:creationId xmlns:a16="http://schemas.microsoft.com/office/drawing/2014/main" id="{DE1B79F5-704D-5A40-86A4-06225CB87EC0}"/>
              </a:ext>
            </a:extLst>
          </p:cNvPr>
          <p:cNvSpPr>
            <a:spLocks noGrp="1"/>
          </p:cNvSpPr>
          <p:nvPr>
            <p:ph type="body" sz="quarter" idx="16" hasCustomPrompt="1"/>
          </p:nvPr>
        </p:nvSpPr>
        <p:spPr>
          <a:xfrm>
            <a:off x="1357228" y="4943999"/>
            <a:ext cx="4375963" cy="1102201"/>
          </a:xfrm>
        </p:spPr>
        <p:txBody>
          <a:bodyPr anchor="t">
            <a:normAutofit/>
          </a:bodyPr>
          <a:lstStyle>
            <a:lvl1pPr marL="0" indent="0" algn="ctr">
              <a:buNone/>
              <a:defRPr sz="1800" b="0">
                <a:solidFill>
                  <a:schemeClr val="tx1"/>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Description</a:t>
            </a:r>
          </a:p>
        </p:txBody>
      </p:sp>
      <p:cxnSp>
        <p:nvCxnSpPr>
          <p:cNvPr id="13" name="Straight Connector 12">
            <a:extLst>
              <a:ext uri="{FF2B5EF4-FFF2-40B4-BE49-F238E27FC236}">
                <a16:creationId xmlns:a16="http://schemas.microsoft.com/office/drawing/2014/main" id="{776C0959-CF70-2B46-A07D-8915A0E5C0A6}"/>
              </a:ext>
            </a:extLst>
          </p:cNvPr>
          <p:cNvCxnSpPr>
            <a:cxnSpLocks/>
          </p:cNvCxnSpPr>
          <p:nvPr userDrawn="1"/>
        </p:nvCxnSpPr>
        <p:spPr>
          <a:xfrm flipH="1">
            <a:off x="3043040" y="3978396"/>
            <a:ext cx="1004341"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0" name="Slide Number Placeholder 5">
            <a:extLst>
              <a:ext uri="{FF2B5EF4-FFF2-40B4-BE49-F238E27FC236}">
                <a16:creationId xmlns:a16="http://schemas.microsoft.com/office/drawing/2014/main" id="{70CB3332-03E0-A04A-BAC4-A603576BAAB3}"/>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Proxima Nova Rg" panose="02000506030000020004" pitchFamily="2" charset="0"/>
              </a:defRPr>
            </a:lvl1pPr>
          </a:lstStyle>
          <a:p>
            <a:fld id="{54797FC3-DC33-DA47-95F6-F7EB925D69E8}" type="slidenum">
              <a:rPr lang="en-US" smtClean="0"/>
              <a:pPr/>
              <a:t>‹#›</a:t>
            </a:fld>
            <a:endParaRPr lang="en-US" dirty="0"/>
          </a:p>
        </p:txBody>
      </p:sp>
      <p:cxnSp>
        <p:nvCxnSpPr>
          <p:cNvPr id="31" name="Straight Connector 30">
            <a:extLst>
              <a:ext uri="{FF2B5EF4-FFF2-40B4-BE49-F238E27FC236}">
                <a16:creationId xmlns:a16="http://schemas.microsoft.com/office/drawing/2014/main" id="{6BE253E1-8640-8F4A-A0B0-47F028DC03C6}"/>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4" name="Picture Placeholder 3">
            <a:extLst>
              <a:ext uri="{FF2B5EF4-FFF2-40B4-BE49-F238E27FC236}">
                <a16:creationId xmlns:a16="http://schemas.microsoft.com/office/drawing/2014/main" id="{5AE08200-0919-354A-B310-E1D281B2890B}"/>
              </a:ext>
            </a:extLst>
          </p:cNvPr>
          <p:cNvSpPr>
            <a:spLocks noGrp="1"/>
          </p:cNvSpPr>
          <p:nvPr>
            <p:ph type="pic" sz="quarter" idx="17"/>
          </p:nvPr>
        </p:nvSpPr>
        <p:spPr>
          <a:xfrm>
            <a:off x="7704609" y="1861264"/>
            <a:ext cx="1884363" cy="1901825"/>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35" name="Text Placeholder 7">
            <a:extLst>
              <a:ext uri="{FF2B5EF4-FFF2-40B4-BE49-F238E27FC236}">
                <a16:creationId xmlns:a16="http://schemas.microsoft.com/office/drawing/2014/main" id="{1B2B4F39-16C6-E841-B350-5DC46939C55E}"/>
              </a:ext>
            </a:extLst>
          </p:cNvPr>
          <p:cNvSpPr>
            <a:spLocks noGrp="1"/>
          </p:cNvSpPr>
          <p:nvPr>
            <p:ph type="body" sz="quarter" idx="18" hasCustomPrompt="1"/>
          </p:nvPr>
        </p:nvSpPr>
        <p:spPr>
          <a:xfrm>
            <a:off x="6458809" y="4099995"/>
            <a:ext cx="4375963" cy="339026"/>
          </a:xfrm>
        </p:spPr>
        <p:txBody>
          <a:bodyPr anchor="ctr"/>
          <a:lstStyle>
            <a:lvl1pPr marL="0" indent="0" algn="ctr">
              <a:buNone/>
              <a:defRPr b="1" i="0">
                <a:solidFill>
                  <a:schemeClr val="accent2"/>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Name</a:t>
            </a:r>
          </a:p>
        </p:txBody>
      </p:sp>
      <p:sp>
        <p:nvSpPr>
          <p:cNvPr id="36" name="Text Placeholder 7">
            <a:extLst>
              <a:ext uri="{FF2B5EF4-FFF2-40B4-BE49-F238E27FC236}">
                <a16:creationId xmlns:a16="http://schemas.microsoft.com/office/drawing/2014/main" id="{0C973AA0-7B20-DF40-86C2-6C2E1095A8D0}"/>
              </a:ext>
            </a:extLst>
          </p:cNvPr>
          <p:cNvSpPr>
            <a:spLocks noGrp="1"/>
          </p:cNvSpPr>
          <p:nvPr>
            <p:ph type="body" sz="quarter" idx="19" hasCustomPrompt="1"/>
          </p:nvPr>
        </p:nvSpPr>
        <p:spPr>
          <a:xfrm>
            <a:off x="6458809" y="4498108"/>
            <a:ext cx="4375963" cy="285436"/>
          </a:xfrm>
        </p:spPr>
        <p:txBody>
          <a:bodyPr anchor="ctr">
            <a:normAutofit/>
          </a:bodyPr>
          <a:lstStyle>
            <a:lvl1pPr marL="0" indent="0" algn="ctr">
              <a:buNone/>
              <a:defRPr sz="1800" b="1" i="0">
                <a:solidFill>
                  <a:schemeClr val="accent3"/>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Title</a:t>
            </a:r>
          </a:p>
        </p:txBody>
      </p:sp>
      <p:sp>
        <p:nvSpPr>
          <p:cNvPr id="37" name="Text Placeholder 7">
            <a:extLst>
              <a:ext uri="{FF2B5EF4-FFF2-40B4-BE49-F238E27FC236}">
                <a16:creationId xmlns:a16="http://schemas.microsoft.com/office/drawing/2014/main" id="{DD3C700E-8DCB-8A43-AE2A-44BE7DEF778D}"/>
              </a:ext>
            </a:extLst>
          </p:cNvPr>
          <p:cNvSpPr>
            <a:spLocks noGrp="1"/>
          </p:cNvSpPr>
          <p:nvPr>
            <p:ph type="body" sz="quarter" idx="20" hasCustomPrompt="1"/>
          </p:nvPr>
        </p:nvSpPr>
        <p:spPr>
          <a:xfrm>
            <a:off x="6458809" y="4943999"/>
            <a:ext cx="4375963" cy="1102201"/>
          </a:xfrm>
        </p:spPr>
        <p:txBody>
          <a:bodyPr anchor="t">
            <a:normAutofit/>
          </a:bodyPr>
          <a:lstStyle>
            <a:lvl1pPr marL="0" indent="0" algn="ctr">
              <a:buNone/>
              <a:defRPr sz="1800" b="0" i="0">
                <a:solidFill>
                  <a:schemeClr val="tx1"/>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Description</a:t>
            </a:r>
          </a:p>
        </p:txBody>
      </p:sp>
      <p:cxnSp>
        <p:nvCxnSpPr>
          <p:cNvPr id="38" name="Straight Connector 37">
            <a:extLst>
              <a:ext uri="{FF2B5EF4-FFF2-40B4-BE49-F238E27FC236}">
                <a16:creationId xmlns:a16="http://schemas.microsoft.com/office/drawing/2014/main" id="{23FD2488-DB5A-8246-9846-57E401E9BA55}"/>
              </a:ext>
            </a:extLst>
          </p:cNvPr>
          <p:cNvCxnSpPr>
            <a:cxnSpLocks/>
          </p:cNvCxnSpPr>
          <p:nvPr userDrawn="1"/>
        </p:nvCxnSpPr>
        <p:spPr>
          <a:xfrm flipH="1">
            <a:off x="8144620" y="3978396"/>
            <a:ext cx="1004341"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TextBox 20">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23" name="Footer Placeholder 1"/>
          <p:cNvSpPr>
            <a:spLocks noGrp="1"/>
          </p:cNvSpPr>
          <p:nvPr>
            <p:ph type="ftr" sz="quarter" idx="10"/>
          </p:nvPr>
        </p:nvSpPr>
        <p:spPr>
          <a:xfrm>
            <a:off x="3751383" y="6502713"/>
            <a:ext cx="6471140" cy="208250"/>
          </a:xfrm>
        </p:spPr>
        <p:txBody>
          <a:bodyPr lIns="0" tIns="0" rIns="0" bIns="0" anchor="b"/>
          <a:lstStyle>
            <a:lvl1pPr algn="l">
              <a:defRPr sz="1000" b="0" i="0">
                <a:solidFill>
                  <a:schemeClr val="bg1"/>
                </a:solidFill>
                <a:latin typeface="Proxima Nova Rg" panose="02000506030000020004" pitchFamily="2" charset="0"/>
              </a:defRPr>
            </a:lvl1pPr>
          </a:lstStyle>
          <a:p>
            <a:r>
              <a:rPr lang="en-GB"/>
              <a:t>UAB HEERSINK SCHOOL OF MEDICINE</a:t>
            </a:r>
            <a:endParaRPr lang="en-GB" dirty="0"/>
          </a:p>
        </p:txBody>
      </p:sp>
      <p:pic>
        <p:nvPicPr>
          <p:cNvPr id="19" name="Picture 1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3595977927"/>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169" userDrawn="1">
          <p15:clr>
            <a:srgbClr val="FBAE40"/>
          </p15:clr>
        </p15:guide>
        <p15:guide id="3" orient="horz" pos="4252" userDrawn="1">
          <p15:clr>
            <a:srgbClr val="FBAE40"/>
          </p15:clr>
        </p15:guide>
        <p15:guide id="4" orient="horz" pos="3812" userDrawn="1">
          <p15:clr>
            <a:srgbClr val="FBAE40"/>
          </p15:clr>
        </p15:guide>
        <p15:guide id="5" pos="856" userDrawn="1">
          <p15:clr>
            <a:srgbClr val="FBAE40"/>
          </p15:clr>
        </p15:guide>
        <p15:guide id="6" pos="6827" userDrawn="1">
          <p15:clr>
            <a:srgbClr val="FBAE40"/>
          </p15:clr>
        </p15:guide>
        <p15:guide id="7" pos="3608" userDrawn="1">
          <p15:clr>
            <a:srgbClr val="FBAE40"/>
          </p15:clr>
        </p15:guide>
        <p15:guide id="8" pos="4067" userDrawn="1">
          <p15:clr>
            <a:srgbClr val="FBAE40"/>
          </p15:clr>
        </p15:guide>
        <p15:guide id="9" orient="horz" pos="432" userDrawn="1">
          <p15:clr>
            <a:srgbClr val="FBAE40"/>
          </p15:clr>
        </p15:guide>
        <p15:guide id="10" pos="7159" userDrawn="1">
          <p15:clr>
            <a:srgbClr val="FBAE40"/>
          </p15:clr>
        </p15:guide>
        <p15:guide id="11" orient="horz" pos="2507" userDrawn="1">
          <p15:clr>
            <a:srgbClr val="FBAE40"/>
          </p15:clr>
        </p15:guide>
        <p15:guide id="12" orient="horz" pos="258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Intro Slide - Watermar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AC4C4F-1474-1448-99C2-BB9A3407849C}"/>
              </a:ext>
            </a:extLst>
          </p:cNvPr>
          <p:cNvSpPr/>
          <p:nvPr userDrawn="1"/>
        </p:nvSpPr>
        <p:spPr>
          <a:xfrm>
            <a:off x="0" y="0"/>
            <a:ext cx="12192000" cy="6858000"/>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ubtitle 2">
            <a:extLst>
              <a:ext uri="{FF2B5EF4-FFF2-40B4-BE49-F238E27FC236}">
                <a16:creationId xmlns:a16="http://schemas.microsoft.com/office/drawing/2014/main" id="{D1AFCF8C-333C-AB4A-9E7D-40B5AC498B44}"/>
              </a:ext>
            </a:extLst>
          </p:cNvPr>
          <p:cNvSpPr>
            <a:spLocks noGrp="1"/>
          </p:cNvSpPr>
          <p:nvPr>
            <p:ph type="subTitle" idx="1"/>
          </p:nvPr>
        </p:nvSpPr>
        <p:spPr>
          <a:xfrm>
            <a:off x="762000" y="4356261"/>
            <a:ext cx="9144000" cy="1655762"/>
          </a:xfrm>
        </p:spPr>
        <p:txBody>
          <a:bodyPr/>
          <a:lstStyle>
            <a:lvl1pPr marL="0" indent="0" algn="l">
              <a:buNone/>
              <a:defRPr sz="2400" b="0" i="0">
                <a:solidFill>
                  <a:schemeClr val="bg1"/>
                </a:solidFill>
                <a:latin typeface="Proxima Nova Rg" panose="02000506030000020004" pitchFamily="2"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pic>
        <p:nvPicPr>
          <p:cNvPr id="11" name="Graphic 10">
            <a:extLst>
              <a:ext uri="{FF2B5EF4-FFF2-40B4-BE49-F238E27FC236}">
                <a16:creationId xmlns:a16="http://schemas.microsoft.com/office/drawing/2014/main" id="{1E09CFCF-5ADD-B247-A896-6E6979ED526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0680" r="5495" b="15282"/>
          <a:stretch/>
        </p:blipFill>
        <p:spPr>
          <a:xfrm>
            <a:off x="3259724" y="144966"/>
            <a:ext cx="8753856" cy="6858000"/>
          </a:xfrm>
          <a:prstGeom prst="rect">
            <a:avLst/>
          </a:prstGeom>
        </p:spPr>
      </p:pic>
      <p:sp>
        <p:nvSpPr>
          <p:cNvPr id="2" name="Title 1">
            <a:extLst>
              <a:ext uri="{FF2B5EF4-FFF2-40B4-BE49-F238E27FC236}">
                <a16:creationId xmlns:a16="http://schemas.microsoft.com/office/drawing/2014/main" id="{38BFFBB1-09AD-2142-892E-C4655DFBA1FE}"/>
              </a:ext>
            </a:extLst>
          </p:cNvPr>
          <p:cNvSpPr>
            <a:spLocks noGrp="1"/>
          </p:cNvSpPr>
          <p:nvPr>
            <p:ph type="ctrTitle" hasCustomPrompt="1"/>
          </p:nvPr>
        </p:nvSpPr>
        <p:spPr>
          <a:xfrm>
            <a:off x="762000" y="1876586"/>
            <a:ext cx="9144000" cy="2387600"/>
          </a:xfrm>
        </p:spPr>
        <p:txBody>
          <a:bodyPr anchor="b"/>
          <a:lstStyle>
            <a:lvl1pPr algn="l">
              <a:defRPr sz="6000" b="1" i="0">
                <a:solidFill>
                  <a:schemeClr val="bg1"/>
                </a:solidFill>
                <a:latin typeface="Proxima Nova Rg" panose="02000506030000020004" pitchFamily="2" charset="0"/>
              </a:defRPr>
            </a:lvl1pPr>
          </a:lstStyle>
          <a:p>
            <a:r>
              <a:rPr lang="en-US" dirty="0"/>
              <a:t>Intro Slide - Monogram</a:t>
            </a:r>
          </a:p>
        </p:txBody>
      </p:sp>
      <p:pic>
        <p:nvPicPr>
          <p:cNvPr id="10" name="Graphic 8">
            <a:extLst>
              <a:ext uri="{FF2B5EF4-FFF2-40B4-BE49-F238E27FC236}">
                <a16:creationId xmlns:a16="http://schemas.microsoft.com/office/drawing/2014/main" id="{F7849BD5-9C11-5D44-854F-7027C6FBA99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2000" y="928012"/>
            <a:ext cx="4734560" cy="416812"/>
          </a:xfrm>
          <a:prstGeom prst="rect">
            <a:avLst/>
          </a:prstGeom>
        </p:spPr>
      </p:pic>
    </p:spTree>
    <p:extLst>
      <p:ext uri="{BB962C8B-B14F-4D97-AF65-F5344CB8AC3E}">
        <p14:creationId xmlns:p14="http://schemas.microsoft.com/office/powerpoint/2010/main" val="3108423017"/>
      </p:ext>
    </p:extLst>
  </p:cSld>
  <p:clrMapOvr>
    <a:masterClrMapping/>
  </p:clrMapOvr>
  <p:extLst>
    <p:ext uri="{DCECCB84-F9BA-43D5-87BE-67443E8EF086}">
      <p15:sldGuideLst xmlns:p15="http://schemas.microsoft.com/office/powerpoint/2012/main">
        <p15:guide id="1" pos="6243">
          <p15:clr>
            <a:srgbClr val="FBAE40"/>
          </p15:clr>
        </p15:guide>
        <p15:guide id="2" orient="horz" pos="584">
          <p15:clr>
            <a:srgbClr val="FBAE40"/>
          </p15:clr>
        </p15:guide>
        <p15:guide id="3" orient="horz" pos="991">
          <p15:clr>
            <a:srgbClr val="FBAE40"/>
          </p15:clr>
        </p15:guide>
        <p15:guide id="4" pos="483">
          <p15:clr>
            <a:srgbClr val="FBAE40"/>
          </p15:clr>
        </p15:guide>
        <p15:guide id="5" orient="horz" pos="2558">
          <p15:clr>
            <a:srgbClr val="FBAE40"/>
          </p15:clr>
        </p15:guide>
        <p15:guide id="6" orient="horz" pos="274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eet the Team - 3 Profiles">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5" y="476722"/>
            <a:ext cx="10610239"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Meet the Team - 3 Profiles</a:t>
            </a:r>
          </a:p>
        </p:txBody>
      </p:sp>
      <p:sp>
        <p:nvSpPr>
          <p:cNvPr id="4" name="Picture Placeholder 3">
            <a:extLst>
              <a:ext uri="{FF2B5EF4-FFF2-40B4-BE49-F238E27FC236}">
                <a16:creationId xmlns:a16="http://schemas.microsoft.com/office/drawing/2014/main" id="{95B97E4E-7184-234F-BA6B-9A3EECF693B0}"/>
              </a:ext>
            </a:extLst>
          </p:cNvPr>
          <p:cNvSpPr>
            <a:spLocks noGrp="1"/>
          </p:cNvSpPr>
          <p:nvPr>
            <p:ph type="pic" sz="quarter" idx="13"/>
          </p:nvPr>
        </p:nvSpPr>
        <p:spPr>
          <a:xfrm>
            <a:off x="1609025" y="1861264"/>
            <a:ext cx="1884363" cy="1901825"/>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BD7A6459-A21C-1442-A11B-62DE80B2521C}"/>
              </a:ext>
            </a:extLst>
          </p:cNvPr>
          <p:cNvSpPr>
            <a:spLocks noGrp="1"/>
          </p:cNvSpPr>
          <p:nvPr>
            <p:ph type="body" sz="quarter" idx="14" hasCustomPrompt="1"/>
          </p:nvPr>
        </p:nvSpPr>
        <p:spPr>
          <a:xfrm>
            <a:off x="1088141" y="4099995"/>
            <a:ext cx="2926143" cy="339026"/>
          </a:xfrm>
        </p:spPr>
        <p:txBody>
          <a:bodyPr anchor="ctr"/>
          <a:lstStyle>
            <a:lvl1pPr marL="0" indent="0" algn="ctr">
              <a:buNone/>
              <a:defRPr b="1" i="0">
                <a:solidFill>
                  <a:schemeClr val="accent2"/>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Name</a:t>
            </a:r>
          </a:p>
        </p:txBody>
      </p:sp>
      <p:sp>
        <p:nvSpPr>
          <p:cNvPr id="10" name="Text Placeholder 7">
            <a:extLst>
              <a:ext uri="{FF2B5EF4-FFF2-40B4-BE49-F238E27FC236}">
                <a16:creationId xmlns:a16="http://schemas.microsoft.com/office/drawing/2014/main" id="{A8F2CEF9-97A9-E642-94BC-55A6D7AD5BE9}"/>
              </a:ext>
            </a:extLst>
          </p:cNvPr>
          <p:cNvSpPr>
            <a:spLocks noGrp="1"/>
          </p:cNvSpPr>
          <p:nvPr>
            <p:ph type="body" sz="quarter" idx="15" hasCustomPrompt="1"/>
          </p:nvPr>
        </p:nvSpPr>
        <p:spPr>
          <a:xfrm>
            <a:off x="1088141" y="4498108"/>
            <a:ext cx="2926143" cy="285436"/>
          </a:xfrm>
        </p:spPr>
        <p:txBody>
          <a:bodyPr anchor="ctr">
            <a:normAutofit/>
          </a:bodyPr>
          <a:lstStyle>
            <a:lvl1pPr marL="0" indent="0" algn="ctr">
              <a:buNone/>
              <a:defRPr sz="1800" b="1" i="0">
                <a:solidFill>
                  <a:schemeClr val="accent3"/>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Title</a:t>
            </a:r>
          </a:p>
        </p:txBody>
      </p:sp>
      <p:sp>
        <p:nvSpPr>
          <p:cNvPr id="11" name="Text Placeholder 7">
            <a:extLst>
              <a:ext uri="{FF2B5EF4-FFF2-40B4-BE49-F238E27FC236}">
                <a16:creationId xmlns:a16="http://schemas.microsoft.com/office/drawing/2014/main" id="{DE1B79F5-704D-5A40-86A4-06225CB87EC0}"/>
              </a:ext>
            </a:extLst>
          </p:cNvPr>
          <p:cNvSpPr>
            <a:spLocks noGrp="1"/>
          </p:cNvSpPr>
          <p:nvPr>
            <p:ph type="body" sz="quarter" idx="16" hasCustomPrompt="1"/>
          </p:nvPr>
        </p:nvSpPr>
        <p:spPr>
          <a:xfrm>
            <a:off x="1088141" y="4943999"/>
            <a:ext cx="2926143" cy="1102201"/>
          </a:xfrm>
        </p:spPr>
        <p:txBody>
          <a:bodyPr anchor="t">
            <a:normAutofit/>
          </a:bodyPr>
          <a:lstStyle>
            <a:lvl1pPr marL="0" indent="0" algn="ctr">
              <a:buNone/>
              <a:defRPr sz="1800" b="0" i="0">
                <a:solidFill>
                  <a:schemeClr val="tx1"/>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Description</a:t>
            </a:r>
          </a:p>
        </p:txBody>
      </p:sp>
      <p:cxnSp>
        <p:nvCxnSpPr>
          <p:cNvPr id="13" name="Straight Connector 12">
            <a:extLst>
              <a:ext uri="{FF2B5EF4-FFF2-40B4-BE49-F238E27FC236}">
                <a16:creationId xmlns:a16="http://schemas.microsoft.com/office/drawing/2014/main" id="{776C0959-CF70-2B46-A07D-8915A0E5C0A6}"/>
              </a:ext>
            </a:extLst>
          </p:cNvPr>
          <p:cNvCxnSpPr>
            <a:cxnSpLocks/>
          </p:cNvCxnSpPr>
          <p:nvPr userDrawn="1"/>
        </p:nvCxnSpPr>
        <p:spPr>
          <a:xfrm flipH="1">
            <a:off x="2049040" y="3978396"/>
            <a:ext cx="1004341"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9" name="Picture Placeholder 3">
            <a:extLst>
              <a:ext uri="{FF2B5EF4-FFF2-40B4-BE49-F238E27FC236}">
                <a16:creationId xmlns:a16="http://schemas.microsoft.com/office/drawing/2014/main" id="{B018D83C-D9C2-164A-BAA0-1693A29FDDB0}"/>
              </a:ext>
            </a:extLst>
          </p:cNvPr>
          <p:cNvSpPr>
            <a:spLocks noGrp="1"/>
          </p:cNvSpPr>
          <p:nvPr>
            <p:ph type="pic" sz="quarter" idx="17"/>
          </p:nvPr>
        </p:nvSpPr>
        <p:spPr>
          <a:xfrm>
            <a:off x="5166041" y="1861264"/>
            <a:ext cx="1884363" cy="1901825"/>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20" name="Text Placeholder 7">
            <a:extLst>
              <a:ext uri="{FF2B5EF4-FFF2-40B4-BE49-F238E27FC236}">
                <a16:creationId xmlns:a16="http://schemas.microsoft.com/office/drawing/2014/main" id="{D45E3436-75BA-6C4F-A3AD-0512FCA25B59}"/>
              </a:ext>
            </a:extLst>
          </p:cNvPr>
          <p:cNvSpPr>
            <a:spLocks noGrp="1"/>
          </p:cNvSpPr>
          <p:nvPr>
            <p:ph type="body" sz="quarter" idx="18" hasCustomPrompt="1"/>
          </p:nvPr>
        </p:nvSpPr>
        <p:spPr>
          <a:xfrm>
            <a:off x="4645157" y="4099995"/>
            <a:ext cx="2926143" cy="339026"/>
          </a:xfrm>
        </p:spPr>
        <p:txBody>
          <a:bodyPr anchor="ctr"/>
          <a:lstStyle>
            <a:lvl1pPr marL="0" indent="0" algn="ctr">
              <a:buNone/>
              <a:defRPr b="1" i="0">
                <a:solidFill>
                  <a:schemeClr val="accent2"/>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Name</a:t>
            </a:r>
          </a:p>
        </p:txBody>
      </p:sp>
      <p:sp>
        <p:nvSpPr>
          <p:cNvPr id="21" name="Text Placeholder 7">
            <a:extLst>
              <a:ext uri="{FF2B5EF4-FFF2-40B4-BE49-F238E27FC236}">
                <a16:creationId xmlns:a16="http://schemas.microsoft.com/office/drawing/2014/main" id="{26D1318F-1B29-794A-A5C4-2F2878439965}"/>
              </a:ext>
            </a:extLst>
          </p:cNvPr>
          <p:cNvSpPr>
            <a:spLocks noGrp="1"/>
          </p:cNvSpPr>
          <p:nvPr>
            <p:ph type="body" sz="quarter" idx="19" hasCustomPrompt="1"/>
          </p:nvPr>
        </p:nvSpPr>
        <p:spPr>
          <a:xfrm>
            <a:off x="4645157" y="4498108"/>
            <a:ext cx="2926143" cy="285436"/>
          </a:xfrm>
        </p:spPr>
        <p:txBody>
          <a:bodyPr anchor="ctr">
            <a:normAutofit/>
          </a:bodyPr>
          <a:lstStyle>
            <a:lvl1pPr marL="0" indent="0" algn="ctr">
              <a:buNone/>
              <a:defRPr sz="1800" b="1" i="0">
                <a:solidFill>
                  <a:schemeClr val="accent3"/>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Title</a:t>
            </a:r>
          </a:p>
        </p:txBody>
      </p:sp>
      <p:sp>
        <p:nvSpPr>
          <p:cNvPr id="22" name="Text Placeholder 7">
            <a:extLst>
              <a:ext uri="{FF2B5EF4-FFF2-40B4-BE49-F238E27FC236}">
                <a16:creationId xmlns:a16="http://schemas.microsoft.com/office/drawing/2014/main" id="{BAB2693E-0F42-5943-9CDE-F764D6F16B36}"/>
              </a:ext>
            </a:extLst>
          </p:cNvPr>
          <p:cNvSpPr>
            <a:spLocks noGrp="1"/>
          </p:cNvSpPr>
          <p:nvPr>
            <p:ph type="body" sz="quarter" idx="20" hasCustomPrompt="1"/>
          </p:nvPr>
        </p:nvSpPr>
        <p:spPr>
          <a:xfrm>
            <a:off x="4645157" y="4943999"/>
            <a:ext cx="2926143" cy="1102201"/>
          </a:xfrm>
        </p:spPr>
        <p:txBody>
          <a:bodyPr anchor="t">
            <a:normAutofit/>
          </a:bodyPr>
          <a:lstStyle>
            <a:lvl1pPr marL="0" indent="0" algn="ctr">
              <a:buNone/>
              <a:defRPr sz="1800" b="0" i="0">
                <a:solidFill>
                  <a:schemeClr val="tx1"/>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Description</a:t>
            </a:r>
          </a:p>
        </p:txBody>
      </p:sp>
      <p:cxnSp>
        <p:nvCxnSpPr>
          <p:cNvPr id="23" name="Straight Connector 22">
            <a:extLst>
              <a:ext uri="{FF2B5EF4-FFF2-40B4-BE49-F238E27FC236}">
                <a16:creationId xmlns:a16="http://schemas.microsoft.com/office/drawing/2014/main" id="{F3F0BD70-16B4-3E45-A3A1-01D7F662B1EF}"/>
              </a:ext>
            </a:extLst>
          </p:cNvPr>
          <p:cNvCxnSpPr>
            <a:cxnSpLocks/>
          </p:cNvCxnSpPr>
          <p:nvPr userDrawn="1"/>
        </p:nvCxnSpPr>
        <p:spPr>
          <a:xfrm flipH="1">
            <a:off x="5606056" y="3978396"/>
            <a:ext cx="1004341"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4" name="Picture Placeholder 3">
            <a:extLst>
              <a:ext uri="{FF2B5EF4-FFF2-40B4-BE49-F238E27FC236}">
                <a16:creationId xmlns:a16="http://schemas.microsoft.com/office/drawing/2014/main" id="{3726E9E4-6602-B84C-B4B2-0A06C5C093CA}"/>
              </a:ext>
            </a:extLst>
          </p:cNvPr>
          <p:cNvSpPr>
            <a:spLocks noGrp="1"/>
          </p:cNvSpPr>
          <p:nvPr>
            <p:ph type="pic" sz="quarter" idx="21"/>
          </p:nvPr>
        </p:nvSpPr>
        <p:spPr>
          <a:xfrm>
            <a:off x="8741345" y="1861264"/>
            <a:ext cx="1884363" cy="1901825"/>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25" name="Text Placeholder 7">
            <a:extLst>
              <a:ext uri="{FF2B5EF4-FFF2-40B4-BE49-F238E27FC236}">
                <a16:creationId xmlns:a16="http://schemas.microsoft.com/office/drawing/2014/main" id="{4F66B470-33A4-8C40-A0C1-FE0405F739B3}"/>
              </a:ext>
            </a:extLst>
          </p:cNvPr>
          <p:cNvSpPr>
            <a:spLocks noGrp="1"/>
          </p:cNvSpPr>
          <p:nvPr>
            <p:ph type="body" sz="quarter" idx="22" hasCustomPrompt="1"/>
          </p:nvPr>
        </p:nvSpPr>
        <p:spPr>
          <a:xfrm>
            <a:off x="8220461" y="4099995"/>
            <a:ext cx="2926143" cy="339026"/>
          </a:xfrm>
        </p:spPr>
        <p:txBody>
          <a:bodyPr anchor="ctr"/>
          <a:lstStyle>
            <a:lvl1pPr marL="0" indent="0" algn="ctr">
              <a:buNone/>
              <a:defRPr b="1" i="0">
                <a:solidFill>
                  <a:schemeClr val="accent2"/>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Name</a:t>
            </a:r>
          </a:p>
        </p:txBody>
      </p:sp>
      <p:sp>
        <p:nvSpPr>
          <p:cNvPr id="26" name="Text Placeholder 7">
            <a:extLst>
              <a:ext uri="{FF2B5EF4-FFF2-40B4-BE49-F238E27FC236}">
                <a16:creationId xmlns:a16="http://schemas.microsoft.com/office/drawing/2014/main" id="{3A41CD59-4E6B-FA4F-B0A1-887D84986399}"/>
              </a:ext>
            </a:extLst>
          </p:cNvPr>
          <p:cNvSpPr>
            <a:spLocks noGrp="1"/>
          </p:cNvSpPr>
          <p:nvPr>
            <p:ph type="body" sz="quarter" idx="23" hasCustomPrompt="1"/>
          </p:nvPr>
        </p:nvSpPr>
        <p:spPr>
          <a:xfrm>
            <a:off x="8220461" y="4498108"/>
            <a:ext cx="2926143" cy="285436"/>
          </a:xfrm>
        </p:spPr>
        <p:txBody>
          <a:bodyPr anchor="ctr">
            <a:normAutofit/>
          </a:bodyPr>
          <a:lstStyle>
            <a:lvl1pPr marL="0" indent="0" algn="ctr">
              <a:buNone/>
              <a:defRPr sz="1800" b="1" i="0">
                <a:solidFill>
                  <a:schemeClr val="accent3"/>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Title</a:t>
            </a:r>
          </a:p>
        </p:txBody>
      </p:sp>
      <p:sp>
        <p:nvSpPr>
          <p:cNvPr id="27" name="Text Placeholder 7">
            <a:extLst>
              <a:ext uri="{FF2B5EF4-FFF2-40B4-BE49-F238E27FC236}">
                <a16:creationId xmlns:a16="http://schemas.microsoft.com/office/drawing/2014/main" id="{63735AA2-BC8E-9945-91B9-5618B63B5042}"/>
              </a:ext>
            </a:extLst>
          </p:cNvPr>
          <p:cNvSpPr>
            <a:spLocks noGrp="1"/>
          </p:cNvSpPr>
          <p:nvPr>
            <p:ph type="body" sz="quarter" idx="24" hasCustomPrompt="1"/>
          </p:nvPr>
        </p:nvSpPr>
        <p:spPr>
          <a:xfrm>
            <a:off x="8220461" y="4943999"/>
            <a:ext cx="2926143" cy="1102201"/>
          </a:xfrm>
        </p:spPr>
        <p:txBody>
          <a:bodyPr anchor="t">
            <a:normAutofit/>
          </a:bodyPr>
          <a:lstStyle>
            <a:lvl1pPr marL="0" indent="0" algn="ctr">
              <a:buNone/>
              <a:defRPr sz="1800" b="0" i="0">
                <a:solidFill>
                  <a:schemeClr val="tx1"/>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Description</a:t>
            </a:r>
          </a:p>
        </p:txBody>
      </p:sp>
      <p:cxnSp>
        <p:nvCxnSpPr>
          <p:cNvPr id="28" name="Straight Connector 27">
            <a:extLst>
              <a:ext uri="{FF2B5EF4-FFF2-40B4-BE49-F238E27FC236}">
                <a16:creationId xmlns:a16="http://schemas.microsoft.com/office/drawing/2014/main" id="{0F468785-BF21-9F4B-8797-82A8D19E9623}"/>
              </a:ext>
            </a:extLst>
          </p:cNvPr>
          <p:cNvCxnSpPr>
            <a:cxnSpLocks/>
          </p:cNvCxnSpPr>
          <p:nvPr userDrawn="1"/>
        </p:nvCxnSpPr>
        <p:spPr>
          <a:xfrm flipH="1">
            <a:off x="9181360" y="3978396"/>
            <a:ext cx="1004341"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0" name="Slide Number Placeholder 5">
            <a:extLst>
              <a:ext uri="{FF2B5EF4-FFF2-40B4-BE49-F238E27FC236}">
                <a16:creationId xmlns:a16="http://schemas.microsoft.com/office/drawing/2014/main" id="{70CB3332-03E0-A04A-BAC4-A603576BAAB3}"/>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Proxima Nova Rg" panose="02000506030000020004" pitchFamily="2" charset="0"/>
              </a:defRPr>
            </a:lvl1pPr>
          </a:lstStyle>
          <a:p>
            <a:fld id="{54797FC3-DC33-DA47-95F6-F7EB925D69E8}" type="slidenum">
              <a:rPr lang="en-US" smtClean="0"/>
              <a:pPr/>
              <a:t>‹#›</a:t>
            </a:fld>
            <a:endParaRPr lang="en-US" dirty="0"/>
          </a:p>
        </p:txBody>
      </p:sp>
      <p:cxnSp>
        <p:nvCxnSpPr>
          <p:cNvPr id="31" name="Straight Connector 30">
            <a:extLst>
              <a:ext uri="{FF2B5EF4-FFF2-40B4-BE49-F238E27FC236}">
                <a16:creationId xmlns:a16="http://schemas.microsoft.com/office/drawing/2014/main" id="{6BE253E1-8640-8F4A-A0B0-47F028DC03C6}"/>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6" name="TextBox 35">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38" name="Footer Placeholder 1"/>
          <p:cNvSpPr>
            <a:spLocks noGrp="1"/>
          </p:cNvSpPr>
          <p:nvPr>
            <p:ph type="ftr" sz="quarter" idx="10"/>
          </p:nvPr>
        </p:nvSpPr>
        <p:spPr>
          <a:xfrm>
            <a:off x="3751383" y="6502713"/>
            <a:ext cx="6471140" cy="208250"/>
          </a:xfrm>
        </p:spPr>
        <p:txBody>
          <a:bodyPr lIns="0" tIns="0" rIns="0" bIns="0" anchor="b"/>
          <a:lstStyle>
            <a:lvl1pPr algn="l">
              <a:defRPr sz="1000" b="0" i="0">
                <a:solidFill>
                  <a:schemeClr val="bg1"/>
                </a:solidFill>
                <a:latin typeface="Proxima Nova Rg" panose="02000506030000020004" pitchFamily="2" charset="0"/>
              </a:defRPr>
            </a:lvl1pPr>
          </a:lstStyle>
          <a:p>
            <a:r>
              <a:rPr lang="en-GB"/>
              <a:t>UAB HEERSINK SCHOOL OF MEDICINE</a:t>
            </a:r>
            <a:endParaRPr lang="en-GB" dirty="0"/>
          </a:p>
        </p:txBody>
      </p:sp>
      <p:pic>
        <p:nvPicPr>
          <p:cNvPr id="29" name="Picture 2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1786772075"/>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169" userDrawn="1">
          <p15:clr>
            <a:srgbClr val="FBAE40"/>
          </p15:clr>
        </p15:guide>
        <p15:guide id="3" pos="339" userDrawn="1">
          <p15:clr>
            <a:srgbClr val="FBAE40"/>
          </p15:clr>
        </p15:guide>
        <p15:guide id="4" orient="horz" pos="4252" userDrawn="1">
          <p15:clr>
            <a:srgbClr val="FBAE40"/>
          </p15:clr>
        </p15:guide>
        <p15:guide id="5" orient="horz" pos="2507" userDrawn="1">
          <p15:clr>
            <a:srgbClr val="FBAE40"/>
          </p15:clr>
        </p15:guide>
        <p15:guide id="6" orient="horz" pos="2584" userDrawn="1">
          <p15:clr>
            <a:srgbClr val="FBAE40"/>
          </p15:clr>
        </p15:guide>
        <p15:guide id="7" pos="7023" userDrawn="1">
          <p15:clr>
            <a:srgbClr val="FBAE40"/>
          </p15:clr>
        </p15:guide>
        <p15:guide id="8" pos="7159" userDrawn="1">
          <p15:clr>
            <a:srgbClr val="FBAE40"/>
          </p15:clr>
        </p15:guide>
        <p15:guide id="9" pos="5176" userDrawn="1">
          <p15:clr>
            <a:srgbClr val="FBAE40"/>
          </p15:clr>
        </p15:guide>
        <p15:guide id="10" pos="687" userDrawn="1">
          <p15:clr>
            <a:srgbClr val="FBAE40"/>
          </p15:clr>
        </p15:guide>
        <p15:guide id="11" pos="2533" userDrawn="1">
          <p15:clr>
            <a:srgbClr val="FBAE40"/>
          </p15:clr>
        </p15:guide>
        <p15:guide id="12" pos="1601" userDrawn="1">
          <p15:clr>
            <a:srgbClr val="FBAE40"/>
          </p15:clr>
        </p15:guide>
        <p15:guide id="13" pos="6108" userDrawn="1">
          <p15:clr>
            <a:srgbClr val="FBAE40"/>
          </p15:clr>
        </p15:guide>
        <p15:guide id="14" orient="horz" pos="432" userDrawn="1">
          <p15:clr>
            <a:srgbClr val="FBAE40"/>
          </p15:clr>
        </p15:guide>
        <p15:guide id="15" orient="horz" pos="3812"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eet the Team - 5 Profiles">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4" y="476722"/>
            <a:ext cx="10636465"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Meet the Team - 5 Profiles</a:t>
            </a:r>
          </a:p>
        </p:txBody>
      </p:sp>
      <p:sp>
        <p:nvSpPr>
          <p:cNvPr id="4" name="Picture Placeholder 3">
            <a:extLst>
              <a:ext uri="{FF2B5EF4-FFF2-40B4-BE49-F238E27FC236}">
                <a16:creationId xmlns:a16="http://schemas.microsoft.com/office/drawing/2014/main" id="{95B97E4E-7184-234F-BA6B-9A3EECF693B0}"/>
              </a:ext>
            </a:extLst>
          </p:cNvPr>
          <p:cNvSpPr>
            <a:spLocks noGrp="1"/>
          </p:cNvSpPr>
          <p:nvPr>
            <p:ph type="pic" sz="quarter" idx="13"/>
          </p:nvPr>
        </p:nvSpPr>
        <p:spPr>
          <a:xfrm>
            <a:off x="538163" y="1808080"/>
            <a:ext cx="1835988" cy="1711253"/>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BD7A6459-A21C-1442-A11B-62DE80B2521C}"/>
              </a:ext>
            </a:extLst>
          </p:cNvPr>
          <p:cNvSpPr>
            <a:spLocks noGrp="1"/>
          </p:cNvSpPr>
          <p:nvPr>
            <p:ph type="body" sz="quarter" idx="14" hasCustomPrompt="1"/>
          </p:nvPr>
        </p:nvSpPr>
        <p:spPr>
          <a:xfrm>
            <a:off x="538163" y="3856239"/>
            <a:ext cx="1835988" cy="339026"/>
          </a:xfrm>
        </p:spPr>
        <p:txBody>
          <a:bodyPr anchor="ctr">
            <a:normAutofit/>
          </a:bodyPr>
          <a:lstStyle>
            <a:lvl1pPr marL="0" indent="0" algn="ctr">
              <a:buNone/>
              <a:defRPr sz="1600" b="1" i="0">
                <a:solidFill>
                  <a:schemeClr val="accent2"/>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Name</a:t>
            </a:r>
          </a:p>
        </p:txBody>
      </p:sp>
      <p:sp>
        <p:nvSpPr>
          <p:cNvPr id="10" name="Text Placeholder 7">
            <a:extLst>
              <a:ext uri="{FF2B5EF4-FFF2-40B4-BE49-F238E27FC236}">
                <a16:creationId xmlns:a16="http://schemas.microsoft.com/office/drawing/2014/main" id="{A8F2CEF9-97A9-E642-94BC-55A6D7AD5BE9}"/>
              </a:ext>
            </a:extLst>
          </p:cNvPr>
          <p:cNvSpPr>
            <a:spLocks noGrp="1"/>
          </p:cNvSpPr>
          <p:nvPr>
            <p:ph type="body" sz="quarter" idx="15" hasCustomPrompt="1"/>
          </p:nvPr>
        </p:nvSpPr>
        <p:spPr>
          <a:xfrm>
            <a:off x="538163" y="4254352"/>
            <a:ext cx="1835988" cy="285436"/>
          </a:xfrm>
        </p:spPr>
        <p:txBody>
          <a:bodyPr anchor="ctr">
            <a:normAutofit/>
          </a:bodyPr>
          <a:lstStyle>
            <a:lvl1pPr marL="0" indent="0" algn="ctr">
              <a:buNone/>
              <a:defRPr sz="1400" b="1" i="0">
                <a:solidFill>
                  <a:schemeClr val="accent3"/>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Title</a:t>
            </a:r>
          </a:p>
        </p:txBody>
      </p:sp>
      <p:sp>
        <p:nvSpPr>
          <p:cNvPr id="11" name="Text Placeholder 7">
            <a:extLst>
              <a:ext uri="{FF2B5EF4-FFF2-40B4-BE49-F238E27FC236}">
                <a16:creationId xmlns:a16="http://schemas.microsoft.com/office/drawing/2014/main" id="{DE1B79F5-704D-5A40-86A4-06225CB87EC0}"/>
              </a:ext>
            </a:extLst>
          </p:cNvPr>
          <p:cNvSpPr>
            <a:spLocks noGrp="1"/>
          </p:cNvSpPr>
          <p:nvPr>
            <p:ph type="body" sz="quarter" idx="16" hasCustomPrompt="1"/>
          </p:nvPr>
        </p:nvSpPr>
        <p:spPr>
          <a:xfrm>
            <a:off x="538163" y="4700243"/>
            <a:ext cx="1835988" cy="1478307"/>
          </a:xfrm>
        </p:spPr>
        <p:txBody>
          <a:bodyPr anchor="t">
            <a:normAutofit/>
          </a:bodyPr>
          <a:lstStyle>
            <a:lvl1pPr marL="0" indent="0" algn="ctr">
              <a:buNone/>
              <a:defRPr sz="1400" b="0" i="0">
                <a:solidFill>
                  <a:schemeClr val="tx1"/>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Description</a:t>
            </a:r>
          </a:p>
        </p:txBody>
      </p:sp>
      <p:cxnSp>
        <p:nvCxnSpPr>
          <p:cNvPr id="13" name="Straight Connector 12">
            <a:extLst>
              <a:ext uri="{FF2B5EF4-FFF2-40B4-BE49-F238E27FC236}">
                <a16:creationId xmlns:a16="http://schemas.microsoft.com/office/drawing/2014/main" id="{776C0959-CF70-2B46-A07D-8915A0E5C0A6}"/>
              </a:ext>
            </a:extLst>
          </p:cNvPr>
          <p:cNvCxnSpPr>
            <a:cxnSpLocks/>
          </p:cNvCxnSpPr>
          <p:nvPr userDrawn="1"/>
        </p:nvCxnSpPr>
        <p:spPr>
          <a:xfrm flipH="1">
            <a:off x="953988" y="3734640"/>
            <a:ext cx="1004341"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0" name="Slide Number Placeholder 5">
            <a:extLst>
              <a:ext uri="{FF2B5EF4-FFF2-40B4-BE49-F238E27FC236}">
                <a16:creationId xmlns:a16="http://schemas.microsoft.com/office/drawing/2014/main" id="{70CB3332-03E0-A04A-BAC4-A603576BAAB3}"/>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Proxima Nova Rg" panose="02000506030000020004" pitchFamily="2" charset="0"/>
              </a:defRPr>
            </a:lvl1pPr>
          </a:lstStyle>
          <a:p>
            <a:fld id="{54797FC3-DC33-DA47-95F6-F7EB925D69E8}" type="slidenum">
              <a:rPr lang="en-US" smtClean="0"/>
              <a:pPr/>
              <a:t>‹#›</a:t>
            </a:fld>
            <a:endParaRPr lang="en-US" dirty="0"/>
          </a:p>
        </p:txBody>
      </p:sp>
      <p:cxnSp>
        <p:nvCxnSpPr>
          <p:cNvPr id="31" name="Straight Connector 30">
            <a:extLst>
              <a:ext uri="{FF2B5EF4-FFF2-40B4-BE49-F238E27FC236}">
                <a16:creationId xmlns:a16="http://schemas.microsoft.com/office/drawing/2014/main" id="{6BE253E1-8640-8F4A-A0B0-47F028DC03C6}"/>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54" name="Picture Placeholder 3">
            <a:extLst>
              <a:ext uri="{FF2B5EF4-FFF2-40B4-BE49-F238E27FC236}">
                <a16:creationId xmlns:a16="http://schemas.microsoft.com/office/drawing/2014/main" id="{EF1A0F53-E7C2-F847-BBBD-4A9805F308FC}"/>
              </a:ext>
            </a:extLst>
          </p:cNvPr>
          <p:cNvSpPr>
            <a:spLocks noGrp="1"/>
          </p:cNvSpPr>
          <p:nvPr>
            <p:ph type="pic" sz="quarter" idx="17"/>
          </p:nvPr>
        </p:nvSpPr>
        <p:spPr>
          <a:xfrm>
            <a:off x="2859275" y="1808080"/>
            <a:ext cx="1835988" cy="1711253"/>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55" name="Text Placeholder 7">
            <a:extLst>
              <a:ext uri="{FF2B5EF4-FFF2-40B4-BE49-F238E27FC236}">
                <a16:creationId xmlns:a16="http://schemas.microsoft.com/office/drawing/2014/main" id="{7B481680-9ED9-5F4B-9DBC-8AFFDE9DEE4C}"/>
              </a:ext>
            </a:extLst>
          </p:cNvPr>
          <p:cNvSpPr>
            <a:spLocks noGrp="1"/>
          </p:cNvSpPr>
          <p:nvPr>
            <p:ph type="body" sz="quarter" idx="18" hasCustomPrompt="1"/>
          </p:nvPr>
        </p:nvSpPr>
        <p:spPr>
          <a:xfrm>
            <a:off x="2858087" y="3856239"/>
            <a:ext cx="1835988" cy="339026"/>
          </a:xfrm>
        </p:spPr>
        <p:txBody>
          <a:bodyPr anchor="ctr">
            <a:normAutofit/>
          </a:bodyPr>
          <a:lstStyle>
            <a:lvl1pPr marL="0" indent="0" algn="ctr">
              <a:buNone/>
              <a:defRPr sz="1600" b="1" i="0">
                <a:solidFill>
                  <a:schemeClr val="accent2"/>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Name</a:t>
            </a:r>
          </a:p>
        </p:txBody>
      </p:sp>
      <p:sp>
        <p:nvSpPr>
          <p:cNvPr id="56" name="Text Placeholder 7">
            <a:extLst>
              <a:ext uri="{FF2B5EF4-FFF2-40B4-BE49-F238E27FC236}">
                <a16:creationId xmlns:a16="http://schemas.microsoft.com/office/drawing/2014/main" id="{E5F11699-2468-D548-80EB-F0189B19DF35}"/>
              </a:ext>
            </a:extLst>
          </p:cNvPr>
          <p:cNvSpPr>
            <a:spLocks noGrp="1"/>
          </p:cNvSpPr>
          <p:nvPr>
            <p:ph type="body" sz="quarter" idx="19" hasCustomPrompt="1"/>
          </p:nvPr>
        </p:nvSpPr>
        <p:spPr>
          <a:xfrm>
            <a:off x="2858087" y="4254352"/>
            <a:ext cx="1835988" cy="285436"/>
          </a:xfrm>
        </p:spPr>
        <p:txBody>
          <a:bodyPr anchor="ctr">
            <a:normAutofit/>
          </a:bodyPr>
          <a:lstStyle>
            <a:lvl1pPr marL="0" indent="0" algn="ctr">
              <a:buNone/>
              <a:defRPr sz="1400" b="1" i="0">
                <a:solidFill>
                  <a:schemeClr val="accent3"/>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Title</a:t>
            </a:r>
          </a:p>
        </p:txBody>
      </p:sp>
      <p:sp>
        <p:nvSpPr>
          <p:cNvPr id="57" name="Text Placeholder 7">
            <a:extLst>
              <a:ext uri="{FF2B5EF4-FFF2-40B4-BE49-F238E27FC236}">
                <a16:creationId xmlns:a16="http://schemas.microsoft.com/office/drawing/2014/main" id="{6C57E762-522E-DD40-9331-80B0111F9C6B}"/>
              </a:ext>
            </a:extLst>
          </p:cNvPr>
          <p:cNvSpPr>
            <a:spLocks noGrp="1"/>
          </p:cNvSpPr>
          <p:nvPr>
            <p:ph type="body" sz="quarter" idx="20" hasCustomPrompt="1"/>
          </p:nvPr>
        </p:nvSpPr>
        <p:spPr>
          <a:xfrm>
            <a:off x="2858087" y="4700243"/>
            <a:ext cx="1835988" cy="1478307"/>
          </a:xfrm>
        </p:spPr>
        <p:txBody>
          <a:bodyPr anchor="t">
            <a:normAutofit/>
          </a:bodyPr>
          <a:lstStyle>
            <a:lvl1pPr marL="0" indent="0" algn="ctr">
              <a:buNone/>
              <a:defRPr sz="1400" b="0" i="0">
                <a:solidFill>
                  <a:schemeClr val="tx1"/>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Description</a:t>
            </a:r>
          </a:p>
        </p:txBody>
      </p:sp>
      <p:cxnSp>
        <p:nvCxnSpPr>
          <p:cNvPr id="58" name="Straight Connector 57">
            <a:extLst>
              <a:ext uri="{FF2B5EF4-FFF2-40B4-BE49-F238E27FC236}">
                <a16:creationId xmlns:a16="http://schemas.microsoft.com/office/drawing/2014/main" id="{CAE1DE42-CB13-524B-A1A4-0658DBEB2E95}"/>
              </a:ext>
            </a:extLst>
          </p:cNvPr>
          <p:cNvCxnSpPr>
            <a:cxnSpLocks/>
          </p:cNvCxnSpPr>
          <p:nvPr userDrawn="1"/>
        </p:nvCxnSpPr>
        <p:spPr>
          <a:xfrm flipH="1">
            <a:off x="3273908" y="3734640"/>
            <a:ext cx="1004341"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9" name="Picture Placeholder 3">
            <a:extLst>
              <a:ext uri="{FF2B5EF4-FFF2-40B4-BE49-F238E27FC236}">
                <a16:creationId xmlns:a16="http://schemas.microsoft.com/office/drawing/2014/main" id="{B8145BBC-2BA8-0E41-A2B1-D82CE406F98B}"/>
              </a:ext>
            </a:extLst>
          </p:cNvPr>
          <p:cNvSpPr>
            <a:spLocks noGrp="1"/>
          </p:cNvSpPr>
          <p:nvPr>
            <p:ph type="pic" sz="quarter" idx="21"/>
          </p:nvPr>
        </p:nvSpPr>
        <p:spPr>
          <a:xfrm>
            <a:off x="5180387" y="1808080"/>
            <a:ext cx="1835988" cy="1711253"/>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60" name="Text Placeholder 7">
            <a:extLst>
              <a:ext uri="{FF2B5EF4-FFF2-40B4-BE49-F238E27FC236}">
                <a16:creationId xmlns:a16="http://schemas.microsoft.com/office/drawing/2014/main" id="{1D174840-C8B7-DB4F-9862-1CC77E60405F}"/>
              </a:ext>
            </a:extLst>
          </p:cNvPr>
          <p:cNvSpPr>
            <a:spLocks noGrp="1"/>
          </p:cNvSpPr>
          <p:nvPr>
            <p:ph type="body" sz="quarter" idx="22" hasCustomPrompt="1"/>
          </p:nvPr>
        </p:nvSpPr>
        <p:spPr>
          <a:xfrm>
            <a:off x="5178007" y="3856239"/>
            <a:ext cx="1835988" cy="339026"/>
          </a:xfrm>
        </p:spPr>
        <p:txBody>
          <a:bodyPr anchor="ctr">
            <a:normAutofit/>
          </a:bodyPr>
          <a:lstStyle>
            <a:lvl1pPr marL="0" indent="0" algn="ctr">
              <a:buNone/>
              <a:defRPr sz="1600" b="1" i="0">
                <a:solidFill>
                  <a:schemeClr val="accent2"/>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Name</a:t>
            </a:r>
          </a:p>
        </p:txBody>
      </p:sp>
      <p:sp>
        <p:nvSpPr>
          <p:cNvPr id="61" name="Text Placeholder 7">
            <a:extLst>
              <a:ext uri="{FF2B5EF4-FFF2-40B4-BE49-F238E27FC236}">
                <a16:creationId xmlns:a16="http://schemas.microsoft.com/office/drawing/2014/main" id="{294F2042-0B27-4741-B017-1BD06113BECC}"/>
              </a:ext>
            </a:extLst>
          </p:cNvPr>
          <p:cNvSpPr>
            <a:spLocks noGrp="1"/>
          </p:cNvSpPr>
          <p:nvPr>
            <p:ph type="body" sz="quarter" idx="23" hasCustomPrompt="1"/>
          </p:nvPr>
        </p:nvSpPr>
        <p:spPr>
          <a:xfrm>
            <a:off x="5178007" y="4254352"/>
            <a:ext cx="1835988" cy="285436"/>
          </a:xfrm>
        </p:spPr>
        <p:txBody>
          <a:bodyPr anchor="ctr">
            <a:normAutofit/>
          </a:bodyPr>
          <a:lstStyle>
            <a:lvl1pPr marL="0" indent="0" algn="ctr">
              <a:buNone/>
              <a:defRPr sz="1400" b="1" i="0">
                <a:solidFill>
                  <a:schemeClr val="accent3"/>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Title</a:t>
            </a:r>
          </a:p>
        </p:txBody>
      </p:sp>
      <p:sp>
        <p:nvSpPr>
          <p:cNvPr id="62" name="Text Placeholder 7">
            <a:extLst>
              <a:ext uri="{FF2B5EF4-FFF2-40B4-BE49-F238E27FC236}">
                <a16:creationId xmlns:a16="http://schemas.microsoft.com/office/drawing/2014/main" id="{28094B37-C635-4F4B-BD71-46406B02D18A}"/>
              </a:ext>
            </a:extLst>
          </p:cNvPr>
          <p:cNvSpPr>
            <a:spLocks noGrp="1"/>
          </p:cNvSpPr>
          <p:nvPr>
            <p:ph type="body" sz="quarter" idx="24" hasCustomPrompt="1"/>
          </p:nvPr>
        </p:nvSpPr>
        <p:spPr>
          <a:xfrm>
            <a:off x="5178007" y="4700243"/>
            <a:ext cx="1835988" cy="1478307"/>
          </a:xfrm>
        </p:spPr>
        <p:txBody>
          <a:bodyPr anchor="t">
            <a:normAutofit/>
          </a:bodyPr>
          <a:lstStyle>
            <a:lvl1pPr marL="0" indent="0" algn="ctr">
              <a:buNone/>
              <a:defRPr sz="1400" b="0" i="0">
                <a:solidFill>
                  <a:schemeClr val="tx1"/>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Description</a:t>
            </a:r>
          </a:p>
        </p:txBody>
      </p:sp>
      <p:cxnSp>
        <p:nvCxnSpPr>
          <p:cNvPr id="63" name="Straight Connector 62">
            <a:extLst>
              <a:ext uri="{FF2B5EF4-FFF2-40B4-BE49-F238E27FC236}">
                <a16:creationId xmlns:a16="http://schemas.microsoft.com/office/drawing/2014/main" id="{84C8C11F-1C92-F24A-B4AC-D6EBEBE6E53A}"/>
              </a:ext>
            </a:extLst>
          </p:cNvPr>
          <p:cNvCxnSpPr>
            <a:cxnSpLocks/>
          </p:cNvCxnSpPr>
          <p:nvPr userDrawn="1"/>
        </p:nvCxnSpPr>
        <p:spPr>
          <a:xfrm flipH="1">
            <a:off x="5593832" y="3734640"/>
            <a:ext cx="1004341"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4" name="Picture Placeholder 3">
            <a:extLst>
              <a:ext uri="{FF2B5EF4-FFF2-40B4-BE49-F238E27FC236}">
                <a16:creationId xmlns:a16="http://schemas.microsoft.com/office/drawing/2014/main" id="{148B1993-955A-F849-AEC7-F4BB70CC8724}"/>
              </a:ext>
            </a:extLst>
          </p:cNvPr>
          <p:cNvSpPr>
            <a:spLocks noGrp="1"/>
          </p:cNvSpPr>
          <p:nvPr>
            <p:ph type="pic" sz="quarter" idx="25"/>
          </p:nvPr>
        </p:nvSpPr>
        <p:spPr>
          <a:xfrm>
            <a:off x="7501499" y="1808080"/>
            <a:ext cx="1835988" cy="1711253"/>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65" name="Text Placeholder 7">
            <a:extLst>
              <a:ext uri="{FF2B5EF4-FFF2-40B4-BE49-F238E27FC236}">
                <a16:creationId xmlns:a16="http://schemas.microsoft.com/office/drawing/2014/main" id="{B7D55A6B-6006-B24D-B3C4-C24F1578043D}"/>
              </a:ext>
            </a:extLst>
          </p:cNvPr>
          <p:cNvSpPr>
            <a:spLocks noGrp="1"/>
          </p:cNvSpPr>
          <p:nvPr>
            <p:ph type="body" sz="quarter" idx="26" hasCustomPrompt="1"/>
          </p:nvPr>
        </p:nvSpPr>
        <p:spPr>
          <a:xfrm>
            <a:off x="7501499" y="3856239"/>
            <a:ext cx="1835988" cy="339026"/>
          </a:xfrm>
        </p:spPr>
        <p:txBody>
          <a:bodyPr anchor="ctr">
            <a:normAutofit/>
          </a:bodyPr>
          <a:lstStyle>
            <a:lvl1pPr marL="0" indent="0" algn="ctr">
              <a:buNone/>
              <a:defRPr sz="1600" b="1" i="0">
                <a:solidFill>
                  <a:schemeClr val="accent2"/>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Name</a:t>
            </a:r>
          </a:p>
        </p:txBody>
      </p:sp>
      <p:sp>
        <p:nvSpPr>
          <p:cNvPr id="66" name="Text Placeholder 7">
            <a:extLst>
              <a:ext uri="{FF2B5EF4-FFF2-40B4-BE49-F238E27FC236}">
                <a16:creationId xmlns:a16="http://schemas.microsoft.com/office/drawing/2014/main" id="{7DD43118-8AE4-3840-B0F7-3D4A9DAA1191}"/>
              </a:ext>
            </a:extLst>
          </p:cNvPr>
          <p:cNvSpPr>
            <a:spLocks noGrp="1"/>
          </p:cNvSpPr>
          <p:nvPr>
            <p:ph type="body" sz="quarter" idx="27" hasCustomPrompt="1"/>
          </p:nvPr>
        </p:nvSpPr>
        <p:spPr>
          <a:xfrm>
            <a:off x="7501499" y="4254352"/>
            <a:ext cx="1835988" cy="285436"/>
          </a:xfrm>
        </p:spPr>
        <p:txBody>
          <a:bodyPr anchor="ctr">
            <a:normAutofit/>
          </a:bodyPr>
          <a:lstStyle>
            <a:lvl1pPr marL="0" indent="0" algn="ctr">
              <a:buNone/>
              <a:defRPr sz="1400" b="1" i="0">
                <a:solidFill>
                  <a:schemeClr val="accent3"/>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Title</a:t>
            </a:r>
          </a:p>
        </p:txBody>
      </p:sp>
      <p:sp>
        <p:nvSpPr>
          <p:cNvPr id="67" name="Text Placeholder 7">
            <a:extLst>
              <a:ext uri="{FF2B5EF4-FFF2-40B4-BE49-F238E27FC236}">
                <a16:creationId xmlns:a16="http://schemas.microsoft.com/office/drawing/2014/main" id="{9527BE04-9D0E-4B4D-AD97-C40E3D8F8AC3}"/>
              </a:ext>
            </a:extLst>
          </p:cNvPr>
          <p:cNvSpPr>
            <a:spLocks noGrp="1"/>
          </p:cNvSpPr>
          <p:nvPr>
            <p:ph type="body" sz="quarter" idx="28" hasCustomPrompt="1"/>
          </p:nvPr>
        </p:nvSpPr>
        <p:spPr>
          <a:xfrm>
            <a:off x="7501499" y="4700243"/>
            <a:ext cx="1835988" cy="1478307"/>
          </a:xfrm>
        </p:spPr>
        <p:txBody>
          <a:bodyPr anchor="t">
            <a:normAutofit/>
          </a:bodyPr>
          <a:lstStyle>
            <a:lvl1pPr marL="0" indent="0" algn="ctr">
              <a:buNone/>
              <a:defRPr sz="1400" b="0" i="0">
                <a:solidFill>
                  <a:schemeClr val="tx1"/>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Description</a:t>
            </a:r>
          </a:p>
        </p:txBody>
      </p:sp>
      <p:cxnSp>
        <p:nvCxnSpPr>
          <p:cNvPr id="68" name="Straight Connector 67">
            <a:extLst>
              <a:ext uri="{FF2B5EF4-FFF2-40B4-BE49-F238E27FC236}">
                <a16:creationId xmlns:a16="http://schemas.microsoft.com/office/drawing/2014/main" id="{5FF92F2D-F465-0F46-948D-809D7102C224}"/>
              </a:ext>
            </a:extLst>
          </p:cNvPr>
          <p:cNvCxnSpPr>
            <a:cxnSpLocks/>
          </p:cNvCxnSpPr>
          <p:nvPr userDrawn="1"/>
        </p:nvCxnSpPr>
        <p:spPr>
          <a:xfrm flipH="1">
            <a:off x="7917324" y="3734640"/>
            <a:ext cx="1004341"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9" name="Picture Placeholder 3">
            <a:extLst>
              <a:ext uri="{FF2B5EF4-FFF2-40B4-BE49-F238E27FC236}">
                <a16:creationId xmlns:a16="http://schemas.microsoft.com/office/drawing/2014/main" id="{34E4767E-3447-1F41-A340-7C55E6A9F659}"/>
              </a:ext>
            </a:extLst>
          </p:cNvPr>
          <p:cNvSpPr>
            <a:spLocks noGrp="1"/>
          </p:cNvSpPr>
          <p:nvPr>
            <p:ph type="pic" sz="quarter" idx="29"/>
          </p:nvPr>
        </p:nvSpPr>
        <p:spPr>
          <a:xfrm>
            <a:off x="9822615" y="1808080"/>
            <a:ext cx="1835988" cy="1711253"/>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70" name="Text Placeholder 7">
            <a:extLst>
              <a:ext uri="{FF2B5EF4-FFF2-40B4-BE49-F238E27FC236}">
                <a16:creationId xmlns:a16="http://schemas.microsoft.com/office/drawing/2014/main" id="{9D338BB9-4D26-4F44-970D-8600E8FF6382}"/>
              </a:ext>
            </a:extLst>
          </p:cNvPr>
          <p:cNvSpPr>
            <a:spLocks noGrp="1"/>
          </p:cNvSpPr>
          <p:nvPr>
            <p:ph type="body" sz="quarter" idx="30" hasCustomPrompt="1"/>
          </p:nvPr>
        </p:nvSpPr>
        <p:spPr>
          <a:xfrm>
            <a:off x="9822615" y="3856239"/>
            <a:ext cx="1835988" cy="339026"/>
          </a:xfrm>
        </p:spPr>
        <p:txBody>
          <a:bodyPr anchor="ctr">
            <a:normAutofit/>
          </a:bodyPr>
          <a:lstStyle>
            <a:lvl1pPr marL="0" indent="0" algn="ctr">
              <a:buNone/>
              <a:defRPr sz="1600" b="1" i="0">
                <a:solidFill>
                  <a:schemeClr val="accent2"/>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Name</a:t>
            </a:r>
          </a:p>
        </p:txBody>
      </p:sp>
      <p:sp>
        <p:nvSpPr>
          <p:cNvPr id="71" name="Text Placeholder 7">
            <a:extLst>
              <a:ext uri="{FF2B5EF4-FFF2-40B4-BE49-F238E27FC236}">
                <a16:creationId xmlns:a16="http://schemas.microsoft.com/office/drawing/2014/main" id="{6330753E-E042-CF45-95CF-2F97180FD9D4}"/>
              </a:ext>
            </a:extLst>
          </p:cNvPr>
          <p:cNvSpPr>
            <a:spLocks noGrp="1"/>
          </p:cNvSpPr>
          <p:nvPr>
            <p:ph type="body" sz="quarter" idx="31" hasCustomPrompt="1"/>
          </p:nvPr>
        </p:nvSpPr>
        <p:spPr>
          <a:xfrm>
            <a:off x="9822615" y="4254352"/>
            <a:ext cx="1835988" cy="285436"/>
          </a:xfrm>
        </p:spPr>
        <p:txBody>
          <a:bodyPr anchor="ctr">
            <a:normAutofit/>
          </a:bodyPr>
          <a:lstStyle>
            <a:lvl1pPr marL="0" indent="0" algn="ctr">
              <a:buNone/>
              <a:defRPr sz="1400" b="1" i="0">
                <a:solidFill>
                  <a:schemeClr val="accent3"/>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Title</a:t>
            </a:r>
          </a:p>
        </p:txBody>
      </p:sp>
      <p:sp>
        <p:nvSpPr>
          <p:cNvPr id="72" name="Text Placeholder 7">
            <a:extLst>
              <a:ext uri="{FF2B5EF4-FFF2-40B4-BE49-F238E27FC236}">
                <a16:creationId xmlns:a16="http://schemas.microsoft.com/office/drawing/2014/main" id="{C2CD3CD8-8E82-4B42-A04F-CF2FC38CF99D}"/>
              </a:ext>
            </a:extLst>
          </p:cNvPr>
          <p:cNvSpPr>
            <a:spLocks noGrp="1"/>
          </p:cNvSpPr>
          <p:nvPr>
            <p:ph type="body" sz="quarter" idx="32" hasCustomPrompt="1"/>
          </p:nvPr>
        </p:nvSpPr>
        <p:spPr>
          <a:xfrm>
            <a:off x="9822615" y="4700243"/>
            <a:ext cx="1835988" cy="1478307"/>
          </a:xfrm>
        </p:spPr>
        <p:txBody>
          <a:bodyPr anchor="t">
            <a:normAutofit/>
          </a:bodyPr>
          <a:lstStyle>
            <a:lvl1pPr marL="0" indent="0" algn="ctr">
              <a:buNone/>
              <a:defRPr sz="1400" b="0" i="0">
                <a:solidFill>
                  <a:schemeClr val="tx1"/>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Description</a:t>
            </a:r>
          </a:p>
        </p:txBody>
      </p:sp>
      <p:cxnSp>
        <p:nvCxnSpPr>
          <p:cNvPr id="73" name="Straight Connector 72">
            <a:extLst>
              <a:ext uri="{FF2B5EF4-FFF2-40B4-BE49-F238E27FC236}">
                <a16:creationId xmlns:a16="http://schemas.microsoft.com/office/drawing/2014/main" id="{7520B97F-95CE-E54A-B092-ED9F885DD00B}"/>
              </a:ext>
            </a:extLst>
          </p:cNvPr>
          <p:cNvCxnSpPr>
            <a:cxnSpLocks/>
          </p:cNvCxnSpPr>
          <p:nvPr userDrawn="1"/>
        </p:nvCxnSpPr>
        <p:spPr>
          <a:xfrm flipH="1">
            <a:off x="10238436" y="3734640"/>
            <a:ext cx="1004341"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7" name="TextBox 36">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39" name="Footer Placeholder 1"/>
          <p:cNvSpPr>
            <a:spLocks noGrp="1"/>
          </p:cNvSpPr>
          <p:nvPr>
            <p:ph type="ftr" sz="quarter" idx="10"/>
          </p:nvPr>
        </p:nvSpPr>
        <p:spPr>
          <a:xfrm>
            <a:off x="3751383" y="6502713"/>
            <a:ext cx="6471140" cy="208250"/>
          </a:xfrm>
        </p:spPr>
        <p:txBody>
          <a:bodyPr lIns="0" tIns="0" rIns="0" bIns="0" anchor="b"/>
          <a:lstStyle>
            <a:lvl1pPr algn="l">
              <a:defRPr sz="1000" b="0" i="0">
                <a:solidFill>
                  <a:schemeClr val="bg1"/>
                </a:solidFill>
                <a:latin typeface="Proxima Nova Rg" panose="02000506030000020004" pitchFamily="2" charset="0"/>
              </a:defRPr>
            </a:lvl1pPr>
          </a:lstStyle>
          <a:p>
            <a:r>
              <a:rPr lang="en-GB"/>
              <a:t>UAB HEERSINK SCHOOL OF MEDICINE</a:t>
            </a:r>
            <a:endParaRPr lang="en-GB" dirty="0"/>
          </a:p>
        </p:txBody>
      </p:sp>
      <p:pic>
        <p:nvPicPr>
          <p:cNvPr id="34" name="Picture 3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3337694606"/>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355" userDrawn="1">
          <p15:clr>
            <a:srgbClr val="FBAE40"/>
          </p15:clr>
        </p15:guide>
        <p15:guide id="3" orient="horz" pos="2431" userDrawn="1">
          <p15:clr>
            <a:srgbClr val="FBAE40"/>
          </p15:clr>
        </p15:guide>
        <p15:guide id="4" orient="horz" pos="3947" userDrawn="1">
          <p15:clr>
            <a:srgbClr val="FBAE40"/>
          </p15:clr>
        </p15:guide>
        <p15:guide id="5" orient="horz" pos="4252" userDrawn="1">
          <p15:clr>
            <a:srgbClr val="FBAE40"/>
          </p15:clr>
        </p15:guide>
        <p15:guide id="6" orient="horz" pos="1135" userDrawn="1">
          <p15:clr>
            <a:srgbClr val="FBAE40"/>
          </p15:clr>
        </p15:guide>
        <p15:guide id="7" pos="339" userDrawn="1">
          <p15:clr>
            <a:srgbClr val="FBAE40"/>
          </p15:clr>
        </p15:guide>
        <p15:guide id="8" pos="7344" userDrawn="1">
          <p15:clr>
            <a:srgbClr val="FBAE40"/>
          </p15:clr>
        </p15:guide>
        <p15:guide id="9" pos="7159" userDrawn="1">
          <p15:clr>
            <a:srgbClr val="FBAE40"/>
          </p15:clr>
        </p15:guide>
        <p15:guide id="10" pos="6184" userDrawn="1">
          <p15:clr>
            <a:srgbClr val="FBAE40"/>
          </p15:clr>
        </p15:guide>
        <p15:guide id="11" pos="1499" userDrawn="1">
          <p15:clr>
            <a:srgbClr val="FBAE40"/>
          </p15:clr>
        </p15:guide>
        <p15:guide id="12" pos="1804" userDrawn="1">
          <p15:clr>
            <a:srgbClr val="FBAE40"/>
          </p15:clr>
        </p15:guide>
        <p15:guide id="13" pos="2956" userDrawn="1">
          <p15:clr>
            <a:srgbClr val="FBAE40"/>
          </p15:clr>
        </p15:guide>
        <p15:guide id="14" pos="3261" userDrawn="1">
          <p15:clr>
            <a:srgbClr val="FBAE40"/>
          </p15:clr>
        </p15:guide>
        <p15:guide id="15" pos="4423" userDrawn="1">
          <p15:clr>
            <a:srgbClr val="FBAE40"/>
          </p15:clr>
        </p15:guide>
        <p15:guide id="16" pos="4727" userDrawn="1">
          <p15:clr>
            <a:srgbClr val="FBAE40"/>
          </p15:clr>
        </p15:guide>
        <p15:guide id="17" pos="5879" userDrawn="1">
          <p15:clr>
            <a:srgbClr val="FBAE40"/>
          </p15:clr>
        </p15:guide>
        <p15:guide id="18" pos="7039" userDrawn="1">
          <p15:clr>
            <a:srgbClr val="FBAE40"/>
          </p15:clr>
        </p15:guide>
        <p15:guide id="19" orient="horz" pos="432"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and Table – Option 1">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1" y="476722"/>
            <a:ext cx="10636464"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Text and Table – Option 1</a:t>
            </a:r>
          </a:p>
        </p:txBody>
      </p:sp>
      <p:sp>
        <p:nvSpPr>
          <p:cNvPr id="30" name="Slide Number Placeholder 5">
            <a:extLst>
              <a:ext uri="{FF2B5EF4-FFF2-40B4-BE49-F238E27FC236}">
                <a16:creationId xmlns:a16="http://schemas.microsoft.com/office/drawing/2014/main" id="{70CB3332-03E0-A04A-BAC4-A603576BAAB3}"/>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Proxima Nova Rg" panose="02000506030000020004" pitchFamily="2" charset="0"/>
              </a:defRPr>
            </a:lvl1pPr>
          </a:lstStyle>
          <a:p>
            <a:fld id="{54797FC3-DC33-DA47-95F6-F7EB925D69E8}" type="slidenum">
              <a:rPr lang="en-US" smtClean="0"/>
              <a:pPr/>
              <a:t>‹#›</a:t>
            </a:fld>
            <a:endParaRPr lang="en-US" dirty="0"/>
          </a:p>
        </p:txBody>
      </p:sp>
      <p:cxnSp>
        <p:nvCxnSpPr>
          <p:cNvPr id="31" name="Straight Connector 30">
            <a:extLst>
              <a:ext uri="{FF2B5EF4-FFF2-40B4-BE49-F238E27FC236}">
                <a16:creationId xmlns:a16="http://schemas.microsoft.com/office/drawing/2014/main" id="{6BE253E1-8640-8F4A-A0B0-47F028DC03C6}"/>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 name="Table Placeholder 2">
            <a:extLst>
              <a:ext uri="{FF2B5EF4-FFF2-40B4-BE49-F238E27FC236}">
                <a16:creationId xmlns:a16="http://schemas.microsoft.com/office/drawing/2014/main" id="{6BF1EF8E-DA0B-704D-8521-ABAD7DBCCC90}"/>
              </a:ext>
            </a:extLst>
          </p:cNvPr>
          <p:cNvSpPr>
            <a:spLocks noGrp="1"/>
          </p:cNvSpPr>
          <p:nvPr>
            <p:ph type="tbl" sz="quarter" idx="10"/>
          </p:nvPr>
        </p:nvSpPr>
        <p:spPr>
          <a:xfrm>
            <a:off x="248129" y="1660419"/>
            <a:ext cx="6897785" cy="4360208"/>
          </a:xfrm>
        </p:spPr>
        <p:txBody>
          <a:bodyPr/>
          <a:lstStyle>
            <a:lvl1pPr marL="0" indent="0" algn="ctr">
              <a:buNone/>
              <a:defRPr b="0" i="0">
                <a:latin typeface="Proxima Nova Rg" panose="02000506030000020004" pitchFamily="2" charset="0"/>
              </a:defRPr>
            </a:lvl1pPr>
          </a:lstStyle>
          <a:p>
            <a:r>
              <a:rPr lang="en-US"/>
              <a:t>Click icon to add table</a:t>
            </a:r>
            <a:endParaRPr lang="en-US" dirty="0"/>
          </a:p>
        </p:txBody>
      </p:sp>
      <p:sp>
        <p:nvSpPr>
          <p:cNvPr id="11" name="Content Placeholder 2">
            <a:extLst>
              <a:ext uri="{FF2B5EF4-FFF2-40B4-BE49-F238E27FC236}">
                <a16:creationId xmlns:a16="http://schemas.microsoft.com/office/drawing/2014/main" id="{2E85957F-ACA5-D748-A069-E71676AF8CC2}"/>
              </a:ext>
            </a:extLst>
          </p:cNvPr>
          <p:cNvSpPr>
            <a:spLocks noGrp="1"/>
          </p:cNvSpPr>
          <p:nvPr>
            <p:ph idx="13"/>
          </p:nvPr>
        </p:nvSpPr>
        <p:spPr>
          <a:xfrm>
            <a:off x="7553550" y="1595976"/>
            <a:ext cx="3867331" cy="4351338"/>
          </a:xfrm>
        </p:spPr>
        <p:txBody>
          <a:bodyPr/>
          <a:lstStyle>
            <a:lvl1pPr>
              <a:lnSpc>
                <a:spcPct val="100000"/>
              </a:lnSpc>
              <a:defRPr b="0" i="0">
                <a:latin typeface="Proxima Nova Rg" panose="02000506030000020004" pitchFamily="2" charset="0"/>
              </a:defRPr>
            </a:lvl1pPr>
            <a:lvl2pPr>
              <a:lnSpc>
                <a:spcPct val="100000"/>
              </a:lnSpc>
              <a:defRPr b="0" i="0">
                <a:latin typeface="Proxima Nova Rg" panose="02000506030000020004" pitchFamily="2" charset="0"/>
              </a:defRPr>
            </a:lvl2pPr>
            <a:lvl3pPr>
              <a:lnSpc>
                <a:spcPct val="100000"/>
              </a:lnSpc>
              <a:defRPr b="0" i="0">
                <a:latin typeface="Proxima Nova Rg" panose="02000506030000020004" pitchFamily="2" charset="0"/>
              </a:defRPr>
            </a:lvl3pPr>
            <a:lvl4pPr>
              <a:lnSpc>
                <a:spcPct val="100000"/>
              </a:lnSpc>
              <a:defRPr b="0" i="0">
                <a:latin typeface="Proxima Nova Rg" panose="02000506030000020004" pitchFamily="2" charset="0"/>
              </a:defRPr>
            </a:lvl4pPr>
            <a:lvl5pPr>
              <a:lnSpc>
                <a:spcPct val="100000"/>
              </a:lnSpc>
              <a:defRPr b="0" i="0">
                <a:latin typeface="Proxima Nova Rg" panose="0200050603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Rectangle 13">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Box 14">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17" name="Footer Placeholder 1"/>
          <p:cNvSpPr>
            <a:spLocks noGrp="1"/>
          </p:cNvSpPr>
          <p:nvPr>
            <p:ph type="ftr" sz="quarter" idx="14"/>
          </p:nvPr>
        </p:nvSpPr>
        <p:spPr>
          <a:xfrm>
            <a:off x="3751383" y="6502713"/>
            <a:ext cx="6471140" cy="208250"/>
          </a:xfrm>
        </p:spPr>
        <p:txBody>
          <a:bodyPr lIns="0" tIns="0" rIns="0" bIns="0" anchor="b"/>
          <a:lstStyle>
            <a:lvl1pPr algn="l">
              <a:defRPr sz="1000" b="0" i="0">
                <a:solidFill>
                  <a:schemeClr val="bg1"/>
                </a:solidFill>
                <a:latin typeface="Proxima Nova Rg" panose="02000506030000020004" pitchFamily="2" charset="0"/>
              </a:defRPr>
            </a:lvl1pPr>
          </a:lstStyle>
          <a:p>
            <a:r>
              <a:rPr lang="en-GB"/>
              <a:t>UAB HEERSINK SCHOOL OF MEDICINE</a:t>
            </a:r>
            <a:endParaRPr lang="en-GB" dirty="0"/>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4112413867"/>
      </p:ext>
    </p:extLst>
  </p:cSld>
  <p:clrMapOvr>
    <a:masterClrMapping/>
  </p:clrMapOvr>
  <p:extLst>
    <p:ext uri="{DCECCB84-F9BA-43D5-87BE-67443E8EF086}">
      <p15:sldGuideLst xmlns:p15="http://schemas.microsoft.com/office/powerpoint/2012/main">
        <p15:guide id="1" orient="horz" pos="3780" userDrawn="1">
          <p15:clr>
            <a:srgbClr val="FBAE40"/>
          </p15:clr>
        </p15:guide>
        <p15:guide id="2" orient="horz" pos="1033" userDrawn="1">
          <p15:clr>
            <a:srgbClr val="FBAE40"/>
          </p15:clr>
        </p15:guide>
        <p15:guide id="3" orient="horz" pos="4252" userDrawn="1">
          <p15:clr>
            <a:srgbClr val="FBAE40"/>
          </p15:clr>
        </p15:guide>
        <p15:guide id="4" pos="339" userDrawn="1">
          <p15:clr>
            <a:srgbClr val="FBAE40"/>
          </p15:clr>
        </p15:guide>
        <p15:guide id="5" pos="7159" userDrawn="1">
          <p15:clr>
            <a:srgbClr val="FBAE40"/>
          </p15:clr>
        </p15:guide>
        <p15:guide id="6" pos="7344" userDrawn="1">
          <p15:clr>
            <a:srgbClr val="FBAE40"/>
          </p15:clr>
        </p15:guide>
        <p15:guide id="7" pos="7039" userDrawn="1">
          <p15:clr>
            <a:srgbClr val="FBAE40"/>
          </p15:clr>
        </p15:guide>
        <p15:guide id="8" pos="4684" userDrawn="1">
          <p15:clr>
            <a:srgbClr val="FBAE40"/>
          </p15:clr>
        </p15:guide>
        <p15:guide id="9" pos="4904" userDrawn="1">
          <p15:clr>
            <a:srgbClr val="FBAE40"/>
          </p15:clr>
        </p15:guide>
        <p15:guide id="10" orient="horz" pos="432"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nd Table - Option 2">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1" y="476722"/>
            <a:ext cx="10636464"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Text and Table – Option 2</a:t>
            </a:r>
          </a:p>
        </p:txBody>
      </p:sp>
      <p:sp>
        <p:nvSpPr>
          <p:cNvPr id="30" name="Slide Number Placeholder 5">
            <a:extLst>
              <a:ext uri="{FF2B5EF4-FFF2-40B4-BE49-F238E27FC236}">
                <a16:creationId xmlns:a16="http://schemas.microsoft.com/office/drawing/2014/main" id="{70CB3332-03E0-A04A-BAC4-A603576BAAB3}"/>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Proxima Nova Rg" panose="02000506030000020004" pitchFamily="2" charset="0"/>
              </a:defRPr>
            </a:lvl1pPr>
          </a:lstStyle>
          <a:p>
            <a:fld id="{54797FC3-DC33-DA47-95F6-F7EB925D69E8}" type="slidenum">
              <a:rPr lang="en-US" smtClean="0"/>
              <a:pPr/>
              <a:t>‹#›</a:t>
            </a:fld>
            <a:endParaRPr lang="en-US" dirty="0"/>
          </a:p>
        </p:txBody>
      </p:sp>
      <p:cxnSp>
        <p:nvCxnSpPr>
          <p:cNvPr id="31" name="Straight Connector 30">
            <a:extLst>
              <a:ext uri="{FF2B5EF4-FFF2-40B4-BE49-F238E27FC236}">
                <a16:creationId xmlns:a16="http://schemas.microsoft.com/office/drawing/2014/main" id="{6BE253E1-8640-8F4A-A0B0-47F028DC03C6}"/>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 name="Table Placeholder 2">
            <a:extLst>
              <a:ext uri="{FF2B5EF4-FFF2-40B4-BE49-F238E27FC236}">
                <a16:creationId xmlns:a16="http://schemas.microsoft.com/office/drawing/2014/main" id="{6BF1EF8E-DA0B-704D-8521-ABAD7DBCCC90}"/>
              </a:ext>
            </a:extLst>
          </p:cNvPr>
          <p:cNvSpPr>
            <a:spLocks noGrp="1"/>
          </p:cNvSpPr>
          <p:nvPr>
            <p:ph type="tbl" sz="quarter" idx="10"/>
          </p:nvPr>
        </p:nvSpPr>
        <p:spPr>
          <a:xfrm>
            <a:off x="4754077" y="1645670"/>
            <a:ext cx="6868771" cy="4351336"/>
          </a:xfrm>
        </p:spPr>
        <p:txBody>
          <a:bodyPr/>
          <a:lstStyle>
            <a:lvl1pPr marL="0" indent="0" algn="ctr">
              <a:buNone/>
              <a:defRPr b="0" i="0">
                <a:latin typeface="Proxima Nova Rg" panose="02000506030000020004" pitchFamily="2" charset="0"/>
              </a:defRPr>
            </a:lvl1pPr>
          </a:lstStyle>
          <a:p>
            <a:r>
              <a:rPr lang="en-US"/>
              <a:t>Click icon to add table</a:t>
            </a:r>
            <a:endParaRPr lang="en-US" dirty="0"/>
          </a:p>
        </p:txBody>
      </p:sp>
      <p:sp>
        <p:nvSpPr>
          <p:cNvPr id="10" name="Content Placeholder 2">
            <a:extLst>
              <a:ext uri="{FF2B5EF4-FFF2-40B4-BE49-F238E27FC236}">
                <a16:creationId xmlns:a16="http://schemas.microsoft.com/office/drawing/2014/main" id="{466175A9-EBE4-6C48-969F-5E952C87697B}"/>
              </a:ext>
            </a:extLst>
          </p:cNvPr>
          <p:cNvSpPr>
            <a:spLocks noGrp="1"/>
          </p:cNvSpPr>
          <p:nvPr>
            <p:ph idx="14"/>
          </p:nvPr>
        </p:nvSpPr>
        <p:spPr>
          <a:xfrm>
            <a:off x="532581" y="1645670"/>
            <a:ext cx="3867331" cy="4351338"/>
          </a:xfrm>
        </p:spPr>
        <p:txBody>
          <a:bodyPr wrap="square" lIns="0" tIns="0" rIns="0" anchor="t" anchorCtr="0">
            <a:normAutofit/>
          </a:bodyPr>
          <a:lstStyle>
            <a:lvl1pPr>
              <a:lnSpc>
                <a:spcPct val="100000"/>
              </a:lnSpc>
              <a:spcBef>
                <a:spcPts val="0"/>
              </a:spcBef>
              <a:defRPr b="0" i="0">
                <a:latin typeface="Proxima Nova Rg" panose="02000506030000020004" pitchFamily="2" charset="0"/>
              </a:defRPr>
            </a:lvl1pPr>
            <a:lvl2pPr>
              <a:lnSpc>
                <a:spcPct val="100000"/>
              </a:lnSpc>
              <a:defRPr b="0" i="0">
                <a:latin typeface="Proxima Nova Rg" panose="02000506030000020004" pitchFamily="2" charset="0"/>
              </a:defRPr>
            </a:lvl2pPr>
            <a:lvl3pPr>
              <a:lnSpc>
                <a:spcPct val="100000"/>
              </a:lnSpc>
              <a:defRPr b="0" i="0">
                <a:latin typeface="Proxima Nova Rg" panose="02000506030000020004" pitchFamily="2" charset="0"/>
              </a:defRPr>
            </a:lvl3pPr>
            <a:lvl4pPr>
              <a:lnSpc>
                <a:spcPct val="100000"/>
              </a:lnSpc>
              <a:defRPr b="0" i="0">
                <a:latin typeface="Proxima Nova Rg" panose="02000506030000020004" pitchFamily="2" charset="0"/>
              </a:defRPr>
            </a:lvl4pPr>
            <a:lvl5pPr>
              <a:lnSpc>
                <a:spcPct val="100000"/>
              </a:lnSpc>
              <a:defRPr b="0" i="0">
                <a:latin typeface="Proxima Nova Rg" panose="0200050603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Box 13">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16" name="Footer Placeholder 1"/>
          <p:cNvSpPr>
            <a:spLocks noGrp="1"/>
          </p:cNvSpPr>
          <p:nvPr>
            <p:ph type="ftr" sz="quarter" idx="15"/>
          </p:nvPr>
        </p:nvSpPr>
        <p:spPr>
          <a:xfrm>
            <a:off x="3751383" y="6502713"/>
            <a:ext cx="6471140" cy="208250"/>
          </a:xfrm>
        </p:spPr>
        <p:txBody>
          <a:bodyPr lIns="0" tIns="0" rIns="0" bIns="0" anchor="b"/>
          <a:lstStyle>
            <a:lvl1pPr algn="l">
              <a:defRPr sz="1000" b="0" i="0">
                <a:solidFill>
                  <a:schemeClr val="bg1"/>
                </a:solidFill>
                <a:latin typeface="Proxima Nova Rg" panose="02000506030000020004" pitchFamily="2" charset="0"/>
              </a:defRPr>
            </a:lvl1pPr>
          </a:lstStyle>
          <a:p>
            <a:r>
              <a:rPr lang="en-GB"/>
              <a:t>UAB HEERSINK SCHOOL OF MEDICINE</a:t>
            </a:r>
            <a:endParaRPr lang="en-GB" dirty="0"/>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2717994447"/>
      </p:ext>
    </p:extLst>
  </p:cSld>
  <p:clrMapOvr>
    <a:masterClrMapping/>
  </p:clrMapOvr>
  <p:extLst>
    <p:ext uri="{DCECCB84-F9BA-43D5-87BE-67443E8EF086}">
      <p15:sldGuideLst xmlns:p15="http://schemas.microsoft.com/office/powerpoint/2012/main">
        <p15:guide id="1" orient="horz" pos="1033" userDrawn="1">
          <p15:clr>
            <a:srgbClr val="FBAE40"/>
          </p15:clr>
        </p15:guide>
        <p15:guide id="2" pos="7159" userDrawn="1">
          <p15:clr>
            <a:srgbClr val="FBAE40"/>
          </p15:clr>
        </p15:guide>
        <p15:guide id="3" orient="horz" pos="4252" userDrawn="1">
          <p15:clr>
            <a:srgbClr val="FBAE40"/>
          </p15:clr>
        </p15:guide>
        <p15:guide id="4" orient="horz" pos="432" userDrawn="1">
          <p15:clr>
            <a:srgbClr val="FBAE40"/>
          </p15:clr>
        </p15:guide>
        <p15:guide id="5" orient="horz" pos="3778" userDrawn="1">
          <p15:clr>
            <a:srgbClr val="FBAE40"/>
          </p15:clr>
        </p15:guide>
        <p15:guide id="6" pos="339" userDrawn="1">
          <p15:clr>
            <a:srgbClr val="FBAE40"/>
          </p15:clr>
        </p15:guide>
        <p15:guide id="7" pos="2771" userDrawn="1">
          <p15:clr>
            <a:srgbClr val="FBAE40"/>
          </p15:clr>
        </p15:guide>
        <p15:guide id="8" pos="2999" userDrawn="1">
          <p15:clr>
            <a:srgbClr val="FBAE40"/>
          </p15:clr>
        </p15:guide>
        <p15:guide id="9" pos="7039" userDrawn="1">
          <p15:clr>
            <a:srgbClr val="FBAE40"/>
          </p15:clr>
        </p15:guide>
        <p15:guide id="10" pos="7319"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nd Table – Option 3">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1" y="476722"/>
            <a:ext cx="10636464"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Text and Table – Option 3</a:t>
            </a:r>
          </a:p>
        </p:txBody>
      </p:sp>
      <p:sp>
        <p:nvSpPr>
          <p:cNvPr id="30" name="Slide Number Placeholder 5">
            <a:extLst>
              <a:ext uri="{FF2B5EF4-FFF2-40B4-BE49-F238E27FC236}">
                <a16:creationId xmlns:a16="http://schemas.microsoft.com/office/drawing/2014/main" id="{70CB3332-03E0-A04A-BAC4-A603576BAAB3}"/>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Proxima Nova Rg" panose="02000506030000020004" pitchFamily="2" charset="0"/>
              </a:defRPr>
            </a:lvl1pPr>
          </a:lstStyle>
          <a:p>
            <a:fld id="{54797FC3-DC33-DA47-95F6-F7EB925D69E8}" type="slidenum">
              <a:rPr lang="en-US" smtClean="0"/>
              <a:pPr/>
              <a:t>‹#›</a:t>
            </a:fld>
            <a:endParaRPr lang="en-US" dirty="0"/>
          </a:p>
        </p:txBody>
      </p:sp>
      <p:cxnSp>
        <p:nvCxnSpPr>
          <p:cNvPr id="31" name="Straight Connector 30">
            <a:extLst>
              <a:ext uri="{FF2B5EF4-FFF2-40B4-BE49-F238E27FC236}">
                <a16:creationId xmlns:a16="http://schemas.microsoft.com/office/drawing/2014/main" id="{6BE253E1-8640-8F4A-A0B0-47F028DC03C6}"/>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2E85957F-ACA5-D748-A069-E71676AF8CC2}"/>
              </a:ext>
            </a:extLst>
          </p:cNvPr>
          <p:cNvSpPr>
            <a:spLocks noGrp="1"/>
          </p:cNvSpPr>
          <p:nvPr>
            <p:ph idx="13"/>
          </p:nvPr>
        </p:nvSpPr>
        <p:spPr>
          <a:xfrm>
            <a:off x="9020441" y="1645670"/>
            <a:ext cx="2638983" cy="4351338"/>
          </a:xfrm>
        </p:spPr>
        <p:txBody>
          <a:bodyPr/>
          <a:lstStyle>
            <a:lvl1pPr>
              <a:lnSpc>
                <a:spcPct val="100000"/>
              </a:lnSpc>
              <a:defRPr b="0" i="0">
                <a:latin typeface="Proxima Nova Rg" panose="02000506030000020004" pitchFamily="2" charset="0"/>
              </a:defRPr>
            </a:lvl1pPr>
            <a:lvl2pPr>
              <a:lnSpc>
                <a:spcPct val="100000"/>
              </a:lnSpc>
              <a:defRPr b="0" i="0">
                <a:latin typeface="Proxima Nova Rg" panose="02000506030000020004" pitchFamily="2" charset="0"/>
              </a:defRPr>
            </a:lvl2pPr>
            <a:lvl3pPr>
              <a:lnSpc>
                <a:spcPct val="100000"/>
              </a:lnSpc>
              <a:defRPr b="0" i="0">
                <a:latin typeface="Proxima Nova Rg" panose="02000506030000020004" pitchFamily="2" charset="0"/>
              </a:defRPr>
            </a:lvl3pPr>
            <a:lvl4pPr>
              <a:lnSpc>
                <a:spcPct val="100000"/>
              </a:lnSpc>
              <a:defRPr b="0" i="0">
                <a:latin typeface="Proxima Nova Rg" panose="02000506030000020004" pitchFamily="2" charset="0"/>
              </a:defRPr>
            </a:lvl4pPr>
            <a:lvl5pPr>
              <a:lnSpc>
                <a:spcPct val="100000"/>
              </a:lnSpc>
              <a:defRPr b="0" i="0">
                <a:latin typeface="Proxima Nova Rg" panose="0200050603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able Placeholder 2">
            <a:extLst>
              <a:ext uri="{FF2B5EF4-FFF2-40B4-BE49-F238E27FC236}">
                <a16:creationId xmlns:a16="http://schemas.microsoft.com/office/drawing/2014/main" id="{6BF1EF8E-DA0B-704D-8521-ABAD7DBCCC90}"/>
              </a:ext>
            </a:extLst>
          </p:cNvPr>
          <p:cNvSpPr>
            <a:spLocks noGrp="1"/>
          </p:cNvSpPr>
          <p:nvPr>
            <p:ph type="tbl" sz="quarter" idx="16" hasCustomPrompt="1"/>
          </p:nvPr>
        </p:nvSpPr>
        <p:spPr>
          <a:xfrm>
            <a:off x="4776509" y="1645672"/>
            <a:ext cx="3877795" cy="4351337"/>
          </a:xfrm>
        </p:spPr>
        <p:txBody>
          <a:bodyPr/>
          <a:lstStyle>
            <a:lvl1pPr marL="0" indent="0" algn="ctr">
              <a:buNone/>
              <a:defRPr b="0" i="0">
                <a:latin typeface="Proxima Nova Rg" panose="02000506030000020004" pitchFamily="2" charset="0"/>
              </a:defRPr>
            </a:lvl1pPr>
          </a:lstStyle>
          <a:p>
            <a:r>
              <a:rPr lang="en-US" dirty="0"/>
              <a:t>Click icon to add </a:t>
            </a:r>
            <a:r>
              <a:rPr lang="en-US" dirty="0" err="1"/>
              <a:t>tableS</a:t>
            </a:r>
            <a:endParaRPr lang="en-US" dirty="0"/>
          </a:p>
        </p:txBody>
      </p:sp>
      <p:sp>
        <p:nvSpPr>
          <p:cNvPr id="17" name="Table Placeholder 2">
            <a:extLst>
              <a:ext uri="{FF2B5EF4-FFF2-40B4-BE49-F238E27FC236}">
                <a16:creationId xmlns:a16="http://schemas.microsoft.com/office/drawing/2014/main" id="{6BF1EF8E-DA0B-704D-8521-ABAD7DBCCC90}"/>
              </a:ext>
            </a:extLst>
          </p:cNvPr>
          <p:cNvSpPr>
            <a:spLocks noGrp="1"/>
          </p:cNvSpPr>
          <p:nvPr>
            <p:ph type="tbl" sz="quarter" idx="10"/>
          </p:nvPr>
        </p:nvSpPr>
        <p:spPr>
          <a:xfrm>
            <a:off x="532581" y="1645672"/>
            <a:ext cx="3877795" cy="4351337"/>
          </a:xfrm>
        </p:spPr>
        <p:txBody>
          <a:bodyPr/>
          <a:lstStyle>
            <a:lvl1pPr marL="0" indent="0" algn="ctr">
              <a:buNone/>
              <a:defRPr b="0" i="0">
                <a:latin typeface="Proxima Nova Rg" panose="02000506030000020004" pitchFamily="2" charset="0"/>
              </a:defRPr>
            </a:lvl1pPr>
          </a:lstStyle>
          <a:p>
            <a:r>
              <a:rPr lang="en-US"/>
              <a:t>Click icon to add table</a:t>
            </a:r>
            <a:endParaRPr lang="en-US" dirty="0"/>
          </a:p>
        </p:txBody>
      </p:sp>
      <p:sp>
        <p:nvSpPr>
          <p:cNvPr id="13" name="Rectangle 12">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Box 14">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19" name="Footer Placeholder 1"/>
          <p:cNvSpPr>
            <a:spLocks noGrp="1"/>
          </p:cNvSpPr>
          <p:nvPr>
            <p:ph type="ftr" sz="quarter" idx="17"/>
          </p:nvPr>
        </p:nvSpPr>
        <p:spPr>
          <a:xfrm>
            <a:off x="3751383" y="6502713"/>
            <a:ext cx="6471140" cy="208250"/>
          </a:xfrm>
        </p:spPr>
        <p:txBody>
          <a:bodyPr lIns="0" tIns="0" rIns="0" bIns="0" anchor="b"/>
          <a:lstStyle>
            <a:lvl1pPr algn="l">
              <a:defRPr sz="1000" b="0" i="0">
                <a:solidFill>
                  <a:schemeClr val="bg1"/>
                </a:solidFill>
                <a:latin typeface="Proxima Nova Rg" panose="02000506030000020004" pitchFamily="2" charset="0"/>
              </a:defRPr>
            </a:lvl1pPr>
          </a:lstStyle>
          <a:p>
            <a:r>
              <a:rPr lang="en-GB"/>
              <a:t>UAB HEERSINK SCHOOL OF MEDICINE</a:t>
            </a:r>
            <a:endParaRPr lang="en-GB" dirty="0"/>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487654630"/>
      </p:ext>
    </p:extLst>
  </p:cSld>
  <p:clrMapOvr>
    <a:masterClrMapping/>
  </p:clrMapOvr>
  <p:extLst>
    <p:ext uri="{DCECCB84-F9BA-43D5-87BE-67443E8EF086}">
      <p15:sldGuideLst xmlns:p15="http://schemas.microsoft.com/office/powerpoint/2012/main">
        <p15:guide id="1" pos="339" userDrawn="1">
          <p15:clr>
            <a:srgbClr val="FBAE40"/>
          </p15:clr>
        </p15:guide>
        <p15:guide id="2" orient="horz" pos="4252" userDrawn="1">
          <p15:clr>
            <a:srgbClr val="FBAE40"/>
          </p15:clr>
        </p15:guide>
        <p15:guide id="3" orient="horz" pos="432" userDrawn="1">
          <p15:clr>
            <a:srgbClr val="FBAE40"/>
          </p15:clr>
        </p15:guide>
        <p15:guide id="4" orient="horz" pos="3778" userDrawn="1">
          <p15:clr>
            <a:srgbClr val="FBAE40"/>
          </p15:clr>
        </p15:guide>
        <p15:guide id="5" orient="horz" pos="1033" userDrawn="1">
          <p15:clr>
            <a:srgbClr val="FBAE40"/>
          </p15:clr>
        </p15:guide>
        <p15:guide id="6" pos="7159" userDrawn="1">
          <p15:clr>
            <a:srgbClr val="FBAE40"/>
          </p15:clr>
        </p15:guide>
        <p15:guide id="7" pos="7039" userDrawn="1">
          <p15:clr>
            <a:srgbClr val="FBAE40"/>
          </p15:clr>
        </p15:guide>
        <p15:guide id="8" pos="7344" userDrawn="1">
          <p15:clr>
            <a:srgbClr val="FBAE40"/>
          </p15:clr>
        </p15:guide>
        <p15:guide id="9" pos="2779" userDrawn="1">
          <p15:clr>
            <a:srgbClr val="FBAE40"/>
          </p15:clr>
        </p15:guide>
        <p15:guide id="10" pos="3007" userDrawn="1">
          <p15:clr>
            <a:srgbClr val="FBAE40"/>
          </p15:clr>
        </p15:guide>
        <p15:guide id="11" pos="5455" userDrawn="1">
          <p15:clr>
            <a:srgbClr val="FBAE40"/>
          </p15:clr>
        </p15:guide>
        <p15:guide id="12" pos="5684"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rt with Text – Option 1">
    <p:spTree>
      <p:nvGrpSpPr>
        <p:cNvPr id="1" name=""/>
        <p:cNvGrpSpPr/>
        <p:nvPr/>
      </p:nvGrpSpPr>
      <p:grpSpPr>
        <a:xfrm>
          <a:off x="0" y="0"/>
          <a:ext cx="0" cy="0"/>
          <a:chOff x="0" y="0"/>
          <a:chExt cx="0" cy="0"/>
        </a:xfrm>
      </p:grpSpPr>
      <p:sp>
        <p:nvSpPr>
          <p:cNvPr id="30" name="Slide Number Placeholder 5">
            <a:extLst>
              <a:ext uri="{FF2B5EF4-FFF2-40B4-BE49-F238E27FC236}">
                <a16:creationId xmlns:a16="http://schemas.microsoft.com/office/drawing/2014/main" id="{70CB3332-03E0-A04A-BAC4-A603576BAAB3}"/>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Proxima Nova Rg" panose="02000506030000020004" pitchFamily="2" charset="0"/>
              </a:defRPr>
            </a:lvl1pPr>
          </a:lstStyle>
          <a:p>
            <a:fld id="{54797FC3-DC33-DA47-95F6-F7EB925D69E8}" type="slidenum">
              <a:rPr lang="en-US" smtClean="0"/>
              <a:pPr/>
              <a:t>‹#›</a:t>
            </a:fld>
            <a:endParaRPr lang="en-US" dirty="0"/>
          </a:p>
        </p:txBody>
      </p:sp>
      <p:cxnSp>
        <p:nvCxnSpPr>
          <p:cNvPr id="31" name="Straight Connector 30">
            <a:extLst>
              <a:ext uri="{FF2B5EF4-FFF2-40B4-BE49-F238E27FC236}">
                <a16:creationId xmlns:a16="http://schemas.microsoft.com/office/drawing/2014/main" id="{6BE253E1-8640-8F4A-A0B0-47F028DC03C6}"/>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5" name="Content Placeholder 2">
            <a:extLst>
              <a:ext uri="{FF2B5EF4-FFF2-40B4-BE49-F238E27FC236}">
                <a16:creationId xmlns:a16="http://schemas.microsoft.com/office/drawing/2014/main" id="{2E85957F-ACA5-D748-A069-E71676AF8CC2}"/>
              </a:ext>
            </a:extLst>
          </p:cNvPr>
          <p:cNvSpPr>
            <a:spLocks noGrp="1"/>
          </p:cNvSpPr>
          <p:nvPr>
            <p:ph idx="13"/>
          </p:nvPr>
        </p:nvSpPr>
        <p:spPr>
          <a:xfrm>
            <a:off x="7792089" y="1645670"/>
            <a:ext cx="3867331" cy="4351338"/>
          </a:xfrm>
        </p:spPr>
        <p:txBody>
          <a:bodyPr/>
          <a:lstStyle>
            <a:lvl1pPr>
              <a:lnSpc>
                <a:spcPct val="100000"/>
              </a:lnSpc>
              <a:defRPr b="0" i="0">
                <a:latin typeface="Proxima Nova Rg" panose="02000506030000020004" pitchFamily="2" charset="0"/>
              </a:defRPr>
            </a:lvl1pPr>
            <a:lvl2pPr>
              <a:lnSpc>
                <a:spcPct val="100000"/>
              </a:lnSpc>
              <a:defRPr b="0" i="0">
                <a:latin typeface="Proxima Nova Rg" panose="02000506030000020004" pitchFamily="2" charset="0"/>
              </a:defRPr>
            </a:lvl2pPr>
            <a:lvl3pPr>
              <a:lnSpc>
                <a:spcPct val="100000"/>
              </a:lnSpc>
              <a:defRPr b="0" i="0">
                <a:latin typeface="Proxima Nova Rg" panose="02000506030000020004" pitchFamily="2" charset="0"/>
              </a:defRPr>
            </a:lvl3pPr>
            <a:lvl4pPr>
              <a:lnSpc>
                <a:spcPct val="100000"/>
              </a:lnSpc>
              <a:defRPr b="0" i="0">
                <a:latin typeface="Proxima Nova Rg" panose="02000506030000020004" pitchFamily="2" charset="0"/>
              </a:defRPr>
            </a:lvl4pPr>
            <a:lvl5pPr>
              <a:lnSpc>
                <a:spcPct val="100000"/>
              </a:lnSpc>
              <a:defRPr b="0" i="0">
                <a:latin typeface="Proxima Nova Rg" panose="0200050603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hart Placeholder 3">
            <a:extLst>
              <a:ext uri="{FF2B5EF4-FFF2-40B4-BE49-F238E27FC236}">
                <a16:creationId xmlns:a16="http://schemas.microsoft.com/office/drawing/2014/main" id="{B5C999E9-9675-E748-9B2F-5EC3E280027C}"/>
              </a:ext>
            </a:extLst>
          </p:cNvPr>
          <p:cNvSpPr>
            <a:spLocks noGrp="1"/>
          </p:cNvSpPr>
          <p:nvPr>
            <p:ph type="chart" sz="quarter" idx="14"/>
          </p:nvPr>
        </p:nvSpPr>
        <p:spPr>
          <a:xfrm>
            <a:off x="532580" y="1645672"/>
            <a:ext cx="6901565" cy="4351337"/>
          </a:xfrm>
        </p:spPr>
        <p:txBody>
          <a:bodyPr/>
          <a:lstStyle>
            <a:lvl1pPr>
              <a:defRPr b="0" i="0">
                <a:latin typeface="Proxima Nova Rg" panose="02000506030000020004" pitchFamily="2" charset="0"/>
              </a:defRPr>
            </a:lvl1pPr>
          </a:lstStyle>
          <a:p>
            <a:r>
              <a:rPr lang="en-US"/>
              <a:t>Click icon to add chart</a:t>
            </a:r>
            <a:endParaRPr lang="en-US" dirty="0"/>
          </a:p>
        </p:txBody>
      </p:sp>
      <p:sp>
        <p:nvSpPr>
          <p:cNvPr id="14"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2580" y="474011"/>
            <a:ext cx="10640245"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Chart with Text – Option 1</a:t>
            </a:r>
          </a:p>
        </p:txBody>
      </p:sp>
      <p:sp>
        <p:nvSpPr>
          <p:cNvPr id="12" name="Rectangle 11">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Box 12">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16" name="Footer Placeholder 1"/>
          <p:cNvSpPr>
            <a:spLocks noGrp="1"/>
          </p:cNvSpPr>
          <p:nvPr>
            <p:ph type="ftr" sz="quarter" idx="10"/>
          </p:nvPr>
        </p:nvSpPr>
        <p:spPr>
          <a:xfrm>
            <a:off x="3751383" y="6502713"/>
            <a:ext cx="6471140" cy="208250"/>
          </a:xfrm>
        </p:spPr>
        <p:txBody>
          <a:bodyPr lIns="0" tIns="0" rIns="0" bIns="0" anchor="b"/>
          <a:lstStyle>
            <a:lvl1pPr algn="l">
              <a:defRPr sz="1000" b="0" i="0">
                <a:solidFill>
                  <a:schemeClr val="bg1"/>
                </a:solidFill>
                <a:latin typeface="Proxima Nova Rg" panose="02000506030000020004" pitchFamily="2" charset="0"/>
              </a:defRPr>
            </a:lvl1pPr>
          </a:lstStyle>
          <a:p>
            <a:r>
              <a:rPr lang="en-GB"/>
              <a:t>UAB HEERSINK SCHOOL OF MEDICINE</a:t>
            </a:r>
            <a:endParaRPr lang="en-GB" dirty="0"/>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1394540736"/>
      </p:ext>
    </p:extLst>
  </p:cSld>
  <p:clrMapOvr>
    <a:masterClrMapping/>
  </p:clrMapOvr>
  <p:extLst>
    <p:ext uri="{DCECCB84-F9BA-43D5-87BE-67443E8EF086}">
      <p15:sldGuideLst xmlns:p15="http://schemas.microsoft.com/office/powerpoint/2012/main">
        <p15:guide id="1" pos="7159" userDrawn="1">
          <p15:clr>
            <a:srgbClr val="FBAE40"/>
          </p15:clr>
        </p15:guide>
        <p15:guide id="2" orient="horz" pos="4252" userDrawn="1">
          <p15:clr>
            <a:srgbClr val="FBAE40"/>
          </p15:clr>
        </p15:guide>
        <p15:guide id="3" pos="339" userDrawn="1">
          <p15:clr>
            <a:srgbClr val="FBAE40"/>
          </p15:clr>
        </p15:guide>
        <p15:guide id="4" orient="horz" pos="432" userDrawn="1">
          <p15:clr>
            <a:srgbClr val="FBAE40"/>
          </p15:clr>
        </p15:guide>
        <p15:guide id="5" pos="7039" userDrawn="1">
          <p15:clr>
            <a:srgbClr val="FBAE40"/>
          </p15:clr>
        </p15:guide>
        <p15:guide id="6" pos="7344" userDrawn="1">
          <p15:clr>
            <a:srgbClr val="FBAE40"/>
          </p15:clr>
        </p15:guide>
        <p15:guide id="7" pos="4684" userDrawn="1">
          <p15:clr>
            <a:srgbClr val="FBAE40"/>
          </p15:clr>
        </p15:guide>
        <p15:guide id="8" pos="4904" userDrawn="1">
          <p15:clr>
            <a:srgbClr val="FBAE40"/>
          </p15:clr>
        </p15:guide>
        <p15:guide id="9" orient="horz" pos="1033" userDrawn="1">
          <p15:clr>
            <a:srgbClr val="FBAE40"/>
          </p15:clr>
        </p15:guide>
        <p15:guide id="10" orient="horz" pos="3778"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rt with Text – Option 2">
    <p:spTree>
      <p:nvGrpSpPr>
        <p:cNvPr id="1" name=""/>
        <p:cNvGrpSpPr/>
        <p:nvPr/>
      </p:nvGrpSpPr>
      <p:grpSpPr>
        <a:xfrm>
          <a:off x="0" y="0"/>
          <a:ext cx="0" cy="0"/>
          <a:chOff x="0" y="0"/>
          <a:chExt cx="0" cy="0"/>
        </a:xfrm>
      </p:grpSpPr>
      <p:sp>
        <p:nvSpPr>
          <p:cNvPr id="30" name="Slide Number Placeholder 5">
            <a:extLst>
              <a:ext uri="{FF2B5EF4-FFF2-40B4-BE49-F238E27FC236}">
                <a16:creationId xmlns:a16="http://schemas.microsoft.com/office/drawing/2014/main" id="{70CB3332-03E0-A04A-BAC4-A603576BAAB3}"/>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Proxima Nova Rg" panose="02000506030000020004" pitchFamily="2" charset="0"/>
              </a:defRPr>
            </a:lvl1pPr>
          </a:lstStyle>
          <a:p>
            <a:fld id="{54797FC3-DC33-DA47-95F6-F7EB925D69E8}" type="slidenum">
              <a:rPr lang="en-US" smtClean="0"/>
              <a:pPr/>
              <a:t>‹#›</a:t>
            </a:fld>
            <a:endParaRPr lang="en-US" dirty="0"/>
          </a:p>
        </p:txBody>
      </p:sp>
      <p:cxnSp>
        <p:nvCxnSpPr>
          <p:cNvPr id="31" name="Straight Connector 30">
            <a:extLst>
              <a:ext uri="{FF2B5EF4-FFF2-40B4-BE49-F238E27FC236}">
                <a16:creationId xmlns:a16="http://schemas.microsoft.com/office/drawing/2014/main" id="{6BE253E1-8640-8F4A-A0B0-47F028DC03C6}"/>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466175A9-EBE4-6C48-969F-5E952C87697B}"/>
              </a:ext>
            </a:extLst>
          </p:cNvPr>
          <p:cNvSpPr>
            <a:spLocks noGrp="1"/>
          </p:cNvSpPr>
          <p:nvPr>
            <p:ph idx="13"/>
          </p:nvPr>
        </p:nvSpPr>
        <p:spPr>
          <a:xfrm>
            <a:off x="532581" y="1645670"/>
            <a:ext cx="3867331" cy="4351338"/>
          </a:xfrm>
        </p:spPr>
        <p:txBody>
          <a:bodyPr wrap="square" lIns="0" tIns="0" rIns="0" anchor="t" anchorCtr="0">
            <a:normAutofit/>
          </a:bodyPr>
          <a:lstStyle>
            <a:lvl1pPr>
              <a:lnSpc>
                <a:spcPct val="100000"/>
              </a:lnSpc>
              <a:spcBef>
                <a:spcPts val="0"/>
              </a:spcBef>
              <a:defRPr b="0" i="0">
                <a:latin typeface="Proxima Nova Rg" panose="02000506030000020004" pitchFamily="2" charset="0"/>
              </a:defRPr>
            </a:lvl1pPr>
            <a:lvl2pPr>
              <a:lnSpc>
                <a:spcPct val="100000"/>
              </a:lnSpc>
              <a:defRPr b="0" i="0">
                <a:latin typeface="Proxima Nova Rg" panose="02000506030000020004" pitchFamily="2" charset="0"/>
              </a:defRPr>
            </a:lvl2pPr>
            <a:lvl3pPr>
              <a:lnSpc>
                <a:spcPct val="100000"/>
              </a:lnSpc>
              <a:defRPr b="0" i="0">
                <a:latin typeface="Proxima Nova Rg" panose="02000506030000020004" pitchFamily="2" charset="0"/>
              </a:defRPr>
            </a:lvl3pPr>
            <a:lvl4pPr>
              <a:lnSpc>
                <a:spcPct val="100000"/>
              </a:lnSpc>
              <a:defRPr b="0" i="0">
                <a:latin typeface="Proxima Nova Rg" panose="02000506030000020004" pitchFamily="2" charset="0"/>
              </a:defRPr>
            </a:lvl4pPr>
            <a:lvl5pPr>
              <a:lnSpc>
                <a:spcPct val="100000"/>
              </a:lnSpc>
              <a:defRPr b="0" i="0">
                <a:latin typeface="Proxima Nova Rg" panose="0200050603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hart Placeholder 3">
            <a:extLst>
              <a:ext uri="{FF2B5EF4-FFF2-40B4-BE49-F238E27FC236}">
                <a16:creationId xmlns:a16="http://schemas.microsoft.com/office/drawing/2014/main" id="{96E531A0-92C3-364A-A62C-092C6DA655C8}"/>
              </a:ext>
            </a:extLst>
          </p:cNvPr>
          <p:cNvSpPr>
            <a:spLocks noGrp="1"/>
          </p:cNvSpPr>
          <p:nvPr>
            <p:ph type="chart" sz="quarter" idx="14"/>
          </p:nvPr>
        </p:nvSpPr>
        <p:spPr>
          <a:xfrm>
            <a:off x="4754076" y="1645672"/>
            <a:ext cx="6901565" cy="4351337"/>
          </a:xfrm>
        </p:spPr>
        <p:txBody>
          <a:bodyPr/>
          <a:lstStyle>
            <a:lvl1pPr>
              <a:defRPr b="0" i="0">
                <a:latin typeface="Proxima Nova Rg" panose="02000506030000020004" pitchFamily="2" charset="0"/>
              </a:defRPr>
            </a:lvl1pPr>
          </a:lstStyle>
          <a:p>
            <a:r>
              <a:rPr lang="en-US"/>
              <a:t>Click icon to add chart</a:t>
            </a:r>
            <a:endParaRPr lang="en-US" dirty="0"/>
          </a:p>
        </p:txBody>
      </p:sp>
      <p:sp>
        <p:nvSpPr>
          <p:cNvPr id="15"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2580" y="474011"/>
            <a:ext cx="10640245"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Chart with Text – Option 2</a:t>
            </a:r>
          </a:p>
        </p:txBody>
      </p:sp>
      <p:sp>
        <p:nvSpPr>
          <p:cNvPr id="12" name="Rectangle 11">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Box 12">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17" name="Footer Placeholder 1"/>
          <p:cNvSpPr>
            <a:spLocks noGrp="1"/>
          </p:cNvSpPr>
          <p:nvPr>
            <p:ph type="ftr" sz="quarter" idx="10"/>
          </p:nvPr>
        </p:nvSpPr>
        <p:spPr>
          <a:xfrm>
            <a:off x="3751383" y="6502713"/>
            <a:ext cx="6471140" cy="208250"/>
          </a:xfrm>
        </p:spPr>
        <p:txBody>
          <a:bodyPr lIns="0" tIns="0" rIns="0" bIns="0" anchor="b"/>
          <a:lstStyle>
            <a:lvl1pPr algn="l">
              <a:defRPr sz="1000" b="0" i="0">
                <a:solidFill>
                  <a:schemeClr val="bg1"/>
                </a:solidFill>
                <a:latin typeface="Proxima Nova Rg" panose="02000506030000020004" pitchFamily="2" charset="0"/>
              </a:defRPr>
            </a:lvl1pPr>
          </a:lstStyle>
          <a:p>
            <a:r>
              <a:rPr lang="en-GB"/>
              <a:t>UAB HEERSINK SCHOOL OF MEDICINE</a:t>
            </a:r>
            <a:endParaRPr lang="en-GB" dirty="0"/>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4078047301"/>
      </p:ext>
    </p:extLst>
  </p:cSld>
  <p:clrMapOvr>
    <a:masterClrMapping/>
  </p:clrMapOvr>
  <p:extLst>
    <p:ext uri="{DCECCB84-F9BA-43D5-87BE-67443E8EF086}">
      <p15:sldGuideLst xmlns:p15="http://schemas.microsoft.com/office/powerpoint/2012/main">
        <p15:guide id="1" pos="339" userDrawn="1">
          <p15:clr>
            <a:srgbClr val="FBAE40"/>
          </p15:clr>
        </p15:guide>
        <p15:guide id="2" orient="horz" pos="4252" userDrawn="1">
          <p15:clr>
            <a:srgbClr val="FBAE40"/>
          </p15:clr>
        </p15:guide>
        <p15:guide id="3" pos="7039" userDrawn="1">
          <p15:clr>
            <a:srgbClr val="FBAE40"/>
          </p15:clr>
        </p15:guide>
        <p15:guide id="4" pos="7159" userDrawn="1">
          <p15:clr>
            <a:srgbClr val="FBAE40"/>
          </p15:clr>
        </p15:guide>
        <p15:guide id="5" pos="7344" userDrawn="1">
          <p15:clr>
            <a:srgbClr val="FBAE40"/>
          </p15:clr>
        </p15:guide>
        <p15:guide id="6" orient="horz" pos="3778" userDrawn="1">
          <p15:clr>
            <a:srgbClr val="FBAE40"/>
          </p15:clr>
        </p15:guide>
        <p15:guide id="7" orient="horz" pos="1033" userDrawn="1">
          <p15:clr>
            <a:srgbClr val="FBAE40"/>
          </p15:clr>
        </p15:guide>
        <p15:guide id="8" orient="horz" pos="432" userDrawn="1">
          <p15:clr>
            <a:srgbClr val="FBAE40"/>
          </p15:clr>
        </p15:guide>
        <p15:guide id="9" pos="2771" userDrawn="1">
          <p15:clr>
            <a:srgbClr val="FBAE40"/>
          </p15:clr>
        </p15:guide>
        <p15:guide id="10" pos="2999"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rt with Text – Option 3">
    <p:spTree>
      <p:nvGrpSpPr>
        <p:cNvPr id="1" name=""/>
        <p:cNvGrpSpPr/>
        <p:nvPr/>
      </p:nvGrpSpPr>
      <p:grpSpPr>
        <a:xfrm>
          <a:off x="0" y="0"/>
          <a:ext cx="0" cy="0"/>
          <a:chOff x="0" y="0"/>
          <a:chExt cx="0" cy="0"/>
        </a:xfrm>
      </p:grpSpPr>
      <p:sp>
        <p:nvSpPr>
          <p:cNvPr id="30" name="Slide Number Placeholder 5">
            <a:extLst>
              <a:ext uri="{FF2B5EF4-FFF2-40B4-BE49-F238E27FC236}">
                <a16:creationId xmlns:a16="http://schemas.microsoft.com/office/drawing/2014/main" id="{70CB3332-03E0-A04A-BAC4-A603576BAAB3}"/>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Proxima Nova Rg" panose="02000506030000020004" pitchFamily="2" charset="0"/>
              </a:defRPr>
            </a:lvl1pPr>
          </a:lstStyle>
          <a:p>
            <a:fld id="{54797FC3-DC33-DA47-95F6-F7EB925D69E8}" type="slidenum">
              <a:rPr lang="en-US" smtClean="0"/>
              <a:pPr/>
              <a:t>‹#›</a:t>
            </a:fld>
            <a:endParaRPr lang="en-US" dirty="0"/>
          </a:p>
        </p:txBody>
      </p:sp>
      <p:cxnSp>
        <p:nvCxnSpPr>
          <p:cNvPr id="31" name="Straight Connector 30">
            <a:extLst>
              <a:ext uri="{FF2B5EF4-FFF2-40B4-BE49-F238E27FC236}">
                <a16:creationId xmlns:a16="http://schemas.microsoft.com/office/drawing/2014/main" id="{6BE253E1-8640-8F4A-A0B0-47F028DC03C6}"/>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5" name="Content Placeholder 2">
            <a:extLst>
              <a:ext uri="{FF2B5EF4-FFF2-40B4-BE49-F238E27FC236}">
                <a16:creationId xmlns:a16="http://schemas.microsoft.com/office/drawing/2014/main" id="{2E85957F-ACA5-D748-A069-E71676AF8CC2}"/>
              </a:ext>
            </a:extLst>
          </p:cNvPr>
          <p:cNvSpPr>
            <a:spLocks noGrp="1"/>
          </p:cNvSpPr>
          <p:nvPr>
            <p:ph idx="13"/>
          </p:nvPr>
        </p:nvSpPr>
        <p:spPr>
          <a:xfrm>
            <a:off x="9020441" y="1645670"/>
            <a:ext cx="2638983" cy="4351338"/>
          </a:xfrm>
        </p:spPr>
        <p:txBody>
          <a:bodyPr/>
          <a:lstStyle>
            <a:lvl1pPr>
              <a:lnSpc>
                <a:spcPct val="100000"/>
              </a:lnSpc>
              <a:defRPr b="0" i="0">
                <a:latin typeface="Proxima Nova Rg" panose="02000506030000020004" pitchFamily="2" charset="0"/>
              </a:defRPr>
            </a:lvl1pPr>
            <a:lvl2pPr>
              <a:lnSpc>
                <a:spcPct val="100000"/>
              </a:lnSpc>
              <a:defRPr b="0" i="0">
                <a:latin typeface="Proxima Nova Rg" panose="02000506030000020004" pitchFamily="2" charset="0"/>
              </a:defRPr>
            </a:lvl2pPr>
            <a:lvl3pPr>
              <a:lnSpc>
                <a:spcPct val="100000"/>
              </a:lnSpc>
              <a:defRPr b="0" i="0">
                <a:latin typeface="Proxima Nova Rg" panose="02000506030000020004" pitchFamily="2" charset="0"/>
              </a:defRPr>
            </a:lvl3pPr>
            <a:lvl4pPr>
              <a:lnSpc>
                <a:spcPct val="100000"/>
              </a:lnSpc>
              <a:defRPr b="0" i="0">
                <a:latin typeface="Proxima Nova Rg" panose="02000506030000020004" pitchFamily="2" charset="0"/>
              </a:defRPr>
            </a:lvl4pPr>
            <a:lvl5pPr>
              <a:lnSpc>
                <a:spcPct val="100000"/>
              </a:lnSpc>
              <a:defRPr b="0" i="0">
                <a:latin typeface="Proxima Nova Rg" panose="0200050603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hart Placeholder 3">
            <a:extLst>
              <a:ext uri="{FF2B5EF4-FFF2-40B4-BE49-F238E27FC236}">
                <a16:creationId xmlns:a16="http://schemas.microsoft.com/office/drawing/2014/main" id="{B5C999E9-9675-E748-9B2F-5EC3E280027C}"/>
              </a:ext>
            </a:extLst>
          </p:cNvPr>
          <p:cNvSpPr>
            <a:spLocks noGrp="1"/>
          </p:cNvSpPr>
          <p:nvPr>
            <p:ph type="chart" sz="quarter" idx="14"/>
          </p:nvPr>
        </p:nvSpPr>
        <p:spPr>
          <a:xfrm>
            <a:off x="532583" y="1645672"/>
            <a:ext cx="3877796" cy="4351337"/>
          </a:xfrm>
        </p:spPr>
        <p:txBody>
          <a:bodyPr/>
          <a:lstStyle>
            <a:lvl1pPr>
              <a:defRPr b="0" i="0">
                <a:latin typeface="Proxima Nova Rg" panose="02000506030000020004" pitchFamily="2" charset="0"/>
              </a:defRPr>
            </a:lvl1pPr>
          </a:lstStyle>
          <a:p>
            <a:r>
              <a:rPr lang="en-US"/>
              <a:t>Click icon to add chart</a:t>
            </a:r>
            <a:endParaRPr lang="en-US" dirty="0"/>
          </a:p>
        </p:txBody>
      </p:sp>
      <p:sp>
        <p:nvSpPr>
          <p:cNvPr id="10" name="Chart Placeholder 3">
            <a:extLst>
              <a:ext uri="{FF2B5EF4-FFF2-40B4-BE49-F238E27FC236}">
                <a16:creationId xmlns:a16="http://schemas.microsoft.com/office/drawing/2014/main" id="{374F2BC2-8C3A-6249-AB96-BD5ED2EEC092}"/>
              </a:ext>
            </a:extLst>
          </p:cNvPr>
          <p:cNvSpPr>
            <a:spLocks noGrp="1"/>
          </p:cNvSpPr>
          <p:nvPr>
            <p:ph type="chart" sz="quarter" idx="15"/>
          </p:nvPr>
        </p:nvSpPr>
        <p:spPr>
          <a:xfrm>
            <a:off x="4776511" y="1645672"/>
            <a:ext cx="3877796" cy="4351337"/>
          </a:xfrm>
        </p:spPr>
        <p:txBody>
          <a:bodyPr/>
          <a:lstStyle>
            <a:lvl1pPr>
              <a:defRPr b="0" i="0">
                <a:latin typeface="Proxima Nova Rg" panose="02000506030000020004" pitchFamily="2" charset="0"/>
              </a:defRPr>
            </a:lvl1pPr>
          </a:lstStyle>
          <a:p>
            <a:r>
              <a:rPr lang="en-US"/>
              <a:t>Click icon to add chart</a:t>
            </a:r>
            <a:endParaRPr lang="en-US" dirty="0"/>
          </a:p>
        </p:txBody>
      </p:sp>
      <p:sp>
        <p:nvSpPr>
          <p:cNvPr id="14"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2580" y="474011"/>
            <a:ext cx="10640245"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Chart with Text – Option 3</a:t>
            </a:r>
          </a:p>
        </p:txBody>
      </p:sp>
      <p:sp>
        <p:nvSpPr>
          <p:cNvPr id="12" name="Rectangle 11">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Box 14">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17" name="Footer Placeholder 1"/>
          <p:cNvSpPr>
            <a:spLocks noGrp="1"/>
          </p:cNvSpPr>
          <p:nvPr>
            <p:ph type="ftr" sz="quarter" idx="10"/>
          </p:nvPr>
        </p:nvSpPr>
        <p:spPr>
          <a:xfrm>
            <a:off x="3751383" y="6502713"/>
            <a:ext cx="6471140" cy="208250"/>
          </a:xfrm>
        </p:spPr>
        <p:txBody>
          <a:bodyPr lIns="0" tIns="0" rIns="0" bIns="0" anchor="b"/>
          <a:lstStyle>
            <a:lvl1pPr algn="l">
              <a:defRPr sz="1000" b="0" i="0">
                <a:solidFill>
                  <a:schemeClr val="bg1"/>
                </a:solidFill>
                <a:latin typeface="Proxima Nova Rg" panose="02000506030000020004" pitchFamily="2" charset="0"/>
              </a:defRPr>
            </a:lvl1pPr>
          </a:lstStyle>
          <a:p>
            <a:r>
              <a:rPr lang="en-GB"/>
              <a:t>UAB HEERSINK SCHOOL OF MEDICINE</a:t>
            </a:r>
            <a:endParaRPr lang="en-GB" dirty="0"/>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3510563667"/>
      </p:ext>
    </p:extLst>
  </p:cSld>
  <p:clrMapOvr>
    <a:masterClrMapping/>
  </p:clrMapOvr>
  <p:extLst>
    <p:ext uri="{DCECCB84-F9BA-43D5-87BE-67443E8EF086}">
      <p15:sldGuideLst xmlns:p15="http://schemas.microsoft.com/office/powerpoint/2012/main">
        <p15:guide id="1" pos="339" userDrawn="1">
          <p15:clr>
            <a:srgbClr val="FBAE40"/>
          </p15:clr>
        </p15:guide>
        <p15:guide id="2" orient="horz" pos="4252" userDrawn="1">
          <p15:clr>
            <a:srgbClr val="FBAE40"/>
          </p15:clr>
        </p15:guide>
        <p15:guide id="3" pos="7159" userDrawn="1">
          <p15:clr>
            <a:srgbClr val="FBAE40"/>
          </p15:clr>
        </p15:guide>
        <p15:guide id="4" pos="7039" userDrawn="1">
          <p15:clr>
            <a:srgbClr val="FBAE40"/>
          </p15:clr>
        </p15:guide>
        <p15:guide id="5" pos="7344" userDrawn="1">
          <p15:clr>
            <a:srgbClr val="FBAE40"/>
          </p15:clr>
        </p15:guide>
        <p15:guide id="6" orient="horz" pos="3778" userDrawn="1">
          <p15:clr>
            <a:srgbClr val="FBAE40"/>
          </p15:clr>
        </p15:guide>
        <p15:guide id="7" orient="horz" pos="1033" userDrawn="1">
          <p15:clr>
            <a:srgbClr val="FBAE40"/>
          </p15:clr>
        </p15:guide>
        <p15:guide id="8" orient="horz" pos="432" userDrawn="1">
          <p15:clr>
            <a:srgbClr val="FBAE40"/>
          </p15:clr>
        </p15:guide>
        <p15:guide id="9" pos="2779" userDrawn="1">
          <p15:clr>
            <a:srgbClr val="FBAE40"/>
          </p15:clr>
        </p15:guide>
        <p15:guide id="10" pos="3007" userDrawn="1">
          <p15:clr>
            <a:srgbClr val="FBAE40"/>
          </p15:clr>
        </p15:guide>
        <p15:guide id="11" pos="5455" userDrawn="1">
          <p15:clr>
            <a:srgbClr val="FBAE40"/>
          </p15:clr>
        </p15:guide>
        <p15:guide id="12" pos="5684"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WOT Analysis">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1" y="476722"/>
            <a:ext cx="10636464"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SWOT Analysis</a:t>
            </a:r>
          </a:p>
        </p:txBody>
      </p:sp>
      <p:sp>
        <p:nvSpPr>
          <p:cNvPr id="30" name="Slide Number Placeholder 5">
            <a:extLst>
              <a:ext uri="{FF2B5EF4-FFF2-40B4-BE49-F238E27FC236}">
                <a16:creationId xmlns:a16="http://schemas.microsoft.com/office/drawing/2014/main" id="{70CB3332-03E0-A04A-BAC4-A603576BAAB3}"/>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Proxima Nova Rg" panose="02000506030000020004" pitchFamily="2" charset="0"/>
              </a:defRPr>
            </a:lvl1pPr>
          </a:lstStyle>
          <a:p>
            <a:fld id="{54797FC3-DC33-DA47-95F6-F7EB925D69E8}" type="slidenum">
              <a:rPr lang="en-US" smtClean="0"/>
              <a:pPr/>
              <a:t>‹#›</a:t>
            </a:fld>
            <a:endParaRPr lang="en-US" dirty="0"/>
          </a:p>
        </p:txBody>
      </p:sp>
      <p:cxnSp>
        <p:nvCxnSpPr>
          <p:cNvPr id="31" name="Straight Connector 30">
            <a:extLst>
              <a:ext uri="{FF2B5EF4-FFF2-40B4-BE49-F238E27FC236}">
                <a16:creationId xmlns:a16="http://schemas.microsoft.com/office/drawing/2014/main" id="{6BE253E1-8640-8F4A-A0B0-47F028DC03C6}"/>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2" name="Text Placeholder 2">
            <a:extLst>
              <a:ext uri="{FF2B5EF4-FFF2-40B4-BE49-F238E27FC236}">
                <a16:creationId xmlns:a16="http://schemas.microsoft.com/office/drawing/2014/main" id="{3B89F8E2-B64D-AC49-A8DD-AF613312CED2}"/>
              </a:ext>
            </a:extLst>
          </p:cNvPr>
          <p:cNvSpPr>
            <a:spLocks noGrp="1"/>
          </p:cNvSpPr>
          <p:nvPr>
            <p:ph type="body" sz="quarter" idx="14"/>
          </p:nvPr>
        </p:nvSpPr>
        <p:spPr>
          <a:xfrm>
            <a:off x="557927" y="2873929"/>
            <a:ext cx="2358264" cy="3123646"/>
          </a:xfrm>
        </p:spPr>
        <p:txBody>
          <a:bodyPr>
            <a:normAutofit/>
          </a:bodyPr>
          <a:lstStyle>
            <a:lvl1pPr marL="0" indent="0" algn="l">
              <a:buNone/>
              <a:defRPr sz="2000" b="0" i="0">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a:t>Edit Master text styles</a:t>
            </a:r>
          </a:p>
        </p:txBody>
      </p:sp>
      <p:sp>
        <p:nvSpPr>
          <p:cNvPr id="23" name="Text Placeholder 2">
            <a:extLst>
              <a:ext uri="{FF2B5EF4-FFF2-40B4-BE49-F238E27FC236}">
                <a16:creationId xmlns:a16="http://schemas.microsoft.com/office/drawing/2014/main" id="{06178C06-CDE8-6B4D-AE79-44B6A32FB8EE}"/>
              </a:ext>
            </a:extLst>
          </p:cNvPr>
          <p:cNvSpPr>
            <a:spLocks noGrp="1"/>
          </p:cNvSpPr>
          <p:nvPr>
            <p:ph type="body" sz="quarter" idx="15"/>
          </p:nvPr>
        </p:nvSpPr>
        <p:spPr>
          <a:xfrm>
            <a:off x="3471073" y="2873929"/>
            <a:ext cx="2358267" cy="3123646"/>
          </a:xfrm>
        </p:spPr>
        <p:txBody>
          <a:bodyPr>
            <a:normAutofit/>
          </a:bodyPr>
          <a:lstStyle>
            <a:lvl1pPr marL="0" indent="0" algn="l">
              <a:buNone/>
              <a:defRPr sz="2000" b="0" i="0">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a:t>Edit Master text styles</a:t>
            </a:r>
          </a:p>
        </p:txBody>
      </p:sp>
      <p:sp>
        <p:nvSpPr>
          <p:cNvPr id="24" name="Text Placeholder 2">
            <a:extLst>
              <a:ext uri="{FF2B5EF4-FFF2-40B4-BE49-F238E27FC236}">
                <a16:creationId xmlns:a16="http://schemas.microsoft.com/office/drawing/2014/main" id="{B91553AF-8C1F-B344-9898-52841A7BB9AA}"/>
              </a:ext>
            </a:extLst>
          </p:cNvPr>
          <p:cNvSpPr>
            <a:spLocks noGrp="1"/>
          </p:cNvSpPr>
          <p:nvPr>
            <p:ph type="body" sz="quarter" idx="16"/>
          </p:nvPr>
        </p:nvSpPr>
        <p:spPr>
          <a:xfrm>
            <a:off x="6384221" y="2873929"/>
            <a:ext cx="2358267" cy="3123646"/>
          </a:xfrm>
        </p:spPr>
        <p:txBody>
          <a:bodyPr>
            <a:normAutofit/>
          </a:bodyPr>
          <a:lstStyle>
            <a:lvl1pPr marL="0" indent="0" algn="l">
              <a:buNone/>
              <a:defRPr sz="2000" b="0" i="0">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a:t>Edit Master text styles</a:t>
            </a:r>
          </a:p>
        </p:txBody>
      </p:sp>
      <p:sp>
        <p:nvSpPr>
          <p:cNvPr id="25" name="Text Placeholder 2">
            <a:extLst>
              <a:ext uri="{FF2B5EF4-FFF2-40B4-BE49-F238E27FC236}">
                <a16:creationId xmlns:a16="http://schemas.microsoft.com/office/drawing/2014/main" id="{ACDFF35E-9476-0E4E-93EF-E59390DAF589}"/>
              </a:ext>
            </a:extLst>
          </p:cNvPr>
          <p:cNvSpPr>
            <a:spLocks noGrp="1"/>
          </p:cNvSpPr>
          <p:nvPr>
            <p:ph type="body" sz="quarter" idx="17"/>
          </p:nvPr>
        </p:nvSpPr>
        <p:spPr>
          <a:xfrm>
            <a:off x="9297372" y="2878143"/>
            <a:ext cx="2358269" cy="3119437"/>
          </a:xfrm>
        </p:spPr>
        <p:txBody>
          <a:bodyPr>
            <a:normAutofit/>
          </a:bodyPr>
          <a:lstStyle>
            <a:lvl1pPr marL="0" indent="0" algn="l">
              <a:buNone/>
              <a:defRPr sz="2000" b="0" i="0">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a:t>Edit Master text styles</a:t>
            </a:r>
          </a:p>
        </p:txBody>
      </p:sp>
      <p:sp>
        <p:nvSpPr>
          <p:cNvPr id="26" name="Text Placeholder 2">
            <a:extLst>
              <a:ext uri="{FF2B5EF4-FFF2-40B4-BE49-F238E27FC236}">
                <a16:creationId xmlns:a16="http://schemas.microsoft.com/office/drawing/2014/main" id="{86601CF6-624C-4A4E-B63C-0AB8AD4B0D8B}"/>
              </a:ext>
            </a:extLst>
          </p:cNvPr>
          <p:cNvSpPr>
            <a:spLocks noGrp="1"/>
          </p:cNvSpPr>
          <p:nvPr>
            <p:ph type="body" sz="quarter" idx="18"/>
          </p:nvPr>
        </p:nvSpPr>
        <p:spPr>
          <a:xfrm>
            <a:off x="557927" y="1985741"/>
            <a:ext cx="2358268" cy="614904"/>
          </a:xfrm>
        </p:spPr>
        <p:txBody>
          <a:bodyPr>
            <a:noAutofit/>
          </a:bodyPr>
          <a:lstStyle>
            <a:lvl1pPr marL="0" indent="0" algn="l">
              <a:buNone/>
              <a:defRPr sz="2600" b="1" i="0">
                <a:solidFill>
                  <a:schemeClr val="accent1"/>
                </a:solidFill>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a:t>Edit Master text styles</a:t>
            </a:r>
          </a:p>
        </p:txBody>
      </p:sp>
      <p:sp>
        <p:nvSpPr>
          <p:cNvPr id="27" name="Text Placeholder 2">
            <a:extLst>
              <a:ext uri="{FF2B5EF4-FFF2-40B4-BE49-F238E27FC236}">
                <a16:creationId xmlns:a16="http://schemas.microsoft.com/office/drawing/2014/main" id="{C6B470C7-D692-C244-8ADA-5E6292A32A41}"/>
              </a:ext>
            </a:extLst>
          </p:cNvPr>
          <p:cNvSpPr>
            <a:spLocks noGrp="1"/>
          </p:cNvSpPr>
          <p:nvPr>
            <p:ph type="body" sz="quarter" idx="19"/>
          </p:nvPr>
        </p:nvSpPr>
        <p:spPr>
          <a:xfrm>
            <a:off x="3465419" y="1985741"/>
            <a:ext cx="2358268" cy="614904"/>
          </a:xfrm>
        </p:spPr>
        <p:txBody>
          <a:bodyPr>
            <a:noAutofit/>
          </a:bodyPr>
          <a:lstStyle>
            <a:lvl1pPr marL="0" indent="0" algn="l">
              <a:buNone/>
              <a:defRPr sz="2600" b="1" i="0">
                <a:solidFill>
                  <a:schemeClr val="accent3"/>
                </a:solidFill>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a:t>Edit Master text styles</a:t>
            </a:r>
          </a:p>
        </p:txBody>
      </p:sp>
      <p:sp>
        <p:nvSpPr>
          <p:cNvPr id="28" name="Text Placeholder 2">
            <a:extLst>
              <a:ext uri="{FF2B5EF4-FFF2-40B4-BE49-F238E27FC236}">
                <a16:creationId xmlns:a16="http://schemas.microsoft.com/office/drawing/2014/main" id="{1F46D524-4125-844F-9646-96AC9FC2EEED}"/>
              </a:ext>
            </a:extLst>
          </p:cNvPr>
          <p:cNvSpPr>
            <a:spLocks noGrp="1"/>
          </p:cNvSpPr>
          <p:nvPr>
            <p:ph type="body" sz="quarter" idx="20"/>
          </p:nvPr>
        </p:nvSpPr>
        <p:spPr>
          <a:xfrm>
            <a:off x="6372911" y="1990853"/>
            <a:ext cx="2358268" cy="604710"/>
          </a:xfrm>
        </p:spPr>
        <p:txBody>
          <a:bodyPr>
            <a:noAutofit/>
          </a:bodyPr>
          <a:lstStyle>
            <a:lvl1pPr marL="0" indent="0" algn="l">
              <a:buNone/>
              <a:defRPr sz="2600" b="1" i="0">
                <a:solidFill>
                  <a:schemeClr val="accent4"/>
                </a:solidFill>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a:t>Edit Master text styles</a:t>
            </a:r>
          </a:p>
        </p:txBody>
      </p:sp>
      <p:sp>
        <p:nvSpPr>
          <p:cNvPr id="34" name="Text Placeholder 2">
            <a:extLst>
              <a:ext uri="{FF2B5EF4-FFF2-40B4-BE49-F238E27FC236}">
                <a16:creationId xmlns:a16="http://schemas.microsoft.com/office/drawing/2014/main" id="{369B9DF6-3D13-AC41-AF63-DFE23883004C}"/>
              </a:ext>
            </a:extLst>
          </p:cNvPr>
          <p:cNvSpPr>
            <a:spLocks noGrp="1"/>
          </p:cNvSpPr>
          <p:nvPr>
            <p:ph type="body" sz="quarter" idx="21"/>
          </p:nvPr>
        </p:nvSpPr>
        <p:spPr>
          <a:xfrm>
            <a:off x="9280402" y="1988619"/>
            <a:ext cx="2378201" cy="606944"/>
          </a:xfrm>
        </p:spPr>
        <p:txBody>
          <a:bodyPr>
            <a:noAutofit/>
          </a:bodyPr>
          <a:lstStyle>
            <a:lvl1pPr marL="0" indent="0" algn="l">
              <a:buNone/>
              <a:defRPr sz="2600" b="1" i="0">
                <a:solidFill>
                  <a:schemeClr val="accent5"/>
                </a:solidFill>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a:t>Edit Master text styles</a:t>
            </a:r>
          </a:p>
        </p:txBody>
      </p:sp>
      <p:cxnSp>
        <p:nvCxnSpPr>
          <p:cNvPr id="35" name="Straight Connector 34">
            <a:extLst>
              <a:ext uri="{FF2B5EF4-FFF2-40B4-BE49-F238E27FC236}">
                <a16:creationId xmlns:a16="http://schemas.microsoft.com/office/drawing/2014/main" id="{064D14FE-F0EC-9E45-8211-8AECE22E1CC0}"/>
              </a:ext>
            </a:extLst>
          </p:cNvPr>
          <p:cNvCxnSpPr>
            <a:cxnSpLocks/>
          </p:cNvCxnSpPr>
          <p:nvPr userDrawn="1"/>
        </p:nvCxnSpPr>
        <p:spPr>
          <a:xfrm>
            <a:off x="3201425" y="1985741"/>
            <a:ext cx="0" cy="401183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1CF75A2-1D3C-6246-B540-552A648A25F4}"/>
              </a:ext>
            </a:extLst>
          </p:cNvPr>
          <p:cNvCxnSpPr>
            <a:cxnSpLocks/>
          </p:cNvCxnSpPr>
          <p:nvPr userDrawn="1"/>
        </p:nvCxnSpPr>
        <p:spPr>
          <a:xfrm>
            <a:off x="6096000" y="1985741"/>
            <a:ext cx="8965" cy="401183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07EAF87-CC91-2A47-8A15-27762B512FBF}"/>
              </a:ext>
            </a:extLst>
          </p:cNvPr>
          <p:cNvCxnSpPr>
            <a:cxnSpLocks/>
          </p:cNvCxnSpPr>
          <p:nvPr userDrawn="1"/>
        </p:nvCxnSpPr>
        <p:spPr>
          <a:xfrm>
            <a:off x="9005224" y="1985741"/>
            <a:ext cx="0" cy="401183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8" name="TextBox 37">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40" name="Footer Placeholder 1"/>
          <p:cNvSpPr>
            <a:spLocks noGrp="1"/>
          </p:cNvSpPr>
          <p:nvPr>
            <p:ph type="ftr" sz="quarter" idx="10"/>
          </p:nvPr>
        </p:nvSpPr>
        <p:spPr>
          <a:xfrm>
            <a:off x="3751383" y="6502713"/>
            <a:ext cx="6471140" cy="208250"/>
          </a:xfrm>
        </p:spPr>
        <p:txBody>
          <a:bodyPr lIns="0" tIns="0" rIns="0" bIns="0" anchor="b"/>
          <a:lstStyle>
            <a:lvl1pPr algn="l">
              <a:defRPr sz="1000">
                <a:solidFill>
                  <a:schemeClr val="bg1"/>
                </a:solidFill>
              </a:defRPr>
            </a:lvl1pPr>
          </a:lstStyle>
          <a:p>
            <a:r>
              <a:rPr lang="en-GB"/>
              <a:t>UAB HEERSINK SCHOOL OF MEDICINE</a:t>
            </a:r>
            <a:endParaRPr lang="en-GB" dirty="0"/>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990486502"/>
      </p:ext>
    </p:extLst>
  </p:cSld>
  <p:clrMapOvr>
    <a:masterClrMapping/>
  </p:clrMapOvr>
  <p:extLst>
    <p:ext uri="{DCECCB84-F9BA-43D5-87BE-67443E8EF086}">
      <p15:sldGuideLst xmlns:p15="http://schemas.microsoft.com/office/powerpoint/2012/main">
        <p15:guide id="1" pos="4015" userDrawn="1">
          <p15:clr>
            <a:srgbClr val="FBAE40"/>
          </p15:clr>
        </p15:guide>
        <p15:guide id="2" orient="horz" pos="1813" userDrawn="1">
          <p15:clr>
            <a:srgbClr val="FBAE40"/>
          </p15:clr>
        </p15:guide>
        <p15:guide id="3" pos="339" userDrawn="1">
          <p15:clr>
            <a:srgbClr val="FBAE40"/>
          </p15:clr>
        </p15:guide>
        <p15:guide id="4" pos="7159" userDrawn="1">
          <p15:clr>
            <a:srgbClr val="FBAE40"/>
          </p15:clr>
        </p15:guide>
        <p15:guide id="5" pos="7039" userDrawn="1">
          <p15:clr>
            <a:srgbClr val="FBAE40"/>
          </p15:clr>
        </p15:guide>
        <p15:guide id="6" pos="7344" userDrawn="1">
          <p15:clr>
            <a:srgbClr val="FBAE40"/>
          </p15:clr>
        </p15:guide>
        <p15:guide id="7" orient="horz" pos="432" userDrawn="1">
          <p15:clr>
            <a:srgbClr val="FBAE40"/>
          </p15:clr>
        </p15:guide>
        <p15:guide id="9" orient="horz" pos="3778" userDrawn="1">
          <p15:clr>
            <a:srgbClr val="FBAE40"/>
          </p15:clr>
        </p15:guide>
        <p15:guide id="10" orient="horz" pos="1635" userDrawn="1">
          <p15:clr>
            <a:srgbClr val="FBAE40"/>
          </p15:clr>
        </p15:guide>
        <p15:guide id="11" orient="horz" pos="1254" userDrawn="1">
          <p15:clr>
            <a:srgbClr val="FBAE40"/>
          </p15:clr>
        </p15:guide>
        <p15:guide id="12" orient="horz" pos="4252" userDrawn="1">
          <p15:clr>
            <a:srgbClr val="FBAE40"/>
          </p15:clr>
        </p15:guide>
        <p15:guide id="13" pos="1839" userDrawn="1">
          <p15:clr>
            <a:srgbClr val="FBAE40"/>
          </p15:clr>
        </p15:guide>
        <p15:guide id="14" pos="2185" userDrawn="1">
          <p15:clr>
            <a:srgbClr val="FBAE40"/>
          </p15:clr>
        </p15:guide>
        <p15:guide id="15" pos="3668" userDrawn="1">
          <p15:clr>
            <a:srgbClr val="FBAE40"/>
          </p15:clr>
        </p15:guide>
        <p15:guide id="16" pos="5507" userDrawn="1">
          <p15:clr>
            <a:srgbClr val="FBAE40"/>
          </p15:clr>
        </p15:guide>
        <p15:guide id="17" pos="5845"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EST Analysis">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1" y="476722"/>
            <a:ext cx="9259723"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PEST Analysis</a:t>
            </a:r>
          </a:p>
        </p:txBody>
      </p:sp>
      <p:sp>
        <p:nvSpPr>
          <p:cNvPr id="30" name="Slide Number Placeholder 5">
            <a:extLst>
              <a:ext uri="{FF2B5EF4-FFF2-40B4-BE49-F238E27FC236}">
                <a16:creationId xmlns:a16="http://schemas.microsoft.com/office/drawing/2014/main" id="{70CB3332-03E0-A04A-BAC4-A603576BAAB3}"/>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Proxima Nova Rg" panose="02000506030000020004" pitchFamily="2" charset="0"/>
              </a:defRPr>
            </a:lvl1pPr>
          </a:lstStyle>
          <a:p>
            <a:fld id="{54797FC3-DC33-DA47-95F6-F7EB925D69E8}" type="slidenum">
              <a:rPr lang="en-US" smtClean="0"/>
              <a:pPr/>
              <a:t>‹#›</a:t>
            </a:fld>
            <a:endParaRPr lang="en-US" dirty="0"/>
          </a:p>
        </p:txBody>
      </p:sp>
      <p:cxnSp>
        <p:nvCxnSpPr>
          <p:cNvPr id="31" name="Straight Connector 30">
            <a:extLst>
              <a:ext uri="{FF2B5EF4-FFF2-40B4-BE49-F238E27FC236}">
                <a16:creationId xmlns:a16="http://schemas.microsoft.com/office/drawing/2014/main" id="{6BE253E1-8640-8F4A-A0B0-47F028DC03C6}"/>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2" name="Text Placeholder 2">
            <a:extLst>
              <a:ext uri="{FF2B5EF4-FFF2-40B4-BE49-F238E27FC236}">
                <a16:creationId xmlns:a16="http://schemas.microsoft.com/office/drawing/2014/main" id="{3B89F8E2-B64D-AC49-A8DD-AF613312CED2}"/>
              </a:ext>
            </a:extLst>
          </p:cNvPr>
          <p:cNvSpPr>
            <a:spLocks noGrp="1"/>
          </p:cNvSpPr>
          <p:nvPr>
            <p:ph type="body" sz="quarter" idx="14"/>
          </p:nvPr>
        </p:nvSpPr>
        <p:spPr>
          <a:xfrm>
            <a:off x="3328089" y="1882464"/>
            <a:ext cx="8327553" cy="768544"/>
          </a:xfrm>
        </p:spPr>
        <p:txBody>
          <a:bodyPr anchor="ctr">
            <a:normAutofit/>
          </a:bodyPr>
          <a:lstStyle>
            <a:lvl1pPr marL="0" indent="0" algn="l">
              <a:buNone/>
              <a:defRPr sz="1800" b="0" i="0">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a:t>Edit Master text styles</a:t>
            </a:r>
          </a:p>
        </p:txBody>
      </p:sp>
      <p:sp>
        <p:nvSpPr>
          <p:cNvPr id="26" name="Text Placeholder 2">
            <a:extLst>
              <a:ext uri="{FF2B5EF4-FFF2-40B4-BE49-F238E27FC236}">
                <a16:creationId xmlns:a16="http://schemas.microsoft.com/office/drawing/2014/main" id="{86601CF6-624C-4A4E-B63C-0AB8AD4B0D8B}"/>
              </a:ext>
            </a:extLst>
          </p:cNvPr>
          <p:cNvSpPr>
            <a:spLocks noGrp="1"/>
          </p:cNvSpPr>
          <p:nvPr>
            <p:ph type="body" sz="quarter" idx="18"/>
          </p:nvPr>
        </p:nvSpPr>
        <p:spPr>
          <a:xfrm>
            <a:off x="557927" y="1887429"/>
            <a:ext cx="2432408" cy="768545"/>
          </a:xfrm>
        </p:spPr>
        <p:txBody>
          <a:bodyPr anchor="ctr">
            <a:noAutofit/>
          </a:bodyPr>
          <a:lstStyle>
            <a:lvl1pPr marL="0" indent="0" algn="l">
              <a:buNone/>
              <a:defRPr sz="2800" b="1" i="0">
                <a:solidFill>
                  <a:schemeClr val="accent1"/>
                </a:solidFill>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a:t>Edit Master text styles</a:t>
            </a:r>
          </a:p>
        </p:txBody>
      </p:sp>
      <p:sp>
        <p:nvSpPr>
          <p:cNvPr id="27" name="Text Placeholder 2">
            <a:extLst>
              <a:ext uri="{FF2B5EF4-FFF2-40B4-BE49-F238E27FC236}">
                <a16:creationId xmlns:a16="http://schemas.microsoft.com/office/drawing/2014/main" id="{C6B470C7-D692-C244-8ADA-5E6292A32A41}"/>
              </a:ext>
            </a:extLst>
          </p:cNvPr>
          <p:cNvSpPr>
            <a:spLocks noGrp="1"/>
          </p:cNvSpPr>
          <p:nvPr>
            <p:ph type="body" sz="quarter" idx="19"/>
          </p:nvPr>
        </p:nvSpPr>
        <p:spPr>
          <a:xfrm>
            <a:off x="557927" y="3031847"/>
            <a:ext cx="2432408" cy="768545"/>
          </a:xfrm>
        </p:spPr>
        <p:txBody>
          <a:bodyPr anchor="ctr">
            <a:noAutofit/>
          </a:bodyPr>
          <a:lstStyle>
            <a:lvl1pPr marL="0" indent="0" algn="l">
              <a:buNone/>
              <a:defRPr sz="2800" b="1" i="0">
                <a:solidFill>
                  <a:schemeClr val="accent3"/>
                </a:solidFill>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a:t>Edit Master text styles</a:t>
            </a:r>
          </a:p>
        </p:txBody>
      </p:sp>
      <p:sp>
        <p:nvSpPr>
          <p:cNvPr id="28" name="Text Placeholder 2">
            <a:extLst>
              <a:ext uri="{FF2B5EF4-FFF2-40B4-BE49-F238E27FC236}">
                <a16:creationId xmlns:a16="http://schemas.microsoft.com/office/drawing/2014/main" id="{1F46D524-4125-844F-9646-96AC9FC2EEED}"/>
              </a:ext>
            </a:extLst>
          </p:cNvPr>
          <p:cNvSpPr>
            <a:spLocks noGrp="1"/>
          </p:cNvSpPr>
          <p:nvPr>
            <p:ph type="body" sz="quarter" idx="20"/>
          </p:nvPr>
        </p:nvSpPr>
        <p:spPr>
          <a:xfrm>
            <a:off x="557927" y="4176265"/>
            <a:ext cx="2432408" cy="768545"/>
          </a:xfrm>
        </p:spPr>
        <p:txBody>
          <a:bodyPr anchor="ctr">
            <a:noAutofit/>
          </a:bodyPr>
          <a:lstStyle>
            <a:lvl1pPr marL="0" indent="0" algn="l">
              <a:buNone/>
              <a:defRPr sz="2800" b="1" i="0">
                <a:solidFill>
                  <a:schemeClr val="accent4"/>
                </a:solidFill>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a:t>Edit Master text styles</a:t>
            </a:r>
          </a:p>
        </p:txBody>
      </p:sp>
      <p:sp>
        <p:nvSpPr>
          <p:cNvPr id="34" name="Text Placeholder 2">
            <a:extLst>
              <a:ext uri="{FF2B5EF4-FFF2-40B4-BE49-F238E27FC236}">
                <a16:creationId xmlns:a16="http://schemas.microsoft.com/office/drawing/2014/main" id="{369B9DF6-3D13-AC41-AF63-DFE23883004C}"/>
              </a:ext>
            </a:extLst>
          </p:cNvPr>
          <p:cNvSpPr>
            <a:spLocks noGrp="1"/>
          </p:cNvSpPr>
          <p:nvPr>
            <p:ph type="body" sz="quarter" idx="21"/>
          </p:nvPr>
        </p:nvSpPr>
        <p:spPr>
          <a:xfrm>
            <a:off x="536360" y="5320684"/>
            <a:ext cx="2432408" cy="768545"/>
          </a:xfrm>
        </p:spPr>
        <p:txBody>
          <a:bodyPr anchor="ctr">
            <a:noAutofit/>
          </a:bodyPr>
          <a:lstStyle>
            <a:lvl1pPr marL="0" indent="0" algn="l">
              <a:buNone/>
              <a:defRPr sz="2800" b="1" i="0">
                <a:solidFill>
                  <a:schemeClr val="accent5"/>
                </a:solidFill>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a:t>Edit Master text styles</a:t>
            </a:r>
          </a:p>
        </p:txBody>
      </p:sp>
      <p:cxnSp>
        <p:nvCxnSpPr>
          <p:cNvPr id="35" name="Straight Connector 34">
            <a:extLst>
              <a:ext uri="{FF2B5EF4-FFF2-40B4-BE49-F238E27FC236}">
                <a16:creationId xmlns:a16="http://schemas.microsoft.com/office/drawing/2014/main" id="{064D14FE-F0EC-9E45-8211-8AECE22E1CC0}"/>
              </a:ext>
            </a:extLst>
          </p:cNvPr>
          <p:cNvCxnSpPr>
            <a:cxnSpLocks/>
          </p:cNvCxnSpPr>
          <p:nvPr userDrawn="1"/>
        </p:nvCxnSpPr>
        <p:spPr>
          <a:xfrm flipH="1">
            <a:off x="557927" y="2847664"/>
            <a:ext cx="1109771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E01AE01-0A53-D74B-8BE4-E6490CE5C583}"/>
              </a:ext>
            </a:extLst>
          </p:cNvPr>
          <p:cNvCxnSpPr>
            <a:cxnSpLocks/>
          </p:cNvCxnSpPr>
          <p:nvPr userDrawn="1"/>
        </p:nvCxnSpPr>
        <p:spPr>
          <a:xfrm flipH="1">
            <a:off x="557927" y="3999957"/>
            <a:ext cx="1109771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8A5501F-60A1-6745-A84A-F8EC2892729A}"/>
              </a:ext>
            </a:extLst>
          </p:cNvPr>
          <p:cNvCxnSpPr>
            <a:cxnSpLocks/>
          </p:cNvCxnSpPr>
          <p:nvPr userDrawn="1"/>
        </p:nvCxnSpPr>
        <p:spPr>
          <a:xfrm flipH="1">
            <a:off x="557927" y="5137381"/>
            <a:ext cx="1109771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9" name="Text Placeholder 2">
            <a:extLst>
              <a:ext uri="{FF2B5EF4-FFF2-40B4-BE49-F238E27FC236}">
                <a16:creationId xmlns:a16="http://schemas.microsoft.com/office/drawing/2014/main" id="{C3455D8F-754F-F744-9774-4115CF132E8A}"/>
              </a:ext>
            </a:extLst>
          </p:cNvPr>
          <p:cNvSpPr>
            <a:spLocks noGrp="1"/>
          </p:cNvSpPr>
          <p:nvPr>
            <p:ph type="body" sz="quarter" idx="22"/>
          </p:nvPr>
        </p:nvSpPr>
        <p:spPr>
          <a:xfrm>
            <a:off x="3328089" y="3034757"/>
            <a:ext cx="8327553" cy="768544"/>
          </a:xfrm>
        </p:spPr>
        <p:txBody>
          <a:bodyPr anchor="ctr">
            <a:normAutofit/>
          </a:bodyPr>
          <a:lstStyle>
            <a:lvl1pPr marL="0" indent="0" algn="l">
              <a:buNone/>
              <a:defRPr sz="1800" b="0" i="0">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a:t>Edit Master text styles</a:t>
            </a:r>
          </a:p>
        </p:txBody>
      </p:sp>
      <p:sp>
        <p:nvSpPr>
          <p:cNvPr id="40" name="Text Placeholder 2">
            <a:extLst>
              <a:ext uri="{FF2B5EF4-FFF2-40B4-BE49-F238E27FC236}">
                <a16:creationId xmlns:a16="http://schemas.microsoft.com/office/drawing/2014/main" id="{2C42B7F4-16A0-EB4B-9A61-205EEA8D87DF}"/>
              </a:ext>
            </a:extLst>
          </p:cNvPr>
          <p:cNvSpPr>
            <a:spLocks noGrp="1"/>
          </p:cNvSpPr>
          <p:nvPr>
            <p:ph type="body" sz="quarter" idx="23"/>
          </p:nvPr>
        </p:nvSpPr>
        <p:spPr>
          <a:xfrm>
            <a:off x="3328089" y="4179906"/>
            <a:ext cx="8327553" cy="768544"/>
          </a:xfrm>
        </p:spPr>
        <p:txBody>
          <a:bodyPr anchor="ctr">
            <a:normAutofit/>
          </a:bodyPr>
          <a:lstStyle>
            <a:lvl1pPr marL="0" indent="0" algn="l">
              <a:buNone/>
              <a:defRPr sz="1800" b="0" i="0">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a:t>Edit Master text styles</a:t>
            </a:r>
          </a:p>
        </p:txBody>
      </p:sp>
      <p:sp>
        <p:nvSpPr>
          <p:cNvPr id="41" name="Text Placeholder 2">
            <a:extLst>
              <a:ext uri="{FF2B5EF4-FFF2-40B4-BE49-F238E27FC236}">
                <a16:creationId xmlns:a16="http://schemas.microsoft.com/office/drawing/2014/main" id="{B5CE8B1B-51DA-AE48-ADBD-6D16542AE6C7}"/>
              </a:ext>
            </a:extLst>
          </p:cNvPr>
          <p:cNvSpPr>
            <a:spLocks noGrp="1"/>
          </p:cNvSpPr>
          <p:nvPr>
            <p:ph type="body" sz="quarter" idx="24"/>
          </p:nvPr>
        </p:nvSpPr>
        <p:spPr>
          <a:xfrm>
            <a:off x="3328089" y="5329959"/>
            <a:ext cx="8327553" cy="768544"/>
          </a:xfrm>
        </p:spPr>
        <p:txBody>
          <a:bodyPr anchor="ctr">
            <a:normAutofit/>
          </a:bodyPr>
          <a:lstStyle>
            <a:lvl1pPr marL="0" indent="0" algn="l">
              <a:buNone/>
              <a:defRPr sz="1800" b="0" i="0">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a:t>Edit Master text styles</a:t>
            </a:r>
          </a:p>
        </p:txBody>
      </p:sp>
      <p:sp>
        <p:nvSpPr>
          <p:cNvPr id="23" name="Rectangle 22">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TextBox 23">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36" name="Footer Placeholder 1"/>
          <p:cNvSpPr>
            <a:spLocks noGrp="1"/>
          </p:cNvSpPr>
          <p:nvPr>
            <p:ph type="ftr" sz="quarter" idx="10"/>
          </p:nvPr>
        </p:nvSpPr>
        <p:spPr>
          <a:xfrm>
            <a:off x="3751383" y="6502713"/>
            <a:ext cx="6471140" cy="208250"/>
          </a:xfrm>
        </p:spPr>
        <p:txBody>
          <a:bodyPr lIns="0" tIns="0" rIns="0" bIns="0" anchor="b"/>
          <a:lstStyle>
            <a:lvl1pPr algn="l">
              <a:defRPr sz="1000">
                <a:solidFill>
                  <a:schemeClr val="bg1"/>
                </a:solidFill>
              </a:defRPr>
            </a:lvl1pPr>
          </a:lstStyle>
          <a:p>
            <a:r>
              <a:rPr lang="en-GB"/>
              <a:t>UAB HEERSINK SCHOOL OF MEDICINE</a:t>
            </a:r>
            <a:endParaRPr lang="en-GB" dirty="0"/>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1842024543"/>
      </p:ext>
    </p:extLst>
  </p:cSld>
  <p:clrMapOvr>
    <a:masterClrMapping/>
  </p:clrMapOvr>
  <p:extLst>
    <p:ext uri="{DCECCB84-F9BA-43D5-87BE-67443E8EF086}">
      <p15:sldGuideLst xmlns:p15="http://schemas.microsoft.com/office/powerpoint/2012/main">
        <p15:guide id="1" pos="7039" userDrawn="1">
          <p15:clr>
            <a:srgbClr val="FBAE40"/>
          </p15:clr>
        </p15:guide>
        <p15:guide id="2" orient="horz" pos="3837" userDrawn="1">
          <p15:clr>
            <a:srgbClr val="FBAE40"/>
          </p15:clr>
        </p15:guide>
        <p15:guide id="3" pos="7159" userDrawn="1">
          <p15:clr>
            <a:srgbClr val="FBAE40"/>
          </p15:clr>
        </p15:guide>
        <p15:guide id="4" pos="339" userDrawn="1">
          <p15:clr>
            <a:srgbClr val="FBAE40"/>
          </p15:clr>
        </p15:guide>
        <p15:guide id="5" pos="1880" userDrawn="1">
          <p15:clr>
            <a:srgbClr val="FBAE40"/>
          </p15:clr>
        </p15:guide>
        <p15:guide id="6" pos="2092" userDrawn="1">
          <p15:clr>
            <a:srgbClr val="FBAE40"/>
          </p15:clr>
        </p15:guide>
        <p15:guide id="7" pos="7344" userDrawn="1">
          <p15:clr>
            <a:srgbClr val="FBAE40"/>
          </p15:clr>
        </p15:guide>
        <p15:guide id="8" orient="horz" pos="3354" userDrawn="1">
          <p15:clr>
            <a:srgbClr val="FBAE40"/>
          </p15:clr>
        </p15:guide>
        <p15:guide id="9" orient="horz" pos="3117" userDrawn="1">
          <p15:clr>
            <a:srgbClr val="FBAE40"/>
          </p15:clr>
        </p15:guide>
        <p15:guide id="10" orient="horz" pos="2634" userDrawn="1">
          <p15:clr>
            <a:srgbClr val="FBAE40"/>
          </p15:clr>
        </p15:guide>
        <p15:guide id="11" orient="horz" pos="2397" userDrawn="1">
          <p15:clr>
            <a:srgbClr val="FBAE40"/>
          </p15:clr>
        </p15:guide>
        <p15:guide id="12" orient="horz" pos="1906" userDrawn="1">
          <p15:clr>
            <a:srgbClr val="FBAE40"/>
          </p15:clr>
        </p15:guide>
        <p15:guide id="13" orient="horz" pos="1677" userDrawn="1">
          <p15:clr>
            <a:srgbClr val="FBAE40"/>
          </p15:clr>
        </p15:guide>
        <p15:guide id="14" orient="horz" pos="1186" userDrawn="1">
          <p15:clr>
            <a:srgbClr val="FBAE40"/>
          </p15:clr>
        </p15:guide>
        <p15:guide id="15" orient="horz" pos="432" userDrawn="1">
          <p15:clr>
            <a:srgbClr val="FBAE40"/>
          </p15:clr>
        </p15:guide>
        <p15:guide id="16" orient="horz" pos="425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Intro Slide - Picture Backgrou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5DF7E55-8B87-B44B-840B-893B5558C820}"/>
              </a:ext>
            </a:extLst>
          </p:cNvPr>
          <p:cNvSpPr/>
          <p:nvPr userDrawn="1"/>
        </p:nvSpPr>
        <p:spPr>
          <a:xfrm>
            <a:off x="0" y="0"/>
            <a:ext cx="12192000" cy="6858000"/>
          </a:xfrm>
          <a:prstGeom prst="rect">
            <a:avLst/>
          </a:prstGeom>
          <a:solidFill>
            <a:srgbClr val="006241">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8BFFBB1-09AD-2142-892E-C4655DFBA1FE}"/>
              </a:ext>
            </a:extLst>
          </p:cNvPr>
          <p:cNvSpPr>
            <a:spLocks noGrp="1"/>
          </p:cNvSpPr>
          <p:nvPr>
            <p:ph type="ctrTitle" hasCustomPrompt="1"/>
          </p:nvPr>
        </p:nvSpPr>
        <p:spPr>
          <a:xfrm>
            <a:off x="762000" y="1876586"/>
            <a:ext cx="9144000" cy="2387600"/>
          </a:xfrm>
        </p:spPr>
        <p:txBody>
          <a:bodyPr anchor="b"/>
          <a:lstStyle>
            <a:lvl1pPr algn="l">
              <a:defRPr sz="6000" b="1" i="0">
                <a:solidFill>
                  <a:schemeClr val="bg1"/>
                </a:solidFill>
                <a:latin typeface="Proxima Nova Rg" panose="02000506030000020004" pitchFamily="2" charset="0"/>
              </a:defRPr>
            </a:lvl1pPr>
          </a:lstStyle>
          <a:p>
            <a:r>
              <a:rPr lang="en-US" dirty="0"/>
              <a:t>Intro Slide – </a:t>
            </a:r>
            <a:br>
              <a:rPr lang="en-US" dirty="0"/>
            </a:br>
            <a:r>
              <a:rPr lang="en-US" dirty="0"/>
              <a:t>Picture Background</a:t>
            </a:r>
          </a:p>
        </p:txBody>
      </p:sp>
      <p:sp>
        <p:nvSpPr>
          <p:cNvPr id="3" name="Subtitle 2">
            <a:extLst>
              <a:ext uri="{FF2B5EF4-FFF2-40B4-BE49-F238E27FC236}">
                <a16:creationId xmlns:a16="http://schemas.microsoft.com/office/drawing/2014/main" id="{D1AFCF8C-333C-AB4A-9E7D-40B5AC498B44}"/>
              </a:ext>
            </a:extLst>
          </p:cNvPr>
          <p:cNvSpPr>
            <a:spLocks noGrp="1"/>
          </p:cNvSpPr>
          <p:nvPr>
            <p:ph type="subTitle" idx="1"/>
          </p:nvPr>
        </p:nvSpPr>
        <p:spPr>
          <a:xfrm>
            <a:off x="762000" y="4356261"/>
            <a:ext cx="9144000" cy="1655762"/>
          </a:xfrm>
        </p:spPr>
        <p:txBody>
          <a:bodyPr/>
          <a:lstStyle>
            <a:lvl1pPr marL="0" indent="0" algn="l">
              <a:buNone/>
              <a:defRPr sz="2400" b="0" i="0">
                <a:solidFill>
                  <a:schemeClr val="bg1"/>
                </a:solidFill>
                <a:latin typeface="Proxima Nova Rg" panose="02000506030000020004" pitchFamily="2"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8" name="TextBox 7">
            <a:extLst>
              <a:ext uri="{FF2B5EF4-FFF2-40B4-BE49-F238E27FC236}">
                <a16:creationId xmlns:a16="http://schemas.microsoft.com/office/drawing/2014/main" id="{1B7E0110-86FC-B542-B54F-1133FA61432F}"/>
              </a:ext>
            </a:extLst>
          </p:cNvPr>
          <p:cNvSpPr txBox="1"/>
          <p:nvPr userDrawn="1"/>
        </p:nvSpPr>
        <p:spPr>
          <a:xfrm>
            <a:off x="-3" y="-426745"/>
            <a:ext cx="12192003" cy="307777"/>
          </a:xfrm>
          <a:prstGeom prst="rect">
            <a:avLst/>
          </a:prstGeom>
          <a:solidFill>
            <a:schemeClr val="bg1"/>
          </a:solidFill>
        </p:spPr>
        <p:txBody>
          <a:bodyPr wrap="square" rtlCol="0">
            <a:spAutoFit/>
          </a:bodyPr>
          <a:lstStyle/>
          <a:p>
            <a:pPr algn="ctr"/>
            <a:r>
              <a:rPr lang="pl-PL" sz="1400" dirty="0">
                <a:solidFill>
                  <a:schemeClr val="accent2"/>
                </a:solidFill>
                <a:latin typeface="Proxima Nova Rg" panose="02000506030000020004" pitchFamily="50" charset="0"/>
              </a:rPr>
              <a:t>To insert a background image, right-click on the slide – select FORMAT BACKGROUND &gt; Picture or texture fill</a:t>
            </a:r>
            <a:endParaRPr lang="bg-BG" sz="1400" dirty="0">
              <a:solidFill>
                <a:schemeClr val="accent2"/>
              </a:solidFill>
              <a:latin typeface="Proxima Nova Rg" panose="02000506030000020004" pitchFamily="50" charset="0"/>
            </a:endParaRPr>
          </a:p>
        </p:txBody>
      </p:sp>
      <p:pic>
        <p:nvPicPr>
          <p:cNvPr id="12" name="Graphic 8">
            <a:extLst>
              <a:ext uri="{FF2B5EF4-FFF2-40B4-BE49-F238E27FC236}">
                <a16:creationId xmlns:a16="http://schemas.microsoft.com/office/drawing/2014/main" id="{F7849BD5-9C11-5D44-854F-7027C6FBA9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00" y="928012"/>
            <a:ext cx="4734560" cy="416812"/>
          </a:xfrm>
          <a:prstGeom prst="rect">
            <a:avLst/>
          </a:prstGeom>
        </p:spPr>
      </p:pic>
    </p:spTree>
    <p:extLst>
      <p:ext uri="{BB962C8B-B14F-4D97-AF65-F5344CB8AC3E}">
        <p14:creationId xmlns:p14="http://schemas.microsoft.com/office/powerpoint/2010/main" val="1054560346"/>
      </p:ext>
    </p:extLst>
  </p:cSld>
  <p:clrMapOvr>
    <a:masterClrMapping/>
  </p:clrMapOvr>
  <p:extLst>
    <p:ext uri="{DCECCB84-F9BA-43D5-87BE-67443E8EF086}">
      <p15:sldGuideLst xmlns:p15="http://schemas.microsoft.com/office/powerpoint/2012/main">
        <p15:guide id="1" pos="483">
          <p15:clr>
            <a:srgbClr val="FBAE40"/>
          </p15:clr>
        </p15:guide>
        <p15:guide id="2" orient="horz" pos="991">
          <p15:clr>
            <a:srgbClr val="FBAE40"/>
          </p15:clr>
        </p15:guide>
        <p15:guide id="3" orient="horz" pos="584">
          <p15:clr>
            <a:srgbClr val="FBAE40"/>
          </p15:clr>
        </p15:guide>
        <p15:guide id="4" orient="horz" pos="2550">
          <p15:clr>
            <a:srgbClr val="FBAE40"/>
          </p15:clr>
        </p15:guide>
        <p15:guide id="5" orient="horz" pos="2744">
          <p15:clr>
            <a:srgbClr val="FBAE40"/>
          </p15:clr>
        </p15:guide>
        <p15:guide id="6" pos="6243">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antt Chart">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766186C-701A-BC45-AC88-392EAFC5BB8F}"/>
              </a:ext>
            </a:extLst>
          </p:cNvPr>
          <p:cNvGraphicFramePr>
            <a:graphicFrameLocks noGrp="1"/>
          </p:cNvGraphicFramePr>
          <p:nvPr userDrawn="1">
            <p:extLst>
              <p:ext uri="{D42A27DB-BD31-4B8C-83A1-F6EECF244321}">
                <p14:modId xmlns:p14="http://schemas.microsoft.com/office/powerpoint/2010/main" val="2609226592"/>
              </p:ext>
            </p:extLst>
          </p:nvPr>
        </p:nvGraphicFramePr>
        <p:xfrm>
          <a:off x="817760" y="1531933"/>
          <a:ext cx="10837893" cy="4669762"/>
        </p:xfrm>
        <a:graphic>
          <a:graphicData uri="http://schemas.openxmlformats.org/drawingml/2006/table">
            <a:tbl>
              <a:tblPr>
                <a:tableStyleId>{5C22544A-7EE6-4342-B048-85BDC9FD1C3A}</a:tableStyleId>
              </a:tblPr>
              <a:tblGrid>
                <a:gridCol w="1035105">
                  <a:extLst>
                    <a:ext uri="{9D8B030D-6E8A-4147-A177-3AD203B41FA5}">
                      <a16:colId xmlns:a16="http://schemas.microsoft.com/office/drawing/2014/main" val="598104309"/>
                    </a:ext>
                  </a:extLst>
                </a:gridCol>
                <a:gridCol w="816899">
                  <a:extLst>
                    <a:ext uri="{9D8B030D-6E8A-4147-A177-3AD203B41FA5}">
                      <a16:colId xmlns:a16="http://schemas.microsoft.com/office/drawing/2014/main" val="4168066833"/>
                    </a:ext>
                  </a:extLst>
                </a:gridCol>
                <a:gridCol w="816899">
                  <a:extLst>
                    <a:ext uri="{9D8B030D-6E8A-4147-A177-3AD203B41FA5}">
                      <a16:colId xmlns:a16="http://schemas.microsoft.com/office/drawing/2014/main" val="1004100599"/>
                    </a:ext>
                  </a:extLst>
                </a:gridCol>
                <a:gridCol w="816899">
                  <a:extLst>
                    <a:ext uri="{9D8B030D-6E8A-4147-A177-3AD203B41FA5}">
                      <a16:colId xmlns:a16="http://schemas.microsoft.com/office/drawing/2014/main" val="2411855810"/>
                    </a:ext>
                  </a:extLst>
                </a:gridCol>
                <a:gridCol w="816899">
                  <a:extLst>
                    <a:ext uri="{9D8B030D-6E8A-4147-A177-3AD203B41FA5}">
                      <a16:colId xmlns:a16="http://schemas.microsoft.com/office/drawing/2014/main" val="1635482544"/>
                    </a:ext>
                  </a:extLst>
                </a:gridCol>
                <a:gridCol w="816899">
                  <a:extLst>
                    <a:ext uri="{9D8B030D-6E8A-4147-A177-3AD203B41FA5}">
                      <a16:colId xmlns:a16="http://schemas.microsoft.com/office/drawing/2014/main" val="1339005217"/>
                    </a:ext>
                  </a:extLst>
                </a:gridCol>
                <a:gridCol w="816899">
                  <a:extLst>
                    <a:ext uri="{9D8B030D-6E8A-4147-A177-3AD203B41FA5}">
                      <a16:colId xmlns:a16="http://schemas.microsoft.com/office/drawing/2014/main" val="1040595637"/>
                    </a:ext>
                  </a:extLst>
                </a:gridCol>
                <a:gridCol w="816899">
                  <a:extLst>
                    <a:ext uri="{9D8B030D-6E8A-4147-A177-3AD203B41FA5}">
                      <a16:colId xmlns:a16="http://schemas.microsoft.com/office/drawing/2014/main" val="1495738028"/>
                    </a:ext>
                  </a:extLst>
                </a:gridCol>
                <a:gridCol w="816899">
                  <a:extLst>
                    <a:ext uri="{9D8B030D-6E8A-4147-A177-3AD203B41FA5}">
                      <a16:colId xmlns:a16="http://schemas.microsoft.com/office/drawing/2014/main" val="2839960209"/>
                    </a:ext>
                  </a:extLst>
                </a:gridCol>
                <a:gridCol w="816899">
                  <a:extLst>
                    <a:ext uri="{9D8B030D-6E8A-4147-A177-3AD203B41FA5}">
                      <a16:colId xmlns:a16="http://schemas.microsoft.com/office/drawing/2014/main" val="3918524498"/>
                    </a:ext>
                  </a:extLst>
                </a:gridCol>
                <a:gridCol w="816899">
                  <a:extLst>
                    <a:ext uri="{9D8B030D-6E8A-4147-A177-3AD203B41FA5}">
                      <a16:colId xmlns:a16="http://schemas.microsoft.com/office/drawing/2014/main" val="3569936324"/>
                    </a:ext>
                  </a:extLst>
                </a:gridCol>
                <a:gridCol w="816899">
                  <a:extLst>
                    <a:ext uri="{9D8B030D-6E8A-4147-A177-3AD203B41FA5}">
                      <a16:colId xmlns:a16="http://schemas.microsoft.com/office/drawing/2014/main" val="2110722687"/>
                    </a:ext>
                  </a:extLst>
                </a:gridCol>
                <a:gridCol w="816899">
                  <a:extLst>
                    <a:ext uri="{9D8B030D-6E8A-4147-A177-3AD203B41FA5}">
                      <a16:colId xmlns:a16="http://schemas.microsoft.com/office/drawing/2014/main" val="2450500902"/>
                    </a:ext>
                  </a:extLst>
                </a:gridCol>
              </a:tblGrid>
              <a:tr h="618332">
                <a:tc>
                  <a:txBody>
                    <a:bodyPr/>
                    <a:lstStyle/>
                    <a:p>
                      <a:endParaRPr lang="en-US" sz="1400" dirty="0">
                        <a:latin typeface="Proxima Nova Rg" panose="02000506030000020004" pitchFamily="50" charset="0"/>
                      </a:endParaRPr>
                    </a:p>
                  </a:txBody>
                  <a:tcPr anchor="ctr">
                    <a:lnL w="12700" cmpd="sng">
                      <a:noFill/>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400" dirty="0">
                          <a:latin typeface="Proxima Nova Rg" panose="02000506030000020004" pitchFamily="50" charset="0"/>
                        </a:rPr>
                        <a:t>Jan</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400" dirty="0">
                          <a:latin typeface="Proxima Nova Rg" panose="02000506030000020004" pitchFamily="50" charset="0"/>
                        </a:rPr>
                        <a:t>Feb</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400" dirty="0">
                          <a:latin typeface="Proxima Nova Rg" panose="02000506030000020004" pitchFamily="50" charset="0"/>
                        </a:rPr>
                        <a:t>Mar</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400" dirty="0">
                          <a:latin typeface="Proxima Nova Rg" panose="02000506030000020004" pitchFamily="50" charset="0"/>
                        </a:rPr>
                        <a:t>Apr</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400" dirty="0">
                          <a:latin typeface="Proxima Nova Rg" panose="02000506030000020004" pitchFamily="50" charset="0"/>
                        </a:rPr>
                        <a:t>May</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400" dirty="0">
                          <a:latin typeface="Proxima Nova Rg" panose="02000506030000020004" pitchFamily="50" charset="0"/>
                        </a:rPr>
                        <a:t>Jun</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400" dirty="0">
                          <a:latin typeface="Proxima Nova Rg" panose="02000506030000020004" pitchFamily="50" charset="0"/>
                        </a:rPr>
                        <a:t>Jul</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400" dirty="0">
                          <a:latin typeface="Proxima Nova Rg" panose="02000506030000020004" pitchFamily="50" charset="0"/>
                        </a:rPr>
                        <a:t>Aug</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400" dirty="0">
                          <a:latin typeface="Proxima Nova Rg" panose="02000506030000020004" pitchFamily="50" charset="0"/>
                        </a:rPr>
                        <a:t>Sep</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400" dirty="0">
                          <a:latin typeface="Proxima Nova Rg" panose="02000506030000020004" pitchFamily="50" charset="0"/>
                        </a:rPr>
                        <a:t>Oct</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400" dirty="0">
                          <a:latin typeface="Proxima Nova Rg" panose="02000506030000020004" pitchFamily="50" charset="0"/>
                        </a:rPr>
                        <a:t>Nov</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400" dirty="0">
                          <a:latin typeface="Proxima Nova Rg" panose="02000506030000020004" pitchFamily="50" charset="0"/>
                        </a:rPr>
                        <a:t>Dec</a:t>
                      </a:r>
                    </a:p>
                  </a:txBody>
                  <a:tcPr>
                    <a:lnL w="12700" cap="flat" cmpd="sng" algn="ctr">
                      <a:solidFill>
                        <a:schemeClr val="bg1">
                          <a:lumMod val="9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5971151"/>
                  </a:ext>
                </a:extLst>
              </a:tr>
              <a:tr h="4051430">
                <a:tc>
                  <a:txBody>
                    <a:bodyPr/>
                    <a:lstStyle/>
                    <a:p>
                      <a:endParaRPr lang="en-US" sz="1400" dirty="0">
                        <a:latin typeface="Proxima Nova Rg" panose="02000506030000020004" pitchFamily="50" charset="0"/>
                      </a:endParaRPr>
                    </a:p>
                  </a:txBody>
                  <a:tcPr anchor="ctr">
                    <a:lnL w="12700" cmpd="sng">
                      <a:noFill/>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400" dirty="0">
                        <a:latin typeface="Proxima Nova Rg" panose="02000506030000020004" pitchFamily="50"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400" dirty="0">
                        <a:latin typeface="Proxima Nova Rg" panose="02000506030000020004" pitchFamily="50"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400" dirty="0">
                        <a:latin typeface="Proxima Nova Rg" panose="02000506030000020004" pitchFamily="50"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400" dirty="0">
                        <a:latin typeface="Proxima Nova Rg" panose="02000506030000020004" pitchFamily="50"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400" dirty="0">
                        <a:latin typeface="Proxima Nova Rg" panose="02000506030000020004" pitchFamily="50"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400" dirty="0">
                        <a:latin typeface="Proxima Nova Rg" panose="02000506030000020004" pitchFamily="50"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400" dirty="0">
                        <a:latin typeface="Proxima Nova Rg" panose="02000506030000020004" pitchFamily="50"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400" dirty="0">
                        <a:latin typeface="Proxima Nova Rg" panose="02000506030000020004" pitchFamily="50"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400" dirty="0">
                        <a:latin typeface="Proxima Nova Rg" panose="02000506030000020004" pitchFamily="50"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400" dirty="0">
                        <a:latin typeface="Proxima Nova Rg" panose="02000506030000020004" pitchFamily="50"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400" dirty="0">
                        <a:latin typeface="Proxima Nova Rg" panose="02000506030000020004" pitchFamily="50"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400" dirty="0">
                        <a:latin typeface="Proxima Nova Rg" panose="02000506030000020004" pitchFamily="50" charset="0"/>
                      </a:endParaRPr>
                    </a:p>
                  </a:txBody>
                  <a:tcPr anchor="ctr">
                    <a:lnL w="12700" cap="flat" cmpd="sng" algn="ctr">
                      <a:solidFill>
                        <a:schemeClr val="bg1">
                          <a:lumMod val="9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95524781"/>
                  </a:ext>
                </a:extLst>
              </a:tr>
            </a:tbl>
          </a:graphicData>
        </a:graphic>
      </p:graphicFrame>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0" y="495867"/>
            <a:ext cx="10638053"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Gantt Chart</a:t>
            </a:r>
          </a:p>
        </p:txBody>
      </p:sp>
      <p:sp>
        <p:nvSpPr>
          <p:cNvPr id="30" name="Slide Number Placeholder 5">
            <a:extLst>
              <a:ext uri="{FF2B5EF4-FFF2-40B4-BE49-F238E27FC236}">
                <a16:creationId xmlns:a16="http://schemas.microsoft.com/office/drawing/2014/main" id="{70CB3332-03E0-A04A-BAC4-A603576BAAB3}"/>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Proxima Nova Rg" panose="02000506030000020004" pitchFamily="2" charset="0"/>
              </a:defRPr>
            </a:lvl1pPr>
          </a:lstStyle>
          <a:p>
            <a:fld id="{54797FC3-DC33-DA47-95F6-F7EB925D69E8}" type="slidenum">
              <a:rPr lang="en-US" smtClean="0"/>
              <a:pPr/>
              <a:t>‹#›</a:t>
            </a:fld>
            <a:endParaRPr lang="en-US" dirty="0"/>
          </a:p>
        </p:txBody>
      </p:sp>
      <p:cxnSp>
        <p:nvCxnSpPr>
          <p:cNvPr id="31" name="Straight Connector 30">
            <a:extLst>
              <a:ext uri="{FF2B5EF4-FFF2-40B4-BE49-F238E27FC236}">
                <a16:creationId xmlns:a16="http://schemas.microsoft.com/office/drawing/2014/main" id="{6BE253E1-8640-8F4A-A0B0-47F028DC03C6}"/>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1" name="Text Placeholder 2">
            <a:extLst>
              <a:ext uri="{FF2B5EF4-FFF2-40B4-BE49-F238E27FC236}">
                <a16:creationId xmlns:a16="http://schemas.microsoft.com/office/drawing/2014/main" id="{E1884DB4-8724-2444-AC73-01BDA7C1B25F}"/>
              </a:ext>
            </a:extLst>
          </p:cNvPr>
          <p:cNvSpPr>
            <a:spLocks noGrp="1"/>
          </p:cNvSpPr>
          <p:nvPr>
            <p:ph type="body" sz="quarter" idx="14" hasCustomPrompt="1"/>
          </p:nvPr>
        </p:nvSpPr>
        <p:spPr>
          <a:xfrm>
            <a:off x="536359" y="2009908"/>
            <a:ext cx="711200" cy="256734"/>
          </a:xfrm>
        </p:spPr>
        <p:txBody>
          <a:bodyPr anchor="ctr">
            <a:normAutofit/>
          </a:bodyPr>
          <a:lstStyle>
            <a:lvl1pPr marL="0" indent="0" algn="l">
              <a:buNone/>
              <a:defRPr sz="1600" b="1" i="0">
                <a:solidFill>
                  <a:srgbClr val="006241"/>
                </a:solidFill>
                <a:latin typeface="Proxima Nova Rg" panose="02000506030000020004" pitchFamily="2" charset="0"/>
              </a:defRPr>
            </a:lvl1pPr>
          </a:lstStyle>
          <a:p>
            <a:pPr lvl="0"/>
            <a:r>
              <a:rPr lang="en-US" dirty="0"/>
              <a:t>Task </a:t>
            </a:r>
          </a:p>
        </p:txBody>
      </p:sp>
      <p:sp>
        <p:nvSpPr>
          <p:cNvPr id="38" name="Text Placeholder 2">
            <a:extLst>
              <a:ext uri="{FF2B5EF4-FFF2-40B4-BE49-F238E27FC236}">
                <a16:creationId xmlns:a16="http://schemas.microsoft.com/office/drawing/2014/main" id="{AD305F03-5586-5E4F-81F2-236A9DB36ADD}"/>
              </a:ext>
            </a:extLst>
          </p:cNvPr>
          <p:cNvSpPr>
            <a:spLocks noGrp="1"/>
          </p:cNvSpPr>
          <p:nvPr>
            <p:ph type="body" sz="quarter" idx="26"/>
          </p:nvPr>
        </p:nvSpPr>
        <p:spPr>
          <a:xfrm>
            <a:off x="2081565" y="3052038"/>
            <a:ext cx="3910361" cy="256734"/>
          </a:xfrm>
          <a:solidFill>
            <a:schemeClr val="accent1"/>
          </a:solidFill>
        </p:spPr>
        <p:txBody>
          <a:bodyPr anchor="ctr">
            <a:normAutofit/>
          </a:bodyPr>
          <a:lstStyle>
            <a:lvl1pPr marL="0" indent="0" algn="ctr">
              <a:buNone/>
              <a:defRPr sz="1400" b="0" i="0">
                <a:solidFill>
                  <a:schemeClr val="bg1"/>
                </a:solidFill>
                <a:latin typeface="Proxima Nova Rg" panose="02000506030000020004" pitchFamily="2" charset="0"/>
              </a:defRPr>
            </a:lvl1pPr>
          </a:lstStyle>
          <a:p>
            <a:pPr lvl="0"/>
            <a:r>
              <a:rPr lang="en-US"/>
              <a:t>Edit Master text styles</a:t>
            </a:r>
          </a:p>
        </p:txBody>
      </p:sp>
      <p:sp>
        <p:nvSpPr>
          <p:cNvPr id="44" name="Text Placeholder 2">
            <a:extLst>
              <a:ext uri="{FF2B5EF4-FFF2-40B4-BE49-F238E27FC236}">
                <a16:creationId xmlns:a16="http://schemas.microsoft.com/office/drawing/2014/main" id="{F4DB0538-1629-4B42-A56E-318B4C79521D}"/>
              </a:ext>
            </a:extLst>
          </p:cNvPr>
          <p:cNvSpPr>
            <a:spLocks noGrp="1"/>
          </p:cNvSpPr>
          <p:nvPr>
            <p:ph type="body" sz="quarter" idx="27" hasCustomPrompt="1"/>
          </p:nvPr>
        </p:nvSpPr>
        <p:spPr>
          <a:xfrm>
            <a:off x="536359" y="2531360"/>
            <a:ext cx="711200" cy="256734"/>
          </a:xfrm>
        </p:spPr>
        <p:txBody>
          <a:bodyPr anchor="ctr">
            <a:normAutofit/>
          </a:bodyPr>
          <a:lstStyle>
            <a:lvl1pPr marL="0" indent="0" algn="l">
              <a:buNone/>
              <a:defRPr sz="1600" b="1" i="0">
                <a:solidFill>
                  <a:srgbClr val="006241"/>
                </a:solidFill>
                <a:latin typeface="Proxima Nova Rg" panose="02000506030000020004" pitchFamily="2" charset="0"/>
              </a:defRPr>
            </a:lvl1pPr>
          </a:lstStyle>
          <a:p>
            <a:pPr lvl="0"/>
            <a:r>
              <a:rPr lang="en-US" dirty="0"/>
              <a:t>Task </a:t>
            </a:r>
          </a:p>
        </p:txBody>
      </p:sp>
      <p:sp>
        <p:nvSpPr>
          <p:cNvPr id="45" name="Text Placeholder 2">
            <a:extLst>
              <a:ext uri="{FF2B5EF4-FFF2-40B4-BE49-F238E27FC236}">
                <a16:creationId xmlns:a16="http://schemas.microsoft.com/office/drawing/2014/main" id="{075659CF-3622-2743-851F-8923DB01AF3E}"/>
              </a:ext>
            </a:extLst>
          </p:cNvPr>
          <p:cNvSpPr>
            <a:spLocks noGrp="1"/>
          </p:cNvSpPr>
          <p:nvPr>
            <p:ph type="body" sz="quarter" idx="28"/>
          </p:nvPr>
        </p:nvSpPr>
        <p:spPr>
          <a:xfrm>
            <a:off x="5189038" y="3574264"/>
            <a:ext cx="2988527" cy="256734"/>
          </a:xfrm>
          <a:solidFill>
            <a:schemeClr val="accent1"/>
          </a:solidFill>
        </p:spPr>
        <p:txBody>
          <a:bodyPr anchor="ctr">
            <a:normAutofit/>
          </a:bodyPr>
          <a:lstStyle>
            <a:lvl1pPr marL="0" indent="0" algn="ctr">
              <a:buNone/>
              <a:defRPr sz="1400" b="0" i="0">
                <a:solidFill>
                  <a:schemeClr val="bg1"/>
                </a:solidFill>
                <a:latin typeface="Proxima Nova Rg" panose="02000506030000020004" pitchFamily="2" charset="0"/>
              </a:defRPr>
            </a:lvl1pPr>
          </a:lstStyle>
          <a:p>
            <a:pPr lvl="0"/>
            <a:r>
              <a:rPr lang="en-US"/>
              <a:t>Edit Master text styles</a:t>
            </a:r>
          </a:p>
        </p:txBody>
      </p:sp>
      <p:sp>
        <p:nvSpPr>
          <p:cNvPr id="46" name="Text Placeholder 2">
            <a:extLst>
              <a:ext uri="{FF2B5EF4-FFF2-40B4-BE49-F238E27FC236}">
                <a16:creationId xmlns:a16="http://schemas.microsoft.com/office/drawing/2014/main" id="{4B7ABE6A-4FF3-9543-84D7-72D8B9B04EEE}"/>
              </a:ext>
            </a:extLst>
          </p:cNvPr>
          <p:cNvSpPr>
            <a:spLocks noGrp="1"/>
          </p:cNvSpPr>
          <p:nvPr>
            <p:ph type="body" sz="quarter" idx="29" hasCustomPrompt="1"/>
          </p:nvPr>
        </p:nvSpPr>
        <p:spPr>
          <a:xfrm>
            <a:off x="536359" y="3052812"/>
            <a:ext cx="711200" cy="256734"/>
          </a:xfrm>
        </p:spPr>
        <p:txBody>
          <a:bodyPr anchor="ctr">
            <a:normAutofit/>
          </a:bodyPr>
          <a:lstStyle>
            <a:lvl1pPr marL="0" indent="0" algn="l">
              <a:buNone/>
              <a:defRPr sz="1600" b="1" i="0">
                <a:solidFill>
                  <a:srgbClr val="006241"/>
                </a:solidFill>
                <a:latin typeface="Proxima Nova Rg" panose="02000506030000020004" pitchFamily="2" charset="0"/>
              </a:defRPr>
            </a:lvl1pPr>
          </a:lstStyle>
          <a:p>
            <a:pPr lvl="0"/>
            <a:r>
              <a:rPr lang="en-US" dirty="0"/>
              <a:t>Task </a:t>
            </a:r>
          </a:p>
        </p:txBody>
      </p:sp>
      <p:sp>
        <p:nvSpPr>
          <p:cNvPr id="47" name="Text Placeholder 2">
            <a:extLst>
              <a:ext uri="{FF2B5EF4-FFF2-40B4-BE49-F238E27FC236}">
                <a16:creationId xmlns:a16="http://schemas.microsoft.com/office/drawing/2014/main" id="{FCE93C9B-BDFA-DA48-9722-93E7AC19B47D}"/>
              </a:ext>
            </a:extLst>
          </p:cNvPr>
          <p:cNvSpPr>
            <a:spLocks noGrp="1"/>
          </p:cNvSpPr>
          <p:nvPr>
            <p:ph type="body" sz="quarter" idx="30"/>
          </p:nvPr>
        </p:nvSpPr>
        <p:spPr>
          <a:xfrm>
            <a:off x="3260029" y="4102225"/>
            <a:ext cx="7036264" cy="256734"/>
          </a:xfrm>
          <a:solidFill>
            <a:schemeClr val="accent1"/>
          </a:solidFill>
        </p:spPr>
        <p:txBody>
          <a:bodyPr anchor="ctr">
            <a:normAutofit/>
          </a:bodyPr>
          <a:lstStyle>
            <a:lvl1pPr marL="0" indent="0" algn="ctr">
              <a:buNone/>
              <a:defRPr sz="1400" b="0" i="0">
                <a:solidFill>
                  <a:schemeClr val="bg1"/>
                </a:solidFill>
                <a:latin typeface="Proxima Nova Rg" panose="02000506030000020004" pitchFamily="2" charset="0"/>
              </a:defRPr>
            </a:lvl1pPr>
          </a:lstStyle>
          <a:p>
            <a:pPr lvl="0"/>
            <a:r>
              <a:rPr lang="en-US"/>
              <a:t>Edit Master text styles</a:t>
            </a:r>
          </a:p>
        </p:txBody>
      </p:sp>
      <p:sp>
        <p:nvSpPr>
          <p:cNvPr id="48" name="Text Placeholder 2">
            <a:extLst>
              <a:ext uri="{FF2B5EF4-FFF2-40B4-BE49-F238E27FC236}">
                <a16:creationId xmlns:a16="http://schemas.microsoft.com/office/drawing/2014/main" id="{87FE31FF-EFEA-774A-B412-A17BCCF56511}"/>
              </a:ext>
            </a:extLst>
          </p:cNvPr>
          <p:cNvSpPr>
            <a:spLocks noGrp="1"/>
          </p:cNvSpPr>
          <p:nvPr>
            <p:ph type="body" sz="quarter" idx="31" hasCustomPrompt="1"/>
          </p:nvPr>
        </p:nvSpPr>
        <p:spPr>
          <a:xfrm>
            <a:off x="536359" y="3574264"/>
            <a:ext cx="711200" cy="256734"/>
          </a:xfrm>
        </p:spPr>
        <p:txBody>
          <a:bodyPr anchor="ctr">
            <a:normAutofit/>
          </a:bodyPr>
          <a:lstStyle>
            <a:lvl1pPr marL="0" indent="0" algn="l">
              <a:buNone/>
              <a:defRPr sz="1600" b="1" i="0">
                <a:solidFill>
                  <a:srgbClr val="006241"/>
                </a:solidFill>
                <a:latin typeface="Proxima Nova Rg" panose="02000506030000020004" pitchFamily="2" charset="0"/>
              </a:defRPr>
            </a:lvl1pPr>
          </a:lstStyle>
          <a:p>
            <a:pPr lvl="0"/>
            <a:r>
              <a:rPr lang="en-US" dirty="0"/>
              <a:t>Task </a:t>
            </a:r>
          </a:p>
        </p:txBody>
      </p:sp>
      <p:sp>
        <p:nvSpPr>
          <p:cNvPr id="49" name="Text Placeholder 2">
            <a:extLst>
              <a:ext uri="{FF2B5EF4-FFF2-40B4-BE49-F238E27FC236}">
                <a16:creationId xmlns:a16="http://schemas.microsoft.com/office/drawing/2014/main" id="{C06182F5-CA73-9548-8C9E-778C0D79C293}"/>
              </a:ext>
            </a:extLst>
          </p:cNvPr>
          <p:cNvSpPr>
            <a:spLocks noGrp="1"/>
          </p:cNvSpPr>
          <p:nvPr>
            <p:ph type="body" sz="quarter" idx="32"/>
          </p:nvPr>
        </p:nvSpPr>
        <p:spPr>
          <a:xfrm>
            <a:off x="6222383" y="4617168"/>
            <a:ext cx="4832196" cy="256734"/>
          </a:xfrm>
          <a:solidFill>
            <a:schemeClr val="accent1"/>
          </a:solidFill>
        </p:spPr>
        <p:txBody>
          <a:bodyPr anchor="ctr">
            <a:normAutofit/>
          </a:bodyPr>
          <a:lstStyle>
            <a:lvl1pPr marL="0" indent="0" algn="ctr">
              <a:buNone/>
              <a:defRPr sz="1400" b="0" i="0">
                <a:solidFill>
                  <a:schemeClr val="bg1"/>
                </a:solidFill>
                <a:latin typeface="Proxima Nova Rg" panose="02000506030000020004" pitchFamily="2" charset="0"/>
              </a:defRPr>
            </a:lvl1pPr>
          </a:lstStyle>
          <a:p>
            <a:pPr lvl="0"/>
            <a:r>
              <a:rPr lang="en-US"/>
              <a:t>Edit Master text styles</a:t>
            </a:r>
          </a:p>
        </p:txBody>
      </p:sp>
      <p:sp>
        <p:nvSpPr>
          <p:cNvPr id="50" name="Text Placeholder 2">
            <a:extLst>
              <a:ext uri="{FF2B5EF4-FFF2-40B4-BE49-F238E27FC236}">
                <a16:creationId xmlns:a16="http://schemas.microsoft.com/office/drawing/2014/main" id="{4DE7B252-5204-C54B-B2AB-728EAAD28795}"/>
              </a:ext>
            </a:extLst>
          </p:cNvPr>
          <p:cNvSpPr>
            <a:spLocks noGrp="1"/>
          </p:cNvSpPr>
          <p:nvPr>
            <p:ph type="body" sz="quarter" idx="33" hasCustomPrompt="1"/>
          </p:nvPr>
        </p:nvSpPr>
        <p:spPr>
          <a:xfrm>
            <a:off x="536359" y="4095716"/>
            <a:ext cx="711200" cy="256734"/>
          </a:xfrm>
        </p:spPr>
        <p:txBody>
          <a:bodyPr anchor="ctr">
            <a:normAutofit/>
          </a:bodyPr>
          <a:lstStyle>
            <a:lvl1pPr marL="0" indent="0" algn="l">
              <a:buNone/>
              <a:defRPr sz="1600" b="1" i="0">
                <a:solidFill>
                  <a:srgbClr val="006241"/>
                </a:solidFill>
                <a:latin typeface="Proxima Nova Rg" panose="02000506030000020004" pitchFamily="2" charset="0"/>
              </a:defRPr>
            </a:lvl1pPr>
          </a:lstStyle>
          <a:p>
            <a:pPr lvl="0"/>
            <a:r>
              <a:rPr lang="en-US" dirty="0"/>
              <a:t>Task </a:t>
            </a:r>
          </a:p>
        </p:txBody>
      </p:sp>
      <p:sp>
        <p:nvSpPr>
          <p:cNvPr id="51" name="Text Placeholder 2">
            <a:extLst>
              <a:ext uri="{FF2B5EF4-FFF2-40B4-BE49-F238E27FC236}">
                <a16:creationId xmlns:a16="http://schemas.microsoft.com/office/drawing/2014/main" id="{36352348-FB9A-0C4E-AC97-1B51444891A4}"/>
              </a:ext>
            </a:extLst>
          </p:cNvPr>
          <p:cNvSpPr>
            <a:spLocks noGrp="1"/>
          </p:cNvSpPr>
          <p:nvPr>
            <p:ph type="body" sz="quarter" idx="34"/>
          </p:nvPr>
        </p:nvSpPr>
        <p:spPr>
          <a:xfrm>
            <a:off x="2081564" y="5138620"/>
            <a:ext cx="5332965" cy="256734"/>
          </a:xfrm>
          <a:solidFill>
            <a:schemeClr val="accent1"/>
          </a:solidFill>
        </p:spPr>
        <p:txBody>
          <a:bodyPr anchor="ctr">
            <a:normAutofit/>
          </a:bodyPr>
          <a:lstStyle>
            <a:lvl1pPr marL="0" indent="0" algn="ctr">
              <a:buNone/>
              <a:defRPr sz="1400" b="0" i="0">
                <a:solidFill>
                  <a:schemeClr val="bg1"/>
                </a:solidFill>
                <a:latin typeface="Proxima Nova Rg" panose="02000506030000020004" pitchFamily="2" charset="0"/>
              </a:defRPr>
            </a:lvl1pPr>
          </a:lstStyle>
          <a:p>
            <a:pPr lvl="0"/>
            <a:r>
              <a:rPr lang="en-US"/>
              <a:t>Edit Master text styles</a:t>
            </a:r>
          </a:p>
        </p:txBody>
      </p:sp>
      <p:sp>
        <p:nvSpPr>
          <p:cNvPr id="52" name="Text Placeholder 2">
            <a:extLst>
              <a:ext uri="{FF2B5EF4-FFF2-40B4-BE49-F238E27FC236}">
                <a16:creationId xmlns:a16="http://schemas.microsoft.com/office/drawing/2014/main" id="{68E1BFD4-3A5E-8641-9D2F-00409E3793B6}"/>
              </a:ext>
            </a:extLst>
          </p:cNvPr>
          <p:cNvSpPr>
            <a:spLocks noGrp="1"/>
          </p:cNvSpPr>
          <p:nvPr>
            <p:ph type="body" sz="quarter" idx="35" hasCustomPrompt="1"/>
          </p:nvPr>
        </p:nvSpPr>
        <p:spPr>
          <a:xfrm>
            <a:off x="536359" y="5660073"/>
            <a:ext cx="711200" cy="256734"/>
          </a:xfrm>
        </p:spPr>
        <p:txBody>
          <a:bodyPr anchor="ctr">
            <a:normAutofit/>
          </a:bodyPr>
          <a:lstStyle>
            <a:lvl1pPr marL="0" indent="0" algn="l">
              <a:buNone/>
              <a:defRPr sz="1600" b="1" i="0">
                <a:solidFill>
                  <a:srgbClr val="006241"/>
                </a:solidFill>
                <a:latin typeface="Proxima Nova Rg" panose="02000506030000020004" pitchFamily="2" charset="0"/>
              </a:defRPr>
            </a:lvl1pPr>
          </a:lstStyle>
          <a:p>
            <a:pPr lvl="0"/>
            <a:r>
              <a:rPr lang="en-US" dirty="0"/>
              <a:t>Task </a:t>
            </a:r>
          </a:p>
        </p:txBody>
      </p:sp>
      <p:sp>
        <p:nvSpPr>
          <p:cNvPr id="53" name="Text Placeholder 2">
            <a:extLst>
              <a:ext uri="{FF2B5EF4-FFF2-40B4-BE49-F238E27FC236}">
                <a16:creationId xmlns:a16="http://schemas.microsoft.com/office/drawing/2014/main" id="{E6AA6E42-ABF6-0042-B39E-9D863B855B56}"/>
              </a:ext>
            </a:extLst>
          </p:cNvPr>
          <p:cNvSpPr>
            <a:spLocks noGrp="1"/>
          </p:cNvSpPr>
          <p:nvPr>
            <p:ph type="body" sz="quarter" idx="36"/>
          </p:nvPr>
        </p:nvSpPr>
        <p:spPr>
          <a:xfrm>
            <a:off x="4601737" y="5660073"/>
            <a:ext cx="6452837" cy="256734"/>
          </a:xfrm>
          <a:solidFill>
            <a:schemeClr val="accent1"/>
          </a:solidFill>
        </p:spPr>
        <p:txBody>
          <a:bodyPr anchor="ctr">
            <a:normAutofit/>
          </a:bodyPr>
          <a:lstStyle>
            <a:lvl1pPr marL="0" indent="0" algn="ctr">
              <a:buNone/>
              <a:defRPr sz="1400" b="0" i="0">
                <a:solidFill>
                  <a:schemeClr val="bg1"/>
                </a:solidFill>
                <a:latin typeface="Proxima Nova Rg" panose="02000506030000020004" pitchFamily="2" charset="0"/>
              </a:defRPr>
            </a:lvl1pPr>
          </a:lstStyle>
          <a:p>
            <a:pPr lvl="0"/>
            <a:r>
              <a:rPr lang="en-US"/>
              <a:t>Edit Master text styles</a:t>
            </a:r>
          </a:p>
        </p:txBody>
      </p:sp>
      <p:sp>
        <p:nvSpPr>
          <p:cNvPr id="54" name="Text Placeholder 2">
            <a:extLst>
              <a:ext uri="{FF2B5EF4-FFF2-40B4-BE49-F238E27FC236}">
                <a16:creationId xmlns:a16="http://schemas.microsoft.com/office/drawing/2014/main" id="{2A47D090-BD26-A34F-A587-274164E5624A}"/>
              </a:ext>
            </a:extLst>
          </p:cNvPr>
          <p:cNvSpPr>
            <a:spLocks noGrp="1"/>
          </p:cNvSpPr>
          <p:nvPr>
            <p:ph type="body" sz="quarter" idx="37" hasCustomPrompt="1"/>
          </p:nvPr>
        </p:nvSpPr>
        <p:spPr>
          <a:xfrm>
            <a:off x="536359" y="4617168"/>
            <a:ext cx="711200" cy="256734"/>
          </a:xfrm>
        </p:spPr>
        <p:txBody>
          <a:bodyPr anchor="ctr">
            <a:normAutofit/>
          </a:bodyPr>
          <a:lstStyle>
            <a:lvl1pPr marL="0" indent="0" algn="l">
              <a:buNone/>
              <a:defRPr sz="1600" b="1" i="0">
                <a:solidFill>
                  <a:srgbClr val="006241"/>
                </a:solidFill>
                <a:latin typeface="Proxima Nova Rg" panose="02000506030000020004" pitchFamily="2" charset="0"/>
              </a:defRPr>
            </a:lvl1pPr>
          </a:lstStyle>
          <a:p>
            <a:pPr lvl="0"/>
            <a:r>
              <a:rPr lang="en-US" dirty="0"/>
              <a:t>Task </a:t>
            </a:r>
          </a:p>
        </p:txBody>
      </p:sp>
      <p:sp>
        <p:nvSpPr>
          <p:cNvPr id="55" name="Text Placeholder 2">
            <a:extLst>
              <a:ext uri="{FF2B5EF4-FFF2-40B4-BE49-F238E27FC236}">
                <a16:creationId xmlns:a16="http://schemas.microsoft.com/office/drawing/2014/main" id="{6E947712-F350-C94B-A96E-F9EF11B0DCAD}"/>
              </a:ext>
            </a:extLst>
          </p:cNvPr>
          <p:cNvSpPr>
            <a:spLocks noGrp="1"/>
          </p:cNvSpPr>
          <p:nvPr>
            <p:ph type="body" sz="quarter" idx="38" hasCustomPrompt="1"/>
          </p:nvPr>
        </p:nvSpPr>
        <p:spPr>
          <a:xfrm>
            <a:off x="536359" y="5138620"/>
            <a:ext cx="711200" cy="256734"/>
          </a:xfrm>
        </p:spPr>
        <p:txBody>
          <a:bodyPr anchor="ctr">
            <a:normAutofit/>
          </a:bodyPr>
          <a:lstStyle>
            <a:lvl1pPr marL="0" indent="0" algn="l">
              <a:buNone/>
              <a:defRPr sz="1600" b="1" i="0">
                <a:solidFill>
                  <a:srgbClr val="006241"/>
                </a:solidFill>
                <a:latin typeface="Proxima Nova Rg" panose="02000506030000020004" pitchFamily="2" charset="0"/>
              </a:defRPr>
            </a:lvl1pPr>
          </a:lstStyle>
          <a:p>
            <a:pPr lvl="0"/>
            <a:r>
              <a:rPr lang="en-US" dirty="0"/>
              <a:t>Task </a:t>
            </a:r>
          </a:p>
        </p:txBody>
      </p:sp>
      <p:sp>
        <p:nvSpPr>
          <p:cNvPr id="56" name="Text Placeholder 2">
            <a:extLst>
              <a:ext uri="{FF2B5EF4-FFF2-40B4-BE49-F238E27FC236}">
                <a16:creationId xmlns:a16="http://schemas.microsoft.com/office/drawing/2014/main" id="{55B41E2F-B664-B64E-A6F2-0F2A19DCC055}"/>
              </a:ext>
            </a:extLst>
          </p:cNvPr>
          <p:cNvSpPr>
            <a:spLocks noGrp="1"/>
          </p:cNvSpPr>
          <p:nvPr>
            <p:ph type="body" sz="quarter" idx="39"/>
          </p:nvPr>
        </p:nvSpPr>
        <p:spPr>
          <a:xfrm>
            <a:off x="3419706" y="2539082"/>
            <a:ext cx="5657387" cy="256734"/>
          </a:xfrm>
          <a:solidFill>
            <a:schemeClr val="accent1"/>
          </a:solidFill>
        </p:spPr>
        <p:txBody>
          <a:bodyPr anchor="ctr">
            <a:normAutofit/>
          </a:bodyPr>
          <a:lstStyle>
            <a:lvl1pPr marL="0" indent="0" algn="ctr">
              <a:buNone/>
              <a:defRPr sz="1400" b="0" i="0">
                <a:solidFill>
                  <a:schemeClr val="bg1"/>
                </a:solidFill>
                <a:latin typeface="Proxima Nova Rg" panose="02000506030000020004" pitchFamily="2" charset="0"/>
              </a:defRPr>
            </a:lvl1pPr>
          </a:lstStyle>
          <a:p>
            <a:pPr lvl="0"/>
            <a:r>
              <a:rPr lang="en-US"/>
              <a:t>Edit Master text styles</a:t>
            </a:r>
          </a:p>
        </p:txBody>
      </p:sp>
      <p:sp>
        <p:nvSpPr>
          <p:cNvPr id="57" name="Text Placeholder 2">
            <a:extLst>
              <a:ext uri="{FF2B5EF4-FFF2-40B4-BE49-F238E27FC236}">
                <a16:creationId xmlns:a16="http://schemas.microsoft.com/office/drawing/2014/main" id="{E61344E7-7C91-2348-832A-A007EEA0A355}"/>
              </a:ext>
            </a:extLst>
          </p:cNvPr>
          <p:cNvSpPr>
            <a:spLocks noGrp="1"/>
          </p:cNvSpPr>
          <p:nvPr>
            <p:ph type="body" sz="quarter" idx="40"/>
          </p:nvPr>
        </p:nvSpPr>
        <p:spPr>
          <a:xfrm>
            <a:off x="1868360" y="2011556"/>
            <a:ext cx="4277293" cy="256734"/>
          </a:xfrm>
          <a:solidFill>
            <a:schemeClr val="accent1"/>
          </a:solidFill>
        </p:spPr>
        <p:txBody>
          <a:bodyPr anchor="ctr">
            <a:normAutofit/>
          </a:bodyPr>
          <a:lstStyle>
            <a:lvl1pPr marL="0" indent="0" algn="ctr">
              <a:buNone/>
              <a:defRPr sz="1400" b="0" i="0">
                <a:solidFill>
                  <a:schemeClr val="bg1"/>
                </a:solidFill>
                <a:latin typeface="Proxima Nova Rg" panose="02000506030000020004" pitchFamily="2" charset="0"/>
              </a:defRPr>
            </a:lvl1pPr>
          </a:lstStyle>
          <a:p>
            <a:pPr lvl="0"/>
            <a:r>
              <a:rPr lang="en-US"/>
              <a:t>Edit Master text styles</a:t>
            </a:r>
          </a:p>
        </p:txBody>
      </p:sp>
      <p:sp>
        <p:nvSpPr>
          <p:cNvPr id="27" name="Rectangle 26">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TextBox 27">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35" name="Footer Placeholder 1"/>
          <p:cNvSpPr>
            <a:spLocks noGrp="1"/>
          </p:cNvSpPr>
          <p:nvPr>
            <p:ph type="ftr" sz="quarter" idx="10"/>
          </p:nvPr>
        </p:nvSpPr>
        <p:spPr>
          <a:xfrm>
            <a:off x="3751383" y="6502713"/>
            <a:ext cx="6471140" cy="208250"/>
          </a:xfrm>
        </p:spPr>
        <p:txBody>
          <a:bodyPr lIns="0" tIns="0" rIns="0" bIns="0" anchor="b"/>
          <a:lstStyle>
            <a:lvl1pPr algn="l">
              <a:defRPr sz="1000" b="0" i="0">
                <a:solidFill>
                  <a:schemeClr val="bg1"/>
                </a:solidFill>
                <a:latin typeface="Proxima Nova Rg" panose="02000506030000020004" pitchFamily="2" charset="0"/>
              </a:defRPr>
            </a:lvl1pPr>
          </a:lstStyle>
          <a:p>
            <a:r>
              <a:rPr lang="en-GB"/>
              <a:t>UAB HEERSINK SCHOOL OF MEDICINE</a:t>
            </a:r>
            <a:endParaRPr lang="en-GB" dirty="0"/>
          </a:p>
        </p:txBody>
      </p:sp>
      <p:pic>
        <p:nvPicPr>
          <p:cNvPr id="26" name="Picture 2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1333163517"/>
      </p:ext>
    </p:extLst>
  </p:cSld>
  <p:clrMapOvr>
    <a:masterClrMapping/>
  </p:clrMapOvr>
  <p:extLst>
    <p:ext uri="{DCECCB84-F9BA-43D5-87BE-67443E8EF086}">
      <p15:sldGuideLst xmlns:p15="http://schemas.microsoft.com/office/powerpoint/2012/main">
        <p15:guide id="1" pos="339" userDrawn="1">
          <p15:clr>
            <a:srgbClr val="FBAE40"/>
          </p15:clr>
        </p15:guide>
        <p15:guide id="2" orient="horz" pos="4252" userDrawn="1">
          <p15:clr>
            <a:srgbClr val="FBAE40"/>
          </p15:clr>
        </p15:guide>
        <p15:guide id="3" pos="7159" userDrawn="1">
          <p15:clr>
            <a:srgbClr val="FBAE40"/>
          </p15:clr>
        </p15:guide>
        <p15:guide id="4" pos="7039" userDrawn="1">
          <p15:clr>
            <a:srgbClr val="FBAE40"/>
          </p15:clr>
        </p15:guide>
        <p15:guide id="5" pos="7344" userDrawn="1">
          <p15:clr>
            <a:srgbClr val="FBAE40"/>
          </p15:clr>
        </p15:guide>
        <p15:guide id="6" orient="horz" pos="3905" userDrawn="1">
          <p15:clr>
            <a:srgbClr val="FBAE40"/>
          </p15:clr>
        </p15:guide>
        <p15:guide id="7" orient="horz" pos="966" userDrawn="1">
          <p15:clr>
            <a:srgbClr val="FBAE40"/>
          </p15:clr>
        </p15:guide>
        <p15:guide id="8" pos="788" userDrawn="1">
          <p15:clr>
            <a:srgbClr val="FBAE40"/>
          </p15:clr>
        </p15:guide>
        <p15:guide id="9" orient="horz" pos="4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36364" y="476722"/>
            <a:ext cx="10636465" cy="768545"/>
          </a:xfrm>
        </p:spPr>
        <p:txBody>
          <a:bodyPr/>
          <a:lstStyle>
            <a:lvl1pPr>
              <a:defRPr b="1" i="0">
                <a:latin typeface="Proxima Nova Rg" panose="02000506030000020004" pitchFamily="2" charset="0"/>
              </a:defRPr>
            </a:lvl1pPr>
          </a:lstStyle>
          <a:p>
            <a:r>
              <a:rPr lang="en-US"/>
              <a:t>Click to edit Master title style</a:t>
            </a:r>
            <a:endParaRPr lang="en-GB" dirty="0"/>
          </a:p>
        </p:txBody>
      </p:sp>
      <p:sp>
        <p:nvSpPr>
          <p:cNvPr id="3" name="Slide Number Placeholder 5">
            <a:extLst>
              <a:ext uri="{FF2B5EF4-FFF2-40B4-BE49-F238E27FC236}">
                <a16:creationId xmlns:a16="http://schemas.microsoft.com/office/drawing/2014/main" id="{70CB3332-03E0-A04A-BAC4-A603576BAAB3}"/>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Proxima Nova Rg" panose="02000506030000020004" pitchFamily="2" charset="0"/>
              </a:defRPr>
            </a:lvl1pPr>
          </a:lstStyle>
          <a:p>
            <a:fld id="{54797FC3-DC33-DA47-95F6-F7EB925D69E8}" type="slidenum">
              <a:rPr lang="en-US" smtClean="0"/>
              <a:pPr/>
              <a:t>‹#›</a:t>
            </a:fld>
            <a:endParaRPr lang="en-US" dirty="0"/>
          </a:p>
        </p:txBody>
      </p:sp>
      <p:cxnSp>
        <p:nvCxnSpPr>
          <p:cNvPr id="4" name="Straight Connector 3">
            <a:extLst>
              <a:ext uri="{FF2B5EF4-FFF2-40B4-BE49-F238E27FC236}">
                <a16:creationId xmlns:a16="http://schemas.microsoft.com/office/drawing/2014/main" id="{6BE253E1-8640-8F4A-A0B0-47F028DC03C6}"/>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0917502"/>
      </p:ext>
    </p:extLst>
  </p:cSld>
  <p:clrMapOvr>
    <a:masterClrMapping/>
  </p:clrMapOvr>
  <p:extLst>
    <p:ext uri="{DCECCB84-F9BA-43D5-87BE-67443E8EF086}">
      <p15:sldGuideLst xmlns:p15="http://schemas.microsoft.com/office/powerpoint/2012/main">
        <p15:guide id="1" pos="339" userDrawn="1">
          <p15:clr>
            <a:srgbClr val="FBAE40"/>
          </p15:clr>
        </p15:guide>
        <p15:guide id="2" orient="horz" pos="432" userDrawn="1">
          <p15:clr>
            <a:srgbClr val="FBAE40"/>
          </p15:clr>
        </p15:guide>
        <p15:guide id="3" pos="7159" userDrawn="1">
          <p15:clr>
            <a:srgbClr val="FBAE40"/>
          </p15:clr>
        </p15:guide>
        <p15:guide id="4" pos="7039" userDrawn="1">
          <p15:clr>
            <a:srgbClr val="FBAE40"/>
          </p15:clr>
        </p15:guide>
        <p15:guide id="5" pos="7344"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acts - Separate">
    <p:spTree>
      <p:nvGrpSpPr>
        <p:cNvPr id="1" name=""/>
        <p:cNvGrpSpPr/>
        <p:nvPr/>
      </p:nvGrpSpPr>
      <p:grpSpPr>
        <a:xfrm>
          <a:off x="0" y="0"/>
          <a:ext cx="0" cy="0"/>
          <a:chOff x="0" y="0"/>
          <a:chExt cx="0" cy="0"/>
        </a:xfrm>
      </p:grpSpPr>
      <p:sp>
        <p:nvSpPr>
          <p:cNvPr id="41" name="Text Placeholder 12"/>
          <p:cNvSpPr>
            <a:spLocks noGrp="1"/>
          </p:cNvSpPr>
          <p:nvPr>
            <p:ph type="body" sz="quarter" idx="21"/>
          </p:nvPr>
        </p:nvSpPr>
        <p:spPr>
          <a:xfrm>
            <a:off x="535431" y="5841108"/>
            <a:ext cx="3420932" cy="173930"/>
          </a:xfrm>
          <a:solidFill>
            <a:schemeClr val="accent5"/>
          </a:solidFill>
        </p:spPr>
        <p:txBody>
          <a:bodyPr lIns="396000" rIns="396000" anchor="ctr">
            <a:noAutofit/>
          </a:bodyPr>
          <a:lstStyle>
            <a:lvl1pPr marL="0" indent="0">
              <a:buNone/>
              <a:defRPr sz="1100" b="1">
                <a:solidFill>
                  <a:schemeClr val="accent5"/>
                </a:solidFill>
                <a:latin typeface="+mn-lt"/>
              </a:defRPr>
            </a:lvl1pPr>
            <a:lvl2pPr marL="457178" indent="0">
              <a:buNone/>
              <a:defRPr sz="1800" b="1">
                <a:solidFill>
                  <a:schemeClr val="bg1"/>
                </a:solidFill>
              </a:defRPr>
            </a:lvl2pPr>
            <a:lvl3pPr marL="914354" indent="0">
              <a:buNone/>
              <a:defRPr sz="1800" b="1">
                <a:solidFill>
                  <a:schemeClr val="bg1"/>
                </a:solidFill>
              </a:defRPr>
            </a:lvl3pPr>
            <a:lvl4pPr marL="1371532" indent="0">
              <a:buNone/>
              <a:defRPr sz="1800" b="1">
                <a:solidFill>
                  <a:schemeClr val="bg1"/>
                </a:solidFill>
              </a:defRPr>
            </a:lvl4pPr>
            <a:lvl5pPr marL="1828709" indent="0">
              <a:buNone/>
              <a:defRPr sz="1800" b="1">
                <a:solidFill>
                  <a:schemeClr val="bg1"/>
                </a:solidFill>
              </a:defRPr>
            </a:lvl5pPr>
          </a:lstStyle>
          <a:p>
            <a:pPr lvl="0"/>
            <a:r>
              <a:rPr lang="en-US"/>
              <a:t>Edit Master text styles</a:t>
            </a:r>
          </a:p>
        </p:txBody>
      </p:sp>
      <p:sp>
        <p:nvSpPr>
          <p:cNvPr id="2" name="Title 1"/>
          <p:cNvSpPr>
            <a:spLocks noGrp="1"/>
          </p:cNvSpPr>
          <p:nvPr>
            <p:ph type="title"/>
          </p:nvPr>
        </p:nvSpPr>
        <p:spPr>
          <a:xfrm>
            <a:off x="536364" y="476722"/>
            <a:ext cx="10636465" cy="768545"/>
          </a:xfrm>
        </p:spPr>
        <p:txBody>
          <a:bodyPr/>
          <a:lstStyle>
            <a:lvl1pPr>
              <a:defRPr b="1" i="0">
                <a:latin typeface="Proxima Nova Rg" panose="02000506030000020004" pitchFamily="2" charset="0"/>
              </a:defRPr>
            </a:lvl1pPr>
          </a:lstStyle>
          <a:p>
            <a:r>
              <a:rPr lang="en-US"/>
              <a:t>Click to edit Master title style</a:t>
            </a:r>
            <a:endParaRPr lang="en-GB" dirty="0"/>
          </a:p>
        </p:txBody>
      </p:sp>
      <p:sp>
        <p:nvSpPr>
          <p:cNvPr id="25" name="Text Placeholder 24"/>
          <p:cNvSpPr>
            <a:spLocks noGrp="1"/>
          </p:cNvSpPr>
          <p:nvPr>
            <p:ph type="body" sz="quarter" idx="13"/>
          </p:nvPr>
        </p:nvSpPr>
        <p:spPr>
          <a:xfrm>
            <a:off x="535431" y="2442410"/>
            <a:ext cx="3420932" cy="3420000"/>
          </a:xfrm>
          <a:solidFill>
            <a:schemeClr val="accent1"/>
          </a:solidFill>
          <a:ln>
            <a:noFill/>
          </a:ln>
        </p:spPr>
        <p:txBody>
          <a:bodyPr lIns="396000" tIns="360000" rIns="396000">
            <a:normAutofit/>
          </a:bodyPr>
          <a:lstStyle>
            <a:lvl1pPr marL="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a:t>Edit Master text styles</a:t>
            </a:r>
          </a:p>
        </p:txBody>
      </p:sp>
      <p:sp>
        <p:nvSpPr>
          <p:cNvPr id="13" name="Text Placeholder 12"/>
          <p:cNvSpPr>
            <a:spLocks noGrp="1"/>
          </p:cNvSpPr>
          <p:nvPr>
            <p:ph type="body" sz="quarter" idx="16"/>
          </p:nvPr>
        </p:nvSpPr>
        <p:spPr>
          <a:xfrm>
            <a:off x="535431" y="1652337"/>
            <a:ext cx="3420932" cy="790074"/>
          </a:xfrm>
          <a:solidFill>
            <a:schemeClr val="accent3"/>
          </a:solidFill>
        </p:spPr>
        <p:txBody>
          <a:bodyPr lIns="396000" rIns="396000" anchor="ctr">
            <a:noAutofit/>
          </a:bodyPr>
          <a:lstStyle>
            <a:lvl1pPr marL="0" indent="0">
              <a:buNone/>
              <a:defRPr sz="1800" b="1" i="0">
                <a:solidFill>
                  <a:schemeClr val="bg1"/>
                </a:solidFill>
                <a:latin typeface="Proxima Nova Rg" panose="02000506030000020004" pitchFamily="2" charset="0"/>
              </a:defRPr>
            </a:lvl1pPr>
            <a:lvl2pPr marL="457178" indent="0">
              <a:buNone/>
              <a:defRPr sz="1800" b="1">
                <a:solidFill>
                  <a:schemeClr val="bg1"/>
                </a:solidFill>
              </a:defRPr>
            </a:lvl2pPr>
            <a:lvl3pPr marL="914354" indent="0">
              <a:buNone/>
              <a:defRPr sz="1800" b="1">
                <a:solidFill>
                  <a:schemeClr val="bg1"/>
                </a:solidFill>
              </a:defRPr>
            </a:lvl3pPr>
            <a:lvl4pPr marL="1371532" indent="0">
              <a:buNone/>
              <a:defRPr sz="1800" b="1">
                <a:solidFill>
                  <a:schemeClr val="bg1"/>
                </a:solidFill>
              </a:defRPr>
            </a:lvl4pPr>
            <a:lvl5pPr marL="1828709" indent="0">
              <a:buNone/>
              <a:defRPr sz="1800" b="1">
                <a:solidFill>
                  <a:schemeClr val="bg1"/>
                </a:solidFill>
              </a:defRPr>
            </a:lvl5pPr>
          </a:lstStyle>
          <a:p>
            <a:pPr lvl="0"/>
            <a:r>
              <a:rPr lang="en-US"/>
              <a:t>Edit Master text styles</a:t>
            </a:r>
          </a:p>
        </p:txBody>
      </p:sp>
      <p:sp>
        <p:nvSpPr>
          <p:cNvPr id="34" name="Slide Number Placeholder 5">
            <a:extLst>
              <a:ext uri="{FF2B5EF4-FFF2-40B4-BE49-F238E27FC236}">
                <a16:creationId xmlns:a16="http://schemas.microsoft.com/office/drawing/2014/main" id="{70CB3332-03E0-A04A-BAC4-A603576BAAB3}"/>
              </a:ext>
            </a:extLst>
          </p:cNvPr>
          <p:cNvSpPr>
            <a:spLocks noGrp="1"/>
          </p:cNvSpPr>
          <p:nvPr>
            <p:ph type="sldNum" sz="quarter" idx="4"/>
          </p:nvPr>
        </p:nvSpPr>
        <p:spPr>
          <a:xfrm>
            <a:off x="11361451" y="570009"/>
            <a:ext cx="304131" cy="365125"/>
          </a:xfrm>
          <a:prstGeom prst="rect">
            <a:avLst/>
          </a:prstGeom>
        </p:spPr>
        <p:txBody>
          <a:bodyPr vert="horz" lIns="0" tIns="45720" rIns="0" bIns="45720" rtlCol="0" anchor="ctr"/>
          <a:lstStyle>
            <a:lvl1pPr algn="l">
              <a:defRPr sz="1000" b="0" i="0">
                <a:solidFill>
                  <a:schemeClr val="accent6"/>
                </a:solidFill>
                <a:latin typeface="+mn-lt"/>
              </a:defRPr>
            </a:lvl1pPr>
          </a:lstStyle>
          <a:p>
            <a:fld id="{54797FC3-DC33-DA47-95F6-F7EB925D69E8}" type="slidenum">
              <a:rPr lang="en-US" smtClean="0"/>
              <a:pPr/>
              <a:t>‹#›</a:t>
            </a:fld>
            <a:endParaRPr lang="en-US" dirty="0"/>
          </a:p>
        </p:txBody>
      </p:sp>
      <p:cxnSp>
        <p:nvCxnSpPr>
          <p:cNvPr id="35" name="Straight Connector 34">
            <a:extLst>
              <a:ext uri="{FF2B5EF4-FFF2-40B4-BE49-F238E27FC236}">
                <a16:creationId xmlns:a16="http://schemas.microsoft.com/office/drawing/2014/main" id="{6BE253E1-8640-8F4A-A0B0-47F028DC03C6}"/>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7" name="Text Placeholder 12"/>
          <p:cNvSpPr>
            <a:spLocks noGrp="1"/>
          </p:cNvSpPr>
          <p:nvPr>
            <p:ph type="body" sz="quarter" idx="17"/>
          </p:nvPr>
        </p:nvSpPr>
        <p:spPr>
          <a:xfrm>
            <a:off x="4389363" y="1652337"/>
            <a:ext cx="3420932" cy="790074"/>
          </a:xfrm>
          <a:solidFill>
            <a:schemeClr val="accent3"/>
          </a:solidFill>
        </p:spPr>
        <p:txBody>
          <a:bodyPr lIns="396000" rIns="396000" anchor="ctr">
            <a:noAutofit/>
          </a:bodyPr>
          <a:lstStyle>
            <a:lvl1pPr marL="0" indent="0">
              <a:buNone/>
              <a:defRPr sz="1800" b="1" i="0">
                <a:solidFill>
                  <a:schemeClr val="bg1"/>
                </a:solidFill>
                <a:latin typeface="Proxima Nova Rg" panose="02000506030000020004" pitchFamily="2" charset="0"/>
              </a:defRPr>
            </a:lvl1pPr>
            <a:lvl2pPr marL="457178" indent="0">
              <a:buNone/>
              <a:defRPr sz="1800" b="1">
                <a:solidFill>
                  <a:schemeClr val="bg1"/>
                </a:solidFill>
              </a:defRPr>
            </a:lvl2pPr>
            <a:lvl3pPr marL="914354" indent="0">
              <a:buNone/>
              <a:defRPr sz="1800" b="1">
                <a:solidFill>
                  <a:schemeClr val="bg1"/>
                </a:solidFill>
              </a:defRPr>
            </a:lvl3pPr>
            <a:lvl4pPr marL="1371532" indent="0">
              <a:buNone/>
              <a:defRPr sz="1800" b="1">
                <a:solidFill>
                  <a:schemeClr val="bg1"/>
                </a:solidFill>
              </a:defRPr>
            </a:lvl4pPr>
            <a:lvl5pPr marL="1828709" indent="0">
              <a:buNone/>
              <a:defRPr sz="1800" b="1">
                <a:solidFill>
                  <a:schemeClr val="bg1"/>
                </a:solidFill>
              </a:defRPr>
            </a:lvl5pPr>
          </a:lstStyle>
          <a:p>
            <a:pPr lvl="0"/>
            <a:r>
              <a:rPr lang="en-US"/>
              <a:t>Edit Master text styles</a:t>
            </a:r>
          </a:p>
        </p:txBody>
      </p:sp>
      <p:sp>
        <p:nvSpPr>
          <p:cNvPr id="38" name="Text Placeholder 12"/>
          <p:cNvSpPr>
            <a:spLocks noGrp="1"/>
          </p:cNvSpPr>
          <p:nvPr>
            <p:ph type="body" sz="quarter" idx="18"/>
          </p:nvPr>
        </p:nvSpPr>
        <p:spPr>
          <a:xfrm>
            <a:off x="8238603" y="1652337"/>
            <a:ext cx="3420932" cy="790074"/>
          </a:xfrm>
          <a:solidFill>
            <a:schemeClr val="accent3"/>
          </a:solidFill>
        </p:spPr>
        <p:txBody>
          <a:bodyPr lIns="396000" rIns="396000" anchor="ctr">
            <a:noAutofit/>
          </a:bodyPr>
          <a:lstStyle>
            <a:lvl1pPr marL="0" indent="0">
              <a:buNone/>
              <a:defRPr sz="1800" b="1" i="0">
                <a:solidFill>
                  <a:schemeClr val="bg1"/>
                </a:solidFill>
                <a:latin typeface="Proxima Nova Rg" panose="02000506030000020004" pitchFamily="2" charset="0"/>
              </a:defRPr>
            </a:lvl1pPr>
            <a:lvl2pPr marL="457178" indent="0">
              <a:buNone/>
              <a:defRPr sz="1800" b="1">
                <a:solidFill>
                  <a:schemeClr val="bg1"/>
                </a:solidFill>
              </a:defRPr>
            </a:lvl2pPr>
            <a:lvl3pPr marL="914354" indent="0">
              <a:buNone/>
              <a:defRPr sz="1800" b="1">
                <a:solidFill>
                  <a:schemeClr val="bg1"/>
                </a:solidFill>
              </a:defRPr>
            </a:lvl3pPr>
            <a:lvl4pPr marL="1371532" indent="0">
              <a:buNone/>
              <a:defRPr sz="1800" b="1">
                <a:solidFill>
                  <a:schemeClr val="bg1"/>
                </a:solidFill>
              </a:defRPr>
            </a:lvl4pPr>
            <a:lvl5pPr marL="1828709" indent="0">
              <a:buNone/>
              <a:defRPr sz="1800" b="1">
                <a:solidFill>
                  <a:schemeClr val="bg1"/>
                </a:solidFill>
              </a:defRPr>
            </a:lvl5pPr>
          </a:lstStyle>
          <a:p>
            <a:pPr lvl="0"/>
            <a:r>
              <a:rPr lang="en-US"/>
              <a:t>Edit Master text styles</a:t>
            </a:r>
          </a:p>
        </p:txBody>
      </p:sp>
      <p:sp>
        <p:nvSpPr>
          <p:cNvPr id="42" name="Text Placeholder 12"/>
          <p:cNvSpPr>
            <a:spLocks noGrp="1"/>
          </p:cNvSpPr>
          <p:nvPr>
            <p:ph type="body" sz="quarter" idx="22"/>
          </p:nvPr>
        </p:nvSpPr>
        <p:spPr>
          <a:xfrm>
            <a:off x="4389363" y="5841108"/>
            <a:ext cx="3420932" cy="173930"/>
          </a:xfrm>
          <a:solidFill>
            <a:schemeClr val="accent5"/>
          </a:solidFill>
        </p:spPr>
        <p:txBody>
          <a:bodyPr lIns="396000" rIns="396000" anchor="ctr">
            <a:noAutofit/>
          </a:bodyPr>
          <a:lstStyle>
            <a:lvl1pPr marL="0" indent="0">
              <a:buNone/>
              <a:defRPr sz="1100" b="1">
                <a:solidFill>
                  <a:schemeClr val="accent5"/>
                </a:solidFill>
                <a:latin typeface="+mn-lt"/>
              </a:defRPr>
            </a:lvl1pPr>
            <a:lvl2pPr marL="457178" indent="0">
              <a:buNone/>
              <a:defRPr sz="1800" b="1">
                <a:solidFill>
                  <a:schemeClr val="bg1"/>
                </a:solidFill>
              </a:defRPr>
            </a:lvl2pPr>
            <a:lvl3pPr marL="914354" indent="0">
              <a:buNone/>
              <a:defRPr sz="1800" b="1">
                <a:solidFill>
                  <a:schemeClr val="bg1"/>
                </a:solidFill>
              </a:defRPr>
            </a:lvl3pPr>
            <a:lvl4pPr marL="1371532" indent="0">
              <a:buNone/>
              <a:defRPr sz="1800" b="1">
                <a:solidFill>
                  <a:schemeClr val="bg1"/>
                </a:solidFill>
              </a:defRPr>
            </a:lvl4pPr>
            <a:lvl5pPr marL="1828709" indent="0">
              <a:buNone/>
              <a:defRPr sz="1800" b="1">
                <a:solidFill>
                  <a:schemeClr val="bg1"/>
                </a:solidFill>
              </a:defRPr>
            </a:lvl5pPr>
          </a:lstStyle>
          <a:p>
            <a:pPr lvl="0"/>
            <a:r>
              <a:rPr lang="en-US"/>
              <a:t>Edit Master text styles</a:t>
            </a:r>
          </a:p>
        </p:txBody>
      </p:sp>
      <p:sp>
        <p:nvSpPr>
          <p:cNvPr id="43" name="Text Placeholder 12"/>
          <p:cNvSpPr>
            <a:spLocks noGrp="1"/>
          </p:cNvSpPr>
          <p:nvPr>
            <p:ph type="body" sz="quarter" idx="23"/>
          </p:nvPr>
        </p:nvSpPr>
        <p:spPr>
          <a:xfrm>
            <a:off x="8238603" y="5841108"/>
            <a:ext cx="3420932" cy="173930"/>
          </a:xfrm>
          <a:solidFill>
            <a:schemeClr val="accent5"/>
          </a:solidFill>
        </p:spPr>
        <p:txBody>
          <a:bodyPr lIns="396000" rIns="396000" anchor="ctr">
            <a:noAutofit/>
          </a:bodyPr>
          <a:lstStyle>
            <a:lvl1pPr marL="0" indent="0">
              <a:buNone/>
              <a:defRPr sz="1100" b="1">
                <a:solidFill>
                  <a:schemeClr val="accent5"/>
                </a:solidFill>
                <a:latin typeface="+mn-lt"/>
              </a:defRPr>
            </a:lvl1pPr>
            <a:lvl2pPr marL="457178" indent="0">
              <a:buNone/>
              <a:defRPr sz="1800" b="1">
                <a:solidFill>
                  <a:schemeClr val="bg1"/>
                </a:solidFill>
              </a:defRPr>
            </a:lvl2pPr>
            <a:lvl3pPr marL="914354" indent="0">
              <a:buNone/>
              <a:defRPr sz="1800" b="1">
                <a:solidFill>
                  <a:schemeClr val="bg1"/>
                </a:solidFill>
              </a:defRPr>
            </a:lvl3pPr>
            <a:lvl4pPr marL="1371532" indent="0">
              <a:buNone/>
              <a:defRPr sz="1800" b="1">
                <a:solidFill>
                  <a:schemeClr val="bg1"/>
                </a:solidFill>
              </a:defRPr>
            </a:lvl4pPr>
            <a:lvl5pPr marL="1828709" indent="0">
              <a:buNone/>
              <a:defRPr sz="1800" b="1">
                <a:solidFill>
                  <a:schemeClr val="bg1"/>
                </a:solidFill>
              </a:defRPr>
            </a:lvl5pPr>
          </a:lstStyle>
          <a:p>
            <a:pPr lvl="0"/>
            <a:r>
              <a:rPr lang="en-US"/>
              <a:t>Edit Master text styles</a:t>
            </a:r>
          </a:p>
        </p:txBody>
      </p:sp>
      <p:sp>
        <p:nvSpPr>
          <p:cNvPr id="44" name="Text Placeholder 24"/>
          <p:cNvSpPr>
            <a:spLocks noGrp="1"/>
          </p:cNvSpPr>
          <p:nvPr>
            <p:ph type="body" sz="quarter" idx="24"/>
          </p:nvPr>
        </p:nvSpPr>
        <p:spPr>
          <a:xfrm>
            <a:off x="4389363" y="2442411"/>
            <a:ext cx="3420932" cy="3420000"/>
          </a:xfrm>
          <a:solidFill>
            <a:schemeClr val="accent1"/>
          </a:solidFill>
        </p:spPr>
        <p:txBody>
          <a:bodyPr lIns="396000" tIns="360000" rIns="396000">
            <a:normAutofit/>
          </a:bodyPr>
          <a:lstStyle>
            <a:lvl1pPr marL="0" indent="0">
              <a:buNone/>
              <a:defRPr sz="1800">
                <a:solidFill>
                  <a:schemeClr val="bg1"/>
                </a:solidFill>
                <a:latin typeface="+mn-lt"/>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a:t>Edit Master text styles</a:t>
            </a:r>
          </a:p>
        </p:txBody>
      </p:sp>
      <p:sp>
        <p:nvSpPr>
          <p:cNvPr id="45" name="Text Placeholder 24"/>
          <p:cNvSpPr>
            <a:spLocks noGrp="1"/>
          </p:cNvSpPr>
          <p:nvPr>
            <p:ph type="body" sz="quarter" idx="25"/>
          </p:nvPr>
        </p:nvSpPr>
        <p:spPr>
          <a:xfrm>
            <a:off x="8238603" y="2442411"/>
            <a:ext cx="3420932" cy="3420000"/>
          </a:xfrm>
          <a:solidFill>
            <a:schemeClr val="accent1"/>
          </a:solidFill>
        </p:spPr>
        <p:txBody>
          <a:bodyPr lIns="396000" tIns="360000" rIns="396000">
            <a:normAutofit/>
          </a:bodyPr>
          <a:lstStyle>
            <a:lvl1pPr marL="0" indent="0">
              <a:buNone/>
              <a:defRPr sz="1800">
                <a:solidFill>
                  <a:schemeClr val="bg1"/>
                </a:solidFill>
                <a:latin typeface="+mn-lt"/>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a:t>Edit Master text styles</a:t>
            </a:r>
          </a:p>
        </p:txBody>
      </p:sp>
      <p:sp>
        <p:nvSpPr>
          <p:cNvPr id="18" name="Rectangle 17">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TextBox 19">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22" name="Footer Placeholder 1"/>
          <p:cNvSpPr>
            <a:spLocks noGrp="1"/>
          </p:cNvSpPr>
          <p:nvPr>
            <p:ph type="ftr" sz="quarter" idx="10"/>
          </p:nvPr>
        </p:nvSpPr>
        <p:spPr>
          <a:xfrm>
            <a:off x="3751383" y="6502713"/>
            <a:ext cx="6471140" cy="208250"/>
          </a:xfrm>
        </p:spPr>
        <p:txBody>
          <a:bodyPr lIns="0" tIns="0" rIns="0" bIns="0" anchor="b"/>
          <a:lstStyle>
            <a:lvl1pPr algn="l">
              <a:defRPr sz="1000">
                <a:solidFill>
                  <a:schemeClr val="bg1"/>
                </a:solidFill>
              </a:defRPr>
            </a:lvl1pPr>
          </a:lstStyle>
          <a:p>
            <a:r>
              <a:rPr lang="en-GB"/>
              <a:t>UAB HEERSINK SCHOOL OF MEDICINE</a:t>
            </a:r>
            <a:endParaRPr lang="en-GB" dirty="0"/>
          </a:p>
        </p:txBody>
      </p:sp>
      <p:pic>
        <p:nvPicPr>
          <p:cNvPr id="19" name="Picture 1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796499949"/>
      </p:ext>
    </p:extLst>
  </p:cSld>
  <p:clrMapOvr>
    <a:masterClrMapping/>
  </p:clrMapOvr>
  <p:extLst>
    <p:ext uri="{DCECCB84-F9BA-43D5-87BE-67443E8EF086}">
      <p15:sldGuideLst xmlns:p15="http://schemas.microsoft.com/office/powerpoint/2012/main">
        <p15:guide id="1" orient="horz" pos="1042" userDrawn="1">
          <p15:clr>
            <a:srgbClr val="FBAE40"/>
          </p15:clr>
        </p15:guide>
        <p15:guide id="2" pos="339" userDrawn="1">
          <p15:clr>
            <a:srgbClr val="FBAE40"/>
          </p15:clr>
        </p15:guide>
        <p15:guide id="3" orient="horz" pos="3789" userDrawn="1">
          <p15:clr>
            <a:srgbClr val="FBAE40"/>
          </p15:clr>
        </p15:guide>
        <p15:guide id="4" pos="7159" userDrawn="1">
          <p15:clr>
            <a:srgbClr val="FBAE40"/>
          </p15:clr>
        </p15:guide>
        <p15:guide id="5" pos="7039" userDrawn="1">
          <p15:clr>
            <a:srgbClr val="FBAE40"/>
          </p15:clr>
        </p15:guide>
        <p15:guide id="6" pos="7344" userDrawn="1">
          <p15:clr>
            <a:srgbClr val="FBAE40"/>
          </p15:clr>
        </p15:guide>
        <p15:guide id="7" orient="horz" pos="432" userDrawn="1">
          <p15:clr>
            <a:srgbClr val="FBAE40"/>
          </p15:clr>
        </p15:guide>
        <p15:guide id="8" pos="2491" userDrawn="1">
          <p15:clr>
            <a:srgbClr val="FBAE40"/>
          </p15:clr>
        </p15:guide>
        <p15:guide id="9" pos="2761" userDrawn="1">
          <p15:clr>
            <a:srgbClr val="FBAE40"/>
          </p15:clr>
        </p15:guide>
        <p15:guide id="10" pos="4921" userDrawn="1">
          <p15:clr>
            <a:srgbClr val="FBAE40"/>
          </p15:clr>
        </p15:guide>
        <p15:guide id="11" pos="5192" userDrawn="1">
          <p15:clr>
            <a:srgbClr val="FBAE40"/>
          </p15:clr>
        </p15:guide>
        <p15:guide id="12" orient="horz" pos="4252"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acts - 4 Related">
    <p:spTree>
      <p:nvGrpSpPr>
        <p:cNvPr id="1" name=""/>
        <p:cNvGrpSpPr/>
        <p:nvPr/>
      </p:nvGrpSpPr>
      <p:grpSpPr>
        <a:xfrm>
          <a:off x="0" y="0"/>
          <a:ext cx="0" cy="0"/>
          <a:chOff x="0" y="0"/>
          <a:chExt cx="0" cy="0"/>
        </a:xfrm>
      </p:grpSpPr>
      <p:grpSp>
        <p:nvGrpSpPr>
          <p:cNvPr id="3" name="Group 2"/>
          <p:cNvGrpSpPr/>
          <p:nvPr userDrawn="1"/>
        </p:nvGrpSpPr>
        <p:grpSpPr>
          <a:xfrm>
            <a:off x="542929" y="1665288"/>
            <a:ext cx="5631649" cy="2052000"/>
            <a:chOff x="542925" y="1665288"/>
            <a:chExt cx="5758291" cy="2170112"/>
          </a:xfrm>
        </p:grpSpPr>
        <p:sp>
          <p:nvSpPr>
            <p:cNvPr id="4" name="Rectangle 3"/>
            <p:cNvSpPr/>
            <p:nvPr/>
          </p:nvSpPr>
          <p:spPr>
            <a:xfrm>
              <a:off x="542925" y="1665288"/>
              <a:ext cx="5553075" cy="2170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5" name="Triangle 4"/>
            <p:cNvSpPr/>
            <p:nvPr/>
          </p:nvSpPr>
          <p:spPr>
            <a:xfrm rot="5400000">
              <a:off x="6059966" y="1923372"/>
              <a:ext cx="266505" cy="21599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6" name="Group 5"/>
          <p:cNvGrpSpPr/>
          <p:nvPr userDrawn="1"/>
        </p:nvGrpSpPr>
        <p:grpSpPr>
          <a:xfrm>
            <a:off x="6227653" y="1665288"/>
            <a:ext cx="5430947" cy="2247806"/>
            <a:chOff x="6227654" y="1665288"/>
            <a:chExt cx="5430946" cy="2369060"/>
          </a:xfrm>
        </p:grpSpPr>
        <p:sp>
          <p:nvSpPr>
            <p:cNvPr id="7" name="Rectangle 6"/>
            <p:cNvSpPr/>
            <p:nvPr/>
          </p:nvSpPr>
          <p:spPr>
            <a:xfrm>
              <a:off x="6227654" y="1665288"/>
              <a:ext cx="5430946" cy="21701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 name="Triangle 7"/>
            <p:cNvSpPr/>
            <p:nvPr/>
          </p:nvSpPr>
          <p:spPr>
            <a:xfrm rot="10800000">
              <a:off x="11157494" y="3818354"/>
              <a:ext cx="250553" cy="2159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9" name="Group 8"/>
          <p:cNvGrpSpPr/>
          <p:nvPr userDrawn="1"/>
        </p:nvGrpSpPr>
        <p:grpSpPr>
          <a:xfrm rot="10800000">
            <a:off x="542925" y="3749587"/>
            <a:ext cx="5430947" cy="2287958"/>
            <a:chOff x="6227654" y="1665288"/>
            <a:chExt cx="5430946" cy="2369060"/>
          </a:xfrm>
          <a:solidFill>
            <a:schemeClr val="accent5"/>
          </a:solidFill>
        </p:grpSpPr>
        <p:sp>
          <p:nvSpPr>
            <p:cNvPr id="10" name="Rectangle 9"/>
            <p:cNvSpPr/>
            <p:nvPr/>
          </p:nvSpPr>
          <p:spPr>
            <a:xfrm>
              <a:off x="6227654" y="1665288"/>
              <a:ext cx="5430946" cy="21701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 name="Triangle 10"/>
            <p:cNvSpPr/>
            <p:nvPr/>
          </p:nvSpPr>
          <p:spPr>
            <a:xfrm rot="10800000">
              <a:off x="11157494" y="3818354"/>
              <a:ext cx="250553" cy="21599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12" name="Group 11"/>
          <p:cNvGrpSpPr/>
          <p:nvPr userDrawn="1"/>
        </p:nvGrpSpPr>
        <p:grpSpPr>
          <a:xfrm rot="10800000">
            <a:off x="6030965" y="3939994"/>
            <a:ext cx="5627639" cy="2097557"/>
            <a:chOff x="542925" y="1665288"/>
            <a:chExt cx="5754191" cy="2170112"/>
          </a:xfrm>
          <a:solidFill>
            <a:schemeClr val="accent2"/>
          </a:solidFill>
        </p:grpSpPr>
        <p:sp>
          <p:nvSpPr>
            <p:cNvPr id="13" name="Rectangle 12"/>
            <p:cNvSpPr/>
            <p:nvPr/>
          </p:nvSpPr>
          <p:spPr>
            <a:xfrm>
              <a:off x="542925" y="1665288"/>
              <a:ext cx="5553075" cy="21701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 name="Triangle 13"/>
            <p:cNvSpPr/>
            <p:nvPr/>
          </p:nvSpPr>
          <p:spPr>
            <a:xfrm rot="5400000">
              <a:off x="6055866" y="1923370"/>
              <a:ext cx="266505" cy="21599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15" name="Title 1"/>
          <p:cNvSpPr>
            <a:spLocks noGrp="1"/>
          </p:cNvSpPr>
          <p:nvPr>
            <p:ph type="title"/>
          </p:nvPr>
        </p:nvSpPr>
        <p:spPr>
          <a:xfrm>
            <a:off x="536364" y="476722"/>
            <a:ext cx="10636465" cy="768545"/>
          </a:xfrm>
        </p:spPr>
        <p:txBody>
          <a:bodyPr/>
          <a:lstStyle>
            <a:lvl1pPr>
              <a:defRPr>
                <a:latin typeface="+mn-lt"/>
              </a:defRPr>
            </a:lvl1pPr>
          </a:lstStyle>
          <a:p>
            <a:r>
              <a:rPr lang="en-US"/>
              <a:t>Click to edit Master title style</a:t>
            </a:r>
            <a:endParaRPr lang="en-GB" dirty="0"/>
          </a:p>
        </p:txBody>
      </p:sp>
      <p:sp>
        <p:nvSpPr>
          <p:cNvPr id="16" name="Text Placeholder 24"/>
          <p:cNvSpPr>
            <a:spLocks noGrp="1"/>
          </p:cNvSpPr>
          <p:nvPr>
            <p:ph type="body" sz="quarter" idx="13"/>
          </p:nvPr>
        </p:nvSpPr>
        <p:spPr>
          <a:xfrm>
            <a:off x="982281" y="2024621"/>
            <a:ext cx="4552235" cy="1333334"/>
          </a:xfrm>
        </p:spPr>
        <p:txBody>
          <a:bodyPr anchor="ctr">
            <a:normAutofit/>
          </a:bodyPr>
          <a:lstStyle>
            <a:lvl1pPr marL="0" indent="0">
              <a:buNone/>
              <a:defRPr sz="1800" b="1">
                <a:solidFill>
                  <a:schemeClr val="bg1"/>
                </a:solidFill>
                <a:latin typeface="+mn-lt"/>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a:t>Edit Master text styles</a:t>
            </a:r>
          </a:p>
        </p:txBody>
      </p:sp>
      <p:sp>
        <p:nvSpPr>
          <p:cNvPr id="17" name="Text Placeholder 24"/>
          <p:cNvSpPr>
            <a:spLocks noGrp="1"/>
          </p:cNvSpPr>
          <p:nvPr>
            <p:ph type="body" sz="quarter" idx="14"/>
          </p:nvPr>
        </p:nvSpPr>
        <p:spPr>
          <a:xfrm>
            <a:off x="6667009" y="2024621"/>
            <a:ext cx="4552235" cy="1333334"/>
          </a:xfrm>
        </p:spPr>
        <p:txBody>
          <a:bodyPr anchor="ctr">
            <a:normAutofit/>
          </a:bodyPr>
          <a:lstStyle>
            <a:lvl1pPr marL="0" indent="0">
              <a:buNone/>
              <a:defRPr sz="1800" b="1">
                <a:solidFill>
                  <a:schemeClr val="bg1"/>
                </a:solidFill>
                <a:latin typeface="+mn-lt"/>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a:t>Edit Master text styles</a:t>
            </a:r>
          </a:p>
        </p:txBody>
      </p:sp>
      <p:sp>
        <p:nvSpPr>
          <p:cNvPr id="18" name="Text Placeholder 24"/>
          <p:cNvSpPr>
            <a:spLocks noGrp="1"/>
          </p:cNvSpPr>
          <p:nvPr>
            <p:ph type="body" sz="quarter" idx="15"/>
          </p:nvPr>
        </p:nvSpPr>
        <p:spPr>
          <a:xfrm>
            <a:off x="982281" y="4344878"/>
            <a:ext cx="4552235" cy="1333334"/>
          </a:xfrm>
        </p:spPr>
        <p:txBody>
          <a:bodyPr anchor="ctr">
            <a:normAutofit/>
          </a:bodyPr>
          <a:lstStyle>
            <a:lvl1pPr marL="0" indent="0">
              <a:buNone/>
              <a:defRPr sz="1800" b="1">
                <a:solidFill>
                  <a:schemeClr val="bg1"/>
                </a:solidFill>
                <a:latin typeface="+mn-lt"/>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a:t>Edit Master text styles</a:t>
            </a:r>
          </a:p>
        </p:txBody>
      </p:sp>
      <p:sp>
        <p:nvSpPr>
          <p:cNvPr id="19" name="Text Placeholder 24"/>
          <p:cNvSpPr>
            <a:spLocks noGrp="1"/>
          </p:cNvSpPr>
          <p:nvPr>
            <p:ph type="body" sz="quarter" idx="16"/>
          </p:nvPr>
        </p:nvSpPr>
        <p:spPr>
          <a:xfrm>
            <a:off x="6667009" y="4344878"/>
            <a:ext cx="4552235" cy="1333334"/>
          </a:xfrm>
        </p:spPr>
        <p:txBody>
          <a:bodyPr anchor="ctr">
            <a:normAutofit/>
          </a:bodyPr>
          <a:lstStyle>
            <a:lvl1pPr marL="0" indent="0">
              <a:buNone/>
              <a:defRPr sz="1800" b="1">
                <a:solidFill>
                  <a:schemeClr val="bg1"/>
                </a:solidFill>
                <a:latin typeface="+mn-lt"/>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a:t>Edit Master text styles</a:t>
            </a:r>
          </a:p>
        </p:txBody>
      </p:sp>
      <p:sp>
        <p:nvSpPr>
          <p:cNvPr id="21" name="Slide Number Placeholder 5">
            <a:extLst>
              <a:ext uri="{FF2B5EF4-FFF2-40B4-BE49-F238E27FC236}">
                <a16:creationId xmlns:a16="http://schemas.microsoft.com/office/drawing/2014/main" id="{70CB3332-03E0-A04A-BAC4-A603576BAAB3}"/>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mn-lt"/>
              </a:defRPr>
            </a:lvl1pPr>
          </a:lstStyle>
          <a:p>
            <a:fld id="{54797FC3-DC33-DA47-95F6-F7EB925D69E8}" type="slidenum">
              <a:rPr lang="en-US" smtClean="0"/>
              <a:pPr/>
              <a:t>‹#›</a:t>
            </a:fld>
            <a:endParaRPr lang="en-US"/>
          </a:p>
        </p:txBody>
      </p:sp>
      <p:cxnSp>
        <p:nvCxnSpPr>
          <p:cNvPr id="22" name="Straight Connector 21">
            <a:extLst>
              <a:ext uri="{FF2B5EF4-FFF2-40B4-BE49-F238E27FC236}">
                <a16:creationId xmlns:a16="http://schemas.microsoft.com/office/drawing/2014/main" id="{6BE253E1-8640-8F4A-A0B0-47F028DC03C6}"/>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TextBox 27">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30" name="Footer Placeholder 1"/>
          <p:cNvSpPr>
            <a:spLocks noGrp="1"/>
          </p:cNvSpPr>
          <p:nvPr>
            <p:ph type="ftr" sz="quarter" idx="10"/>
          </p:nvPr>
        </p:nvSpPr>
        <p:spPr>
          <a:xfrm>
            <a:off x="3751383" y="6502713"/>
            <a:ext cx="6471140" cy="208250"/>
          </a:xfrm>
        </p:spPr>
        <p:txBody>
          <a:bodyPr lIns="0" tIns="0" rIns="0" bIns="0" anchor="b"/>
          <a:lstStyle>
            <a:lvl1pPr algn="l">
              <a:defRPr sz="1000">
                <a:solidFill>
                  <a:schemeClr val="bg1"/>
                </a:solidFill>
              </a:defRPr>
            </a:lvl1pPr>
          </a:lstStyle>
          <a:p>
            <a:r>
              <a:rPr lang="en-GB"/>
              <a:t>UAB HEERSINK SCHOOL OF MEDICINE</a:t>
            </a:r>
          </a:p>
        </p:txBody>
      </p:sp>
      <p:pic>
        <p:nvPicPr>
          <p:cNvPr id="25" name="Picture 2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583998310"/>
      </p:ext>
    </p:extLst>
  </p:cSld>
  <p:clrMapOvr>
    <a:masterClrMapping/>
  </p:clrMapOvr>
  <p:extLst>
    <p:ext uri="{DCECCB84-F9BA-43D5-87BE-67443E8EF086}">
      <p15:sldGuideLst xmlns:p15="http://schemas.microsoft.com/office/powerpoint/2012/main">
        <p15:guide id="1" pos="339" userDrawn="1">
          <p15:clr>
            <a:srgbClr val="FBAE40"/>
          </p15:clr>
        </p15:guide>
        <p15:guide id="2" orient="horz" pos="4252" userDrawn="1">
          <p15:clr>
            <a:srgbClr val="FBAE40"/>
          </p15:clr>
        </p15:guide>
        <p15:guide id="3" orient="horz" pos="3803" userDrawn="1">
          <p15:clr>
            <a:srgbClr val="FBAE40"/>
          </p15:clr>
        </p15:guide>
        <p15:guide id="4" orient="horz" pos="1050" userDrawn="1">
          <p15:clr>
            <a:srgbClr val="FBAE40"/>
          </p15:clr>
        </p15:guide>
        <p15:guide id="5" pos="3752" userDrawn="1">
          <p15:clr>
            <a:srgbClr val="FBAE40"/>
          </p15:clr>
        </p15:guide>
        <p15:guide id="6" pos="3923" userDrawn="1">
          <p15:clr>
            <a:srgbClr val="FBAE40"/>
          </p15:clr>
        </p15:guide>
        <p15:guide id="7" orient="horz" pos="2482" userDrawn="1">
          <p15:clr>
            <a:srgbClr val="FBAE40"/>
          </p15:clr>
        </p15:guide>
        <p15:guide id="8" orient="horz" pos="2338" userDrawn="1">
          <p15:clr>
            <a:srgbClr val="FBAE40"/>
          </p15:clr>
        </p15:guide>
        <p15:guide id="9" orient="horz" pos="432" userDrawn="1">
          <p15:clr>
            <a:srgbClr val="FBAE40"/>
          </p15:clr>
        </p15:guide>
        <p15:guide id="10" pos="7344" userDrawn="1">
          <p15:clr>
            <a:srgbClr val="FBAE40"/>
          </p15:clr>
        </p15:guide>
        <p15:guide id="11" pos="7159" userDrawn="1">
          <p15:clr>
            <a:srgbClr val="FBAE40"/>
          </p15:clr>
        </p15:guide>
        <p15:guide id="12" pos="7039"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acts - 3 Related">
    <p:spTree>
      <p:nvGrpSpPr>
        <p:cNvPr id="1" name=""/>
        <p:cNvGrpSpPr/>
        <p:nvPr/>
      </p:nvGrpSpPr>
      <p:grpSpPr>
        <a:xfrm>
          <a:off x="0" y="0"/>
          <a:ext cx="0" cy="0"/>
          <a:chOff x="0" y="0"/>
          <a:chExt cx="0" cy="0"/>
        </a:xfrm>
      </p:grpSpPr>
      <p:grpSp>
        <p:nvGrpSpPr>
          <p:cNvPr id="3" name="Group 2"/>
          <p:cNvGrpSpPr/>
          <p:nvPr userDrawn="1"/>
        </p:nvGrpSpPr>
        <p:grpSpPr>
          <a:xfrm>
            <a:off x="542929" y="1665288"/>
            <a:ext cx="5631649" cy="2052000"/>
            <a:chOff x="542925" y="1665288"/>
            <a:chExt cx="5758291" cy="2170112"/>
          </a:xfrm>
        </p:grpSpPr>
        <p:sp>
          <p:nvSpPr>
            <p:cNvPr id="4" name="Rectangle 3"/>
            <p:cNvSpPr/>
            <p:nvPr/>
          </p:nvSpPr>
          <p:spPr>
            <a:xfrm>
              <a:off x="542925" y="1665288"/>
              <a:ext cx="5553075" cy="2170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7" name="Triangle 26"/>
            <p:cNvSpPr/>
            <p:nvPr userDrawn="1"/>
          </p:nvSpPr>
          <p:spPr>
            <a:xfrm rot="5400000">
              <a:off x="6059966" y="3318348"/>
              <a:ext cx="266505" cy="21599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6" name="Group 5"/>
          <p:cNvGrpSpPr/>
          <p:nvPr userDrawn="1"/>
        </p:nvGrpSpPr>
        <p:grpSpPr>
          <a:xfrm>
            <a:off x="6227653" y="1665288"/>
            <a:ext cx="5430947" cy="2247806"/>
            <a:chOff x="6227654" y="1665288"/>
            <a:chExt cx="5430946" cy="2369060"/>
          </a:xfrm>
        </p:grpSpPr>
        <p:sp>
          <p:nvSpPr>
            <p:cNvPr id="7" name="Rectangle 6"/>
            <p:cNvSpPr/>
            <p:nvPr/>
          </p:nvSpPr>
          <p:spPr>
            <a:xfrm>
              <a:off x="6227654" y="1665288"/>
              <a:ext cx="5430946" cy="21701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 name="Triangle 7"/>
            <p:cNvSpPr/>
            <p:nvPr/>
          </p:nvSpPr>
          <p:spPr>
            <a:xfrm rot="10800000">
              <a:off x="6481437" y="3818354"/>
              <a:ext cx="250553" cy="2159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13" name="Rectangle 12"/>
          <p:cNvSpPr/>
          <p:nvPr/>
        </p:nvSpPr>
        <p:spPr>
          <a:xfrm rot="10800000">
            <a:off x="3465029" y="3985545"/>
            <a:ext cx="5430947" cy="20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5" name="Title 1"/>
          <p:cNvSpPr>
            <a:spLocks noGrp="1"/>
          </p:cNvSpPr>
          <p:nvPr userDrawn="1">
            <p:ph type="title"/>
          </p:nvPr>
        </p:nvSpPr>
        <p:spPr>
          <a:xfrm>
            <a:off x="536364" y="476722"/>
            <a:ext cx="10636465" cy="768545"/>
          </a:xfrm>
        </p:spPr>
        <p:txBody>
          <a:bodyPr/>
          <a:lstStyle>
            <a:lvl1pPr>
              <a:defRPr b="1" i="0">
                <a:latin typeface="Proxima Nova Rg" panose="02000506030000020004" pitchFamily="2" charset="0"/>
              </a:defRPr>
            </a:lvl1pPr>
          </a:lstStyle>
          <a:p>
            <a:r>
              <a:rPr lang="en-US"/>
              <a:t>Click to edit Master title style</a:t>
            </a:r>
            <a:endParaRPr lang="en-GB" dirty="0"/>
          </a:p>
        </p:txBody>
      </p:sp>
      <p:sp>
        <p:nvSpPr>
          <p:cNvPr id="16" name="Text Placeholder 24"/>
          <p:cNvSpPr>
            <a:spLocks noGrp="1"/>
          </p:cNvSpPr>
          <p:nvPr userDrawn="1">
            <p:ph type="body" sz="quarter" idx="13"/>
          </p:nvPr>
        </p:nvSpPr>
        <p:spPr>
          <a:xfrm>
            <a:off x="982281" y="2024621"/>
            <a:ext cx="4552235" cy="1333334"/>
          </a:xfrm>
        </p:spPr>
        <p:txBody>
          <a:bodyPr anchor="ctr">
            <a:normAutofit/>
          </a:bodyPr>
          <a:lstStyle>
            <a:lvl1pPr marL="0" indent="0">
              <a:buNone/>
              <a:defRPr sz="1800" b="1" i="0">
                <a:solidFill>
                  <a:schemeClr val="bg1"/>
                </a:solidFill>
                <a:latin typeface="Proxima Nova Rg" panose="02000506030000020004" pitchFamily="2" charset="0"/>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a:t>Edit Master text styles</a:t>
            </a:r>
          </a:p>
        </p:txBody>
      </p:sp>
      <p:sp>
        <p:nvSpPr>
          <p:cNvPr id="17" name="Text Placeholder 24"/>
          <p:cNvSpPr>
            <a:spLocks noGrp="1"/>
          </p:cNvSpPr>
          <p:nvPr userDrawn="1">
            <p:ph type="body" sz="quarter" idx="14"/>
          </p:nvPr>
        </p:nvSpPr>
        <p:spPr>
          <a:xfrm>
            <a:off x="6667009" y="2024621"/>
            <a:ext cx="4552235" cy="1333334"/>
          </a:xfrm>
        </p:spPr>
        <p:txBody>
          <a:bodyPr anchor="ctr">
            <a:normAutofit/>
          </a:bodyPr>
          <a:lstStyle>
            <a:lvl1pPr marL="0" indent="0">
              <a:buNone/>
              <a:defRPr sz="1800" b="1" i="0">
                <a:solidFill>
                  <a:schemeClr val="bg1"/>
                </a:solidFill>
                <a:latin typeface="Proxima Nova Rg" panose="02000506030000020004" pitchFamily="2" charset="0"/>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a:t>Edit Master text styles</a:t>
            </a:r>
          </a:p>
        </p:txBody>
      </p:sp>
      <p:sp>
        <p:nvSpPr>
          <p:cNvPr id="19" name="Text Placeholder 24"/>
          <p:cNvSpPr>
            <a:spLocks noGrp="1"/>
          </p:cNvSpPr>
          <p:nvPr userDrawn="1">
            <p:ph type="body" sz="quarter" idx="16"/>
          </p:nvPr>
        </p:nvSpPr>
        <p:spPr>
          <a:xfrm>
            <a:off x="3904385" y="4344878"/>
            <a:ext cx="4552235" cy="1333334"/>
          </a:xfrm>
        </p:spPr>
        <p:txBody>
          <a:bodyPr anchor="ctr">
            <a:normAutofit/>
          </a:bodyPr>
          <a:lstStyle>
            <a:lvl1pPr marL="0" indent="0">
              <a:buNone/>
              <a:defRPr sz="1800" b="1" i="0">
                <a:solidFill>
                  <a:schemeClr val="bg1"/>
                </a:solidFill>
                <a:latin typeface="Proxima Nova Rg" panose="02000506030000020004" pitchFamily="2" charset="0"/>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a:t>Edit Master text styles</a:t>
            </a:r>
          </a:p>
        </p:txBody>
      </p:sp>
      <p:sp>
        <p:nvSpPr>
          <p:cNvPr id="20" name="Slide Number Placeholder 5">
            <a:extLst>
              <a:ext uri="{FF2B5EF4-FFF2-40B4-BE49-F238E27FC236}">
                <a16:creationId xmlns:a16="http://schemas.microsoft.com/office/drawing/2014/main" id="{70CB3332-03E0-A04A-BAC4-A603576BAAB3}"/>
              </a:ext>
            </a:extLst>
          </p:cNvPr>
          <p:cNvSpPr>
            <a:spLocks noGrp="1"/>
          </p:cNvSpPr>
          <p:nvPr userDrawn="1">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Proxima Nova Rg" panose="02000506030000020004" pitchFamily="2" charset="0"/>
              </a:defRPr>
            </a:lvl1pPr>
          </a:lstStyle>
          <a:p>
            <a:fld id="{54797FC3-DC33-DA47-95F6-F7EB925D69E8}" type="slidenum">
              <a:rPr lang="en-US" smtClean="0"/>
              <a:pPr/>
              <a:t>‹#›</a:t>
            </a:fld>
            <a:endParaRPr lang="en-US"/>
          </a:p>
        </p:txBody>
      </p:sp>
      <p:cxnSp>
        <p:nvCxnSpPr>
          <p:cNvPr id="21" name="Straight Connector 20">
            <a:extLst>
              <a:ext uri="{FF2B5EF4-FFF2-40B4-BE49-F238E27FC236}">
                <a16:creationId xmlns:a16="http://schemas.microsoft.com/office/drawing/2014/main" id="{6BE253E1-8640-8F4A-A0B0-47F028DC03C6}"/>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8" name="Triangle 27"/>
          <p:cNvSpPr/>
          <p:nvPr userDrawn="1"/>
        </p:nvSpPr>
        <p:spPr>
          <a:xfrm>
            <a:off x="5459331" y="3779737"/>
            <a:ext cx="252000" cy="21124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5" name="Rectangle 24">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TextBox 28">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31" name="Footer Placeholder 1"/>
          <p:cNvSpPr>
            <a:spLocks noGrp="1"/>
          </p:cNvSpPr>
          <p:nvPr>
            <p:ph type="ftr" sz="quarter" idx="10"/>
          </p:nvPr>
        </p:nvSpPr>
        <p:spPr>
          <a:xfrm>
            <a:off x="3751383" y="6502713"/>
            <a:ext cx="6471140" cy="208250"/>
          </a:xfrm>
        </p:spPr>
        <p:txBody>
          <a:bodyPr lIns="0" tIns="0" rIns="0" bIns="0" anchor="b"/>
          <a:lstStyle>
            <a:lvl1pPr algn="l">
              <a:defRPr sz="1000">
                <a:solidFill>
                  <a:schemeClr val="bg1"/>
                </a:solidFill>
              </a:defRPr>
            </a:lvl1pPr>
          </a:lstStyle>
          <a:p>
            <a:r>
              <a:rPr lang="en-GB"/>
              <a:t>UAB HEERSINK SCHOOL OF MEDICINE</a:t>
            </a:r>
            <a:endParaRPr lang="en-GB" dirty="0"/>
          </a:p>
        </p:txBody>
      </p:sp>
      <p:pic>
        <p:nvPicPr>
          <p:cNvPr id="22" name="Picture 2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552279146"/>
      </p:ext>
    </p:extLst>
  </p:cSld>
  <p:clrMapOvr>
    <a:masterClrMapping/>
  </p:clrMapOvr>
  <p:extLst>
    <p:ext uri="{DCECCB84-F9BA-43D5-87BE-67443E8EF086}">
      <p15:sldGuideLst xmlns:p15="http://schemas.microsoft.com/office/powerpoint/2012/main">
        <p15:guide id="1" pos="339" userDrawn="1">
          <p15:clr>
            <a:srgbClr val="FBAE40"/>
          </p15:clr>
        </p15:guide>
        <p15:guide id="2" orient="horz" pos="4252" userDrawn="1">
          <p15:clr>
            <a:srgbClr val="FBAE40"/>
          </p15:clr>
        </p15:guide>
        <p15:guide id="3" orient="horz" pos="3795" userDrawn="1">
          <p15:clr>
            <a:srgbClr val="FBAE40"/>
          </p15:clr>
        </p15:guide>
        <p15:guide id="4" orient="horz" pos="2507" userDrawn="1">
          <p15:clr>
            <a:srgbClr val="FBAE40"/>
          </p15:clr>
        </p15:guide>
        <p15:guide id="5" orient="horz" pos="2338" userDrawn="1">
          <p15:clr>
            <a:srgbClr val="FBAE40"/>
          </p15:clr>
        </p15:guide>
        <p15:guide id="6" orient="horz" pos="1050" userDrawn="1">
          <p15:clr>
            <a:srgbClr val="FBAE40"/>
          </p15:clr>
        </p15:guide>
        <p15:guide id="7" pos="3752" userDrawn="1">
          <p15:clr>
            <a:srgbClr val="FBAE40"/>
          </p15:clr>
        </p15:guide>
        <p15:guide id="8" pos="3923" userDrawn="1">
          <p15:clr>
            <a:srgbClr val="FBAE40"/>
          </p15:clr>
        </p15:guide>
        <p15:guide id="9" pos="7159" userDrawn="1">
          <p15:clr>
            <a:srgbClr val="FBAE40"/>
          </p15:clr>
        </p15:guide>
        <p15:guide id="10" pos="7039" userDrawn="1">
          <p15:clr>
            <a:srgbClr val="FBAE40"/>
          </p15:clr>
        </p15:guide>
        <p15:guide id="11" pos="7344" userDrawn="1">
          <p15:clr>
            <a:srgbClr val="FBAE40"/>
          </p15:clr>
        </p15:guide>
        <p15:guide id="12" orient="horz" pos="432"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acts - 1 Important + 2 Minor">
    <p:spTree>
      <p:nvGrpSpPr>
        <p:cNvPr id="1" name=""/>
        <p:cNvGrpSpPr/>
        <p:nvPr/>
      </p:nvGrpSpPr>
      <p:grpSpPr>
        <a:xfrm>
          <a:off x="0" y="0"/>
          <a:ext cx="0" cy="0"/>
          <a:chOff x="0" y="0"/>
          <a:chExt cx="0" cy="0"/>
        </a:xfrm>
      </p:grpSpPr>
      <p:sp>
        <p:nvSpPr>
          <p:cNvPr id="2" name="Title 1"/>
          <p:cNvSpPr>
            <a:spLocks noGrp="1"/>
          </p:cNvSpPr>
          <p:nvPr>
            <p:ph type="title"/>
          </p:nvPr>
        </p:nvSpPr>
        <p:spPr>
          <a:xfrm>
            <a:off x="536364" y="476722"/>
            <a:ext cx="10636465" cy="768545"/>
          </a:xfrm>
        </p:spPr>
        <p:txBody>
          <a:bodyPr/>
          <a:lstStyle>
            <a:lvl1pPr>
              <a:defRPr b="1" i="0">
                <a:latin typeface="Proxima Nova Rg" panose="02000506030000020004" pitchFamily="2" charset="0"/>
              </a:defRPr>
            </a:lvl1pPr>
          </a:lstStyle>
          <a:p>
            <a:r>
              <a:rPr lang="en-US"/>
              <a:t>Click to edit Master title style</a:t>
            </a:r>
            <a:endParaRPr lang="en-GB" dirty="0"/>
          </a:p>
        </p:txBody>
      </p:sp>
      <p:sp>
        <p:nvSpPr>
          <p:cNvPr id="3" name="Text Placeholder 12"/>
          <p:cNvSpPr>
            <a:spLocks noGrp="1"/>
          </p:cNvSpPr>
          <p:nvPr>
            <p:ph type="body" sz="quarter" idx="21"/>
          </p:nvPr>
        </p:nvSpPr>
        <p:spPr>
          <a:xfrm>
            <a:off x="535431" y="5841108"/>
            <a:ext cx="5560572" cy="173930"/>
          </a:xfrm>
          <a:solidFill>
            <a:schemeClr val="accent5"/>
          </a:solidFill>
        </p:spPr>
        <p:txBody>
          <a:bodyPr lIns="396000" rIns="396000" anchor="ctr">
            <a:noAutofit/>
          </a:bodyPr>
          <a:lstStyle>
            <a:lvl1pPr marL="0" indent="0">
              <a:buNone/>
              <a:defRPr sz="1100" b="1">
                <a:solidFill>
                  <a:schemeClr val="accent5"/>
                </a:solidFill>
              </a:defRPr>
            </a:lvl1pPr>
            <a:lvl2pPr marL="457178" indent="0">
              <a:buNone/>
              <a:defRPr sz="1800" b="1">
                <a:solidFill>
                  <a:schemeClr val="bg1"/>
                </a:solidFill>
              </a:defRPr>
            </a:lvl2pPr>
            <a:lvl3pPr marL="914354" indent="0">
              <a:buNone/>
              <a:defRPr sz="1800" b="1">
                <a:solidFill>
                  <a:schemeClr val="bg1"/>
                </a:solidFill>
              </a:defRPr>
            </a:lvl3pPr>
            <a:lvl4pPr marL="1371532" indent="0">
              <a:buNone/>
              <a:defRPr sz="1800" b="1">
                <a:solidFill>
                  <a:schemeClr val="bg1"/>
                </a:solidFill>
              </a:defRPr>
            </a:lvl4pPr>
            <a:lvl5pPr marL="1828709" indent="0">
              <a:buNone/>
              <a:defRPr sz="1800" b="1">
                <a:solidFill>
                  <a:schemeClr val="bg1"/>
                </a:solidFill>
              </a:defRPr>
            </a:lvl5pPr>
          </a:lstStyle>
          <a:p>
            <a:pPr lvl="0"/>
            <a:r>
              <a:rPr lang="en-US"/>
              <a:t>Edit Master text styles</a:t>
            </a:r>
          </a:p>
        </p:txBody>
      </p:sp>
      <p:sp>
        <p:nvSpPr>
          <p:cNvPr id="4" name="Text Placeholder 24"/>
          <p:cNvSpPr>
            <a:spLocks noGrp="1"/>
          </p:cNvSpPr>
          <p:nvPr>
            <p:ph type="body" sz="quarter" idx="13"/>
          </p:nvPr>
        </p:nvSpPr>
        <p:spPr>
          <a:xfrm>
            <a:off x="535431" y="1652338"/>
            <a:ext cx="5560572" cy="4210073"/>
          </a:xfrm>
          <a:solidFill>
            <a:schemeClr val="accent1"/>
          </a:solidFill>
          <a:ln>
            <a:noFill/>
          </a:ln>
        </p:spPr>
        <p:txBody>
          <a:bodyPr lIns="396000" tIns="360000" rIns="396000">
            <a:normAutofit/>
          </a:bodyPr>
          <a:lstStyle>
            <a:lvl1pPr marL="0" indent="0">
              <a:buNone/>
              <a:defRPr sz="2400" b="1" i="0">
                <a:solidFill>
                  <a:schemeClr val="bg1"/>
                </a:solidFill>
                <a:latin typeface="Proxima Nova Rg" panose="02000506030000020004" pitchFamily="2" charset="0"/>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a:t>Edit Master text styles</a:t>
            </a:r>
          </a:p>
        </p:txBody>
      </p:sp>
      <p:sp>
        <p:nvSpPr>
          <p:cNvPr id="6" name="Text Placeholder 24"/>
          <p:cNvSpPr>
            <a:spLocks noGrp="1"/>
          </p:cNvSpPr>
          <p:nvPr>
            <p:ph type="body" sz="quarter" idx="22"/>
          </p:nvPr>
        </p:nvSpPr>
        <p:spPr>
          <a:xfrm>
            <a:off x="6436898" y="1652338"/>
            <a:ext cx="5217695" cy="2089484"/>
          </a:xfrm>
          <a:solidFill>
            <a:schemeClr val="accent2">
              <a:lumMod val="20000"/>
              <a:lumOff val="80000"/>
            </a:schemeClr>
          </a:solidFill>
          <a:ln>
            <a:noFill/>
          </a:ln>
        </p:spPr>
        <p:txBody>
          <a:bodyPr lIns="396000" tIns="360000" rIns="396000">
            <a:normAutofit/>
          </a:bodyPr>
          <a:lstStyle>
            <a:lvl1pPr marL="0" indent="0">
              <a:buNone/>
              <a:defRPr sz="1800" b="0" i="0">
                <a:solidFill>
                  <a:schemeClr val="accent1"/>
                </a:solidFill>
                <a:latin typeface="Proxima Nova Rg" panose="02000506030000020004" pitchFamily="2" charset="0"/>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a:t>Edit Master text styles</a:t>
            </a:r>
          </a:p>
        </p:txBody>
      </p:sp>
      <p:sp>
        <p:nvSpPr>
          <p:cNvPr id="7" name="Text Placeholder 24"/>
          <p:cNvSpPr>
            <a:spLocks noGrp="1"/>
          </p:cNvSpPr>
          <p:nvPr>
            <p:ph type="body" sz="quarter" idx="23"/>
          </p:nvPr>
        </p:nvSpPr>
        <p:spPr>
          <a:xfrm>
            <a:off x="6436898" y="3925554"/>
            <a:ext cx="5217695" cy="2089484"/>
          </a:xfrm>
          <a:solidFill>
            <a:schemeClr val="accent5">
              <a:lumMod val="40000"/>
              <a:lumOff val="60000"/>
            </a:schemeClr>
          </a:solidFill>
          <a:ln>
            <a:noFill/>
          </a:ln>
        </p:spPr>
        <p:txBody>
          <a:bodyPr lIns="396000" tIns="360000" rIns="396000">
            <a:normAutofit/>
          </a:bodyPr>
          <a:lstStyle>
            <a:lvl1pPr marL="0" indent="0">
              <a:buNone/>
              <a:defRPr sz="1800" b="0" i="0">
                <a:solidFill>
                  <a:schemeClr val="accent1"/>
                </a:solidFill>
                <a:latin typeface="Proxima Nova Rg" panose="02000506030000020004" pitchFamily="2" charset="0"/>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a:t>Edit Master text styles</a:t>
            </a:r>
          </a:p>
        </p:txBody>
      </p:sp>
      <p:sp>
        <p:nvSpPr>
          <p:cNvPr id="8" name="Slide Number Placeholder 5">
            <a:extLst>
              <a:ext uri="{FF2B5EF4-FFF2-40B4-BE49-F238E27FC236}">
                <a16:creationId xmlns:a16="http://schemas.microsoft.com/office/drawing/2014/main" id="{70CB3332-03E0-A04A-BAC4-A603576BAAB3}"/>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Proxima Nova Rg" panose="02000506030000020004" pitchFamily="2" charset="0"/>
              </a:defRPr>
            </a:lvl1pPr>
          </a:lstStyle>
          <a:p>
            <a:fld id="{54797FC3-DC33-DA47-95F6-F7EB925D69E8}" type="slidenum">
              <a:rPr lang="en-US" smtClean="0"/>
              <a:pPr/>
              <a:t>‹#›</a:t>
            </a:fld>
            <a:endParaRPr lang="en-US" dirty="0"/>
          </a:p>
        </p:txBody>
      </p:sp>
      <p:cxnSp>
        <p:nvCxnSpPr>
          <p:cNvPr id="9" name="Straight Connector 8">
            <a:extLst>
              <a:ext uri="{FF2B5EF4-FFF2-40B4-BE49-F238E27FC236}">
                <a16:creationId xmlns:a16="http://schemas.microsoft.com/office/drawing/2014/main" id="{6BE253E1-8640-8F4A-A0B0-47F028DC03C6}"/>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Box 14">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17" name="Footer Placeholder 1"/>
          <p:cNvSpPr>
            <a:spLocks noGrp="1"/>
          </p:cNvSpPr>
          <p:nvPr>
            <p:ph type="ftr" sz="quarter" idx="10"/>
          </p:nvPr>
        </p:nvSpPr>
        <p:spPr>
          <a:xfrm>
            <a:off x="3751383" y="6502713"/>
            <a:ext cx="6471140" cy="208250"/>
          </a:xfrm>
        </p:spPr>
        <p:txBody>
          <a:bodyPr lIns="0" tIns="0" rIns="0" bIns="0" anchor="b"/>
          <a:lstStyle>
            <a:lvl1pPr algn="l">
              <a:defRPr sz="1000">
                <a:solidFill>
                  <a:schemeClr val="bg1"/>
                </a:solidFill>
              </a:defRPr>
            </a:lvl1pPr>
          </a:lstStyle>
          <a:p>
            <a:r>
              <a:rPr lang="en-GB"/>
              <a:t>UAB HEERSINK SCHOOL OF MEDICINE</a:t>
            </a:r>
            <a:endParaRPr lang="en-GB" dirty="0"/>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99057766"/>
      </p:ext>
    </p:extLst>
  </p:cSld>
  <p:clrMapOvr>
    <a:masterClrMapping/>
  </p:clrMapOvr>
  <p:extLst>
    <p:ext uri="{DCECCB84-F9BA-43D5-87BE-67443E8EF086}">
      <p15:sldGuideLst xmlns:p15="http://schemas.microsoft.com/office/powerpoint/2012/main">
        <p15:guide id="1" orient="horz" pos="4252" userDrawn="1">
          <p15:clr>
            <a:srgbClr val="FBAE40"/>
          </p15:clr>
        </p15:guide>
        <p15:guide id="2" pos="339" userDrawn="1">
          <p15:clr>
            <a:srgbClr val="FBAE40"/>
          </p15:clr>
        </p15:guide>
        <p15:guide id="3" pos="3837" userDrawn="1">
          <p15:clr>
            <a:srgbClr val="FBAE40"/>
          </p15:clr>
        </p15:guide>
        <p15:guide id="4" pos="4057" userDrawn="1">
          <p15:clr>
            <a:srgbClr val="FBAE40"/>
          </p15:clr>
        </p15:guide>
        <p15:guide id="5" pos="7344" userDrawn="1">
          <p15:clr>
            <a:srgbClr val="FBAE40"/>
          </p15:clr>
        </p15:guide>
        <p15:guide id="6" pos="7159" userDrawn="1">
          <p15:clr>
            <a:srgbClr val="FBAE40"/>
          </p15:clr>
        </p15:guide>
        <p15:guide id="7" pos="7039" userDrawn="1">
          <p15:clr>
            <a:srgbClr val="FBAE40"/>
          </p15:clr>
        </p15:guide>
        <p15:guide id="8" orient="horz" pos="3786" userDrawn="1">
          <p15:clr>
            <a:srgbClr val="FBAE40"/>
          </p15:clr>
        </p15:guide>
        <p15:guide id="9" orient="horz" pos="1042" userDrawn="1">
          <p15:clr>
            <a:srgbClr val="FBAE40"/>
          </p15:clr>
        </p15:guide>
        <p15:guide id="10" orient="horz" pos="2355" userDrawn="1">
          <p15:clr>
            <a:srgbClr val="FBAE40"/>
          </p15:clr>
        </p15:guide>
        <p15:guide id="11" orient="horz" pos="2473" userDrawn="1">
          <p15:clr>
            <a:srgbClr val="FBAE40"/>
          </p15:clr>
        </p15:guide>
        <p15:guide id="12" orient="horz" pos="432"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acts - 1 Important + 2 Related">
    <p:spTree>
      <p:nvGrpSpPr>
        <p:cNvPr id="1" name=""/>
        <p:cNvGrpSpPr/>
        <p:nvPr/>
      </p:nvGrpSpPr>
      <p:grpSpPr>
        <a:xfrm>
          <a:off x="0" y="0"/>
          <a:ext cx="0" cy="0"/>
          <a:chOff x="0" y="0"/>
          <a:chExt cx="0" cy="0"/>
        </a:xfrm>
      </p:grpSpPr>
      <p:cxnSp>
        <p:nvCxnSpPr>
          <p:cNvPr id="25" name="Straight Connector 24"/>
          <p:cNvCxnSpPr/>
          <p:nvPr userDrawn="1"/>
        </p:nvCxnSpPr>
        <p:spPr>
          <a:xfrm>
            <a:off x="4632161" y="4832685"/>
            <a:ext cx="3725779"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36364" y="476722"/>
            <a:ext cx="10636465" cy="768545"/>
          </a:xfrm>
        </p:spPr>
        <p:txBody>
          <a:bodyPr/>
          <a:lstStyle>
            <a:lvl1pPr>
              <a:defRPr b="1" i="0">
                <a:latin typeface="Proxima Nova Rg" panose="02000506030000020004" pitchFamily="2" charset="0"/>
              </a:defRPr>
            </a:lvl1pPr>
          </a:lstStyle>
          <a:p>
            <a:r>
              <a:rPr lang="en-US"/>
              <a:t>Click to edit Master title style</a:t>
            </a:r>
            <a:endParaRPr lang="en-GB" dirty="0"/>
          </a:p>
        </p:txBody>
      </p:sp>
      <p:sp>
        <p:nvSpPr>
          <p:cNvPr id="4" name="Text Placeholder 3"/>
          <p:cNvSpPr>
            <a:spLocks noGrp="1"/>
          </p:cNvSpPr>
          <p:nvPr>
            <p:ph type="body" sz="quarter" idx="10" hasCustomPrompt="1"/>
          </p:nvPr>
        </p:nvSpPr>
        <p:spPr>
          <a:xfrm>
            <a:off x="536360" y="1652338"/>
            <a:ext cx="4362701" cy="4362701"/>
          </a:xfrm>
          <a:prstGeom prst="ellipse">
            <a:avLst/>
          </a:prstGeom>
          <a:solidFill>
            <a:schemeClr val="accent1"/>
          </a:solidFill>
          <a:effectLst>
            <a:softEdge rad="0"/>
          </a:effectLst>
        </p:spPr>
        <p:txBody>
          <a:bodyPr anchor="ctr">
            <a:noAutofit/>
          </a:bodyPr>
          <a:lstStyle>
            <a:lvl1pPr marL="0" indent="0" algn="ctr">
              <a:buNone/>
              <a:defRPr b="1" i="0">
                <a:solidFill>
                  <a:schemeClr val="bg1"/>
                </a:solidFill>
                <a:latin typeface="Proxima Nova Rg" panose="02000506030000020004" pitchFamily="2" charset="0"/>
              </a:defRPr>
            </a:lvl1pPr>
            <a:lvl2pPr marL="457178" indent="0" algn="ctr">
              <a:buNone/>
              <a:defRPr b="1">
                <a:solidFill>
                  <a:schemeClr val="bg1"/>
                </a:solidFill>
              </a:defRPr>
            </a:lvl2pPr>
            <a:lvl3pPr marL="914354" indent="0" algn="ctr">
              <a:buNone/>
              <a:defRPr b="1">
                <a:solidFill>
                  <a:schemeClr val="bg1"/>
                </a:solidFill>
              </a:defRPr>
            </a:lvl3pPr>
            <a:lvl4pPr marL="1371532" indent="0" algn="ctr">
              <a:buNone/>
              <a:defRPr b="1">
                <a:solidFill>
                  <a:schemeClr val="bg1"/>
                </a:solidFill>
              </a:defRPr>
            </a:lvl4pPr>
            <a:lvl5pPr marL="1828709" indent="0" algn="ctr">
              <a:buNone/>
              <a:defRPr b="1">
                <a:solidFill>
                  <a:schemeClr val="bg1"/>
                </a:solidFill>
              </a:defRPr>
            </a:lvl5pPr>
          </a:lstStyle>
          <a:p>
            <a:pPr lvl="0"/>
            <a:r>
              <a:rPr lang="en-US" dirty="0"/>
              <a:t>Text</a:t>
            </a:r>
          </a:p>
        </p:txBody>
      </p:sp>
      <p:sp>
        <p:nvSpPr>
          <p:cNvPr id="21" name="Text Placeholder 20"/>
          <p:cNvSpPr>
            <a:spLocks noGrp="1"/>
          </p:cNvSpPr>
          <p:nvPr>
            <p:ph type="body" sz="quarter" idx="11" hasCustomPrompt="1"/>
          </p:nvPr>
        </p:nvSpPr>
        <p:spPr>
          <a:xfrm>
            <a:off x="5672093" y="1652338"/>
            <a:ext cx="2605635" cy="2606842"/>
          </a:xfrm>
          <a:prstGeom prst="ellipse">
            <a:avLst/>
          </a:prstGeom>
          <a:solidFill>
            <a:schemeClr val="accent2">
              <a:lumMod val="20000"/>
              <a:lumOff val="80000"/>
            </a:schemeClr>
          </a:solidFill>
        </p:spPr>
        <p:txBody>
          <a:bodyPr anchor="ctr">
            <a:noAutofit/>
          </a:bodyPr>
          <a:lstStyle>
            <a:lvl1pPr marL="0" indent="0" algn="ctr">
              <a:buNone/>
              <a:defRPr sz="1800" b="0" i="0">
                <a:solidFill>
                  <a:schemeClr val="accent1"/>
                </a:solidFill>
                <a:latin typeface="Proxima Nova Rg" panose="02000506030000020004" pitchFamily="2" charset="0"/>
              </a:defRPr>
            </a:lvl1pPr>
            <a:lvl2pPr marL="457178" indent="0" algn="ctr">
              <a:buNone/>
              <a:defRPr sz="1800"/>
            </a:lvl2pPr>
            <a:lvl3pPr marL="914354" indent="0" algn="ctr">
              <a:buNone/>
              <a:defRPr sz="1800"/>
            </a:lvl3pPr>
            <a:lvl4pPr marL="1371532" indent="0" algn="ctr">
              <a:buNone/>
              <a:defRPr sz="1800"/>
            </a:lvl4pPr>
            <a:lvl5pPr marL="1828709" indent="0" algn="ctr">
              <a:buNone/>
              <a:defRPr sz="1800"/>
            </a:lvl5pPr>
          </a:lstStyle>
          <a:p>
            <a:pPr lvl="0"/>
            <a:r>
              <a:rPr lang="en-US" dirty="0"/>
              <a:t>Text</a:t>
            </a:r>
            <a:endParaRPr lang="en-GB" dirty="0"/>
          </a:p>
        </p:txBody>
      </p:sp>
      <p:sp>
        <p:nvSpPr>
          <p:cNvPr id="22" name="Text Placeholder 20"/>
          <p:cNvSpPr>
            <a:spLocks noGrp="1"/>
          </p:cNvSpPr>
          <p:nvPr>
            <p:ph type="body" sz="quarter" idx="12" hasCustomPrompt="1"/>
          </p:nvPr>
        </p:nvSpPr>
        <p:spPr>
          <a:xfrm>
            <a:off x="8340598" y="3181501"/>
            <a:ext cx="2832231" cy="2833543"/>
          </a:xfrm>
          <a:prstGeom prst="ellipse">
            <a:avLst/>
          </a:prstGeom>
          <a:solidFill>
            <a:schemeClr val="accent2">
              <a:lumMod val="20000"/>
              <a:lumOff val="80000"/>
            </a:schemeClr>
          </a:solidFill>
        </p:spPr>
        <p:txBody>
          <a:bodyPr anchor="ctr">
            <a:noAutofit/>
          </a:bodyPr>
          <a:lstStyle>
            <a:lvl1pPr marL="0" indent="0" algn="ctr">
              <a:buNone/>
              <a:defRPr sz="1800" b="0" i="0">
                <a:solidFill>
                  <a:schemeClr val="accent1"/>
                </a:solidFill>
                <a:latin typeface="Proxima Nova Rg" panose="02000506030000020004" pitchFamily="2" charset="0"/>
              </a:defRPr>
            </a:lvl1pPr>
            <a:lvl2pPr marL="457178" indent="0" algn="ctr">
              <a:buNone/>
              <a:defRPr sz="1800"/>
            </a:lvl2pPr>
            <a:lvl3pPr marL="914354" indent="0" algn="ctr">
              <a:buNone/>
              <a:defRPr sz="1800"/>
            </a:lvl3pPr>
            <a:lvl4pPr marL="1371532" indent="0" algn="ctr">
              <a:buNone/>
              <a:defRPr sz="1800"/>
            </a:lvl4pPr>
            <a:lvl5pPr marL="1828709" indent="0" algn="ctr">
              <a:buNone/>
              <a:defRPr sz="1800"/>
            </a:lvl5pPr>
          </a:lstStyle>
          <a:p>
            <a:pPr lvl="0"/>
            <a:r>
              <a:rPr lang="en-US" dirty="0"/>
              <a:t>Text</a:t>
            </a:r>
            <a:endParaRPr lang="en-GB" dirty="0"/>
          </a:p>
        </p:txBody>
      </p:sp>
      <p:cxnSp>
        <p:nvCxnSpPr>
          <p:cNvPr id="24" name="Straight Connector 23"/>
          <p:cNvCxnSpPr/>
          <p:nvPr userDrawn="1"/>
        </p:nvCxnSpPr>
        <p:spPr>
          <a:xfrm>
            <a:off x="4632160" y="2851484"/>
            <a:ext cx="1039933"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31" name="Slide Number Placeholder 5">
            <a:extLst>
              <a:ext uri="{FF2B5EF4-FFF2-40B4-BE49-F238E27FC236}">
                <a16:creationId xmlns:a16="http://schemas.microsoft.com/office/drawing/2014/main" id="{70CB3332-03E0-A04A-BAC4-A603576BAAB3}"/>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Proxima Nova Rg" panose="02000506030000020004" pitchFamily="2" charset="0"/>
              </a:defRPr>
            </a:lvl1pPr>
          </a:lstStyle>
          <a:p>
            <a:fld id="{54797FC3-DC33-DA47-95F6-F7EB925D69E8}" type="slidenum">
              <a:rPr lang="en-US" smtClean="0"/>
              <a:pPr/>
              <a:t>‹#›</a:t>
            </a:fld>
            <a:endParaRPr lang="en-US"/>
          </a:p>
        </p:txBody>
      </p:sp>
      <p:cxnSp>
        <p:nvCxnSpPr>
          <p:cNvPr id="32" name="Straight Connector 31">
            <a:extLst>
              <a:ext uri="{FF2B5EF4-FFF2-40B4-BE49-F238E27FC236}">
                <a16:creationId xmlns:a16="http://schemas.microsoft.com/office/drawing/2014/main" id="{6BE253E1-8640-8F4A-A0B0-47F028DC03C6}"/>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extBox 15">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18" name="Footer Placeholder 1"/>
          <p:cNvSpPr>
            <a:spLocks noGrp="1"/>
          </p:cNvSpPr>
          <p:nvPr>
            <p:ph type="ftr" sz="quarter" idx="13"/>
          </p:nvPr>
        </p:nvSpPr>
        <p:spPr>
          <a:xfrm>
            <a:off x="3751383" y="6502713"/>
            <a:ext cx="6471140" cy="208250"/>
          </a:xfrm>
        </p:spPr>
        <p:txBody>
          <a:bodyPr lIns="0" tIns="0" rIns="0" bIns="0" anchor="b"/>
          <a:lstStyle>
            <a:lvl1pPr algn="l">
              <a:defRPr sz="1000">
                <a:solidFill>
                  <a:schemeClr val="bg1"/>
                </a:solidFill>
              </a:defRPr>
            </a:lvl1pPr>
          </a:lstStyle>
          <a:p>
            <a:r>
              <a:rPr lang="en-GB"/>
              <a:t>UAB HEERSINK SCHOOL OF MEDICINE</a:t>
            </a:r>
            <a:endParaRPr lang="en-GB" dirty="0"/>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1773595279"/>
      </p:ext>
    </p:extLst>
  </p:cSld>
  <p:clrMapOvr>
    <a:masterClrMapping/>
  </p:clrMapOvr>
  <p:extLst>
    <p:ext uri="{DCECCB84-F9BA-43D5-87BE-67443E8EF086}">
      <p15:sldGuideLst xmlns:p15="http://schemas.microsoft.com/office/powerpoint/2012/main">
        <p15:guide id="1" orient="horz" pos="3786" userDrawn="1">
          <p15:clr>
            <a:srgbClr val="FBAE40"/>
          </p15:clr>
        </p15:guide>
        <p15:guide id="2" pos="339" userDrawn="1">
          <p15:clr>
            <a:srgbClr val="FBAE40"/>
          </p15:clr>
        </p15:guide>
        <p15:guide id="3" orient="horz" pos="1042" userDrawn="1">
          <p15:clr>
            <a:srgbClr val="FBAE40"/>
          </p15:clr>
        </p15:guide>
        <p15:guide id="4" pos="3083" userDrawn="1">
          <p15:clr>
            <a:srgbClr val="FBAE40"/>
          </p15:clr>
        </p15:guide>
        <p15:guide id="5" pos="7159" userDrawn="1">
          <p15:clr>
            <a:srgbClr val="FBAE40"/>
          </p15:clr>
        </p15:guide>
        <p15:guide id="6" pos="7344" userDrawn="1">
          <p15:clr>
            <a:srgbClr val="FBAE40"/>
          </p15:clr>
        </p15:guide>
        <p15:guide id="7" pos="7039" userDrawn="1">
          <p15:clr>
            <a:srgbClr val="FBAE40"/>
          </p15:clr>
        </p15:guide>
        <p15:guide id="8" orient="horz" pos="4252" userDrawn="1">
          <p15:clr>
            <a:srgbClr val="FBAE40"/>
          </p15:clr>
        </p15:guide>
        <p15:guide id="9" orient="horz" pos="432"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UAB Fac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AC4C4F-1474-1448-99C2-BB9A3407849C}"/>
              </a:ext>
            </a:extLst>
          </p:cNvPr>
          <p:cNvSpPr/>
          <p:nvPr userDrawn="1"/>
        </p:nvSpPr>
        <p:spPr>
          <a:xfrm>
            <a:off x="0" y="0"/>
            <a:ext cx="12192000" cy="6858000"/>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a:extLst>
              <a:ext uri="{FF2B5EF4-FFF2-40B4-BE49-F238E27FC236}">
                <a16:creationId xmlns:a16="http://schemas.microsoft.com/office/drawing/2014/main" id="{30EFEBCC-0D5B-EB4B-83EF-3BC2B129F595}"/>
              </a:ext>
            </a:extLst>
          </p:cNvPr>
          <p:cNvSpPr/>
          <p:nvPr userDrawn="1"/>
        </p:nvSpPr>
        <p:spPr>
          <a:xfrm>
            <a:off x="762000" y="1781994"/>
            <a:ext cx="10589941" cy="41110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3"/>
              </a:solidFill>
            </a:endParaRPr>
          </a:p>
        </p:txBody>
      </p:sp>
      <p:pic>
        <p:nvPicPr>
          <p:cNvPr id="11" name="Graphic 10">
            <a:extLst>
              <a:ext uri="{FF2B5EF4-FFF2-40B4-BE49-F238E27FC236}">
                <a16:creationId xmlns:a16="http://schemas.microsoft.com/office/drawing/2014/main" id="{1E09CFCF-5ADD-B247-A896-6E6979ED526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0680" r="5495" b="15282"/>
          <a:stretch/>
        </p:blipFill>
        <p:spPr>
          <a:xfrm>
            <a:off x="3438144" y="0"/>
            <a:ext cx="8753856" cy="6858000"/>
          </a:xfrm>
          <a:prstGeom prst="rect">
            <a:avLst/>
          </a:prstGeom>
        </p:spPr>
      </p:pic>
      <p:sp>
        <p:nvSpPr>
          <p:cNvPr id="3" name="Subtitle 2">
            <a:extLst>
              <a:ext uri="{FF2B5EF4-FFF2-40B4-BE49-F238E27FC236}">
                <a16:creationId xmlns:a16="http://schemas.microsoft.com/office/drawing/2014/main" id="{D1AFCF8C-333C-AB4A-9E7D-40B5AC498B44}"/>
              </a:ext>
            </a:extLst>
          </p:cNvPr>
          <p:cNvSpPr>
            <a:spLocks noGrp="1"/>
          </p:cNvSpPr>
          <p:nvPr>
            <p:ph type="subTitle" idx="1" hasCustomPrompt="1"/>
          </p:nvPr>
        </p:nvSpPr>
        <p:spPr>
          <a:xfrm>
            <a:off x="1237785" y="2196775"/>
            <a:ext cx="9638371" cy="3281521"/>
          </a:xfrm>
        </p:spPr>
        <p:txBody>
          <a:bodyPr anchor="ctr">
            <a:normAutofit/>
          </a:bodyPr>
          <a:lstStyle>
            <a:lvl1pPr marL="0" indent="0" algn="l">
              <a:buNone/>
              <a:defRPr sz="3600" b="1" i="0">
                <a:solidFill>
                  <a:schemeClr val="accent1"/>
                </a:solidFill>
                <a:latin typeface="Proxima Nova Rg" panose="02000506030000020004" pitchFamily="2"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UAB Fact - 1</a:t>
            </a:r>
          </a:p>
        </p:txBody>
      </p:sp>
      <p:pic>
        <p:nvPicPr>
          <p:cNvPr id="10" name="Graphic 8">
            <a:extLst>
              <a:ext uri="{FF2B5EF4-FFF2-40B4-BE49-F238E27FC236}">
                <a16:creationId xmlns:a16="http://schemas.microsoft.com/office/drawing/2014/main" id="{F7849BD5-9C11-5D44-854F-7027C6FBA99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2000" y="928012"/>
            <a:ext cx="4734560" cy="416812"/>
          </a:xfrm>
          <a:prstGeom prst="rect">
            <a:avLst/>
          </a:prstGeom>
        </p:spPr>
      </p:pic>
      <p:sp>
        <p:nvSpPr>
          <p:cNvPr id="12" name="Footer Placeholder 3"/>
          <p:cNvSpPr>
            <a:spLocks noGrp="1"/>
          </p:cNvSpPr>
          <p:nvPr>
            <p:ph type="ftr" sz="quarter" idx="10"/>
          </p:nvPr>
        </p:nvSpPr>
        <p:spPr>
          <a:xfrm>
            <a:off x="762001" y="1352563"/>
            <a:ext cx="10574339" cy="365125"/>
          </a:xfrm>
          <a:prstGeom prst="rect">
            <a:avLst/>
          </a:prstGeom>
        </p:spPr>
        <p:txBody>
          <a:bodyPr lIns="0" tIns="0" rIns="0" bIns="0"/>
          <a:lstStyle>
            <a:lvl1pPr algn="l">
              <a:defRPr sz="1000">
                <a:solidFill>
                  <a:schemeClr val="bg1"/>
                </a:solidFill>
              </a:defRPr>
            </a:lvl1pPr>
          </a:lstStyle>
          <a:p>
            <a:r>
              <a:rPr lang="en-GB"/>
              <a:t>UAB HEERSINK SCHOOL OF MEDICINE</a:t>
            </a:r>
          </a:p>
        </p:txBody>
      </p:sp>
    </p:spTree>
    <p:extLst>
      <p:ext uri="{BB962C8B-B14F-4D97-AF65-F5344CB8AC3E}">
        <p14:creationId xmlns:p14="http://schemas.microsoft.com/office/powerpoint/2010/main" val="940290284"/>
      </p:ext>
    </p:extLst>
  </p:cSld>
  <p:clrMapOvr>
    <a:masterClrMapping/>
  </p:clrMapOvr>
  <p:extLst>
    <p:ext uri="{DCECCB84-F9BA-43D5-87BE-67443E8EF086}">
      <p15:sldGuideLst xmlns:p15="http://schemas.microsoft.com/office/powerpoint/2012/main">
        <p15:guide id="1" pos="483" userDrawn="1">
          <p15:clr>
            <a:srgbClr val="FBAE40"/>
          </p15:clr>
        </p15:guide>
        <p15:guide id="2" orient="horz" pos="3710" userDrawn="1">
          <p15:clr>
            <a:srgbClr val="FBAE40"/>
          </p15:clr>
        </p15:guide>
        <p15:guide id="3" pos="7141" userDrawn="1">
          <p15:clr>
            <a:srgbClr val="FBAE40"/>
          </p15:clr>
        </p15:guide>
        <p15:guide id="4" orient="horz" pos="584" userDrawn="1">
          <p15:clr>
            <a:srgbClr val="FBAE40"/>
          </p15:clr>
        </p15:guide>
        <p15:guide id="5" orient="horz" pos="991"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UAB Fact -2">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1E09CFCF-5ADD-B247-A896-6E6979ED526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0680" r="5495" b="15282"/>
          <a:stretch/>
        </p:blipFill>
        <p:spPr>
          <a:xfrm>
            <a:off x="3438144" y="0"/>
            <a:ext cx="8753856" cy="6858000"/>
          </a:xfrm>
          <a:prstGeom prst="rect">
            <a:avLst/>
          </a:prstGeom>
        </p:spPr>
      </p:pic>
      <p:sp>
        <p:nvSpPr>
          <p:cNvPr id="3" name="Subtitle 2">
            <a:extLst>
              <a:ext uri="{FF2B5EF4-FFF2-40B4-BE49-F238E27FC236}">
                <a16:creationId xmlns:a16="http://schemas.microsoft.com/office/drawing/2014/main" id="{D1AFCF8C-333C-AB4A-9E7D-40B5AC498B44}"/>
              </a:ext>
            </a:extLst>
          </p:cNvPr>
          <p:cNvSpPr>
            <a:spLocks noGrp="1"/>
          </p:cNvSpPr>
          <p:nvPr>
            <p:ph type="subTitle" idx="1" hasCustomPrompt="1"/>
          </p:nvPr>
        </p:nvSpPr>
        <p:spPr>
          <a:xfrm>
            <a:off x="766764" y="2256918"/>
            <a:ext cx="10650536" cy="3571454"/>
          </a:xfrm>
        </p:spPr>
        <p:txBody>
          <a:bodyPr anchor="t">
            <a:normAutofit/>
          </a:bodyPr>
          <a:lstStyle>
            <a:lvl1pPr marL="0" indent="0" algn="l">
              <a:buNone/>
              <a:defRPr sz="3600" b="1" i="0">
                <a:solidFill>
                  <a:schemeClr val="accent1"/>
                </a:solidFill>
                <a:latin typeface="Proxima Nova Rg" panose="02000506030000020004" pitchFamily="2"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UAB Fact - 2</a:t>
            </a:r>
          </a:p>
        </p:txBody>
      </p:sp>
    </p:spTree>
    <p:extLst>
      <p:ext uri="{BB962C8B-B14F-4D97-AF65-F5344CB8AC3E}">
        <p14:creationId xmlns:p14="http://schemas.microsoft.com/office/powerpoint/2010/main" val="1551470387"/>
      </p:ext>
    </p:extLst>
  </p:cSld>
  <p:clrMapOvr>
    <a:masterClrMapping/>
  </p:clrMapOvr>
  <p:extLst>
    <p:ext uri="{DCECCB84-F9BA-43D5-87BE-67443E8EF086}">
      <p15:sldGuideLst xmlns:p15="http://schemas.microsoft.com/office/powerpoint/2012/main">
        <p15:guide id="1" pos="483" userDrawn="1">
          <p15:clr>
            <a:srgbClr val="FBAE40"/>
          </p15:clr>
        </p15:guide>
        <p15:guide id="2" orient="horz" pos="1423" userDrawn="1">
          <p15:clr>
            <a:srgbClr val="FBAE40"/>
          </p15:clr>
        </p15:guide>
        <p15:guide id="3" pos="7192" userDrawn="1">
          <p15:clr>
            <a:srgbClr val="FBAE40"/>
          </p15:clr>
        </p15:guide>
        <p15:guide id="4" orient="horz" pos="3668"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UAB Fact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8FE5E2-583D-3440-B3E2-B7A6D31591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D1AFCF8C-333C-AB4A-9E7D-40B5AC498B44}"/>
              </a:ext>
            </a:extLst>
          </p:cNvPr>
          <p:cNvSpPr>
            <a:spLocks noGrp="1"/>
          </p:cNvSpPr>
          <p:nvPr>
            <p:ph type="subTitle" idx="1" hasCustomPrompt="1"/>
          </p:nvPr>
        </p:nvSpPr>
        <p:spPr>
          <a:xfrm>
            <a:off x="766765" y="1573213"/>
            <a:ext cx="10585179" cy="4303712"/>
          </a:xfrm>
          <a:solidFill>
            <a:schemeClr val="accent1">
              <a:alpha val="85000"/>
            </a:schemeClr>
          </a:solidFill>
        </p:spPr>
        <p:txBody>
          <a:bodyPr lIns="468000" tIns="468000" rIns="468000" bIns="468000" anchor="ctr">
            <a:normAutofit/>
          </a:bodyPr>
          <a:lstStyle>
            <a:lvl1pPr marL="0" indent="0" algn="l">
              <a:buNone/>
              <a:defRPr sz="3600" b="1" i="0">
                <a:solidFill>
                  <a:schemeClr val="bg1"/>
                </a:solidFill>
                <a:latin typeface="Proxima Nova Rg" panose="02000506030000020004" pitchFamily="2"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UAB Fact  - 3</a:t>
            </a:r>
          </a:p>
        </p:txBody>
      </p:sp>
    </p:spTree>
    <p:extLst>
      <p:ext uri="{BB962C8B-B14F-4D97-AF65-F5344CB8AC3E}">
        <p14:creationId xmlns:p14="http://schemas.microsoft.com/office/powerpoint/2010/main" val="1666486231"/>
      </p:ext>
    </p:extLst>
  </p:cSld>
  <p:clrMapOvr>
    <a:masterClrMapping/>
  </p:clrMapOvr>
  <p:extLst>
    <p:ext uri="{DCECCB84-F9BA-43D5-87BE-67443E8EF086}">
      <p15:sldGuideLst xmlns:p15="http://schemas.microsoft.com/office/powerpoint/2012/main">
        <p15:guide id="1" orient="horz" pos="3702" userDrawn="1">
          <p15:clr>
            <a:srgbClr val="FBAE40"/>
          </p15:clr>
        </p15:guide>
        <p15:guide id="2" pos="483" userDrawn="1">
          <p15:clr>
            <a:srgbClr val="FBAE40"/>
          </p15:clr>
        </p15:guide>
        <p15:guide id="3" pos="7141" userDrawn="1">
          <p15:clr>
            <a:srgbClr val="FBAE40"/>
          </p15:clr>
        </p15:guide>
        <p15:guide id="4" orient="horz" pos="99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 Slide - Gradient Picture 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27C0CC0-C774-0848-A11D-83E3655401BB}"/>
              </a:ext>
            </a:extLst>
          </p:cNvPr>
          <p:cNvSpPr/>
          <p:nvPr userDrawn="1"/>
        </p:nvSpPr>
        <p:spPr>
          <a:xfrm>
            <a:off x="0" y="0"/>
            <a:ext cx="12192000" cy="6858000"/>
          </a:xfrm>
          <a:prstGeom prst="rect">
            <a:avLst/>
          </a:prstGeom>
          <a:gradFill>
            <a:gsLst>
              <a:gs pos="70000">
                <a:srgbClr val="328A5E">
                  <a:alpha val="78000"/>
                </a:srgbClr>
              </a:gs>
              <a:gs pos="100000">
                <a:schemeClr val="accent2">
                  <a:lumMod val="60000"/>
                  <a:lumOff val="40000"/>
                  <a:alpha val="60000"/>
                </a:schemeClr>
              </a:gs>
              <a:gs pos="36000">
                <a:srgbClr val="006241"/>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itle 1">
            <a:extLst>
              <a:ext uri="{FF2B5EF4-FFF2-40B4-BE49-F238E27FC236}">
                <a16:creationId xmlns:a16="http://schemas.microsoft.com/office/drawing/2014/main" id="{38BFFBB1-09AD-2142-892E-C4655DFBA1FE}"/>
              </a:ext>
            </a:extLst>
          </p:cNvPr>
          <p:cNvSpPr>
            <a:spLocks noGrp="1"/>
          </p:cNvSpPr>
          <p:nvPr>
            <p:ph type="ctrTitle" hasCustomPrompt="1"/>
          </p:nvPr>
        </p:nvSpPr>
        <p:spPr>
          <a:xfrm>
            <a:off x="762000" y="1876586"/>
            <a:ext cx="9144000" cy="2387600"/>
          </a:xfrm>
        </p:spPr>
        <p:txBody>
          <a:bodyPr anchor="b"/>
          <a:lstStyle>
            <a:lvl1pPr algn="l">
              <a:defRPr sz="6000" b="1" i="0">
                <a:solidFill>
                  <a:schemeClr val="bg1"/>
                </a:solidFill>
                <a:latin typeface="Proxima Nova Rg" panose="02000506030000020004" pitchFamily="2" charset="0"/>
              </a:defRPr>
            </a:lvl1pPr>
          </a:lstStyle>
          <a:p>
            <a:r>
              <a:rPr lang="en-US" dirty="0"/>
              <a:t>Intro Slide – Gradient Picture Background</a:t>
            </a:r>
          </a:p>
        </p:txBody>
      </p:sp>
      <p:sp>
        <p:nvSpPr>
          <p:cNvPr id="5" name="Subtitle 2">
            <a:extLst>
              <a:ext uri="{FF2B5EF4-FFF2-40B4-BE49-F238E27FC236}">
                <a16:creationId xmlns:a16="http://schemas.microsoft.com/office/drawing/2014/main" id="{D1AFCF8C-333C-AB4A-9E7D-40B5AC498B44}"/>
              </a:ext>
            </a:extLst>
          </p:cNvPr>
          <p:cNvSpPr>
            <a:spLocks noGrp="1"/>
          </p:cNvSpPr>
          <p:nvPr>
            <p:ph type="subTitle" idx="1"/>
          </p:nvPr>
        </p:nvSpPr>
        <p:spPr>
          <a:xfrm>
            <a:off x="762000" y="4356261"/>
            <a:ext cx="9144000" cy="1655762"/>
          </a:xfrm>
        </p:spPr>
        <p:txBody>
          <a:bodyPr/>
          <a:lstStyle>
            <a:lvl1pPr marL="0" indent="0" algn="l">
              <a:buNone/>
              <a:defRPr sz="2400" b="0" i="0">
                <a:solidFill>
                  <a:schemeClr val="bg1"/>
                </a:solidFill>
                <a:latin typeface="Proxima Nova Rg" panose="02000506030000020004" pitchFamily="2"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9" name="TextBox 8">
            <a:extLst>
              <a:ext uri="{FF2B5EF4-FFF2-40B4-BE49-F238E27FC236}">
                <a16:creationId xmlns:a16="http://schemas.microsoft.com/office/drawing/2014/main" id="{1B7E0110-86FC-B542-B54F-1133FA61432F}"/>
              </a:ext>
            </a:extLst>
          </p:cNvPr>
          <p:cNvSpPr txBox="1"/>
          <p:nvPr userDrawn="1"/>
        </p:nvSpPr>
        <p:spPr>
          <a:xfrm>
            <a:off x="-3" y="-426745"/>
            <a:ext cx="12192003" cy="307777"/>
          </a:xfrm>
          <a:prstGeom prst="rect">
            <a:avLst/>
          </a:prstGeom>
          <a:solidFill>
            <a:schemeClr val="bg1"/>
          </a:solidFill>
        </p:spPr>
        <p:txBody>
          <a:bodyPr wrap="square" rtlCol="0">
            <a:spAutoFit/>
          </a:bodyPr>
          <a:lstStyle/>
          <a:p>
            <a:pPr algn="ctr"/>
            <a:r>
              <a:rPr lang="pl-PL" sz="1400" dirty="0">
                <a:solidFill>
                  <a:schemeClr val="accent2"/>
                </a:solidFill>
                <a:latin typeface="Proxima Nova Rg" panose="02000506030000020004" pitchFamily="50" charset="0"/>
              </a:rPr>
              <a:t>To insert a background image, right-click on the slide – select FORMAT BACKGROUND &gt; Picture or texture fill</a:t>
            </a:r>
            <a:endParaRPr lang="bg-BG" sz="1400" dirty="0">
              <a:solidFill>
                <a:schemeClr val="accent2"/>
              </a:solidFill>
              <a:latin typeface="Proxima Nova Rg" panose="02000506030000020004" pitchFamily="50" charset="0"/>
            </a:endParaRPr>
          </a:p>
        </p:txBody>
      </p:sp>
      <p:pic>
        <p:nvPicPr>
          <p:cNvPr id="11" name="Graphic 8">
            <a:extLst>
              <a:ext uri="{FF2B5EF4-FFF2-40B4-BE49-F238E27FC236}">
                <a16:creationId xmlns:a16="http://schemas.microsoft.com/office/drawing/2014/main" id="{F7849BD5-9C11-5D44-854F-7027C6FBA9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00" y="928012"/>
            <a:ext cx="4734560" cy="416812"/>
          </a:xfrm>
          <a:prstGeom prst="rect">
            <a:avLst/>
          </a:prstGeom>
        </p:spPr>
      </p:pic>
    </p:spTree>
    <p:extLst>
      <p:ext uri="{BB962C8B-B14F-4D97-AF65-F5344CB8AC3E}">
        <p14:creationId xmlns:p14="http://schemas.microsoft.com/office/powerpoint/2010/main" val="1259678215"/>
      </p:ext>
    </p:extLst>
  </p:cSld>
  <p:clrMapOvr>
    <a:masterClrMapping/>
  </p:clrMapOvr>
  <p:extLst>
    <p:ext uri="{DCECCB84-F9BA-43D5-87BE-67443E8EF086}">
      <p15:sldGuideLst xmlns:p15="http://schemas.microsoft.com/office/powerpoint/2012/main">
        <p15:guide id="1" pos="483" userDrawn="1">
          <p15:clr>
            <a:srgbClr val="FBAE40"/>
          </p15:clr>
        </p15:guide>
        <p15:guide id="2" orient="horz" pos="2546" userDrawn="1">
          <p15:clr>
            <a:srgbClr val="FBAE40"/>
          </p15:clr>
        </p15:guide>
        <p15:guide id="3" pos="6243" userDrawn="1">
          <p15:clr>
            <a:srgbClr val="FBAE40"/>
          </p15:clr>
        </p15:guide>
        <p15:guide id="4" orient="horz" pos="584" userDrawn="1">
          <p15:clr>
            <a:srgbClr val="FBAE40"/>
          </p15:clr>
        </p15:guide>
        <p15:guide id="5" orient="horz" pos="991" userDrawn="1">
          <p15:clr>
            <a:srgbClr val="FBAE40"/>
          </p15:clr>
        </p15:guide>
        <p15:guide id="6" orient="horz" pos="2744"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 Optio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AC4C4F-1474-1448-99C2-BB9A3407849C}"/>
              </a:ext>
            </a:extLst>
          </p:cNvPr>
          <p:cNvSpPr/>
          <p:nvPr userDrawn="1"/>
        </p:nvSpPr>
        <p:spPr>
          <a:xfrm>
            <a:off x="0" y="119269"/>
            <a:ext cx="12192000" cy="6858000"/>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ubtitle 2">
            <a:extLst>
              <a:ext uri="{FF2B5EF4-FFF2-40B4-BE49-F238E27FC236}">
                <a16:creationId xmlns:a16="http://schemas.microsoft.com/office/drawing/2014/main" id="{E13A2D67-91F3-2946-BCCD-7D3373EEB483}"/>
              </a:ext>
            </a:extLst>
          </p:cNvPr>
          <p:cNvSpPr txBox="1">
            <a:spLocks/>
          </p:cNvSpPr>
          <p:nvPr userDrawn="1"/>
        </p:nvSpPr>
        <p:spPr>
          <a:xfrm>
            <a:off x="10614212" y="4013434"/>
            <a:ext cx="710184"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Rg"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Rg"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Rg"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500" b="1" i="0" dirty="0">
                <a:latin typeface="Proxima Nova Rg" panose="02000506030000020004" pitchFamily="2" charset="0"/>
              </a:rPr>
              <a:t>”</a:t>
            </a:r>
          </a:p>
        </p:txBody>
      </p:sp>
      <p:sp>
        <p:nvSpPr>
          <p:cNvPr id="10" name="Subtitle 2">
            <a:extLst>
              <a:ext uri="{FF2B5EF4-FFF2-40B4-BE49-F238E27FC236}">
                <a16:creationId xmlns:a16="http://schemas.microsoft.com/office/drawing/2014/main" id="{33F74712-47DD-D445-BB61-E4279010D2FD}"/>
              </a:ext>
            </a:extLst>
          </p:cNvPr>
          <p:cNvSpPr txBox="1">
            <a:spLocks/>
          </p:cNvSpPr>
          <p:nvPr userDrawn="1"/>
        </p:nvSpPr>
        <p:spPr>
          <a:xfrm>
            <a:off x="876289" y="1738906"/>
            <a:ext cx="710184"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Rg"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Rg"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Rg"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1500" b="1" i="0" dirty="0">
                <a:latin typeface="Proxima Nova Rg" panose="02000506030000020004" pitchFamily="2" charset="0"/>
              </a:rPr>
              <a:t>“</a:t>
            </a:r>
          </a:p>
        </p:txBody>
      </p:sp>
      <p:sp>
        <p:nvSpPr>
          <p:cNvPr id="5" name="Text Placeholder 4">
            <a:extLst>
              <a:ext uri="{FF2B5EF4-FFF2-40B4-BE49-F238E27FC236}">
                <a16:creationId xmlns:a16="http://schemas.microsoft.com/office/drawing/2014/main" id="{4D460897-86D1-9049-AD57-04D2E0921B7C}"/>
              </a:ext>
            </a:extLst>
          </p:cNvPr>
          <p:cNvSpPr>
            <a:spLocks noGrp="1"/>
          </p:cNvSpPr>
          <p:nvPr>
            <p:ph type="body" sz="quarter" idx="10" hasCustomPrompt="1"/>
          </p:nvPr>
        </p:nvSpPr>
        <p:spPr>
          <a:xfrm>
            <a:off x="1524001" y="4834378"/>
            <a:ext cx="9144000" cy="544513"/>
          </a:xfrm>
        </p:spPr>
        <p:txBody>
          <a:bodyPr/>
          <a:lstStyle>
            <a:lvl1pPr marL="0" indent="0" algn="ctr">
              <a:buNone/>
              <a:defRPr b="0" i="0">
                <a:solidFill>
                  <a:schemeClr val="accent3"/>
                </a:solidFill>
                <a:latin typeface="Proxima Nova Rg" panose="02000506030000020004" pitchFamily="2" charset="0"/>
              </a:defRPr>
            </a:lvl1pPr>
          </a:lstStyle>
          <a:p>
            <a:pPr lvl="0"/>
            <a:r>
              <a:rPr lang="en-US" dirty="0"/>
              <a:t>Author</a:t>
            </a:r>
          </a:p>
        </p:txBody>
      </p:sp>
      <p:sp>
        <p:nvSpPr>
          <p:cNvPr id="8" name="Title 1">
            <a:extLst>
              <a:ext uri="{FF2B5EF4-FFF2-40B4-BE49-F238E27FC236}">
                <a16:creationId xmlns:a16="http://schemas.microsoft.com/office/drawing/2014/main" id="{EA7D64EC-DA4C-BA4D-87B3-681A69F4563D}"/>
              </a:ext>
            </a:extLst>
          </p:cNvPr>
          <p:cNvSpPr>
            <a:spLocks noGrp="1"/>
          </p:cNvSpPr>
          <p:nvPr>
            <p:ph type="ctrTitle" hasCustomPrompt="1"/>
          </p:nvPr>
        </p:nvSpPr>
        <p:spPr>
          <a:xfrm>
            <a:off x="1519239" y="2355273"/>
            <a:ext cx="9144000" cy="1854262"/>
          </a:xfrm>
        </p:spPr>
        <p:txBody>
          <a:bodyPr anchor="ctr"/>
          <a:lstStyle>
            <a:lvl1pPr algn="ctr">
              <a:defRPr sz="6000" b="1" i="0">
                <a:solidFill>
                  <a:schemeClr val="bg1"/>
                </a:solidFill>
                <a:latin typeface="Proxima Nova Rg" panose="02000506030000020004" pitchFamily="2" charset="0"/>
              </a:defRPr>
            </a:lvl1pPr>
          </a:lstStyle>
          <a:p>
            <a:r>
              <a:rPr lang="en-US" dirty="0"/>
              <a:t>Quote – Option 1</a:t>
            </a:r>
          </a:p>
        </p:txBody>
      </p:sp>
    </p:spTree>
    <p:extLst>
      <p:ext uri="{BB962C8B-B14F-4D97-AF65-F5344CB8AC3E}">
        <p14:creationId xmlns:p14="http://schemas.microsoft.com/office/powerpoint/2010/main" val="2915751712"/>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482" userDrawn="1">
          <p15:clr>
            <a:srgbClr val="FBAE40"/>
          </p15:clr>
        </p15:guide>
        <p15:guide id="3" orient="horz" pos="2651" userDrawn="1">
          <p15:clr>
            <a:srgbClr val="FBAE40"/>
          </p15:clr>
        </p15:guide>
        <p15:guide id="4" pos="957" userDrawn="1">
          <p15:clr>
            <a:srgbClr val="FBAE40"/>
          </p15:clr>
        </p15:guide>
        <p15:guide id="5" pos="6717" userDrawn="1">
          <p15:clr>
            <a:srgbClr val="FBAE40"/>
          </p15:clr>
        </p15:guide>
        <p15:guide id="6" orient="horz" pos="3049"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 Option 1 - Monogram">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AC4C4F-1474-1448-99C2-BB9A3407849C}"/>
              </a:ext>
            </a:extLst>
          </p:cNvPr>
          <p:cNvSpPr/>
          <p:nvPr userDrawn="1"/>
        </p:nvSpPr>
        <p:spPr>
          <a:xfrm>
            <a:off x="0" y="0"/>
            <a:ext cx="12192000" cy="6858000"/>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Graphic 7">
            <a:extLst>
              <a:ext uri="{FF2B5EF4-FFF2-40B4-BE49-F238E27FC236}">
                <a16:creationId xmlns:a16="http://schemas.microsoft.com/office/drawing/2014/main" id="{CC5EEEF7-79F4-5441-BDEB-C2EF6CC2AB7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0680" r="5495" b="15282"/>
          <a:stretch/>
        </p:blipFill>
        <p:spPr>
          <a:xfrm>
            <a:off x="3438144" y="0"/>
            <a:ext cx="8753856" cy="6858000"/>
          </a:xfrm>
          <a:prstGeom prst="rect">
            <a:avLst/>
          </a:prstGeom>
        </p:spPr>
      </p:pic>
      <p:sp>
        <p:nvSpPr>
          <p:cNvPr id="14" name="Subtitle 2">
            <a:extLst>
              <a:ext uri="{FF2B5EF4-FFF2-40B4-BE49-F238E27FC236}">
                <a16:creationId xmlns:a16="http://schemas.microsoft.com/office/drawing/2014/main" id="{E13A2D67-91F3-2946-BCCD-7D3373EEB483}"/>
              </a:ext>
            </a:extLst>
          </p:cNvPr>
          <p:cNvSpPr txBox="1">
            <a:spLocks/>
          </p:cNvSpPr>
          <p:nvPr userDrawn="1"/>
        </p:nvSpPr>
        <p:spPr>
          <a:xfrm>
            <a:off x="10614212" y="4013434"/>
            <a:ext cx="710184"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Rg"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Rg"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Rg"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500" b="1" i="0" dirty="0">
                <a:latin typeface="Proxima Nova Rg" panose="02000506030000020004" pitchFamily="2" charset="0"/>
              </a:rPr>
              <a:t>”</a:t>
            </a:r>
          </a:p>
        </p:txBody>
      </p:sp>
      <p:sp>
        <p:nvSpPr>
          <p:cNvPr id="15" name="Subtitle 2">
            <a:extLst>
              <a:ext uri="{FF2B5EF4-FFF2-40B4-BE49-F238E27FC236}">
                <a16:creationId xmlns:a16="http://schemas.microsoft.com/office/drawing/2014/main" id="{33F74712-47DD-D445-BB61-E4279010D2FD}"/>
              </a:ext>
            </a:extLst>
          </p:cNvPr>
          <p:cNvSpPr txBox="1">
            <a:spLocks/>
          </p:cNvSpPr>
          <p:nvPr userDrawn="1"/>
        </p:nvSpPr>
        <p:spPr>
          <a:xfrm>
            <a:off x="876289" y="1738906"/>
            <a:ext cx="710184"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Rg"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Rg"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Rg"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1500" b="1" i="0" dirty="0">
                <a:latin typeface="Proxima Nova Rg" panose="02000506030000020004" pitchFamily="2" charset="0"/>
              </a:rPr>
              <a:t>“</a:t>
            </a:r>
          </a:p>
        </p:txBody>
      </p:sp>
      <p:sp>
        <p:nvSpPr>
          <p:cNvPr id="16" name="Text Placeholder 4">
            <a:extLst>
              <a:ext uri="{FF2B5EF4-FFF2-40B4-BE49-F238E27FC236}">
                <a16:creationId xmlns:a16="http://schemas.microsoft.com/office/drawing/2014/main" id="{4D460897-86D1-9049-AD57-04D2E0921B7C}"/>
              </a:ext>
            </a:extLst>
          </p:cNvPr>
          <p:cNvSpPr>
            <a:spLocks noGrp="1"/>
          </p:cNvSpPr>
          <p:nvPr>
            <p:ph type="body" sz="quarter" idx="10" hasCustomPrompt="1"/>
          </p:nvPr>
        </p:nvSpPr>
        <p:spPr>
          <a:xfrm>
            <a:off x="1524001" y="4834378"/>
            <a:ext cx="9144000" cy="544513"/>
          </a:xfrm>
        </p:spPr>
        <p:txBody>
          <a:bodyPr/>
          <a:lstStyle>
            <a:lvl1pPr marL="0" indent="0" algn="ctr">
              <a:buNone/>
              <a:defRPr b="0" i="0">
                <a:solidFill>
                  <a:schemeClr val="accent3"/>
                </a:solidFill>
                <a:latin typeface="Proxima Nova Rg" panose="02000506030000020004" pitchFamily="2" charset="0"/>
              </a:defRPr>
            </a:lvl1pPr>
          </a:lstStyle>
          <a:p>
            <a:pPr lvl="0"/>
            <a:r>
              <a:rPr lang="en-US" dirty="0"/>
              <a:t>Author</a:t>
            </a:r>
          </a:p>
        </p:txBody>
      </p:sp>
      <p:sp>
        <p:nvSpPr>
          <p:cNvPr id="10" name="Title 1">
            <a:extLst>
              <a:ext uri="{FF2B5EF4-FFF2-40B4-BE49-F238E27FC236}">
                <a16:creationId xmlns:a16="http://schemas.microsoft.com/office/drawing/2014/main" id="{10CFEA6F-993C-48F5-BABF-D2AE4C3AD388}"/>
              </a:ext>
            </a:extLst>
          </p:cNvPr>
          <p:cNvSpPr>
            <a:spLocks noGrp="1"/>
          </p:cNvSpPr>
          <p:nvPr>
            <p:ph type="ctrTitle" hasCustomPrompt="1"/>
          </p:nvPr>
        </p:nvSpPr>
        <p:spPr>
          <a:xfrm>
            <a:off x="1519239" y="2355273"/>
            <a:ext cx="9144000" cy="1854262"/>
          </a:xfrm>
        </p:spPr>
        <p:txBody>
          <a:bodyPr anchor="ctr"/>
          <a:lstStyle>
            <a:lvl1pPr algn="ctr">
              <a:defRPr sz="6000" b="1" i="0">
                <a:solidFill>
                  <a:schemeClr val="bg1"/>
                </a:solidFill>
                <a:latin typeface="Proxima Nova Rg" panose="02000506030000020004" pitchFamily="2" charset="0"/>
              </a:defRPr>
            </a:lvl1pPr>
          </a:lstStyle>
          <a:p>
            <a:r>
              <a:rPr lang="en-US" dirty="0"/>
              <a:t>Quote – Option 1 Monogram</a:t>
            </a:r>
          </a:p>
        </p:txBody>
      </p:sp>
    </p:spTree>
    <p:extLst>
      <p:ext uri="{BB962C8B-B14F-4D97-AF65-F5344CB8AC3E}">
        <p14:creationId xmlns:p14="http://schemas.microsoft.com/office/powerpoint/2010/main" val="2719116867"/>
      </p:ext>
    </p:extLst>
  </p:cSld>
  <p:clrMapOvr>
    <a:masterClrMapping/>
  </p:clrMapOvr>
  <p:extLst>
    <p:ext uri="{DCECCB84-F9BA-43D5-87BE-67443E8EF086}">
      <p15:sldGuideLst xmlns:p15="http://schemas.microsoft.com/office/powerpoint/2012/main">
        <p15:guide id="1" orient="horz" pos="1474" userDrawn="1">
          <p15:clr>
            <a:srgbClr val="FBAE40"/>
          </p15:clr>
        </p15:guide>
        <p15:guide id="2" pos="957" userDrawn="1">
          <p15:clr>
            <a:srgbClr val="FBAE40"/>
          </p15:clr>
        </p15:guide>
        <p15:guide id="3" pos="6727" userDrawn="1">
          <p15:clr>
            <a:srgbClr val="FBAE40"/>
          </p15:clr>
        </p15:guide>
        <p15:guide id="4" pos="3840" userDrawn="1">
          <p15:clr>
            <a:srgbClr val="FBAE40"/>
          </p15:clr>
        </p15:guide>
        <p15:guide id="5" orient="horz" pos="2651" userDrawn="1">
          <p15:clr>
            <a:srgbClr val="FBAE40"/>
          </p15:clr>
        </p15:guide>
        <p15:guide id="6" orient="horz" pos="3049"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 Option 1 - Picture Backgroun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B205B58-DB7E-8244-8533-249ABF49D5AE}"/>
              </a:ext>
            </a:extLst>
          </p:cNvPr>
          <p:cNvSpPr/>
          <p:nvPr userDrawn="1"/>
        </p:nvSpPr>
        <p:spPr>
          <a:xfrm>
            <a:off x="0" y="0"/>
            <a:ext cx="12192000" cy="6858000"/>
          </a:xfrm>
          <a:prstGeom prst="rect">
            <a:avLst/>
          </a:prstGeom>
          <a:solidFill>
            <a:srgbClr val="006241">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36FC2C5F-A5E4-3C43-ABB2-297B20BE2613}"/>
              </a:ext>
            </a:extLst>
          </p:cNvPr>
          <p:cNvSpPr txBox="1"/>
          <p:nvPr userDrawn="1"/>
        </p:nvSpPr>
        <p:spPr>
          <a:xfrm>
            <a:off x="-3" y="-426745"/>
            <a:ext cx="12192003" cy="307777"/>
          </a:xfrm>
          <a:prstGeom prst="rect">
            <a:avLst/>
          </a:prstGeom>
          <a:solidFill>
            <a:schemeClr val="bg1"/>
          </a:solidFill>
        </p:spPr>
        <p:txBody>
          <a:bodyPr wrap="square" rtlCol="0">
            <a:spAutoFit/>
          </a:bodyPr>
          <a:lstStyle/>
          <a:p>
            <a:pPr algn="ctr"/>
            <a:r>
              <a:rPr lang="pl-PL" sz="1400" dirty="0">
                <a:solidFill>
                  <a:schemeClr val="accent2"/>
                </a:solidFill>
                <a:latin typeface="Proxima Nova Rg" panose="02000506030000020004" pitchFamily="50" charset="0"/>
              </a:rPr>
              <a:t>To insert a background image, right-click on the slide – select FORMAT BACKGROUND &gt; Picture or texture fill</a:t>
            </a:r>
            <a:endParaRPr lang="bg-BG" sz="1400" dirty="0">
              <a:solidFill>
                <a:schemeClr val="accent2"/>
              </a:solidFill>
              <a:latin typeface="Proxima Nova Rg" panose="02000506030000020004" pitchFamily="50" charset="0"/>
            </a:endParaRPr>
          </a:p>
        </p:txBody>
      </p:sp>
      <p:sp>
        <p:nvSpPr>
          <p:cNvPr id="15" name="Subtitle 2">
            <a:extLst>
              <a:ext uri="{FF2B5EF4-FFF2-40B4-BE49-F238E27FC236}">
                <a16:creationId xmlns:a16="http://schemas.microsoft.com/office/drawing/2014/main" id="{E13A2D67-91F3-2946-BCCD-7D3373EEB483}"/>
              </a:ext>
            </a:extLst>
          </p:cNvPr>
          <p:cNvSpPr txBox="1">
            <a:spLocks/>
          </p:cNvSpPr>
          <p:nvPr userDrawn="1"/>
        </p:nvSpPr>
        <p:spPr>
          <a:xfrm>
            <a:off x="10614212" y="4013434"/>
            <a:ext cx="710184"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Rg"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Rg"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Rg"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500" b="1" i="0" dirty="0">
                <a:latin typeface="Proxima Nova Rg" panose="02000506030000020004" pitchFamily="2" charset="0"/>
              </a:rPr>
              <a:t>”</a:t>
            </a:r>
          </a:p>
        </p:txBody>
      </p:sp>
      <p:sp>
        <p:nvSpPr>
          <p:cNvPr id="16" name="Subtitle 2">
            <a:extLst>
              <a:ext uri="{FF2B5EF4-FFF2-40B4-BE49-F238E27FC236}">
                <a16:creationId xmlns:a16="http://schemas.microsoft.com/office/drawing/2014/main" id="{33F74712-47DD-D445-BB61-E4279010D2FD}"/>
              </a:ext>
            </a:extLst>
          </p:cNvPr>
          <p:cNvSpPr txBox="1">
            <a:spLocks/>
          </p:cNvSpPr>
          <p:nvPr userDrawn="1"/>
        </p:nvSpPr>
        <p:spPr>
          <a:xfrm>
            <a:off x="876289" y="1738906"/>
            <a:ext cx="710184"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Rg"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Rg"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Rg"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1500" b="1" i="0" dirty="0">
                <a:latin typeface="Proxima Nova Rg" panose="02000506030000020004" pitchFamily="2" charset="0"/>
              </a:rPr>
              <a:t>“</a:t>
            </a:r>
          </a:p>
        </p:txBody>
      </p:sp>
      <p:sp>
        <p:nvSpPr>
          <p:cNvPr id="17" name="Text Placeholder 4">
            <a:extLst>
              <a:ext uri="{FF2B5EF4-FFF2-40B4-BE49-F238E27FC236}">
                <a16:creationId xmlns:a16="http://schemas.microsoft.com/office/drawing/2014/main" id="{4D460897-86D1-9049-AD57-04D2E0921B7C}"/>
              </a:ext>
            </a:extLst>
          </p:cNvPr>
          <p:cNvSpPr>
            <a:spLocks noGrp="1"/>
          </p:cNvSpPr>
          <p:nvPr>
            <p:ph type="body" sz="quarter" idx="10" hasCustomPrompt="1"/>
          </p:nvPr>
        </p:nvSpPr>
        <p:spPr>
          <a:xfrm>
            <a:off x="1524001" y="4834378"/>
            <a:ext cx="9144000" cy="544513"/>
          </a:xfrm>
        </p:spPr>
        <p:txBody>
          <a:bodyPr/>
          <a:lstStyle>
            <a:lvl1pPr marL="0" indent="0" algn="ctr">
              <a:buNone/>
              <a:defRPr b="0" i="0">
                <a:solidFill>
                  <a:schemeClr val="accent3"/>
                </a:solidFill>
                <a:latin typeface="Proxima Nova Rg" panose="02000506030000020004" pitchFamily="2" charset="0"/>
              </a:defRPr>
            </a:lvl1pPr>
          </a:lstStyle>
          <a:p>
            <a:pPr lvl="0"/>
            <a:r>
              <a:rPr lang="en-US" dirty="0"/>
              <a:t>Author</a:t>
            </a:r>
          </a:p>
        </p:txBody>
      </p:sp>
      <p:sp>
        <p:nvSpPr>
          <p:cNvPr id="8" name="Title 1">
            <a:extLst>
              <a:ext uri="{FF2B5EF4-FFF2-40B4-BE49-F238E27FC236}">
                <a16:creationId xmlns:a16="http://schemas.microsoft.com/office/drawing/2014/main" id="{C92F1E1E-9164-4ECD-A2F5-BF1183861FD4}"/>
              </a:ext>
            </a:extLst>
          </p:cNvPr>
          <p:cNvSpPr>
            <a:spLocks noGrp="1"/>
          </p:cNvSpPr>
          <p:nvPr>
            <p:ph type="ctrTitle" hasCustomPrompt="1"/>
          </p:nvPr>
        </p:nvSpPr>
        <p:spPr>
          <a:xfrm>
            <a:off x="1519239" y="2355273"/>
            <a:ext cx="9144000" cy="1854262"/>
          </a:xfrm>
        </p:spPr>
        <p:txBody>
          <a:bodyPr anchor="ctr"/>
          <a:lstStyle>
            <a:lvl1pPr algn="ctr">
              <a:defRPr sz="6000" b="1" i="0">
                <a:solidFill>
                  <a:schemeClr val="bg1"/>
                </a:solidFill>
                <a:latin typeface="Proxima Nova Rg" panose="02000506030000020004" pitchFamily="2" charset="0"/>
              </a:defRPr>
            </a:lvl1pPr>
          </a:lstStyle>
          <a:p>
            <a:r>
              <a:rPr lang="en-US" dirty="0"/>
              <a:t>Quote – Option 1 </a:t>
            </a:r>
            <a:br>
              <a:rPr lang="en-US" dirty="0"/>
            </a:br>
            <a:r>
              <a:rPr lang="en-US" dirty="0"/>
              <a:t>Picture Background</a:t>
            </a:r>
          </a:p>
        </p:txBody>
      </p:sp>
    </p:spTree>
    <p:extLst>
      <p:ext uri="{BB962C8B-B14F-4D97-AF65-F5344CB8AC3E}">
        <p14:creationId xmlns:p14="http://schemas.microsoft.com/office/powerpoint/2010/main" val="956236294"/>
      </p:ext>
    </p:extLst>
  </p:cSld>
  <p:clrMapOvr>
    <a:masterClrMapping/>
  </p:clrMapOvr>
  <p:extLst>
    <p:ext uri="{DCECCB84-F9BA-43D5-87BE-67443E8EF086}">
      <p15:sldGuideLst xmlns:p15="http://schemas.microsoft.com/office/powerpoint/2012/main">
        <p15:guide id="1" pos="6727" userDrawn="1">
          <p15:clr>
            <a:srgbClr val="FBAE40"/>
          </p15:clr>
        </p15:guide>
        <p15:guide id="2" orient="horz" pos="2651" userDrawn="1">
          <p15:clr>
            <a:srgbClr val="FBAE40"/>
          </p15:clr>
        </p15:guide>
        <p15:guide id="3" orient="horz" pos="3049" userDrawn="1">
          <p15:clr>
            <a:srgbClr val="FBAE40"/>
          </p15:clr>
        </p15:guide>
        <p15:guide id="4" orient="horz" pos="1474" userDrawn="1">
          <p15:clr>
            <a:srgbClr val="FBAE40"/>
          </p15:clr>
        </p15:guide>
        <p15:guide id="5" pos="949" userDrawn="1">
          <p15:clr>
            <a:srgbClr val="FBAE40"/>
          </p15:clr>
        </p15:guide>
        <p15:guide id="6" pos="3840"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AC4C4F-1474-1448-99C2-BB9A3407849C}"/>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Subtitle 2">
            <a:extLst>
              <a:ext uri="{FF2B5EF4-FFF2-40B4-BE49-F238E27FC236}">
                <a16:creationId xmlns:a16="http://schemas.microsoft.com/office/drawing/2014/main" id="{E13A2D67-91F3-2946-BCCD-7D3373EEB483}"/>
              </a:ext>
            </a:extLst>
          </p:cNvPr>
          <p:cNvSpPr txBox="1">
            <a:spLocks/>
          </p:cNvSpPr>
          <p:nvPr userDrawn="1"/>
        </p:nvSpPr>
        <p:spPr>
          <a:xfrm>
            <a:off x="10614212" y="4013434"/>
            <a:ext cx="710184"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Rg"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Rg"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Rg"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500" b="1" i="0" dirty="0">
                <a:solidFill>
                  <a:schemeClr val="bg1"/>
                </a:solidFill>
                <a:latin typeface="Proxima Nova Rg" panose="02000506030000020004" pitchFamily="2" charset="0"/>
              </a:rPr>
              <a:t>”</a:t>
            </a:r>
          </a:p>
        </p:txBody>
      </p:sp>
      <p:sp>
        <p:nvSpPr>
          <p:cNvPr id="11" name="Subtitle 2">
            <a:extLst>
              <a:ext uri="{FF2B5EF4-FFF2-40B4-BE49-F238E27FC236}">
                <a16:creationId xmlns:a16="http://schemas.microsoft.com/office/drawing/2014/main" id="{33F74712-47DD-D445-BB61-E4279010D2FD}"/>
              </a:ext>
            </a:extLst>
          </p:cNvPr>
          <p:cNvSpPr txBox="1">
            <a:spLocks/>
          </p:cNvSpPr>
          <p:nvPr userDrawn="1"/>
        </p:nvSpPr>
        <p:spPr>
          <a:xfrm>
            <a:off x="876289" y="1738906"/>
            <a:ext cx="710184"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Rg"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Rg"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Rg"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1500" b="1" i="0" dirty="0">
                <a:solidFill>
                  <a:schemeClr val="bg1"/>
                </a:solidFill>
                <a:latin typeface="Proxima Nova Rg" panose="02000506030000020004" pitchFamily="2" charset="0"/>
              </a:rPr>
              <a:t>“</a:t>
            </a:r>
          </a:p>
        </p:txBody>
      </p:sp>
      <p:sp>
        <p:nvSpPr>
          <p:cNvPr id="12" name="Text Placeholder 4">
            <a:extLst>
              <a:ext uri="{FF2B5EF4-FFF2-40B4-BE49-F238E27FC236}">
                <a16:creationId xmlns:a16="http://schemas.microsoft.com/office/drawing/2014/main" id="{4D460897-86D1-9049-AD57-04D2E0921B7C}"/>
              </a:ext>
            </a:extLst>
          </p:cNvPr>
          <p:cNvSpPr>
            <a:spLocks noGrp="1"/>
          </p:cNvSpPr>
          <p:nvPr>
            <p:ph type="body" sz="quarter" idx="10" hasCustomPrompt="1"/>
          </p:nvPr>
        </p:nvSpPr>
        <p:spPr>
          <a:xfrm>
            <a:off x="1524000" y="4825911"/>
            <a:ext cx="9144000" cy="544513"/>
          </a:xfrm>
        </p:spPr>
        <p:txBody>
          <a:bodyPr/>
          <a:lstStyle>
            <a:lvl1pPr marL="0" indent="0" algn="ctr">
              <a:buFont typeface="Arial" charset="0"/>
              <a:buNone/>
              <a:defRPr b="0" i="0">
                <a:solidFill>
                  <a:schemeClr val="accent2"/>
                </a:solidFill>
                <a:latin typeface="Proxima Nova Rg" panose="02000506030000020004" pitchFamily="2" charset="0"/>
              </a:defRPr>
            </a:lvl1pPr>
          </a:lstStyle>
          <a:p>
            <a:pPr lvl="0"/>
            <a:r>
              <a:rPr lang="en-US" dirty="0"/>
              <a:t>Author</a:t>
            </a:r>
          </a:p>
        </p:txBody>
      </p:sp>
      <p:sp>
        <p:nvSpPr>
          <p:cNvPr id="10" name="Title 1">
            <a:extLst>
              <a:ext uri="{FF2B5EF4-FFF2-40B4-BE49-F238E27FC236}">
                <a16:creationId xmlns:a16="http://schemas.microsoft.com/office/drawing/2014/main" id="{1903D931-FCAA-4277-9747-EAD0E46B91A8}"/>
              </a:ext>
            </a:extLst>
          </p:cNvPr>
          <p:cNvSpPr>
            <a:spLocks noGrp="1"/>
          </p:cNvSpPr>
          <p:nvPr>
            <p:ph type="ctrTitle" hasCustomPrompt="1"/>
          </p:nvPr>
        </p:nvSpPr>
        <p:spPr>
          <a:xfrm>
            <a:off x="1519239" y="2355273"/>
            <a:ext cx="9144000" cy="1854262"/>
          </a:xfrm>
        </p:spPr>
        <p:txBody>
          <a:bodyPr anchor="ctr"/>
          <a:lstStyle>
            <a:lvl1pPr algn="ctr">
              <a:defRPr sz="6000" b="1" i="0">
                <a:solidFill>
                  <a:schemeClr val="bg1"/>
                </a:solidFill>
                <a:latin typeface="Proxima Nova Rg" panose="02000506030000020004" pitchFamily="2" charset="0"/>
              </a:defRPr>
            </a:lvl1pPr>
          </a:lstStyle>
          <a:p>
            <a:r>
              <a:rPr lang="en-US" dirty="0"/>
              <a:t>Quote – Option 2</a:t>
            </a:r>
          </a:p>
        </p:txBody>
      </p:sp>
    </p:spTree>
    <p:extLst>
      <p:ext uri="{BB962C8B-B14F-4D97-AF65-F5344CB8AC3E}">
        <p14:creationId xmlns:p14="http://schemas.microsoft.com/office/powerpoint/2010/main" val="1170861275"/>
      </p:ext>
    </p:extLst>
  </p:cSld>
  <p:clrMapOvr>
    <a:masterClrMapping/>
  </p:clrMapOvr>
  <p:extLst>
    <p:ext uri="{DCECCB84-F9BA-43D5-87BE-67443E8EF086}">
      <p15:sldGuideLst xmlns:p15="http://schemas.microsoft.com/office/powerpoint/2012/main">
        <p15:guide id="1" pos="6717" userDrawn="1">
          <p15:clr>
            <a:srgbClr val="FBAE40"/>
          </p15:clr>
        </p15:guide>
        <p15:guide id="2" orient="horz" pos="3041" userDrawn="1">
          <p15:clr>
            <a:srgbClr val="FBAE40"/>
          </p15:clr>
        </p15:guide>
        <p15:guide id="3" pos="957" userDrawn="1">
          <p15:clr>
            <a:srgbClr val="FBAE40"/>
          </p15:clr>
        </p15:guide>
        <p15:guide id="4" orient="horz" pos="2651" userDrawn="1">
          <p15:clr>
            <a:srgbClr val="FBAE40"/>
          </p15:clr>
        </p15:guide>
        <p15:guide id="5" orient="horz" pos="1482"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 Option 2 - Monogram">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AC4C4F-1474-1448-99C2-BB9A3407849C}"/>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Graphic 7">
            <a:extLst>
              <a:ext uri="{FF2B5EF4-FFF2-40B4-BE49-F238E27FC236}">
                <a16:creationId xmlns:a16="http://schemas.microsoft.com/office/drawing/2014/main" id="{CC5EEEF7-79F4-5441-BDEB-C2EF6CC2AB7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0680" r="5495" b="15282"/>
          <a:stretch/>
        </p:blipFill>
        <p:spPr>
          <a:xfrm>
            <a:off x="3438144" y="0"/>
            <a:ext cx="8753856" cy="6858000"/>
          </a:xfrm>
          <a:prstGeom prst="rect">
            <a:avLst/>
          </a:prstGeom>
        </p:spPr>
      </p:pic>
      <p:sp>
        <p:nvSpPr>
          <p:cNvPr id="11" name="Subtitle 2">
            <a:extLst>
              <a:ext uri="{FF2B5EF4-FFF2-40B4-BE49-F238E27FC236}">
                <a16:creationId xmlns:a16="http://schemas.microsoft.com/office/drawing/2014/main" id="{E13A2D67-91F3-2946-BCCD-7D3373EEB483}"/>
              </a:ext>
            </a:extLst>
          </p:cNvPr>
          <p:cNvSpPr txBox="1">
            <a:spLocks/>
          </p:cNvSpPr>
          <p:nvPr userDrawn="1"/>
        </p:nvSpPr>
        <p:spPr>
          <a:xfrm>
            <a:off x="10614212" y="4013434"/>
            <a:ext cx="710184"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Rg"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Rg"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Rg"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500" b="1" i="0" dirty="0">
                <a:solidFill>
                  <a:schemeClr val="bg1"/>
                </a:solidFill>
                <a:latin typeface="Proxima Nova Rg" panose="02000506030000020004" pitchFamily="2" charset="0"/>
              </a:rPr>
              <a:t>”</a:t>
            </a:r>
          </a:p>
        </p:txBody>
      </p:sp>
      <p:sp>
        <p:nvSpPr>
          <p:cNvPr id="12" name="Subtitle 2">
            <a:extLst>
              <a:ext uri="{FF2B5EF4-FFF2-40B4-BE49-F238E27FC236}">
                <a16:creationId xmlns:a16="http://schemas.microsoft.com/office/drawing/2014/main" id="{33F74712-47DD-D445-BB61-E4279010D2FD}"/>
              </a:ext>
            </a:extLst>
          </p:cNvPr>
          <p:cNvSpPr txBox="1">
            <a:spLocks/>
          </p:cNvSpPr>
          <p:nvPr userDrawn="1"/>
        </p:nvSpPr>
        <p:spPr>
          <a:xfrm>
            <a:off x="876289" y="1738906"/>
            <a:ext cx="710184"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Rg"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Rg"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Rg"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1500" b="1" i="0" dirty="0">
                <a:solidFill>
                  <a:schemeClr val="bg1"/>
                </a:solidFill>
                <a:latin typeface="Proxima Nova Rg" panose="02000506030000020004" pitchFamily="2" charset="0"/>
              </a:rPr>
              <a:t>“</a:t>
            </a:r>
          </a:p>
        </p:txBody>
      </p:sp>
      <p:sp>
        <p:nvSpPr>
          <p:cNvPr id="13" name="Text Placeholder 4">
            <a:extLst>
              <a:ext uri="{FF2B5EF4-FFF2-40B4-BE49-F238E27FC236}">
                <a16:creationId xmlns:a16="http://schemas.microsoft.com/office/drawing/2014/main" id="{4D460897-86D1-9049-AD57-04D2E0921B7C}"/>
              </a:ext>
            </a:extLst>
          </p:cNvPr>
          <p:cNvSpPr>
            <a:spLocks noGrp="1"/>
          </p:cNvSpPr>
          <p:nvPr>
            <p:ph type="body" sz="quarter" idx="10" hasCustomPrompt="1"/>
          </p:nvPr>
        </p:nvSpPr>
        <p:spPr>
          <a:xfrm>
            <a:off x="1524000" y="4825911"/>
            <a:ext cx="9144000" cy="544513"/>
          </a:xfrm>
        </p:spPr>
        <p:txBody>
          <a:bodyPr/>
          <a:lstStyle>
            <a:lvl1pPr marL="0" indent="0" algn="ctr">
              <a:buFont typeface="Arial" charset="0"/>
              <a:buNone/>
              <a:defRPr b="0" i="0">
                <a:solidFill>
                  <a:schemeClr val="accent2"/>
                </a:solidFill>
                <a:latin typeface="Proxima Nova Rg" panose="02000506030000020004" pitchFamily="2" charset="0"/>
              </a:defRPr>
            </a:lvl1pPr>
          </a:lstStyle>
          <a:p>
            <a:pPr lvl="0"/>
            <a:r>
              <a:rPr lang="en-US" dirty="0"/>
              <a:t>Author</a:t>
            </a:r>
          </a:p>
        </p:txBody>
      </p:sp>
      <p:sp>
        <p:nvSpPr>
          <p:cNvPr id="10" name="Title 1">
            <a:extLst>
              <a:ext uri="{FF2B5EF4-FFF2-40B4-BE49-F238E27FC236}">
                <a16:creationId xmlns:a16="http://schemas.microsoft.com/office/drawing/2014/main" id="{30154A64-3E18-4B3A-9175-6FA1501DBECA}"/>
              </a:ext>
            </a:extLst>
          </p:cNvPr>
          <p:cNvSpPr>
            <a:spLocks noGrp="1"/>
          </p:cNvSpPr>
          <p:nvPr>
            <p:ph type="ctrTitle" hasCustomPrompt="1"/>
          </p:nvPr>
        </p:nvSpPr>
        <p:spPr>
          <a:xfrm>
            <a:off x="1519239" y="2355273"/>
            <a:ext cx="9144000" cy="1854262"/>
          </a:xfrm>
        </p:spPr>
        <p:txBody>
          <a:bodyPr anchor="ctr"/>
          <a:lstStyle>
            <a:lvl1pPr algn="ctr">
              <a:defRPr sz="6000" b="1" i="0">
                <a:solidFill>
                  <a:schemeClr val="bg1"/>
                </a:solidFill>
                <a:latin typeface="Proxima Nova Rg" panose="02000506030000020004" pitchFamily="2" charset="0"/>
              </a:defRPr>
            </a:lvl1pPr>
          </a:lstStyle>
          <a:p>
            <a:r>
              <a:rPr lang="en-US" dirty="0"/>
              <a:t>Quote – Option 2 Monogram</a:t>
            </a:r>
          </a:p>
        </p:txBody>
      </p:sp>
    </p:spTree>
    <p:extLst>
      <p:ext uri="{BB962C8B-B14F-4D97-AF65-F5344CB8AC3E}">
        <p14:creationId xmlns:p14="http://schemas.microsoft.com/office/powerpoint/2010/main" val="1640184657"/>
      </p:ext>
    </p:extLst>
  </p:cSld>
  <p:clrMapOvr>
    <a:masterClrMapping/>
  </p:clrMapOvr>
  <p:extLst>
    <p:ext uri="{DCECCB84-F9BA-43D5-87BE-67443E8EF086}">
      <p15:sldGuideLst xmlns:p15="http://schemas.microsoft.com/office/powerpoint/2012/main">
        <p15:guide id="1" pos="6717" userDrawn="1">
          <p15:clr>
            <a:srgbClr val="FBAE40"/>
          </p15:clr>
        </p15:guide>
        <p15:guide id="2" orient="horz" pos="1474" userDrawn="1">
          <p15:clr>
            <a:srgbClr val="FBAE40"/>
          </p15:clr>
        </p15:guide>
        <p15:guide id="3" orient="horz" pos="2651" userDrawn="1">
          <p15:clr>
            <a:srgbClr val="FBAE40"/>
          </p15:clr>
        </p15:guide>
        <p15:guide id="4" pos="949" userDrawn="1">
          <p15:clr>
            <a:srgbClr val="FBAE40"/>
          </p15:clr>
        </p15:guide>
        <p15:guide id="5" orient="horz" pos="3041"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 Option 2 - Picture Backgroun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1CF17A1-ED95-1C42-BBA5-445814959C5B}"/>
              </a:ext>
            </a:extLst>
          </p:cNvPr>
          <p:cNvSpPr/>
          <p:nvPr userDrawn="1"/>
        </p:nvSpPr>
        <p:spPr>
          <a:xfrm>
            <a:off x="-3" y="0"/>
            <a:ext cx="12192000" cy="6858000"/>
          </a:xfrm>
          <a:prstGeom prst="rect">
            <a:avLst/>
          </a:prstGeom>
          <a:solidFill>
            <a:schemeClr val="accent3">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Box 11">
            <a:extLst>
              <a:ext uri="{FF2B5EF4-FFF2-40B4-BE49-F238E27FC236}">
                <a16:creationId xmlns:a16="http://schemas.microsoft.com/office/drawing/2014/main" id="{1E5C3496-6102-5741-9EDB-99E97DA03433}"/>
              </a:ext>
            </a:extLst>
          </p:cNvPr>
          <p:cNvSpPr txBox="1"/>
          <p:nvPr userDrawn="1"/>
        </p:nvSpPr>
        <p:spPr>
          <a:xfrm>
            <a:off x="-3" y="-426745"/>
            <a:ext cx="12192003" cy="307777"/>
          </a:xfrm>
          <a:prstGeom prst="rect">
            <a:avLst/>
          </a:prstGeom>
          <a:solidFill>
            <a:schemeClr val="bg1"/>
          </a:solidFill>
        </p:spPr>
        <p:txBody>
          <a:bodyPr wrap="square" rtlCol="0">
            <a:spAutoFit/>
          </a:bodyPr>
          <a:lstStyle/>
          <a:p>
            <a:pPr algn="ctr"/>
            <a:r>
              <a:rPr lang="pl-PL" sz="1400" dirty="0">
                <a:solidFill>
                  <a:schemeClr val="accent2"/>
                </a:solidFill>
                <a:latin typeface="Proxima Nova Rg" panose="02000506030000020004" pitchFamily="50" charset="0"/>
              </a:rPr>
              <a:t>To insert a background image, right-click on the slide – select FORMAT BACKGROUND &gt; Picture or texture fill</a:t>
            </a:r>
            <a:endParaRPr lang="bg-BG" sz="1400" dirty="0">
              <a:solidFill>
                <a:schemeClr val="accent2"/>
              </a:solidFill>
              <a:latin typeface="Proxima Nova Rg" panose="02000506030000020004" pitchFamily="50" charset="0"/>
            </a:endParaRPr>
          </a:p>
        </p:txBody>
      </p:sp>
      <p:sp>
        <p:nvSpPr>
          <p:cNvPr id="13" name="Subtitle 2">
            <a:extLst>
              <a:ext uri="{FF2B5EF4-FFF2-40B4-BE49-F238E27FC236}">
                <a16:creationId xmlns:a16="http://schemas.microsoft.com/office/drawing/2014/main" id="{E13A2D67-91F3-2946-BCCD-7D3373EEB483}"/>
              </a:ext>
            </a:extLst>
          </p:cNvPr>
          <p:cNvSpPr txBox="1">
            <a:spLocks/>
          </p:cNvSpPr>
          <p:nvPr userDrawn="1"/>
        </p:nvSpPr>
        <p:spPr>
          <a:xfrm>
            <a:off x="10614212" y="4013434"/>
            <a:ext cx="710184"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Rg"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Rg"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Rg"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500" b="1" i="0" dirty="0">
                <a:solidFill>
                  <a:schemeClr val="bg1"/>
                </a:solidFill>
                <a:latin typeface="Proxima Nova Rg" panose="02000506030000020004" pitchFamily="2" charset="0"/>
              </a:rPr>
              <a:t>”</a:t>
            </a:r>
          </a:p>
        </p:txBody>
      </p:sp>
      <p:sp>
        <p:nvSpPr>
          <p:cNvPr id="14" name="Subtitle 2">
            <a:extLst>
              <a:ext uri="{FF2B5EF4-FFF2-40B4-BE49-F238E27FC236}">
                <a16:creationId xmlns:a16="http://schemas.microsoft.com/office/drawing/2014/main" id="{33F74712-47DD-D445-BB61-E4279010D2FD}"/>
              </a:ext>
            </a:extLst>
          </p:cNvPr>
          <p:cNvSpPr txBox="1">
            <a:spLocks/>
          </p:cNvSpPr>
          <p:nvPr userDrawn="1"/>
        </p:nvSpPr>
        <p:spPr>
          <a:xfrm>
            <a:off x="876289" y="1738906"/>
            <a:ext cx="710184"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Rg"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Rg"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Rg"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1500" b="1" i="0" dirty="0">
                <a:solidFill>
                  <a:schemeClr val="bg1"/>
                </a:solidFill>
                <a:latin typeface="Proxima Nova Rg" panose="02000506030000020004" pitchFamily="2" charset="0"/>
              </a:rPr>
              <a:t>“</a:t>
            </a:r>
          </a:p>
        </p:txBody>
      </p:sp>
      <p:sp>
        <p:nvSpPr>
          <p:cNvPr id="15" name="Text Placeholder 4">
            <a:extLst>
              <a:ext uri="{FF2B5EF4-FFF2-40B4-BE49-F238E27FC236}">
                <a16:creationId xmlns:a16="http://schemas.microsoft.com/office/drawing/2014/main" id="{4D460897-86D1-9049-AD57-04D2E0921B7C}"/>
              </a:ext>
            </a:extLst>
          </p:cNvPr>
          <p:cNvSpPr>
            <a:spLocks noGrp="1"/>
          </p:cNvSpPr>
          <p:nvPr>
            <p:ph type="body" sz="quarter" idx="10" hasCustomPrompt="1"/>
          </p:nvPr>
        </p:nvSpPr>
        <p:spPr>
          <a:xfrm>
            <a:off x="1524000" y="4825911"/>
            <a:ext cx="9144000" cy="544513"/>
          </a:xfrm>
        </p:spPr>
        <p:txBody>
          <a:bodyPr/>
          <a:lstStyle>
            <a:lvl1pPr marL="0" indent="0" algn="ctr">
              <a:buFont typeface="Arial" charset="0"/>
              <a:buNone/>
              <a:defRPr b="0" i="0">
                <a:solidFill>
                  <a:schemeClr val="accent2"/>
                </a:solidFill>
                <a:latin typeface="Proxima Nova Rg" panose="02000506030000020004" pitchFamily="2" charset="0"/>
              </a:defRPr>
            </a:lvl1pPr>
          </a:lstStyle>
          <a:p>
            <a:pPr lvl="0"/>
            <a:r>
              <a:rPr lang="en-US" dirty="0"/>
              <a:t>Author</a:t>
            </a:r>
          </a:p>
        </p:txBody>
      </p:sp>
      <p:sp>
        <p:nvSpPr>
          <p:cNvPr id="8" name="Title 1">
            <a:extLst>
              <a:ext uri="{FF2B5EF4-FFF2-40B4-BE49-F238E27FC236}">
                <a16:creationId xmlns:a16="http://schemas.microsoft.com/office/drawing/2014/main" id="{93C43EA4-87C9-4342-86BE-4322339295CF}"/>
              </a:ext>
            </a:extLst>
          </p:cNvPr>
          <p:cNvSpPr>
            <a:spLocks noGrp="1"/>
          </p:cNvSpPr>
          <p:nvPr>
            <p:ph type="ctrTitle" hasCustomPrompt="1"/>
          </p:nvPr>
        </p:nvSpPr>
        <p:spPr>
          <a:xfrm>
            <a:off x="1519239" y="2355273"/>
            <a:ext cx="9144000" cy="1854262"/>
          </a:xfrm>
        </p:spPr>
        <p:txBody>
          <a:bodyPr anchor="ctr"/>
          <a:lstStyle>
            <a:lvl1pPr algn="ctr">
              <a:defRPr sz="6000" b="1" i="0">
                <a:solidFill>
                  <a:schemeClr val="bg1"/>
                </a:solidFill>
                <a:latin typeface="Proxima Nova Rg" panose="02000506030000020004" pitchFamily="2" charset="0"/>
              </a:defRPr>
            </a:lvl1pPr>
          </a:lstStyle>
          <a:p>
            <a:r>
              <a:rPr lang="en-US" dirty="0"/>
              <a:t>Quote – Option 2 </a:t>
            </a:r>
            <a:br>
              <a:rPr lang="en-US" dirty="0"/>
            </a:br>
            <a:r>
              <a:rPr lang="en-US" dirty="0"/>
              <a:t>Picture Background</a:t>
            </a:r>
          </a:p>
        </p:txBody>
      </p:sp>
    </p:spTree>
    <p:extLst>
      <p:ext uri="{BB962C8B-B14F-4D97-AF65-F5344CB8AC3E}">
        <p14:creationId xmlns:p14="http://schemas.microsoft.com/office/powerpoint/2010/main" val="4222667225"/>
      </p:ext>
    </p:extLst>
  </p:cSld>
  <p:clrMapOvr>
    <a:masterClrMapping/>
  </p:clrMapOvr>
  <p:extLst>
    <p:ext uri="{DCECCB84-F9BA-43D5-87BE-67443E8EF086}">
      <p15:sldGuideLst xmlns:p15="http://schemas.microsoft.com/office/powerpoint/2012/main">
        <p15:guide id="1" pos="957" userDrawn="1">
          <p15:clr>
            <a:srgbClr val="FBAE40"/>
          </p15:clr>
        </p15:guide>
        <p15:guide id="2" orient="horz" pos="2651" userDrawn="1">
          <p15:clr>
            <a:srgbClr val="FBAE40"/>
          </p15:clr>
        </p15:guide>
        <p15:guide id="3" pos="6717" userDrawn="1">
          <p15:clr>
            <a:srgbClr val="FBAE40"/>
          </p15:clr>
        </p15:guide>
        <p15:guide id="4" orient="horz" pos="1474" userDrawn="1">
          <p15:clr>
            <a:srgbClr val="FBAE40"/>
          </p15:clr>
        </p15:guide>
        <p15:guide id="5" orient="horz" pos="3041"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toryboard – 4 Pictures">
    <p:spTree>
      <p:nvGrpSpPr>
        <p:cNvPr id="1" name=""/>
        <p:cNvGrpSpPr/>
        <p:nvPr/>
      </p:nvGrpSpPr>
      <p:grpSpPr>
        <a:xfrm>
          <a:off x="0" y="0"/>
          <a:ext cx="0" cy="0"/>
          <a:chOff x="0" y="0"/>
          <a:chExt cx="0" cy="0"/>
        </a:xfrm>
      </p:grpSpPr>
      <p:sp>
        <p:nvSpPr>
          <p:cNvPr id="18" name="Picture Placeholder 3">
            <a:extLst>
              <a:ext uri="{FF2B5EF4-FFF2-40B4-BE49-F238E27FC236}">
                <a16:creationId xmlns:a16="http://schemas.microsoft.com/office/drawing/2014/main" id="{10E64717-DA8A-9C47-B2BD-397159535367}"/>
              </a:ext>
            </a:extLst>
          </p:cNvPr>
          <p:cNvSpPr>
            <a:spLocks noGrp="1"/>
          </p:cNvSpPr>
          <p:nvPr>
            <p:ph type="pic" sz="quarter" idx="14"/>
          </p:nvPr>
        </p:nvSpPr>
        <p:spPr>
          <a:xfrm>
            <a:off x="536361" y="1762739"/>
            <a:ext cx="4359731" cy="4308464"/>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9" name="Slide Number Placeholder 5">
            <a:extLst>
              <a:ext uri="{FF2B5EF4-FFF2-40B4-BE49-F238E27FC236}">
                <a16:creationId xmlns:a16="http://schemas.microsoft.com/office/drawing/2014/main" id="{EB6356D3-CE0A-4748-8BAC-B8CD9197ED70}"/>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Proxima Nova Rg" panose="02000506030000020004" pitchFamily="2" charset="0"/>
              </a:defRPr>
            </a:lvl1pPr>
          </a:lstStyle>
          <a:p>
            <a:fld id="{54797FC3-DC33-DA47-95F6-F7EB925D69E8}" type="slidenum">
              <a:rPr lang="en-US" smtClean="0"/>
              <a:pPr/>
              <a:t>‹#›</a:t>
            </a:fld>
            <a:endParaRPr lang="en-US" dirty="0"/>
          </a:p>
        </p:txBody>
      </p:sp>
      <p:cxnSp>
        <p:nvCxnSpPr>
          <p:cNvPr id="10" name="Straight Connector 9">
            <a:extLst>
              <a:ext uri="{FF2B5EF4-FFF2-40B4-BE49-F238E27FC236}">
                <a16:creationId xmlns:a16="http://schemas.microsoft.com/office/drawing/2014/main" id="{F234A81B-555A-5245-87EB-C17138CDA6F9}"/>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Title Placeholder 1">
            <a:extLst>
              <a:ext uri="{FF2B5EF4-FFF2-40B4-BE49-F238E27FC236}">
                <a16:creationId xmlns:a16="http://schemas.microsoft.com/office/drawing/2014/main" id="{DB004B08-0BE0-104F-BDA3-27A9E001F298}"/>
              </a:ext>
            </a:extLst>
          </p:cNvPr>
          <p:cNvSpPr>
            <a:spLocks noGrp="1"/>
          </p:cNvSpPr>
          <p:nvPr>
            <p:ph type="title" hasCustomPrompt="1"/>
          </p:nvPr>
        </p:nvSpPr>
        <p:spPr>
          <a:xfrm>
            <a:off x="536361" y="476722"/>
            <a:ext cx="10636464"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Storyboard – 4 Pictures</a:t>
            </a:r>
          </a:p>
        </p:txBody>
      </p:sp>
      <p:sp>
        <p:nvSpPr>
          <p:cNvPr id="15" name="Picture Placeholder 3">
            <a:extLst>
              <a:ext uri="{FF2B5EF4-FFF2-40B4-BE49-F238E27FC236}">
                <a16:creationId xmlns:a16="http://schemas.microsoft.com/office/drawing/2014/main" id="{CC77B04A-66B3-FE4F-8CF2-1B1B16B9343D}"/>
              </a:ext>
            </a:extLst>
          </p:cNvPr>
          <p:cNvSpPr>
            <a:spLocks noGrp="1"/>
          </p:cNvSpPr>
          <p:nvPr>
            <p:ph type="pic" sz="quarter" idx="15"/>
          </p:nvPr>
        </p:nvSpPr>
        <p:spPr>
          <a:xfrm>
            <a:off x="8611569" y="1762739"/>
            <a:ext cx="3044075" cy="4308464"/>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16" name="Picture Placeholder 3">
            <a:extLst>
              <a:ext uri="{FF2B5EF4-FFF2-40B4-BE49-F238E27FC236}">
                <a16:creationId xmlns:a16="http://schemas.microsoft.com/office/drawing/2014/main" id="{21F1406A-D302-0942-B0F0-9C31FDC0B232}"/>
              </a:ext>
            </a:extLst>
          </p:cNvPr>
          <p:cNvSpPr>
            <a:spLocks noGrp="1"/>
          </p:cNvSpPr>
          <p:nvPr>
            <p:ph type="pic" sz="quarter" idx="16"/>
          </p:nvPr>
        </p:nvSpPr>
        <p:spPr>
          <a:xfrm>
            <a:off x="5231793" y="1762745"/>
            <a:ext cx="3044075" cy="2015205"/>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17" name="Picture Placeholder 3">
            <a:extLst>
              <a:ext uri="{FF2B5EF4-FFF2-40B4-BE49-F238E27FC236}">
                <a16:creationId xmlns:a16="http://schemas.microsoft.com/office/drawing/2014/main" id="{F68787C0-3F5F-944B-AD05-6E8E612FC45B}"/>
              </a:ext>
            </a:extLst>
          </p:cNvPr>
          <p:cNvSpPr>
            <a:spLocks noGrp="1"/>
          </p:cNvSpPr>
          <p:nvPr>
            <p:ph type="pic" sz="quarter" idx="17"/>
          </p:nvPr>
        </p:nvSpPr>
        <p:spPr>
          <a:xfrm>
            <a:off x="5231793" y="4056004"/>
            <a:ext cx="3044075" cy="2015205"/>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19" name="Rectangle 18">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TextBox 20">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23" name="Footer Placeholder 1"/>
          <p:cNvSpPr>
            <a:spLocks noGrp="1"/>
          </p:cNvSpPr>
          <p:nvPr>
            <p:ph type="ftr" sz="quarter" idx="10"/>
          </p:nvPr>
        </p:nvSpPr>
        <p:spPr>
          <a:xfrm>
            <a:off x="3751383" y="6502713"/>
            <a:ext cx="6471140" cy="208250"/>
          </a:xfrm>
        </p:spPr>
        <p:txBody>
          <a:bodyPr lIns="0" tIns="0" rIns="0" bIns="0" anchor="b"/>
          <a:lstStyle>
            <a:lvl1pPr algn="l">
              <a:defRPr sz="1000">
                <a:solidFill>
                  <a:schemeClr val="bg1"/>
                </a:solidFill>
              </a:defRPr>
            </a:lvl1pPr>
          </a:lstStyle>
          <a:p>
            <a:r>
              <a:rPr lang="en-GB"/>
              <a:t>UAB HEERSINK SCHOOL OF MEDICINE</a:t>
            </a:r>
            <a:endParaRPr lang="en-GB" dirty="0"/>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771281563"/>
      </p:ext>
    </p:extLst>
  </p:cSld>
  <p:clrMapOvr>
    <a:masterClrMapping/>
  </p:clrMapOvr>
  <p:extLst>
    <p:ext uri="{DCECCB84-F9BA-43D5-87BE-67443E8EF086}">
      <p15:sldGuideLst xmlns:p15="http://schemas.microsoft.com/office/powerpoint/2012/main">
        <p15:guide id="1" pos="339" userDrawn="1">
          <p15:clr>
            <a:srgbClr val="FBAE40"/>
          </p15:clr>
        </p15:guide>
        <p15:guide id="2" orient="horz" pos="3820" userDrawn="1">
          <p15:clr>
            <a:srgbClr val="FBAE40"/>
          </p15:clr>
        </p15:guide>
        <p15:guide id="3" pos="7039" userDrawn="1">
          <p15:clr>
            <a:srgbClr val="FBAE40"/>
          </p15:clr>
        </p15:guide>
        <p15:guide id="4" pos="7159" userDrawn="1">
          <p15:clr>
            <a:srgbClr val="FBAE40"/>
          </p15:clr>
        </p15:guide>
        <p15:guide id="5" pos="7344" userDrawn="1">
          <p15:clr>
            <a:srgbClr val="FBAE40"/>
          </p15:clr>
        </p15:guide>
        <p15:guide id="6" orient="horz" pos="1110" userDrawn="1">
          <p15:clr>
            <a:srgbClr val="FBAE40"/>
          </p15:clr>
        </p15:guide>
        <p15:guide id="7" orient="horz" pos="4252" userDrawn="1">
          <p15:clr>
            <a:srgbClr val="FBAE40"/>
          </p15:clr>
        </p15:guide>
        <p15:guide id="8" pos="3083" userDrawn="1">
          <p15:clr>
            <a:srgbClr val="FBAE40"/>
          </p15:clr>
        </p15:guide>
        <p15:guide id="9" pos="3295" userDrawn="1">
          <p15:clr>
            <a:srgbClr val="FBAE40"/>
          </p15:clr>
        </p15:guide>
        <p15:guide id="10" pos="5209" userDrawn="1">
          <p15:clr>
            <a:srgbClr val="FBAE40"/>
          </p15:clr>
        </p15:guide>
        <p15:guide id="11" pos="5421" userDrawn="1">
          <p15:clr>
            <a:srgbClr val="FBAE40"/>
          </p15:clr>
        </p15:guide>
        <p15:guide id="12" orient="horz" pos="2558" userDrawn="1">
          <p15:clr>
            <a:srgbClr val="FBAE40"/>
          </p15:clr>
        </p15:guide>
        <p15:guide id="13" orient="horz" pos="2380" userDrawn="1">
          <p15:clr>
            <a:srgbClr val="FBAE40"/>
          </p15:clr>
        </p15:guide>
        <p15:guide id="14" orient="horz" pos="432"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toryboard – 6 Pictures">
    <p:spTree>
      <p:nvGrpSpPr>
        <p:cNvPr id="1" name=""/>
        <p:cNvGrpSpPr/>
        <p:nvPr/>
      </p:nvGrpSpPr>
      <p:grpSpPr>
        <a:xfrm>
          <a:off x="0" y="0"/>
          <a:ext cx="0" cy="0"/>
          <a:chOff x="0" y="0"/>
          <a:chExt cx="0" cy="0"/>
        </a:xfrm>
      </p:grpSpPr>
      <p:sp>
        <p:nvSpPr>
          <p:cNvPr id="18" name="Picture Placeholder 3">
            <a:extLst>
              <a:ext uri="{FF2B5EF4-FFF2-40B4-BE49-F238E27FC236}">
                <a16:creationId xmlns:a16="http://schemas.microsoft.com/office/drawing/2014/main" id="{10E64717-DA8A-9C47-B2BD-397159535367}"/>
              </a:ext>
            </a:extLst>
          </p:cNvPr>
          <p:cNvSpPr>
            <a:spLocks noGrp="1"/>
          </p:cNvSpPr>
          <p:nvPr>
            <p:ph type="pic" sz="quarter" idx="14"/>
          </p:nvPr>
        </p:nvSpPr>
        <p:spPr>
          <a:xfrm>
            <a:off x="536361" y="1762739"/>
            <a:ext cx="2415184" cy="4308464"/>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9" name="Slide Number Placeholder 5">
            <a:extLst>
              <a:ext uri="{FF2B5EF4-FFF2-40B4-BE49-F238E27FC236}">
                <a16:creationId xmlns:a16="http://schemas.microsoft.com/office/drawing/2014/main" id="{EB6356D3-CE0A-4748-8BAC-B8CD9197ED70}"/>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Proxima Nova Rg" panose="02000506030000020004" pitchFamily="2" charset="0"/>
              </a:defRPr>
            </a:lvl1pPr>
          </a:lstStyle>
          <a:p>
            <a:fld id="{54797FC3-DC33-DA47-95F6-F7EB925D69E8}" type="slidenum">
              <a:rPr lang="en-US" smtClean="0"/>
              <a:pPr/>
              <a:t>‹#›</a:t>
            </a:fld>
            <a:endParaRPr lang="en-US" dirty="0"/>
          </a:p>
        </p:txBody>
      </p:sp>
      <p:cxnSp>
        <p:nvCxnSpPr>
          <p:cNvPr id="10" name="Straight Connector 9">
            <a:extLst>
              <a:ext uri="{FF2B5EF4-FFF2-40B4-BE49-F238E27FC236}">
                <a16:creationId xmlns:a16="http://schemas.microsoft.com/office/drawing/2014/main" id="{F234A81B-555A-5245-87EB-C17138CDA6F9}"/>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Title Placeholder 1">
            <a:extLst>
              <a:ext uri="{FF2B5EF4-FFF2-40B4-BE49-F238E27FC236}">
                <a16:creationId xmlns:a16="http://schemas.microsoft.com/office/drawing/2014/main" id="{DB004B08-0BE0-104F-BDA3-27A9E001F298}"/>
              </a:ext>
            </a:extLst>
          </p:cNvPr>
          <p:cNvSpPr>
            <a:spLocks noGrp="1"/>
          </p:cNvSpPr>
          <p:nvPr>
            <p:ph type="title" hasCustomPrompt="1"/>
          </p:nvPr>
        </p:nvSpPr>
        <p:spPr>
          <a:xfrm>
            <a:off x="536361" y="476722"/>
            <a:ext cx="10636464"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Storyboard – 6 Pictures</a:t>
            </a:r>
          </a:p>
        </p:txBody>
      </p:sp>
      <p:sp>
        <p:nvSpPr>
          <p:cNvPr id="16" name="Picture Placeholder 3">
            <a:extLst>
              <a:ext uri="{FF2B5EF4-FFF2-40B4-BE49-F238E27FC236}">
                <a16:creationId xmlns:a16="http://schemas.microsoft.com/office/drawing/2014/main" id="{21F1406A-D302-0942-B0F0-9C31FDC0B232}"/>
              </a:ext>
            </a:extLst>
          </p:cNvPr>
          <p:cNvSpPr>
            <a:spLocks noGrp="1"/>
          </p:cNvSpPr>
          <p:nvPr>
            <p:ph type="pic" sz="quarter" idx="16"/>
          </p:nvPr>
        </p:nvSpPr>
        <p:spPr>
          <a:xfrm>
            <a:off x="3296889" y="1762745"/>
            <a:ext cx="2627419" cy="2015205"/>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17" name="Picture Placeholder 3">
            <a:extLst>
              <a:ext uri="{FF2B5EF4-FFF2-40B4-BE49-F238E27FC236}">
                <a16:creationId xmlns:a16="http://schemas.microsoft.com/office/drawing/2014/main" id="{F68787C0-3F5F-944B-AD05-6E8E612FC45B}"/>
              </a:ext>
            </a:extLst>
          </p:cNvPr>
          <p:cNvSpPr>
            <a:spLocks noGrp="1"/>
          </p:cNvSpPr>
          <p:nvPr>
            <p:ph type="pic" sz="quarter" idx="17"/>
          </p:nvPr>
        </p:nvSpPr>
        <p:spPr>
          <a:xfrm>
            <a:off x="3296889" y="4056004"/>
            <a:ext cx="2627419" cy="2015205"/>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20" name="Picture Placeholder 3">
            <a:extLst>
              <a:ext uri="{FF2B5EF4-FFF2-40B4-BE49-F238E27FC236}">
                <a16:creationId xmlns:a16="http://schemas.microsoft.com/office/drawing/2014/main" id="{54898284-5773-2C46-A187-25145849B57B}"/>
              </a:ext>
            </a:extLst>
          </p:cNvPr>
          <p:cNvSpPr>
            <a:spLocks noGrp="1"/>
          </p:cNvSpPr>
          <p:nvPr>
            <p:ph type="pic" sz="quarter" idx="18"/>
          </p:nvPr>
        </p:nvSpPr>
        <p:spPr>
          <a:xfrm>
            <a:off x="6267693" y="1762745"/>
            <a:ext cx="2627419" cy="2015205"/>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21" name="Picture Placeholder 3">
            <a:extLst>
              <a:ext uri="{FF2B5EF4-FFF2-40B4-BE49-F238E27FC236}">
                <a16:creationId xmlns:a16="http://schemas.microsoft.com/office/drawing/2014/main" id="{861B7A5A-FF1D-0348-9380-8CE01CFD5651}"/>
              </a:ext>
            </a:extLst>
          </p:cNvPr>
          <p:cNvSpPr>
            <a:spLocks noGrp="1"/>
          </p:cNvSpPr>
          <p:nvPr>
            <p:ph type="pic" sz="quarter" idx="19"/>
          </p:nvPr>
        </p:nvSpPr>
        <p:spPr>
          <a:xfrm>
            <a:off x="6267693" y="4056004"/>
            <a:ext cx="2627419" cy="2015205"/>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22" name="Picture Placeholder 3">
            <a:extLst>
              <a:ext uri="{FF2B5EF4-FFF2-40B4-BE49-F238E27FC236}">
                <a16:creationId xmlns:a16="http://schemas.microsoft.com/office/drawing/2014/main" id="{522D17D8-E5FE-8342-ACA9-789AE4B3C597}"/>
              </a:ext>
            </a:extLst>
          </p:cNvPr>
          <p:cNvSpPr>
            <a:spLocks noGrp="1"/>
          </p:cNvSpPr>
          <p:nvPr>
            <p:ph type="pic" sz="quarter" idx="20"/>
          </p:nvPr>
        </p:nvSpPr>
        <p:spPr>
          <a:xfrm>
            <a:off x="9240455" y="1762739"/>
            <a:ext cx="2415184" cy="4308464"/>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15" name="Rectangle 14">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Proxima Nova Rg" panose="02000506030000020004" pitchFamily="2" charset="0"/>
            </a:endParaRPr>
          </a:p>
        </p:txBody>
      </p:sp>
      <p:sp>
        <p:nvSpPr>
          <p:cNvPr id="23" name="TextBox 22">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25" name="Footer Placeholder 1"/>
          <p:cNvSpPr>
            <a:spLocks noGrp="1"/>
          </p:cNvSpPr>
          <p:nvPr>
            <p:ph type="ftr" sz="quarter" idx="10"/>
          </p:nvPr>
        </p:nvSpPr>
        <p:spPr>
          <a:xfrm>
            <a:off x="3751383" y="6502713"/>
            <a:ext cx="6471140" cy="208250"/>
          </a:xfrm>
        </p:spPr>
        <p:txBody>
          <a:bodyPr lIns="0" tIns="0" rIns="0" bIns="0" anchor="b"/>
          <a:lstStyle>
            <a:lvl1pPr algn="l">
              <a:defRPr sz="1000">
                <a:solidFill>
                  <a:schemeClr val="bg1"/>
                </a:solidFill>
              </a:defRPr>
            </a:lvl1pPr>
          </a:lstStyle>
          <a:p>
            <a:r>
              <a:rPr lang="en-GB"/>
              <a:t>UAB HEERSINK SCHOOL OF MEDICINE</a:t>
            </a:r>
            <a:endParaRPr lang="en-GB" dirty="0"/>
          </a:p>
        </p:txBody>
      </p:sp>
      <p:pic>
        <p:nvPicPr>
          <p:cNvPr id="19" name="Picture 1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2663507990"/>
      </p:ext>
    </p:extLst>
  </p:cSld>
  <p:clrMapOvr>
    <a:masterClrMapping/>
  </p:clrMapOvr>
  <p:extLst>
    <p:ext uri="{DCECCB84-F9BA-43D5-87BE-67443E8EF086}">
      <p15:sldGuideLst xmlns:p15="http://schemas.microsoft.com/office/powerpoint/2012/main">
        <p15:guide id="1" orient="horz" pos="2380" userDrawn="1">
          <p15:clr>
            <a:srgbClr val="FBAE40"/>
          </p15:clr>
        </p15:guide>
        <p15:guide id="2" pos="339" userDrawn="1">
          <p15:clr>
            <a:srgbClr val="FBAE40"/>
          </p15:clr>
        </p15:guide>
        <p15:guide id="3" orient="horz" pos="2558" userDrawn="1">
          <p15:clr>
            <a:srgbClr val="FBAE40"/>
          </p15:clr>
        </p15:guide>
        <p15:guide id="4" pos="1855" userDrawn="1">
          <p15:clr>
            <a:srgbClr val="FBAE40"/>
          </p15:clr>
        </p15:guide>
        <p15:guide id="5" pos="2075" userDrawn="1">
          <p15:clr>
            <a:srgbClr val="FBAE40"/>
          </p15:clr>
        </p15:guide>
        <p15:guide id="6" pos="3736" userDrawn="1">
          <p15:clr>
            <a:srgbClr val="FBAE40"/>
          </p15:clr>
        </p15:guide>
        <p15:guide id="7" pos="3947" userDrawn="1">
          <p15:clr>
            <a:srgbClr val="FBAE40"/>
          </p15:clr>
        </p15:guide>
        <p15:guide id="8" pos="5599" userDrawn="1">
          <p15:clr>
            <a:srgbClr val="FBAE40"/>
          </p15:clr>
        </p15:guide>
        <p15:guide id="9" pos="5819" userDrawn="1">
          <p15:clr>
            <a:srgbClr val="FBAE40"/>
          </p15:clr>
        </p15:guide>
        <p15:guide id="10" pos="7344" userDrawn="1">
          <p15:clr>
            <a:srgbClr val="FBAE40"/>
          </p15:clr>
        </p15:guide>
        <p15:guide id="11" pos="7159" userDrawn="1">
          <p15:clr>
            <a:srgbClr val="FBAE40"/>
          </p15:clr>
        </p15:guide>
        <p15:guide id="12" pos="7039" userDrawn="1">
          <p15:clr>
            <a:srgbClr val="FBAE40"/>
          </p15:clr>
        </p15:guide>
        <p15:guide id="13" orient="horz" pos="3820" userDrawn="1">
          <p15:clr>
            <a:srgbClr val="FBAE40"/>
          </p15:clr>
        </p15:guide>
        <p15:guide id="14" orient="horz" pos="4252" userDrawn="1">
          <p15:clr>
            <a:srgbClr val="FBAE40"/>
          </p15:clr>
        </p15:guide>
        <p15:guide id="15" orient="horz" pos="1110" userDrawn="1">
          <p15:clr>
            <a:srgbClr val="FBAE40"/>
          </p15:clr>
        </p15:guide>
        <p15:guide id="16" orient="horz" pos="432"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toryboard – 8 Pictures">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EB6356D3-CE0A-4748-8BAC-B8CD9197ED70}"/>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Proxima Nova Rg" panose="02000506030000020004" pitchFamily="2" charset="0"/>
              </a:defRPr>
            </a:lvl1pPr>
          </a:lstStyle>
          <a:p>
            <a:fld id="{54797FC3-DC33-DA47-95F6-F7EB925D69E8}" type="slidenum">
              <a:rPr lang="en-US" smtClean="0"/>
              <a:pPr/>
              <a:t>‹#›</a:t>
            </a:fld>
            <a:endParaRPr lang="en-US" dirty="0"/>
          </a:p>
        </p:txBody>
      </p:sp>
      <p:cxnSp>
        <p:nvCxnSpPr>
          <p:cNvPr id="10" name="Straight Connector 9">
            <a:extLst>
              <a:ext uri="{FF2B5EF4-FFF2-40B4-BE49-F238E27FC236}">
                <a16:creationId xmlns:a16="http://schemas.microsoft.com/office/drawing/2014/main" id="{F234A81B-555A-5245-87EB-C17138CDA6F9}"/>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Title Placeholder 1">
            <a:extLst>
              <a:ext uri="{FF2B5EF4-FFF2-40B4-BE49-F238E27FC236}">
                <a16:creationId xmlns:a16="http://schemas.microsoft.com/office/drawing/2014/main" id="{DB004B08-0BE0-104F-BDA3-27A9E001F298}"/>
              </a:ext>
            </a:extLst>
          </p:cNvPr>
          <p:cNvSpPr>
            <a:spLocks noGrp="1"/>
          </p:cNvSpPr>
          <p:nvPr>
            <p:ph type="title" hasCustomPrompt="1"/>
          </p:nvPr>
        </p:nvSpPr>
        <p:spPr>
          <a:xfrm>
            <a:off x="536363" y="476722"/>
            <a:ext cx="10638052"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Storyboard – 8 Pictures</a:t>
            </a:r>
          </a:p>
        </p:txBody>
      </p:sp>
      <p:sp>
        <p:nvSpPr>
          <p:cNvPr id="20" name="Picture Placeholder 3">
            <a:extLst>
              <a:ext uri="{FF2B5EF4-FFF2-40B4-BE49-F238E27FC236}">
                <a16:creationId xmlns:a16="http://schemas.microsoft.com/office/drawing/2014/main" id="{54898284-5773-2C46-A187-25145849B57B}"/>
              </a:ext>
            </a:extLst>
          </p:cNvPr>
          <p:cNvSpPr>
            <a:spLocks noGrp="1"/>
          </p:cNvSpPr>
          <p:nvPr>
            <p:ph type="pic" sz="quarter" idx="18"/>
          </p:nvPr>
        </p:nvSpPr>
        <p:spPr>
          <a:xfrm>
            <a:off x="6197601" y="1768797"/>
            <a:ext cx="2627419" cy="2015205"/>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23" name="Picture Placeholder 3">
            <a:extLst>
              <a:ext uri="{FF2B5EF4-FFF2-40B4-BE49-F238E27FC236}">
                <a16:creationId xmlns:a16="http://schemas.microsoft.com/office/drawing/2014/main" id="{01563D09-47DF-B74D-8437-7B3126127A38}"/>
              </a:ext>
            </a:extLst>
          </p:cNvPr>
          <p:cNvSpPr>
            <a:spLocks noGrp="1"/>
          </p:cNvSpPr>
          <p:nvPr>
            <p:ph type="pic" sz="quarter" idx="21"/>
          </p:nvPr>
        </p:nvSpPr>
        <p:spPr>
          <a:xfrm>
            <a:off x="9028221" y="1768797"/>
            <a:ext cx="2627419" cy="2015205"/>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25" name="Picture Placeholder 3">
            <a:extLst>
              <a:ext uri="{FF2B5EF4-FFF2-40B4-BE49-F238E27FC236}">
                <a16:creationId xmlns:a16="http://schemas.microsoft.com/office/drawing/2014/main" id="{D5C94E7E-765E-4E48-9104-69D3DA709408}"/>
              </a:ext>
            </a:extLst>
          </p:cNvPr>
          <p:cNvSpPr>
            <a:spLocks noGrp="1"/>
          </p:cNvSpPr>
          <p:nvPr>
            <p:ph type="pic" sz="quarter" idx="23"/>
          </p:nvPr>
        </p:nvSpPr>
        <p:spPr>
          <a:xfrm>
            <a:off x="6196361" y="4049051"/>
            <a:ext cx="2627419" cy="2015205"/>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27" name="Picture Placeholder 3">
            <a:extLst>
              <a:ext uri="{FF2B5EF4-FFF2-40B4-BE49-F238E27FC236}">
                <a16:creationId xmlns:a16="http://schemas.microsoft.com/office/drawing/2014/main" id="{EF87835B-E9A2-5C42-95A4-DE8731A8ADB6}"/>
              </a:ext>
            </a:extLst>
          </p:cNvPr>
          <p:cNvSpPr>
            <a:spLocks noGrp="1"/>
          </p:cNvSpPr>
          <p:nvPr>
            <p:ph type="pic" sz="quarter" idx="25"/>
          </p:nvPr>
        </p:nvSpPr>
        <p:spPr>
          <a:xfrm>
            <a:off x="9028221" y="4049051"/>
            <a:ext cx="2627419" cy="2015205"/>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33" name="Picture Placeholder 3">
            <a:extLst>
              <a:ext uri="{FF2B5EF4-FFF2-40B4-BE49-F238E27FC236}">
                <a16:creationId xmlns:a16="http://schemas.microsoft.com/office/drawing/2014/main" id="{54898284-5773-2C46-A187-25145849B57B}"/>
              </a:ext>
            </a:extLst>
          </p:cNvPr>
          <p:cNvSpPr>
            <a:spLocks noGrp="1"/>
          </p:cNvSpPr>
          <p:nvPr>
            <p:ph type="pic" sz="quarter" idx="26"/>
          </p:nvPr>
        </p:nvSpPr>
        <p:spPr>
          <a:xfrm>
            <a:off x="3369969" y="1768797"/>
            <a:ext cx="2627419" cy="2015205"/>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34" name="Picture Placeholder 3">
            <a:extLst>
              <a:ext uri="{FF2B5EF4-FFF2-40B4-BE49-F238E27FC236}">
                <a16:creationId xmlns:a16="http://schemas.microsoft.com/office/drawing/2014/main" id="{D5C94E7E-765E-4E48-9104-69D3DA709408}"/>
              </a:ext>
            </a:extLst>
          </p:cNvPr>
          <p:cNvSpPr>
            <a:spLocks noGrp="1"/>
          </p:cNvSpPr>
          <p:nvPr>
            <p:ph type="pic" sz="quarter" idx="27"/>
          </p:nvPr>
        </p:nvSpPr>
        <p:spPr>
          <a:xfrm>
            <a:off x="3364501" y="4049051"/>
            <a:ext cx="2627419" cy="2015205"/>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35" name="Picture Placeholder 3">
            <a:extLst>
              <a:ext uri="{FF2B5EF4-FFF2-40B4-BE49-F238E27FC236}">
                <a16:creationId xmlns:a16="http://schemas.microsoft.com/office/drawing/2014/main" id="{54898284-5773-2C46-A187-25145849B57B}"/>
              </a:ext>
            </a:extLst>
          </p:cNvPr>
          <p:cNvSpPr>
            <a:spLocks noGrp="1"/>
          </p:cNvSpPr>
          <p:nvPr>
            <p:ph type="pic" sz="quarter" idx="28"/>
          </p:nvPr>
        </p:nvSpPr>
        <p:spPr>
          <a:xfrm>
            <a:off x="532641" y="1768797"/>
            <a:ext cx="2627419" cy="2015205"/>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36" name="Picture Placeholder 3">
            <a:extLst>
              <a:ext uri="{FF2B5EF4-FFF2-40B4-BE49-F238E27FC236}">
                <a16:creationId xmlns:a16="http://schemas.microsoft.com/office/drawing/2014/main" id="{D5C94E7E-765E-4E48-9104-69D3DA709408}"/>
              </a:ext>
            </a:extLst>
          </p:cNvPr>
          <p:cNvSpPr>
            <a:spLocks noGrp="1"/>
          </p:cNvSpPr>
          <p:nvPr>
            <p:ph type="pic" sz="quarter" idx="29"/>
          </p:nvPr>
        </p:nvSpPr>
        <p:spPr>
          <a:xfrm>
            <a:off x="532641" y="4049051"/>
            <a:ext cx="2627419" cy="2015205"/>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17" name="Rectangle 16">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TextBox 18">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22" name="Footer Placeholder 1"/>
          <p:cNvSpPr>
            <a:spLocks noGrp="1"/>
          </p:cNvSpPr>
          <p:nvPr>
            <p:ph type="ftr" sz="quarter" idx="10"/>
          </p:nvPr>
        </p:nvSpPr>
        <p:spPr>
          <a:xfrm>
            <a:off x="3751383" y="6502713"/>
            <a:ext cx="6471140" cy="208250"/>
          </a:xfrm>
        </p:spPr>
        <p:txBody>
          <a:bodyPr lIns="0" tIns="0" rIns="0" bIns="0" anchor="b"/>
          <a:lstStyle>
            <a:lvl1pPr algn="l">
              <a:defRPr sz="1000">
                <a:solidFill>
                  <a:schemeClr val="bg1"/>
                </a:solidFill>
              </a:defRPr>
            </a:lvl1pPr>
          </a:lstStyle>
          <a:p>
            <a:r>
              <a:rPr lang="en-GB"/>
              <a:t>UAB HEERSINK SCHOOL OF MEDICINE</a:t>
            </a:r>
            <a:endParaRPr lang="en-GB" dirty="0"/>
          </a:p>
        </p:txBody>
      </p:sp>
      <p:pic>
        <p:nvPicPr>
          <p:cNvPr id="18" name="Pictur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648057209"/>
      </p:ext>
    </p:extLst>
  </p:cSld>
  <p:clrMapOvr>
    <a:masterClrMapping/>
  </p:clrMapOvr>
  <p:extLst>
    <p:ext uri="{DCECCB84-F9BA-43D5-87BE-67443E8EF086}">
      <p15:sldGuideLst xmlns:p15="http://schemas.microsoft.com/office/powerpoint/2012/main">
        <p15:guide id="1" pos="339" userDrawn="1">
          <p15:clr>
            <a:srgbClr val="FBAE40"/>
          </p15:clr>
        </p15:guide>
        <p15:guide id="2" orient="horz" pos="2380" userDrawn="1">
          <p15:clr>
            <a:srgbClr val="FBAE40"/>
          </p15:clr>
        </p15:guide>
        <p15:guide id="3" orient="horz" pos="1110" userDrawn="1">
          <p15:clr>
            <a:srgbClr val="FBAE40"/>
          </p15:clr>
        </p15:guide>
        <p15:guide id="4" orient="horz" pos="3820" userDrawn="1">
          <p15:clr>
            <a:srgbClr val="FBAE40"/>
          </p15:clr>
        </p15:guide>
        <p15:guide id="5" pos="1991" userDrawn="1">
          <p15:clr>
            <a:srgbClr val="FBAE40"/>
          </p15:clr>
        </p15:guide>
        <p15:guide id="6" pos="2119" userDrawn="1">
          <p15:clr>
            <a:srgbClr val="FBAE40"/>
          </p15:clr>
        </p15:guide>
        <p15:guide id="7" pos="3779" userDrawn="1">
          <p15:clr>
            <a:srgbClr val="FBAE40"/>
          </p15:clr>
        </p15:guide>
        <p15:guide id="8" pos="3905" userDrawn="1">
          <p15:clr>
            <a:srgbClr val="FBAE40"/>
          </p15:clr>
        </p15:guide>
        <p15:guide id="11" orient="horz" pos="2550" userDrawn="1">
          <p15:clr>
            <a:srgbClr val="FBAE40"/>
          </p15:clr>
        </p15:guide>
        <p15:guide id="12" pos="7159" userDrawn="1">
          <p15:clr>
            <a:srgbClr val="FBAE40"/>
          </p15:clr>
        </p15:guide>
        <p15:guide id="13" pos="7344" userDrawn="1">
          <p15:clr>
            <a:srgbClr val="FBAE40"/>
          </p15:clr>
        </p15:guide>
        <p15:guide id="14" pos="7039" userDrawn="1">
          <p15:clr>
            <a:srgbClr val="FBAE40"/>
          </p15:clr>
        </p15:guide>
        <p15:guide id="15" orient="horz" pos="4252" userDrawn="1">
          <p15:clr>
            <a:srgbClr val="FBAE40"/>
          </p15:clr>
        </p15:guide>
        <p15:guide id="16" orient="horz" pos="432"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act us - Option 1">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EB6356D3-CE0A-4748-8BAC-B8CD9197ED70}"/>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Proxima Nova Rg" panose="02000506030000020004" pitchFamily="2" charset="0"/>
              </a:defRPr>
            </a:lvl1pPr>
          </a:lstStyle>
          <a:p>
            <a:fld id="{54797FC3-DC33-DA47-95F6-F7EB925D69E8}" type="slidenum">
              <a:rPr lang="en-US" smtClean="0"/>
              <a:pPr/>
              <a:t>‹#›</a:t>
            </a:fld>
            <a:endParaRPr lang="en-US" dirty="0"/>
          </a:p>
        </p:txBody>
      </p:sp>
      <p:cxnSp>
        <p:nvCxnSpPr>
          <p:cNvPr id="10" name="Straight Connector 9">
            <a:extLst>
              <a:ext uri="{FF2B5EF4-FFF2-40B4-BE49-F238E27FC236}">
                <a16:creationId xmlns:a16="http://schemas.microsoft.com/office/drawing/2014/main" id="{F234A81B-555A-5245-87EB-C17138CDA6F9}"/>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Title Placeholder 1">
            <a:extLst>
              <a:ext uri="{FF2B5EF4-FFF2-40B4-BE49-F238E27FC236}">
                <a16:creationId xmlns:a16="http://schemas.microsoft.com/office/drawing/2014/main" id="{DB004B08-0BE0-104F-BDA3-27A9E001F298}"/>
              </a:ext>
            </a:extLst>
          </p:cNvPr>
          <p:cNvSpPr>
            <a:spLocks noGrp="1"/>
          </p:cNvSpPr>
          <p:nvPr>
            <p:ph type="title" hasCustomPrompt="1"/>
          </p:nvPr>
        </p:nvSpPr>
        <p:spPr>
          <a:xfrm>
            <a:off x="536361" y="476722"/>
            <a:ext cx="10636464"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Contact us - Option 1</a:t>
            </a:r>
          </a:p>
        </p:txBody>
      </p:sp>
      <p:sp>
        <p:nvSpPr>
          <p:cNvPr id="17" name="Google Shape;1039;p98">
            <a:extLst>
              <a:ext uri="{FF2B5EF4-FFF2-40B4-BE49-F238E27FC236}">
                <a16:creationId xmlns:a16="http://schemas.microsoft.com/office/drawing/2014/main" id="{7CBA5E02-1A72-AA4C-BA0B-45590218EFC5}"/>
              </a:ext>
            </a:extLst>
          </p:cNvPr>
          <p:cNvSpPr/>
          <p:nvPr userDrawn="1"/>
        </p:nvSpPr>
        <p:spPr>
          <a:xfrm>
            <a:off x="786643" y="2728768"/>
            <a:ext cx="299728" cy="299807"/>
          </a:xfrm>
          <a:custGeom>
            <a:avLst/>
            <a:gdLst/>
            <a:ahLst/>
            <a:cxnLst/>
            <a:rect l="l" t="t" r="r" b="b"/>
            <a:pathLst>
              <a:path w="379" h="380" extrusionOk="0">
                <a:moveTo>
                  <a:pt x="362" y="283"/>
                </a:moveTo>
                <a:lnTo>
                  <a:pt x="314" y="245"/>
                </a:lnTo>
                <a:cubicBezTo>
                  <a:pt x="304" y="236"/>
                  <a:pt x="288" y="236"/>
                  <a:pt x="277" y="244"/>
                </a:cubicBezTo>
                <a:lnTo>
                  <a:pt x="237" y="274"/>
                </a:lnTo>
                <a:cubicBezTo>
                  <a:pt x="232" y="278"/>
                  <a:pt x="225" y="277"/>
                  <a:pt x="220" y="272"/>
                </a:cubicBezTo>
                <a:lnTo>
                  <a:pt x="160" y="218"/>
                </a:lnTo>
                <a:lnTo>
                  <a:pt x="105" y="157"/>
                </a:lnTo>
                <a:cubicBezTo>
                  <a:pt x="100" y="152"/>
                  <a:pt x="100" y="146"/>
                  <a:pt x="103" y="141"/>
                </a:cubicBezTo>
                <a:lnTo>
                  <a:pt x="133" y="100"/>
                </a:lnTo>
                <a:cubicBezTo>
                  <a:pt x="142" y="89"/>
                  <a:pt x="141" y="74"/>
                  <a:pt x="132" y="63"/>
                </a:cubicBezTo>
                <a:lnTo>
                  <a:pt x="94" y="15"/>
                </a:lnTo>
                <a:cubicBezTo>
                  <a:pt x="82" y="1"/>
                  <a:pt x="61" y="0"/>
                  <a:pt x="48" y="13"/>
                </a:cubicBezTo>
                <a:lnTo>
                  <a:pt x="9" y="53"/>
                </a:lnTo>
                <a:cubicBezTo>
                  <a:pt x="3" y="60"/>
                  <a:pt x="0" y="69"/>
                  <a:pt x="0" y="78"/>
                </a:cubicBezTo>
                <a:cubicBezTo>
                  <a:pt x="4" y="157"/>
                  <a:pt x="40" y="233"/>
                  <a:pt x="93" y="285"/>
                </a:cubicBezTo>
                <a:cubicBezTo>
                  <a:pt x="146" y="338"/>
                  <a:pt x="221" y="374"/>
                  <a:pt x="300" y="378"/>
                </a:cubicBezTo>
                <a:cubicBezTo>
                  <a:pt x="309" y="379"/>
                  <a:pt x="318" y="375"/>
                  <a:pt x="324" y="369"/>
                </a:cubicBezTo>
                <a:lnTo>
                  <a:pt x="364" y="328"/>
                </a:lnTo>
                <a:cubicBezTo>
                  <a:pt x="378" y="316"/>
                  <a:pt x="377" y="294"/>
                  <a:pt x="362" y="283"/>
                </a:cubicBezTo>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063;p98">
            <a:extLst>
              <a:ext uri="{FF2B5EF4-FFF2-40B4-BE49-F238E27FC236}">
                <a16:creationId xmlns:a16="http://schemas.microsoft.com/office/drawing/2014/main" id="{0D69BA64-6551-1D47-B29B-DCBD8A41F41D}"/>
              </a:ext>
            </a:extLst>
          </p:cNvPr>
          <p:cNvSpPr/>
          <p:nvPr userDrawn="1"/>
        </p:nvSpPr>
        <p:spPr>
          <a:xfrm>
            <a:off x="786645" y="4137364"/>
            <a:ext cx="299727" cy="230084"/>
          </a:xfrm>
          <a:custGeom>
            <a:avLst/>
            <a:gdLst/>
            <a:ahLst/>
            <a:cxnLst/>
            <a:rect l="l" t="t" r="r" b="b"/>
            <a:pathLst>
              <a:path w="380" h="289" extrusionOk="0">
                <a:moveTo>
                  <a:pt x="183" y="180"/>
                </a:moveTo>
                <a:cubicBezTo>
                  <a:pt x="188" y="184"/>
                  <a:pt x="195" y="184"/>
                  <a:pt x="199" y="180"/>
                </a:cubicBezTo>
                <a:lnTo>
                  <a:pt x="375" y="16"/>
                </a:lnTo>
                <a:cubicBezTo>
                  <a:pt x="379" y="10"/>
                  <a:pt x="378" y="0"/>
                  <a:pt x="366" y="0"/>
                </a:cubicBezTo>
                <a:lnTo>
                  <a:pt x="17" y="1"/>
                </a:lnTo>
                <a:cubicBezTo>
                  <a:pt x="8" y="1"/>
                  <a:pt x="0" y="9"/>
                  <a:pt x="7" y="17"/>
                </a:cubicBezTo>
                <a:lnTo>
                  <a:pt x="183" y="180"/>
                </a:lnTo>
                <a:close/>
                <a:moveTo>
                  <a:pt x="378" y="80"/>
                </a:moveTo>
                <a:cubicBezTo>
                  <a:pt x="378" y="72"/>
                  <a:pt x="369" y="68"/>
                  <a:pt x="363" y="73"/>
                </a:cubicBezTo>
                <a:lnTo>
                  <a:pt x="225" y="200"/>
                </a:lnTo>
                <a:cubicBezTo>
                  <a:pt x="216" y="209"/>
                  <a:pt x="204" y="213"/>
                  <a:pt x="191" y="213"/>
                </a:cubicBezTo>
                <a:cubicBezTo>
                  <a:pt x="179" y="213"/>
                  <a:pt x="167" y="209"/>
                  <a:pt x="158" y="201"/>
                </a:cubicBezTo>
                <a:lnTo>
                  <a:pt x="21" y="73"/>
                </a:lnTo>
                <a:cubicBezTo>
                  <a:pt x="15" y="68"/>
                  <a:pt x="5" y="72"/>
                  <a:pt x="5" y="80"/>
                </a:cubicBezTo>
                <a:cubicBezTo>
                  <a:pt x="5" y="115"/>
                  <a:pt x="5" y="210"/>
                  <a:pt x="5" y="257"/>
                </a:cubicBezTo>
                <a:cubicBezTo>
                  <a:pt x="5" y="274"/>
                  <a:pt x="19" y="288"/>
                  <a:pt x="36" y="288"/>
                </a:cubicBezTo>
                <a:lnTo>
                  <a:pt x="347" y="288"/>
                </a:lnTo>
                <a:cubicBezTo>
                  <a:pt x="364" y="288"/>
                  <a:pt x="378" y="274"/>
                  <a:pt x="378" y="257"/>
                </a:cubicBezTo>
                <a:lnTo>
                  <a:pt x="378" y="8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1234;p98">
            <a:extLst>
              <a:ext uri="{FF2B5EF4-FFF2-40B4-BE49-F238E27FC236}">
                <a16:creationId xmlns:a16="http://schemas.microsoft.com/office/drawing/2014/main" id="{1489A2A8-96C8-D24A-BA34-22BF5BDD01D1}"/>
              </a:ext>
            </a:extLst>
          </p:cNvPr>
          <p:cNvSpPr/>
          <p:nvPr userDrawn="1"/>
        </p:nvSpPr>
        <p:spPr>
          <a:xfrm>
            <a:off x="786643" y="4747608"/>
            <a:ext cx="296245" cy="296322"/>
          </a:xfrm>
          <a:custGeom>
            <a:avLst/>
            <a:gdLst/>
            <a:ahLst/>
            <a:cxnLst/>
            <a:rect l="l" t="t" r="r" b="b"/>
            <a:pathLst>
              <a:path w="375" h="375" extrusionOk="0">
                <a:moveTo>
                  <a:pt x="187" y="0"/>
                </a:moveTo>
                <a:cubicBezTo>
                  <a:pt x="84" y="0"/>
                  <a:pt x="0" y="83"/>
                  <a:pt x="0" y="187"/>
                </a:cubicBezTo>
                <a:cubicBezTo>
                  <a:pt x="0" y="290"/>
                  <a:pt x="84" y="374"/>
                  <a:pt x="187" y="374"/>
                </a:cubicBezTo>
                <a:cubicBezTo>
                  <a:pt x="291" y="374"/>
                  <a:pt x="374" y="290"/>
                  <a:pt x="374" y="187"/>
                </a:cubicBezTo>
                <a:cubicBezTo>
                  <a:pt x="374" y="83"/>
                  <a:pt x="291" y="0"/>
                  <a:pt x="187" y="0"/>
                </a:cubicBezTo>
                <a:close/>
                <a:moveTo>
                  <a:pt x="211" y="267"/>
                </a:moveTo>
                <a:cubicBezTo>
                  <a:pt x="199" y="279"/>
                  <a:pt x="195" y="301"/>
                  <a:pt x="190" y="317"/>
                </a:cubicBezTo>
                <a:cubicBezTo>
                  <a:pt x="190" y="320"/>
                  <a:pt x="187" y="323"/>
                  <a:pt x="184" y="325"/>
                </a:cubicBezTo>
                <a:lnTo>
                  <a:pt x="176" y="328"/>
                </a:lnTo>
                <a:cubicBezTo>
                  <a:pt x="172" y="331"/>
                  <a:pt x="166" y="330"/>
                  <a:pt x="162" y="326"/>
                </a:cubicBezTo>
                <a:cubicBezTo>
                  <a:pt x="155" y="319"/>
                  <a:pt x="148" y="308"/>
                  <a:pt x="148" y="297"/>
                </a:cubicBezTo>
                <a:cubicBezTo>
                  <a:pt x="148" y="279"/>
                  <a:pt x="117" y="285"/>
                  <a:pt x="117" y="247"/>
                </a:cubicBezTo>
                <a:cubicBezTo>
                  <a:pt x="117" y="217"/>
                  <a:pt x="78" y="199"/>
                  <a:pt x="50" y="212"/>
                </a:cubicBezTo>
                <a:cubicBezTo>
                  <a:pt x="48" y="213"/>
                  <a:pt x="46" y="215"/>
                  <a:pt x="43" y="215"/>
                </a:cubicBezTo>
                <a:cubicBezTo>
                  <a:pt x="39" y="216"/>
                  <a:pt x="34" y="213"/>
                  <a:pt x="33" y="209"/>
                </a:cubicBezTo>
                <a:cubicBezTo>
                  <a:pt x="32" y="202"/>
                  <a:pt x="32" y="194"/>
                  <a:pt x="32" y="187"/>
                </a:cubicBezTo>
                <a:cubicBezTo>
                  <a:pt x="32" y="149"/>
                  <a:pt x="45" y="115"/>
                  <a:pt x="67" y="89"/>
                </a:cubicBezTo>
                <a:cubicBezTo>
                  <a:pt x="67" y="88"/>
                  <a:pt x="67" y="88"/>
                  <a:pt x="68" y="88"/>
                </a:cubicBezTo>
                <a:cubicBezTo>
                  <a:pt x="87" y="66"/>
                  <a:pt x="111" y="49"/>
                  <a:pt x="139" y="40"/>
                </a:cubicBezTo>
                <a:cubicBezTo>
                  <a:pt x="146" y="37"/>
                  <a:pt x="152" y="45"/>
                  <a:pt x="148" y="51"/>
                </a:cubicBezTo>
                <a:cubicBezTo>
                  <a:pt x="145" y="56"/>
                  <a:pt x="144" y="61"/>
                  <a:pt x="144" y="64"/>
                </a:cubicBezTo>
                <a:cubicBezTo>
                  <a:pt x="144" y="81"/>
                  <a:pt x="129" y="91"/>
                  <a:pt x="122" y="89"/>
                </a:cubicBezTo>
                <a:cubicBezTo>
                  <a:pt x="116" y="86"/>
                  <a:pt x="99" y="97"/>
                  <a:pt x="114" y="105"/>
                </a:cubicBezTo>
                <a:lnTo>
                  <a:pt x="123" y="109"/>
                </a:lnTo>
                <a:lnTo>
                  <a:pt x="124" y="110"/>
                </a:lnTo>
                <a:lnTo>
                  <a:pt x="127" y="111"/>
                </a:lnTo>
                <a:cubicBezTo>
                  <a:pt x="155" y="128"/>
                  <a:pt x="149" y="141"/>
                  <a:pt x="137" y="161"/>
                </a:cubicBezTo>
                <a:cubicBezTo>
                  <a:pt x="124" y="183"/>
                  <a:pt x="119" y="161"/>
                  <a:pt x="100" y="155"/>
                </a:cubicBezTo>
                <a:cubicBezTo>
                  <a:pt x="81" y="149"/>
                  <a:pt x="63" y="160"/>
                  <a:pt x="69" y="173"/>
                </a:cubicBezTo>
                <a:cubicBezTo>
                  <a:pt x="75" y="185"/>
                  <a:pt x="94" y="173"/>
                  <a:pt x="106" y="186"/>
                </a:cubicBezTo>
                <a:cubicBezTo>
                  <a:pt x="119" y="198"/>
                  <a:pt x="119" y="217"/>
                  <a:pt x="156" y="205"/>
                </a:cubicBezTo>
                <a:cubicBezTo>
                  <a:pt x="194" y="192"/>
                  <a:pt x="200" y="198"/>
                  <a:pt x="212" y="211"/>
                </a:cubicBezTo>
                <a:cubicBezTo>
                  <a:pt x="223" y="223"/>
                  <a:pt x="229" y="248"/>
                  <a:pt x="211" y="267"/>
                </a:cubicBezTo>
                <a:close/>
                <a:moveTo>
                  <a:pt x="310" y="265"/>
                </a:moveTo>
                <a:cubicBezTo>
                  <a:pt x="295" y="248"/>
                  <a:pt x="310" y="209"/>
                  <a:pt x="292" y="186"/>
                </a:cubicBezTo>
                <a:cubicBezTo>
                  <a:pt x="272" y="162"/>
                  <a:pt x="247" y="187"/>
                  <a:pt x="223" y="149"/>
                </a:cubicBezTo>
                <a:cubicBezTo>
                  <a:pt x="201" y="112"/>
                  <a:pt x="229" y="82"/>
                  <a:pt x="259" y="71"/>
                </a:cubicBezTo>
                <a:cubicBezTo>
                  <a:pt x="267" y="68"/>
                  <a:pt x="275" y="68"/>
                  <a:pt x="284" y="68"/>
                </a:cubicBezTo>
                <a:cubicBezTo>
                  <a:pt x="285" y="68"/>
                  <a:pt x="288" y="68"/>
                  <a:pt x="289" y="70"/>
                </a:cubicBezTo>
                <a:cubicBezTo>
                  <a:pt x="322" y="98"/>
                  <a:pt x="343" y="140"/>
                  <a:pt x="343" y="187"/>
                </a:cubicBezTo>
                <a:cubicBezTo>
                  <a:pt x="343" y="215"/>
                  <a:pt x="335" y="241"/>
                  <a:pt x="323" y="264"/>
                </a:cubicBezTo>
                <a:cubicBezTo>
                  <a:pt x="320" y="268"/>
                  <a:pt x="313" y="269"/>
                  <a:pt x="310" y="26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1349;p98">
            <a:extLst>
              <a:ext uri="{FF2B5EF4-FFF2-40B4-BE49-F238E27FC236}">
                <a16:creationId xmlns:a16="http://schemas.microsoft.com/office/drawing/2014/main" id="{3B508AE4-6F9D-4D49-ADD2-92996C3D9AB7}"/>
              </a:ext>
            </a:extLst>
          </p:cNvPr>
          <p:cNvSpPr/>
          <p:nvPr userDrawn="1"/>
        </p:nvSpPr>
        <p:spPr>
          <a:xfrm>
            <a:off x="800925" y="3401692"/>
            <a:ext cx="264875" cy="362557"/>
          </a:xfrm>
          <a:custGeom>
            <a:avLst/>
            <a:gdLst/>
            <a:ahLst/>
            <a:cxnLst/>
            <a:rect l="l" t="t" r="r" b="b"/>
            <a:pathLst>
              <a:path w="335" h="460" extrusionOk="0">
                <a:moveTo>
                  <a:pt x="167" y="0"/>
                </a:moveTo>
                <a:cubicBezTo>
                  <a:pt x="74" y="0"/>
                  <a:pt x="0" y="76"/>
                  <a:pt x="0" y="169"/>
                </a:cubicBezTo>
                <a:cubicBezTo>
                  <a:pt x="0" y="306"/>
                  <a:pt x="167" y="459"/>
                  <a:pt x="167" y="459"/>
                </a:cubicBezTo>
                <a:cubicBezTo>
                  <a:pt x="167" y="459"/>
                  <a:pt x="334" y="299"/>
                  <a:pt x="334" y="169"/>
                </a:cubicBezTo>
                <a:cubicBezTo>
                  <a:pt x="334" y="76"/>
                  <a:pt x="260" y="0"/>
                  <a:pt x="167" y="0"/>
                </a:cubicBezTo>
                <a:close/>
                <a:moveTo>
                  <a:pt x="167" y="242"/>
                </a:moveTo>
                <a:cubicBezTo>
                  <a:pt x="138" y="242"/>
                  <a:pt x="112" y="225"/>
                  <a:pt x="100" y="197"/>
                </a:cubicBezTo>
                <a:cubicBezTo>
                  <a:pt x="88" y="170"/>
                  <a:pt x="95" y="139"/>
                  <a:pt x="115" y="119"/>
                </a:cubicBezTo>
                <a:cubicBezTo>
                  <a:pt x="136" y="98"/>
                  <a:pt x="167" y="91"/>
                  <a:pt x="194" y="102"/>
                </a:cubicBezTo>
                <a:cubicBezTo>
                  <a:pt x="221" y="113"/>
                  <a:pt x="239" y="140"/>
                  <a:pt x="239" y="169"/>
                </a:cubicBezTo>
                <a:cubicBezTo>
                  <a:pt x="239" y="208"/>
                  <a:pt x="207" y="241"/>
                  <a:pt x="167" y="2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Text Placeholder 2">
            <a:extLst>
              <a:ext uri="{FF2B5EF4-FFF2-40B4-BE49-F238E27FC236}">
                <a16:creationId xmlns:a16="http://schemas.microsoft.com/office/drawing/2014/main" id="{BDE932EE-54AD-DF4F-8330-463839436778}"/>
              </a:ext>
            </a:extLst>
          </p:cNvPr>
          <p:cNvSpPr>
            <a:spLocks noGrp="1"/>
          </p:cNvSpPr>
          <p:nvPr>
            <p:ph type="body" sz="quarter" idx="14" hasCustomPrompt="1"/>
          </p:nvPr>
        </p:nvSpPr>
        <p:spPr>
          <a:xfrm>
            <a:off x="1297156" y="2654243"/>
            <a:ext cx="9875669" cy="448844"/>
          </a:xfrm>
        </p:spPr>
        <p:txBody>
          <a:bodyPr anchor="ctr"/>
          <a:lstStyle>
            <a:lvl1pPr marL="0" indent="0" algn="l">
              <a:buNone/>
              <a:defRPr b="0" i="0">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dirty="0"/>
              <a:t>Phone</a:t>
            </a:r>
          </a:p>
        </p:txBody>
      </p:sp>
      <p:sp>
        <p:nvSpPr>
          <p:cNvPr id="29" name="Text Placeholder 2">
            <a:extLst>
              <a:ext uri="{FF2B5EF4-FFF2-40B4-BE49-F238E27FC236}">
                <a16:creationId xmlns:a16="http://schemas.microsoft.com/office/drawing/2014/main" id="{84945B78-FF50-A04E-A571-C6082B17CF0D}"/>
              </a:ext>
            </a:extLst>
          </p:cNvPr>
          <p:cNvSpPr>
            <a:spLocks noGrp="1"/>
          </p:cNvSpPr>
          <p:nvPr>
            <p:ph type="body" sz="quarter" idx="15" hasCustomPrompt="1"/>
          </p:nvPr>
        </p:nvSpPr>
        <p:spPr>
          <a:xfrm>
            <a:off x="1297156" y="3379173"/>
            <a:ext cx="9875669" cy="448844"/>
          </a:xfrm>
        </p:spPr>
        <p:txBody>
          <a:bodyPr anchor="ctr"/>
          <a:lstStyle>
            <a:lvl1pPr marL="0" indent="0" algn="l">
              <a:buNone/>
              <a:defRPr b="0" i="0">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dirty="0"/>
              <a:t>Address</a:t>
            </a:r>
          </a:p>
        </p:txBody>
      </p:sp>
      <p:sp>
        <p:nvSpPr>
          <p:cNvPr id="30" name="Text Placeholder 2">
            <a:extLst>
              <a:ext uri="{FF2B5EF4-FFF2-40B4-BE49-F238E27FC236}">
                <a16:creationId xmlns:a16="http://schemas.microsoft.com/office/drawing/2014/main" id="{7F42F73A-EB54-2646-969C-8808E8523DC8}"/>
              </a:ext>
            </a:extLst>
          </p:cNvPr>
          <p:cNvSpPr>
            <a:spLocks noGrp="1"/>
          </p:cNvSpPr>
          <p:nvPr>
            <p:ph type="body" sz="quarter" idx="16" hasCustomPrompt="1"/>
          </p:nvPr>
        </p:nvSpPr>
        <p:spPr>
          <a:xfrm>
            <a:off x="1297156" y="4021724"/>
            <a:ext cx="9875669" cy="448844"/>
          </a:xfrm>
        </p:spPr>
        <p:txBody>
          <a:bodyPr anchor="ctr"/>
          <a:lstStyle>
            <a:lvl1pPr marL="0" indent="0" algn="l">
              <a:buNone/>
              <a:defRPr b="0" i="0">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dirty="0"/>
              <a:t>Email</a:t>
            </a:r>
          </a:p>
        </p:txBody>
      </p:sp>
      <p:sp>
        <p:nvSpPr>
          <p:cNvPr id="31" name="Text Placeholder 2">
            <a:extLst>
              <a:ext uri="{FF2B5EF4-FFF2-40B4-BE49-F238E27FC236}">
                <a16:creationId xmlns:a16="http://schemas.microsoft.com/office/drawing/2014/main" id="{1DC73DA6-C635-B24C-88FB-DB6782AC6746}"/>
              </a:ext>
            </a:extLst>
          </p:cNvPr>
          <p:cNvSpPr>
            <a:spLocks noGrp="1"/>
          </p:cNvSpPr>
          <p:nvPr>
            <p:ph type="body" sz="quarter" idx="17" hasCustomPrompt="1"/>
          </p:nvPr>
        </p:nvSpPr>
        <p:spPr>
          <a:xfrm>
            <a:off x="1297156" y="4680751"/>
            <a:ext cx="9875669" cy="448844"/>
          </a:xfrm>
        </p:spPr>
        <p:txBody>
          <a:bodyPr anchor="ctr"/>
          <a:lstStyle>
            <a:lvl1pPr marL="0" indent="0" algn="l">
              <a:buNone/>
              <a:defRPr b="0" i="0">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dirty="0"/>
              <a:t>Website</a:t>
            </a:r>
          </a:p>
        </p:txBody>
      </p:sp>
      <p:cxnSp>
        <p:nvCxnSpPr>
          <p:cNvPr id="32" name="Straight Connector 31">
            <a:extLst>
              <a:ext uri="{FF2B5EF4-FFF2-40B4-BE49-F238E27FC236}">
                <a16:creationId xmlns:a16="http://schemas.microsoft.com/office/drawing/2014/main" id="{A4720F46-54CD-0D4B-AFF9-B62A23F84781}"/>
              </a:ext>
            </a:extLst>
          </p:cNvPr>
          <p:cNvCxnSpPr>
            <a:cxnSpLocks/>
          </p:cNvCxnSpPr>
          <p:nvPr userDrawn="1"/>
        </p:nvCxnSpPr>
        <p:spPr>
          <a:xfrm>
            <a:off x="536360" y="2520071"/>
            <a:ext cx="0" cy="268330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TextBox 22">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25" name="Footer Placeholder 1"/>
          <p:cNvSpPr>
            <a:spLocks noGrp="1"/>
          </p:cNvSpPr>
          <p:nvPr>
            <p:ph type="ftr" sz="quarter" idx="10"/>
          </p:nvPr>
        </p:nvSpPr>
        <p:spPr>
          <a:xfrm>
            <a:off x="3751383" y="6502713"/>
            <a:ext cx="6471140" cy="208250"/>
          </a:xfrm>
        </p:spPr>
        <p:txBody>
          <a:bodyPr lIns="0" tIns="0" rIns="0" bIns="0" anchor="b"/>
          <a:lstStyle>
            <a:lvl1pPr algn="l">
              <a:defRPr sz="1000">
                <a:solidFill>
                  <a:schemeClr val="bg1"/>
                </a:solidFill>
              </a:defRPr>
            </a:lvl1pPr>
          </a:lstStyle>
          <a:p>
            <a:r>
              <a:rPr lang="en-GB"/>
              <a:t>UAB HEERSINK SCHOOL OF MEDICINE</a:t>
            </a:r>
            <a:endParaRPr lang="en-GB" dirty="0"/>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2340894124"/>
      </p:ext>
    </p:extLst>
  </p:cSld>
  <p:clrMapOvr>
    <a:masterClrMapping/>
  </p:clrMapOvr>
  <p:extLst>
    <p:ext uri="{DCECCB84-F9BA-43D5-87BE-67443E8EF086}">
      <p15:sldGuideLst xmlns:p15="http://schemas.microsoft.com/office/powerpoint/2012/main">
        <p15:guide id="1" pos="339" userDrawn="1">
          <p15:clr>
            <a:srgbClr val="FBAE40"/>
          </p15:clr>
        </p15:guide>
        <p15:guide id="2" orient="horz" pos="1669" userDrawn="1">
          <p15:clr>
            <a:srgbClr val="FBAE40"/>
          </p15:clr>
        </p15:guide>
        <p15:guide id="3" pos="813" userDrawn="1">
          <p15:clr>
            <a:srgbClr val="FBAE40"/>
          </p15:clr>
        </p15:guide>
        <p15:guide id="4" orient="horz" pos="3227" userDrawn="1">
          <p15:clr>
            <a:srgbClr val="FBAE40"/>
          </p15:clr>
        </p15:guide>
        <p15:guide id="5" orient="horz" pos="2948" userDrawn="1">
          <p15:clr>
            <a:srgbClr val="FBAE40"/>
          </p15:clr>
        </p15:guide>
        <p15:guide id="6" orient="horz" pos="2812" userDrawn="1">
          <p15:clr>
            <a:srgbClr val="FBAE40"/>
          </p15:clr>
        </p15:guide>
        <p15:guide id="7" orient="horz" pos="2533" userDrawn="1">
          <p15:clr>
            <a:srgbClr val="FBAE40"/>
          </p15:clr>
        </p15:guide>
        <p15:guide id="8" orient="horz" pos="2414" userDrawn="1">
          <p15:clr>
            <a:srgbClr val="FBAE40"/>
          </p15:clr>
        </p15:guide>
        <p15:guide id="9" orient="horz" pos="2126" userDrawn="1">
          <p15:clr>
            <a:srgbClr val="FBAE40"/>
          </p15:clr>
        </p15:guide>
        <p15:guide id="10" orient="horz" pos="1957" userDrawn="1">
          <p15:clr>
            <a:srgbClr val="FBAE40"/>
          </p15:clr>
        </p15:guide>
        <p15:guide id="11" pos="576" userDrawn="1">
          <p15:clr>
            <a:srgbClr val="FBAE40"/>
          </p15:clr>
        </p15:guide>
        <p15:guide id="12" pos="7159" userDrawn="1">
          <p15:clr>
            <a:srgbClr val="FBAE40"/>
          </p15:clr>
        </p15:guide>
        <p15:guide id="13" pos="7039" userDrawn="1">
          <p15:clr>
            <a:srgbClr val="FBAE40"/>
          </p15:clr>
        </p15:guide>
        <p15:guide id="14" pos="7344" userDrawn="1">
          <p15:clr>
            <a:srgbClr val="FBAE40"/>
          </p15:clr>
        </p15:guide>
        <p15:guide id="15" orient="horz" pos="425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 Slide - Gradi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5DF7E55-8B87-B44B-840B-893B5558C820}"/>
              </a:ext>
            </a:extLst>
          </p:cNvPr>
          <p:cNvSpPr/>
          <p:nvPr userDrawn="1"/>
        </p:nvSpPr>
        <p:spPr>
          <a:xfrm>
            <a:off x="0" y="0"/>
            <a:ext cx="12192000" cy="6858000"/>
          </a:xfrm>
          <a:prstGeom prst="rect">
            <a:avLst/>
          </a:prstGeom>
          <a:gradFill>
            <a:gsLst>
              <a:gs pos="99000">
                <a:schemeClr val="accent3"/>
              </a:gs>
              <a:gs pos="29000">
                <a:srgbClr val="006241"/>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a:extLst>
              <a:ext uri="{FF2B5EF4-FFF2-40B4-BE49-F238E27FC236}">
                <a16:creationId xmlns:a16="http://schemas.microsoft.com/office/drawing/2014/main" id="{38BFFBB1-09AD-2142-892E-C4655DFBA1FE}"/>
              </a:ext>
            </a:extLst>
          </p:cNvPr>
          <p:cNvSpPr>
            <a:spLocks noGrp="1"/>
          </p:cNvSpPr>
          <p:nvPr>
            <p:ph type="ctrTitle" hasCustomPrompt="1"/>
          </p:nvPr>
        </p:nvSpPr>
        <p:spPr>
          <a:xfrm>
            <a:off x="762000" y="1876586"/>
            <a:ext cx="9144000" cy="2387600"/>
          </a:xfrm>
        </p:spPr>
        <p:txBody>
          <a:bodyPr anchor="b"/>
          <a:lstStyle>
            <a:lvl1pPr algn="l">
              <a:defRPr sz="6000" b="1" i="0">
                <a:solidFill>
                  <a:schemeClr val="bg1"/>
                </a:solidFill>
                <a:latin typeface="Proxima Nova Rg" panose="02000506030000020004" pitchFamily="2" charset="0"/>
              </a:defRPr>
            </a:lvl1pPr>
          </a:lstStyle>
          <a:p>
            <a:r>
              <a:rPr lang="en-US" dirty="0"/>
              <a:t>Intro Slide – Gradient</a:t>
            </a:r>
          </a:p>
        </p:txBody>
      </p:sp>
      <p:sp>
        <p:nvSpPr>
          <p:cNvPr id="8" name="Subtitle 2">
            <a:extLst>
              <a:ext uri="{FF2B5EF4-FFF2-40B4-BE49-F238E27FC236}">
                <a16:creationId xmlns:a16="http://schemas.microsoft.com/office/drawing/2014/main" id="{D1AFCF8C-333C-AB4A-9E7D-40B5AC498B44}"/>
              </a:ext>
            </a:extLst>
          </p:cNvPr>
          <p:cNvSpPr>
            <a:spLocks noGrp="1"/>
          </p:cNvSpPr>
          <p:nvPr>
            <p:ph type="subTitle" idx="1"/>
          </p:nvPr>
        </p:nvSpPr>
        <p:spPr>
          <a:xfrm>
            <a:off x="762000" y="4356261"/>
            <a:ext cx="9144000" cy="1655762"/>
          </a:xfrm>
        </p:spPr>
        <p:txBody>
          <a:bodyPr/>
          <a:lstStyle>
            <a:lvl1pPr marL="0" indent="0" algn="l">
              <a:buNone/>
              <a:defRPr sz="2400" b="0" i="0">
                <a:solidFill>
                  <a:schemeClr val="bg1"/>
                </a:solidFill>
                <a:latin typeface="Proxima Nova Rg" panose="02000506030000020004" pitchFamily="2"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11" name="Rectangle 10">
            <a:extLst>
              <a:ext uri="{FF2B5EF4-FFF2-40B4-BE49-F238E27FC236}">
                <a16:creationId xmlns:a16="http://schemas.microsoft.com/office/drawing/2014/main" id="{CE2175C7-9CB8-2448-9B05-69F01779E8F9}"/>
              </a:ext>
            </a:extLst>
          </p:cNvPr>
          <p:cNvSpPr/>
          <p:nvPr userDrawn="1"/>
        </p:nvSpPr>
        <p:spPr>
          <a:xfrm>
            <a:off x="0" y="6588678"/>
            <a:ext cx="12192000" cy="269322"/>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Graphic 8">
            <a:extLst>
              <a:ext uri="{FF2B5EF4-FFF2-40B4-BE49-F238E27FC236}">
                <a16:creationId xmlns:a16="http://schemas.microsoft.com/office/drawing/2014/main" id="{F7849BD5-9C11-5D44-854F-7027C6FBA9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00" y="928012"/>
            <a:ext cx="4734560" cy="416812"/>
          </a:xfrm>
          <a:prstGeom prst="rect">
            <a:avLst/>
          </a:prstGeom>
        </p:spPr>
      </p:pic>
    </p:spTree>
    <p:extLst>
      <p:ext uri="{BB962C8B-B14F-4D97-AF65-F5344CB8AC3E}">
        <p14:creationId xmlns:p14="http://schemas.microsoft.com/office/powerpoint/2010/main" val="2141620682"/>
      </p:ext>
    </p:extLst>
  </p:cSld>
  <p:clrMapOvr>
    <a:masterClrMapping/>
  </p:clrMapOvr>
  <p:extLst>
    <p:ext uri="{DCECCB84-F9BA-43D5-87BE-67443E8EF086}">
      <p15:sldGuideLst xmlns:p15="http://schemas.microsoft.com/office/powerpoint/2012/main">
        <p15:guide id="1" pos="483" userDrawn="1">
          <p15:clr>
            <a:srgbClr val="FBAE40"/>
          </p15:clr>
        </p15:guide>
        <p15:guide id="2" orient="horz" pos="2160" userDrawn="1">
          <p15:clr>
            <a:srgbClr val="FBAE40"/>
          </p15:clr>
        </p15:guide>
        <p15:guide id="3" orient="horz" pos="584" userDrawn="1">
          <p15:clr>
            <a:srgbClr val="FBAE40"/>
          </p15:clr>
        </p15:guide>
        <p15:guide id="4" orient="horz" pos="991" userDrawn="1">
          <p15:clr>
            <a:srgbClr val="FBAE40"/>
          </p15:clr>
        </p15:guide>
        <p15:guide id="5" orient="horz" pos="2550" userDrawn="1">
          <p15:clr>
            <a:srgbClr val="FBAE40"/>
          </p15:clr>
        </p15:guide>
        <p15:guide id="6" orient="horz" pos="2744" userDrawn="1">
          <p15:clr>
            <a:srgbClr val="FBAE40"/>
          </p15:clr>
        </p15:guide>
        <p15:guide id="7" pos="6244"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act us - Option 2">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E4FFE8F-3952-B543-A65E-25E368EC850D}"/>
              </a:ext>
            </a:extLst>
          </p:cNvPr>
          <p:cNvSpPr/>
          <p:nvPr userDrawn="1"/>
        </p:nvSpPr>
        <p:spPr>
          <a:xfrm>
            <a:off x="0" y="0"/>
            <a:ext cx="12192000" cy="6858000"/>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Proxima Nova Rg" panose="02000506030000020004" pitchFamily="2" charset="0"/>
            </a:endParaRPr>
          </a:p>
        </p:txBody>
      </p:sp>
      <p:sp>
        <p:nvSpPr>
          <p:cNvPr id="14" name="Title Placeholder 1">
            <a:extLst>
              <a:ext uri="{FF2B5EF4-FFF2-40B4-BE49-F238E27FC236}">
                <a16:creationId xmlns:a16="http://schemas.microsoft.com/office/drawing/2014/main" id="{DB004B08-0BE0-104F-BDA3-27A9E001F298}"/>
              </a:ext>
            </a:extLst>
          </p:cNvPr>
          <p:cNvSpPr>
            <a:spLocks noGrp="1"/>
          </p:cNvSpPr>
          <p:nvPr>
            <p:ph type="title" hasCustomPrompt="1"/>
          </p:nvPr>
        </p:nvSpPr>
        <p:spPr>
          <a:xfrm>
            <a:off x="536361" y="476722"/>
            <a:ext cx="10636464" cy="768545"/>
          </a:xfrm>
          <a:prstGeom prst="rect">
            <a:avLst/>
          </a:prstGeom>
        </p:spPr>
        <p:txBody>
          <a:bodyPr vert="horz" lIns="0" tIns="0" rIns="0" bIns="0" rtlCol="0" anchor="ctr">
            <a:normAutofit/>
          </a:bodyPr>
          <a:lstStyle>
            <a:lvl1pPr>
              <a:defRPr b="1" i="0">
                <a:solidFill>
                  <a:schemeClr val="bg1"/>
                </a:solidFill>
                <a:latin typeface="Proxima Nova Rg" panose="02000506030000020004" pitchFamily="2" charset="0"/>
              </a:defRPr>
            </a:lvl1pPr>
          </a:lstStyle>
          <a:p>
            <a:r>
              <a:rPr lang="en-US" dirty="0"/>
              <a:t>Contact us - Option 2</a:t>
            </a:r>
          </a:p>
        </p:txBody>
      </p:sp>
      <p:sp>
        <p:nvSpPr>
          <p:cNvPr id="17" name="Google Shape;1039;p98">
            <a:extLst>
              <a:ext uri="{FF2B5EF4-FFF2-40B4-BE49-F238E27FC236}">
                <a16:creationId xmlns:a16="http://schemas.microsoft.com/office/drawing/2014/main" id="{7CBA5E02-1A72-AA4C-BA0B-45590218EFC5}"/>
              </a:ext>
            </a:extLst>
          </p:cNvPr>
          <p:cNvSpPr/>
          <p:nvPr userDrawn="1"/>
        </p:nvSpPr>
        <p:spPr>
          <a:xfrm>
            <a:off x="786643" y="2728768"/>
            <a:ext cx="299728" cy="299807"/>
          </a:xfrm>
          <a:custGeom>
            <a:avLst/>
            <a:gdLst/>
            <a:ahLst/>
            <a:cxnLst/>
            <a:rect l="l" t="t" r="r" b="b"/>
            <a:pathLst>
              <a:path w="379" h="380" extrusionOk="0">
                <a:moveTo>
                  <a:pt x="362" y="283"/>
                </a:moveTo>
                <a:lnTo>
                  <a:pt x="314" y="245"/>
                </a:lnTo>
                <a:cubicBezTo>
                  <a:pt x="304" y="236"/>
                  <a:pt x="288" y="236"/>
                  <a:pt x="277" y="244"/>
                </a:cubicBezTo>
                <a:lnTo>
                  <a:pt x="237" y="274"/>
                </a:lnTo>
                <a:cubicBezTo>
                  <a:pt x="232" y="278"/>
                  <a:pt x="225" y="277"/>
                  <a:pt x="220" y="272"/>
                </a:cubicBezTo>
                <a:lnTo>
                  <a:pt x="160" y="218"/>
                </a:lnTo>
                <a:lnTo>
                  <a:pt x="105" y="157"/>
                </a:lnTo>
                <a:cubicBezTo>
                  <a:pt x="100" y="152"/>
                  <a:pt x="100" y="146"/>
                  <a:pt x="103" y="141"/>
                </a:cubicBezTo>
                <a:lnTo>
                  <a:pt x="133" y="100"/>
                </a:lnTo>
                <a:cubicBezTo>
                  <a:pt x="142" y="89"/>
                  <a:pt x="141" y="74"/>
                  <a:pt x="132" y="63"/>
                </a:cubicBezTo>
                <a:lnTo>
                  <a:pt x="94" y="15"/>
                </a:lnTo>
                <a:cubicBezTo>
                  <a:pt x="82" y="1"/>
                  <a:pt x="61" y="0"/>
                  <a:pt x="48" y="13"/>
                </a:cubicBezTo>
                <a:lnTo>
                  <a:pt x="9" y="53"/>
                </a:lnTo>
                <a:cubicBezTo>
                  <a:pt x="3" y="60"/>
                  <a:pt x="0" y="69"/>
                  <a:pt x="0" y="78"/>
                </a:cubicBezTo>
                <a:cubicBezTo>
                  <a:pt x="4" y="157"/>
                  <a:pt x="40" y="233"/>
                  <a:pt x="93" y="285"/>
                </a:cubicBezTo>
                <a:cubicBezTo>
                  <a:pt x="146" y="338"/>
                  <a:pt x="221" y="374"/>
                  <a:pt x="300" y="378"/>
                </a:cubicBezTo>
                <a:cubicBezTo>
                  <a:pt x="309" y="379"/>
                  <a:pt x="318" y="375"/>
                  <a:pt x="324" y="369"/>
                </a:cubicBezTo>
                <a:lnTo>
                  <a:pt x="364" y="328"/>
                </a:lnTo>
                <a:cubicBezTo>
                  <a:pt x="378" y="316"/>
                  <a:pt x="377" y="294"/>
                  <a:pt x="362" y="283"/>
                </a:cubicBezTo>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063;p98">
            <a:extLst>
              <a:ext uri="{FF2B5EF4-FFF2-40B4-BE49-F238E27FC236}">
                <a16:creationId xmlns:a16="http://schemas.microsoft.com/office/drawing/2014/main" id="{0D69BA64-6551-1D47-B29B-DCBD8A41F41D}"/>
              </a:ext>
            </a:extLst>
          </p:cNvPr>
          <p:cNvSpPr/>
          <p:nvPr userDrawn="1"/>
        </p:nvSpPr>
        <p:spPr>
          <a:xfrm>
            <a:off x="786645" y="4137364"/>
            <a:ext cx="299727" cy="230084"/>
          </a:xfrm>
          <a:custGeom>
            <a:avLst/>
            <a:gdLst/>
            <a:ahLst/>
            <a:cxnLst/>
            <a:rect l="l" t="t" r="r" b="b"/>
            <a:pathLst>
              <a:path w="380" h="289" extrusionOk="0">
                <a:moveTo>
                  <a:pt x="183" y="180"/>
                </a:moveTo>
                <a:cubicBezTo>
                  <a:pt x="188" y="184"/>
                  <a:pt x="195" y="184"/>
                  <a:pt x="199" y="180"/>
                </a:cubicBezTo>
                <a:lnTo>
                  <a:pt x="375" y="16"/>
                </a:lnTo>
                <a:cubicBezTo>
                  <a:pt x="379" y="10"/>
                  <a:pt x="378" y="0"/>
                  <a:pt x="366" y="0"/>
                </a:cubicBezTo>
                <a:lnTo>
                  <a:pt x="17" y="1"/>
                </a:lnTo>
                <a:cubicBezTo>
                  <a:pt x="8" y="1"/>
                  <a:pt x="0" y="9"/>
                  <a:pt x="7" y="17"/>
                </a:cubicBezTo>
                <a:lnTo>
                  <a:pt x="183" y="180"/>
                </a:lnTo>
                <a:close/>
                <a:moveTo>
                  <a:pt x="378" y="80"/>
                </a:moveTo>
                <a:cubicBezTo>
                  <a:pt x="378" y="72"/>
                  <a:pt x="369" y="68"/>
                  <a:pt x="363" y="73"/>
                </a:cubicBezTo>
                <a:lnTo>
                  <a:pt x="225" y="200"/>
                </a:lnTo>
                <a:cubicBezTo>
                  <a:pt x="216" y="209"/>
                  <a:pt x="204" y="213"/>
                  <a:pt x="191" y="213"/>
                </a:cubicBezTo>
                <a:cubicBezTo>
                  <a:pt x="179" y="213"/>
                  <a:pt x="167" y="209"/>
                  <a:pt x="158" y="201"/>
                </a:cubicBezTo>
                <a:lnTo>
                  <a:pt x="21" y="73"/>
                </a:lnTo>
                <a:cubicBezTo>
                  <a:pt x="15" y="68"/>
                  <a:pt x="5" y="72"/>
                  <a:pt x="5" y="80"/>
                </a:cubicBezTo>
                <a:cubicBezTo>
                  <a:pt x="5" y="115"/>
                  <a:pt x="5" y="210"/>
                  <a:pt x="5" y="257"/>
                </a:cubicBezTo>
                <a:cubicBezTo>
                  <a:pt x="5" y="274"/>
                  <a:pt x="19" y="288"/>
                  <a:pt x="36" y="288"/>
                </a:cubicBezTo>
                <a:lnTo>
                  <a:pt x="347" y="288"/>
                </a:lnTo>
                <a:cubicBezTo>
                  <a:pt x="364" y="288"/>
                  <a:pt x="378" y="274"/>
                  <a:pt x="378" y="257"/>
                </a:cubicBezTo>
                <a:lnTo>
                  <a:pt x="378" y="8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1234;p98">
            <a:extLst>
              <a:ext uri="{FF2B5EF4-FFF2-40B4-BE49-F238E27FC236}">
                <a16:creationId xmlns:a16="http://schemas.microsoft.com/office/drawing/2014/main" id="{1489A2A8-96C8-D24A-BA34-22BF5BDD01D1}"/>
              </a:ext>
            </a:extLst>
          </p:cNvPr>
          <p:cNvSpPr/>
          <p:nvPr userDrawn="1"/>
        </p:nvSpPr>
        <p:spPr>
          <a:xfrm>
            <a:off x="786643" y="4747608"/>
            <a:ext cx="296245" cy="296322"/>
          </a:xfrm>
          <a:custGeom>
            <a:avLst/>
            <a:gdLst/>
            <a:ahLst/>
            <a:cxnLst/>
            <a:rect l="l" t="t" r="r" b="b"/>
            <a:pathLst>
              <a:path w="375" h="375" extrusionOk="0">
                <a:moveTo>
                  <a:pt x="187" y="0"/>
                </a:moveTo>
                <a:cubicBezTo>
                  <a:pt x="84" y="0"/>
                  <a:pt x="0" y="83"/>
                  <a:pt x="0" y="187"/>
                </a:cubicBezTo>
                <a:cubicBezTo>
                  <a:pt x="0" y="290"/>
                  <a:pt x="84" y="374"/>
                  <a:pt x="187" y="374"/>
                </a:cubicBezTo>
                <a:cubicBezTo>
                  <a:pt x="291" y="374"/>
                  <a:pt x="374" y="290"/>
                  <a:pt x="374" y="187"/>
                </a:cubicBezTo>
                <a:cubicBezTo>
                  <a:pt x="374" y="83"/>
                  <a:pt x="291" y="0"/>
                  <a:pt x="187" y="0"/>
                </a:cubicBezTo>
                <a:close/>
                <a:moveTo>
                  <a:pt x="211" y="267"/>
                </a:moveTo>
                <a:cubicBezTo>
                  <a:pt x="199" y="279"/>
                  <a:pt x="195" y="301"/>
                  <a:pt x="190" y="317"/>
                </a:cubicBezTo>
                <a:cubicBezTo>
                  <a:pt x="190" y="320"/>
                  <a:pt x="187" y="323"/>
                  <a:pt x="184" y="325"/>
                </a:cubicBezTo>
                <a:lnTo>
                  <a:pt x="176" y="328"/>
                </a:lnTo>
                <a:cubicBezTo>
                  <a:pt x="172" y="331"/>
                  <a:pt x="166" y="330"/>
                  <a:pt x="162" y="326"/>
                </a:cubicBezTo>
                <a:cubicBezTo>
                  <a:pt x="155" y="319"/>
                  <a:pt x="148" y="308"/>
                  <a:pt x="148" y="297"/>
                </a:cubicBezTo>
                <a:cubicBezTo>
                  <a:pt x="148" y="279"/>
                  <a:pt x="117" y="285"/>
                  <a:pt x="117" y="247"/>
                </a:cubicBezTo>
                <a:cubicBezTo>
                  <a:pt x="117" y="217"/>
                  <a:pt x="78" y="199"/>
                  <a:pt x="50" y="212"/>
                </a:cubicBezTo>
                <a:cubicBezTo>
                  <a:pt x="48" y="213"/>
                  <a:pt x="46" y="215"/>
                  <a:pt x="43" y="215"/>
                </a:cubicBezTo>
                <a:cubicBezTo>
                  <a:pt x="39" y="216"/>
                  <a:pt x="34" y="213"/>
                  <a:pt x="33" y="209"/>
                </a:cubicBezTo>
                <a:cubicBezTo>
                  <a:pt x="32" y="202"/>
                  <a:pt x="32" y="194"/>
                  <a:pt x="32" y="187"/>
                </a:cubicBezTo>
                <a:cubicBezTo>
                  <a:pt x="32" y="149"/>
                  <a:pt x="45" y="115"/>
                  <a:pt x="67" y="89"/>
                </a:cubicBezTo>
                <a:cubicBezTo>
                  <a:pt x="67" y="88"/>
                  <a:pt x="67" y="88"/>
                  <a:pt x="68" y="88"/>
                </a:cubicBezTo>
                <a:cubicBezTo>
                  <a:pt x="87" y="66"/>
                  <a:pt x="111" y="49"/>
                  <a:pt x="139" y="40"/>
                </a:cubicBezTo>
                <a:cubicBezTo>
                  <a:pt x="146" y="37"/>
                  <a:pt x="152" y="45"/>
                  <a:pt x="148" y="51"/>
                </a:cubicBezTo>
                <a:cubicBezTo>
                  <a:pt x="145" y="56"/>
                  <a:pt x="144" y="61"/>
                  <a:pt x="144" y="64"/>
                </a:cubicBezTo>
                <a:cubicBezTo>
                  <a:pt x="144" y="81"/>
                  <a:pt x="129" y="91"/>
                  <a:pt x="122" y="89"/>
                </a:cubicBezTo>
                <a:cubicBezTo>
                  <a:pt x="116" y="86"/>
                  <a:pt x="99" y="97"/>
                  <a:pt x="114" y="105"/>
                </a:cubicBezTo>
                <a:lnTo>
                  <a:pt x="123" y="109"/>
                </a:lnTo>
                <a:lnTo>
                  <a:pt x="124" y="110"/>
                </a:lnTo>
                <a:lnTo>
                  <a:pt x="127" y="111"/>
                </a:lnTo>
                <a:cubicBezTo>
                  <a:pt x="155" y="128"/>
                  <a:pt x="149" y="141"/>
                  <a:pt x="137" y="161"/>
                </a:cubicBezTo>
                <a:cubicBezTo>
                  <a:pt x="124" y="183"/>
                  <a:pt x="119" y="161"/>
                  <a:pt x="100" y="155"/>
                </a:cubicBezTo>
                <a:cubicBezTo>
                  <a:pt x="81" y="149"/>
                  <a:pt x="63" y="160"/>
                  <a:pt x="69" y="173"/>
                </a:cubicBezTo>
                <a:cubicBezTo>
                  <a:pt x="75" y="185"/>
                  <a:pt x="94" y="173"/>
                  <a:pt x="106" y="186"/>
                </a:cubicBezTo>
                <a:cubicBezTo>
                  <a:pt x="119" y="198"/>
                  <a:pt x="119" y="217"/>
                  <a:pt x="156" y="205"/>
                </a:cubicBezTo>
                <a:cubicBezTo>
                  <a:pt x="194" y="192"/>
                  <a:pt x="200" y="198"/>
                  <a:pt x="212" y="211"/>
                </a:cubicBezTo>
                <a:cubicBezTo>
                  <a:pt x="223" y="223"/>
                  <a:pt x="229" y="248"/>
                  <a:pt x="211" y="267"/>
                </a:cubicBezTo>
                <a:close/>
                <a:moveTo>
                  <a:pt x="310" y="265"/>
                </a:moveTo>
                <a:cubicBezTo>
                  <a:pt x="295" y="248"/>
                  <a:pt x="310" y="209"/>
                  <a:pt x="292" y="186"/>
                </a:cubicBezTo>
                <a:cubicBezTo>
                  <a:pt x="272" y="162"/>
                  <a:pt x="247" y="187"/>
                  <a:pt x="223" y="149"/>
                </a:cubicBezTo>
                <a:cubicBezTo>
                  <a:pt x="201" y="112"/>
                  <a:pt x="229" y="82"/>
                  <a:pt x="259" y="71"/>
                </a:cubicBezTo>
                <a:cubicBezTo>
                  <a:pt x="267" y="68"/>
                  <a:pt x="275" y="68"/>
                  <a:pt x="284" y="68"/>
                </a:cubicBezTo>
                <a:cubicBezTo>
                  <a:pt x="285" y="68"/>
                  <a:pt x="288" y="68"/>
                  <a:pt x="289" y="70"/>
                </a:cubicBezTo>
                <a:cubicBezTo>
                  <a:pt x="322" y="98"/>
                  <a:pt x="343" y="140"/>
                  <a:pt x="343" y="187"/>
                </a:cubicBezTo>
                <a:cubicBezTo>
                  <a:pt x="343" y="215"/>
                  <a:pt x="335" y="241"/>
                  <a:pt x="323" y="264"/>
                </a:cubicBezTo>
                <a:cubicBezTo>
                  <a:pt x="320" y="268"/>
                  <a:pt x="313" y="269"/>
                  <a:pt x="310" y="26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1349;p98">
            <a:extLst>
              <a:ext uri="{FF2B5EF4-FFF2-40B4-BE49-F238E27FC236}">
                <a16:creationId xmlns:a16="http://schemas.microsoft.com/office/drawing/2014/main" id="{3B508AE4-6F9D-4D49-ADD2-92996C3D9AB7}"/>
              </a:ext>
            </a:extLst>
          </p:cNvPr>
          <p:cNvSpPr/>
          <p:nvPr userDrawn="1"/>
        </p:nvSpPr>
        <p:spPr>
          <a:xfrm>
            <a:off x="800925" y="3401692"/>
            <a:ext cx="264875" cy="362557"/>
          </a:xfrm>
          <a:custGeom>
            <a:avLst/>
            <a:gdLst/>
            <a:ahLst/>
            <a:cxnLst/>
            <a:rect l="l" t="t" r="r" b="b"/>
            <a:pathLst>
              <a:path w="335" h="460" extrusionOk="0">
                <a:moveTo>
                  <a:pt x="167" y="0"/>
                </a:moveTo>
                <a:cubicBezTo>
                  <a:pt x="74" y="0"/>
                  <a:pt x="0" y="76"/>
                  <a:pt x="0" y="169"/>
                </a:cubicBezTo>
                <a:cubicBezTo>
                  <a:pt x="0" y="306"/>
                  <a:pt x="167" y="459"/>
                  <a:pt x="167" y="459"/>
                </a:cubicBezTo>
                <a:cubicBezTo>
                  <a:pt x="167" y="459"/>
                  <a:pt x="334" y="299"/>
                  <a:pt x="334" y="169"/>
                </a:cubicBezTo>
                <a:cubicBezTo>
                  <a:pt x="334" y="76"/>
                  <a:pt x="260" y="0"/>
                  <a:pt x="167" y="0"/>
                </a:cubicBezTo>
                <a:close/>
                <a:moveTo>
                  <a:pt x="167" y="242"/>
                </a:moveTo>
                <a:cubicBezTo>
                  <a:pt x="138" y="242"/>
                  <a:pt x="112" y="225"/>
                  <a:pt x="100" y="197"/>
                </a:cubicBezTo>
                <a:cubicBezTo>
                  <a:pt x="88" y="170"/>
                  <a:pt x="95" y="139"/>
                  <a:pt x="115" y="119"/>
                </a:cubicBezTo>
                <a:cubicBezTo>
                  <a:pt x="136" y="98"/>
                  <a:pt x="167" y="91"/>
                  <a:pt x="194" y="102"/>
                </a:cubicBezTo>
                <a:cubicBezTo>
                  <a:pt x="221" y="113"/>
                  <a:pt x="239" y="140"/>
                  <a:pt x="239" y="169"/>
                </a:cubicBezTo>
                <a:cubicBezTo>
                  <a:pt x="239" y="208"/>
                  <a:pt x="207" y="241"/>
                  <a:pt x="167" y="2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Text Placeholder 2">
            <a:extLst>
              <a:ext uri="{FF2B5EF4-FFF2-40B4-BE49-F238E27FC236}">
                <a16:creationId xmlns:a16="http://schemas.microsoft.com/office/drawing/2014/main" id="{BDE932EE-54AD-DF4F-8330-463839436778}"/>
              </a:ext>
            </a:extLst>
          </p:cNvPr>
          <p:cNvSpPr>
            <a:spLocks noGrp="1"/>
          </p:cNvSpPr>
          <p:nvPr>
            <p:ph type="body" sz="quarter" idx="14" hasCustomPrompt="1"/>
          </p:nvPr>
        </p:nvSpPr>
        <p:spPr>
          <a:xfrm>
            <a:off x="1297156" y="2654243"/>
            <a:ext cx="9875669" cy="448844"/>
          </a:xfrm>
        </p:spPr>
        <p:txBody>
          <a:bodyPr anchor="ctr"/>
          <a:lstStyle>
            <a:lvl1pPr marL="0" indent="0" algn="l">
              <a:buNone/>
              <a:defRPr b="0" i="0">
                <a:solidFill>
                  <a:schemeClr val="bg1"/>
                </a:solidFill>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dirty="0"/>
              <a:t>Phone</a:t>
            </a:r>
          </a:p>
        </p:txBody>
      </p:sp>
      <p:sp>
        <p:nvSpPr>
          <p:cNvPr id="29" name="Text Placeholder 2">
            <a:extLst>
              <a:ext uri="{FF2B5EF4-FFF2-40B4-BE49-F238E27FC236}">
                <a16:creationId xmlns:a16="http://schemas.microsoft.com/office/drawing/2014/main" id="{84945B78-FF50-A04E-A571-C6082B17CF0D}"/>
              </a:ext>
            </a:extLst>
          </p:cNvPr>
          <p:cNvSpPr>
            <a:spLocks noGrp="1"/>
          </p:cNvSpPr>
          <p:nvPr>
            <p:ph type="body" sz="quarter" idx="15" hasCustomPrompt="1"/>
          </p:nvPr>
        </p:nvSpPr>
        <p:spPr>
          <a:xfrm>
            <a:off x="1297156" y="3379173"/>
            <a:ext cx="9875669" cy="448844"/>
          </a:xfrm>
        </p:spPr>
        <p:txBody>
          <a:bodyPr anchor="ctr"/>
          <a:lstStyle>
            <a:lvl1pPr marL="0" indent="0" algn="l">
              <a:buNone/>
              <a:defRPr b="0" i="0">
                <a:solidFill>
                  <a:schemeClr val="bg1"/>
                </a:solidFill>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dirty="0"/>
              <a:t>Address</a:t>
            </a:r>
          </a:p>
        </p:txBody>
      </p:sp>
      <p:sp>
        <p:nvSpPr>
          <p:cNvPr id="30" name="Text Placeholder 2">
            <a:extLst>
              <a:ext uri="{FF2B5EF4-FFF2-40B4-BE49-F238E27FC236}">
                <a16:creationId xmlns:a16="http://schemas.microsoft.com/office/drawing/2014/main" id="{7F42F73A-EB54-2646-969C-8808E8523DC8}"/>
              </a:ext>
            </a:extLst>
          </p:cNvPr>
          <p:cNvSpPr>
            <a:spLocks noGrp="1"/>
          </p:cNvSpPr>
          <p:nvPr>
            <p:ph type="body" sz="quarter" idx="16" hasCustomPrompt="1"/>
          </p:nvPr>
        </p:nvSpPr>
        <p:spPr>
          <a:xfrm>
            <a:off x="1297156" y="4021724"/>
            <a:ext cx="9875669" cy="448844"/>
          </a:xfrm>
        </p:spPr>
        <p:txBody>
          <a:bodyPr anchor="ctr"/>
          <a:lstStyle>
            <a:lvl1pPr marL="0" indent="0" algn="l">
              <a:buNone/>
              <a:defRPr b="0" i="0">
                <a:solidFill>
                  <a:schemeClr val="bg1"/>
                </a:solidFill>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dirty="0"/>
              <a:t>Email</a:t>
            </a:r>
          </a:p>
        </p:txBody>
      </p:sp>
      <p:sp>
        <p:nvSpPr>
          <p:cNvPr id="31" name="Text Placeholder 2">
            <a:extLst>
              <a:ext uri="{FF2B5EF4-FFF2-40B4-BE49-F238E27FC236}">
                <a16:creationId xmlns:a16="http://schemas.microsoft.com/office/drawing/2014/main" id="{1DC73DA6-C635-B24C-88FB-DB6782AC6746}"/>
              </a:ext>
            </a:extLst>
          </p:cNvPr>
          <p:cNvSpPr>
            <a:spLocks noGrp="1"/>
          </p:cNvSpPr>
          <p:nvPr>
            <p:ph type="body" sz="quarter" idx="17" hasCustomPrompt="1"/>
          </p:nvPr>
        </p:nvSpPr>
        <p:spPr>
          <a:xfrm>
            <a:off x="1297156" y="4680751"/>
            <a:ext cx="9875669" cy="448844"/>
          </a:xfrm>
        </p:spPr>
        <p:txBody>
          <a:bodyPr anchor="ctr"/>
          <a:lstStyle>
            <a:lvl1pPr marL="0" indent="0" algn="l">
              <a:buNone/>
              <a:defRPr b="0" i="0">
                <a:solidFill>
                  <a:schemeClr val="bg1"/>
                </a:solidFill>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dirty="0"/>
              <a:t>Website</a:t>
            </a:r>
          </a:p>
        </p:txBody>
      </p:sp>
      <p:cxnSp>
        <p:nvCxnSpPr>
          <p:cNvPr id="32" name="Straight Connector 31">
            <a:extLst>
              <a:ext uri="{FF2B5EF4-FFF2-40B4-BE49-F238E27FC236}">
                <a16:creationId xmlns:a16="http://schemas.microsoft.com/office/drawing/2014/main" id="{A4720F46-54CD-0D4B-AFF9-B62A23F84781}"/>
              </a:ext>
            </a:extLst>
          </p:cNvPr>
          <p:cNvCxnSpPr>
            <a:cxnSpLocks/>
          </p:cNvCxnSpPr>
          <p:nvPr userDrawn="1"/>
        </p:nvCxnSpPr>
        <p:spPr>
          <a:xfrm>
            <a:off x="536360" y="2520071"/>
            <a:ext cx="0" cy="268330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26" name="Footer Placeholder 1"/>
          <p:cNvSpPr>
            <a:spLocks noGrp="1"/>
          </p:cNvSpPr>
          <p:nvPr>
            <p:ph type="ftr" sz="quarter" idx="10"/>
          </p:nvPr>
        </p:nvSpPr>
        <p:spPr>
          <a:xfrm>
            <a:off x="3751383" y="6502713"/>
            <a:ext cx="6471140" cy="208250"/>
          </a:xfrm>
        </p:spPr>
        <p:txBody>
          <a:bodyPr lIns="0" tIns="0" rIns="0" bIns="0" anchor="b"/>
          <a:lstStyle>
            <a:lvl1pPr algn="l">
              <a:defRPr sz="1000">
                <a:solidFill>
                  <a:schemeClr val="bg1"/>
                </a:solidFill>
              </a:defRPr>
            </a:lvl1pPr>
          </a:lstStyle>
          <a:p>
            <a:r>
              <a:rPr lang="en-GB"/>
              <a:t>UAB HEERSINK SCHOOL OF MEDICINE</a:t>
            </a:r>
            <a:endParaRPr lang="en-GB" dirty="0"/>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326888643"/>
      </p:ext>
    </p:extLst>
  </p:cSld>
  <p:clrMapOvr>
    <a:masterClrMapping/>
  </p:clrMapOvr>
  <p:extLst>
    <p:ext uri="{DCECCB84-F9BA-43D5-87BE-67443E8EF086}">
      <p15:sldGuideLst xmlns:p15="http://schemas.microsoft.com/office/powerpoint/2012/main">
        <p15:guide id="1" orient="horz" pos="2414" userDrawn="1">
          <p15:clr>
            <a:srgbClr val="FBAE40"/>
          </p15:clr>
        </p15:guide>
        <p15:guide id="2" pos="339" userDrawn="1">
          <p15:clr>
            <a:srgbClr val="FBAE40"/>
          </p15:clr>
        </p15:guide>
        <p15:guide id="3" orient="horz" pos="1669" userDrawn="1">
          <p15:clr>
            <a:srgbClr val="FBAE40"/>
          </p15:clr>
        </p15:guide>
        <p15:guide id="4" orient="horz" pos="1957" userDrawn="1">
          <p15:clr>
            <a:srgbClr val="FBAE40"/>
          </p15:clr>
        </p15:guide>
        <p15:guide id="5" orient="horz" pos="2126" userDrawn="1">
          <p15:clr>
            <a:srgbClr val="FBAE40"/>
          </p15:clr>
        </p15:guide>
        <p15:guide id="6" orient="horz" pos="2533" userDrawn="1">
          <p15:clr>
            <a:srgbClr val="FBAE40"/>
          </p15:clr>
        </p15:guide>
        <p15:guide id="7" orient="horz" pos="2812" userDrawn="1">
          <p15:clr>
            <a:srgbClr val="FBAE40"/>
          </p15:clr>
        </p15:guide>
        <p15:guide id="8" orient="horz" pos="2948" userDrawn="1">
          <p15:clr>
            <a:srgbClr val="FBAE40"/>
          </p15:clr>
        </p15:guide>
        <p15:guide id="9" orient="horz" pos="3227" userDrawn="1">
          <p15:clr>
            <a:srgbClr val="FBAE40"/>
          </p15:clr>
        </p15:guide>
        <p15:guide id="10" pos="584" userDrawn="1">
          <p15:clr>
            <a:srgbClr val="FBAE40"/>
          </p15:clr>
        </p15:guide>
        <p15:guide id="11" pos="813" userDrawn="1">
          <p15:clr>
            <a:srgbClr val="FBAE40"/>
          </p15:clr>
        </p15:guide>
        <p15:guide id="12" pos="7039" userDrawn="1">
          <p15:clr>
            <a:srgbClr val="FBAE40"/>
          </p15:clr>
        </p15:guide>
        <p15:guide id="13" orient="horz" pos="440" userDrawn="1">
          <p15:clr>
            <a:srgbClr val="FBAE40"/>
          </p15:clr>
        </p15:guide>
        <p15:guide id="14" orient="horz" pos="4252"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ank you - Optio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AC4C4F-1474-1448-99C2-BB9A3407849C}"/>
              </a:ext>
            </a:extLst>
          </p:cNvPr>
          <p:cNvSpPr/>
          <p:nvPr userDrawn="1"/>
        </p:nvSpPr>
        <p:spPr>
          <a:xfrm>
            <a:off x="0" y="0"/>
            <a:ext cx="12192000" cy="6858000"/>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8BFFBB1-09AD-2142-892E-C4655DFBA1FE}"/>
              </a:ext>
            </a:extLst>
          </p:cNvPr>
          <p:cNvSpPr>
            <a:spLocks noGrp="1"/>
          </p:cNvSpPr>
          <p:nvPr>
            <p:ph type="ctrTitle" hasCustomPrompt="1"/>
          </p:nvPr>
        </p:nvSpPr>
        <p:spPr>
          <a:xfrm>
            <a:off x="762000" y="1876586"/>
            <a:ext cx="9144000" cy="2387600"/>
          </a:xfrm>
        </p:spPr>
        <p:txBody>
          <a:bodyPr anchor="b"/>
          <a:lstStyle>
            <a:lvl1pPr algn="l">
              <a:defRPr sz="6000" b="1" i="0">
                <a:solidFill>
                  <a:schemeClr val="bg1"/>
                </a:solidFill>
                <a:latin typeface="Proxima Nova Rg" panose="02000506030000020004" pitchFamily="2" charset="0"/>
              </a:defRPr>
            </a:lvl1pPr>
          </a:lstStyle>
          <a:p>
            <a:r>
              <a:rPr lang="en-US" dirty="0"/>
              <a:t>Thank you!</a:t>
            </a:r>
          </a:p>
        </p:txBody>
      </p:sp>
      <p:pic>
        <p:nvPicPr>
          <p:cNvPr id="11" name="Graphic 10">
            <a:extLst>
              <a:ext uri="{FF2B5EF4-FFF2-40B4-BE49-F238E27FC236}">
                <a16:creationId xmlns:a16="http://schemas.microsoft.com/office/drawing/2014/main" id="{1E09CFCF-5ADD-B247-A896-6E6979ED526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0680" r="5495" b="15282"/>
          <a:stretch/>
        </p:blipFill>
        <p:spPr>
          <a:xfrm>
            <a:off x="3438144" y="0"/>
            <a:ext cx="8753856" cy="6858000"/>
          </a:xfrm>
          <a:prstGeom prst="rect">
            <a:avLst/>
          </a:prstGeom>
        </p:spPr>
      </p:pic>
      <p:pic>
        <p:nvPicPr>
          <p:cNvPr id="10" name="Graphic 8">
            <a:extLst>
              <a:ext uri="{FF2B5EF4-FFF2-40B4-BE49-F238E27FC236}">
                <a16:creationId xmlns:a16="http://schemas.microsoft.com/office/drawing/2014/main" id="{F7849BD5-9C11-5D44-854F-7027C6FBA99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2000" y="928012"/>
            <a:ext cx="4734560" cy="416812"/>
          </a:xfrm>
          <a:prstGeom prst="rect">
            <a:avLst/>
          </a:prstGeom>
        </p:spPr>
      </p:pic>
    </p:spTree>
    <p:extLst>
      <p:ext uri="{BB962C8B-B14F-4D97-AF65-F5344CB8AC3E}">
        <p14:creationId xmlns:p14="http://schemas.microsoft.com/office/powerpoint/2010/main" val="3971925203"/>
      </p:ext>
    </p:extLst>
  </p:cSld>
  <p:clrMapOvr>
    <a:masterClrMapping/>
  </p:clrMapOvr>
  <p:extLst>
    <p:ext uri="{DCECCB84-F9BA-43D5-87BE-67443E8EF086}">
      <p15:sldGuideLst xmlns:p15="http://schemas.microsoft.com/office/powerpoint/2012/main">
        <p15:guide id="1" pos="483">
          <p15:clr>
            <a:srgbClr val="FBAE40"/>
          </p15:clr>
        </p15:guide>
        <p15:guide id="2" orient="horz" pos="2550">
          <p15:clr>
            <a:srgbClr val="FBAE40"/>
          </p15:clr>
        </p15:guide>
        <p15:guide id="3" orient="horz" pos="991">
          <p15:clr>
            <a:srgbClr val="FBAE40"/>
          </p15:clr>
        </p15:guide>
        <p15:guide id="4" orient="horz" pos="584">
          <p15:clr>
            <a:srgbClr val="FBAE40"/>
          </p15:clr>
        </p15:guide>
        <p15:guide id="5" pos="6243">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ank you -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AC4C4F-1474-1448-99C2-BB9A3407849C}"/>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8BFFBB1-09AD-2142-892E-C4655DFBA1FE}"/>
              </a:ext>
            </a:extLst>
          </p:cNvPr>
          <p:cNvSpPr>
            <a:spLocks noGrp="1"/>
          </p:cNvSpPr>
          <p:nvPr>
            <p:ph type="ctrTitle" hasCustomPrompt="1"/>
          </p:nvPr>
        </p:nvSpPr>
        <p:spPr>
          <a:xfrm>
            <a:off x="762000" y="1876586"/>
            <a:ext cx="9144000" cy="2387600"/>
          </a:xfrm>
        </p:spPr>
        <p:txBody>
          <a:bodyPr anchor="b"/>
          <a:lstStyle>
            <a:lvl1pPr algn="l">
              <a:defRPr sz="6000" b="1" i="0">
                <a:solidFill>
                  <a:schemeClr val="bg1"/>
                </a:solidFill>
                <a:latin typeface="Proxima Nova Rg" panose="02000506030000020004" pitchFamily="2" charset="0"/>
              </a:defRPr>
            </a:lvl1pPr>
          </a:lstStyle>
          <a:p>
            <a:r>
              <a:rPr lang="en-US" dirty="0"/>
              <a:t>Thank you!</a:t>
            </a:r>
          </a:p>
        </p:txBody>
      </p:sp>
      <p:pic>
        <p:nvPicPr>
          <p:cNvPr id="11" name="Graphic 10">
            <a:extLst>
              <a:ext uri="{FF2B5EF4-FFF2-40B4-BE49-F238E27FC236}">
                <a16:creationId xmlns:a16="http://schemas.microsoft.com/office/drawing/2014/main" id="{1E09CFCF-5ADD-B247-A896-6E6979ED526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0680" r="5495" b="15282"/>
          <a:stretch/>
        </p:blipFill>
        <p:spPr>
          <a:xfrm>
            <a:off x="3438144" y="0"/>
            <a:ext cx="8753856" cy="6858000"/>
          </a:xfrm>
          <a:prstGeom prst="rect">
            <a:avLst/>
          </a:prstGeom>
        </p:spPr>
      </p:pic>
      <p:pic>
        <p:nvPicPr>
          <p:cNvPr id="8" name="Graphic 8">
            <a:extLst>
              <a:ext uri="{FF2B5EF4-FFF2-40B4-BE49-F238E27FC236}">
                <a16:creationId xmlns:a16="http://schemas.microsoft.com/office/drawing/2014/main" id="{F7849BD5-9C11-5D44-854F-7027C6FBA99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2000" y="928012"/>
            <a:ext cx="4734560" cy="416812"/>
          </a:xfrm>
          <a:prstGeom prst="rect">
            <a:avLst/>
          </a:prstGeom>
        </p:spPr>
      </p:pic>
    </p:spTree>
    <p:extLst>
      <p:ext uri="{BB962C8B-B14F-4D97-AF65-F5344CB8AC3E}">
        <p14:creationId xmlns:p14="http://schemas.microsoft.com/office/powerpoint/2010/main" val="3822887491"/>
      </p:ext>
    </p:extLst>
  </p:cSld>
  <p:clrMapOvr>
    <a:masterClrMapping/>
  </p:clrMapOvr>
  <p:extLst>
    <p:ext uri="{DCECCB84-F9BA-43D5-87BE-67443E8EF086}">
      <p15:sldGuideLst xmlns:p15="http://schemas.microsoft.com/office/powerpoint/2012/main">
        <p15:guide id="1" pos="483" userDrawn="1">
          <p15:clr>
            <a:srgbClr val="FBAE40"/>
          </p15:clr>
        </p15:guide>
        <p15:guide id="3" orient="horz" pos="584" userDrawn="1">
          <p15:clr>
            <a:srgbClr val="FBAE40"/>
          </p15:clr>
        </p15:guide>
        <p15:guide id="4" orient="horz" pos="991" userDrawn="1">
          <p15:clr>
            <a:srgbClr val="FBAE40"/>
          </p15:clr>
        </p15:guide>
        <p15:guide id="5" orient="horz" pos="2558" userDrawn="1">
          <p15:clr>
            <a:srgbClr val="FBAE40"/>
          </p15:clr>
        </p15:guide>
        <p15:guide id="6" pos="624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rot="16200000">
            <a:off x="10475119" y="1585119"/>
            <a:ext cx="2438400" cy="487362"/>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US"/>
          </a:p>
        </p:txBody>
      </p:sp>
      <p:sp>
        <p:nvSpPr>
          <p:cNvPr id="5" name="Footer Placeholder 4"/>
          <p:cNvSpPr>
            <a:spLocks noGrp="1"/>
          </p:cNvSpPr>
          <p:nvPr>
            <p:ph type="ftr" sz="quarter" idx="11"/>
          </p:nvPr>
        </p:nvSpPr>
        <p:spPr>
          <a:xfrm rot="16200000">
            <a:off x="10510837" y="3987801"/>
            <a:ext cx="2366963" cy="487362"/>
          </a:xfrm>
          <a:prstGeom prst="rect">
            <a:avLst/>
          </a:prstGeom>
        </p:spPr>
        <p:txBody>
          <a:bodyPr/>
          <a:lstStyle>
            <a:lvl1pPr eaLnBrk="1" fontAlgn="auto" hangingPunct="1">
              <a:spcBef>
                <a:spcPts val="0"/>
              </a:spcBef>
              <a:spcAft>
                <a:spcPts val="0"/>
              </a:spcAft>
              <a:defRPr>
                <a:latin typeface="+mn-lt"/>
                <a:cs typeface="+mn-cs"/>
              </a:defRPr>
            </a:lvl1pPr>
          </a:lstStyle>
          <a:p>
            <a:pPr>
              <a:defRPr/>
            </a:pPr>
            <a:r>
              <a:rPr lang="en-US"/>
              <a:t>UAB HEERSINK SCHOOL OF MEDICINE</a:t>
            </a:r>
          </a:p>
        </p:txBody>
      </p:sp>
      <p:sp>
        <p:nvSpPr>
          <p:cNvPr id="6" name="Slide Number Placeholder 5"/>
          <p:cNvSpPr>
            <a:spLocks noGrp="1"/>
          </p:cNvSpPr>
          <p:nvPr>
            <p:ph type="sldNum" sz="quarter" idx="12"/>
          </p:nvPr>
        </p:nvSpPr>
        <p:spPr>
          <a:xfrm>
            <a:off x="11374438" y="5648325"/>
            <a:ext cx="733425" cy="396875"/>
          </a:xfrm>
          <a:prstGeom prst="bracketPair">
            <a:avLst>
              <a:gd name="adj" fmla="val 17949"/>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8395ABD8-9FFF-4D25-80B9-6A4D312080A6}" type="slidenum">
              <a:rPr lang="en-US" altLang="en-US"/>
              <a:pPr>
                <a:defRPr/>
              </a:pPr>
              <a:t>‹#›</a:t>
            </a:fld>
            <a:endParaRPr lang="en-US" altLang="en-US"/>
          </a:p>
        </p:txBody>
      </p:sp>
    </p:spTree>
    <p:extLst>
      <p:ext uri="{BB962C8B-B14F-4D97-AF65-F5344CB8AC3E}">
        <p14:creationId xmlns:p14="http://schemas.microsoft.com/office/powerpoint/2010/main" val="5314177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16200000">
            <a:off x="10475119" y="1585119"/>
            <a:ext cx="2438400" cy="487362"/>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US"/>
          </a:p>
        </p:txBody>
      </p:sp>
      <p:sp>
        <p:nvSpPr>
          <p:cNvPr id="3" name="Footer Placeholder 2"/>
          <p:cNvSpPr>
            <a:spLocks noGrp="1"/>
          </p:cNvSpPr>
          <p:nvPr>
            <p:ph type="ftr" sz="quarter" idx="11"/>
          </p:nvPr>
        </p:nvSpPr>
        <p:spPr>
          <a:xfrm rot="16200000">
            <a:off x="10510837" y="3987801"/>
            <a:ext cx="2366963" cy="487362"/>
          </a:xfrm>
          <a:prstGeom prst="rect">
            <a:avLst/>
          </a:prstGeom>
        </p:spPr>
        <p:txBody>
          <a:bodyPr/>
          <a:lstStyle>
            <a:lvl1pPr eaLnBrk="1" fontAlgn="auto" hangingPunct="1">
              <a:spcBef>
                <a:spcPts val="0"/>
              </a:spcBef>
              <a:spcAft>
                <a:spcPts val="0"/>
              </a:spcAft>
              <a:defRPr>
                <a:latin typeface="+mn-lt"/>
                <a:cs typeface="+mn-cs"/>
              </a:defRPr>
            </a:lvl1pPr>
          </a:lstStyle>
          <a:p>
            <a:pPr>
              <a:defRPr/>
            </a:pPr>
            <a:r>
              <a:rPr lang="en-US"/>
              <a:t>UAB HEERSINK SCHOOL OF MEDICINE</a:t>
            </a:r>
          </a:p>
        </p:txBody>
      </p:sp>
      <p:sp>
        <p:nvSpPr>
          <p:cNvPr id="4" name="Slide Number Placeholder 3"/>
          <p:cNvSpPr>
            <a:spLocks noGrp="1"/>
          </p:cNvSpPr>
          <p:nvPr>
            <p:ph type="sldNum" sz="quarter" idx="12"/>
          </p:nvPr>
        </p:nvSpPr>
        <p:spPr>
          <a:xfrm>
            <a:off x="11374438" y="5648325"/>
            <a:ext cx="733425" cy="396875"/>
          </a:xfrm>
          <a:prstGeom prst="bracketPair">
            <a:avLst>
              <a:gd name="adj" fmla="val 17949"/>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272913B6-2C85-49A2-AFE3-AAA25B574F3F}" type="slidenum">
              <a:rPr lang="en-US" altLang="en-US"/>
              <a:pPr>
                <a:defRPr/>
              </a:pPr>
              <a:t>‹#›</a:t>
            </a:fld>
            <a:endParaRPr lang="en-US" altLang="en-US"/>
          </a:p>
        </p:txBody>
      </p:sp>
    </p:spTree>
    <p:extLst>
      <p:ext uri="{BB962C8B-B14F-4D97-AF65-F5344CB8AC3E}">
        <p14:creationId xmlns:p14="http://schemas.microsoft.com/office/powerpoint/2010/main" val="17307510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2" name="Title 1"/>
          <p:cNvSpPr>
            <a:spLocks noGrp="1"/>
          </p:cNvSpPr>
          <p:nvPr>
            <p:ph type="title"/>
          </p:nvPr>
        </p:nvSpPr>
        <p:spPr>
          <a:xfrm>
            <a:off x="431800" y="304800"/>
            <a:ext cx="11353800" cy="990600"/>
          </a:xfrm>
          <a:prstGeom prst="rect">
            <a:avLst/>
          </a:prstGeom>
        </p:spPr>
        <p:txBody>
          <a:bodyPr anchorCtr="0">
            <a:normAutofit/>
          </a:bodyPr>
          <a:lstStyle>
            <a:lvl1pPr>
              <a:defRPr sz="2100" baseline="0">
                <a:solidFill>
                  <a:schemeClr val="bg1"/>
                </a:solidFill>
              </a:defRPr>
            </a:lvl1pPr>
          </a:lstStyle>
          <a:p>
            <a:r>
              <a:rPr lang="en-US"/>
              <a:t>Click to edit Master title style</a:t>
            </a:r>
            <a:endParaRPr lang="en-US" dirty="0"/>
          </a:p>
        </p:txBody>
      </p:sp>
      <p:sp>
        <p:nvSpPr>
          <p:cNvPr id="4" name="Content Placeholder 3"/>
          <p:cNvSpPr>
            <a:spLocks noGrp="1"/>
          </p:cNvSpPr>
          <p:nvPr>
            <p:ph sz="half" idx="2"/>
          </p:nvPr>
        </p:nvSpPr>
        <p:spPr>
          <a:xfrm>
            <a:off x="431800" y="1587500"/>
            <a:ext cx="11353800" cy="4800600"/>
          </a:xfrm>
          <a:prstGeom prst="rect">
            <a:avLst/>
          </a:prstGeom>
        </p:spPr>
        <p:txBody>
          <a:bodyPr>
            <a:normAutofit/>
          </a:bodyPr>
          <a:lstStyle>
            <a:lvl1pPr marL="171450" indent="-171450">
              <a:lnSpc>
                <a:spcPts val="2100"/>
              </a:lnSpc>
              <a:spcBef>
                <a:spcPts val="600"/>
              </a:spcBef>
              <a:buClr>
                <a:schemeClr val="tx2"/>
              </a:buClr>
              <a:defRPr sz="1800">
                <a:solidFill>
                  <a:srgbClr val="000000"/>
                </a:solidFill>
              </a:defRPr>
            </a:lvl1pPr>
            <a:lvl2pPr marL="300038" indent="-128588">
              <a:lnSpc>
                <a:spcPts val="2100"/>
              </a:lnSpc>
              <a:spcBef>
                <a:spcPts val="600"/>
              </a:spcBef>
              <a:buClr>
                <a:schemeClr val="tx2"/>
              </a:buClr>
              <a:buFont typeface="Arial" pitchFamily="34" charset="0"/>
              <a:buChar char="-"/>
              <a:defRPr sz="1800">
                <a:solidFill>
                  <a:srgbClr val="000000"/>
                </a:solidFill>
              </a:defRPr>
            </a:lvl2pPr>
            <a:lvl3pPr>
              <a:lnSpc>
                <a:spcPts val="2100"/>
              </a:lnSpc>
              <a:spcBef>
                <a:spcPts val="600"/>
              </a:spcBef>
              <a:defRPr sz="1200">
                <a:solidFill>
                  <a:srgbClr val="000000"/>
                </a:solidFill>
              </a:defRPr>
            </a:lvl3pPr>
            <a:lvl4pPr>
              <a:defRPr sz="1500"/>
            </a:lvl4pPr>
            <a:lvl5pPr>
              <a:defRPr sz="1500"/>
            </a:lvl5pPr>
            <a:lvl6pPr>
              <a:defRPr sz="1200"/>
            </a:lvl6pPr>
            <a:lvl7pPr>
              <a:defRPr sz="1200"/>
            </a:lvl7pPr>
            <a:lvl8pPr>
              <a:defRPr sz="1200"/>
            </a:lvl8pPr>
            <a:lvl9pPr>
              <a:defRPr sz="1200"/>
            </a:lvl9pPr>
          </a:lstStyle>
          <a:p>
            <a:pPr lvl="0"/>
            <a:r>
              <a:rPr lang="en-US"/>
              <a:t>Edit Master text styles</a:t>
            </a:r>
          </a:p>
          <a:p>
            <a:pPr lvl="1"/>
            <a:r>
              <a:rPr lang="en-US"/>
              <a:t>Second level</a:t>
            </a:r>
          </a:p>
        </p:txBody>
      </p:sp>
      <p:sp>
        <p:nvSpPr>
          <p:cNvPr id="9" name="Content Placeholder 4"/>
          <p:cNvSpPr>
            <a:spLocks noGrp="1"/>
          </p:cNvSpPr>
          <p:nvPr>
            <p:ph sz="quarter" idx="13"/>
          </p:nvPr>
        </p:nvSpPr>
        <p:spPr>
          <a:xfrm>
            <a:off x="406403" y="6461760"/>
            <a:ext cx="9843005" cy="320040"/>
          </a:xfrm>
          <a:prstGeom prst="rect">
            <a:avLst/>
          </a:prstGeom>
        </p:spPr>
        <p:txBody>
          <a:bodyPr anchor="ctr"/>
          <a:lstStyle>
            <a:lvl1pPr marL="0" indent="0">
              <a:buNone/>
              <a:defRPr sz="1050" b="1">
                <a:solidFill>
                  <a:srgbClr val="285078"/>
                </a:solidFill>
                <a:latin typeface="Arial"/>
                <a:cs typeface="Arial"/>
              </a:defRPr>
            </a:lvl1pPr>
          </a:lstStyle>
          <a:p>
            <a:pPr lvl="0"/>
            <a:r>
              <a:rPr lang="en-US"/>
              <a:t>Edit Master text styles</a:t>
            </a:r>
          </a:p>
        </p:txBody>
      </p:sp>
    </p:spTree>
    <p:extLst>
      <p:ext uri="{BB962C8B-B14F-4D97-AF65-F5344CB8AC3E}">
        <p14:creationId xmlns:p14="http://schemas.microsoft.com/office/powerpoint/2010/main" val="835859094"/>
      </p:ext>
    </p:extLst>
  </p:cSld>
  <p:clrMapOvr>
    <a:masterClrMapping/>
  </p:clrMapOvr>
  <p:transition spd="slow"/>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rot="16200000">
            <a:off x="10475119" y="1585119"/>
            <a:ext cx="2438400" cy="487362"/>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US"/>
          </a:p>
        </p:txBody>
      </p:sp>
      <p:sp>
        <p:nvSpPr>
          <p:cNvPr id="4" name="Footer Placeholder 3"/>
          <p:cNvSpPr>
            <a:spLocks noGrp="1"/>
          </p:cNvSpPr>
          <p:nvPr>
            <p:ph type="ftr" sz="quarter" idx="11"/>
          </p:nvPr>
        </p:nvSpPr>
        <p:spPr>
          <a:xfrm rot="16200000">
            <a:off x="10510837" y="3987801"/>
            <a:ext cx="2366963" cy="487362"/>
          </a:xfrm>
          <a:prstGeom prst="rect">
            <a:avLst/>
          </a:prstGeom>
        </p:spPr>
        <p:txBody>
          <a:bodyPr/>
          <a:lstStyle>
            <a:lvl1pPr eaLnBrk="1" fontAlgn="auto" hangingPunct="1">
              <a:spcBef>
                <a:spcPts val="0"/>
              </a:spcBef>
              <a:spcAft>
                <a:spcPts val="0"/>
              </a:spcAft>
              <a:defRPr>
                <a:latin typeface="+mn-lt"/>
                <a:cs typeface="+mn-cs"/>
              </a:defRPr>
            </a:lvl1pPr>
          </a:lstStyle>
          <a:p>
            <a:pPr>
              <a:defRPr/>
            </a:pPr>
            <a:r>
              <a:rPr lang="en-US"/>
              <a:t>UAB HEERSINK SCHOOL OF MEDICINE</a:t>
            </a:r>
          </a:p>
        </p:txBody>
      </p:sp>
      <p:sp>
        <p:nvSpPr>
          <p:cNvPr id="5" name="Slide Number Placeholder 4"/>
          <p:cNvSpPr>
            <a:spLocks noGrp="1"/>
          </p:cNvSpPr>
          <p:nvPr>
            <p:ph type="sldNum" sz="quarter" idx="12"/>
          </p:nvPr>
        </p:nvSpPr>
        <p:spPr>
          <a:xfrm>
            <a:off x="11374438" y="5648325"/>
            <a:ext cx="733425" cy="396875"/>
          </a:xfrm>
          <a:prstGeom prst="bracketPair">
            <a:avLst>
              <a:gd name="adj" fmla="val 17949"/>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5074A83D-33BA-4A66-9F85-080232623DD6}" type="slidenum">
              <a:rPr lang="en-US" altLang="en-US"/>
              <a:pPr>
                <a:defRPr/>
              </a:pPr>
              <a:t>‹#›</a:t>
            </a:fld>
            <a:endParaRPr lang="en-US" altLang="en-US"/>
          </a:p>
        </p:txBody>
      </p:sp>
    </p:spTree>
    <p:extLst>
      <p:ext uri="{BB962C8B-B14F-4D97-AF65-F5344CB8AC3E}">
        <p14:creationId xmlns:p14="http://schemas.microsoft.com/office/powerpoint/2010/main" val="33198125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on 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FC4F1E4-1687-DF46-BD66-1D43678AC254}"/>
              </a:ext>
            </a:extLst>
          </p:cNvPr>
          <p:cNvSpPr/>
          <p:nvPr userDrawn="1"/>
        </p:nvSpPr>
        <p:spPr>
          <a:xfrm>
            <a:off x="0" y="0"/>
            <a:ext cx="12192000" cy="6858000"/>
          </a:xfrm>
          <a:prstGeom prst="rect">
            <a:avLst/>
          </a:prstGeom>
          <a:solidFill>
            <a:srgbClr val="3554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a:extLst>
              <a:ext uri="{FF2B5EF4-FFF2-40B4-BE49-F238E27FC236}">
                <a16:creationId xmlns:a16="http://schemas.microsoft.com/office/drawing/2014/main" id="{4FD4433A-34D5-0342-91E3-89AECD6652A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857277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6166"/>
                </a:solidFill>
                <a:effectLst/>
                <a:latin typeface="Calibri" pitchFamily="34" charset="0"/>
              </a:defRPr>
            </a:lvl1pPr>
          </a:lstStyle>
          <a:p>
            <a:endParaRPr lang="en-US" dirty="0"/>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6705601"/>
            <a:ext cx="12190928" cy="162732"/>
          </a:xfrm>
          <a:prstGeom prst="rect">
            <a:avLst/>
          </a:prstGeom>
        </p:spPr>
      </p:pic>
      <p:pic>
        <p:nvPicPr>
          <p:cNvPr id="6" name="Picture 5"/>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187" y="6023492"/>
            <a:ext cx="1187116" cy="689872"/>
          </a:xfrm>
          <a:prstGeom prst="rect">
            <a:avLst/>
          </a:prstGeom>
        </p:spPr>
      </p:pic>
    </p:spTree>
    <p:extLst>
      <p:ext uri="{BB962C8B-B14F-4D97-AF65-F5344CB8AC3E}">
        <p14:creationId xmlns:p14="http://schemas.microsoft.com/office/powerpoint/2010/main" val="462750285"/>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9441885"/>
      </p:ext>
    </p:extLst>
  </p:cSld>
  <p:clrMapOvr>
    <a:masterClrMapping/>
  </p:clrMapOvr>
  <p:extLst>
    <p:ext uri="{DCECCB84-F9BA-43D5-87BE-67443E8EF086}">
      <p15:sldGuideLst xmlns:p15="http://schemas.microsoft.com/office/powerpoint/2012/main">
        <p15:guide id="1" orient="horz" pos="864">
          <p15:clr>
            <a:srgbClr val="FBAE40"/>
          </p15:clr>
        </p15:guide>
        <p15:guide id="2" orient="horz" pos="3864">
          <p15:clr>
            <a:srgbClr val="FBAE40"/>
          </p15:clr>
        </p15:guide>
        <p15:guide id="3" pos="288">
          <p15:clr>
            <a:srgbClr val="FBAE40"/>
          </p15:clr>
        </p15:guide>
        <p15:guide id="4" pos="547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27C0CC0-C774-0848-A11D-83E3655401BB}"/>
              </a:ext>
            </a:extLst>
          </p:cNvPr>
          <p:cNvSpPr/>
          <p:nvPr userDrawn="1"/>
        </p:nvSpPr>
        <p:spPr>
          <a:xfrm>
            <a:off x="0" y="0"/>
            <a:ext cx="12192000" cy="6858000"/>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a:extLst>
              <a:ext uri="{FF2B5EF4-FFF2-40B4-BE49-F238E27FC236}">
                <a16:creationId xmlns:a16="http://schemas.microsoft.com/office/drawing/2014/main" id="{4CBCAFCE-8EC7-084D-BB9A-53CC57977D66}"/>
              </a:ext>
            </a:extLst>
          </p:cNvPr>
          <p:cNvSpPr>
            <a:spLocks noGrp="1"/>
          </p:cNvSpPr>
          <p:nvPr>
            <p:ph idx="1"/>
          </p:nvPr>
        </p:nvSpPr>
        <p:spPr>
          <a:xfrm>
            <a:off x="762551" y="1893768"/>
            <a:ext cx="9149800" cy="3930960"/>
          </a:xfrm>
        </p:spPr>
        <p:txBody>
          <a:bodyPr/>
          <a:lstStyle>
            <a:lvl1pPr marL="457178" indent="-457178">
              <a:lnSpc>
                <a:spcPct val="100000"/>
              </a:lnSpc>
              <a:buClr>
                <a:schemeClr val="accent3"/>
              </a:buClr>
              <a:buFont typeface="+mj-lt"/>
              <a:buAutoNum type="arabicPeriod"/>
              <a:defRPr b="1" i="0">
                <a:solidFill>
                  <a:schemeClr val="bg1"/>
                </a:solidFill>
                <a:latin typeface="Proxima Nova Rg" panose="02000506030000020004" pitchFamily="2" charset="0"/>
              </a:defRPr>
            </a:lvl1pPr>
            <a:lvl2pPr marL="914354" indent="-457178">
              <a:lnSpc>
                <a:spcPct val="100000"/>
              </a:lnSpc>
              <a:buClr>
                <a:schemeClr val="accent3"/>
              </a:buClr>
              <a:buFont typeface="+mj-lt"/>
              <a:buAutoNum type="arabicPeriod"/>
              <a:defRPr b="1" i="0">
                <a:solidFill>
                  <a:schemeClr val="bg1"/>
                </a:solidFill>
                <a:latin typeface="Proxima Nova Rg" panose="02000506030000020004" pitchFamily="2" charset="0"/>
              </a:defRPr>
            </a:lvl2pPr>
            <a:lvl3pPr marL="1257238" indent="-342882">
              <a:lnSpc>
                <a:spcPct val="100000"/>
              </a:lnSpc>
              <a:buClr>
                <a:schemeClr val="accent3"/>
              </a:buClr>
              <a:buFont typeface="+mj-lt"/>
              <a:buAutoNum type="arabicPeriod"/>
              <a:defRPr b="1" i="0">
                <a:solidFill>
                  <a:schemeClr val="bg1"/>
                </a:solidFill>
                <a:latin typeface="Proxima Nova Rg" panose="02000506030000020004" pitchFamily="2" charset="0"/>
              </a:defRPr>
            </a:lvl3pPr>
            <a:lvl4pPr marL="1714414" indent="-342882">
              <a:lnSpc>
                <a:spcPct val="100000"/>
              </a:lnSpc>
              <a:buClr>
                <a:schemeClr val="accent3"/>
              </a:buClr>
              <a:buFont typeface="+mj-lt"/>
              <a:buAutoNum type="arabicPeriod"/>
              <a:defRPr b="1" i="0">
                <a:solidFill>
                  <a:schemeClr val="bg1"/>
                </a:solidFill>
                <a:latin typeface="Proxima Nova Rg" panose="02000506030000020004" pitchFamily="2" charset="0"/>
              </a:defRPr>
            </a:lvl4pPr>
            <a:lvl5pPr marL="2171592" indent="-342882">
              <a:lnSpc>
                <a:spcPct val="100000"/>
              </a:lnSpc>
              <a:buClr>
                <a:schemeClr val="accent3"/>
              </a:buClr>
              <a:buFont typeface="+mj-lt"/>
              <a:buAutoNum type="arabicPeriod"/>
              <a:defRPr b="1" i="0">
                <a:solidFill>
                  <a:schemeClr val="bg1"/>
                </a:solidFill>
                <a:latin typeface="Proxima Nova Rg" panose="0200050603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762553" y="927106"/>
            <a:ext cx="9149799" cy="450031"/>
          </a:xfrm>
          <a:prstGeom prst="rect">
            <a:avLst/>
          </a:prstGeom>
        </p:spPr>
        <p:txBody>
          <a:bodyPr vert="horz" lIns="0" tIns="0" rIns="0" bIns="0" rtlCol="0" anchor="t" anchorCtr="0">
            <a:normAutofit/>
          </a:bodyPr>
          <a:lstStyle>
            <a:lvl1pPr>
              <a:defRPr b="1" i="0">
                <a:solidFill>
                  <a:schemeClr val="bg1"/>
                </a:solidFill>
                <a:latin typeface="Proxima Nova Rg" panose="02000506030000020004" pitchFamily="2" charset="0"/>
              </a:defRPr>
            </a:lvl1pPr>
          </a:lstStyle>
          <a:p>
            <a:r>
              <a:rPr lang="en-US" dirty="0"/>
              <a:t>Table of contents</a:t>
            </a:r>
          </a:p>
        </p:txBody>
      </p:sp>
      <p:cxnSp>
        <p:nvCxnSpPr>
          <p:cNvPr id="7" name="Straight Connector 6">
            <a:extLst>
              <a:ext uri="{FF2B5EF4-FFF2-40B4-BE49-F238E27FC236}">
                <a16:creationId xmlns:a16="http://schemas.microsoft.com/office/drawing/2014/main" id="{BF06E5B7-9C36-8C48-82D2-06CDA969C61C}"/>
              </a:ext>
            </a:extLst>
          </p:cNvPr>
          <p:cNvCxnSpPr>
            <a:cxnSpLocks/>
          </p:cNvCxnSpPr>
          <p:nvPr userDrawn="1"/>
        </p:nvCxnSpPr>
        <p:spPr>
          <a:xfrm flipH="1">
            <a:off x="762552" y="1596096"/>
            <a:ext cx="1004341"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88AB329A-D2E1-4246-AA52-3B7FD857F1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2551" y="6066372"/>
            <a:ext cx="2474976" cy="274997"/>
          </a:xfrm>
          <a:prstGeom prst="rect">
            <a:avLst/>
          </a:prstGeom>
        </p:spPr>
      </p:pic>
      <p:sp>
        <p:nvSpPr>
          <p:cNvPr id="2" name="Footer Placeholder 1"/>
          <p:cNvSpPr>
            <a:spLocks noGrp="1"/>
          </p:cNvSpPr>
          <p:nvPr>
            <p:ph type="ftr" sz="quarter" idx="10"/>
          </p:nvPr>
        </p:nvSpPr>
        <p:spPr>
          <a:xfrm>
            <a:off x="3411355" y="5976244"/>
            <a:ext cx="6500999" cy="365125"/>
          </a:xfrm>
        </p:spPr>
        <p:txBody>
          <a:bodyPr lIns="0" tIns="0" rIns="0" bIns="0" anchor="b"/>
          <a:lstStyle>
            <a:lvl1pPr algn="l">
              <a:defRPr sz="1000" b="0" i="0">
                <a:solidFill>
                  <a:schemeClr val="bg1"/>
                </a:solidFill>
                <a:latin typeface="Proxima Nova Rg" panose="02000506030000020004" pitchFamily="2" charset="0"/>
              </a:defRPr>
            </a:lvl1pPr>
          </a:lstStyle>
          <a:p>
            <a:r>
              <a:rPr lang="en-GB"/>
              <a:t>UAB HEERSINK SCHOOL OF MEDICINE</a:t>
            </a:r>
            <a:endParaRPr lang="en-GB" dirty="0"/>
          </a:p>
        </p:txBody>
      </p:sp>
    </p:spTree>
    <p:extLst>
      <p:ext uri="{BB962C8B-B14F-4D97-AF65-F5344CB8AC3E}">
        <p14:creationId xmlns:p14="http://schemas.microsoft.com/office/powerpoint/2010/main" val="2744981763"/>
      </p:ext>
    </p:extLst>
  </p:cSld>
  <p:clrMapOvr>
    <a:masterClrMapping/>
  </p:clrMapOvr>
  <p:extLst>
    <p:ext uri="{DCECCB84-F9BA-43D5-87BE-67443E8EF086}">
      <p15:sldGuideLst xmlns:p15="http://schemas.microsoft.com/office/powerpoint/2012/main">
        <p15:guide id="1" pos="483">
          <p15:clr>
            <a:srgbClr val="FBAE40"/>
          </p15:clr>
        </p15:guide>
        <p15:guide id="2" orient="horz" pos="915">
          <p15:clr>
            <a:srgbClr val="FBAE40"/>
          </p15:clr>
        </p15:guide>
        <p15:guide id="3" orient="horz" pos="1194">
          <p15:clr>
            <a:srgbClr val="FBAE40"/>
          </p15:clr>
        </p15:guide>
        <p15:guide id="4" orient="horz" pos="3973">
          <p15:clr>
            <a:srgbClr val="FBAE40"/>
          </p15:clr>
        </p15:guide>
        <p15:guide id="5" pos="6244">
          <p15:clr>
            <a:srgbClr val="FBAE40"/>
          </p15:clr>
        </p15:guide>
        <p15:guide id="6" orient="horz" pos="584">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Areas of Focus">
    <p:spTree>
      <p:nvGrpSpPr>
        <p:cNvPr id="1" name=""/>
        <p:cNvGrpSpPr/>
        <p:nvPr/>
      </p:nvGrpSpPr>
      <p:grpSpPr>
        <a:xfrm>
          <a:off x="0" y="0"/>
          <a:ext cx="0" cy="0"/>
          <a:chOff x="0" y="0"/>
          <a:chExt cx="0" cy="0"/>
        </a:xfrm>
      </p:grpSpPr>
      <p:sp>
        <p:nvSpPr>
          <p:cNvPr id="13" name="Graphic 11">
            <a:extLst>
              <a:ext uri="{FF2B5EF4-FFF2-40B4-BE49-F238E27FC236}">
                <a16:creationId xmlns:a16="http://schemas.microsoft.com/office/drawing/2014/main" id="{EC3DDEF0-31D2-4F9A-BC90-624839FC6C2E}"/>
              </a:ext>
              <a:ext uri="{C183D7F6-B498-43B3-948B-1728B52AA6E4}">
                <adec:decorative xmlns:adec="http://schemas.microsoft.com/office/drawing/2017/decorative" val="1"/>
              </a:ext>
            </a:extLst>
          </p:cNvPr>
          <p:cNvSpPr/>
          <p:nvPr/>
        </p:nvSpPr>
        <p:spPr>
          <a:xfrm>
            <a:off x="2273204" y="0"/>
            <a:ext cx="7641807" cy="6858000"/>
          </a:xfrm>
          <a:custGeom>
            <a:avLst/>
            <a:gdLst>
              <a:gd name="connsiteX0" fmla="*/ 1545336 w 5726048"/>
              <a:gd name="connsiteY0" fmla="*/ 0 h 5138737"/>
              <a:gd name="connsiteX1" fmla="*/ 0 w 5726048"/>
              <a:gd name="connsiteY1" fmla="*/ 5138738 h 5138737"/>
              <a:gd name="connsiteX2" fmla="*/ 1837754 w 5726048"/>
              <a:gd name="connsiteY2" fmla="*/ 5138738 h 5138737"/>
              <a:gd name="connsiteX3" fmla="*/ 2697385 w 5726048"/>
              <a:gd name="connsiteY3" fmla="*/ 1510760 h 5138737"/>
              <a:gd name="connsiteX4" fmla="*/ 3593211 w 5726048"/>
              <a:gd name="connsiteY4" fmla="*/ 5138738 h 5138737"/>
              <a:gd name="connsiteX5" fmla="*/ 5726049 w 5726048"/>
              <a:gd name="connsiteY5" fmla="*/ 5138738 h 5138737"/>
              <a:gd name="connsiteX6" fmla="*/ 4256056 w 5726048"/>
              <a:gd name="connsiteY6" fmla="*/ 0 h 513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26048" h="5138737">
                <a:moveTo>
                  <a:pt x="1545336" y="0"/>
                </a:moveTo>
                <a:lnTo>
                  <a:pt x="0" y="5138738"/>
                </a:lnTo>
                <a:lnTo>
                  <a:pt x="1837754" y="5138738"/>
                </a:lnTo>
                <a:lnTo>
                  <a:pt x="2697385" y="1510760"/>
                </a:lnTo>
                <a:lnTo>
                  <a:pt x="3593211" y="5138738"/>
                </a:lnTo>
                <a:lnTo>
                  <a:pt x="5726049" y="5138738"/>
                </a:lnTo>
                <a:lnTo>
                  <a:pt x="4256056" y="0"/>
                </a:lnTo>
                <a:close/>
              </a:path>
            </a:pathLst>
          </a:custGeom>
          <a:solidFill>
            <a:schemeClr val="accent5">
              <a:alpha val="10000"/>
            </a:schemeClr>
          </a:solid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FCD52DBD-FCE3-4200-8796-599AD76DB9FE}"/>
              </a:ext>
            </a:extLst>
          </p:cNvPr>
          <p:cNvSpPr>
            <a:spLocks noGrp="1"/>
          </p:cNvSpPr>
          <p:nvPr>
            <p:ph type="title" hasCustomPrompt="1"/>
          </p:nvPr>
        </p:nvSpPr>
        <p:spPr>
          <a:xfrm>
            <a:off x="856862" y="894716"/>
            <a:ext cx="10515600" cy="495300"/>
          </a:xfrm>
          <a:prstGeom prst="rect">
            <a:avLst/>
          </a:prstGeom>
        </p:spPr>
        <p:txBody>
          <a:bodyPr/>
          <a:lstStyle>
            <a:lvl1pPr algn="ctr">
              <a:defRPr sz="3200" cap="all" spc="200" baseline="0">
                <a:solidFill>
                  <a:schemeClr val="accent5"/>
                </a:solidFill>
              </a:defRPr>
            </a:lvl1pPr>
          </a:lstStyle>
          <a:p>
            <a:r>
              <a:rPr lang="en-US" dirty="0"/>
              <a:t>Click to add title</a:t>
            </a:r>
          </a:p>
        </p:txBody>
      </p:sp>
      <p:sp>
        <p:nvSpPr>
          <p:cNvPr id="6" name="Text Placeholder 14">
            <a:extLst>
              <a:ext uri="{FF2B5EF4-FFF2-40B4-BE49-F238E27FC236}">
                <a16:creationId xmlns:a16="http://schemas.microsoft.com/office/drawing/2014/main" id="{4275A5D8-FFDD-4BA1-A19F-78CC721D9007}"/>
              </a:ext>
            </a:extLst>
          </p:cNvPr>
          <p:cNvSpPr>
            <a:spLocks noGrp="1"/>
          </p:cNvSpPr>
          <p:nvPr>
            <p:ph type="body" sz="quarter" idx="13" hasCustomPrompt="1"/>
          </p:nvPr>
        </p:nvSpPr>
        <p:spPr>
          <a:xfrm>
            <a:off x="1270915" y="2215197"/>
            <a:ext cx="4376935" cy="422365"/>
          </a:xfrm>
          <a:prstGeom prst="rect">
            <a:avLst/>
          </a:prstGeom>
        </p:spPr>
        <p:txBody>
          <a:bodyPr>
            <a:normAutofit/>
          </a:bodyPr>
          <a:lstStyle>
            <a:lvl1pPr marL="0" indent="0" algn="l">
              <a:buNone/>
              <a:defRPr sz="2000" b="0" i="0" cap="all" spc="200" baseline="0">
                <a:solidFill>
                  <a:schemeClr val="accent5"/>
                </a:solidFill>
                <a:latin typeface="+mj-lt"/>
              </a:defRPr>
            </a:lvl1pPr>
          </a:lstStyle>
          <a:p>
            <a:pPr lvl="0"/>
            <a:r>
              <a:rPr lang="en-US" dirty="0"/>
              <a:t>Click to add subtitle here </a:t>
            </a:r>
          </a:p>
        </p:txBody>
      </p:sp>
      <p:sp>
        <p:nvSpPr>
          <p:cNvPr id="8" name="Text Placeholder 17">
            <a:extLst>
              <a:ext uri="{FF2B5EF4-FFF2-40B4-BE49-F238E27FC236}">
                <a16:creationId xmlns:a16="http://schemas.microsoft.com/office/drawing/2014/main" id="{0916AEE1-7FDC-405E-B7F8-C3A7FEBD07AE}"/>
              </a:ext>
            </a:extLst>
          </p:cNvPr>
          <p:cNvSpPr>
            <a:spLocks noGrp="1"/>
          </p:cNvSpPr>
          <p:nvPr>
            <p:ph type="body" sz="quarter" idx="16" hasCustomPrompt="1"/>
          </p:nvPr>
        </p:nvSpPr>
        <p:spPr>
          <a:xfrm>
            <a:off x="1270707" y="2637562"/>
            <a:ext cx="4376489" cy="3325723"/>
          </a:xfrm>
          <a:prstGeom prst="rect">
            <a:avLst/>
          </a:prstGeom>
        </p:spPr>
        <p:txBody>
          <a:bodyPr/>
          <a:lstStyle>
            <a:lvl1pPr marL="0" indent="0">
              <a:lnSpc>
                <a:spcPct val="125000"/>
              </a:lnSpc>
              <a:spcBef>
                <a:spcPts val="1000"/>
              </a:spcBef>
              <a:spcAft>
                <a:spcPts val="0"/>
              </a:spcAft>
              <a:buFont typeface="Segoe UI Light" panose="020B0502040204020203" pitchFamily="34" charset="0"/>
              <a:buNone/>
              <a:defRPr sz="1600" spc="50" baseline="0">
                <a:solidFill>
                  <a:schemeClr val="bg1"/>
                </a:solidFill>
              </a:defRPr>
            </a:lvl1pPr>
          </a:lstStyle>
          <a:p>
            <a:pPr lvl="0"/>
            <a:r>
              <a:rPr lang="en-US" dirty="0"/>
              <a:t>Click to add text</a:t>
            </a:r>
          </a:p>
        </p:txBody>
      </p:sp>
      <p:sp>
        <p:nvSpPr>
          <p:cNvPr id="7" name="Text Placeholder 14">
            <a:extLst>
              <a:ext uri="{FF2B5EF4-FFF2-40B4-BE49-F238E27FC236}">
                <a16:creationId xmlns:a16="http://schemas.microsoft.com/office/drawing/2014/main" id="{C244466E-4E38-43BC-A275-2E83B5987573}"/>
              </a:ext>
            </a:extLst>
          </p:cNvPr>
          <p:cNvSpPr>
            <a:spLocks noGrp="1"/>
          </p:cNvSpPr>
          <p:nvPr>
            <p:ph type="body" sz="quarter" idx="15" hasCustomPrompt="1"/>
          </p:nvPr>
        </p:nvSpPr>
        <p:spPr>
          <a:xfrm>
            <a:off x="6573464" y="2215196"/>
            <a:ext cx="4376935" cy="422365"/>
          </a:xfrm>
          <a:prstGeom prst="rect">
            <a:avLst/>
          </a:prstGeom>
        </p:spPr>
        <p:txBody>
          <a:bodyPr>
            <a:normAutofit/>
          </a:bodyPr>
          <a:lstStyle>
            <a:lvl1pPr marL="0" indent="0" algn="l">
              <a:buNone/>
              <a:defRPr sz="2000" b="0" i="0" cap="all" spc="200" baseline="0">
                <a:solidFill>
                  <a:schemeClr val="accent5"/>
                </a:solidFill>
                <a:latin typeface="+mj-lt"/>
              </a:defRPr>
            </a:lvl1pPr>
          </a:lstStyle>
          <a:p>
            <a:pPr lvl="0"/>
            <a:r>
              <a:rPr lang="en-US" dirty="0"/>
              <a:t>Click to add subtitle here </a:t>
            </a:r>
          </a:p>
        </p:txBody>
      </p:sp>
      <p:sp>
        <p:nvSpPr>
          <p:cNvPr id="9" name="Text Placeholder 17">
            <a:extLst>
              <a:ext uri="{FF2B5EF4-FFF2-40B4-BE49-F238E27FC236}">
                <a16:creationId xmlns:a16="http://schemas.microsoft.com/office/drawing/2014/main" id="{BDF3609D-E7F8-453C-B1CF-2E48118DEE6D}"/>
              </a:ext>
            </a:extLst>
          </p:cNvPr>
          <p:cNvSpPr>
            <a:spLocks noGrp="1"/>
          </p:cNvSpPr>
          <p:nvPr>
            <p:ph type="body" sz="quarter" idx="17" hasCustomPrompt="1"/>
          </p:nvPr>
        </p:nvSpPr>
        <p:spPr>
          <a:xfrm>
            <a:off x="6573945" y="2637561"/>
            <a:ext cx="4376490" cy="3325723"/>
          </a:xfrm>
          <a:prstGeom prst="rect">
            <a:avLst/>
          </a:prstGeom>
        </p:spPr>
        <p:txBody>
          <a:bodyPr/>
          <a:lstStyle>
            <a:lvl1pPr marL="0" indent="0">
              <a:lnSpc>
                <a:spcPct val="125000"/>
              </a:lnSpc>
              <a:spcBef>
                <a:spcPts val="1000"/>
              </a:spcBef>
              <a:spcAft>
                <a:spcPts val="0"/>
              </a:spcAft>
              <a:buFont typeface="Segoe UI Light" panose="020B0502040204020203" pitchFamily="34" charset="0"/>
              <a:buNone/>
              <a:defRPr sz="1600" spc="50" baseline="0">
                <a:solidFill>
                  <a:schemeClr val="bg1"/>
                </a:solidFill>
              </a:defRPr>
            </a:lvl1pPr>
          </a:lstStyle>
          <a:p>
            <a:pPr lvl="0"/>
            <a:r>
              <a:rPr lang="en-US" dirty="0"/>
              <a:t>Click to add text</a:t>
            </a:r>
          </a:p>
        </p:txBody>
      </p:sp>
      <p:sp>
        <p:nvSpPr>
          <p:cNvPr id="5" name="Slide Number Placeholder 4">
            <a:extLst>
              <a:ext uri="{FF2B5EF4-FFF2-40B4-BE49-F238E27FC236}">
                <a16:creationId xmlns:a16="http://schemas.microsoft.com/office/drawing/2014/main" id="{4FF8B6E9-9794-42AA-BDE2-2F9DF1839ECD}"/>
              </a:ext>
            </a:extLst>
          </p:cNvPr>
          <p:cNvSpPr>
            <a:spLocks noGrp="1"/>
          </p:cNvSpPr>
          <p:nvPr>
            <p:ph type="sldNum" sz="quarter" idx="12"/>
          </p:nvPr>
        </p:nvSpPr>
        <p:spPr/>
        <p:txBody>
          <a:bodyPr/>
          <a:lstStyle>
            <a:lvl1pPr>
              <a:defRPr>
                <a:solidFill>
                  <a:schemeClr val="bg1"/>
                </a:solidFill>
              </a:defRPr>
            </a:lvl1pPr>
          </a:lstStyle>
          <a:p>
            <a:fld id="{7A9E80BB-C0DF-4F1B-8821-E3FD53412EFF}" type="slidenum">
              <a:rPr lang="en-US" smtClean="0"/>
              <a:pPr/>
              <a:t>‹#›</a:t>
            </a:fld>
            <a:endParaRPr lang="en-US" dirty="0"/>
          </a:p>
        </p:txBody>
      </p:sp>
      <p:sp>
        <p:nvSpPr>
          <p:cNvPr id="4" name="Footer Placeholder 3">
            <a:extLst>
              <a:ext uri="{FF2B5EF4-FFF2-40B4-BE49-F238E27FC236}">
                <a16:creationId xmlns:a16="http://schemas.microsoft.com/office/drawing/2014/main" id="{3559A997-FE21-4068-BD9C-7510BF6E40C8}"/>
              </a:ext>
            </a:extLst>
          </p:cNvPr>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3" name="Date Placeholder 2">
            <a:extLst>
              <a:ext uri="{FF2B5EF4-FFF2-40B4-BE49-F238E27FC236}">
                <a16:creationId xmlns:a16="http://schemas.microsoft.com/office/drawing/2014/main" id="{CD242B91-07C6-4985-8E15-8D98F1A565AD}"/>
              </a:ext>
            </a:extLst>
          </p:cNvPr>
          <p:cNvSpPr>
            <a:spLocks noGrp="1"/>
          </p:cNvSpPr>
          <p:nvPr>
            <p:ph type="dt" sz="half" idx="10"/>
          </p:nvPr>
        </p:nvSpPr>
        <p:spPr/>
        <p:txBody>
          <a:bodyPr/>
          <a:lstStyle>
            <a:lvl1pPr>
              <a:defRPr>
                <a:solidFill>
                  <a:schemeClr val="bg1"/>
                </a:solidFill>
              </a:defRPr>
            </a:lvl1pPr>
          </a:lstStyle>
          <a:p>
            <a:r>
              <a:rPr lang="en-US" dirty="0"/>
              <a:t>20XX</a:t>
            </a:r>
          </a:p>
        </p:txBody>
      </p:sp>
    </p:spTree>
    <p:extLst>
      <p:ext uri="{BB962C8B-B14F-4D97-AF65-F5344CB8AC3E}">
        <p14:creationId xmlns:p14="http://schemas.microsoft.com/office/powerpoint/2010/main" val="413822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xecutive Summar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BCAFCE-8EC7-084D-BB9A-53CC57977D66}"/>
              </a:ext>
            </a:extLst>
          </p:cNvPr>
          <p:cNvSpPr>
            <a:spLocks noGrp="1"/>
          </p:cNvSpPr>
          <p:nvPr>
            <p:ph idx="1"/>
          </p:nvPr>
        </p:nvSpPr>
        <p:spPr>
          <a:xfrm>
            <a:off x="1013261" y="2730355"/>
            <a:ext cx="4621423" cy="3077488"/>
          </a:xfrm>
        </p:spPr>
        <p:txBody>
          <a:bodyPr/>
          <a:lstStyle>
            <a:lvl1pPr>
              <a:lnSpc>
                <a:spcPct val="100000"/>
              </a:lnSpc>
              <a:defRPr b="0" i="0">
                <a:latin typeface="Proxima Nova Rg" panose="02000506030000020004" pitchFamily="2" charset="0"/>
              </a:defRPr>
            </a:lvl1pPr>
            <a:lvl2pPr>
              <a:lnSpc>
                <a:spcPct val="100000"/>
              </a:lnSpc>
              <a:defRPr b="0" i="0">
                <a:latin typeface="Proxima Nova Rg" panose="02000506030000020004" pitchFamily="2" charset="0"/>
              </a:defRPr>
            </a:lvl2pPr>
            <a:lvl3pPr>
              <a:lnSpc>
                <a:spcPct val="100000"/>
              </a:lnSpc>
              <a:defRPr b="0" i="0">
                <a:latin typeface="Proxima Nova Rg" panose="02000506030000020004" pitchFamily="2" charset="0"/>
              </a:defRPr>
            </a:lvl3pPr>
            <a:lvl4pPr>
              <a:lnSpc>
                <a:spcPct val="100000"/>
              </a:lnSpc>
              <a:defRPr b="0" i="0">
                <a:latin typeface="Proxima Nova Rg" panose="02000506030000020004" pitchFamily="2" charset="0"/>
              </a:defRPr>
            </a:lvl4pPr>
            <a:lvl5pPr>
              <a:lnSpc>
                <a:spcPct val="100000"/>
              </a:lnSpc>
              <a:defRPr b="0" i="0">
                <a:latin typeface="Proxima Nova Rg" panose="0200050603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0" y="476722"/>
            <a:ext cx="10638053"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Executive Summary</a:t>
            </a:r>
          </a:p>
        </p:txBody>
      </p:sp>
      <p:sp>
        <p:nvSpPr>
          <p:cNvPr id="5" name="Rectangle 4">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lide Number Placeholder 5">
            <a:extLst>
              <a:ext uri="{FF2B5EF4-FFF2-40B4-BE49-F238E27FC236}">
                <a16:creationId xmlns:a16="http://schemas.microsoft.com/office/drawing/2014/main" id="{232C1565-79B8-074A-A1EC-EB2AEDA7B0A2}"/>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Proxima Nova Rg" panose="02000506030000020004" pitchFamily="2" charset="0"/>
              </a:defRPr>
            </a:lvl1pPr>
          </a:lstStyle>
          <a:p>
            <a:fld id="{54797FC3-DC33-DA47-95F6-F7EB925D69E8}" type="slidenum">
              <a:rPr lang="en-US" smtClean="0"/>
              <a:pPr/>
              <a:t>‹#›</a:t>
            </a:fld>
            <a:endParaRPr lang="en-US" dirty="0"/>
          </a:p>
        </p:txBody>
      </p:sp>
      <p:cxnSp>
        <p:nvCxnSpPr>
          <p:cNvPr id="8" name="Straight Connector 7">
            <a:extLst>
              <a:ext uri="{FF2B5EF4-FFF2-40B4-BE49-F238E27FC236}">
                <a16:creationId xmlns:a16="http://schemas.microsoft.com/office/drawing/2014/main" id="{EC3CF229-07A4-0A48-B37A-224A953F232A}"/>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11" name="Text Placeholder 2">
            <a:extLst>
              <a:ext uri="{FF2B5EF4-FFF2-40B4-BE49-F238E27FC236}">
                <a16:creationId xmlns:a16="http://schemas.microsoft.com/office/drawing/2014/main" id="{FCF1CCBC-343B-CD4F-BF3E-3463406E4A60}"/>
              </a:ext>
            </a:extLst>
          </p:cNvPr>
          <p:cNvSpPr>
            <a:spLocks noGrp="1"/>
          </p:cNvSpPr>
          <p:nvPr>
            <p:ph type="body" sz="quarter" idx="14" hasCustomPrompt="1"/>
          </p:nvPr>
        </p:nvSpPr>
        <p:spPr>
          <a:xfrm>
            <a:off x="1013259" y="2174380"/>
            <a:ext cx="4621420" cy="435426"/>
          </a:xfrm>
        </p:spPr>
        <p:txBody>
          <a:bodyPr/>
          <a:lstStyle>
            <a:lvl1pPr marL="0" indent="0" algn="l">
              <a:buNone/>
              <a:defRPr b="1" i="0">
                <a:solidFill>
                  <a:schemeClr val="accent3"/>
                </a:solidFill>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dirty="0"/>
              <a:t>Introduction</a:t>
            </a:r>
          </a:p>
        </p:txBody>
      </p:sp>
      <p:cxnSp>
        <p:nvCxnSpPr>
          <p:cNvPr id="13" name="Straight Connector 12">
            <a:extLst>
              <a:ext uri="{FF2B5EF4-FFF2-40B4-BE49-F238E27FC236}">
                <a16:creationId xmlns:a16="http://schemas.microsoft.com/office/drawing/2014/main" id="{2F53A1AF-5960-D84C-9B0A-309532AD9D0A}"/>
              </a:ext>
            </a:extLst>
          </p:cNvPr>
          <p:cNvCxnSpPr>
            <a:cxnSpLocks/>
          </p:cNvCxnSpPr>
          <p:nvPr userDrawn="1"/>
        </p:nvCxnSpPr>
        <p:spPr>
          <a:xfrm>
            <a:off x="6096000" y="2222627"/>
            <a:ext cx="0" cy="358521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D90F1FEA-C095-9C41-AF49-B3244A7C633B}"/>
              </a:ext>
            </a:extLst>
          </p:cNvPr>
          <p:cNvSpPr>
            <a:spLocks noGrp="1"/>
          </p:cNvSpPr>
          <p:nvPr>
            <p:ph idx="15"/>
          </p:nvPr>
        </p:nvSpPr>
        <p:spPr>
          <a:xfrm>
            <a:off x="6557325" y="2730355"/>
            <a:ext cx="4621423" cy="3077488"/>
          </a:xfrm>
        </p:spPr>
        <p:txBody>
          <a:bodyPr/>
          <a:lstStyle>
            <a:lvl1pPr>
              <a:lnSpc>
                <a:spcPct val="100000"/>
              </a:lnSpc>
              <a:defRPr b="0" i="0">
                <a:latin typeface="Proxima Nova Rg" panose="02000506030000020004" pitchFamily="2" charset="0"/>
              </a:defRPr>
            </a:lvl1pPr>
            <a:lvl2pPr>
              <a:lnSpc>
                <a:spcPct val="100000"/>
              </a:lnSpc>
              <a:defRPr b="0" i="0">
                <a:latin typeface="Proxima Nova Rg" panose="02000506030000020004" pitchFamily="2" charset="0"/>
              </a:defRPr>
            </a:lvl2pPr>
            <a:lvl3pPr>
              <a:lnSpc>
                <a:spcPct val="100000"/>
              </a:lnSpc>
              <a:defRPr b="0" i="0">
                <a:latin typeface="Proxima Nova Rg" panose="02000506030000020004" pitchFamily="2" charset="0"/>
              </a:defRPr>
            </a:lvl3pPr>
            <a:lvl4pPr>
              <a:lnSpc>
                <a:spcPct val="100000"/>
              </a:lnSpc>
              <a:defRPr b="0" i="0">
                <a:latin typeface="Proxima Nova Rg" panose="02000506030000020004" pitchFamily="2" charset="0"/>
              </a:defRPr>
            </a:lvl4pPr>
            <a:lvl5pPr>
              <a:lnSpc>
                <a:spcPct val="100000"/>
              </a:lnSpc>
              <a:defRPr b="0" i="0">
                <a:latin typeface="Proxima Nova Rg" panose="0200050603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2">
            <a:extLst>
              <a:ext uri="{FF2B5EF4-FFF2-40B4-BE49-F238E27FC236}">
                <a16:creationId xmlns:a16="http://schemas.microsoft.com/office/drawing/2014/main" id="{7479F181-696D-A344-9BE8-D865710349BC}"/>
              </a:ext>
            </a:extLst>
          </p:cNvPr>
          <p:cNvSpPr>
            <a:spLocks noGrp="1"/>
          </p:cNvSpPr>
          <p:nvPr>
            <p:ph type="body" sz="quarter" idx="16" hasCustomPrompt="1"/>
          </p:nvPr>
        </p:nvSpPr>
        <p:spPr>
          <a:xfrm>
            <a:off x="6557322" y="2174380"/>
            <a:ext cx="4621420" cy="435426"/>
          </a:xfrm>
        </p:spPr>
        <p:txBody>
          <a:bodyPr/>
          <a:lstStyle>
            <a:lvl1pPr marL="0" indent="0" algn="l">
              <a:buNone/>
              <a:defRPr b="1" i="0">
                <a:solidFill>
                  <a:schemeClr val="accent3"/>
                </a:solidFill>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dirty="0"/>
              <a:t>Objectives</a:t>
            </a:r>
          </a:p>
        </p:txBody>
      </p:sp>
      <p:sp>
        <p:nvSpPr>
          <p:cNvPr id="16" name="Footer Placeholder 1"/>
          <p:cNvSpPr>
            <a:spLocks noGrp="1"/>
          </p:cNvSpPr>
          <p:nvPr>
            <p:ph type="ftr" sz="quarter" idx="10"/>
          </p:nvPr>
        </p:nvSpPr>
        <p:spPr>
          <a:xfrm>
            <a:off x="3751383" y="6502713"/>
            <a:ext cx="6471140" cy="208250"/>
          </a:xfrm>
        </p:spPr>
        <p:txBody>
          <a:bodyPr lIns="0" tIns="0" rIns="0" bIns="0" anchor="b"/>
          <a:lstStyle>
            <a:lvl1pPr algn="l">
              <a:defRPr sz="1000" b="0" i="0">
                <a:solidFill>
                  <a:schemeClr val="bg1"/>
                </a:solidFill>
                <a:latin typeface="Proxima Nova Rg" panose="02000506030000020004" pitchFamily="2" charset="0"/>
              </a:defRPr>
            </a:lvl1pPr>
          </a:lstStyle>
          <a:p>
            <a:r>
              <a:rPr lang="en-GB"/>
              <a:t>UAB HEERSINK SCHOOL OF MEDICINE</a:t>
            </a:r>
            <a:endParaRPr lang="en-GB" dirty="0"/>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2929436559"/>
      </p:ext>
    </p:extLst>
  </p:cSld>
  <p:clrMapOvr>
    <a:masterClrMapping/>
  </p:clrMapOvr>
  <p:extLst>
    <p:ext uri="{DCECCB84-F9BA-43D5-87BE-67443E8EF086}">
      <p15:sldGuideLst xmlns:p15="http://schemas.microsoft.com/office/powerpoint/2012/main">
        <p15:guide id="1" orient="horz" pos="1720" userDrawn="1">
          <p15:clr>
            <a:srgbClr val="FBAE40"/>
          </p15:clr>
        </p15:guide>
        <p15:guide id="2" pos="339" userDrawn="1">
          <p15:clr>
            <a:srgbClr val="FBAE40"/>
          </p15:clr>
        </p15:guide>
        <p15:guide id="4" pos="3837" userDrawn="1">
          <p15:clr>
            <a:srgbClr val="FBAE40"/>
          </p15:clr>
        </p15:guide>
        <p15:guide id="5" pos="7159" userDrawn="1">
          <p15:clr>
            <a:srgbClr val="FBAE40"/>
          </p15:clr>
        </p15:guide>
        <p15:guide id="6" pos="7225" userDrawn="1">
          <p15:clr>
            <a:srgbClr val="FBAE40"/>
          </p15:clr>
        </p15:guide>
        <p15:guide id="7" orient="horz" pos="4252" userDrawn="1">
          <p15:clr>
            <a:srgbClr val="FBAE40"/>
          </p15:clr>
        </p15:guide>
        <p15:guide id="8" orient="horz" pos="1372" userDrawn="1">
          <p15:clr>
            <a:srgbClr val="FBAE40"/>
          </p15:clr>
        </p15:guide>
        <p15:guide id="9" pos="635" userDrawn="1">
          <p15:clr>
            <a:srgbClr val="FBAE40"/>
          </p15:clr>
        </p15:guide>
        <p15:guide id="10" pos="3549" userDrawn="1">
          <p15:clr>
            <a:srgbClr val="FBAE40"/>
          </p15:clr>
        </p15:guide>
        <p15:guide id="11" pos="4135" userDrawn="1">
          <p15:clr>
            <a:srgbClr val="FBAE40"/>
          </p15:clr>
        </p15:guide>
        <p15:guide id="12" pos="7039" userDrawn="1">
          <p15:clr>
            <a:srgbClr val="FBAE40"/>
          </p15:clr>
        </p15:guide>
        <p15:guide id="13" orient="horz" pos="3659" userDrawn="1">
          <p15:clr>
            <a:srgbClr val="FBAE40"/>
          </p15:clr>
        </p15:guide>
        <p15:guide id="14" orient="horz" pos="43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BCAFCE-8EC7-084D-BB9A-53CC57977D66}"/>
              </a:ext>
            </a:extLst>
          </p:cNvPr>
          <p:cNvSpPr>
            <a:spLocks noGrp="1"/>
          </p:cNvSpPr>
          <p:nvPr>
            <p:ph idx="1"/>
          </p:nvPr>
        </p:nvSpPr>
        <p:spPr/>
        <p:txBody>
          <a:bodyPr/>
          <a:lstStyle>
            <a:lvl1pPr>
              <a:lnSpc>
                <a:spcPct val="100000"/>
              </a:lnSpc>
              <a:defRPr b="0" i="0">
                <a:latin typeface="Proxima Nova Rg" panose="02000506030000020004" pitchFamily="2" charset="0"/>
              </a:defRPr>
            </a:lvl1pPr>
            <a:lvl2pPr>
              <a:lnSpc>
                <a:spcPct val="100000"/>
              </a:lnSpc>
              <a:defRPr b="0" i="0">
                <a:latin typeface="Proxima Nova Rg" panose="02000506030000020004" pitchFamily="2" charset="0"/>
              </a:defRPr>
            </a:lvl2pPr>
            <a:lvl3pPr>
              <a:lnSpc>
                <a:spcPct val="100000"/>
              </a:lnSpc>
              <a:defRPr b="0" i="0">
                <a:latin typeface="Proxima Nova Rg" panose="02000506030000020004" pitchFamily="2" charset="0"/>
              </a:defRPr>
            </a:lvl3pPr>
            <a:lvl4pPr>
              <a:lnSpc>
                <a:spcPct val="100000"/>
              </a:lnSpc>
              <a:defRPr b="0" i="0">
                <a:latin typeface="Proxima Nova Rg" panose="02000506030000020004" pitchFamily="2" charset="0"/>
              </a:defRPr>
            </a:lvl4pPr>
            <a:lvl5pPr>
              <a:lnSpc>
                <a:spcPct val="100000"/>
              </a:lnSpc>
              <a:defRPr b="0" i="0">
                <a:latin typeface="Proxima Nova Rg" panose="0200050603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4" y="476722"/>
            <a:ext cx="10636465"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Title and Text</a:t>
            </a:r>
          </a:p>
        </p:txBody>
      </p:sp>
      <p:sp>
        <p:nvSpPr>
          <p:cNvPr id="7" name="Slide Number Placeholder 5">
            <a:extLst>
              <a:ext uri="{FF2B5EF4-FFF2-40B4-BE49-F238E27FC236}">
                <a16:creationId xmlns:a16="http://schemas.microsoft.com/office/drawing/2014/main" id="{232C1565-79B8-074A-A1EC-EB2AEDA7B0A2}"/>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Proxima Nova Rg" panose="02000506030000020004" pitchFamily="2" charset="0"/>
              </a:defRPr>
            </a:lvl1pPr>
          </a:lstStyle>
          <a:p>
            <a:fld id="{54797FC3-DC33-DA47-95F6-F7EB925D69E8}" type="slidenum">
              <a:rPr lang="en-US" smtClean="0"/>
              <a:pPr/>
              <a:t>‹#›</a:t>
            </a:fld>
            <a:endParaRPr lang="en-US" dirty="0"/>
          </a:p>
        </p:txBody>
      </p:sp>
      <p:cxnSp>
        <p:nvCxnSpPr>
          <p:cNvPr id="8" name="Straight Connector 7">
            <a:extLst>
              <a:ext uri="{FF2B5EF4-FFF2-40B4-BE49-F238E27FC236}">
                <a16:creationId xmlns:a16="http://schemas.microsoft.com/office/drawing/2014/main" id="{EC3CF229-07A4-0A48-B37A-224A953F232A}"/>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Box 13">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16" name="Footer Placeholder 1"/>
          <p:cNvSpPr>
            <a:spLocks noGrp="1"/>
          </p:cNvSpPr>
          <p:nvPr>
            <p:ph type="ftr" sz="quarter" idx="10"/>
          </p:nvPr>
        </p:nvSpPr>
        <p:spPr>
          <a:xfrm>
            <a:off x="3751383" y="6502713"/>
            <a:ext cx="6471140" cy="208250"/>
          </a:xfrm>
        </p:spPr>
        <p:txBody>
          <a:bodyPr lIns="0" tIns="0" rIns="0" bIns="0" anchor="b"/>
          <a:lstStyle>
            <a:lvl1pPr algn="l">
              <a:defRPr sz="1000" b="0" i="0">
                <a:solidFill>
                  <a:schemeClr val="bg1"/>
                </a:solidFill>
                <a:latin typeface="Proxima Nova Rg" panose="02000506030000020004" pitchFamily="2" charset="0"/>
              </a:defRPr>
            </a:lvl1pPr>
          </a:lstStyle>
          <a:p>
            <a:r>
              <a:rPr lang="en-GB"/>
              <a:t>UAB HEERSINK SCHOOL OF MEDICINE</a:t>
            </a:r>
            <a:endParaRPr lang="en-GB" dirty="0"/>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2367890458"/>
      </p:ext>
    </p:extLst>
  </p:cSld>
  <p:clrMapOvr>
    <a:masterClrMapping/>
  </p:clrMapOvr>
  <p:extLst>
    <p:ext uri="{DCECCB84-F9BA-43D5-87BE-67443E8EF086}">
      <p15:sldGuideLst xmlns:p15="http://schemas.microsoft.com/office/powerpoint/2012/main">
        <p15:guide id="1" pos="7159">
          <p15:clr>
            <a:srgbClr val="FBAE40"/>
          </p15:clr>
        </p15:guide>
        <p15:guide id="2" orient="horz" pos="436">
          <p15:clr>
            <a:srgbClr val="FBAE40"/>
          </p15:clr>
        </p15:guide>
        <p15:guide id="3" pos="339">
          <p15:clr>
            <a:srgbClr val="FBAE40"/>
          </p15:clr>
        </p15:guide>
        <p15:guide id="5" pos="7344">
          <p15:clr>
            <a:srgbClr val="FBAE40"/>
          </p15:clr>
        </p15:guide>
        <p15:guide id="6" orient="horz" pos="1033">
          <p15:clr>
            <a:srgbClr val="FBAE40"/>
          </p15:clr>
        </p15:guide>
        <p15:guide id="7" orient="horz" pos="3778">
          <p15:clr>
            <a:srgbClr val="FBAE40"/>
          </p15:clr>
        </p15:guide>
        <p15:guide id="8" orient="horz" pos="4252">
          <p15:clr>
            <a:srgbClr val="FBAE40"/>
          </p15:clr>
        </p15:guide>
        <p15:guide id="9" pos="703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ext - Two 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BCAFCE-8EC7-084D-BB9A-53CC57977D66}"/>
              </a:ext>
            </a:extLst>
          </p:cNvPr>
          <p:cNvSpPr>
            <a:spLocks noGrp="1"/>
          </p:cNvSpPr>
          <p:nvPr>
            <p:ph idx="1"/>
          </p:nvPr>
        </p:nvSpPr>
        <p:spPr>
          <a:xfrm>
            <a:off x="536360" y="1645670"/>
            <a:ext cx="5306656" cy="4351338"/>
          </a:xfrm>
        </p:spPr>
        <p:txBody>
          <a:bodyPr/>
          <a:lstStyle>
            <a:lvl1pPr>
              <a:lnSpc>
                <a:spcPct val="100000"/>
              </a:lnSpc>
              <a:defRPr b="0" i="0">
                <a:latin typeface="Proxima Nova Rg" panose="02000506030000020004" pitchFamily="2" charset="0"/>
              </a:defRPr>
            </a:lvl1pPr>
            <a:lvl2pPr>
              <a:lnSpc>
                <a:spcPct val="100000"/>
              </a:lnSpc>
              <a:defRPr b="0" i="0">
                <a:latin typeface="Proxima Nova Rg" panose="02000506030000020004" pitchFamily="2" charset="0"/>
              </a:defRPr>
            </a:lvl2pPr>
            <a:lvl3pPr>
              <a:lnSpc>
                <a:spcPct val="100000"/>
              </a:lnSpc>
              <a:defRPr b="0" i="0">
                <a:latin typeface="Proxima Nova Rg" panose="02000506030000020004" pitchFamily="2" charset="0"/>
              </a:defRPr>
            </a:lvl3pPr>
            <a:lvl4pPr>
              <a:lnSpc>
                <a:spcPct val="100000"/>
              </a:lnSpc>
              <a:defRPr b="0" i="0">
                <a:latin typeface="Proxima Nova Rg" panose="02000506030000020004" pitchFamily="2" charset="0"/>
              </a:defRPr>
            </a:lvl4pPr>
            <a:lvl5pPr>
              <a:lnSpc>
                <a:spcPct val="100000"/>
              </a:lnSpc>
              <a:defRPr b="0" i="0">
                <a:latin typeface="Proxima Nova Rg" panose="0200050603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1" y="476722"/>
            <a:ext cx="10636464"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Title and Text – Two Columns</a:t>
            </a:r>
          </a:p>
        </p:txBody>
      </p:sp>
      <p:sp>
        <p:nvSpPr>
          <p:cNvPr id="7" name="Content Placeholder 2">
            <a:extLst>
              <a:ext uri="{FF2B5EF4-FFF2-40B4-BE49-F238E27FC236}">
                <a16:creationId xmlns:a16="http://schemas.microsoft.com/office/drawing/2014/main" id="{B0220D36-0B0B-184D-8149-9B9135D3625C}"/>
              </a:ext>
            </a:extLst>
          </p:cNvPr>
          <p:cNvSpPr>
            <a:spLocks noGrp="1"/>
          </p:cNvSpPr>
          <p:nvPr>
            <p:ph idx="13"/>
          </p:nvPr>
        </p:nvSpPr>
        <p:spPr>
          <a:xfrm>
            <a:off x="6352764" y="1645670"/>
            <a:ext cx="5306656" cy="4351338"/>
          </a:xfrm>
        </p:spPr>
        <p:txBody>
          <a:bodyPr/>
          <a:lstStyle>
            <a:lvl1pPr>
              <a:lnSpc>
                <a:spcPct val="100000"/>
              </a:lnSpc>
              <a:defRPr b="0" i="0">
                <a:latin typeface="Proxima Nova Rg" panose="02000506030000020004" pitchFamily="2" charset="0"/>
              </a:defRPr>
            </a:lvl1pPr>
            <a:lvl2pPr>
              <a:lnSpc>
                <a:spcPct val="100000"/>
              </a:lnSpc>
              <a:defRPr b="0" i="0">
                <a:latin typeface="Proxima Nova Rg" panose="02000506030000020004" pitchFamily="2" charset="0"/>
              </a:defRPr>
            </a:lvl2pPr>
            <a:lvl3pPr>
              <a:lnSpc>
                <a:spcPct val="100000"/>
              </a:lnSpc>
              <a:defRPr b="0" i="0">
                <a:latin typeface="Proxima Nova Rg" panose="02000506030000020004" pitchFamily="2" charset="0"/>
              </a:defRPr>
            </a:lvl3pPr>
            <a:lvl4pPr>
              <a:lnSpc>
                <a:spcPct val="100000"/>
              </a:lnSpc>
              <a:defRPr b="0" i="0">
                <a:latin typeface="Proxima Nova Rg" panose="02000506030000020004" pitchFamily="2" charset="0"/>
              </a:defRPr>
            </a:lvl4pPr>
            <a:lvl5pPr>
              <a:lnSpc>
                <a:spcPct val="100000"/>
              </a:lnSpc>
              <a:defRPr b="0" i="0">
                <a:latin typeface="Proxima Nova Rg" panose="0200050603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5">
            <a:extLst>
              <a:ext uri="{FF2B5EF4-FFF2-40B4-BE49-F238E27FC236}">
                <a16:creationId xmlns:a16="http://schemas.microsoft.com/office/drawing/2014/main" id="{EB6356D3-CE0A-4748-8BAC-B8CD9197ED70}"/>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baseline="0">
                <a:solidFill>
                  <a:schemeClr val="accent6"/>
                </a:solidFill>
                <a:latin typeface="Proxima Nova Rg" panose="02000506030000020004" pitchFamily="2" charset="0"/>
              </a:defRPr>
            </a:lvl1pPr>
          </a:lstStyle>
          <a:p>
            <a:fld id="{54797FC3-DC33-DA47-95F6-F7EB925D69E8}" type="slidenum">
              <a:rPr lang="en-US" smtClean="0"/>
              <a:pPr/>
              <a:t>‹#›</a:t>
            </a:fld>
            <a:endParaRPr lang="en-US" dirty="0"/>
          </a:p>
        </p:txBody>
      </p:sp>
      <p:cxnSp>
        <p:nvCxnSpPr>
          <p:cNvPr id="10" name="Straight Connector 9">
            <a:extLst>
              <a:ext uri="{FF2B5EF4-FFF2-40B4-BE49-F238E27FC236}">
                <a16:creationId xmlns:a16="http://schemas.microsoft.com/office/drawing/2014/main" id="{F234A81B-555A-5245-87EB-C17138CDA6F9}"/>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extBox 15">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18" name="Footer Placeholder 1"/>
          <p:cNvSpPr>
            <a:spLocks noGrp="1"/>
          </p:cNvSpPr>
          <p:nvPr>
            <p:ph type="ftr" sz="quarter" idx="10"/>
          </p:nvPr>
        </p:nvSpPr>
        <p:spPr>
          <a:xfrm>
            <a:off x="3751383" y="6502713"/>
            <a:ext cx="6471140" cy="208250"/>
          </a:xfrm>
        </p:spPr>
        <p:txBody>
          <a:bodyPr lIns="0" tIns="0" rIns="0" bIns="0" anchor="b"/>
          <a:lstStyle>
            <a:lvl1pPr algn="l">
              <a:defRPr sz="1000" b="0" i="0">
                <a:solidFill>
                  <a:schemeClr val="bg1"/>
                </a:solidFill>
                <a:latin typeface="Proxima Nova Rg" panose="02000506030000020004" pitchFamily="2" charset="0"/>
              </a:defRPr>
            </a:lvl1pPr>
          </a:lstStyle>
          <a:p>
            <a:r>
              <a:rPr lang="en-GB"/>
              <a:t>UAB HEERSINK SCHOOL OF MEDICINE</a:t>
            </a:r>
            <a:endParaRPr lang="en-GB" dirty="0"/>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3363263737"/>
      </p:ext>
    </p:extLst>
  </p:cSld>
  <p:clrMapOvr>
    <a:masterClrMapping/>
  </p:clrMapOvr>
  <p:extLst>
    <p:ext uri="{DCECCB84-F9BA-43D5-87BE-67443E8EF086}">
      <p15:sldGuideLst xmlns:p15="http://schemas.microsoft.com/office/powerpoint/2012/main">
        <p15:guide id="1" orient="horz" pos="4252" userDrawn="1">
          <p15:clr>
            <a:srgbClr val="FBAE40"/>
          </p15:clr>
        </p15:guide>
        <p15:guide id="2" pos="339" userDrawn="1">
          <p15:clr>
            <a:srgbClr val="FBAE40"/>
          </p15:clr>
        </p15:guide>
        <p15:guide id="3" orient="horz" pos="3778" userDrawn="1">
          <p15:clr>
            <a:srgbClr val="FBAE40"/>
          </p15:clr>
        </p15:guide>
        <p15:guide id="4" orient="horz" pos="1033" userDrawn="1">
          <p15:clr>
            <a:srgbClr val="FBAE40"/>
          </p15:clr>
        </p15:guide>
        <p15:guide id="5" orient="horz" pos="432" userDrawn="1">
          <p15:clr>
            <a:srgbClr val="FBAE40"/>
          </p15:clr>
        </p15:guide>
        <p15:guide id="6" pos="7344" userDrawn="1">
          <p15:clr>
            <a:srgbClr val="FBAE40"/>
          </p15:clr>
        </p15:guide>
        <p15:guide id="7" pos="3685" userDrawn="1">
          <p15:clr>
            <a:srgbClr val="FBAE40"/>
          </p15:clr>
        </p15:guide>
        <p15:guide id="8" pos="3999" userDrawn="1">
          <p15:clr>
            <a:srgbClr val="FBAE40"/>
          </p15:clr>
        </p15:guide>
        <p15:guide id="9" pos="7159" userDrawn="1">
          <p15:clr>
            <a:srgbClr val="FBAE40"/>
          </p15:clr>
        </p15:guide>
        <p15:guide id="10" pos="7039"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DCD225-A513-DC4E-A674-AF41913CE661}"/>
              </a:ext>
            </a:extLst>
          </p:cNvPr>
          <p:cNvSpPr>
            <a:spLocks noGrp="1"/>
          </p:cNvSpPr>
          <p:nvPr>
            <p:ph type="title"/>
          </p:nvPr>
        </p:nvSpPr>
        <p:spPr>
          <a:xfrm>
            <a:off x="536360" y="476722"/>
            <a:ext cx="10573597" cy="768545"/>
          </a:xfrm>
          <a:prstGeom prst="rect">
            <a:avLst/>
          </a:prstGeom>
        </p:spPr>
        <p:txBody>
          <a:bodyPr vert="horz" lIns="0" tIns="0" rIns="0" bIns="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CB951A1-488D-7348-8268-C07AC9E26B32}"/>
              </a:ext>
            </a:extLst>
          </p:cNvPr>
          <p:cNvSpPr>
            <a:spLocks noGrp="1"/>
          </p:cNvSpPr>
          <p:nvPr>
            <p:ph type="body" idx="1"/>
          </p:nvPr>
        </p:nvSpPr>
        <p:spPr>
          <a:xfrm>
            <a:off x="536361" y="1645670"/>
            <a:ext cx="11119283" cy="4351338"/>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2953269" y="6356356"/>
            <a:ext cx="6285471" cy="365125"/>
          </a:xfrm>
          <a:prstGeom prst="rect">
            <a:avLst/>
          </a:prstGeom>
        </p:spPr>
        <p:txBody>
          <a:bodyPr vert="horz" lIns="91440" tIns="45720" rIns="91440" bIns="45720" rtlCol="0" anchor="ctr"/>
          <a:lstStyle>
            <a:lvl1pPr algn="ctr">
              <a:defRPr sz="1200" b="0" i="0">
                <a:solidFill>
                  <a:schemeClr val="tx1">
                    <a:tint val="75000"/>
                  </a:schemeClr>
                </a:solidFill>
                <a:latin typeface="Proxima Nova Rg" panose="02000506030000020004" pitchFamily="2" charset="0"/>
              </a:defRPr>
            </a:lvl1pPr>
          </a:lstStyle>
          <a:p>
            <a:r>
              <a:rPr lang="en-GB"/>
              <a:t>UAB HEERSINK SCHOOL OF MEDICINE</a:t>
            </a:r>
            <a:endParaRPr lang="en-GB" dirty="0"/>
          </a:p>
        </p:txBody>
      </p:sp>
    </p:spTree>
    <p:extLst>
      <p:ext uri="{BB962C8B-B14F-4D97-AF65-F5344CB8AC3E}">
        <p14:creationId xmlns:p14="http://schemas.microsoft.com/office/powerpoint/2010/main" val="3533860507"/>
      </p:ext>
    </p:extLst>
  </p:cSld>
  <p:clrMap bg1="lt1" tx1="dk1" bg2="lt2" tx2="dk2" accent1="accent1" accent2="accent2" accent3="accent3" accent4="accent4" accent5="accent5" accent6="accent6" hlink="hlink" folHlink="folHlink"/>
  <p:sldLayoutIdLst>
    <p:sldLayoutId id="2147483654" r:id="rId1"/>
    <p:sldLayoutId id="2147483649" r:id="rId2"/>
    <p:sldLayoutId id="2147483653" r:id="rId3"/>
    <p:sldLayoutId id="2147483698" r:id="rId4"/>
    <p:sldLayoutId id="2147483700" r:id="rId5"/>
    <p:sldLayoutId id="2147483657" r:id="rId6"/>
    <p:sldLayoutId id="2147483694" r:id="rId7"/>
    <p:sldLayoutId id="2147483650" r:id="rId8"/>
    <p:sldLayoutId id="2147483652" r:id="rId9"/>
    <p:sldLayoutId id="2147483660" r:id="rId10"/>
    <p:sldLayoutId id="2147483661" r:id="rId11"/>
    <p:sldLayoutId id="2147483662" r:id="rId12"/>
    <p:sldLayoutId id="2147483663" r:id="rId13"/>
    <p:sldLayoutId id="2147483664" r:id="rId14"/>
    <p:sldLayoutId id="2147483656" r:id="rId15"/>
    <p:sldLayoutId id="2147483651" r:id="rId16"/>
    <p:sldLayoutId id="2147483655" r:id="rId17"/>
    <p:sldLayoutId id="2147483658" r:id="rId18"/>
    <p:sldLayoutId id="2147483665" r:id="rId19"/>
    <p:sldLayoutId id="2147483667" r:id="rId20"/>
    <p:sldLayoutId id="2147483666" r:id="rId21"/>
    <p:sldLayoutId id="2147483668" r:id="rId22"/>
    <p:sldLayoutId id="2147483669" r:id="rId23"/>
    <p:sldLayoutId id="2147483670" r:id="rId24"/>
    <p:sldLayoutId id="2147483671" r:id="rId25"/>
    <p:sldLayoutId id="2147483672" r:id="rId26"/>
    <p:sldLayoutId id="2147483673" r:id="rId27"/>
    <p:sldLayoutId id="2147483678" r:id="rId28"/>
    <p:sldLayoutId id="2147483679" r:id="rId29"/>
    <p:sldLayoutId id="2147483680" r:id="rId30"/>
    <p:sldLayoutId id="2147483697" r:id="rId31"/>
    <p:sldLayoutId id="2147483701" r:id="rId32"/>
    <p:sldLayoutId id="2147483702" r:id="rId33"/>
    <p:sldLayoutId id="2147483705" r:id="rId34"/>
    <p:sldLayoutId id="2147483703" r:id="rId35"/>
    <p:sldLayoutId id="2147483704" r:id="rId36"/>
    <p:sldLayoutId id="2147483681" r:id="rId37"/>
    <p:sldLayoutId id="2147483682" r:id="rId38"/>
    <p:sldLayoutId id="2147483683" r:id="rId39"/>
    <p:sldLayoutId id="2147483684" r:id="rId40"/>
    <p:sldLayoutId id="2147483659" r:id="rId41"/>
    <p:sldLayoutId id="2147483695" r:id="rId42"/>
    <p:sldLayoutId id="2147483685" r:id="rId43"/>
    <p:sldLayoutId id="2147483686" r:id="rId44"/>
    <p:sldLayoutId id="2147483696" r:id="rId45"/>
    <p:sldLayoutId id="2147483687" r:id="rId46"/>
    <p:sldLayoutId id="2147483688" r:id="rId47"/>
    <p:sldLayoutId id="2147483689" r:id="rId48"/>
    <p:sldLayoutId id="2147483690" r:id="rId49"/>
    <p:sldLayoutId id="2147483691" r:id="rId50"/>
    <p:sldLayoutId id="2147483692" r:id="rId51"/>
    <p:sldLayoutId id="2147483693" r:id="rId52"/>
    <p:sldLayoutId id="2147483706" r:id="rId53"/>
    <p:sldLayoutId id="2147483707" r:id="rId54"/>
    <p:sldLayoutId id="2147483708" r:id="rId55"/>
    <p:sldLayoutId id="2147483709" r:id="rId56"/>
    <p:sldLayoutId id="2147483710" r:id="rId57"/>
    <p:sldLayoutId id="2147483714" r:id="rId58"/>
    <p:sldLayoutId id="2147483715" r:id="rId59"/>
    <p:sldLayoutId id="2147483716" r:id="rId60"/>
  </p:sldLayoutIdLst>
  <p:hf sldNum="0" hdr="0" dt="0"/>
  <p:txStyles>
    <p:titleStyle>
      <a:lvl1pPr algn="l" defTabSz="914354" rtl="0" eaLnBrk="1" latinLnBrk="0" hangingPunct="1">
        <a:lnSpc>
          <a:spcPct val="90000"/>
        </a:lnSpc>
        <a:spcBef>
          <a:spcPct val="0"/>
        </a:spcBef>
        <a:buNone/>
        <a:defRPr sz="3600" b="1" kern="1200">
          <a:solidFill>
            <a:schemeClr val="accent1"/>
          </a:solidFill>
          <a:latin typeface="Proxima Nova Rg" panose="02000506030000020004" pitchFamily="50" charset="0"/>
          <a:ea typeface="+mj-ea"/>
          <a:cs typeface="+mj-cs"/>
        </a:defRPr>
      </a:lvl1pPr>
    </p:titleStyle>
    <p:bodyStyle>
      <a:lvl1pPr marL="228589" indent="-228589" algn="l" defTabSz="914354" rtl="0" eaLnBrk="1" latinLnBrk="0" hangingPunct="1">
        <a:lnSpc>
          <a:spcPct val="90000"/>
        </a:lnSpc>
        <a:spcBef>
          <a:spcPts val="1000"/>
        </a:spcBef>
        <a:buClr>
          <a:srgbClr val="006241"/>
        </a:buClr>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766" indent="-228589" algn="l" defTabSz="914354" rtl="0" eaLnBrk="1" latinLnBrk="0" hangingPunct="1">
        <a:lnSpc>
          <a:spcPct val="90000"/>
        </a:lnSpc>
        <a:spcBef>
          <a:spcPts val="500"/>
        </a:spcBef>
        <a:buClr>
          <a:srgbClr val="006241"/>
        </a:buClr>
        <a:buFont typeface="Arial" panose="020B0604020202020204" pitchFamily="34" charset="0"/>
        <a:buChar char="•"/>
        <a:defRPr sz="2000" kern="1200">
          <a:solidFill>
            <a:schemeClr val="tx1"/>
          </a:solidFill>
          <a:latin typeface="Proxima Nova Rg" panose="02000506030000020004" pitchFamily="50" charset="0"/>
          <a:ea typeface="+mn-ea"/>
          <a:cs typeface="+mn-cs"/>
        </a:defRPr>
      </a:lvl2pPr>
      <a:lvl3pPr marL="1142942" indent="-228589" algn="l" defTabSz="914354" rtl="0" eaLnBrk="1" latinLnBrk="0" hangingPunct="1">
        <a:lnSpc>
          <a:spcPct val="90000"/>
        </a:lnSpc>
        <a:spcBef>
          <a:spcPts val="500"/>
        </a:spcBef>
        <a:buClr>
          <a:srgbClr val="006241"/>
        </a:buClr>
        <a:buFont typeface="Arial" panose="020B0604020202020204" pitchFamily="34" charset="0"/>
        <a:buChar char="•"/>
        <a:defRPr sz="1800" kern="1200">
          <a:solidFill>
            <a:schemeClr val="tx1"/>
          </a:solidFill>
          <a:latin typeface="Proxima Nova Rg" panose="02000506030000020004" pitchFamily="50" charset="0"/>
          <a:ea typeface="+mn-ea"/>
          <a:cs typeface="+mn-cs"/>
        </a:defRPr>
      </a:lvl3pPr>
      <a:lvl4pPr marL="1600120" indent="-228589" algn="l" defTabSz="914354" rtl="0" eaLnBrk="1" latinLnBrk="0" hangingPunct="1">
        <a:lnSpc>
          <a:spcPct val="90000"/>
        </a:lnSpc>
        <a:spcBef>
          <a:spcPts val="500"/>
        </a:spcBef>
        <a:buClr>
          <a:srgbClr val="006241"/>
        </a:buClr>
        <a:buFont typeface="Arial" panose="020B0604020202020204" pitchFamily="34" charset="0"/>
        <a:buChar char="•"/>
        <a:defRPr sz="1600" kern="1200">
          <a:solidFill>
            <a:schemeClr val="tx1"/>
          </a:solidFill>
          <a:latin typeface="Proxima Nova Rg" panose="02000506030000020004" pitchFamily="50" charset="0"/>
          <a:ea typeface="+mn-ea"/>
          <a:cs typeface="+mn-cs"/>
        </a:defRPr>
      </a:lvl4pPr>
      <a:lvl5pPr marL="2057298" indent="-228589" algn="l" defTabSz="914354" rtl="0" eaLnBrk="1" latinLnBrk="0" hangingPunct="1">
        <a:lnSpc>
          <a:spcPct val="90000"/>
        </a:lnSpc>
        <a:spcBef>
          <a:spcPts val="500"/>
        </a:spcBef>
        <a:buClr>
          <a:srgbClr val="006241"/>
        </a:buClr>
        <a:buFont typeface="Arial" panose="020B0604020202020204" pitchFamily="34" charset="0"/>
        <a:buChar char="•"/>
        <a:defRPr sz="1600" kern="1200">
          <a:solidFill>
            <a:schemeClr val="tx1"/>
          </a:solidFill>
          <a:latin typeface="Proxima Nova Rg" panose="02000506030000020004" pitchFamily="50"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5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56.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53.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54.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jpe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54.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5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54.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53.xml"/><Relationship Id="rId5" Type="http://schemas.openxmlformats.org/officeDocument/2006/relationships/image" Target="../media/image52.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3.xml"/><Relationship Id="rId5" Type="http://schemas.openxmlformats.org/officeDocument/2006/relationships/image" Target="../media/image56.pn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55.xml"/></Relationships>
</file>

<file path=ppt/slides/_rels/slide2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5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5.xm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3.xml"/><Relationship Id="rId6" Type="http://schemas.openxmlformats.org/officeDocument/2006/relationships/image" Target="../media/image67.png"/><Relationship Id="rId5" Type="http://schemas.openxmlformats.org/officeDocument/2006/relationships/image" Target="../media/image49.png"/><Relationship Id="rId4" Type="http://schemas.openxmlformats.org/officeDocument/2006/relationships/image" Target="../media/image6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53.xml"/><Relationship Id="rId5" Type="http://schemas.openxmlformats.org/officeDocument/2006/relationships/image" Target="../media/image71.png"/><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53.xml"/><Relationship Id="rId6" Type="http://schemas.openxmlformats.org/officeDocument/2006/relationships/image" Target="../media/image76.png"/><Relationship Id="rId5" Type="http://schemas.openxmlformats.org/officeDocument/2006/relationships/image" Target="../media/image75.emf"/><Relationship Id="rId4" Type="http://schemas.openxmlformats.org/officeDocument/2006/relationships/image" Target="../media/image74.emf"/></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5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3.xml"/></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5.xml"/><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7.xml"/><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8.xml"/><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9.xml"/><Relationship Id="rId1" Type="http://schemas.openxmlformats.org/officeDocument/2006/relationships/slideLayout" Target="../slideLayouts/slideLayout57.xml"/></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0.xml"/><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3.xml"/><Relationship Id="rId5" Type="http://schemas.openxmlformats.org/officeDocument/2006/relationships/comments" Target="../comments/comment1.xml"/><Relationship Id="rId4" Type="http://schemas.openxmlformats.org/officeDocument/2006/relationships/hyperlink" Target="https://www.cdc.gov/hiv/library/reports/hiv-surveillance/vol-33/index.html"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1.xml"/><Relationship Id="rId1" Type="http://schemas.openxmlformats.org/officeDocument/2006/relationships/slideLayout" Target="../slideLayouts/slideLayout5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3.xml"/></Relationships>
</file>

<file path=ppt/slides/_rels/slide4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3.xml"/><Relationship Id="rId1" Type="http://schemas.openxmlformats.org/officeDocument/2006/relationships/slideLayout" Target="../slideLayouts/slideLayout60.xml"/></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4.xml"/><Relationship Id="rId1" Type="http://schemas.openxmlformats.org/officeDocument/2006/relationships/slideLayout" Target="../slideLayouts/slideLayout6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3.xml"/></Relationships>
</file>

<file path=ppt/slides/_rels/slide45.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comments" Target="../comments/comment2.xml"/><Relationship Id="rId2" Type="http://schemas.openxmlformats.org/officeDocument/2006/relationships/image" Target="../media/image87.png"/><Relationship Id="rId1" Type="http://schemas.openxmlformats.org/officeDocument/2006/relationships/slideLayout" Target="../slideLayouts/slideLayout59.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6.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92.png"/><Relationship Id="rId1" Type="http://schemas.openxmlformats.org/officeDocument/2006/relationships/slideLayout" Target="../slideLayouts/slideLayout53.xml"/><Relationship Id="rId6" Type="http://schemas.openxmlformats.org/officeDocument/2006/relationships/image" Target="../media/image75.emf"/><Relationship Id="rId5" Type="http://schemas.openxmlformats.org/officeDocument/2006/relationships/image" Target="../media/image74.emf"/><Relationship Id="rId4" Type="http://schemas.openxmlformats.org/officeDocument/2006/relationships/image" Target="../media/image73.emf"/></Relationships>
</file>

<file path=ppt/slides/_rels/slide4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59.xml"/><Relationship Id="rId5" Type="http://schemas.openxmlformats.org/officeDocument/2006/relationships/image" Target="../media/image96.png"/><Relationship Id="rId4" Type="http://schemas.openxmlformats.org/officeDocument/2006/relationships/image" Target="../media/image95.png"/></Relationships>
</file>

<file path=ppt/slides/_rels/slide48.xml.rels><?xml version="1.0" encoding="UTF-8" standalone="yes"?>
<Relationships xmlns="http://schemas.openxmlformats.org/package/2006/relationships"><Relationship Id="rId3" Type="http://schemas.openxmlformats.org/officeDocument/2006/relationships/image" Target="../media/image97.jpg"/><Relationship Id="rId7" Type="http://schemas.openxmlformats.org/officeDocument/2006/relationships/image" Target="../media/image101.png"/><Relationship Id="rId2" Type="http://schemas.openxmlformats.org/officeDocument/2006/relationships/notesSlide" Target="../notesSlides/notesSlide36.xml"/><Relationship Id="rId1" Type="http://schemas.openxmlformats.org/officeDocument/2006/relationships/slideLayout" Target="../slideLayouts/slideLayout5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4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8.xml"/></Relationships>
</file>

<file path=ppt/slides/_rels/slide5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7.xml"/><Relationship Id="rId1" Type="http://schemas.openxmlformats.org/officeDocument/2006/relationships/slideLayout" Target="../slideLayouts/slideLayout53.xml"/><Relationship Id="rId5" Type="http://schemas.openxmlformats.org/officeDocument/2006/relationships/image" Target="../media/image105.svg"/><Relationship Id="rId4" Type="http://schemas.openxmlformats.org/officeDocument/2006/relationships/image" Target="../media/image104.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9.xml"/><Relationship Id="rId1" Type="http://schemas.openxmlformats.org/officeDocument/2006/relationships/slideLayout" Target="../slideLayouts/slideLayout53.xml"/><Relationship Id="rId5" Type="http://schemas.openxmlformats.org/officeDocument/2006/relationships/image" Target="../media/image108.png"/><Relationship Id="rId4" Type="http://schemas.openxmlformats.org/officeDocument/2006/relationships/image" Target="../media/image107.png"/></Relationships>
</file>

<file path=ppt/slides/_rels/slide5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53.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4.png"/><Relationship Id="rId1" Type="http://schemas.openxmlformats.org/officeDocument/2006/relationships/slideLayout" Target="../slideLayouts/slideLayout56.xml"/><Relationship Id="rId5" Type="http://schemas.openxmlformats.org/officeDocument/2006/relationships/image" Target="../media/image116.svg"/><Relationship Id="rId4" Type="http://schemas.openxmlformats.org/officeDocument/2006/relationships/image" Target="../media/image115.png"/></Relationships>
</file>

<file path=ppt/slides/_rels/slide5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56.xml"/></Relationships>
</file>

<file path=ppt/slides/_rels/slide5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0.xml"/><Relationship Id="rId1" Type="http://schemas.openxmlformats.org/officeDocument/2006/relationships/slideLayout" Target="../slideLayouts/slideLayout56.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sv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53.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6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4.png"/><Relationship Id="rId18" Type="http://schemas.openxmlformats.org/officeDocument/2006/relationships/image" Target="../media/image133.png"/><Relationship Id="rId3" Type="http://schemas.openxmlformats.org/officeDocument/2006/relationships/image" Target="../media/image123.jpeg"/><Relationship Id="rId7" Type="http://schemas.openxmlformats.org/officeDocument/2006/relationships/image" Target="../media/image126.jpeg"/><Relationship Id="rId12" Type="http://schemas.openxmlformats.org/officeDocument/2006/relationships/image" Target="../media/image48.png"/><Relationship Id="rId17" Type="http://schemas.openxmlformats.org/officeDocument/2006/relationships/image" Target="../media/image132.png"/><Relationship Id="rId2" Type="http://schemas.openxmlformats.org/officeDocument/2006/relationships/notesSlide" Target="../notesSlides/notesSlide42.xml"/><Relationship Id="rId16" Type="http://schemas.openxmlformats.org/officeDocument/2006/relationships/image" Target="../media/image131.png"/><Relationship Id="rId20" Type="http://schemas.openxmlformats.org/officeDocument/2006/relationships/image" Target="../media/image135.png"/><Relationship Id="rId1" Type="http://schemas.openxmlformats.org/officeDocument/2006/relationships/slideLayout" Target="../slideLayouts/slideLayout54.xml"/><Relationship Id="rId6" Type="http://schemas.openxmlformats.org/officeDocument/2006/relationships/image" Target="../media/image125.jpeg"/><Relationship Id="rId11" Type="http://schemas.openxmlformats.org/officeDocument/2006/relationships/image" Target="../media/image47.jpeg"/><Relationship Id="rId5" Type="http://schemas.openxmlformats.org/officeDocument/2006/relationships/image" Target="../media/image124.jpeg"/><Relationship Id="rId15" Type="http://schemas.openxmlformats.org/officeDocument/2006/relationships/image" Target="../media/image130.png"/><Relationship Id="rId10" Type="http://schemas.openxmlformats.org/officeDocument/2006/relationships/image" Target="../media/image128.png"/><Relationship Id="rId19" Type="http://schemas.openxmlformats.org/officeDocument/2006/relationships/image" Target="../media/image134.png"/><Relationship Id="rId4" Type="http://schemas.openxmlformats.org/officeDocument/2006/relationships/image" Target="../media/image43.png"/><Relationship Id="rId9" Type="http://schemas.openxmlformats.org/officeDocument/2006/relationships/image" Target="../media/image127.jpeg"/><Relationship Id="rId14" Type="http://schemas.openxmlformats.org/officeDocument/2006/relationships/image" Target="../media/image12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7.xml"/><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3F87C-4136-0C4E-9D80-20B66480ADFB}"/>
              </a:ext>
            </a:extLst>
          </p:cNvPr>
          <p:cNvSpPr>
            <a:spLocks noGrp="1"/>
          </p:cNvSpPr>
          <p:nvPr>
            <p:ph type="ctrTitle"/>
          </p:nvPr>
        </p:nvSpPr>
        <p:spPr>
          <a:xfrm>
            <a:off x="1755510" y="1661417"/>
            <a:ext cx="9144000" cy="2387600"/>
          </a:xfrm>
        </p:spPr>
        <p:txBody>
          <a:bodyPr>
            <a:normAutofit/>
          </a:bodyPr>
          <a:lstStyle/>
          <a:p>
            <a:pPr algn="ctr"/>
            <a:r>
              <a:rPr lang="en-US" sz="3600" dirty="0"/>
              <a:t>Community, Academic, and Public Health Partnerships: the Key to Ending the HIV Epidemic in the U.S</a:t>
            </a:r>
          </a:p>
        </p:txBody>
      </p:sp>
      <p:sp>
        <p:nvSpPr>
          <p:cNvPr id="3" name="Subtitle 2">
            <a:extLst>
              <a:ext uri="{FF2B5EF4-FFF2-40B4-BE49-F238E27FC236}">
                <a16:creationId xmlns:a16="http://schemas.microsoft.com/office/drawing/2014/main" id="{2B78F069-963C-F84D-87CA-6CF29C56BEB9}"/>
              </a:ext>
            </a:extLst>
          </p:cNvPr>
          <p:cNvSpPr>
            <a:spLocks noGrp="1"/>
          </p:cNvSpPr>
          <p:nvPr>
            <p:ph type="subTitle" idx="1"/>
          </p:nvPr>
        </p:nvSpPr>
        <p:spPr>
          <a:xfrm>
            <a:off x="761998" y="4356261"/>
            <a:ext cx="11131025" cy="2085308"/>
          </a:xfrm>
        </p:spPr>
        <p:txBody>
          <a:bodyPr>
            <a:normAutofit lnSpcReduction="10000"/>
          </a:bodyPr>
          <a:lstStyle/>
          <a:p>
            <a:pPr algn="ctr"/>
            <a:r>
              <a:rPr lang="en-US" dirty="0"/>
              <a:t>Aadia Rana, MD, FIDSA</a:t>
            </a:r>
          </a:p>
          <a:p>
            <a:pPr algn="ctr"/>
            <a:r>
              <a:rPr lang="en-US" dirty="0"/>
              <a:t>Professor of Medicine UAB </a:t>
            </a:r>
            <a:r>
              <a:rPr lang="en-US" dirty="0" err="1"/>
              <a:t>Heersink</a:t>
            </a:r>
            <a:r>
              <a:rPr lang="en-US" dirty="0"/>
              <a:t> School of Medicine</a:t>
            </a:r>
          </a:p>
          <a:p>
            <a:pPr algn="ctr"/>
            <a:r>
              <a:rPr lang="en-US" dirty="0"/>
              <a:t>Director, Ending HIV in Alabama Scientific Working Group UAB CFAR</a:t>
            </a:r>
          </a:p>
          <a:p>
            <a:pPr algn="ctr"/>
            <a:r>
              <a:rPr lang="en-US" dirty="0"/>
              <a:t>University of Washington Fred Hutch CFAR</a:t>
            </a:r>
          </a:p>
          <a:p>
            <a:pPr algn="ctr"/>
            <a:r>
              <a:rPr lang="en-US" dirty="0"/>
              <a:t>Nov 2, 2023</a:t>
            </a:r>
          </a:p>
        </p:txBody>
      </p:sp>
    </p:spTree>
    <p:extLst>
      <p:ext uri="{BB962C8B-B14F-4D97-AF65-F5344CB8AC3E}">
        <p14:creationId xmlns:p14="http://schemas.microsoft.com/office/powerpoint/2010/main" val="10093388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9573" y="1114978"/>
            <a:ext cx="4029258" cy="5179634"/>
          </a:xfrm>
        </p:spPr>
        <p:txBody>
          <a:bodyPr>
            <a:normAutofit fontScale="85000" lnSpcReduction="20000"/>
          </a:bodyPr>
          <a:lstStyle/>
          <a:p>
            <a:r>
              <a:rPr lang="en-US" dirty="0"/>
              <a:t>HIV Testing, Prevention, and Care:</a:t>
            </a:r>
          </a:p>
          <a:p>
            <a:pPr lvl="1"/>
            <a:r>
              <a:rPr lang="en-US" dirty="0"/>
              <a:t>Private Clinics</a:t>
            </a:r>
          </a:p>
          <a:p>
            <a:pPr lvl="1"/>
            <a:r>
              <a:rPr lang="en-US" dirty="0"/>
              <a:t>Public Health Clinics</a:t>
            </a:r>
          </a:p>
          <a:p>
            <a:pPr lvl="1"/>
            <a:r>
              <a:rPr lang="en-US" dirty="0"/>
              <a:t>Federally Qualified Health Centers (Primary Care)</a:t>
            </a:r>
          </a:p>
          <a:p>
            <a:pPr lvl="1"/>
            <a:r>
              <a:rPr lang="en-US" dirty="0"/>
              <a:t>Academic Health Centers</a:t>
            </a:r>
          </a:p>
          <a:p>
            <a:pPr lvl="1"/>
            <a:r>
              <a:rPr lang="en-US" dirty="0"/>
              <a:t>Pregnancy care, HIV care, Infant care in 3 different locations</a:t>
            </a:r>
          </a:p>
          <a:p>
            <a:r>
              <a:rPr lang="en-US" dirty="0"/>
              <a:t>Funded by:</a:t>
            </a:r>
          </a:p>
          <a:p>
            <a:pPr lvl="1"/>
            <a:r>
              <a:rPr lang="en-US" dirty="0"/>
              <a:t>Private Insurance</a:t>
            </a:r>
          </a:p>
          <a:p>
            <a:pPr lvl="1"/>
            <a:r>
              <a:rPr lang="en-US" dirty="0"/>
              <a:t>Medicare &gt;65 years</a:t>
            </a:r>
          </a:p>
          <a:p>
            <a:pPr lvl="1"/>
            <a:r>
              <a:rPr lang="en-US" dirty="0"/>
              <a:t>Medicaid – state determines eligibility</a:t>
            </a:r>
          </a:p>
          <a:p>
            <a:pPr lvl="1"/>
            <a:r>
              <a:rPr lang="en-US" dirty="0"/>
              <a:t>Federal Ryan White Program Clinics</a:t>
            </a:r>
          </a:p>
          <a:p>
            <a:pPr lvl="2"/>
            <a:r>
              <a:rPr lang="en-US" dirty="0"/>
              <a:t>Only covers HIV Care; program can be used to purchase private health insurance but regular certifications required. </a:t>
            </a:r>
          </a:p>
          <a:p>
            <a:pPr lvl="2"/>
            <a:r>
              <a:rPr lang="en-US" dirty="0"/>
              <a:t>Ryan White Clinics CANNOT use funds to provide </a:t>
            </a:r>
            <a:r>
              <a:rPr lang="en-US" dirty="0" err="1"/>
              <a:t>PrEP</a:t>
            </a:r>
            <a:r>
              <a:rPr lang="en-US" dirty="0"/>
              <a:t> services</a:t>
            </a:r>
          </a:p>
        </p:txBody>
      </p:sp>
      <p:sp>
        <p:nvSpPr>
          <p:cNvPr id="2" name="Title 1"/>
          <p:cNvSpPr>
            <a:spLocks noGrp="1"/>
          </p:cNvSpPr>
          <p:nvPr>
            <p:ph type="title"/>
          </p:nvPr>
        </p:nvSpPr>
        <p:spPr>
          <a:xfrm>
            <a:off x="536364" y="239124"/>
            <a:ext cx="10636465" cy="768545"/>
          </a:xfrm>
        </p:spPr>
        <p:txBody>
          <a:bodyPr>
            <a:normAutofit/>
          </a:bodyPr>
          <a:lstStyle/>
          <a:p>
            <a:r>
              <a:rPr lang="en-US" dirty="0"/>
              <a:t>Fragmented Health Care Delivery in the U.S. </a:t>
            </a:r>
          </a:p>
        </p:txBody>
      </p:sp>
      <p:sp>
        <p:nvSpPr>
          <p:cNvPr id="4" name="Footer Placeholder 3"/>
          <p:cNvSpPr>
            <a:spLocks noGrp="1"/>
          </p:cNvSpPr>
          <p:nvPr>
            <p:ph type="ftr" sz="quarter" idx="10"/>
          </p:nvPr>
        </p:nvSpPr>
        <p:spPr/>
        <p:txBody>
          <a:bodyPr/>
          <a:lstStyle/>
          <a:p>
            <a:pPr>
              <a:defRPr/>
            </a:pPr>
            <a:r>
              <a:rPr lang="en-US"/>
              <a:t>UAB HEERSINK SCHOOL OF MEDICINE</a:t>
            </a:r>
          </a:p>
        </p:txBody>
      </p:sp>
      <p:pic>
        <p:nvPicPr>
          <p:cNvPr id="5" name="Picture 4"/>
          <p:cNvPicPr>
            <a:picLocks noChangeAspect="1"/>
          </p:cNvPicPr>
          <p:nvPr/>
        </p:nvPicPr>
        <p:blipFill>
          <a:blip r:embed="rId3"/>
          <a:stretch>
            <a:fillRect/>
          </a:stretch>
        </p:blipFill>
        <p:spPr>
          <a:xfrm>
            <a:off x="4482722" y="1315556"/>
            <a:ext cx="7709278" cy="4282932"/>
          </a:xfrm>
          <a:prstGeom prst="rect">
            <a:avLst/>
          </a:prstGeom>
        </p:spPr>
      </p:pic>
      <p:pic>
        <p:nvPicPr>
          <p:cNvPr id="6" name="Picture 5"/>
          <p:cNvPicPr>
            <a:picLocks noChangeAspect="1"/>
          </p:cNvPicPr>
          <p:nvPr/>
        </p:nvPicPr>
        <p:blipFill rotWithShape="1">
          <a:blip r:embed="rId4"/>
          <a:srcRect t="4210" b="43503"/>
          <a:stretch/>
        </p:blipFill>
        <p:spPr>
          <a:xfrm>
            <a:off x="4525236" y="1251669"/>
            <a:ext cx="6746465" cy="4609268"/>
          </a:xfrm>
          <a:prstGeom prst="rect">
            <a:avLst/>
          </a:prstGeom>
        </p:spPr>
      </p:pic>
    </p:spTree>
    <p:extLst>
      <p:ext uri="{BB962C8B-B14F-4D97-AF65-F5344CB8AC3E}">
        <p14:creationId xmlns:p14="http://schemas.microsoft.com/office/powerpoint/2010/main" val="223118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394D-D046-4F45-8A61-AA2D063ABFFF}"/>
              </a:ext>
            </a:extLst>
          </p:cNvPr>
          <p:cNvSpPr>
            <a:spLocks noGrp="1"/>
          </p:cNvSpPr>
          <p:nvPr>
            <p:ph type="ctrTitle"/>
          </p:nvPr>
        </p:nvSpPr>
        <p:spPr/>
        <p:txBody>
          <a:bodyPr/>
          <a:lstStyle/>
          <a:p>
            <a:r>
              <a:rPr lang="en-US" dirty="0"/>
              <a:t>ENDING THE EPIDEMIC IN THE UNITED STATES</a:t>
            </a:r>
          </a:p>
        </p:txBody>
      </p:sp>
      <p:sp>
        <p:nvSpPr>
          <p:cNvPr id="3" name="Subtitle 2">
            <a:extLst>
              <a:ext uri="{FF2B5EF4-FFF2-40B4-BE49-F238E27FC236}">
                <a16:creationId xmlns:a16="http://schemas.microsoft.com/office/drawing/2014/main" id="{84EFE392-F960-0E45-87CB-E95D67AEBE96}"/>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550490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a:srcRect t="18205"/>
          <a:stretch/>
        </p:blipFill>
        <p:spPr>
          <a:xfrm>
            <a:off x="1288761" y="1348510"/>
            <a:ext cx="9683964" cy="4556702"/>
          </a:xfrm>
          <a:prstGeom prst="rect">
            <a:avLst/>
          </a:prstGeom>
        </p:spPr>
      </p:pic>
      <p:sp>
        <p:nvSpPr>
          <p:cNvPr id="4" name="Title 3"/>
          <p:cNvSpPr>
            <a:spLocks noGrp="1"/>
          </p:cNvSpPr>
          <p:nvPr>
            <p:ph type="title"/>
          </p:nvPr>
        </p:nvSpPr>
        <p:spPr/>
        <p:txBody>
          <a:bodyPr>
            <a:normAutofit fontScale="90000"/>
          </a:bodyPr>
          <a:lstStyle/>
          <a:p>
            <a:pPr algn="ctr"/>
            <a:r>
              <a:rPr lang="en-US" dirty="0"/>
              <a:t>We have the evidence-based tools, but implementation is critical</a:t>
            </a:r>
          </a:p>
        </p:txBody>
      </p:sp>
      <p:pic>
        <p:nvPicPr>
          <p:cNvPr id="7" name="Picture 6"/>
          <p:cNvPicPr>
            <a:picLocks noChangeAspect="1"/>
          </p:cNvPicPr>
          <p:nvPr/>
        </p:nvPicPr>
        <p:blipFill>
          <a:blip r:embed="rId3"/>
          <a:stretch>
            <a:fillRect/>
          </a:stretch>
        </p:blipFill>
        <p:spPr>
          <a:xfrm>
            <a:off x="415636" y="907781"/>
            <a:ext cx="3777673" cy="881457"/>
          </a:xfrm>
          <a:prstGeom prst="rect">
            <a:avLst/>
          </a:prstGeom>
        </p:spPr>
      </p:pic>
      <p:sp>
        <p:nvSpPr>
          <p:cNvPr id="8" name="TextBox 7"/>
          <p:cNvSpPr txBox="1"/>
          <p:nvPr/>
        </p:nvSpPr>
        <p:spPr>
          <a:xfrm>
            <a:off x="2415" y="5823789"/>
            <a:ext cx="12256655" cy="369332"/>
          </a:xfrm>
          <a:prstGeom prst="rect">
            <a:avLst/>
          </a:prstGeom>
          <a:noFill/>
        </p:spPr>
        <p:txBody>
          <a:bodyPr wrap="square" rtlCol="0">
            <a:spAutoFit/>
          </a:bodyPr>
          <a:lstStyle/>
          <a:p>
            <a:r>
              <a:rPr lang="en-US"/>
              <a:t>https://www.cdc.gov/hiv/research/interventionresearch/compendium/index.html</a:t>
            </a:r>
            <a:endParaRPr lang="en-US" dirty="0"/>
          </a:p>
        </p:txBody>
      </p:sp>
    </p:spTree>
    <p:extLst>
      <p:ext uri="{BB962C8B-B14F-4D97-AF65-F5344CB8AC3E}">
        <p14:creationId xmlns:p14="http://schemas.microsoft.com/office/powerpoint/2010/main" val="1120436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505647639"/>
              </p:ext>
            </p:extLst>
          </p:nvPr>
        </p:nvGraphicFramePr>
        <p:xfrm>
          <a:off x="609599" y="341745"/>
          <a:ext cx="10557165" cy="56341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1"/>
          <p:cNvSpPr>
            <a:spLocks noGrp="1"/>
          </p:cNvSpPr>
          <p:nvPr>
            <p:ph type="ftr" sz="quarter" idx="11"/>
          </p:nvPr>
        </p:nvSpPr>
        <p:spPr/>
        <p:txBody>
          <a:bodyPr/>
          <a:lstStyle/>
          <a:p>
            <a:pPr>
              <a:defRPr/>
            </a:pPr>
            <a:r>
              <a:rPr lang="en-US"/>
              <a:t>UAB HEERSINK SCHOOL OF MEDICINE</a:t>
            </a:r>
          </a:p>
        </p:txBody>
      </p:sp>
    </p:spTree>
    <p:extLst>
      <p:ext uri="{BB962C8B-B14F-4D97-AF65-F5344CB8AC3E}">
        <p14:creationId xmlns:p14="http://schemas.microsoft.com/office/powerpoint/2010/main" val="27584418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139688" y="1142680"/>
            <a:ext cx="9025336" cy="5078103"/>
          </a:xfrm>
          <a:prstGeom prst="rect">
            <a:avLst/>
          </a:prstGeom>
        </p:spPr>
      </p:pic>
      <p:sp>
        <p:nvSpPr>
          <p:cNvPr id="8" name="Oval 7"/>
          <p:cNvSpPr/>
          <p:nvPr/>
        </p:nvSpPr>
        <p:spPr>
          <a:xfrm>
            <a:off x="7235687" y="1837635"/>
            <a:ext cx="998331" cy="1033669"/>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pPr>
              <a:defRPr/>
            </a:pPr>
            <a:r>
              <a:rPr lang="en-US"/>
              <a:t>UAB HEERSINK SCHOOL OF MEDICINE</a:t>
            </a:r>
          </a:p>
        </p:txBody>
      </p:sp>
    </p:spTree>
    <p:extLst>
      <p:ext uri="{BB962C8B-B14F-4D97-AF65-F5344CB8AC3E}">
        <p14:creationId xmlns:p14="http://schemas.microsoft.com/office/powerpoint/2010/main" val="2218841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394D-D046-4F45-8A61-AA2D063ABFFF}"/>
              </a:ext>
            </a:extLst>
          </p:cNvPr>
          <p:cNvSpPr>
            <a:spLocks noGrp="1"/>
          </p:cNvSpPr>
          <p:nvPr>
            <p:ph type="ctrTitle"/>
          </p:nvPr>
        </p:nvSpPr>
        <p:spPr/>
        <p:txBody>
          <a:bodyPr/>
          <a:lstStyle/>
          <a:p>
            <a:r>
              <a:rPr lang="en-US" dirty="0"/>
              <a:t>ENDING THE EPIDEMIC IN ALABAMA</a:t>
            </a:r>
          </a:p>
        </p:txBody>
      </p:sp>
      <p:sp>
        <p:nvSpPr>
          <p:cNvPr id="3" name="Subtitle 2">
            <a:extLst>
              <a:ext uri="{FF2B5EF4-FFF2-40B4-BE49-F238E27FC236}">
                <a16:creationId xmlns:a16="http://schemas.microsoft.com/office/drawing/2014/main" id="{84EFE392-F960-0E45-87CB-E95D67AEBE96}"/>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1878449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360" y="164056"/>
            <a:ext cx="10573597" cy="768545"/>
          </a:xfrm>
        </p:spPr>
        <p:txBody>
          <a:bodyPr>
            <a:normAutofit/>
          </a:bodyPr>
          <a:lstStyle/>
          <a:p>
            <a:pPr algn="ctr"/>
            <a:r>
              <a:rPr lang="en-US" dirty="0"/>
              <a:t>Rates of Persons living with HIV in Alabama, 2019</a:t>
            </a:r>
          </a:p>
        </p:txBody>
      </p:sp>
      <p:sp>
        <p:nvSpPr>
          <p:cNvPr id="3" name="Footer Placeholder 2"/>
          <p:cNvSpPr>
            <a:spLocks noGrp="1"/>
          </p:cNvSpPr>
          <p:nvPr>
            <p:ph type="ftr" sz="quarter" idx="11"/>
          </p:nvPr>
        </p:nvSpPr>
        <p:spPr/>
        <p:txBody>
          <a:bodyPr/>
          <a:lstStyle/>
          <a:p>
            <a:pPr>
              <a:defRPr/>
            </a:pPr>
            <a:r>
              <a:rPr lang="en-US"/>
              <a:t>UAB HEERSINK SCHOOL OF MEDICINE</a:t>
            </a:r>
          </a:p>
        </p:txBody>
      </p:sp>
      <p:pic>
        <p:nvPicPr>
          <p:cNvPr id="4" name="Picture 3"/>
          <p:cNvPicPr>
            <a:picLocks noChangeAspect="1"/>
          </p:cNvPicPr>
          <p:nvPr/>
        </p:nvPicPr>
        <p:blipFill>
          <a:blip r:embed="rId3"/>
          <a:stretch>
            <a:fillRect/>
          </a:stretch>
        </p:blipFill>
        <p:spPr>
          <a:xfrm>
            <a:off x="2519024" y="790271"/>
            <a:ext cx="5452557" cy="5728484"/>
          </a:xfrm>
          <a:prstGeom prst="rect">
            <a:avLst/>
          </a:prstGeom>
        </p:spPr>
      </p:pic>
      <p:pic>
        <p:nvPicPr>
          <p:cNvPr id="5" name="Picture 4"/>
          <p:cNvPicPr>
            <a:picLocks noChangeAspect="1"/>
          </p:cNvPicPr>
          <p:nvPr/>
        </p:nvPicPr>
        <p:blipFill>
          <a:blip r:embed="rId4"/>
          <a:stretch>
            <a:fillRect/>
          </a:stretch>
        </p:blipFill>
        <p:spPr>
          <a:xfrm>
            <a:off x="218187" y="6484303"/>
            <a:ext cx="10128191" cy="308590"/>
          </a:xfrm>
          <a:prstGeom prst="rect">
            <a:avLst/>
          </a:prstGeom>
        </p:spPr>
      </p:pic>
      <p:sp>
        <p:nvSpPr>
          <p:cNvPr id="6" name="TextBox 5"/>
          <p:cNvSpPr txBox="1"/>
          <p:nvPr/>
        </p:nvSpPr>
        <p:spPr>
          <a:xfrm>
            <a:off x="8286638" y="5710576"/>
            <a:ext cx="3905362" cy="646331"/>
          </a:xfrm>
          <a:prstGeom prst="rect">
            <a:avLst/>
          </a:prstGeom>
          <a:noFill/>
        </p:spPr>
        <p:txBody>
          <a:bodyPr wrap="square" rtlCol="0">
            <a:spAutoFit/>
          </a:bodyPr>
          <a:lstStyle/>
          <a:p>
            <a:r>
              <a:rPr lang="en-US" dirty="0"/>
              <a:t>https://aidsvu.org/local-data/united-states/south/alabama/</a:t>
            </a:r>
          </a:p>
        </p:txBody>
      </p:sp>
      <p:sp>
        <p:nvSpPr>
          <p:cNvPr id="7" name="Oval 6"/>
          <p:cNvSpPr/>
          <p:nvPr/>
        </p:nvSpPr>
        <p:spPr>
          <a:xfrm>
            <a:off x="5220929" y="2690106"/>
            <a:ext cx="147484" cy="14748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a:stretch>
            <a:fillRect/>
          </a:stretch>
        </p:blipFill>
        <p:spPr>
          <a:xfrm>
            <a:off x="4055308" y="5564259"/>
            <a:ext cx="152413" cy="146317"/>
          </a:xfrm>
          <a:prstGeom prst="rect">
            <a:avLst/>
          </a:prstGeom>
        </p:spPr>
      </p:pic>
      <p:sp>
        <p:nvSpPr>
          <p:cNvPr id="10" name="5-Point Star 9"/>
          <p:cNvSpPr/>
          <p:nvPr/>
        </p:nvSpPr>
        <p:spPr>
          <a:xfrm>
            <a:off x="5804965" y="3970266"/>
            <a:ext cx="283169" cy="312666"/>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961357" y="2879098"/>
            <a:ext cx="985192" cy="369332"/>
          </a:xfrm>
          <a:prstGeom prst="rect">
            <a:avLst/>
          </a:prstGeom>
          <a:noFill/>
        </p:spPr>
        <p:txBody>
          <a:bodyPr wrap="square" rtlCol="0">
            <a:spAutoFit/>
          </a:bodyPr>
          <a:lstStyle/>
          <a:p>
            <a:r>
              <a:rPr lang="en-US" b="1" dirty="0">
                <a:solidFill>
                  <a:srgbClr val="FFFF00"/>
                </a:solidFill>
              </a:rPr>
              <a:t>BHM</a:t>
            </a:r>
          </a:p>
        </p:txBody>
      </p:sp>
      <p:sp>
        <p:nvSpPr>
          <p:cNvPr id="12" name="TextBox 11"/>
          <p:cNvSpPr txBox="1"/>
          <p:nvPr/>
        </p:nvSpPr>
        <p:spPr>
          <a:xfrm>
            <a:off x="3917172" y="5105455"/>
            <a:ext cx="985192" cy="369332"/>
          </a:xfrm>
          <a:prstGeom prst="rect">
            <a:avLst/>
          </a:prstGeom>
          <a:noFill/>
        </p:spPr>
        <p:txBody>
          <a:bodyPr wrap="square" rtlCol="0">
            <a:spAutoFit/>
          </a:bodyPr>
          <a:lstStyle/>
          <a:p>
            <a:r>
              <a:rPr lang="en-US" b="1" dirty="0">
                <a:solidFill>
                  <a:srgbClr val="FFFF00"/>
                </a:solidFill>
              </a:rPr>
              <a:t>Mobile</a:t>
            </a:r>
          </a:p>
        </p:txBody>
      </p:sp>
      <p:sp>
        <p:nvSpPr>
          <p:cNvPr id="13" name="TextBox 12"/>
          <p:cNvSpPr txBox="1"/>
          <p:nvPr/>
        </p:nvSpPr>
        <p:spPr>
          <a:xfrm>
            <a:off x="5171766" y="4334547"/>
            <a:ext cx="1683283" cy="369332"/>
          </a:xfrm>
          <a:prstGeom prst="rect">
            <a:avLst/>
          </a:prstGeom>
          <a:noFill/>
        </p:spPr>
        <p:txBody>
          <a:bodyPr wrap="square" rtlCol="0">
            <a:spAutoFit/>
          </a:bodyPr>
          <a:lstStyle/>
          <a:p>
            <a:r>
              <a:rPr lang="en-US" b="1" dirty="0">
                <a:solidFill>
                  <a:srgbClr val="FFFF00"/>
                </a:solidFill>
              </a:rPr>
              <a:t>Montgomery</a:t>
            </a:r>
          </a:p>
        </p:txBody>
      </p:sp>
    </p:spTree>
    <p:extLst>
      <p:ext uri="{BB962C8B-B14F-4D97-AF65-F5344CB8AC3E}">
        <p14:creationId xmlns:p14="http://schemas.microsoft.com/office/powerpoint/2010/main" val="796612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Alabama HIV Incidence, Prevalence, and Deaths, 1982-2019</a:t>
            </a:r>
          </a:p>
        </p:txBody>
      </p:sp>
      <p:sp>
        <p:nvSpPr>
          <p:cNvPr id="3" name="Footer Placeholder 2"/>
          <p:cNvSpPr>
            <a:spLocks noGrp="1"/>
          </p:cNvSpPr>
          <p:nvPr>
            <p:ph type="ftr" sz="quarter" idx="11"/>
          </p:nvPr>
        </p:nvSpPr>
        <p:spPr/>
        <p:txBody>
          <a:bodyPr/>
          <a:lstStyle/>
          <a:p>
            <a:pPr>
              <a:defRPr/>
            </a:pPr>
            <a:r>
              <a:rPr lang="en-US"/>
              <a:t>UAB HEERSINK SCHOOL OF MEDICINE</a:t>
            </a:r>
          </a:p>
        </p:txBody>
      </p:sp>
      <p:pic>
        <p:nvPicPr>
          <p:cNvPr id="4" name="Picture 3"/>
          <p:cNvPicPr>
            <a:picLocks noChangeAspect="1"/>
          </p:cNvPicPr>
          <p:nvPr/>
        </p:nvPicPr>
        <p:blipFill>
          <a:blip r:embed="rId3"/>
          <a:stretch>
            <a:fillRect/>
          </a:stretch>
        </p:blipFill>
        <p:spPr>
          <a:xfrm>
            <a:off x="1262230" y="1387302"/>
            <a:ext cx="8961353" cy="5287417"/>
          </a:xfrm>
          <a:prstGeom prst="rect">
            <a:avLst/>
          </a:prstGeom>
        </p:spPr>
      </p:pic>
      <p:sp>
        <p:nvSpPr>
          <p:cNvPr id="5" name="TextBox 4"/>
          <p:cNvSpPr txBox="1"/>
          <p:nvPr/>
        </p:nvSpPr>
        <p:spPr>
          <a:xfrm>
            <a:off x="1362752" y="1667731"/>
            <a:ext cx="4094152" cy="369332"/>
          </a:xfrm>
          <a:prstGeom prst="rect">
            <a:avLst/>
          </a:prstGeom>
          <a:solidFill>
            <a:schemeClr val="bg1"/>
          </a:solidFill>
        </p:spPr>
        <p:txBody>
          <a:bodyPr wrap="square" rtlCol="0">
            <a:spAutoFit/>
          </a:bodyPr>
          <a:lstStyle/>
          <a:p>
            <a:endParaRPr lang="en-US" dirty="0"/>
          </a:p>
        </p:txBody>
      </p:sp>
      <p:sp>
        <p:nvSpPr>
          <p:cNvPr id="6" name="TextBox 5"/>
          <p:cNvSpPr txBox="1"/>
          <p:nvPr/>
        </p:nvSpPr>
        <p:spPr>
          <a:xfrm>
            <a:off x="1645920" y="6423252"/>
            <a:ext cx="12424041" cy="369332"/>
          </a:xfrm>
          <a:prstGeom prst="rect">
            <a:avLst/>
          </a:prstGeom>
          <a:noFill/>
        </p:spPr>
        <p:txBody>
          <a:bodyPr wrap="square" rtlCol="0">
            <a:spAutoFit/>
          </a:bodyPr>
          <a:lstStyle/>
          <a:p>
            <a:r>
              <a:rPr lang="en-US"/>
              <a:t>www.alabamapublichealth.gov/hiv/assets/hivsurveillanceannualreport_2019.pdf</a:t>
            </a:r>
            <a:endParaRPr lang="en-US" dirty="0"/>
          </a:p>
        </p:txBody>
      </p:sp>
    </p:spTree>
    <p:extLst>
      <p:ext uri="{BB962C8B-B14F-4D97-AF65-F5344CB8AC3E}">
        <p14:creationId xmlns:p14="http://schemas.microsoft.com/office/powerpoint/2010/main" val="22505602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60975" y="6604000"/>
            <a:ext cx="5442516" cy="253916"/>
          </a:xfrm>
          <a:prstGeom prst="rect">
            <a:avLst/>
          </a:prstGeom>
          <a:noFill/>
        </p:spPr>
        <p:txBody>
          <a:bodyPr wrap="none">
            <a:spAutoFit/>
          </a:bodyPr>
          <a:lstStyle/>
          <a:p>
            <a:pPr>
              <a:defRPr/>
            </a:pPr>
            <a:r>
              <a:rPr lang="en-US" sz="1050" dirty="0"/>
              <a:t>https://www.alabamapublichealth.gov/hiv/assets/hivcontinuumcare_2020_preliminary.pdf</a:t>
            </a:r>
          </a:p>
        </p:txBody>
      </p:sp>
      <p:sp>
        <p:nvSpPr>
          <p:cNvPr id="6" name="Title 5"/>
          <p:cNvSpPr>
            <a:spLocks noGrp="1"/>
          </p:cNvSpPr>
          <p:nvPr>
            <p:ph type="title"/>
          </p:nvPr>
        </p:nvSpPr>
        <p:spPr/>
        <p:txBody>
          <a:bodyPr>
            <a:normAutofit fontScale="90000"/>
          </a:bodyPr>
          <a:lstStyle/>
          <a:p>
            <a:pPr algn="ctr">
              <a:defRPr/>
            </a:pPr>
            <a:r>
              <a:rPr lang="en-US" sz="4400" dirty="0">
                <a:effectLst>
                  <a:outerShdw blurRad="38100" dist="38100" dir="2700000" algn="tl">
                    <a:srgbClr val="000000">
                      <a:alpha val="43137"/>
                    </a:srgbClr>
                  </a:outerShdw>
                </a:effectLst>
              </a:rPr>
              <a:t>Ending the HIV Epidemic: </a:t>
            </a:r>
            <a:br>
              <a:rPr lang="en-US" sz="4400" dirty="0">
                <a:effectLst>
                  <a:outerShdw blurRad="38100" dist="38100" dir="2700000" algn="tl">
                    <a:srgbClr val="000000">
                      <a:alpha val="43137"/>
                    </a:srgbClr>
                  </a:outerShdw>
                </a:effectLst>
              </a:rPr>
            </a:br>
            <a:r>
              <a:rPr lang="en-US" sz="4400" dirty="0">
                <a:effectLst>
                  <a:outerShdw blurRad="38100" dist="38100" dir="2700000" algn="tl">
                    <a:srgbClr val="000000">
                      <a:alpha val="43137"/>
                    </a:srgbClr>
                  </a:outerShdw>
                </a:effectLst>
              </a:rPr>
              <a:t>A Plan for </a:t>
            </a:r>
            <a:r>
              <a:rPr lang="en-US" sz="4400" b="1" dirty="0">
                <a:effectLst>
                  <a:outerShdw blurRad="38100" dist="38100" dir="2700000" algn="tl">
                    <a:srgbClr val="000000">
                      <a:alpha val="43137"/>
                    </a:srgbClr>
                  </a:outerShdw>
                </a:effectLst>
              </a:rPr>
              <a:t>Alabama</a:t>
            </a:r>
            <a:endParaRPr lang="en-US" sz="4400" dirty="0"/>
          </a:p>
        </p:txBody>
      </p:sp>
      <p:sp>
        <p:nvSpPr>
          <p:cNvPr id="8" name="TextBox 7"/>
          <p:cNvSpPr txBox="1"/>
          <p:nvPr/>
        </p:nvSpPr>
        <p:spPr>
          <a:xfrm>
            <a:off x="3203575" y="6604000"/>
            <a:ext cx="735013" cy="254000"/>
          </a:xfrm>
          <a:prstGeom prst="rect">
            <a:avLst/>
          </a:prstGeom>
          <a:noFill/>
        </p:spPr>
        <p:txBody>
          <a:bodyPr wrap="none">
            <a:spAutoFit/>
          </a:bodyPr>
          <a:lstStyle/>
          <a:p>
            <a:pPr>
              <a:defRPr/>
            </a:pPr>
            <a:r>
              <a:rPr lang="en-US" sz="1050" dirty="0"/>
              <a:t>2019 data</a:t>
            </a:r>
          </a:p>
        </p:txBody>
      </p:sp>
      <p:sp>
        <p:nvSpPr>
          <p:cNvPr id="2" name="Footer Placeholder 1"/>
          <p:cNvSpPr>
            <a:spLocks noGrp="1"/>
          </p:cNvSpPr>
          <p:nvPr>
            <p:ph type="ftr" sz="quarter" idx="11"/>
          </p:nvPr>
        </p:nvSpPr>
        <p:spPr/>
        <p:txBody>
          <a:bodyPr/>
          <a:lstStyle/>
          <a:p>
            <a:pPr>
              <a:defRPr/>
            </a:pPr>
            <a:r>
              <a:rPr lang="en-US"/>
              <a:t>UAB HEERSINK SCHOOL OF MEDICINE</a:t>
            </a:r>
          </a:p>
        </p:txBody>
      </p:sp>
      <p:pic>
        <p:nvPicPr>
          <p:cNvPr id="3" name="Picture 2"/>
          <p:cNvPicPr>
            <a:picLocks noChangeAspect="1"/>
          </p:cNvPicPr>
          <p:nvPr/>
        </p:nvPicPr>
        <p:blipFill>
          <a:blip r:embed="rId3"/>
          <a:stretch>
            <a:fillRect/>
          </a:stretch>
        </p:blipFill>
        <p:spPr>
          <a:xfrm>
            <a:off x="1327354" y="1397314"/>
            <a:ext cx="10477255" cy="4990744"/>
          </a:xfrm>
          <a:prstGeom prst="rect">
            <a:avLst/>
          </a:prstGeom>
        </p:spPr>
      </p:pic>
    </p:spTree>
    <p:extLst>
      <p:ext uri="{BB962C8B-B14F-4D97-AF65-F5344CB8AC3E}">
        <p14:creationId xmlns:p14="http://schemas.microsoft.com/office/powerpoint/2010/main" val="416180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Alabama </a:t>
            </a:r>
            <a:r>
              <a:rPr lang="en-US" dirty="0" err="1"/>
              <a:t>PrEP</a:t>
            </a:r>
            <a:r>
              <a:rPr lang="en-US" dirty="0"/>
              <a:t> to Need Ratio</a:t>
            </a:r>
          </a:p>
        </p:txBody>
      </p:sp>
      <p:pic>
        <p:nvPicPr>
          <p:cNvPr id="5" name="Content Placeholder 4"/>
          <p:cNvPicPr>
            <a:picLocks noGrp="1" noChangeAspect="1"/>
          </p:cNvPicPr>
          <p:nvPr>
            <p:ph idx="1"/>
          </p:nvPr>
        </p:nvPicPr>
        <p:blipFill>
          <a:blip r:embed="rId3"/>
          <a:stretch>
            <a:fillRect/>
          </a:stretch>
        </p:blipFill>
        <p:spPr>
          <a:xfrm>
            <a:off x="2168254" y="1087374"/>
            <a:ext cx="8451228" cy="4841302"/>
          </a:xfrm>
          <a:prstGeom prst="rect">
            <a:avLst/>
          </a:prstGeom>
        </p:spPr>
      </p:pic>
      <p:sp>
        <p:nvSpPr>
          <p:cNvPr id="4" name="Footer Placeholder 3"/>
          <p:cNvSpPr>
            <a:spLocks noGrp="1"/>
          </p:cNvSpPr>
          <p:nvPr>
            <p:ph type="ftr" sz="quarter" idx="11"/>
          </p:nvPr>
        </p:nvSpPr>
        <p:spPr/>
        <p:txBody>
          <a:bodyPr/>
          <a:lstStyle/>
          <a:p>
            <a:pPr>
              <a:defRPr/>
            </a:pPr>
            <a:r>
              <a:rPr lang="en-US"/>
              <a:t>UAB HEERSINK SCHOOL OF MEDICINE</a:t>
            </a:r>
          </a:p>
        </p:txBody>
      </p:sp>
      <p:pic>
        <p:nvPicPr>
          <p:cNvPr id="6" name="Picture 5"/>
          <p:cNvPicPr>
            <a:picLocks noChangeAspect="1"/>
          </p:cNvPicPr>
          <p:nvPr/>
        </p:nvPicPr>
        <p:blipFill>
          <a:blip r:embed="rId4"/>
          <a:stretch>
            <a:fillRect/>
          </a:stretch>
        </p:blipFill>
        <p:spPr>
          <a:xfrm>
            <a:off x="112088" y="2699750"/>
            <a:ext cx="2412390" cy="1616550"/>
          </a:xfrm>
          <a:prstGeom prst="rect">
            <a:avLst/>
          </a:prstGeom>
        </p:spPr>
      </p:pic>
      <p:sp>
        <p:nvSpPr>
          <p:cNvPr id="8" name="TextBox 7"/>
          <p:cNvSpPr txBox="1"/>
          <p:nvPr/>
        </p:nvSpPr>
        <p:spPr>
          <a:xfrm>
            <a:off x="0" y="5985778"/>
            <a:ext cx="8383429" cy="738664"/>
          </a:xfrm>
          <a:prstGeom prst="rect">
            <a:avLst/>
          </a:prstGeom>
          <a:noFill/>
        </p:spPr>
        <p:txBody>
          <a:bodyPr wrap="square" rtlCol="0">
            <a:spAutoFit/>
          </a:bodyPr>
          <a:lstStyle/>
          <a:p>
            <a:r>
              <a:rPr lang="en-US" sz="1400" dirty="0"/>
              <a:t>Sullivan P et al. </a:t>
            </a:r>
            <a:r>
              <a:rPr lang="en-US" sz="1400" i="1" dirty="0"/>
              <a:t>Trends in </a:t>
            </a:r>
            <a:r>
              <a:rPr lang="en-US" sz="1400" i="1" dirty="0" err="1"/>
              <a:t>PrEP</a:t>
            </a:r>
            <a:r>
              <a:rPr lang="en-US" sz="1400" i="1" dirty="0"/>
              <a:t> Inequity by Race and Census Region, United States, 2012-2021.</a:t>
            </a:r>
            <a:r>
              <a:rPr lang="en-US" sz="1400" dirty="0"/>
              <a:t> 24thInternational AIDS Conference (AIDS 2022), Montreal, oral abstract session OALBX01, 2022.https://aidsvu.org/local-data/united-states/south/alabama/</a:t>
            </a:r>
          </a:p>
        </p:txBody>
      </p:sp>
    </p:spTree>
    <p:extLst>
      <p:ext uri="{BB962C8B-B14F-4D97-AF65-F5344CB8AC3E}">
        <p14:creationId xmlns:p14="http://schemas.microsoft.com/office/powerpoint/2010/main" val="34187524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3B7881-1C09-0140-B5FB-02007C33AAD1}"/>
              </a:ext>
            </a:extLst>
          </p:cNvPr>
          <p:cNvSpPr>
            <a:spLocks noGrp="1"/>
          </p:cNvSpPr>
          <p:nvPr>
            <p:ph idx="1"/>
          </p:nvPr>
        </p:nvSpPr>
        <p:spPr/>
        <p:txBody>
          <a:bodyPr/>
          <a:lstStyle/>
          <a:p>
            <a:r>
              <a:rPr lang="en-US" dirty="0">
                <a:latin typeface="Proxima Nova Rg" panose="02000506030000020004" pitchFamily="2" charset="0"/>
              </a:rPr>
              <a:t>Overview of the HIV Epidemic in the United States</a:t>
            </a:r>
          </a:p>
          <a:p>
            <a:r>
              <a:rPr lang="en-US" dirty="0"/>
              <a:t>Ending the HIV Epidemic Initiative (EHE)</a:t>
            </a:r>
            <a:endParaRPr lang="en-US" dirty="0">
              <a:latin typeface="Proxima Nova Rg" panose="02000506030000020004" pitchFamily="2" charset="0"/>
            </a:endParaRPr>
          </a:p>
          <a:p>
            <a:r>
              <a:rPr lang="en-US" dirty="0"/>
              <a:t>EHE in Alabama, highlighting projects incorporating academic, public health, and community partnerships</a:t>
            </a:r>
            <a:endParaRPr lang="en-US" dirty="0">
              <a:latin typeface="Proxima Nova Rg" panose="02000506030000020004" pitchFamily="2" charset="0"/>
            </a:endParaRPr>
          </a:p>
        </p:txBody>
      </p:sp>
      <p:sp>
        <p:nvSpPr>
          <p:cNvPr id="4" name="Title 3">
            <a:extLst>
              <a:ext uri="{FF2B5EF4-FFF2-40B4-BE49-F238E27FC236}">
                <a16:creationId xmlns:a16="http://schemas.microsoft.com/office/drawing/2014/main" id="{E6D086A9-CE3F-B141-B303-AE75F10F55B5}"/>
              </a:ext>
            </a:extLst>
          </p:cNvPr>
          <p:cNvSpPr>
            <a:spLocks noGrp="1"/>
          </p:cNvSpPr>
          <p:nvPr>
            <p:ph type="title"/>
          </p:nvPr>
        </p:nvSpPr>
        <p:spPr/>
        <p:txBody>
          <a:bodyPr>
            <a:normAutofit fontScale="90000"/>
          </a:bodyPr>
          <a:lstStyle/>
          <a:p>
            <a:r>
              <a:rPr lang="en-US" dirty="0"/>
              <a:t>Objectives</a:t>
            </a:r>
          </a:p>
        </p:txBody>
      </p:sp>
      <p:sp>
        <p:nvSpPr>
          <p:cNvPr id="5" name="Footer Placeholder 4"/>
          <p:cNvSpPr>
            <a:spLocks noGrp="1"/>
          </p:cNvSpPr>
          <p:nvPr>
            <p:ph type="ftr" sz="quarter" idx="10"/>
          </p:nvPr>
        </p:nvSpPr>
        <p:spPr/>
        <p:txBody>
          <a:bodyPr/>
          <a:lstStyle/>
          <a:p>
            <a:r>
              <a:rPr lang="en-GB" dirty="0"/>
              <a:t>UAB HEERSINK SCHOOL OF MEDICINE</a:t>
            </a:r>
          </a:p>
        </p:txBody>
      </p:sp>
    </p:spTree>
    <p:extLst>
      <p:ext uri="{BB962C8B-B14F-4D97-AF65-F5344CB8AC3E}">
        <p14:creationId xmlns:p14="http://schemas.microsoft.com/office/powerpoint/2010/main" val="16641607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77744" y="205003"/>
            <a:ext cx="7916862" cy="768350"/>
          </a:xfrm>
          <a:prstGeom prst="rect">
            <a:avLst/>
          </a:prstGeom>
          <a:noFill/>
        </p:spPr>
        <p:txBody>
          <a:bodyPr>
            <a:spAutoFit/>
          </a:bodyPr>
          <a:lstStyle/>
          <a:p>
            <a:pPr algn="ctr">
              <a:defRPr/>
            </a:pPr>
            <a:r>
              <a:rPr lang="en-US" sz="4400" dirty="0">
                <a:effectLst>
                  <a:outerShdw blurRad="38100" dist="38100" dir="2700000" algn="tl">
                    <a:srgbClr val="000000">
                      <a:alpha val="43137"/>
                    </a:srgbClr>
                  </a:outerShdw>
                </a:effectLst>
                <a:latin typeface="+mj-lt"/>
              </a:rPr>
              <a:t>Birmingham U.N.I.T.E.; circa 2010</a:t>
            </a:r>
          </a:p>
        </p:txBody>
      </p:sp>
      <p:pic>
        <p:nvPicPr>
          <p:cNvPr id="23555" name="Picture 2" descr="H:\UAB\UAB 1917 Clinic Cohort\Grants\HRSA SPNS Retention WOC 2008\Figures\Birmingham UNITE Logo Final Clie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248" y="1987848"/>
            <a:ext cx="4313237"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924550" y="1714500"/>
            <a:ext cx="4492625" cy="1822450"/>
          </a:xfrm>
          <a:prstGeom prst="rect">
            <a:avLst/>
          </a:prstGeom>
          <a:noFill/>
        </p:spPr>
        <p:txBody>
          <a:bodyPr>
            <a:spAutoFit/>
          </a:bodyPr>
          <a:lstStyle/>
          <a:p>
            <a:pPr fontAlgn="auto">
              <a:lnSpc>
                <a:spcPct val="90000"/>
              </a:lnSpc>
              <a:spcBef>
                <a:spcPts val="0"/>
              </a:spcBef>
              <a:spcAft>
                <a:spcPts val="450"/>
              </a:spcAft>
              <a:defRPr/>
            </a:pPr>
            <a:r>
              <a:rPr lang="en-US" sz="2100" kern="0" dirty="0">
                <a:latin typeface="+mj-lt"/>
                <a:cs typeface="Microsoft Sans Serif" panose="020B0604020202020204" pitchFamily="34" charset="0"/>
              </a:rPr>
              <a:t>Vision: Health information exchange</a:t>
            </a:r>
          </a:p>
          <a:p>
            <a:pPr marL="257175" indent="-257175" fontAlgn="auto">
              <a:lnSpc>
                <a:spcPct val="90000"/>
              </a:lnSpc>
              <a:spcBef>
                <a:spcPts val="0"/>
              </a:spcBef>
              <a:spcAft>
                <a:spcPts val="450"/>
              </a:spcAft>
              <a:buFont typeface="Arial" panose="020B0604020202020204" pitchFamily="34" charset="0"/>
              <a:buChar char="•"/>
              <a:defRPr/>
            </a:pPr>
            <a:r>
              <a:rPr lang="en-US" kern="0" dirty="0">
                <a:latin typeface="+mj-lt"/>
                <a:cs typeface="Microsoft Sans Serif" panose="020B0604020202020204" pitchFamily="34" charset="0"/>
              </a:rPr>
              <a:t>Client-level data from HIV medical and supportive service providers</a:t>
            </a:r>
          </a:p>
          <a:p>
            <a:pPr marL="257175" indent="-257175" fontAlgn="auto">
              <a:lnSpc>
                <a:spcPct val="90000"/>
              </a:lnSpc>
              <a:spcBef>
                <a:spcPts val="0"/>
              </a:spcBef>
              <a:spcAft>
                <a:spcPts val="450"/>
              </a:spcAft>
              <a:buFont typeface="Arial" panose="020B0604020202020204" pitchFamily="34" charset="0"/>
              <a:buChar char="•"/>
              <a:defRPr/>
            </a:pPr>
            <a:r>
              <a:rPr lang="en-US" kern="0" dirty="0">
                <a:latin typeface="+mj-lt"/>
                <a:cs typeface="Microsoft Sans Serif" panose="020B0604020202020204" pitchFamily="34" charset="0"/>
              </a:rPr>
              <a:t>Enhanced tracking to inform services to address gaps in treatment cascade</a:t>
            </a:r>
          </a:p>
          <a:p>
            <a:pPr marL="257175" indent="-257175" fontAlgn="auto">
              <a:lnSpc>
                <a:spcPct val="90000"/>
              </a:lnSpc>
              <a:spcBef>
                <a:spcPts val="0"/>
              </a:spcBef>
              <a:spcAft>
                <a:spcPts val="450"/>
              </a:spcAft>
              <a:buFont typeface="Arial" panose="020B0604020202020204" pitchFamily="34" charset="0"/>
              <a:buChar char="•"/>
              <a:defRPr/>
            </a:pPr>
            <a:endParaRPr lang="en-US" kern="0" dirty="0">
              <a:latin typeface="+mj-lt"/>
              <a:cs typeface="Microsoft Sans Serif" panose="020B0604020202020204" pitchFamily="34" charset="0"/>
            </a:endParaRPr>
          </a:p>
        </p:txBody>
      </p:sp>
      <p:pic>
        <p:nvPicPr>
          <p:cNvPr id="23557" name="Picture 2" descr="Image result for health information exchange defini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3200400"/>
            <a:ext cx="2760663"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9156700" y="6627813"/>
            <a:ext cx="2028825" cy="230187"/>
          </a:xfrm>
          <a:prstGeom prst="rect">
            <a:avLst/>
          </a:prstGeom>
          <a:noFill/>
        </p:spPr>
        <p:txBody>
          <a:bodyPr wrap="none">
            <a:spAutoFit/>
          </a:bodyPr>
          <a:lstStyle/>
          <a:p>
            <a:pPr>
              <a:defRPr/>
            </a:pPr>
            <a:r>
              <a:rPr lang="en-US" sz="900" dirty="0">
                <a:solidFill>
                  <a:schemeClr val="tx1">
                    <a:lumMod val="50000"/>
                    <a:lumOff val="50000"/>
                  </a:schemeClr>
                </a:solidFill>
              </a:rPr>
              <a:t>Courtesy Michael </a:t>
            </a:r>
            <a:r>
              <a:rPr lang="en-US" sz="900" dirty="0" err="1">
                <a:solidFill>
                  <a:schemeClr val="tx1">
                    <a:lumMod val="50000"/>
                    <a:lumOff val="50000"/>
                  </a:schemeClr>
                </a:solidFill>
              </a:rPr>
              <a:t>Mugavero</a:t>
            </a:r>
            <a:r>
              <a:rPr lang="en-US" sz="900" dirty="0">
                <a:solidFill>
                  <a:schemeClr val="tx1">
                    <a:lumMod val="50000"/>
                    <a:lumOff val="50000"/>
                  </a:schemeClr>
                </a:solidFill>
              </a:rPr>
              <a:t> MD  </a:t>
            </a:r>
            <a:r>
              <a:rPr lang="en-US" sz="900" dirty="0" err="1">
                <a:solidFill>
                  <a:schemeClr val="tx1">
                    <a:lumMod val="50000"/>
                    <a:lumOff val="50000"/>
                  </a:schemeClr>
                </a:solidFill>
              </a:rPr>
              <a:t>MHSc</a:t>
            </a:r>
            <a:endParaRPr lang="en-US" sz="900" dirty="0">
              <a:solidFill>
                <a:schemeClr val="tx1">
                  <a:lumMod val="50000"/>
                  <a:lumOff val="50000"/>
                </a:schemeClr>
              </a:solidFill>
            </a:endParaRPr>
          </a:p>
        </p:txBody>
      </p:sp>
      <p:sp>
        <p:nvSpPr>
          <p:cNvPr id="3" name="Footer Placeholder 2"/>
          <p:cNvSpPr>
            <a:spLocks noGrp="1"/>
          </p:cNvSpPr>
          <p:nvPr>
            <p:ph type="ftr" sz="quarter" idx="11"/>
          </p:nvPr>
        </p:nvSpPr>
        <p:spPr/>
        <p:txBody>
          <a:bodyPr/>
          <a:lstStyle/>
          <a:p>
            <a:pPr>
              <a:defRPr/>
            </a:pPr>
            <a:r>
              <a:rPr lang="en-US"/>
              <a:t>UAB HEERSINK SCHOOL OF MEDICINE</a:t>
            </a:r>
          </a:p>
        </p:txBody>
      </p:sp>
    </p:spTree>
    <p:extLst>
      <p:ext uri="{BB962C8B-B14F-4D97-AF65-F5344CB8AC3E}">
        <p14:creationId xmlns:p14="http://schemas.microsoft.com/office/powerpoint/2010/main" val="1854367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alition Front Line Providers 11.2015.JPG"/>
          <p:cNvPicPr>
            <a:picLocks noChangeAspect="1"/>
          </p:cNvPicPr>
          <p:nvPr/>
        </p:nvPicPr>
        <p:blipFill>
          <a:blip r:embed="rId3"/>
          <a:stretch>
            <a:fillRect/>
          </a:stretch>
        </p:blipFill>
        <p:spPr>
          <a:xfrm>
            <a:off x="6867524" y="1684337"/>
            <a:ext cx="3355975" cy="18875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62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81947" y="4378307"/>
            <a:ext cx="2509837"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35686" y="5899150"/>
            <a:ext cx="3716594" cy="923330"/>
          </a:xfrm>
          <a:prstGeom prst="rect">
            <a:avLst/>
          </a:prstGeom>
          <a:noFill/>
        </p:spPr>
        <p:txBody>
          <a:bodyPr wrap="square">
            <a:spAutoFit/>
          </a:bodyPr>
          <a:lstStyle/>
          <a:p>
            <a:pPr>
              <a:defRPr/>
            </a:pPr>
            <a:r>
              <a:rPr lang="en-US" dirty="0">
                <a:solidFill>
                  <a:schemeClr val="tx2">
                    <a:lumMod val="50000"/>
                  </a:schemeClr>
                </a:solidFill>
                <a:cs typeface="Helvetica" panose="020B0604020202020204" pitchFamily="34" charset="0"/>
              </a:rPr>
              <a:t>CDC PS15-1502, CDC PS15-1509</a:t>
            </a:r>
          </a:p>
          <a:p>
            <a:pPr fontAlgn="auto">
              <a:spcBef>
                <a:spcPts val="0"/>
              </a:spcBef>
              <a:spcAft>
                <a:spcPts val="0"/>
              </a:spcAft>
              <a:defRPr/>
            </a:pPr>
            <a:r>
              <a:rPr lang="en-US" dirty="0">
                <a:solidFill>
                  <a:schemeClr val="tx2">
                    <a:lumMod val="50000"/>
                  </a:schemeClr>
                </a:solidFill>
                <a:cs typeface="Helvetica" panose="020B0604020202020204" pitchFamily="34" charset="0"/>
              </a:rPr>
              <a:t>Single agency </a:t>
            </a:r>
            <a:r>
              <a:rPr lang="en-US" dirty="0">
                <a:solidFill>
                  <a:schemeClr val="tx2">
                    <a:lumMod val="50000"/>
                  </a:schemeClr>
                </a:solidFill>
                <a:latin typeface="Arial" panose="020B0604020202020204" pitchFamily="34" charset="0"/>
              </a:rPr>
              <a:t>~</a:t>
            </a:r>
            <a:r>
              <a:rPr lang="en-US" dirty="0">
                <a:solidFill>
                  <a:schemeClr val="tx2">
                    <a:lumMod val="50000"/>
                  </a:schemeClr>
                </a:solidFill>
                <a:cs typeface="Helvetica" panose="020B0604020202020204" pitchFamily="34" charset="0"/>
              </a:rPr>
              <a:t>$450K/yr</a:t>
            </a:r>
          </a:p>
          <a:p>
            <a:pPr fontAlgn="auto">
              <a:spcBef>
                <a:spcPts val="0"/>
              </a:spcBef>
              <a:spcAft>
                <a:spcPts val="0"/>
              </a:spcAft>
              <a:defRPr/>
            </a:pPr>
            <a:r>
              <a:rPr lang="en-US" dirty="0">
                <a:solidFill>
                  <a:schemeClr val="tx2">
                    <a:lumMod val="50000"/>
                  </a:schemeClr>
                </a:solidFill>
                <a:cs typeface="Helvetica" panose="020B0604020202020204" pitchFamily="34" charset="0"/>
              </a:rPr>
              <a:t>Coalition </a:t>
            </a:r>
            <a:r>
              <a:rPr lang="en-US" dirty="0">
                <a:solidFill>
                  <a:schemeClr val="tx2">
                    <a:lumMod val="50000"/>
                  </a:schemeClr>
                </a:solidFill>
                <a:latin typeface="Arial" panose="020B0604020202020204" pitchFamily="34" charset="0"/>
              </a:rPr>
              <a:t>~</a:t>
            </a:r>
            <a:r>
              <a:rPr lang="en-US" dirty="0">
                <a:solidFill>
                  <a:schemeClr val="tx2">
                    <a:lumMod val="50000"/>
                  </a:schemeClr>
                </a:solidFill>
                <a:cs typeface="Helvetica" panose="020B0604020202020204" pitchFamily="34" charset="0"/>
              </a:rPr>
              <a:t>850K/yr</a:t>
            </a:r>
          </a:p>
        </p:txBody>
      </p:sp>
      <p:pic>
        <p:nvPicPr>
          <p:cNvPr id="26629" name="Picture 6" descr="Game Chang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4412" y="4231482"/>
            <a:ext cx="1360487"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2" descr="15 CONF We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098" y="4477941"/>
            <a:ext cx="4794250" cy="12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2" descr="Image result for uab cfa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04509" y="3318729"/>
            <a:ext cx="1638300"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7" descr="U:\Project - NMAC Regional Dialogue\Logo Graphics\Participants\AIDS Alabama.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69740" y="1638422"/>
            <a:ext cx="931863"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Picture 2" descr="BAO Icon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59715" y="1597413"/>
            <a:ext cx="641350"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5" name="Picture 5" descr="U:\Project - NMAC Regional Dialogue\Logo Graphics\Participants\adph.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84302" y="1731178"/>
            <a:ext cx="1004888"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5"/>
          <p:cNvSpPr txBox="1">
            <a:spLocks noChangeArrowheads="1"/>
          </p:cNvSpPr>
          <p:nvPr/>
        </p:nvSpPr>
        <p:spPr bwMode="auto">
          <a:xfrm>
            <a:off x="4714082" y="3967957"/>
            <a:ext cx="6040437" cy="322262"/>
          </a:xfrm>
          <a:prstGeom prst="rect">
            <a:avLst/>
          </a:prstGeom>
          <a:noFill/>
          <a:ln>
            <a:noFill/>
          </a:ln>
        </p:spPr>
        <p:txBody>
          <a:bodyPr>
            <a:spAutoFit/>
          </a:bodyPr>
          <a:lstStyle>
            <a:lvl1pPr>
              <a:defRPr sz="3600">
                <a:solidFill>
                  <a:schemeClr val="tx1"/>
                </a:solidFill>
                <a:latin typeface="Microsoft Sans Serif" panose="020B0604020202020204" pitchFamily="34" charset="0"/>
              </a:defRPr>
            </a:lvl1pPr>
            <a:lvl2pPr marL="742950" indent="-285750">
              <a:defRPr sz="3600">
                <a:solidFill>
                  <a:schemeClr val="tx1"/>
                </a:solidFill>
                <a:latin typeface="Microsoft Sans Serif" panose="020B0604020202020204" pitchFamily="34" charset="0"/>
              </a:defRPr>
            </a:lvl2pPr>
            <a:lvl3pPr marL="1143000" indent="-228600">
              <a:defRPr sz="3600">
                <a:solidFill>
                  <a:schemeClr val="tx1"/>
                </a:solidFill>
                <a:latin typeface="Microsoft Sans Serif" panose="020B0604020202020204" pitchFamily="34" charset="0"/>
              </a:defRPr>
            </a:lvl3pPr>
            <a:lvl4pPr marL="1600200" indent="-228600">
              <a:defRPr sz="3600">
                <a:solidFill>
                  <a:schemeClr val="tx1"/>
                </a:solidFill>
                <a:latin typeface="Microsoft Sans Serif" panose="020B0604020202020204" pitchFamily="34" charset="0"/>
              </a:defRPr>
            </a:lvl4pPr>
            <a:lvl5pPr marL="2057400" indent="-228600">
              <a:defRPr sz="3600">
                <a:solidFill>
                  <a:schemeClr val="tx1"/>
                </a:solidFill>
                <a:latin typeface="Microsoft Sans Serif" panose="020B0604020202020204" pitchFamily="34" charset="0"/>
              </a:defRPr>
            </a:lvl5pPr>
            <a:lvl6pPr marL="2514600" indent="-228600" eaLnBrk="0" fontAlgn="base" hangingPunct="0">
              <a:spcBef>
                <a:spcPct val="0"/>
              </a:spcBef>
              <a:spcAft>
                <a:spcPct val="0"/>
              </a:spcAft>
              <a:defRPr sz="3600">
                <a:solidFill>
                  <a:schemeClr val="tx1"/>
                </a:solidFill>
                <a:latin typeface="Microsoft Sans Serif" panose="020B0604020202020204" pitchFamily="34" charset="0"/>
              </a:defRPr>
            </a:lvl6pPr>
            <a:lvl7pPr marL="2971800" indent="-228600" eaLnBrk="0" fontAlgn="base" hangingPunct="0">
              <a:spcBef>
                <a:spcPct val="0"/>
              </a:spcBef>
              <a:spcAft>
                <a:spcPct val="0"/>
              </a:spcAft>
              <a:defRPr sz="3600">
                <a:solidFill>
                  <a:schemeClr val="tx1"/>
                </a:solidFill>
                <a:latin typeface="Microsoft Sans Serif" panose="020B0604020202020204" pitchFamily="34" charset="0"/>
              </a:defRPr>
            </a:lvl7pPr>
            <a:lvl8pPr marL="3429000" indent="-228600" eaLnBrk="0" fontAlgn="base" hangingPunct="0">
              <a:spcBef>
                <a:spcPct val="0"/>
              </a:spcBef>
              <a:spcAft>
                <a:spcPct val="0"/>
              </a:spcAft>
              <a:defRPr sz="3600">
                <a:solidFill>
                  <a:schemeClr val="tx1"/>
                </a:solidFill>
                <a:latin typeface="Microsoft Sans Serif" panose="020B0604020202020204" pitchFamily="34" charset="0"/>
              </a:defRPr>
            </a:lvl8pPr>
            <a:lvl9pPr marL="3886200" indent="-228600" eaLnBrk="0" fontAlgn="base" hangingPunct="0">
              <a:spcBef>
                <a:spcPct val="0"/>
              </a:spcBef>
              <a:spcAft>
                <a:spcPct val="0"/>
              </a:spcAft>
              <a:defRPr sz="3600">
                <a:solidFill>
                  <a:schemeClr val="tx1"/>
                </a:solidFill>
                <a:latin typeface="Microsoft Sans Serif" panose="020B0604020202020204" pitchFamily="34" charset="0"/>
              </a:defRPr>
            </a:lvl9pPr>
          </a:lstStyle>
          <a:p>
            <a:pPr algn="r">
              <a:defRPr/>
            </a:pPr>
            <a:r>
              <a:rPr lang="en-US" altLang="en-US" sz="1500" dirty="0">
                <a:latin typeface="+mj-lt"/>
                <a:cs typeface="Helvetica" panose="020B0604020202020204" pitchFamily="34" charset="0"/>
              </a:rPr>
              <a:t>HIV front line providers meeting, BAO, Dec 2015</a:t>
            </a:r>
          </a:p>
        </p:txBody>
      </p:sp>
      <p:pic>
        <p:nvPicPr>
          <p:cNvPr id="26637" name="Picture 1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5446" y="1762125"/>
            <a:ext cx="1774825"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7734300" y="5899150"/>
            <a:ext cx="2114550" cy="1062038"/>
          </a:xfrm>
          <a:prstGeom prst="rect">
            <a:avLst/>
          </a:prstGeom>
          <a:noFill/>
        </p:spPr>
        <p:txBody>
          <a:bodyPr>
            <a:spAutoFit/>
          </a:bodyPr>
          <a:lstStyle/>
          <a:p>
            <a:pPr algn="r" eaLnBrk="1" hangingPunct="1">
              <a:defRPr/>
            </a:pPr>
            <a:r>
              <a:rPr lang="en-US" sz="2100" b="1" dirty="0">
                <a:solidFill>
                  <a:srgbClr val="C00000"/>
                </a:solidFill>
                <a:effectLst>
                  <a:outerShdw blurRad="38100" dist="38100" dir="2700000" algn="tl">
                    <a:srgbClr val="000000">
                      <a:alpha val="43137"/>
                    </a:srgbClr>
                  </a:outerShdw>
                </a:effectLst>
              </a:rPr>
              <a:t>Birmingham, AL</a:t>
            </a:r>
          </a:p>
          <a:p>
            <a:pPr algn="r" eaLnBrk="1" hangingPunct="1">
              <a:defRPr/>
            </a:pPr>
            <a:r>
              <a:rPr lang="en-US" sz="2100" b="1" dirty="0">
                <a:solidFill>
                  <a:srgbClr val="C00000"/>
                </a:solidFill>
                <a:effectLst>
                  <a:outerShdw blurRad="38100" dist="38100" dir="2700000" algn="tl">
                    <a:srgbClr val="000000">
                      <a:alpha val="43137"/>
                    </a:srgbClr>
                  </a:outerShdw>
                </a:effectLst>
              </a:rPr>
              <a:t>April 2015</a:t>
            </a:r>
          </a:p>
          <a:p>
            <a:pPr eaLnBrk="1" hangingPunct="1">
              <a:defRPr/>
            </a:pPr>
            <a:endParaRPr lang="en-US" sz="2100" dirty="0"/>
          </a:p>
        </p:txBody>
      </p:sp>
      <p:pic>
        <p:nvPicPr>
          <p:cNvPr id="26639" name="Picture 9" descr="U:\Project - NMAC Regional Dialogue\Logo Graphics\Participants\Aletheia House.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703839" y="2716204"/>
            <a:ext cx="2382838"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1"/>
          <p:cNvSpPr txBox="1">
            <a:spLocks/>
          </p:cNvSpPr>
          <p:nvPr/>
        </p:nvSpPr>
        <p:spPr>
          <a:xfrm>
            <a:off x="265471" y="578644"/>
            <a:ext cx="10242550" cy="8572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800" dirty="0">
                <a:effectLst>
                  <a:outerShdw blurRad="38100" dist="38100" dir="2700000" algn="tl">
                    <a:srgbClr val="000000">
                      <a:alpha val="43137"/>
                    </a:srgbClr>
                  </a:outerShdw>
                </a:effectLst>
              </a:rPr>
              <a:t>HIV Coalition Building in Birmingham, AL</a:t>
            </a:r>
          </a:p>
        </p:txBody>
      </p:sp>
      <p:sp>
        <p:nvSpPr>
          <p:cNvPr id="17" name="TextBox 16"/>
          <p:cNvSpPr txBox="1"/>
          <p:nvPr/>
        </p:nvSpPr>
        <p:spPr>
          <a:xfrm>
            <a:off x="9156700" y="6627813"/>
            <a:ext cx="2028825" cy="230187"/>
          </a:xfrm>
          <a:prstGeom prst="rect">
            <a:avLst/>
          </a:prstGeom>
          <a:noFill/>
        </p:spPr>
        <p:txBody>
          <a:bodyPr wrap="none">
            <a:spAutoFit/>
          </a:bodyPr>
          <a:lstStyle/>
          <a:p>
            <a:pPr>
              <a:defRPr/>
            </a:pPr>
            <a:r>
              <a:rPr lang="en-US" sz="900" dirty="0">
                <a:solidFill>
                  <a:schemeClr val="tx1">
                    <a:lumMod val="50000"/>
                    <a:lumOff val="50000"/>
                  </a:schemeClr>
                </a:solidFill>
              </a:rPr>
              <a:t>Courtesy Michael </a:t>
            </a:r>
            <a:r>
              <a:rPr lang="en-US" sz="900" dirty="0" err="1">
                <a:solidFill>
                  <a:schemeClr val="tx1">
                    <a:lumMod val="50000"/>
                    <a:lumOff val="50000"/>
                  </a:schemeClr>
                </a:solidFill>
              </a:rPr>
              <a:t>Mugavero</a:t>
            </a:r>
            <a:r>
              <a:rPr lang="en-US" sz="900" dirty="0">
                <a:solidFill>
                  <a:schemeClr val="tx1">
                    <a:lumMod val="50000"/>
                    <a:lumOff val="50000"/>
                  </a:schemeClr>
                </a:solidFill>
              </a:rPr>
              <a:t> MD  </a:t>
            </a:r>
            <a:r>
              <a:rPr lang="en-US" sz="900" dirty="0" err="1">
                <a:solidFill>
                  <a:schemeClr val="tx1">
                    <a:lumMod val="50000"/>
                    <a:lumOff val="50000"/>
                  </a:schemeClr>
                </a:solidFill>
              </a:rPr>
              <a:t>MHSc</a:t>
            </a:r>
            <a:endParaRPr lang="en-US" sz="900" dirty="0">
              <a:solidFill>
                <a:schemeClr val="tx1">
                  <a:lumMod val="50000"/>
                  <a:lumOff val="50000"/>
                </a:schemeClr>
              </a:solidFill>
            </a:endParaRPr>
          </a:p>
        </p:txBody>
      </p:sp>
      <p:sp>
        <p:nvSpPr>
          <p:cNvPr id="3" name="Footer Placeholder 2"/>
          <p:cNvSpPr>
            <a:spLocks noGrp="1"/>
          </p:cNvSpPr>
          <p:nvPr>
            <p:ph type="ftr" sz="quarter" idx="11"/>
          </p:nvPr>
        </p:nvSpPr>
        <p:spPr/>
        <p:txBody>
          <a:bodyPr/>
          <a:lstStyle/>
          <a:p>
            <a:pPr>
              <a:defRPr/>
            </a:pPr>
            <a:r>
              <a:rPr lang="en-US"/>
              <a:t>UAB HEERSINK SCHOOL OF MEDICINE</a:t>
            </a:r>
          </a:p>
        </p:txBody>
      </p:sp>
      <p:pic>
        <p:nvPicPr>
          <p:cNvPr id="5" name="Picture 4"/>
          <p:cNvPicPr>
            <a:picLocks noChangeAspect="1"/>
          </p:cNvPicPr>
          <p:nvPr/>
        </p:nvPicPr>
        <p:blipFill>
          <a:blip r:embed="rId13"/>
          <a:stretch>
            <a:fillRect/>
          </a:stretch>
        </p:blipFill>
        <p:spPr>
          <a:xfrm>
            <a:off x="431741" y="2927165"/>
            <a:ext cx="747034" cy="860099"/>
          </a:xfrm>
          <a:prstGeom prst="rect">
            <a:avLst/>
          </a:prstGeom>
        </p:spPr>
      </p:pic>
    </p:spTree>
    <p:extLst>
      <p:ext uri="{BB962C8B-B14F-4D97-AF65-F5344CB8AC3E}">
        <p14:creationId xmlns:p14="http://schemas.microsoft.com/office/powerpoint/2010/main" val="3082367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92568">
            <a:off x="9602788" y="304800"/>
            <a:ext cx="1284287" cy="1423988"/>
          </a:xfrm>
          <a:prstGeom prst="rect">
            <a:avLst/>
          </a:prstGeom>
          <a:blipFill dpi="0" rotWithShape="1">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pic>
      <p:sp>
        <p:nvSpPr>
          <p:cNvPr id="28675" name="Content Placeholder 2"/>
          <p:cNvSpPr txBox="1">
            <a:spLocks noChangeArrowheads="1"/>
          </p:cNvSpPr>
          <p:nvPr/>
        </p:nvSpPr>
        <p:spPr bwMode="auto">
          <a:xfrm>
            <a:off x="-215900" y="1960563"/>
            <a:ext cx="61722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914400" indent="-45720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buChar char="•"/>
              <a:defRPr sz="1400">
                <a:solidFill>
                  <a:schemeClr val="tx1"/>
                </a:solidFill>
                <a:latin typeface="Calibri" panose="020F0502020204030204" pitchFamily="34" charset="0"/>
              </a:defRPr>
            </a:lvl9pPr>
          </a:lstStyle>
          <a:p>
            <a:pPr lvl="1">
              <a:buClrTx/>
            </a:pPr>
            <a:r>
              <a:rPr lang="en-US" altLang="en-US" sz="2800" dirty="0"/>
              <a:t>Statewide consortium of HRSA Ryan White funded clinics</a:t>
            </a:r>
          </a:p>
          <a:p>
            <a:pPr lvl="1">
              <a:buClrTx/>
            </a:pPr>
            <a:r>
              <a:rPr lang="en-US" altLang="en-US" sz="2800" dirty="0"/>
              <a:t>Quality improvement focus with quarterly sharing of aggregate data</a:t>
            </a:r>
          </a:p>
          <a:p>
            <a:pPr lvl="1">
              <a:buClrTx/>
            </a:pPr>
            <a:r>
              <a:rPr lang="en-US" altLang="en-US" sz="2800" dirty="0"/>
              <a:t>“This collaboration aims to continuously improve the quality of HIV care consistent with recognized national standards and current HIV research”</a:t>
            </a:r>
          </a:p>
        </p:txBody>
      </p:sp>
      <p:sp>
        <p:nvSpPr>
          <p:cNvPr id="7" name="Rectangle 6"/>
          <p:cNvSpPr>
            <a:spLocks noChangeArrowheads="1"/>
          </p:cNvSpPr>
          <p:nvPr/>
        </p:nvSpPr>
        <p:spPr bwMode="auto">
          <a:xfrm>
            <a:off x="173038" y="5929313"/>
            <a:ext cx="6743700" cy="307975"/>
          </a:xfrm>
          <a:prstGeom prst="rect">
            <a:avLst/>
          </a:prstGeom>
          <a:noFill/>
          <a:ln>
            <a:noFill/>
          </a:ln>
        </p:spPr>
        <p:txBody>
          <a:bodyPr>
            <a:spAutoFit/>
          </a:bodyPr>
          <a:lstStyle>
            <a:lvl1pPr>
              <a:spcBef>
                <a:spcPct val="20000"/>
              </a:spcBef>
              <a:buClr>
                <a:schemeClr val="tx2"/>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tx1"/>
              </a:buClr>
              <a:buSzPct val="60000"/>
              <a:buFont typeface="Wingdings" panose="05000000000000000000" pitchFamily="2" charset="2"/>
              <a:buChar char="Ø"/>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Arial" panose="020B0604020202020204" pitchFamily="34" charset="0"/>
              <a:buChar char="●"/>
              <a:defRPr sz="2200">
                <a:solidFill>
                  <a:schemeClr val="tx1"/>
                </a:solidFill>
                <a:latin typeface="Arial" panose="020B0604020202020204" pitchFamily="34" charset="0"/>
              </a:defRPr>
            </a:lvl3pPr>
            <a:lvl4pPr marL="1600200" indent="-228600">
              <a:spcBef>
                <a:spcPct val="20000"/>
              </a:spcBef>
              <a:buClr>
                <a:schemeClr val="tx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v"/>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v"/>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v"/>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v"/>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v"/>
              <a:defRPr sz="2000">
                <a:solidFill>
                  <a:schemeClr val="tx1"/>
                </a:solidFill>
                <a:latin typeface="Arial" panose="020B0604020202020204" pitchFamily="34" charset="0"/>
              </a:defRPr>
            </a:lvl9pPr>
          </a:lstStyle>
          <a:p>
            <a:pPr eaLnBrk="1" hangingPunct="1">
              <a:spcBef>
                <a:spcPct val="0"/>
              </a:spcBef>
              <a:buClrTx/>
              <a:buSzTx/>
              <a:buFontTx/>
              <a:buNone/>
              <a:defRPr/>
            </a:pPr>
            <a:r>
              <a:rPr lang="en-US" altLang="en-US" sz="1400" dirty="0">
                <a:latin typeface="+mn-lt"/>
              </a:rPr>
              <a:t>Courtesy of Ashley Tarrant, MAO, and </a:t>
            </a:r>
            <a:r>
              <a:rPr lang="en-US" altLang="en-US" sz="1400" dirty="0" err="1">
                <a:latin typeface="+mn-lt"/>
              </a:rPr>
              <a:t>Jitesh</a:t>
            </a:r>
            <a:r>
              <a:rPr lang="en-US" altLang="en-US" sz="1400" dirty="0">
                <a:latin typeface="+mn-lt"/>
              </a:rPr>
              <a:t> </a:t>
            </a:r>
            <a:r>
              <a:rPr lang="en-US" altLang="en-US" sz="1400" dirty="0" err="1">
                <a:latin typeface="+mn-lt"/>
              </a:rPr>
              <a:t>Parmar</a:t>
            </a:r>
            <a:r>
              <a:rPr lang="en-US" altLang="en-US" sz="1400" dirty="0">
                <a:latin typeface="+mn-lt"/>
              </a:rPr>
              <a:t>, Thrive Alabama</a:t>
            </a:r>
          </a:p>
        </p:txBody>
      </p:sp>
      <p:sp>
        <p:nvSpPr>
          <p:cNvPr id="6" name="TextBox 5"/>
          <p:cNvSpPr txBox="1"/>
          <p:nvPr/>
        </p:nvSpPr>
        <p:spPr>
          <a:xfrm>
            <a:off x="2322850" y="104775"/>
            <a:ext cx="7772400" cy="1323439"/>
          </a:xfrm>
          <a:prstGeom prst="rect">
            <a:avLst/>
          </a:prstGeom>
          <a:noFill/>
        </p:spPr>
        <p:txBody>
          <a:bodyPr>
            <a:spAutoFit/>
          </a:bodyPr>
          <a:lstStyle/>
          <a:p>
            <a:pPr algn="ctr">
              <a:defRPr/>
            </a:pPr>
            <a:r>
              <a:rPr lang="en-US" sz="4000" dirty="0">
                <a:effectLst>
                  <a:outerShdw blurRad="38100" dist="38100" dir="2700000" algn="tl">
                    <a:srgbClr val="000000">
                      <a:alpha val="43137"/>
                    </a:srgbClr>
                  </a:outerShdw>
                </a:effectLst>
                <a:latin typeface="+mj-lt"/>
              </a:rPr>
              <a:t>Alabama Regional Quality Management Group (AQMG)</a:t>
            </a:r>
          </a:p>
        </p:txBody>
      </p:sp>
      <p:pic>
        <p:nvPicPr>
          <p:cNvPr id="9" name="Picture 8"/>
          <p:cNvPicPr>
            <a:picLocks noChangeAspect="1"/>
          </p:cNvPicPr>
          <p:nvPr/>
        </p:nvPicPr>
        <p:blipFill>
          <a:blip r:embed="rId5"/>
          <a:stretch>
            <a:fillRect/>
          </a:stretch>
        </p:blipFill>
        <p:spPr>
          <a:xfrm>
            <a:off x="609600" y="471488"/>
            <a:ext cx="1885950" cy="8270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67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1624013"/>
            <a:ext cx="3557588" cy="493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9156700" y="6627813"/>
            <a:ext cx="2028825" cy="230187"/>
          </a:xfrm>
          <a:prstGeom prst="rect">
            <a:avLst/>
          </a:prstGeom>
          <a:noFill/>
        </p:spPr>
        <p:txBody>
          <a:bodyPr wrap="none">
            <a:spAutoFit/>
          </a:bodyPr>
          <a:lstStyle/>
          <a:p>
            <a:pPr>
              <a:defRPr/>
            </a:pPr>
            <a:r>
              <a:rPr lang="en-US" sz="900" dirty="0">
                <a:solidFill>
                  <a:schemeClr val="tx1">
                    <a:lumMod val="50000"/>
                    <a:lumOff val="50000"/>
                  </a:schemeClr>
                </a:solidFill>
              </a:rPr>
              <a:t>Courtesy Michael </a:t>
            </a:r>
            <a:r>
              <a:rPr lang="en-US" sz="900" dirty="0" err="1">
                <a:solidFill>
                  <a:schemeClr val="tx1">
                    <a:lumMod val="50000"/>
                    <a:lumOff val="50000"/>
                  </a:schemeClr>
                </a:solidFill>
              </a:rPr>
              <a:t>Mugavero</a:t>
            </a:r>
            <a:r>
              <a:rPr lang="en-US" sz="900" dirty="0">
                <a:solidFill>
                  <a:schemeClr val="tx1">
                    <a:lumMod val="50000"/>
                    <a:lumOff val="50000"/>
                  </a:schemeClr>
                </a:solidFill>
              </a:rPr>
              <a:t> MD  </a:t>
            </a:r>
            <a:r>
              <a:rPr lang="en-US" sz="900" dirty="0" err="1">
                <a:solidFill>
                  <a:schemeClr val="tx1">
                    <a:lumMod val="50000"/>
                    <a:lumOff val="50000"/>
                  </a:schemeClr>
                </a:solidFill>
              </a:rPr>
              <a:t>MHSc</a:t>
            </a:r>
            <a:endParaRPr lang="en-US" sz="900" dirty="0">
              <a:solidFill>
                <a:schemeClr val="tx1">
                  <a:lumMod val="50000"/>
                  <a:lumOff val="50000"/>
                </a:schemeClr>
              </a:solidFill>
            </a:endParaRPr>
          </a:p>
        </p:txBody>
      </p:sp>
      <p:sp>
        <p:nvSpPr>
          <p:cNvPr id="2" name="Footer Placeholder 1"/>
          <p:cNvSpPr>
            <a:spLocks noGrp="1"/>
          </p:cNvSpPr>
          <p:nvPr>
            <p:ph type="ftr" sz="quarter" idx="11"/>
          </p:nvPr>
        </p:nvSpPr>
        <p:spPr/>
        <p:txBody>
          <a:bodyPr/>
          <a:lstStyle/>
          <a:p>
            <a:pPr>
              <a:defRPr/>
            </a:pPr>
            <a:r>
              <a:rPr lang="en-US"/>
              <a:t>UAB HEERSINK SCHOOL OF MEDICINE</a:t>
            </a:r>
          </a:p>
        </p:txBody>
      </p:sp>
    </p:spTree>
    <p:extLst>
      <p:ext uri="{BB962C8B-B14F-4D97-AF65-F5344CB8AC3E}">
        <p14:creationId xmlns:p14="http://schemas.microsoft.com/office/powerpoint/2010/main" val="9575624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03438" y="609600"/>
            <a:ext cx="7758112" cy="768350"/>
          </a:xfrm>
          <a:prstGeom prst="rect">
            <a:avLst/>
          </a:prstGeom>
          <a:noFill/>
        </p:spPr>
        <p:txBody>
          <a:bodyPr>
            <a:spAutoFit/>
          </a:bodyPr>
          <a:lstStyle/>
          <a:p>
            <a:pPr algn="ctr">
              <a:defRPr/>
            </a:pPr>
            <a:r>
              <a:rPr lang="en-US" sz="4400" dirty="0">
                <a:effectLst>
                  <a:outerShdw blurRad="38100" dist="38100" dir="2700000" algn="tl">
                    <a:srgbClr val="000000">
                      <a:alpha val="43137"/>
                    </a:srgbClr>
                  </a:outerShdw>
                </a:effectLst>
                <a:latin typeface="+mj-lt"/>
              </a:rPr>
              <a:t>Birmingham U.N.I.T.E.; circa 2017</a:t>
            </a:r>
          </a:p>
        </p:txBody>
      </p:sp>
      <p:sp>
        <p:nvSpPr>
          <p:cNvPr id="4" name="TextBox 3"/>
          <p:cNvSpPr txBox="1"/>
          <p:nvPr/>
        </p:nvSpPr>
        <p:spPr>
          <a:xfrm>
            <a:off x="5106988" y="2292350"/>
            <a:ext cx="5029200" cy="2913063"/>
          </a:xfrm>
          <a:prstGeom prst="rect">
            <a:avLst/>
          </a:prstGeom>
          <a:noFill/>
        </p:spPr>
        <p:txBody>
          <a:bodyPr>
            <a:spAutoFit/>
          </a:bodyPr>
          <a:lstStyle/>
          <a:p>
            <a:pPr marL="257175" indent="-257175" fontAlgn="auto">
              <a:lnSpc>
                <a:spcPct val="90000"/>
              </a:lnSpc>
              <a:spcBef>
                <a:spcPts val="0"/>
              </a:spcBef>
              <a:spcAft>
                <a:spcPts val="900"/>
              </a:spcAft>
              <a:buFont typeface="Arial" panose="020B0604020202020204" pitchFamily="34" charset="0"/>
              <a:buChar char="•"/>
              <a:defRPr/>
            </a:pPr>
            <a:r>
              <a:rPr lang="en-US" kern="0" dirty="0">
                <a:latin typeface="Microsoft Sans Serif" panose="020B0604020202020204" pitchFamily="34" charset="0"/>
                <a:cs typeface="Microsoft Sans Serif" panose="020B0604020202020204" pitchFamily="34" charset="0"/>
              </a:rPr>
              <a:t>Universal release to allow information sharing across agencies</a:t>
            </a:r>
          </a:p>
          <a:p>
            <a:pPr marL="257175" indent="-257175" fontAlgn="auto">
              <a:lnSpc>
                <a:spcPct val="90000"/>
              </a:lnSpc>
              <a:spcBef>
                <a:spcPts val="0"/>
              </a:spcBef>
              <a:spcAft>
                <a:spcPts val="900"/>
              </a:spcAft>
              <a:buFont typeface="Arial" panose="020B0604020202020204" pitchFamily="34" charset="0"/>
              <a:buChar char="•"/>
              <a:defRPr/>
            </a:pPr>
            <a:r>
              <a:rPr lang="en-US" kern="0" dirty="0">
                <a:latin typeface="Microsoft Sans Serif" panose="020B0604020202020204" pitchFamily="34" charset="0"/>
                <a:cs typeface="Microsoft Sans Serif" panose="020B0604020202020204" pitchFamily="34" charset="0"/>
              </a:rPr>
              <a:t>Enhanced tracking to inform service delivery to address gaps in treatment cascade</a:t>
            </a:r>
          </a:p>
          <a:p>
            <a:pPr marL="257175" indent="-257175" fontAlgn="auto">
              <a:lnSpc>
                <a:spcPct val="90000"/>
              </a:lnSpc>
              <a:spcBef>
                <a:spcPts val="0"/>
              </a:spcBef>
              <a:spcAft>
                <a:spcPts val="900"/>
              </a:spcAft>
              <a:buFont typeface="Arial" panose="020B0604020202020204" pitchFamily="34" charset="0"/>
              <a:buChar char="•"/>
              <a:defRPr/>
            </a:pPr>
            <a:r>
              <a:rPr lang="en-US" kern="0" dirty="0">
                <a:latin typeface="Microsoft Sans Serif" panose="020B0604020202020204" pitchFamily="34" charset="0"/>
                <a:cs typeface="Microsoft Sans Serif" panose="020B0604020202020204" pitchFamily="34" charset="0"/>
              </a:rPr>
              <a:t>Two collaborative CDC prevention grants </a:t>
            </a:r>
          </a:p>
          <a:p>
            <a:pPr marL="257175" indent="-257175" fontAlgn="auto">
              <a:lnSpc>
                <a:spcPct val="90000"/>
              </a:lnSpc>
              <a:spcBef>
                <a:spcPts val="0"/>
              </a:spcBef>
              <a:spcAft>
                <a:spcPts val="900"/>
              </a:spcAft>
              <a:buFont typeface="Arial" panose="020B0604020202020204" pitchFamily="34" charset="0"/>
              <a:buChar char="•"/>
              <a:defRPr/>
            </a:pPr>
            <a:r>
              <a:rPr lang="en-US" kern="0" dirty="0">
                <a:latin typeface="Microsoft Sans Serif" panose="020B0604020202020204" pitchFamily="34" charset="0"/>
                <a:cs typeface="Microsoft Sans Serif" panose="020B0604020202020204" pitchFamily="34" charset="0"/>
              </a:rPr>
              <a:t>Integrated service delivery across agencies</a:t>
            </a:r>
          </a:p>
          <a:p>
            <a:pPr marL="257175" indent="-257175" fontAlgn="auto">
              <a:lnSpc>
                <a:spcPct val="90000"/>
              </a:lnSpc>
              <a:spcBef>
                <a:spcPts val="0"/>
              </a:spcBef>
              <a:spcAft>
                <a:spcPts val="900"/>
              </a:spcAft>
              <a:buFont typeface="Arial" panose="020B0604020202020204" pitchFamily="34" charset="0"/>
              <a:buChar char="•"/>
              <a:defRPr/>
            </a:pPr>
            <a:r>
              <a:rPr lang="en-US" kern="0" dirty="0">
                <a:latin typeface="Microsoft Sans Serif" panose="020B0604020202020204" pitchFamily="34" charset="0"/>
                <a:cs typeface="Microsoft Sans Serif" panose="020B0604020202020204" pitchFamily="34" charset="0"/>
              </a:rPr>
              <a:t>25% reduction in new HIV cases in Jefferson County, 2013-17</a:t>
            </a:r>
          </a:p>
          <a:p>
            <a:pPr marL="257175" indent="-257175" fontAlgn="auto">
              <a:lnSpc>
                <a:spcPct val="90000"/>
              </a:lnSpc>
              <a:spcBef>
                <a:spcPts val="0"/>
              </a:spcBef>
              <a:spcAft>
                <a:spcPts val="450"/>
              </a:spcAft>
              <a:buFont typeface="Arial" panose="020B0604020202020204" pitchFamily="34" charset="0"/>
              <a:buChar char="•"/>
              <a:defRPr/>
            </a:pPr>
            <a:endParaRPr lang="en-US" kern="0" dirty="0">
              <a:latin typeface="Microsoft Sans Serif" panose="020B0604020202020204" pitchFamily="34" charset="0"/>
              <a:cs typeface="Microsoft Sans Serif" panose="020B0604020202020204" pitchFamily="34" charset="0"/>
            </a:endParaRPr>
          </a:p>
        </p:txBody>
      </p:sp>
      <p:pic>
        <p:nvPicPr>
          <p:cNvPr id="3072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38300" y="2201863"/>
            <a:ext cx="3514725" cy="351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32750" y="5721350"/>
            <a:ext cx="182880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5029200" y="4229100"/>
            <a:ext cx="4972050" cy="571500"/>
          </a:xfrm>
          <a:prstGeom prst="roundRect">
            <a:avLst/>
          </a:prstGeom>
          <a:noFill/>
          <a:ln w="38100">
            <a:solidFill>
              <a:srgbClr val="AC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TextBox 6"/>
          <p:cNvSpPr txBox="1"/>
          <p:nvPr/>
        </p:nvSpPr>
        <p:spPr>
          <a:xfrm>
            <a:off x="9156700" y="6627813"/>
            <a:ext cx="2028825" cy="230187"/>
          </a:xfrm>
          <a:prstGeom prst="rect">
            <a:avLst/>
          </a:prstGeom>
          <a:noFill/>
        </p:spPr>
        <p:txBody>
          <a:bodyPr wrap="none">
            <a:spAutoFit/>
          </a:bodyPr>
          <a:lstStyle/>
          <a:p>
            <a:pPr>
              <a:defRPr/>
            </a:pPr>
            <a:r>
              <a:rPr lang="en-US" sz="900" dirty="0">
                <a:solidFill>
                  <a:schemeClr val="tx1">
                    <a:lumMod val="50000"/>
                    <a:lumOff val="50000"/>
                  </a:schemeClr>
                </a:solidFill>
              </a:rPr>
              <a:t>Courtesy Michael </a:t>
            </a:r>
            <a:r>
              <a:rPr lang="en-US" sz="900" dirty="0" err="1">
                <a:solidFill>
                  <a:schemeClr val="tx1">
                    <a:lumMod val="50000"/>
                    <a:lumOff val="50000"/>
                  </a:schemeClr>
                </a:solidFill>
              </a:rPr>
              <a:t>Mugavero</a:t>
            </a:r>
            <a:r>
              <a:rPr lang="en-US" sz="900" dirty="0">
                <a:solidFill>
                  <a:schemeClr val="tx1">
                    <a:lumMod val="50000"/>
                    <a:lumOff val="50000"/>
                  </a:schemeClr>
                </a:solidFill>
              </a:rPr>
              <a:t> MD  </a:t>
            </a:r>
            <a:r>
              <a:rPr lang="en-US" sz="900" dirty="0" err="1">
                <a:solidFill>
                  <a:schemeClr val="tx1">
                    <a:lumMod val="50000"/>
                    <a:lumOff val="50000"/>
                  </a:schemeClr>
                </a:solidFill>
              </a:rPr>
              <a:t>MHSc</a:t>
            </a:r>
            <a:endParaRPr lang="en-US" sz="900" dirty="0">
              <a:solidFill>
                <a:schemeClr val="tx1">
                  <a:lumMod val="50000"/>
                  <a:lumOff val="50000"/>
                </a:schemeClr>
              </a:solidFill>
            </a:endParaRPr>
          </a:p>
        </p:txBody>
      </p:sp>
      <p:sp>
        <p:nvSpPr>
          <p:cNvPr id="5" name="Footer Placeholder 4"/>
          <p:cNvSpPr>
            <a:spLocks noGrp="1"/>
          </p:cNvSpPr>
          <p:nvPr>
            <p:ph type="ftr" sz="quarter" idx="11"/>
          </p:nvPr>
        </p:nvSpPr>
        <p:spPr/>
        <p:txBody>
          <a:bodyPr/>
          <a:lstStyle/>
          <a:p>
            <a:pPr>
              <a:defRPr/>
            </a:pPr>
            <a:r>
              <a:rPr lang="en-US"/>
              <a:t>UAB HEERSINK SCHOOL OF MEDICINE</a:t>
            </a:r>
          </a:p>
        </p:txBody>
      </p:sp>
    </p:spTree>
    <p:extLst>
      <p:ext uri="{BB962C8B-B14F-4D97-AF65-F5344CB8AC3E}">
        <p14:creationId xmlns:p14="http://schemas.microsoft.com/office/powerpoint/2010/main" val="4385828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9413" y="71438"/>
            <a:ext cx="8224837" cy="1143000"/>
          </a:xfrm>
        </p:spPr>
        <p:txBody>
          <a:bodyPr>
            <a:normAutofit/>
          </a:bodyPr>
          <a:lstStyle/>
          <a:p>
            <a:pPr algn="r">
              <a:defRPr/>
            </a:pPr>
            <a:r>
              <a:rPr lang="en-US" sz="4000" dirty="0">
                <a:solidFill>
                  <a:srgbClr val="000000"/>
                </a:solidFill>
                <a:effectLst>
                  <a:outerShdw blurRad="38100" dist="38100" dir="2700000" algn="tl">
                    <a:srgbClr val="000000">
                      <a:alpha val="43137"/>
                    </a:srgbClr>
                  </a:outerShdw>
                </a:effectLst>
              </a:rPr>
              <a:t>UAB CFAR Ending HIV in Alabama SWG</a:t>
            </a:r>
          </a:p>
        </p:txBody>
      </p:sp>
      <p:sp>
        <p:nvSpPr>
          <p:cNvPr id="4" name="Rectangle 3"/>
          <p:cNvSpPr/>
          <p:nvPr/>
        </p:nvSpPr>
        <p:spPr>
          <a:xfrm>
            <a:off x="685800" y="2890838"/>
            <a:ext cx="2152650" cy="1238250"/>
          </a:xfrm>
          <a:prstGeom prst="rect">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r>
              <a:rPr lang="en-US" b="1" i="1" dirty="0">
                <a:solidFill>
                  <a:srgbClr val="000000"/>
                </a:solidFill>
              </a:rPr>
              <a:t>“90” Testing &amp; Prevention</a:t>
            </a:r>
          </a:p>
          <a:p>
            <a:pPr algn="ctr" eaLnBrk="1" hangingPunct="1">
              <a:defRPr/>
            </a:pPr>
            <a:r>
              <a:rPr lang="en-US" i="1" dirty="0" err="1">
                <a:solidFill>
                  <a:srgbClr val="000000"/>
                </a:solidFill>
              </a:rPr>
              <a:t>Mirjam</a:t>
            </a:r>
            <a:r>
              <a:rPr lang="en-US" i="1" dirty="0">
                <a:solidFill>
                  <a:srgbClr val="000000"/>
                </a:solidFill>
              </a:rPr>
              <a:t> </a:t>
            </a:r>
            <a:r>
              <a:rPr lang="en-US" i="1" dirty="0" err="1">
                <a:solidFill>
                  <a:srgbClr val="000000"/>
                </a:solidFill>
              </a:rPr>
              <a:t>Kempf</a:t>
            </a:r>
            <a:endParaRPr lang="en-US" i="1" dirty="0">
              <a:solidFill>
                <a:srgbClr val="000000"/>
              </a:solidFill>
            </a:endParaRPr>
          </a:p>
        </p:txBody>
      </p:sp>
      <p:sp>
        <p:nvSpPr>
          <p:cNvPr id="8" name="Rectangle 7"/>
          <p:cNvSpPr/>
          <p:nvPr/>
        </p:nvSpPr>
        <p:spPr>
          <a:xfrm>
            <a:off x="5802313" y="2881313"/>
            <a:ext cx="2108200" cy="1238250"/>
          </a:xfrm>
          <a:prstGeom prst="rect">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r>
              <a:rPr lang="en-US" b="1" i="1" dirty="0">
                <a:solidFill>
                  <a:srgbClr val="000000"/>
                </a:solidFill>
              </a:rPr>
              <a:t>“90” Viral Suppression</a:t>
            </a:r>
          </a:p>
          <a:p>
            <a:pPr algn="ctr" eaLnBrk="1" hangingPunct="1">
              <a:defRPr/>
            </a:pPr>
            <a:r>
              <a:rPr lang="en-US" i="1" dirty="0">
                <a:solidFill>
                  <a:srgbClr val="000000"/>
                </a:solidFill>
              </a:rPr>
              <a:t>Turner Overton</a:t>
            </a:r>
          </a:p>
        </p:txBody>
      </p:sp>
      <p:sp>
        <p:nvSpPr>
          <p:cNvPr id="9" name="Rectangle 8"/>
          <p:cNvSpPr/>
          <p:nvPr/>
        </p:nvSpPr>
        <p:spPr>
          <a:xfrm>
            <a:off x="3155950" y="2890838"/>
            <a:ext cx="2266950" cy="1238250"/>
          </a:xfrm>
          <a:prstGeom prst="rect">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r>
              <a:rPr lang="en-US" b="1" i="1" dirty="0">
                <a:solidFill>
                  <a:srgbClr val="000000"/>
                </a:solidFill>
              </a:rPr>
              <a:t>“90” On ART &amp;     Care Engagement</a:t>
            </a:r>
          </a:p>
          <a:p>
            <a:pPr algn="ctr" eaLnBrk="1" hangingPunct="1">
              <a:defRPr/>
            </a:pPr>
            <a:r>
              <a:rPr lang="en-US" i="1" dirty="0" err="1">
                <a:solidFill>
                  <a:srgbClr val="000000"/>
                </a:solidFill>
              </a:rPr>
              <a:t>Aadia</a:t>
            </a:r>
            <a:r>
              <a:rPr lang="en-US" i="1" dirty="0">
                <a:solidFill>
                  <a:srgbClr val="000000"/>
                </a:solidFill>
              </a:rPr>
              <a:t> Rana</a:t>
            </a:r>
          </a:p>
        </p:txBody>
      </p:sp>
      <p:sp>
        <p:nvSpPr>
          <p:cNvPr id="10" name="Rectangle 9"/>
          <p:cNvSpPr/>
          <p:nvPr/>
        </p:nvSpPr>
        <p:spPr>
          <a:xfrm>
            <a:off x="685800" y="1270000"/>
            <a:ext cx="7224713" cy="1389063"/>
          </a:xfrm>
          <a:prstGeom prst="rect">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r>
              <a:rPr lang="en-US" sz="2800" b="1" i="1" dirty="0">
                <a:solidFill>
                  <a:srgbClr val="000000"/>
                </a:solidFill>
              </a:rPr>
              <a:t>UAB CFAR SWG</a:t>
            </a:r>
          </a:p>
          <a:p>
            <a:pPr algn="ctr" eaLnBrk="1" hangingPunct="1">
              <a:defRPr/>
            </a:pPr>
            <a:r>
              <a:rPr lang="en-US" i="1" dirty="0">
                <a:solidFill>
                  <a:srgbClr val="000000"/>
                </a:solidFill>
              </a:rPr>
              <a:t>Jeanne </a:t>
            </a:r>
            <a:r>
              <a:rPr lang="en-US" i="1" dirty="0" err="1">
                <a:solidFill>
                  <a:srgbClr val="000000"/>
                </a:solidFill>
              </a:rPr>
              <a:t>Marrazzo</a:t>
            </a:r>
            <a:r>
              <a:rPr lang="en-US" i="1" dirty="0">
                <a:solidFill>
                  <a:srgbClr val="000000"/>
                </a:solidFill>
              </a:rPr>
              <a:t>, Director</a:t>
            </a:r>
          </a:p>
          <a:p>
            <a:pPr algn="ctr" eaLnBrk="1" hangingPunct="1">
              <a:defRPr/>
            </a:pPr>
            <a:r>
              <a:rPr lang="en-US" i="1" dirty="0" err="1">
                <a:solidFill>
                  <a:srgbClr val="000000"/>
                </a:solidFill>
              </a:rPr>
              <a:t>Aadia</a:t>
            </a:r>
            <a:r>
              <a:rPr lang="en-US" i="1" dirty="0">
                <a:solidFill>
                  <a:srgbClr val="000000"/>
                </a:solidFill>
              </a:rPr>
              <a:t> Rana, Co-Director</a:t>
            </a:r>
          </a:p>
          <a:p>
            <a:pPr algn="ctr" eaLnBrk="1" hangingPunct="1">
              <a:defRPr/>
            </a:pPr>
            <a:r>
              <a:rPr lang="en-US" i="1" dirty="0">
                <a:solidFill>
                  <a:srgbClr val="000000"/>
                </a:solidFill>
              </a:rPr>
              <a:t>Alyssa </a:t>
            </a:r>
            <a:r>
              <a:rPr lang="en-US" i="1" dirty="0" err="1">
                <a:solidFill>
                  <a:srgbClr val="000000"/>
                </a:solidFill>
              </a:rPr>
              <a:t>Carodine</a:t>
            </a:r>
            <a:r>
              <a:rPr lang="en-US" i="1" dirty="0">
                <a:solidFill>
                  <a:srgbClr val="000000"/>
                </a:solidFill>
              </a:rPr>
              <a:t>, Program Coordinator</a:t>
            </a:r>
          </a:p>
        </p:txBody>
      </p:sp>
      <p:sp>
        <p:nvSpPr>
          <p:cNvPr id="16" name="AutoShape 103"/>
          <p:cNvSpPr>
            <a:spLocks noChangeArrowheads="1"/>
          </p:cNvSpPr>
          <p:nvPr/>
        </p:nvSpPr>
        <p:spPr bwMode="auto">
          <a:xfrm>
            <a:off x="2216150" y="4500563"/>
            <a:ext cx="4129088" cy="977900"/>
          </a:xfrm>
          <a:prstGeom prst="leftRightArrow">
            <a:avLst>
              <a:gd name="adj1" fmla="val 61303"/>
              <a:gd name="adj2" fmla="val 67498"/>
            </a:avLst>
          </a:prstGeom>
          <a:solidFill>
            <a:srgbClr val="C00000"/>
          </a:solidFill>
          <a:ln w="9525">
            <a:solidFill>
              <a:schemeClr val="tx1"/>
            </a:solidFill>
            <a:miter lim="800000"/>
            <a:headEnd/>
            <a:tailEnd/>
          </a:ln>
          <a:effectLst>
            <a:outerShdw blurRad="50800" dist="38100" dir="2700000" algn="tl" rotWithShape="0">
              <a:prstClr val="black">
                <a:alpha val="40000"/>
              </a:prstClr>
            </a:outerShdw>
          </a:effectLst>
        </p:spPr>
        <p:txBody>
          <a:bodyPr wrap="none" anchor="ctr"/>
          <a:lstStyle>
            <a:lvl1pPr eaLnBrk="0" hangingPunct="0">
              <a:defRPr sz="3600">
                <a:solidFill>
                  <a:schemeClr val="tx1"/>
                </a:solidFill>
                <a:latin typeface="Microsoft Sans Serif" panose="020B0604020202020204" pitchFamily="34" charset="0"/>
              </a:defRPr>
            </a:lvl1pPr>
            <a:lvl2pPr marL="742950" indent="-285750" eaLnBrk="0" hangingPunct="0">
              <a:defRPr sz="3600">
                <a:solidFill>
                  <a:schemeClr val="tx1"/>
                </a:solidFill>
                <a:latin typeface="Microsoft Sans Serif" panose="020B0604020202020204" pitchFamily="34" charset="0"/>
              </a:defRPr>
            </a:lvl2pPr>
            <a:lvl3pPr marL="1143000" indent="-228600" eaLnBrk="0" hangingPunct="0">
              <a:defRPr sz="3600">
                <a:solidFill>
                  <a:schemeClr val="tx1"/>
                </a:solidFill>
                <a:latin typeface="Microsoft Sans Serif" panose="020B0604020202020204" pitchFamily="34" charset="0"/>
              </a:defRPr>
            </a:lvl3pPr>
            <a:lvl4pPr marL="1600200" indent="-228600" eaLnBrk="0" hangingPunct="0">
              <a:defRPr sz="3600">
                <a:solidFill>
                  <a:schemeClr val="tx1"/>
                </a:solidFill>
                <a:latin typeface="Microsoft Sans Serif" panose="020B0604020202020204" pitchFamily="34" charset="0"/>
              </a:defRPr>
            </a:lvl4pPr>
            <a:lvl5pPr marL="2057400" indent="-228600" eaLnBrk="0" hangingPunct="0">
              <a:defRPr sz="3600">
                <a:solidFill>
                  <a:schemeClr val="tx1"/>
                </a:solidFill>
                <a:latin typeface="Microsoft Sans Serif" panose="020B0604020202020204" pitchFamily="34" charset="0"/>
              </a:defRPr>
            </a:lvl5pPr>
            <a:lvl6pPr marL="2514600" indent="-228600" eaLnBrk="0" fontAlgn="base" hangingPunct="0">
              <a:spcBef>
                <a:spcPct val="0"/>
              </a:spcBef>
              <a:spcAft>
                <a:spcPct val="0"/>
              </a:spcAft>
              <a:defRPr sz="3600">
                <a:solidFill>
                  <a:schemeClr val="tx1"/>
                </a:solidFill>
                <a:latin typeface="Microsoft Sans Serif" panose="020B0604020202020204" pitchFamily="34" charset="0"/>
              </a:defRPr>
            </a:lvl6pPr>
            <a:lvl7pPr marL="2971800" indent="-228600" eaLnBrk="0" fontAlgn="base" hangingPunct="0">
              <a:spcBef>
                <a:spcPct val="0"/>
              </a:spcBef>
              <a:spcAft>
                <a:spcPct val="0"/>
              </a:spcAft>
              <a:defRPr sz="3600">
                <a:solidFill>
                  <a:schemeClr val="tx1"/>
                </a:solidFill>
                <a:latin typeface="Microsoft Sans Serif" panose="020B0604020202020204" pitchFamily="34" charset="0"/>
              </a:defRPr>
            </a:lvl7pPr>
            <a:lvl8pPr marL="3429000" indent="-228600" eaLnBrk="0" fontAlgn="base" hangingPunct="0">
              <a:spcBef>
                <a:spcPct val="0"/>
              </a:spcBef>
              <a:spcAft>
                <a:spcPct val="0"/>
              </a:spcAft>
              <a:defRPr sz="3600">
                <a:solidFill>
                  <a:schemeClr val="tx1"/>
                </a:solidFill>
                <a:latin typeface="Microsoft Sans Serif" panose="020B0604020202020204" pitchFamily="34" charset="0"/>
              </a:defRPr>
            </a:lvl8pPr>
            <a:lvl9pPr marL="3886200" indent="-228600" eaLnBrk="0" fontAlgn="base" hangingPunct="0">
              <a:spcBef>
                <a:spcPct val="0"/>
              </a:spcBef>
              <a:spcAft>
                <a:spcPct val="0"/>
              </a:spcAft>
              <a:defRPr sz="3600">
                <a:solidFill>
                  <a:schemeClr val="tx1"/>
                </a:solidFill>
                <a:latin typeface="Microsoft Sans Serif" panose="020B0604020202020204" pitchFamily="34" charset="0"/>
              </a:defRPr>
            </a:lvl9pPr>
          </a:lstStyle>
          <a:p>
            <a:pPr algn="ctr" eaLnBrk="1" hangingPunct="1">
              <a:defRPr/>
            </a:pPr>
            <a:r>
              <a:rPr lang="en-US" altLang="en-US" sz="2000" dirty="0">
                <a:solidFill>
                  <a:srgbClr val="F8F8F8"/>
                </a:solidFill>
                <a:effectLst>
                  <a:outerShdw blurRad="50800" dist="38100" dir="2700000" algn="tl" rotWithShape="0">
                    <a:prstClr val="black">
                      <a:alpha val="40000"/>
                    </a:prstClr>
                  </a:outerShdw>
                </a:effectLst>
                <a:latin typeface="+mn-lt"/>
              </a:rPr>
              <a:t>Community Engagement</a:t>
            </a:r>
          </a:p>
          <a:p>
            <a:pPr algn="ctr" eaLnBrk="1" hangingPunct="1">
              <a:defRPr/>
            </a:pPr>
            <a:r>
              <a:rPr lang="en-US" altLang="en-US" sz="2000" dirty="0">
                <a:solidFill>
                  <a:srgbClr val="F8F8F8"/>
                </a:solidFill>
                <a:effectLst>
                  <a:outerShdw blurRad="50800" dist="38100" dir="2700000" algn="tl" rotWithShape="0">
                    <a:prstClr val="black">
                      <a:alpha val="40000"/>
                    </a:prstClr>
                  </a:outerShdw>
                </a:effectLst>
                <a:latin typeface="+mn-lt"/>
              </a:rPr>
              <a:t>Biostatistics &amp; Analytics</a:t>
            </a:r>
          </a:p>
        </p:txBody>
      </p:sp>
      <p:pic>
        <p:nvPicPr>
          <p:cNvPr id="34824" name="Picture 18"/>
          <p:cNvPicPr>
            <a:picLocks noChangeAspect="1"/>
          </p:cNvPicPr>
          <p:nvPr/>
        </p:nvPicPr>
        <p:blipFill>
          <a:blip r:embed="rId3">
            <a:extLst>
              <a:ext uri="{28A0092B-C50C-407E-A947-70E740481C1C}">
                <a14:useLocalDpi xmlns:a14="http://schemas.microsoft.com/office/drawing/2010/main" val="0"/>
              </a:ext>
            </a:extLst>
          </a:blip>
          <a:srcRect l="1848" t="49893" r="73605" b="-327"/>
          <a:stretch>
            <a:fillRect/>
          </a:stretch>
        </p:blipFill>
        <p:spPr bwMode="auto">
          <a:xfrm>
            <a:off x="6429375" y="1320800"/>
            <a:ext cx="1279525"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19"/>
          <p:cNvPicPr>
            <a:picLocks noChangeAspect="1"/>
          </p:cNvPicPr>
          <p:nvPr/>
        </p:nvPicPr>
        <p:blipFill>
          <a:blip r:embed="rId3">
            <a:extLst>
              <a:ext uri="{28A0092B-C50C-407E-A947-70E740481C1C}">
                <a14:useLocalDpi xmlns:a14="http://schemas.microsoft.com/office/drawing/2010/main" val="0"/>
              </a:ext>
            </a:extLst>
          </a:blip>
          <a:srcRect l="1848" t="-85" r="73605" b="49648"/>
          <a:stretch>
            <a:fillRect/>
          </a:stretch>
        </p:blipFill>
        <p:spPr bwMode="auto">
          <a:xfrm>
            <a:off x="852488" y="1311275"/>
            <a:ext cx="1281112"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21"/>
          <p:cNvPicPr>
            <a:picLocks noChangeAspect="1"/>
          </p:cNvPicPr>
          <p:nvPr/>
        </p:nvPicPr>
        <p:blipFill>
          <a:blip r:embed="rId3">
            <a:extLst>
              <a:ext uri="{28A0092B-C50C-407E-A947-70E740481C1C}">
                <a14:useLocalDpi xmlns:a14="http://schemas.microsoft.com/office/drawing/2010/main" val="0"/>
              </a:ext>
            </a:extLst>
          </a:blip>
          <a:srcRect l="26395" t="-2" r="49933" b="49564"/>
          <a:stretch>
            <a:fillRect/>
          </a:stretch>
        </p:blipFill>
        <p:spPr bwMode="auto">
          <a:xfrm>
            <a:off x="749300" y="4341813"/>
            <a:ext cx="1274763"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22"/>
          <p:cNvPicPr>
            <a:picLocks noChangeAspect="1"/>
          </p:cNvPicPr>
          <p:nvPr/>
        </p:nvPicPr>
        <p:blipFill>
          <a:blip r:embed="rId3">
            <a:extLst>
              <a:ext uri="{28A0092B-C50C-407E-A947-70E740481C1C}">
                <a14:useLocalDpi xmlns:a14="http://schemas.microsoft.com/office/drawing/2010/main" val="0"/>
              </a:ext>
            </a:extLst>
          </a:blip>
          <a:srcRect l="74203" t="-2" r="1250" b="49564"/>
          <a:stretch>
            <a:fillRect/>
          </a:stretch>
        </p:blipFill>
        <p:spPr bwMode="auto">
          <a:xfrm>
            <a:off x="6496050" y="4341813"/>
            <a:ext cx="1347788"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Picture 2" descr="Image result for uab cf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1200" y="5688013"/>
            <a:ext cx="1933575"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9" name="Picture 2" descr="Image result for uab cfar scientific working grou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6763" y="1273175"/>
            <a:ext cx="3328987"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pPr>
              <a:defRPr/>
            </a:pPr>
            <a:r>
              <a:rPr lang="en-US"/>
              <a:t>UAB HEERSINK SCHOOL OF MEDICINE</a:t>
            </a:r>
          </a:p>
        </p:txBody>
      </p:sp>
    </p:spTree>
    <p:extLst>
      <p:ext uri="{BB962C8B-B14F-4D97-AF65-F5344CB8AC3E}">
        <p14:creationId xmlns:p14="http://schemas.microsoft.com/office/powerpoint/2010/main" val="5837012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dirty="0"/>
              <a:t>SWG Developmental Grant Awardees</a:t>
            </a:r>
          </a:p>
        </p:txBody>
      </p:sp>
      <p:pic>
        <p:nvPicPr>
          <p:cNvPr id="45059"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605463" y="1325563"/>
            <a:ext cx="1473200" cy="2214562"/>
          </a:xfrm>
        </p:spPr>
      </p:pic>
      <p:pic>
        <p:nvPicPr>
          <p:cNvPr id="450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25" y="3943350"/>
            <a:ext cx="2066925"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TextBox 5"/>
          <p:cNvSpPr txBox="1">
            <a:spLocks noChangeArrowheads="1"/>
          </p:cNvSpPr>
          <p:nvPr/>
        </p:nvSpPr>
        <p:spPr bwMode="auto">
          <a:xfrm>
            <a:off x="7169150" y="1365250"/>
            <a:ext cx="4173538"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1400" b="1" dirty="0" err="1"/>
              <a:t>R.Matt</a:t>
            </a:r>
            <a:r>
              <a:rPr lang="en-US" altLang="en-US" sz="1400" b="1" dirty="0"/>
              <a:t> </a:t>
            </a:r>
            <a:r>
              <a:rPr lang="en-US" altLang="en-US" sz="1400" b="1" dirty="0" err="1"/>
              <a:t>Gravett</a:t>
            </a:r>
            <a:r>
              <a:rPr lang="en-US" altLang="en-US" sz="1400" b="1" dirty="0"/>
              <a:t> MD</a:t>
            </a:r>
            <a:r>
              <a:rPr lang="en-US" altLang="en-US" sz="1400" dirty="0"/>
              <a:t>, Asst. Professor Infectious Diseases</a:t>
            </a:r>
          </a:p>
          <a:p>
            <a:r>
              <a:rPr lang="en-US" altLang="en-US" sz="1400" dirty="0"/>
              <a:t>“Does the Crowd Want to Crowdsource? Exploring Opinions on Using Crowdsourcing among MSM in the Deep South.” </a:t>
            </a:r>
          </a:p>
          <a:p>
            <a:endParaRPr lang="en-US" altLang="en-US" sz="1400" dirty="0"/>
          </a:p>
          <a:p>
            <a:r>
              <a:rPr lang="en-US" altLang="en-US" sz="1400" dirty="0"/>
              <a:t>K23 NIMH May 2021 “Amplifying Our Voice: Understanding HIV </a:t>
            </a:r>
            <a:r>
              <a:rPr lang="en-US" altLang="en-US" sz="1400" dirty="0" err="1"/>
              <a:t>PrEP</a:t>
            </a:r>
            <a:r>
              <a:rPr lang="en-US" altLang="en-US" sz="1400" dirty="0"/>
              <a:t> Promotional Messaging to Create Authentic </a:t>
            </a:r>
            <a:r>
              <a:rPr lang="en-US" altLang="en-US" sz="1400" dirty="0" err="1"/>
              <a:t>PrEP</a:t>
            </a:r>
            <a:r>
              <a:rPr lang="en-US" altLang="en-US" sz="1400" dirty="0"/>
              <a:t> Content by Men Who Have Sex with Men in the Deep South.” </a:t>
            </a:r>
          </a:p>
        </p:txBody>
      </p:sp>
      <p:sp>
        <p:nvSpPr>
          <p:cNvPr id="45062" name="TextBox 6"/>
          <p:cNvSpPr txBox="1">
            <a:spLocks noChangeArrowheads="1"/>
          </p:cNvSpPr>
          <p:nvPr/>
        </p:nvSpPr>
        <p:spPr bwMode="auto">
          <a:xfrm>
            <a:off x="2320925" y="3967163"/>
            <a:ext cx="3109913"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1400" b="1" dirty="0"/>
              <a:t>Samantha Hill MD MPH</a:t>
            </a:r>
            <a:r>
              <a:rPr lang="en-US" altLang="en-US" sz="1400" dirty="0"/>
              <a:t>, Assistant Professor  Adolescent Medicine “Evaluating parental support as a strategy to increase </a:t>
            </a:r>
            <a:r>
              <a:rPr lang="en-US" altLang="en-US" sz="1400" dirty="0" err="1"/>
              <a:t>PrEP</a:t>
            </a:r>
            <a:r>
              <a:rPr lang="en-US" altLang="en-US" sz="1400" dirty="0"/>
              <a:t> adherence among adolescents and young adults.”</a:t>
            </a:r>
          </a:p>
          <a:p>
            <a:endParaRPr lang="en-US" altLang="en-US" sz="1400" dirty="0"/>
          </a:p>
          <a:p>
            <a:r>
              <a:rPr lang="en-US" altLang="en-US" sz="1400" dirty="0"/>
              <a:t>NIMH K23 Sept 2022 Integration of Trusted supports into the Health </a:t>
            </a:r>
            <a:r>
              <a:rPr lang="en-US" altLang="en-US" sz="1400" dirty="0" err="1"/>
              <a:t>Mpowerment</a:t>
            </a:r>
            <a:r>
              <a:rPr lang="en-US" altLang="en-US" sz="1400" dirty="0"/>
              <a:t> app to improve black adolescent and young adult </a:t>
            </a:r>
            <a:r>
              <a:rPr lang="en-US" altLang="en-US" sz="1400" dirty="0" err="1"/>
              <a:t>PrEP</a:t>
            </a:r>
            <a:r>
              <a:rPr lang="en-US" altLang="en-US" sz="1400" dirty="0"/>
              <a:t> use. </a:t>
            </a:r>
          </a:p>
        </p:txBody>
      </p:sp>
      <p:pic>
        <p:nvPicPr>
          <p:cNvPr id="4506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4975" y="3943350"/>
            <a:ext cx="1654175"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4" name="TextBox 8"/>
          <p:cNvSpPr txBox="1">
            <a:spLocks noChangeArrowheads="1"/>
          </p:cNvSpPr>
          <p:nvPr/>
        </p:nvSpPr>
        <p:spPr bwMode="auto">
          <a:xfrm>
            <a:off x="7253288" y="3957638"/>
            <a:ext cx="384016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1400" b="1"/>
              <a:t>Oliva Van Gerwen MD </a:t>
            </a:r>
            <a:r>
              <a:rPr lang="en-US" altLang="en-US" sz="1400"/>
              <a:t>Assistant Professor Infectious Diseases </a:t>
            </a:r>
          </a:p>
          <a:p>
            <a:r>
              <a:rPr lang="en-US" altLang="en-US" sz="1400"/>
              <a:t>“It’s behaviors, not identity”: Attitudes and beliefs related to HIV risk and pre-exposure prophylaxis among transgender women in the Southeastern United States”</a:t>
            </a:r>
          </a:p>
        </p:txBody>
      </p:sp>
      <p:pic>
        <p:nvPicPr>
          <p:cNvPr id="4506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238" y="1417638"/>
            <a:ext cx="1703387" cy="238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6" name="TextBox 11"/>
          <p:cNvSpPr txBox="1">
            <a:spLocks noChangeArrowheads="1"/>
          </p:cNvSpPr>
          <p:nvPr/>
        </p:nvSpPr>
        <p:spPr bwMode="auto">
          <a:xfrm>
            <a:off x="2209800" y="1303338"/>
            <a:ext cx="310991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1400" b="1" dirty="0"/>
              <a:t>Dustin Long PhD, </a:t>
            </a:r>
            <a:r>
              <a:rPr lang="en-US" altLang="en-US" sz="1400" dirty="0"/>
              <a:t>Associate Professor, Biostatistics</a:t>
            </a:r>
          </a:p>
          <a:p>
            <a:endParaRPr lang="en-US" altLang="en-US" sz="1400" dirty="0"/>
          </a:p>
          <a:p>
            <a:r>
              <a:rPr lang="en-US" altLang="en-US" sz="1400" dirty="0"/>
              <a:t>EHE Supplement (with Lynn Matthews)</a:t>
            </a:r>
          </a:p>
          <a:p>
            <a:r>
              <a:rPr lang="en-US" altLang="en-US" sz="1400" dirty="0"/>
              <a:t>“Using Big Data to Estimate Undiagnosed HIV Infection and Inform Testing Interventions in Alabama”</a:t>
            </a:r>
          </a:p>
          <a:p>
            <a:endParaRPr lang="en-US" altLang="en-US" sz="1400" dirty="0"/>
          </a:p>
        </p:txBody>
      </p:sp>
    </p:spTree>
    <p:extLst>
      <p:ext uri="{BB962C8B-B14F-4D97-AF65-F5344CB8AC3E}">
        <p14:creationId xmlns:p14="http://schemas.microsoft.com/office/powerpoint/2010/main" val="42355623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850" y="124715"/>
            <a:ext cx="8515350" cy="742950"/>
          </a:xfrm>
        </p:spPr>
        <p:txBody>
          <a:bodyPr/>
          <a:lstStyle/>
          <a:p>
            <a:pPr algn="ctr">
              <a:defRPr/>
            </a:pPr>
            <a:r>
              <a:rPr lang="en-US" sz="4000" dirty="0">
                <a:solidFill>
                  <a:schemeClr val="tx1"/>
                </a:solidFill>
              </a:rPr>
              <a:t>HIV and STI Public Health Data Sets</a:t>
            </a:r>
          </a:p>
        </p:txBody>
      </p:sp>
      <p:pic>
        <p:nvPicPr>
          <p:cNvPr id="49155"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6161" y="797155"/>
            <a:ext cx="9488214" cy="5925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5744664"/>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6828" y="246063"/>
            <a:ext cx="8288338" cy="990600"/>
          </a:xfrm>
        </p:spPr>
        <p:txBody>
          <a:bodyPr/>
          <a:lstStyle/>
          <a:p>
            <a:pPr algn="ctr">
              <a:defRPr/>
            </a:pPr>
            <a:r>
              <a:rPr lang="en-US" sz="4000" dirty="0">
                <a:solidFill>
                  <a:schemeClr val="tx1"/>
                </a:solidFill>
              </a:rPr>
              <a:t>Community Funding Grants </a:t>
            </a:r>
          </a:p>
        </p:txBody>
      </p:sp>
      <p:sp>
        <p:nvSpPr>
          <p:cNvPr id="51203" name="Content Placeholder 2"/>
          <p:cNvSpPr>
            <a:spLocks noGrp="1"/>
          </p:cNvSpPr>
          <p:nvPr>
            <p:ph sz="half" idx="2"/>
          </p:nvPr>
        </p:nvSpPr>
        <p:spPr>
          <a:xfrm>
            <a:off x="782638" y="1362075"/>
            <a:ext cx="9580562" cy="4286250"/>
          </a:xfrm>
        </p:spPr>
        <p:txBody>
          <a:bodyPr/>
          <a:lstStyle/>
          <a:p>
            <a:r>
              <a:rPr lang="en-US" altLang="en-US"/>
              <a:t>Collaboration of 1917 Clinic 340B funding and UAB CFAR SWG to fund community organizations for  developmental and innovative programs addressing  Diagnose and Treat pillars of EHE</a:t>
            </a:r>
          </a:p>
        </p:txBody>
      </p:sp>
      <p:pic>
        <p:nvPicPr>
          <p:cNvPr id="5120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9775" y="2309813"/>
            <a:ext cx="2439988"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6175" y="3248025"/>
            <a:ext cx="1171575"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9138" y="4376738"/>
            <a:ext cx="22177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54425" y="2101850"/>
            <a:ext cx="7502525" cy="488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08075" y="4927600"/>
            <a:ext cx="976313"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9" name="Picture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11150" y="231775"/>
            <a:ext cx="267335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4410229"/>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half" idx="2"/>
            <p:extLst>
              <p:ext uri="{D42A27DB-BD31-4B8C-83A1-F6EECF244321}">
                <p14:modId xmlns:p14="http://schemas.microsoft.com/office/powerpoint/2010/main" val="2323816117"/>
              </p:ext>
            </p:extLst>
          </p:nvPr>
        </p:nvGraphicFramePr>
        <p:xfrm>
          <a:off x="360363" y="87313"/>
          <a:ext cx="11208273" cy="6246642"/>
        </p:xfrm>
        <a:graphic>
          <a:graphicData uri="http://schemas.openxmlformats.org/drawingml/2006/table">
            <a:tbl>
              <a:tblPr firstRow="1" bandRow="1">
                <a:tableStyleId>{5C22544A-7EE6-4342-B048-85BDC9FD1C3A}</a:tableStyleId>
              </a:tblPr>
              <a:tblGrid>
                <a:gridCol w="1726857">
                  <a:extLst>
                    <a:ext uri="{9D8B030D-6E8A-4147-A177-3AD203B41FA5}">
                      <a16:colId xmlns:a16="http://schemas.microsoft.com/office/drawing/2014/main" val="20000"/>
                    </a:ext>
                  </a:extLst>
                </a:gridCol>
                <a:gridCol w="2254589">
                  <a:extLst>
                    <a:ext uri="{9D8B030D-6E8A-4147-A177-3AD203B41FA5}">
                      <a16:colId xmlns:a16="http://schemas.microsoft.com/office/drawing/2014/main" val="20001"/>
                    </a:ext>
                  </a:extLst>
                </a:gridCol>
                <a:gridCol w="2542772">
                  <a:extLst>
                    <a:ext uri="{9D8B030D-6E8A-4147-A177-3AD203B41FA5}">
                      <a16:colId xmlns:a16="http://schemas.microsoft.com/office/drawing/2014/main" val="20002"/>
                    </a:ext>
                  </a:extLst>
                </a:gridCol>
                <a:gridCol w="4684055">
                  <a:extLst>
                    <a:ext uri="{9D8B030D-6E8A-4147-A177-3AD203B41FA5}">
                      <a16:colId xmlns:a16="http://schemas.microsoft.com/office/drawing/2014/main" val="20003"/>
                    </a:ext>
                  </a:extLst>
                </a:gridCol>
              </a:tblGrid>
              <a:tr h="579156">
                <a:tc>
                  <a:txBody>
                    <a:bodyPr/>
                    <a:lstStyle/>
                    <a:p>
                      <a:r>
                        <a:rPr lang="en-US" sz="1600" dirty="0"/>
                        <a:t>Community Organizations</a:t>
                      </a:r>
                    </a:p>
                  </a:txBody>
                  <a:tcPr marL="91445" marR="91445" marT="45723" marB="45723"/>
                </a:tc>
                <a:tc>
                  <a:txBody>
                    <a:bodyPr/>
                    <a:lstStyle/>
                    <a:p>
                      <a:r>
                        <a:rPr lang="en-US" sz="1800" dirty="0"/>
                        <a:t>Project Title</a:t>
                      </a:r>
                    </a:p>
                  </a:txBody>
                  <a:tcPr marL="91445" marR="91445" marT="45723" marB="45723"/>
                </a:tc>
                <a:tc>
                  <a:txBody>
                    <a:bodyPr/>
                    <a:lstStyle/>
                    <a:p>
                      <a:r>
                        <a:rPr lang="en-US" sz="1800" dirty="0"/>
                        <a:t>CFAR</a:t>
                      </a:r>
                      <a:r>
                        <a:rPr lang="en-US" sz="1800" baseline="0" dirty="0"/>
                        <a:t> Collaborator</a:t>
                      </a:r>
                      <a:endParaRPr lang="en-US" sz="1800" dirty="0"/>
                    </a:p>
                  </a:txBody>
                  <a:tcPr marL="91445" marR="91445" marT="45723" marB="45723"/>
                </a:tc>
                <a:tc>
                  <a:txBody>
                    <a:bodyPr/>
                    <a:lstStyle/>
                    <a:p>
                      <a:r>
                        <a:rPr lang="en-US" sz="1800" dirty="0"/>
                        <a:t>Impact</a:t>
                      </a:r>
                    </a:p>
                  </a:txBody>
                  <a:tcPr marL="91445" marR="91445" marT="45723" marB="45723"/>
                </a:tc>
                <a:extLst>
                  <a:ext uri="{0D108BD9-81ED-4DB2-BD59-A6C34878D82A}">
                    <a16:rowId xmlns:a16="http://schemas.microsoft.com/office/drawing/2014/main" val="10000"/>
                  </a:ext>
                </a:extLst>
              </a:tr>
              <a:tr h="859472">
                <a:tc>
                  <a:txBody>
                    <a:bodyPr/>
                    <a:lstStyle/>
                    <a:p>
                      <a:r>
                        <a:rPr lang="en-US" sz="1200" b="1" dirty="0">
                          <a:solidFill>
                            <a:schemeClr val="bg1"/>
                          </a:solidFill>
                        </a:rPr>
                        <a:t>AIDS Alabama (2019)</a:t>
                      </a:r>
                    </a:p>
                  </a:txBody>
                  <a:tcPr marL="91445" marR="91445" marT="45723" marB="45723">
                    <a:solidFill>
                      <a:schemeClr val="accent1"/>
                    </a:solidFill>
                  </a:tcPr>
                </a:tc>
                <a:tc>
                  <a:txBody>
                    <a:bodyPr/>
                    <a:lstStyle/>
                    <a:p>
                      <a:r>
                        <a:rPr lang="en-US" sz="1200" dirty="0"/>
                        <a:t>Supporting</a:t>
                      </a:r>
                      <a:r>
                        <a:rPr lang="en-US" sz="1200" baseline="0" dirty="0"/>
                        <a:t> Healthy Individuals through Engagement, Leadership, and Discussion (SHIELD)</a:t>
                      </a:r>
                      <a:endParaRPr lang="en-US" sz="1200" dirty="0"/>
                    </a:p>
                  </a:txBody>
                  <a:tcPr marL="91445" marR="91445" marT="45723" marB="45723"/>
                </a:tc>
                <a:tc>
                  <a:txBody>
                    <a:bodyPr/>
                    <a:lstStyle/>
                    <a:p>
                      <a:r>
                        <a:rPr lang="en-US" sz="1200" dirty="0"/>
                        <a:t>Robin Lanzi, PhD,</a:t>
                      </a:r>
                      <a:r>
                        <a:rPr lang="en-US" sz="1200" baseline="0" dirty="0"/>
                        <a:t> MPH</a:t>
                      </a:r>
                      <a:endParaRPr lang="en-US" sz="1200" dirty="0"/>
                    </a:p>
                  </a:txBody>
                  <a:tcPr marL="91445" marR="91445" marT="45723" marB="45723"/>
                </a:tc>
                <a:tc>
                  <a:txBody>
                    <a:bodyPr/>
                    <a:lstStyle/>
                    <a:p>
                      <a:r>
                        <a:rPr lang="en-US" sz="1200" dirty="0"/>
                        <a:t>Monthly Latinx-focused support group, sponsorship</a:t>
                      </a:r>
                      <a:r>
                        <a:rPr lang="en-US" sz="1200" baseline="0" dirty="0"/>
                        <a:t> for clients to attend conferences geared towards PLWH</a:t>
                      </a:r>
                    </a:p>
                    <a:p>
                      <a:endParaRPr lang="en-US" sz="1200" baseline="0" dirty="0"/>
                    </a:p>
                    <a:p>
                      <a:r>
                        <a:rPr lang="en-US" sz="1200" baseline="0" dirty="0"/>
                        <a:t>SWG presentation: 11/10/21</a:t>
                      </a:r>
                      <a:endParaRPr lang="en-US" sz="1200" dirty="0"/>
                    </a:p>
                  </a:txBody>
                  <a:tcPr marL="91445" marR="91445" marT="45723" marB="45723"/>
                </a:tc>
                <a:extLst>
                  <a:ext uri="{0D108BD9-81ED-4DB2-BD59-A6C34878D82A}">
                    <a16:rowId xmlns:a16="http://schemas.microsoft.com/office/drawing/2014/main" val="10001"/>
                  </a:ext>
                </a:extLst>
              </a:tr>
              <a:tr h="735065">
                <a:tc>
                  <a:txBody>
                    <a:bodyPr/>
                    <a:lstStyle/>
                    <a:p>
                      <a:r>
                        <a:rPr lang="en-US" sz="1200" b="1" dirty="0">
                          <a:solidFill>
                            <a:schemeClr val="bg1"/>
                          </a:solidFill>
                        </a:rPr>
                        <a:t>Birmingham AIDS</a:t>
                      </a:r>
                      <a:r>
                        <a:rPr lang="en-US" sz="1200" b="1" baseline="0" dirty="0">
                          <a:solidFill>
                            <a:schemeClr val="bg1"/>
                          </a:solidFill>
                        </a:rPr>
                        <a:t> Outreach (2019)</a:t>
                      </a:r>
                      <a:endParaRPr lang="en-US" sz="1200" b="1" dirty="0">
                        <a:solidFill>
                          <a:schemeClr val="bg1"/>
                        </a:solidFill>
                      </a:endParaRPr>
                    </a:p>
                  </a:txBody>
                  <a:tcPr marL="91445" marR="91445" marT="45723" marB="45723">
                    <a:solidFill>
                      <a:schemeClr val="accent1"/>
                    </a:solidFill>
                  </a:tcPr>
                </a:tc>
                <a:tc>
                  <a:txBody>
                    <a:bodyPr/>
                    <a:lstStyle/>
                    <a:p>
                      <a:r>
                        <a:rPr lang="en-US" sz="1200" dirty="0"/>
                        <a:t>Hepatitis C 3 (HC3)</a:t>
                      </a:r>
                    </a:p>
                  </a:txBody>
                  <a:tcPr marL="91445" marR="91445" marT="45723" marB="45723"/>
                </a:tc>
                <a:tc>
                  <a:txBody>
                    <a:bodyPr/>
                    <a:lstStyle/>
                    <a:p>
                      <a:r>
                        <a:rPr lang="en-US" sz="1200" dirty="0"/>
                        <a:t>D. Scott Batey, DSW</a:t>
                      </a:r>
                    </a:p>
                    <a:p>
                      <a:r>
                        <a:rPr lang="en-US" sz="1200" dirty="0"/>
                        <a:t>Emma</a:t>
                      </a:r>
                      <a:r>
                        <a:rPr lang="en-US" sz="1200" baseline="0" dirty="0"/>
                        <a:t> Kay, PhD</a:t>
                      </a:r>
                      <a:endParaRPr lang="en-US" sz="1200" dirty="0"/>
                    </a:p>
                  </a:txBody>
                  <a:tcPr marL="91445" marR="91445" marT="45723" marB="45723"/>
                </a:tc>
                <a:tc>
                  <a:txBody>
                    <a:bodyPr/>
                    <a:lstStyle/>
                    <a:p>
                      <a:r>
                        <a:rPr lang="en-US" sz="1200" dirty="0"/>
                        <a:t>Additional funding awarded</a:t>
                      </a:r>
                      <a:r>
                        <a:rPr lang="en-US" sz="1200" baseline="0" dirty="0"/>
                        <a:t> through 1917 Clinic 340B program to focus on HIV, HCV, and substance use prevention &amp; treatment  </a:t>
                      </a:r>
                    </a:p>
                    <a:p>
                      <a:endParaRPr lang="en-US" sz="1200" baseline="0" dirty="0"/>
                    </a:p>
                    <a:p>
                      <a:r>
                        <a:rPr lang="en-US" sz="1200" baseline="0" dirty="0"/>
                        <a:t>SWG presentation: 1/19/22</a:t>
                      </a:r>
                      <a:endParaRPr lang="en-US" sz="1200" dirty="0"/>
                    </a:p>
                  </a:txBody>
                  <a:tcPr marL="91445" marR="91445" marT="45723" marB="45723"/>
                </a:tc>
                <a:extLst>
                  <a:ext uri="{0D108BD9-81ED-4DB2-BD59-A6C34878D82A}">
                    <a16:rowId xmlns:a16="http://schemas.microsoft.com/office/drawing/2014/main" val="10002"/>
                  </a:ext>
                </a:extLst>
              </a:tr>
              <a:tr h="807811">
                <a:tc>
                  <a:txBody>
                    <a:bodyPr/>
                    <a:lstStyle/>
                    <a:p>
                      <a:r>
                        <a:rPr lang="en-US" sz="1200" b="1" dirty="0">
                          <a:solidFill>
                            <a:schemeClr val="bg1"/>
                          </a:solidFill>
                        </a:rPr>
                        <a:t>Five Horizons Health Services,</a:t>
                      </a:r>
                      <a:r>
                        <a:rPr lang="en-US" sz="1200" b="1" baseline="0" dirty="0">
                          <a:solidFill>
                            <a:schemeClr val="bg1"/>
                          </a:solidFill>
                        </a:rPr>
                        <a:t> Tuscaloosa </a:t>
                      </a:r>
                      <a:r>
                        <a:rPr lang="en-US" sz="1200" b="1" dirty="0">
                          <a:solidFill>
                            <a:schemeClr val="bg1"/>
                          </a:solidFill>
                        </a:rPr>
                        <a:t>(2020)</a:t>
                      </a:r>
                    </a:p>
                  </a:txBody>
                  <a:tcPr marL="91445" marR="91445" marT="45723" marB="45723">
                    <a:solidFill>
                      <a:schemeClr val="accent1"/>
                    </a:solidFill>
                  </a:tcPr>
                </a:tc>
                <a:tc>
                  <a:txBody>
                    <a:bodyPr/>
                    <a:lstStyle/>
                    <a:p>
                      <a:r>
                        <a:rPr lang="en-US" sz="1200" dirty="0"/>
                        <a:t>Comprehensive Outreach</a:t>
                      </a:r>
                      <a:r>
                        <a:rPr lang="en-US" sz="1200" baseline="0" dirty="0"/>
                        <a:t> and Retention Program for African Americans (CORA)</a:t>
                      </a:r>
                      <a:endParaRPr lang="en-US" sz="1200" dirty="0"/>
                    </a:p>
                  </a:txBody>
                  <a:tcPr marL="91445" marR="91445" marT="45723" marB="45723"/>
                </a:tc>
                <a:tc>
                  <a:txBody>
                    <a:bodyPr/>
                    <a:lstStyle/>
                    <a:p>
                      <a:r>
                        <a:rPr lang="en-US" sz="1200" dirty="0"/>
                        <a:t>Mirjam-Colette Kempf, PhD, MPH</a:t>
                      </a:r>
                      <a:r>
                        <a:rPr lang="en-US" sz="1200" baseline="0" dirty="0"/>
                        <a:t> </a:t>
                      </a:r>
                      <a:endParaRPr lang="en-US" sz="1200" dirty="0"/>
                    </a:p>
                  </a:txBody>
                  <a:tcPr marL="91445" marR="91445" marT="45723" marB="45723"/>
                </a:tc>
                <a:tc>
                  <a:txBody>
                    <a:bodyPr/>
                    <a:lstStyle/>
                    <a:p>
                      <a:r>
                        <a:rPr lang="en-US" sz="1200" dirty="0"/>
                        <a:t>STI/PREP</a:t>
                      </a:r>
                      <a:r>
                        <a:rPr lang="en-US" sz="1200" baseline="0" dirty="0"/>
                        <a:t> education at HBCUs</a:t>
                      </a:r>
                    </a:p>
                    <a:p>
                      <a:r>
                        <a:rPr lang="en-US" sz="1200" dirty="0"/>
                        <a:t>2021/2023  EHE CFAR Supplement, “Implementation of HIV Testing and Linkage to PrEP at an HBCU in Alabama”</a:t>
                      </a:r>
                    </a:p>
                    <a:p>
                      <a:endParaRPr lang="en-US" sz="1200" dirty="0"/>
                    </a:p>
                    <a:p>
                      <a:r>
                        <a:rPr lang="en-US" sz="1200" dirty="0"/>
                        <a:t>SWG presentation: 10/13/21 (ongoing)</a:t>
                      </a:r>
                    </a:p>
                  </a:txBody>
                  <a:tcPr marL="91445" marR="91445" marT="45723" marB="45723"/>
                </a:tc>
                <a:extLst>
                  <a:ext uri="{0D108BD9-81ED-4DB2-BD59-A6C34878D82A}">
                    <a16:rowId xmlns:a16="http://schemas.microsoft.com/office/drawing/2014/main" val="10003"/>
                  </a:ext>
                </a:extLst>
              </a:tr>
              <a:tr h="980784">
                <a:tc>
                  <a:txBody>
                    <a:bodyPr/>
                    <a:lstStyle/>
                    <a:p>
                      <a:r>
                        <a:rPr lang="en-US" sz="1200" b="1" dirty="0">
                          <a:solidFill>
                            <a:schemeClr val="bg1"/>
                          </a:solidFill>
                        </a:rPr>
                        <a:t>Firehouse Ministries – Developmental with</a:t>
                      </a:r>
                      <a:r>
                        <a:rPr lang="en-US" sz="1200" b="1" baseline="0" dirty="0">
                          <a:solidFill>
                            <a:schemeClr val="bg1"/>
                          </a:solidFill>
                        </a:rPr>
                        <a:t> BAO</a:t>
                      </a:r>
                      <a:r>
                        <a:rPr lang="en-US" sz="1200" b="1" dirty="0">
                          <a:solidFill>
                            <a:schemeClr val="bg1"/>
                          </a:solidFill>
                        </a:rPr>
                        <a:t> (2020)</a:t>
                      </a:r>
                    </a:p>
                  </a:txBody>
                  <a:tcPr marL="91445" marR="91445" marT="45723" marB="45723">
                    <a:solidFill>
                      <a:schemeClr val="accent1"/>
                    </a:solidFill>
                  </a:tcPr>
                </a:tc>
                <a:tc>
                  <a:txBody>
                    <a:bodyPr/>
                    <a:lstStyle/>
                    <a:p>
                      <a:r>
                        <a:rPr lang="en-US" sz="1200" dirty="0"/>
                        <a:t>Addressing</a:t>
                      </a:r>
                      <a:r>
                        <a:rPr lang="en-US" sz="1200" baseline="0" dirty="0"/>
                        <a:t> HIV, Health, and Homelessness (AH3)</a:t>
                      </a:r>
                      <a:endParaRPr lang="en-US" sz="1200" dirty="0"/>
                    </a:p>
                  </a:txBody>
                  <a:tcPr marL="91445" marR="91445" marT="45723" marB="45723"/>
                </a:tc>
                <a:tc>
                  <a:txBody>
                    <a:bodyPr/>
                    <a:lstStyle/>
                    <a:p>
                      <a:r>
                        <a:rPr lang="en-US" sz="1200" dirty="0"/>
                        <a:t>D. Scott Batey, DSW</a:t>
                      </a:r>
                    </a:p>
                    <a:p>
                      <a:r>
                        <a:rPr lang="en-US" sz="1200" dirty="0"/>
                        <a:t>Emma</a:t>
                      </a:r>
                      <a:r>
                        <a:rPr lang="en-US" sz="1200" baseline="0" dirty="0"/>
                        <a:t> Kay, PhD</a:t>
                      </a:r>
                      <a:endParaRPr lang="en-US" sz="1200" dirty="0"/>
                    </a:p>
                    <a:p>
                      <a:endParaRPr lang="en-US" sz="1200" dirty="0"/>
                    </a:p>
                  </a:txBody>
                  <a:tcPr marL="91445" marR="91445" marT="45723" marB="45723"/>
                </a:tc>
                <a:tc>
                  <a:txBody>
                    <a:bodyPr/>
                    <a:lstStyle/>
                    <a:p>
                      <a:r>
                        <a:rPr lang="en-US" sz="1200" dirty="0"/>
                        <a:t>Establishment of new</a:t>
                      </a:r>
                      <a:r>
                        <a:rPr lang="en-US" sz="1200" baseline="0" dirty="0"/>
                        <a:t> onsite mechanism for testing and linking unhoused PLWH in the Jefferson Co. area by co-locating a BAO case worker </a:t>
                      </a:r>
                    </a:p>
                    <a:p>
                      <a:endParaRPr lang="en-US" sz="1200" baseline="0" dirty="0"/>
                    </a:p>
                    <a:p>
                      <a:r>
                        <a:rPr lang="en-US" sz="1200" baseline="0" dirty="0"/>
                        <a:t>SWG presentation: 2/16/21 (ongoing)</a:t>
                      </a:r>
                      <a:endParaRPr lang="en-US" sz="1200" dirty="0"/>
                    </a:p>
                  </a:txBody>
                  <a:tcPr marL="91445" marR="91445" marT="45723" marB="45723"/>
                </a:tc>
                <a:extLst>
                  <a:ext uri="{0D108BD9-81ED-4DB2-BD59-A6C34878D82A}">
                    <a16:rowId xmlns:a16="http://schemas.microsoft.com/office/drawing/2014/main" val="10004"/>
                  </a:ext>
                </a:extLst>
              </a:tr>
              <a:tr h="446699">
                <a:tc>
                  <a:txBody>
                    <a:bodyPr/>
                    <a:lstStyle/>
                    <a:p>
                      <a:r>
                        <a:rPr lang="en-US" sz="1200" b="1" dirty="0">
                          <a:solidFill>
                            <a:schemeClr val="bg1"/>
                          </a:solidFill>
                        </a:rPr>
                        <a:t>Selma AIR (2022)</a:t>
                      </a:r>
                    </a:p>
                  </a:txBody>
                  <a:tcPr marL="68574" marR="68574" marT="34290" marB="34290">
                    <a:solidFill>
                      <a:schemeClr val="accent1"/>
                    </a:solidFill>
                  </a:tcPr>
                </a:tc>
                <a:tc>
                  <a:txBody>
                    <a:bodyPr/>
                    <a:lstStyle/>
                    <a:p>
                      <a:r>
                        <a:rPr lang="en-US" sz="1200" dirty="0"/>
                        <a:t>When Men Talk (WMT)</a:t>
                      </a:r>
                    </a:p>
                  </a:txBody>
                  <a:tcPr marL="68574" marR="68574" marT="34290" marB="34290"/>
                </a:tc>
                <a:tc>
                  <a:txBody>
                    <a:bodyPr/>
                    <a:lstStyle/>
                    <a:p>
                      <a:r>
                        <a:rPr lang="en-US" sz="1200" dirty="0"/>
                        <a:t>Matt Gravett,</a:t>
                      </a:r>
                      <a:r>
                        <a:rPr lang="en-US" sz="1200" baseline="0" dirty="0"/>
                        <a:t> MD</a:t>
                      </a:r>
                    </a:p>
                    <a:p>
                      <a:r>
                        <a:rPr lang="en-US" sz="1200" baseline="0" dirty="0"/>
                        <a:t>Henna Budhwani, PhD</a:t>
                      </a:r>
                      <a:endParaRPr lang="en-US" sz="1200" dirty="0"/>
                    </a:p>
                  </a:txBody>
                  <a:tcPr marL="68574" marR="68574" marT="34290" marB="34290"/>
                </a:tc>
                <a:tc>
                  <a:txBody>
                    <a:bodyPr/>
                    <a:lstStyle/>
                    <a:p>
                      <a:r>
                        <a:rPr lang="en-US" sz="1200" b="0" dirty="0">
                          <a:solidFill>
                            <a:schemeClr val="tx1"/>
                          </a:solidFill>
                        </a:rPr>
                        <a:t>Community HIV education</a:t>
                      </a:r>
                      <a:r>
                        <a:rPr lang="en-US" sz="1200" b="0" baseline="0" dirty="0">
                          <a:solidFill>
                            <a:schemeClr val="tx1"/>
                          </a:solidFill>
                        </a:rPr>
                        <a:t> and testing forums in Black Belt Alabama</a:t>
                      </a:r>
                      <a:endParaRPr lang="en-US" sz="1200" b="0" dirty="0">
                        <a:solidFill>
                          <a:schemeClr val="tx1"/>
                        </a:solidFill>
                      </a:endParaRPr>
                    </a:p>
                  </a:txBody>
                  <a:tcPr marL="68574" marR="68574" marT="34290" marB="34290"/>
                </a:tc>
                <a:extLst>
                  <a:ext uri="{0D108BD9-81ED-4DB2-BD59-A6C34878D82A}">
                    <a16:rowId xmlns:a16="http://schemas.microsoft.com/office/drawing/2014/main" val="1896080389"/>
                  </a:ext>
                </a:extLst>
              </a:tr>
              <a:tr h="1526657">
                <a:tc>
                  <a:txBody>
                    <a:bodyPr/>
                    <a:lstStyle/>
                    <a:p>
                      <a:r>
                        <a:rPr lang="en-US" sz="1200" b="1" dirty="0">
                          <a:solidFill>
                            <a:schemeClr val="bg1"/>
                          </a:solidFill>
                        </a:rPr>
                        <a:t>Health Services Center (2022)</a:t>
                      </a:r>
                    </a:p>
                  </a:txBody>
                  <a:tcPr marL="68574" marR="68574" marT="34290" marB="34290">
                    <a:solidFill>
                      <a:schemeClr val="accent1"/>
                    </a:solidFill>
                  </a:tcPr>
                </a:tc>
                <a:tc>
                  <a:txBody>
                    <a:bodyPr/>
                    <a:lstStyle/>
                    <a:p>
                      <a:r>
                        <a:rPr lang="en-US" sz="1200" dirty="0"/>
                        <a:t>Project FIERCE (Forging Infrastructure for EHE at Rural Colleges and Elsewhere)</a:t>
                      </a:r>
                    </a:p>
                  </a:txBody>
                  <a:tcPr marL="68574" marR="68574" marT="34290" marB="34290"/>
                </a:tc>
                <a:tc>
                  <a:txBody>
                    <a:bodyPr/>
                    <a:lstStyle/>
                    <a:p>
                      <a:r>
                        <a:rPr lang="en-US" sz="1200" dirty="0"/>
                        <a:t>Sarah MacCarthy, PhD</a:t>
                      </a:r>
                    </a:p>
                  </a:txBody>
                  <a:tcPr marL="68574" marR="68574" marT="34290" marB="34290"/>
                </a:tc>
                <a:tc>
                  <a:txBody>
                    <a:bodyPr/>
                    <a:lstStyle/>
                    <a:p>
                      <a:r>
                        <a:rPr lang="en-US" sz="1200" b="0" dirty="0">
                          <a:solidFill>
                            <a:schemeClr val="tx1"/>
                          </a:solidFill>
                        </a:rPr>
                        <a:t>HIV/STI</a:t>
                      </a:r>
                      <a:r>
                        <a:rPr lang="en-US" sz="1200" b="0" baseline="0" dirty="0">
                          <a:solidFill>
                            <a:schemeClr val="tx1"/>
                          </a:solidFill>
                        </a:rPr>
                        <a:t> testing and </a:t>
                      </a:r>
                      <a:r>
                        <a:rPr lang="en-US" sz="1200" b="0" baseline="0" dirty="0" err="1">
                          <a:solidFill>
                            <a:schemeClr val="tx1"/>
                          </a:solidFill>
                        </a:rPr>
                        <a:t>PrEP</a:t>
                      </a:r>
                      <a:r>
                        <a:rPr lang="en-US" sz="1200" b="0" baseline="0" dirty="0">
                          <a:solidFill>
                            <a:schemeClr val="tx1"/>
                          </a:solidFill>
                        </a:rPr>
                        <a:t> linkage at area colleges in eastern Alabama</a:t>
                      </a:r>
                    </a:p>
                    <a:p>
                      <a:r>
                        <a:rPr lang="en-US" sz="1200" b="0" baseline="0" dirty="0">
                          <a:solidFill>
                            <a:schemeClr val="tx1"/>
                          </a:solidFill>
                        </a:rPr>
                        <a:t>SWG Presentation 11/18/23</a:t>
                      </a:r>
                      <a:endParaRPr lang="en-US" sz="1200" b="0" dirty="0">
                        <a:solidFill>
                          <a:schemeClr val="tx1"/>
                        </a:solidFill>
                      </a:endParaRPr>
                    </a:p>
                  </a:txBody>
                  <a:tcPr marL="68574" marR="68574" marT="34290" marB="34290"/>
                </a:tc>
                <a:extLst>
                  <a:ext uri="{0D108BD9-81ED-4DB2-BD59-A6C34878D82A}">
                    <a16:rowId xmlns:a16="http://schemas.microsoft.com/office/drawing/2014/main" val="2250280630"/>
                  </a:ext>
                </a:extLst>
              </a:tr>
            </a:tbl>
          </a:graphicData>
        </a:graphic>
      </p:graphicFrame>
    </p:spTree>
    <p:extLst>
      <p:ext uri="{BB962C8B-B14F-4D97-AF65-F5344CB8AC3E}">
        <p14:creationId xmlns:p14="http://schemas.microsoft.com/office/powerpoint/2010/main" val="2040757235"/>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3757170" y="2045760"/>
            <a:ext cx="4853429" cy="4146918"/>
          </a:xfrm>
          <a:prstGeom prst="rect">
            <a:avLst/>
          </a:prstGeom>
        </p:spPr>
      </p:pic>
      <p:pic>
        <p:nvPicPr>
          <p:cNvPr id="15" name="Picture 14"/>
          <p:cNvPicPr>
            <a:picLocks noChangeAspect="1"/>
          </p:cNvPicPr>
          <p:nvPr/>
        </p:nvPicPr>
        <p:blipFill>
          <a:blip r:embed="rId3"/>
          <a:stretch>
            <a:fillRect/>
          </a:stretch>
        </p:blipFill>
        <p:spPr>
          <a:xfrm>
            <a:off x="3223771" y="2146640"/>
            <a:ext cx="7065318" cy="4046038"/>
          </a:xfrm>
          <a:prstGeom prst="rect">
            <a:avLst/>
          </a:prstGeom>
        </p:spPr>
      </p:pic>
      <p:sp>
        <p:nvSpPr>
          <p:cNvPr id="2" name="Title 1"/>
          <p:cNvSpPr>
            <a:spLocks noGrp="1"/>
          </p:cNvSpPr>
          <p:nvPr>
            <p:ph type="title"/>
          </p:nvPr>
        </p:nvSpPr>
        <p:spPr>
          <a:xfrm>
            <a:off x="359861" y="349627"/>
            <a:ext cx="9733444" cy="1143000"/>
          </a:xfrm>
        </p:spPr>
        <p:txBody>
          <a:bodyPr>
            <a:noAutofit/>
          </a:bodyPr>
          <a:lstStyle/>
          <a:p>
            <a:pPr>
              <a:defRPr/>
            </a:pPr>
            <a:r>
              <a:rPr lang="en-US" sz="3200" dirty="0">
                <a:effectLst>
                  <a:outerShdw blurRad="38100" dist="38100" dir="2700000" algn="tl">
                    <a:srgbClr val="000000">
                      <a:alpha val="43137"/>
                    </a:srgbClr>
                  </a:outerShdw>
                </a:effectLst>
              </a:rPr>
              <a:t>Prevent: HIV </a:t>
            </a:r>
            <a:r>
              <a:rPr lang="en-US" sz="3200" dirty="0" err="1">
                <a:effectLst>
                  <a:outerShdw blurRad="38100" dist="38100" dir="2700000" algn="tl">
                    <a:srgbClr val="000000">
                      <a:alpha val="43137"/>
                    </a:srgbClr>
                  </a:outerShdw>
                </a:effectLst>
              </a:rPr>
              <a:t>PrEP</a:t>
            </a:r>
            <a:r>
              <a:rPr lang="en-US" sz="3200" dirty="0">
                <a:effectLst>
                  <a:outerShdw blurRad="38100" dist="38100" dir="2700000" algn="tl">
                    <a:srgbClr val="000000">
                      <a:alpha val="43137"/>
                    </a:srgbClr>
                  </a:outerShdw>
                </a:effectLst>
              </a:rPr>
              <a:t> Preferences, African American Women in Rural AL (n=304)</a:t>
            </a:r>
          </a:p>
        </p:txBody>
      </p:sp>
      <p:sp>
        <p:nvSpPr>
          <p:cNvPr id="5" name="TextBox 5"/>
          <p:cNvSpPr txBox="1">
            <a:spLocks noChangeArrowheads="1"/>
          </p:cNvSpPr>
          <p:nvPr/>
        </p:nvSpPr>
        <p:spPr bwMode="auto">
          <a:xfrm>
            <a:off x="152400" y="6428351"/>
            <a:ext cx="119110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Microsoft Sans Serif" panose="020B0604020202020204" pitchFamily="34" charset="0"/>
              </a:defRPr>
            </a:lvl1pPr>
            <a:lvl2pPr marL="742950" indent="-285750">
              <a:defRPr sz="3600">
                <a:solidFill>
                  <a:schemeClr val="tx1"/>
                </a:solidFill>
                <a:latin typeface="Microsoft Sans Serif" panose="020B0604020202020204" pitchFamily="34" charset="0"/>
              </a:defRPr>
            </a:lvl2pPr>
            <a:lvl3pPr marL="1143000" indent="-228600">
              <a:defRPr sz="3600">
                <a:solidFill>
                  <a:schemeClr val="tx1"/>
                </a:solidFill>
                <a:latin typeface="Microsoft Sans Serif" panose="020B0604020202020204" pitchFamily="34" charset="0"/>
              </a:defRPr>
            </a:lvl3pPr>
            <a:lvl4pPr marL="1600200" indent="-228600">
              <a:defRPr sz="3600">
                <a:solidFill>
                  <a:schemeClr val="tx1"/>
                </a:solidFill>
                <a:latin typeface="Microsoft Sans Serif" panose="020B0604020202020204" pitchFamily="34" charset="0"/>
              </a:defRPr>
            </a:lvl4pPr>
            <a:lvl5pPr marL="2057400" indent="-228600">
              <a:defRPr sz="3600">
                <a:solidFill>
                  <a:schemeClr val="tx1"/>
                </a:solidFill>
                <a:latin typeface="Microsoft Sans Serif" panose="020B0604020202020204" pitchFamily="34" charset="0"/>
              </a:defRPr>
            </a:lvl5pPr>
            <a:lvl6pPr marL="2514600" indent="-228600" eaLnBrk="0" fontAlgn="base" hangingPunct="0">
              <a:spcBef>
                <a:spcPct val="0"/>
              </a:spcBef>
              <a:spcAft>
                <a:spcPct val="0"/>
              </a:spcAft>
              <a:defRPr sz="3600">
                <a:solidFill>
                  <a:schemeClr val="tx1"/>
                </a:solidFill>
                <a:latin typeface="Microsoft Sans Serif" panose="020B0604020202020204" pitchFamily="34" charset="0"/>
              </a:defRPr>
            </a:lvl6pPr>
            <a:lvl7pPr marL="2971800" indent="-228600" eaLnBrk="0" fontAlgn="base" hangingPunct="0">
              <a:spcBef>
                <a:spcPct val="0"/>
              </a:spcBef>
              <a:spcAft>
                <a:spcPct val="0"/>
              </a:spcAft>
              <a:defRPr sz="3600">
                <a:solidFill>
                  <a:schemeClr val="tx1"/>
                </a:solidFill>
                <a:latin typeface="Microsoft Sans Serif" panose="020B0604020202020204" pitchFamily="34" charset="0"/>
              </a:defRPr>
            </a:lvl7pPr>
            <a:lvl8pPr marL="3429000" indent="-228600" eaLnBrk="0" fontAlgn="base" hangingPunct="0">
              <a:spcBef>
                <a:spcPct val="0"/>
              </a:spcBef>
              <a:spcAft>
                <a:spcPct val="0"/>
              </a:spcAft>
              <a:defRPr sz="3600">
                <a:solidFill>
                  <a:schemeClr val="tx1"/>
                </a:solidFill>
                <a:latin typeface="Microsoft Sans Serif" panose="020B0604020202020204" pitchFamily="34" charset="0"/>
              </a:defRPr>
            </a:lvl8pPr>
            <a:lvl9pPr marL="3886200" indent="-228600" eaLnBrk="0" fontAlgn="base" hangingPunct="0">
              <a:spcBef>
                <a:spcPct val="0"/>
              </a:spcBef>
              <a:spcAft>
                <a:spcPct val="0"/>
              </a:spcAft>
              <a:defRPr sz="3600">
                <a:solidFill>
                  <a:schemeClr val="tx1"/>
                </a:solidFill>
                <a:latin typeface="Microsoft Sans Serif" panose="020B0604020202020204" pitchFamily="34" charset="0"/>
              </a:defRPr>
            </a:lvl9pPr>
          </a:lstStyle>
          <a:p>
            <a:pPr>
              <a:defRPr/>
            </a:pPr>
            <a:r>
              <a:rPr lang="en-US" altLang="en-US" sz="1400" dirty="0">
                <a:latin typeface="+mn-lt"/>
                <a:cs typeface="Microsoft Sans Serif" panose="020B0604020202020204" pitchFamily="34" charset="0"/>
              </a:rPr>
              <a:t>Elopre et al. </a:t>
            </a:r>
            <a:r>
              <a:rPr lang="en-US" altLang="en-US" sz="1400" i="1" dirty="0">
                <a:latin typeface="+mn-lt"/>
                <a:cs typeface="Microsoft Sans Serif" panose="020B0604020202020204" pitchFamily="34" charset="0"/>
              </a:rPr>
              <a:t>JAIDS</a:t>
            </a:r>
            <a:r>
              <a:rPr lang="en-US" altLang="en-US" sz="1400" dirty="0">
                <a:latin typeface="+mn-lt"/>
                <a:cs typeface="Microsoft Sans Serif" panose="020B0604020202020204" pitchFamily="34" charset="0"/>
              </a:rPr>
              <a:t> 2017;74, Elopre et al. </a:t>
            </a:r>
            <a:r>
              <a:rPr lang="en-US" altLang="en-US" sz="1400" i="1" dirty="0">
                <a:latin typeface="+mn-lt"/>
                <a:cs typeface="Microsoft Sans Serif" panose="020B0604020202020204" pitchFamily="34" charset="0"/>
              </a:rPr>
              <a:t>AIDS Pt Care STDs </a:t>
            </a:r>
            <a:r>
              <a:rPr lang="en-US" altLang="en-US" sz="1400" dirty="0">
                <a:latin typeface="+mn-lt"/>
                <a:cs typeface="Microsoft Sans Serif" panose="020B0604020202020204" pitchFamily="34" charset="0"/>
              </a:rPr>
              <a:t>2018;32 </a:t>
            </a:r>
          </a:p>
        </p:txBody>
      </p:sp>
      <p:pic>
        <p:nvPicPr>
          <p:cNvPr id="34828" name="Picture 12" descr="Image result for latesha elopre uab"/>
          <p:cNvPicPr>
            <a:picLocks noChangeAspect="1" noChangeArrowheads="1"/>
          </p:cNvPicPr>
          <p:nvPr/>
        </p:nvPicPr>
        <p:blipFill>
          <a:blip r:embed="rId4"/>
          <a:srcRect/>
          <a:stretch>
            <a:fillRect/>
          </a:stretch>
        </p:blipFill>
        <p:spPr bwMode="auto">
          <a:xfrm>
            <a:off x="10259795" y="273247"/>
            <a:ext cx="1301750" cy="18071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8" name="TextBox 5"/>
          <p:cNvSpPr txBox="1">
            <a:spLocks noChangeArrowheads="1"/>
          </p:cNvSpPr>
          <p:nvPr/>
        </p:nvSpPr>
        <p:spPr bwMode="auto">
          <a:xfrm>
            <a:off x="8153400" y="2209800"/>
            <a:ext cx="35422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Microsoft Sans Serif" panose="020B0604020202020204" pitchFamily="34" charset="0"/>
              </a:defRPr>
            </a:lvl1pPr>
            <a:lvl2pPr marL="742950" indent="-285750">
              <a:defRPr sz="3600">
                <a:solidFill>
                  <a:schemeClr val="tx1"/>
                </a:solidFill>
                <a:latin typeface="Microsoft Sans Serif" panose="020B0604020202020204" pitchFamily="34" charset="0"/>
              </a:defRPr>
            </a:lvl2pPr>
            <a:lvl3pPr marL="1143000" indent="-228600">
              <a:defRPr sz="3600">
                <a:solidFill>
                  <a:schemeClr val="tx1"/>
                </a:solidFill>
                <a:latin typeface="Microsoft Sans Serif" panose="020B0604020202020204" pitchFamily="34" charset="0"/>
              </a:defRPr>
            </a:lvl3pPr>
            <a:lvl4pPr marL="1600200" indent="-228600">
              <a:defRPr sz="3600">
                <a:solidFill>
                  <a:schemeClr val="tx1"/>
                </a:solidFill>
                <a:latin typeface="Microsoft Sans Serif" panose="020B0604020202020204" pitchFamily="34" charset="0"/>
              </a:defRPr>
            </a:lvl4pPr>
            <a:lvl5pPr marL="2057400" indent="-228600">
              <a:defRPr sz="3600">
                <a:solidFill>
                  <a:schemeClr val="tx1"/>
                </a:solidFill>
                <a:latin typeface="Microsoft Sans Serif" panose="020B0604020202020204" pitchFamily="34" charset="0"/>
              </a:defRPr>
            </a:lvl5pPr>
            <a:lvl6pPr marL="2514600" indent="-228600" eaLnBrk="0" fontAlgn="base" hangingPunct="0">
              <a:spcBef>
                <a:spcPct val="0"/>
              </a:spcBef>
              <a:spcAft>
                <a:spcPct val="0"/>
              </a:spcAft>
              <a:defRPr sz="3600">
                <a:solidFill>
                  <a:schemeClr val="tx1"/>
                </a:solidFill>
                <a:latin typeface="Microsoft Sans Serif" panose="020B0604020202020204" pitchFamily="34" charset="0"/>
              </a:defRPr>
            </a:lvl6pPr>
            <a:lvl7pPr marL="2971800" indent="-228600" eaLnBrk="0" fontAlgn="base" hangingPunct="0">
              <a:spcBef>
                <a:spcPct val="0"/>
              </a:spcBef>
              <a:spcAft>
                <a:spcPct val="0"/>
              </a:spcAft>
              <a:defRPr sz="3600">
                <a:solidFill>
                  <a:schemeClr val="tx1"/>
                </a:solidFill>
                <a:latin typeface="Microsoft Sans Serif" panose="020B0604020202020204" pitchFamily="34" charset="0"/>
              </a:defRPr>
            </a:lvl7pPr>
            <a:lvl8pPr marL="3429000" indent="-228600" eaLnBrk="0" fontAlgn="base" hangingPunct="0">
              <a:spcBef>
                <a:spcPct val="0"/>
              </a:spcBef>
              <a:spcAft>
                <a:spcPct val="0"/>
              </a:spcAft>
              <a:defRPr sz="3600">
                <a:solidFill>
                  <a:schemeClr val="tx1"/>
                </a:solidFill>
                <a:latin typeface="Microsoft Sans Serif" panose="020B0604020202020204" pitchFamily="34" charset="0"/>
              </a:defRPr>
            </a:lvl8pPr>
            <a:lvl9pPr marL="3886200" indent="-228600" eaLnBrk="0" fontAlgn="base" hangingPunct="0">
              <a:spcBef>
                <a:spcPct val="0"/>
              </a:spcBef>
              <a:spcAft>
                <a:spcPct val="0"/>
              </a:spcAft>
              <a:defRPr sz="3600">
                <a:solidFill>
                  <a:schemeClr val="tx1"/>
                </a:solidFill>
                <a:latin typeface="Microsoft Sans Serif" panose="020B0604020202020204" pitchFamily="34" charset="0"/>
              </a:defRPr>
            </a:lvl9pPr>
          </a:lstStyle>
          <a:p>
            <a:pPr algn="r">
              <a:defRPr/>
            </a:pPr>
            <a:r>
              <a:rPr lang="en-US" altLang="en-US" sz="2000" dirty="0">
                <a:latin typeface="+mn-lt"/>
                <a:cs typeface="Helvetica" panose="020B0604020202020204" pitchFamily="34" charset="0"/>
              </a:rPr>
              <a:t>Latesha Elopre, MD, MSPH</a:t>
            </a:r>
          </a:p>
        </p:txBody>
      </p:sp>
      <p:pic>
        <p:nvPicPr>
          <p:cNvPr id="9" name="Picture 8"/>
          <p:cNvPicPr>
            <a:picLocks noChangeAspect="1"/>
          </p:cNvPicPr>
          <p:nvPr/>
        </p:nvPicPr>
        <p:blipFill>
          <a:blip r:embed="rId5"/>
          <a:stretch>
            <a:fillRect/>
          </a:stretch>
        </p:blipFill>
        <p:spPr>
          <a:xfrm>
            <a:off x="119514" y="1752600"/>
            <a:ext cx="3233286" cy="4480508"/>
          </a:xfrm>
          <a:prstGeom prst="rect">
            <a:avLst/>
          </a:prstGeom>
        </p:spPr>
      </p:pic>
      <p:sp>
        <p:nvSpPr>
          <p:cNvPr id="11" name="Rounded Rectangle 10"/>
          <p:cNvSpPr/>
          <p:nvPr/>
        </p:nvSpPr>
        <p:spPr>
          <a:xfrm>
            <a:off x="990600" y="4038600"/>
            <a:ext cx="1828800" cy="737868"/>
          </a:xfrm>
          <a:prstGeom prst="roundRect">
            <a:avLst/>
          </a:prstGeom>
          <a:noFill/>
          <a:ln w="444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2" descr="Image result for medical advocacy and outreach"/>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81199" y="4125424"/>
            <a:ext cx="598975" cy="598975"/>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pPr>
              <a:defRPr/>
            </a:pPr>
            <a:r>
              <a:rPr lang="en-US"/>
              <a:t>UAB HEERSINK SCHOOL OF MEDICINE</a:t>
            </a:r>
          </a:p>
        </p:txBody>
      </p:sp>
    </p:spTree>
    <p:extLst>
      <p:ext uri="{BB962C8B-B14F-4D97-AF65-F5344CB8AC3E}">
        <p14:creationId xmlns:p14="http://schemas.microsoft.com/office/powerpoint/2010/main" val="261122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394D-D046-4F45-8A61-AA2D063ABFFF}"/>
              </a:ext>
            </a:extLst>
          </p:cNvPr>
          <p:cNvSpPr>
            <a:spLocks noGrp="1"/>
          </p:cNvSpPr>
          <p:nvPr>
            <p:ph type="ctrTitle"/>
          </p:nvPr>
        </p:nvSpPr>
        <p:spPr/>
        <p:txBody>
          <a:bodyPr/>
          <a:lstStyle/>
          <a:p>
            <a:r>
              <a:rPr lang="en-US" dirty="0"/>
              <a:t>HIV IN THE U.S.</a:t>
            </a:r>
          </a:p>
        </p:txBody>
      </p:sp>
      <p:sp>
        <p:nvSpPr>
          <p:cNvPr id="3" name="Subtitle 2">
            <a:extLst>
              <a:ext uri="{FF2B5EF4-FFF2-40B4-BE49-F238E27FC236}">
                <a16:creationId xmlns:a16="http://schemas.microsoft.com/office/drawing/2014/main" id="{84EFE392-F960-0E45-87CB-E95D67AEBE96}"/>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58453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356" y="303432"/>
            <a:ext cx="10058400" cy="1143000"/>
          </a:xfrm>
        </p:spPr>
        <p:txBody>
          <a:bodyPr>
            <a:noAutofit/>
          </a:bodyPr>
          <a:lstStyle/>
          <a:p>
            <a:pPr>
              <a:defRPr/>
            </a:pPr>
            <a:r>
              <a:rPr lang="en-US" dirty="0">
                <a:effectLst>
                  <a:outerShdw blurRad="38100" dist="38100" dir="2700000" algn="tl">
                    <a:srgbClr val="000000">
                      <a:alpha val="43137"/>
                    </a:srgbClr>
                  </a:outerShdw>
                </a:effectLst>
              </a:rPr>
              <a:t>Diagnose: Data Driven, Community-Engaged Mobile Testing in Rural AL</a:t>
            </a:r>
          </a:p>
        </p:txBody>
      </p:sp>
      <p:sp>
        <p:nvSpPr>
          <p:cNvPr id="8" name="TextBox 5"/>
          <p:cNvSpPr txBox="1">
            <a:spLocks noChangeArrowheads="1"/>
          </p:cNvSpPr>
          <p:nvPr/>
        </p:nvSpPr>
        <p:spPr bwMode="auto">
          <a:xfrm>
            <a:off x="8155003" y="2299975"/>
            <a:ext cx="354228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Microsoft Sans Serif" panose="020B0604020202020204" pitchFamily="34" charset="0"/>
              </a:defRPr>
            </a:lvl1pPr>
            <a:lvl2pPr marL="742950" indent="-285750">
              <a:defRPr sz="3600">
                <a:solidFill>
                  <a:schemeClr val="tx1"/>
                </a:solidFill>
                <a:latin typeface="Microsoft Sans Serif" panose="020B0604020202020204" pitchFamily="34" charset="0"/>
              </a:defRPr>
            </a:lvl2pPr>
            <a:lvl3pPr marL="1143000" indent="-228600">
              <a:defRPr sz="3600">
                <a:solidFill>
                  <a:schemeClr val="tx1"/>
                </a:solidFill>
                <a:latin typeface="Microsoft Sans Serif" panose="020B0604020202020204" pitchFamily="34" charset="0"/>
              </a:defRPr>
            </a:lvl3pPr>
            <a:lvl4pPr marL="1600200" indent="-228600">
              <a:defRPr sz="3600">
                <a:solidFill>
                  <a:schemeClr val="tx1"/>
                </a:solidFill>
                <a:latin typeface="Microsoft Sans Serif" panose="020B0604020202020204" pitchFamily="34" charset="0"/>
              </a:defRPr>
            </a:lvl4pPr>
            <a:lvl5pPr marL="2057400" indent="-228600">
              <a:defRPr sz="3600">
                <a:solidFill>
                  <a:schemeClr val="tx1"/>
                </a:solidFill>
                <a:latin typeface="Microsoft Sans Serif" panose="020B0604020202020204" pitchFamily="34" charset="0"/>
              </a:defRPr>
            </a:lvl5pPr>
            <a:lvl6pPr marL="2514600" indent="-228600" eaLnBrk="0" fontAlgn="base" hangingPunct="0">
              <a:spcBef>
                <a:spcPct val="0"/>
              </a:spcBef>
              <a:spcAft>
                <a:spcPct val="0"/>
              </a:spcAft>
              <a:defRPr sz="3600">
                <a:solidFill>
                  <a:schemeClr val="tx1"/>
                </a:solidFill>
                <a:latin typeface="Microsoft Sans Serif" panose="020B0604020202020204" pitchFamily="34" charset="0"/>
              </a:defRPr>
            </a:lvl6pPr>
            <a:lvl7pPr marL="2971800" indent="-228600" eaLnBrk="0" fontAlgn="base" hangingPunct="0">
              <a:spcBef>
                <a:spcPct val="0"/>
              </a:spcBef>
              <a:spcAft>
                <a:spcPct val="0"/>
              </a:spcAft>
              <a:defRPr sz="3600">
                <a:solidFill>
                  <a:schemeClr val="tx1"/>
                </a:solidFill>
                <a:latin typeface="Microsoft Sans Serif" panose="020B0604020202020204" pitchFamily="34" charset="0"/>
              </a:defRPr>
            </a:lvl7pPr>
            <a:lvl8pPr marL="3429000" indent="-228600" eaLnBrk="0" fontAlgn="base" hangingPunct="0">
              <a:spcBef>
                <a:spcPct val="0"/>
              </a:spcBef>
              <a:spcAft>
                <a:spcPct val="0"/>
              </a:spcAft>
              <a:defRPr sz="3600">
                <a:solidFill>
                  <a:schemeClr val="tx1"/>
                </a:solidFill>
                <a:latin typeface="Microsoft Sans Serif" panose="020B0604020202020204" pitchFamily="34" charset="0"/>
              </a:defRPr>
            </a:lvl8pPr>
            <a:lvl9pPr marL="3886200" indent="-228600" eaLnBrk="0" fontAlgn="base" hangingPunct="0">
              <a:spcBef>
                <a:spcPct val="0"/>
              </a:spcBef>
              <a:spcAft>
                <a:spcPct val="0"/>
              </a:spcAft>
              <a:defRPr sz="3600">
                <a:solidFill>
                  <a:schemeClr val="tx1"/>
                </a:solidFill>
                <a:latin typeface="Microsoft Sans Serif" panose="020B0604020202020204" pitchFamily="34" charset="0"/>
              </a:defRPr>
            </a:lvl9pPr>
          </a:lstStyle>
          <a:p>
            <a:pPr algn="r">
              <a:defRPr/>
            </a:pPr>
            <a:r>
              <a:rPr lang="en-US" altLang="en-US" sz="2000" dirty="0">
                <a:latin typeface="+mn-lt"/>
                <a:cs typeface="Helvetica" panose="020B0604020202020204" pitchFamily="34" charset="0"/>
              </a:rPr>
              <a:t>Lynn Matthews, MD</a:t>
            </a:r>
          </a:p>
          <a:p>
            <a:pPr algn="r">
              <a:defRPr/>
            </a:pPr>
            <a:r>
              <a:rPr lang="en-US" altLang="en-US" sz="2000" dirty="0">
                <a:latin typeface="+mn-lt"/>
                <a:cs typeface="Helvetica" panose="020B0604020202020204" pitchFamily="34" charset="0"/>
              </a:rPr>
              <a:t>CFAR EHE Supplement</a:t>
            </a:r>
          </a:p>
        </p:txBody>
      </p:sp>
      <p:pic>
        <p:nvPicPr>
          <p:cNvPr id="16" name="Picture 15">
            <a:extLst>
              <a:ext uri="{FF2B5EF4-FFF2-40B4-BE49-F238E27FC236}">
                <a16:creationId xmlns:a16="http://schemas.microsoft.com/office/drawing/2014/main" id="{F271C17B-46FC-4708-86BD-829D97EEB652}"/>
              </a:ext>
            </a:extLst>
          </p:cNvPr>
          <p:cNvPicPr>
            <a:picLocks noChangeAspect="1"/>
          </p:cNvPicPr>
          <p:nvPr/>
        </p:nvPicPr>
        <p:blipFill>
          <a:blip r:embed="rId2"/>
          <a:stretch>
            <a:fillRect/>
          </a:stretch>
        </p:blipFill>
        <p:spPr>
          <a:xfrm>
            <a:off x="609600" y="1776296"/>
            <a:ext cx="2863982" cy="4782778"/>
          </a:xfrm>
          <a:prstGeom prst="rect">
            <a:avLst/>
          </a:prstGeom>
        </p:spPr>
      </p:pic>
      <p:sp>
        <p:nvSpPr>
          <p:cNvPr id="17" name="Rounded Rectangle 16"/>
          <p:cNvSpPr/>
          <p:nvPr/>
        </p:nvSpPr>
        <p:spPr>
          <a:xfrm>
            <a:off x="1295400" y="3962400"/>
            <a:ext cx="2057400" cy="838200"/>
          </a:xfrm>
          <a:prstGeom prst="roundRect">
            <a:avLst/>
          </a:prstGeom>
          <a:noFill/>
          <a:ln w="44450">
            <a:solidFill>
              <a:srgbClr val="AC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2" descr="Image result for uab cf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5971" y="5875359"/>
            <a:ext cx="1995130" cy="96031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mage result for medical advocacy and outrea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1036" y="3489110"/>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962400" y="2062493"/>
            <a:ext cx="5029200" cy="4210383"/>
          </a:xfrm>
          <a:prstGeom prst="rect">
            <a:avLst/>
          </a:prstGeom>
          <a:noFill/>
        </p:spPr>
        <p:txBody>
          <a:bodyPr wrap="square">
            <a:spAutoFit/>
          </a:bodyPr>
          <a:lstStyle/>
          <a:p>
            <a:pPr marL="342900" indent="-342900" fontAlgn="auto">
              <a:lnSpc>
                <a:spcPct val="90000"/>
              </a:lnSpc>
              <a:spcBef>
                <a:spcPts val="0"/>
              </a:spcBef>
              <a:spcAft>
                <a:spcPts val="1200"/>
              </a:spcAft>
              <a:buFont typeface="Arial" panose="020B0604020202020204" pitchFamily="34" charset="0"/>
              <a:buChar char="•"/>
              <a:defRPr/>
            </a:pPr>
            <a:r>
              <a:rPr lang="en-US" sz="2400" kern="0" dirty="0">
                <a:latin typeface="Microsoft Sans Serif" panose="020B0604020202020204" pitchFamily="34" charset="0"/>
                <a:cs typeface="Microsoft Sans Serif" panose="020B0604020202020204" pitchFamily="34" charset="0"/>
              </a:rPr>
              <a:t>Identification of “cold spots” with low HIV testing rates</a:t>
            </a:r>
          </a:p>
          <a:p>
            <a:pPr marL="342900" indent="-342900" fontAlgn="auto">
              <a:lnSpc>
                <a:spcPct val="90000"/>
              </a:lnSpc>
              <a:spcBef>
                <a:spcPts val="0"/>
              </a:spcBef>
              <a:spcAft>
                <a:spcPts val="1200"/>
              </a:spcAft>
              <a:buFont typeface="Arial" panose="020B0604020202020204" pitchFamily="34" charset="0"/>
              <a:buChar char="•"/>
              <a:defRPr/>
            </a:pPr>
            <a:r>
              <a:rPr lang="en-US" sz="2400" kern="0" dirty="0">
                <a:latin typeface="Microsoft Sans Serif" panose="020B0604020202020204" pitchFamily="34" charset="0"/>
                <a:cs typeface="Microsoft Sans Serif" panose="020B0604020202020204" pitchFamily="34" charset="0"/>
              </a:rPr>
              <a:t>Community-engagement: stakeholder interviews to refine stigma reducing </a:t>
            </a:r>
            <a:r>
              <a:rPr lang="en-US" sz="2400" kern="0" dirty="0" err="1">
                <a:latin typeface="Microsoft Sans Serif" panose="020B0604020202020204" pitchFamily="34" charset="0"/>
                <a:cs typeface="Microsoft Sans Serif" panose="020B0604020202020204" pitchFamily="34" charset="0"/>
              </a:rPr>
              <a:t>PrEP</a:t>
            </a:r>
            <a:r>
              <a:rPr lang="en-US" sz="2400" kern="0" dirty="0">
                <a:latin typeface="Microsoft Sans Serif" panose="020B0604020202020204" pitchFamily="34" charset="0"/>
                <a:cs typeface="Microsoft Sans Serif" panose="020B0604020202020204" pitchFamily="34" charset="0"/>
              </a:rPr>
              <a:t> messages</a:t>
            </a:r>
          </a:p>
          <a:p>
            <a:pPr marL="342900" indent="-342900" fontAlgn="auto">
              <a:lnSpc>
                <a:spcPct val="90000"/>
              </a:lnSpc>
              <a:spcBef>
                <a:spcPts val="0"/>
              </a:spcBef>
              <a:spcAft>
                <a:spcPts val="1200"/>
              </a:spcAft>
              <a:buFont typeface="Arial" panose="020B0604020202020204" pitchFamily="34" charset="0"/>
              <a:buChar char="•"/>
              <a:defRPr/>
            </a:pPr>
            <a:r>
              <a:rPr lang="en-US" sz="2400" kern="0" dirty="0">
                <a:latin typeface="Microsoft Sans Serif" panose="020B0604020202020204" pitchFamily="34" charset="0"/>
                <a:cs typeface="Microsoft Sans Serif" panose="020B0604020202020204" pitchFamily="34" charset="0"/>
              </a:rPr>
              <a:t>Mobile-based HIV testing in “cold spot” rural counties with community partner MAO</a:t>
            </a:r>
          </a:p>
          <a:p>
            <a:pPr marL="342900" indent="-342900" fontAlgn="auto">
              <a:lnSpc>
                <a:spcPct val="90000"/>
              </a:lnSpc>
              <a:spcBef>
                <a:spcPts val="0"/>
              </a:spcBef>
              <a:spcAft>
                <a:spcPts val="1200"/>
              </a:spcAft>
              <a:buFont typeface="Arial" panose="020B0604020202020204" pitchFamily="34" charset="0"/>
              <a:buChar char="•"/>
              <a:defRPr/>
            </a:pPr>
            <a:r>
              <a:rPr lang="en-US" sz="2400" kern="0" dirty="0">
                <a:latin typeface="Microsoft Sans Serif" panose="020B0604020202020204" pitchFamily="34" charset="0"/>
                <a:cs typeface="Microsoft Sans Serif" panose="020B0604020202020204" pitchFamily="34" charset="0"/>
              </a:rPr>
              <a:t>In-depth interviews after roll-out to inform scale-up and dissemination</a:t>
            </a:r>
          </a:p>
        </p:txBody>
      </p:sp>
      <p:sp>
        <p:nvSpPr>
          <p:cNvPr id="3" name="Footer Placeholder 2"/>
          <p:cNvSpPr>
            <a:spLocks noGrp="1"/>
          </p:cNvSpPr>
          <p:nvPr>
            <p:ph type="ftr" sz="quarter" idx="11"/>
          </p:nvPr>
        </p:nvSpPr>
        <p:spPr/>
        <p:txBody>
          <a:bodyPr/>
          <a:lstStyle/>
          <a:p>
            <a:pPr>
              <a:defRPr/>
            </a:pPr>
            <a:r>
              <a:rPr lang="en-US"/>
              <a:t>UAB HEERSINK SCHOOL OF MEDICINE</a:t>
            </a:r>
          </a:p>
        </p:txBody>
      </p:sp>
      <p:pic>
        <p:nvPicPr>
          <p:cNvPr id="4" name="Picture 3"/>
          <p:cNvPicPr>
            <a:picLocks noChangeAspect="1"/>
          </p:cNvPicPr>
          <p:nvPr/>
        </p:nvPicPr>
        <p:blipFill>
          <a:blip r:embed="rId5"/>
          <a:stretch>
            <a:fillRect/>
          </a:stretch>
        </p:blipFill>
        <p:spPr>
          <a:xfrm>
            <a:off x="9915971" y="254958"/>
            <a:ext cx="1926276" cy="1926276"/>
          </a:xfrm>
          <a:prstGeom prst="rect">
            <a:avLst/>
          </a:prstGeom>
        </p:spPr>
      </p:pic>
    </p:spTree>
    <p:extLst>
      <p:ext uri="{BB962C8B-B14F-4D97-AF65-F5344CB8AC3E}">
        <p14:creationId xmlns:p14="http://schemas.microsoft.com/office/powerpoint/2010/main" val="41371416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413" y="255588"/>
            <a:ext cx="10521950" cy="1143000"/>
          </a:xfrm>
        </p:spPr>
        <p:txBody>
          <a:bodyPr>
            <a:normAutofit fontScale="90000"/>
          </a:bodyPr>
          <a:lstStyle/>
          <a:p>
            <a:pPr algn="ctr">
              <a:defRPr/>
            </a:pPr>
            <a:r>
              <a:rPr lang="en-US" sz="2800" dirty="0"/>
              <a:t>Geographic Variability in Time from HIV Diagnosis to Viral Suppression in the Deep South: A Roadmap to Accelerated Treatment Initiation</a:t>
            </a:r>
            <a:br>
              <a:rPr lang="en-US" sz="2800" dirty="0"/>
            </a:br>
            <a:r>
              <a:rPr lang="en-US" sz="2800" dirty="0"/>
              <a:t>Rana/Batey MPI, R01AI142690</a:t>
            </a:r>
            <a:br>
              <a:rPr lang="en-US" sz="2800" dirty="0"/>
            </a:br>
            <a:endParaRPr lang="en-US" sz="2800" dirty="0"/>
          </a:p>
        </p:txBody>
      </p:sp>
      <p:sp>
        <p:nvSpPr>
          <p:cNvPr id="70659" name="Content Placeholder 2"/>
          <p:cNvSpPr>
            <a:spLocks noGrp="1"/>
          </p:cNvSpPr>
          <p:nvPr>
            <p:ph idx="1"/>
          </p:nvPr>
        </p:nvSpPr>
        <p:spPr/>
        <p:txBody>
          <a:bodyPr/>
          <a:lstStyle/>
          <a:p>
            <a:endParaRPr lang="en-US" altLang="en-US"/>
          </a:p>
        </p:txBody>
      </p:sp>
      <p:grpSp>
        <p:nvGrpSpPr>
          <p:cNvPr id="70660" name="Group 4"/>
          <p:cNvGrpSpPr>
            <a:grpSpLocks/>
          </p:cNvGrpSpPr>
          <p:nvPr/>
        </p:nvGrpSpPr>
        <p:grpSpPr bwMode="auto">
          <a:xfrm>
            <a:off x="1898650" y="1398588"/>
            <a:ext cx="8501063" cy="5176837"/>
            <a:chOff x="1899139" y="1397977"/>
            <a:chExt cx="8500920" cy="5176872"/>
          </a:xfrm>
        </p:grpSpPr>
        <p:pic>
          <p:nvPicPr>
            <p:cNvPr id="7066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11841" y="2477268"/>
              <a:ext cx="2188218" cy="216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99139" y="2686783"/>
              <a:ext cx="2060504" cy="1957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4"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4482" y="1397977"/>
              <a:ext cx="3478306" cy="559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5"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69157" y="5293751"/>
              <a:ext cx="2848955" cy="1281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6" name="Picture 9"/>
            <p:cNvPicPr>
              <a:picLocks noChangeAspect="1"/>
            </p:cNvPicPr>
            <p:nvPr/>
          </p:nvPicPr>
          <p:blipFill>
            <a:blip r:embed="rId6" cstate="print">
              <a:extLst>
                <a:ext uri="{28A0092B-C50C-407E-A947-70E740481C1C}">
                  <a14:useLocalDpi xmlns:a14="http://schemas.microsoft.com/office/drawing/2010/main" val="0"/>
                </a:ext>
              </a:extLst>
            </a:blip>
            <a:srcRect b="17451"/>
            <a:stretch>
              <a:fillRect/>
            </a:stretch>
          </p:blipFill>
          <p:spPr bwMode="auto">
            <a:xfrm>
              <a:off x="4254482" y="2195392"/>
              <a:ext cx="3501325" cy="286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0661" name="TextBox 10"/>
          <p:cNvSpPr txBox="1">
            <a:spLocks noChangeArrowheads="1"/>
          </p:cNvSpPr>
          <p:nvPr/>
        </p:nvSpPr>
        <p:spPr bwMode="auto">
          <a:xfrm>
            <a:off x="379413" y="6096000"/>
            <a:ext cx="2033587"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n-US" altLang="en-US"/>
          </a:p>
        </p:txBody>
      </p:sp>
      <p:sp>
        <p:nvSpPr>
          <p:cNvPr id="3" name="Footer Placeholder 2"/>
          <p:cNvSpPr>
            <a:spLocks noGrp="1"/>
          </p:cNvSpPr>
          <p:nvPr>
            <p:ph type="ftr" sz="quarter" idx="11"/>
          </p:nvPr>
        </p:nvSpPr>
        <p:spPr/>
        <p:txBody>
          <a:bodyPr/>
          <a:lstStyle/>
          <a:p>
            <a:pPr>
              <a:defRPr/>
            </a:pPr>
            <a:r>
              <a:rPr lang="en-US"/>
              <a:t>UAB HEERSINK SCHOOL OF MEDICINE</a:t>
            </a:r>
          </a:p>
        </p:txBody>
      </p:sp>
    </p:spTree>
    <p:extLst>
      <p:ext uri="{BB962C8B-B14F-4D97-AF65-F5344CB8AC3E}">
        <p14:creationId xmlns:p14="http://schemas.microsoft.com/office/powerpoint/2010/main" val="26694998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p>
        </p:txBody>
      </p:sp>
      <p:sp>
        <p:nvSpPr>
          <p:cNvPr id="3" name="Content Placeholder 2"/>
          <p:cNvSpPr>
            <a:spLocks noGrp="1"/>
          </p:cNvSpPr>
          <p:nvPr>
            <p:ph idx="1"/>
          </p:nvPr>
        </p:nvSpPr>
        <p:spPr>
          <a:xfrm>
            <a:off x="5225143" y="688114"/>
            <a:ext cx="6645123" cy="5650612"/>
          </a:xfrm>
        </p:spPr>
        <p:txBody>
          <a:bodyPr>
            <a:normAutofit lnSpcReduction="10000"/>
          </a:bodyPr>
          <a:lstStyle/>
          <a:p>
            <a:endParaRPr lang="en-US" dirty="0"/>
          </a:p>
          <a:p>
            <a:r>
              <a:rPr lang="en-US" dirty="0"/>
              <a:t>Time to VS is an indicator that captures the collective effectiveness of HIV prevention and treatment activities, including testing, clinical care, ART, and supportive services provided by public health, community-based organizations, and clinical entities, to move persons across the steps of the Continuum.</a:t>
            </a:r>
          </a:p>
          <a:p>
            <a:endParaRPr lang="en-US" dirty="0"/>
          </a:p>
          <a:p>
            <a:r>
              <a:rPr lang="en-US" dirty="0"/>
              <a:t>Dramatic geographic variability in time from HIV diagnosis to VS exists within the US including the Deep South.</a:t>
            </a:r>
          </a:p>
          <a:p>
            <a:endParaRPr lang="en-US" dirty="0"/>
          </a:p>
          <a:p>
            <a:r>
              <a:rPr lang="en-US" dirty="0"/>
              <a:t> Understanding drivers of this heterogeneity is essential to inform individual and population health approaches to ending the epidemic.</a:t>
            </a:r>
          </a:p>
          <a:p>
            <a:endParaRPr lang="en-US" dirty="0"/>
          </a:p>
        </p:txBody>
      </p:sp>
      <p:pic>
        <p:nvPicPr>
          <p:cNvPr id="4" name="Picture 3"/>
          <p:cNvPicPr>
            <a:picLocks noChangeAspect="1"/>
          </p:cNvPicPr>
          <p:nvPr/>
        </p:nvPicPr>
        <p:blipFill>
          <a:blip r:embed="rId3"/>
          <a:stretch>
            <a:fillRect/>
          </a:stretch>
        </p:blipFill>
        <p:spPr>
          <a:xfrm>
            <a:off x="524107" y="1115842"/>
            <a:ext cx="4701036" cy="5222884"/>
          </a:xfrm>
          <a:prstGeom prst="rect">
            <a:avLst/>
          </a:prstGeom>
        </p:spPr>
      </p:pic>
      <p:sp>
        <p:nvSpPr>
          <p:cNvPr id="6" name="TextBox 5"/>
          <p:cNvSpPr txBox="1"/>
          <p:nvPr/>
        </p:nvSpPr>
        <p:spPr>
          <a:xfrm>
            <a:off x="233382" y="6444253"/>
            <a:ext cx="11636884" cy="461665"/>
          </a:xfrm>
          <a:prstGeom prst="rect">
            <a:avLst/>
          </a:prstGeom>
          <a:noFill/>
        </p:spPr>
        <p:txBody>
          <a:bodyPr wrap="square" rtlCol="0">
            <a:spAutoFit/>
          </a:bodyPr>
          <a:lstStyle/>
          <a:p>
            <a:r>
              <a:rPr lang="en-US" sz="1200" b="1" dirty="0"/>
              <a:t>Batey et al. Time From HIV Diagnosis to Viral Suppression: Survival Analysis of Statewide Surveillance Data in Alabama, 2012 to 2014 JMIR Public Health </a:t>
            </a:r>
            <a:r>
              <a:rPr lang="en-US" sz="1200" b="1" dirty="0" err="1"/>
              <a:t>Surveill</a:t>
            </a:r>
            <a:r>
              <a:rPr lang="en-US" sz="1200" b="1" dirty="0"/>
              <a:t>. 2020 Apr-Jun; 6(2)</a:t>
            </a:r>
          </a:p>
        </p:txBody>
      </p:sp>
    </p:spTree>
    <p:extLst>
      <p:ext uri="{BB962C8B-B14F-4D97-AF65-F5344CB8AC3E}">
        <p14:creationId xmlns:p14="http://schemas.microsoft.com/office/powerpoint/2010/main" val="1854600747"/>
      </p:ext>
    </p:extLst>
  </p:cSld>
  <p:clrMapOvr>
    <a:masterClrMapping/>
  </p:clrMapOvr>
  <mc:AlternateContent xmlns:mc="http://schemas.openxmlformats.org/markup-compatibility/2006" xmlns:p14="http://schemas.microsoft.com/office/powerpoint/2010/main">
    <mc:Choice Requires="p14">
      <p:transition spd="slow" p14:dur="2000" advTm="78617"/>
    </mc:Choice>
    <mc:Fallback xmlns="">
      <p:transition spd="slow" advTm="78617"/>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5501" y="92449"/>
            <a:ext cx="10573597" cy="768545"/>
          </a:xfrm>
        </p:spPr>
        <p:txBody>
          <a:bodyPr/>
          <a:lstStyle/>
          <a:p>
            <a:pPr>
              <a:defRPr/>
            </a:pPr>
            <a:r>
              <a:rPr lang="en-US" dirty="0"/>
              <a:t>Methods</a:t>
            </a:r>
          </a:p>
        </p:txBody>
      </p:sp>
      <p:sp>
        <p:nvSpPr>
          <p:cNvPr id="73731" name="Content Placeholder 1"/>
          <p:cNvSpPr>
            <a:spLocks noGrp="1"/>
          </p:cNvSpPr>
          <p:nvPr>
            <p:ph idx="1"/>
          </p:nvPr>
        </p:nvSpPr>
        <p:spPr>
          <a:xfrm>
            <a:off x="77788" y="989013"/>
            <a:ext cx="11249025" cy="5749925"/>
          </a:xfrm>
        </p:spPr>
        <p:txBody>
          <a:bodyPr/>
          <a:lstStyle/>
          <a:p>
            <a:r>
              <a:rPr lang="en-US" altLang="en-US"/>
              <a:t>We conducted a retrospective, population-based cohort study of all persons ≥ 13 years with newly diagnosed HIV from 2012-2019 in Alabama (AL), Louisiana (LA), and Mississippi (MS), using data collected in the Enhanced HIV/AIDS Reporting System (eHARS).</a:t>
            </a:r>
          </a:p>
          <a:p>
            <a:r>
              <a:rPr lang="en-US" altLang="en-US"/>
              <a:t>A common data structure was developed across the three states. Detailed analysis protocols and statistical code were developed by study investigators at UAB in collaboration with HDs, and analyses conducted at the HDs. HDs transmitted summary statistics to UAB where they were combined using meta-analytic techniques.</a:t>
            </a:r>
          </a:p>
          <a:p>
            <a:r>
              <a:rPr lang="en-US" altLang="en-US"/>
              <a:t>We used the Kaplan-Meier Method to describe time to VS by year of diagnosis (2012-2015, 2016-2019) in each state.</a:t>
            </a:r>
          </a:p>
          <a:p>
            <a:r>
              <a:rPr lang="en-US" altLang="en-US"/>
              <a:t>We conducted state specific and meta-analysis of state-specific Cox Proportional Hazards models to examine associations with age, race/ethnicity, sex at birth, mode of HIV transmission, AIDS Stage at diagnosis, and year of diagnosis. </a:t>
            </a:r>
          </a:p>
          <a:p>
            <a:endParaRPr lang="en-US" altLang="en-US"/>
          </a:p>
          <a:p>
            <a:endParaRPr lang="en-US" altLang="en-US"/>
          </a:p>
          <a:p>
            <a:endParaRPr lang="en-US" altLang="en-US"/>
          </a:p>
        </p:txBody>
      </p:sp>
      <p:sp>
        <p:nvSpPr>
          <p:cNvPr id="2" name="Footer Placeholder 1"/>
          <p:cNvSpPr>
            <a:spLocks noGrp="1"/>
          </p:cNvSpPr>
          <p:nvPr>
            <p:ph type="ftr" sz="quarter" idx="11"/>
          </p:nvPr>
        </p:nvSpPr>
        <p:spPr/>
        <p:txBody>
          <a:bodyPr/>
          <a:lstStyle/>
          <a:p>
            <a:pPr>
              <a:defRPr/>
            </a:pPr>
            <a:r>
              <a:rPr lang="en-US"/>
              <a:t>UAB HEERSINK SCHOOL OF MEDICINE</a:t>
            </a:r>
          </a:p>
        </p:txBody>
      </p:sp>
    </p:spTree>
    <p:extLst>
      <p:ext uri="{BB962C8B-B14F-4D97-AF65-F5344CB8AC3E}">
        <p14:creationId xmlns:p14="http://schemas.microsoft.com/office/powerpoint/2010/main" val="3452122985"/>
      </p:ext>
    </p:extLst>
  </p:cSld>
  <p:clrMapOvr>
    <a:masterClrMapping/>
  </p:clrMapOvr>
  <p:transition spd="slow" advTm="99168"/>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241300" y="350838"/>
          <a:ext cx="11709400" cy="6338443"/>
        </p:xfrm>
        <a:graphic>
          <a:graphicData uri="http://schemas.openxmlformats.org/drawingml/2006/table">
            <a:tbl>
              <a:tblPr/>
              <a:tblGrid>
                <a:gridCol w="2576513">
                  <a:extLst>
                    <a:ext uri="{9D8B030D-6E8A-4147-A177-3AD203B41FA5}">
                      <a16:colId xmlns:a16="http://schemas.microsoft.com/office/drawing/2014/main" val="2933050700"/>
                    </a:ext>
                  </a:extLst>
                </a:gridCol>
                <a:gridCol w="936625">
                  <a:extLst>
                    <a:ext uri="{9D8B030D-6E8A-4147-A177-3AD203B41FA5}">
                      <a16:colId xmlns:a16="http://schemas.microsoft.com/office/drawing/2014/main" val="1457385083"/>
                    </a:ext>
                  </a:extLst>
                </a:gridCol>
                <a:gridCol w="936625">
                  <a:extLst>
                    <a:ext uri="{9D8B030D-6E8A-4147-A177-3AD203B41FA5}">
                      <a16:colId xmlns:a16="http://schemas.microsoft.com/office/drawing/2014/main" val="1938939001"/>
                    </a:ext>
                  </a:extLst>
                </a:gridCol>
                <a:gridCol w="1169987">
                  <a:extLst>
                    <a:ext uri="{9D8B030D-6E8A-4147-A177-3AD203B41FA5}">
                      <a16:colId xmlns:a16="http://schemas.microsoft.com/office/drawing/2014/main" val="321544972"/>
                    </a:ext>
                  </a:extLst>
                </a:gridCol>
                <a:gridCol w="938213">
                  <a:extLst>
                    <a:ext uri="{9D8B030D-6E8A-4147-A177-3AD203B41FA5}">
                      <a16:colId xmlns:a16="http://schemas.microsoft.com/office/drawing/2014/main" val="2594221881"/>
                    </a:ext>
                  </a:extLst>
                </a:gridCol>
                <a:gridCol w="936625">
                  <a:extLst>
                    <a:ext uri="{9D8B030D-6E8A-4147-A177-3AD203B41FA5}">
                      <a16:colId xmlns:a16="http://schemas.microsoft.com/office/drawing/2014/main" val="1412850422"/>
                    </a:ext>
                  </a:extLst>
                </a:gridCol>
                <a:gridCol w="1169987">
                  <a:extLst>
                    <a:ext uri="{9D8B030D-6E8A-4147-A177-3AD203B41FA5}">
                      <a16:colId xmlns:a16="http://schemas.microsoft.com/office/drawing/2014/main" val="221410724"/>
                    </a:ext>
                  </a:extLst>
                </a:gridCol>
                <a:gridCol w="936625">
                  <a:extLst>
                    <a:ext uri="{9D8B030D-6E8A-4147-A177-3AD203B41FA5}">
                      <a16:colId xmlns:a16="http://schemas.microsoft.com/office/drawing/2014/main" val="1165993219"/>
                    </a:ext>
                  </a:extLst>
                </a:gridCol>
                <a:gridCol w="938213">
                  <a:extLst>
                    <a:ext uri="{9D8B030D-6E8A-4147-A177-3AD203B41FA5}">
                      <a16:colId xmlns:a16="http://schemas.microsoft.com/office/drawing/2014/main" val="3438362460"/>
                    </a:ext>
                  </a:extLst>
                </a:gridCol>
                <a:gridCol w="1169987">
                  <a:extLst>
                    <a:ext uri="{9D8B030D-6E8A-4147-A177-3AD203B41FA5}">
                      <a16:colId xmlns:a16="http://schemas.microsoft.com/office/drawing/2014/main" val="438437049"/>
                    </a:ext>
                  </a:extLst>
                </a:gridCol>
              </a:tblGrid>
              <a:tr h="317500">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Calibri" panose="020F0502020204030204" pitchFamily="34" charset="0"/>
                          <a:cs typeface="Arial" panose="020B0604020202020204" pitchFamily="34" charset="0"/>
                        </a:rPr>
                        <a:t> </a:t>
                      </a:r>
                      <a:endParaRPr kumimoji="0" lang="en-US" altLang="en-US" sz="12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gridSpan="3">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000000"/>
                          </a:solidFill>
                          <a:effectLst/>
                          <a:latin typeface="Calibri" panose="020F0502020204030204" pitchFamily="34" charset="0"/>
                          <a:cs typeface="Arial" panose="020B0604020202020204" pitchFamily="34" charset="0"/>
                        </a:rPr>
                        <a:t>Mississippi</a:t>
                      </a:r>
                      <a:endParaRPr kumimoji="0" lang="en-US" altLang="en-US" sz="2000" b="1"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hMerge="1">
                  <a:txBody>
                    <a:bodyPr/>
                    <a:lstStyle/>
                    <a:p>
                      <a:endParaRPr lang="en-US"/>
                    </a:p>
                  </a:txBody>
                  <a:tcPr/>
                </a:tc>
                <a:tc hMerge="1">
                  <a:txBody>
                    <a:bodyPr/>
                    <a:lstStyle/>
                    <a:p>
                      <a:endParaRPr lang="en-US"/>
                    </a:p>
                  </a:txBody>
                  <a:tcPr/>
                </a:tc>
                <a:tc gridSpan="3">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000000"/>
                          </a:solidFill>
                          <a:effectLst/>
                          <a:latin typeface="Calibri" panose="020F0502020204030204" pitchFamily="34" charset="0"/>
                          <a:cs typeface="Arial" panose="020B0604020202020204" pitchFamily="34" charset="0"/>
                        </a:rPr>
                        <a:t>Alabama</a:t>
                      </a:r>
                      <a:endParaRPr kumimoji="0" lang="en-US" altLang="en-US" sz="2000" b="1"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hMerge="1">
                  <a:txBody>
                    <a:bodyPr/>
                    <a:lstStyle/>
                    <a:p>
                      <a:endParaRPr lang="en-US"/>
                    </a:p>
                  </a:txBody>
                  <a:tcPr/>
                </a:tc>
                <a:tc hMerge="1">
                  <a:txBody>
                    <a:bodyPr/>
                    <a:lstStyle/>
                    <a:p>
                      <a:endParaRPr lang="en-US"/>
                    </a:p>
                  </a:txBody>
                  <a:tcPr/>
                </a:tc>
                <a:tc gridSpan="3">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000000"/>
                          </a:solidFill>
                          <a:effectLst/>
                          <a:latin typeface="Calibri" panose="020F0502020204030204" pitchFamily="34" charset="0"/>
                          <a:cs typeface="Arial" panose="020B0604020202020204" pitchFamily="34" charset="0"/>
                        </a:rPr>
                        <a:t>Louisiana</a:t>
                      </a:r>
                      <a:endParaRPr kumimoji="0" lang="en-US" altLang="en-US" sz="2000" b="1"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4711168"/>
                  </a:ext>
                </a:extLst>
              </a:tr>
              <a:tr h="317500">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Calibri" panose="020F0502020204030204" pitchFamily="34" charset="0"/>
                          <a:cs typeface="Arial" panose="020B0604020202020204" pitchFamily="34" charset="0"/>
                        </a:rPr>
                        <a:t> </a:t>
                      </a:r>
                      <a:endParaRPr kumimoji="0" lang="en-US" altLang="en-US" sz="12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gridSpan="3">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Calibri" panose="020F0502020204030204" pitchFamily="34" charset="0"/>
                          <a:cs typeface="Arial" panose="020B0604020202020204" pitchFamily="34" charset="0"/>
                        </a:rPr>
                        <a:t>Year Diagnosed</a:t>
                      </a:r>
                      <a:endParaRPr kumimoji="0" lang="en-US"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hMerge="1">
                  <a:txBody>
                    <a:bodyPr/>
                    <a:lstStyle/>
                    <a:p>
                      <a:endParaRPr lang="en-US"/>
                    </a:p>
                  </a:txBody>
                  <a:tcPr/>
                </a:tc>
                <a:tc hMerge="1">
                  <a:txBody>
                    <a:bodyPr/>
                    <a:lstStyle/>
                    <a:p>
                      <a:endParaRPr lang="en-US"/>
                    </a:p>
                  </a:txBody>
                  <a:tcPr/>
                </a:tc>
                <a:tc gridSpan="3">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Calibri" panose="020F0502020204030204" pitchFamily="34" charset="0"/>
                          <a:cs typeface="Arial" panose="020B0604020202020204" pitchFamily="34" charset="0"/>
                        </a:rPr>
                        <a:t>Year Diagnosed</a:t>
                      </a:r>
                      <a:endParaRPr kumimoji="0" lang="en-US"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hMerge="1">
                  <a:txBody>
                    <a:bodyPr/>
                    <a:lstStyle/>
                    <a:p>
                      <a:endParaRPr lang="en-US"/>
                    </a:p>
                  </a:txBody>
                  <a:tcPr/>
                </a:tc>
                <a:tc hMerge="1">
                  <a:txBody>
                    <a:bodyPr/>
                    <a:lstStyle/>
                    <a:p>
                      <a:endParaRPr lang="en-US"/>
                    </a:p>
                  </a:txBody>
                  <a:tcPr/>
                </a:tc>
                <a:tc gridSpan="3">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Calibri" panose="020F0502020204030204" pitchFamily="34" charset="0"/>
                          <a:cs typeface="Arial" panose="020B0604020202020204" pitchFamily="34" charset="0"/>
                        </a:rPr>
                        <a:t>Year Diagnosed</a:t>
                      </a:r>
                      <a:endParaRPr kumimoji="0" lang="en-US" altLang="en-US" sz="10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73340765"/>
                  </a:ext>
                </a:extLst>
              </a:tr>
              <a:tr h="400050">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Calibri" panose="020F0502020204030204" pitchFamily="34" charset="0"/>
                          <a:cs typeface="Arial" panose="020B0604020202020204" pitchFamily="34" charset="0"/>
                        </a:rPr>
                        <a:t> </a:t>
                      </a:r>
                      <a:endParaRPr kumimoji="0" lang="en-US" altLang="en-US" sz="12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2012 - 2015</a:t>
                      </a:r>
                      <a:b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 = 1873)</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2016 - 2019</a:t>
                      </a:r>
                      <a:b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 = 1750)</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Total</a:t>
                      </a:r>
                      <a:br>
                        <a:rPr kumimoji="0" lang="en-US" altLang="en-US" sz="1200" b="1"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kumimoji="0" lang="en-US" altLang="en-US" sz="1200" b="1"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 = 3623)</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2012 - 2015</a:t>
                      </a:r>
                      <a:b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b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(N = 2552)</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2016 - 2019</a:t>
                      </a:r>
                      <a:b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b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(N = 2444)</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cs typeface="Calibri" panose="020F0502020204030204" pitchFamily="34" charset="0"/>
                        </a:rPr>
                        <a:t>Total</a:t>
                      </a:r>
                      <a:br>
                        <a:rPr kumimoji="0" lang="en-US" altLang="en-US" sz="1200" b="1" i="0" u="none" strike="noStrike" cap="none" normalizeH="0" baseline="0">
                          <a:ln>
                            <a:noFill/>
                          </a:ln>
                          <a:solidFill>
                            <a:srgbClr val="000000"/>
                          </a:solidFill>
                          <a:effectLst/>
                          <a:latin typeface="Calibri" panose="020F0502020204030204" pitchFamily="34" charset="0"/>
                          <a:cs typeface="Calibri" panose="020F0502020204030204" pitchFamily="34" charset="0"/>
                        </a:rPr>
                      </a:br>
                      <a:r>
                        <a:rPr kumimoji="0" lang="en-US" altLang="en-US" sz="1200" b="1" i="0" u="none" strike="noStrike" cap="none" normalizeH="0" baseline="0">
                          <a:ln>
                            <a:noFill/>
                          </a:ln>
                          <a:solidFill>
                            <a:srgbClr val="000000"/>
                          </a:solidFill>
                          <a:effectLst/>
                          <a:latin typeface="Calibri" panose="020F0502020204030204" pitchFamily="34" charset="0"/>
                          <a:cs typeface="Calibri" panose="020F0502020204030204" pitchFamily="34" charset="0"/>
                        </a:rPr>
                        <a:t>(N = 4996)</a:t>
                      </a:r>
                      <a:endPar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2012 - 2015</a:t>
                      </a:r>
                      <a:b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b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(N = 4366)</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2016 - 2019</a:t>
                      </a:r>
                      <a:b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b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(N = 3833)</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cs typeface="Calibri" panose="020F0502020204030204" pitchFamily="34" charset="0"/>
                        </a:rPr>
                        <a:t>Total</a:t>
                      </a:r>
                      <a:br>
                        <a:rPr kumimoji="0" lang="en-US" altLang="en-US" sz="1200" b="1" i="0" u="none" strike="noStrike" cap="none" normalizeH="0" baseline="0">
                          <a:ln>
                            <a:noFill/>
                          </a:ln>
                          <a:solidFill>
                            <a:srgbClr val="000000"/>
                          </a:solidFill>
                          <a:effectLst/>
                          <a:latin typeface="Calibri" panose="020F0502020204030204" pitchFamily="34" charset="0"/>
                          <a:cs typeface="Calibri" panose="020F0502020204030204" pitchFamily="34" charset="0"/>
                        </a:rPr>
                      </a:br>
                      <a:r>
                        <a:rPr kumimoji="0" lang="en-US" altLang="en-US" sz="1200" b="1" i="0" u="none" strike="noStrike" cap="none" normalizeH="0" baseline="0">
                          <a:ln>
                            <a:noFill/>
                          </a:ln>
                          <a:solidFill>
                            <a:srgbClr val="000000"/>
                          </a:solidFill>
                          <a:effectLst/>
                          <a:latin typeface="Calibri" panose="020F0502020204030204" pitchFamily="34" charset="0"/>
                          <a:cs typeface="Calibri" panose="020F0502020204030204" pitchFamily="34" charset="0"/>
                        </a:rPr>
                        <a:t>(N = 8199)</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extLst>
                  <a:ext uri="{0D108BD9-81ED-4DB2-BD59-A6C34878D82A}">
                    <a16:rowId xmlns:a16="http://schemas.microsoft.com/office/drawing/2014/main" val="2160214950"/>
                  </a:ext>
                </a:extLst>
              </a:tr>
              <a:tr h="196850">
                <a:tc>
                  <a:txBody>
                    <a:bodyPr/>
                    <a:lstStyle>
                      <a:lvl1pPr marL="44450">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44450" marR="0" lvl="0" indent="0" algn="l" defTabSz="914400" rtl="0" eaLnBrk="1" fontAlgn="base" latinLnBrk="0" hangingPunct="1">
                        <a:lnSpc>
                          <a:spcPct val="107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panose="020F0502020204030204" pitchFamily="34" charset="0"/>
                          <a:cs typeface="Arial" panose="020B0604020202020204" pitchFamily="34" charset="0"/>
                        </a:rPr>
                        <a:t>Age Group at HIV Diagnosis, n (%)</a:t>
                      </a:r>
                      <a:endParaRPr kumimoji="0" lang="en-US" altLang="en-US" sz="1200" b="1"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endPar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extLst>
                  <a:ext uri="{0D108BD9-81ED-4DB2-BD59-A6C34878D82A}">
                    <a16:rowId xmlns:a16="http://schemas.microsoft.com/office/drawing/2014/main" val="3333457951"/>
                  </a:ext>
                </a:extLst>
              </a:tr>
              <a:tr h="196850">
                <a:tc>
                  <a:txBody>
                    <a:bodyPr/>
                    <a:lstStyle>
                      <a:lvl1pPr marL="109538" indent="109538">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109538" marR="0" lvl="0" indent="109538" algn="l" defTabSz="914400" rtl="0" eaLnBrk="1" fontAlgn="base" latinLnBrk="0" hangingPunct="1">
                        <a:lnSpc>
                          <a:spcPct val="107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Calibri" panose="020F0502020204030204" pitchFamily="34" charset="0"/>
                          <a:cs typeface="Arial" panose="020B0604020202020204" pitchFamily="34" charset="0"/>
                        </a:rPr>
                        <a:t>13-24</a:t>
                      </a:r>
                      <a:endParaRPr kumimoji="0" lang="en-US" altLang="en-US" sz="12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628 (33.5)</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492 (28.1)</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1120 (30.9)</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776 (30.4)</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699 (28.6)</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cs typeface="Calibri" panose="020F0502020204030204" pitchFamily="34" charset="0"/>
                        </a:rPr>
                        <a:t>1475 (29.5)</a:t>
                      </a:r>
                      <a:endPar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1192 (27.3)</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926 (24.2)</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2118 (25.8)</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extLst>
                  <a:ext uri="{0D108BD9-81ED-4DB2-BD59-A6C34878D82A}">
                    <a16:rowId xmlns:a16="http://schemas.microsoft.com/office/drawing/2014/main" val="1130816414"/>
                  </a:ext>
                </a:extLst>
              </a:tr>
              <a:tr h="196850">
                <a:tc>
                  <a:txBody>
                    <a:bodyPr/>
                    <a:lstStyle>
                      <a:lvl1pPr marL="109538" indent="109538">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109538" marR="0" lvl="0" indent="109538" algn="l" defTabSz="914400" rtl="0" eaLnBrk="1" fontAlgn="base" latinLnBrk="0" hangingPunct="1">
                        <a:lnSpc>
                          <a:spcPct val="107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Calibri" panose="020F0502020204030204" pitchFamily="34" charset="0"/>
                          <a:cs typeface="Arial" panose="020B0604020202020204" pitchFamily="34" charset="0"/>
                        </a:rPr>
                        <a:t>25-44</a:t>
                      </a:r>
                      <a:endParaRPr kumimoji="0" lang="en-US" altLang="en-US" sz="12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845 (45.1)</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872 (49.8)</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1717 (47.4)</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1213 (47.5)</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1228 (50.2)</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cs typeface="Calibri" panose="020F0502020204030204" pitchFamily="34" charset="0"/>
                        </a:rPr>
                        <a:t>2441 (48.9)</a:t>
                      </a:r>
                      <a:endPar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2162 (49.5)</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2095 (54.7)</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4257 (51.9)</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extLst>
                  <a:ext uri="{0D108BD9-81ED-4DB2-BD59-A6C34878D82A}">
                    <a16:rowId xmlns:a16="http://schemas.microsoft.com/office/drawing/2014/main" val="1198011169"/>
                  </a:ext>
                </a:extLst>
              </a:tr>
              <a:tr h="196850">
                <a:tc>
                  <a:txBody>
                    <a:bodyPr/>
                    <a:lstStyle>
                      <a:lvl1pPr marL="109538" indent="109538">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109538" marR="0" lvl="0" indent="109538" algn="l" defTabSz="914400" rtl="0" eaLnBrk="1" fontAlgn="base" latinLnBrk="0" hangingPunct="1">
                        <a:lnSpc>
                          <a:spcPct val="107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Calibri" panose="020F0502020204030204" pitchFamily="34" charset="0"/>
                          <a:cs typeface="Arial" panose="020B0604020202020204" pitchFamily="34" charset="0"/>
                        </a:rPr>
                        <a:t>44+</a:t>
                      </a:r>
                      <a:endParaRPr kumimoji="0" lang="en-US" altLang="en-US" sz="12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400 (21.4)</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386 (22.1)</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786 (21.7)</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563 (22.1)</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517 (21.2)</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cs typeface="Calibri" panose="020F0502020204030204" pitchFamily="34" charset="0"/>
                        </a:rPr>
                        <a:t>1080 (21.6)</a:t>
                      </a:r>
                      <a:endPar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1012 (23.2)</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812 (21.2)</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1824 (22.2)</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extLst>
                  <a:ext uri="{0D108BD9-81ED-4DB2-BD59-A6C34878D82A}">
                    <a16:rowId xmlns:a16="http://schemas.microsoft.com/office/drawing/2014/main" val="1830944477"/>
                  </a:ext>
                </a:extLst>
              </a:tr>
              <a:tr h="196850">
                <a:tc>
                  <a:txBody>
                    <a:bodyPr/>
                    <a:lstStyle>
                      <a:lvl1pPr marL="109538" indent="109538">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109538" marR="0" lvl="0" indent="109538" algn="ctr" defTabSz="914400" rtl="0" eaLnBrk="1" fontAlgn="base" latinLnBrk="0" hangingPunct="1">
                        <a:lnSpc>
                          <a:spcPct val="107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Calibri" panose="020F0502020204030204" pitchFamily="34" charset="0"/>
                          <a:cs typeface="Arial" panose="020B0604020202020204" pitchFamily="34" charset="0"/>
                        </a:rPr>
                        <a:t> </a:t>
                      </a:r>
                      <a:endParaRPr kumimoji="0" lang="en-US" altLang="en-US" sz="12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endPar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endPar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endParaRPr kumimoji="0" lang="en-US" altLang="en-US" sz="1200" b="1" i="0" u="none" strike="noStrike" cap="none" normalizeH="0" baseline="0">
                        <a:ln>
                          <a:noFill/>
                        </a:ln>
                        <a:solidFill>
                          <a:srgbClr val="000000"/>
                        </a:solidFill>
                        <a:effectLst/>
                        <a:latin typeface="Calibri" panose="020F0502020204030204" pitchFamily="34" charset="0"/>
                        <a:cs typeface="Calibri" panose="020F050202020403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endPar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extLst>
                  <a:ext uri="{0D108BD9-81ED-4DB2-BD59-A6C34878D82A}">
                    <a16:rowId xmlns:a16="http://schemas.microsoft.com/office/drawing/2014/main" val="106037527"/>
                  </a:ext>
                </a:extLst>
              </a:tr>
              <a:tr h="196850">
                <a:tc>
                  <a:txBody>
                    <a:bodyPr/>
                    <a:lstStyle>
                      <a:lvl1pPr marL="44450">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44450" marR="0" lvl="0" indent="0" algn="l" defTabSz="914400" rtl="0" eaLnBrk="1" fontAlgn="base" latinLnBrk="0" hangingPunct="1">
                        <a:lnSpc>
                          <a:spcPct val="107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panose="020F0502020204030204" pitchFamily="34" charset="0"/>
                          <a:cs typeface="Arial" panose="020B0604020202020204" pitchFamily="34" charset="0"/>
                        </a:rPr>
                        <a:t>Sex at Birth, n (%)</a:t>
                      </a:r>
                      <a:endParaRPr kumimoji="0" lang="en-US" altLang="en-US" sz="1200" b="1"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endPar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endPar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endParaRPr kumimoji="0" lang="en-US" altLang="en-US" sz="1200" b="1" i="0" u="none" strike="noStrike" cap="none" normalizeH="0" baseline="0">
                        <a:ln>
                          <a:noFill/>
                        </a:ln>
                        <a:solidFill>
                          <a:srgbClr val="000000"/>
                        </a:solidFill>
                        <a:effectLst/>
                        <a:latin typeface="Calibri" panose="020F0502020204030204" pitchFamily="34" charset="0"/>
                        <a:cs typeface="Calibri" panose="020F050202020403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endPar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extLst>
                  <a:ext uri="{0D108BD9-81ED-4DB2-BD59-A6C34878D82A}">
                    <a16:rowId xmlns:a16="http://schemas.microsoft.com/office/drawing/2014/main" val="492751754"/>
                  </a:ext>
                </a:extLst>
              </a:tr>
              <a:tr h="196850">
                <a:tc>
                  <a:txBody>
                    <a:bodyPr/>
                    <a:lstStyle>
                      <a:lvl1pPr marL="109538" indent="109538">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109538" marR="0" lvl="0" indent="109538" algn="l" defTabSz="914400" rtl="0" eaLnBrk="1" fontAlgn="base" latinLnBrk="0" hangingPunct="1">
                        <a:lnSpc>
                          <a:spcPct val="107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Calibri" panose="020F0502020204030204" pitchFamily="34" charset="0"/>
                          <a:cs typeface="Arial" panose="020B0604020202020204" pitchFamily="34" charset="0"/>
                        </a:rPr>
                        <a:t>Male</a:t>
                      </a:r>
                      <a:endParaRPr kumimoji="0" lang="en-US" altLang="en-US" sz="12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1461 (78.0)</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1358 (77.6)</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2819 (77.8)</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Arial" panose="020B0604020202020204" pitchFamily="34" charset="0"/>
                        </a:rPr>
                        <a:t>2023 (79.3)</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Arial" panose="020B0604020202020204" pitchFamily="34" charset="0"/>
                        </a:rPr>
                        <a:t>1929 (79.0)</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cs typeface="Arial" panose="020B0604020202020204" pitchFamily="34" charset="0"/>
                        </a:rPr>
                        <a:t>3952 (79.1)</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Arial" panose="020B0604020202020204" pitchFamily="34" charset="0"/>
                        </a:rPr>
                        <a:t>3222 (73.8)</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Arial" panose="020B0604020202020204" pitchFamily="34" charset="0"/>
                        </a:rPr>
                        <a:t>2896 (75.6)</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cs typeface="Arial" panose="020B0604020202020204" pitchFamily="34" charset="0"/>
                        </a:rPr>
                        <a:t>6118 (74.6)</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extLst>
                  <a:ext uri="{0D108BD9-81ED-4DB2-BD59-A6C34878D82A}">
                    <a16:rowId xmlns:a16="http://schemas.microsoft.com/office/drawing/2014/main" val="1648856303"/>
                  </a:ext>
                </a:extLst>
              </a:tr>
              <a:tr h="196850">
                <a:tc>
                  <a:txBody>
                    <a:bodyPr/>
                    <a:lstStyle>
                      <a:lvl1pPr marL="109538" indent="109538">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109538" marR="0" lvl="0" indent="109538" algn="l" defTabSz="914400" rtl="0" eaLnBrk="1" fontAlgn="base" latinLnBrk="0" hangingPunct="1">
                        <a:lnSpc>
                          <a:spcPct val="107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Calibri" panose="020F0502020204030204" pitchFamily="34" charset="0"/>
                          <a:cs typeface="Arial" panose="020B0604020202020204" pitchFamily="34" charset="0"/>
                        </a:rPr>
                        <a:t>Female</a:t>
                      </a:r>
                      <a:endParaRPr kumimoji="0" lang="en-US" altLang="en-US" sz="12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412 (22.0)</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392 (22.4)</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804 (22.2)</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Arial" panose="020B0604020202020204" pitchFamily="34" charset="0"/>
                        </a:rPr>
                        <a:t>529 (20.7)</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Arial" panose="020B0604020202020204" pitchFamily="34" charset="0"/>
                        </a:rPr>
                        <a:t>515 (21.1)</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cs typeface="Arial" panose="020B0604020202020204" pitchFamily="34" charset="0"/>
                        </a:rPr>
                        <a:t>1044 (20.9)</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Arial" panose="020B0604020202020204" pitchFamily="34" charset="0"/>
                        </a:rPr>
                        <a:t>1144 (26.2)</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Arial" panose="020B0604020202020204" pitchFamily="34" charset="0"/>
                        </a:rPr>
                        <a:t>937 (24.4)</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cs typeface="Arial" panose="020B0604020202020204" pitchFamily="34" charset="0"/>
                        </a:rPr>
                        <a:t>2081 (25.4)</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extLst>
                  <a:ext uri="{0D108BD9-81ED-4DB2-BD59-A6C34878D82A}">
                    <a16:rowId xmlns:a16="http://schemas.microsoft.com/office/drawing/2014/main" val="2895952424"/>
                  </a:ext>
                </a:extLst>
              </a:tr>
              <a:tr h="196850">
                <a:tc>
                  <a:txBody>
                    <a:bodyPr/>
                    <a:lstStyle>
                      <a:lvl1pPr marL="109538" indent="109538">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109538" marR="0" lvl="0" indent="109538" algn="ctr" defTabSz="914400" rtl="0" eaLnBrk="1" fontAlgn="base" latinLnBrk="0" hangingPunct="1">
                        <a:lnSpc>
                          <a:spcPct val="107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Calibri" panose="020F0502020204030204" pitchFamily="34" charset="0"/>
                          <a:cs typeface="Arial" panose="020B0604020202020204" pitchFamily="34" charset="0"/>
                        </a:rPr>
                        <a:t> </a:t>
                      </a:r>
                      <a:endParaRPr kumimoji="0" lang="en-US" altLang="en-US" sz="12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endPar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endPar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endParaRPr kumimoji="0" lang="en-US" altLang="en-US" sz="1200" b="1" i="0" u="none" strike="noStrike" cap="none" normalizeH="0" baseline="0">
                        <a:ln>
                          <a:noFill/>
                        </a:ln>
                        <a:solidFill>
                          <a:srgbClr val="000000"/>
                        </a:solidFill>
                        <a:effectLst/>
                        <a:latin typeface="Calibri" panose="020F0502020204030204" pitchFamily="34" charset="0"/>
                        <a:cs typeface="Calibri" panose="020F050202020403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endPar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extLst>
                  <a:ext uri="{0D108BD9-81ED-4DB2-BD59-A6C34878D82A}">
                    <a16:rowId xmlns:a16="http://schemas.microsoft.com/office/drawing/2014/main" val="1871740151"/>
                  </a:ext>
                </a:extLst>
              </a:tr>
              <a:tr h="196850">
                <a:tc>
                  <a:txBody>
                    <a:bodyPr/>
                    <a:lstStyle>
                      <a:lvl1pPr marL="44450">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44450" marR="0" lvl="0" indent="0" algn="l" defTabSz="914400" rtl="0" eaLnBrk="1" fontAlgn="base" latinLnBrk="0" hangingPunct="1">
                        <a:lnSpc>
                          <a:spcPct val="107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panose="020F0502020204030204" pitchFamily="34" charset="0"/>
                          <a:cs typeface="Arial" panose="020B0604020202020204" pitchFamily="34" charset="0"/>
                        </a:rPr>
                        <a:t>Race/Ethnicity, n (%)</a:t>
                      </a:r>
                      <a:endParaRPr kumimoji="0" lang="en-US" altLang="en-US" sz="1200" b="1"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endPar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endPar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endParaRPr kumimoji="0" lang="en-US" altLang="en-US" sz="1200" b="1" i="0" u="none" strike="noStrike" cap="none" normalizeH="0" baseline="0">
                        <a:ln>
                          <a:noFill/>
                        </a:ln>
                        <a:solidFill>
                          <a:srgbClr val="000000"/>
                        </a:solidFill>
                        <a:effectLst/>
                        <a:latin typeface="Calibri" panose="020F0502020204030204" pitchFamily="34" charset="0"/>
                        <a:cs typeface="Calibri" panose="020F050202020403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endPar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extLst>
                  <a:ext uri="{0D108BD9-81ED-4DB2-BD59-A6C34878D82A}">
                    <a16:rowId xmlns:a16="http://schemas.microsoft.com/office/drawing/2014/main" val="1333826697"/>
                  </a:ext>
                </a:extLst>
              </a:tr>
              <a:tr h="196850">
                <a:tc>
                  <a:txBody>
                    <a:bodyPr/>
                    <a:lstStyle>
                      <a:lvl1pPr marL="109538" indent="109538">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109538" marR="0" lvl="0" indent="109538" algn="l" defTabSz="914400" rtl="0" eaLnBrk="1" fontAlgn="base" latinLnBrk="0" hangingPunct="1">
                        <a:lnSpc>
                          <a:spcPct val="107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Calibri" panose="020F0502020204030204" pitchFamily="34" charset="0"/>
                          <a:cs typeface="Arial" panose="020B0604020202020204" pitchFamily="34" charset="0"/>
                        </a:rPr>
                        <a:t>Hispanic/Latino</a:t>
                      </a:r>
                      <a:endParaRPr kumimoji="0" lang="en-US" altLang="en-US" sz="12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 (2.7)</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 (3.1)</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104 (2.9)</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82 (3.2)</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59 (2.4)</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cs typeface="Calibri" panose="020F0502020204030204" pitchFamily="34" charset="0"/>
                        </a:rPr>
                        <a:t>141 (2.8)</a:t>
                      </a:r>
                      <a:endPar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185 (4.2)</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236 (6.2)</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421 (5.1)</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extLst>
                  <a:ext uri="{0D108BD9-81ED-4DB2-BD59-A6C34878D82A}">
                    <a16:rowId xmlns:a16="http://schemas.microsoft.com/office/drawing/2014/main" val="4198485501"/>
                  </a:ext>
                </a:extLst>
              </a:tr>
              <a:tr h="196850">
                <a:tc>
                  <a:txBody>
                    <a:bodyPr/>
                    <a:lstStyle>
                      <a:lvl1pPr marL="109538" indent="109538">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109538" marR="0" lvl="0" indent="109538" algn="l" defTabSz="914400" rtl="0" eaLnBrk="1" fontAlgn="base" latinLnBrk="0" hangingPunct="1">
                        <a:lnSpc>
                          <a:spcPct val="107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Calibri" panose="020F0502020204030204" pitchFamily="34" charset="0"/>
                          <a:cs typeface="Arial" panose="020B0604020202020204" pitchFamily="34" charset="0"/>
                        </a:rPr>
                        <a:t>Black</a:t>
                      </a:r>
                      <a:endParaRPr kumimoji="0" lang="en-US" altLang="en-US" sz="12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1457 (77.8)</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1365 (78.0)</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2822 (77.9)</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1723 (67.5)</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1686 (69.0)</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cs typeface="Calibri" panose="020F0502020204030204" pitchFamily="34" charset="0"/>
                        </a:rPr>
                        <a:t>3409 (68.2)</a:t>
                      </a:r>
                      <a:endPar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3201 (73.3)</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2716 (70.9)</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5917 (72.2)</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extLst>
                  <a:ext uri="{0D108BD9-81ED-4DB2-BD59-A6C34878D82A}">
                    <a16:rowId xmlns:a16="http://schemas.microsoft.com/office/drawing/2014/main" val="3660962283"/>
                  </a:ext>
                </a:extLst>
              </a:tr>
              <a:tr h="196850">
                <a:tc>
                  <a:txBody>
                    <a:bodyPr/>
                    <a:lstStyle>
                      <a:lvl1pPr marL="109538" indent="109538">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109538" marR="0" lvl="0" indent="109538" algn="l" defTabSz="914400" rtl="0" eaLnBrk="1" fontAlgn="base" latinLnBrk="0" hangingPunct="1">
                        <a:lnSpc>
                          <a:spcPct val="107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Calibri" panose="020F0502020204030204" pitchFamily="34" charset="0"/>
                          <a:cs typeface="Arial" panose="020B0604020202020204" pitchFamily="34" charset="0"/>
                        </a:rPr>
                        <a:t>Other races</a:t>
                      </a:r>
                      <a:endParaRPr kumimoji="0" lang="en-US" altLang="en-US" sz="12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68 (3.6)</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 (1.4)</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93 (2.6)</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140 (5.5)</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81 (3.3)</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cs typeface="Calibri" panose="020F0502020204030204" pitchFamily="34" charset="0"/>
                        </a:rPr>
                        <a:t>221 (4.4)</a:t>
                      </a:r>
                      <a:endPar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81 (1.9)</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47 (1.2)</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128 (1.6)</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extLst>
                  <a:ext uri="{0D108BD9-81ED-4DB2-BD59-A6C34878D82A}">
                    <a16:rowId xmlns:a16="http://schemas.microsoft.com/office/drawing/2014/main" val="908273345"/>
                  </a:ext>
                </a:extLst>
              </a:tr>
              <a:tr h="196850">
                <a:tc>
                  <a:txBody>
                    <a:bodyPr/>
                    <a:lstStyle>
                      <a:lvl1pPr marL="109538" indent="109538">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109538" marR="0" lvl="0" indent="109538" algn="l" defTabSz="914400" rtl="0" eaLnBrk="1" fontAlgn="base" latinLnBrk="0" hangingPunct="1">
                        <a:lnSpc>
                          <a:spcPct val="107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Calibri" panose="020F0502020204030204" pitchFamily="34" charset="0"/>
                          <a:cs typeface="Arial" panose="020B0604020202020204" pitchFamily="34" charset="0"/>
                        </a:rPr>
                        <a:t>White</a:t>
                      </a:r>
                      <a:endParaRPr kumimoji="0" lang="en-US" altLang="en-US" sz="12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298 (15.9)</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306 (17.5)</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604 (16.7)</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607 (23.8)</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618 (25.3)</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cs typeface="Calibri" panose="020F0502020204030204" pitchFamily="34" charset="0"/>
                        </a:rPr>
                        <a:t>1225 (24.5)</a:t>
                      </a:r>
                      <a:endPar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899 (20.6)</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834 (21.8)</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1733 (21.1)</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extLst>
                  <a:ext uri="{0D108BD9-81ED-4DB2-BD59-A6C34878D82A}">
                    <a16:rowId xmlns:a16="http://schemas.microsoft.com/office/drawing/2014/main" val="150702819"/>
                  </a:ext>
                </a:extLst>
              </a:tr>
              <a:tr h="196850">
                <a:tc>
                  <a:txBody>
                    <a:bodyPr/>
                    <a:lstStyle>
                      <a:lvl1pPr marL="109538" indent="109538">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109538" marR="0" lvl="0" indent="109538" algn="ctr" defTabSz="914400" rtl="0" eaLnBrk="1" fontAlgn="base" latinLnBrk="0" hangingPunct="1">
                        <a:lnSpc>
                          <a:spcPct val="107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Calibri" panose="020F0502020204030204" pitchFamily="34" charset="0"/>
                          <a:cs typeface="Arial" panose="020B0604020202020204" pitchFamily="34" charset="0"/>
                        </a:rPr>
                        <a:t> </a:t>
                      </a:r>
                      <a:endParaRPr kumimoji="0" lang="en-US" altLang="en-US" sz="12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endPar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endPar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endParaRPr kumimoji="0" lang="en-US" altLang="en-US" sz="1200" b="1" i="0" u="none" strike="noStrike" cap="none" normalizeH="0" baseline="0">
                        <a:ln>
                          <a:noFill/>
                        </a:ln>
                        <a:solidFill>
                          <a:srgbClr val="000000"/>
                        </a:solidFill>
                        <a:effectLst/>
                        <a:latin typeface="Calibri" panose="020F0502020204030204" pitchFamily="34" charset="0"/>
                        <a:cs typeface="Calibri" panose="020F050202020403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endPar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extLst>
                  <a:ext uri="{0D108BD9-81ED-4DB2-BD59-A6C34878D82A}">
                    <a16:rowId xmlns:a16="http://schemas.microsoft.com/office/drawing/2014/main" val="1786086875"/>
                  </a:ext>
                </a:extLst>
              </a:tr>
              <a:tr h="196850">
                <a:tc>
                  <a:txBody>
                    <a:bodyPr/>
                    <a:lstStyle>
                      <a:lvl1pPr marL="44450">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44450" marR="0" lvl="0" indent="0" algn="l" defTabSz="914400" rtl="0" eaLnBrk="1" fontAlgn="base" latinLnBrk="0" hangingPunct="1">
                        <a:lnSpc>
                          <a:spcPct val="107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panose="020F0502020204030204" pitchFamily="34" charset="0"/>
                          <a:cs typeface="Arial" panose="020B0604020202020204" pitchFamily="34" charset="0"/>
                        </a:rPr>
                        <a:t>Method of Transmission, n (%)</a:t>
                      </a:r>
                      <a:endParaRPr kumimoji="0" lang="en-US" altLang="en-US" sz="1200" b="1"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endPar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endPar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endParaRPr kumimoji="0" lang="en-US" altLang="en-US" sz="1200" b="1" i="0" u="none" strike="noStrike" cap="none" normalizeH="0" baseline="0">
                        <a:ln>
                          <a:noFill/>
                        </a:ln>
                        <a:solidFill>
                          <a:srgbClr val="000000"/>
                        </a:solidFill>
                        <a:effectLst/>
                        <a:latin typeface="Calibri" panose="020F0502020204030204" pitchFamily="34" charset="0"/>
                        <a:cs typeface="Calibri" panose="020F050202020403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endPar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extLst>
                  <a:ext uri="{0D108BD9-81ED-4DB2-BD59-A6C34878D82A}">
                    <a16:rowId xmlns:a16="http://schemas.microsoft.com/office/drawing/2014/main" val="25812269"/>
                  </a:ext>
                </a:extLst>
              </a:tr>
              <a:tr h="196850">
                <a:tc>
                  <a:txBody>
                    <a:bodyPr/>
                    <a:lstStyle>
                      <a:lvl1pPr marL="109538" indent="109538">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109538" marR="0" lvl="0" indent="109538" algn="l" defTabSz="914400" rtl="0" eaLnBrk="1" fontAlgn="base" latinLnBrk="0" hangingPunct="1">
                        <a:lnSpc>
                          <a:spcPct val="107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Calibri" panose="020F0502020204030204" pitchFamily="34" charset="0"/>
                          <a:cs typeface="Arial" panose="020B0604020202020204" pitchFamily="34" charset="0"/>
                        </a:rPr>
                        <a:t>Heterosexual Contact</a:t>
                      </a:r>
                      <a:endParaRPr kumimoji="0" lang="en-US" altLang="en-US" sz="12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437 (23.3)</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275 (15.7)</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712 (19.7)</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343 (13.4)</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305 (12.5)</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cs typeface="Calibri" panose="020F0502020204030204" pitchFamily="34" charset="0"/>
                        </a:rPr>
                        <a:t>648 (13.0)</a:t>
                      </a:r>
                      <a:endPar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1406 (32.2)</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1022 (26.7)</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2428 (29.6)</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extLst>
                  <a:ext uri="{0D108BD9-81ED-4DB2-BD59-A6C34878D82A}">
                    <a16:rowId xmlns:a16="http://schemas.microsoft.com/office/drawing/2014/main" val="3528196113"/>
                  </a:ext>
                </a:extLst>
              </a:tr>
              <a:tr h="196850">
                <a:tc>
                  <a:txBody>
                    <a:bodyPr/>
                    <a:lstStyle>
                      <a:lvl1pPr marL="109538" indent="109538">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109538" marR="0" lvl="0" indent="109538" algn="l" defTabSz="914400" rtl="0" eaLnBrk="1" fontAlgn="base" latinLnBrk="0" hangingPunct="1">
                        <a:lnSpc>
                          <a:spcPct val="107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Calibri" panose="020F0502020204030204" pitchFamily="34" charset="0"/>
                          <a:cs typeface="Arial" panose="020B0604020202020204" pitchFamily="34" charset="0"/>
                        </a:rPr>
                        <a:t>IDU Only</a:t>
                      </a:r>
                      <a:endParaRPr kumimoji="0" lang="en-US" altLang="en-US" sz="12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 (1.0)</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 (0.6)</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 (0.8)</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49 (1.9)</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52 (2.1)</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cs typeface="Calibri" panose="020F0502020204030204" pitchFamily="34" charset="0"/>
                        </a:rPr>
                        <a:t>101 (2.0)</a:t>
                      </a:r>
                      <a:endPar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206 (4.7)</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152 (4.0)</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358 (4.4)</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extLst>
                  <a:ext uri="{0D108BD9-81ED-4DB2-BD59-A6C34878D82A}">
                    <a16:rowId xmlns:a16="http://schemas.microsoft.com/office/drawing/2014/main" val="3508829006"/>
                  </a:ext>
                </a:extLst>
              </a:tr>
              <a:tr h="196850">
                <a:tc>
                  <a:txBody>
                    <a:bodyPr/>
                    <a:lstStyle>
                      <a:lvl1pPr marL="109538" indent="109538">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109538" marR="0" lvl="0" indent="109538" algn="l" defTabSz="914400" rtl="0" eaLnBrk="1" fontAlgn="base" latinLnBrk="0" hangingPunct="1">
                        <a:lnSpc>
                          <a:spcPct val="107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Calibri" panose="020F0502020204030204" pitchFamily="34" charset="0"/>
                          <a:cs typeface="Arial" panose="020B0604020202020204" pitchFamily="34" charset="0"/>
                        </a:rPr>
                        <a:t>Unknown or Other</a:t>
                      </a:r>
                      <a:endParaRPr kumimoji="0" lang="en-US" altLang="en-US" sz="12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369 (19.7)</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591 (33.8)</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960 (26.5)</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716 (28.1)</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805 (32.9)</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cs typeface="Calibri" panose="020F0502020204030204" pitchFamily="34" charset="0"/>
                        </a:rPr>
                        <a:t>1521 (30.4)</a:t>
                      </a:r>
                      <a:endPar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677 (15.5)</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735 (19.1)</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1412 (17.2)</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extLst>
                  <a:ext uri="{0D108BD9-81ED-4DB2-BD59-A6C34878D82A}">
                    <a16:rowId xmlns:a16="http://schemas.microsoft.com/office/drawing/2014/main" val="3597078186"/>
                  </a:ext>
                </a:extLst>
              </a:tr>
              <a:tr h="196850">
                <a:tc>
                  <a:txBody>
                    <a:bodyPr/>
                    <a:lstStyle>
                      <a:lvl1pPr marL="109538" indent="109538">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109538" marR="0" lvl="0" indent="109538" algn="l" defTabSz="914400" rtl="0" eaLnBrk="1" fontAlgn="base" latinLnBrk="0" hangingPunct="1">
                        <a:lnSpc>
                          <a:spcPct val="107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Calibri" panose="020F0502020204030204" pitchFamily="34" charset="0"/>
                          <a:cs typeface="Arial" panose="020B0604020202020204" pitchFamily="34" charset="0"/>
                        </a:rPr>
                        <a:t>MSM or MSM &amp; IDU</a:t>
                      </a:r>
                      <a:endParaRPr kumimoji="0" lang="en-US" altLang="en-US" sz="12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1049 (56.0)</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874 (49.9)</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1923 (53.1)</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1444 (56.6)</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1282 (52.5)</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cs typeface="Calibri" panose="020F0502020204030204" pitchFamily="34" charset="0"/>
                        </a:rPr>
                        <a:t>2726 (54.6)</a:t>
                      </a:r>
                      <a:endPar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2077 (47.6)</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1924 (50.2)</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4001 (48.8)</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extLst>
                  <a:ext uri="{0D108BD9-81ED-4DB2-BD59-A6C34878D82A}">
                    <a16:rowId xmlns:a16="http://schemas.microsoft.com/office/drawing/2014/main" val="3506447442"/>
                  </a:ext>
                </a:extLst>
              </a:tr>
              <a:tr h="196850">
                <a:tc>
                  <a:txBody>
                    <a:bodyPr/>
                    <a:lstStyle>
                      <a:lvl1pPr marL="109538" indent="109538">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109538" marR="0" lvl="0" indent="109538" algn="ctr" defTabSz="914400" rtl="0" eaLnBrk="1" fontAlgn="base" latinLnBrk="0" hangingPunct="1">
                        <a:lnSpc>
                          <a:spcPct val="107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Calibri" panose="020F0502020204030204" pitchFamily="34" charset="0"/>
                          <a:cs typeface="Arial" panose="020B0604020202020204" pitchFamily="34" charset="0"/>
                        </a:rPr>
                        <a:t> </a:t>
                      </a:r>
                      <a:endParaRPr kumimoji="0" lang="en-US" altLang="en-US" sz="12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endPar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endPar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endParaRPr kumimoji="0" lang="en-US" altLang="en-US" sz="1200" b="1" i="0" u="none" strike="noStrike" cap="none" normalizeH="0" baseline="0">
                        <a:ln>
                          <a:noFill/>
                        </a:ln>
                        <a:solidFill>
                          <a:srgbClr val="000000"/>
                        </a:solidFill>
                        <a:effectLst/>
                        <a:latin typeface="Calibri" panose="020F0502020204030204" pitchFamily="34" charset="0"/>
                        <a:cs typeface="Calibri" panose="020F050202020403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endPar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extLst>
                  <a:ext uri="{0D108BD9-81ED-4DB2-BD59-A6C34878D82A}">
                    <a16:rowId xmlns:a16="http://schemas.microsoft.com/office/drawing/2014/main" val="409677509"/>
                  </a:ext>
                </a:extLst>
              </a:tr>
              <a:tr h="196850">
                <a:tc>
                  <a:txBody>
                    <a:bodyPr/>
                    <a:lstStyle>
                      <a:lvl1pPr marL="44450">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44450" marR="0" lvl="0" indent="0" algn="l" defTabSz="914400" rtl="0" eaLnBrk="1" fontAlgn="base" latinLnBrk="0" hangingPunct="1">
                        <a:lnSpc>
                          <a:spcPct val="107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panose="020F0502020204030204" pitchFamily="34" charset="0"/>
                          <a:cs typeface="Arial" panose="020B0604020202020204" pitchFamily="34" charset="0"/>
                        </a:rPr>
                        <a:t>Stage, n (%)</a:t>
                      </a:r>
                      <a:endParaRPr kumimoji="0" lang="en-US" altLang="en-US" sz="1200" b="1"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endPar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endPar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endParaRPr kumimoji="0" lang="en-US" altLang="en-US" sz="1200" b="1" i="0" u="none" strike="noStrike" cap="none" normalizeH="0" baseline="0">
                        <a:ln>
                          <a:noFill/>
                        </a:ln>
                        <a:solidFill>
                          <a:srgbClr val="000000"/>
                        </a:solidFill>
                        <a:effectLst/>
                        <a:latin typeface="Calibri" panose="020F0502020204030204" pitchFamily="34" charset="0"/>
                        <a:cs typeface="Calibri" panose="020F050202020403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endPar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extLst>
                  <a:ext uri="{0D108BD9-81ED-4DB2-BD59-A6C34878D82A}">
                    <a16:rowId xmlns:a16="http://schemas.microsoft.com/office/drawing/2014/main" val="1940784236"/>
                  </a:ext>
                </a:extLst>
              </a:tr>
              <a:tr h="196850">
                <a:tc>
                  <a:txBody>
                    <a:bodyPr/>
                    <a:lstStyle>
                      <a:lvl1pPr marL="109538" indent="109538">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109538" marR="0" lvl="0" indent="109538" algn="l" defTabSz="914400" rtl="0" eaLnBrk="1" fontAlgn="base" latinLnBrk="0" hangingPunct="1">
                        <a:lnSpc>
                          <a:spcPct val="107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Calibri" panose="020F0502020204030204" pitchFamily="34" charset="0"/>
                          <a:cs typeface="Arial" panose="020B0604020202020204" pitchFamily="34" charset="0"/>
                        </a:rPr>
                        <a:t>Stage 3</a:t>
                      </a:r>
                      <a:endParaRPr kumimoji="0" lang="en-US" altLang="en-US" sz="12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468 (25.0)</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463 (26.5)</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931 (25.7)</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595 (23.3)</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545 (22.3)</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cs typeface="Calibri" panose="020F0502020204030204" pitchFamily="34" charset="0"/>
                        </a:rPr>
                        <a:t>1140 (22.8)</a:t>
                      </a:r>
                      <a:endPar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1125 (25.8)</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884 (23.1)</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2009 (24.5)</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extLst>
                  <a:ext uri="{0D108BD9-81ED-4DB2-BD59-A6C34878D82A}">
                    <a16:rowId xmlns:a16="http://schemas.microsoft.com/office/drawing/2014/main" val="2022220702"/>
                  </a:ext>
                </a:extLst>
              </a:tr>
              <a:tr h="196850">
                <a:tc>
                  <a:txBody>
                    <a:bodyPr/>
                    <a:lstStyle>
                      <a:lvl1pPr marL="109538" indent="109538">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109538" marR="0" lvl="0" indent="109538" algn="l" defTabSz="914400" rtl="0" eaLnBrk="1" fontAlgn="base" latinLnBrk="0" hangingPunct="1">
                        <a:lnSpc>
                          <a:spcPct val="107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Calibri" panose="020F0502020204030204" pitchFamily="34" charset="0"/>
                          <a:cs typeface="Arial" panose="020B0604020202020204" pitchFamily="34" charset="0"/>
                        </a:rPr>
                        <a:t>Not Stage 3</a:t>
                      </a:r>
                      <a:endParaRPr kumimoji="0" lang="en-US" altLang="en-US" sz="12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1405 (75.0)</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1287 (73.5)</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2692 (74.3)</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1957 (76.7)</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1899 (77.7)</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ts val="80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cs typeface="Calibri" panose="020F0502020204030204" pitchFamily="34" charset="0"/>
                        </a:rPr>
                        <a:t>3856 (77.2)</a:t>
                      </a:r>
                      <a:endPar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3241 (74.2)</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2949 (76.9)</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6190 (75.5)</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extLst>
                  <a:ext uri="{0D108BD9-81ED-4DB2-BD59-A6C34878D82A}">
                    <a16:rowId xmlns:a16="http://schemas.microsoft.com/office/drawing/2014/main" val="401559902"/>
                  </a:ext>
                </a:extLst>
              </a:tr>
              <a:tr h="196850">
                <a:tc>
                  <a:txBody>
                    <a:bodyPr/>
                    <a:lstStyle>
                      <a:lvl1pPr marL="109538" indent="109538">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109538" marR="0" lvl="0" indent="109538" algn="l" defTabSz="914400" rtl="0" eaLnBrk="1" fontAlgn="base" latinLnBrk="0" hangingPunct="1">
                        <a:lnSpc>
                          <a:spcPct val="107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Calibri" panose="020F0502020204030204" pitchFamily="34" charset="0"/>
                          <a:cs typeface="Arial" panose="020B0604020202020204" pitchFamily="34" charset="0"/>
                        </a:rPr>
                        <a:t> </a:t>
                      </a:r>
                      <a:endParaRPr kumimoji="0" lang="en-US" altLang="en-US" sz="1000" b="1"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extLst>
                  <a:ext uri="{0D108BD9-81ED-4DB2-BD59-A6C34878D82A}">
                    <a16:rowId xmlns:a16="http://schemas.microsoft.com/office/drawing/2014/main" val="3740938304"/>
                  </a:ext>
                </a:extLst>
              </a:tr>
              <a:tr h="196850">
                <a:tc gridSpan="10">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defRPr sz="12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cs typeface="Arial" panose="020B0604020202020204" pitchFamily="34" charset="0"/>
                        </a:rPr>
                        <a:t> Table statistics are presented as Frequency (Column Percentage)</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E7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13865169"/>
                  </a:ext>
                </a:extLst>
              </a:tr>
            </a:tbl>
          </a:graphicData>
        </a:graphic>
      </p:graphicFrame>
      <p:pic>
        <p:nvPicPr>
          <p:cNvPr id="13" name="Audio 12">
            <a:hlinkClick r:id="" action="ppaction://media"/>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1530031"/>
      </p:ext>
    </p:extLst>
  </p:cSld>
  <p:clrMapOvr>
    <a:masterClrMapping/>
  </p:clrMapOvr>
  <p:transition spd="slow" advTm="34675"/>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Chart, line chart&#10;&#10;Description automatically generated">
            <a:extLst>
              <a:ext uri="{FF2B5EF4-FFF2-40B4-BE49-F238E27FC236}">
                <a16:creationId xmlns:a16="http://schemas.microsoft.com/office/drawing/2014/main" id="{E14C751B-76FA-4A41-B2C5-0A03731C8746}"/>
              </a:ext>
            </a:extLst>
          </p:cNvPr>
          <p:cNvPicPr>
            <a:picLocks noChangeAspect="1"/>
          </p:cNvPicPr>
          <p:nvPr/>
        </p:nvPicPr>
        <p:blipFill>
          <a:blip r:embed="rId3"/>
          <a:stretch>
            <a:fillRect/>
          </a:stretch>
        </p:blipFill>
        <p:spPr>
          <a:xfrm>
            <a:off x="1743408" y="164555"/>
            <a:ext cx="8705189" cy="6528892"/>
          </a:xfrm>
          <a:prstGeom prst="rect">
            <a:avLst/>
          </a:prstGeom>
        </p:spPr>
      </p:pic>
    </p:spTree>
    <p:extLst>
      <p:ext uri="{BB962C8B-B14F-4D97-AF65-F5344CB8AC3E}">
        <p14:creationId xmlns:p14="http://schemas.microsoft.com/office/powerpoint/2010/main" val="34132417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line chart&#10;&#10;Description automatically generated">
            <a:extLst>
              <a:ext uri="{FF2B5EF4-FFF2-40B4-BE49-F238E27FC236}">
                <a16:creationId xmlns:a16="http://schemas.microsoft.com/office/drawing/2014/main" id="{ED6C9D8C-50BE-49A0-9542-E371DCC90A40}"/>
              </a:ext>
            </a:extLst>
          </p:cNvPr>
          <p:cNvPicPr>
            <a:picLocks noChangeAspect="1"/>
          </p:cNvPicPr>
          <p:nvPr/>
        </p:nvPicPr>
        <p:blipFill>
          <a:blip r:embed="rId3"/>
          <a:stretch>
            <a:fillRect/>
          </a:stretch>
        </p:blipFill>
        <p:spPr>
          <a:xfrm>
            <a:off x="1743407" y="164557"/>
            <a:ext cx="8705188" cy="6528891"/>
          </a:xfrm>
          <a:prstGeom prst="rect">
            <a:avLst/>
          </a:prstGeom>
        </p:spPr>
      </p:pic>
    </p:spTree>
    <p:extLst>
      <p:ext uri="{BB962C8B-B14F-4D97-AF65-F5344CB8AC3E}">
        <p14:creationId xmlns:p14="http://schemas.microsoft.com/office/powerpoint/2010/main" val="40776561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line chart&#10;&#10;Description automatically generated">
            <a:extLst>
              <a:ext uri="{FF2B5EF4-FFF2-40B4-BE49-F238E27FC236}">
                <a16:creationId xmlns:a16="http://schemas.microsoft.com/office/drawing/2014/main" id="{9E936341-7FA1-4492-973B-51FC620870E9}"/>
              </a:ext>
            </a:extLst>
          </p:cNvPr>
          <p:cNvPicPr>
            <a:picLocks noChangeAspect="1"/>
          </p:cNvPicPr>
          <p:nvPr/>
        </p:nvPicPr>
        <p:blipFill>
          <a:blip r:embed="rId3"/>
          <a:stretch>
            <a:fillRect/>
          </a:stretch>
        </p:blipFill>
        <p:spPr>
          <a:xfrm>
            <a:off x="1743407" y="164557"/>
            <a:ext cx="8705188" cy="6528891"/>
          </a:xfrm>
          <a:prstGeom prst="rect">
            <a:avLst/>
          </a:prstGeom>
        </p:spPr>
      </p:pic>
    </p:spTree>
    <p:extLst>
      <p:ext uri="{BB962C8B-B14F-4D97-AF65-F5344CB8AC3E}">
        <p14:creationId xmlns:p14="http://schemas.microsoft.com/office/powerpoint/2010/main" val="16502864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hart, line chart&#10;&#10;Description automatically generated">
            <a:extLst>
              <a:ext uri="{FF2B5EF4-FFF2-40B4-BE49-F238E27FC236}">
                <a16:creationId xmlns:a16="http://schemas.microsoft.com/office/drawing/2014/main" id="{E4D8C24C-7C60-48DA-8957-172949DF5C0C}"/>
              </a:ext>
            </a:extLst>
          </p:cNvPr>
          <p:cNvPicPr>
            <a:picLocks noChangeAspect="1"/>
          </p:cNvPicPr>
          <p:nvPr/>
        </p:nvPicPr>
        <p:blipFill>
          <a:blip r:embed="rId3"/>
          <a:stretch>
            <a:fillRect/>
          </a:stretch>
        </p:blipFill>
        <p:spPr>
          <a:xfrm>
            <a:off x="1743409" y="164557"/>
            <a:ext cx="8705187" cy="6528891"/>
          </a:xfrm>
          <a:prstGeom prst="rect">
            <a:avLst/>
          </a:prstGeom>
        </p:spPr>
      </p:pic>
    </p:spTree>
    <p:extLst>
      <p:ext uri="{BB962C8B-B14F-4D97-AF65-F5344CB8AC3E}">
        <p14:creationId xmlns:p14="http://schemas.microsoft.com/office/powerpoint/2010/main" val="15909932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line chart&#10;&#10;Description automatically generated">
            <a:extLst>
              <a:ext uri="{FF2B5EF4-FFF2-40B4-BE49-F238E27FC236}">
                <a16:creationId xmlns:a16="http://schemas.microsoft.com/office/drawing/2014/main" id="{46410253-A528-486B-8618-234600B76C32}"/>
              </a:ext>
            </a:extLst>
          </p:cNvPr>
          <p:cNvPicPr>
            <a:picLocks noChangeAspect="1"/>
          </p:cNvPicPr>
          <p:nvPr/>
        </p:nvPicPr>
        <p:blipFill>
          <a:blip r:embed="rId3"/>
          <a:stretch>
            <a:fillRect/>
          </a:stretch>
        </p:blipFill>
        <p:spPr>
          <a:xfrm>
            <a:off x="1743409" y="164557"/>
            <a:ext cx="8705187" cy="6528891"/>
          </a:xfrm>
          <a:prstGeom prst="rect">
            <a:avLst/>
          </a:prstGeom>
        </p:spPr>
      </p:pic>
    </p:spTree>
    <p:extLst>
      <p:ext uri="{BB962C8B-B14F-4D97-AF65-F5344CB8AC3E}">
        <p14:creationId xmlns:p14="http://schemas.microsoft.com/office/powerpoint/2010/main" val="2065002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8937" y="0"/>
            <a:ext cx="10160000" cy="1143000"/>
          </a:xfrm>
        </p:spPr>
        <p:txBody>
          <a:bodyPr/>
          <a:lstStyle/>
          <a:p>
            <a:pPr algn="ctr"/>
            <a:r>
              <a:rPr lang="en-US" dirty="0"/>
              <a:t>HIV Epidemic in the United States, 2020</a:t>
            </a:r>
          </a:p>
        </p:txBody>
      </p:sp>
      <p:pic>
        <p:nvPicPr>
          <p:cNvPr id="6" name="Content Placeholder 5"/>
          <p:cNvPicPr>
            <a:picLocks noGrp="1" noChangeAspect="1"/>
          </p:cNvPicPr>
          <p:nvPr>
            <p:ph idx="1"/>
          </p:nvPr>
        </p:nvPicPr>
        <p:blipFill>
          <a:blip r:embed="rId3"/>
          <a:stretch>
            <a:fillRect/>
          </a:stretch>
        </p:blipFill>
        <p:spPr>
          <a:xfrm>
            <a:off x="1062446" y="1021059"/>
            <a:ext cx="8934994" cy="5070383"/>
          </a:xfrm>
          <a:prstGeom prst="rect">
            <a:avLst/>
          </a:prstGeom>
        </p:spPr>
      </p:pic>
      <p:sp>
        <p:nvSpPr>
          <p:cNvPr id="7" name="TextBox 6"/>
          <p:cNvSpPr txBox="1"/>
          <p:nvPr/>
        </p:nvSpPr>
        <p:spPr>
          <a:xfrm>
            <a:off x="2229394" y="6091442"/>
            <a:ext cx="8421189" cy="646331"/>
          </a:xfrm>
          <a:prstGeom prst="rect">
            <a:avLst/>
          </a:prstGeom>
          <a:noFill/>
        </p:spPr>
        <p:txBody>
          <a:bodyPr wrap="square" rtlCol="0">
            <a:spAutoFit/>
          </a:bodyPr>
          <a:lstStyle/>
          <a:p>
            <a:pPr algn="ctr"/>
            <a:r>
              <a:rPr lang="en-US" dirty="0"/>
              <a:t>Source: CDC. </a:t>
            </a:r>
            <a:r>
              <a:rPr lang="en-US" u="sng" dirty="0">
                <a:hlinkClick r:id="rId4"/>
              </a:rPr>
              <a:t>Diagnoses of HIV infection in the United States and dependent areas, 2020</a:t>
            </a:r>
            <a:r>
              <a:rPr lang="en-US" dirty="0"/>
              <a:t>. </a:t>
            </a:r>
            <a:r>
              <a:rPr lang="en-US" i="1" dirty="0"/>
              <a:t>HIV Surveillance Report</a:t>
            </a:r>
            <a:r>
              <a:rPr lang="en-US" dirty="0"/>
              <a:t> 2022;33</a:t>
            </a:r>
          </a:p>
        </p:txBody>
      </p:sp>
      <p:sp>
        <p:nvSpPr>
          <p:cNvPr id="3" name="Footer Placeholder 2"/>
          <p:cNvSpPr>
            <a:spLocks noGrp="1"/>
          </p:cNvSpPr>
          <p:nvPr>
            <p:ph type="ftr" sz="quarter" idx="11"/>
          </p:nvPr>
        </p:nvSpPr>
        <p:spPr/>
        <p:txBody>
          <a:bodyPr/>
          <a:lstStyle/>
          <a:p>
            <a:pPr>
              <a:defRPr/>
            </a:pPr>
            <a:r>
              <a:rPr lang="en-US"/>
              <a:t>UAB HEERSINK SCHOOL OF MEDICINE</a:t>
            </a:r>
          </a:p>
        </p:txBody>
      </p:sp>
    </p:spTree>
    <p:extLst>
      <p:ext uri="{BB962C8B-B14F-4D97-AF65-F5344CB8AC3E}">
        <p14:creationId xmlns:p14="http://schemas.microsoft.com/office/powerpoint/2010/main" val="18884359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10;&#10;Description automatically generated">
            <a:extLst>
              <a:ext uri="{FF2B5EF4-FFF2-40B4-BE49-F238E27FC236}">
                <a16:creationId xmlns:a16="http://schemas.microsoft.com/office/drawing/2014/main" id="{D75D2CFD-E006-4199-8D44-046E60BB2859}"/>
              </a:ext>
            </a:extLst>
          </p:cNvPr>
          <p:cNvPicPr>
            <a:picLocks noChangeAspect="1"/>
          </p:cNvPicPr>
          <p:nvPr/>
        </p:nvPicPr>
        <p:blipFill>
          <a:blip r:embed="rId3"/>
          <a:stretch>
            <a:fillRect/>
          </a:stretch>
        </p:blipFill>
        <p:spPr>
          <a:xfrm>
            <a:off x="1743407" y="164557"/>
            <a:ext cx="8705188" cy="6528891"/>
          </a:xfrm>
          <a:prstGeom prst="rect">
            <a:avLst/>
          </a:prstGeom>
        </p:spPr>
      </p:pic>
    </p:spTree>
    <p:extLst>
      <p:ext uri="{BB962C8B-B14F-4D97-AF65-F5344CB8AC3E}">
        <p14:creationId xmlns:p14="http://schemas.microsoft.com/office/powerpoint/2010/main" val="37037615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08942-1953-4E67-B11D-F1E331F777C5}"/>
              </a:ext>
            </a:extLst>
          </p:cNvPr>
          <p:cNvSpPr>
            <a:spLocks noGrp="1"/>
          </p:cNvSpPr>
          <p:nvPr>
            <p:ph type="title"/>
          </p:nvPr>
        </p:nvSpPr>
        <p:spPr>
          <a:xfrm>
            <a:off x="389470" y="21801"/>
            <a:ext cx="11480799" cy="779463"/>
          </a:xfrm>
        </p:spPr>
        <p:txBody>
          <a:bodyPr>
            <a:normAutofit/>
          </a:bodyPr>
          <a:lstStyle/>
          <a:p>
            <a:pPr algn="ctr"/>
            <a:r>
              <a:rPr lang="en-US" sz="2800" dirty="0"/>
              <a:t>Predictors of Time to Viral Suppression (Meta-Analysis)</a:t>
            </a:r>
          </a:p>
        </p:txBody>
      </p:sp>
      <p:graphicFrame>
        <p:nvGraphicFramePr>
          <p:cNvPr id="4" name="Table 3">
            <a:extLst>
              <a:ext uri="{FF2B5EF4-FFF2-40B4-BE49-F238E27FC236}">
                <a16:creationId xmlns:a16="http://schemas.microsoft.com/office/drawing/2014/main" id="{A09E29F9-AAFF-405C-8C48-F40C48983521}"/>
              </a:ext>
            </a:extLst>
          </p:cNvPr>
          <p:cNvGraphicFramePr>
            <a:graphicFrameLocks noGrp="1"/>
          </p:cNvGraphicFramePr>
          <p:nvPr/>
        </p:nvGraphicFramePr>
        <p:xfrm>
          <a:off x="1902375" y="557052"/>
          <a:ext cx="8071945" cy="5911339"/>
        </p:xfrm>
        <a:graphic>
          <a:graphicData uri="http://schemas.openxmlformats.org/drawingml/2006/table">
            <a:tbl>
              <a:tblPr>
                <a:tableStyleId>{5C22544A-7EE6-4342-B048-85BDC9FD1C3A}</a:tableStyleId>
              </a:tblPr>
              <a:tblGrid>
                <a:gridCol w="3747689">
                  <a:extLst>
                    <a:ext uri="{9D8B030D-6E8A-4147-A177-3AD203B41FA5}">
                      <a16:colId xmlns:a16="http://schemas.microsoft.com/office/drawing/2014/main" val="2350651253"/>
                    </a:ext>
                  </a:extLst>
                </a:gridCol>
                <a:gridCol w="4324256">
                  <a:extLst>
                    <a:ext uri="{9D8B030D-6E8A-4147-A177-3AD203B41FA5}">
                      <a16:colId xmlns:a16="http://schemas.microsoft.com/office/drawing/2014/main" val="2892373575"/>
                    </a:ext>
                  </a:extLst>
                </a:gridCol>
              </a:tblGrid>
              <a:tr h="416015">
                <a:tc>
                  <a:txBody>
                    <a:bodyPr/>
                    <a:lstStyle/>
                    <a:p>
                      <a:pPr marL="0" marR="0" algn="ctr">
                        <a:lnSpc>
                          <a:spcPct val="107000"/>
                        </a:lnSpc>
                        <a:spcBef>
                          <a:spcPts val="0"/>
                        </a:spcBef>
                        <a:spcAft>
                          <a:spcPts val="0"/>
                        </a:spcAft>
                      </a:pPr>
                      <a:r>
                        <a:rPr lang="en-US" sz="1100" dirty="0">
                          <a:effectLst/>
                          <a:latin typeface="+mn-lt"/>
                        </a:rPr>
                        <a:t> </a:t>
                      </a:r>
                      <a:endParaRPr lang="en-US" sz="1500" dirty="0">
                        <a:effectLst/>
                        <a:latin typeface="+mn-lt"/>
                        <a:ea typeface="Calibri" panose="020F0502020204030204" pitchFamily="34" charset="0"/>
                        <a:cs typeface="Times New Roman" panose="02020603050405020304" pitchFamily="18" charset="0"/>
                      </a:endParaRPr>
                    </a:p>
                  </a:txBody>
                  <a:tcPr marL="0" marR="0" marT="0" marB="0" anchor="b"/>
                </a:tc>
                <a:tc>
                  <a:txBody>
                    <a:bodyPr/>
                    <a:lstStyle/>
                    <a:p>
                      <a:pPr marL="0" marR="0" algn="ctr">
                        <a:lnSpc>
                          <a:spcPct val="107000"/>
                        </a:lnSpc>
                        <a:spcBef>
                          <a:spcPts val="0"/>
                        </a:spcBef>
                        <a:spcAft>
                          <a:spcPts val="0"/>
                        </a:spcAft>
                      </a:pPr>
                      <a:r>
                        <a:rPr lang="en-US" sz="1200" b="0" dirty="0">
                          <a:effectLst/>
                          <a:latin typeface="+mn-lt"/>
                        </a:rPr>
                        <a:t>Combined HR ²</a:t>
                      </a:r>
                    </a:p>
                    <a:p>
                      <a:pPr marL="0" marR="0" algn="ctr">
                        <a:lnSpc>
                          <a:spcPct val="107000"/>
                        </a:lnSpc>
                        <a:spcBef>
                          <a:spcPts val="0"/>
                        </a:spcBef>
                        <a:spcAft>
                          <a:spcPts val="0"/>
                        </a:spcAft>
                      </a:pPr>
                      <a:r>
                        <a:rPr lang="en-US" sz="1200" b="0" dirty="0">
                          <a:effectLst/>
                          <a:latin typeface="+mn-lt"/>
                        </a:rPr>
                        <a:t>(95% CI)</a:t>
                      </a:r>
                      <a:endParaRPr lang="en-US" sz="1200" b="0" dirty="0">
                        <a:effectLst/>
                        <a:latin typeface="+mn-lt"/>
                        <a:ea typeface="Calibri" panose="020F0502020204030204" pitchFamily="34" charset="0"/>
                        <a:cs typeface="Times New Roman" panose="02020603050405020304" pitchFamily="18" charset="0"/>
                      </a:endParaRPr>
                    </a:p>
                  </a:txBody>
                  <a:tcPr marL="1271" marR="1271" marT="0" marB="0" anchor="ctr"/>
                </a:tc>
                <a:extLst>
                  <a:ext uri="{0D108BD9-81ED-4DB2-BD59-A6C34878D82A}">
                    <a16:rowId xmlns:a16="http://schemas.microsoft.com/office/drawing/2014/main" val="590361351"/>
                  </a:ext>
                </a:extLst>
              </a:tr>
              <a:tr h="204131">
                <a:tc>
                  <a:txBody>
                    <a:bodyPr/>
                    <a:lstStyle/>
                    <a:p>
                      <a:pPr marL="45720" marR="0">
                        <a:lnSpc>
                          <a:spcPct val="107000"/>
                        </a:lnSpc>
                        <a:spcBef>
                          <a:spcPts val="0"/>
                        </a:spcBef>
                        <a:spcAft>
                          <a:spcPts val="0"/>
                        </a:spcAft>
                      </a:pPr>
                      <a:r>
                        <a:rPr lang="en-US" sz="1200" b="1" dirty="0">
                          <a:effectLst/>
                          <a:latin typeface="+mn-lt"/>
                        </a:rPr>
                        <a:t>Age Group at HIV Diagnosis, n (%)</a:t>
                      </a:r>
                      <a:endParaRPr lang="en-US" sz="1200" b="1" dirty="0">
                        <a:effectLst/>
                        <a:latin typeface="+mn-lt"/>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07000"/>
                        </a:lnSpc>
                        <a:spcBef>
                          <a:spcPts val="0"/>
                        </a:spcBef>
                        <a:spcAft>
                          <a:spcPts val="800"/>
                        </a:spcAft>
                      </a:pPr>
                      <a:r>
                        <a:rPr lang="en-US" sz="1200" b="1" dirty="0">
                          <a:solidFill>
                            <a:srgbClr val="000000"/>
                          </a:solidFill>
                          <a:effectLst/>
                          <a:latin typeface="+mn-lt"/>
                          <a:ea typeface="Calibri" panose="020F0502020204030204" pitchFamily="34" charset="0"/>
                          <a:cs typeface="Times New Roman" panose="02020603050405020304" pitchFamily="18" charset="0"/>
                        </a:rPr>
                        <a:t> </a:t>
                      </a:r>
                      <a:endParaRPr lang="en-US" sz="1200" dirty="0">
                        <a:effectLst/>
                        <a:latin typeface="+mn-lt"/>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1225125164"/>
                  </a:ext>
                </a:extLst>
              </a:tr>
              <a:tr h="199779">
                <a:tc>
                  <a:txBody>
                    <a:bodyPr/>
                    <a:lstStyle/>
                    <a:p>
                      <a:pPr marL="109855" marR="0" indent="109855">
                        <a:lnSpc>
                          <a:spcPct val="107000"/>
                        </a:lnSpc>
                        <a:spcBef>
                          <a:spcPts val="0"/>
                        </a:spcBef>
                        <a:spcAft>
                          <a:spcPts val="0"/>
                        </a:spcAft>
                      </a:pPr>
                      <a:r>
                        <a:rPr lang="en-US" sz="1200" b="0" dirty="0">
                          <a:effectLst/>
                          <a:latin typeface="+mn-lt"/>
                        </a:rPr>
                        <a:t>13-24</a:t>
                      </a:r>
                      <a:endParaRPr lang="en-US" sz="1200" b="0" dirty="0">
                        <a:effectLst/>
                        <a:latin typeface="+mn-lt"/>
                        <a:ea typeface="Calibri" panose="020F0502020204030204" pitchFamily="34" charset="0"/>
                        <a:cs typeface="Times New Roman" panose="02020603050405020304" pitchFamily="18" charset="0"/>
                      </a:endParaRPr>
                    </a:p>
                  </a:txBody>
                  <a:tcPr marL="0" marR="0" marT="0" marB="0"/>
                </a:tc>
                <a:tc>
                  <a:txBody>
                    <a:bodyPr/>
                    <a:lstStyle/>
                    <a:p>
                      <a:pPr algn="ctr" fontAlgn="b"/>
                      <a:r>
                        <a:rPr lang="en-US" sz="1200" b="0" i="0" u="none" strike="noStrike" dirty="0">
                          <a:solidFill>
                            <a:srgbClr val="000000"/>
                          </a:solidFill>
                          <a:effectLst/>
                          <a:latin typeface="+mn-lt"/>
                        </a:rPr>
                        <a:t>0.871 (0.826, 0.918)</a:t>
                      </a:r>
                    </a:p>
                  </a:txBody>
                  <a:tcPr marL="9525" marR="9525" marT="9525" marB="0" anchor="ctr"/>
                </a:tc>
                <a:extLst>
                  <a:ext uri="{0D108BD9-81ED-4DB2-BD59-A6C34878D82A}">
                    <a16:rowId xmlns:a16="http://schemas.microsoft.com/office/drawing/2014/main" val="3586653747"/>
                  </a:ext>
                </a:extLst>
              </a:tr>
              <a:tr h="199779">
                <a:tc>
                  <a:txBody>
                    <a:bodyPr/>
                    <a:lstStyle/>
                    <a:p>
                      <a:pPr marL="109855" marR="0" indent="109855">
                        <a:lnSpc>
                          <a:spcPct val="107000"/>
                        </a:lnSpc>
                        <a:spcBef>
                          <a:spcPts val="0"/>
                        </a:spcBef>
                        <a:spcAft>
                          <a:spcPts val="0"/>
                        </a:spcAft>
                      </a:pPr>
                      <a:r>
                        <a:rPr lang="en-US" sz="1200" b="0" dirty="0">
                          <a:effectLst/>
                          <a:latin typeface="+mn-lt"/>
                        </a:rPr>
                        <a:t>25-44</a:t>
                      </a:r>
                      <a:endParaRPr lang="en-US" sz="1200" b="0" dirty="0">
                        <a:effectLst/>
                        <a:latin typeface="+mn-lt"/>
                        <a:ea typeface="Calibri" panose="020F0502020204030204" pitchFamily="34" charset="0"/>
                        <a:cs typeface="Times New Roman" panose="02020603050405020304" pitchFamily="18" charset="0"/>
                      </a:endParaRPr>
                    </a:p>
                  </a:txBody>
                  <a:tcPr marL="0" marR="0" marT="0" marB="0"/>
                </a:tc>
                <a:tc>
                  <a:txBody>
                    <a:bodyPr/>
                    <a:lstStyle/>
                    <a:p>
                      <a:pPr algn="ctr" fontAlgn="b"/>
                      <a:r>
                        <a:rPr lang="en-US" sz="1200" b="0" i="0" u="none" strike="noStrike" dirty="0">
                          <a:solidFill>
                            <a:srgbClr val="000000"/>
                          </a:solidFill>
                          <a:effectLst/>
                          <a:latin typeface="+mn-lt"/>
                        </a:rPr>
                        <a:t>0.917 (0.876, 0.959)</a:t>
                      </a:r>
                    </a:p>
                  </a:txBody>
                  <a:tcPr marL="9525" marR="9525" marT="9525" marB="0" anchor="ctr"/>
                </a:tc>
                <a:extLst>
                  <a:ext uri="{0D108BD9-81ED-4DB2-BD59-A6C34878D82A}">
                    <a16:rowId xmlns:a16="http://schemas.microsoft.com/office/drawing/2014/main" val="2465922651"/>
                  </a:ext>
                </a:extLst>
              </a:tr>
              <a:tr h="204131">
                <a:tc>
                  <a:txBody>
                    <a:bodyPr/>
                    <a:lstStyle/>
                    <a:p>
                      <a:pPr marL="109855" marR="0" indent="109855">
                        <a:lnSpc>
                          <a:spcPct val="107000"/>
                        </a:lnSpc>
                        <a:spcBef>
                          <a:spcPts val="0"/>
                        </a:spcBef>
                        <a:spcAft>
                          <a:spcPts val="0"/>
                        </a:spcAft>
                      </a:pPr>
                      <a:r>
                        <a:rPr lang="en-US" sz="1200" b="0" dirty="0">
                          <a:effectLst/>
                          <a:latin typeface="+mn-lt"/>
                        </a:rPr>
                        <a:t>44+</a:t>
                      </a:r>
                      <a:endParaRPr lang="en-US" sz="1200" b="0" dirty="0">
                        <a:effectLst/>
                        <a:latin typeface="+mn-lt"/>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07000"/>
                        </a:lnSpc>
                        <a:spcBef>
                          <a:spcPts val="0"/>
                        </a:spcBef>
                        <a:spcAft>
                          <a:spcPts val="800"/>
                        </a:spcAft>
                      </a:pPr>
                      <a:r>
                        <a:rPr lang="en-US" sz="1200" dirty="0">
                          <a:effectLst/>
                          <a:latin typeface="+mn-lt"/>
                          <a:ea typeface="Times New Roman" panose="02020603050405020304" pitchFamily="18" charset="0"/>
                          <a:cs typeface="Times New Roman" panose="02020603050405020304" pitchFamily="18" charset="0"/>
                        </a:rPr>
                        <a:t>Reference</a:t>
                      </a:r>
                      <a:endParaRPr lang="en-US" sz="1200" dirty="0">
                        <a:effectLst/>
                        <a:latin typeface="+mn-lt"/>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189658632"/>
                  </a:ext>
                </a:extLst>
              </a:tr>
              <a:tr h="204131">
                <a:tc>
                  <a:txBody>
                    <a:bodyPr/>
                    <a:lstStyle/>
                    <a:p>
                      <a:pPr marL="109855" marR="0" indent="109855" algn="ctr">
                        <a:lnSpc>
                          <a:spcPct val="107000"/>
                        </a:lnSpc>
                        <a:spcBef>
                          <a:spcPts val="0"/>
                        </a:spcBef>
                        <a:spcAft>
                          <a:spcPts val="0"/>
                        </a:spcAft>
                      </a:pPr>
                      <a:r>
                        <a:rPr lang="en-US" sz="1200" b="0" dirty="0">
                          <a:effectLst/>
                          <a:latin typeface="+mn-lt"/>
                        </a:rPr>
                        <a:t> </a:t>
                      </a:r>
                      <a:endParaRPr lang="en-US" sz="1200" b="0" dirty="0">
                        <a:effectLst/>
                        <a:latin typeface="+mn-lt"/>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07000"/>
                        </a:lnSpc>
                        <a:spcBef>
                          <a:spcPts val="0"/>
                        </a:spcBef>
                        <a:spcAft>
                          <a:spcPts val="800"/>
                        </a:spcAft>
                      </a:pPr>
                      <a:endParaRPr lang="en-US" sz="1200" dirty="0">
                        <a:effectLst/>
                        <a:latin typeface="+mn-lt"/>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3239292317"/>
                  </a:ext>
                </a:extLst>
              </a:tr>
              <a:tr h="204131">
                <a:tc>
                  <a:txBody>
                    <a:bodyPr/>
                    <a:lstStyle/>
                    <a:p>
                      <a:pPr marL="45720" marR="0">
                        <a:lnSpc>
                          <a:spcPct val="107000"/>
                        </a:lnSpc>
                        <a:spcBef>
                          <a:spcPts val="0"/>
                        </a:spcBef>
                        <a:spcAft>
                          <a:spcPts val="0"/>
                        </a:spcAft>
                      </a:pPr>
                      <a:r>
                        <a:rPr lang="en-US" sz="1200" b="1" dirty="0">
                          <a:effectLst/>
                          <a:latin typeface="+mn-lt"/>
                        </a:rPr>
                        <a:t>Sex at Birth, n (%)</a:t>
                      </a:r>
                      <a:endParaRPr lang="en-US" sz="1200" b="1" dirty="0">
                        <a:effectLst/>
                        <a:latin typeface="+mn-lt"/>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07000"/>
                        </a:lnSpc>
                        <a:spcBef>
                          <a:spcPts val="0"/>
                        </a:spcBef>
                        <a:spcAft>
                          <a:spcPts val="800"/>
                        </a:spcAft>
                      </a:pPr>
                      <a:endParaRPr lang="en-US" sz="1200" dirty="0">
                        <a:effectLst/>
                        <a:latin typeface="+mn-lt"/>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2683791372"/>
                  </a:ext>
                </a:extLst>
              </a:tr>
              <a:tr h="199779">
                <a:tc>
                  <a:txBody>
                    <a:bodyPr/>
                    <a:lstStyle/>
                    <a:p>
                      <a:pPr marL="109855" marR="0" indent="109855">
                        <a:lnSpc>
                          <a:spcPct val="107000"/>
                        </a:lnSpc>
                        <a:spcBef>
                          <a:spcPts val="0"/>
                        </a:spcBef>
                        <a:spcAft>
                          <a:spcPts val="0"/>
                        </a:spcAft>
                      </a:pPr>
                      <a:r>
                        <a:rPr lang="en-US" sz="1200" b="0" dirty="0">
                          <a:effectLst/>
                          <a:latin typeface="+mn-lt"/>
                        </a:rPr>
                        <a:t>Male</a:t>
                      </a:r>
                      <a:endParaRPr lang="en-US" sz="1200" b="0" dirty="0">
                        <a:effectLst/>
                        <a:latin typeface="+mn-lt"/>
                        <a:ea typeface="Calibri" panose="020F0502020204030204" pitchFamily="34" charset="0"/>
                        <a:cs typeface="Times New Roman" panose="02020603050405020304" pitchFamily="18" charset="0"/>
                      </a:endParaRPr>
                    </a:p>
                  </a:txBody>
                  <a:tcPr marL="0" marR="0" marT="0" marB="0"/>
                </a:tc>
                <a:tc>
                  <a:txBody>
                    <a:bodyPr/>
                    <a:lstStyle/>
                    <a:p>
                      <a:pPr algn="ctr" fontAlgn="b"/>
                      <a:r>
                        <a:rPr lang="en-US" sz="1200" b="0" i="0" u="none" strike="noStrike" dirty="0">
                          <a:solidFill>
                            <a:srgbClr val="000000"/>
                          </a:solidFill>
                          <a:effectLst/>
                          <a:latin typeface="+mn-lt"/>
                        </a:rPr>
                        <a:t>0.811 (0.776, 0.846)</a:t>
                      </a:r>
                    </a:p>
                  </a:txBody>
                  <a:tcPr marL="9525" marR="9525" marT="9525" marB="0" anchor="ctr"/>
                </a:tc>
                <a:extLst>
                  <a:ext uri="{0D108BD9-81ED-4DB2-BD59-A6C34878D82A}">
                    <a16:rowId xmlns:a16="http://schemas.microsoft.com/office/drawing/2014/main" val="1497377334"/>
                  </a:ext>
                </a:extLst>
              </a:tr>
              <a:tr h="199779">
                <a:tc>
                  <a:txBody>
                    <a:bodyPr/>
                    <a:lstStyle/>
                    <a:p>
                      <a:pPr marL="109855" marR="0" indent="109855">
                        <a:lnSpc>
                          <a:spcPct val="107000"/>
                        </a:lnSpc>
                        <a:spcBef>
                          <a:spcPts val="0"/>
                        </a:spcBef>
                        <a:spcAft>
                          <a:spcPts val="0"/>
                        </a:spcAft>
                      </a:pPr>
                      <a:r>
                        <a:rPr lang="en-US" sz="1200" b="0" dirty="0">
                          <a:effectLst/>
                          <a:latin typeface="+mn-lt"/>
                        </a:rPr>
                        <a:t>Female</a:t>
                      </a:r>
                      <a:endParaRPr lang="en-US" sz="1200" b="0" dirty="0">
                        <a:effectLst/>
                        <a:latin typeface="+mn-lt"/>
                        <a:ea typeface="Calibri" panose="020F0502020204030204" pitchFamily="34" charset="0"/>
                        <a:cs typeface="Times New Roman" panose="02020603050405020304" pitchFamily="18" charset="0"/>
                      </a:endParaRPr>
                    </a:p>
                  </a:txBody>
                  <a:tcPr marL="0" marR="0" marT="0" marB="0"/>
                </a:tc>
                <a:tc>
                  <a:txBody>
                    <a:bodyPr/>
                    <a:lstStyle/>
                    <a:p>
                      <a:pPr algn="ctr" fontAlgn="b"/>
                      <a:r>
                        <a:rPr lang="en-US" sz="1200" dirty="0">
                          <a:effectLst/>
                          <a:latin typeface="+mn-lt"/>
                          <a:ea typeface="Times New Roman" panose="02020603050405020304" pitchFamily="18" charset="0"/>
                          <a:cs typeface="Times New Roman" panose="02020603050405020304" pitchFamily="18" charset="0"/>
                        </a:rPr>
                        <a:t>Reference</a:t>
                      </a:r>
                      <a:endParaRPr lang="en-US" sz="12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2744518594"/>
                  </a:ext>
                </a:extLst>
              </a:tr>
              <a:tr h="204131">
                <a:tc>
                  <a:txBody>
                    <a:bodyPr/>
                    <a:lstStyle/>
                    <a:p>
                      <a:pPr marL="109855" marR="0" indent="109855" algn="ctr">
                        <a:lnSpc>
                          <a:spcPct val="107000"/>
                        </a:lnSpc>
                        <a:spcBef>
                          <a:spcPts val="0"/>
                        </a:spcBef>
                        <a:spcAft>
                          <a:spcPts val="0"/>
                        </a:spcAft>
                      </a:pPr>
                      <a:r>
                        <a:rPr lang="en-US" sz="1200" b="0" dirty="0">
                          <a:effectLst/>
                          <a:latin typeface="+mn-lt"/>
                        </a:rPr>
                        <a:t> </a:t>
                      </a:r>
                      <a:endParaRPr lang="en-US" sz="1200" b="0" dirty="0">
                        <a:effectLst/>
                        <a:latin typeface="+mn-lt"/>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07000"/>
                        </a:lnSpc>
                        <a:spcBef>
                          <a:spcPts val="0"/>
                        </a:spcBef>
                        <a:spcAft>
                          <a:spcPts val="800"/>
                        </a:spcAft>
                      </a:pPr>
                      <a:endParaRPr lang="en-US" sz="1200" dirty="0">
                        <a:effectLst/>
                        <a:latin typeface="+mn-lt"/>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2329552244"/>
                  </a:ext>
                </a:extLst>
              </a:tr>
              <a:tr h="204131">
                <a:tc>
                  <a:txBody>
                    <a:bodyPr/>
                    <a:lstStyle/>
                    <a:p>
                      <a:pPr marL="45720" marR="0">
                        <a:lnSpc>
                          <a:spcPct val="107000"/>
                        </a:lnSpc>
                        <a:spcBef>
                          <a:spcPts val="0"/>
                        </a:spcBef>
                        <a:spcAft>
                          <a:spcPts val="0"/>
                        </a:spcAft>
                      </a:pPr>
                      <a:r>
                        <a:rPr lang="en-US" sz="1200" b="1" dirty="0">
                          <a:effectLst/>
                          <a:latin typeface="+mn-lt"/>
                        </a:rPr>
                        <a:t>Race/Ethnicity, n (%)</a:t>
                      </a:r>
                      <a:endParaRPr lang="en-US" sz="1200" b="1" dirty="0">
                        <a:effectLst/>
                        <a:latin typeface="+mn-lt"/>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07000"/>
                        </a:lnSpc>
                        <a:spcBef>
                          <a:spcPts val="0"/>
                        </a:spcBef>
                        <a:spcAft>
                          <a:spcPts val="800"/>
                        </a:spcAft>
                      </a:pPr>
                      <a:endParaRPr lang="en-US" sz="1200" dirty="0">
                        <a:effectLst/>
                        <a:latin typeface="+mn-lt"/>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1315739438"/>
                  </a:ext>
                </a:extLst>
              </a:tr>
              <a:tr h="199779">
                <a:tc>
                  <a:txBody>
                    <a:bodyPr/>
                    <a:lstStyle/>
                    <a:p>
                      <a:pPr marL="109855" marR="0" indent="109855">
                        <a:lnSpc>
                          <a:spcPct val="107000"/>
                        </a:lnSpc>
                        <a:spcBef>
                          <a:spcPts val="0"/>
                        </a:spcBef>
                        <a:spcAft>
                          <a:spcPts val="0"/>
                        </a:spcAft>
                      </a:pPr>
                      <a:r>
                        <a:rPr lang="en-US" sz="1200" b="0" dirty="0">
                          <a:effectLst/>
                          <a:latin typeface="+mn-lt"/>
                        </a:rPr>
                        <a:t>Hispanic/Latino</a:t>
                      </a:r>
                      <a:endParaRPr lang="en-US" sz="1200" b="0" dirty="0">
                        <a:effectLst/>
                        <a:latin typeface="+mn-lt"/>
                        <a:ea typeface="Calibri" panose="020F0502020204030204" pitchFamily="34" charset="0"/>
                        <a:cs typeface="Times New Roman" panose="02020603050405020304" pitchFamily="18" charset="0"/>
                      </a:endParaRPr>
                    </a:p>
                  </a:txBody>
                  <a:tcPr marL="0" marR="0" marT="0" marB="0"/>
                </a:tc>
                <a:tc>
                  <a:txBody>
                    <a:bodyPr/>
                    <a:lstStyle/>
                    <a:p>
                      <a:pPr algn="ctr" fontAlgn="b"/>
                      <a:r>
                        <a:rPr lang="en-US" sz="1200" b="0" i="0" u="none" strike="noStrike" dirty="0">
                          <a:solidFill>
                            <a:srgbClr val="000000"/>
                          </a:solidFill>
                          <a:effectLst/>
                          <a:latin typeface="+mn-lt"/>
                        </a:rPr>
                        <a:t>0.859 (0.780, 0.946)</a:t>
                      </a:r>
                    </a:p>
                  </a:txBody>
                  <a:tcPr marL="9525" marR="9525" marT="9525" marB="0" anchor="ctr"/>
                </a:tc>
                <a:extLst>
                  <a:ext uri="{0D108BD9-81ED-4DB2-BD59-A6C34878D82A}">
                    <a16:rowId xmlns:a16="http://schemas.microsoft.com/office/drawing/2014/main" val="1894833050"/>
                  </a:ext>
                </a:extLst>
              </a:tr>
              <a:tr h="199779">
                <a:tc>
                  <a:txBody>
                    <a:bodyPr/>
                    <a:lstStyle/>
                    <a:p>
                      <a:pPr marL="109855" marR="0" indent="109855">
                        <a:lnSpc>
                          <a:spcPct val="107000"/>
                        </a:lnSpc>
                        <a:spcBef>
                          <a:spcPts val="0"/>
                        </a:spcBef>
                        <a:spcAft>
                          <a:spcPts val="0"/>
                        </a:spcAft>
                      </a:pPr>
                      <a:r>
                        <a:rPr lang="en-US" sz="1200" b="0" dirty="0">
                          <a:effectLst/>
                          <a:latin typeface="+mn-lt"/>
                        </a:rPr>
                        <a:t>Black</a:t>
                      </a:r>
                      <a:endParaRPr lang="en-US" sz="1200" b="0" dirty="0">
                        <a:effectLst/>
                        <a:latin typeface="+mn-lt"/>
                        <a:ea typeface="Calibri" panose="020F0502020204030204" pitchFamily="34" charset="0"/>
                        <a:cs typeface="Times New Roman" panose="02020603050405020304" pitchFamily="18" charset="0"/>
                      </a:endParaRPr>
                    </a:p>
                  </a:txBody>
                  <a:tcPr marL="0" marR="0" marT="0" marB="0"/>
                </a:tc>
                <a:tc>
                  <a:txBody>
                    <a:bodyPr/>
                    <a:lstStyle/>
                    <a:p>
                      <a:pPr algn="ctr" fontAlgn="b"/>
                      <a:r>
                        <a:rPr lang="en-US" sz="1200" b="0" i="0" u="none" strike="noStrike" dirty="0">
                          <a:solidFill>
                            <a:srgbClr val="000000"/>
                          </a:solidFill>
                          <a:effectLst/>
                          <a:latin typeface="+mn-lt"/>
                        </a:rPr>
                        <a:t>0.819 (0.786, 0.853)</a:t>
                      </a:r>
                    </a:p>
                  </a:txBody>
                  <a:tcPr marL="9525" marR="9525" marT="9525" marB="0" anchor="ctr"/>
                </a:tc>
                <a:extLst>
                  <a:ext uri="{0D108BD9-81ED-4DB2-BD59-A6C34878D82A}">
                    <a16:rowId xmlns:a16="http://schemas.microsoft.com/office/drawing/2014/main" val="201075640"/>
                  </a:ext>
                </a:extLst>
              </a:tr>
              <a:tr h="199779">
                <a:tc>
                  <a:txBody>
                    <a:bodyPr/>
                    <a:lstStyle/>
                    <a:p>
                      <a:pPr marL="109855" marR="0" indent="109855">
                        <a:lnSpc>
                          <a:spcPct val="107000"/>
                        </a:lnSpc>
                        <a:spcBef>
                          <a:spcPts val="0"/>
                        </a:spcBef>
                        <a:spcAft>
                          <a:spcPts val="0"/>
                        </a:spcAft>
                      </a:pPr>
                      <a:r>
                        <a:rPr lang="en-US" sz="1200" b="0" dirty="0">
                          <a:effectLst/>
                          <a:latin typeface="+mn-lt"/>
                        </a:rPr>
                        <a:t>Other races</a:t>
                      </a:r>
                      <a:endParaRPr lang="en-US" sz="1200" b="0" dirty="0">
                        <a:effectLst/>
                        <a:latin typeface="+mn-lt"/>
                        <a:ea typeface="Calibri" panose="020F0502020204030204" pitchFamily="34" charset="0"/>
                        <a:cs typeface="Times New Roman" panose="02020603050405020304" pitchFamily="18" charset="0"/>
                      </a:endParaRPr>
                    </a:p>
                  </a:txBody>
                  <a:tcPr marL="0" marR="0" marT="0" marB="0"/>
                </a:tc>
                <a:tc>
                  <a:txBody>
                    <a:bodyPr/>
                    <a:lstStyle/>
                    <a:p>
                      <a:pPr algn="ctr" fontAlgn="b"/>
                      <a:r>
                        <a:rPr lang="en-US" sz="1200" b="0" i="0" u="none" strike="noStrike" dirty="0">
                          <a:solidFill>
                            <a:srgbClr val="000000"/>
                          </a:solidFill>
                          <a:effectLst/>
                          <a:latin typeface="+mn-lt"/>
                        </a:rPr>
                        <a:t>0.971 (0.869, 1.086)</a:t>
                      </a:r>
                    </a:p>
                  </a:txBody>
                  <a:tcPr marL="9525" marR="9525" marT="9525" marB="0" anchor="ctr"/>
                </a:tc>
                <a:extLst>
                  <a:ext uri="{0D108BD9-81ED-4DB2-BD59-A6C34878D82A}">
                    <a16:rowId xmlns:a16="http://schemas.microsoft.com/office/drawing/2014/main" val="1082874293"/>
                  </a:ext>
                </a:extLst>
              </a:tr>
              <a:tr h="199779">
                <a:tc>
                  <a:txBody>
                    <a:bodyPr/>
                    <a:lstStyle/>
                    <a:p>
                      <a:pPr marL="109855" marR="0" indent="109855">
                        <a:lnSpc>
                          <a:spcPct val="107000"/>
                        </a:lnSpc>
                        <a:spcBef>
                          <a:spcPts val="0"/>
                        </a:spcBef>
                        <a:spcAft>
                          <a:spcPts val="0"/>
                        </a:spcAft>
                      </a:pPr>
                      <a:r>
                        <a:rPr lang="en-US" sz="1200" b="0" dirty="0">
                          <a:effectLst/>
                          <a:latin typeface="+mn-lt"/>
                        </a:rPr>
                        <a:t>White</a:t>
                      </a:r>
                      <a:endParaRPr lang="en-US" sz="1200" b="0" dirty="0">
                        <a:effectLst/>
                        <a:latin typeface="+mn-lt"/>
                        <a:ea typeface="Calibri" panose="020F0502020204030204" pitchFamily="34" charset="0"/>
                        <a:cs typeface="Times New Roman" panose="02020603050405020304" pitchFamily="18" charset="0"/>
                      </a:endParaRPr>
                    </a:p>
                  </a:txBody>
                  <a:tcPr marL="0" marR="0" marT="0" marB="0"/>
                </a:tc>
                <a:tc>
                  <a:txBody>
                    <a:bodyPr/>
                    <a:lstStyle/>
                    <a:p>
                      <a:pPr algn="ctr" fontAlgn="b"/>
                      <a:r>
                        <a:rPr lang="en-US" sz="1200" dirty="0">
                          <a:effectLst/>
                          <a:latin typeface="+mn-lt"/>
                          <a:ea typeface="Times New Roman" panose="02020603050405020304" pitchFamily="18" charset="0"/>
                          <a:cs typeface="Times New Roman" panose="02020603050405020304" pitchFamily="18" charset="0"/>
                        </a:rPr>
                        <a:t>Reference</a:t>
                      </a:r>
                      <a:endParaRPr lang="en-US" sz="12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4011980725"/>
                  </a:ext>
                </a:extLst>
              </a:tr>
              <a:tr h="204131">
                <a:tc>
                  <a:txBody>
                    <a:bodyPr/>
                    <a:lstStyle/>
                    <a:p>
                      <a:pPr marL="109855" marR="0" indent="109855" algn="ctr">
                        <a:lnSpc>
                          <a:spcPct val="107000"/>
                        </a:lnSpc>
                        <a:spcBef>
                          <a:spcPts val="0"/>
                        </a:spcBef>
                        <a:spcAft>
                          <a:spcPts val="0"/>
                        </a:spcAft>
                      </a:pPr>
                      <a:r>
                        <a:rPr lang="en-US" sz="1200" b="0" dirty="0">
                          <a:effectLst/>
                          <a:latin typeface="+mn-lt"/>
                        </a:rPr>
                        <a:t> </a:t>
                      </a:r>
                      <a:endParaRPr lang="en-US" sz="1200" b="0" dirty="0">
                        <a:effectLst/>
                        <a:latin typeface="+mn-lt"/>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07000"/>
                        </a:lnSpc>
                        <a:spcBef>
                          <a:spcPts val="0"/>
                        </a:spcBef>
                        <a:spcAft>
                          <a:spcPts val="800"/>
                        </a:spcAft>
                      </a:pPr>
                      <a:endParaRPr lang="en-US" sz="1200" dirty="0">
                        <a:effectLst/>
                        <a:latin typeface="+mn-lt"/>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1915930586"/>
                  </a:ext>
                </a:extLst>
              </a:tr>
              <a:tr h="204131">
                <a:tc>
                  <a:txBody>
                    <a:bodyPr/>
                    <a:lstStyle/>
                    <a:p>
                      <a:pPr marL="45720" marR="0">
                        <a:lnSpc>
                          <a:spcPct val="107000"/>
                        </a:lnSpc>
                        <a:spcBef>
                          <a:spcPts val="0"/>
                        </a:spcBef>
                        <a:spcAft>
                          <a:spcPts val="0"/>
                        </a:spcAft>
                      </a:pPr>
                      <a:r>
                        <a:rPr lang="en-US" sz="1200" b="1" dirty="0">
                          <a:effectLst/>
                          <a:latin typeface="+mn-lt"/>
                        </a:rPr>
                        <a:t>Method of Transmission, n (%)</a:t>
                      </a:r>
                      <a:endParaRPr lang="en-US" sz="1200" b="1" dirty="0">
                        <a:effectLst/>
                        <a:latin typeface="+mn-lt"/>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07000"/>
                        </a:lnSpc>
                        <a:spcBef>
                          <a:spcPts val="0"/>
                        </a:spcBef>
                        <a:spcAft>
                          <a:spcPts val="800"/>
                        </a:spcAft>
                      </a:pPr>
                      <a:endParaRPr lang="en-US" sz="1200" dirty="0">
                        <a:effectLst/>
                        <a:latin typeface="+mn-lt"/>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1367791444"/>
                  </a:ext>
                </a:extLst>
              </a:tr>
              <a:tr h="199779">
                <a:tc>
                  <a:txBody>
                    <a:bodyPr/>
                    <a:lstStyle/>
                    <a:p>
                      <a:pPr marL="109855" marR="0" indent="109855">
                        <a:lnSpc>
                          <a:spcPct val="107000"/>
                        </a:lnSpc>
                        <a:spcBef>
                          <a:spcPts val="0"/>
                        </a:spcBef>
                        <a:spcAft>
                          <a:spcPts val="0"/>
                        </a:spcAft>
                      </a:pPr>
                      <a:r>
                        <a:rPr lang="en-US" sz="1200" b="0" dirty="0">
                          <a:effectLst/>
                          <a:latin typeface="+mn-lt"/>
                        </a:rPr>
                        <a:t>Heterosexual Contact</a:t>
                      </a:r>
                      <a:endParaRPr lang="en-US" sz="1200" b="0" dirty="0">
                        <a:effectLst/>
                        <a:latin typeface="+mn-lt"/>
                        <a:ea typeface="Calibri" panose="020F0502020204030204" pitchFamily="34" charset="0"/>
                        <a:cs typeface="Times New Roman" panose="02020603050405020304" pitchFamily="18" charset="0"/>
                      </a:endParaRPr>
                    </a:p>
                  </a:txBody>
                  <a:tcPr marL="0" marR="0" marT="0" marB="0"/>
                </a:tc>
                <a:tc>
                  <a:txBody>
                    <a:bodyPr/>
                    <a:lstStyle/>
                    <a:p>
                      <a:pPr algn="ctr" fontAlgn="b"/>
                      <a:r>
                        <a:rPr lang="en-US" sz="1200" b="0" i="0" u="none" strike="noStrike" dirty="0">
                          <a:solidFill>
                            <a:srgbClr val="000000"/>
                          </a:solidFill>
                          <a:effectLst/>
                          <a:latin typeface="+mn-lt"/>
                        </a:rPr>
                        <a:t>0.588 (0.559, 0.619)</a:t>
                      </a:r>
                    </a:p>
                  </a:txBody>
                  <a:tcPr marL="9525" marR="9525" marT="9525" marB="0" anchor="ctr"/>
                </a:tc>
                <a:extLst>
                  <a:ext uri="{0D108BD9-81ED-4DB2-BD59-A6C34878D82A}">
                    <a16:rowId xmlns:a16="http://schemas.microsoft.com/office/drawing/2014/main" val="3649408910"/>
                  </a:ext>
                </a:extLst>
              </a:tr>
              <a:tr h="199779">
                <a:tc>
                  <a:txBody>
                    <a:bodyPr/>
                    <a:lstStyle/>
                    <a:p>
                      <a:pPr marL="109855" marR="0" indent="109855">
                        <a:lnSpc>
                          <a:spcPct val="107000"/>
                        </a:lnSpc>
                        <a:spcBef>
                          <a:spcPts val="0"/>
                        </a:spcBef>
                        <a:spcAft>
                          <a:spcPts val="0"/>
                        </a:spcAft>
                      </a:pPr>
                      <a:r>
                        <a:rPr lang="en-US" sz="1200" b="0" dirty="0">
                          <a:effectLst/>
                          <a:latin typeface="+mn-lt"/>
                        </a:rPr>
                        <a:t>IDU Only</a:t>
                      </a:r>
                      <a:endParaRPr lang="en-US" sz="1200" b="0" dirty="0">
                        <a:effectLst/>
                        <a:latin typeface="+mn-lt"/>
                        <a:ea typeface="Calibri" panose="020F0502020204030204" pitchFamily="34" charset="0"/>
                        <a:cs typeface="Times New Roman" panose="02020603050405020304" pitchFamily="18" charset="0"/>
                      </a:endParaRPr>
                    </a:p>
                  </a:txBody>
                  <a:tcPr marL="0" marR="0" marT="0" marB="0"/>
                </a:tc>
                <a:tc>
                  <a:txBody>
                    <a:bodyPr/>
                    <a:lstStyle/>
                    <a:p>
                      <a:pPr algn="ctr" fontAlgn="b"/>
                      <a:r>
                        <a:rPr lang="en-US" sz="1200" b="0" i="0" u="none" strike="noStrike" dirty="0">
                          <a:solidFill>
                            <a:srgbClr val="000000"/>
                          </a:solidFill>
                          <a:effectLst/>
                          <a:latin typeface="+mn-lt"/>
                        </a:rPr>
                        <a:t>0.638 (0.570, 0.713)</a:t>
                      </a:r>
                    </a:p>
                  </a:txBody>
                  <a:tcPr marL="9525" marR="9525" marT="9525" marB="0" anchor="ctr"/>
                </a:tc>
                <a:extLst>
                  <a:ext uri="{0D108BD9-81ED-4DB2-BD59-A6C34878D82A}">
                    <a16:rowId xmlns:a16="http://schemas.microsoft.com/office/drawing/2014/main" val="2757653839"/>
                  </a:ext>
                </a:extLst>
              </a:tr>
              <a:tr h="199779">
                <a:tc>
                  <a:txBody>
                    <a:bodyPr/>
                    <a:lstStyle/>
                    <a:p>
                      <a:pPr marL="109855" marR="0" indent="109855">
                        <a:lnSpc>
                          <a:spcPct val="107000"/>
                        </a:lnSpc>
                        <a:spcBef>
                          <a:spcPts val="0"/>
                        </a:spcBef>
                        <a:spcAft>
                          <a:spcPts val="0"/>
                        </a:spcAft>
                      </a:pPr>
                      <a:r>
                        <a:rPr lang="en-US" sz="1200" b="0" dirty="0">
                          <a:effectLst/>
                          <a:latin typeface="+mn-lt"/>
                        </a:rPr>
                        <a:t>Heterosexual Contact</a:t>
                      </a:r>
                      <a:endParaRPr lang="en-US" sz="1200" b="0" dirty="0">
                        <a:effectLst/>
                        <a:latin typeface="+mn-lt"/>
                        <a:ea typeface="Calibri" panose="020F0502020204030204" pitchFamily="34" charset="0"/>
                        <a:cs typeface="Times New Roman" panose="02020603050405020304" pitchFamily="18" charset="0"/>
                      </a:endParaRPr>
                    </a:p>
                  </a:txBody>
                  <a:tcPr marL="0" marR="0" marT="0" marB="0"/>
                </a:tc>
                <a:tc>
                  <a:txBody>
                    <a:bodyPr/>
                    <a:lstStyle/>
                    <a:p>
                      <a:pPr algn="ctr" fontAlgn="b"/>
                      <a:r>
                        <a:rPr lang="en-US" sz="1200" b="0" i="0" u="none" strike="noStrike" dirty="0">
                          <a:solidFill>
                            <a:srgbClr val="000000"/>
                          </a:solidFill>
                          <a:effectLst/>
                          <a:latin typeface="+mn-lt"/>
                        </a:rPr>
                        <a:t>0.925 (0.874, 0.979)</a:t>
                      </a:r>
                    </a:p>
                  </a:txBody>
                  <a:tcPr marL="9525" marR="9525" marT="9525" marB="0" anchor="ctr"/>
                </a:tc>
                <a:extLst>
                  <a:ext uri="{0D108BD9-81ED-4DB2-BD59-A6C34878D82A}">
                    <a16:rowId xmlns:a16="http://schemas.microsoft.com/office/drawing/2014/main" val="210255120"/>
                  </a:ext>
                </a:extLst>
              </a:tr>
              <a:tr h="199779">
                <a:tc>
                  <a:txBody>
                    <a:bodyPr/>
                    <a:lstStyle/>
                    <a:p>
                      <a:pPr marL="109855" marR="0" indent="109855">
                        <a:lnSpc>
                          <a:spcPct val="107000"/>
                        </a:lnSpc>
                        <a:spcBef>
                          <a:spcPts val="0"/>
                        </a:spcBef>
                        <a:spcAft>
                          <a:spcPts val="0"/>
                        </a:spcAft>
                      </a:pPr>
                      <a:r>
                        <a:rPr lang="en-US" sz="1200" b="0" dirty="0">
                          <a:effectLst/>
                          <a:latin typeface="+mn-lt"/>
                        </a:rPr>
                        <a:t>MSM or MSM &amp; IDU</a:t>
                      </a:r>
                      <a:endParaRPr lang="en-US" sz="1200" b="0" dirty="0">
                        <a:effectLst/>
                        <a:latin typeface="+mn-lt"/>
                        <a:ea typeface="Calibri" panose="020F0502020204030204" pitchFamily="34" charset="0"/>
                        <a:cs typeface="Times New Roman" panose="02020603050405020304" pitchFamily="18" charset="0"/>
                      </a:endParaRPr>
                    </a:p>
                  </a:txBody>
                  <a:tcPr marL="0" marR="0" marT="0" marB="0"/>
                </a:tc>
                <a:tc>
                  <a:txBody>
                    <a:bodyPr/>
                    <a:lstStyle/>
                    <a:p>
                      <a:pPr algn="ctr" fontAlgn="b"/>
                      <a:r>
                        <a:rPr lang="en-US" sz="1200" dirty="0">
                          <a:effectLst/>
                          <a:latin typeface="+mn-lt"/>
                          <a:ea typeface="Times New Roman" panose="02020603050405020304" pitchFamily="18" charset="0"/>
                          <a:cs typeface="Times New Roman" panose="02020603050405020304" pitchFamily="18" charset="0"/>
                        </a:rPr>
                        <a:t>Reference</a:t>
                      </a:r>
                      <a:endParaRPr lang="en-US" sz="12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777732264"/>
                  </a:ext>
                </a:extLst>
              </a:tr>
              <a:tr h="204131">
                <a:tc>
                  <a:txBody>
                    <a:bodyPr/>
                    <a:lstStyle/>
                    <a:p>
                      <a:pPr marL="109855" marR="0" indent="109855" algn="ctr">
                        <a:lnSpc>
                          <a:spcPct val="107000"/>
                        </a:lnSpc>
                        <a:spcBef>
                          <a:spcPts val="0"/>
                        </a:spcBef>
                        <a:spcAft>
                          <a:spcPts val="0"/>
                        </a:spcAft>
                      </a:pPr>
                      <a:r>
                        <a:rPr lang="en-US" sz="1200" b="0" dirty="0">
                          <a:effectLst/>
                          <a:latin typeface="+mn-lt"/>
                        </a:rPr>
                        <a:t> </a:t>
                      </a:r>
                      <a:endParaRPr lang="en-US" sz="1200" b="0" dirty="0">
                        <a:effectLst/>
                        <a:latin typeface="+mn-lt"/>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07000"/>
                        </a:lnSpc>
                        <a:spcBef>
                          <a:spcPts val="0"/>
                        </a:spcBef>
                        <a:spcAft>
                          <a:spcPts val="800"/>
                        </a:spcAft>
                      </a:pPr>
                      <a:endParaRPr lang="en-US" sz="1200" dirty="0">
                        <a:effectLst/>
                        <a:latin typeface="+mn-lt"/>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1227521642"/>
                  </a:ext>
                </a:extLst>
              </a:tr>
              <a:tr h="204131">
                <a:tc>
                  <a:txBody>
                    <a:bodyPr/>
                    <a:lstStyle/>
                    <a:p>
                      <a:pPr marL="45720" marR="0">
                        <a:lnSpc>
                          <a:spcPct val="107000"/>
                        </a:lnSpc>
                        <a:spcBef>
                          <a:spcPts val="0"/>
                        </a:spcBef>
                        <a:spcAft>
                          <a:spcPts val="0"/>
                        </a:spcAft>
                      </a:pPr>
                      <a:r>
                        <a:rPr lang="en-US" sz="1200" b="1" dirty="0">
                          <a:effectLst/>
                          <a:latin typeface="+mn-lt"/>
                        </a:rPr>
                        <a:t>Stage, n (%)</a:t>
                      </a:r>
                      <a:endParaRPr lang="en-US" sz="1200" b="1" dirty="0">
                        <a:effectLst/>
                        <a:latin typeface="+mn-lt"/>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07000"/>
                        </a:lnSpc>
                        <a:spcBef>
                          <a:spcPts val="0"/>
                        </a:spcBef>
                        <a:spcAft>
                          <a:spcPts val="800"/>
                        </a:spcAft>
                      </a:pPr>
                      <a:endParaRPr lang="en-US" sz="1200" dirty="0">
                        <a:effectLst/>
                        <a:latin typeface="+mn-lt"/>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1175483621"/>
                  </a:ext>
                </a:extLst>
              </a:tr>
              <a:tr h="199779">
                <a:tc>
                  <a:txBody>
                    <a:bodyPr/>
                    <a:lstStyle/>
                    <a:p>
                      <a:pPr marL="109855" marR="0" indent="109855">
                        <a:lnSpc>
                          <a:spcPct val="107000"/>
                        </a:lnSpc>
                        <a:spcBef>
                          <a:spcPts val="0"/>
                        </a:spcBef>
                        <a:spcAft>
                          <a:spcPts val="0"/>
                        </a:spcAft>
                      </a:pPr>
                      <a:r>
                        <a:rPr lang="en-US" sz="1200" b="0" dirty="0">
                          <a:effectLst/>
                          <a:latin typeface="+mn-lt"/>
                        </a:rPr>
                        <a:t>Stage 3</a:t>
                      </a:r>
                      <a:endParaRPr lang="en-US" sz="1200" b="0" dirty="0">
                        <a:effectLst/>
                        <a:latin typeface="+mn-lt"/>
                        <a:ea typeface="Calibri" panose="020F0502020204030204" pitchFamily="34" charset="0"/>
                        <a:cs typeface="Times New Roman" panose="02020603050405020304" pitchFamily="18" charset="0"/>
                      </a:endParaRPr>
                    </a:p>
                  </a:txBody>
                  <a:tcPr marL="0" marR="0" marT="0" marB="0"/>
                </a:tc>
                <a:tc>
                  <a:txBody>
                    <a:bodyPr/>
                    <a:lstStyle/>
                    <a:p>
                      <a:pPr algn="ctr" fontAlgn="b"/>
                      <a:r>
                        <a:rPr lang="en-US" sz="1200" b="0" i="0" u="none" strike="noStrike" dirty="0">
                          <a:solidFill>
                            <a:srgbClr val="000000"/>
                          </a:solidFill>
                          <a:effectLst/>
                          <a:latin typeface="+mn-lt"/>
                        </a:rPr>
                        <a:t>1.370 (1.315, 1.428)</a:t>
                      </a:r>
                    </a:p>
                  </a:txBody>
                  <a:tcPr marL="9525" marR="9525" marT="9525" marB="0" anchor="ctr"/>
                </a:tc>
                <a:extLst>
                  <a:ext uri="{0D108BD9-81ED-4DB2-BD59-A6C34878D82A}">
                    <a16:rowId xmlns:a16="http://schemas.microsoft.com/office/drawing/2014/main" val="2807489728"/>
                  </a:ext>
                </a:extLst>
              </a:tr>
              <a:tr h="199779">
                <a:tc>
                  <a:txBody>
                    <a:bodyPr/>
                    <a:lstStyle/>
                    <a:p>
                      <a:pPr marL="109855" marR="0" indent="109855">
                        <a:lnSpc>
                          <a:spcPct val="107000"/>
                        </a:lnSpc>
                        <a:spcBef>
                          <a:spcPts val="0"/>
                        </a:spcBef>
                        <a:spcAft>
                          <a:spcPts val="0"/>
                        </a:spcAft>
                      </a:pPr>
                      <a:r>
                        <a:rPr lang="en-US" sz="1200" b="0" dirty="0">
                          <a:effectLst/>
                          <a:latin typeface="+mn-lt"/>
                        </a:rPr>
                        <a:t>Not Stage 3</a:t>
                      </a:r>
                      <a:endParaRPr lang="en-US" sz="1200" b="0" dirty="0">
                        <a:effectLst/>
                        <a:latin typeface="+mn-lt"/>
                        <a:ea typeface="Calibri" panose="020F0502020204030204" pitchFamily="34" charset="0"/>
                        <a:cs typeface="Times New Roman" panose="02020603050405020304" pitchFamily="18" charset="0"/>
                      </a:endParaRPr>
                    </a:p>
                  </a:txBody>
                  <a:tcPr marL="0" marR="0" marT="0" marB="0"/>
                </a:tc>
                <a:tc>
                  <a:txBody>
                    <a:bodyPr/>
                    <a:lstStyle/>
                    <a:p>
                      <a:pPr algn="ctr" fontAlgn="b"/>
                      <a:r>
                        <a:rPr lang="en-US" sz="1200" dirty="0">
                          <a:effectLst/>
                          <a:latin typeface="+mn-lt"/>
                          <a:ea typeface="Times New Roman" panose="02020603050405020304" pitchFamily="18" charset="0"/>
                          <a:cs typeface="Times New Roman" panose="02020603050405020304" pitchFamily="18" charset="0"/>
                        </a:rPr>
                        <a:t>Reference</a:t>
                      </a:r>
                      <a:endParaRPr lang="en-US" sz="12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832379339"/>
                  </a:ext>
                </a:extLst>
              </a:tr>
              <a:tr h="194240">
                <a:tc>
                  <a:txBody>
                    <a:bodyPr/>
                    <a:lstStyle/>
                    <a:p>
                      <a:pPr marL="109855" marR="0" indent="109855">
                        <a:lnSpc>
                          <a:spcPct val="107000"/>
                        </a:lnSpc>
                        <a:spcBef>
                          <a:spcPts val="0"/>
                        </a:spcBef>
                        <a:spcAft>
                          <a:spcPts val="0"/>
                        </a:spcAft>
                      </a:pPr>
                      <a:r>
                        <a:rPr lang="en-US" sz="1200" b="1" dirty="0">
                          <a:effectLst/>
                          <a:latin typeface="+mn-lt"/>
                        </a:rPr>
                        <a:t> </a:t>
                      </a:r>
                      <a:endParaRPr lang="en-US" sz="1200" b="1" dirty="0">
                        <a:effectLst/>
                        <a:latin typeface="+mn-lt"/>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07000"/>
                        </a:lnSpc>
                        <a:spcBef>
                          <a:spcPts val="0"/>
                        </a:spcBef>
                        <a:spcAft>
                          <a:spcPts val="0"/>
                        </a:spcAft>
                      </a:pPr>
                      <a:endParaRPr lang="en-US" sz="1200" dirty="0">
                        <a:effectLst/>
                        <a:latin typeface="+mn-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356650164"/>
                  </a:ext>
                </a:extLst>
              </a:tr>
              <a:tr h="450391">
                <a:tc gridSpan="2">
                  <a:txBody>
                    <a:bodyPr/>
                    <a:lstStyle/>
                    <a:p>
                      <a:pPr marL="0" marR="0">
                        <a:lnSpc>
                          <a:spcPct val="107000"/>
                        </a:lnSpc>
                        <a:spcBef>
                          <a:spcPts val="0"/>
                        </a:spcBef>
                        <a:spcAft>
                          <a:spcPts val="0"/>
                        </a:spcAft>
                      </a:pPr>
                      <a:r>
                        <a:rPr lang="en-US" sz="900" dirty="0">
                          <a:effectLst/>
                          <a:latin typeface="+mn-lt"/>
                        </a:rPr>
                        <a:t> *  Adjusted for all other covariates in summary table, with an additional covariate for the year category of diagnosis (2012 – 2015 as the reference)</a:t>
                      </a:r>
                    </a:p>
                    <a:p>
                      <a:pPr marL="0" marR="0">
                        <a:lnSpc>
                          <a:spcPct val="107000"/>
                        </a:lnSpc>
                        <a:spcBef>
                          <a:spcPts val="0"/>
                        </a:spcBef>
                        <a:spcAft>
                          <a:spcPts val="0"/>
                        </a:spcAft>
                      </a:pPr>
                      <a:r>
                        <a:rPr lang="en-US" sz="900" dirty="0">
                          <a:effectLst/>
                          <a:latin typeface="+mn-lt"/>
                          <a:ea typeface="Calibri" panose="020F0502020204030204" pitchFamily="34" charset="0"/>
                          <a:cs typeface="Times New Roman" panose="02020603050405020304" pitchFamily="18" charset="0"/>
                        </a:rPr>
                        <a:t> ²  Cox Proportional Hazard model  </a:t>
                      </a:r>
                    </a:p>
                  </a:txBody>
                  <a:tcPr marL="0" marR="0" marT="0" marB="0" anchor="ctr"/>
                </a:tc>
                <a:tc hMerge="1">
                  <a:txBody>
                    <a:bodyPr/>
                    <a:lstStyle/>
                    <a:p>
                      <a:endParaRPr lang="en-US"/>
                    </a:p>
                  </a:txBody>
                  <a:tcPr/>
                </a:tc>
                <a:extLst>
                  <a:ext uri="{0D108BD9-81ED-4DB2-BD59-A6C34878D82A}">
                    <a16:rowId xmlns:a16="http://schemas.microsoft.com/office/drawing/2014/main" val="569130387"/>
                  </a:ext>
                </a:extLst>
              </a:tr>
            </a:tbl>
          </a:graphicData>
        </a:graphic>
      </p:graphicFrame>
    </p:spTree>
    <p:extLst>
      <p:ext uri="{BB962C8B-B14F-4D97-AF65-F5344CB8AC3E}">
        <p14:creationId xmlns:p14="http://schemas.microsoft.com/office/powerpoint/2010/main" val="42248255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15">
            <a:extLst>
              <a:ext uri="{FF2B5EF4-FFF2-40B4-BE49-F238E27FC236}">
                <a16:creationId xmlns:a16="http://schemas.microsoft.com/office/drawing/2014/main" id="{C6419A10-D355-3F24-BEB3-55400C4D2043}"/>
              </a:ext>
            </a:extLst>
          </p:cNvPr>
          <p:cNvSpPr>
            <a:spLocks noGrp="1"/>
          </p:cNvSpPr>
          <p:nvPr>
            <p:ph type="title"/>
          </p:nvPr>
        </p:nvSpPr>
        <p:spPr>
          <a:xfrm>
            <a:off x="0" y="1636998"/>
            <a:ext cx="2934141" cy="2693265"/>
          </a:xfrm>
        </p:spPr>
        <p:txBody>
          <a:bodyPr>
            <a:normAutofit/>
          </a:bodyPr>
          <a:lstStyle/>
          <a:p>
            <a:r>
              <a:rPr lang="en-US" sz="2000" b="1" dirty="0"/>
              <a:t>Frailty Model, County (HIV Diagnosis 2012-2015</a:t>
            </a:r>
            <a:r>
              <a:rPr lang="en-US" sz="2000" dirty="0"/>
              <a:t>)</a:t>
            </a:r>
          </a:p>
        </p:txBody>
      </p:sp>
      <p:sp>
        <p:nvSpPr>
          <p:cNvPr id="4" name="Slide Number Placeholder 3">
            <a:extLst>
              <a:ext uri="{FF2B5EF4-FFF2-40B4-BE49-F238E27FC236}">
                <a16:creationId xmlns:a16="http://schemas.microsoft.com/office/drawing/2014/main" id="{8B585B73-7A1C-4790-86F0-401CF7417BA9}"/>
              </a:ext>
            </a:extLst>
          </p:cNvPr>
          <p:cNvSpPr>
            <a:spLocks noGrp="1"/>
          </p:cNvSpPr>
          <p:nvPr>
            <p:ph type="sldNum" sz="quarter" idx="12"/>
          </p:nvPr>
        </p:nvSpPr>
        <p:spPr>
          <a:xfrm>
            <a:off x="753862" y="6356350"/>
            <a:ext cx="2743200" cy="365125"/>
          </a:xfrm>
        </p:spPr>
        <p:txBody>
          <a:bodyPr/>
          <a:lstStyle/>
          <a:p>
            <a:fld id="{7A9E80BB-C0DF-4F1B-8821-E3FD53412EFF}" type="slidenum">
              <a:rPr lang="en-US" smtClean="0"/>
              <a:pPr/>
              <a:t>42</a:t>
            </a:fld>
            <a:endParaRPr lang="en-US" dirty="0"/>
          </a:p>
        </p:txBody>
      </p:sp>
      <p:pic>
        <p:nvPicPr>
          <p:cNvPr id="8" name="Picture 7" descr="Map&#10;&#10;Description automatically generated">
            <a:extLst>
              <a:ext uri="{FF2B5EF4-FFF2-40B4-BE49-F238E27FC236}">
                <a16:creationId xmlns:a16="http://schemas.microsoft.com/office/drawing/2014/main" id="{117E4C17-86EC-24F5-B28D-0ADB14A137D6}"/>
              </a:ext>
            </a:extLst>
          </p:cNvPr>
          <p:cNvPicPr>
            <a:picLocks noChangeAspect="1"/>
          </p:cNvPicPr>
          <p:nvPr/>
        </p:nvPicPr>
        <p:blipFill rotWithShape="1">
          <a:blip r:embed="rId3"/>
          <a:srcRect l="9451" t="6165" b="1991"/>
          <a:stretch/>
        </p:blipFill>
        <p:spPr>
          <a:xfrm>
            <a:off x="2841522" y="122794"/>
            <a:ext cx="8809703" cy="6598681"/>
          </a:xfrm>
          <a:prstGeom prst="rect">
            <a:avLst/>
          </a:prstGeom>
        </p:spPr>
      </p:pic>
    </p:spTree>
    <p:extLst>
      <p:ext uri="{BB962C8B-B14F-4D97-AF65-F5344CB8AC3E}">
        <p14:creationId xmlns:p14="http://schemas.microsoft.com/office/powerpoint/2010/main" val="29177117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15">
            <a:extLst>
              <a:ext uri="{FF2B5EF4-FFF2-40B4-BE49-F238E27FC236}">
                <a16:creationId xmlns:a16="http://schemas.microsoft.com/office/drawing/2014/main" id="{C6419A10-D355-3F24-BEB3-55400C4D2043}"/>
              </a:ext>
            </a:extLst>
          </p:cNvPr>
          <p:cNvSpPr>
            <a:spLocks noGrp="1"/>
          </p:cNvSpPr>
          <p:nvPr>
            <p:ph type="title"/>
          </p:nvPr>
        </p:nvSpPr>
        <p:spPr>
          <a:xfrm>
            <a:off x="78259" y="2183535"/>
            <a:ext cx="2934141" cy="2304382"/>
          </a:xfrm>
        </p:spPr>
        <p:txBody>
          <a:bodyPr>
            <a:normAutofit/>
          </a:bodyPr>
          <a:lstStyle/>
          <a:p>
            <a:r>
              <a:rPr lang="en-US" sz="2000" b="1" dirty="0"/>
              <a:t>Frailty Model, County (HIV Diagnosis 2016-2019)</a:t>
            </a:r>
          </a:p>
        </p:txBody>
      </p:sp>
      <p:sp>
        <p:nvSpPr>
          <p:cNvPr id="4" name="Slide Number Placeholder 3">
            <a:extLst>
              <a:ext uri="{FF2B5EF4-FFF2-40B4-BE49-F238E27FC236}">
                <a16:creationId xmlns:a16="http://schemas.microsoft.com/office/drawing/2014/main" id="{8B585B73-7A1C-4790-86F0-401CF7417BA9}"/>
              </a:ext>
            </a:extLst>
          </p:cNvPr>
          <p:cNvSpPr>
            <a:spLocks noGrp="1"/>
          </p:cNvSpPr>
          <p:nvPr>
            <p:ph type="sldNum" sz="quarter" idx="12"/>
          </p:nvPr>
        </p:nvSpPr>
        <p:spPr>
          <a:xfrm>
            <a:off x="753862" y="6356350"/>
            <a:ext cx="2743200" cy="365125"/>
          </a:xfrm>
        </p:spPr>
        <p:txBody>
          <a:bodyPr/>
          <a:lstStyle/>
          <a:p>
            <a:fld id="{7A9E80BB-C0DF-4F1B-8821-E3FD53412EFF}" type="slidenum">
              <a:rPr lang="en-US" smtClean="0"/>
              <a:pPr/>
              <a:t>43</a:t>
            </a:fld>
            <a:endParaRPr lang="en-US" dirty="0"/>
          </a:p>
        </p:txBody>
      </p:sp>
      <p:pic>
        <p:nvPicPr>
          <p:cNvPr id="3" name="Picture 2" descr="Map&#10;&#10;Description automatically generated">
            <a:extLst>
              <a:ext uri="{FF2B5EF4-FFF2-40B4-BE49-F238E27FC236}">
                <a16:creationId xmlns:a16="http://schemas.microsoft.com/office/drawing/2014/main" id="{9515A799-117F-1E38-30B8-6BC603E4B89A}"/>
              </a:ext>
            </a:extLst>
          </p:cNvPr>
          <p:cNvPicPr>
            <a:picLocks noChangeAspect="1"/>
          </p:cNvPicPr>
          <p:nvPr/>
        </p:nvPicPr>
        <p:blipFill rotWithShape="1">
          <a:blip r:embed="rId3"/>
          <a:srcRect l="9028" t="6595" b="1991"/>
          <a:stretch/>
        </p:blipFill>
        <p:spPr>
          <a:xfrm>
            <a:off x="2841524" y="143392"/>
            <a:ext cx="8874046" cy="6584950"/>
          </a:xfrm>
          <a:prstGeom prst="rect">
            <a:avLst/>
          </a:prstGeom>
        </p:spPr>
      </p:pic>
    </p:spTree>
    <p:extLst>
      <p:ext uri="{BB962C8B-B14F-4D97-AF65-F5344CB8AC3E}">
        <p14:creationId xmlns:p14="http://schemas.microsoft.com/office/powerpoint/2010/main" val="12813315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Limitations</a:t>
            </a:r>
          </a:p>
        </p:txBody>
      </p:sp>
      <p:sp>
        <p:nvSpPr>
          <p:cNvPr id="4" name="Content Placeholder 3"/>
          <p:cNvSpPr>
            <a:spLocks noGrp="1"/>
          </p:cNvSpPr>
          <p:nvPr>
            <p:ph idx="1"/>
          </p:nvPr>
        </p:nvSpPr>
        <p:spPr/>
        <p:txBody>
          <a:bodyPr/>
          <a:lstStyle/>
          <a:p>
            <a:r>
              <a:rPr lang="en-US" dirty="0"/>
              <a:t>Southern US region only</a:t>
            </a:r>
          </a:p>
          <a:p>
            <a:r>
              <a:rPr lang="en-US" dirty="0"/>
              <a:t>Surveillance data may be incomplete due to delays in reporting, or missing data.</a:t>
            </a:r>
          </a:p>
          <a:p>
            <a:r>
              <a:rPr lang="en-US" dirty="0"/>
              <a:t>Individual-level characteristics will be limited to those ascertained by HIV surveillance and thus will not include factors such as poverty, mental health diagnoses, substance use, as well as community and policy level influences on time to VS</a:t>
            </a:r>
          </a:p>
          <a:p>
            <a:endParaRPr lang="en-US" dirty="0"/>
          </a:p>
        </p:txBody>
      </p:sp>
    </p:spTree>
    <p:extLst>
      <p:ext uri="{BB962C8B-B14F-4D97-AF65-F5344CB8AC3E}">
        <p14:creationId xmlns:p14="http://schemas.microsoft.com/office/powerpoint/2010/main" val="23655452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617987" y="918331"/>
            <a:ext cx="2984055" cy="1746632"/>
          </a:xfrm>
          <a:prstGeom prst="rect">
            <a:avLst/>
          </a:prstGeom>
          <a:noFill/>
        </p:spPr>
        <p:txBody>
          <a:bodyPr wrap="square" lIns="0" rIns="102871" rtlCol="0">
            <a:spAutoFit/>
          </a:bodyPr>
          <a:lstStyle/>
          <a:p>
            <a:pPr defTabSz="457189">
              <a:spcAft>
                <a:spcPts val="300"/>
              </a:spcAft>
            </a:pPr>
            <a:r>
              <a:rPr lang="en-US" sz="1200" b="1" dirty="0">
                <a:solidFill>
                  <a:prstClr val="black"/>
                </a:solidFill>
                <a:latin typeface="Arial" panose="020B0604020202020204" pitchFamily="34" charset="0"/>
                <a:cs typeface="Arial" panose="020B0604020202020204" pitchFamily="34" charset="0"/>
              </a:rPr>
              <a:t>Background</a:t>
            </a:r>
          </a:p>
          <a:p>
            <a:pPr defTabSz="457189">
              <a:spcAft>
                <a:spcPts val="600"/>
              </a:spcAft>
            </a:pPr>
            <a:r>
              <a:rPr lang="en-US" sz="800" dirty="0">
                <a:solidFill>
                  <a:prstClr val="black"/>
                </a:solidFill>
                <a:latin typeface="Arial" panose="020B0604020202020204" pitchFamily="34" charset="0"/>
                <a:cs typeface="Arial" panose="020B0604020202020204" pitchFamily="34" charset="0"/>
              </a:rPr>
              <a:t>Developed in the 1930s by the US government, Home Owners' Loan Corporation (HOLC) Security Maps classified residential neighborhoods with populations of 40000 or more into grades based on the alleged investment risk of resident borrowers. Grades ranged from A (mapped as green areas considered “Best”) to D (or red areas that were poorer and predominantly Black neighborhoods considered "Hazardous"), the latter colloquially referred to as “Redlined”. </a:t>
            </a:r>
            <a:endParaRPr lang="en-US" sz="1000" b="1" dirty="0">
              <a:solidFill>
                <a:prstClr val="black"/>
              </a:solidFill>
              <a:latin typeface="Arial" panose="020B0604020202020204" pitchFamily="34" charset="0"/>
              <a:cs typeface="Arial" panose="020B0604020202020204" pitchFamily="34" charset="0"/>
            </a:endParaRPr>
          </a:p>
          <a:p>
            <a:pPr defTabSz="457189">
              <a:spcAft>
                <a:spcPts val="300"/>
              </a:spcAft>
            </a:pPr>
            <a:r>
              <a:rPr lang="en-US" sz="800" b="1" dirty="0">
                <a:solidFill>
                  <a:prstClr val="black"/>
                </a:solidFill>
                <a:latin typeface="Arial" panose="020B0604020202020204" pitchFamily="34" charset="0"/>
                <a:cs typeface="Arial" panose="020B0604020202020204" pitchFamily="34" charset="0"/>
              </a:rPr>
              <a:t>We seek to assess the association of structural racism through redlining policies on current time to viral suppression (VS) among people newly diagnosed with HIV.</a:t>
            </a:r>
          </a:p>
        </p:txBody>
      </p:sp>
      <p:sp>
        <p:nvSpPr>
          <p:cNvPr id="13" name="Rectangle 12"/>
          <p:cNvSpPr/>
          <p:nvPr/>
        </p:nvSpPr>
        <p:spPr>
          <a:xfrm>
            <a:off x="1524000" y="4"/>
            <a:ext cx="9144000" cy="270697"/>
          </a:xfrm>
          <a:prstGeom prst="rect">
            <a:avLst/>
          </a:prstGeom>
          <a:gradFill flip="none" rotWithShape="1">
            <a:gsLst>
              <a:gs pos="19000">
                <a:srgbClr val="1E6B52"/>
              </a:gs>
              <a:gs pos="75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351" dirty="0">
              <a:solidFill>
                <a:prstClr val="white"/>
              </a:solidFill>
              <a:latin typeface="Calibri" panose="020F0502020204030204"/>
            </a:endParaRPr>
          </a:p>
        </p:txBody>
      </p:sp>
      <p:pic>
        <p:nvPicPr>
          <p:cNvPr id="14" name="Graphic 8">
            <a:extLst>
              <a:ext uri="{FF2B5EF4-FFF2-40B4-BE49-F238E27FC236}">
                <a16:creationId xmlns:a16="http://schemas.microsoft.com/office/drawing/2014/main" id="{F7849BD5-9C11-5D44-854F-7027C6FBA9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2452" y="75067"/>
            <a:ext cx="1575631" cy="138713"/>
          </a:xfrm>
          <a:prstGeom prst="rect">
            <a:avLst/>
          </a:prstGeom>
        </p:spPr>
      </p:pic>
      <p:pic>
        <p:nvPicPr>
          <p:cNvPr id="3" name="Picture 2">
            <a:extLst>
              <a:ext uri="{FF2B5EF4-FFF2-40B4-BE49-F238E27FC236}">
                <a16:creationId xmlns:a16="http://schemas.microsoft.com/office/drawing/2014/main" id="{1DFF5873-5857-A892-DC92-8B3EA9F69CC6}"/>
              </a:ext>
            </a:extLst>
          </p:cNvPr>
          <p:cNvPicPr>
            <a:picLocks noChangeAspect="1"/>
          </p:cNvPicPr>
          <p:nvPr/>
        </p:nvPicPr>
        <p:blipFill>
          <a:blip r:embed="rId3"/>
          <a:stretch>
            <a:fillRect/>
          </a:stretch>
        </p:blipFill>
        <p:spPr>
          <a:xfrm>
            <a:off x="8500479" y="0"/>
            <a:ext cx="1778735" cy="319696"/>
          </a:xfrm>
          <a:prstGeom prst="rect">
            <a:avLst/>
          </a:prstGeom>
        </p:spPr>
      </p:pic>
      <p:sp>
        <p:nvSpPr>
          <p:cNvPr id="5" name="Rectangle 4">
            <a:extLst>
              <a:ext uri="{FF2B5EF4-FFF2-40B4-BE49-F238E27FC236}">
                <a16:creationId xmlns:a16="http://schemas.microsoft.com/office/drawing/2014/main" id="{6CDEA529-CE43-ADE6-B3F0-256F45D7FD68}"/>
              </a:ext>
            </a:extLst>
          </p:cNvPr>
          <p:cNvSpPr/>
          <p:nvPr/>
        </p:nvSpPr>
        <p:spPr>
          <a:xfrm>
            <a:off x="1524000" y="6581199"/>
            <a:ext cx="9144000" cy="270697"/>
          </a:xfrm>
          <a:prstGeom prst="rect">
            <a:avLst/>
          </a:prstGeom>
          <a:solidFill>
            <a:srgbClr val="1E6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351" dirty="0">
              <a:solidFill>
                <a:prstClr val="white"/>
              </a:solidFill>
              <a:latin typeface="Calibri" panose="020F0502020204030204"/>
            </a:endParaRPr>
          </a:p>
        </p:txBody>
      </p:sp>
      <p:sp>
        <p:nvSpPr>
          <p:cNvPr id="9" name="Rectangle 8">
            <a:extLst>
              <a:ext uri="{FF2B5EF4-FFF2-40B4-BE49-F238E27FC236}">
                <a16:creationId xmlns:a16="http://schemas.microsoft.com/office/drawing/2014/main" id="{0A93A3B1-AB7D-4893-2193-6D35DD258A14}"/>
              </a:ext>
            </a:extLst>
          </p:cNvPr>
          <p:cNvSpPr/>
          <p:nvPr/>
        </p:nvSpPr>
        <p:spPr>
          <a:xfrm>
            <a:off x="1530102" y="6591972"/>
            <a:ext cx="9366501" cy="492443"/>
          </a:xfrm>
          <a:prstGeom prst="rect">
            <a:avLst/>
          </a:prstGeom>
        </p:spPr>
        <p:txBody>
          <a:bodyPr wrap="square">
            <a:spAutoFit/>
          </a:bodyPr>
          <a:lstStyle/>
          <a:p>
            <a:pPr marL="0" lvl="1" defTabSz="457189"/>
            <a:r>
              <a:rPr lang="en-US" sz="800" b="1" dirty="0">
                <a:solidFill>
                  <a:prstClr val="white"/>
                </a:solidFill>
                <a:latin typeface="Proxima Nova Rg" panose="02000506030000020004"/>
              </a:rPr>
              <a:t>NIH/NIAID grant R01AI14269                                                                                                                                                            	             UAB Center for AIDS Research, Grant P30 AI027767-31</a:t>
            </a:r>
          </a:p>
          <a:p>
            <a:pPr marL="0" lvl="1" defTabSz="457189"/>
            <a:endParaRPr lang="en-US" sz="1000" dirty="0">
              <a:solidFill>
                <a:prstClr val="black"/>
              </a:solidFill>
              <a:latin typeface="Proxima Nova Rg" panose="02000506030000020004"/>
            </a:endParaRPr>
          </a:p>
        </p:txBody>
      </p:sp>
      <p:sp>
        <p:nvSpPr>
          <p:cNvPr id="20" name="Rectangle 19">
            <a:extLst>
              <a:ext uri="{FF2B5EF4-FFF2-40B4-BE49-F238E27FC236}">
                <a16:creationId xmlns:a16="http://schemas.microsoft.com/office/drawing/2014/main" id="{9851AACB-5D33-0B7F-4783-811779D69D52}"/>
              </a:ext>
            </a:extLst>
          </p:cNvPr>
          <p:cNvSpPr/>
          <p:nvPr/>
        </p:nvSpPr>
        <p:spPr>
          <a:xfrm>
            <a:off x="4597243" y="340122"/>
            <a:ext cx="2946323" cy="6241075"/>
          </a:xfrm>
          <a:prstGeom prst="rect">
            <a:avLst/>
          </a:prstGeom>
          <a:gradFill>
            <a:gsLst>
              <a:gs pos="20000">
                <a:schemeClr val="bg1"/>
              </a:gs>
              <a:gs pos="78000">
                <a:srgbClr val="1E6A53"/>
              </a:gs>
              <a:gs pos="100000">
                <a:srgbClr val="1E6A5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a:solidFill>
                <a:prstClr val="white"/>
              </a:solidFill>
              <a:latin typeface="Calibri" panose="020F0502020204030204"/>
            </a:endParaRPr>
          </a:p>
        </p:txBody>
      </p:sp>
      <p:sp>
        <p:nvSpPr>
          <p:cNvPr id="22" name="TextBox 21">
            <a:extLst>
              <a:ext uri="{FF2B5EF4-FFF2-40B4-BE49-F238E27FC236}">
                <a16:creationId xmlns:a16="http://schemas.microsoft.com/office/drawing/2014/main" id="{4635AE65-92D4-F53C-F774-67EB28824A5F}"/>
              </a:ext>
            </a:extLst>
          </p:cNvPr>
          <p:cNvSpPr txBox="1"/>
          <p:nvPr/>
        </p:nvSpPr>
        <p:spPr>
          <a:xfrm>
            <a:off x="9576703" y="377911"/>
            <a:ext cx="1028503" cy="307777"/>
          </a:xfrm>
          <a:prstGeom prst="rect">
            <a:avLst/>
          </a:prstGeom>
          <a:noFill/>
        </p:spPr>
        <p:txBody>
          <a:bodyPr wrap="square" rtlCol="0">
            <a:spAutoFit/>
          </a:bodyPr>
          <a:lstStyle/>
          <a:p>
            <a:pPr algn="r" defTabSz="457189"/>
            <a:r>
              <a:rPr lang="en-US" sz="1400" b="1" dirty="0">
                <a:solidFill>
                  <a:srgbClr val="C00000"/>
                </a:solidFill>
                <a:latin typeface="Arial" panose="020B0604020202020204" pitchFamily="34" charset="0"/>
                <a:cs typeface="Arial" panose="020B0604020202020204" pitchFamily="34" charset="0"/>
              </a:rPr>
              <a:t>877</a:t>
            </a:r>
            <a:endParaRPr lang="en-US" sz="1600" b="1" dirty="0">
              <a:solidFill>
                <a:srgbClr val="C00000"/>
              </a:solidFill>
              <a:latin typeface="Arial" panose="020B0604020202020204" pitchFamily="34" charset="0"/>
              <a:cs typeface="Arial" panose="020B0604020202020204" pitchFamily="34" charset="0"/>
            </a:endParaRPr>
          </a:p>
        </p:txBody>
      </p:sp>
      <p:graphicFrame>
        <p:nvGraphicFramePr>
          <p:cNvPr id="27" name="Table 26">
            <a:extLst>
              <a:ext uri="{FF2B5EF4-FFF2-40B4-BE49-F238E27FC236}">
                <a16:creationId xmlns:a16="http://schemas.microsoft.com/office/drawing/2014/main" id="{0C94EDD2-CE4F-DFBE-F599-60B70CDB6923}"/>
              </a:ext>
            </a:extLst>
          </p:cNvPr>
          <p:cNvGraphicFramePr>
            <a:graphicFrameLocks noGrp="1"/>
          </p:cNvGraphicFramePr>
          <p:nvPr/>
        </p:nvGraphicFramePr>
        <p:xfrm>
          <a:off x="7639494" y="1020618"/>
          <a:ext cx="2926884" cy="2935459"/>
        </p:xfrm>
        <a:graphic>
          <a:graphicData uri="http://schemas.openxmlformats.org/drawingml/2006/table">
            <a:tbl>
              <a:tblPr firstRow="1" bandRow="1">
                <a:tableStyleId>{8EC20E35-A176-4012-BC5E-935CFFF8708E}</a:tableStyleId>
              </a:tblPr>
              <a:tblGrid>
                <a:gridCol w="1843072">
                  <a:extLst>
                    <a:ext uri="{9D8B030D-6E8A-4147-A177-3AD203B41FA5}">
                      <a16:colId xmlns:a16="http://schemas.microsoft.com/office/drawing/2014/main" val="255472515"/>
                    </a:ext>
                  </a:extLst>
                </a:gridCol>
                <a:gridCol w="458535">
                  <a:extLst>
                    <a:ext uri="{9D8B030D-6E8A-4147-A177-3AD203B41FA5}">
                      <a16:colId xmlns:a16="http://schemas.microsoft.com/office/drawing/2014/main" val="852296064"/>
                    </a:ext>
                  </a:extLst>
                </a:gridCol>
                <a:gridCol w="625277">
                  <a:extLst>
                    <a:ext uri="{9D8B030D-6E8A-4147-A177-3AD203B41FA5}">
                      <a16:colId xmlns:a16="http://schemas.microsoft.com/office/drawing/2014/main" val="1153979059"/>
                    </a:ext>
                  </a:extLst>
                </a:gridCol>
              </a:tblGrid>
              <a:tr h="122279">
                <a:tc gridSpan="3">
                  <a:txBody>
                    <a:bodyPr/>
                    <a:lstStyle/>
                    <a:p>
                      <a:pPr marL="33020" marR="0" algn="ctr">
                        <a:spcBef>
                          <a:spcPts val="0"/>
                        </a:spcBef>
                        <a:spcAft>
                          <a:spcPts val="0"/>
                        </a:spcAft>
                      </a:pPr>
                      <a:r>
                        <a:rPr lang="en-US" sz="700" dirty="0">
                          <a:effectLst/>
                          <a:latin typeface="+mj-lt"/>
                        </a:rPr>
                        <a:t>Survival Analysis of Time to Viral Suppression (VS) by Redline Status </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b">
                    <a:lnL>
                      <a:noFill/>
                    </a:lnL>
                    <a:lnR>
                      <a:noFill/>
                    </a:lnR>
                    <a:lnT w="25400" cmpd="sng">
                      <a:noFill/>
                    </a:lnT>
                    <a:lnB w="25400" cmpd="sng">
                      <a:noFill/>
                    </a:lnB>
                    <a:lnTlToBr w="12700" cmpd="sng">
                      <a:noFill/>
                      <a:prstDash val="solid"/>
                    </a:lnTlToBr>
                    <a:lnBlToTr w="12700" cmpd="sng">
                      <a:noFill/>
                      <a:prstDash val="solid"/>
                    </a:lnBlToTr>
                    <a:solidFill>
                      <a:srgbClr val="1E6A5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67739043"/>
                  </a:ext>
                </a:extLst>
              </a:tr>
              <a:tr h="203200">
                <a:tc>
                  <a:txBody>
                    <a:bodyPr/>
                    <a:lstStyle/>
                    <a:p>
                      <a:pPr marL="0" marR="0" algn="ctr">
                        <a:spcBef>
                          <a:spcPts val="300"/>
                        </a:spcBef>
                        <a:spcAft>
                          <a:spcPts val="720"/>
                        </a:spcAft>
                      </a:pPr>
                      <a:r>
                        <a:rPr lang="en-US" sz="700" dirty="0">
                          <a:effectLst/>
                          <a:latin typeface="+mj-lt"/>
                        </a:rPr>
                        <a:t> </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b">
                    <a:lnT w="25400" cmpd="sng">
                      <a:noFill/>
                    </a:lnT>
                    <a:lnB w="12700" cap="flat" cmpd="sng" algn="ctr">
                      <a:solidFill>
                        <a:srgbClr val="1E6A53"/>
                      </a:solidFill>
                      <a:prstDash val="solid"/>
                      <a:round/>
                      <a:headEnd type="none" w="med" len="med"/>
                      <a:tailEnd type="none" w="med" len="med"/>
                    </a:lnB>
                    <a:noFill/>
                  </a:tcPr>
                </a:tc>
                <a:tc>
                  <a:txBody>
                    <a:bodyPr/>
                    <a:lstStyle/>
                    <a:p>
                      <a:pPr marL="0" marR="0" algn="ctr">
                        <a:spcBef>
                          <a:spcPts val="300"/>
                        </a:spcBef>
                        <a:spcAft>
                          <a:spcPts val="720"/>
                        </a:spcAft>
                      </a:pPr>
                      <a:r>
                        <a:rPr lang="en-US" sz="700" dirty="0">
                          <a:effectLst/>
                          <a:latin typeface="+mj-lt"/>
                        </a:rPr>
                        <a:t>Total (VS)</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lnT w="25400" cmpd="sng">
                      <a:noFill/>
                    </a:lnT>
                    <a:lnB w="12700" cap="flat" cmpd="sng" algn="ctr">
                      <a:solidFill>
                        <a:srgbClr val="1E6A53"/>
                      </a:solidFill>
                      <a:prstDash val="solid"/>
                      <a:round/>
                      <a:headEnd type="none" w="med" len="med"/>
                      <a:tailEnd type="none" w="med" len="med"/>
                    </a:lnB>
                    <a:noFill/>
                  </a:tcPr>
                </a:tc>
                <a:tc>
                  <a:txBody>
                    <a:bodyPr/>
                    <a:lstStyle/>
                    <a:p>
                      <a:pPr marL="0" marR="0" algn="ctr">
                        <a:spcBef>
                          <a:spcPts val="300"/>
                        </a:spcBef>
                        <a:spcAft>
                          <a:spcPts val="720"/>
                        </a:spcAft>
                      </a:pPr>
                      <a:r>
                        <a:rPr lang="en-US" sz="700" dirty="0">
                          <a:effectLst/>
                          <a:latin typeface="+mj-lt"/>
                        </a:rPr>
                        <a:t>Hazard Ratio</a:t>
                      </a:r>
                      <a:br>
                        <a:rPr lang="en-US" sz="700" dirty="0">
                          <a:effectLst/>
                          <a:latin typeface="+mj-lt"/>
                        </a:rPr>
                      </a:br>
                      <a:r>
                        <a:rPr lang="en-US" sz="700" dirty="0">
                          <a:effectLst/>
                          <a:latin typeface="+mj-lt"/>
                        </a:rPr>
                        <a:t>(95% CI) </a:t>
                      </a:r>
                      <a:r>
                        <a:rPr lang="en-US" sz="700" baseline="30000" dirty="0">
                          <a:effectLst/>
                          <a:latin typeface="+mj-lt"/>
                        </a:rPr>
                        <a:t>Cox</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lnT w="25400" cmpd="sng">
                      <a:noFill/>
                    </a:lnT>
                    <a:lnB w="12700" cap="flat" cmpd="sng" algn="ctr">
                      <a:solidFill>
                        <a:srgbClr val="1E6A53"/>
                      </a:solidFill>
                      <a:prstDash val="solid"/>
                      <a:round/>
                      <a:headEnd type="none" w="med" len="med"/>
                      <a:tailEnd type="none" w="med" len="med"/>
                    </a:lnB>
                    <a:noFill/>
                  </a:tcPr>
                </a:tc>
                <a:extLst>
                  <a:ext uri="{0D108BD9-81ED-4DB2-BD59-A6C34878D82A}">
                    <a16:rowId xmlns:a16="http://schemas.microsoft.com/office/drawing/2014/main" val="743248250"/>
                  </a:ext>
                </a:extLst>
              </a:tr>
              <a:tr h="101600">
                <a:tc>
                  <a:txBody>
                    <a:bodyPr/>
                    <a:lstStyle/>
                    <a:p>
                      <a:pPr marL="0" marR="0" indent="109855">
                        <a:spcBef>
                          <a:spcPts val="300"/>
                        </a:spcBef>
                        <a:spcAft>
                          <a:spcPts val="720"/>
                        </a:spcAft>
                      </a:pPr>
                      <a:r>
                        <a:rPr lang="en-US" sz="700" dirty="0">
                          <a:effectLst/>
                          <a:latin typeface="+mj-lt"/>
                        </a:rPr>
                        <a:t> </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lnT w="12700" cap="flat" cmpd="sng" algn="ctr">
                      <a:solidFill>
                        <a:srgbClr val="1E6A53"/>
                      </a:solidFill>
                      <a:prstDash val="solid"/>
                      <a:round/>
                      <a:headEnd type="none" w="med" len="med"/>
                      <a:tailEnd type="none" w="med" len="med"/>
                    </a:lnT>
                    <a:noFill/>
                  </a:tcPr>
                </a:tc>
                <a:tc>
                  <a:txBody>
                    <a:bodyPr/>
                    <a:lstStyle/>
                    <a:p>
                      <a:pPr marL="0" marR="0" algn="ctr">
                        <a:spcBef>
                          <a:spcPts val="300"/>
                        </a:spcBef>
                        <a:spcAft>
                          <a:spcPts val="720"/>
                        </a:spcAft>
                      </a:pPr>
                      <a:r>
                        <a:rPr lang="en-US" sz="700" dirty="0">
                          <a:effectLst/>
                          <a:latin typeface="+mj-lt"/>
                        </a:rPr>
                        <a:t> </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lnT w="12700" cap="flat" cmpd="sng" algn="ctr">
                      <a:solidFill>
                        <a:srgbClr val="1E6A53"/>
                      </a:solidFill>
                      <a:prstDash val="solid"/>
                      <a:round/>
                      <a:headEnd type="none" w="med" len="med"/>
                      <a:tailEnd type="none" w="med" len="med"/>
                    </a:lnT>
                    <a:noFill/>
                  </a:tcPr>
                </a:tc>
                <a:tc>
                  <a:txBody>
                    <a:bodyPr/>
                    <a:lstStyle/>
                    <a:p>
                      <a:pPr marL="0" marR="0" algn="ctr">
                        <a:spcBef>
                          <a:spcPts val="300"/>
                        </a:spcBef>
                        <a:spcAft>
                          <a:spcPts val="720"/>
                        </a:spcAft>
                      </a:pPr>
                      <a:r>
                        <a:rPr lang="en-US" sz="700" dirty="0">
                          <a:effectLst/>
                          <a:latin typeface="+mj-lt"/>
                        </a:rPr>
                        <a:t> </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lnT w="12700" cap="flat" cmpd="sng" algn="ctr">
                      <a:solidFill>
                        <a:srgbClr val="1E6A53"/>
                      </a:solidFill>
                      <a:prstDash val="solid"/>
                      <a:round/>
                      <a:headEnd type="none" w="med" len="med"/>
                      <a:tailEnd type="none" w="med" len="med"/>
                    </a:lnT>
                    <a:noFill/>
                  </a:tcPr>
                </a:tc>
                <a:extLst>
                  <a:ext uri="{0D108BD9-81ED-4DB2-BD59-A6C34878D82A}">
                    <a16:rowId xmlns:a16="http://schemas.microsoft.com/office/drawing/2014/main" val="2040495575"/>
                  </a:ext>
                </a:extLst>
              </a:tr>
              <a:tr h="141280">
                <a:tc gridSpan="3">
                  <a:txBody>
                    <a:bodyPr/>
                    <a:lstStyle/>
                    <a:p>
                      <a:pPr marL="609600" marR="0" indent="-554990">
                        <a:spcBef>
                          <a:spcPts val="300"/>
                        </a:spcBef>
                        <a:spcAft>
                          <a:spcPts val="720"/>
                        </a:spcAft>
                      </a:pPr>
                      <a:r>
                        <a:rPr lang="en-US" sz="700" b="1" dirty="0">
                          <a:effectLst/>
                          <a:latin typeface="+mj-lt"/>
                        </a:rPr>
                        <a:t>Adjusted survival, HIV Diagnosis within Redlined District </a:t>
                      </a:r>
                      <a:endParaRPr lang="en-US" sz="700" dirty="0">
                        <a:effectLst/>
                        <a:latin typeface="+mj-lt"/>
                        <a:cs typeface="Times New Roman" panose="02020603050405020304" pitchFamily="18" charset="0"/>
                      </a:endParaRPr>
                    </a:p>
                  </a:txBody>
                  <a:tcPr marL="0" marR="0" marT="0" marB="0" anchor="ctr">
                    <a:solidFill>
                      <a:schemeClr val="bg1">
                        <a:lumMod val="95000"/>
                      </a:schemeClr>
                    </a:solidFill>
                  </a:tcPr>
                </a:tc>
                <a:tc hMerge="1">
                  <a:txBody>
                    <a:bodyPr/>
                    <a:lstStyle/>
                    <a:p>
                      <a:pPr marL="0" marR="0" algn="ctr">
                        <a:spcBef>
                          <a:spcPts val="300"/>
                        </a:spcBef>
                        <a:spcAft>
                          <a:spcPts val="720"/>
                        </a:spcAft>
                      </a:pPr>
                      <a:r>
                        <a:rPr lang="en-US" sz="600" dirty="0">
                          <a:effectLst/>
                          <a:latin typeface="+mj-lt"/>
                        </a:rPr>
                        <a:t> </a:t>
                      </a:r>
                      <a:endParaRPr lang="en-US" sz="6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lumMod val="95000"/>
                      </a:schemeClr>
                    </a:solidFill>
                  </a:tcPr>
                </a:tc>
                <a:tc hMerge="1">
                  <a:txBody>
                    <a:bodyPr/>
                    <a:lstStyle/>
                    <a:p>
                      <a:pPr marL="0" marR="0" algn="ctr">
                        <a:spcBef>
                          <a:spcPts val="300"/>
                        </a:spcBef>
                        <a:spcAft>
                          <a:spcPts val="720"/>
                        </a:spcAft>
                      </a:pPr>
                      <a:r>
                        <a:rPr lang="en-US" sz="600" dirty="0">
                          <a:effectLst/>
                          <a:latin typeface="+mj-lt"/>
                        </a:rPr>
                        <a:t> </a:t>
                      </a:r>
                      <a:endParaRPr lang="en-US" sz="6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lumMod val="95000"/>
                      </a:schemeClr>
                    </a:solidFill>
                  </a:tcPr>
                </a:tc>
                <a:extLst>
                  <a:ext uri="{0D108BD9-81ED-4DB2-BD59-A6C34878D82A}">
                    <a16:rowId xmlns:a16="http://schemas.microsoft.com/office/drawing/2014/main" val="318012453"/>
                  </a:ext>
                </a:extLst>
              </a:tr>
              <a:tr h="118872">
                <a:tc>
                  <a:txBody>
                    <a:bodyPr/>
                    <a:lstStyle/>
                    <a:p>
                      <a:pPr marL="342900" marR="0" indent="0">
                        <a:spcBef>
                          <a:spcPts val="300"/>
                        </a:spcBef>
                        <a:spcAft>
                          <a:spcPts val="720"/>
                        </a:spcAft>
                      </a:pPr>
                      <a:r>
                        <a:rPr lang="en-US" sz="700" dirty="0">
                          <a:effectLst/>
                          <a:latin typeface="+mj-lt"/>
                        </a:rPr>
                        <a:t>HOLC Grade D (Redlined)</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noFill/>
                  </a:tcPr>
                </a:tc>
                <a:tc>
                  <a:txBody>
                    <a:bodyPr/>
                    <a:lstStyle/>
                    <a:p>
                      <a:pPr marL="0" marR="0" algn="ctr">
                        <a:spcBef>
                          <a:spcPts val="300"/>
                        </a:spcBef>
                        <a:spcAft>
                          <a:spcPts val="720"/>
                        </a:spcAft>
                      </a:pPr>
                      <a:r>
                        <a:rPr lang="en-US" sz="700" dirty="0">
                          <a:effectLst/>
                          <a:latin typeface="+mj-lt"/>
                        </a:rPr>
                        <a:t>929 (777)</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noFill/>
                  </a:tcPr>
                </a:tc>
                <a:tc>
                  <a:txBody>
                    <a:bodyPr/>
                    <a:lstStyle/>
                    <a:p>
                      <a:pPr marL="0" marR="0" algn="ctr">
                        <a:spcBef>
                          <a:spcPts val="300"/>
                        </a:spcBef>
                        <a:spcAft>
                          <a:spcPts val="720"/>
                        </a:spcAft>
                      </a:pPr>
                      <a:r>
                        <a:rPr lang="en-US" sz="700" b="1" dirty="0">
                          <a:effectLst/>
                          <a:latin typeface="+mj-lt"/>
                        </a:rPr>
                        <a:t>0.88 (0.81 - 0.95)</a:t>
                      </a:r>
                      <a:endParaRPr lang="en-US" sz="700" b="1" dirty="0">
                        <a:effectLst/>
                        <a:latin typeface="+mj-lt"/>
                        <a:ea typeface="Times New Roman" panose="02020603050405020304" pitchFamily="18" charset="0"/>
                        <a:cs typeface="Times New Roman" panose="02020603050405020304" pitchFamily="18" charset="0"/>
                      </a:endParaRPr>
                    </a:p>
                  </a:txBody>
                  <a:tcPr marL="0" marR="0" marT="0" marB="0" anchor="ctr">
                    <a:noFill/>
                  </a:tcPr>
                </a:tc>
                <a:extLst>
                  <a:ext uri="{0D108BD9-81ED-4DB2-BD59-A6C34878D82A}">
                    <a16:rowId xmlns:a16="http://schemas.microsoft.com/office/drawing/2014/main" val="4279053969"/>
                  </a:ext>
                </a:extLst>
              </a:tr>
              <a:tr h="118872">
                <a:tc>
                  <a:txBody>
                    <a:bodyPr/>
                    <a:lstStyle/>
                    <a:p>
                      <a:pPr marL="342900" marR="0" indent="0">
                        <a:spcBef>
                          <a:spcPts val="300"/>
                        </a:spcBef>
                        <a:spcAft>
                          <a:spcPts val="720"/>
                        </a:spcAft>
                      </a:pPr>
                      <a:r>
                        <a:rPr lang="en-US" sz="700" dirty="0">
                          <a:effectLst/>
                          <a:latin typeface="+mj-lt"/>
                        </a:rPr>
                        <a:t>HOLC Grade A, B, C, or ungraded</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lumMod val="95000"/>
                      </a:schemeClr>
                    </a:solidFill>
                  </a:tcPr>
                </a:tc>
                <a:tc>
                  <a:txBody>
                    <a:bodyPr/>
                    <a:lstStyle/>
                    <a:p>
                      <a:pPr marL="0" marR="0" algn="ctr">
                        <a:spcBef>
                          <a:spcPts val="300"/>
                        </a:spcBef>
                        <a:spcAft>
                          <a:spcPts val="720"/>
                        </a:spcAft>
                      </a:pPr>
                      <a:r>
                        <a:rPr lang="en-US" sz="700" dirty="0">
                          <a:effectLst/>
                          <a:latin typeface="+mj-lt"/>
                        </a:rPr>
                        <a:t>2298 (1982)</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lumMod val="95000"/>
                      </a:schemeClr>
                    </a:solidFill>
                  </a:tcPr>
                </a:tc>
                <a:tc>
                  <a:txBody>
                    <a:bodyPr/>
                    <a:lstStyle/>
                    <a:p>
                      <a:pPr marL="0" marR="0" algn="ctr">
                        <a:spcBef>
                          <a:spcPts val="300"/>
                        </a:spcBef>
                        <a:spcAft>
                          <a:spcPts val="720"/>
                        </a:spcAft>
                      </a:pPr>
                      <a:r>
                        <a:rPr lang="en-US" sz="700" dirty="0">
                          <a:effectLst/>
                          <a:latin typeface="+mj-lt"/>
                        </a:rPr>
                        <a:t>Reference</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lumMod val="95000"/>
                      </a:schemeClr>
                    </a:solidFill>
                  </a:tcPr>
                </a:tc>
                <a:extLst>
                  <a:ext uri="{0D108BD9-81ED-4DB2-BD59-A6C34878D82A}">
                    <a16:rowId xmlns:a16="http://schemas.microsoft.com/office/drawing/2014/main" val="3062663772"/>
                  </a:ext>
                </a:extLst>
              </a:tr>
              <a:tr h="101600">
                <a:tc>
                  <a:txBody>
                    <a:bodyPr/>
                    <a:lstStyle/>
                    <a:p>
                      <a:pPr marL="0" marR="0" indent="109855">
                        <a:spcBef>
                          <a:spcPts val="300"/>
                        </a:spcBef>
                        <a:spcAft>
                          <a:spcPts val="720"/>
                        </a:spcAft>
                      </a:pPr>
                      <a:r>
                        <a:rPr lang="en-US" sz="700" dirty="0">
                          <a:effectLst/>
                          <a:latin typeface="+mj-lt"/>
                        </a:rPr>
                        <a:t> </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noFill/>
                  </a:tcPr>
                </a:tc>
                <a:tc>
                  <a:txBody>
                    <a:bodyPr/>
                    <a:lstStyle/>
                    <a:p>
                      <a:pPr marL="0" marR="0" algn="ctr">
                        <a:spcBef>
                          <a:spcPts val="300"/>
                        </a:spcBef>
                        <a:spcAft>
                          <a:spcPts val="720"/>
                        </a:spcAft>
                      </a:pPr>
                      <a:r>
                        <a:rPr lang="en-US" sz="700" dirty="0">
                          <a:effectLst/>
                          <a:latin typeface="+mj-lt"/>
                        </a:rPr>
                        <a:t> </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noFill/>
                  </a:tcPr>
                </a:tc>
                <a:tc>
                  <a:txBody>
                    <a:bodyPr/>
                    <a:lstStyle/>
                    <a:p>
                      <a:pPr marL="0" marR="0" algn="ctr">
                        <a:spcBef>
                          <a:spcPts val="300"/>
                        </a:spcBef>
                        <a:spcAft>
                          <a:spcPts val="720"/>
                        </a:spcAft>
                      </a:pPr>
                      <a:r>
                        <a:rPr lang="en-US" sz="700" dirty="0">
                          <a:effectLst/>
                          <a:latin typeface="+mj-lt"/>
                        </a:rPr>
                        <a:t> </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noFill/>
                  </a:tcPr>
                </a:tc>
                <a:extLst>
                  <a:ext uri="{0D108BD9-81ED-4DB2-BD59-A6C34878D82A}">
                    <a16:rowId xmlns:a16="http://schemas.microsoft.com/office/drawing/2014/main" val="1931187348"/>
                  </a:ext>
                </a:extLst>
              </a:tr>
              <a:tr h="144868">
                <a:tc gridSpan="3">
                  <a:txBody>
                    <a:bodyPr/>
                    <a:lstStyle/>
                    <a:p>
                      <a:pPr marL="609600" marR="0" indent="-554990">
                        <a:spcBef>
                          <a:spcPts val="300"/>
                        </a:spcBef>
                        <a:spcAft>
                          <a:spcPts val="720"/>
                        </a:spcAft>
                      </a:pPr>
                      <a:r>
                        <a:rPr lang="en-US" sz="700" b="1" dirty="0">
                          <a:effectLst/>
                          <a:latin typeface="+mj-lt"/>
                        </a:rPr>
                        <a:t>Adjusted survival, HIV Diagnosis within Redlined District (HOLC graded only)</a:t>
                      </a:r>
                      <a:r>
                        <a:rPr lang="en-US" sz="700" dirty="0">
                          <a:effectLst/>
                          <a:latin typeface="+mj-lt"/>
                        </a:rPr>
                        <a:t> </a:t>
                      </a:r>
                      <a:endParaRPr lang="en-US" sz="700" dirty="0">
                        <a:effectLst/>
                        <a:latin typeface="+mj-lt"/>
                        <a:cs typeface="Times New Roman" panose="02020603050405020304" pitchFamily="18" charset="0"/>
                      </a:endParaRPr>
                    </a:p>
                  </a:txBody>
                  <a:tcPr marL="0" marR="0" marT="0" marB="0" anchor="ctr">
                    <a:solidFill>
                      <a:schemeClr val="bg1">
                        <a:lumMod val="95000"/>
                      </a:schemeClr>
                    </a:solidFill>
                  </a:tcPr>
                </a:tc>
                <a:tc hMerge="1">
                  <a:txBody>
                    <a:bodyPr/>
                    <a:lstStyle/>
                    <a:p>
                      <a:pPr marL="0" marR="0" algn="ctr">
                        <a:spcBef>
                          <a:spcPts val="300"/>
                        </a:spcBef>
                        <a:spcAft>
                          <a:spcPts val="720"/>
                        </a:spcAft>
                      </a:pPr>
                      <a:r>
                        <a:rPr lang="en-US" sz="600" dirty="0">
                          <a:effectLst/>
                          <a:latin typeface="+mj-lt"/>
                        </a:rPr>
                        <a:t> </a:t>
                      </a:r>
                      <a:endParaRPr lang="en-US" sz="6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lumMod val="95000"/>
                      </a:schemeClr>
                    </a:solidFill>
                  </a:tcPr>
                </a:tc>
                <a:tc hMerge="1">
                  <a:txBody>
                    <a:bodyPr/>
                    <a:lstStyle/>
                    <a:p>
                      <a:pPr marL="0" marR="0" algn="ctr">
                        <a:spcBef>
                          <a:spcPts val="300"/>
                        </a:spcBef>
                        <a:spcAft>
                          <a:spcPts val="720"/>
                        </a:spcAft>
                      </a:pPr>
                      <a:r>
                        <a:rPr lang="en-US" sz="600" dirty="0">
                          <a:effectLst/>
                          <a:latin typeface="+mj-lt"/>
                        </a:rPr>
                        <a:t> </a:t>
                      </a:r>
                      <a:endParaRPr lang="en-US" sz="6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lumMod val="95000"/>
                      </a:schemeClr>
                    </a:solidFill>
                  </a:tcPr>
                </a:tc>
                <a:extLst>
                  <a:ext uri="{0D108BD9-81ED-4DB2-BD59-A6C34878D82A}">
                    <a16:rowId xmlns:a16="http://schemas.microsoft.com/office/drawing/2014/main" val="1587883560"/>
                  </a:ext>
                </a:extLst>
              </a:tr>
              <a:tr h="118872">
                <a:tc>
                  <a:txBody>
                    <a:bodyPr/>
                    <a:lstStyle/>
                    <a:p>
                      <a:pPr marL="0" marR="0" indent="342900">
                        <a:spcBef>
                          <a:spcPts val="300"/>
                        </a:spcBef>
                        <a:spcAft>
                          <a:spcPts val="720"/>
                        </a:spcAft>
                      </a:pPr>
                      <a:r>
                        <a:rPr lang="en-US" sz="700" dirty="0">
                          <a:effectLst/>
                          <a:latin typeface="+mj-lt"/>
                        </a:rPr>
                        <a:t>HOLC Grade D (Redlined)</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noFill/>
                  </a:tcPr>
                </a:tc>
                <a:tc>
                  <a:txBody>
                    <a:bodyPr/>
                    <a:lstStyle/>
                    <a:p>
                      <a:pPr marL="0" marR="0" algn="ctr">
                        <a:spcBef>
                          <a:spcPts val="300"/>
                        </a:spcBef>
                        <a:spcAft>
                          <a:spcPts val="720"/>
                        </a:spcAft>
                      </a:pPr>
                      <a:r>
                        <a:rPr lang="en-US" sz="700" dirty="0">
                          <a:effectLst/>
                          <a:latin typeface="+mj-lt"/>
                        </a:rPr>
                        <a:t>929 (777)</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noFill/>
                  </a:tcPr>
                </a:tc>
                <a:tc>
                  <a:txBody>
                    <a:bodyPr/>
                    <a:lstStyle/>
                    <a:p>
                      <a:pPr marL="0" marR="0" algn="ctr">
                        <a:spcBef>
                          <a:spcPts val="300"/>
                        </a:spcBef>
                        <a:spcAft>
                          <a:spcPts val="720"/>
                        </a:spcAft>
                      </a:pPr>
                      <a:r>
                        <a:rPr lang="en-US" sz="700" b="1" dirty="0">
                          <a:effectLst/>
                          <a:latin typeface="+mj-lt"/>
                        </a:rPr>
                        <a:t>0.89 (0.79 - 0.99)</a:t>
                      </a:r>
                      <a:endParaRPr lang="en-US" sz="700" b="1" dirty="0">
                        <a:effectLst/>
                        <a:latin typeface="+mj-lt"/>
                        <a:ea typeface="Times New Roman" panose="02020603050405020304" pitchFamily="18" charset="0"/>
                        <a:cs typeface="Times New Roman" panose="02020603050405020304" pitchFamily="18" charset="0"/>
                      </a:endParaRPr>
                    </a:p>
                  </a:txBody>
                  <a:tcPr marL="0" marR="0" marT="0" marB="0" anchor="ctr">
                    <a:noFill/>
                  </a:tcPr>
                </a:tc>
                <a:extLst>
                  <a:ext uri="{0D108BD9-81ED-4DB2-BD59-A6C34878D82A}">
                    <a16:rowId xmlns:a16="http://schemas.microsoft.com/office/drawing/2014/main" val="2625081386"/>
                  </a:ext>
                </a:extLst>
              </a:tr>
              <a:tr h="118872">
                <a:tc>
                  <a:txBody>
                    <a:bodyPr/>
                    <a:lstStyle/>
                    <a:p>
                      <a:pPr marL="0" marR="0" indent="342900">
                        <a:spcBef>
                          <a:spcPts val="300"/>
                        </a:spcBef>
                        <a:spcAft>
                          <a:spcPts val="720"/>
                        </a:spcAft>
                      </a:pPr>
                      <a:r>
                        <a:rPr lang="en-US" sz="700" dirty="0">
                          <a:effectLst/>
                          <a:latin typeface="+mj-lt"/>
                        </a:rPr>
                        <a:t>HOLC Grade A, B, or C</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lumMod val="95000"/>
                      </a:schemeClr>
                    </a:solidFill>
                  </a:tcPr>
                </a:tc>
                <a:tc>
                  <a:txBody>
                    <a:bodyPr/>
                    <a:lstStyle/>
                    <a:p>
                      <a:pPr marL="0" marR="0" algn="ctr">
                        <a:spcBef>
                          <a:spcPts val="300"/>
                        </a:spcBef>
                        <a:spcAft>
                          <a:spcPts val="720"/>
                        </a:spcAft>
                      </a:pPr>
                      <a:r>
                        <a:rPr lang="en-US" sz="700" dirty="0">
                          <a:effectLst/>
                          <a:latin typeface="+mj-lt"/>
                        </a:rPr>
                        <a:t>606 (523)</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lumMod val="95000"/>
                      </a:schemeClr>
                    </a:solidFill>
                  </a:tcPr>
                </a:tc>
                <a:tc>
                  <a:txBody>
                    <a:bodyPr/>
                    <a:lstStyle/>
                    <a:p>
                      <a:pPr marL="0" marR="0" algn="ctr">
                        <a:spcBef>
                          <a:spcPts val="300"/>
                        </a:spcBef>
                        <a:spcAft>
                          <a:spcPts val="720"/>
                        </a:spcAft>
                      </a:pPr>
                      <a:r>
                        <a:rPr lang="en-US" sz="700" dirty="0">
                          <a:effectLst/>
                          <a:latin typeface="+mj-lt"/>
                        </a:rPr>
                        <a:t>Reference</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lumMod val="95000"/>
                      </a:schemeClr>
                    </a:solidFill>
                  </a:tcPr>
                </a:tc>
                <a:extLst>
                  <a:ext uri="{0D108BD9-81ED-4DB2-BD59-A6C34878D82A}">
                    <a16:rowId xmlns:a16="http://schemas.microsoft.com/office/drawing/2014/main" val="2610605589"/>
                  </a:ext>
                </a:extLst>
              </a:tr>
              <a:tr h="101600">
                <a:tc>
                  <a:txBody>
                    <a:bodyPr/>
                    <a:lstStyle/>
                    <a:p>
                      <a:pPr marL="0" marR="0" indent="109855">
                        <a:spcBef>
                          <a:spcPts val="300"/>
                        </a:spcBef>
                        <a:spcAft>
                          <a:spcPts val="720"/>
                        </a:spcAft>
                      </a:pPr>
                      <a:r>
                        <a:rPr lang="en-US" sz="700" dirty="0">
                          <a:effectLst/>
                          <a:latin typeface="+mj-lt"/>
                        </a:rPr>
                        <a:t> </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noFill/>
                  </a:tcPr>
                </a:tc>
                <a:tc>
                  <a:txBody>
                    <a:bodyPr/>
                    <a:lstStyle/>
                    <a:p>
                      <a:pPr marL="0" marR="0" algn="ctr">
                        <a:spcBef>
                          <a:spcPts val="300"/>
                        </a:spcBef>
                        <a:spcAft>
                          <a:spcPts val="720"/>
                        </a:spcAft>
                      </a:pPr>
                      <a:r>
                        <a:rPr lang="en-US" sz="700" dirty="0">
                          <a:effectLst/>
                          <a:latin typeface="+mj-lt"/>
                        </a:rPr>
                        <a:t> </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noFill/>
                  </a:tcPr>
                </a:tc>
                <a:tc>
                  <a:txBody>
                    <a:bodyPr/>
                    <a:lstStyle/>
                    <a:p>
                      <a:pPr marL="0" marR="0" algn="ctr">
                        <a:spcBef>
                          <a:spcPts val="300"/>
                        </a:spcBef>
                        <a:spcAft>
                          <a:spcPts val="720"/>
                        </a:spcAft>
                      </a:pPr>
                      <a:r>
                        <a:rPr lang="en-US" sz="700" dirty="0">
                          <a:effectLst/>
                          <a:latin typeface="+mj-lt"/>
                        </a:rPr>
                        <a:t> </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noFill/>
                  </a:tcPr>
                </a:tc>
                <a:extLst>
                  <a:ext uri="{0D108BD9-81ED-4DB2-BD59-A6C34878D82A}">
                    <a16:rowId xmlns:a16="http://schemas.microsoft.com/office/drawing/2014/main" val="196899089"/>
                  </a:ext>
                </a:extLst>
              </a:tr>
              <a:tr h="141280">
                <a:tc gridSpan="3">
                  <a:txBody>
                    <a:bodyPr/>
                    <a:lstStyle/>
                    <a:p>
                      <a:pPr marL="608965" marR="0" indent="-554355">
                        <a:spcBef>
                          <a:spcPts val="300"/>
                        </a:spcBef>
                        <a:spcAft>
                          <a:spcPts val="720"/>
                        </a:spcAft>
                      </a:pPr>
                      <a:r>
                        <a:rPr lang="en-US" sz="700" b="1" dirty="0">
                          <a:effectLst/>
                          <a:latin typeface="+mj-lt"/>
                        </a:rPr>
                        <a:t>Cox-Gamma Frailty survival, HIV Diagnosis within a Redlined District </a:t>
                      </a:r>
                      <a:r>
                        <a:rPr lang="en-US" sz="700" b="1" baseline="30000" dirty="0">
                          <a:effectLst/>
                          <a:latin typeface="+mj-lt"/>
                        </a:rPr>
                        <a:t>¥</a:t>
                      </a:r>
                      <a:r>
                        <a:rPr lang="en-US" sz="700" b="1" dirty="0">
                          <a:effectLst/>
                          <a:latin typeface="+mj-lt"/>
                        </a:rPr>
                        <a:t> </a:t>
                      </a:r>
                      <a:r>
                        <a:rPr lang="en-US" sz="700" dirty="0">
                          <a:effectLst/>
                          <a:latin typeface="+mj-lt"/>
                        </a:rPr>
                        <a:t> </a:t>
                      </a:r>
                      <a:endParaRPr lang="en-US" sz="700" dirty="0">
                        <a:effectLst/>
                        <a:latin typeface="+mj-lt"/>
                        <a:cs typeface="Times New Roman" panose="02020603050405020304" pitchFamily="18" charset="0"/>
                      </a:endParaRPr>
                    </a:p>
                  </a:txBody>
                  <a:tcPr marL="0" marR="0" marT="0" marB="0" anchor="ctr">
                    <a:solidFill>
                      <a:schemeClr val="bg1">
                        <a:lumMod val="95000"/>
                      </a:schemeClr>
                    </a:solidFill>
                  </a:tcPr>
                </a:tc>
                <a:tc hMerge="1">
                  <a:txBody>
                    <a:bodyPr/>
                    <a:lstStyle/>
                    <a:p>
                      <a:pPr marL="0" marR="0" algn="ctr">
                        <a:spcBef>
                          <a:spcPts val="300"/>
                        </a:spcBef>
                        <a:spcAft>
                          <a:spcPts val="720"/>
                        </a:spcAft>
                      </a:pPr>
                      <a:r>
                        <a:rPr lang="en-US" sz="600" dirty="0">
                          <a:effectLst/>
                          <a:latin typeface="+mj-lt"/>
                        </a:rPr>
                        <a:t> </a:t>
                      </a:r>
                      <a:endParaRPr lang="en-US" sz="6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lumMod val="95000"/>
                      </a:schemeClr>
                    </a:solidFill>
                  </a:tcPr>
                </a:tc>
                <a:tc hMerge="1">
                  <a:txBody>
                    <a:bodyPr/>
                    <a:lstStyle/>
                    <a:p>
                      <a:pPr marL="0" marR="0" algn="ctr">
                        <a:spcBef>
                          <a:spcPts val="300"/>
                        </a:spcBef>
                        <a:spcAft>
                          <a:spcPts val="720"/>
                        </a:spcAft>
                      </a:pPr>
                      <a:r>
                        <a:rPr lang="en-US" sz="600" dirty="0">
                          <a:effectLst/>
                          <a:latin typeface="+mj-lt"/>
                        </a:rPr>
                        <a:t> </a:t>
                      </a:r>
                      <a:endParaRPr lang="en-US" sz="6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lumMod val="95000"/>
                      </a:schemeClr>
                    </a:solidFill>
                  </a:tcPr>
                </a:tc>
                <a:extLst>
                  <a:ext uri="{0D108BD9-81ED-4DB2-BD59-A6C34878D82A}">
                    <a16:rowId xmlns:a16="http://schemas.microsoft.com/office/drawing/2014/main" val="1760561293"/>
                  </a:ext>
                </a:extLst>
              </a:tr>
              <a:tr h="118872">
                <a:tc>
                  <a:txBody>
                    <a:bodyPr/>
                    <a:lstStyle/>
                    <a:p>
                      <a:pPr marL="0" marR="0" indent="342900">
                        <a:spcBef>
                          <a:spcPts val="300"/>
                        </a:spcBef>
                        <a:spcAft>
                          <a:spcPts val="720"/>
                        </a:spcAft>
                      </a:pPr>
                      <a:r>
                        <a:rPr lang="en-US" sz="700" dirty="0">
                          <a:effectLst/>
                          <a:latin typeface="+mj-lt"/>
                        </a:rPr>
                        <a:t>HOLC Grade D (Redlined)</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noFill/>
                  </a:tcPr>
                </a:tc>
                <a:tc>
                  <a:txBody>
                    <a:bodyPr/>
                    <a:lstStyle/>
                    <a:p>
                      <a:pPr marL="0" marR="0" algn="ctr">
                        <a:spcBef>
                          <a:spcPts val="300"/>
                        </a:spcBef>
                        <a:spcAft>
                          <a:spcPts val="720"/>
                        </a:spcAft>
                      </a:pPr>
                      <a:r>
                        <a:rPr lang="en-US" sz="700" dirty="0">
                          <a:effectLst/>
                          <a:latin typeface="+mj-lt"/>
                        </a:rPr>
                        <a:t>929 (777)</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noFill/>
                  </a:tcPr>
                </a:tc>
                <a:tc>
                  <a:txBody>
                    <a:bodyPr/>
                    <a:lstStyle/>
                    <a:p>
                      <a:pPr marL="0" marR="0" algn="ctr">
                        <a:spcBef>
                          <a:spcPts val="300"/>
                        </a:spcBef>
                        <a:spcAft>
                          <a:spcPts val="720"/>
                        </a:spcAft>
                      </a:pPr>
                      <a:r>
                        <a:rPr lang="en-US" sz="700" b="1" dirty="0">
                          <a:effectLst/>
                          <a:latin typeface="+mj-lt"/>
                        </a:rPr>
                        <a:t>0.87 (0.78 - 0.96)</a:t>
                      </a:r>
                      <a:endParaRPr lang="en-US" sz="700" b="1" dirty="0">
                        <a:effectLst/>
                        <a:latin typeface="+mj-lt"/>
                        <a:ea typeface="Times New Roman" panose="02020603050405020304" pitchFamily="18" charset="0"/>
                        <a:cs typeface="Times New Roman" panose="02020603050405020304" pitchFamily="18" charset="0"/>
                      </a:endParaRPr>
                    </a:p>
                  </a:txBody>
                  <a:tcPr marL="0" marR="0" marT="0" marB="0" anchor="ctr">
                    <a:noFill/>
                  </a:tcPr>
                </a:tc>
                <a:extLst>
                  <a:ext uri="{0D108BD9-81ED-4DB2-BD59-A6C34878D82A}">
                    <a16:rowId xmlns:a16="http://schemas.microsoft.com/office/drawing/2014/main" val="4100132971"/>
                  </a:ext>
                </a:extLst>
              </a:tr>
              <a:tr h="118872">
                <a:tc>
                  <a:txBody>
                    <a:bodyPr/>
                    <a:lstStyle/>
                    <a:p>
                      <a:pPr marL="0" marR="0" indent="342900">
                        <a:spcBef>
                          <a:spcPts val="300"/>
                        </a:spcBef>
                        <a:spcAft>
                          <a:spcPts val="720"/>
                        </a:spcAft>
                      </a:pPr>
                      <a:r>
                        <a:rPr lang="en-US" sz="700" dirty="0">
                          <a:effectLst/>
                          <a:latin typeface="+mj-lt"/>
                        </a:rPr>
                        <a:t>HOLC Grade A, B, C, or ungraded</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lumMod val="95000"/>
                      </a:schemeClr>
                    </a:solidFill>
                  </a:tcPr>
                </a:tc>
                <a:tc>
                  <a:txBody>
                    <a:bodyPr/>
                    <a:lstStyle/>
                    <a:p>
                      <a:pPr marL="0" marR="0" algn="ctr">
                        <a:spcBef>
                          <a:spcPts val="300"/>
                        </a:spcBef>
                        <a:spcAft>
                          <a:spcPts val="720"/>
                        </a:spcAft>
                      </a:pPr>
                      <a:r>
                        <a:rPr lang="en-US" sz="700" dirty="0">
                          <a:effectLst/>
                          <a:latin typeface="+mj-lt"/>
                        </a:rPr>
                        <a:t>2298 (1982)</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lumMod val="95000"/>
                      </a:schemeClr>
                    </a:solidFill>
                  </a:tcPr>
                </a:tc>
                <a:tc>
                  <a:txBody>
                    <a:bodyPr/>
                    <a:lstStyle/>
                    <a:p>
                      <a:pPr marL="0" marR="0" algn="ctr">
                        <a:spcBef>
                          <a:spcPts val="300"/>
                        </a:spcBef>
                        <a:spcAft>
                          <a:spcPts val="720"/>
                        </a:spcAft>
                      </a:pPr>
                      <a:r>
                        <a:rPr lang="en-US" sz="700" dirty="0">
                          <a:effectLst/>
                          <a:latin typeface="+mj-lt"/>
                        </a:rPr>
                        <a:t> </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lumMod val="95000"/>
                      </a:schemeClr>
                    </a:solidFill>
                  </a:tcPr>
                </a:tc>
                <a:extLst>
                  <a:ext uri="{0D108BD9-81ED-4DB2-BD59-A6C34878D82A}">
                    <a16:rowId xmlns:a16="http://schemas.microsoft.com/office/drawing/2014/main" val="423050362"/>
                  </a:ext>
                </a:extLst>
              </a:tr>
              <a:tr h="101600">
                <a:tc>
                  <a:txBody>
                    <a:bodyPr/>
                    <a:lstStyle/>
                    <a:p>
                      <a:pPr marL="0" marR="0" indent="109855">
                        <a:spcBef>
                          <a:spcPts val="300"/>
                        </a:spcBef>
                        <a:spcAft>
                          <a:spcPts val="720"/>
                        </a:spcAft>
                      </a:pPr>
                      <a:r>
                        <a:rPr lang="en-US" sz="700" dirty="0">
                          <a:effectLst/>
                          <a:latin typeface="+mj-lt"/>
                        </a:rPr>
                        <a:t> </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lnB w="12700" cap="flat" cmpd="sng" algn="ctr">
                      <a:solidFill>
                        <a:srgbClr val="1E6A53"/>
                      </a:solidFill>
                      <a:prstDash val="solid"/>
                      <a:round/>
                      <a:headEnd type="none" w="med" len="med"/>
                      <a:tailEnd type="none" w="med" len="med"/>
                    </a:lnB>
                    <a:noFill/>
                  </a:tcPr>
                </a:tc>
                <a:tc>
                  <a:txBody>
                    <a:bodyPr/>
                    <a:lstStyle/>
                    <a:p>
                      <a:pPr marL="0" marR="0" algn="ctr">
                        <a:spcBef>
                          <a:spcPts val="300"/>
                        </a:spcBef>
                        <a:spcAft>
                          <a:spcPts val="720"/>
                        </a:spcAft>
                      </a:pPr>
                      <a:r>
                        <a:rPr lang="en-US" sz="700" dirty="0">
                          <a:effectLst/>
                          <a:latin typeface="+mj-lt"/>
                        </a:rPr>
                        <a:t> </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lnB w="12700" cap="flat" cmpd="sng" algn="ctr">
                      <a:solidFill>
                        <a:srgbClr val="1E6A53"/>
                      </a:solidFill>
                      <a:prstDash val="solid"/>
                      <a:round/>
                      <a:headEnd type="none" w="med" len="med"/>
                      <a:tailEnd type="none" w="med" len="med"/>
                    </a:lnB>
                    <a:noFill/>
                  </a:tcPr>
                </a:tc>
                <a:tc>
                  <a:txBody>
                    <a:bodyPr/>
                    <a:lstStyle/>
                    <a:p>
                      <a:pPr marL="0" marR="0" algn="ctr">
                        <a:spcBef>
                          <a:spcPts val="300"/>
                        </a:spcBef>
                        <a:spcAft>
                          <a:spcPts val="720"/>
                        </a:spcAft>
                      </a:pPr>
                      <a:r>
                        <a:rPr lang="en-US" sz="700" dirty="0">
                          <a:effectLst/>
                          <a:latin typeface="+mj-lt"/>
                        </a:rPr>
                        <a:t> </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lnB w="12700" cap="flat" cmpd="sng" algn="ctr">
                      <a:solidFill>
                        <a:srgbClr val="1E6A53"/>
                      </a:solidFill>
                      <a:prstDash val="solid"/>
                      <a:round/>
                      <a:headEnd type="none" w="med" len="med"/>
                      <a:tailEnd type="none" w="med" len="med"/>
                    </a:lnB>
                    <a:noFill/>
                  </a:tcPr>
                </a:tc>
                <a:extLst>
                  <a:ext uri="{0D108BD9-81ED-4DB2-BD59-A6C34878D82A}">
                    <a16:rowId xmlns:a16="http://schemas.microsoft.com/office/drawing/2014/main" val="3764209791"/>
                  </a:ext>
                </a:extLst>
              </a:tr>
              <a:tr h="81280">
                <a:tc gridSpan="3">
                  <a:txBody>
                    <a:bodyPr/>
                    <a:lstStyle/>
                    <a:p>
                      <a:pPr marL="0" marR="0">
                        <a:spcBef>
                          <a:spcPts val="300"/>
                        </a:spcBef>
                        <a:spcAft>
                          <a:spcPts val="300"/>
                        </a:spcAft>
                      </a:pPr>
                      <a:r>
                        <a:rPr lang="en-US" sz="500" baseline="30000" dirty="0">
                          <a:effectLst/>
                          <a:latin typeface="+mj-lt"/>
                        </a:rPr>
                        <a:t>Cox   </a:t>
                      </a:r>
                      <a:r>
                        <a:rPr lang="en-US" sz="500" dirty="0" err="1">
                          <a:effectLst/>
                          <a:latin typeface="+mj-lt"/>
                        </a:rPr>
                        <a:t>Cox</a:t>
                      </a:r>
                      <a:r>
                        <a:rPr lang="en-US" sz="500" dirty="0">
                          <a:effectLst/>
                          <a:latin typeface="+mj-lt"/>
                        </a:rPr>
                        <a:t> Proportional Hazard model</a:t>
                      </a:r>
                      <a:endParaRPr lang="en-US" sz="500" dirty="0">
                        <a:effectLst/>
                        <a:latin typeface="+mj-lt"/>
                        <a:ea typeface="Times New Roman" panose="02020603050405020304" pitchFamily="18" charset="0"/>
                        <a:cs typeface="Times New Roman" panose="02020603050405020304" pitchFamily="18" charset="0"/>
                      </a:endParaRPr>
                    </a:p>
                  </a:txBody>
                  <a:tcPr marL="0" marR="0" marT="0" marB="0" anchor="ctr">
                    <a:lnL>
                      <a:noFill/>
                    </a:lnL>
                    <a:lnR>
                      <a:noFill/>
                    </a:lnR>
                    <a:lnT w="12700" cap="flat" cmpd="sng" algn="ctr">
                      <a:solidFill>
                        <a:srgbClr val="1E6A5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59301092"/>
                  </a:ext>
                </a:extLst>
              </a:tr>
              <a:tr h="84507">
                <a:tc gridSpan="3">
                  <a:txBody>
                    <a:bodyPr/>
                    <a:lstStyle/>
                    <a:p>
                      <a:pPr marL="0" marR="0">
                        <a:spcBef>
                          <a:spcPts val="300"/>
                        </a:spcBef>
                        <a:spcAft>
                          <a:spcPts val="300"/>
                        </a:spcAft>
                      </a:pPr>
                      <a:r>
                        <a:rPr lang="en-US" sz="500" baseline="30000" dirty="0">
                          <a:effectLst/>
                          <a:latin typeface="+mj-lt"/>
                        </a:rPr>
                        <a:t>¥      </a:t>
                      </a:r>
                      <a:r>
                        <a:rPr lang="en-US" sz="500" dirty="0">
                          <a:effectLst/>
                          <a:latin typeface="+mj-lt"/>
                        </a:rPr>
                        <a:t>ZCTA used as Frailty term, and median household income is included as a covariate</a:t>
                      </a:r>
                      <a:endParaRPr lang="en-US" sz="500" dirty="0">
                        <a:effectLst/>
                        <a:latin typeface="+mj-lt"/>
                        <a:ea typeface="Times New Roman" panose="02020603050405020304" pitchFamily="18" charset="0"/>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0455768"/>
                  </a:ext>
                </a:extLst>
              </a:tr>
              <a:tr h="162560">
                <a:tc gridSpan="3">
                  <a:txBody>
                    <a:bodyPr/>
                    <a:lstStyle/>
                    <a:p>
                      <a:pPr marL="0" marR="0">
                        <a:spcBef>
                          <a:spcPts val="300"/>
                        </a:spcBef>
                        <a:spcAft>
                          <a:spcPts val="300"/>
                        </a:spcAft>
                      </a:pPr>
                      <a:r>
                        <a:rPr lang="en-US" sz="500" dirty="0">
                          <a:effectLst/>
                          <a:latin typeface="+mj-lt"/>
                        </a:rPr>
                        <a:t>Model covariates (All models): Year of HIV Diagnosis, Sex at Birth, Race/Ethnicity, Age at Diagnosis, Method of Transmission, Stage 3 at Diagnosis</a:t>
                      </a:r>
                      <a:endParaRPr lang="en-US" sz="500" dirty="0">
                        <a:effectLst/>
                        <a:latin typeface="+mj-lt"/>
                        <a:ea typeface="Times New Roman" panose="02020603050405020304" pitchFamily="18" charset="0"/>
                        <a:cs typeface="Times New Roman" panose="02020603050405020304" pitchFamily="18" charset="0"/>
                      </a:endParaRPr>
                    </a:p>
                  </a:txBody>
                  <a:tcPr marL="0" marR="0" marT="0" marB="0" anchor="ctr">
                    <a:lnL>
                      <a:noFill/>
                    </a:lnL>
                    <a:lnR>
                      <a:noFill/>
                    </a:lnR>
                    <a:lnT>
                      <a:noFill/>
                    </a:lnT>
                    <a:lnB w="12700" cap="flat" cmpd="sng" algn="ctr">
                      <a:solidFill>
                        <a:srgbClr val="1E6A53"/>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05372615"/>
                  </a:ext>
                </a:extLst>
              </a:tr>
            </a:tbl>
          </a:graphicData>
        </a:graphic>
      </p:graphicFrame>
      <p:pic>
        <p:nvPicPr>
          <p:cNvPr id="6" name="Content Placeholder 2">
            <a:extLst>
              <a:ext uri="{FF2B5EF4-FFF2-40B4-BE49-F238E27FC236}">
                <a16:creationId xmlns:a16="http://schemas.microsoft.com/office/drawing/2014/main" id="{4AD8CD77-25DB-AC2E-2FB6-60BE488C0675}"/>
              </a:ext>
            </a:extLst>
          </p:cNvPr>
          <p:cNvPicPr>
            <a:picLocks noChangeAspect="1"/>
          </p:cNvPicPr>
          <p:nvPr/>
        </p:nvPicPr>
        <p:blipFill rotWithShape="1">
          <a:blip r:embed="rId4"/>
          <a:srcRect l="2473" t="1192" r="1997"/>
          <a:stretch/>
        </p:blipFill>
        <p:spPr>
          <a:xfrm>
            <a:off x="4674344" y="1068218"/>
            <a:ext cx="2805495" cy="2010892"/>
          </a:xfrm>
          <a:prstGeom prst="rect">
            <a:avLst/>
          </a:prstGeom>
          <a:ln>
            <a:noFill/>
          </a:ln>
        </p:spPr>
      </p:pic>
      <p:pic>
        <p:nvPicPr>
          <p:cNvPr id="11" name="Picture 10">
            <a:extLst>
              <a:ext uri="{FF2B5EF4-FFF2-40B4-BE49-F238E27FC236}">
                <a16:creationId xmlns:a16="http://schemas.microsoft.com/office/drawing/2014/main" id="{26A235AB-B061-E19A-ED3F-3EDBFE206C76}"/>
              </a:ext>
            </a:extLst>
          </p:cNvPr>
          <p:cNvPicPr>
            <a:picLocks noChangeAspect="1"/>
          </p:cNvPicPr>
          <p:nvPr/>
        </p:nvPicPr>
        <p:blipFill rotWithShape="1">
          <a:blip r:embed="rId5"/>
          <a:srcRect l="4730" r="6098" b="19187"/>
          <a:stretch/>
        </p:blipFill>
        <p:spPr>
          <a:xfrm>
            <a:off x="6794779" y="5951683"/>
            <a:ext cx="683800" cy="636129"/>
          </a:xfrm>
          <a:prstGeom prst="rect">
            <a:avLst/>
          </a:prstGeom>
        </p:spPr>
      </p:pic>
      <p:sp>
        <p:nvSpPr>
          <p:cNvPr id="7" name="TextBox 6"/>
          <p:cNvSpPr txBox="1"/>
          <p:nvPr/>
        </p:nvSpPr>
        <p:spPr>
          <a:xfrm>
            <a:off x="2484628" y="270196"/>
            <a:ext cx="7222751" cy="584775"/>
          </a:xfrm>
          <a:prstGeom prst="rect">
            <a:avLst/>
          </a:prstGeom>
          <a:noFill/>
        </p:spPr>
        <p:txBody>
          <a:bodyPr wrap="square" lIns="0" rtlCol="0">
            <a:spAutoFit/>
          </a:bodyPr>
          <a:lstStyle/>
          <a:p>
            <a:pPr algn="ctr" defTabSz="457189"/>
            <a:r>
              <a:rPr lang="en-US" sz="1600" b="1" spc="225" dirty="0">
                <a:solidFill>
                  <a:prstClr val="black"/>
                </a:solidFill>
                <a:latin typeface="Arial" panose="020B0604020202020204" pitchFamily="34" charset="0"/>
                <a:cs typeface="Arial" panose="020B0604020202020204" pitchFamily="34" charset="0"/>
              </a:rPr>
              <a:t>IMPACT OF REDLINING ON TIME TO VIRAL SUPPRESSION AMONG PERSONS DIAGNOSED WITH HIV</a:t>
            </a:r>
          </a:p>
        </p:txBody>
      </p:sp>
      <p:sp>
        <p:nvSpPr>
          <p:cNvPr id="8" name="TextBox 7"/>
          <p:cNvSpPr txBox="1"/>
          <p:nvPr/>
        </p:nvSpPr>
        <p:spPr>
          <a:xfrm>
            <a:off x="1622778" y="795097"/>
            <a:ext cx="9072572" cy="169277"/>
          </a:xfrm>
          <a:prstGeom prst="rect">
            <a:avLst/>
          </a:prstGeom>
          <a:noFill/>
        </p:spPr>
        <p:txBody>
          <a:bodyPr wrap="square" lIns="0" rtlCol="0">
            <a:spAutoFit/>
          </a:bodyPr>
          <a:lstStyle/>
          <a:p>
            <a:pPr algn="ctr" defTabSz="457189"/>
            <a:r>
              <a:rPr lang="en-US" sz="500" spc="225" dirty="0">
                <a:solidFill>
                  <a:srgbClr val="1E6A53"/>
                </a:solidFill>
                <a:latin typeface="Arial" panose="020B0604020202020204" pitchFamily="34" charset="0"/>
                <a:cs typeface="Arial" panose="020B0604020202020204" pitchFamily="34" charset="0"/>
              </a:rPr>
              <a:t>Lauren Ostrenga</a:t>
            </a:r>
            <a:r>
              <a:rPr lang="en-US" sz="500" dirty="0">
                <a:solidFill>
                  <a:srgbClr val="1E6A53"/>
                </a:solidFill>
                <a:latin typeface="Arial" panose="020B0604020202020204" pitchFamily="34" charset="0"/>
                <a:cs typeface="Arial" panose="020B0604020202020204" pitchFamily="34" charset="0"/>
              </a:rPr>
              <a:t>¹</a:t>
            </a:r>
            <a:r>
              <a:rPr lang="en-US" sz="500" spc="225" dirty="0">
                <a:solidFill>
                  <a:srgbClr val="1E6A53"/>
                </a:solidFill>
                <a:latin typeface="Arial" panose="020B0604020202020204" pitchFamily="34" charset="0"/>
                <a:cs typeface="Arial" panose="020B0604020202020204" pitchFamily="34" charset="0"/>
              </a:rPr>
              <a:t>, John R. Bassler</a:t>
            </a:r>
            <a:r>
              <a:rPr lang="en-US" sz="500" spc="225" baseline="30000" dirty="0">
                <a:solidFill>
                  <a:srgbClr val="1E6A53"/>
                </a:solidFill>
                <a:latin typeface="Arial" panose="020B0604020202020204" pitchFamily="34" charset="0"/>
                <a:cs typeface="Arial" panose="020B0604020202020204" pitchFamily="34" charset="0"/>
              </a:rPr>
              <a:t>2</a:t>
            </a:r>
            <a:r>
              <a:rPr lang="en-US" sz="500" spc="225" dirty="0">
                <a:solidFill>
                  <a:srgbClr val="1E6A53"/>
                </a:solidFill>
                <a:latin typeface="Arial" panose="020B0604020202020204" pitchFamily="34" charset="0"/>
                <a:cs typeface="Arial" panose="020B0604020202020204" pitchFamily="34" charset="0"/>
              </a:rPr>
              <a:t>, Dustin M. Long</a:t>
            </a:r>
            <a:r>
              <a:rPr lang="en-US" sz="500" dirty="0">
                <a:solidFill>
                  <a:srgbClr val="1E6A53"/>
                </a:solidFill>
                <a:latin typeface="Arial" panose="020B0604020202020204" pitchFamily="34" charset="0"/>
                <a:cs typeface="Arial" panose="020B0604020202020204" pitchFamily="34" charset="0"/>
              </a:rPr>
              <a:t> </a:t>
            </a:r>
            <a:r>
              <a:rPr lang="en-US" sz="500" spc="225" baseline="30000" dirty="0">
                <a:solidFill>
                  <a:srgbClr val="1E6A53"/>
                </a:solidFill>
                <a:latin typeface="Arial" panose="020B0604020202020204" pitchFamily="34" charset="0"/>
                <a:cs typeface="Arial" panose="020B0604020202020204" pitchFamily="34" charset="0"/>
              </a:rPr>
              <a:t>2</a:t>
            </a:r>
            <a:r>
              <a:rPr lang="en-US" sz="500" dirty="0">
                <a:solidFill>
                  <a:srgbClr val="1E6A53"/>
                </a:solidFill>
                <a:latin typeface="Arial" panose="020B0604020202020204" pitchFamily="34" charset="0"/>
                <a:cs typeface="Arial" panose="020B0604020202020204" pitchFamily="34" charset="0"/>
              </a:rPr>
              <a:t> </a:t>
            </a:r>
            <a:r>
              <a:rPr lang="en-US" sz="500" spc="225" dirty="0">
                <a:solidFill>
                  <a:srgbClr val="1E6A53"/>
                </a:solidFill>
                <a:latin typeface="Arial" panose="020B0604020202020204" pitchFamily="34" charset="0"/>
                <a:cs typeface="Arial" panose="020B0604020202020204" pitchFamily="34" charset="0"/>
              </a:rPr>
              <a:t>, Mariel </a:t>
            </a:r>
            <a:r>
              <a:rPr lang="en-US" sz="500" spc="225" dirty="0" err="1">
                <a:solidFill>
                  <a:srgbClr val="1E6A53"/>
                </a:solidFill>
                <a:latin typeface="Arial" panose="020B0604020202020204" pitchFamily="34" charset="0"/>
                <a:cs typeface="Arial" panose="020B0604020202020204" pitchFamily="34" charset="0"/>
              </a:rPr>
              <a:t>Parman</a:t>
            </a:r>
            <a:r>
              <a:rPr lang="en-US" sz="500" dirty="0">
                <a:solidFill>
                  <a:srgbClr val="1E6A53"/>
                </a:solidFill>
                <a:latin typeface="Arial" panose="020B0604020202020204" pitchFamily="34" charset="0"/>
                <a:cs typeface="Arial" panose="020B0604020202020204" pitchFamily="34" charset="0"/>
              </a:rPr>
              <a:t> ³</a:t>
            </a:r>
            <a:r>
              <a:rPr lang="en-US" sz="500" spc="225" dirty="0">
                <a:solidFill>
                  <a:srgbClr val="1E6A53"/>
                </a:solidFill>
                <a:latin typeface="Arial" panose="020B0604020202020204" pitchFamily="34" charset="0"/>
                <a:cs typeface="Arial" panose="020B0604020202020204" pitchFamily="34" charset="0"/>
              </a:rPr>
              <a:t>, Michael J. </a:t>
            </a:r>
            <a:r>
              <a:rPr lang="en-US" sz="500" spc="225" dirty="0" err="1">
                <a:solidFill>
                  <a:srgbClr val="1E6A53"/>
                </a:solidFill>
                <a:latin typeface="Arial" panose="020B0604020202020204" pitchFamily="34" charset="0"/>
                <a:cs typeface="Arial" panose="020B0604020202020204" pitchFamily="34" charset="0"/>
              </a:rPr>
              <a:t>Mugavero</a:t>
            </a:r>
            <a:r>
              <a:rPr lang="en-US" sz="500" dirty="0">
                <a:solidFill>
                  <a:srgbClr val="1E6A53"/>
                </a:solidFill>
                <a:latin typeface="Arial" panose="020B0604020202020204" pitchFamily="34" charset="0"/>
                <a:cs typeface="Arial" panose="020B0604020202020204" pitchFamily="34" charset="0"/>
              </a:rPr>
              <a:t> ³</a:t>
            </a:r>
            <a:r>
              <a:rPr lang="en-US" sz="500" spc="225" dirty="0">
                <a:solidFill>
                  <a:srgbClr val="1E6A53"/>
                </a:solidFill>
                <a:latin typeface="Arial" panose="020B0604020202020204" pitchFamily="34" charset="0"/>
                <a:cs typeface="Arial" panose="020B0604020202020204" pitchFamily="34" charset="0"/>
              </a:rPr>
              <a:t>, </a:t>
            </a:r>
            <a:r>
              <a:rPr lang="en-US" sz="500" spc="225" dirty="0" err="1">
                <a:solidFill>
                  <a:srgbClr val="1E6A53"/>
                </a:solidFill>
                <a:latin typeface="Arial" panose="020B0604020202020204" pitchFamily="34" charset="0"/>
                <a:cs typeface="Arial" panose="020B0604020202020204" pitchFamily="34" charset="0"/>
              </a:rPr>
              <a:t>Ariann</a:t>
            </a:r>
            <a:r>
              <a:rPr lang="en-US" sz="500" spc="225" dirty="0">
                <a:solidFill>
                  <a:srgbClr val="1E6A53"/>
                </a:solidFill>
                <a:latin typeface="Arial" panose="020B0604020202020204" pitchFamily="34" charset="0"/>
                <a:cs typeface="Arial" panose="020B0604020202020204" pitchFamily="34" charset="0"/>
              </a:rPr>
              <a:t> F. </a:t>
            </a:r>
            <a:r>
              <a:rPr lang="en-US" sz="500" spc="225" dirty="0" err="1">
                <a:solidFill>
                  <a:srgbClr val="1E6A53"/>
                </a:solidFill>
                <a:latin typeface="Arial" panose="020B0604020202020204" pitchFamily="34" charset="0"/>
                <a:cs typeface="Arial" panose="020B0604020202020204" pitchFamily="34" charset="0"/>
              </a:rPr>
              <a:t>Nassel</a:t>
            </a:r>
            <a:r>
              <a:rPr lang="en-US" sz="500" dirty="0">
                <a:solidFill>
                  <a:srgbClr val="1E6A53"/>
                </a:solidFill>
                <a:latin typeface="Arial" panose="020B0604020202020204" pitchFamily="34" charset="0"/>
                <a:cs typeface="Arial" panose="020B0604020202020204" pitchFamily="34" charset="0"/>
              </a:rPr>
              <a:t> ⁴</a:t>
            </a:r>
            <a:r>
              <a:rPr lang="en-US" sz="500" spc="225" dirty="0">
                <a:solidFill>
                  <a:srgbClr val="1E6A53"/>
                </a:solidFill>
                <a:latin typeface="Arial" panose="020B0604020202020204" pitchFamily="34" charset="0"/>
                <a:cs typeface="Arial" panose="020B0604020202020204" pitchFamily="34" charset="0"/>
              </a:rPr>
              <a:t>, Emily B. Levitan⁵, </a:t>
            </a:r>
            <a:r>
              <a:rPr lang="en-US" sz="500" spc="225" dirty="0" err="1">
                <a:solidFill>
                  <a:srgbClr val="1E6A53"/>
                </a:solidFill>
                <a:latin typeface="Arial" panose="020B0604020202020204" pitchFamily="34" charset="0"/>
                <a:cs typeface="Arial" panose="020B0604020202020204" pitchFamily="34" charset="0"/>
              </a:rPr>
              <a:t>Aadia</a:t>
            </a:r>
            <a:r>
              <a:rPr lang="en-US" sz="500" spc="225" dirty="0">
                <a:solidFill>
                  <a:srgbClr val="1E6A53"/>
                </a:solidFill>
                <a:latin typeface="Arial" panose="020B0604020202020204" pitchFamily="34" charset="0"/>
                <a:cs typeface="Arial" panose="020B0604020202020204" pitchFamily="34" charset="0"/>
              </a:rPr>
              <a:t> Rana</a:t>
            </a:r>
            <a:r>
              <a:rPr lang="en-US" sz="500" dirty="0">
                <a:solidFill>
                  <a:srgbClr val="1E6A53"/>
                </a:solidFill>
                <a:latin typeface="Arial" panose="020B0604020202020204" pitchFamily="34" charset="0"/>
                <a:cs typeface="Arial" panose="020B0604020202020204" pitchFamily="34" charset="0"/>
              </a:rPr>
              <a:t> ³</a:t>
            </a:r>
            <a:r>
              <a:rPr lang="en-US" sz="500" spc="225" dirty="0">
                <a:solidFill>
                  <a:srgbClr val="1E6A53"/>
                </a:solidFill>
                <a:latin typeface="Arial" panose="020B0604020202020204" pitchFamily="34" charset="0"/>
                <a:cs typeface="Arial" panose="020B0604020202020204" pitchFamily="34" charset="0"/>
              </a:rPr>
              <a:t>, D. Scott Batey⁶</a:t>
            </a:r>
          </a:p>
        </p:txBody>
      </p:sp>
      <p:graphicFrame>
        <p:nvGraphicFramePr>
          <p:cNvPr id="12" name="Table 11">
            <a:extLst>
              <a:ext uri="{FF2B5EF4-FFF2-40B4-BE49-F238E27FC236}">
                <a16:creationId xmlns:a16="http://schemas.microsoft.com/office/drawing/2014/main" id="{BE1B679A-F84F-D91A-A533-DAB4AA1C581F}"/>
              </a:ext>
            </a:extLst>
          </p:cNvPr>
          <p:cNvGraphicFramePr>
            <a:graphicFrameLocks noGrp="1"/>
          </p:cNvGraphicFramePr>
          <p:nvPr/>
        </p:nvGraphicFramePr>
        <p:xfrm>
          <a:off x="4668911" y="3181847"/>
          <a:ext cx="2816352" cy="3499034"/>
        </p:xfrm>
        <a:graphic>
          <a:graphicData uri="http://schemas.openxmlformats.org/drawingml/2006/table">
            <a:tbl>
              <a:tblPr firstRow="1" bandRow="1">
                <a:tableStyleId>{8EC20E35-A176-4012-BC5E-935CFFF8708E}</a:tableStyleId>
              </a:tblPr>
              <a:tblGrid>
                <a:gridCol w="804672">
                  <a:extLst>
                    <a:ext uri="{9D8B030D-6E8A-4147-A177-3AD203B41FA5}">
                      <a16:colId xmlns:a16="http://schemas.microsoft.com/office/drawing/2014/main" val="422378627"/>
                    </a:ext>
                  </a:extLst>
                </a:gridCol>
                <a:gridCol w="502920">
                  <a:extLst>
                    <a:ext uri="{9D8B030D-6E8A-4147-A177-3AD203B41FA5}">
                      <a16:colId xmlns:a16="http://schemas.microsoft.com/office/drawing/2014/main" val="1277230499"/>
                    </a:ext>
                  </a:extLst>
                </a:gridCol>
                <a:gridCol w="502920">
                  <a:extLst>
                    <a:ext uri="{9D8B030D-6E8A-4147-A177-3AD203B41FA5}">
                      <a16:colId xmlns:a16="http://schemas.microsoft.com/office/drawing/2014/main" val="1960717506"/>
                    </a:ext>
                  </a:extLst>
                </a:gridCol>
                <a:gridCol w="502920">
                  <a:extLst>
                    <a:ext uri="{9D8B030D-6E8A-4147-A177-3AD203B41FA5}">
                      <a16:colId xmlns:a16="http://schemas.microsoft.com/office/drawing/2014/main" val="2096944760"/>
                    </a:ext>
                  </a:extLst>
                </a:gridCol>
                <a:gridCol w="502920">
                  <a:extLst>
                    <a:ext uri="{9D8B030D-6E8A-4147-A177-3AD203B41FA5}">
                      <a16:colId xmlns:a16="http://schemas.microsoft.com/office/drawing/2014/main" val="3832519901"/>
                    </a:ext>
                  </a:extLst>
                </a:gridCol>
              </a:tblGrid>
              <a:tr h="136328">
                <a:tc gridSpan="5">
                  <a:txBody>
                    <a:bodyPr/>
                    <a:lstStyle/>
                    <a:p>
                      <a:pPr marL="54610" marR="0" algn="ctr">
                        <a:lnSpc>
                          <a:spcPct val="107000"/>
                        </a:lnSpc>
                        <a:spcBef>
                          <a:spcPts val="0"/>
                        </a:spcBef>
                        <a:spcAft>
                          <a:spcPts val="0"/>
                        </a:spcAft>
                      </a:pPr>
                      <a:r>
                        <a:rPr lang="en-US" sz="700" dirty="0">
                          <a:effectLst/>
                          <a:latin typeface="+mj-lt"/>
                        </a:rPr>
                        <a:t>Demographics by Redline Status </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lnL>
                      <a:noFill/>
                    </a:lnL>
                    <a:lnR>
                      <a:noFill/>
                    </a:lnR>
                    <a:lnT w="25400" cmpd="sng">
                      <a:noFill/>
                    </a:lnT>
                    <a:lnB w="25400" cmpd="sng">
                      <a:noFill/>
                    </a:lnB>
                    <a:lnTlToBr w="12700" cmpd="sng">
                      <a:noFill/>
                      <a:prstDash val="solid"/>
                    </a:lnTlToBr>
                    <a:lnBlToTr w="12700" cmpd="sng">
                      <a:noFill/>
                      <a:prstDash val="solid"/>
                    </a:lnBlToTr>
                    <a:solidFill>
                      <a:srgbClr val="1E6A5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6411765"/>
                  </a:ext>
                </a:extLst>
              </a:tr>
              <a:tr h="365760">
                <a:tc>
                  <a:txBody>
                    <a:bodyPr/>
                    <a:lstStyle/>
                    <a:p>
                      <a:pPr marL="0" marR="0" algn="ctr">
                        <a:lnSpc>
                          <a:spcPct val="107000"/>
                        </a:lnSpc>
                        <a:spcBef>
                          <a:spcPts val="0"/>
                        </a:spcBef>
                        <a:spcAft>
                          <a:spcPts val="0"/>
                        </a:spcAft>
                      </a:pPr>
                      <a:r>
                        <a:rPr lang="en-US" sz="700" dirty="0">
                          <a:effectLst/>
                          <a:latin typeface="+mj-lt"/>
                        </a:rPr>
                        <a:t> </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b">
                    <a:lnT w="25400" cmpd="sng">
                      <a:noFill/>
                    </a:lnT>
                    <a:lnB w="12700" cap="flat" cmpd="sng" algn="ctr">
                      <a:solidFill>
                        <a:srgbClr val="1E6A53"/>
                      </a:solidFill>
                      <a:prstDash val="solid"/>
                      <a:round/>
                      <a:headEnd type="none" w="med" len="med"/>
                      <a:tailEnd type="none" w="med" len="med"/>
                    </a:lnB>
                    <a:solidFill>
                      <a:schemeClr val="bg1"/>
                    </a:solidFill>
                  </a:tcPr>
                </a:tc>
                <a:tc>
                  <a:txBody>
                    <a:bodyPr/>
                    <a:lstStyle/>
                    <a:p>
                      <a:pPr marL="0" marR="0" algn="ctr">
                        <a:lnSpc>
                          <a:spcPct val="107000"/>
                        </a:lnSpc>
                        <a:spcBef>
                          <a:spcPts val="600"/>
                        </a:spcBef>
                        <a:spcAft>
                          <a:spcPts val="600"/>
                        </a:spcAft>
                      </a:pPr>
                      <a:r>
                        <a:rPr lang="en-US" sz="700" dirty="0">
                          <a:effectLst/>
                          <a:latin typeface="+mj-lt"/>
                        </a:rPr>
                        <a:t>“Redlined”                     HOLC Grade D</a:t>
                      </a:r>
                      <a:br>
                        <a:rPr lang="en-US" sz="700" dirty="0">
                          <a:effectLst/>
                          <a:latin typeface="+mj-lt"/>
                        </a:rPr>
                      </a:br>
                      <a:r>
                        <a:rPr lang="en-US" sz="700" dirty="0">
                          <a:effectLst/>
                          <a:latin typeface="+mj-lt"/>
                        </a:rPr>
                        <a:t>(N = 929)</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lnT w="25400" cmpd="sng">
                      <a:noFill/>
                    </a:lnT>
                    <a:lnB w="12700" cap="flat" cmpd="sng" algn="ctr">
                      <a:solidFill>
                        <a:srgbClr val="1E6A53"/>
                      </a:solidFill>
                      <a:prstDash val="solid"/>
                      <a:round/>
                      <a:headEnd type="none" w="med" len="med"/>
                      <a:tailEnd type="none" w="med" len="med"/>
                    </a:lnB>
                    <a:solidFill>
                      <a:schemeClr val="bg1"/>
                    </a:solidFill>
                  </a:tcPr>
                </a:tc>
                <a:tc>
                  <a:txBody>
                    <a:bodyPr/>
                    <a:lstStyle/>
                    <a:p>
                      <a:pPr marL="0" marR="0" algn="ctr">
                        <a:lnSpc>
                          <a:spcPct val="107000"/>
                        </a:lnSpc>
                        <a:spcBef>
                          <a:spcPts val="600"/>
                        </a:spcBef>
                        <a:spcAft>
                          <a:spcPts val="600"/>
                        </a:spcAft>
                      </a:pPr>
                      <a:r>
                        <a:rPr lang="en-US" sz="700" dirty="0">
                          <a:effectLst/>
                          <a:latin typeface="+mj-lt"/>
                        </a:rPr>
                        <a:t>HOLC Grade      A, B, or C</a:t>
                      </a:r>
                      <a:br>
                        <a:rPr lang="en-US" sz="700" dirty="0">
                          <a:effectLst/>
                          <a:latin typeface="+mj-lt"/>
                        </a:rPr>
                      </a:br>
                      <a:r>
                        <a:rPr lang="en-US" sz="700" dirty="0">
                          <a:effectLst/>
                          <a:latin typeface="+mj-lt"/>
                        </a:rPr>
                        <a:t>(N = 606)</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lnT w="25400" cmpd="sng">
                      <a:noFill/>
                    </a:lnT>
                    <a:lnB w="12700" cap="flat" cmpd="sng" algn="ctr">
                      <a:solidFill>
                        <a:srgbClr val="1E6A53"/>
                      </a:solidFill>
                      <a:prstDash val="solid"/>
                      <a:round/>
                      <a:headEnd type="none" w="med" len="med"/>
                      <a:tailEnd type="none" w="med" len="med"/>
                    </a:lnB>
                    <a:solidFill>
                      <a:schemeClr val="bg1"/>
                    </a:solidFill>
                  </a:tcPr>
                </a:tc>
                <a:tc>
                  <a:txBody>
                    <a:bodyPr/>
                    <a:lstStyle/>
                    <a:p>
                      <a:pPr marL="0" marR="0" algn="ctr">
                        <a:lnSpc>
                          <a:spcPct val="107000"/>
                        </a:lnSpc>
                        <a:spcBef>
                          <a:spcPts val="600"/>
                        </a:spcBef>
                        <a:spcAft>
                          <a:spcPts val="600"/>
                        </a:spcAft>
                      </a:pPr>
                      <a:r>
                        <a:rPr lang="en-US" sz="700" dirty="0">
                          <a:effectLst/>
                          <a:latin typeface="+mj-lt"/>
                        </a:rPr>
                        <a:t>No HOLC    Grade              (N = 1692)</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lnT w="25400" cmpd="sng">
                      <a:noFill/>
                    </a:lnT>
                    <a:lnB w="12700" cap="flat" cmpd="sng" algn="ctr">
                      <a:solidFill>
                        <a:srgbClr val="1E6A53"/>
                      </a:solidFill>
                      <a:prstDash val="solid"/>
                      <a:round/>
                      <a:headEnd type="none" w="med" len="med"/>
                      <a:tailEnd type="none" w="med" len="med"/>
                    </a:lnB>
                    <a:solidFill>
                      <a:schemeClr val="bg1"/>
                    </a:solidFill>
                  </a:tcPr>
                </a:tc>
                <a:tc>
                  <a:txBody>
                    <a:bodyPr/>
                    <a:lstStyle/>
                    <a:p>
                      <a:pPr marL="0" marR="0" algn="ctr">
                        <a:lnSpc>
                          <a:spcPct val="107000"/>
                        </a:lnSpc>
                        <a:spcBef>
                          <a:spcPts val="600"/>
                        </a:spcBef>
                        <a:spcAft>
                          <a:spcPts val="600"/>
                        </a:spcAft>
                      </a:pPr>
                      <a:r>
                        <a:rPr lang="en-US" sz="700" dirty="0">
                          <a:effectLst/>
                          <a:latin typeface="+mj-lt"/>
                        </a:rPr>
                        <a:t>Total</a:t>
                      </a:r>
                      <a:br>
                        <a:rPr lang="en-US" sz="700" dirty="0">
                          <a:effectLst/>
                          <a:latin typeface="+mj-lt"/>
                        </a:rPr>
                      </a:br>
                      <a:r>
                        <a:rPr lang="en-US" sz="700" dirty="0">
                          <a:effectLst/>
                          <a:latin typeface="+mj-lt"/>
                        </a:rPr>
                        <a:t>(N = 3227)</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lnT w="25400" cmpd="sng">
                      <a:noFill/>
                    </a:lnT>
                    <a:lnB w="12700" cap="flat" cmpd="sng" algn="ctr">
                      <a:solidFill>
                        <a:srgbClr val="1E6A53"/>
                      </a:solidFill>
                      <a:prstDash val="solid"/>
                      <a:round/>
                      <a:headEnd type="none" w="med" len="med"/>
                      <a:tailEnd type="none" w="med" len="med"/>
                    </a:lnB>
                    <a:solidFill>
                      <a:schemeClr val="bg1"/>
                    </a:solidFill>
                  </a:tcPr>
                </a:tc>
                <a:extLst>
                  <a:ext uri="{0D108BD9-81ED-4DB2-BD59-A6C34878D82A}">
                    <a16:rowId xmlns:a16="http://schemas.microsoft.com/office/drawing/2014/main" val="672169353"/>
                  </a:ext>
                </a:extLst>
              </a:tr>
              <a:tr h="118872">
                <a:tc gridSpan="2">
                  <a:txBody>
                    <a:bodyPr/>
                    <a:lstStyle/>
                    <a:p>
                      <a:pPr marL="45720" marR="0">
                        <a:lnSpc>
                          <a:spcPct val="107000"/>
                        </a:lnSpc>
                        <a:spcBef>
                          <a:spcPts val="0"/>
                        </a:spcBef>
                        <a:spcAft>
                          <a:spcPts val="0"/>
                        </a:spcAft>
                      </a:pPr>
                      <a:r>
                        <a:rPr lang="en-US" sz="700" b="1" dirty="0">
                          <a:effectLst/>
                          <a:latin typeface="+mj-lt"/>
                        </a:rPr>
                        <a:t>Residence at HIV Diagnosis</a:t>
                      </a:r>
                      <a:r>
                        <a:rPr lang="en-US" sz="700" dirty="0">
                          <a:effectLst/>
                          <a:latin typeface="+mj-lt"/>
                        </a:rPr>
                        <a:t> </a:t>
                      </a:r>
                      <a:endParaRPr lang="en-US" sz="700" dirty="0">
                        <a:effectLst/>
                        <a:latin typeface="+mj-lt"/>
                        <a:cs typeface="Times New Roman" panose="02020603050405020304" pitchFamily="18" charset="0"/>
                      </a:endParaRPr>
                    </a:p>
                  </a:txBody>
                  <a:tcPr marL="0" marR="0" marT="0" marB="0" anchor="ctr">
                    <a:lnT w="12700" cap="flat" cmpd="sng" algn="ctr">
                      <a:solidFill>
                        <a:srgbClr val="1E6A53"/>
                      </a:solidFill>
                      <a:prstDash val="solid"/>
                      <a:round/>
                      <a:headEnd type="none" w="med" len="med"/>
                      <a:tailEnd type="none" w="med" len="med"/>
                    </a:lnT>
                    <a:solidFill>
                      <a:schemeClr val="bg1"/>
                    </a:solidFill>
                  </a:tcPr>
                </a:tc>
                <a:tc hMerge="1">
                  <a:txBody>
                    <a:bodyPr/>
                    <a:lstStyle/>
                    <a:p>
                      <a:pPr marL="0" marR="0" algn="ctr">
                        <a:lnSpc>
                          <a:spcPct val="107000"/>
                        </a:lnSpc>
                        <a:spcBef>
                          <a:spcPts val="0"/>
                        </a:spcBef>
                        <a:spcAft>
                          <a:spcPts val="0"/>
                        </a:spcAft>
                      </a:pPr>
                      <a:r>
                        <a:rPr lang="en-US" sz="600" dirty="0">
                          <a:effectLst/>
                          <a:latin typeface="+mj-lt"/>
                        </a:rPr>
                        <a:t> </a:t>
                      </a:r>
                      <a:endParaRPr lang="en-US" sz="600" dirty="0">
                        <a:effectLst/>
                        <a:latin typeface="+mj-lt"/>
                        <a:ea typeface="Times New Roman" panose="02020603050405020304" pitchFamily="18" charset="0"/>
                        <a:cs typeface="Times New Roman" panose="02020603050405020304" pitchFamily="18" charset="0"/>
                      </a:endParaRPr>
                    </a:p>
                  </a:txBody>
                  <a:tcPr marL="0" marR="0" marT="0" marB="0" anchor="ctr">
                    <a:lnT w="12700" cap="flat" cmpd="sng" algn="ctr">
                      <a:solidFill>
                        <a:srgbClr val="1E6A53"/>
                      </a:solidFill>
                      <a:prstDash val="solid"/>
                      <a:round/>
                      <a:headEnd type="none" w="med" len="med"/>
                      <a:tailEnd type="none" w="med" len="med"/>
                    </a:lnT>
                    <a:solidFill>
                      <a:schemeClr val="bg1"/>
                    </a:solidFill>
                  </a:tcPr>
                </a:tc>
                <a:tc>
                  <a:txBody>
                    <a:bodyPr/>
                    <a:lstStyle/>
                    <a:p>
                      <a:pPr marL="0" marR="0" algn="ctr">
                        <a:lnSpc>
                          <a:spcPct val="107000"/>
                        </a:lnSpc>
                        <a:spcBef>
                          <a:spcPts val="0"/>
                        </a:spcBef>
                        <a:spcAft>
                          <a:spcPts val="0"/>
                        </a:spcAft>
                      </a:pPr>
                      <a:r>
                        <a:rPr lang="en-US" sz="700" dirty="0">
                          <a:effectLst/>
                          <a:latin typeface="+mj-lt"/>
                        </a:rPr>
                        <a:t> </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lnT w="12700" cap="flat" cmpd="sng" algn="ctr">
                      <a:solidFill>
                        <a:srgbClr val="1E6A53"/>
                      </a:solidFill>
                      <a:prstDash val="solid"/>
                      <a:round/>
                      <a:headEnd type="none" w="med" len="med"/>
                      <a:tailEnd type="none" w="med" len="med"/>
                    </a:lnT>
                    <a:solidFill>
                      <a:schemeClr val="bg1"/>
                    </a:solidFill>
                  </a:tcPr>
                </a:tc>
                <a:tc>
                  <a:txBody>
                    <a:bodyPr/>
                    <a:lstStyle/>
                    <a:p>
                      <a:pPr marL="0" marR="0" algn="ctr">
                        <a:lnSpc>
                          <a:spcPct val="107000"/>
                        </a:lnSpc>
                        <a:spcBef>
                          <a:spcPts val="0"/>
                        </a:spcBef>
                        <a:spcAft>
                          <a:spcPts val="0"/>
                        </a:spcAft>
                      </a:pPr>
                      <a:r>
                        <a:rPr lang="en-US" sz="700" dirty="0">
                          <a:effectLst/>
                          <a:latin typeface="+mj-lt"/>
                        </a:rPr>
                        <a:t> </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lnT w="12700" cap="flat" cmpd="sng" algn="ctr">
                      <a:solidFill>
                        <a:srgbClr val="1E6A53"/>
                      </a:solidFill>
                      <a:prstDash val="solid"/>
                      <a:round/>
                      <a:headEnd type="none" w="med" len="med"/>
                      <a:tailEnd type="none" w="med" len="med"/>
                    </a:lnT>
                    <a:solidFill>
                      <a:schemeClr val="bg1"/>
                    </a:solidFill>
                  </a:tcPr>
                </a:tc>
                <a:tc>
                  <a:txBody>
                    <a:bodyPr/>
                    <a:lstStyle/>
                    <a:p>
                      <a:pPr marL="0" marR="0" algn="ctr">
                        <a:lnSpc>
                          <a:spcPct val="107000"/>
                        </a:lnSpc>
                        <a:spcBef>
                          <a:spcPts val="0"/>
                        </a:spcBef>
                        <a:spcAft>
                          <a:spcPts val="0"/>
                        </a:spcAft>
                      </a:pPr>
                      <a:r>
                        <a:rPr lang="en-US" sz="700" dirty="0">
                          <a:effectLst/>
                          <a:latin typeface="+mj-lt"/>
                        </a:rPr>
                        <a:t> </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lnT w="12700" cap="flat" cmpd="sng" algn="ctr">
                      <a:solidFill>
                        <a:srgbClr val="1E6A53"/>
                      </a:solidFill>
                      <a:prstDash val="solid"/>
                      <a:round/>
                      <a:headEnd type="none" w="med" len="med"/>
                      <a:tailEnd type="none" w="med" len="med"/>
                    </a:lnT>
                    <a:solidFill>
                      <a:schemeClr val="bg1"/>
                    </a:solidFill>
                  </a:tcPr>
                </a:tc>
                <a:extLst>
                  <a:ext uri="{0D108BD9-81ED-4DB2-BD59-A6C34878D82A}">
                    <a16:rowId xmlns:a16="http://schemas.microsoft.com/office/drawing/2014/main" val="3938121335"/>
                  </a:ext>
                </a:extLst>
              </a:tr>
              <a:tr h="118872">
                <a:tc>
                  <a:txBody>
                    <a:bodyPr/>
                    <a:lstStyle/>
                    <a:p>
                      <a:pPr marL="109538" marR="0" indent="6350">
                        <a:lnSpc>
                          <a:spcPct val="107000"/>
                        </a:lnSpc>
                        <a:spcBef>
                          <a:spcPts val="0"/>
                        </a:spcBef>
                        <a:spcAft>
                          <a:spcPts val="0"/>
                        </a:spcAft>
                      </a:pPr>
                      <a:r>
                        <a:rPr lang="en-US" sz="700" dirty="0">
                          <a:effectLst/>
                          <a:latin typeface="+mj-lt"/>
                        </a:rPr>
                        <a:t>New Orleans, LA</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lumMod val="95000"/>
                      </a:schemeClr>
                    </a:solidFill>
                  </a:tcPr>
                </a:tc>
                <a:tc>
                  <a:txBody>
                    <a:bodyPr/>
                    <a:lstStyle/>
                    <a:p>
                      <a:pPr marL="0" marR="0" algn="ctr">
                        <a:lnSpc>
                          <a:spcPct val="107000"/>
                        </a:lnSpc>
                        <a:spcBef>
                          <a:spcPts val="0"/>
                        </a:spcBef>
                        <a:spcAft>
                          <a:spcPts val="0"/>
                        </a:spcAft>
                      </a:pPr>
                      <a:r>
                        <a:rPr lang="en-US" sz="700" dirty="0">
                          <a:effectLst/>
                          <a:latin typeface="+mj-lt"/>
                        </a:rPr>
                        <a:t>848 (91.3%)</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lumMod val="95000"/>
                      </a:schemeClr>
                    </a:solidFill>
                  </a:tcPr>
                </a:tc>
                <a:tc>
                  <a:txBody>
                    <a:bodyPr/>
                    <a:lstStyle/>
                    <a:p>
                      <a:pPr marL="0" marR="0" algn="ctr">
                        <a:lnSpc>
                          <a:spcPct val="107000"/>
                        </a:lnSpc>
                        <a:spcBef>
                          <a:spcPts val="0"/>
                        </a:spcBef>
                        <a:spcAft>
                          <a:spcPts val="0"/>
                        </a:spcAft>
                      </a:pPr>
                      <a:r>
                        <a:rPr lang="en-US" sz="700" dirty="0">
                          <a:effectLst/>
                          <a:latin typeface="+mj-lt"/>
                        </a:rPr>
                        <a:t>443 (73.1%)</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lumMod val="95000"/>
                      </a:schemeClr>
                    </a:solidFill>
                  </a:tcPr>
                </a:tc>
                <a:tc>
                  <a:txBody>
                    <a:bodyPr/>
                    <a:lstStyle/>
                    <a:p>
                      <a:pPr marL="0" marR="0" algn="ctr">
                        <a:lnSpc>
                          <a:spcPct val="107000"/>
                        </a:lnSpc>
                        <a:spcBef>
                          <a:spcPts val="0"/>
                        </a:spcBef>
                        <a:spcAft>
                          <a:spcPts val="0"/>
                        </a:spcAft>
                      </a:pPr>
                      <a:r>
                        <a:rPr lang="en-US" sz="700" dirty="0">
                          <a:effectLst/>
                          <a:latin typeface="+mj-lt"/>
                        </a:rPr>
                        <a:t>1287 (76.1%)</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lumMod val="95000"/>
                      </a:schemeClr>
                    </a:solidFill>
                  </a:tcPr>
                </a:tc>
                <a:tc>
                  <a:txBody>
                    <a:bodyPr/>
                    <a:lstStyle/>
                    <a:p>
                      <a:pPr marL="0" marR="0" algn="ctr">
                        <a:lnSpc>
                          <a:spcPct val="107000"/>
                        </a:lnSpc>
                        <a:spcBef>
                          <a:spcPts val="0"/>
                        </a:spcBef>
                        <a:spcAft>
                          <a:spcPts val="0"/>
                        </a:spcAft>
                      </a:pPr>
                      <a:r>
                        <a:rPr lang="en-US" sz="700" dirty="0">
                          <a:effectLst/>
                          <a:latin typeface="+mj-lt"/>
                        </a:rPr>
                        <a:t>2578 (79.9%)</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lumMod val="95000"/>
                      </a:schemeClr>
                    </a:solidFill>
                  </a:tcPr>
                </a:tc>
                <a:extLst>
                  <a:ext uri="{0D108BD9-81ED-4DB2-BD59-A6C34878D82A}">
                    <a16:rowId xmlns:a16="http://schemas.microsoft.com/office/drawing/2014/main" val="1424632626"/>
                  </a:ext>
                </a:extLst>
              </a:tr>
              <a:tr h="118872">
                <a:tc>
                  <a:txBody>
                    <a:bodyPr/>
                    <a:lstStyle/>
                    <a:p>
                      <a:pPr marL="109538" marR="0" indent="6350">
                        <a:lnSpc>
                          <a:spcPct val="107000"/>
                        </a:lnSpc>
                        <a:spcBef>
                          <a:spcPts val="0"/>
                        </a:spcBef>
                        <a:spcAft>
                          <a:spcPts val="0"/>
                        </a:spcAft>
                      </a:pPr>
                      <a:r>
                        <a:rPr lang="en-US" sz="700" dirty="0">
                          <a:effectLst/>
                          <a:latin typeface="+mj-lt"/>
                        </a:rPr>
                        <a:t>Shreveport, LA</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marL="0" marR="0" algn="ctr">
                        <a:lnSpc>
                          <a:spcPct val="107000"/>
                        </a:lnSpc>
                        <a:spcBef>
                          <a:spcPts val="0"/>
                        </a:spcBef>
                        <a:spcAft>
                          <a:spcPts val="0"/>
                        </a:spcAft>
                      </a:pPr>
                      <a:r>
                        <a:rPr lang="en-US" sz="700" dirty="0">
                          <a:effectLst/>
                          <a:latin typeface="+mj-lt"/>
                        </a:rPr>
                        <a:t>81 (8.7%)</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marL="0" marR="0" algn="ctr">
                        <a:lnSpc>
                          <a:spcPct val="107000"/>
                        </a:lnSpc>
                        <a:spcBef>
                          <a:spcPts val="0"/>
                        </a:spcBef>
                        <a:spcAft>
                          <a:spcPts val="0"/>
                        </a:spcAft>
                      </a:pPr>
                      <a:r>
                        <a:rPr lang="en-US" sz="700" dirty="0">
                          <a:effectLst/>
                          <a:latin typeface="+mj-lt"/>
                        </a:rPr>
                        <a:t>163 (26.9%)</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marL="0" marR="0" algn="ctr">
                        <a:lnSpc>
                          <a:spcPct val="107000"/>
                        </a:lnSpc>
                        <a:spcBef>
                          <a:spcPts val="0"/>
                        </a:spcBef>
                        <a:spcAft>
                          <a:spcPts val="0"/>
                        </a:spcAft>
                      </a:pPr>
                      <a:r>
                        <a:rPr lang="en-US" sz="700" dirty="0">
                          <a:effectLst/>
                          <a:latin typeface="+mj-lt"/>
                        </a:rPr>
                        <a:t>405 (23.9%)</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marL="0" marR="0" algn="ctr">
                        <a:lnSpc>
                          <a:spcPct val="107000"/>
                        </a:lnSpc>
                        <a:spcBef>
                          <a:spcPts val="0"/>
                        </a:spcBef>
                        <a:spcAft>
                          <a:spcPts val="0"/>
                        </a:spcAft>
                      </a:pPr>
                      <a:r>
                        <a:rPr lang="en-US" sz="700" dirty="0">
                          <a:effectLst/>
                          <a:latin typeface="+mj-lt"/>
                        </a:rPr>
                        <a:t>649 (20.1%)</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3804054629"/>
                  </a:ext>
                </a:extLst>
              </a:tr>
              <a:tr h="118872">
                <a:tc>
                  <a:txBody>
                    <a:bodyPr/>
                    <a:lstStyle/>
                    <a:p>
                      <a:pPr marL="109855" marR="0" indent="109855" algn="ctr">
                        <a:lnSpc>
                          <a:spcPct val="107000"/>
                        </a:lnSpc>
                        <a:spcBef>
                          <a:spcPts val="0"/>
                        </a:spcBef>
                        <a:spcAft>
                          <a:spcPts val="0"/>
                        </a:spcAft>
                      </a:pPr>
                      <a:r>
                        <a:rPr lang="en-US" sz="700" dirty="0">
                          <a:effectLst/>
                          <a:latin typeface="+mj-lt"/>
                        </a:rPr>
                        <a:t> </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lumMod val="95000"/>
                      </a:schemeClr>
                    </a:solidFill>
                  </a:tcPr>
                </a:tc>
                <a:tc>
                  <a:txBody>
                    <a:bodyPr/>
                    <a:lstStyle/>
                    <a:p>
                      <a:pPr marL="0" marR="0" algn="ctr">
                        <a:lnSpc>
                          <a:spcPct val="107000"/>
                        </a:lnSpc>
                        <a:spcBef>
                          <a:spcPts val="0"/>
                        </a:spcBef>
                        <a:spcAft>
                          <a:spcPts val="0"/>
                        </a:spcAft>
                      </a:pPr>
                      <a:r>
                        <a:rPr lang="en-US" sz="700" dirty="0">
                          <a:effectLst/>
                          <a:latin typeface="+mj-lt"/>
                        </a:rPr>
                        <a:t> </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lumMod val="95000"/>
                      </a:schemeClr>
                    </a:solidFill>
                  </a:tcPr>
                </a:tc>
                <a:tc>
                  <a:txBody>
                    <a:bodyPr/>
                    <a:lstStyle/>
                    <a:p>
                      <a:pPr marL="0" marR="0" algn="ctr">
                        <a:lnSpc>
                          <a:spcPct val="107000"/>
                        </a:lnSpc>
                        <a:spcBef>
                          <a:spcPts val="0"/>
                        </a:spcBef>
                        <a:spcAft>
                          <a:spcPts val="0"/>
                        </a:spcAft>
                      </a:pPr>
                      <a:r>
                        <a:rPr lang="en-US" sz="700" dirty="0">
                          <a:effectLst/>
                          <a:latin typeface="+mj-lt"/>
                        </a:rPr>
                        <a:t> </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lumMod val="95000"/>
                      </a:schemeClr>
                    </a:solidFill>
                  </a:tcPr>
                </a:tc>
                <a:tc>
                  <a:txBody>
                    <a:bodyPr/>
                    <a:lstStyle/>
                    <a:p>
                      <a:pPr marL="0" marR="0" algn="ctr">
                        <a:lnSpc>
                          <a:spcPct val="107000"/>
                        </a:lnSpc>
                        <a:spcBef>
                          <a:spcPts val="0"/>
                        </a:spcBef>
                        <a:spcAft>
                          <a:spcPts val="0"/>
                        </a:spcAft>
                      </a:pPr>
                      <a:r>
                        <a:rPr lang="en-US" sz="700" dirty="0">
                          <a:effectLst/>
                          <a:latin typeface="+mj-lt"/>
                        </a:rPr>
                        <a:t> </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lumMod val="95000"/>
                      </a:schemeClr>
                    </a:solidFill>
                  </a:tcPr>
                </a:tc>
                <a:tc>
                  <a:txBody>
                    <a:bodyPr/>
                    <a:lstStyle/>
                    <a:p>
                      <a:pPr marL="0" marR="0" algn="ctr">
                        <a:lnSpc>
                          <a:spcPct val="107000"/>
                        </a:lnSpc>
                        <a:spcBef>
                          <a:spcPts val="0"/>
                        </a:spcBef>
                        <a:spcAft>
                          <a:spcPts val="0"/>
                        </a:spcAft>
                      </a:pPr>
                      <a:r>
                        <a:rPr lang="en-US" sz="700" dirty="0">
                          <a:effectLst/>
                          <a:latin typeface="+mj-lt"/>
                        </a:rPr>
                        <a:t> </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lumMod val="95000"/>
                      </a:schemeClr>
                    </a:solidFill>
                  </a:tcPr>
                </a:tc>
                <a:extLst>
                  <a:ext uri="{0D108BD9-81ED-4DB2-BD59-A6C34878D82A}">
                    <a16:rowId xmlns:a16="http://schemas.microsoft.com/office/drawing/2014/main" val="3125010937"/>
                  </a:ext>
                </a:extLst>
              </a:tr>
              <a:tr h="118872">
                <a:tc>
                  <a:txBody>
                    <a:bodyPr/>
                    <a:lstStyle/>
                    <a:p>
                      <a:pPr marL="45720" marR="0">
                        <a:lnSpc>
                          <a:spcPct val="107000"/>
                        </a:lnSpc>
                        <a:spcBef>
                          <a:spcPts val="0"/>
                        </a:spcBef>
                        <a:spcAft>
                          <a:spcPts val="0"/>
                        </a:spcAft>
                      </a:pPr>
                      <a:r>
                        <a:rPr lang="en-US" sz="700" b="1" dirty="0">
                          <a:effectLst/>
                          <a:latin typeface="+mj-lt"/>
                        </a:rPr>
                        <a:t>Sex at Birth </a:t>
                      </a:r>
                      <a:r>
                        <a:rPr lang="en-US" sz="700" dirty="0">
                          <a:effectLst/>
                          <a:latin typeface="+mj-lt"/>
                        </a:rPr>
                        <a:t>(Male)</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marL="0" marR="0" algn="ctr">
                        <a:lnSpc>
                          <a:spcPct val="107000"/>
                        </a:lnSpc>
                        <a:spcBef>
                          <a:spcPts val="0"/>
                        </a:spcBef>
                        <a:spcAft>
                          <a:spcPts val="0"/>
                        </a:spcAft>
                      </a:pPr>
                      <a:r>
                        <a:rPr lang="en-US" sz="700" dirty="0">
                          <a:effectLst/>
                          <a:latin typeface="+mj-lt"/>
                        </a:rPr>
                        <a:t>734 (79.0%)</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marL="0" marR="0" algn="ctr">
                        <a:lnSpc>
                          <a:spcPct val="107000"/>
                        </a:lnSpc>
                        <a:spcBef>
                          <a:spcPts val="0"/>
                        </a:spcBef>
                        <a:spcAft>
                          <a:spcPts val="0"/>
                        </a:spcAft>
                      </a:pPr>
                      <a:r>
                        <a:rPr lang="en-US" sz="700" dirty="0">
                          <a:effectLst/>
                          <a:latin typeface="+mj-lt"/>
                        </a:rPr>
                        <a:t>458 (75.6%)</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marL="0" marR="0" algn="ctr">
                        <a:lnSpc>
                          <a:spcPct val="107000"/>
                        </a:lnSpc>
                        <a:spcBef>
                          <a:spcPts val="0"/>
                        </a:spcBef>
                        <a:spcAft>
                          <a:spcPts val="0"/>
                        </a:spcAft>
                      </a:pPr>
                      <a:r>
                        <a:rPr lang="en-US" sz="700" dirty="0">
                          <a:effectLst/>
                          <a:latin typeface="+mj-lt"/>
                        </a:rPr>
                        <a:t>1266 (74.8%)</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marL="0" marR="0" algn="ctr">
                        <a:lnSpc>
                          <a:spcPct val="107000"/>
                        </a:lnSpc>
                        <a:spcBef>
                          <a:spcPts val="0"/>
                        </a:spcBef>
                        <a:spcAft>
                          <a:spcPts val="0"/>
                        </a:spcAft>
                      </a:pPr>
                      <a:r>
                        <a:rPr lang="en-US" sz="700" dirty="0">
                          <a:effectLst/>
                          <a:latin typeface="+mj-lt"/>
                        </a:rPr>
                        <a:t>2458 (76.2%)</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2985109102"/>
                  </a:ext>
                </a:extLst>
              </a:tr>
              <a:tr h="118872">
                <a:tc>
                  <a:txBody>
                    <a:bodyPr/>
                    <a:lstStyle/>
                    <a:p>
                      <a:pPr marL="109855" marR="0" indent="109855" algn="ctr">
                        <a:lnSpc>
                          <a:spcPct val="107000"/>
                        </a:lnSpc>
                        <a:spcBef>
                          <a:spcPts val="0"/>
                        </a:spcBef>
                        <a:spcAft>
                          <a:spcPts val="0"/>
                        </a:spcAft>
                      </a:pPr>
                      <a:r>
                        <a:rPr lang="en-US" sz="700" dirty="0">
                          <a:effectLst/>
                          <a:latin typeface="+mj-lt"/>
                        </a:rPr>
                        <a:t> </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lumMod val="95000"/>
                      </a:schemeClr>
                    </a:solidFill>
                  </a:tcPr>
                </a:tc>
                <a:tc>
                  <a:txBody>
                    <a:bodyPr/>
                    <a:lstStyle/>
                    <a:p>
                      <a:pPr marL="0" marR="0" algn="ctr">
                        <a:lnSpc>
                          <a:spcPct val="107000"/>
                        </a:lnSpc>
                        <a:spcBef>
                          <a:spcPts val="0"/>
                        </a:spcBef>
                        <a:spcAft>
                          <a:spcPts val="0"/>
                        </a:spcAft>
                      </a:pPr>
                      <a:r>
                        <a:rPr lang="en-US" sz="700" dirty="0">
                          <a:effectLst/>
                          <a:latin typeface="+mj-lt"/>
                        </a:rPr>
                        <a:t> </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lumMod val="95000"/>
                      </a:schemeClr>
                    </a:solidFill>
                  </a:tcPr>
                </a:tc>
                <a:tc>
                  <a:txBody>
                    <a:bodyPr/>
                    <a:lstStyle/>
                    <a:p>
                      <a:pPr marL="0" marR="0" algn="ctr">
                        <a:lnSpc>
                          <a:spcPct val="107000"/>
                        </a:lnSpc>
                        <a:spcBef>
                          <a:spcPts val="0"/>
                        </a:spcBef>
                        <a:spcAft>
                          <a:spcPts val="0"/>
                        </a:spcAft>
                      </a:pPr>
                      <a:r>
                        <a:rPr lang="en-US" sz="700" dirty="0">
                          <a:effectLst/>
                          <a:latin typeface="+mj-lt"/>
                        </a:rPr>
                        <a:t> </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lumMod val="95000"/>
                      </a:schemeClr>
                    </a:solidFill>
                  </a:tcPr>
                </a:tc>
                <a:tc>
                  <a:txBody>
                    <a:bodyPr/>
                    <a:lstStyle/>
                    <a:p>
                      <a:pPr marL="0" marR="0" algn="ctr">
                        <a:lnSpc>
                          <a:spcPct val="107000"/>
                        </a:lnSpc>
                        <a:spcBef>
                          <a:spcPts val="0"/>
                        </a:spcBef>
                        <a:spcAft>
                          <a:spcPts val="0"/>
                        </a:spcAft>
                      </a:pPr>
                      <a:r>
                        <a:rPr lang="en-US" sz="700" dirty="0">
                          <a:effectLst/>
                          <a:latin typeface="+mj-lt"/>
                        </a:rPr>
                        <a:t> </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lumMod val="95000"/>
                      </a:schemeClr>
                    </a:solidFill>
                  </a:tcPr>
                </a:tc>
                <a:tc>
                  <a:txBody>
                    <a:bodyPr/>
                    <a:lstStyle/>
                    <a:p>
                      <a:pPr marL="0" marR="0" algn="ctr">
                        <a:lnSpc>
                          <a:spcPct val="107000"/>
                        </a:lnSpc>
                        <a:spcBef>
                          <a:spcPts val="0"/>
                        </a:spcBef>
                        <a:spcAft>
                          <a:spcPts val="0"/>
                        </a:spcAft>
                      </a:pPr>
                      <a:r>
                        <a:rPr lang="en-US" sz="700" dirty="0">
                          <a:effectLst/>
                          <a:latin typeface="+mj-lt"/>
                        </a:rPr>
                        <a:t> </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lumMod val="95000"/>
                      </a:schemeClr>
                    </a:solidFill>
                  </a:tcPr>
                </a:tc>
                <a:extLst>
                  <a:ext uri="{0D108BD9-81ED-4DB2-BD59-A6C34878D82A}">
                    <a16:rowId xmlns:a16="http://schemas.microsoft.com/office/drawing/2014/main" val="4227549902"/>
                  </a:ext>
                </a:extLst>
              </a:tr>
              <a:tr h="118872">
                <a:tc>
                  <a:txBody>
                    <a:bodyPr/>
                    <a:lstStyle/>
                    <a:p>
                      <a:pPr marL="45720" marR="0">
                        <a:lnSpc>
                          <a:spcPct val="107000"/>
                        </a:lnSpc>
                        <a:spcBef>
                          <a:spcPts val="0"/>
                        </a:spcBef>
                        <a:spcAft>
                          <a:spcPts val="0"/>
                        </a:spcAft>
                      </a:pPr>
                      <a:r>
                        <a:rPr lang="en-US" sz="700" b="1" dirty="0">
                          <a:effectLst/>
                          <a:latin typeface="+mj-lt"/>
                        </a:rPr>
                        <a:t>Race/Ethnicity</a:t>
                      </a:r>
                      <a:endParaRPr lang="en-US" sz="700" b="1"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marL="0" marR="0" algn="ctr">
                        <a:lnSpc>
                          <a:spcPct val="107000"/>
                        </a:lnSpc>
                        <a:spcBef>
                          <a:spcPts val="0"/>
                        </a:spcBef>
                        <a:spcAft>
                          <a:spcPts val="0"/>
                        </a:spcAft>
                      </a:pPr>
                      <a:r>
                        <a:rPr lang="en-US" sz="700">
                          <a:effectLst/>
                          <a:latin typeface="+mj-lt"/>
                        </a:rPr>
                        <a:t> </a:t>
                      </a:r>
                      <a:endParaRPr lang="en-US" sz="70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marL="0" marR="0" algn="ctr">
                        <a:lnSpc>
                          <a:spcPct val="107000"/>
                        </a:lnSpc>
                        <a:spcBef>
                          <a:spcPts val="0"/>
                        </a:spcBef>
                        <a:spcAft>
                          <a:spcPts val="0"/>
                        </a:spcAft>
                      </a:pPr>
                      <a:r>
                        <a:rPr lang="en-US" sz="700" dirty="0">
                          <a:effectLst/>
                          <a:latin typeface="+mj-lt"/>
                        </a:rPr>
                        <a:t> </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marL="0" marR="0" algn="ctr">
                        <a:lnSpc>
                          <a:spcPct val="107000"/>
                        </a:lnSpc>
                        <a:spcBef>
                          <a:spcPts val="0"/>
                        </a:spcBef>
                        <a:spcAft>
                          <a:spcPts val="0"/>
                        </a:spcAft>
                      </a:pPr>
                      <a:r>
                        <a:rPr lang="en-US" sz="700" dirty="0">
                          <a:effectLst/>
                          <a:latin typeface="+mj-lt"/>
                        </a:rPr>
                        <a:t> </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marL="0" marR="0" algn="ctr">
                        <a:lnSpc>
                          <a:spcPct val="107000"/>
                        </a:lnSpc>
                        <a:spcBef>
                          <a:spcPts val="0"/>
                        </a:spcBef>
                        <a:spcAft>
                          <a:spcPts val="0"/>
                        </a:spcAft>
                      </a:pPr>
                      <a:r>
                        <a:rPr lang="en-US" sz="700" dirty="0">
                          <a:effectLst/>
                          <a:latin typeface="+mj-lt"/>
                        </a:rPr>
                        <a:t> </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3300524214"/>
                  </a:ext>
                </a:extLst>
              </a:tr>
              <a:tr h="118872">
                <a:tc>
                  <a:txBody>
                    <a:bodyPr/>
                    <a:lstStyle/>
                    <a:p>
                      <a:pPr marL="109538" marR="0" indent="6350">
                        <a:lnSpc>
                          <a:spcPct val="107000"/>
                        </a:lnSpc>
                        <a:spcBef>
                          <a:spcPts val="0"/>
                        </a:spcBef>
                        <a:spcAft>
                          <a:spcPts val="0"/>
                        </a:spcAft>
                      </a:pPr>
                      <a:r>
                        <a:rPr lang="en-US" sz="700" dirty="0">
                          <a:effectLst/>
                          <a:latin typeface="+mj-lt"/>
                        </a:rPr>
                        <a:t>Hispanic/Latino</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lumMod val="95000"/>
                      </a:schemeClr>
                    </a:solidFill>
                  </a:tcPr>
                </a:tc>
                <a:tc>
                  <a:txBody>
                    <a:bodyPr/>
                    <a:lstStyle/>
                    <a:p>
                      <a:pPr marL="0" marR="0" algn="ctr">
                        <a:lnSpc>
                          <a:spcPct val="107000"/>
                        </a:lnSpc>
                        <a:spcBef>
                          <a:spcPts val="0"/>
                        </a:spcBef>
                        <a:spcAft>
                          <a:spcPts val="0"/>
                        </a:spcAft>
                      </a:pPr>
                      <a:r>
                        <a:rPr lang="en-US" sz="700" dirty="0">
                          <a:effectLst/>
                          <a:latin typeface="+mj-lt"/>
                        </a:rPr>
                        <a:t>50 (5.4%)</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lumMod val="95000"/>
                      </a:schemeClr>
                    </a:solidFill>
                  </a:tcPr>
                </a:tc>
                <a:tc>
                  <a:txBody>
                    <a:bodyPr/>
                    <a:lstStyle/>
                    <a:p>
                      <a:pPr marL="0" marR="0" algn="ctr">
                        <a:lnSpc>
                          <a:spcPct val="107000"/>
                        </a:lnSpc>
                        <a:spcBef>
                          <a:spcPts val="0"/>
                        </a:spcBef>
                        <a:spcAft>
                          <a:spcPts val="0"/>
                        </a:spcAft>
                      </a:pPr>
                      <a:r>
                        <a:rPr lang="en-US" sz="700" dirty="0">
                          <a:effectLst/>
                          <a:latin typeface="+mj-lt"/>
                        </a:rPr>
                        <a:t>47 (7.8%)</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lumMod val="95000"/>
                      </a:schemeClr>
                    </a:solidFill>
                  </a:tcPr>
                </a:tc>
                <a:tc>
                  <a:txBody>
                    <a:bodyPr/>
                    <a:lstStyle/>
                    <a:p>
                      <a:pPr marL="0" marR="0" algn="ctr">
                        <a:lnSpc>
                          <a:spcPct val="107000"/>
                        </a:lnSpc>
                        <a:spcBef>
                          <a:spcPts val="0"/>
                        </a:spcBef>
                        <a:spcAft>
                          <a:spcPts val="0"/>
                        </a:spcAft>
                      </a:pPr>
                      <a:r>
                        <a:rPr lang="en-US" sz="700" dirty="0">
                          <a:effectLst/>
                          <a:latin typeface="+mj-lt"/>
                        </a:rPr>
                        <a:t>103 (6.1%)</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lumMod val="95000"/>
                      </a:schemeClr>
                    </a:solidFill>
                  </a:tcPr>
                </a:tc>
                <a:tc>
                  <a:txBody>
                    <a:bodyPr/>
                    <a:lstStyle/>
                    <a:p>
                      <a:pPr marL="0" marR="0" algn="ctr">
                        <a:lnSpc>
                          <a:spcPct val="107000"/>
                        </a:lnSpc>
                        <a:spcBef>
                          <a:spcPts val="0"/>
                        </a:spcBef>
                        <a:spcAft>
                          <a:spcPts val="0"/>
                        </a:spcAft>
                      </a:pPr>
                      <a:r>
                        <a:rPr lang="en-US" sz="700" dirty="0">
                          <a:effectLst/>
                          <a:latin typeface="+mj-lt"/>
                        </a:rPr>
                        <a:t>200 (6.2%)</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lumMod val="95000"/>
                      </a:schemeClr>
                    </a:solidFill>
                  </a:tcPr>
                </a:tc>
                <a:extLst>
                  <a:ext uri="{0D108BD9-81ED-4DB2-BD59-A6C34878D82A}">
                    <a16:rowId xmlns:a16="http://schemas.microsoft.com/office/drawing/2014/main" val="3558080670"/>
                  </a:ext>
                </a:extLst>
              </a:tr>
              <a:tr h="118872">
                <a:tc>
                  <a:txBody>
                    <a:bodyPr/>
                    <a:lstStyle/>
                    <a:p>
                      <a:pPr marL="109538" marR="0" indent="6350">
                        <a:lnSpc>
                          <a:spcPct val="107000"/>
                        </a:lnSpc>
                        <a:spcBef>
                          <a:spcPts val="0"/>
                        </a:spcBef>
                        <a:spcAft>
                          <a:spcPts val="0"/>
                        </a:spcAft>
                      </a:pPr>
                      <a:r>
                        <a:rPr lang="en-US" sz="700" dirty="0">
                          <a:effectLst/>
                          <a:latin typeface="+mj-lt"/>
                        </a:rPr>
                        <a:t>Black</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marL="0" marR="0" algn="ctr">
                        <a:lnSpc>
                          <a:spcPct val="107000"/>
                        </a:lnSpc>
                        <a:spcBef>
                          <a:spcPts val="0"/>
                        </a:spcBef>
                        <a:spcAft>
                          <a:spcPts val="0"/>
                        </a:spcAft>
                      </a:pPr>
                      <a:r>
                        <a:rPr lang="en-US" sz="700" dirty="0">
                          <a:effectLst/>
                          <a:latin typeface="+mj-lt"/>
                        </a:rPr>
                        <a:t>688 (74.1%)</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marL="0" marR="0" algn="ctr">
                        <a:lnSpc>
                          <a:spcPct val="107000"/>
                        </a:lnSpc>
                        <a:spcBef>
                          <a:spcPts val="0"/>
                        </a:spcBef>
                        <a:spcAft>
                          <a:spcPts val="0"/>
                        </a:spcAft>
                      </a:pPr>
                      <a:r>
                        <a:rPr lang="en-US" sz="700" dirty="0">
                          <a:effectLst/>
                          <a:latin typeface="+mj-lt"/>
                        </a:rPr>
                        <a:t>385 (63.5%)</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marL="0" marR="0" algn="ctr">
                        <a:lnSpc>
                          <a:spcPct val="107000"/>
                        </a:lnSpc>
                        <a:spcBef>
                          <a:spcPts val="0"/>
                        </a:spcBef>
                        <a:spcAft>
                          <a:spcPts val="0"/>
                        </a:spcAft>
                      </a:pPr>
                      <a:r>
                        <a:rPr lang="en-US" sz="700" dirty="0">
                          <a:effectLst/>
                          <a:latin typeface="+mj-lt"/>
                        </a:rPr>
                        <a:t>1324 (78.3%)</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marL="0" marR="0" algn="ctr">
                        <a:lnSpc>
                          <a:spcPct val="107000"/>
                        </a:lnSpc>
                        <a:spcBef>
                          <a:spcPts val="0"/>
                        </a:spcBef>
                        <a:spcAft>
                          <a:spcPts val="0"/>
                        </a:spcAft>
                      </a:pPr>
                      <a:r>
                        <a:rPr lang="en-US" sz="700" dirty="0">
                          <a:effectLst/>
                          <a:latin typeface="+mj-lt"/>
                        </a:rPr>
                        <a:t>2397 (74.3%)</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1215927771"/>
                  </a:ext>
                </a:extLst>
              </a:tr>
              <a:tr h="118872">
                <a:tc>
                  <a:txBody>
                    <a:bodyPr/>
                    <a:lstStyle/>
                    <a:p>
                      <a:pPr marL="109538" marR="0" indent="6350">
                        <a:lnSpc>
                          <a:spcPct val="107000"/>
                        </a:lnSpc>
                        <a:spcBef>
                          <a:spcPts val="0"/>
                        </a:spcBef>
                        <a:spcAft>
                          <a:spcPts val="0"/>
                        </a:spcAft>
                      </a:pPr>
                      <a:r>
                        <a:rPr lang="en-US" sz="700" dirty="0">
                          <a:effectLst/>
                          <a:latin typeface="+mj-lt"/>
                        </a:rPr>
                        <a:t>White</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lumMod val="95000"/>
                      </a:schemeClr>
                    </a:solidFill>
                  </a:tcPr>
                </a:tc>
                <a:tc>
                  <a:txBody>
                    <a:bodyPr/>
                    <a:lstStyle/>
                    <a:p>
                      <a:pPr marL="0" marR="0" algn="ctr">
                        <a:lnSpc>
                          <a:spcPct val="107000"/>
                        </a:lnSpc>
                        <a:spcBef>
                          <a:spcPts val="0"/>
                        </a:spcBef>
                        <a:spcAft>
                          <a:spcPts val="0"/>
                        </a:spcAft>
                      </a:pPr>
                      <a:r>
                        <a:rPr lang="en-US" sz="700" dirty="0">
                          <a:effectLst/>
                          <a:latin typeface="+mj-lt"/>
                        </a:rPr>
                        <a:t>177 (19.1%)</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lumMod val="95000"/>
                      </a:schemeClr>
                    </a:solidFill>
                  </a:tcPr>
                </a:tc>
                <a:tc>
                  <a:txBody>
                    <a:bodyPr/>
                    <a:lstStyle/>
                    <a:p>
                      <a:pPr marL="0" marR="0" algn="ctr">
                        <a:lnSpc>
                          <a:spcPct val="107000"/>
                        </a:lnSpc>
                        <a:spcBef>
                          <a:spcPts val="0"/>
                        </a:spcBef>
                        <a:spcAft>
                          <a:spcPts val="0"/>
                        </a:spcAft>
                      </a:pPr>
                      <a:r>
                        <a:rPr lang="en-US" sz="700" dirty="0">
                          <a:effectLst/>
                          <a:latin typeface="+mj-lt"/>
                        </a:rPr>
                        <a:t>160 (26.4%)</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lumMod val="95000"/>
                      </a:schemeClr>
                    </a:solidFill>
                  </a:tcPr>
                </a:tc>
                <a:tc>
                  <a:txBody>
                    <a:bodyPr/>
                    <a:lstStyle/>
                    <a:p>
                      <a:pPr marL="0" marR="0" algn="ctr">
                        <a:lnSpc>
                          <a:spcPct val="107000"/>
                        </a:lnSpc>
                        <a:spcBef>
                          <a:spcPts val="0"/>
                        </a:spcBef>
                        <a:spcAft>
                          <a:spcPts val="0"/>
                        </a:spcAft>
                      </a:pPr>
                      <a:r>
                        <a:rPr lang="en-US" sz="700" dirty="0">
                          <a:effectLst/>
                          <a:latin typeface="+mj-lt"/>
                        </a:rPr>
                        <a:t>233 (13.8%)</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lumMod val="95000"/>
                      </a:schemeClr>
                    </a:solidFill>
                  </a:tcPr>
                </a:tc>
                <a:tc>
                  <a:txBody>
                    <a:bodyPr/>
                    <a:lstStyle/>
                    <a:p>
                      <a:pPr marL="0" marR="0" algn="ctr">
                        <a:lnSpc>
                          <a:spcPct val="107000"/>
                        </a:lnSpc>
                        <a:spcBef>
                          <a:spcPts val="0"/>
                        </a:spcBef>
                        <a:spcAft>
                          <a:spcPts val="0"/>
                        </a:spcAft>
                      </a:pPr>
                      <a:r>
                        <a:rPr lang="en-US" sz="700" dirty="0">
                          <a:effectLst/>
                          <a:latin typeface="+mj-lt"/>
                        </a:rPr>
                        <a:t>570 (17.7%)</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lumMod val="95000"/>
                      </a:schemeClr>
                    </a:solidFill>
                  </a:tcPr>
                </a:tc>
                <a:extLst>
                  <a:ext uri="{0D108BD9-81ED-4DB2-BD59-A6C34878D82A}">
                    <a16:rowId xmlns:a16="http://schemas.microsoft.com/office/drawing/2014/main" val="2736672339"/>
                  </a:ext>
                </a:extLst>
              </a:tr>
              <a:tr h="118872">
                <a:tc>
                  <a:txBody>
                    <a:bodyPr/>
                    <a:lstStyle/>
                    <a:p>
                      <a:pPr marL="109538" marR="0" indent="6350">
                        <a:lnSpc>
                          <a:spcPct val="107000"/>
                        </a:lnSpc>
                        <a:spcBef>
                          <a:spcPts val="0"/>
                        </a:spcBef>
                        <a:spcAft>
                          <a:spcPts val="0"/>
                        </a:spcAft>
                      </a:pPr>
                      <a:r>
                        <a:rPr lang="en-US" sz="700" dirty="0">
                          <a:effectLst/>
                          <a:latin typeface="+mj-lt"/>
                        </a:rPr>
                        <a:t>Other races</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marL="0" marR="0" algn="ctr">
                        <a:lnSpc>
                          <a:spcPct val="107000"/>
                        </a:lnSpc>
                        <a:spcBef>
                          <a:spcPts val="0"/>
                        </a:spcBef>
                        <a:spcAft>
                          <a:spcPts val="0"/>
                        </a:spcAft>
                      </a:pPr>
                      <a:r>
                        <a:rPr lang="en-US" sz="700" dirty="0">
                          <a:effectLst/>
                          <a:latin typeface="+mj-lt"/>
                        </a:rPr>
                        <a:t>14 (1.5%)</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marL="0" marR="0" algn="ctr">
                        <a:lnSpc>
                          <a:spcPct val="107000"/>
                        </a:lnSpc>
                        <a:spcBef>
                          <a:spcPts val="0"/>
                        </a:spcBef>
                        <a:spcAft>
                          <a:spcPts val="0"/>
                        </a:spcAft>
                      </a:pPr>
                      <a:r>
                        <a:rPr lang="en-US" sz="700" dirty="0">
                          <a:effectLst/>
                          <a:latin typeface="+mj-lt"/>
                        </a:rPr>
                        <a:t>14 (2.3%)</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marL="0" marR="0" algn="ctr">
                        <a:lnSpc>
                          <a:spcPct val="107000"/>
                        </a:lnSpc>
                        <a:spcBef>
                          <a:spcPts val="0"/>
                        </a:spcBef>
                        <a:spcAft>
                          <a:spcPts val="0"/>
                        </a:spcAft>
                      </a:pPr>
                      <a:r>
                        <a:rPr lang="en-US" sz="700" dirty="0">
                          <a:effectLst/>
                          <a:latin typeface="+mj-lt"/>
                        </a:rPr>
                        <a:t>32 (1.9%)</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marL="0" marR="0" algn="ctr">
                        <a:lnSpc>
                          <a:spcPct val="107000"/>
                        </a:lnSpc>
                        <a:spcBef>
                          <a:spcPts val="0"/>
                        </a:spcBef>
                        <a:spcAft>
                          <a:spcPts val="0"/>
                        </a:spcAft>
                      </a:pPr>
                      <a:r>
                        <a:rPr lang="en-US" sz="700">
                          <a:effectLst/>
                          <a:latin typeface="+mj-lt"/>
                        </a:rPr>
                        <a:t>60 (1.9%)</a:t>
                      </a:r>
                      <a:endParaRPr lang="en-US" sz="70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2264039498"/>
                  </a:ext>
                </a:extLst>
              </a:tr>
              <a:tr h="118872">
                <a:tc>
                  <a:txBody>
                    <a:bodyPr/>
                    <a:lstStyle/>
                    <a:p>
                      <a:pPr marL="109855" marR="0" indent="109855" algn="ctr">
                        <a:lnSpc>
                          <a:spcPct val="107000"/>
                        </a:lnSpc>
                        <a:spcBef>
                          <a:spcPts val="0"/>
                        </a:spcBef>
                        <a:spcAft>
                          <a:spcPts val="0"/>
                        </a:spcAft>
                      </a:pPr>
                      <a:r>
                        <a:rPr lang="en-US" sz="700" dirty="0">
                          <a:effectLst/>
                          <a:latin typeface="+mj-lt"/>
                        </a:rPr>
                        <a:t> </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lumMod val="95000"/>
                      </a:schemeClr>
                    </a:solidFill>
                  </a:tcPr>
                </a:tc>
                <a:tc>
                  <a:txBody>
                    <a:bodyPr/>
                    <a:lstStyle/>
                    <a:p>
                      <a:pPr marL="0" marR="0" algn="ctr">
                        <a:lnSpc>
                          <a:spcPct val="107000"/>
                        </a:lnSpc>
                        <a:spcBef>
                          <a:spcPts val="0"/>
                        </a:spcBef>
                        <a:spcAft>
                          <a:spcPts val="0"/>
                        </a:spcAft>
                      </a:pPr>
                      <a:r>
                        <a:rPr lang="en-US" sz="700" dirty="0">
                          <a:effectLst/>
                          <a:latin typeface="+mj-lt"/>
                        </a:rPr>
                        <a:t> </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lumMod val="95000"/>
                      </a:schemeClr>
                    </a:solidFill>
                  </a:tcPr>
                </a:tc>
                <a:tc>
                  <a:txBody>
                    <a:bodyPr/>
                    <a:lstStyle/>
                    <a:p>
                      <a:pPr marL="0" marR="0" algn="ctr">
                        <a:lnSpc>
                          <a:spcPct val="107000"/>
                        </a:lnSpc>
                        <a:spcBef>
                          <a:spcPts val="0"/>
                        </a:spcBef>
                        <a:spcAft>
                          <a:spcPts val="0"/>
                        </a:spcAft>
                      </a:pPr>
                      <a:r>
                        <a:rPr lang="en-US" sz="700" dirty="0">
                          <a:effectLst/>
                          <a:latin typeface="+mj-lt"/>
                        </a:rPr>
                        <a:t> </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lumMod val="95000"/>
                      </a:schemeClr>
                    </a:solidFill>
                  </a:tcPr>
                </a:tc>
                <a:tc>
                  <a:txBody>
                    <a:bodyPr/>
                    <a:lstStyle/>
                    <a:p>
                      <a:pPr marL="0" marR="0" algn="ctr">
                        <a:lnSpc>
                          <a:spcPct val="107000"/>
                        </a:lnSpc>
                        <a:spcBef>
                          <a:spcPts val="0"/>
                        </a:spcBef>
                        <a:spcAft>
                          <a:spcPts val="0"/>
                        </a:spcAft>
                      </a:pPr>
                      <a:r>
                        <a:rPr lang="en-US" sz="700" dirty="0">
                          <a:effectLst/>
                          <a:latin typeface="+mj-lt"/>
                        </a:rPr>
                        <a:t> </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lumMod val="95000"/>
                      </a:schemeClr>
                    </a:solidFill>
                  </a:tcPr>
                </a:tc>
                <a:tc>
                  <a:txBody>
                    <a:bodyPr/>
                    <a:lstStyle/>
                    <a:p>
                      <a:pPr marL="0" marR="0" algn="ctr">
                        <a:lnSpc>
                          <a:spcPct val="107000"/>
                        </a:lnSpc>
                        <a:spcBef>
                          <a:spcPts val="0"/>
                        </a:spcBef>
                        <a:spcAft>
                          <a:spcPts val="0"/>
                        </a:spcAft>
                      </a:pPr>
                      <a:r>
                        <a:rPr lang="en-US" sz="700" dirty="0">
                          <a:effectLst/>
                          <a:latin typeface="+mj-lt"/>
                        </a:rPr>
                        <a:t> </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lumMod val="95000"/>
                      </a:schemeClr>
                    </a:solidFill>
                  </a:tcPr>
                </a:tc>
                <a:extLst>
                  <a:ext uri="{0D108BD9-81ED-4DB2-BD59-A6C34878D82A}">
                    <a16:rowId xmlns:a16="http://schemas.microsoft.com/office/drawing/2014/main" val="1154624341"/>
                  </a:ext>
                </a:extLst>
              </a:tr>
              <a:tr h="212599">
                <a:tc>
                  <a:txBody>
                    <a:bodyPr/>
                    <a:lstStyle/>
                    <a:p>
                      <a:pPr marL="45720" marR="0">
                        <a:lnSpc>
                          <a:spcPct val="107000"/>
                        </a:lnSpc>
                        <a:spcBef>
                          <a:spcPts val="0"/>
                        </a:spcBef>
                        <a:spcAft>
                          <a:spcPts val="0"/>
                        </a:spcAft>
                      </a:pPr>
                      <a:r>
                        <a:rPr lang="en-US" sz="700" b="1" dirty="0">
                          <a:effectLst/>
                          <a:latin typeface="+mj-lt"/>
                        </a:rPr>
                        <a:t>Method of Transmission</a:t>
                      </a:r>
                      <a:endParaRPr lang="en-US" sz="700" b="1"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marL="0" marR="0" algn="ctr">
                        <a:lnSpc>
                          <a:spcPct val="107000"/>
                        </a:lnSpc>
                        <a:spcBef>
                          <a:spcPts val="0"/>
                        </a:spcBef>
                        <a:spcAft>
                          <a:spcPts val="0"/>
                        </a:spcAft>
                      </a:pPr>
                      <a:r>
                        <a:rPr lang="en-US" sz="700" dirty="0">
                          <a:effectLst/>
                          <a:latin typeface="+mj-lt"/>
                        </a:rPr>
                        <a:t> </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marL="0" marR="0" algn="ctr">
                        <a:lnSpc>
                          <a:spcPct val="107000"/>
                        </a:lnSpc>
                        <a:spcBef>
                          <a:spcPts val="0"/>
                        </a:spcBef>
                        <a:spcAft>
                          <a:spcPts val="0"/>
                        </a:spcAft>
                      </a:pPr>
                      <a:r>
                        <a:rPr lang="en-US" sz="700" dirty="0">
                          <a:effectLst/>
                          <a:latin typeface="+mj-lt"/>
                        </a:rPr>
                        <a:t> </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marL="0" marR="0" algn="ctr">
                        <a:lnSpc>
                          <a:spcPct val="107000"/>
                        </a:lnSpc>
                        <a:spcBef>
                          <a:spcPts val="0"/>
                        </a:spcBef>
                        <a:spcAft>
                          <a:spcPts val="0"/>
                        </a:spcAft>
                      </a:pPr>
                      <a:r>
                        <a:rPr lang="en-US" sz="700" dirty="0">
                          <a:effectLst/>
                          <a:latin typeface="+mj-lt"/>
                        </a:rPr>
                        <a:t> </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marL="0" marR="0" algn="ctr">
                        <a:lnSpc>
                          <a:spcPct val="107000"/>
                        </a:lnSpc>
                        <a:spcBef>
                          <a:spcPts val="0"/>
                        </a:spcBef>
                        <a:spcAft>
                          <a:spcPts val="0"/>
                        </a:spcAft>
                      </a:pPr>
                      <a:r>
                        <a:rPr lang="en-US" sz="700" dirty="0">
                          <a:effectLst/>
                          <a:latin typeface="+mj-lt"/>
                        </a:rPr>
                        <a:t> </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3453476127"/>
                  </a:ext>
                </a:extLst>
              </a:tr>
              <a:tr h="212599">
                <a:tc>
                  <a:txBody>
                    <a:bodyPr/>
                    <a:lstStyle/>
                    <a:p>
                      <a:pPr marL="109538" marR="0" indent="6350">
                        <a:lnSpc>
                          <a:spcPct val="107000"/>
                        </a:lnSpc>
                        <a:spcBef>
                          <a:spcPts val="0"/>
                        </a:spcBef>
                        <a:spcAft>
                          <a:spcPts val="0"/>
                        </a:spcAft>
                      </a:pPr>
                      <a:r>
                        <a:rPr lang="en-US" sz="700" dirty="0">
                          <a:effectLst/>
                          <a:latin typeface="+mj-lt"/>
                        </a:rPr>
                        <a:t>MSM or MSM &amp; IDU</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lumMod val="95000"/>
                      </a:schemeClr>
                    </a:solidFill>
                  </a:tcPr>
                </a:tc>
                <a:tc>
                  <a:txBody>
                    <a:bodyPr/>
                    <a:lstStyle/>
                    <a:p>
                      <a:pPr marL="0" marR="0" algn="ctr">
                        <a:lnSpc>
                          <a:spcPct val="107000"/>
                        </a:lnSpc>
                        <a:spcBef>
                          <a:spcPts val="0"/>
                        </a:spcBef>
                        <a:spcAft>
                          <a:spcPts val="0"/>
                        </a:spcAft>
                      </a:pPr>
                      <a:r>
                        <a:rPr lang="en-US" sz="700" dirty="0">
                          <a:effectLst/>
                          <a:latin typeface="+mj-lt"/>
                        </a:rPr>
                        <a:t>487 (52.4%)</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lumMod val="95000"/>
                      </a:schemeClr>
                    </a:solidFill>
                  </a:tcPr>
                </a:tc>
                <a:tc>
                  <a:txBody>
                    <a:bodyPr/>
                    <a:lstStyle/>
                    <a:p>
                      <a:pPr marL="0" marR="0" algn="ctr">
                        <a:lnSpc>
                          <a:spcPct val="107000"/>
                        </a:lnSpc>
                        <a:spcBef>
                          <a:spcPts val="0"/>
                        </a:spcBef>
                        <a:spcAft>
                          <a:spcPts val="0"/>
                        </a:spcAft>
                      </a:pPr>
                      <a:r>
                        <a:rPr lang="en-US" sz="700" dirty="0">
                          <a:effectLst/>
                          <a:latin typeface="+mj-lt"/>
                        </a:rPr>
                        <a:t>341 (56.3%)</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lumMod val="95000"/>
                      </a:schemeClr>
                    </a:solidFill>
                  </a:tcPr>
                </a:tc>
                <a:tc>
                  <a:txBody>
                    <a:bodyPr/>
                    <a:lstStyle/>
                    <a:p>
                      <a:pPr marL="0" marR="0" algn="ctr">
                        <a:lnSpc>
                          <a:spcPct val="107000"/>
                        </a:lnSpc>
                        <a:spcBef>
                          <a:spcPts val="0"/>
                        </a:spcBef>
                        <a:spcAft>
                          <a:spcPts val="0"/>
                        </a:spcAft>
                      </a:pPr>
                      <a:r>
                        <a:rPr lang="en-US" sz="700" dirty="0">
                          <a:effectLst/>
                          <a:latin typeface="+mj-lt"/>
                        </a:rPr>
                        <a:t>890 (52.6%)</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lumMod val="95000"/>
                      </a:schemeClr>
                    </a:solidFill>
                  </a:tcPr>
                </a:tc>
                <a:tc>
                  <a:txBody>
                    <a:bodyPr/>
                    <a:lstStyle/>
                    <a:p>
                      <a:pPr marL="0" marR="0" algn="ctr">
                        <a:lnSpc>
                          <a:spcPct val="107000"/>
                        </a:lnSpc>
                        <a:spcBef>
                          <a:spcPts val="0"/>
                        </a:spcBef>
                        <a:spcAft>
                          <a:spcPts val="0"/>
                        </a:spcAft>
                      </a:pPr>
                      <a:r>
                        <a:rPr lang="en-US" sz="700" dirty="0">
                          <a:effectLst/>
                          <a:latin typeface="+mj-lt"/>
                        </a:rPr>
                        <a:t>1718 (53.2%)</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solidFill>
                      <a:schemeClr val="bg1">
                        <a:lumMod val="95000"/>
                      </a:schemeClr>
                    </a:solidFill>
                  </a:tcPr>
                </a:tc>
                <a:extLst>
                  <a:ext uri="{0D108BD9-81ED-4DB2-BD59-A6C34878D82A}">
                    <a16:rowId xmlns:a16="http://schemas.microsoft.com/office/drawing/2014/main" val="2696054201"/>
                  </a:ext>
                </a:extLst>
              </a:tr>
              <a:tr h="118872">
                <a:tc>
                  <a:txBody>
                    <a:bodyPr/>
                    <a:lstStyle/>
                    <a:p>
                      <a:pPr marL="109538" marR="0" indent="6350">
                        <a:lnSpc>
                          <a:spcPct val="107000"/>
                        </a:lnSpc>
                        <a:spcBef>
                          <a:spcPts val="0"/>
                        </a:spcBef>
                        <a:spcAft>
                          <a:spcPts val="0"/>
                        </a:spcAft>
                      </a:pPr>
                      <a:r>
                        <a:rPr lang="en-US" sz="700" dirty="0">
                          <a:effectLst/>
                          <a:latin typeface="+mj-lt"/>
                        </a:rPr>
                        <a:t>IDU Only</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lnB>
                      <a:noFill/>
                    </a:lnB>
                    <a:solidFill>
                      <a:schemeClr val="bg1"/>
                    </a:solidFill>
                  </a:tcPr>
                </a:tc>
                <a:tc>
                  <a:txBody>
                    <a:bodyPr/>
                    <a:lstStyle/>
                    <a:p>
                      <a:pPr marL="0" marR="0" algn="ctr">
                        <a:lnSpc>
                          <a:spcPct val="107000"/>
                        </a:lnSpc>
                        <a:spcBef>
                          <a:spcPts val="0"/>
                        </a:spcBef>
                        <a:spcAft>
                          <a:spcPts val="0"/>
                        </a:spcAft>
                      </a:pPr>
                      <a:r>
                        <a:rPr lang="en-US" sz="700" dirty="0">
                          <a:effectLst/>
                          <a:latin typeface="+mj-lt"/>
                        </a:rPr>
                        <a:t>64 (6.9%)</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lnB>
                      <a:noFill/>
                    </a:lnB>
                    <a:solidFill>
                      <a:schemeClr val="bg1"/>
                    </a:solidFill>
                  </a:tcPr>
                </a:tc>
                <a:tc>
                  <a:txBody>
                    <a:bodyPr/>
                    <a:lstStyle/>
                    <a:p>
                      <a:pPr marL="0" marR="0" algn="ctr">
                        <a:lnSpc>
                          <a:spcPct val="107000"/>
                        </a:lnSpc>
                        <a:spcBef>
                          <a:spcPts val="0"/>
                        </a:spcBef>
                        <a:spcAft>
                          <a:spcPts val="0"/>
                        </a:spcAft>
                      </a:pPr>
                      <a:r>
                        <a:rPr lang="en-US" sz="700" dirty="0">
                          <a:effectLst/>
                          <a:latin typeface="+mj-lt"/>
                        </a:rPr>
                        <a:t>22 (3.6%)</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lnB>
                      <a:noFill/>
                    </a:lnB>
                    <a:solidFill>
                      <a:schemeClr val="bg1"/>
                    </a:solidFill>
                  </a:tcPr>
                </a:tc>
                <a:tc>
                  <a:txBody>
                    <a:bodyPr/>
                    <a:lstStyle/>
                    <a:p>
                      <a:pPr marL="0" marR="0" algn="ctr">
                        <a:lnSpc>
                          <a:spcPct val="107000"/>
                        </a:lnSpc>
                        <a:spcBef>
                          <a:spcPts val="0"/>
                        </a:spcBef>
                        <a:spcAft>
                          <a:spcPts val="0"/>
                        </a:spcAft>
                      </a:pPr>
                      <a:r>
                        <a:rPr lang="en-US" sz="700" dirty="0">
                          <a:effectLst/>
                          <a:latin typeface="+mj-lt"/>
                        </a:rPr>
                        <a:t>70 (4.1%)</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lnB>
                      <a:noFill/>
                    </a:lnB>
                    <a:solidFill>
                      <a:schemeClr val="bg1"/>
                    </a:solidFill>
                  </a:tcPr>
                </a:tc>
                <a:tc>
                  <a:txBody>
                    <a:bodyPr/>
                    <a:lstStyle/>
                    <a:p>
                      <a:pPr marL="0" marR="0" algn="ctr">
                        <a:lnSpc>
                          <a:spcPct val="107000"/>
                        </a:lnSpc>
                        <a:spcBef>
                          <a:spcPts val="0"/>
                        </a:spcBef>
                        <a:spcAft>
                          <a:spcPts val="0"/>
                        </a:spcAft>
                      </a:pPr>
                      <a:r>
                        <a:rPr lang="en-US" sz="700" dirty="0">
                          <a:effectLst/>
                          <a:latin typeface="+mj-lt"/>
                        </a:rPr>
                        <a:t>156 (4.8%)</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lnB>
                      <a:noFill/>
                    </a:lnB>
                    <a:solidFill>
                      <a:schemeClr val="bg1"/>
                    </a:solidFill>
                  </a:tcPr>
                </a:tc>
                <a:extLst>
                  <a:ext uri="{0D108BD9-81ED-4DB2-BD59-A6C34878D82A}">
                    <a16:rowId xmlns:a16="http://schemas.microsoft.com/office/drawing/2014/main" val="988136380"/>
                  </a:ext>
                </a:extLst>
              </a:tr>
              <a:tr h="212599">
                <a:tc>
                  <a:txBody>
                    <a:bodyPr/>
                    <a:lstStyle/>
                    <a:p>
                      <a:pPr marL="115888" marR="0" indent="0">
                        <a:lnSpc>
                          <a:spcPct val="107000"/>
                        </a:lnSpc>
                        <a:spcBef>
                          <a:spcPts val="0"/>
                        </a:spcBef>
                        <a:spcAft>
                          <a:spcPts val="0"/>
                        </a:spcAft>
                      </a:pPr>
                      <a:r>
                        <a:rPr lang="en-US" sz="700" dirty="0">
                          <a:effectLst/>
                          <a:latin typeface="+mj-lt"/>
                        </a:rPr>
                        <a:t>Heterosexual Contact</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7000"/>
                        </a:lnSpc>
                        <a:spcBef>
                          <a:spcPts val="0"/>
                        </a:spcBef>
                        <a:spcAft>
                          <a:spcPts val="0"/>
                        </a:spcAft>
                      </a:pPr>
                      <a:r>
                        <a:rPr lang="en-US" sz="700" dirty="0">
                          <a:effectLst/>
                          <a:latin typeface="+mj-lt"/>
                        </a:rPr>
                        <a:t>261 (28.1%)</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7000"/>
                        </a:lnSpc>
                        <a:spcBef>
                          <a:spcPts val="0"/>
                        </a:spcBef>
                        <a:spcAft>
                          <a:spcPts val="0"/>
                        </a:spcAft>
                      </a:pPr>
                      <a:r>
                        <a:rPr lang="en-US" sz="700" dirty="0">
                          <a:effectLst/>
                          <a:latin typeface="+mj-lt"/>
                        </a:rPr>
                        <a:t>166 (27.4%)</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7000"/>
                        </a:lnSpc>
                        <a:spcBef>
                          <a:spcPts val="0"/>
                        </a:spcBef>
                        <a:spcAft>
                          <a:spcPts val="0"/>
                        </a:spcAft>
                      </a:pPr>
                      <a:r>
                        <a:rPr lang="en-US" sz="700" dirty="0">
                          <a:effectLst/>
                          <a:latin typeface="+mj-lt"/>
                        </a:rPr>
                        <a:t>497 (29.4%)</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7000"/>
                        </a:lnSpc>
                        <a:spcBef>
                          <a:spcPts val="0"/>
                        </a:spcBef>
                        <a:spcAft>
                          <a:spcPts val="0"/>
                        </a:spcAft>
                      </a:pPr>
                      <a:r>
                        <a:rPr lang="en-US" sz="700" dirty="0">
                          <a:effectLst/>
                          <a:latin typeface="+mj-lt"/>
                        </a:rPr>
                        <a:t>924 (28.6%)</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67292020"/>
                  </a:ext>
                </a:extLst>
              </a:tr>
              <a:tr h="118872">
                <a:tc>
                  <a:txBody>
                    <a:bodyPr/>
                    <a:lstStyle/>
                    <a:p>
                      <a:pPr marL="115888" marR="0" indent="0">
                        <a:lnSpc>
                          <a:spcPct val="107000"/>
                        </a:lnSpc>
                        <a:spcBef>
                          <a:spcPts val="0"/>
                        </a:spcBef>
                        <a:spcAft>
                          <a:spcPts val="0"/>
                        </a:spcAft>
                      </a:pPr>
                      <a:r>
                        <a:rPr lang="en-US" sz="700" dirty="0">
                          <a:effectLst/>
                          <a:latin typeface="+mj-lt"/>
                        </a:rPr>
                        <a:t>Unknown or Other</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700" dirty="0">
                          <a:effectLst/>
                          <a:latin typeface="+mj-lt"/>
                        </a:rPr>
                        <a:t>117 (12.6%)</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700" dirty="0">
                          <a:effectLst/>
                          <a:latin typeface="+mj-lt"/>
                        </a:rPr>
                        <a:t>77 (12.7%)</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700" dirty="0">
                          <a:effectLst/>
                          <a:latin typeface="+mj-lt"/>
                        </a:rPr>
                        <a:t>235 (13.9%)</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700" dirty="0">
                          <a:effectLst/>
                          <a:latin typeface="+mj-lt"/>
                        </a:rPr>
                        <a:t>429 (13.3%)</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49857937"/>
                  </a:ext>
                </a:extLst>
              </a:tr>
              <a:tr h="118872">
                <a:tc>
                  <a:txBody>
                    <a:bodyPr/>
                    <a:lstStyle/>
                    <a:p>
                      <a:pPr marL="109855" marR="0" indent="109855" algn="ctr">
                        <a:lnSpc>
                          <a:spcPct val="107000"/>
                        </a:lnSpc>
                        <a:spcBef>
                          <a:spcPts val="0"/>
                        </a:spcBef>
                        <a:spcAft>
                          <a:spcPts val="0"/>
                        </a:spcAft>
                      </a:pPr>
                      <a:r>
                        <a:rPr lang="en-US" sz="700" dirty="0">
                          <a:effectLst/>
                          <a:latin typeface="+mj-lt"/>
                        </a:rPr>
                        <a:t> </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lnL>
                      <a:noFill/>
                    </a:lnL>
                    <a:lnR>
                      <a:noFill/>
                    </a:lnR>
                    <a:lnT>
                      <a:noFill/>
                    </a:lnT>
                    <a:lnB w="12700" cap="flat" cmpd="sng" algn="ctr">
                      <a:solidFill>
                        <a:srgbClr val="1E6A53"/>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7000"/>
                        </a:lnSpc>
                        <a:spcBef>
                          <a:spcPts val="0"/>
                        </a:spcBef>
                        <a:spcAft>
                          <a:spcPts val="0"/>
                        </a:spcAft>
                      </a:pPr>
                      <a:r>
                        <a:rPr lang="en-US" sz="700" dirty="0">
                          <a:effectLst/>
                          <a:latin typeface="+mj-lt"/>
                        </a:rPr>
                        <a:t> </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lnL>
                      <a:noFill/>
                    </a:lnL>
                    <a:lnR>
                      <a:noFill/>
                    </a:lnR>
                    <a:lnT>
                      <a:noFill/>
                    </a:lnT>
                    <a:lnB w="12700" cap="flat" cmpd="sng" algn="ctr">
                      <a:solidFill>
                        <a:srgbClr val="1E6A53"/>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7000"/>
                        </a:lnSpc>
                        <a:spcBef>
                          <a:spcPts val="0"/>
                        </a:spcBef>
                        <a:spcAft>
                          <a:spcPts val="0"/>
                        </a:spcAft>
                      </a:pPr>
                      <a:r>
                        <a:rPr lang="en-US" sz="700" dirty="0">
                          <a:effectLst/>
                          <a:latin typeface="+mj-lt"/>
                        </a:rPr>
                        <a:t> </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nchor="b">
                    <a:lnL>
                      <a:noFill/>
                    </a:lnL>
                    <a:lnR>
                      <a:noFill/>
                    </a:lnR>
                    <a:lnT>
                      <a:noFill/>
                    </a:lnT>
                    <a:lnB w="12700" cap="flat" cmpd="sng" algn="ctr">
                      <a:solidFill>
                        <a:srgbClr val="1E6A53"/>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7000"/>
                        </a:lnSpc>
                        <a:spcBef>
                          <a:spcPts val="0"/>
                        </a:spcBef>
                        <a:spcAft>
                          <a:spcPts val="0"/>
                        </a:spcAft>
                      </a:pPr>
                      <a:r>
                        <a:rPr lang="en-US" sz="700" dirty="0">
                          <a:effectLst/>
                          <a:latin typeface="+mj-lt"/>
                        </a:rPr>
                        <a:t> </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lnL>
                      <a:noFill/>
                    </a:lnL>
                    <a:lnR>
                      <a:noFill/>
                    </a:lnR>
                    <a:lnT>
                      <a:noFill/>
                    </a:lnT>
                    <a:lnB w="12700" cap="flat" cmpd="sng" algn="ctr">
                      <a:solidFill>
                        <a:srgbClr val="1E6A53"/>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7000"/>
                        </a:lnSpc>
                        <a:spcBef>
                          <a:spcPts val="0"/>
                        </a:spcBef>
                        <a:spcAft>
                          <a:spcPts val="0"/>
                        </a:spcAft>
                      </a:pPr>
                      <a:r>
                        <a:rPr lang="en-US" sz="700" dirty="0">
                          <a:effectLst/>
                          <a:latin typeface="+mj-lt"/>
                        </a:rPr>
                        <a:t> </a:t>
                      </a:r>
                      <a:endParaRPr lang="en-US" sz="700" dirty="0">
                        <a:effectLst/>
                        <a:latin typeface="+mj-lt"/>
                        <a:ea typeface="Times New Roman" panose="02020603050405020304" pitchFamily="18" charset="0"/>
                        <a:cs typeface="Times New Roman" panose="02020603050405020304" pitchFamily="18" charset="0"/>
                      </a:endParaRPr>
                    </a:p>
                  </a:txBody>
                  <a:tcPr marL="0" marR="0" marT="0" marB="0">
                    <a:lnL>
                      <a:noFill/>
                    </a:lnL>
                    <a:lnR>
                      <a:noFill/>
                    </a:lnR>
                    <a:lnT>
                      <a:noFill/>
                    </a:lnT>
                    <a:lnB w="12700" cap="flat" cmpd="sng" algn="ctr">
                      <a:solidFill>
                        <a:srgbClr val="1E6A53"/>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91178926"/>
                  </a:ext>
                </a:extLst>
              </a:tr>
            </a:tbl>
          </a:graphicData>
        </a:graphic>
      </p:graphicFrame>
      <p:sp>
        <p:nvSpPr>
          <p:cNvPr id="15" name="TextBox 14">
            <a:extLst>
              <a:ext uri="{FF2B5EF4-FFF2-40B4-BE49-F238E27FC236}">
                <a16:creationId xmlns:a16="http://schemas.microsoft.com/office/drawing/2014/main" id="{DB5BD149-EDF4-3C3F-A9A6-EDEEC9240376}"/>
              </a:ext>
            </a:extLst>
          </p:cNvPr>
          <p:cNvSpPr txBox="1"/>
          <p:nvPr/>
        </p:nvSpPr>
        <p:spPr>
          <a:xfrm>
            <a:off x="1625625" y="2614184"/>
            <a:ext cx="3060687" cy="1423467"/>
          </a:xfrm>
          <a:prstGeom prst="rect">
            <a:avLst/>
          </a:prstGeom>
          <a:noFill/>
        </p:spPr>
        <p:txBody>
          <a:bodyPr wrap="square" lIns="0" rIns="102871" rtlCol="0">
            <a:spAutoFit/>
          </a:bodyPr>
          <a:lstStyle/>
          <a:p>
            <a:pPr defTabSz="457189">
              <a:spcAft>
                <a:spcPts val="300"/>
              </a:spcAft>
            </a:pPr>
            <a:r>
              <a:rPr lang="en-US" sz="1200" b="1" dirty="0">
                <a:solidFill>
                  <a:prstClr val="black"/>
                </a:solidFill>
                <a:latin typeface="Arial" panose="020B0604020202020204" pitchFamily="34" charset="0"/>
                <a:cs typeface="Arial" panose="020B0604020202020204" pitchFamily="34" charset="0"/>
              </a:rPr>
              <a:t>Methods</a:t>
            </a:r>
            <a:endParaRPr lang="en-US" sz="1600" b="1" dirty="0">
              <a:solidFill>
                <a:prstClr val="black"/>
              </a:solidFill>
              <a:latin typeface="Arial" panose="020B0604020202020204" pitchFamily="34" charset="0"/>
              <a:cs typeface="Arial" panose="020B0604020202020204" pitchFamily="34" charset="0"/>
            </a:endParaRPr>
          </a:p>
          <a:p>
            <a:pPr defTabSz="457189"/>
            <a:r>
              <a:rPr lang="en-US" sz="800" dirty="0">
                <a:solidFill>
                  <a:prstClr val="black"/>
                </a:solidFill>
                <a:latin typeface="Arial" panose="020B0604020202020204" pitchFamily="34" charset="0"/>
                <a:cs typeface="Arial" panose="020B0604020202020204" pitchFamily="34" charset="0"/>
              </a:rPr>
              <a:t>City boundaries were defined by 2020 U.S. Census Bureau Zip Code Tabulation Areas and spatially joined with HOLC-graded neighborhoods. Redlined neighborhood residences of new HIV diagnoses from 2011-2019 were determined using Louisiana HIV surveillance data. Survival analysis of time to VS by redline status were calculated using Kaplan-Meier and Cox proportional hazard models, adjusted for age, race/ethnicity, sex at birth, mode of HIV transmission, and AIDS status at diagnosis (Stage 3 vs other).</a:t>
            </a:r>
            <a:endParaRPr lang="en-US" sz="1200" b="1" dirty="0">
              <a:solidFill>
                <a:prstClr val="black"/>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45DCAD41-A23B-8559-B910-9C63B562F107}"/>
              </a:ext>
            </a:extLst>
          </p:cNvPr>
          <p:cNvPicPr>
            <a:picLocks noChangeAspect="1"/>
          </p:cNvPicPr>
          <p:nvPr/>
        </p:nvPicPr>
        <p:blipFill rotWithShape="1">
          <a:blip r:embed="rId6"/>
          <a:srcRect l="156" r="1618" b="7969"/>
          <a:stretch/>
        </p:blipFill>
        <p:spPr>
          <a:xfrm>
            <a:off x="7568920" y="3303914"/>
            <a:ext cx="2997461" cy="2106283"/>
          </a:xfrm>
          <a:prstGeom prst="rect">
            <a:avLst/>
          </a:prstGeom>
        </p:spPr>
      </p:pic>
      <p:sp>
        <p:nvSpPr>
          <p:cNvPr id="17" name="TextBox 16">
            <a:extLst>
              <a:ext uri="{FF2B5EF4-FFF2-40B4-BE49-F238E27FC236}">
                <a16:creationId xmlns:a16="http://schemas.microsoft.com/office/drawing/2014/main" id="{75EDD3F6-0792-FCD7-9E21-D456125532EA}"/>
              </a:ext>
            </a:extLst>
          </p:cNvPr>
          <p:cNvSpPr txBox="1"/>
          <p:nvPr/>
        </p:nvSpPr>
        <p:spPr>
          <a:xfrm>
            <a:off x="4597242" y="5906265"/>
            <a:ext cx="2152316" cy="738664"/>
          </a:xfrm>
          <a:prstGeom prst="rect">
            <a:avLst/>
          </a:prstGeom>
          <a:noFill/>
        </p:spPr>
        <p:txBody>
          <a:bodyPr wrap="square">
            <a:spAutoFit/>
          </a:bodyPr>
          <a:lstStyle/>
          <a:p>
            <a:pPr defTabSz="457189"/>
            <a:r>
              <a:rPr lang="en-US" sz="600" dirty="0">
                <a:solidFill>
                  <a:prstClr val="white"/>
                </a:solidFill>
                <a:latin typeface="Proxima Nova Rg" panose="02000506030000020004" pitchFamily="50" charset="0"/>
                <a:cs typeface="Times New Roman" panose="02020603050405020304" pitchFamily="18" charset="0"/>
              </a:rPr>
              <a:t>¹ Louisiana Department of Health; ² University of Alabama at Birmingham, Department of Biostatistics; ³ University of Alabama at Birmingham, School of Medicine; ⁴ University of Alabama at Birmingham, Lister Hill Center for Health Policy University of Alabama at Birmingham, </a:t>
            </a:r>
            <a:r>
              <a:rPr lang="en-US" sz="600" spc="225" dirty="0">
                <a:solidFill>
                  <a:prstClr val="white"/>
                </a:solidFill>
                <a:latin typeface="Proxima Nova Rg" panose="02000506030000020004" pitchFamily="50" charset="0"/>
              </a:rPr>
              <a:t>⁵</a:t>
            </a:r>
            <a:r>
              <a:rPr lang="en-US" sz="600" dirty="0">
                <a:solidFill>
                  <a:prstClr val="white"/>
                </a:solidFill>
                <a:latin typeface="Proxima Nova Rg" panose="02000506030000020004" pitchFamily="50" charset="0"/>
                <a:cs typeface="Times New Roman" panose="02020603050405020304" pitchFamily="18" charset="0"/>
              </a:rPr>
              <a:t> University of Alabama at Birmingham, Department of Epidemiology; ⁶ Tulane University, Department of Social Work</a:t>
            </a:r>
          </a:p>
        </p:txBody>
      </p:sp>
      <p:sp>
        <p:nvSpPr>
          <p:cNvPr id="18" name="TextBox 17">
            <a:extLst>
              <a:ext uri="{FF2B5EF4-FFF2-40B4-BE49-F238E27FC236}">
                <a16:creationId xmlns:a16="http://schemas.microsoft.com/office/drawing/2014/main" id="{68F3FA73-7865-13BA-03CC-7C9698FB744D}"/>
              </a:ext>
            </a:extLst>
          </p:cNvPr>
          <p:cNvSpPr txBox="1"/>
          <p:nvPr/>
        </p:nvSpPr>
        <p:spPr>
          <a:xfrm>
            <a:off x="7575265" y="5448149"/>
            <a:ext cx="3092739" cy="1084912"/>
          </a:xfrm>
          <a:prstGeom prst="rect">
            <a:avLst/>
          </a:prstGeom>
          <a:noFill/>
        </p:spPr>
        <p:txBody>
          <a:bodyPr wrap="square" rtlCol="0">
            <a:spAutoFit/>
          </a:bodyPr>
          <a:lstStyle/>
          <a:p>
            <a:pPr defTabSz="457189">
              <a:spcAft>
                <a:spcPts val="300"/>
              </a:spcAft>
            </a:pPr>
            <a:r>
              <a:rPr lang="en-US" sz="1400" b="1" dirty="0">
                <a:solidFill>
                  <a:prstClr val="black"/>
                </a:solidFill>
                <a:latin typeface="Arial" panose="020B0604020202020204" pitchFamily="34" charset="0"/>
                <a:cs typeface="Arial" panose="020B0604020202020204" pitchFamily="34" charset="0"/>
              </a:rPr>
              <a:t>Conclusion</a:t>
            </a:r>
            <a:endParaRPr lang="en-US" sz="1600" b="1" dirty="0">
              <a:solidFill>
                <a:prstClr val="black"/>
              </a:solidFill>
              <a:latin typeface="Arial" panose="020B0604020202020204" pitchFamily="34" charset="0"/>
              <a:cs typeface="Arial" panose="020B0604020202020204" pitchFamily="34" charset="0"/>
            </a:endParaRPr>
          </a:p>
          <a:p>
            <a:pPr defTabSz="457189"/>
            <a:r>
              <a:rPr lang="en-US" sz="800" dirty="0">
                <a:solidFill>
                  <a:prstClr val="black"/>
                </a:solidFill>
                <a:latin typeface="Arial" panose="020B0604020202020204" pitchFamily="34" charset="0"/>
                <a:cs typeface="Arial" panose="020B0604020202020204" pitchFamily="34" charset="0"/>
              </a:rPr>
              <a:t>Generational inequities and structural racism continue to impact present-day health outcomes. Time to VS was significantly longer for PWH in redlined vs non-redlined communities. Our analysis quantifies the importance of the physical environment on health outcomes in Louisiana, and these findings can inform local EHE strategies and beyond.</a:t>
            </a:r>
          </a:p>
        </p:txBody>
      </p:sp>
      <p:sp>
        <p:nvSpPr>
          <p:cNvPr id="19" name="TextBox 18">
            <a:extLst>
              <a:ext uri="{FF2B5EF4-FFF2-40B4-BE49-F238E27FC236}">
                <a16:creationId xmlns:a16="http://schemas.microsoft.com/office/drawing/2014/main" id="{B634041C-092E-A2BA-F806-32EF970D90D5}"/>
              </a:ext>
            </a:extLst>
          </p:cNvPr>
          <p:cNvSpPr txBox="1"/>
          <p:nvPr/>
        </p:nvSpPr>
        <p:spPr>
          <a:xfrm>
            <a:off x="1515256" y="3997068"/>
            <a:ext cx="3137809" cy="2672526"/>
          </a:xfrm>
          <a:prstGeom prst="rect">
            <a:avLst/>
          </a:prstGeom>
          <a:noFill/>
        </p:spPr>
        <p:txBody>
          <a:bodyPr wrap="square" lIns="102871" rIns="102871" rtlCol="0">
            <a:spAutoFit/>
          </a:bodyPr>
          <a:lstStyle/>
          <a:p>
            <a:pPr defTabSz="457189">
              <a:spcAft>
                <a:spcPts val="151"/>
              </a:spcAft>
            </a:pPr>
            <a:r>
              <a:rPr lang="en-US" sz="1400" b="1" dirty="0">
                <a:solidFill>
                  <a:prstClr val="black"/>
                </a:solidFill>
                <a:latin typeface="Proxima Nova Rg" panose="02000506030000020004" pitchFamily="50" charset="0"/>
              </a:rPr>
              <a:t>Results</a:t>
            </a:r>
            <a:endParaRPr lang="en-US" sz="1600" b="1" dirty="0">
              <a:solidFill>
                <a:prstClr val="black"/>
              </a:solidFill>
              <a:latin typeface="Proxima Nova Rg" panose="02000506030000020004" pitchFamily="50" charset="0"/>
            </a:endParaRPr>
          </a:p>
          <a:p>
            <a:pPr defTabSz="457189"/>
            <a:r>
              <a:rPr lang="en-US" sz="800" dirty="0">
                <a:solidFill>
                  <a:prstClr val="black"/>
                </a:solidFill>
                <a:latin typeface="Proxima Nova Rg" panose="02000506030000020004" pitchFamily="50" charset="0"/>
              </a:rPr>
              <a:t>Of the 3227 PWH analyzed, 929 (28.8%) lived in a redlined neighborhood, 606 (19%) lived in A, B or C HOLC neighborhoods, and 1692 (52%) lived within the city but not in a HOLC graded area. In redlined areas, 74% of PWH were Black as compared to 64% in A, B, and C grade areas, and 78% in non-graded areas. Unadjusted results are presented in the figure, and PWH in redlined areas were 0.83 (95% CI: 0.77 - 0.91) times as likely to achieve VS as PWH in non-redlined areas. The adjusted median time to VS among PWH in redlined areas was 262 days (95% CI: 219 - 294), compared to 195 days (95% CI: 182 - 207) among PWH in non-redlined areas. Additionally, PWH in redlined areas were 0.88 (95% CI: 0.81 - 0.95) times as likely to achieve VS as PWH in non-redlined areas. Final analysis included the application of a Cox-Gamma Frailty model incorporating median household income (from US Census, by ZCTA) using ZCTA as the frailty term. In agreement with the previous analyses, PWH in redlined areas were 0.87 (95% CI: 0.78 - 0.96) times as likely to achieve VS as PWH in non-redlined areas. </a:t>
            </a:r>
          </a:p>
        </p:txBody>
      </p:sp>
      <p:sp>
        <p:nvSpPr>
          <p:cNvPr id="2" name="Rectangle 1"/>
          <p:cNvSpPr/>
          <p:nvPr/>
        </p:nvSpPr>
        <p:spPr>
          <a:xfrm>
            <a:off x="0" y="5975451"/>
            <a:ext cx="1744969" cy="646331"/>
          </a:xfrm>
          <a:prstGeom prst="rect">
            <a:avLst/>
          </a:prstGeom>
        </p:spPr>
        <p:txBody>
          <a:bodyPr wrap="square">
            <a:spAutoFit/>
          </a:bodyPr>
          <a:lstStyle/>
          <a:p>
            <a:r>
              <a:rPr lang="en-US" dirty="0" err="1"/>
              <a:t>Ostrenga</a:t>
            </a:r>
            <a:r>
              <a:rPr lang="en-US" dirty="0"/>
              <a:t> et al. CROI 2023</a:t>
            </a:r>
          </a:p>
        </p:txBody>
      </p:sp>
    </p:spTree>
    <p:extLst>
      <p:ext uri="{BB962C8B-B14F-4D97-AF65-F5344CB8AC3E}">
        <p14:creationId xmlns:p14="http://schemas.microsoft.com/office/powerpoint/2010/main" val="11854462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413" y="255588"/>
            <a:ext cx="10521950" cy="1143000"/>
          </a:xfrm>
        </p:spPr>
        <p:txBody>
          <a:bodyPr>
            <a:normAutofit fontScale="90000"/>
          </a:bodyPr>
          <a:lstStyle/>
          <a:p>
            <a:pPr algn="ctr">
              <a:defRPr/>
            </a:pPr>
            <a:r>
              <a:rPr lang="en-US" sz="2800" dirty="0"/>
              <a:t>Drive to Zero: Developing a digital cohort to understand the drivers of non-sustained viral suppression in the Deep South</a:t>
            </a:r>
            <a:br>
              <a:rPr lang="en-US" sz="2800" dirty="0"/>
            </a:br>
            <a:r>
              <a:rPr lang="en-US" sz="2800" dirty="0"/>
              <a:t>Rana/Batey MPI, 1UG3AI176566 NOA: 8/1/23</a:t>
            </a:r>
            <a:br>
              <a:rPr lang="en-US" sz="2800" dirty="0"/>
            </a:br>
            <a:endParaRPr lang="en-US" sz="2800" dirty="0"/>
          </a:p>
        </p:txBody>
      </p:sp>
      <p:pic>
        <p:nvPicPr>
          <p:cNvPr id="5" name="Content Placeholder 4"/>
          <p:cNvPicPr>
            <a:picLocks noGrp="1" noChangeAspect="1"/>
          </p:cNvPicPr>
          <p:nvPr>
            <p:ph idx="1"/>
          </p:nvPr>
        </p:nvPicPr>
        <p:blipFill>
          <a:blip r:embed="rId2"/>
          <a:stretch>
            <a:fillRect/>
          </a:stretch>
        </p:blipFill>
        <p:spPr>
          <a:xfrm>
            <a:off x="4013048" y="2290949"/>
            <a:ext cx="3751172" cy="3062076"/>
          </a:xfrm>
          <a:prstGeom prst="rect">
            <a:avLst/>
          </a:prstGeom>
        </p:spPr>
      </p:pic>
      <p:grpSp>
        <p:nvGrpSpPr>
          <p:cNvPr id="70660" name="Group 4"/>
          <p:cNvGrpSpPr>
            <a:grpSpLocks/>
          </p:cNvGrpSpPr>
          <p:nvPr/>
        </p:nvGrpSpPr>
        <p:grpSpPr bwMode="auto">
          <a:xfrm>
            <a:off x="1898650" y="1398588"/>
            <a:ext cx="8501063" cy="5176837"/>
            <a:chOff x="1899139" y="1397977"/>
            <a:chExt cx="8500920" cy="5176872"/>
          </a:xfrm>
        </p:grpSpPr>
        <p:pic>
          <p:nvPicPr>
            <p:cNvPr id="7066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11841" y="2477268"/>
              <a:ext cx="2188218" cy="216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99139" y="2686783"/>
              <a:ext cx="2060504" cy="1957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4"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54482" y="1397977"/>
              <a:ext cx="3478306" cy="559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5"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69157" y="5293751"/>
              <a:ext cx="2848955" cy="1281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0661" name="TextBox 10"/>
          <p:cNvSpPr txBox="1">
            <a:spLocks noChangeArrowheads="1"/>
          </p:cNvSpPr>
          <p:nvPr/>
        </p:nvSpPr>
        <p:spPr bwMode="auto">
          <a:xfrm>
            <a:off x="379413" y="6096000"/>
            <a:ext cx="2033587"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n-US" altLang="en-US"/>
          </a:p>
        </p:txBody>
      </p:sp>
      <p:sp>
        <p:nvSpPr>
          <p:cNvPr id="3" name="Footer Placeholder 2"/>
          <p:cNvSpPr>
            <a:spLocks noGrp="1"/>
          </p:cNvSpPr>
          <p:nvPr>
            <p:ph type="ftr" sz="quarter" idx="11"/>
          </p:nvPr>
        </p:nvSpPr>
        <p:spPr/>
        <p:txBody>
          <a:bodyPr/>
          <a:lstStyle/>
          <a:p>
            <a:pPr>
              <a:defRPr/>
            </a:pPr>
            <a:r>
              <a:rPr lang="en-US"/>
              <a:t>UAB HEERSINK SCHOOL OF MEDICINE</a:t>
            </a:r>
          </a:p>
        </p:txBody>
      </p:sp>
      <p:sp>
        <p:nvSpPr>
          <p:cNvPr id="4" name="TextBox 3"/>
          <p:cNvSpPr txBox="1"/>
          <p:nvPr/>
        </p:nvSpPr>
        <p:spPr>
          <a:xfrm>
            <a:off x="4951871" y="2290949"/>
            <a:ext cx="1873526" cy="369332"/>
          </a:xfrm>
          <a:prstGeom prst="rect">
            <a:avLst/>
          </a:prstGeom>
          <a:noFill/>
        </p:spPr>
        <p:txBody>
          <a:bodyPr wrap="none" rtlCol="0">
            <a:spAutoFit/>
          </a:bodyPr>
          <a:lstStyle/>
          <a:p>
            <a:r>
              <a:rPr lang="en-US" b="1" dirty="0"/>
              <a:t>DRIVE TO ZERO</a:t>
            </a:r>
          </a:p>
        </p:txBody>
      </p:sp>
    </p:spTree>
    <p:extLst>
      <p:ext uri="{BB962C8B-B14F-4D97-AF65-F5344CB8AC3E}">
        <p14:creationId xmlns:p14="http://schemas.microsoft.com/office/powerpoint/2010/main" val="7681930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F0A63D-FF99-3677-FC7E-384D48D7F28F}"/>
              </a:ext>
            </a:extLst>
          </p:cNvPr>
          <p:cNvPicPr>
            <a:picLocks noChangeAspect="1"/>
          </p:cNvPicPr>
          <p:nvPr/>
        </p:nvPicPr>
        <p:blipFill>
          <a:blip r:embed="rId2"/>
          <a:stretch>
            <a:fillRect/>
          </a:stretch>
        </p:blipFill>
        <p:spPr>
          <a:xfrm>
            <a:off x="693683" y="0"/>
            <a:ext cx="3878317" cy="2782270"/>
          </a:xfrm>
          <a:prstGeom prst="rect">
            <a:avLst/>
          </a:prstGeom>
        </p:spPr>
      </p:pic>
      <p:pic>
        <p:nvPicPr>
          <p:cNvPr id="3" name="Picture 2">
            <a:extLst>
              <a:ext uri="{FF2B5EF4-FFF2-40B4-BE49-F238E27FC236}">
                <a16:creationId xmlns:a16="http://schemas.microsoft.com/office/drawing/2014/main" id="{0DE884CA-8518-E45F-24AC-F482B7B9FDB8}"/>
              </a:ext>
            </a:extLst>
          </p:cNvPr>
          <p:cNvPicPr>
            <a:picLocks noChangeAspect="1"/>
          </p:cNvPicPr>
          <p:nvPr/>
        </p:nvPicPr>
        <p:blipFill>
          <a:blip r:embed="rId3"/>
          <a:stretch>
            <a:fillRect/>
          </a:stretch>
        </p:blipFill>
        <p:spPr>
          <a:xfrm>
            <a:off x="214205" y="2806702"/>
            <a:ext cx="4715147" cy="4051298"/>
          </a:xfrm>
          <a:prstGeom prst="rect">
            <a:avLst/>
          </a:prstGeom>
        </p:spPr>
      </p:pic>
      <p:pic>
        <p:nvPicPr>
          <p:cNvPr id="4" name="Picture 3">
            <a:extLst>
              <a:ext uri="{FF2B5EF4-FFF2-40B4-BE49-F238E27FC236}">
                <a16:creationId xmlns:a16="http://schemas.microsoft.com/office/drawing/2014/main" id="{C8C096C5-C367-7C8A-C290-DB5AD272E48A}"/>
              </a:ext>
            </a:extLst>
          </p:cNvPr>
          <p:cNvPicPr>
            <a:picLocks noChangeAspect="1"/>
          </p:cNvPicPr>
          <p:nvPr/>
        </p:nvPicPr>
        <p:blipFill>
          <a:blip r:embed="rId4"/>
          <a:stretch>
            <a:fillRect/>
          </a:stretch>
        </p:blipFill>
        <p:spPr>
          <a:xfrm>
            <a:off x="6929573" y="0"/>
            <a:ext cx="4715147" cy="3313087"/>
          </a:xfrm>
          <a:prstGeom prst="rect">
            <a:avLst/>
          </a:prstGeom>
        </p:spPr>
      </p:pic>
      <p:pic>
        <p:nvPicPr>
          <p:cNvPr id="5" name="Picture 4">
            <a:extLst>
              <a:ext uri="{FF2B5EF4-FFF2-40B4-BE49-F238E27FC236}">
                <a16:creationId xmlns:a16="http://schemas.microsoft.com/office/drawing/2014/main" id="{AFDF31CF-C8D2-242B-F7C0-462BB1B2344B}"/>
              </a:ext>
            </a:extLst>
          </p:cNvPr>
          <p:cNvPicPr>
            <a:picLocks noChangeAspect="1"/>
          </p:cNvPicPr>
          <p:nvPr/>
        </p:nvPicPr>
        <p:blipFill>
          <a:blip r:embed="rId5"/>
          <a:stretch>
            <a:fillRect/>
          </a:stretch>
        </p:blipFill>
        <p:spPr>
          <a:xfrm>
            <a:off x="7037932" y="3544914"/>
            <a:ext cx="4498428" cy="3490481"/>
          </a:xfrm>
          <a:prstGeom prst="rect">
            <a:avLst/>
          </a:prstGeom>
        </p:spPr>
      </p:pic>
    </p:spTree>
    <p:extLst>
      <p:ext uri="{BB962C8B-B14F-4D97-AF65-F5344CB8AC3E}">
        <p14:creationId xmlns:p14="http://schemas.microsoft.com/office/powerpoint/2010/main" val="360880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2413" r="18059"/>
          <a:stretch/>
        </p:blipFill>
        <p:spPr>
          <a:xfrm>
            <a:off x="5241600" y="5128088"/>
            <a:ext cx="1708800" cy="1614712"/>
          </a:xfrm>
          <a:prstGeom prst="rect">
            <a:avLst/>
          </a:prstGeom>
        </p:spPr>
      </p:pic>
      <p:sp>
        <p:nvSpPr>
          <p:cNvPr id="2" name="Title 1"/>
          <p:cNvSpPr>
            <a:spLocks noGrp="1"/>
          </p:cNvSpPr>
          <p:nvPr>
            <p:ph type="title"/>
          </p:nvPr>
        </p:nvSpPr>
        <p:spPr>
          <a:xfrm>
            <a:off x="3806845" y="2202803"/>
            <a:ext cx="6440712" cy="1143000"/>
          </a:xfrm>
        </p:spPr>
        <p:txBody>
          <a:bodyPr>
            <a:normAutofit fontScale="90000"/>
          </a:bodyPr>
          <a:lstStyle/>
          <a:p>
            <a:pPr algn="ctr"/>
            <a:br>
              <a:rPr lang="en-US" sz="5867" dirty="0">
                <a:latin typeface="Amasis MT Pro Light" panose="02040304050005020304" pitchFamily="18" charset="0"/>
              </a:rPr>
            </a:br>
            <a:br>
              <a:rPr lang="en-US" sz="2133" dirty="0"/>
            </a:br>
            <a:r>
              <a:rPr lang="en-US" sz="2667" dirty="0">
                <a:latin typeface="+mn-lt"/>
              </a:rPr>
              <a:t>A type 2 hybrid effectiveness-implementation trial to evaluate a population health combination intervention to meet HIV testing, linkage, and viral suppression goals in coastal Alabama </a:t>
            </a:r>
          </a:p>
        </p:txBody>
      </p:sp>
      <p:pic>
        <p:nvPicPr>
          <p:cNvPr id="5" name="Picture 4"/>
          <p:cNvPicPr>
            <a:picLocks noChangeAspect="1"/>
          </p:cNvPicPr>
          <p:nvPr/>
        </p:nvPicPr>
        <p:blipFill>
          <a:blip r:embed="rId4"/>
          <a:stretch>
            <a:fillRect/>
          </a:stretch>
        </p:blipFill>
        <p:spPr>
          <a:xfrm>
            <a:off x="7027201" y="5336930"/>
            <a:ext cx="2755508" cy="1405871"/>
          </a:xfrm>
          <a:prstGeom prst="rect">
            <a:avLst/>
          </a:prstGeom>
        </p:spPr>
      </p:pic>
      <p:sp>
        <p:nvSpPr>
          <p:cNvPr id="9" name="TextBox 8"/>
          <p:cNvSpPr txBox="1"/>
          <p:nvPr/>
        </p:nvSpPr>
        <p:spPr>
          <a:xfrm>
            <a:off x="3929817" y="765527"/>
            <a:ext cx="5807205" cy="338554"/>
          </a:xfrm>
          <a:prstGeom prst="rect">
            <a:avLst/>
          </a:prstGeom>
          <a:noFill/>
        </p:spPr>
        <p:txBody>
          <a:bodyPr wrap="square" rtlCol="0">
            <a:spAutoFit/>
          </a:bodyPr>
          <a:lstStyle/>
          <a:p>
            <a:pPr algn="ctr" defTabSz="914377">
              <a:defRPr/>
            </a:pPr>
            <a:r>
              <a:rPr lang="en-US" sz="1600" dirty="0">
                <a:solidFill>
                  <a:srgbClr val="6BB9BB"/>
                </a:solidFill>
              </a:rPr>
              <a:t>Rana/Matthews MPI | R01AIAI169671</a:t>
            </a:r>
          </a:p>
        </p:txBody>
      </p:sp>
      <p:pic>
        <p:nvPicPr>
          <p:cNvPr id="6" name="Picture 5"/>
          <p:cNvPicPr>
            <a:picLocks noChangeAspect="1"/>
          </p:cNvPicPr>
          <p:nvPr/>
        </p:nvPicPr>
        <p:blipFill>
          <a:blip r:embed="rId5"/>
          <a:stretch>
            <a:fillRect/>
          </a:stretch>
        </p:blipFill>
        <p:spPr>
          <a:xfrm>
            <a:off x="2102092" y="5340704"/>
            <a:ext cx="2912976" cy="1402096"/>
          </a:xfrm>
          <a:prstGeom prst="rect">
            <a:avLst/>
          </a:prstGeom>
        </p:spPr>
      </p:pic>
      <p:cxnSp>
        <p:nvCxnSpPr>
          <p:cNvPr id="8" name="Straight Connector 7">
            <a:extLst>
              <a:ext uri="{FF2B5EF4-FFF2-40B4-BE49-F238E27FC236}">
                <a16:creationId xmlns:a16="http://schemas.microsoft.com/office/drawing/2014/main" id="{9D18AB98-F2AF-8B4D-99BF-A30A8C76AE1E}"/>
              </a:ext>
            </a:extLst>
          </p:cNvPr>
          <p:cNvCxnSpPr>
            <a:cxnSpLocks/>
          </p:cNvCxnSpPr>
          <p:nvPr/>
        </p:nvCxnSpPr>
        <p:spPr>
          <a:xfrm>
            <a:off x="3840000" y="2164500"/>
            <a:ext cx="4512000" cy="0"/>
          </a:xfrm>
          <a:prstGeom prst="line">
            <a:avLst/>
          </a:prstGeom>
          <a:ln>
            <a:solidFill>
              <a:srgbClr val="6BB9BB"/>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6"/>
          <a:stretch>
            <a:fillRect/>
          </a:stretch>
        </p:blipFill>
        <p:spPr>
          <a:xfrm>
            <a:off x="16610" y="167954"/>
            <a:ext cx="3175788" cy="5172750"/>
          </a:xfrm>
          <a:prstGeom prst="rect">
            <a:avLst/>
          </a:prstGeom>
        </p:spPr>
      </p:pic>
      <p:pic>
        <p:nvPicPr>
          <p:cNvPr id="7" name="Picture 6"/>
          <p:cNvPicPr>
            <a:picLocks noChangeAspect="1"/>
          </p:cNvPicPr>
          <p:nvPr/>
        </p:nvPicPr>
        <p:blipFill>
          <a:blip r:embed="rId7"/>
          <a:stretch>
            <a:fillRect/>
          </a:stretch>
        </p:blipFill>
        <p:spPr>
          <a:xfrm>
            <a:off x="3806845" y="996521"/>
            <a:ext cx="6602741" cy="1325727"/>
          </a:xfrm>
          <a:prstGeom prst="rect">
            <a:avLst/>
          </a:prstGeom>
        </p:spPr>
      </p:pic>
    </p:spTree>
    <p:extLst>
      <p:ext uri="{BB962C8B-B14F-4D97-AF65-F5344CB8AC3E}">
        <p14:creationId xmlns:p14="http://schemas.microsoft.com/office/powerpoint/2010/main" val="17586926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8F649C-FCAB-E628-9690-2A2EFF62CEB3}"/>
              </a:ext>
            </a:extLst>
          </p:cNvPr>
          <p:cNvPicPr>
            <a:picLocks noChangeAspect="1"/>
          </p:cNvPicPr>
          <p:nvPr/>
        </p:nvPicPr>
        <p:blipFill rotWithShape="1">
          <a:blip r:embed="rId2"/>
          <a:srcRect l="2519" r="4291"/>
          <a:stretch/>
        </p:blipFill>
        <p:spPr>
          <a:xfrm>
            <a:off x="1435008" y="950794"/>
            <a:ext cx="9321984" cy="4956412"/>
          </a:xfrm>
          <a:prstGeom prst="rect">
            <a:avLst/>
          </a:prstGeom>
        </p:spPr>
      </p:pic>
    </p:spTree>
    <p:extLst>
      <p:ext uri="{BB962C8B-B14F-4D97-AF65-F5344CB8AC3E}">
        <p14:creationId xmlns:p14="http://schemas.microsoft.com/office/powerpoint/2010/main" val="3886308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667" dirty="0"/>
              <a:t>Persons Living with Diagnosed or Undiagnosed HIV Infection </a:t>
            </a:r>
            <a:br>
              <a:rPr lang="en-US" sz="2667" dirty="0"/>
            </a:br>
            <a:r>
              <a:rPr lang="en-US" sz="2667" dirty="0"/>
              <a:t>HIV Care Continuum Outcomes, 2019—United States </a:t>
            </a:r>
          </a:p>
        </p:txBody>
      </p:sp>
      <p:pic>
        <p:nvPicPr>
          <p:cNvPr id="4" name="Content Placeholder 3" descr="This slide presents the prevalence-based HIV care continuum for 2018 for persons living with diagnosed or undiagnosed HIV infection in the United States. Among the estimated 1.1 million people living with HIV in the United States, 86% have received a diagnosis, 65% received HIV medical care in 2018, 50% were receiving continuous care, and 56% were virally suppressed.&#10;&#10;Receipt of medical care was defined as ≥1 test (CD4 or VL) in 2018. Retained in continuous medical care was defined as ≥2 tests (CD4 or VL) ≥3 months apart in 2018. Viral suppression was defined as &lt;200 copies/mL on the most recent VL test in 2018.&#10;">
            <a:extLst>
              <a:ext uri="{FF2B5EF4-FFF2-40B4-BE49-F238E27FC236}">
                <a16:creationId xmlns:a16="http://schemas.microsoft.com/office/drawing/2014/main" id="{FFE97F0B-ED32-4785-8812-4D9E18822234}"/>
              </a:ext>
            </a:extLst>
          </p:cNvPr>
          <p:cNvPicPr>
            <a:picLocks noGrp="1" noChangeAspect="1"/>
          </p:cNvPicPr>
          <p:nvPr>
            <p:ph idx="1"/>
          </p:nvPr>
        </p:nvPicPr>
        <p:blipFill>
          <a:blip r:embed="rId3"/>
          <a:stretch>
            <a:fillRect/>
          </a:stretch>
        </p:blipFill>
        <p:spPr>
          <a:xfrm>
            <a:off x="833731" y="1417639"/>
            <a:ext cx="10764671" cy="4532405"/>
          </a:xfrm>
          <a:prstGeom prst="rect">
            <a:avLst/>
          </a:prstGeom>
        </p:spPr>
      </p:pic>
      <p:sp>
        <p:nvSpPr>
          <p:cNvPr id="9" name="TextBox 8"/>
          <p:cNvSpPr txBox="1"/>
          <p:nvPr/>
        </p:nvSpPr>
        <p:spPr>
          <a:xfrm>
            <a:off x="1594799" y="5862273"/>
            <a:ext cx="10227733" cy="912814"/>
          </a:xfrm>
          <a:prstGeom prst="rect">
            <a:avLst/>
          </a:prstGeom>
          <a:noFill/>
        </p:spPr>
        <p:txBody>
          <a:bodyPr wrap="square" rtlCol="0">
            <a:spAutoFit/>
          </a:bodyPr>
          <a:lstStyle/>
          <a:p>
            <a:r>
              <a:rPr lang="en-US" sz="1333" dirty="0">
                <a:solidFill>
                  <a:srgbClr val="5F5F5F"/>
                </a:solidFill>
                <a:latin typeface="Calibri" panose="020F0502020204030204" pitchFamily="34" charset="0"/>
              </a:rPr>
              <a:t>Note. Receipt of medical care was defined as ≥1 test (CD4 or VL) in 2018. Retained in continuous medical care was defined as ≥2 tests (CD4 or VL) ≥3 months apart in 2018. Viral suppression was defined as &lt;200 copies/mL on the most recent VL test in 2019. CDC, Monitoring selected national HIV prevention and care objectives by using HIV surveillance data—United States and 6 dependent areas, 2019. HIV Surveillance Supplemental Report 2021; 26(No. 2). Published May 2021.</a:t>
            </a:r>
          </a:p>
        </p:txBody>
      </p:sp>
      <p:sp>
        <p:nvSpPr>
          <p:cNvPr id="3" name="TextBox 2"/>
          <p:cNvSpPr txBox="1"/>
          <p:nvPr/>
        </p:nvSpPr>
        <p:spPr>
          <a:xfrm>
            <a:off x="9949693" y="2924711"/>
            <a:ext cx="541105" cy="338554"/>
          </a:xfrm>
          <a:prstGeom prst="rect">
            <a:avLst/>
          </a:prstGeom>
          <a:solidFill>
            <a:schemeClr val="bg1"/>
          </a:solidFill>
        </p:spPr>
        <p:txBody>
          <a:bodyPr wrap="square" rtlCol="0">
            <a:spAutoFit/>
          </a:bodyPr>
          <a:lstStyle/>
          <a:p>
            <a:r>
              <a:rPr lang="en-US" sz="1600" dirty="0">
                <a:solidFill>
                  <a:srgbClr val="000000"/>
                </a:solidFill>
                <a:latin typeface="Calibri" panose="020F0502020204030204" pitchFamily="34" charset="0"/>
              </a:rPr>
              <a:t>57</a:t>
            </a:r>
          </a:p>
        </p:txBody>
      </p:sp>
      <p:sp>
        <p:nvSpPr>
          <p:cNvPr id="6" name="TextBox 5"/>
          <p:cNvSpPr txBox="1"/>
          <p:nvPr/>
        </p:nvSpPr>
        <p:spPr>
          <a:xfrm>
            <a:off x="5239807" y="2593497"/>
            <a:ext cx="541105" cy="338554"/>
          </a:xfrm>
          <a:prstGeom prst="rect">
            <a:avLst/>
          </a:prstGeom>
          <a:solidFill>
            <a:schemeClr val="bg1"/>
          </a:solidFill>
        </p:spPr>
        <p:txBody>
          <a:bodyPr wrap="square" rtlCol="0">
            <a:spAutoFit/>
          </a:bodyPr>
          <a:lstStyle/>
          <a:p>
            <a:r>
              <a:rPr lang="en-US" sz="1600" dirty="0">
                <a:solidFill>
                  <a:srgbClr val="000000"/>
                </a:solidFill>
                <a:latin typeface="Calibri" panose="020F0502020204030204" pitchFamily="34" charset="0"/>
              </a:rPr>
              <a:t>66</a:t>
            </a:r>
          </a:p>
        </p:txBody>
      </p:sp>
      <p:sp>
        <p:nvSpPr>
          <p:cNvPr id="7" name="TextBox 6"/>
          <p:cNvSpPr txBox="1"/>
          <p:nvPr/>
        </p:nvSpPr>
        <p:spPr>
          <a:xfrm>
            <a:off x="2866722" y="1770908"/>
            <a:ext cx="541105" cy="338554"/>
          </a:xfrm>
          <a:prstGeom prst="rect">
            <a:avLst/>
          </a:prstGeom>
          <a:solidFill>
            <a:schemeClr val="bg1"/>
          </a:solidFill>
        </p:spPr>
        <p:txBody>
          <a:bodyPr wrap="square" rtlCol="0">
            <a:spAutoFit/>
          </a:bodyPr>
          <a:lstStyle/>
          <a:p>
            <a:r>
              <a:rPr lang="en-US" sz="1600" dirty="0">
                <a:solidFill>
                  <a:srgbClr val="000000"/>
                </a:solidFill>
                <a:latin typeface="Calibri" panose="020F0502020204030204" pitchFamily="34" charset="0"/>
              </a:rPr>
              <a:t>87</a:t>
            </a:r>
          </a:p>
        </p:txBody>
      </p:sp>
    </p:spTree>
    <p:extLst>
      <p:ext uri="{BB962C8B-B14F-4D97-AF65-F5344CB8AC3E}">
        <p14:creationId xmlns:p14="http://schemas.microsoft.com/office/powerpoint/2010/main" val="2965198190"/>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901" y="122731"/>
            <a:ext cx="10716768" cy="568829"/>
          </a:xfrm>
        </p:spPr>
        <p:txBody>
          <a:bodyPr/>
          <a:lstStyle/>
          <a:p>
            <a:pPr algn="ctr"/>
            <a:r>
              <a:rPr lang="en-US" sz="2667" dirty="0"/>
              <a:t>Combination Testing, Linkage, and Viral Suppression Intervention</a:t>
            </a:r>
          </a:p>
        </p:txBody>
      </p:sp>
      <p:sp>
        <p:nvSpPr>
          <p:cNvPr id="5" name="TextBox 4"/>
          <p:cNvSpPr txBox="1"/>
          <p:nvPr/>
        </p:nvSpPr>
        <p:spPr>
          <a:xfrm>
            <a:off x="1512091" y="2231666"/>
            <a:ext cx="3474615" cy="2380395"/>
          </a:xfrm>
          <a:prstGeom prst="rect">
            <a:avLst/>
          </a:prstGeom>
          <a:solidFill>
            <a:srgbClr val="B2E2E2"/>
          </a:solidFill>
        </p:spPr>
        <p:txBody>
          <a:bodyPr wrap="square" tIns="609600" bIns="609600" rtlCol="0">
            <a:spAutoFit/>
          </a:bodyPr>
          <a:lstStyle/>
          <a:p>
            <a:pPr algn="ctr"/>
            <a:r>
              <a:rPr lang="en-US" sz="1867" b="1" dirty="0"/>
              <a:t>TEST:</a:t>
            </a:r>
          </a:p>
          <a:p>
            <a:pPr algn="ctr"/>
            <a:endParaRPr lang="en-US" sz="1867" b="1" dirty="0"/>
          </a:p>
          <a:p>
            <a:pPr algn="ctr"/>
            <a:r>
              <a:rPr lang="en-US" sz="1867" b="1" dirty="0"/>
              <a:t>Data-Driven Community Based HIV  Testing</a:t>
            </a:r>
          </a:p>
        </p:txBody>
      </p:sp>
      <p:grpSp>
        <p:nvGrpSpPr>
          <p:cNvPr id="22" name="Group 21">
            <a:extLst>
              <a:ext uri="{FF2B5EF4-FFF2-40B4-BE49-F238E27FC236}">
                <a16:creationId xmlns:a16="http://schemas.microsoft.com/office/drawing/2014/main" id="{90624438-54CC-5F32-D23B-8DF2B35D88F3}"/>
              </a:ext>
            </a:extLst>
          </p:cNvPr>
          <p:cNvGrpSpPr>
            <a:grpSpLocks noChangeAspect="1"/>
          </p:cNvGrpSpPr>
          <p:nvPr/>
        </p:nvGrpSpPr>
        <p:grpSpPr>
          <a:xfrm>
            <a:off x="6275071" y="840580"/>
            <a:ext cx="4173196" cy="5693861"/>
            <a:chOff x="191041" y="1633409"/>
            <a:chExt cx="1798158" cy="2453387"/>
          </a:xfrm>
        </p:grpSpPr>
        <p:pic>
          <p:nvPicPr>
            <p:cNvPr id="21" name="Picture 20" descr="Map&#10;&#10;Description automatically generated">
              <a:extLst>
                <a:ext uri="{FF2B5EF4-FFF2-40B4-BE49-F238E27FC236}">
                  <a16:creationId xmlns:a16="http://schemas.microsoft.com/office/drawing/2014/main" id="{A357822E-9625-81FA-05DF-9778B4C19625}"/>
                </a:ext>
              </a:extLst>
            </p:cNvPr>
            <p:cNvPicPr>
              <a:picLocks noChangeAspect="1"/>
            </p:cNvPicPr>
            <p:nvPr/>
          </p:nvPicPr>
          <p:blipFill rotWithShape="1">
            <a:blip r:embed="rId3"/>
            <a:srcRect l="54952" r="1776" b="73202"/>
            <a:stretch/>
          </p:blipFill>
          <p:spPr>
            <a:xfrm>
              <a:off x="224698" y="1633409"/>
              <a:ext cx="1357724" cy="857250"/>
            </a:xfrm>
            <a:prstGeom prst="rect">
              <a:avLst/>
            </a:prstGeom>
          </p:spPr>
        </p:pic>
        <p:pic>
          <p:nvPicPr>
            <p:cNvPr id="6" name="Picture 5" descr="Map&#10;&#10;Description automatically generated">
              <a:extLst>
                <a:ext uri="{FF2B5EF4-FFF2-40B4-BE49-F238E27FC236}">
                  <a16:creationId xmlns:a16="http://schemas.microsoft.com/office/drawing/2014/main" id="{D76B8B0E-6A89-1656-C0B2-567085629FE9}"/>
                </a:ext>
              </a:extLst>
            </p:cNvPr>
            <p:cNvPicPr>
              <a:picLocks noChangeAspect="1"/>
            </p:cNvPicPr>
            <p:nvPr/>
          </p:nvPicPr>
          <p:blipFill>
            <a:blip r:embed="rId3"/>
            <a:stretch>
              <a:fillRect/>
            </a:stretch>
          </p:blipFill>
          <p:spPr>
            <a:xfrm>
              <a:off x="191041" y="2512417"/>
              <a:ext cx="1544159" cy="1574379"/>
            </a:xfrm>
            <a:prstGeom prst="rect">
              <a:avLst/>
            </a:prstGeom>
          </p:spPr>
        </p:pic>
        <p:pic>
          <p:nvPicPr>
            <p:cNvPr id="18" name="Picture 17" descr="Map&#10;&#10;Description automatically generated">
              <a:extLst>
                <a:ext uri="{FF2B5EF4-FFF2-40B4-BE49-F238E27FC236}">
                  <a16:creationId xmlns:a16="http://schemas.microsoft.com/office/drawing/2014/main" id="{6D9E40E5-49B3-916F-9CEE-8CFB18C06BC4}"/>
                </a:ext>
              </a:extLst>
            </p:cNvPr>
            <p:cNvPicPr>
              <a:picLocks noChangeAspect="1"/>
            </p:cNvPicPr>
            <p:nvPr/>
          </p:nvPicPr>
          <p:blipFill rotWithShape="1">
            <a:blip r:embed="rId3"/>
            <a:srcRect l="904" t="57322" r="79330" b="5886"/>
            <a:stretch/>
          </p:blipFill>
          <p:spPr>
            <a:xfrm>
              <a:off x="1059835" y="1982134"/>
              <a:ext cx="929364" cy="1763715"/>
            </a:xfrm>
            <a:prstGeom prst="rect">
              <a:avLst/>
            </a:prstGeom>
            <a:ln w="28575">
              <a:solidFill>
                <a:schemeClr val="accent6">
                  <a:lumMod val="60000"/>
                  <a:lumOff val="40000"/>
                </a:schemeClr>
              </a:solidFill>
            </a:ln>
          </p:spPr>
        </p:pic>
        <p:sp>
          <p:nvSpPr>
            <p:cNvPr id="20" name="Rectangle 19">
              <a:extLst>
                <a:ext uri="{FF2B5EF4-FFF2-40B4-BE49-F238E27FC236}">
                  <a16:creationId xmlns:a16="http://schemas.microsoft.com/office/drawing/2014/main" id="{33FFFE58-50B5-F5C9-019F-932D2A2ABB2C}"/>
                </a:ext>
              </a:extLst>
            </p:cNvPr>
            <p:cNvSpPr/>
            <p:nvPr/>
          </p:nvSpPr>
          <p:spPr>
            <a:xfrm>
              <a:off x="191041" y="3405189"/>
              <a:ext cx="325690" cy="588167"/>
            </a:xfrm>
            <a:prstGeom prst="rect">
              <a:avLst/>
            </a:prstGeom>
            <a:noFill/>
            <a:ln w="127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cxnSp>
        <p:nvCxnSpPr>
          <p:cNvPr id="24" name="Straight Connector 23">
            <a:extLst>
              <a:ext uri="{FF2B5EF4-FFF2-40B4-BE49-F238E27FC236}">
                <a16:creationId xmlns:a16="http://schemas.microsoft.com/office/drawing/2014/main" id="{F2FD57CB-4228-93C9-D65C-F492685AA36D}"/>
              </a:ext>
            </a:extLst>
          </p:cNvPr>
          <p:cNvCxnSpPr>
            <a:cxnSpLocks/>
            <a:stCxn id="20" idx="0"/>
            <a:endCxn id="18" idx="1"/>
          </p:cNvCxnSpPr>
          <p:nvPr/>
        </p:nvCxnSpPr>
        <p:spPr>
          <a:xfrm flipV="1">
            <a:off x="6653004" y="3696537"/>
            <a:ext cx="1638379" cy="125602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5" name="Graphic 34" descr="Badge 1 with solid fill">
            <a:extLst>
              <a:ext uri="{FF2B5EF4-FFF2-40B4-BE49-F238E27FC236}">
                <a16:creationId xmlns:a16="http://schemas.microsoft.com/office/drawing/2014/main" id="{115D4254-C658-B5C8-D4A4-91CC4BAF8C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39797" y="1341000"/>
            <a:ext cx="1219200" cy="1219200"/>
          </a:xfrm>
          <a:prstGeom prst="rect">
            <a:avLst/>
          </a:prstGeom>
        </p:spPr>
      </p:pic>
    </p:spTree>
    <p:extLst>
      <p:ext uri="{BB962C8B-B14F-4D97-AF65-F5344CB8AC3E}">
        <p14:creationId xmlns:p14="http://schemas.microsoft.com/office/powerpoint/2010/main" val="11593712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7343456-9DD5-3443-8EC1-8D0FB6C29490}"/>
              </a:ext>
            </a:extLst>
          </p:cNvPr>
          <p:cNvSpPr/>
          <p:nvPr/>
        </p:nvSpPr>
        <p:spPr>
          <a:xfrm>
            <a:off x="0" y="6292113"/>
            <a:ext cx="5634169" cy="543162"/>
          </a:xfrm>
          <a:prstGeom prst="rect">
            <a:avLst/>
          </a:prstGeom>
        </p:spPr>
        <p:txBody>
          <a:bodyPr wrap="square">
            <a:spAutoFit/>
          </a:bodyPr>
          <a:lstStyle/>
          <a:p>
            <a:pPr>
              <a:lnSpc>
                <a:spcPct val="107000"/>
              </a:lnSpc>
            </a:pPr>
            <a:r>
              <a:rPr lang="en-US" sz="1400" u="sng" dirty="0"/>
              <a:t>Abbreviations</a:t>
            </a:r>
            <a:r>
              <a:rPr lang="en-US" sz="1400" dirty="0"/>
              <a:t>: </a:t>
            </a:r>
          </a:p>
          <a:p>
            <a:pPr>
              <a:lnSpc>
                <a:spcPct val="107000"/>
              </a:lnSpc>
            </a:pPr>
            <a:r>
              <a:rPr lang="en-US" sz="1400" b="1" dirty="0"/>
              <a:t>ALNBS </a:t>
            </a:r>
            <a:r>
              <a:rPr lang="en-US" sz="1400" dirty="0"/>
              <a:t> - Alabama NEDSS Base Surveillance</a:t>
            </a:r>
          </a:p>
        </p:txBody>
      </p:sp>
      <p:sp>
        <p:nvSpPr>
          <p:cNvPr id="3" name="TextBox 2">
            <a:extLst>
              <a:ext uri="{FF2B5EF4-FFF2-40B4-BE49-F238E27FC236}">
                <a16:creationId xmlns:a16="http://schemas.microsoft.com/office/drawing/2014/main" id="{3C5C62C3-75FB-0F30-26F0-FB5F8E684F61}"/>
              </a:ext>
            </a:extLst>
          </p:cNvPr>
          <p:cNvSpPr txBox="1"/>
          <p:nvPr/>
        </p:nvSpPr>
        <p:spPr>
          <a:xfrm>
            <a:off x="597927" y="22725"/>
            <a:ext cx="10996152" cy="666786"/>
          </a:xfrm>
          <a:prstGeom prst="rect">
            <a:avLst/>
          </a:prstGeom>
          <a:noFill/>
        </p:spPr>
        <p:txBody>
          <a:bodyPr wrap="none" rtlCol="0">
            <a:spAutoFit/>
          </a:bodyPr>
          <a:lstStyle/>
          <a:p>
            <a:pPr algn="ctr"/>
            <a:r>
              <a:rPr lang="en-US" sz="3733" dirty="0"/>
              <a:t>Using Big Data to Inform Testing Outreach for COAST-AL</a:t>
            </a:r>
          </a:p>
        </p:txBody>
      </p:sp>
      <p:sp>
        <p:nvSpPr>
          <p:cNvPr id="43" name="TextBox 42">
            <a:extLst>
              <a:ext uri="{FF2B5EF4-FFF2-40B4-BE49-F238E27FC236}">
                <a16:creationId xmlns:a16="http://schemas.microsoft.com/office/drawing/2014/main" id="{B6D7A876-96C4-4CED-A0E5-13C8AAC449D0}"/>
              </a:ext>
            </a:extLst>
          </p:cNvPr>
          <p:cNvSpPr txBox="1"/>
          <p:nvPr/>
        </p:nvSpPr>
        <p:spPr>
          <a:xfrm>
            <a:off x="882378" y="987479"/>
            <a:ext cx="3306316" cy="499176"/>
          </a:xfrm>
          <a:prstGeom prst="rect">
            <a:avLst/>
          </a:prstGeom>
          <a:noFill/>
        </p:spPr>
        <p:txBody>
          <a:bodyPr wrap="square" rtlCol="0">
            <a:spAutoFit/>
          </a:bodyPr>
          <a:lstStyle/>
          <a:p>
            <a:pPr algn="ctr"/>
            <a:r>
              <a:rPr lang="en-US" sz="2400" dirty="0"/>
              <a:t>Datasets</a:t>
            </a:r>
            <a:endParaRPr lang="en-US" sz="2000" dirty="0"/>
          </a:p>
        </p:txBody>
      </p:sp>
      <p:grpSp>
        <p:nvGrpSpPr>
          <p:cNvPr id="42" name="Group 41">
            <a:extLst>
              <a:ext uri="{FF2B5EF4-FFF2-40B4-BE49-F238E27FC236}">
                <a16:creationId xmlns:a16="http://schemas.microsoft.com/office/drawing/2014/main" id="{F2506F51-8B1C-53C7-23F5-032C06D92291}"/>
              </a:ext>
            </a:extLst>
          </p:cNvPr>
          <p:cNvGrpSpPr/>
          <p:nvPr/>
        </p:nvGrpSpPr>
        <p:grpSpPr>
          <a:xfrm>
            <a:off x="1072799" y="1456121"/>
            <a:ext cx="10046401" cy="4060134"/>
            <a:chOff x="967556" y="1566024"/>
            <a:chExt cx="10046401" cy="4060134"/>
          </a:xfrm>
        </p:grpSpPr>
        <p:sp>
          <p:nvSpPr>
            <p:cNvPr id="2" name="Rectangle: Rounded Corners 1">
              <a:extLst>
                <a:ext uri="{FF2B5EF4-FFF2-40B4-BE49-F238E27FC236}">
                  <a16:creationId xmlns:a16="http://schemas.microsoft.com/office/drawing/2014/main" id="{8FD02116-F5EF-48F4-B4B0-68DB2ABE5FA3}"/>
                </a:ext>
              </a:extLst>
            </p:cNvPr>
            <p:cNvSpPr/>
            <p:nvPr/>
          </p:nvSpPr>
          <p:spPr>
            <a:xfrm>
              <a:off x="967556" y="4538592"/>
              <a:ext cx="2925475" cy="1087566"/>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ALNBS</a:t>
              </a:r>
            </a:p>
            <a:p>
              <a:pPr algn="ctr"/>
              <a:r>
                <a:rPr lang="en-US" dirty="0">
                  <a:solidFill>
                    <a:schemeClr val="tx1"/>
                  </a:solidFill>
                </a:rPr>
                <a:t>2023</a:t>
              </a:r>
              <a:endParaRPr lang="en-US" sz="1400" dirty="0">
                <a:solidFill>
                  <a:schemeClr val="tx1"/>
                </a:solidFill>
              </a:endParaRPr>
            </a:p>
          </p:txBody>
        </p:sp>
        <p:sp>
          <p:nvSpPr>
            <p:cNvPr id="7" name="Rectangle: Rounded Corners 6">
              <a:extLst>
                <a:ext uri="{FF2B5EF4-FFF2-40B4-BE49-F238E27FC236}">
                  <a16:creationId xmlns:a16="http://schemas.microsoft.com/office/drawing/2014/main" id="{AD3A94EE-3385-49D1-9447-CBB9D1A800F3}"/>
                </a:ext>
              </a:extLst>
            </p:cNvPr>
            <p:cNvSpPr/>
            <p:nvPr/>
          </p:nvSpPr>
          <p:spPr>
            <a:xfrm>
              <a:off x="967556" y="1578293"/>
              <a:ext cx="2925475" cy="1087566"/>
            </a:xfrm>
            <a:prstGeom prst="roundRect">
              <a:avLst/>
            </a:prstGeom>
            <a:solidFill>
              <a:schemeClr val="bg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Quest</a:t>
              </a:r>
            </a:p>
            <a:p>
              <a:pPr algn="ctr"/>
              <a:r>
                <a:rPr lang="en-US" dirty="0">
                  <a:solidFill>
                    <a:schemeClr val="tx1"/>
                  </a:solidFill>
                </a:rPr>
                <a:t>2019-2023</a:t>
              </a:r>
            </a:p>
          </p:txBody>
        </p:sp>
        <p:sp>
          <p:nvSpPr>
            <p:cNvPr id="8" name="Rectangle: Rounded Corners 7">
              <a:extLst>
                <a:ext uri="{FF2B5EF4-FFF2-40B4-BE49-F238E27FC236}">
                  <a16:creationId xmlns:a16="http://schemas.microsoft.com/office/drawing/2014/main" id="{512C3056-DC9B-41BD-BF71-E2BEC36182FA}"/>
                </a:ext>
              </a:extLst>
            </p:cNvPr>
            <p:cNvSpPr/>
            <p:nvPr/>
          </p:nvSpPr>
          <p:spPr>
            <a:xfrm>
              <a:off x="967556" y="3058443"/>
              <a:ext cx="2925475" cy="1087566"/>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Labcorp</a:t>
              </a:r>
            </a:p>
            <a:p>
              <a:pPr algn="ctr"/>
              <a:r>
                <a:rPr lang="en-US" dirty="0">
                  <a:solidFill>
                    <a:schemeClr val="tx1"/>
                  </a:solidFill>
                </a:rPr>
                <a:t>2019-2023</a:t>
              </a:r>
            </a:p>
          </p:txBody>
        </p:sp>
        <p:sp>
          <p:nvSpPr>
            <p:cNvPr id="21" name="Rectangle: Rounded Corners 20">
              <a:extLst>
                <a:ext uri="{FF2B5EF4-FFF2-40B4-BE49-F238E27FC236}">
                  <a16:creationId xmlns:a16="http://schemas.microsoft.com/office/drawing/2014/main" id="{B783A086-33D4-4A32-AE19-810AFB18B69D}"/>
                </a:ext>
              </a:extLst>
            </p:cNvPr>
            <p:cNvSpPr/>
            <p:nvPr/>
          </p:nvSpPr>
          <p:spPr>
            <a:xfrm>
              <a:off x="8442767" y="1566024"/>
              <a:ext cx="2571190" cy="4060134"/>
            </a:xfrm>
            <a:prstGeom prst="roundRect">
              <a:avLst>
                <a:gd name="adj" fmla="val 10240"/>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Identify testing priority areas for HIV testing using geospatial mapping</a:t>
              </a:r>
            </a:p>
          </p:txBody>
        </p:sp>
        <p:sp>
          <p:nvSpPr>
            <p:cNvPr id="18" name="Rectangle: Rounded Corners 17">
              <a:extLst>
                <a:ext uri="{FF2B5EF4-FFF2-40B4-BE49-F238E27FC236}">
                  <a16:creationId xmlns:a16="http://schemas.microsoft.com/office/drawing/2014/main" id="{36D34AF0-6028-4AFB-AEA3-94896D02300A}"/>
                </a:ext>
              </a:extLst>
            </p:cNvPr>
            <p:cNvSpPr/>
            <p:nvPr/>
          </p:nvSpPr>
          <p:spPr>
            <a:xfrm>
              <a:off x="4633262" y="3682306"/>
              <a:ext cx="2925475" cy="889827"/>
            </a:xfrm>
            <a:prstGeom prst="round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HIV-Positivity</a:t>
              </a:r>
            </a:p>
          </p:txBody>
        </p:sp>
        <p:sp>
          <p:nvSpPr>
            <p:cNvPr id="19" name="Rectangle: Rounded Corners 18">
              <a:extLst>
                <a:ext uri="{FF2B5EF4-FFF2-40B4-BE49-F238E27FC236}">
                  <a16:creationId xmlns:a16="http://schemas.microsoft.com/office/drawing/2014/main" id="{CC8BDFE4-8E5E-44AF-AA53-29DCEE566428}"/>
                </a:ext>
              </a:extLst>
            </p:cNvPr>
            <p:cNvSpPr/>
            <p:nvPr/>
          </p:nvSpPr>
          <p:spPr>
            <a:xfrm>
              <a:off x="4633262" y="1574254"/>
              <a:ext cx="2925475" cy="889827"/>
            </a:xfrm>
            <a:prstGeom prst="round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HIV Testing Coverage</a:t>
              </a:r>
            </a:p>
          </p:txBody>
        </p:sp>
        <p:sp>
          <p:nvSpPr>
            <p:cNvPr id="4" name="Rectangle: Rounded Corners 3">
              <a:extLst>
                <a:ext uri="{FF2B5EF4-FFF2-40B4-BE49-F238E27FC236}">
                  <a16:creationId xmlns:a16="http://schemas.microsoft.com/office/drawing/2014/main" id="{99BF66E8-D67F-7A9A-F8E5-5C6D4A51865E}"/>
                </a:ext>
              </a:extLst>
            </p:cNvPr>
            <p:cNvSpPr/>
            <p:nvPr/>
          </p:nvSpPr>
          <p:spPr>
            <a:xfrm>
              <a:off x="4633262" y="4736331"/>
              <a:ext cx="2925475" cy="889827"/>
            </a:xfrm>
            <a:prstGeom prst="round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Syphilis-Positivity</a:t>
              </a:r>
            </a:p>
          </p:txBody>
        </p:sp>
        <p:sp>
          <p:nvSpPr>
            <p:cNvPr id="5" name="Rectangle: Rounded Corners 4">
              <a:extLst>
                <a:ext uri="{FF2B5EF4-FFF2-40B4-BE49-F238E27FC236}">
                  <a16:creationId xmlns:a16="http://schemas.microsoft.com/office/drawing/2014/main" id="{56BB7DD5-2CDF-6EF1-83DE-AD1CC3DE6BEF}"/>
                </a:ext>
              </a:extLst>
            </p:cNvPr>
            <p:cNvSpPr/>
            <p:nvPr/>
          </p:nvSpPr>
          <p:spPr>
            <a:xfrm>
              <a:off x="4633262" y="2628280"/>
              <a:ext cx="2925475" cy="889827"/>
            </a:xfrm>
            <a:prstGeom prst="round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Testing Sites</a:t>
              </a:r>
            </a:p>
          </p:txBody>
        </p:sp>
        <p:cxnSp>
          <p:nvCxnSpPr>
            <p:cNvPr id="27" name="Straight Connector 26">
              <a:extLst>
                <a:ext uri="{FF2B5EF4-FFF2-40B4-BE49-F238E27FC236}">
                  <a16:creationId xmlns:a16="http://schemas.microsoft.com/office/drawing/2014/main" id="{8CA50D2D-33C4-24CE-453C-7B85EAAB479A}"/>
                </a:ext>
              </a:extLst>
            </p:cNvPr>
            <p:cNvCxnSpPr>
              <a:stCxn id="8" idx="3"/>
              <a:endCxn id="19" idx="1"/>
            </p:cNvCxnSpPr>
            <p:nvPr/>
          </p:nvCxnSpPr>
          <p:spPr>
            <a:xfrm flipV="1">
              <a:off x="3893031" y="2019168"/>
              <a:ext cx="740231" cy="158305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B2EB9FB-74AF-AA20-8E3B-889C6EBACD08}"/>
                </a:ext>
              </a:extLst>
            </p:cNvPr>
            <p:cNvCxnSpPr>
              <a:stCxn id="7" idx="3"/>
              <a:endCxn id="19" idx="1"/>
            </p:cNvCxnSpPr>
            <p:nvPr/>
          </p:nvCxnSpPr>
          <p:spPr>
            <a:xfrm flipV="1">
              <a:off x="3893031" y="2019168"/>
              <a:ext cx="740231" cy="102908"/>
            </a:xfrm>
            <a:prstGeom prst="line">
              <a:avLst/>
            </a:prstGeom>
            <a:ln w="19050"/>
          </p:spPr>
          <p:style>
            <a:lnRef idx="1">
              <a:schemeClr val="accent6"/>
            </a:lnRef>
            <a:fillRef idx="0">
              <a:schemeClr val="accent6"/>
            </a:fillRef>
            <a:effectRef idx="0">
              <a:schemeClr val="accent6"/>
            </a:effectRef>
            <a:fontRef idx="minor">
              <a:schemeClr val="tx1"/>
            </a:fontRef>
          </p:style>
        </p:cxnSp>
        <p:cxnSp>
          <p:nvCxnSpPr>
            <p:cNvPr id="33" name="Straight Connector 32">
              <a:extLst>
                <a:ext uri="{FF2B5EF4-FFF2-40B4-BE49-F238E27FC236}">
                  <a16:creationId xmlns:a16="http://schemas.microsoft.com/office/drawing/2014/main" id="{1C5FDCAF-E2DB-1568-5DB3-2362BD80D4D9}"/>
                </a:ext>
              </a:extLst>
            </p:cNvPr>
            <p:cNvCxnSpPr>
              <a:stCxn id="2" idx="3"/>
              <a:endCxn id="4" idx="1"/>
            </p:cNvCxnSpPr>
            <p:nvPr/>
          </p:nvCxnSpPr>
          <p:spPr>
            <a:xfrm>
              <a:off x="3893031" y="5082375"/>
              <a:ext cx="740231" cy="98870"/>
            </a:xfrm>
            <a:prstGeom prst="line">
              <a:avLst/>
            </a:prstGeom>
            <a:ln w="19050"/>
          </p:spPr>
          <p:style>
            <a:lnRef idx="1">
              <a:schemeClr val="accent4"/>
            </a:lnRef>
            <a:fillRef idx="0">
              <a:schemeClr val="accent4"/>
            </a:fillRef>
            <a:effectRef idx="0">
              <a:schemeClr val="accent4"/>
            </a:effectRef>
            <a:fontRef idx="minor">
              <a:schemeClr val="tx1"/>
            </a:fontRef>
          </p:style>
        </p:cxnSp>
        <p:cxnSp>
          <p:nvCxnSpPr>
            <p:cNvPr id="61" name="Straight Arrow Connector 60">
              <a:extLst>
                <a:ext uri="{FF2B5EF4-FFF2-40B4-BE49-F238E27FC236}">
                  <a16:creationId xmlns:a16="http://schemas.microsoft.com/office/drawing/2014/main" id="{BA1F2F68-E653-60F2-500B-4183D8A98D04}"/>
                </a:ext>
              </a:extLst>
            </p:cNvPr>
            <p:cNvCxnSpPr>
              <a:cxnSpLocks/>
              <a:stCxn id="18" idx="3"/>
            </p:cNvCxnSpPr>
            <p:nvPr/>
          </p:nvCxnSpPr>
          <p:spPr>
            <a:xfrm flipV="1">
              <a:off x="7558737" y="4096624"/>
              <a:ext cx="88403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id="{1696DB64-3D11-74CB-4C1C-C152C4D9FBA4}"/>
                </a:ext>
              </a:extLst>
            </p:cNvPr>
            <p:cNvCxnSpPr>
              <a:stCxn id="4" idx="3"/>
            </p:cNvCxnSpPr>
            <p:nvPr/>
          </p:nvCxnSpPr>
          <p:spPr>
            <a:xfrm>
              <a:off x="7558737" y="5181245"/>
              <a:ext cx="87633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id="{AB294F0F-CFEF-ABDD-BF81-0ADF07C2DF67}"/>
                </a:ext>
              </a:extLst>
            </p:cNvPr>
            <p:cNvCxnSpPr>
              <a:cxnSpLocks/>
              <a:stCxn id="5" idx="3"/>
            </p:cNvCxnSpPr>
            <p:nvPr/>
          </p:nvCxnSpPr>
          <p:spPr>
            <a:xfrm>
              <a:off x="7558737" y="3073193"/>
              <a:ext cx="88403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0" name="Straight Arrow Connector 69">
              <a:extLst>
                <a:ext uri="{FF2B5EF4-FFF2-40B4-BE49-F238E27FC236}">
                  <a16:creationId xmlns:a16="http://schemas.microsoft.com/office/drawing/2014/main" id="{E7713FB3-2AB3-2314-D16F-F038C81938E6}"/>
                </a:ext>
              </a:extLst>
            </p:cNvPr>
            <p:cNvCxnSpPr>
              <a:cxnSpLocks/>
              <a:stCxn id="19" idx="3"/>
            </p:cNvCxnSpPr>
            <p:nvPr/>
          </p:nvCxnSpPr>
          <p:spPr>
            <a:xfrm flipV="1">
              <a:off x="7558737" y="2019167"/>
              <a:ext cx="884030"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cxnSp>
        <p:nvCxnSpPr>
          <p:cNvPr id="6" name="Straight Connector 5">
            <a:extLst>
              <a:ext uri="{FF2B5EF4-FFF2-40B4-BE49-F238E27FC236}">
                <a16:creationId xmlns:a16="http://schemas.microsoft.com/office/drawing/2014/main" id="{9ABF13F3-A6B1-D2E9-30CB-2D994004CA96}"/>
              </a:ext>
            </a:extLst>
          </p:cNvPr>
          <p:cNvCxnSpPr>
            <a:cxnSpLocks/>
            <a:endCxn id="18" idx="1"/>
          </p:cNvCxnSpPr>
          <p:nvPr/>
        </p:nvCxnSpPr>
        <p:spPr>
          <a:xfrm>
            <a:off x="3994427" y="2019020"/>
            <a:ext cx="744078" cy="1998297"/>
          </a:xfrm>
          <a:prstGeom prst="line">
            <a:avLst/>
          </a:prstGeom>
          <a:ln w="19050"/>
        </p:spPr>
        <p:style>
          <a:lnRef idx="1">
            <a:schemeClr val="accent6"/>
          </a:lnRef>
          <a:fillRef idx="0">
            <a:schemeClr val="accent6"/>
          </a:fillRef>
          <a:effectRef idx="0">
            <a:schemeClr val="accent6"/>
          </a:effectRef>
          <a:fontRef idx="minor">
            <a:schemeClr val="tx1"/>
          </a:fontRef>
        </p:style>
      </p:cxnSp>
      <p:cxnSp>
        <p:nvCxnSpPr>
          <p:cNvPr id="11" name="Straight Connector 10">
            <a:extLst>
              <a:ext uri="{FF2B5EF4-FFF2-40B4-BE49-F238E27FC236}">
                <a16:creationId xmlns:a16="http://schemas.microsoft.com/office/drawing/2014/main" id="{E9E52457-6348-EA0A-E7BE-865C87DBE223}"/>
              </a:ext>
            </a:extLst>
          </p:cNvPr>
          <p:cNvCxnSpPr>
            <a:cxnSpLocks/>
            <a:endCxn id="18" idx="1"/>
          </p:cNvCxnSpPr>
          <p:nvPr/>
        </p:nvCxnSpPr>
        <p:spPr>
          <a:xfrm>
            <a:off x="3989310" y="3510253"/>
            <a:ext cx="749195" cy="507064"/>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49153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C3033-5F34-D841-24BE-A5E9E7CC05A8}"/>
              </a:ext>
            </a:extLst>
          </p:cNvPr>
          <p:cNvSpPr>
            <a:spLocks noGrp="1"/>
          </p:cNvSpPr>
          <p:nvPr>
            <p:ph type="title"/>
          </p:nvPr>
        </p:nvSpPr>
        <p:spPr/>
        <p:txBody>
          <a:bodyPr/>
          <a:lstStyle/>
          <a:p>
            <a:r>
              <a:rPr lang="en-US" dirty="0"/>
              <a:t>Testing priority rankings</a:t>
            </a:r>
          </a:p>
        </p:txBody>
      </p:sp>
      <p:sp>
        <p:nvSpPr>
          <p:cNvPr id="3" name="Content Placeholder 2">
            <a:extLst>
              <a:ext uri="{FF2B5EF4-FFF2-40B4-BE49-F238E27FC236}">
                <a16:creationId xmlns:a16="http://schemas.microsoft.com/office/drawing/2014/main" id="{4D64DCE0-704E-82CA-612E-0B7833E53AFB}"/>
              </a:ext>
            </a:extLst>
          </p:cNvPr>
          <p:cNvSpPr>
            <a:spLocks noGrp="1"/>
          </p:cNvSpPr>
          <p:nvPr>
            <p:ph idx="1"/>
          </p:nvPr>
        </p:nvSpPr>
        <p:spPr/>
        <p:txBody>
          <a:bodyPr/>
          <a:lstStyle/>
          <a:p>
            <a:r>
              <a:rPr lang="en-US" dirty="0"/>
              <a:t>Population and Quest / </a:t>
            </a:r>
            <a:r>
              <a:rPr lang="en-US" dirty="0" err="1"/>
              <a:t>Labcorp</a:t>
            </a:r>
            <a:r>
              <a:rPr lang="en-US" dirty="0"/>
              <a:t> commercial data evaluated for</a:t>
            </a:r>
          </a:p>
          <a:p>
            <a:pPr lvl="1"/>
            <a:r>
              <a:rPr lang="en-US" dirty="0"/>
              <a:t>Testing coverage</a:t>
            </a:r>
          </a:p>
          <a:p>
            <a:pPr lvl="1"/>
            <a:r>
              <a:rPr lang="en-US" dirty="0"/>
              <a:t>HIV+ testing rate</a:t>
            </a:r>
          </a:p>
          <a:p>
            <a:pPr lvl="1"/>
            <a:r>
              <a:rPr lang="en-US" dirty="0"/>
              <a:t>% change </a:t>
            </a:r>
          </a:p>
          <a:p>
            <a:r>
              <a:rPr lang="en-US" dirty="0"/>
              <a:t>4 individuals ranked each zip code’s testing prioritization</a:t>
            </a:r>
          </a:p>
          <a:p>
            <a:pPr lvl="1"/>
            <a:r>
              <a:rPr lang="en-US" dirty="0"/>
              <a:t>High priority (3)</a:t>
            </a:r>
          </a:p>
          <a:p>
            <a:pPr lvl="1"/>
            <a:r>
              <a:rPr lang="en-US" dirty="0"/>
              <a:t>Medium priority (2)</a:t>
            </a:r>
          </a:p>
          <a:p>
            <a:pPr lvl="1"/>
            <a:r>
              <a:rPr lang="en-US" dirty="0"/>
              <a:t>Low priority (1)</a:t>
            </a:r>
          </a:p>
          <a:p>
            <a:pPr marL="457200" lvl="1" indent="0">
              <a:buNone/>
            </a:pPr>
            <a:endParaRPr lang="en-US" dirty="0"/>
          </a:p>
        </p:txBody>
      </p:sp>
      <p:graphicFrame>
        <p:nvGraphicFramePr>
          <p:cNvPr id="4" name="Table 3">
            <a:extLst>
              <a:ext uri="{FF2B5EF4-FFF2-40B4-BE49-F238E27FC236}">
                <a16:creationId xmlns:a16="http://schemas.microsoft.com/office/drawing/2014/main" id="{F6AA7457-BBC3-58DE-015B-2EB5CE5F8D91}"/>
              </a:ext>
            </a:extLst>
          </p:cNvPr>
          <p:cNvGraphicFramePr>
            <a:graphicFrameLocks noGrp="1"/>
          </p:cNvGraphicFramePr>
          <p:nvPr/>
        </p:nvGraphicFramePr>
        <p:xfrm>
          <a:off x="662140" y="5341387"/>
          <a:ext cx="10855869" cy="1475760"/>
        </p:xfrm>
        <a:graphic>
          <a:graphicData uri="http://schemas.openxmlformats.org/drawingml/2006/table">
            <a:tbl>
              <a:tblPr>
                <a:tableStyleId>{5C22544A-7EE6-4342-B048-85BDC9FD1C3A}</a:tableStyleId>
              </a:tblPr>
              <a:tblGrid>
                <a:gridCol w="1040524">
                  <a:extLst>
                    <a:ext uri="{9D8B030D-6E8A-4147-A177-3AD203B41FA5}">
                      <a16:colId xmlns:a16="http://schemas.microsoft.com/office/drawing/2014/main" val="545210537"/>
                    </a:ext>
                  </a:extLst>
                </a:gridCol>
                <a:gridCol w="710422">
                  <a:extLst>
                    <a:ext uri="{9D8B030D-6E8A-4147-A177-3AD203B41FA5}">
                      <a16:colId xmlns:a16="http://schemas.microsoft.com/office/drawing/2014/main" val="1295588728"/>
                    </a:ext>
                  </a:extLst>
                </a:gridCol>
                <a:gridCol w="875473">
                  <a:extLst>
                    <a:ext uri="{9D8B030D-6E8A-4147-A177-3AD203B41FA5}">
                      <a16:colId xmlns:a16="http://schemas.microsoft.com/office/drawing/2014/main" val="2798633149"/>
                    </a:ext>
                  </a:extLst>
                </a:gridCol>
                <a:gridCol w="875473">
                  <a:extLst>
                    <a:ext uri="{9D8B030D-6E8A-4147-A177-3AD203B41FA5}">
                      <a16:colId xmlns:a16="http://schemas.microsoft.com/office/drawing/2014/main" val="2685580099"/>
                    </a:ext>
                  </a:extLst>
                </a:gridCol>
                <a:gridCol w="875473">
                  <a:extLst>
                    <a:ext uri="{9D8B030D-6E8A-4147-A177-3AD203B41FA5}">
                      <a16:colId xmlns:a16="http://schemas.microsoft.com/office/drawing/2014/main" val="2518895574"/>
                    </a:ext>
                  </a:extLst>
                </a:gridCol>
                <a:gridCol w="140076">
                  <a:extLst>
                    <a:ext uri="{9D8B030D-6E8A-4147-A177-3AD203B41FA5}">
                      <a16:colId xmlns:a16="http://schemas.microsoft.com/office/drawing/2014/main" val="1985613423"/>
                    </a:ext>
                  </a:extLst>
                </a:gridCol>
                <a:gridCol w="875473">
                  <a:extLst>
                    <a:ext uri="{9D8B030D-6E8A-4147-A177-3AD203B41FA5}">
                      <a16:colId xmlns:a16="http://schemas.microsoft.com/office/drawing/2014/main" val="1734068065"/>
                    </a:ext>
                  </a:extLst>
                </a:gridCol>
                <a:gridCol w="875473">
                  <a:extLst>
                    <a:ext uri="{9D8B030D-6E8A-4147-A177-3AD203B41FA5}">
                      <a16:colId xmlns:a16="http://schemas.microsoft.com/office/drawing/2014/main" val="2805674054"/>
                    </a:ext>
                  </a:extLst>
                </a:gridCol>
                <a:gridCol w="875473">
                  <a:extLst>
                    <a:ext uri="{9D8B030D-6E8A-4147-A177-3AD203B41FA5}">
                      <a16:colId xmlns:a16="http://schemas.microsoft.com/office/drawing/2014/main" val="543366413"/>
                    </a:ext>
                  </a:extLst>
                </a:gridCol>
                <a:gridCol w="875473">
                  <a:extLst>
                    <a:ext uri="{9D8B030D-6E8A-4147-A177-3AD203B41FA5}">
                      <a16:colId xmlns:a16="http://schemas.microsoft.com/office/drawing/2014/main" val="3864029949"/>
                    </a:ext>
                  </a:extLst>
                </a:gridCol>
                <a:gridCol w="140076">
                  <a:extLst>
                    <a:ext uri="{9D8B030D-6E8A-4147-A177-3AD203B41FA5}">
                      <a16:colId xmlns:a16="http://schemas.microsoft.com/office/drawing/2014/main" val="3268025787"/>
                    </a:ext>
                  </a:extLst>
                </a:gridCol>
                <a:gridCol w="1348230">
                  <a:extLst>
                    <a:ext uri="{9D8B030D-6E8A-4147-A177-3AD203B41FA5}">
                      <a16:colId xmlns:a16="http://schemas.microsoft.com/office/drawing/2014/main" val="2562429221"/>
                    </a:ext>
                  </a:extLst>
                </a:gridCol>
                <a:gridCol w="1348230">
                  <a:extLst>
                    <a:ext uri="{9D8B030D-6E8A-4147-A177-3AD203B41FA5}">
                      <a16:colId xmlns:a16="http://schemas.microsoft.com/office/drawing/2014/main" val="2050548854"/>
                    </a:ext>
                  </a:extLst>
                </a:gridCol>
              </a:tblGrid>
              <a:tr h="152646">
                <a:tc>
                  <a:txBody>
                    <a:bodyPr/>
                    <a:lstStyle/>
                    <a:p>
                      <a:pPr algn="l" fontAlgn="ctr"/>
                      <a:endParaRPr lang="en-US" sz="1600" b="0" i="0" u="none" strike="noStrike" dirty="0">
                        <a:solidFill>
                          <a:srgbClr val="000000"/>
                        </a:solidFill>
                        <a:effectLst/>
                        <a:latin typeface="+mn-lt"/>
                      </a:endParaRPr>
                    </a:p>
                  </a:txBody>
                  <a:tcPr marL="6360" marR="6360" marT="6360" marB="0" anchor="ctr"/>
                </a:tc>
                <a:tc gridSpan="4">
                  <a:txBody>
                    <a:bodyPr/>
                    <a:lstStyle/>
                    <a:p>
                      <a:pPr algn="ctr" fontAlgn="ctr"/>
                      <a:r>
                        <a:rPr lang="en-US" sz="1600" u="none" strike="noStrike">
                          <a:effectLst/>
                          <a:latin typeface="+mn-lt"/>
                        </a:rPr>
                        <a:t>2017 - 2019</a:t>
                      </a:r>
                      <a:endParaRPr lang="en-US" sz="1600" b="1" i="0" u="none" strike="noStrike">
                        <a:solidFill>
                          <a:srgbClr val="000000"/>
                        </a:solidFill>
                        <a:effectLst/>
                        <a:latin typeface="+mn-lt"/>
                      </a:endParaRPr>
                    </a:p>
                  </a:txBody>
                  <a:tcPr marL="6360" marR="6360" marT="6360" marB="0" anchor="ct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endParaRPr lang="en-US" sz="1600" b="1" i="0" u="none" strike="noStrike">
                        <a:solidFill>
                          <a:srgbClr val="000000"/>
                        </a:solidFill>
                        <a:effectLst/>
                        <a:latin typeface="+mn-lt"/>
                      </a:endParaRPr>
                    </a:p>
                  </a:txBody>
                  <a:tcPr marL="6360" marR="6360" marT="6360" marB="0" anchor="ctr"/>
                </a:tc>
                <a:tc gridSpan="4">
                  <a:txBody>
                    <a:bodyPr/>
                    <a:lstStyle/>
                    <a:p>
                      <a:pPr algn="ctr" fontAlgn="ctr"/>
                      <a:r>
                        <a:rPr lang="en-US" sz="1600" u="none" strike="noStrike">
                          <a:effectLst/>
                          <a:latin typeface="+mn-lt"/>
                        </a:rPr>
                        <a:t>2020 - 2022</a:t>
                      </a:r>
                      <a:endParaRPr lang="en-US" sz="1600" b="1" i="0" u="none" strike="noStrike">
                        <a:solidFill>
                          <a:srgbClr val="000000"/>
                        </a:solidFill>
                        <a:effectLst/>
                        <a:latin typeface="+mn-lt"/>
                      </a:endParaRPr>
                    </a:p>
                  </a:txBody>
                  <a:tcPr marL="6360" marR="6360" marT="6360" marB="0" anchor="ct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ctr"/>
                      <a:endParaRPr lang="en-US" sz="1600" b="1" i="0" u="none" strike="noStrike">
                        <a:solidFill>
                          <a:srgbClr val="000000"/>
                        </a:solidFill>
                        <a:effectLst/>
                        <a:latin typeface="+mn-lt"/>
                      </a:endParaRPr>
                    </a:p>
                  </a:txBody>
                  <a:tcPr marL="6360" marR="6360" marT="6360" marB="0" anchor="ctr"/>
                </a:tc>
                <a:tc gridSpan="2">
                  <a:txBody>
                    <a:bodyPr/>
                    <a:lstStyle/>
                    <a:p>
                      <a:pPr algn="ctr" fontAlgn="ctr"/>
                      <a:r>
                        <a:rPr lang="en-US" sz="1600" u="none" strike="noStrike">
                          <a:effectLst/>
                          <a:latin typeface="+mn-lt"/>
                        </a:rPr>
                        <a:t>Percent Change</a:t>
                      </a:r>
                      <a:endParaRPr lang="en-US" sz="1600" b="1" i="0" u="none" strike="noStrike">
                        <a:solidFill>
                          <a:srgbClr val="000000"/>
                        </a:solidFill>
                        <a:effectLst/>
                        <a:latin typeface="+mn-lt"/>
                      </a:endParaRPr>
                    </a:p>
                  </a:txBody>
                  <a:tcPr marL="6360" marR="6360" marT="6360" marB="0" anchor="ctr"/>
                </a:tc>
                <a:tc hMerge="1">
                  <a:txBody>
                    <a:bodyPr/>
                    <a:lstStyle/>
                    <a:p>
                      <a:endParaRPr lang="en-US"/>
                    </a:p>
                  </a:txBody>
                  <a:tcPr/>
                </a:tc>
                <a:extLst>
                  <a:ext uri="{0D108BD9-81ED-4DB2-BD59-A6C34878D82A}">
                    <a16:rowId xmlns:a16="http://schemas.microsoft.com/office/drawing/2014/main" val="126049482"/>
                  </a:ext>
                </a:extLst>
              </a:tr>
              <a:tr h="254410">
                <a:tc>
                  <a:txBody>
                    <a:bodyPr/>
                    <a:lstStyle/>
                    <a:p>
                      <a:pPr algn="l" fontAlgn="ctr"/>
                      <a:r>
                        <a:rPr lang="en-US" sz="1600" u="none" strike="noStrike" dirty="0">
                          <a:effectLst/>
                          <a:latin typeface="+mn-lt"/>
                        </a:rPr>
                        <a:t>Population</a:t>
                      </a:r>
                    </a:p>
                    <a:p>
                      <a:pPr algn="l" fontAlgn="ctr"/>
                      <a:r>
                        <a:rPr lang="en-US" sz="1600" u="none" strike="noStrike" dirty="0">
                          <a:effectLst/>
                          <a:latin typeface="+mn-lt"/>
                        </a:rPr>
                        <a:t>Estimate</a:t>
                      </a:r>
                      <a:endParaRPr lang="en-US" sz="1600" b="0" i="0" u="none" strike="noStrike" dirty="0">
                        <a:solidFill>
                          <a:srgbClr val="000000"/>
                        </a:solidFill>
                        <a:effectLst/>
                        <a:latin typeface="+mn-lt"/>
                      </a:endParaRPr>
                    </a:p>
                  </a:txBody>
                  <a:tcPr marL="6360" marR="6360" marT="6360" marB="0" anchor="ctr"/>
                </a:tc>
                <a:tc>
                  <a:txBody>
                    <a:bodyPr/>
                    <a:lstStyle/>
                    <a:p>
                      <a:pPr algn="l" fontAlgn="ctr"/>
                      <a:r>
                        <a:rPr lang="en-US" sz="1600" u="none" strike="noStrike" dirty="0">
                          <a:effectLst/>
                          <a:latin typeface="+mn-lt"/>
                        </a:rPr>
                        <a:t>HIV Screens</a:t>
                      </a:r>
                      <a:endParaRPr lang="en-US" sz="1600" b="0" i="0" u="none" strike="noStrike" dirty="0">
                        <a:solidFill>
                          <a:srgbClr val="000000"/>
                        </a:solidFill>
                        <a:effectLst/>
                        <a:latin typeface="+mn-lt"/>
                      </a:endParaRPr>
                    </a:p>
                  </a:txBody>
                  <a:tcPr marL="6360" marR="6360" marT="6360" marB="0" anchor="ctr"/>
                </a:tc>
                <a:tc>
                  <a:txBody>
                    <a:bodyPr/>
                    <a:lstStyle/>
                    <a:p>
                      <a:pPr algn="l" fontAlgn="ctr"/>
                      <a:r>
                        <a:rPr lang="en-US" sz="1600" u="none" strike="noStrike" dirty="0">
                          <a:effectLst/>
                          <a:latin typeface="+mn-lt"/>
                        </a:rPr>
                        <a:t>HIV+ tests</a:t>
                      </a:r>
                      <a:endParaRPr lang="en-US" sz="1600" b="0" i="0" u="none" strike="noStrike" dirty="0">
                        <a:solidFill>
                          <a:srgbClr val="000000"/>
                        </a:solidFill>
                        <a:effectLst/>
                        <a:latin typeface="+mn-lt"/>
                      </a:endParaRPr>
                    </a:p>
                  </a:txBody>
                  <a:tcPr marL="6360" marR="6360" marT="6360" marB="0" anchor="ctr"/>
                </a:tc>
                <a:tc>
                  <a:txBody>
                    <a:bodyPr/>
                    <a:lstStyle/>
                    <a:p>
                      <a:pPr algn="l" fontAlgn="ctr"/>
                      <a:r>
                        <a:rPr lang="en-US" sz="1600" u="none" strike="noStrike" dirty="0">
                          <a:effectLst/>
                          <a:latin typeface="+mn-lt"/>
                        </a:rPr>
                        <a:t>Testing Rate per 100K Adults</a:t>
                      </a:r>
                      <a:endParaRPr lang="en-US" sz="1600" b="0" i="0" u="none" strike="noStrike" dirty="0">
                        <a:solidFill>
                          <a:srgbClr val="000000"/>
                        </a:solidFill>
                        <a:effectLst/>
                        <a:latin typeface="+mn-lt"/>
                      </a:endParaRPr>
                    </a:p>
                  </a:txBody>
                  <a:tcPr marL="6360" marR="6360" marT="6360" marB="0" anchor="ctr"/>
                </a:tc>
                <a:tc>
                  <a:txBody>
                    <a:bodyPr/>
                    <a:lstStyle/>
                    <a:p>
                      <a:pPr algn="l" fontAlgn="ctr"/>
                      <a:r>
                        <a:rPr lang="en-US" sz="1600" u="none" strike="noStrike" dirty="0">
                          <a:effectLst/>
                          <a:latin typeface="+mn-lt"/>
                        </a:rPr>
                        <a:t>HIV+ Testing Rate per 100K Adults</a:t>
                      </a:r>
                      <a:endParaRPr lang="en-US" sz="1600" b="0" i="0" u="none" strike="noStrike" dirty="0">
                        <a:solidFill>
                          <a:srgbClr val="000000"/>
                        </a:solidFill>
                        <a:effectLst/>
                        <a:latin typeface="+mn-lt"/>
                      </a:endParaRPr>
                    </a:p>
                  </a:txBody>
                  <a:tcPr marL="6360" marR="6360" marT="6360" marB="0" anchor="ctr"/>
                </a:tc>
                <a:tc>
                  <a:txBody>
                    <a:bodyPr/>
                    <a:lstStyle/>
                    <a:p>
                      <a:pPr algn="l" fontAlgn="ctr"/>
                      <a:r>
                        <a:rPr lang="en-US" sz="1600" u="none" strike="noStrike" dirty="0">
                          <a:effectLst/>
                          <a:latin typeface="+mn-lt"/>
                        </a:rPr>
                        <a:t> </a:t>
                      </a:r>
                      <a:endParaRPr lang="en-US" sz="1600" b="0" i="0" u="none" strike="noStrike" dirty="0">
                        <a:solidFill>
                          <a:srgbClr val="000000"/>
                        </a:solidFill>
                        <a:effectLst/>
                        <a:latin typeface="+mn-lt"/>
                      </a:endParaRPr>
                    </a:p>
                  </a:txBody>
                  <a:tcPr marL="6360" marR="6360" marT="6360" marB="0" anchor="ctr"/>
                </a:tc>
                <a:tc>
                  <a:txBody>
                    <a:bodyPr/>
                    <a:lstStyle/>
                    <a:p>
                      <a:pPr algn="l" fontAlgn="ctr"/>
                      <a:r>
                        <a:rPr lang="en-US" sz="1600" u="none" strike="noStrike" dirty="0">
                          <a:effectLst/>
                          <a:latin typeface="+mn-lt"/>
                        </a:rPr>
                        <a:t>HIV Screens</a:t>
                      </a:r>
                      <a:endParaRPr lang="en-US" sz="1600" b="0" i="0" u="none" strike="noStrike" dirty="0">
                        <a:solidFill>
                          <a:srgbClr val="000000"/>
                        </a:solidFill>
                        <a:effectLst/>
                        <a:latin typeface="+mn-lt"/>
                      </a:endParaRPr>
                    </a:p>
                  </a:txBody>
                  <a:tcPr marL="6360" marR="6360" marT="6360" marB="0" anchor="ctr"/>
                </a:tc>
                <a:tc>
                  <a:txBody>
                    <a:bodyPr/>
                    <a:lstStyle/>
                    <a:p>
                      <a:pPr algn="l" fontAlgn="ctr"/>
                      <a:r>
                        <a:rPr lang="en-US" sz="1600" u="none" strike="noStrike" dirty="0">
                          <a:effectLst/>
                          <a:latin typeface="+mn-lt"/>
                        </a:rPr>
                        <a:t>HIV+ tests</a:t>
                      </a:r>
                      <a:endParaRPr lang="en-US" sz="1600" b="0" i="0" u="none" strike="noStrike" dirty="0">
                        <a:solidFill>
                          <a:srgbClr val="000000"/>
                        </a:solidFill>
                        <a:effectLst/>
                        <a:latin typeface="+mn-lt"/>
                      </a:endParaRPr>
                    </a:p>
                  </a:txBody>
                  <a:tcPr marL="6360" marR="6360" marT="6360" marB="0" anchor="ctr"/>
                </a:tc>
                <a:tc>
                  <a:txBody>
                    <a:bodyPr/>
                    <a:lstStyle/>
                    <a:p>
                      <a:pPr algn="l" fontAlgn="ctr"/>
                      <a:r>
                        <a:rPr lang="en-US" sz="1600" u="none" strike="noStrike" dirty="0">
                          <a:effectLst/>
                          <a:latin typeface="+mn-lt"/>
                        </a:rPr>
                        <a:t>Testing Rate per 100K Adults</a:t>
                      </a:r>
                      <a:endParaRPr lang="en-US" sz="1600" b="0" i="0" u="none" strike="noStrike" dirty="0">
                        <a:solidFill>
                          <a:srgbClr val="000000"/>
                        </a:solidFill>
                        <a:effectLst/>
                        <a:latin typeface="+mn-lt"/>
                      </a:endParaRPr>
                    </a:p>
                  </a:txBody>
                  <a:tcPr marL="6360" marR="6360" marT="6360" marB="0" anchor="ctr"/>
                </a:tc>
                <a:tc>
                  <a:txBody>
                    <a:bodyPr/>
                    <a:lstStyle/>
                    <a:p>
                      <a:pPr algn="l" fontAlgn="ctr"/>
                      <a:r>
                        <a:rPr lang="en-US" sz="1600" u="none" strike="noStrike" dirty="0">
                          <a:effectLst/>
                          <a:latin typeface="+mn-lt"/>
                        </a:rPr>
                        <a:t>HIV+ Testing Rate per 100K Adults</a:t>
                      </a:r>
                      <a:endParaRPr lang="en-US" sz="1600" b="0" i="0" u="none" strike="noStrike" dirty="0">
                        <a:solidFill>
                          <a:srgbClr val="000000"/>
                        </a:solidFill>
                        <a:effectLst/>
                        <a:latin typeface="+mn-lt"/>
                      </a:endParaRPr>
                    </a:p>
                  </a:txBody>
                  <a:tcPr marL="6360" marR="6360" marT="6360" marB="0" anchor="ctr"/>
                </a:tc>
                <a:tc>
                  <a:txBody>
                    <a:bodyPr/>
                    <a:lstStyle/>
                    <a:p>
                      <a:pPr algn="l" fontAlgn="ctr"/>
                      <a:r>
                        <a:rPr lang="en-US" sz="1600" u="none" strike="noStrike" dirty="0">
                          <a:effectLst/>
                          <a:latin typeface="+mn-lt"/>
                        </a:rPr>
                        <a:t> </a:t>
                      </a:r>
                      <a:endParaRPr lang="en-US" sz="1600" b="0" i="0" u="none" strike="noStrike" dirty="0">
                        <a:solidFill>
                          <a:srgbClr val="000000"/>
                        </a:solidFill>
                        <a:effectLst/>
                        <a:latin typeface="+mn-lt"/>
                      </a:endParaRPr>
                    </a:p>
                  </a:txBody>
                  <a:tcPr marL="6360" marR="6360" marT="6360" marB="0" anchor="ctr"/>
                </a:tc>
                <a:tc>
                  <a:txBody>
                    <a:bodyPr/>
                    <a:lstStyle/>
                    <a:p>
                      <a:pPr algn="l" fontAlgn="ctr"/>
                      <a:r>
                        <a:rPr lang="en-US" sz="1600" u="none" strike="noStrike" dirty="0">
                          <a:effectLst/>
                          <a:latin typeface="+mn-lt"/>
                        </a:rPr>
                        <a:t>Percent Change in the number of tests</a:t>
                      </a:r>
                      <a:endParaRPr lang="en-US" sz="1600" b="0" i="0" u="none" strike="noStrike" dirty="0">
                        <a:solidFill>
                          <a:srgbClr val="000000"/>
                        </a:solidFill>
                        <a:effectLst/>
                        <a:latin typeface="+mn-lt"/>
                      </a:endParaRPr>
                    </a:p>
                  </a:txBody>
                  <a:tcPr marL="6360" marR="6360" marT="6360" marB="0" anchor="ctr"/>
                </a:tc>
                <a:tc>
                  <a:txBody>
                    <a:bodyPr/>
                    <a:lstStyle/>
                    <a:p>
                      <a:pPr algn="l" fontAlgn="ctr"/>
                      <a:r>
                        <a:rPr lang="en-US" sz="1600" u="none" strike="noStrike" dirty="0">
                          <a:effectLst/>
                          <a:latin typeface="+mn-lt"/>
                        </a:rPr>
                        <a:t>Percent change in the number of POSITIVE tests</a:t>
                      </a:r>
                      <a:endParaRPr lang="en-US" sz="1600" b="0" i="0" u="none" strike="noStrike" dirty="0">
                        <a:solidFill>
                          <a:srgbClr val="000000"/>
                        </a:solidFill>
                        <a:effectLst/>
                        <a:latin typeface="+mn-lt"/>
                      </a:endParaRPr>
                    </a:p>
                  </a:txBody>
                  <a:tcPr marL="6360" marR="6360" marT="6360" marB="0" anchor="ctr"/>
                </a:tc>
                <a:extLst>
                  <a:ext uri="{0D108BD9-81ED-4DB2-BD59-A6C34878D82A}">
                    <a16:rowId xmlns:a16="http://schemas.microsoft.com/office/drawing/2014/main" val="3513227692"/>
                  </a:ext>
                </a:extLst>
              </a:tr>
            </a:tbl>
          </a:graphicData>
        </a:graphic>
      </p:graphicFrame>
    </p:spTree>
    <p:extLst>
      <p:ext uri="{BB962C8B-B14F-4D97-AF65-F5344CB8AC3E}">
        <p14:creationId xmlns:p14="http://schemas.microsoft.com/office/powerpoint/2010/main" val="23289736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70C0B18-874C-30E0-77A9-45DA894C3178}"/>
              </a:ext>
            </a:extLst>
          </p:cNvPr>
          <p:cNvSpPr txBox="1"/>
          <p:nvPr/>
        </p:nvSpPr>
        <p:spPr>
          <a:xfrm>
            <a:off x="2172830" y="70287"/>
            <a:ext cx="7846340" cy="584775"/>
          </a:xfrm>
          <a:prstGeom prst="rect">
            <a:avLst/>
          </a:prstGeom>
          <a:noFill/>
        </p:spPr>
        <p:txBody>
          <a:bodyPr wrap="square" rtlCol="0">
            <a:spAutoFit/>
          </a:bodyPr>
          <a:lstStyle/>
          <a:p>
            <a:pPr algn="ctr"/>
            <a:r>
              <a:rPr lang="en-US" sz="3200" dirty="0"/>
              <a:t>Mobile County </a:t>
            </a:r>
            <a:r>
              <a:rPr lang="en-US" sz="3200" dirty="0">
                <a:solidFill>
                  <a:srgbClr val="C00000"/>
                </a:solidFill>
              </a:rPr>
              <a:t>HIV Testing Priority Zones</a:t>
            </a:r>
          </a:p>
        </p:txBody>
      </p:sp>
      <p:grpSp>
        <p:nvGrpSpPr>
          <p:cNvPr id="8" name="Group 7">
            <a:extLst>
              <a:ext uri="{FF2B5EF4-FFF2-40B4-BE49-F238E27FC236}">
                <a16:creationId xmlns:a16="http://schemas.microsoft.com/office/drawing/2014/main" id="{A9C67A8D-9A12-3E2B-3E03-6CDB5E1E3469}"/>
              </a:ext>
            </a:extLst>
          </p:cNvPr>
          <p:cNvGrpSpPr/>
          <p:nvPr/>
        </p:nvGrpSpPr>
        <p:grpSpPr>
          <a:xfrm>
            <a:off x="4282990" y="5153244"/>
            <a:ext cx="2591543" cy="1631216"/>
            <a:chOff x="2520608" y="594911"/>
            <a:chExt cx="2591543" cy="1631216"/>
          </a:xfrm>
        </p:grpSpPr>
        <p:sp>
          <p:nvSpPr>
            <p:cNvPr id="2" name="TextBox 1">
              <a:extLst>
                <a:ext uri="{FF2B5EF4-FFF2-40B4-BE49-F238E27FC236}">
                  <a16:creationId xmlns:a16="http://schemas.microsoft.com/office/drawing/2014/main" id="{8D55B977-7E91-18F2-F713-269FDBA8DB45}"/>
                </a:ext>
              </a:extLst>
            </p:cNvPr>
            <p:cNvSpPr txBox="1"/>
            <p:nvPr/>
          </p:nvSpPr>
          <p:spPr>
            <a:xfrm>
              <a:off x="2520608" y="594911"/>
              <a:ext cx="2591543" cy="1631216"/>
            </a:xfrm>
            <a:prstGeom prst="rect">
              <a:avLst/>
            </a:prstGeom>
            <a:noFill/>
          </p:spPr>
          <p:txBody>
            <a:bodyPr wrap="none" rtlCol="0">
              <a:spAutoFit/>
            </a:bodyPr>
            <a:lstStyle/>
            <a:p>
              <a:pPr>
                <a:spcAft>
                  <a:spcPts val="1200"/>
                </a:spcAft>
              </a:pPr>
              <a:r>
                <a:rPr lang="en-US" dirty="0"/>
                <a:t>HIV Testing Priority Levels</a:t>
              </a:r>
            </a:p>
            <a:p>
              <a:pPr lvl="1"/>
              <a:r>
                <a:rPr lang="en-US" dirty="0"/>
                <a:t>2.5 – 3</a:t>
              </a:r>
            </a:p>
            <a:p>
              <a:pPr lvl="1"/>
              <a:r>
                <a:rPr lang="en-US" dirty="0"/>
                <a:t>1.75 – 2.5</a:t>
              </a:r>
            </a:p>
            <a:p>
              <a:pPr lvl="1"/>
              <a:r>
                <a:rPr lang="en-US" dirty="0"/>
                <a:t>1 – 1.75</a:t>
              </a:r>
            </a:p>
            <a:p>
              <a:pPr lvl="1"/>
              <a:r>
                <a:rPr lang="en-US" dirty="0"/>
                <a:t>1</a:t>
              </a:r>
            </a:p>
          </p:txBody>
        </p:sp>
        <p:sp>
          <p:nvSpPr>
            <p:cNvPr id="3" name="Rectangle 2">
              <a:extLst>
                <a:ext uri="{FF2B5EF4-FFF2-40B4-BE49-F238E27FC236}">
                  <a16:creationId xmlns:a16="http://schemas.microsoft.com/office/drawing/2014/main" id="{1ED11DC5-0B86-346B-5DC3-3EA37C7955C5}"/>
                </a:ext>
              </a:extLst>
            </p:cNvPr>
            <p:cNvSpPr/>
            <p:nvPr/>
          </p:nvSpPr>
          <p:spPr>
            <a:xfrm>
              <a:off x="2647950" y="1112704"/>
              <a:ext cx="327877" cy="209320"/>
            </a:xfrm>
            <a:prstGeom prst="rect">
              <a:avLst/>
            </a:prstGeom>
            <a:solidFill>
              <a:srgbClr val="979185"/>
            </a:solidFill>
            <a:ln>
              <a:solidFill>
                <a:srgbClr val="9895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8B1E9B5-DF4B-70E2-1870-A75CFC75147F}"/>
                </a:ext>
              </a:extLst>
            </p:cNvPr>
            <p:cNvSpPr/>
            <p:nvPr/>
          </p:nvSpPr>
          <p:spPr>
            <a:xfrm>
              <a:off x="2647950" y="1382380"/>
              <a:ext cx="327877" cy="209320"/>
            </a:xfrm>
            <a:prstGeom prst="rect">
              <a:avLst/>
            </a:prstGeom>
            <a:solidFill>
              <a:srgbClr val="CEB38C"/>
            </a:solidFill>
            <a:ln>
              <a:solidFill>
                <a:srgbClr val="9895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4632FD4-6E57-CF59-642C-8C3498CEF2E5}"/>
                </a:ext>
              </a:extLst>
            </p:cNvPr>
            <p:cNvSpPr/>
            <p:nvPr/>
          </p:nvSpPr>
          <p:spPr>
            <a:xfrm>
              <a:off x="2647950" y="1652056"/>
              <a:ext cx="327877" cy="209320"/>
            </a:xfrm>
            <a:prstGeom prst="rect">
              <a:avLst/>
            </a:prstGeom>
            <a:solidFill>
              <a:srgbClr val="F4D3A2"/>
            </a:solidFill>
            <a:ln>
              <a:solidFill>
                <a:srgbClr val="9895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1832AD6-8984-DA48-9E18-A748BB375177}"/>
                </a:ext>
              </a:extLst>
            </p:cNvPr>
            <p:cNvSpPr/>
            <p:nvPr/>
          </p:nvSpPr>
          <p:spPr>
            <a:xfrm>
              <a:off x="2647950" y="1921732"/>
              <a:ext cx="327877" cy="209320"/>
            </a:xfrm>
            <a:prstGeom prst="rect">
              <a:avLst/>
            </a:prstGeom>
            <a:solidFill>
              <a:srgbClr val="FBECD3"/>
            </a:solidFill>
            <a:ln>
              <a:solidFill>
                <a:srgbClr val="9895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FDAD60A7-5CDB-E0E5-1C1D-7F760C892E5A}"/>
              </a:ext>
            </a:extLst>
          </p:cNvPr>
          <p:cNvGrpSpPr>
            <a:grpSpLocks noChangeAspect="1"/>
          </p:cNvGrpSpPr>
          <p:nvPr/>
        </p:nvGrpSpPr>
        <p:grpSpPr>
          <a:xfrm>
            <a:off x="302692" y="1520565"/>
            <a:ext cx="2736052" cy="4703404"/>
            <a:chOff x="99152" y="892365"/>
            <a:chExt cx="3470313" cy="5965634"/>
          </a:xfrm>
        </p:grpSpPr>
        <p:pic>
          <p:nvPicPr>
            <p:cNvPr id="5" name="Picture 4">
              <a:extLst>
                <a:ext uri="{FF2B5EF4-FFF2-40B4-BE49-F238E27FC236}">
                  <a16:creationId xmlns:a16="http://schemas.microsoft.com/office/drawing/2014/main" id="{61791B21-D5BE-CE85-D1A0-0B9263BE9238}"/>
                </a:ext>
              </a:extLst>
            </p:cNvPr>
            <p:cNvPicPr>
              <a:picLocks noChangeAspect="1"/>
            </p:cNvPicPr>
            <p:nvPr/>
          </p:nvPicPr>
          <p:blipFill rotWithShape="1">
            <a:blip r:embed="rId3"/>
            <a:srcRect l="2778" t="1289" b="285"/>
            <a:stretch/>
          </p:blipFill>
          <p:spPr>
            <a:xfrm>
              <a:off x="99152" y="892365"/>
              <a:ext cx="3470313" cy="5948408"/>
            </a:xfrm>
            <a:prstGeom prst="rect">
              <a:avLst/>
            </a:prstGeom>
          </p:spPr>
        </p:pic>
        <p:sp>
          <p:nvSpPr>
            <p:cNvPr id="10" name="Rectangle 9">
              <a:extLst>
                <a:ext uri="{FF2B5EF4-FFF2-40B4-BE49-F238E27FC236}">
                  <a16:creationId xmlns:a16="http://schemas.microsoft.com/office/drawing/2014/main" id="{923394AA-7BFC-408B-A660-0CCDBDC53A56}"/>
                </a:ext>
              </a:extLst>
            </p:cNvPr>
            <p:cNvSpPr/>
            <p:nvPr/>
          </p:nvSpPr>
          <p:spPr>
            <a:xfrm>
              <a:off x="99152" y="892366"/>
              <a:ext cx="3470313" cy="2776251"/>
            </a:xfrm>
            <a:prstGeom prst="rect">
              <a:avLst/>
            </a:prstGeom>
            <a:noFill/>
            <a:ln w="285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FB622D4-8C18-C05A-F3C4-11A1FC7CE55B}"/>
                </a:ext>
              </a:extLst>
            </p:cNvPr>
            <p:cNvSpPr/>
            <p:nvPr/>
          </p:nvSpPr>
          <p:spPr>
            <a:xfrm>
              <a:off x="99152" y="3679632"/>
              <a:ext cx="3470313" cy="3178367"/>
            </a:xfrm>
            <a:prstGeom prst="rect">
              <a:avLst/>
            </a:prstGeom>
            <a:noFill/>
            <a:ln w="28575">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E1F6E4F4-4565-59CE-03BB-A68F4A90B2C3}"/>
              </a:ext>
            </a:extLst>
          </p:cNvPr>
          <p:cNvPicPr>
            <a:picLocks noChangeAspect="1"/>
          </p:cNvPicPr>
          <p:nvPr/>
        </p:nvPicPr>
        <p:blipFill>
          <a:blip r:embed="rId4"/>
          <a:stretch>
            <a:fillRect/>
          </a:stretch>
        </p:blipFill>
        <p:spPr>
          <a:xfrm>
            <a:off x="3485946" y="815160"/>
            <a:ext cx="4178122" cy="4150194"/>
          </a:xfrm>
          <a:prstGeom prst="rect">
            <a:avLst/>
          </a:prstGeom>
          <a:ln w="28575">
            <a:solidFill>
              <a:srgbClr val="00B0F0"/>
            </a:solidFill>
          </a:ln>
        </p:spPr>
      </p:pic>
      <p:pic>
        <p:nvPicPr>
          <p:cNvPr id="17" name="Picture 16">
            <a:extLst>
              <a:ext uri="{FF2B5EF4-FFF2-40B4-BE49-F238E27FC236}">
                <a16:creationId xmlns:a16="http://schemas.microsoft.com/office/drawing/2014/main" id="{B53BDE6F-5F3D-4020-8D83-4BB6C30946F8}"/>
              </a:ext>
            </a:extLst>
          </p:cNvPr>
          <p:cNvPicPr>
            <a:picLocks noChangeAspect="1"/>
          </p:cNvPicPr>
          <p:nvPr/>
        </p:nvPicPr>
        <p:blipFill>
          <a:blip r:embed="rId5"/>
          <a:stretch>
            <a:fillRect/>
          </a:stretch>
        </p:blipFill>
        <p:spPr>
          <a:xfrm>
            <a:off x="7909011" y="1100698"/>
            <a:ext cx="4178123" cy="5602178"/>
          </a:xfrm>
          <a:prstGeom prst="rect">
            <a:avLst/>
          </a:prstGeom>
          <a:ln w="28575">
            <a:solidFill>
              <a:schemeClr val="accent2"/>
            </a:solidFill>
          </a:ln>
        </p:spPr>
      </p:pic>
    </p:spTree>
    <p:extLst>
      <p:ext uri="{BB962C8B-B14F-4D97-AF65-F5344CB8AC3E}">
        <p14:creationId xmlns:p14="http://schemas.microsoft.com/office/powerpoint/2010/main" val="8507136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E86071-021B-F8B3-944B-1EF1DE40F5A9}"/>
              </a:ext>
            </a:extLst>
          </p:cNvPr>
          <p:cNvSpPr txBox="1"/>
          <p:nvPr/>
        </p:nvSpPr>
        <p:spPr>
          <a:xfrm>
            <a:off x="267768" y="204916"/>
            <a:ext cx="11656464" cy="461665"/>
          </a:xfrm>
          <a:prstGeom prst="rect">
            <a:avLst/>
          </a:prstGeom>
          <a:noFill/>
        </p:spPr>
        <p:txBody>
          <a:bodyPr wrap="square" rtlCol="0">
            <a:spAutoFit/>
          </a:bodyPr>
          <a:lstStyle/>
          <a:p>
            <a:pPr algn="ctr"/>
            <a:r>
              <a:rPr lang="en-US" sz="2400" dirty="0"/>
              <a:t>Mobile County HIV Testing Priority Zones, HIV-Positive Tests, &amp; Syphilis-Positive Tests</a:t>
            </a:r>
          </a:p>
        </p:txBody>
      </p:sp>
      <p:pic>
        <p:nvPicPr>
          <p:cNvPr id="6" name="Picture 5">
            <a:extLst>
              <a:ext uri="{FF2B5EF4-FFF2-40B4-BE49-F238E27FC236}">
                <a16:creationId xmlns:a16="http://schemas.microsoft.com/office/drawing/2014/main" id="{FE1E3286-2E85-9C1E-43E0-B6F858327CAC}"/>
              </a:ext>
            </a:extLst>
          </p:cNvPr>
          <p:cNvPicPr>
            <a:picLocks noChangeAspect="1"/>
          </p:cNvPicPr>
          <p:nvPr/>
        </p:nvPicPr>
        <p:blipFill rotWithShape="1">
          <a:blip r:embed="rId2"/>
          <a:srcRect l="3019" r="1704" b="1528"/>
          <a:stretch/>
        </p:blipFill>
        <p:spPr>
          <a:xfrm>
            <a:off x="505649" y="813550"/>
            <a:ext cx="2788041" cy="5651905"/>
          </a:xfrm>
          <a:prstGeom prst="rect">
            <a:avLst/>
          </a:prstGeom>
        </p:spPr>
      </p:pic>
      <p:pic>
        <p:nvPicPr>
          <p:cNvPr id="8" name="Picture 7">
            <a:extLst>
              <a:ext uri="{FF2B5EF4-FFF2-40B4-BE49-F238E27FC236}">
                <a16:creationId xmlns:a16="http://schemas.microsoft.com/office/drawing/2014/main" id="{FD99C429-22D9-99E5-E866-2022617B9F10}"/>
              </a:ext>
            </a:extLst>
          </p:cNvPr>
          <p:cNvPicPr>
            <a:picLocks noChangeAspect="1"/>
          </p:cNvPicPr>
          <p:nvPr/>
        </p:nvPicPr>
        <p:blipFill>
          <a:blip r:embed="rId3"/>
          <a:stretch>
            <a:fillRect/>
          </a:stretch>
        </p:blipFill>
        <p:spPr>
          <a:xfrm>
            <a:off x="9639825" y="4375409"/>
            <a:ext cx="2391109" cy="1486107"/>
          </a:xfrm>
          <a:prstGeom prst="rect">
            <a:avLst/>
          </a:prstGeom>
        </p:spPr>
      </p:pic>
      <p:pic>
        <p:nvPicPr>
          <p:cNvPr id="9" name="Picture 8">
            <a:extLst>
              <a:ext uri="{FF2B5EF4-FFF2-40B4-BE49-F238E27FC236}">
                <a16:creationId xmlns:a16="http://schemas.microsoft.com/office/drawing/2014/main" id="{D29E55A9-A2DD-F737-6339-F685DDF05759}"/>
              </a:ext>
            </a:extLst>
          </p:cNvPr>
          <p:cNvPicPr>
            <a:picLocks noChangeAspect="1"/>
          </p:cNvPicPr>
          <p:nvPr/>
        </p:nvPicPr>
        <p:blipFill>
          <a:blip r:embed="rId4"/>
          <a:stretch>
            <a:fillRect/>
          </a:stretch>
        </p:blipFill>
        <p:spPr>
          <a:xfrm>
            <a:off x="9657243" y="2714524"/>
            <a:ext cx="2029108" cy="1467055"/>
          </a:xfrm>
          <a:prstGeom prst="rect">
            <a:avLst/>
          </a:prstGeom>
        </p:spPr>
      </p:pic>
      <p:sp>
        <p:nvSpPr>
          <p:cNvPr id="2" name="Rectangle 1">
            <a:extLst>
              <a:ext uri="{FF2B5EF4-FFF2-40B4-BE49-F238E27FC236}">
                <a16:creationId xmlns:a16="http://schemas.microsoft.com/office/drawing/2014/main" id="{2F0FD49F-CAA0-0D4E-D8F3-A6DB3409E203}"/>
              </a:ext>
            </a:extLst>
          </p:cNvPr>
          <p:cNvSpPr/>
          <p:nvPr/>
        </p:nvSpPr>
        <p:spPr>
          <a:xfrm>
            <a:off x="505649" y="2117321"/>
            <a:ext cx="2788041" cy="2623355"/>
          </a:xfrm>
          <a:prstGeom prst="rect">
            <a:avLst/>
          </a:prstGeom>
          <a:noFill/>
          <a:ln w="285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2CC6EF4-D436-A168-C9B2-380C79F01AA0}"/>
              </a:ext>
            </a:extLst>
          </p:cNvPr>
          <p:cNvPicPr>
            <a:picLocks noChangeAspect="1"/>
          </p:cNvPicPr>
          <p:nvPr/>
        </p:nvPicPr>
        <p:blipFill>
          <a:blip r:embed="rId5"/>
          <a:stretch>
            <a:fillRect/>
          </a:stretch>
        </p:blipFill>
        <p:spPr>
          <a:xfrm>
            <a:off x="9639824" y="1015535"/>
            <a:ext cx="2257007" cy="1467055"/>
          </a:xfrm>
          <a:prstGeom prst="rect">
            <a:avLst/>
          </a:prstGeom>
        </p:spPr>
      </p:pic>
      <p:pic>
        <p:nvPicPr>
          <p:cNvPr id="10" name="Picture 9">
            <a:extLst>
              <a:ext uri="{FF2B5EF4-FFF2-40B4-BE49-F238E27FC236}">
                <a16:creationId xmlns:a16="http://schemas.microsoft.com/office/drawing/2014/main" id="{86161CFA-A000-9533-9CB0-9FC8229F6F7C}"/>
              </a:ext>
            </a:extLst>
          </p:cNvPr>
          <p:cNvPicPr>
            <a:picLocks noChangeAspect="1"/>
          </p:cNvPicPr>
          <p:nvPr/>
        </p:nvPicPr>
        <p:blipFill>
          <a:blip r:embed="rId6"/>
          <a:stretch>
            <a:fillRect/>
          </a:stretch>
        </p:blipFill>
        <p:spPr>
          <a:xfrm>
            <a:off x="3758279" y="813550"/>
            <a:ext cx="5434374" cy="5824775"/>
          </a:xfrm>
          <a:prstGeom prst="rect">
            <a:avLst/>
          </a:prstGeom>
          <a:ln w="28575">
            <a:solidFill>
              <a:srgbClr val="00B0F0"/>
            </a:solidFill>
          </a:ln>
        </p:spPr>
      </p:pic>
    </p:spTree>
    <p:extLst>
      <p:ext uri="{BB962C8B-B14F-4D97-AF65-F5344CB8AC3E}">
        <p14:creationId xmlns:p14="http://schemas.microsoft.com/office/powerpoint/2010/main" val="11604336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5F0E980-D663-64E2-01C3-7955F3844C15}"/>
              </a:ext>
            </a:extLst>
          </p:cNvPr>
          <p:cNvSpPr>
            <a:spLocks noGrp="1"/>
          </p:cNvSpPr>
          <p:nvPr>
            <p:ph type="title"/>
          </p:nvPr>
        </p:nvSpPr>
        <p:spPr>
          <a:xfrm>
            <a:off x="624901" y="122731"/>
            <a:ext cx="10716768" cy="568829"/>
          </a:xfrm>
        </p:spPr>
        <p:txBody>
          <a:bodyPr/>
          <a:lstStyle/>
          <a:p>
            <a:pPr algn="ctr"/>
            <a:r>
              <a:rPr lang="en-US" sz="2667" dirty="0"/>
              <a:t>Combination Testing, Linkage, and Viral Suppression Intervention</a:t>
            </a:r>
          </a:p>
        </p:txBody>
      </p:sp>
      <p:pic>
        <p:nvPicPr>
          <p:cNvPr id="8" name="Picture 7">
            <a:extLst>
              <a:ext uri="{FF2B5EF4-FFF2-40B4-BE49-F238E27FC236}">
                <a16:creationId xmlns:a16="http://schemas.microsoft.com/office/drawing/2014/main" id="{2C39CE72-4837-BD28-68D9-6380B78CE6C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t="10762"/>
          <a:stretch/>
        </p:blipFill>
        <p:spPr>
          <a:xfrm>
            <a:off x="5283446" y="2742600"/>
            <a:ext cx="5801583" cy="1718200"/>
          </a:xfrm>
          <a:prstGeom prst="rect">
            <a:avLst/>
          </a:prstGeom>
        </p:spPr>
      </p:pic>
      <p:sp>
        <p:nvSpPr>
          <p:cNvPr id="9" name="TextBox 8">
            <a:extLst>
              <a:ext uri="{FF2B5EF4-FFF2-40B4-BE49-F238E27FC236}">
                <a16:creationId xmlns:a16="http://schemas.microsoft.com/office/drawing/2014/main" id="{CABACB51-69BF-A018-B3E1-5D95A7F49C5A}"/>
              </a:ext>
            </a:extLst>
          </p:cNvPr>
          <p:cNvSpPr txBox="1"/>
          <p:nvPr/>
        </p:nvSpPr>
        <p:spPr>
          <a:xfrm>
            <a:off x="1512091" y="2222066"/>
            <a:ext cx="3474615" cy="2873031"/>
          </a:xfrm>
          <a:prstGeom prst="rect">
            <a:avLst/>
          </a:prstGeom>
          <a:solidFill>
            <a:srgbClr val="A6D5D6"/>
          </a:solidFill>
        </p:spPr>
        <p:txBody>
          <a:bodyPr wrap="square" tIns="609600" bIns="243840" rtlCol="0">
            <a:spAutoFit/>
          </a:bodyPr>
          <a:lstStyle/>
          <a:p>
            <a:pPr algn="ctr"/>
            <a:r>
              <a:rPr lang="en-US" sz="1867" b="1" dirty="0"/>
              <a:t>LINK:</a:t>
            </a:r>
          </a:p>
          <a:p>
            <a:pPr algn="ctr"/>
            <a:endParaRPr lang="en-US" sz="1867" b="1" dirty="0"/>
          </a:p>
          <a:p>
            <a:pPr algn="ctr"/>
            <a:r>
              <a:rPr lang="en-US" sz="1867" b="1" dirty="0"/>
              <a:t>Adapt Project Connect Using PRAPARE Tool  Data-Driven Community Based HIV  Testing</a:t>
            </a:r>
          </a:p>
          <a:p>
            <a:pPr algn="ctr"/>
            <a:endParaRPr lang="en-US" sz="1867" b="1" dirty="0"/>
          </a:p>
        </p:txBody>
      </p:sp>
      <p:pic>
        <p:nvPicPr>
          <p:cNvPr id="12" name="Graphic 11" descr="Badge with solid fill">
            <a:extLst>
              <a:ext uri="{FF2B5EF4-FFF2-40B4-BE49-F238E27FC236}">
                <a16:creationId xmlns:a16="http://schemas.microsoft.com/office/drawing/2014/main" id="{B714F1DA-4DCA-4E51-70BB-0AB484BBC98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39797" y="1369800"/>
            <a:ext cx="1219200" cy="1219200"/>
          </a:xfrm>
          <a:prstGeom prst="rect">
            <a:avLst/>
          </a:prstGeom>
        </p:spPr>
      </p:pic>
    </p:spTree>
    <p:extLst>
      <p:ext uri="{BB962C8B-B14F-4D97-AF65-F5344CB8AC3E}">
        <p14:creationId xmlns:p14="http://schemas.microsoft.com/office/powerpoint/2010/main" val="6880240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1"/>
          </p:nvPr>
        </p:nvSpPr>
        <p:spPr/>
        <p:txBody>
          <a:bodyPr/>
          <a:lstStyle/>
          <a:p>
            <a:pPr>
              <a:defRPr/>
            </a:pPr>
            <a:r>
              <a:rPr lang="en-US"/>
              <a:t>UAB HEERSINK SCHOOL OF MEDICINE</a:t>
            </a:r>
          </a:p>
        </p:txBody>
      </p:sp>
      <p:pic>
        <p:nvPicPr>
          <p:cNvPr id="4" name="Picture 3"/>
          <p:cNvPicPr>
            <a:picLocks noChangeAspect="1"/>
          </p:cNvPicPr>
          <p:nvPr/>
        </p:nvPicPr>
        <p:blipFill>
          <a:blip r:embed="rId2"/>
          <a:stretch>
            <a:fillRect/>
          </a:stretch>
        </p:blipFill>
        <p:spPr>
          <a:xfrm>
            <a:off x="-10747" y="124144"/>
            <a:ext cx="12202747" cy="6733856"/>
          </a:xfrm>
          <a:prstGeom prst="rect">
            <a:avLst/>
          </a:prstGeom>
        </p:spPr>
      </p:pic>
    </p:spTree>
    <p:extLst>
      <p:ext uri="{BB962C8B-B14F-4D97-AF65-F5344CB8AC3E}">
        <p14:creationId xmlns:p14="http://schemas.microsoft.com/office/powerpoint/2010/main" val="8243623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5F0E980-D663-64E2-01C3-7955F3844C15}"/>
              </a:ext>
            </a:extLst>
          </p:cNvPr>
          <p:cNvSpPr>
            <a:spLocks noGrp="1"/>
          </p:cNvSpPr>
          <p:nvPr>
            <p:ph type="title"/>
          </p:nvPr>
        </p:nvSpPr>
        <p:spPr>
          <a:xfrm>
            <a:off x="624901" y="122731"/>
            <a:ext cx="10716768" cy="568829"/>
          </a:xfrm>
        </p:spPr>
        <p:txBody>
          <a:bodyPr/>
          <a:lstStyle/>
          <a:p>
            <a:pPr algn="ctr"/>
            <a:r>
              <a:rPr lang="en-US" sz="2667" dirty="0"/>
              <a:t>Combination Testing, Linkage, and Viral Suppression Intervention</a:t>
            </a:r>
          </a:p>
        </p:txBody>
      </p:sp>
      <p:sp>
        <p:nvSpPr>
          <p:cNvPr id="9" name="TextBox 8">
            <a:extLst>
              <a:ext uri="{FF2B5EF4-FFF2-40B4-BE49-F238E27FC236}">
                <a16:creationId xmlns:a16="http://schemas.microsoft.com/office/drawing/2014/main" id="{CABACB51-69BF-A018-B3E1-5D95A7F49C5A}"/>
              </a:ext>
            </a:extLst>
          </p:cNvPr>
          <p:cNvSpPr txBox="1"/>
          <p:nvPr/>
        </p:nvSpPr>
        <p:spPr>
          <a:xfrm>
            <a:off x="638807" y="2404466"/>
            <a:ext cx="3474615" cy="2298386"/>
          </a:xfrm>
          <a:prstGeom prst="rect">
            <a:avLst/>
          </a:prstGeom>
          <a:solidFill>
            <a:srgbClr val="A6D5D6"/>
          </a:solidFill>
        </p:spPr>
        <p:txBody>
          <a:bodyPr wrap="square" tIns="609600" bIns="243840" rtlCol="0">
            <a:spAutoFit/>
          </a:bodyPr>
          <a:lstStyle/>
          <a:p>
            <a:pPr algn="ctr"/>
            <a:r>
              <a:rPr lang="en-US" sz="1867" b="1" dirty="0"/>
              <a:t>Viral Suppression:</a:t>
            </a:r>
          </a:p>
          <a:p>
            <a:pPr algn="ctr"/>
            <a:endParaRPr lang="en-US" sz="1867" b="1" dirty="0"/>
          </a:p>
          <a:p>
            <a:pPr algn="ctr"/>
            <a:r>
              <a:rPr lang="en-US" sz="1867" b="1" dirty="0"/>
              <a:t>Implementation of Rapid ART programs</a:t>
            </a:r>
          </a:p>
          <a:p>
            <a:pPr algn="ctr"/>
            <a:endParaRPr lang="en-US" sz="1867" b="1" dirty="0"/>
          </a:p>
        </p:txBody>
      </p:sp>
      <p:pic>
        <p:nvPicPr>
          <p:cNvPr id="3" name="Graphic 2" descr="Badge 3 with solid fill">
            <a:extLst>
              <a:ext uri="{FF2B5EF4-FFF2-40B4-BE49-F238E27FC236}">
                <a16:creationId xmlns:a16="http://schemas.microsoft.com/office/drawing/2014/main" id="{849D51B8-3475-3978-720B-1FD461CB2A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66513" y="1513800"/>
            <a:ext cx="1219200" cy="1219200"/>
          </a:xfrm>
          <a:prstGeom prst="rect">
            <a:avLst/>
          </a:prstGeom>
        </p:spPr>
      </p:pic>
      <p:pic>
        <p:nvPicPr>
          <p:cNvPr id="5" name="Picture 4">
            <a:extLst>
              <a:ext uri="{FF2B5EF4-FFF2-40B4-BE49-F238E27FC236}">
                <a16:creationId xmlns:a16="http://schemas.microsoft.com/office/drawing/2014/main" id="{7641A4D6-4821-AE66-C0C4-E41F0ED6624E}"/>
              </a:ext>
            </a:extLst>
          </p:cNvPr>
          <p:cNvPicPr>
            <a:picLocks noChangeAspect="1"/>
          </p:cNvPicPr>
          <p:nvPr/>
        </p:nvPicPr>
        <p:blipFill>
          <a:blip r:embed="rId5"/>
          <a:stretch>
            <a:fillRect/>
          </a:stretch>
        </p:blipFill>
        <p:spPr>
          <a:xfrm>
            <a:off x="4291779" y="1049991"/>
            <a:ext cx="7214220" cy="1761147"/>
          </a:xfrm>
          <a:prstGeom prst="rect">
            <a:avLst/>
          </a:prstGeom>
        </p:spPr>
      </p:pic>
      <p:pic>
        <p:nvPicPr>
          <p:cNvPr id="2" name="Picture 1"/>
          <p:cNvPicPr>
            <a:picLocks noChangeAspect="1"/>
          </p:cNvPicPr>
          <p:nvPr/>
        </p:nvPicPr>
        <p:blipFill>
          <a:blip r:embed="rId6"/>
          <a:stretch>
            <a:fillRect/>
          </a:stretch>
        </p:blipFill>
        <p:spPr>
          <a:xfrm>
            <a:off x="5451003" y="2935645"/>
            <a:ext cx="4872867" cy="3778014"/>
          </a:xfrm>
          <a:prstGeom prst="rect">
            <a:avLst/>
          </a:prstGeom>
        </p:spPr>
      </p:pic>
    </p:spTree>
    <p:extLst>
      <p:ext uri="{BB962C8B-B14F-4D97-AF65-F5344CB8AC3E}">
        <p14:creationId xmlns:p14="http://schemas.microsoft.com/office/powerpoint/2010/main" val="14717272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DRIVE TO ZERO</a:t>
            </a:r>
          </a:p>
        </p:txBody>
      </p:sp>
      <p:sp>
        <p:nvSpPr>
          <p:cNvPr id="3" name="Footer Placeholder 2"/>
          <p:cNvSpPr>
            <a:spLocks noGrp="1"/>
          </p:cNvSpPr>
          <p:nvPr>
            <p:ph type="ftr" sz="quarter" idx="11"/>
          </p:nvPr>
        </p:nvSpPr>
        <p:spPr/>
        <p:txBody>
          <a:bodyPr/>
          <a:lstStyle/>
          <a:p>
            <a:pPr>
              <a:defRPr/>
            </a:pPr>
            <a:r>
              <a:rPr lang="en-US"/>
              <a:t>UAB HEERSINK SCHOOL OF MEDICINE</a:t>
            </a:r>
          </a:p>
        </p:txBody>
      </p:sp>
    </p:spTree>
    <p:extLst>
      <p:ext uri="{BB962C8B-B14F-4D97-AF65-F5344CB8AC3E}">
        <p14:creationId xmlns:p14="http://schemas.microsoft.com/office/powerpoint/2010/main" val="13107533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36361" y="1245267"/>
            <a:ext cx="11119283" cy="4751741"/>
          </a:xfrm>
        </p:spPr>
        <p:txBody>
          <a:bodyPr>
            <a:normAutofit lnSpcReduction="10000"/>
          </a:bodyPr>
          <a:lstStyle/>
          <a:p>
            <a:r>
              <a:rPr lang="en-US" dirty="0"/>
              <a:t>34 year old African-American male initially diagnosed 6 months prior with PJP pneumonia, CD4 10/VL 600K; discharged on </a:t>
            </a:r>
            <a:r>
              <a:rPr lang="en-US" dirty="0" err="1"/>
              <a:t>tmp</a:t>
            </a:r>
            <a:r>
              <a:rPr lang="en-US" dirty="0"/>
              <a:t>/</a:t>
            </a:r>
            <a:r>
              <a:rPr lang="en-US" dirty="0" err="1"/>
              <a:t>smx</a:t>
            </a:r>
            <a:r>
              <a:rPr lang="en-US" dirty="0"/>
              <a:t> but did not engage in care, now admitted with acute liver failure, MRSA endocarditis, acute necrotizing encephalitis  </a:t>
            </a:r>
          </a:p>
          <a:p>
            <a:r>
              <a:rPr lang="en-US" dirty="0"/>
              <a:t>28 year old female admitted to psych for acute psychotic break, not in care, victim of sex trafficking </a:t>
            </a:r>
          </a:p>
          <a:p>
            <a:r>
              <a:rPr lang="en-US" dirty="0"/>
              <a:t>34 year old male admitted to the MICU for fentanyl overdose, dx with secondary syphilis, out of care for &gt;1 year</a:t>
            </a:r>
          </a:p>
          <a:p>
            <a:r>
              <a:rPr lang="en-US" dirty="0"/>
              <a:t>20  year old female presented in labor/pre-eclampsia, only 1 prenatal visit in 1</a:t>
            </a:r>
            <a:r>
              <a:rPr lang="en-US" baseline="30000" dirty="0"/>
              <a:t>st</a:t>
            </a:r>
            <a:r>
              <a:rPr lang="en-US" dirty="0"/>
              <a:t> trimester (HIV negative), though did have a ‘sick’ visit in 3</a:t>
            </a:r>
            <a:r>
              <a:rPr lang="en-US" baseline="30000" dirty="0"/>
              <a:t>rd</a:t>
            </a:r>
            <a:r>
              <a:rPr lang="en-US" dirty="0"/>
              <a:t> trimester for UTI symptoms which were treated but no repeat HIV test. Presented 1 month later HIV + and infant also tested positive</a:t>
            </a:r>
          </a:p>
        </p:txBody>
      </p:sp>
      <p:sp>
        <p:nvSpPr>
          <p:cNvPr id="2" name="Title 1"/>
          <p:cNvSpPr>
            <a:spLocks noGrp="1"/>
          </p:cNvSpPr>
          <p:nvPr>
            <p:ph type="title"/>
          </p:nvPr>
        </p:nvSpPr>
        <p:spPr/>
        <p:txBody>
          <a:bodyPr>
            <a:normAutofit/>
          </a:bodyPr>
          <a:lstStyle/>
          <a:p>
            <a:r>
              <a:rPr lang="en-US" dirty="0"/>
              <a:t>Recent cases seen on UAB ID Consult Service </a:t>
            </a:r>
          </a:p>
        </p:txBody>
      </p:sp>
      <p:sp>
        <p:nvSpPr>
          <p:cNvPr id="3" name="Footer Placeholder 2"/>
          <p:cNvSpPr>
            <a:spLocks noGrp="1"/>
          </p:cNvSpPr>
          <p:nvPr>
            <p:ph type="ftr" sz="quarter" idx="10"/>
          </p:nvPr>
        </p:nvSpPr>
        <p:spPr/>
        <p:txBody>
          <a:bodyPr/>
          <a:lstStyle/>
          <a:p>
            <a:pPr>
              <a:defRPr/>
            </a:pPr>
            <a:r>
              <a:rPr lang="en-US"/>
              <a:t>UAB HEERSINK SCHOOL OF MEDICINE</a:t>
            </a:r>
          </a:p>
        </p:txBody>
      </p:sp>
    </p:spTree>
    <p:extLst>
      <p:ext uri="{BB962C8B-B14F-4D97-AF65-F5344CB8AC3E}">
        <p14:creationId xmlns:p14="http://schemas.microsoft.com/office/powerpoint/2010/main" val="1491224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3072" y="0"/>
            <a:ext cx="8578517" cy="1143000"/>
          </a:xfrm>
        </p:spPr>
        <p:txBody>
          <a:bodyPr>
            <a:normAutofit fontScale="90000"/>
          </a:bodyPr>
          <a:lstStyle/>
          <a:p>
            <a:r>
              <a:rPr lang="en-US" sz="3200" dirty="0"/>
              <a:t>Persons Living with Diagnosed or Undiagnosed HIV Infection, HIV Care Continuum Outcomes, 2018</a:t>
            </a:r>
          </a:p>
        </p:txBody>
      </p:sp>
      <p:pic>
        <p:nvPicPr>
          <p:cNvPr id="11" name="Picture 10"/>
          <p:cNvPicPr>
            <a:picLocks noChangeAspect="1"/>
          </p:cNvPicPr>
          <p:nvPr/>
        </p:nvPicPr>
        <p:blipFill rotWithShape="1">
          <a:blip r:embed="rId3"/>
          <a:srcRect r="61536" b="7036"/>
          <a:stretch/>
        </p:blipFill>
        <p:spPr>
          <a:xfrm>
            <a:off x="12745467" y="1135063"/>
            <a:ext cx="4791626" cy="4298315"/>
          </a:xfrm>
          <a:prstGeom prst="rect">
            <a:avLst/>
          </a:prstGeom>
        </p:spPr>
      </p:pic>
      <p:pic>
        <p:nvPicPr>
          <p:cNvPr id="13" name="Content Placeholder 12"/>
          <p:cNvPicPr>
            <a:picLocks noGrp="1" noChangeAspect="1"/>
          </p:cNvPicPr>
          <p:nvPr>
            <p:ph idx="1"/>
          </p:nvPr>
        </p:nvPicPr>
        <p:blipFill>
          <a:blip r:embed="rId4"/>
          <a:stretch>
            <a:fillRect/>
          </a:stretch>
        </p:blipFill>
        <p:spPr>
          <a:xfrm>
            <a:off x="17667244" y="1135064"/>
            <a:ext cx="1664753" cy="4580891"/>
          </a:xfrm>
          <a:prstGeom prst="rect">
            <a:avLst/>
          </a:prstGeom>
        </p:spPr>
      </p:pic>
      <p:pic>
        <p:nvPicPr>
          <p:cNvPr id="15" name="Picture 14"/>
          <p:cNvPicPr>
            <a:picLocks noChangeAspect="1"/>
          </p:cNvPicPr>
          <p:nvPr/>
        </p:nvPicPr>
        <p:blipFill>
          <a:blip r:embed="rId5"/>
          <a:stretch>
            <a:fillRect/>
          </a:stretch>
        </p:blipFill>
        <p:spPr>
          <a:xfrm>
            <a:off x="19462148" y="1135061"/>
            <a:ext cx="1900799" cy="4298316"/>
          </a:xfrm>
          <a:prstGeom prst="rect">
            <a:avLst/>
          </a:prstGeom>
        </p:spPr>
      </p:pic>
      <p:sp>
        <p:nvSpPr>
          <p:cNvPr id="17" name="Text Box 8"/>
          <p:cNvSpPr txBox="1">
            <a:spLocks noChangeArrowheads="1"/>
          </p:cNvSpPr>
          <p:nvPr/>
        </p:nvSpPr>
        <p:spPr bwMode="auto">
          <a:xfrm>
            <a:off x="3765720" y="6395109"/>
            <a:ext cx="4905039"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Geneva" pitchFamily="34" charset="0"/>
                <a:cs typeface="Arial" panose="020B0604020202020204" pitchFamily="34" charset="0"/>
              </a:defRPr>
            </a:lvl1pPr>
            <a:lvl2pPr marL="742950" indent="-285750">
              <a:defRPr sz="2400">
                <a:solidFill>
                  <a:schemeClr val="tx1"/>
                </a:solidFill>
                <a:latin typeface="Geneva" pitchFamily="34" charset="0"/>
                <a:cs typeface="Arial" panose="020B0604020202020204" pitchFamily="34" charset="0"/>
              </a:defRPr>
            </a:lvl2pPr>
            <a:lvl3pPr marL="1143000" indent="-228600">
              <a:defRPr sz="2400">
                <a:solidFill>
                  <a:schemeClr val="tx1"/>
                </a:solidFill>
                <a:latin typeface="Geneva" pitchFamily="34" charset="0"/>
                <a:cs typeface="Arial" panose="020B0604020202020204" pitchFamily="34" charset="0"/>
              </a:defRPr>
            </a:lvl3pPr>
            <a:lvl4pPr marL="1600200" indent="-228600">
              <a:defRPr sz="2400">
                <a:solidFill>
                  <a:schemeClr val="tx1"/>
                </a:solidFill>
                <a:latin typeface="Geneva" pitchFamily="34" charset="0"/>
                <a:cs typeface="Arial" panose="020B0604020202020204" pitchFamily="34" charset="0"/>
              </a:defRPr>
            </a:lvl4pPr>
            <a:lvl5pPr marL="2057400" indent="-228600">
              <a:defRPr sz="2400">
                <a:solidFill>
                  <a:schemeClr val="tx1"/>
                </a:solidFill>
                <a:latin typeface="Geneva"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Geneva"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Geneva"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Geneva"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Geneva" pitchFamily="34" charset="0"/>
                <a:cs typeface="Arial" panose="020B0604020202020204" pitchFamily="34" charset="0"/>
              </a:defRPr>
            </a:lvl9pPr>
          </a:lstStyle>
          <a:p>
            <a:pPr eaLnBrk="1" hangingPunct="1"/>
            <a:r>
              <a:rPr lang="en-US" altLang="en-US" sz="1100" dirty="0">
                <a:solidFill>
                  <a:schemeClr val="bg1"/>
                </a:solidFill>
                <a:latin typeface="+mn-lt"/>
                <a:cs typeface="Microsoft Sans Serif" panose="020B0604020202020204" pitchFamily="34" charset="0"/>
              </a:rPr>
              <a:t>Source: CDC. HIV Surveillance Report. Supplemental Report. 2017;22(2)</a:t>
            </a:r>
          </a:p>
        </p:txBody>
      </p:sp>
      <p:pic>
        <p:nvPicPr>
          <p:cNvPr id="18" name="Picture 17"/>
          <p:cNvPicPr>
            <a:picLocks noChangeAspect="1"/>
          </p:cNvPicPr>
          <p:nvPr/>
        </p:nvPicPr>
        <p:blipFill>
          <a:blip r:embed="rId6"/>
          <a:stretch>
            <a:fillRect/>
          </a:stretch>
        </p:blipFill>
        <p:spPr>
          <a:xfrm>
            <a:off x="13202666" y="5614182"/>
            <a:ext cx="8534401" cy="275094"/>
          </a:xfrm>
          <a:prstGeom prst="rect">
            <a:avLst/>
          </a:prstGeom>
        </p:spPr>
      </p:pic>
      <p:graphicFrame>
        <p:nvGraphicFramePr>
          <p:cNvPr id="5" name="Chart 4"/>
          <p:cNvGraphicFramePr/>
          <p:nvPr/>
        </p:nvGraphicFramePr>
        <p:xfrm>
          <a:off x="1836818" y="1221023"/>
          <a:ext cx="8313824" cy="4868848"/>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031827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02" name="Group 40"/>
          <p:cNvGrpSpPr>
            <a:grpSpLocks/>
          </p:cNvGrpSpPr>
          <p:nvPr/>
        </p:nvGrpSpPr>
        <p:grpSpPr bwMode="auto">
          <a:xfrm>
            <a:off x="2852738" y="147638"/>
            <a:ext cx="6245225" cy="2338387"/>
            <a:chOff x="259544" y="3069205"/>
            <a:chExt cx="8503457" cy="2273050"/>
          </a:xfrm>
        </p:grpSpPr>
        <p:pic>
          <p:nvPicPr>
            <p:cNvPr id="10242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0218" y="3069205"/>
              <a:ext cx="5452783" cy="2265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1"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l="31400"/>
            <a:stretch>
              <a:fillRect/>
            </a:stretch>
          </p:blipFill>
          <p:spPr bwMode="auto">
            <a:xfrm flipH="1">
              <a:off x="259544" y="3076712"/>
              <a:ext cx="3740706" cy="2265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341885" y="5004307"/>
              <a:ext cx="670074" cy="157401"/>
            </a:xfrm>
            <a:prstGeom prst="rect">
              <a:avLst/>
            </a:prstGeom>
            <a:solidFill>
              <a:schemeClr val="bg1"/>
            </a:solidFill>
          </p:spPr>
          <p:txBody>
            <a:bodyPr>
              <a:spAutoFit/>
            </a:bodyPr>
            <a:lstStyle/>
            <a:p>
              <a:pPr>
                <a:defRPr/>
              </a:pPr>
              <a:r>
                <a:rPr lang="en-US" sz="450" cap="all" dirty="0">
                  <a:latin typeface="Arial" panose="020B0604020202020204" pitchFamily="34" charset="0"/>
                </a:rPr>
                <a:t>At</a:t>
              </a:r>
              <a:r>
                <a:rPr lang="en-US" sz="450" cap="all" dirty="0">
                  <a:latin typeface="Estrangelo Edessa" panose="03080600000000000000" pitchFamily="66" charset="0"/>
                  <a:cs typeface="Estrangelo Edessa" panose="03080600000000000000" pitchFamily="66" charset="0"/>
                </a:rPr>
                <a:t> </a:t>
              </a:r>
              <a:r>
                <a:rPr lang="en-US" sz="450" cap="all" dirty="0">
                  <a:latin typeface="Arial" panose="020B0604020202020204" pitchFamily="34" charset="0"/>
                </a:rPr>
                <a:t>Risk</a:t>
              </a:r>
            </a:p>
          </p:txBody>
        </p:sp>
        <p:sp>
          <p:nvSpPr>
            <p:cNvPr id="9" name="TextBox 8"/>
            <p:cNvSpPr txBox="1"/>
            <p:nvPr/>
          </p:nvSpPr>
          <p:spPr>
            <a:xfrm>
              <a:off x="2693426" y="5004307"/>
              <a:ext cx="693850" cy="223755"/>
            </a:xfrm>
            <a:prstGeom prst="rect">
              <a:avLst/>
            </a:prstGeom>
            <a:solidFill>
              <a:schemeClr val="bg1"/>
            </a:solidFill>
          </p:spPr>
          <p:txBody>
            <a:bodyPr>
              <a:spAutoFit/>
            </a:bodyPr>
            <a:lstStyle/>
            <a:p>
              <a:pPr algn="ctr">
                <a:defRPr/>
              </a:pPr>
              <a:r>
                <a:rPr lang="en-US" sz="450" cap="all" dirty="0">
                  <a:latin typeface="Arial" panose="020B0604020202020204" pitchFamily="34" charset="0"/>
                </a:rPr>
                <a:t>Aware</a:t>
              </a:r>
              <a:r>
                <a:rPr lang="en-US" sz="450" cap="all" dirty="0">
                  <a:latin typeface="Estrangelo Edessa" panose="03080600000000000000" pitchFamily="66" charset="0"/>
                  <a:cs typeface="Estrangelo Edessa" panose="03080600000000000000" pitchFamily="66" charset="0"/>
                </a:rPr>
                <a:t> </a:t>
              </a:r>
              <a:r>
                <a:rPr lang="en-US" sz="450" cap="all" dirty="0">
                  <a:latin typeface="Arial" panose="020B0604020202020204" pitchFamily="34" charset="0"/>
                </a:rPr>
                <a:t>of </a:t>
              </a:r>
              <a:r>
                <a:rPr lang="en-US" sz="450" dirty="0" err="1">
                  <a:latin typeface="Arial" panose="020B0604020202020204" pitchFamily="34" charset="0"/>
                </a:rPr>
                <a:t>PrEP</a:t>
              </a:r>
              <a:endParaRPr lang="en-US" sz="450" dirty="0">
                <a:latin typeface="Arial" panose="020B0604020202020204" pitchFamily="34" charset="0"/>
              </a:endParaRPr>
            </a:p>
          </p:txBody>
        </p:sp>
        <p:sp>
          <p:nvSpPr>
            <p:cNvPr id="10" name="TextBox 9"/>
            <p:cNvSpPr txBox="1"/>
            <p:nvPr/>
          </p:nvSpPr>
          <p:spPr>
            <a:xfrm>
              <a:off x="1348955" y="5004307"/>
              <a:ext cx="957557" cy="223755"/>
            </a:xfrm>
            <a:prstGeom prst="rect">
              <a:avLst/>
            </a:prstGeom>
            <a:solidFill>
              <a:schemeClr val="bg1"/>
            </a:solidFill>
          </p:spPr>
          <p:txBody>
            <a:bodyPr>
              <a:spAutoFit/>
            </a:bodyPr>
            <a:lstStyle/>
            <a:p>
              <a:pPr algn="ctr">
                <a:defRPr/>
              </a:pPr>
              <a:r>
                <a:rPr lang="en-US" sz="450" cap="all" dirty="0">
                  <a:latin typeface="Arial" panose="020B0604020202020204" pitchFamily="34" charset="0"/>
                </a:rPr>
                <a:t>Prescribed </a:t>
              </a:r>
              <a:r>
                <a:rPr lang="en-US" sz="450" dirty="0" err="1">
                  <a:latin typeface="Arial" panose="020B0604020202020204" pitchFamily="34" charset="0"/>
                </a:rPr>
                <a:t>PrEP</a:t>
              </a:r>
              <a:endParaRPr lang="en-US" sz="450" dirty="0">
                <a:latin typeface="Arial" panose="020B0604020202020204" pitchFamily="34" charset="0"/>
              </a:endParaRPr>
            </a:p>
          </p:txBody>
        </p:sp>
        <p:sp>
          <p:nvSpPr>
            <p:cNvPr id="11" name="TextBox 10"/>
            <p:cNvSpPr txBox="1"/>
            <p:nvPr/>
          </p:nvSpPr>
          <p:spPr>
            <a:xfrm>
              <a:off x="2161690" y="4998134"/>
              <a:ext cx="505798" cy="223755"/>
            </a:xfrm>
            <a:prstGeom prst="rect">
              <a:avLst/>
            </a:prstGeom>
            <a:solidFill>
              <a:schemeClr val="bg1"/>
            </a:solidFill>
          </p:spPr>
          <p:txBody>
            <a:bodyPr lIns="0" rIns="0">
              <a:spAutoFit/>
            </a:bodyPr>
            <a:lstStyle/>
            <a:p>
              <a:pPr algn="ctr" defTabSz="0">
                <a:defRPr/>
              </a:pPr>
              <a:r>
                <a:rPr lang="en-US" sz="450" cap="all" dirty="0">
                  <a:latin typeface="Arial" panose="020B0604020202020204" pitchFamily="34" charset="0"/>
                </a:rPr>
                <a:t>Linked to </a:t>
              </a:r>
              <a:r>
                <a:rPr lang="en-US" sz="450" dirty="0" err="1">
                  <a:latin typeface="Arial" panose="020B0604020202020204" pitchFamily="34" charset="0"/>
                </a:rPr>
                <a:t>PrEP</a:t>
              </a:r>
              <a:endParaRPr lang="en-US" sz="450" dirty="0">
                <a:latin typeface="Arial" panose="020B0604020202020204" pitchFamily="34" charset="0"/>
              </a:endParaRPr>
            </a:p>
          </p:txBody>
        </p:sp>
        <p:sp>
          <p:nvSpPr>
            <p:cNvPr id="12" name="TextBox 11"/>
            <p:cNvSpPr txBox="1"/>
            <p:nvPr/>
          </p:nvSpPr>
          <p:spPr>
            <a:xfrm>
              <a:off x="681042" y="5083007"/>
              <a:ext cx="168599" cy="240730"/>
            </a:xfrm>
            <a:prstGeom prst="rect">
              <a:avLst/>
            </a:prstGeom>
            <a:solidFill>
              <a:schemeClr val="bg1"/>
            </a:solidFill>
          </p:spPr>
          <p:txBody>
            <a:bodyPr>
              <a:spAutoFit/>
            </a:bodyPr>
            <a:lstStyle/>
            <a:p>
              <a:pPr>
                <a:defRPr/>
              </a:pPr>
              <a:endParaRPr lang="en-US" sz="1013" dirty="0"/>
            </a:p>
          </p:txBody>
        </p:sp>
        <p:sp>
          <p:nvSpPr>
            <p:cNvPr id="13" name="TextBox 12"/>
            <p:cNvSpPr txBox="1"/>
            <p:nvPr/>
          </p:nvSpPr>
          <p:spPr>
            <a:xfrm>
              <a:off x="3929820" y="3093579"/>
              <a:ext cx="1376717" cy="1840063"/>
            </a:xfrm>
            <a:prstGeom prst="rect">
              <a:avLst/>
            </a:prstGeom>
            <a:solidFill>
              <a:srgbClr val="0070C0"/>
            </a:solidFill>
          </p:spPr>
          <p:txBody>
            <a:bodyPr wrap="square" anchor="ctr">
              <a:spAutoFit/>
            </a:bodyPr>
            <a:lstStyle/>
            <a:p>
              <a:pPr algn="ctr">
                <a:defRPr/>
              </a:pPr>
              <a:endParaRPr lang="en-US" sz="506" b="1" dirty="0">
                <a:solidFill>
                  <a:schemeClr val="bg1"/>
                </a:solidFill>
              </a:endParaRPr>
            </a:p>
            <a:p>
              <a:pPr algn="ctr">
                <a:defRPr/>
              </a:pPr>
              <a:endParaRPr lang="en-US" sz="506" b="1" dirty="0">
                <a:solidFill>
                  <a:schemeClr val="bg1"/>
                </a:solidFill>
              </a:endParaRPr>
            </a:p>
            <a:p>
              <a:pPr algn="ctr">
                <a:defRPr/>
              </a:pPr>
              <a:endParaRPr lang="en-US" sz="506" b="1" dirty="0">
                <a:solidFill>
                  <a:schemeClr val="bg1"/>
                </a:solidFill>
              </a:endParaRPr>
            </a:p>
            <a:p>
              <a:pPr algn="ctr">
                <a:defRPr/>
              </a:pPr>
              <a:endParaRPr lang="en-US" sz="506" b="1" dirty="0">
                <a:solidFill>
                  <a:schemeClr val="bg1"/>
                </a:solidFill>
              </a:endParaRPr>
            </a:p>
            <a:p>
              <a:pPr algn="ctr">
                <a:defRPr/>
              </a:pPr>
              <a:r>
                <a:rPr lang="en-US" b="1" dirty="0">
                  <a:solidFill>
                    <a:schemeClr val="bg1"/>
                  </a:solidFill>
                </a:rPr>
                <a:t>HIV Testing</a:t>
              </a:r>
            </a:p>
            <a:p>
              <a:pPr algn="ctr">
                <a:defRPr/>
              </a:pPr>
              <a:endParaRPr lang="en-US" sz="1013" b="1" dirty="0">
                <a:solidFill>
                  <a:schemeClr val="bg1"/>
                </a:solidFill>
              </a:endParaRPr>
            </a:p>
            <a:p>
              <a:pPr algn="ctr">
                <a:defRPr/>
              </a:pPr>
              <a:endParaRPr lang="en-US" sz="1013" b="1" dirty="0">
                <a:solidFill>
                  <a:schemeClr val="bg1"/>
                </a:solidFill>
              </a:endParaRPr>
            </a:p>
            <a:p>
              <a:pPr algn="ctr">
                <a:defRPr/>
              </a:pPr>
              <a:endParaRPr lang="en-US" sz="1013" b="1" dirty="0">
                <a:solidFill>
                  <a:schemeClr val="bg1"/>
                </a:solidFill>
              </a:endParaRPr>
            </a:p>
            <a:p>
              <a:pPr algn="ctr">
                <a:defRPr/>
              </a:pPr>
              <a:endParaRPr lang="en-US" sz="1013" dirty="0"/>
            </a:p>
            <a:p>
              <a:pPr>
                <a:defRPr/>
              </a:pPr>
              <a:endParaRPr lang="en-US" sz="1013" dirty="0"/>
            </a:p>
            <a:p>
              <a:pPr>
                <a:defRPr/>
              </a:pPr>
              <a:endParaRPr lang="en-US" sz="1013" dirty="0"/>
            </a:p>
          </p:txBody>
        </p:sp>
        <p:sp>
          <p:nvSpPr>
            <p:cNvPr id="14" name="TextBox 13"/>
            <p:cNvSpPr txBox="1"/>
            <p:nvPr/>
          </p:nvSpPr>
          <p:spPr>
            <a:xfrm>
              <a:off x="674558" y="5004307"/>
              <a:ext cx="823542" cy="223755"/>
            </a:xfrm>
            <a:prstGeom prst="rect">
              <a:avLst/>
            </a:prstGeom>
            <a:solidFill>
              <a:schemeClr val="bg1"/>
            </a:solidFill>
          </p:spPr>
          <p:txBody>
            <a:bodyPr>
              <a:spAutoFit/>
            </a:bodyPr>
            <a:lstStyle/>
            <a:p>
              <a:pPr algn="ctr">
                <a:defRPr/>
              </a:pPr>
              <a:r>
                <a:rPr lang="en-US" sz="450" cap="all" dirty="0">
                  <a:latin typeface="Arial" panose="020B0604020202020204" pitchFamily="34" charset="0"/>
                </a:rPr>
                <a:t>Retained ON </a:t>
              </a:r>
              <a:r>
                <a:rPr lang="en-US" sz="450" dirty="0" err="1">
                  <a:latin typeface="Arial" panose="020B0604020202020204" pitchFamily="34" charset="0"/>
                </a:rPr>
                <a:t>PrEP</a:t>
              </a:r>
              <a:endParaRPr lang="en-US" sz="450" dirty="0">
                <a:latin typeface="Arial" panose="020B0604020202020204" pitchFamily="34" charset="0"/>
              </a:endParaRPr>
            </a:p>
          </p:txBody>
        </p:sp>
      </p:grpSp>
      <p:sp>
        <p:nvSpPr>
          <p:cNvPr id="33" name="Right Arrow 32"/>
          <p:cNvSpPr/>
          <p:nvPr/>
        </p:nvSpPr>
        <p:spPr>
          <a:xfrm>
            <a:off x="7116763" y="2486025"/>
            <a:ext cx="1266825" cy="190500"/>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3"/>
          </a:p>
        </p:txBody>
      </p:sp>
      <p:sp>
        <p:nvSpPr>
          <p:cNvPr id="34" name="TextBox 33"/>
          <p:cNvSpPr txBox="1"/>
          <p:nvPr/>
        </p:nvSpPr>
        <p:spPr>
          <a:xfrm>
            <a:off x="5240338" y="2425700"/>
            <a:ext cx="1860550" cy="249238"/>
          </a:xfrm>
          <a:prstGeom prst="rect">
            <a:avLst/>
          </a:prstGeom>
          <a:noFill/>
          <a:ln>
            <a:noFill/>
          </a:ln>
        </p:spPr>
        <p:txBody>
          <a:bodyPr>
            <a:spAutoFit/>
          </a:bodyPr>
          <a:lstStyle/>
          <a:p>
            <a:pPr algn="ctr">
              <a:defRPr/>
            </a:pPr>
            <a:r>
              <a:rPr lang="en-US" sz="1013" b="1" dirty="0">
                <a:solidFill>
                  <a:srgbClr val="0070C0"/>
                </a:solidFill>
              </a:rPr>
              <a:t>DHHS </a:t>
            </a:r>
            <a:r>
              <a:rPr lang="en-US" sz="1013" b="1" dirty="0" err="1">
                <a:solidFill>
                  <a:srgbClr val="0070C0"/>
                </a:solidFill>
              </a:rPr>
              <a:t>EtHE</a:t>
            </a:r>
            <a:r>
              <a:rPr lang="en-US" sz="1013" b="1" dirty="0">
                <a:solidFill>
                  <a:srgbClr val="0070C0"/>
                </a:solidFill>
              </a:rPr>
              <a:t> Key Pillars</a:t>
            </a:r>
          </a:p>
        </p:txBody>
      </p:sp>
      <p:sp>
        <p:nvSpPr>
          <p:cNvPr id="35" name="Right Arrow 34"/>
          <p:cNvSpPr/>
          <p:nvPr/>
        </p:nvSpPr>
        <p:spPr>
          <a:xfrm rot="10800000">
            <a:off x="4046538" y="2487613"/>
            <a:ext cx="1223962" cy="190500"/>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3"/>
          </a:p>
        </p:txBody>
      </p:sp>
      <p:grpSp>
        <p:nvGrpSpPr>
          <p:cNvPr id="102406" name="Group 18"/>
          <p:cNvGrpSpPr>
            <a:grpSpLocks/>
          </p:cNvGrpSpPr>
          <p:nvPr/>
        </p:nvGrpSpPr>
        <p:grpSpPr bwMode="auto">
          <a:xfrm>
            <a:off x="1616075" y="2794000"/>
            <a:ext cx="8626475" cy="3414713"/>
            <a:chOff x="2207476" y="2277958"/>
            <a:chExt cx="7872709" cy="4234854"/>
          </a:xfrm>
        </p:grpSpPr>
        <p:sp>
          <p:nvSpPr>
            <p:cNvPr id="102408" name="TextBox 53"/>
            <p:cNvSpPr txBox="1">
              <a:spLocks noChangeArrowheads="1"/>
            </p:cNvSpPr>
            <p:nvPr/>
          </p:nvSpPr>
          <p:spPr bwMode="auto">
            <a:xfrm>
              <a:off x="3784902" y="2361906"/>
              <a:ext cx="1116013" cy="45790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buChar char="•"/>
                <a:defRPr sz="1400">
                  <a:solidFill>
                    <a:schemeClr val="tx1"/>
                  </a:solidFill>
                  <a:latin typeface="Calibri" panose="020F0502020204030204" pitchFamily="34" charset="0"/>
                </a:defRPr>
              </a:lvl9pPr>
            </a:lstStyle>
            <a:p>
              <a:pPr algn="ctr">
                <a:spcBef>
                  <a:spcPct val="0"/>
                </a:spcBef>
                <a:buClrTx/>
                <a:buFontTx/>
                <a:buNone/>
              </a:pPr>
              <a:r>
                <a:rPr lang="en-US" altLang="en-US" sz="1800" b="1">
                  <a:solidFill>
                    <a:srgbClr val="0070C0"/>
                  </a:solidFill>
                </a:rPr>
                <a:t>PREVENT</a:t>
              </a:r>
            </a:p>
          </p:txBody>
        </p:sp>
        <p:cxnSp>
          <p:nvCxnSpPr>
            <p:cNvPr id="26" name="Straight Arrow Connector 25"/>
            <p:cNvCxnSpPr>
              <a:cxnSpLocks/>
            </p:cNvCxnSpPr>
            <p:nvPr/>
          </p:nvCxnSpPr>
          <p:spPr>
            <a:xfrm>
              <a:off x="5006533" y="2555557"/>
              <a:ext cx="470856"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cxnSpLocks/>
            </p:cNvCxnSpPr>
            <p:nvPr/>
          </p:nvCxnSpPr>
          <p:spPr>
            <a:xfrm>
              <a:off x="6881263" y="2600838"/>
              <a:ext cx="46940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02411" name="TextBox 56"/>
            <p:cNvSpPr txBox="1">
              <a:spLocks noChangeArrowheads="1"/>
            </p:cNvSpPr>
            <p:nvPr/>
          </p:nvSpPr>
          <p:spPr bwMode="auto">
            <a:xfrm>
              <a:off x="7393715" y="2365808"/>
              <a:ext cx="1117600" cy="45790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buChar char="•"/>
                <a:defRPr sz="1400">
                  <a:solidFill>
                    <a:schemeClr val="tx1"/>
                  </a:solidFill>
                  <a:latin typeface="Calibri" panose="020F0502020204030204" pitchFamily="34" charset="0"/>
                </a:defRPr>
              </a:lvl9pPr>
            </a:lstStyle>
            <a:p>
              <a:pPr algn="ctr">
                <a:spcBef>
                  <a:spcPct val="0"/>
                </a:spcBef>
                <a:buClrTx/>
                <a:buFontTx/>
                <a:buNone/>
              </a:pPr>
              <a:r>
                <a:rPr lang="en-US" altLang="en-US" sz="1800" b="1">
                  <a:solidFill>
                    <a:srgbClr val="0070C0"/>
                  </a:solidFill>
                </a:rPr>
                <a:t>TREAT</a:t>
              </a:r>
            </a:p>
          </p:txBody>
        </p:sp>
        <p:sp>
          <p:nvSpPr>
            <p:cNvPr id="102412" name="TextBox 57"/>
            <p:cNvSpPr txBox="1">
              <a:spLocks noChangeArrowheads="1"/>
            </p:cNvSpPr>
            <p:nvPr/>
          </p:nvSpPr>
          <p:spPr bwMode="auto">
            <a:xfrm>
              <a:off x="5564758" y="2277958"/>
              <a:ext cx="1273175" cy="80133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buChar char="•"/>
                <a:defRPr sz="1400">
                  <a:solidFill>
                    <a:schemeClr val="tx1"/>
                  </a:solidFill>
                  <a:latin typeface="Calibri" panose="020F0502020204030204" pitchFamily="34" charset="0"/>
                </a:defRPr>
              </a:lvl9pPr>
            </a:lstStyle>
            <a:p>
              <a:pPr algn="ctr">
                <a:spcBef>
                  <a:spcPct val="0"/>
                </a:spcBef>
                <a:buClrTx/>
                <a:buFontTx/>
                <a:buNone/>
              </a:pPr>
              <a:r>
                <a:rPr lang="en-US" altLang="en-US" sz="1800" b="1">
                  <a:solidFill>
                    <a:srgbClr val="0070C0"/>
                  </a:solidFill>
                </a:rPr>
                <a:t>DIAGNOSE </a:t>
              </a:r>
            </a:p>
            <a:p>
              <a:pPr algn="ctr">
                <a:spcBef>
                  <a:spcPct val="0"/>
                </a:spcBef>
                <a:buClrTx/>
                <a:buFontTx/>
                <a:buNone/>
              </a:pPr>
              <a:r>
                <a:rPr lang="en-US" altLang="en-US" sz="1800" b="1">
                  <a:solidFill>
                    <a:srgbClr val="0070C0"/>
                  </a:solidFill>
                </a:rPr>
                <a:t>RESPOND</a:t>
              </a:r>
            </a:p>
          </p:txBody>
        </p:sp>
        <p:sp>
          <p:nvSpPr>
            <p:cNvPr id="102413" name="TextBox 29"/>
            <p:cNvSpPr txBox="1">
              <a:spLocks noChangeArrowheads="1"/>
            </p:cNvSpPr>
            <p:nvPr/>
          </p:nvSpPr>
          <p:spPr bwMode="auto">
            <a:xfrm>
              <a:off x="2207476" y="2972671"/>
              <a:ext cx="2424571" cy="3352229"/>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128588" indent="-128588">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buChar char="•"/>
                <a:defRPr sz="1400">
                  <a:solidFill>
                    <a:schemeClr val="tx1"/>
                  </a:solidFill>
                  <a:latin typeface="Calibri" panose="020F0502020204030204" pitchFamily="34" charset="0"/>
                </a:defRPr>
              </a:lvl9pPr>
            </a:lstStyle>
            <a:p>
              <a:pPr algn="ctr">
                <a:spcBef>
                  <a:spcPct val="0"/>
                </a:spcBef>
                <a:spcAft>
                  <a:spcPts val="150"/>
                </a:spcAft>
                <a:buClrTx/>
              </a:pPr>
              <a:r>
                <a:rPr lang="en-US" altLang="en-US" sz="900"/>
                <a:t>Elopre – PrEP Acceptability in YBMSM (K23)</a:t>
              </a:r>
            </a:p>
            <a:p>
              <a:pPr algn="ctr">
                <a:spcBef>
                  <a:spcPct val="0"/>
                </a:spcBef>
                <a:spcAft>
                  <a:spcPts val="150"/>
                </a:spcAft>
                <a:buClrTx/>
              </a:pPr>
              <a:r>
                <a:rPr lang="en-US" altLang="en-US" sz="900"/>
                <a:t>Elopre – PrEP in Rural AA Women (Harold Amos Award)</a:t>
              </a:r>
            </a:p>
            <a:p>
              <a:pPr algn="ctr">
                <a:spcBef>
                  <a:spcPct val="0"/>
                </a:spcBef>
                <a:spcAft>
                  <a:spcPts val="150"/>
                </a:spcAft>
                <a:buClrTx/>
              </a:pPr>
              <a:r>
                <a:rPr lang="en-US" altLang="en-US" sz="900"/>
                <a:t>Elopre AL PREP Continuum* (EtHE Supplement)</a:t>
              </a:r>
            </a:p>
            <a:p>
              <a:pPr algn="ctr">
                <a:spcBef>
                  <a:spcPct val="0"/>
                </a:spcBef>
                <a:spcAft>
                  <a:spcPts val="150"/>
                </a:spcAft>
                <a:buClrTx/>
              </a:pPr>
              <a:r>
                <a:rPr lang="en-US" altLang="en-US" sz="900"/>
                <a:t>Matthews - Adolesc PrEP (NIH Minority Health Supplement)</a:t>
              </a:r>
            </a:p>
            <a:p>
              <a:pPr algn="ctr">
                <a:spcBef>
                  <a:spcPct val="0"/>
                </a:spcBef>
                <a:spcAft>
                  <a:spcPts val="150"/>
                </a:spcAft>
                <a:buClrTx/>
              </a:pPr>
              <a:r>
                <a:rPr lang="en-US" altLang="en-US" sz="900"/>
                <a:t>Kempf – PrEP in Rural Women (R34)</a:t>
              </a:r>
            </a:p>
            <a:p>
              <a:pPr algn="ctr">
                <a:spcBef>
                  <a:spcPct val="0"/>
                </a:spcBef>
                <a:spcAft>
                  <a:spcPts val="150"/>
                </a:spcAft>
                <a:buClrTx/>
              </a:pPr>
              <a:r>
                <a:rPr lang="en-US" altLang="en-US" sz="900"/>
                <a:t>Harvard/JCDH/Rana – PrEP Modeling using EHR (EtHE Supplement)</a:t>
              </a:r>
            </a:p>
            <a:p>
              <a:pPr algn="ctr">
                <a:spcBef>
                  <a:spcPct val="0"/>
                </a:spcBef>
                <a:spcAft>
                  <a:spcPts val="150"/>
                </a:spcAft>
                <a:buClrTx/>
              </a:pPr>
              <a:r>
                <a:rPr lang="en-US" altLang="en-US" sz="900"/>
                <a:t>Elopre/Gravett – 1917 PrEP Clinic (Care Initiative)</a:t>
              </a:r>
            </a:p>
            <a:p>
              <a:pPr algn="ctr">
                <a:spcBef>
                  <a:spcPct val="0"/>
                </a:spcBef>
                <a:spcAft>
                  <a:spcPts val="150"/>
                </a:spcAft>
                <a:buClrTx/>
              </a:pPr>
              <a:r>
                <a:rPr lang="en-US" altLang="en-US" sz="900"/>
                <a:t>B Turan – Effects of Stigma on PrEP (R01)</a:t>
              </a:r>
            </a:p>
            <a:p>
              <a:pPr algn="ctr">
                <a:spcBef>
                  <a:spcPct val="0"/>
                </a:spcBef>
                <a:spcAft>
                  <a:spcPts val="150"/>
                </a:spcAft>
                <a:buClrTx/>
              </a:pPr>
              <a:r>
                <a:rPr lang="en-US" altLang="en-US" sz="900"/>
                <a:t>Matthews* – Mobile Testing in Rural AL (EtHE supplement)</a:t>
              </a:r>
            </a:p>
            <a:p>
              <a:pPr algn="ctr">
                <a:spcBef>
                  <a:spcPct val="0"/>
                </a:spcBef>
                <a:spcAft>
                  <a:spcPts val="150"/>
                </a:spcAft>
                <a:buClrTx/>
              </a:pPr>
              <a:r>
                <a:rPr lang="en-US" altLang="en-US" sz="900"/>
                <a:t>Kempf – HIV Testing and PrEP Linkage at AL HBCU (EtHE Supplement)</a:t>
              </a:r>
            </a:p>
            <a:p>
              <a:pPr algn="ctr">
                <a:spcBef>
                  <a:spcPct val="0"/>
                </a:spcBef>
                <a:spcAft>
                  <a:spcPts val="150"/>
                </a:spcAft>
                <a:buClrTx/>
              </a:pPr>
              <a:r>
                <a:rPr lang="en-US" altLang="en-US" sz="900"/>
                <a:t>Mugavero – COVID 19 Community Engaged Testing (EtHE supplement)</a:t>
              </a:r>
            </a:p>
          </p:txBody>
        </p:sp>
        <p:sp>
          <p:nvSpPr>
            <p:cNvPr id="102414" name="TextBox 30"/>
            <p:cNvSpPr txBox="1">
              <a:spLocks noChangeArrowheads="1"/>
            </p:cNvSpPr>
            <p:nvPr/>
          </p:nvSpPr>
          <p:spPr bwMode="auto">
            <a:xfrm>
              <a:off x="4954688" y="3350735"/>
              <a:ext cx="2493315" cy="86492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128588" indent="-128588">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buChar char="•"/>
                <a:defRPr sz="1400">
                  <a:solidFill>
                    <a:schemeClr val="tx1"/>
                  </a:solidFill>
                  <a:latin typeface="Calibri" panose="020F0502020204030204" pitchFamily="34" charset="0"/>
                </a:defRPr>
              </a:lvl9pPr>
            </a:lstStyle>
            <a:p>
              <a:pPr algn="ctr">
                <a:spcBef>
                  <a:spcPct val="0"/>
                </a:spcBef>
                <a:spcAft>
                  <a:spcPts val="225"/>
                </a:spcAft>
                <a:buClrTx/>
              </a:pPr>
              <a:r>
                <a:rPr lang="en-US" altLang="en-US" sz="900"/>
                <a:t>Heath – DETECT HCV/OUD (CDC/ADPH)</a:t>
              </a:r>
            </a:p>
            <a:p>
              <a:pPr algn="ctr">
                <a:spcBef>
                  <a:spcPct val="0"/>
                </a:spcBef>
                <a:spcAft>
                  <a:spcPts val="225"/>
                </a:spcAft>
                <a:buClrTx/>
              </a:pPr>
              <a:r>
                <a:rPr lang="en-US" altLang="en-US" sz="900"/>
                <a:t>Matthews /Long – Undiagnosed Calculation &amp; Targeted Testing (EtHE Supplement &amp; SWG Pilot)</a:t>
              </a:r>
            </a:p>
            <a:p>
              <a:pPr algn="ctr">
                <a:spcBef>
                  <a:spcPct val="0"/>
                </a:spcBef>
                <a:spcAft>
                  <a:spcPts val="225"/>
                </a:spcAft>
                <a:buClrTx/>
              </a:pPr>
              <a:r>
                <a:rPr lang="en-US" altLang="en-US" sz="900"/>
                <a:t>Heath - UAB ED Testing &amp; Linkage (CDC/ADPH) </a:t>
              </a:r>
            </a:p>
          </p:txBody>
        </p:sp>
        <p:sp>
          <p:nvSpPr>
            <p:cNvPr id="44046" name="TextBox 31"/>
            <p:cNvSpPr txBox="1">
              <a:spLocks noChangeArrowheads="1"/>
            </p:cNvSpPr>
            <p:nvPr/>
          </p:nvSpPr>
          <p:spPr bwMode="auto">
            <a:xfrm>
              <a:off x="7769370" y="3536011"/>
              <a:ext cx="2310815" cy="2976801"/>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128588" indent="-128588">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spcAft>
                  <a:spcPts val="150"/>
                </a:spcAft>
                <a:buFont typeface="Arial" panose="020B0604020202020204" pitchFamily="34" charset="0"/>
                <a:buChar char="•"/>
                <a:defRPr/>
              </a:pPr>
              <a:r>
                <a:rPr lang="en-US" altLang="en-US" sz="900" dirty="0"/>
                <a:t>Mugavero* - Data 4 Care Alabama (CDC/ADPH)</a:t>
              </a:r>
            </a:p>
            <a:p>
              <a:pPr algn="ctr">
                <a:spcAft>
                  <a:spcPts val="150"/>
                </a:spcAft>
                <a:buFont typeface="Arial" panose="020B0604020202020204" pitchFamily="34" charset="0"/>
                <a:buChar char="•"/>
                <a:defRPr/>
              </a:pPr>
              <a:r>
                <a:rPr lang="en-US" altLang="en-US" sz="900" dirty="0"/>
                <a:t>Rana/</a:t>
              </a:r>
              <a:r>
                <a:rPr lang="en-US" altLang="en-US" sz="900" dirty="0" err="1"/>
                <a:t>Batey</a:t>
              </a:r>
              <a:r>
                <a:rPr lang="en-US" altLang="en-US" sz="900" dirty="0"/>
                <a:t> - Road 2 Zero (R01)</a:t>
              </a:r>
            </a:p>
            <a:p>
              <a:pPr algn="ctr">
                <a:spcAft>
                  <a:spcPts val="150"/>
                </a:spcAft>
                <a:buFont typeface="Arial" panose="020B0604020202020204" pitchFamily="34" charset="0"/>
                <a:buChar char="•"/>
                <a:defRPr/>
              </a:pPr>
              <a:r>
                <a:rPr lang="en-US" altLang="en-US" sz="900" dirty="0"/>
                <a:t>1917 Fast Track (Care Initiative)</a:t>
              </a:r>
            </a:p>
            <a:p>
              <a:pPr algn="ctr">
                <a:spcAft>
                  <a:spcPts val="150"/>
                </a:spcAft>
                <a:buFont typeface="Arial" panose="020B0604020202020204" pitchFamily="34" charset="0"/>
                <a:buChar char="•"/>
                <a:defRPr/>
              </a:pPr>
              <a:r>
                <a:rPr lang="en-US" altLang="en-US" sz="900" dirty="0"/>
                <a:t>1917 Intensive CM (Care Initiative)</a:t>
              </a:r>
            </a:p>
            <a:p>
              <a:pPr algn="ctr">
                <a:spcAft>
                  <a:spcPts val="150"/>
                </a:spcAft>
                <a:buFont typeface="Arial" panose="020B0604020202020204" pitchFamily="34" charset="0"/>
                <a:buChar char="•"/>
                <a:defRPr/>
              </a:pPr>
              <a:r>
                <a:rPr lang="en-US" altLang="en-US" sz="900" dirty="0"/>
                <a:t>Overton - 1917 Housing/B-FED/Sub Use (CFAR funded)</a:t>
              </a:r>
            </a:p>
            <a:p>
              <a:pPr algn="ctr">
                <a:spcAft>
                  <a:spcPts val="150"/>
                </a:spcAft>
                <a:buFont typeface="Arial" panose="020B0604020202020204" pitchFamily="34" charset="0"/>
                <a:buChar char="•"/>
                <a:defRPr/>
              </a:pPr>
              <a:r>
                <a:rPr lang="en-US" altLang="en-US" sz="900" dirty="0"/>
                <a:t>Overton – Silver Fox Clinic (Care Initiative)</a:t>
              </a:r>
            </a:p>
            <a:p>
              <a:pPr algn="ctr">
                <a:spcAft>
                  <a:spcPts val="150"/>
                </a:spcAft>
                <a:buFont typeface="Arial" panose="020B0604020202020204" pitchFamily="34" charset="0"/>
                <a:buChar char="•"/>
                <a:defRPr/>
              </a:pPr>
              <a:r>
                <a:rPr lang="en-US" altLang="en-US" sz="900" dirty="0"/>
                <a:t>Batey – Birmingham A2C (CFAR Pilot)</a:t>
              </a:r>
            </a:p>
            <a:p>
              <a:pPr algn="ctr">
                <a:spcAft>
                  <a:spcPts val="150"/>
                </a:spcAft>
                <a:buFont typeface="Arial" panose="020B0604020202020204" pitchFamily="34" charset="0"/>
                <a:buChar char="•"/>
                <a:defRPr/>
              </a:pPr>
              <a:r>
                <a:rPr lang="en-US" altLang="en-US" sz="900" dirty="0"/>
                <a:t>Chapman – Mindfulness to Improve adherence in AAWLWH (K23)</a:t>
              </a:r>
            </a:p>
            <a:p>
              <a:pPr algn="ctr">
                <a:spcAft>
                  <a:spcPts val="150"/>
                </a:spcAft>
                <a:buFont typeface="Arial" panose="020B0604020202020204" pitchFamily="34" charset="0"/>
                <a:buChar char="•"/>
                <a:defRPr/>
              </a:pPr>
              <a:r>
                <a:rPr lang="en-US" altLang="en-US" sz="900" dirty="0"/>
                <a:t>Eaton* – R01 HIV+ Service delivery and Telemedicine through Effective PROs</a:t>
              </a:r>
            </a:p>
            <a:p>
              <a:pPr marL="171450" indent="-171450" algn="ctr">
                <a:spcAft>
                  <a:spcPts val="150"/>
                </a:spcAft>
                <a:buFont typeface="Arial" panose="020B0604020202020204" pitchFamily="34" charset="0"/>
                <a:buChar char="•"/>
                <a:defRPr/>
              </a:pPr>
              <a:r>
                <a:rPr lang="en-US" altLang="en-US" sz="900" dirty="0"/>
                <a:t>Eaton P01 - Telemedicine for unhealthy Alcohol use in persons Living with HIV using CETA </a:t>
              </a:r>
            </a:p>
          </p:txBody>
        </p:sp>
        <p:sp>
          <p:nvSpPr>
            <p:cNvPr id="102416" name="TextBox 35"/>
            <p:cNvSpPr txBox="1">
              <a:spLocks noChangeArrowheads="1"/>
            </p:cNvSpPr>
            <p:nvPr/>
          </p:nvSpPr>
          <p:spPr bwMode="auto">
            <a:xfrm>
              <a:off x="4675682" y="4494915"/>
              <a:ext cx="3040275" cy="1850691"/>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128588" indent="-128588">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buChar char="•"/>
                <a:defRPr sz="1400">
                  <a:solidFill>
                    <a:schemeClr val="tx1"/>
                  </a:solidFill>
                  <a:latin typeface="Calibri" panose="020F0502020204030204" pitchFamily="34" charset="0"/>
                </a:defRPr>
              </a:lvl9pPr>
            </a:lstStyle>
            <a:p>
              <a:pPr algn="ctr">
                <a:spcBef>
                  <a:spcPct val="0"/>
                </a:spcBef>
                <a:spcAft>
                  <a:spcPts val="150"/>
                </a:spcAft>
                <a:buClrTx/>
              </a:pPr>
              <a:r>
                <a:rPr lang="en-US" altLang="en-US" sz="900"/>
                <a:t>Community HIV Pilots (CFAR Funded) – 4 Orgs Funded </a:t>
              </a:r>
            </a:p>
            <a:p>
              <a:pPr algn="ctr">
                <a:spcBef>
                  <a:spcPct val="0"/>
                </a:spcBef>
                <a:spcAft>
                  <a:spcPts val="150"/>
                </a:spcAft>
                <a:buClrTx/>
              </a:pPr>
              <a:r>
                <a:rPr lang="en-US" altLang="en-US" sz="900"/>
                <a:t>Clarus Consulting – JCDH Plan (CFAR funded)</a:t>
              </a:r>
            </a:p>
            <a:p>
              <a:pPr algn="ctr">
                <a:spcBef>
                  <a:spcPct val="0"/>
                </a:spcBef>
                <a:spcAft>
                  <a:spcPts val="150"/>
                </a:spcAft>
                <a:buClrTx/>
              </a:pPr>
              <a:r>
                <a:rPr lang="en-US" altLang="en-US" sz="900"/>
                <a:t>Ending the Epidemic State Planning Meeting (Care Initiative)</a:t>
              </a:r>
            </a:p>
            <a:p>
              <a:pPr algn="ctr">
                <a:spcBef>
                  <a:spcPct val="0"/>
                </a:spcBef>
                <a:spcAft>
                  <a:spcPts val="150"/>
                </a:spcAft>
                <a:buClrTx/>
              </a:pPr>
              <a:r>
                <a:rPr lang="en-US" altLang="en-US" sz="900"/>
                <a:t>HIV in the Southeast Inter-CFAR Workgroup</a:t>
              </a:r>
            </a:p>
            <a:p>
              <a:pPr algn="ctr">
                <a:spcBef>
                  <a:spcPct val="0"/>
                </a:spcBef>
                <a:spcAft>
                  <a:spcPts val="150"/>
                </a:spcAft>
                <a:buClrTx/>
              </a:pPr>
              <a:r>
                <a:rPr lang="en-US" altLang="en-US" sz="900"/>
                <a:t>Patterson/Fordham – Transgender Health &amp; HIV (Care Initiative)</a:t>
              </a:r>
            </a:p>
            <a:p>
              <a:pPr algn="ctr">
                <a:spcBef>
                  <a:spcPct val="0"/>
                </a:spcBef>
                <a:spcAft>
                  <a:spcPts val="150"/>
                </a:spcAft>
                <a:buClrTx/>
              </a:pPr>
              <a:r>
                <a:rPr lang="en-US" altLang="en-US" sz="900"/>
                <a:t>EHE National Meeting 2022 (EthE Supplement)</a:t>
              </a:r>
            </a:p>
            <a:p>
              <a:pPr algn="ctr">
                <a:spcBef>
                  <a:spcPct val="0"/>
                </a:spcBef>
                <a:spcAft>
                  <a:spcPts val="150"/>
                </a:spcAft>
                <a:buClrTx/>
              </a:pPr>
              <a:r>
                <a:rPr lang="en-US" altLang="en-US" sz="900"/>
                <a:t>UAB CFAR Implementation Science Consultation Hub (EtHE supplement)</a:t>
              </a:r>
            </a:p>
          </p:txBody>
        </p:sp>
        <p:sp>
          <p:nvSpPr>
            <p:cNvPr id="2" name="Bent Arrow 1"/>
            <p:cNvSpPr/>
            <p:nvPr/>
          </p:nvSpPr>
          <p:spPr>
            <a:xfrm rot="5400000">
              <a:off x="8684792" y="2271554"/>
              <a:ext cx="561103" cy="743228"/>
            </a:xfrm>
            <a:prstGeom prst="bentArrow">
              <a:avLst>
                <a:gd name="adj1" fmla="val 25000"/>
                <a:gd name="adj2" fmla="val 21338"/>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39" name="Bent Arrow 38"/>
            <p:cNvSpPr/>
            <p:nvPr/>
          </p:nvSpPr>
          <p:spPr>
            <a:xfrm rot="5400000" flipV="1">
              <a:off x="3148511" y="2251737"/>
              <a:ext cx="482351" cy="704111"/>
            </a:xfrm>
            <a:prstGeom prst="bentArrow">
              <a:avLst>
                <a:gd name="adj1" fmla="val 25000"/>
                <a:gd name="adj2" fmla="val 21338"/>
                <a:gd name="adj3" fmla="val 25000"/>
                <a:gd name="adj4" fmla="val 4535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3" name="Down Arrow 2"/>
            <p:cNvSpPr/>
            <p:nvPr/>
          </p:nvSpPr>
          <p:spPr>
            <a:xfrm>
              <a:off x="6087328" y="2972939"/>
              <a:ext cx="204279" cy="3465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02407" name="TextBox 3"/>
          <p:cNvSpPr txBox="1">
            <a:spLocks noChangeArrowheads="1"/>
          </p:cNvSpPr>
          <p:nvPr/>
        </p:nvSpPr>
        <p:spPr bwMode="auto">
          <a:xfrm>
            <a:off x="7912100" y="6445250"/>
            <a:ext cx="32369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AC956E"/>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808DA9"/>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424E5B"/>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24E5B"/>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24E5B"/>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24E5B"/>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24E5B"/>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en-US" altLang="en-US" sz="1600"/>
              <a:t>*</a:t>
            </a:r>
            <a:r>
              <a:rPr lang="en-US" altLang="en-US" sz="1200"/>
              <a:t>AQMG partnership</a:t>
            </a:r>
          </a:p>
        </p:txBody>
      </p:sp>
    </p:spTree>
    <p:extLst>
      <p:ext uri="{BB962C8B-B14F-4D97-AF65-F5344CB8AC3E}">
        <p14:creationId xmlns:p14="http://schemas.microsoft.com/office/powerpoint/2010/main" val="14826847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76238" y="1066800"/>
            <a:ext cx="5262562" cy="29352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3494" name="TextBox 5"/>
          <p:cNvSpPr txBox="1">
            <a:spLocks noChangeArrowheads="1"/>
          </p:cNvSpPr>
          <p:nvPr/>
        </p:nvSpPr>
        <p:spPr bwMode="auto">
          <a:xfrm>
            <a:off x="228600" y="4005263"/>
            <a:ext cx="53260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Microsoft Sans Serif" panose="020B0604020202020204" pitchFamily="34" charset="0"/>
              </a:defRPr>
            </a:lvl1pPr>
            <a:lvl2pPr marL="742950" indent="-285750">
              <a:defRPr sz="3600">
                <a:solidFill>
                  <a:schemeClr val="tx1"/>
                </a:solidFill>
                <a:latin typeface="Microsoft Sans Serif" panose="020B0604020202020204" pitchFamily="34" charset="0"/>
              </a:defRPr>
            </a:lvl2pPr>
            <a:lvl3pPr marL="1143000" indent="-228600">
              <a:defRPr sz="3600">
                <a:solidFill>
                  <a:schemeClr val="tx1"/>
                </a:solidFill>
                <a:latin typeface="Microsoft Sans Serif" panose="020B0604020202020204" pitchFamily="34" charset="0"/>
              </a:defRPr>
            </a:lvl3pPr>
            <a:lvl4pPr marL="1600200" indent="-228600">
              <a:defRPr sz="3600">
                <a:solidFill>
                  <a:schemeClr val="tx1"/>
                </a:solidFill>
                <a:latin typeface="Microsoft Sans Serif" panose="020B0604020202020204" pitchFamily="34" charset="0"/>
              </a:defRPr>
            </a:lvl4pPr>
            <a:lvl5pPr marL="2057400" indent="-228600">
              <a:defRPr sz="3600">
                <a:solidFill>
                  <a:schemeClr val="tx1"/>
                </a:solidFill>
                <a:latin typeface="Microsoft Sans Serif" panose="020B0604020202020204" pitchFamily="34" charset="0"/>
              </a:defRPr>
            </a:lvl5pPr>
            <a:lvl6pPr marL="2514600" indent="-228600" eaLnBrk="0" fontAlgn="base" hangingPunct="0">
              <a:spcBef>
                <a:spcPct val="0"/>
              </a:spcBef>
              <a:spcAft>
                <a:spcPct val="0"/>
              </a:spcAft>
              <a:defRPr sz="3600">
                <a:solidFill>
                  <a:schemeClr val="tx1"/>
                </a:solidFill>
                <a:latin typeface="Microsoft Sans Serif" panose="020B0604020202020204" pitchFamily="34" charset="0"/>
              </a:defRPr>
            </a:lvl6pPr>
            <a:lvl7pPr marL="2971800" indent="-228600" eaLnBrk="0" fontAlgn="base" hangingPunct="0">
              <a:spcBef>
                <a:spcPct val="0"/>
              </a:spcBef>
              <a:spcAft>
                <a:spcPct val="0"/>
              </a:spcAft>
              <a:defRPr sz="3600">
                <a:solidFill>
                  <a:schemeClr val="tx1"/>
                </a:solidFill>
                <a:latin typeface="Microsoft Sans Serif" panose="020B0604020202020204" pitchFamily="34" charset="0"/>
              </a:defRPr>
            </a:lvl7pPr>
            <a:lvl8pPr marL="3429000" indent="-228600" eaLnBrk="0" fontAlgn="base" hangingPunct="0">
              <a:spcBef>
                <a:spcPct val="0"/>
              </a:spcBef>
              <a:spcAft>
                <a:spcPct val="0"/>
              </a:spcAft>
              <a:defRPr sz="3600">
                <a:solidFill>
                  <a:schemeClr val="tx1"/>
                </a:solidFill>
                <a:latin typeface="Microsoft Sans Serif" panose="020B0604020202020204" pitchFamily="34" charset="0"/>
              </a:defRPr>
            </a:lvl8pPr>
            <a:lvl9pPr marL="3886200" indent="-228600" eaLnBrk="0" fontAlgn="base" hangingPunct="0">
              <a:spcBef>
                <a:spcPct val="0"/>
              </a:spcBef>
              <a:spcAft>
                <a:spcPct val="0"/>
              </a:spcAft>
              <a:defRPr sz="3600">
                <a:solidFill>
                  <a:schemeClr val="tx1"/>
                </a:solidFill>
                <a:latin typeface="Microsoft Sans Serif" panose="020B0604020202020204" pitchFamily="34" charset="0"/>
              </a:defRPr>
            </a:lvl9pPr>
          </a:lstStyle>
          <a:p>
            <a:pPr>
              <a:defRPr/>
            </a:pPr>
            <a:r>
              <a:rPr lang="en-US" altLang="en-US" sz="1600" dirty="0">
                <a:latin typeface="+mn-lt"/>
                <a:cs typeface="Microsoft Sans Serif" panose="020B0604020202020204" pitchFamily="34" charset="0"/>
              </a:rPr>
              <a:t>Birmingham HIV front line providers meeting, BAO, Nov 2016 </a:t>
            </a:r>
          </a:p>
        </p:txBody>
      </p:sp>
      <p:pic>
        <p:nvPicPr>
          <p:cNvPr id="108549"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92581" y="5638705"/>
            <a:ext cx="1771650"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0" name="Picture 15" descr="U:\Project - NMAC Regional Dialogue\Logo Graphics\Participants\JCDH.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54" y="4756801"/>
            <a:ext cx="923080" cy="107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p:cNvSpPr>
          <p:nvPr/>
        </p:nvSpPr>
        <p:spPr bwMode="auto">
          <a:xfrm>
            <a:off x="0" y="141288"/>
            <a:ext cx="11734800" cy="1066800"/>
          </a:xfrm>
          <a:prstGeom prst="rect">
            <a:avLst/>
          </a:prstGeom>
          <a:noFill/>
          <a:ln w="9525">
            <a:noFill/>
            <a:miter lim="800000"/>
            <a:headEnd/>
            <a:tailEnd/>
          </a:ln>
        </p:spPr>
        <p:txBody>
          <a:bodyPr anchor="ctr"/>
          <a:lstStyle/>
          <a:p>
            <a:pPr algn="ctr">
              <a:lnSpc>
                <a:spcPct val="115000"/>
              </a:lnSpc>
              <a:defRPr/>
            </a:pPr>
            <a:r>
              <a:rPr lang="en-US" sz="3200" dirty="0">
                <a:effectLst>
                  <a:outerShdw blurRad="38100" dist="38100" dir="2700000" algn="tl">
                    <a:srgbClr val="000000">
                      <a:alpha val="43137"/>
                    </a:srgbClr>
                  </a:outerShdw>
                </a:effectLst>
                <a:latin typeface="+mj-lt"/>
                <a:cs typeface="Microsoft Sans Serif" panose="020B0604020202020204" pitchFamily="34" charset="0"/>
              </a:rPr>
              <a:t>Acknowledgements: Ending the HIV Epidemic in Alabama</a:t>
            </a:r>
          </a:p>
        </p:txBody>
      </p:sp>
      <p:pic>
        <p:nvPicPr>
          <p:cNvPr id="15" name="Picture 14"/>
          <p:cNvPicPr>
            <a:picLocks noChangeAspect="1"/>
          </p:cNvPicPr>
          <p:nvPr/>
        </p:nvPicPr>
        <p:blipFill>
          <a:blip r:embed="rId6"/>
          <a:stretch>
            <a:fillRect/>
          </a:stretch>
        </p:blipFill>
        <p:spPr>
          <a:xfrm>
            <a:off x="7067550" y="3962400"/>
            <a:ext cx="4724400" cy="27289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8555" name="Picture 2" descr="Image result for birmingham aids outreac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05188" y="4402138"/>
            <a:ext cx="785812"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6" name="Picture 7" descr="U:\Project - NMAC Regional Dialogue\Logo Graphics\Participants\AIDS Alabama.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95538" y="5973763"/>
            <a:ext cx="1109662"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9"/>
          <a:stretch>
            <a:fillRect/>
          </a:stretch>
        </p:blipFill>
        <p:spPr>
          <a:xfrm>
            <a:off x="6248400" y="1066800"/>
            <a:ext cx="3352800" cy="2514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TextBox 5"/>
          <p:cNvSpPr txBox="1">
            <a:spLocks noChangeArrowheads="1"/>
          </p:cNvSpPr>
          <p:nvPr/>
        </p:nvSpPr>
        <p:spPr bwMode="auto">
          <a:xfrm>
            <a:off x="6096000" y="3581400"/>
            <a:ext cx="5257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Microsoft Sans Serif" panose="020B0604020202020204" pitchFamily="34" charset="0"/>
              </a:defRPr>
            </a:lvl1pPr>
            <a:lvl2pPr marL="742950" indent="-285750">
              <a:defRPr sz="3600">
                <a:solidFill>
                  <a:schemeClr val="tx1"/>
                </a:solidFill>
                <a:latin typeface="Microsoft Sans Serif" panose="020B0604020202020204" pitchFamily="34" charset="0"/>
              </a:defRPr>
            </a:lvl2pPr>
            <a:lvl3pPr marL="1143000" indent="-228600">
              <a:defRPr sz="3600">
                <a:solidFill>
                  <a:schemeClr val="tx1"/>
                </a:solidFill>
                <a:latin typeface="Microsoft Sans Serif" panose="020B0604020202020204" pitchFamily="34" charset="0"/>
              </a:defRPr>
            </a:lvl3pPr>
            <a:lvl4pPr marL="1600200" indent="-228600">
              <a:defRPr sz="3600">
                <a:solidFill>
                  <a:schemeClr val="tx1"/>
                </a:solidFill>
                <a:latin typeface="Microsoft Sans Serif" panose="020B0604020202020204" pitchFamily="34" charset="0"/>
              </a:defRPr>
            </a:lvl4pPr>
            <a:lvl5pPr marL="2057400" indent="-228600">
              <a:defRPr sz="3600">
                <a:solidFill>
                  <a:schemeClr val="tx1"/>
                </a:solidFill>
                <a:latin typeface="Microsoft Sans Serif" panose="020B0604020202020204" pitchFamily="34" charset="0"/>
              </a:defRPr>
            </a:lvl5pPr>
            <a:lvl6pPr marL="2514600" indent="-228600" eaLnBrk="0" fontAlgn="base" hangingPunct="0">
              <a:spcBef>
                <a:spcPct val="0"/>
              </a:spcBef>
              <a:spcAft>
                <a:spcPct val="0"/>
              </a:spcAft>
              <a:defRPr sz="3600">
                <a:solidFill>
                  <a:schemeClr val="tx1"/>
                </a:solidFill>
                <a:latin typeface="Microsoft Sans Serif" panose="020B0604020202020204" pitchFamily="34" charset="0"/>
              </a:defRPr>
            </a:lvl6pPr>
            <a:lvl7pPr marL="2971800" indent="-228600" eaLnBrk="0" fontAlgn="base" hangingPunct="0">
              <a:spcBef>
                <a:spcPct val="0"/>
              </a:spcBef>
              <a:spcAft>
                <a:spcPct val="0"/>
              </a:spcAft>
              <a:defRPr sz="3600">
                <a:solidFill>
                  <a:schemeClr val="tx1"/>
                </a:solidFill>
                <a:latin typeface="Microsoft Sans Serif" panose="020B0604020202020204" pitchFamily="34" charset="0"/>
              </a:defRPr>
            </a:lvl7pPr>
            <a:lvl8pPr marL="3429000" indent="-228600" eaLnBrk="0" fontAlgn="base" hangingPunct="0">
              <a:spcBef>
                <a:spcPct val="0"/>
              </a:spcBef>
              <a:spcAft>
                <a:spcPct val="0"/>
              </a:spcAft>
              <a:defRPr sz="3600">
                <a:solidFill>
                  <a:schemeClr val="tx1"/>
                </a:solidFill>
                <a:latin typeface="Microsoft Sans Serif" panose="020B0604020202020204" pitchFamily="34" charset="0"/>
              </a:defRPr>
            </a:lvl8pPr>
            <a:lvl9pPr marL="3886200" indent="-228600" eaLnBrk="0" fontAlgn="base" hangingPunct="0">
              <a:spcBef>
                <a:spcPct val="0"/>
              </a:spcBef>
              <a:spcAft>
                <a:spcPct val="0"/>
              </a:spcAft>
              <a:defRPr sz="3600">
                <a:solidFill>
                  <a:schemeClr val="tx1"/>
                </a:solidFill>
                <a:latin typeface="Microsoft Sans Serif" panose="020B0604020202020204" pitchFamily="34" charset="0"/>
              </a:defRPr>
            </a:lvl9pPr>
          </a:lstStyle>
          <a:p>
            <a:pPr>
              <a:defRPr/>
            </a:pPr>
            <a:r>
              <a:rPr lang="en-US" altLang="en-US" sz="1600" dirty="0">
                <a:latin typeface="+mn-lt"/>
                <a:cs typeface="Microsoft Sans Serif" panose="020B0604020202020204" pitchFamily="34" charset="0"/>
              </a:rPr>
              <a:t>Alabama Regional Quality Management Group, Oct 2017 </a:t>
            </a:r>
          </a:p>
        </p:txBody>
      </p:sp>
      <p:pic>
        <p:nvPicPr>
          <p:cNvPr id="108559" name="Picture 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92568">
            <a:off x="10182225" y="1143000"/>
            <a:ext cx="1060450" cy="1176338"/>
          </a:xfrm>
          <a:prstGeom prst="rect">
            <a:avLst/>
          </a:prstGeom>
          <a:blipFill dpi="0" rotWithShape="1">
            <a:blip r:embed="rId11"/>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12"/>
          <a:stretch>
            <a:fillRect/>
          </a:stretch>
        </p:blipFill>
        <p:spPr>
          <a:xfrm>
            <a:off x="9906000" y="2471738"/>
            <a:ext cx="1885950" cy="828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8561" name="Picture 9" descr="U:\Project - NMAC Regional Dialogue\Logo Graphics\Participants\Aletheia House.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8238" y="4621213"/>
            <a:ext cx="226695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p:cNvSpPr>
            <a:spLocks noGrp="1"/>
          </p:cNvSpPr>
          <p:nvPr>
            <p:ph type="ftr" sz="quarter" idx="11"/>
          </p:nvPr>
        </p:nvSpPr>
        <p:spPr/>
        <p:txBody>
          <a:bodyPr/>
          <a:lstStyle/>
          <a:p>
            <a:pPr>
              <a:defRPr/>
            </a:pPr>
            <a:r>
              <a:rPr lang="en-US"/>
              <a:t>UAB HEERSINK SCHOOL OF MEDICINE</a:t>
            </a:r>
          </a:p>
        </p:txBody>
      </p:sp>
      <p:pic>
        <p:nvPicPr>
          <p:cNvPr id="5" name="Picture 4"/>
          <p:cNvPicPr>
            <a:picLocks noChangeAspect="1"/>
          </p:cNvPicPr>
          <p:nvPr/>
        </p:nvPicPr>
        <p:blipFill>
          <a:blip r:embed="rId14"/>
          <a:stretch>
            <a:fillRect/>
          </a:stretch>
        </p:blipFill>
        <p:spPr>
          <a:xfrm>
            <a:off x="159200" y="6169649"/>
            <a:ext cx="676504" cy="638391"/>
          </a:xfrm>
          <a:prstGeom prst="rect">
            <a:avLst/>
          </a:prstGeom>
        </p:spPr>
      </p:pic>
      <p:pic>
        <p:nvPicPr>
          <p:cNvPr id="7" name="Picture 6"/>
          <p:cNvPicPr>
            <a:picLocks noChangeAspect="1"/>
          </p:cNvPicPr>
          <p:nvPr/>
        </p:nvPicPr>
        <p:blipFill>
          <a:blip r:embed="rId15"/>
          <a:stretch>
            <a:fillRect/>
          </a:stretch>
        </p:blipFill>
        <p:spPr>
          <a:xfrm>
            <a:off x="1062440" y="6175736"/>
            <a:ext cx="548297" cy="548297"/>
          </a:xfrm>
          <a:prstGeom prst="rect">
            <a:avLst/>
          </a:prstGeom>
        </p:spPr>
      </p:pic>
      <p:pic>
        <p:nvPicPr>
          <p:cNvPr id="8" name="Picture 7"/>
          <p:cNvPicPr>
            <a:picLocks noChangeAspect="1"/>
          </p:cNvPicPr>
          <p:nvPr/>
        </p:nvPicPr>
        <p:blipFill>
          <a:blip r:embed="rId16"/>
          <a:stretch>
            <a:fillRect/>
          </a:stretch>
        </p:blipFill>
        <p:spPr>
          <a:xfrm>
            <a:off x="915223" y="5162332"/>
            <a:ext cx="1226220" cy="952746"/>
          </a:xfrm>
          <a:prstGeom prst="rect">
            <a:avLst/>
          </a:prstGeom>
        </p:spPr>
      </p:pic>
      <p:pic>
        <p:nvPicPr>
          <p:cNvPr id="9" name="Picture 8"/>
          <p:cNvPicPr>
            <a:picLocks noChangeAspect="1"/>
          </p:cNvPicPr>
          <p:nvPr/>
        </p:nvPicPr>
        <p:blipFill>
          <a:blip r:embed="rId17"/>
          <a:stretch>
            <a:fillRect/>
          </a:stretch>
        </p:blipFill>
        <p:spPr>
          <a:xfrm>
            <a:off x="2309522" y="5302906"/>
            <a:ext cx="747558" cy="538035"/>
          </a:xfrm>
          <a:prstGeom prst="rect">
            <a:avLst/>
          </a:prstGeom>
        </p:spPr>
      </p:pic>
      <p:pic>
        <p:nvPicPr>
          <p:cNvPr id="10" name="Picture 9"/>
          <p:cNvPicPr>
            <a:picLocks noChangeAspect="1"/>
          </p:cNvPicPr>
          <p:nvPr/>
        </p:nvPicPr>
        <p:blipFill>
          <a:blip r:embed="rId18"/>
          <a:stretch>
            <a:fillRect/>
          </a:stretch>
        </p:blipFill>
        <p:spPr>
          <a:xfrm>
            <a:off x="4445095" y="4469787"/>
            <a:ext cx="2219136" cy="481626"/>
          </a:xfrm>
          <a:prstGeom prst="rect">
            <a:avLst/>
          </a:prstGeom>
        </p:spPr>
      </p:pic>
      <p:pic>
        <p:nvPicPr>
          <p:cNvPr id="11" name="Picture 10"/>
          <p:cNvPicPr>
            <a:picLocks noChangeAspect="1"/>
          </p:cNvPicPr>
          <p:nvPr/>
        </p:nvPicPr>
        <p:blipFill>
          <a:blip r:embed="rId19"/>
          <a:stretch>
            <a:fillRect/>
          </a:stretch>
        </p:blipFill>
        <p:spPr>
          <a:xfrm>
            <a:off x="3622625" y="5913083"/>
            <a:ext cx="802126" cy="852259"/>
          </a:xfrm>
          <a:prstGeom prst="rect">
            <a:avLst/>
          </a:prstGeom>
        </p:spPr>
      </p:pic>
      <p:pic>
        <p:nvPicPr>
          <p:cNvPr id="12" name="Picture 11"/>
          <p:cNvPicPr>
            <a:picLocks noChangeAspect="1"/>
          </p:cNvPicPr>
          <p:nvPr/>
        </p:nvPicPr>
        <p:blipFill>
          <a:blip r:embed="rId20"/>
          <a:stretch>
            <a:fillRect/>
          </a:stretch>
        </p:blipFill>
        <p:spPr>
          <a:xfrm>
            <a:off x="4706569" y="4927600"/>
            <a:ext cx="1696187" cy="565396"/>
          </a:xfrm>
          <a:prstGeom prst="rect">
            <a:avLst/>
          </a:prstGeom>
        </p:spPr>
      </p:pic>
    </p:spTree>
    <p:extLst>
      <p:ext uri="{BB962C8B-B14F-4D97-AF65-F5344CB8AC3E}">
        <p14:creationId xmlns:p14="http://schemas.microsoft.com/office/powerpoint/2010/main" val="29163431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495F6-C016-AF48-8C5C-990AB9393BBC}"/>
              </a:ext>
            </a:extLst>
          </p:cNvPr>
          <p:cNvSpPr>
            <a:spLocks noGrp="1"/>
          </p:cNvSpPr>
          <p:nvPr>
            <p:ph type="ctrTitle"/>
          </p:nvPr>
        </p:nvSpPr>
        <p:spPr/>
        <p:txBody>
          <a:bodyPr/>
          <a:lstStyle/>
          <a:p>
            <a:r>
              <a:rPr lang="en-US" dirty="0"/>
              <a:t>Thank you!</a:t>
            </a:r>
            <a:br>
              <a:rPr lang="en-US" dirty="0"/>
            </a:br>
            <a:r>
              <a:rPr lang="en-US" dirty="0"/>
              <a:t>Contact: rana@uab.edu</a:t>
            </a:r>
          </a:p>
        </p:txBody>
      </p:sp>
    </p:spTree>
    <p:extLst>
      <p:ext uri="{BB962C8B-B14F-4D97-AF65-F5344CB8AC3E}">
        <p14:creationId xmlns:p14="http://schemas.microsoft.com/office/powerpoint/2010/main" val="2329733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UAB HEERSINK SCHOOL OF MEDICINE</a:t>
            </a:r>
          </a:p>
        </p:txBody>
      </p:sp>
      <p:pic>
        <p:nvPicPr>
          <p:cNvPr id="3" name="Picture 2"/>
          <p:cNvPicPr>
            <a:picLocks noChangeAspect="1"/>
          </p:cNvPicPr>
          <p:nvPr/>
        </p:nvPicPr>
        <p:blipFill>
          <a:blip r:embed="rId3"/>
          <a:stretch>
            <a:fillRect/>
          </a:stretch>
        </p:blipFill>
        <p:spPr>
          <a:xfrm>
            <a:off x="493554" y="262760"/>
            <a:ext cx="11200764" cy="6252544"/>
          </a:xfrm>
          <a:prstGeom prst="rect">
            <a:avLst/>
          </a:prstGeom>
        </p:spPr>
      </p:pic>
    </p:spTree>
    <p:extLst>
      <p:ext uri="{BB962C8B-B14F-4D97-AF65-F5344CB8AC3E}">
        <p14:creationId xmlns:p14="http://schemas.microsoft.com/office/powerpoint/2010/main" val="959945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cs typeface="Microsoft Sans Serif" panose="020B0604020202020204" pitchFamily="34" charset="0"/>
              </a:rPr>
              <a:t>Engagement in Care is Dynamic</a:t>
            </a:r>
            <a:endParaRPr lang="en-US" dirty="0">
              <a:solidFill>
                <a:schemeClr val="tx1"/>
              </a:solidFill>
              <a:cs typeface="Microsoft Sans Serif" panose="020B0604020202020204" pitchFamily="34" charset="0"/>
            </a:endParaRPr>
          </a:p>
        </p:txBody>
      </p:sp>
      <p:sp>
        <p:nvSpPr>
          <p:cNvPr id="6" name="TextBox 5"/>
          <p:cNvSpPr txBox="1"/>
          <p:nvPr/>
        </p:nvSpPr>
        <p:spPr>
          <a:xfrm>
            <a:off x="3684054" y="6403381"/>
            <a:ext cx="6402614" cy="261610"/>
          </a:xfrm>
          <a:prstGeom prst="rect">
            <a:avLst/>
          </a:prstGeom>
          <a:noFill/>
        </p:spPr>
        <p:txBody>
          <a:bodyPr wrap="square" rtlCol="0">
            <a:spAutoFit/>
          </a:bodyPr>
          <a:lstStyle/>
          <a:p>
            <a:r>
              <a:rPr lang="en-US" sz="1100" dirty="0">
                <a:cs typeface="Microsoft Sans Serif" panose="020B0604020202020204" pitchFamily="34" charset="0"/>
              </a:rPr>
              <a:t>Powers et al, Longitudinal HIV Care Trajectories in North Carolina </a:t>
            </a:r>
            <a:r>
              <a:rPr lang="en-US" sz="1100" i="1" dirty="0">
                <a:cs typeface="Microsoft Sans Serif" panose="020B0604020202020204" pitchFamily="34" charset="0"/>
              </a:rPr>
              <a:t>JAIDS</a:t>
            </a:r>
            <a:r>
              <a:rPr lang="en-US" sz="1100" dirty="0">
                <a:cs typeface="Microsoft Sans Serif" panose="020B0604020202020204" pitchFamily="34" charset="0"/>
              </a:rPr>
              <a:t> 2017; 74(S2) </a:t>
            </a:r>
          </a:p>
        </p:txBody>
      </p:sp>
      <p:grpSp>
        <p:nvGrpSpPr>
          <p:cNvPr id="3" name="Group 2"/>
          <p:cNvGrpSpPr/>
          <p:nvPr/>
        </p:nvGrpSpPr>
        <p:grpSpPr>
          <a:xfrm>
            <a:off x="1741760" y="1294597"/>
            <a:ext cx="7715215" cy="4673600"/>
            <a:chOff x="1028701" y="1882752"/>
            <a:chExt cx="6922221" cy="4010204"/>
          </a:xfrm>
        </p:grpSpPr>
        <p:pic>
          <p:nvPicPr>
            <p:cNvPr id="5" name="Picture 4"/>
            <p:cNvPicPr>
              <a:picLocks noChangeAspect="1"/>
            </p:cNvPicPr>
            <p:nvPr/>
          </p:nvPicPr>
          <p:blipFill>
            <a:blip r:embed="rId3"/>
            <a:stretch>
              <a:fillRect/>
            </a:stretch>
          </p:blipFill>
          <p:spPr>
            <a:xfrm>
              <a:off x="1028701" y="1882752"/>
              <a:ext cx="6922221" cy="4010204"/>
            </a:xfrm>
            <a:prstGeom prst="rect">
              <a:avLst/>
            </a:prstGeom>
          </p:spPr>
        </p:pic>
        <p:sp>
          <p:nvSpPr>
            <p:cNvPr id="7" name="TextBox 6"/>
            <p:cNvSpPr txBox="1"/>
            <p:nvPr/>
          </p:nvSpPr>
          <p:spPr>
            <a:xfrm>
              <a:off x="2228850" y="1930236"/>
              <a:ext cx="3374606" cy="277293"/>
            </a:xfrm>
            <a:prstGeom prst="rect">
              <a:avLst/>
            </a:prstGeom>
            <a:noFill/>
          </p:spPr>
          <p:txBody>
            <a:bodyPr wrap="square" rtlCol="0">
              <a:spAutoFit/>
            </a:bodyPr>
            <a:lstStyle/>
            <a:p>
              <a:r>
                <a:rPr lang="en-US" sz="1500" dirty="0">
                  <a:latin typeface="Microsoft Sans Serif" panose="020B0604020202020204" pitchFamily="34" charset="0"/>
                  <a:cs typeface="Microsoft Sans Serif" panose="020B0604020202020204" pitchFamily="34" charset="0"/>
                </a:rPr>
                <a:t>“Consistently High” (</a:t>
              </a:r>
              <a:r>
                <a:rPr lang="en-US" sz="1500" b="1" dirty="0">
                  <a:solidFill>
                    <a:srgbClr val="00B050"/>
                  </a:solidFill>
                  <a:latin typeface="Microsoft Sans Serif" panose="020B0604020202020204" pitchFamily="34" charset="0"/>
                  <a:cs typeface="Microsoft Sans Serif" panose="020B0604020202020204" pitchFamily="34" charset="0"/>
                </a:rPr>
                <a:t>26%</a:t>
              </a:r>
              <a:r>
                <a:rPr lang="en-US" sz="1500" dirty="0">
                  <a:latin typeface="Microsoft Sans Serif" panose="020B0604020202020204" pitchFamily="34" charset="0"/>
                  <a:cs typeface="Microsoft Sans Serif" panose="020B0604020202020204" pitchFamily="34" charset="0"/>
                </a:rPr>
                <a:t>)</a:t>
              </a:r>
            </a:p>
          </p:txBody>
        </p:sp>
        <p:sp>
          <p:nvSpPr>
            <p:cNvPr id="8" name="TextBox 7"/>
            <p:cNvSpPr txBox="1"/>
            <p:nvPr/>
          </p:nvSpPr>
          <p:spPr>
            <a:xfrm>
              <a:off x="2457450" y="2623219"/>
              <a:ext cx="2422453" cy="277293"/>
            </a:xfrm>
            <a:prstGeom prst="rect">
              <a:avLst/>
            </a:prstGeom>
            <a:noFill/>
          </p:spPr>
          <p:txBody>
            <a:bodyPr wrap="square" rtlCol="0">
              <a:spAutoFit/>
            </a:bodyPr>
            <a:lstStyle/>
            <a:p>
              <a:r>
                <a:rPr lang="en-US" sz="1500" dirty="0">
                  <a:latin typeface="Microsoft Sans Serif" panose="020B0604020202020204" pitchFamily="34" charset="0"/>
                  <a:cs typeface="Microsoft Sans Serif" panose="020B0604020202020204" pitchFamily="34" charset="0"/>
                </a:rPr>
                <a:t>“Steadily Declining” (</a:t>
              </a:r>
              <a:r>
                <a:rPr lang="en-US" sz="1500" b="1" dirty="0">
                  <a:solidFill>
                    <a:srgbClr val="FFCC66"/>
                  </a:solidFill>
                  <a:latin typeface="Microsoft Sans Serif" panose="020B0604020202020204" pitchFamily="34" charset="0"/>
                  <a:cs typeface="Microsoft Sans Serif" panose="020B0604020202020204" pitchFamily="34" charset="0"/>
                </a:rPr>
                <a:t>16%</a:t>
              </a:r>
              <a:r>
                <a:rPr lang="en-US" sz="1500" dirty="0">
                  <a:latin typeface="Microsoft Sans Serif" panose="020B0604020202020204" pitchFamily="34" charset="0"/>
                  <a:cs typeface="Microsoft Sans Serif" panose="020B0604020202020204" pitchFamily="34" charset="0"/>
                </a:rPr>
                <a:t>)</a:t>
              </a:r>
            </a:p>
          </p:txBody>
        </p:sp>
        <p:sp>
          <p:nvSpPr>
            <p:cNvPr id="9" name="TextBox 8"/>
            <p:cNvSpPr txBox="1"/>
            <p:nvPr/>
          </p:nvSpPr>
          <p:spPr>
            <a:xfrm>
              <a:off x="5603456" y="4605056"/>
              <a:ext cx="2347466" cy="277293"/>
            </a:xfrm>
            <a:prstGeom prst="rect">
              <a:avLst/>
            </a:prstGeom>
            <a:noFill/>
          </p:spPr>
          <p:txBody>
            <a:bodyPr wrap="square" rtlCol="0">
              <a:spAutoFit/>
            </a:bodyPr>
            <a:lstStyle/>
            <a:p>
              <a:r>
                <a:rPr lang="en-US" sz="1500" dirty="0">
                  <a:latin typeface="Microsoft Sans Serif" panose="020B0604020202020204" pitchFamily="34" charset="0"/>
                  <a:cs typeface="Microsoft Sans Serif" panose="020B0604020202020204" pitchFamily="34" charset="0"/>
                </a:rPr>
                <a:t>“Consistently Low”  (</a:t>
              </a:r>
              <a:r>
                <a:rPr lang="en-US" sz="1500" b="1" dirty="0">
                  <a:solidFill>
                    <a:srgbClr val="FF0000"/>
                  </a:solidFill>
                  <a:latin typeface="Microsoft Sans Serif" panose="020B0604020202020204" pitchFamily="34" charset="0"/>
                  <a:cs typeface="Microsoft Sans Serif" panose="020B0604020202020204" pitchFamily="34" charset="0"/>
                </a:rPr>
                <a:t>26%</a:t>
              </a:r>
              <a:r>
                <a:rPr lang="en-US" sz="1500" dirty="0">
                  <a:latin typeface="Microsoft Sans Serif" panose="020B0604020202020204" pitchFamily="34" charset="0"/>
                  <a:cs typeface="Microsoft Sans Serif" panose="020B0604020202020204" pitchFamily="34" charset="0"/>
                </a:rPr>
                <a:t>)</a:t>
              </a:r>
            </a:p>
          </p:txBody>
        </p:sp>
        <p:sp>
          <p:nvSpPr>
            <p:cNvPr id="10" name="TextBox 9"/>
            <p:cNvSpPr txBox="1"/>
            <p:nvPr/>
          </p:nvSpPr>
          <p:spPr>
            <a:xfrm>
              <a:off x="2114550" y="3547128"/>
              <a:ext cx="3374606" cy="277293"/>
            </a:xfrm>
            <a:prstGeom prst="rect">
              <a:avLst/>
            </a:prstGeom>
            <a:noFill/>
          </p:spPr>
          <p:txBody>
            <a:bodyPr wrap="square" rtlCol="0">
              <a:spAutoFit/>
            </a:bodyPr>
            <a:lstStyle/>
            <a:p>
              <a:r>
                <a:rPr lang="en-US" sz="1500" dirty="0">
                  <a:latin typeface="Microsoft Sans Serif" panose="020B0604020202020204" pitchFamily="34" charset="0"/>
                  <a:cs typeface="Microsoft Sans Serif" panose="020B0604020202020204" pitchFamily="34" charset="0"/>
                </a:rPr>
                <a:t>“Early Increasing” (</a:t>
              </a:r>
              <a:r>
                <a:rPr lang="en-US" sz="1500" b="1" dirty="0">
                  <a:solidFill>
                    <a:srgbClr val="0070C0"/>
                  </a:solidFill>
                  <a:latin typeface="Microsoft Sans Serif" panose="020B0604020202020204" pitchFamily="34" charset="0"/>
                  <a:cs typeface="Microsoft Sans Serif" panose="020B0604020202020204" pitchFamily="34" charset="0"/>
                </a:rPr>
                <a:t>17%</a:t>
              </a:r>
              <a:r>
                <a:rPr lang="en-US" sz="1500" dirty="0">
                  <a:latin typeface="Microsoft Sans Serif" panose="020B0604020202020204" pitchFamily="34" charset="0"/>
                  <a:cs typeface="Microsoft Sans Serif" panose="020B0604020202020204" pitchFamily="34" charset="0"/>
                </a:rPr>
                <a:t>)</a:t>
              </a:r>
            </a:p>
          </p:txBody>
        </p:sp>
        <p:sp>
          <p:nvSpPr>
            <p:cNvPr id="11" name="TextBox 10"/>
            <p:cNvSpPr txBox="1"/>
            <p:nvPr/>
          </p:nvSpPr>
          <p:spPr>
            <a:xfrm>
              <a:off x="3317456" y="4339538"/>
              <a:ext cx="2286000" cy="277293"/>
            </a:xfrm>
            <a:prstGeom prst="rect">
              <a:avLst/>
            </a:prstGeom>
            <a:noFill/>
          </p:spPr>
          <p:txBody>
            <a:bodyPr wrap="square" rtlCol="0">
              <a:spAutoFit/>
            </a:bodyPr>
            <a:lstStyle/>
            <a:p>
              <a:r>
                <a:rPr lang="en-US" sz="1500" dirty="0">
                  <a:latin typeface="Microsoft Sans Serif" panose="020B0604020202020204" pitchFamily="34" charset="0"/>
                  <a:cs typeface="Microsoft Sans Serif" panose="020B0604020202020204" pitchFamily="34" charset="0"/>
                </a:rPr>
                <a:t>“Late Increasing” (</a:t>
              </a:r>
              <a:r>
                <a:rPr lang="en-US" sz="1500" b="1" dirty="0">
                  <a:solidFill>
                    <a:srgbClr val="E46C0A"/>
                  </a:solidFill>
                  <a:latin typeface="Microsoft Sans Serif" panose="020B0604020202020204" pitchFamily="34" charset="0"/>
                  <a:cs typeface="Microsoft Sans Serif" panose="020B0604020202020204" pitchFamily="34" charset="0"/>
                </a:rPr>
                <a:t>15%</a:t>
              </a:r>
              <a:r>
                <a:rPr lang="en-US" sz="1500" dirty="0">
                  <a:solidFill>
                    <a:srgbClr val="E46C0A"/>
                  </a:solidFill>
                  <a:latin typeface="Microsoft Sans Serif" panose="020B0604020202020204" pitchFamily="34" charset="0"/>
                  <a:cs typeface="Microsoft Sans Serif" panose="020B0604020202020204" pitchFamily="34" charset="0"/>
                </a:rPr>
                <a:t>)</a:t>
              </a:r>
            </a:p>
          </p:txBody>
        </p:sp>
      </p:grpSp>
      <p:sp>
        <p:nvSpPr>
          <p:cNvPr id="4" name="Footer Placeholder 3"/>
          <p:cNvSpPr>
            <a:spLocks noGrp="1"/>
          </p:cNvSpPr>
          <p:nvPr>
            <p:ph type="ftr" sz="quarter" idx="11"/>
          </p:nvPr>
        </p:nvSpPr>
        <p:spPr/>
        <p:txBody>
          <a:bodyPr/>
          <a:lstStyle/>
          <a:p>
            <a:pPr>
              <a:defRPr/>
            </a:pPr>
            <a:r>
              <a:rPr lang="en-US"/>
              <a:t>UAB HEERSINK SCHOOL OF MEDICINE</a:t>
            </a:r>
          </a:p>
        </p:txBody>
      </p:sp>
    </p:spTree>
    <p:extLst>
      <p:ext uri="{BB962C8B-B14F-4D97-AF65-F5344CB8AC3E}">
        <p14:creationId xmlns:p14="http://schemas.microsoft.com/office/powerpoint/2010/main" val="2326977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99422" y="378757"/>
            <a:ext cx="10573597" cy="768545"/>
          </a:xfrm>
        </p:spPr>
        <p:txBody>
          <a:bodyPr>
            <a:normAutofit fontScale="90000"/>
          </a:bodyPr>
          <a:lstStyle/>
          <a:p>
            <a:pPr algn="ctr"/>
            <a:r>
              <a:rPr lang="en-US" dirty="0"/>
              <a:t>Social-ecological Model of HIV risk and vulnerability in the US</a:t>
            </a:r>
          </a:p>
        </p:txBody>
      </p:sp>
      <p:sp>
        <p:nvSpPr>
          <p:cNvPr id="7" name="Content Placeholder 6"/>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t>UAB HEERSINK SCHOOL OF MEDICINE</a:t>
            </a:r>
          </a:p>
        </p:txBody>
      </p:sp>
      <p:pic>
        <p:nvPicPr>
          <p:cNvPr id="5" name="Picture 4"/>
          <p:cNvPicPr>
            <a:picLocks noChangeAspect="1"/>
          </p:cNvPicPr>
          <p:nvPr/>
        </p:nvPicPr>
        <p:blipFill>
          <a:blip r:embed="rId2"/>
          <a:stretch>
            <a:fillRect/>
          </a:stretch>
        </p:blipFill>
        <p:spPr>
          <a:xfrm>
            <a:off x="599422" y="1151423"/>
            <a:ext cx="10311993" cy="5628006"/>
          </a:xfrm>
          <a:prstGeom prst="rect">
            <a:avLst/>
          </a:prstGeom>
        </p:spPr>
      </p:pic>
      <p:sp>
        <p:nvSpPr>
          <p:cNvPr id="8" name="TextBox 7"/>
          <p:cNvSpPr txBox="1"/>
          <p:nvPr/>
        </p:nvSpPr>
        <p:spPr>
          <a:xfrm>
            <a:off x="136635" y="6264543"/>
            <a:ext cx="5885794" cy="461665"/>
          </a:xfrm>
          <a:prstGeom prst="rect">
            <a:avLst/>
          </a:prstGeom>
          <a:noFill/>
        </p:spPr>
        <p:txBody>
          <a:bodyPr wrap="square" rtlCol="0">
            <a:spAutoFit/>
          </a:bodyPr>
          <a:lstStyle/>
          <a:p>
            <a:r>
              <a:rPr lang="en-US" sz="1200" dirty="0" err="1"/>
              <a:t>Beyrer</a:t>
            </a:r>
            <a:r>
              <a:rPr lang="en-US" sz="1200" dirty="0"/>
              <a:t> C et al. Call to action: how can the US Ending the HIV Epidemic initiative succeed? Lancet. 2021 Mar 20;397(10279):1151-1156. </a:t>
            </a:r>
          </a:p>
        </p:txBody>
      </p:sp>
    </p:spTree>
    <p:extLst>
      <p:ext uri="{BB962C8B-B14F-4D97-AF65-F5344CB8AC3E}">
        <p14:creationId xmlns:p14="http://schemas.microsoft.com/office/powerpoint/2010/main" val="3103380613"/>
      </p:ext>
    </p:extLst>
  </p:cSld>
  <p:clrMapOvr>
    <a:masterClrMapping/>
  </p:clrMapOvr>
</p:sld>
</file>

<file path=ppt/theme/theme1.xml><?xml version="1.0" encoding="utf-8"?>
<a:theme xmlns:a="http://schemas.openxmlformats.org/drawingml/2006/main" name="Office Theme">
  <a:themeElements>
    <a:clrScheme name="UAB">
      <a:dk1>
        <a:srgbClr val="000000"/>
      </a:dk1>
      <a:lt1>
        <a:srgbClr val="FFFFFF"/>
      </a:lt1>
      <a:dk2>
        <a:srgbClr val="44546A"/>
      </a:dk2>
      <a:lt2>
        <a:srgbClr val="E7E6E6"/>
      </a:lt2>
      <a:accent1>
        <a:srgbClr val="1E6B51"/>
      </a:accent1>
      <a:accent2>
        <a:srgbClr val="285134"/>
      </a:accent2>
      <a:accent3>
        <a:srgbClr val="80BC00"/>
      </a:accent3>
      <a:accent4>
        <a:srgbClr val="FFD300"/>
      </a:accent4>
      <a:accent5>
        <a:srgbClr val="AA9767"/>
      </a:accent5>
      <a:accent6>
        <a:srgbClr val="808285"/>
      </a:accent6>
      <a:hlink>
        <a:srgbClr val="0563C1"/>
      </a:hlink>
      <a:folHlink>
        <a:srgbClr val="954F72"/>
      </a:folHlink>
    </a:clrScheme>
    <a:fontScheme name="Personalizado 5">
      <a:majorFont>
        <a:latin typeface="Proxima Nova Bl"/>
        <a:ea typeface=""/>
        <a:cs typeface=""/>
      </a:majorFont>
      <a:minorFont>
        <a:latin typeface="Proxima Nova Rg"/>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widescreen-PPT" id="{91B4C679-F5CF-E14C-96D8-1312A45C2BA8}" vid="{5EE80FA1-A632-3C41-87B7-C3F5F8673CB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5062185BA3B964E907E779CCF258F18" ma:contentTypeVersion="18" ma:contentTypeDescription="Create a new document." ma:contentTypeScope="" ma:versionID="83824e90d4a1e248ed35a31444ea255b">
  <xsd:schema xmlns:xsd="http://www.w3.org/2001/XMLSchema" xmlns:xs="http://www.w3.org/2001/XMLSchema" xmlns:p="http://schemas.microsoft.com/office/2006/metadata/properties" xmlns:ns2="28c9af2f-f077-48c6-acf6-9f69b292c037" xmlns:ns3="422c3409-dbf6-4467-8ecb-d6df7a190807" xmlns:ns4="ab06a5aa-8e31-4bdb-9b13-38c58a92ec8a" targetNamespace="http://schemas.microsoft.com/office/2006/metadata/properties" ma:root="true" ma:fieldsID="31c147a0bb6ff858e2aadce937472011" ns2:_="" ns3:_="" ns4:_="">
    <xsd:import namespace="28c9af2f-f077-48c6-acf6-9f69b292c037"/>
    <xsd:import namespace="422c3409-dbf6-4467-8ecb-d6df7a190807"/>
    <xsd:import namespace="ab06a5aa-8e31-4bdb-9b13-38c58a92ec8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4:TaxCatchAll" minOccurs="0"/>
                <xsd:element ref="ns2:MediaServiceDateTaken" minOccurs="0"/>
                <xsd:element ref="ns2:MediaServiceLocation" minOccurs="0"/>
                <xsd:element ref="ns2:MediaLengthInSeconds"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c9af2f-f077-48c6-acf6-9f69b292c0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e20148b9-20a4-48a0-acba-ba52d68a37a3"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ternalName="MediaServiceDateTaken"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22c3409-dbf6-4467-8ecb-d6df7a190807"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b06a5aa-8e31-4bdb-9b13-38c58a92ec8a"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a9fb721c-83fe-4c06-ab1b-1c0dd7de81a8}" ma:internalName="TaxCatchAll" ma:showField="CatchAllData" ma:web="422c3409-dbf6-4467-8ecb-d6df7a19080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F13A897-454E-4E37-98C7-8CA7A75DD0FC}"/>
</file>

<file path=customXml/itemProps2.xml><?xml version="1.0" encoding="utf-8"?>
<ds:datastoreItem xmlns:ds="http://schemas.openxmlformats.org/officeDocument/2006/customXml" ds:itemID="{537BFFAC-7F07-43DD-AC8D-4649093CCCEE}"/>
</file>

<file path=docProps/app.xml><?xml version="1.0" encoding="utf-8"?>
<Properties xmlns="http://schemas.openxmlformats.org/officeDocument/2006/extended-properties" xmlns:vt="http://schemas.openxmlformats.org/officeDocument/2006/docPropsVTypes">
  <Template/>
  <TotalTime>3711</TotalTime>
  <Words>7827</Words>
  <Application>Microsoft Office PowerPoint</Application>
  <PresentationFormat>Widescreen</PresentationFormat>
  <Paragraphs>1020</Paragraphs>
  <Slides>62</Slides>
  <Notes>42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62</vt:i4>
      </vt:variant>
    </vt:vector>
  </HeadingPairs>
  <TitlesOfParts>
    <vt:vector size="74" baseType="lpstr">
      <vt:lpstr>Proxima Nova Bl</vt:lpstr>
      <vt:lpstr>Courier New</vt:lpstr>
      <vt:lpstr>Estrangelo Edessa</vt:lpstr>
      <vt:lpstr>Arial</vt:lpstr>
      <vt:lpstr>Microsoft Sans Serif</vt:lpstr>
      <vt:lpstr>Wingdings</vt:lpstr>
      <vt:lpstr>Segoe UI Light</vt:lpstr>
      <vt:lpstr>Verdana</vt:lpstr>
      <vt:lpstr>Calibri</vt:lpstr>
      <vt:lpstr>Proxima Nova Rg</vt:lpstr>
      <vt:lpstr>Amasis MT Pro Light</vt:lpstr>
      <vt:lpstr>Office Theme</vt:lpstr>
      <vt:lpstr>Community, Academic, and Public Health Partnerships: the Key to Ending the HIV Epidemic in the U.S</vt:lpstr>
      <vt:lpstr>Objectives</vt:lpstr>
      <vt:lpstr>HIV IN THE U.S.</vt:lpstr>
      <vt:lpstr>HIV Epidemic in the United States, 2020</vt:lpstr>
      <vt:lpstr>Persons Living with Diagnosed or Undiagnosed HIV Infection  HIV Care Continuum Outcomes, 2019—United States </vt:lpstr>
      <vt:lpstr>Persons Living with Diagnosed or Undiagnosed HIV Infection, HIV Care Continuum Outcomes, 2018</vt:lpstr>
      <vt:lpstr>PowerPoint Presentation</vt:lpstr>
      <vt:lpstr>Engagement in Care is Dynamic</vt:lpstr>
      <vt:lpstr>Social-ecological Model of HIV risk and vulnerability in the US</vt:lpstr>
      <vt:lpstr>Fragmented Health Care Delivery in the U.S. </vt:lpstr>
      <vt:lpstr>ENDING THE EPIDEMIC IN THE UNITED STATES</vt:lpstr>
      <vt:lpstr>We have the evidence-based tools, but implementation is critical</vt:lpstr>
      <vt:lpstr>PowerPoint Presentation</vt:lpstr>
      <vt:lpstr>PowerPoint Presentation</vt:lpstr>
      <vt:lpstr>ENDING THE EPIDEMIC IN ALABAMA</vt:lpstr>
      <vt:lpstr>Rates of Persons living with HIV in Alabama, 2019</vt:lpstr>
      <vt:lpstr>Alabama HIV Incidence, Prevalence, and Deaths, 1982-2019</vt:lpstr>
      <vt:lpstr>Ending the HIV Epidemic:  A Plan for Alabama</vt:lpstr>
      <vt:lpstr>Alabama PrEP to Need Ratio</vt:lpstr>
      <vt:lpstr>PowerPoint Presentation</vt:lpstr>
      <vt:lpstr>PowerPoint Presentation</vt:lpstr>
      <vt:lpstr>PowerPoint Presentation</vt:lpstr>
      <vt:lpstr>PowerPoint Presentation</vt:lpstr>
      <vt:lpstr>UAB CFAR Ending HIV in Alabama SWG</vt:lpstr>
      <vt:lpstr>SWG Developmental Grant Awardees</vt:lpstr>
      <vt:lpstr>HIV and STI Public Health Data Sets</vt:lpstr>
      <vt:lpstr>Community Funding Grants </vt:lpstr>
      <vt:lpstr>PowerPoint Presentation</vt:lpstr>
      <vt:lpstr>Prevent: HIV PrEP Preferences, African American Women in Rural AL (n=304)</vt:lpstr>
      <vt:lpstr>Diagnose: Data Driven, Community-Engaged Mobile Testing in Rural AL</vt:lpstr>
      <vt:lpstr>Geographic Variability in Time from HIV Diagnosis to Viral Suppression in the Deep South: A Roadmap to Accelerated Treatment Initiation Rana/Batey MPI, R01AI142690 </vt:lpstr>
      <vt:lpstr>Background</vt:lpstr>
      <vt:lpstr>Methods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Predictors of Time to Viral Suppression (Meta-Analysis)</vt:lpstr>
      <vt:lpstr>Frailty Model, County (HIV Diagnosis 2012-2015)</vt:lpstr>
      <vt:lpstr>Frailty Model, County (HIV Diagnosis 2016-2019)</vt:lpstr>
      <vt:lpstr>Limitations</vt:lpstr>
      <vt:lpstr>PowerPoint Presentation</vt:lpstr>
      <vt:lpstr>Drive to Zero: Developing a digital cohort to understand the drivers of non-sustained viral suppression in the Deep South Rana/Batey MPI, 1UG3AI176566 NOA: 8/1/23 </vt:lpstr>
      <vt:lpstr>PowerPoint Presentation</vt:lpstr>
      <vt:lpstr>  A type 2 hybrid effectiveness-implementation trial to evaluate a population health combination intervention to meet HIV testing, linkage, and viral suppression goals in coastal Alabama </vt:lpstr>
      <vt:lpstr>PowerPoint Presentation</vt:lpstr>
      <vt:lpstr>Combination Testing, Linkage, and Viral Suppression Intervention</vt:lpstr>
      <vt:lpstr>PowerPoint Presentation</vt:lpstr>
      <vt:lpstr>Testing priority rankings</vt:lpstr>
      <vt:lpstr>PowerPoint Presentation</vt:lpstr>
      <vt:lpstr>PowerPoint Presentation</vt:lpstr>
      <vt:lpstr>Combination Testing, Linkage, and Viral Suppression Intervention</vt:lpstr>
      <vt:lpstr>PowerPoint Presentation</vt:lpstr>
      <vt:lpstr>Combination Testing, Linkage, and Viral Suppression Intervention</vt:lpstr>
      <vt:lpstr>DRIVE TO ZERO</vt:lpstr>
      <vt:lpstr>Recent cases seen on UAB ID Consult Service </vt:lpstr>
      <vt:lpstr>PowerPoint Presentation</vt:lpstr>
      <vt:lpstr>PowerPoint Presentation</vt:lpstr>
      <vt:lpstr>Thank you! Contact: rana@uab.edu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UAB Template</dc:title>
  <dc:creator>Aadia Rana</dc:creator>
  <cp:lastModifiedBy>Ron Craig</cp:lastModifiedBy>
  <cp:revision>92</cp:revision>
  <cp:lastPrinted>2019-04-15T23:31:51Z</cp:lastPrinted>
  <dcterms:created xsi:type="dcterms:W3CDTF">2022-08-23T03:13:03Z</dcterms:created>
  <dcterms:modified xsi:type="dcterms:W3CDTF">2023-11-02T17:55:00Z</dcterms:modified>
</cp:coreProperties>
</file>