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2" r:id="rId3"/>
  </p:sldMasterIdLst>
  <p:notesMasterIdLst>
    <p:notesMasterId r:id="rId37"/>
  </p:notesMasterIdLst>
  <p:sldIdLst>
    <p:sldId id="1288" r:id="rId4"/>
    <p:sldId id="413" r:id="rId5"/>
    <p:sldId id="1289" r:id="rId6"/>
    <p:sldId id="1185" r:id="rId7"/>
    <p:sldId id="1291" r:id="rId8"/>
    <p:sldId id="1290" r:id="rId9"/>
    <p:sldId id="1292" r:id="rId10"/>
    <p:sldId id="1293" r:id="rId11"/>
    <p:sldId id="1308" r:id="rId12"/>
    <p:sldId id="258" r:id="rId13"/>
    <p:sldId id="262" r:id="rId14"/>
    <p:sldId id="1311" r:id="rId15"/>
    <p:sldId id="267" r:id="rId16"/>
    <p:sldId id="1285" r:id="rId17"/>
    <p:sldId id="1294" r:id="rId18"/>
    <p:sldId id="1295" r:id="rId19"/>
    <p:sldId id="1296" r:id="rId20"/>
    <p:sldId id="274" r:id="rId21"/>
    <p:sldId id="275" r:id="rId22"/>
    <p:sldId id="276" r:id="rId23"/>
    <p:sldId id="277" r:id="rId24"/>
    <p:sldId id="278" r:id="rId25"/>
    <p:sldId id="1297" r:id="rId26"/>
    <p:sldId id="1302" r:id="rId27"/>
    <p:sldId id="1305" r:id="rId28"/>
    <p:sldId id="1306" r:id="rId29"/>
    <p:sldId id="1307" r:id="rId30"/>
    <p:sldId id="1196" r:id="rId31"/>
    <p:sldId id="1201" r:id="rId32"/>
    <p:sldId id="1309" r:id="rId33"/>
    <p:sldId id="260" r:id="rId34"/>
    <p:sldId id="1310"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Gilliams" initials="EG" lastIdx="1" clrIdx="0">
    <p:extLst>
      <p:ext uri="{19B8F6BF-5375-455C-9EA6-DF929625EA0E}">
        <p15:presenceInfo xmlns:p15="http://schemas.microsoft.com/office/powerpoint/2012/main" userId="Elizabeth Gillia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6E6"/>
    <a:srgbClr val="4B2D83"/>
    <a:srgbClr val="D9D9D9"/>
    <a:srgbClr val="526487"/>
    <a:srgbClr val="66998C"/>
    <a:srgbClr val="6A9D90"/>
    <a:srgbClr val="6D6D6D"/>
    <a:srgbClr val="ABABAB"/>
    <a:srgbClr val="E2E2E2"/>
    <a:srgbClr val="3E4B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265D35-5845-4172-8BBF-BEED3129CBC6}" v="54" dt="2024-02-01T20:46:49.734"/>
    <p1510:client id="{D0756226-4CD9-DE4B-AE86-AC3B06A72C5B}" v="8" dt="2024-02-01T06:36:50.3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51"/>
    <p:restoredTop sz="89180" autoAdjust="0"/>
  </p:normalViewPr>
  <p:slideViewPr>
    <p:cSldViewPr snapToGrid="0">
      <p:cViewPr varScale="1">
        <p:scale>
          <a:sx n="98" d="100"/>
          <a:sy n="98" d="100"/>
        </p:scale>
        <p:origin x="111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se Cannon" userId="9d7c4faf-7449-4c45-9e6b-26139b833534" providerId="ADAL" clId="{21265D35-5845-4172-8BBF-BEED3129CBC6}"/>
    <pc:docChg chg="undo redo custSel addSld delSld modSld">
      <pc:chgData name="Chase Cannon" userId="9d7c4faf-7449-4c45-9e6b-26139b833534" providerId="ADAL" clId="{21265D35-5845-4172-8BBF-BEED3129CBC6}" dt="2024-02-01T20:46:59.601" v="4753" actId="6549"/>
      <pc:docMkLst>
        <pc:docMk/>
      </pc:docMkLst>
      <pc:sldChg chg="del">
        <pc:chgData name="Chase Cannon" userId="9d7c4faf-7449-4c45-9e6b-26139b833534" providerId="ADAL" clId="{21265D35-5845-4172-8BBF-BEED3129CBC6}" dt="2024-01-31T22:58:14.898" v="88" actId="47"/>
        <pc:sldMkLst>
          <pc:docMk/>
          <pc:sldMk cId="771069187" sldId="258"/>
        </pc:sldMkLst>
      </pc:sldChg>
      <pc:sldChg chg="del">
        <pc:chgData name="Chase Cannon" userId="9d7c4faf-7449-4c45-9e6b-26139b833534" providerId="ADAL" clId="{21265D35-5845-4172-8BBF-BEED3129CBC6}" dt="2024-01-31T23:01:05.675" v="104" actId="47"/>
        <pc:sldMkLst>
          <pc:docMk/>
          <pc:sldMk cId="2383980127" sldId="259"/>
        </pc:sldMkLst>
      </pc:sldChg>
      <pc:sldChg chg="modSp mod">
        <pc:chgData name="Chase Cannon" userId="9d7c4faf-7449-4c45-9e6b-26139b833534" providerId="ADAL" clId="{21265D35-5845-4172-8BBF-BEED3129CBC6}" dt="2024-01-31T23:16:56.839" v="322" actId="113"/>
        <pc:sldMkLst>
          <pc:docMk/>
          <pc:sldMk cId="525126259" sldId="266"/>
        </pc:sldMkLst>
        <pc:spChg chg="mod">
          <ac:chgData name="Chase Cannon" userId="9d7c4faf-7449-4c45-9e6b-26139b833534" providerId="ADAL" clId="{21265D35-5845-4172-8BBF-BEED3129CBC6}" dt="2024-01-31T23:16:56.839" v="322" actId="113"/>
          <ac:spMkLst>
            <pc:docMk/>
            <pc:sldMk cId="525126259" sldId="266"/>
            <ac:spMk id="2" creationId="{449D2680-E034-822A-589D-1AE6966372D8}"/>
          </ac:spMkLst>
        </pc:spChg>
      </pc:sldChg>
      <pc:sldChg chg="modSp mod">
        <pc:chgData name="Chase Cannon" userId="9d7c4faf-7449-4c45-9e6b-26139b833534" providerId="ADAL" clId="{21265D35-5845-4172-8BBF-BEED3129CBC6}" dt="2024-02-01T19:17:41.995" v="3126" actId="20577"/>
        <pc:sldMkLst>
          <pc:docMk/>
          <pc:sldMk cId="1702453630" sldId="267"/>
        </pc:sldMkLst>
        <pc:graphicFrameChg chg="modGraphic">
          <ac:chgData name="Chase Cannon" userId="9d7c4faf-7449-4c45-9e6b-26139b833534" providerId="ADAL" clId="{21265D35-5845-4172-8BBF-BEED3129CBC6}" dt="2024-02-01T19:17:41.995" v="3126" actId="20577"/>
          <ac:graphicFrameMkLst>
            <pc:docMk/>
            <pc:sldMk cId="1702453630" sldId="267"/>
            <ac:graphicFrameMk id="4" creationId="{ACB3CEDB-2F78-8161-AB91-09CA02B51203}"/>
          </ac:graphicFrameMkLst>
        </pc:graphicFrameChg>
      </pc:sldChg>
      <pc:sldChg chg="modSp mod modNotesTx">
        <pc:chgData name="Chase Cannon" userId="9d7c4faf-7449-4c45-9e6b-26139b833534" providerId="ADAL" clId="{21265D35-5845-4172-8BBF-BEED3129CBC6}" dt="2024-02-01T19:13:38.786" v="3060" actId="20577"/>
        <pc:sldMkLst>
          <pc:docMk/>
          <pc:sldMk cId="2856002509" sldId="278"/>
        </pc:sldMkLst>
        <pc:spChg chg="mod">
          <ac:chgData name="Chase Cannon" userId="9d7c4faf-7449-4c45-9e6b-26139b833534" providerId="ADAL" clId="{21265D35-5845-4172-8BBF-BEED3129CBC6}" dt="2024-01-31T23:18:15.006" v="326" actId="1076"/>
          <ac:spMkLst>
            <pc:docMk/>
            <pc:sldMk cId="2856002509" sldId="278"/>
            <ac:spMk id="3" creationId="{74734CCA-2FF2-5968-2A1C-D166589D260A}"/>
          </ac:spMkLst>
        </pc:spChg>
      </pc:sldChg>
      <pc:sldChg chg="del">
        <pc:chgData name="Chase Cannon" userId="9d7c4faf-7449-4c45-9e6b-26139b833534" providerId="ADAL" clId="{21265D35-5845-4172-8BBF-BEED3129CBC6}" dt="2024-01-31T23:03:52.223" v="105" actId="47"/>
        <pc:sldMkLst>
          <pc:docMk/>
          <pc:sldMk cId="817288150" sldId="279"/>
        </pc:sldMkLst>
      </pc:sldChg>
      <pc:sldChg chg="modSp mod">
        <pc:chgData name="Chase Cannon" userId="9d7c4faf-7449-4c45-9e6b-26139b833534" providerId="ADAL" clId="{21265D35-5845-4172-8BBF-BEED3129CBC6}" dt="2024-01-31T23:08:42.743" v="303" actId="20577"/>
        <pc:sldMkLst>
          <pc:docMk/>
          <pc:sldMk cId="2838692887" sldId="413"/>
        </pc:sldMkLst>
        <pc:spChg chg="mod">
          <ac:chgData name="Chase Cannon" userId="9d7c4faf-7449-4c45-9e6b-26139b833534" providerId="ADAL" clId="{21265D35-5845-4172-8BBF-BEED3129CBC6}" dt="2024-01-31T23:08:42.743" v="303" actId="20577"/>
          <ac:spMkLst>
            <pc:docMk/>
            <pc:sldMk cId="2838692887" sldId="413"/>
            <ac:spMk id="5" creationId="{00000000-0000-0000-0000-000000000000}"/>
          </ac:spMkLst>
        </pc:spChg>
      </pc:sldChg>
      <pc:sldChg chg="del delDesignElem">
        <pc:chgData name="Chase Cannon" userId="9d7c4faf-7449-4c45-9e6b-26139b833534" providerId="ADAL" clId="{21265D35-5845-4172-8BBF-BEED3129CBC6}" dt="2024-02-01T00:13:28.598" v="604" actId="47"/>
        <pc:sldMkLst>
          <pc:docMk/>
          <pc:sldMk cId="991902104" sldId="1078"/>
        </pc:sldMkLst>
      </pc:sldChg>
      <pc:sldChg chg="modSp">
        <pc:chgData name="Chase Cannon" userId="9d7c4faf-7449-4c45-9e6b-26139b833534" providerId="ADAL" clId="{21265D35-5845-4172-8BBF-BEED3129CBC6}" dt="2024-02-01T19:58:35.513" v="4710" actId="20577"/>
        <pc:sldMkLst>
          <pc:docMk/>
          <pc:sldMk cId="1406003659" sldId="1185"/>
        </pc:sldMkLst>
        <pc:spChg chg="mod">
          <ac:chgData name="Chase Cannon" userId="9d7c4faf-7449-4c45-9e6b-26139b833534" providerId="ADAL" clId="{21265D35-5845-4172-8BBF-BEED3129CBC6}" dt="2024-02-01T19:58:35.513" v="4710" actId="20577"/>
          <ac:spMkLst>
            <pc:docMk/>
            <pc:sldMk cId="1406003659" sldId="1185"/>
            <ac:spMk id="3" creationId="{FF3169D5-6261-AF64-E736-914963C88BF6}"/>
          </ac:spMkLst>
        </pc:spChg>
      </pc:sldChg>
      <pc:sldChg chg="addSp modSp mod">
        <pc:chgData name="Chase Cannon" userId="9d7c4faf-7449-4c45-9e6b-26139b833534" providerId="ADAL" clId="{21265D35-5845-4172-8BBF-BEED3129CBC6}" dt="2024-02-01T20:46:59.601" v="4753" actId="6549"/>
        <pc:sldMkLst>
          <pc:docMk/>
          <pc:sldMk cId="674208249" sldId="1196"/>
        </pc:sldMkLst>
        <pc:spChg chg="mod">
          <ac:chgData name="Chase Cannon" userId="9d7c4faf-7449-4c45-9e6b-26139b833534" providerId="ADAL" clId="{21265D35-5845-4172-8BBF-BEED3129CBC6}" dt="2024-01-31T23:08:02.505" v="254" actId="1076"/>
          <ac:spMkLst>
            <pc:docMk/>
            <pc:sldMk cId="674208249" sldId="1196"/>
            <ac:spMk id="4" creationId="{C8D56C07-71F3-0EEE-9F4E-DCC7C2294A75}"/>
          </ac:spMkLst>
        </pc:spChg>
        <pc:spChg chg="mod">
          <ac:chgData name="Chase Cannon" userId="9d7c4faf-7449-4c45-9e6b-26139b833534" providerId="ADAL" clId="{21265D35-5845-4172-8BBF-BEED3129CBC6}" dt="2024-02-01T20:46:59.601" v="4753" actId="6549"/>
          <ac:spMkLst>
            <pc:docMk/>
            <pc:sldMk cId="674208249" sldId="1196"/>
            <ac:spMk id="5" creationId="{A655FFC0-E626-722D-6536-D762D3A110F1}"/>
          </ac:spMkLst>
        </pc:spChg>
        <pc:spChg chg="mod">
          <ac:chgData name="Chase Cannon" userId="9d7c4faf-7449-4c45-9e6b-26139b833534" providerId="ADAL" clId="{21265D35-5845-4172-8BBF-BEED3129CBC6}" dt="2024-01-31T23:10:25.105" v="317" actId="27636"/>
          <ac:spMkLst>
            <pc:docMk/>
            <pc:sldMk cId="674208249" sldId="1196"/>
            <ac:spMk id="6" creationId="{BB852308-A1CD-FF79-4021-805C2D03CFA0}"/>
          </ac:spMkLst>
        </pc:spChg>
        <pc:spChg chg="mod">
          <ac:chgData name="Chase Cannon" userId="9d7c4faf-7449-4c45-9e6b-26139b833534" providerId="ADAL" clId="{21265D35-5845-4172-8BBF-BEED3129CBC6}" dt="2024-01-31T23:10:09.708" v="311" actId="1076"/>
          <ac:spMkLst>
            <pc:docMk/>
            <pc:sldMk cId="674208249" sldId="1196"/>
            <ac:spMk id="7" creationId="{D6DD8B52-B965-9D32-7428-638F078609AA}"/>
          </ac:spMkLst>
        </pc:spChg>
        <pc:spChg chg="mod">
          <ac:chgData name="Chase Cannon" userId="9d7c4faf-7449-4c45-9e6b-26139b833534" providerId="ADAL" clId="{21265D35-5845-4172-8BBF-BEED3129CBC6}" dt="2024-01-31T23:10:12.595" v="312" actId="1076"/>
          <ac:spMkLst>
            <pc:docMk/>
            <pc:sldMk cId="674208249" sldId="1196"/>
            <ac:spMk id="8" creationId="{08E98308-0D51-D485-8F10-655E40177ADB}"/>
          </ac:spMkLst>
        </pc:spChg>
        <pc:picChg chg="add mod">
          <ac:chgData name="Chase Cannon" userId="9d7c4faf-7449-4c45-9e6b-26139b833534" providerId="ADAL" clId="{21265D35-5845-4172-8BBF-BEED3129CBC6}" dt="2024-01-31T23:10:21.403" v="315" actId="1076"/>
          <ac:picMkLst>
            <pc:docMk/>
            <pc:sldMk cId="674208249" sldId="1196"/>
            <ac:picMk id="1026" creationId="{154788B3-D632-47BD-AB4A-B15D2A71E256}"/>
          </ac:picMkLst>
        </pc:picChg>
      </pc:sldChg>
      <pc:sldChg chg="modSp mod">
        <pc:chgData name="Chase Cannon" userId="9d7c4faf-7449-4c45-9e6b-26139b833534" providerId="ADAL" clId="{21265D35-5845-4172-8BBF-BEED3129CBC6}" dt="2024-01-31T23:16:48.045" v="321" actId="14100"/>
        <pc:sldMkLst>
          <pc:docMk/>
          <pc:sldMk cId="111466044" sldId="1282"/>
        </pc:sldMkLst>
        <pc:spChg chg="mod">
          <ac:chgData name="Chase Cannon" userId="9d7c4faf-7449-4c45-9e6b-26139b833534" providerId="ADAL" clId="{21265D35-5845-4172-8BBF-BEED3129CBC6}" dt="2024-01-31T23:16:48.045" v="321" actId="14100"/>
          <ac:spMkLst>
            <pc:docMk/>
            <pc:sldMk cId="111466044" sldId="1282"/>
            <ac:spMk id="3" creationId="{60E95728-C1B8-D3DF-D538-5145B683102B}"/>
          </ac:spMkLst>
        </pc:spChg>
      </pc:sldChg>
      <pc:sldChg chg="modNotesTx">
        <pc:chgData name="Chase Cannon" userId="9d7c4faf-7449-4c45-9e6b-26139b833534" providerId="ADAL" clId="{21265D35-5845-4172-8BBF-BEED3129CBC6}" dt="2024-02-01T19:02:47.335" v="2275" actId="20577"/>
        <pc:sldMkLst>
          <pc:docMk/>
          <pc:sldMk cId="2893115247" sldId="1290"/>
        </pc:sldMkLst>
      </pc:sldChg>
      <pc:sldChg chg="modNotesTx">
        <pc:chgData name="Chase Cannon" userId="9d7c4faf-7449-4c45-9e6b-26139b833534" providerId="ADAL" clId="{21265D35-5845-4172-8BBF-BEED3129CBC6}" dt="2024-02-01T19:53:17.972" v="4702" actId="20577"/>
        <pc:sldMkLst>
          <pc:docMk/>
          <pc:sldMk cId="2115148450" sldId="1291"/>
        </pc:sldMkLst>
      </pc:sldChg>
      <pc:sldChg chg="modSp mod modNotesTx">
        <pc:chgData name="Chase Cannon" userId="9d7c4faf-7449-4c45-9e6b-26139b833534" providerId="ADAL" clId="{21265D35-5845-4172-8BBF-BEED3129CBC6}" dt="2024-02-01T19:04:07.116" v="2353" actId="20577"/>
        <pc:sldMkLst>
          <pc:docMk/>
          <pc:sldMk cId="2799484607" sldId="1292"/>
        </pc:sldMkLst>
        <pc:spChg chg="mod">
          <ac:chgData name="Chase Cannon" userId="9d7c4faf-7449-4c45-9e6b-26139b833534" providerId="ADAL" clId="{21265D35-5845-4172-8BBF-BEED3129CBC6}" dt="2024-01-31T23:06:35.870" v="118" actId="20577"/>
          <ac:spMkLst>
            <pc:docMk/>
            <pc:sldMk cId="2799484607" sldId="1292"/>
            <ac:spMk id="2" creationId="{9072FBEC-EC4A-B754-D6E8-A04C64EED2EC}"/>
          </ac:spMkLst>
        </pc:spChg>
      </pc:sldChg>
      <pc:sldChg chg="modSp mod modAnim modNotesTx">
        <pc:chgData name="Chase Cannon" userId="9d7c4faf-7449-4c45-9e6b-26139b833534" providerId="ADAL" clId="{21265D35-5845-4172-8BBF-BEED3129CBC6}" dt="2024-02-01T19:10:43.083" v="2966" actId="20577"/>
        <pc:sldMkLst>
          <pc:docMk/>
          <pc:sldMk cId="762197757" sldId="1293"/>
        </pc:sldMkLst>
        <pc:spChg chg="mod">
          <ac:chgData name="Chase Cannon" userId="9d7c4faf-7449-4c45-9e6b-26139b833534" providerId="ADAL" clId="{21265D35-5845-4172-8BBF-BEED3129CBC6}" dt="2024-01-31T23:00:08.644" v="98" actId="20577"/>
          <ac:spMkLst>
            <pc:docMk/>
            <pc:sldMk cId="762197757" sldId="1293"/>
            <ac:spMk id="2" creationId="{4856CA22-E15D-A466-17B1-ABE482BD8484}"/>
          </ac:spMkLst>
        </pc:spChg>
        <pc:spChg chg="mod">
          <ac:chgData name="Chase Cannon" userId="9d7c4faf-7449-4c45-9e6b-26139b833534" providerId="ADAL" clId="{21265D35-5845-4172-8BBF-BEED3129CBC6}" dt="2024-01-31T22:57:47.410" v="86" actId="113"/>
          <ac:spMkLst>
            <pc:docMk/>
            <pc:sldMk cId="762197757" sldId="1293"/>
            <ac:spMk id="3" creationId="{1033DE1A-5DB0-5A39-089B-AF4F14831728}"/>
          </ac:spMkLst>
        </pc:spChg>
        <pc:spChg chg="mod">
          <ac:chgData name="Chase Cannon" userId="9d7c4faf-7449-4c45-9e6b-26139b833534" providerId="ADAL" clId="{21265D35-5845-4172-8BBF-BEED3129CBC6}" dt="2024-01-31T22:57:34.494" v="83" actId="114"/>
          <ac:spMkLst>
            <pc:docMk/>
            <pc:sldMk cId="762197757" sldId="1293"/>
            <ac:spMk id="4" creationId="{E0AE928D-C66F-4895-AF04-5A7C18EBF9E0}"/>
          </ac:spMkLst>
        </pc:spChg>
      </pc:sldChg>
      <pc:sldChg chg="del">
        <pc:chgData name="Chase Cannon" userId="9d7c4faf-7449-4c45-9e6b-26139b833534" providerId="ADAL" clId="{21265D35-5845-4172-8BBF-BEED3129CBC6}" dt="2024-01-31T22:58:14.898" v="88" actId="47"/>
        <pc:sldMkLst>
          <pc:docMk/>
          <pc:sldMk cId="3255075227" sldId="1298"/>
        </pc:sldMkLst>
      </pc:sldChg>
      <pc:sldChg chg="del">
        <pc:chgData name="Chase Cannon" userId="9d7c4faf-7449-4c45-9e6b-26139b833534" providerId="ADAL" clId="{21265D35-5845-4172-8BBF-BEED3129CBC6}" dt="2024-01-31T22:58:14.898" v="88" actId="47"/>
        <pc:sldMkLst>
          <pc:docMk/>
          <pc:sldMk cId="3762028601" sldId="1299"/>
        </pc:sldMkLst>
      </pc:sldChg>
      <pc:sldChg chg="del">
        <pc:chgData name="Chase Cannon" userId="9d7c4faf-7449-4c45-9e6b-26139b833534" providerId="ADAL" clId="{21265D35-5845-4172-8BBF-BEED3129CBC6}" dt="2024-01-31T22:58:14.898" v="88" actId="47"/>
        <pc:sldMkLst>
          <pc:docMk/>
          <pc:sldMk cId="583591559" sldId="1300"/>
        </pc:sldMkLst>
      </pc:sldChg>
      <pc:sldChg chg="del">
        <pc:chgData name="Chase Cannon" userId="9d7c4faf-7449-4c45-9e6b-26139b833534" providerId="ADAL" clId="{21265D35-5845-4172-8BBF-BEED3129CBC6}" dt="2024-01-31T22:58:14.898" v="88" actId="47"/>
        <pc:sldMkLst>
          <pc:docMk/>
          <pc:sldMk cId="1898107102" sldId="1301"/>
        </pc:sldMkLst>
      </pc:sldChg>
      <pc:sldChg chg="modSp mod modNotesTx">
        <pc:chgData name="Chase Cannon" userId="9d7c4faf-7449-4c45-9e6b-26139b833534" providerId="ADAL" clId="{21265D35-5845-4172-8BBF-BEED3129CBC6}" dt="2024-02-01T19:17:03.179" v="3118" actId="20577"/>
        <pc:sldMkLst>
          <pc:docMk/>
          <pc:sldMk cId="3340186733" sldId="1302"/>
        </pc:sldMkLst>
        <pc:spChg chg="mod">
          <ac:chgData name="Chase Cannon" userId="9d7c4faf-7449-4c45-9e6b-26139b833534" providerId="ADAL" clId="{21265D35-5845-4172-8BBF-BEED3129CBC6}" dt="2024-02-01T19:16:13.080" v="3098" actId="20577"/>
          <ac:spMkLst>
            <pc:docMk/>
            <pc:sldMk cId="3340186733" sldId="1302"/>
            <ac:spMk id="7" creationId="{FE83601C-FEAC-0DAD-FFBE-B8E2D85110D8}"/>
          </ac:spMkLst>
        </pc:spChg>
      </pc:sldChg>
      <pc:sldChg chg="del">
        <pc:chgData name="Chase Cannon" userId="9d7c4faf-7449-4c45-9e6b-26139b833534" providerId="ADAL" clId="{21265D35-5845-4172-8BBF-BEED3129CBC6}" dt="2024-01-31T22:58:22.434" v="89" actId="47"/>
        <pc:sldMkLst>
          <pc:docMk/>
          <pc:sldMk cId="1749656072" sldId="1303"/>
        </pc:sldMkLst>
      </pc:sldChg>
      <pc:sldChg chg="modSp mod modNotesTx">
        <pc:chgData name="Chase Cannon" userId="9d7c4faf-7449-4c45-9e6b-26139b833534" providerId="ADAL" clId="{21265D35-5845-4172-8BBF-BEED3129CBC6}" dt="2024-02-01T19:21:52.486" v="3270" actId="20577"/>
        <pc:sldMkLst>
          <pc:docMk/>
          <pc:sldMk cId="4203490852" sldId="1305"/>
        </pc:sldMkLst>
        <pc:spChg chg="mod">
          <ac:chgData name="Chase Cannon" userId="9d7c4faf-7449-4c45-9e6b-26139b833534" providerId="ADAL" clId="{21265D35-5845-4172-8BBF-BEED3129CBC6}" dt="2024-02-01T19:19:28.994" v="3147" actId="1076"/>
          <ac:spMkLst>
            <pc:docMk/>
            <pc:sldMk cId="4203490852" sldId="1305"/>
            <ac:spMk id="11" creationId="{009BA588-1304-4284-BC2A-89E9FF7B1788}"/>
          </ac:spMkLst>
        </pc:spChg>
        <pc:graphicFrameChg chg="modGraphic">
          <ac:chgData name="Chase Cannon" userId="9d7c4faf-7449-4c45-9e6b-26139b833534" providerId="ADAL" clId="{21265D35-5845-4172-8BBF-BEED3129CBC6}" dt="2024-02-01T19:21:52.486" v="3270" actId="20577"/>
          <ac:graphicFrameMkLst>
            <pc:docMk/>
            <pc:sldMk cId="4203490852" sldId="1305"/>
            <ac:graphicFrameMk id="9" creationId="{570760C2-BFCA-49B7-BBA5-C4658C98410C}"/>
          </ac:graphicFrameMkLst>
        </pc:graphicFrameChg>
      </pc:sldChg>
      <pc:sldChg chg="modSp mod modAnim modNotesTx">
        <pc:chgData name="Chase Cannon" userId="9d7c4faf-7449-4c45-9e6b-26139b833534" providerId="ADAL" clId="{21265D35-5845-4172-8BBF-BEED3129CBC6}" dt="2024-02-01T19:45:50.984" v="4636" actId="20577"/>
        <pc:sldMkLst>
          <pc:docMk/>
          <pc:sldMk cId="3391257708" sldId="1306"/>
        </pc:sldMkLst>
        <pc:spChg chg="mod">
          <ac:chgData name="Chase Cannon" userId="9d7c4faf-7449-4c45-9e6b-26139b833534" providerId="ADAL" clId="{21265D35-5845-4172-8BBF-BEED3129CBC6}" dt="2024-02-01T19:36:18.368" v="4294" actId="1076"/>
          <ac:spMkLst>
            <pc:docMk/>
            <pc:sldMk cId="3391257708" sldId="1306"/>
            <ac:spMk id="4" creationId="{8142C694-4330-5B15-8CBA-C6BF61C8FC06}"/>
          </ac:spMkLst>
        </pc:spChg>
        <pc:spChg chg="mod">
          <ac:chgData name="Chase Cannon" userId="9d7c4faf-7449-4c45-9e6b-26139b833534" providerId="ADAL" clId="{21265D35-5845-4172-8BBF-BEED3129CBC6}" dt="2024-02-01T19:41:52.162" v="4359" actId="14100"/>
          <ac:spMkLst>
            <pc:docMk/>
            <pc:sldMk cId="3391257708" sldId="1306"/>
            <ac:spMk id="7" creationId="{DF0FAFF8-E54F-4CFB-84DD-73E13EC07B10}"/>
          </ac:spMkLst>
        </pc:spChg>
        <pc:graphicFrameChg chg="mod modGraphic">
          <ac:chgData name="Chase Cannon" userId="9d7c4faf-7449-4c45-9e6b-26139b833534" providerId="ADAL" clId="{21265D35-5845-4172-8BBF-BEED3129CBC6}" dt="2024-02-01T19:43:45.363" v="4406" actId="113"/>
          <ac:graphicFrameMkLst>
            <pc:docMk/>
            <pc:sldMk cId="3391257708" sldId="1306"/>
            <ac:graphicFrameMk id="5" creationId="{E208F10D-E837-45A6-895B-3A27F5D8A48D}"/>
          </ac:graphicFrameMkLst>
        </pc:graphicFrameChg>
      </pc:sldChg>
      <pc:sldChg chg="modSp add modAnim modNotesTx">
        <pc:chgData name="Chase Cannon" userId="9d7c4faf-7449-4c45-9e6b-26139b833534" providerId="ADAL" clId="{21265D35-5845-4172-8BBF-BEED3129CBC6}" dt="2024-02-01T19:10:59.769" v="2967" actId="6549"/>
        <pc:sldMkLst>
          <pc:docMk/>
          <pc:sldMk cId="2513346639" sldId="1308"/>
        </pc:sldMkLst>
        <pc:spChg chg="mod">
          <ac:chgData name="Chase Cannon" userId="9d7c4faf-7449-4c45-9e6b-26139b833534" providerId="ADAL" clId="{21265D35-5845-4172-8BBF-BEED3129CBC6}" dt="2024-01-31T23:00:11.568" v="103" actId="20577"/>
          <ac:spMkLst>
            <pc:docMk/>
            <pc:sldMk cId="2513346639" sldId="1308"/>
            <ac:spMk id="2" creationId="{4856CA22-E15D-A466-17B1-ABE482BD8484}"/>
          </ac:spMkLst>
        </pc:spChg>
        <pc:spChg chg="mod">
          <ac:chgData name="Chase Cannon" userId="9d7c4faf-7449-4c45-9e6b-26139b833534" providerId="ADAL" clId="{21265D35-5845-4172-8BBF-BEED3129CBC6}" dt="2024-01-31T22:58:38.497" v="93" actId="114"/>
          <ac:spMkLst>
            <pc:docMk/>
            <pc:sldMk cId="2513346639" sldId="1308"/>
            <ac:spMk id="3" creationId="{1033DE1A-5DB0-5A39-089B-AF4F14831728}"/>
          </ac:spMkLst>
        </pc:spChg>
      </pc:sldChg>
      <pc:sldChg chg="addSp delSp modSp new mod">
        <pc:chgData name="Chase Cannon" userId="9d7c4faf-7449-4c45-9e6b-26139b833534" providerId="ADAL" clId="{21265D35-5845-4172-8BBF-BEED3129CBC6}" dt="2024-02-01T00:08:35.291" v="598" actId="20577"/>
        <pc:sldMkLst>
          <pc:docMk/>
          <pc:sldMk cId="1413563583" sldId="1309"/>
        </pc:sldMkLst>
        <pc:spChg chg="add mod">
          <ac:chgData name="Chase Cannon" userId="9d7c4faf-7449-4c45-9e6b-26139b833534" providerId="ADAL" clId="{21265D35-5845-4172-8BBF-BEED3129CBC6}" dt="2024-02-01T00:04:47.833" v="405" actId="20577"/>
          <ac:spMkLst>
            <pc:docMk/>
            <pc:sldMk cId="1413563583" sldId="1309"/>
            <ac:spMk id="6" creationId="{6BAECF93-F94E-4391-B4CD-7AF99FE395B7}"/>
          </ac:spMkLst>
        </pc:spChg>
        <pc:spChg chg="add mod">
          <ac:chgData name="Chase Cannon" userId="9d7c4faf-7449-4c45-9e6b-26139b833534" providerId="ADAL" clId="{21265D35-5845-4172-8BBF-BEED3129CBC6}" dt="2024-02-01T00:08:35.291" v="598" actId="20577"/>
          <ac:spMkLst>
            <pc:docMk/>
            <pc:sldMk cId="1413563583" sldId="1309"/>
            <ac:spMk id="7" creationId="{4E706220-A91A-47A9-8847-0BDEB1FA456C}"/>
          </ac:spMkLst>
        </pc:spChg>
        <pc:picChg chg="add del mod">
          <ac:chgData name="Chase Cannon" userId="9d7c4faf-7449-4c45-9e6b-26139b833534" providerId="ADAL" clId="{21265D35-5845-4172-8BBF-BEED3129CBC6}" dt="2024-02-01T00:00:21.858" v="329"/>
          <ac:picMkLst>
            <pc:docMk/>
            <pc:sldMk cId="1413563583" sldId="1309"/>
            <ac:picMk id="2" creationId="{ADE6EDFE-9457-4C5B-B22E-7FD1FFEA3CE0}"/>
          </ac:picMkLst>
        </pc:picChg>
        <pc:picChg chg="add del mod">
          <ac:chgData name="Chase Cannon" userId="9d7c4faf-7449-4c45-9e6b-26139b833534" providerId="ADAL" clId="{21265D35-5845-4172-8BBF-BEED3129CBC6}" dt="2024-02-01T00:00:35.655" v="333" actId="478"/>
          <ac:picMkLst>
            <pc:docMk/>
            <pc:sldMk cId="1413563583" sldId="1309"/>
            <ac:picMk id="3" creationId="{2B143FC7-E25E-41F4-B561-F9A262C78B3D}"/>
          </ac:picMkLst>
        </pc:picChg>
        <pc:picChg chg="add del">
          <ac:chgData name="Chase Cannon" userId="9d7c4faf-7449-4c45-9e6b-26139b833534" providerId="ADAL" clId="{21265D35-5845-4172-8BBF-BEED3129CBC6}" dt="2024-02-01T00:00:40.403" v="335"/>
          <ac:picMkLst>
            <pc:docMk/>
            <pc:sldMk cId="1413563583" sldId="1309"/>
            <ac:picMk id="4" creationId="{455A7E29-E5A4-4FCF-B5E7-047EB5B45989}"/>
          </ac:picMkLst>
        </pc:picChg>
        <pc:picChg chg="add mod">
          <ac:chgData name="Chase Cannon" userId="9d7c4faf-7449-4c45-9e6b-26139b833534" providerId="ADAL" clId="{21265D35-5845-4172-8BBF-BEED3129CBC6}" dt="2024-02-01T00:06:40.981" v="582" actId="2085"/>
          <ac:picMkLst>
            <pc:docMk/>
            <pc:sldMk cId="1413563583" sldId="1309"/>
            <ac:picMk id="5" creationId="{BBD42E30-1723-4570-8142-2C7042AB12F3}"/>
          </ac:picMkLst>
        </pc:picChg>
      </pc:sldChg>
      <pc:sldChg chg="addSp delSp modSp mod modClrScheme delDesignElem chgLayout">
        <pc:chgData name="Chase Cannon" userId="9d7c4faf-7449-4c45-9e6b-26139b833534" providerId="ADAL" clId="{21265D35-5845-4172-8BBF-BEED3129CBC6}" dt="2024-02-01T19:51:16.607" v="4656" actId="6549"/>
        <pc:sldMkLst>
          <pc:docMk/>
          <pc:sldMk cId="368167441" sldId="1310"/>
        </pc:sldMkLst>
        <pc:spChg chg="mod ord">
          <ac:chgData name="Chase Cannon" userId="9d7c4faf-7449-4c45-9e6b-26139b833534" providerId="ADAL" clId="{21265D35-5845-4172-8BBF-BEED3129CBC6}" dt="2024-02-01T00:14:53.778" v="620" actId="14100"/>
          <ac:spMkLst>
            <pc:docMk/>
            <pc:sldMk cId="368167441" sldId="1310"/>
            <ac:spMk id="2" creationId="{00000000-0000-0000-0000-000000000000}"/>
          </ac:spMkLst>
        </pc:spChg>
        <pc:spChg chg="add del mod">
          <ac:chgData name="Chase Cannon" userId="9d7c4faf-7449-4c45-9e6b-26139b833534" providerId="ADAL" clId="{21265D35-5845-4172-8BBF-BEED3129CBC6}" dt="2024-02-01T00:15:37.033" v="634" actId="22"/>
          <ac:spMkLst>
            <pc:docMk/>
            <pc:sldMk cId="368167441" sldId="1310"/>
            <ac:spMk id="11" creationId="{D899072C-EA92-455D-ABCC-3FE25F3A2EEB}"/>
          </ac:spMkLst>
        </pc:spChg>
        <pc:spChg chg="add mod">
          <ac:chgData name="Chase Cannon" userId="9d7c4faf-7449-4c45-9e6b-26139b833534" providerId="ADAL" clId="{21265D35-5845-4172-8BBF-BEED3129CBC6}" dt="2024-02-01T19:51:16.607" v="4656" actId="6549"/>
          <ac:spMkLst>
            <pc:docMk/>
            <pc:sldMk cId="368167441" sldId="1310"/>
            <ac:spMk id="12" creationId="{7EE2D3B8-B40B-4AAE-95E7-240B5D1E6CA1}"/>
          </ac:spMkLst>
        </pc:spChg>
        <pc:spChg chg="add del">
          <ac:chgData name="Chase Cannon" userId="9d7c4faf-7449-4c45-9e6b-26139b833534" providerId="ADAL" clId="{21265D35-5845-4172-8BBF-BEED3129CBC6}" dt="2024-02-01T00:13:46.682" v="605" actId="700"/>
          <ac:spMkLst>
            <pc:docMk/>
            <pc:sldMk cId="368167441" sldId="1310"/>
            <ac:spMk id="15" creationId="{472E3A19-F5D5-48FC-BB9C-48C2F68F598B}"/>
          </ac:spMkLst>
        </pc:spChg>
        <pc:spChg chg="add del">
          <ac:chgData name="Chase Cannon" userId="9d7c4faf-7449-4c45-9e6b-26139b833534" providerId="ADAL" clId="{21265D35-5845-4172-8BBF-BEED3129CBC6}" dt="2024-02-01T00:13:46.682" v="605" actId="700"/>
          <ac:spMkLst>
            <pc:docMk/>
            <pc:sldMk cId="368167441" sldId="1310"/>
            <ac:spMk id="17" creationId="{7A62E32F-BB65-43A8-8EB5-92346890E549}"/>
          </ac:spMkLst>
        </pc:spChg>
        <pc:spChg chg="add del">
          <ac:chgData name="Chase Cannon" userId="9d7c4faf-7449-4c45-9e6b-26139b833534" providerId="ADAL" clId="{21265D35-5845-4172-8BBF-BEED3129CBC6}" dt="2024-02-01T00:13:46.682" v="605" actId="700"/>
          <ac:spMkLst>
            <pc:docMk/>
            <pc:sldMk cId="368167441" sldId="1310"/>
            <ac:spMk id="19" creationId="{14E91B64-9FCC-451E-AFB4-A827D6329367}"/>
          </ac:spMkLst>
        </pc:spChg>
        <pc:spChg chg="add del">
          <ac:chgData name="Chase Cannon" userId="9d7c4faf-7449-4c45-9e6b-26139b833534" providerId="ADAL" clId="{21265D35-5845-4172-8BBF-BEED3129CBC6}" dt="2024-02-01T00:13:46.682" v="605" actId="700"/>
          <ac:spMkLst>
            <pc:docMk/>
            <pc:sldMk cId="368167441" sldId="1310"/>
            <ac:spMk id="22" creationId="{827B839B-9ADE-406B-8590-F1CAEDED45A1}"/>
          </ac:spMkLst>
        </pc:spChg>
        <pc:spChg chg="add del">
          <ac:chgData name="Chase Cannon" userId="9d7c4faf-7449-4c45-9e6b-26139b833534" providerId="ADAL" clId="{21265D35-5845-4172-8BBF-BEED3129CBC6}" dt="2024-02-01T00:13:46.682" v="605" actId="700"/>
          <ac:spMkLst>
            <pc:docMk/>
            <pc:sldMk cId="368167441" sldId="1310"/>
            <ac:spMk id="23" creationId="{CFE45BF0-46DB-408C-B5F7-7B11716805D4}"/>
          </ac:spMkLst>
        </pc:spChg>
        <pc:spChg chg="add del">
          <ac:chgData name="Chase Cannon" userId="9d7c4faf-7449-4c45-9e6b-26139b833534" providerId="ADAL" clId="{21265D35-5845-4172-8BBF-BEED3129CBC6}" dt="2024-02-01T00:13:46.682" v="605" actId="700"/>
          <ac:spMkLst>
            <pc:docMk/>
            <pc:sldMk cId="368167441" sldId="1310"/>
            <ac:spMk id="24" creationId="{2AEBC8F2-97B1-41B4-93F1-2D289E197FBA}"/>
          </ac:spMkLst>
        </pc:spChg>
        <pc:spChg chg="del mod ord">
          <ac:chgData name="Chase Cannon" userId="9d7c4faf-7449-4c45-9e6b-26139b833534" providerId="ADAL" clId="{21265D35-5845-4172-8BBF-BEED3129CBC6}" dt="2024-02-01T00:15:26.620" v="630" actId="478"/>
          <ac:spMkLst>
            <pc:docMk/>
            <pc:sldMk cId="368167441" sldId="1310"/>
            <ac:spMk id="25" creationId="{00000000-0000-0000-0000-000000000000}"/>
          </ac:spMkLst>
        </pc:spChg>
        <pc:picChg chg="add mod ord">
          <ac:chgData name="Chase Cannon" userId="9d7c4faf-7449-4c45-9e6b-26139b833534" providerId="ADAL" clId="{21265D35-5845-4172-8BBF-BEED3129CBC6}" dt="2024-02-01T00:43:33.212" v="1960" actId="1076"/>
          <ac:picMkLst>
            <pc:docMk/>
            <pc:sldMk cId="368167441" sldId="1310"/>
            <ac:picMk id="4" creationId="{42ABE9DD-F9E0-4103-AFEC-DBD08F7F6150}"/>
          </ac:picMkLst>
        </pc:picChg>
      </pc:sldChg>
    </pc:docChg>
  </pc:docChgLst>
  <pc:docChgLst>
    <pc:chgData name="Chase Cannon" userId="9d7c4faf-7449-4c45-9e6b-26139b833534" providerId="ADAL" clId="{D0756226-4CD9-DE4B-AE86-AC3B06A72C5B}"/>
    <pc:docChg chg="custSel addSld delSld modSld sldOrd">
      <pc:chgData name="Chase Cannon" userId="9d7c4faf-7449-4c45-9e6b-26139b833534" providerId="ADAL" clId="{D0756226-4CD9-DE4B-AE86-AC3B06A72C5B}" dt="2024-02-01T06:46:22.807" v="941"/>
      <pc:docMkLst>
        <pc:docMk/>
      </pc:docMkLst>
      <pc:sldChg chg="modSp mod">
        <pc:chgData name="Chase Cannon" userId="9d7c4faf-7449-4c45-9e6b-26139b833534" providerId="ADAL" clId="{D0756226-4CD9-DE4B-AE86-AC3B06A72C5B}" dt="2024-02-01T06:42:41.766" v="935" actId="12"/>
        <pc:sldMkLst>
          <pc:docMk/>
          <pc:sldMk cId="1935589255" sldId="262"/>
        </pc:sldMkLst>
        <pc:spChg chg="mod">
          <ac:chgData name="Chase Cannon" userId="9d7c4faf-7449-4c45-9e6b-26139b833534" providerId="ADAL" clId="{D0756226-4CD9-DE4B-AE86-AC3B06A72C5B}" dt="2024-02-01T06:42:41.766" v="935" actId="12"/>
          <ac:spMkLst>
            <pc:docMk/>
            <pc:sldMk cId="1935589255" sldId="262"/>
            <ac:spMk id="6" creationId="{9575A72A-F671-9241-38E6-48BA57E0A851}"/>
          </ac:spMkLst>
        </pc:spChg>
      </pc:sldChg>
      <pc:sldChg chg="del">
        <pc:chgData name="Chase Cannon" userId="9d7c4faf-7449-4c45-9e6b-26139b833534" providerId="ADAL" clId="{D0756226-4CD9-DE4B-AE86-AC3B06A72C5B}" dt="2024-02-01T06:39:55.741" v="891" actId="2696"/>
        <pc:sldMkLst>
          <pc:docMk/>
          <pc:sldMk cId="525126259" sldId="266"/>
        </pc:sldMkLst>
      </pc:sldChg>
      <pc:sldChg chg="del">
        <pc:chgData name="Chase Cannon" userId="9d7c4faf-7449-4c45-9e6b-26139b833534" providerId="ADAL" clId="{D0756226-4CD9-DE4B-AE86-AC3B06A72C5B}" dt="2024-02-01T06:04:43.292" v="2" actId="2696"/>
        <pc:sldMkLst>
          <pc:docMk/>
          <pc:sldMk cId="3837121120" sldId="268"/>
        </pc:sldMkLst>
      </pc:sldChg>
      <pc:sldChg chg="del">
        <pc:chgData name="Chase Cannon" userId="9d7c4faf-7449-4c45-9e6b-26139b833534" providerId="ADAL" clId="{D0756226-4CD9-DE4B-AE86-AC3B06A72C5B}" dt="2024-02-01T06:02:38.070" v="0" actId="2696"/>
        <pc:sldMkLst>
          <pc:docMk/>
          <pc:sldMk cId="2138446338" sldId="284"/>
        </pc:sldMkLst>
      </pc:sldChg>
      <pc:sldChg chg="modSp mod">
        <pc:chgData name="Chase Cannon" userId="9d7c4faf-7449-4c45-9e6b-26139b833534" providerId="ADAL" clId="{D0756226-4CD9-DE4B-AE86-AC3B06A72C5B}" dt="2024-02-01T06:21:59.839" v="190" actId="403"/>
        <pc:sldMkLst>
          <pc:docMk/>
          <pc:sldMk cId="2838692887" sldId="413"/>
        </pc:sldMkLst>
        <pc:spChg chg="mod">
          <ac:chgData name="Chase Cannon" userId="9d7c4faf-7449-4c45-9e6b-26139b833534" providerId="ADAL" clId="{D0756226-4CD9-DE4B-AE86-AC3B06A72C5B}" dt="2024-02-01T06:21:59.839" v="190" actId="403"/>
          <ac:spMkLst>
            <pc:docMk/>
            <pc:sldMk cId="2838692887" sldId="413"/>
            <ac:spMk id="2" creationId="{00000000-0000-0000-0000-000000000000}"/>
          </ac:spMkLst>
        </pc:spChg>
      </pc:sldChg>
      <pc:sldChg chg="modAnim modNotesTx">
        <pc:chgData name="Chase Cannon" userId="9d7c4faf-7449-4c45-9e6b-26139b833534" providerId="ADAL" clId="{D0756226-4CD9-DE4B-AE86-AC3B06A72C5B}" dt="2024-02-01T06:29:57.481" v="501"/>
        <pc:sldMkLst>
          <pc:docMk/>
          <pc:sldMk cId="1406003659" sldId="1185"/>
        </pc:sldMkLst>
      </pc:sldChg>
      <pc:sldChg chg="del">
        <pc:chgData name="Chase Cannon" userId="9d7c4faf-7449-4c45-9e6b-26139b833534" providerId="ADAL" clId="{D0756226-4CD9-DE4B-AE86-AC3B06A72C5B}" dt="2024-02-01T06:33:07.201" v="506" actId="2696"/>
        <pc:sldMkLst>
          <pc:docMk/>
          <pc:sldMk cId="111466044" sldId="1282"/>
        </pc:sldMkLst>
      </pc:sldChg>
      <pc:sldChg chg="modSp mod">
        <pc:chgData name="Chase Cannon" userId="9d7c4faf-7449-4c45-9e6b-26139b833534" providerId="ADAL" clId="{D0756226-4CD9-DE4B-AE86-AC3B06A72C5B}" dt="2024-02-01T06:23:00.671" v="204" actId="20577"/>
        <pc:sldMkLst>
          <pc:docMk/>
          <pc:sldMk cId="1620546302" sldId="1288"/>
        </pc:sldMkLst>
        <pc:spChg chg="mod">
          <ac:chgData name="Chase Cannon" userId="9d7c4faf-7449-4c45-9e6b-26139b833534" providerId="ADAL" clId="{D0756226-4CD9-DE4B-AE86-AC3B06A72C5B}" dt="2024-02-01T06:23:00.671" v="204" actId="20577"/>
          <ac:spMkLst>
            <pc:docMk/>
            <pc:sldMk cId="1620546302" sldId="1288"/>
            <ac:spMk id="2" creationId="{CA918989-6397-3F86-2E9A-6E8363FAEE1B}"/>
          </ac:spMkLst>
        </pc:spChg>
      </pc:sldChg>
      <pc:sldChg chg="addSp modSp mod">
        <pc:chgData name="Chase Cannon" userId="9d7c4faf-7449-4c45-9e6b-26139b833534" providerId="ADAL" clId="{D0756226-4CD9-DE4B-AE86-AC3B06A72C5B}" dt="2024-02-01T06:28:04.812" v="499" actId="1076"/>
        <pc:sldMkLst>
          <pc:docMk/>
          <pc:sldMk cId="4238433905" sldId="1289"/>
        </pc:sldMkLst>
        <pc:spChg chg="mod">
          <ac:chgData name="Chase Cannon" userId="9d7c4faf-7449-4c45-9e6b-26139b833534" providerId="ADAL" clId="{D0756226-4CD9-DE4B-AE86-AC3B06A72C5B}" dt="2024-02-01T06:21:46.692" v="184" actId="403"/>
          <ac:spMkLst>
            <pc:docMk/>
            <pc:sldMk cId="4238433905" sldId="1289"/>
            <ac:spMk id="2" creationId="{F14554BB-9D1D-3981-07C0-75DF382C7E61}"/>
          </ac:spMkLst>
        </pc:spChg>
        <pc:spChg chg="add mod">
          <ac:chgData name="Chase Cannon" userId="9d7c4faf-7449-4c45-9e6b-26139b833534" providerId="ADAL" clId="{D0756226-4CD9-DE4B-AE86-AC3B06A72C5B}" dt="2024-02-01T06:28:04.812" v="499" actId="1076"/>
          <ac:spMkLst>
            <pc:docMk/>
            <pc:sldMk cId="4238433905" sldId="1289"/>
            <ac:spMk id="4" creationId="{10A76FDE-6663-B2D6-F179-01C050A3713D}"/>
          </ac:spMkLst>
        </pc:spChg>
      </pc:sldChg>
      <pc:sldChg chg="ord">
        <pc:chgData name="Chase Cannon" userId="9d7c4faf-7449-4c45-9e6b-26139b833534" providerId="ADAL" clId="{D0756226-4CD9-DE4B-AE86-AC3B06A72C5B}" dt="2024-02-01T06:11:29.590" v="3" actId="20578"/>
        <pc:sldMkLst>
          <pc:docMk/>
          <pc:sldMk cId="2893115247" sldId="1290"/>
        </pc:sldMkLst>
      </pc:sldChg>
      <pc:sldChg chg="modSp mod modAnim">
        <pc:chgData name="Chase Cannon" userId="9d7c4faf-7449-4c45-9e6b-26139b833534" providerId="ADAL" clId="{D0756226-4CD9-DE4B-AE86-AC3B06A72C5B}" dt="2024-02-01T06:32:19.416" v="505" actId="20577"/>
        <pc:sldMkLst>
          <pc:docMk/>
          <pc:sldMk cId="762197757" sldId="1293"/>
        </pc:sldMkLst>
        <pc:spChg chg="mod">
          <ac:chgData name="Chase Cannon" userId="9d7c4faf-7449-4c45-9e6b-26139b833534" providerId="ADAL" clId="{D0756226-4CD9-DE4B-AE86-AC3B06A72C5B}" dt="2024-02-01T06:32:19.416" v="505" actId="20577"/>
          <ac:spMkLst>
            <pc:docMk/>
            <pc:sldMk cId="762197757" sldId="1293"/>
            <ac:spMk id="3" creationId="{1033DE1A-5DB0-5A39-089B-AF4F14831728}"/>
          </ac:spMkLst>
        </pc:spChg>
      </pc:sldChg>
      <pc:sldChg chg="modSp mod modTransition">
        <pc:chgData name="Chase Cannon" userId="9d7c4faf-7449-4c45-9e6b-26139b833534" providerId="ADAL" clId="{D0756226-4CD9-DE4B-AE86-AC3B06A72C5B}" dt="2024-02-01T06:46:22.807" v="941"/>
        <pc:sldMkLst>
          <pc:docMk/>
          <pc:sldMk cId="3340186733" sldId="1302"/>
        </pc:sldMkLst>
        <pc:spChg chg="mod">
          <ac:chgData name="Chase Cannon" userId="9d7c4faf-7449-4c45-9e6b-26139b833534" providerId="ADAL" clId="{D0756226-4CD9-DE4B-AE86-AC3B06A72C5B}" dt="2024-02-01T06:13:13.160" v="6" actId="20577"/>
          <ac:spMkLst>
            <pc:docMk/>
            <pc:sldMk cId="3340186733" sldId="1302"/>
            <ac:spMk id="7" creationId="{FE83601C-FEAC-0DAD-FFBE-B8E2D85110D8}"/>
          </ac:spMkLst>
        </pc:spChg>
      </pc:sldChg>
      <pc:sldChg chg="modSp mod">
        <pc:chgData name="Chase Cannon" userId="9d7c4faf-7449-4c45-9e6b-26139b833534" providerId="ADAL" clId="{D0756226-4CD9-DE4B-AE86-AC3B06A72C5B}" dt="2024-02-01T06:12:33.076" v="4" actId="207"/>
        <pc:sldMkLst>
          <pc:docMk/>
          <pc:sldMk cId="2513346639" sldId="1308"/>
        </pc:sldMkLst>
        <pc:spChg chg="mod">
          <ac:chgData name="Chase Cannon" userId="9d7c4faf-7449-4c45-9e6b-26139b833534" providerId="ADAL" clId="{D0756226-4CD9-DE4B-AE86-AC3B06A72C5B}" dt="2024-02-01T06:12:33.076" v="4" actId="207"/>
          <ac:spMkLst>
            <pc:docMk/>
            <pc:sldMk cId="2513346639" sldId="1308"/>
            <ac:spMk id="3" creationId="{1033DE1A-5DB0-5A39-089B-AF4F14831728}"/>
          </ac:spMkLst>
        </pc:spChg>
      </pc:sldChg>
      <pc:sldChg chg="modSp mod">
        <pc:chgData name="Chase Cannon" userId="9d7c4faf-7449-4c45-9e6b-26139b833534" providerId="ADAL" clId="{D0756226-4CD9-DE4B-AE86-AC3B06A72C5B}" dt="2024-02-01T06:21:36.971" v="182" actId="1037"/>
        <pc:sldMkLst>
          <pc:docMk/>
          <pc:sldMk cId="368167441" sldId="1310"/>
        </pc:sldMkLst>
        <pc:spChg chg="mod">
          <ac:chgData name="Chase Cannon" userId="9d7c4faf-7449-4c45-9e6b-26139b833534" providerId="ADAL" clId="{D0756226-4CD9-DE4B-AE86-AC3B06A72C5B}" dt="2024-02-01T06:21:36.971" v="182" actId="1037"/>
          <ac:spMkLst>
            <pc:docMk/>
            <pc:sldMk cId="368167441" sldId="1310"/>
            <ac:spMk id="2" creationId="{00000000-0000-0000-0000-000000000000}"/>
          </ac:spMkLst>
        </pc:spChg>
      </pc:sldChg>
      <pc:sldChg chg="delSp modSp add mod modTransition modNotesTx">
        <pc:chgData name="Chase Cannon" userId="9d7c4faf-7449-4c45-9e6b-26139b833534" providerId="ADAL" clId="{D0756226-4CD9-DE4B-AE86-AC3B06A72C5B}" dt="2024-02-01T06:43:09.764" v="940" actId="12"/>
        <pc:sldMkLst>
          <pc:docMk/>
          <pc:sldMk cId="2071075939" sldId="1311"/>
        </pc:sldMkLst>
        <pc:spChg chg="mod">
          <ac:chgData name="Chase Cannon" userId="9d7c4faf-7449-4c45-9e6b-26139b833534" providerId="ADAL" clId="{D0756226-4CD9-DE4B-AE86-AC3B06A72C5B}" dt="2024-02-01T06:37:46.583" v="701" actId="20577"/>
          <ac:spMkLst>
            <pc:docMk/>
            <pc:sldMk cId="2071075939" sldId="1311"/>
            <ac:spMk id="4" creationId="{64E6B64A-7DD4-8F08-AB03-7BAA110B3AC8}"/>
          </ac:spMkLst>
        </pc:spChg>
        <pc:spChg chg="mod">
          <ac:chgData name="Chase Cannon" userId="9d7c4faf-7449-4c45-9e6b-26139b833534" providerId="ADAL" clId="{D0756226-4CD9-DE4B-AE86-AC3B06A72C5B}" dt="2024-02-01T06:39:53.698" v="890" actId="1076"/>
          <ac:spMkLst>
            <pc:docMk/>
            <pc:sldMk cId="2071075939" sldId="1311"/>
            <ac:spMk id="6" creationId="{D4E621FC-BA6E-C456-4C02-25F6C02BA040}"/>
          </ac:spMkLst>
        </pc:spChg>
        <pc:spChg chg="mod">
          <ac:chgData name="Chase Cannon" userId="9d7c4faf-7449-4c45-9e6b-26139b833534" providerId="ADAL" clId="{D0756226-4CD9-DE4B-AE86-AC3B06A72C5B}" dt="2024-02-01T06:43:09.764" v="940" actId="12"/>
          <ac:spMkLst>
            <pc:docMk/>
            <pc:sldMk cId="2071075939" sldId="1311"/>
            <ac:spMk id="7" creationId="{0EDC9119-44C8-B318-DEC5-3459BACB087B}"/>
          </ac:spMkLst>
        </pc:spChg>
        <pc:picChg chg="del">
          <ac:chgData name="Chase Cannon" userId="9d7c4faf-7449-4c45-9e6b-26139b833534" providerId="ADAL" clId="{D0756226-4CD9-DE4B-AE86-AC3B06A72C5B}" dt="2024-02-01T06:16:08.183" v="8" actId="478"/>
          <ac:picMkLst>
            <pc:docMk/>
            <pc:sldMk cId="2071075939" sldId="1311"/>
            <ac:picMk id="1026" creationId="{5C204AEF-9F99-E09F-6091-06EE67B74FBA}"/>
          </ac:picMkLst>
        </pc:picChg>
      </pc:sldChg>
      <pc:sldMasterChg chg="delSldLayout">
        <pc:chgData name="Chase Cannon" userId="9d7c4faf-7449-4c45-9e6b-26139b833534" providerId="ADAL" clId="{D0756226-4CD9-DE4B-AE86-AC3B06A72C5B}" dt="2024-02-01T06:02:38.078" v="1" actId="2696"/>
        <pc:sldMasterMkLst>
          <pc:docMk/>
          <pc:sldMasterMk cId="1650172275" sldId="2147483648"/>
        </pc:sldMasterMkLst>
        <pc:sldLayoutChg chg="del">
          <pc:chgData name="Chase Cannon" userId="9d7c4faf-7449-4c45-9e6b-26139b833534" providerId="ADAL" clId="{D0756226-4CD9-DE4B-AE86-AC3B06A72C5B}" dt="2024-02-01T06:02:38.078" v="1" actId="2696"/>
          <pc:sldLayoutMkLst>
            <pc:docMk/>
            <pc:sldMasterMk cId="1650172275" sldId="2147483648"/>
            <pc:sldLayoutMk cId="3746781195" sldId="214748370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4484B-2009-1F48-B8F5-31EE86DE87F3}"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E44751-F8BA-C14F-A565-454E6E76B2F4}" type="slidenum">
              <a:rPr lang="en-US" smtClean="0"/>
              <a:t>‹#›</a:t>
            </a:fld>
            <a:endParaRPr lang="en-US"/>
          </a:p>
        </p:txBody>
      </p:sp>
    </p:spTree>
    <p:extLst>
      <p:ext uri="{BB962C8B-B14F-4D97-AF65-F5344CB8AC3E}">
        <p14:creationId xmlns:p14="http://schemas.microsoft.com/office/powerpoint/2010/main" val="248008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None/>
            </a:pPr>
            <a:endParaRPr lang="en-US" sz="1400" b="1" dirty="0">
              <a:solidFill>
                <a:schemeClr val="bg2"/>
              </a:solidFill>
            </a:endParaRPr>
          </a:p>
        </p:txBody>
      </p:sp>
      <p:sp>
        <p:nvSpPr>
          <p:cNvPr id="4" name="Slide Number Placeholder 3"/>
          <p:cNvSpPr>
            <a:spLocks noGrp="1"/>
          </p:cNvSpPr>
          <p:nvPr>
            <p:ph type="sldNum" sz="quarter" idx="10"/>
          </p:nvPr>
        </p:nvSpPr>
        <p:spPr/>
        <p:txBody>
          <a:bodyPr/>
          <a:lstStyle/>
          <a:p>
            <a:fld id="{486EEFF6-F46E-4229-A843-8A47D8B96D3C}" type="slidenum">
              <a:rPr lang="en-US" smtClean="0"/>
              <a:pPr/>
              <a:t>2</a:t>
            </a:fld>
            <a:endParaRPr lang="en-US" dirty="0"/>
          </a:p>
        </p:txBody>
      </p:sp>
    </p:spTree>
    <p:extLst>
      <p:ext uri="{BB962C8B-B14F-4D97-AF65-F5344CB8AC3E}">
        <p14:creationId xmlns:p14="http://schemas.microsoft.com/office/powerpoint/2010/main" val="841852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E44751-F8BA-C14F-A565-454E6E76B2F4}" type="slidenum">
              <a:rPr lang="en-US" smtClean="0"/>
              <a:t>14</a:t>
            </a:fld>
            <a:endParaRPr lang="en-US"/>
          </a:p>
        </p:txBody>
      </p:sp>
    </p:spTree>
    <p:extLst>
      <p:ext uri="{BB962C8B-B14F-4D97-AF65-F5344CB8AC3E}">
        <p14:creationId xmlns:p14="http://schemas.microsoft.com/office/powerpoint/2010/main" val="62457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08727-FB23-2D47-7292-6417111A9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B7BD5-7673-81E0-FD35-92E96C6213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42C61-E9EF-AB9E-40BF-5E6D1B77AE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0809EA-5601-6481-CA77-EAA861C178EA}"/>
              </a:ext>
            </a:extLst>
          </p:cNvPr>
          <p:cNvSpPr>
            <a:spLocks noGrp="1"/>
          </p:cNvSpPr>
          <p:nvPr>
            <p:ph type="sldNum" sz="quarter" idx="5"/>
          </p:nvPr>
        </p:nvSpPr>
        <p:spPr/>
        <p:txBody>
          <a:bodyPr/>
          <a:lstStyle/>
          <a:p>
            <a:fld id="{FDE44751-F8BA-C14F-A565-454E6E76B2F4}" type="slidenum">
              <a:rPr lang="en-US" smtClean="0"/>
              <a:t>15</a:t>
            </a:fld>
            <a:endParaRPr lang="en-US"/>
          </a:p>
        </p:txBody>
      </p:sp>
    </p:spTree>
    <p:extLst>
      <p:ext uri="{BB962C8B-B14F-4D97-AF65-F5344CB8AC3E}">
        <p14:creationId xmlns:p14="http://schemas.microsoft.com/office/powerpoint/2010/main" val="536186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68095-A052-358F-FCB1-B0B70D2BC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DE943-AC40-407B-F206-27111FE55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739A49-C3E9-4F4F-6AF6-374EB0C16F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CA1192-72DC-2D41-C790-699F473DFDC3}"/>
              </a:ext>
            </a:extLst>
          </p:cNvPr>
          <p:cNvSpPr>
            <a:spLocks noGrp="1"/>
          </p:cNvSpPr>
          <p:nvPr>
            <p:ph type="sldNum" sz="quarter" idx="5"/>
          </p:nvPr>
        </p:nvSpPr>
        <p:spPr/>
        <p:txBody>
          <a:bodyPr/>
          <a:lstStyle/>
          <a:p>
            <a:fld id="{FDE44751-F8BA-C14F-A565-454E6E76B2F4}" type="slidenum">
              <a:rPr lang="en-US" smtClean="0"/>
              <a:t>16</a:t>
            </a:fld>
            <a:endParaRPr lang="en-US"/>
          </a:p>
        </p:txBody>
      </p:sp>
    </p:spTree>
    <p:extLst>
      <p:ext uri="{BB962C8B-B14F-4D97-AF65-F5344CB8AC3E}">
        <p14:creationId xmlns:p14="http://schemas.microsoft.com/office/powerpoint/2010/main" val="1317844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20838-2B1D-EDF5-2D0C-664B8E204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4ECC1-F7C1-00AD-E37F-40FE122B4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0D1D01-05A4-BF35-C6EE-07A6940138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378469-74C3-044D-59B7-319D465AF901}"/>
              </a:ext>
            </a:extLst>
          </p:cNvPr>
          <p:cNvSpPr>
            <a:spLocks noGrp="1"/>
          </p:cNvSpPr>
          <p:nvPr>
            <p:ph type="sldNum" sz="quarter" idx="5"/>
          </p:nvPr>
        </p:nvSpPr>
        <p:spPr/>
        <p:txBody>
          <a:bodyPr/>
          <a:lstStyle/>
          <a:p>
            <a:fld id="{FDE44751-F8BA-C14F-A565-454E6E76B2F4}" type="slidenum">
              <a:rPr lang="en-US" smtClean="0"/>
              <a:t>17</a:t>
            </a:fld>
            <a:endParaRPr lang="en-US"/>
          </a:p>
        </p:txBody>
      </p:sp>
    </p:spTree>
    <p:extLst>
      <p:ext uri="{BB962C8B-B14F-4D97-AF65-F5344CB8AC3E}">
        <p14:creationId xmlns:p14="http://schemas.microsoft.com/office/powerpoint/2010/main" val="3941685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1: denominator is all people diagnosed with mpox</a:t>
            </a:r>
          </a:p>
          <a:p>
            <a:r>
              <a:rPr lang="en-US" dirty="0"/>
              <a:t>Bullet 2: denominator is all PWH vs all Pw/</a:t>
            </a:r>
            <a:r>
              <a:rPr lang="en-US" dirty="0" err="1"/>
              <a:t>oH</a:t>
            </a:r>
            <a:endParaRPr lang="en-US" dirty="0"/>
          </a:p>
          <a:p>
            <a:r>
              <a:rPr lang="en-US" dirty="0"/>
              <a:t>Sens higher, PPV a little lower</a:t>
            </a:r>
          </a:p>
        </p:txBody>
      </p:sp>
      <p:sp>
        <p:nvSpPr>
          <p:cNvPr id="4" name="Slide Number Placeholder 3"/>
          <p:cNvSpPr>
            <a:spLocks noGrp="1"/>
          </p:cNvSpPr>
          <p:nvPr>
            <p:ph type="sldNum" sz="quarter" idx="5"/>
          </p:nvPr>
        </p:nvSpPr>
        <p:spPr/>
        <p:txBody>
          <a:bodyPr/>
          <a:lstStyle/>
          <a:p>
            <a:fld id="{85D4CE28-94A5-F24B-8C97-5021481CAA28}" type="slidenum">
              <a:rPr lang="en-US" smtClean="0"/>
              <a:t>21</a:t>
            </a:fld>
            <a:endParaRPr lang="en-US"/>
          </a:p>
        </p:txBody>
      </p:sp>
    </p:spTree>
    <p:extLst>
      <p:ext uri="{BB962C8B-B14F-4D97-AF65-F5344CB8AC3E}">
        <p14:creationId xmlns:p14="http://schemas.microsoft.com/office/powerpoint/2010/main" val="3675754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pull results together and why do I think this is important for the field?</a:t>
            </a:r>
          </a:p>
        </p:txBody>
      </p:sp>
      <p:sp>
        <p:nvSpPr>
          <p:cNvPr id="4" name="Slide Number Placeholder 3"/>
          <p:cNvSpPr>
            <a:spLocks noGrp="1"/>
          </p:cNvSpPr>
          <p:nvPr>
            <p:ph type="sldNum" sz="quarter" idx="5"/>
          </p:nvPr>
        </p:nvSpPr>
        <p:spPr/>
        <p:txBody>
          <a:bodyPr/>
          <a:lstStyle/>
          <a:p>
            <a:fld id="{FDE44751-F8BA-C14F-A565-454E6E76B2F4}" type="slidenum">
              <a:rPr lang="en-US" smtClean="0"/>
              <a:t>22</a:t>
            </a:fld>
            <a:endParaRPr lang="en-US"/>
          </a:p>
        </p:txBody>
      </p:sp>
    </p:spTree>
    <p:extLst>
      <p:ext uri="{BB962C8B-B14F-4D97-AF65-F5344CB8AC3E}">
        <p14:creationId xmlns:p14="http://schemas.microsoft.com/office/powerpoint/2010/main" val="1863420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47E3F-5B50-496D-00A9-1C5A555D1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F6E5C-81BC-3577-A307-58D09A401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B2A3E-ADB6-CB1A-BAA5-03484BB57E77}"/>
              </a:ext>
            </a:extLst>
          </p:cNvPr>
          <p:cNvSpPr>
            <a:spLocks noGrp="1"/>
          </p:cNvSpPr>
          <p:nvPr>
            <p:ph type="body" idx="1"/>
          </p:nvPr>
        </p:nvSpPr>
        <p:spPr/>
        <p:txBody>
          <a:bodyPr/>
          <a:lstStyle/>
          <a:p>
            <a:r>
              <a:rPr lang="en-US" dirty="0"/>
              <a:t>Most evidence from animal challenge models, which is why STOMP</a:t>
            </a:r>
          </a:p>
          <a:p>
            <a:r>
              <a:rPr lang="en-US" dirty="0"/>
              <a:t>Illness severity: severe defined as pain requiring narcotics or lidocaine, rectal bleeding, tenesmus or proctitis, phimosis, difficulty swallowing, &gt;=100 lesions, hospitalization, c/f bacterial superinfection</a:t>
            </a:r>
          </a:p>
          <a:p>
            <a:r>
              <a:rPr lang="en-US" dirty="0"/>
              <a:t>Adjustment variables: age, race/ethnicity, HIV status, year of last SHC visit, meth use in last year, GC or syphilis in last year, &gt;10 partners in last year. All covariates sig in bivariate model except for race/eth</a:t>
            </a:r>
          </a:p>
        </p:txBody>
      </p:sp>
      <p:sp>
        <p:nvSpPr>
          <p:cNvPr id="4" name="Slide Number Placeholder 3">
            <a:extLst>
              <a:ext uri="{FF2B5EF4-FFF2-40B4-BE49-F238E27FC236}">
                <a16:creationId xmlns:a16="http://schemas.microsoft.com/office/drawing/2014/main" id="{F0496880-C460-3F37-3624-A5E9C6D3C51E}"/>
              </a:ext>
            </a:extLst>
          </p:cNvPr>
          <p:cNvSpPr>
            <a:spLocks noGrp="1"/>
          </p:cNvSpPr>
          <p:nvPr>
            <p:ph type="sldNum" sz="quarter" idx="5"/>
          </p:nvPr>
        </p:nvSpPr>
        <p:spPr/>
        <p:txBody>
          <a:bodyPr/>
          <a:lstStyle/>
          <a:p>
            <a:fld id="{FDE44751-F8BA-C14F-A565-454E6E76B2F4}" type="slidenum">
              <a:rPr lang="en-US" smtClean="0"/>
              <a:t>24</a:t>
            </a:fld>
            <a:endParaRPr lang="en-US"/>
          </a:p>
        </p:txBody>
      </p:sp>
    </p:spTree>
    <p:extLst>
      <p:ext uri="{BB962C8B-B14F-4D97-AF65-F5344CB8AC3E}">
        <p14:creationId xmlns:p14="http://schemas.microsoft.com/office/powerpoint/2010/main" val="2714569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47E3F-5B50-496D-00A9-1C5A555D1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F6E5C-81BC-3577-A307-58D09A401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B2A3E-ADB6-CB1A-BAA5-03484BB57E77}"/>
              </a:ext>
            </a:extLst>
          </p:cNvPr>
          <p:cNvSpPr>
            <a:spLocks noGrp="1"/>
          </p:cNvSpPr>
          <p:nvPr>
            <p:ph type="body" idx="1"/>
          </p:nvPr>
        </p:nvSpPr>
        <p:spPr/>
        <p:txBody>
          <a:bodyPr/>
          <a:lstStyle/>
          <a:p>
            <a:r>
              <a:rPr lang="en-US" dirty="0"/>
              <a:t>Attempted to oversample race/ethnicity groups – mostly successful apart from those with other/</a:t>
            </a:r>
            <a:r>
              <a:rPr lang="en-US" dirty="0" err="1"/>
              <a:t>unk</a:t>
            </a:r>
            <a:r>
              <a:rPr lang="en-US" dirty="0"/>
              <a:t> race/eth</a:t>
            </a:r>
          </a:p>
        </p:txBody>
      </p:sp>
      <p:sp>
        <p:nvSpPr>
          <p:cNvPr id="4" name="Slide Number Placeholder 3">
            <a:extLst>
              <a:ext uri="{FF2B5EF4-FFF2-40B4-BE49-F238E27FC236}">
                <a16:creationId xmlns:a16="http://schemas.microsoft.com/office/drawing/2014/main" id="{F0496880-C460-3F37-3624-A5E9C6D3C51E}"/>
              </a:ext>
            </a:extLst>
          </p:cNvPr>
          <p:cNvSpPr>
            <a:spLocks noGrp="1"/>
          </p:cNvSpPr>
          <p:nvPr>
            <p:ph type="sldNum" sz="quarter" idx="5"/>
          </p:nvPr>
        </p:nvSpPr>
        <p:spPr/>
        <p:txBody>
          <a:bodyPr/>
          <a:lstStyle/>
          <a:p>
            <a:fld id="{FDE44751-F8BA-C14F-A565-454E6E76B2F4}" type="slidenum">
              <a:rPr lang="en-US" smtClean="0"/>
              <a:t>25</a:t>
            </a:fld>
            <a:endParaRPr lang="en-US"/>
          </a:p>
        </p:txBody>
      </p:sp>
    </p:spTree>
    <p:extLst>
      <p:ext uri="{BB962C8B-B14F-4D97-AF65-F5344CB8AC3E}">
        <p14:creationId xmlns:p14="http://schemas.microsoft.com/office/powerpoint/2010/main" val="3827234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47E3F-5B50-496D-00A9-1C5A555D1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F6E5C-81BC-3577-A307-58D09A401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B2A3E-ADB6-CB1A-BAA5-03484BB57E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I’m showing data from the 65 patients with severe mpox. The table is a bit complex, but to orient you: across the top is median days to either symptom improvement or illness resolution and the difference in days compared to the referent group of people who did not receive treatment. The 3 comparison groups are persons who receive any tecovirimat, those who got early treatment or those who were treated later. Overall tecovirimat seemed to reduce the number od days to </a:t>
            </a:r>
            <a:r>
              <a:rPr lang="en-US" dirty="0" err="1"/>
              <a:t>sx</a:t>
            </a:r>
            <a:r>
              <a:rPr lang="en-US" dirty="0"/>
              <a:t> improvement and illness resolution, except for those who were treated late. CLICK. </a:t>
            </a:r>
          </a:p>
          <a:p>
            <a:endParaRPr lang="en-US" dirty="0"/>
          </a:p>
          <a:p>
            <a:r>
              <a:rPr lang="en-US" dirty="0"/>
              <a:t>The statistically significant result here is that people with severe mpox who were treated within 5d of </a:t>
            </a:r>
            <a:r>
              <a:rPr lang="en-US" dirty="0" err="1"/>
              <a:t>sx</a:t>
            </a:r>
            <a:r>
              <a:rPr lang="en-US" dirty="0"/>
              <a:t> onset saw improvement nearly 8d faster than people who were not treated. In the adjusted logistic regression models, this remained significant for severe disease. For non-severe mpox, younger age and MSM identity were </a:t>
            </a:r>
            <a:r>
              <a:rPr lang="en-US" dirty="0" err="1"/>
              <a:t>a/w</a:t>
            </a:r>
            <a:r>
              <a:rPr lang="en-US" dirty="0"/>
              <a:t> shorter time to illness resolution. </a:t>
            </a:r>
          </a:p>
        </p:txBody>
      </p:sp>
      <p:sp>
        <p:nvSpPr>
          <p:cNvPr id="4" name="Slide Number Placeholder 3">
            <a:extLst>
              <a:ext uri="{FF2B5EF4-FFF2-40B4-BE49-F238E27FC236}">
                <a16:creationId xmlns:a16="http://schemas.microsoft.com/office/drawing/2014/main" id="{F0496880-C460-3F37-3624-A5E9C6D3C51E}"/>
              </a:ext>
            </a:extLst>
          </p:cNvPr>
          <p:cNvSpPr>
            <a:spLocks noGrp="1"/>
          </p:cNvSpPr>
          <p:nvPr>
            <p:ph type="sldNum" sz="quarter" idx="5"/>
          </p:nvPr>
        </p:nvSpPr>
        <p:spPr/>
        <p:txBody>
          <a:bodyPr/>
          <a:lstStyle/>
          <a:p>
            <a:fld id="{FDE44751-F8BA-C14F-A565-454E6E76B2F4}" type="slidenum">
              <a:rPr lang="en-US" smtClean="0"/>
              <a:t>26</a:t>
            </a:fld>
            <a:endParaRPr lang="en-US"/>
          </a:p>
        </p:txBody>
      </p:sp>
    </p:spTree>
    <p:extLst>
      <p:ext uri="{BB962C8B-B14F-4D97-AF65-F5344CB8AC3E}">
        <p14:creationId xmlns:p14="http://schemas.microsoft.com/office/powerpoint/2010/main" val="2670544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 31 end of national emergency</a:t>
            </a:r>
          </a:p>
        </p:txBody>
      </p:sp>
      <p:sp>
        <p:nvSpPr>
          <p:cNvPr id="4" name="Slide Number Placeholder 3"/>
          <p:cNvSpPr>
            <a:spLocks noGrp="1"/>
          </p:cNvSpPr>
          <p:nvPr>
            <p:ph type="sldNum" sz="quarter" idx="5"/>
          </p:nvPr>
        </p:nvSpPr>
        <p:spPr/>
        <p:txBody>
          <a:bodyPr/>
          <a:lstStyle/>
          <a:p>
            <a:fld id="{FDE44751-F8BA-C14F-A565-454E6E76B2F4}" type="slidenum">
              <a:rPr lang="en-US" smtClean="0"/>
              <a:t>29</a:t>
            </a:fld>
            <a:endParaRPr lang="en-US"/>
          </a:p>
        </p:txBody>
      </p:sp>
    </p:spTree>
    <p:extLst>
      <p:ext uri="{BB962C8B-B14F-4D97-AF65-F5344CB8AC3E}">
        <p14:creationId xmlns:p14="http://schemas.microsoft.com/office/powerpoint/2010/main" val="2255982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Declared global emergency in July 2022 by WHO</a:t>
            </a:r>
          </a:p>
          <a:p>
            <a:r>
              <a:rPr lang="en-US" dirty="0"/>
              <a:t>Cases: 117 total countries (110 non-endemic, 7 endemic) – size of dot corresponds to size of outbreak. US has most cases than 2</a:t>
            </a:r>
            <a:r>
              <a:rPr lang="en-US" baseline="30000" dirty="0"/>
              <a:t>nd</a:t>
            </a:r>
            <a:r>
              <a:rPr lang="en-US" dirty="0"/>
              <a:t> country Brazil by almost 3-fold</a:t>
            </a:r>
          </a:p>
          <a:p>
            <a:r>
              <a:rPr lang="en-US" dirty="0"/>
              <a:t>Deaths: 55 in USA, 34 in MX, &lt;20 each in Peru &amp; Brazil, 89 in Nigeria and fewer other places.</a:t>
            </a:r>
          </a:p>
        </p:txBody>
      </p:sp>
      <p:sp>
        <p:nvSpPr>
          <p:cNvPr id="4" name="Slide Number Placeholder 3"/>
          <p:cNvSpPr>
            <a:spLocks noGrp="1"/>
          </p:cNvSpPr>
          <p:nvPr>
            <p:ph type="sldNum" sz="quarter" idx="5"/>
          </p:nvPr>
        </p:nvSpPr>
        <p:spPr/>
        <p:txBody>
          <a:bodyPr/>
          <a:lstStyle/>
          <a:p>
            <a:fld id="{FDE44751-F8BA-C14F-A565-454E6E76B2F4}" type="slidenum">
              <a:rPr lang="en-US" smtClean="0"/>
              <a:t>4</a:t>
            </a:fld>
            <a:endParaRPr lang="en-US"/>
          </a:p>
        </p:txBody>
      </p:sp>
    </p:spTree>
    <p:extLst>
      <p:ext uri="{BB962C8B-B14F-4D97-AF65-F5344CB8AC3E}">
        <p14:creationId xmlns:p14="http://schemas.microsoft.com/office/powerpoint/2010/main" val="460224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696D89-EE65-5647-8D36-0A5AA72A9FE8}" type="slidenum">
              <a:rPr lang="en-US" smtClean="0"/>
              <a:t>33</a:t>
            </a:fld>
            <a:endParaRPr lang="en-US"/>
          </a:p>
        </p:txBody>
      </p:sp>
    </p:spTree>
    <p:extLst>
      <p:ext uri="{BB962C8B-B14F-4D97-AF65-F5344CB8AC3E}">
        <p14:creationId xmlns:p14="http://schemas.microsoft.com/office/powerpoint/2010/main" val="3550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Bump here from Sept to Dec with 35 cases</a:t>
            </a:r>
          </a:p>
        </p:txBody>
      </p:sp>
      <p:sp>
        <p:nvSpPr>
          <p:cNvPr id="4" name="Slide Number Placeholder 3"/>
          <p:cNvSpPr>
            <a:spLocks noGrp="1"/>
          </p:cNvSpPr>
          <p:nvPr>
            <p:ph type="sldNum" sz="quarter" idx="5"/>
          </p:nvPr>
        </p:nvSpPr>
        <p:spPr/>
        <p:txBody>
          <a:bodyPr/>
          <a:lstStyle/>
          <a:p>
            <a:fld id="{FDE44751-F8BA-C14F-A565-454E6E76B2F4}" type="slidenum">
              <a:rPr lang="en-US" smtClean="0"/>
              <a:t>5</a:t>
            </a:fld>
            <a:endParaRPr lang="en-US"/>
          </a:p>
        </p:txBody>
      </p:sp>
    </p:spTree>
    <p:extLst>
      <p:ext uri="{BB962C8B-B14F-4D97-AF65-F5344CB8AC3E}">
        <p14:creationId xmlns:p14="http://schemas.microsoft.com/office/powerpoint/2010/main" val="3222180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this most recent mpox pandemic, the amount of published literature has also impressively increased in the last 2 years compared to the last several decades.</a:t>
            </a:r>
          </a:p>
        </p:txBody>
      </p:sp>
      <p:sp>
        <p:nvSpPr>
          <p:cNvPr id="4" name="Slide Number Placeholder 3"/>
          <p:cNvSpPr>
            <a:spLocks noGrp="1"/>
          </p:cNvSpPr>
          <p:nvPr>
            <p:ph type="sldNum" sz="quarter" idx="5"/>
          </p:nvPr>
        </p:nvSpPr>
        <p:spPr/>
        <p:txBody>
          <a:bodyPr/>
          <a:lstStyle/>
          <a:p>
            <a:fld id="{FDE44751-F8BA-C14F-A565-454E6E76B2F4}" type="slidenum">
              <a:rPr lang="en-US" smtClean="0"/>
              <a:t>6</a:t>
            </a:fld>
            <a:endParaRPr lang="en-US"/>
          </a:p>
        </p:txBody>
      </p:sp>
    </p:spTree>
    <p:extLst>
      <p:ext uri="{BB962C8B-B14F-4D97-AF65-F5344CB8AC3E}">
        <p14:creationId xmlns:p14="http://schemas.microsoft.com/office/powerpoint/2010/main" val="155277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these are clinical or epidemiologic features</a:t>
            </a:r>
          </a:p>
        </p:txBody>
      </p:sp>
      <p:sp>
        <p:nvSpPr>
          <p:cNvPr id="4" name="Slide Number Placeholder 3"/>
          <p:cNvSpPr>
            <a:spLocks noGrp="1"/>
          </p:cNvSpPr>
          <p:nvPr>
            <p:ph type="sldNum" sz="quarter" idx="5"/>
          </p:nvPr>
        </p:nvSpPr>
        <p:spPr/>
        <p:txBody>
          <a:bodyPr/>
          <a:lstStyle/>
          <a:p>
            <a:fld id="{FDE44751-F8BA-C14F-A565-454E6E76B2F4}" type="slidenum">
              <a:rPr lang="en-US" smtClean="0"/>
              <a:t>7</a:t>
            </a:fld>
            <a:endParaRPr lang="en-US"/>
          </a:p>
        </p:txBody>
      </p:sp>
    </p:spTree>
    <p:extLst>
      <p:ext uri="{BB962C8B-B14F-4D97-AF65-F5344CB8AC3E}">
        <p14:creationId xmlns:p14="http://schemas.microsoft.com/office/powerpoint/2010/main" val="1005173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From a review of different types of studies in laboratories, among animals and humans: “Resp transmission not specifically implicated”</a:t>
            </a:r>
          </a:p>
          <a:p>
            <a:r>
              <a:rPr lang="en-US" dirty="0"/>
              <a:t>2: Prospective longitudinal cohort study of mpox contacts with high-risk exposure, ~50% eventually tested positive, some with replication competent virus</a:t>
            </a:r>
          </a:p>
          <a:p>
            <a:r>
              <a:rPr lang="en-US" dirty="0"/>
              <a:t>3: Surveillance studies and testing of remnant STI samples</a:t>
            </a:r>
          </a:p>
          <a:p>
            <a:r>
              <a:rPr lang="en-US" dirty="0"/>
              <a:t>4: Various studies with a range from 36-90%. Our SHC found this. CDC planning larger multisite study to further eval</a:t>
            </a:r>
          </a:p>
          <a:p>
            <a:r>
              <a:rPr lang="en-US" dirty="0"/>
              <a:t>5: Study looked at real world data from NYC – using time to PEP with incubation period approach overestimated PEP effectiveness</a:t>
            </a:r>
          </a:p>
          <a:p>
            <a:endParaRPr lang="en-US" dirty="0"/>
          </a:p>
        </p:txBody>
      </p:sp>
      <p:sp>
        <p:nvSpPr>
          <p:cNvPr id="4" name="Slide Number Placeholder 3"/>
          <p:cNvSpPr>
            <a:spLocks noGrp="1"/>
          </p:cNvSpPr>
          <p:nvPr>
            <p:ph type="sldNum" sz="quarter" idx="5"/>
          </p:nvPr>
        </p:nvSpPr>
        <p:spPr/>
        <p:txBody>
          <a:bodyPr/>
          <a:lstStyle/>
          <a:p>
            <a:fld id="{FDE44751-F8BA-C14F-A565-454E6E76B2F4}" type="slidenum">
              <a:rPr lang="en-US" smtClean="0"/>
              <a:t>8</a:t>
            </a:fld>
            <a:endParaRPr lang="en-US"/>
          </a:p>
        </p:txBody>
      </p:sp>
    </p:spTree>
    <p:extLst>
      <p:ext uri="{BB962C8B-B14F-4D97-AF65-F5344CB8AC3E}">
        <p14:creationId xmlns:p14="http://schemas.microsoft.com/office/powerpoint/2010/main" val="1379230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E44751-F8BA-C14F-A565-454E6E76B2F4}" type="slidenum">
              <a:rPr lang="en-US" smtClean="0"/>
              <a:t>9</a:t>
            </a:fld>
            <a:endParaRPr lang="en-US"/>
          </a:p>
        </p:txBody>
      </p:sp>
    </p:spTree>
    <p:extLst>
      <p:ext uri="{BB962C8B-B14F-4D97-AF65-F5344CB8AC3E}">
        <p14:creationId xmlns:p14="http://schemas.microsoft.com/office/powerpoint/2010/main" val="1591628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keep patient from having to come back –infection control implications</a:t>
            </a:r>
          </a:p>
        </p:txBody>
      </p:sp>
      <p:sp>
        <p:nvSpPr>
          <p:cNvPr id="4" name="Slide Number Placeholder 3"/>
          <p:cNvSpPr>
            <a:spLocks noGrp="1"/>
          </p:cNvSpPr>
          <p:nvPr>
            <p:ph type="sldNum" sz="quarter" idx="5"/>
          </p:nvPr>
        </p:nvSpPr>
        <p:spPr/>
        <p:txBody>
          <a:bodyPr/>
          <a:lstStyle/>
          <a:p>
            <a:fld id="{85D4CE28-94A5-F24B-8C97-5021481CAA28}" type="slidenum">
              <a:rPr lang="en-US" smtClean="0"/>
              <a:t>11</a:t>
            </a:fld>
            <a:endParaRPr lang="en-US"/>
          </a:p>
        </p:txBody>
      </p:sp>
    </p:spTree>
    <p:extLst>
      <p:ext uri="{BB962C8B-B14F-4D97-AF65-F5344CB8AC3E}">
        <p14:creationId xmlns:p14="http://schemas.microsoft.com/office/powerpoint/2010/main" val="2779274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72192-000F-E8A9-6586-4C0949B9B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73BEA-D689-8891-B832-B15D1A000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D650B0-1AC4-C3D2-1894-C402D719673B}"/>
              </a:ext>
            </a:extLst>
          </p:cNvPr>
          <p:cNvSpPr>
            <a:spLocks noGrp="1"/>
          </p:cNvSpPr>
          <p:nvPr>
            <p:ph type="body" idx="1"/>
          </p:nvPr>
        </p:nvSpPr>
        <p:spPr/>
        <p:txBody>
          <a:bodyPr/>
          <a:lstStyle/>
          <a:p>
            <a:r>
              <a:rPr lang="en-US" dirty="0">
                <a:effectLst/>
                <a:latin typeface="Helvetica" pitchFamily="2" charset="0"/>
              </a:rPr>
              <a:t>Clinicians had high suspicion for mpox based on the presence of three or more factors known to be associated with clade IIB mpox virus infection including current or recent constitutional symptoms (fever, myalgias, low energy, etc.); lymphadenopathy; presence of macular, papular, vesicular and/or pustular lesion(s) with increased suspicion if features were characteristic (i.e., umbilicated, well-circumscribed, painful and/or present in oropharyngeal or anogenital areas); presence of proctitis, rectal bleeding, tenesmus, pharyngitis, and/or genital swelling; and reported close intimate or sexual contact with a person diagnosed with mpox in the preceding 21 days. Clinicians had intermediate suspicion for mpox if patients had two or fewer of these factors and an alternative etiology (e.g., herpes simplex) was deemed as likely. Low suspicion was defined as presence of one or none of these factors associated with mpox in a person without epidemiologic risk.</a:t>
            </a:r>
          </a:p>
          <a:p>
            <a:endParaRPr lang="en-US" dirty="0"/>
          </a:p>
          <a:p>
            <a:endParaRPr lang="en-US" dirty="0"/>
          </a:p>
        </p:txBody>
      </p:sp>
      <p:sp>
        <p:nvSpPr>
          <p:cNvPr id="4" name="Slide Number Placeholder 3">
            <a:extLst>
              <a:ext uri="{FF2B5EF4-FFF2-40B4-BE49-F238E27FC236}">
                <a16:creationId xmlns:a16="http://schemas.microsoft.com/office/drawing/2014/main" id="{1D3DF843-3C5D-2296-E2E0-93C15866B659}"/>
              </a:ext>
            </a:extLst>
          </p:cNvPr>
          <p:cNvSpPr>
            <a:spLocks noGrp="1"/>
          </p:cNvSpPr>
          <p:nvPr>
            <p:ph type="sldNum" sz="quarter" idx="5"/>
          </p:nvPr>
        </p:nvSpPr>
        <p:spPr/>
        <p:txBody>
          <a:bodyPr/>
          <a:lstStyle/>
          <a:p>
            <a:fld id="{FDE44751-F8BA-C14F-A565-454E6E76B2F4}" type="slidenum">
              <a:rPr lang="en-US" smtClean="0"/>
              <a:t>12</a:t>
            </a:fld>
            <a:endParaRPr lang="en-US"/>
          </a:p>
        </p:txBody>
      </p:sp>
    </p:spTree>
    <p:extLst>
      <p:ext uri="{BB962C8B-B14F-4D97-AF65-F5344CB8AC3E}">
        <p14:creationId xmlns:p14="http://schemas.microsoft.com/office/powerpoint/2010/main" val="191736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43F4-A0C5-C4ED-FD3B-E0F31E13E6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47C415-4E79-D1C9-F2D4-25E2C3E53A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9101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06D19-F935-1EC0-5BAF-669F324596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4C5A8F-5E06-18A4-4135-3E9384197A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62441-5EE3-8B62-15F9-5523B4B8C2A2}"/>
              </a:ext>
            </a:extLst>
          </p:cNvPr>
          <p:cNvSpPr>
            <a:spLocks noGrp="1"/>
          </p:cNvSpPr>
          <p:nvPr>
            <p:ph type="dt" sz="half" idx="10"/>
          </p:nvPr>
        </p:nvSpPr>
        <p:spPr>
          <a:xfrm>
            <a:off x="838200" y="6356350"/>
            <a:ext cx="2743200" cy="365125"/>
          </a:xfrm>
          <a:prstGeom prst="rect">
            <a:avLst/>
          </a:prstGeom>
        </p:spPr>
        <p:txBody>
          <a:bodyPr/>
          <a:lstStyle/>
          <a:p>
            <a:fld id="{C16DDC6E-8A40-EE45-9163-5E57CEB6FA89}" type="datetimeFigureOut">
              <a:rPr lang="en-US" smtClean="0"/>
              <a:t>2/1/2024</a:t>
            </a:fld>
            <a:endParaRPr lang="en-US"/>
          </a:p>
        </p:txBody>
      </p:sp>
      <p:sp>
        <p:nvSpPr>
          <p:cNvPr id="5" name="Footer Placeholder 4">
            <a:extLst>
              <a:ext uri="{FF2B5EF4-FFF2-40B4-BE49-F238E27FC236}">
                <a16:creationId xmlns:a16="http://schemas.microsoft.com/office/drawing/2014/main" id="{1EE7DF7C-C49C-8DC5-B24F-28BAA6E3F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2927A0-0008-903C-3C54-F374377A5ECA}"/>
              </a:ext>
            </a:extLst>
          </p:cNvPr>
          <p:cNvSpPr>
            <a:spLocks noGrp="1"/>
          </p:cNvSpPr>
          <p:nvPr>
            <p:ph type="sldNum" sz="quarter" idx="12"/>
          </p:nvPr>
        </p:nvSpPr>
        <p:spPr>
          <a:xfrm>
            <a:off x="8610600" y="6356350"/>
            <a:ext cx="2743200" cy="365125"/>
          </a:xfrm>
          <a:prstGeom prst="rect">
            <a:avLst/>
          </a:prstGeom>
        </p:spPr>
        <p:txBody>
          <a:bodyPr/>
          <a:lstStyle/>
          <a:p>
            <a:fld id="{1F8A1324-C6F6-9547-B094-CAADECFC62B0}" type="slidenum">
              <a:rPr lang="en-US" smtClean="0"/>
              <a:t>‹#›</a:t>
            </a:fld>
            <a:endParaRPr lang="en-US"/>
          </a:p>
        </p:txBody>
      </p:sp>
    </p:spTree>
    <p:extLst>
      <p:ext uri="{BB962C8B-B14F-4D97-AF65-F5344CB8AC3E}">
        <p14:creationId xmlns:p14="http://schemas.microsoft.com/office/powerpoint/2010/main" val="1560644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CDF0D7-736D-299B-B78C-6905555D3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90EE1A-D770-D99D-67DA-60234D98C9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2F75D9-C4EE-7F02-986A-5A3B5B406602}"/>
              </a:ext>
            </a:extLst>
          </p:cNvPr>
          <p:cNvSpPr>
            <a:spLocks noGrp="1"/>
          </p:cNvSpPr>
          <p:nvPr>
            <p:ph type="dt" sz="half" idx="10"/>
          </p:nvPr>
        </p:nvSpPr>
        <p:spPr>
          <a:xfrm>
            <a:off x="838200" y="6356350"/>
            <a:ext cx="2743200" cy="365125"/>
          </a:xfrm>
          <a:prstGeom prst="rect">
            <a:avLst/>
          </a:prstGeom>
        </p:spPr>
        <p:txBody>
          <a:bodyPr/>
          <a:lstStyle/>
          <a:p>
            <a:fld id="{C16DDC6E-8A40-EE45-9163-5E57CEB6FA89}" type="datetimeFigureOut">
              <a:rPr lang="en-US" smtClean="0"/>
              <a:t>2/1/2024</a:t>
            </a:fld>
            <a:endParaRPr lang="en-US"/>
          </a:p>
        </p:txBody>
      </p:sp>
      <p:sp>
        <p:nvSpPr>
          <p:cNvPr id="5" name="Footer Placeholder 4">
            <a:extLst>
              <a:ext uri="{FF2B5EF4-FFF2-40B4-BE49-F238E27FC236}">
                <a16:creationId xmlns:a16="http://schemas.microsoft.com/office/drawing/2014/main" id="{3E0206DA-1B97-CDCA-6FEE-6F3D8F65B6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EA7D68-877F-0266-115C-9F75099C65F3}"/>
              </a:ext>
            </a:extLst>
          </p:cNvPr>
          <p:cNvSpPr>
            <a:spLocks noGrp="1"/>
          </p:cNvSpPr>
          <p:nvPr>
            <p:ph type="sldNum" sz="quarter" idx="12"/>
          </p:nvPr>
        </p:nvSpPr>
        <p:spPr>
          <a:xfrm>
            <a:off x="8610600" y="6356350"/>
            <a:ext cx="2743200" cy="365125"/>
          </a:xfrm>
          <a:prstGeom prst="rect">
            <a:avLst/>
          </a:prstGeom>
        </p:spPr>
        <p:txBody>
          <a:bodyPr/>
          <a:lstStyle/>
          <a:p>
            <a:fld id="{1F8A1324-C6F6-9547-B094-CAADECFC62B0}" type="slidenum">
              <a:rPr lang="en-US" smtClean="0"/>
              <a:t>‹#›</a:t>
            </a:fld>
            <a:endParaRPr lang="en-US"/>
          </a:p>
        </p:txBody>
      </p:sp>
    </p:spTree>
    <p:extLst>
      <p:ext uri="{BB962C8B-B14F-4D97-AF65-F5344CB8AC3E}">
        <p14:creationId xmlns:p14="http://schemas.microsoft.com/office/powerpoint/2010/main" val="3277697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2986-A3B8-934D-8A8B-50FDCE26EA69}"/>
              </a:ext>
            </a:extLst>
          </p:cNvPr>
          <p:cNvSpPr>
            <a:spLocks noGrp="1"/>
          </p:cNvSpPr>
          <p:nvPr>
            <p:ph type="title" hasCustomPrompt="1"/>
          </p:nvPr>
        </p:nvSpPr>
        <p:spPr/>
        <p:txBody>
          <a:bodyPr/>
          <a:lstStyle/>
          <a:p>
            <a:r>
              <a:rPr lang="en-US"/>
              <a:t>Text Slide </a:t>
            </a:r>
          </a:p>
        </p:txBody>
      </p:sp>
      <p:sp>
        <p:nvSpPr>
          <p:cNvPr id="11" name="Text Placeholder 10"/>
          <p:cNvSpPr>
            <a:spLocks noGrp="1"/>
          </p:cNvSpPr>
          <p:nvPr>
            <p:ph type="body" sz="quarter" idx="13" hasCustomPrompt="1"/>
          </p:nvPr>
        </p:nvSpPr>
        <p:spPr>
          <a:xfrm>
            <a:off x="364389" y="2918467"/>
            <a:ext cx="11416278" cy="3304780"/>
          </a:xfrm>
          <a:prstGeom prst="rect">
            <a:avLst/>
          </a:prstGeom>
          <a:solidFill>
            <a:schemeClr val="bg1"/>
          </a:solidFill>
        </p:spPr>
        <p:txBody>
          <a:bodyPr>
            <a:noAutofit/>
          </a:bodyPr>
          <a:lstStyle>
            <a:lvl1pPr>
              <a:defRPr sz="2400" b="0" i="0">
                <a:solidFill>
                  <a:srgbClr val="333D47"/>
                </a:solidFill>
                <a:effectLst/>
                <a:latin typeface="Calibri Light" charset="0"/>
                <a:ea typeface="Calibri Light" charset="0"/>
                <a:cs typeface="Calibri Light" charset="0"/>
              </a:defRPr>
            </a:lvl1pPr>
            <a:lvl2pPr>
              <a:defRPr sz="2400" b="0" i="0">
                <a:latin typeface="Open Sans" charset="0"/>
                <a:ea typeface="Open Sans" charset="0"/>
                <a:cs typeface="Open Sans" charset="0"/>
              </a:defRPr>
            </a:lvl2pPr>
            <a:lvl3pPr>
              <a:defRPr sz="2400" b="0" i="0">
                <a:latin typeface="Open Sans" charset="0"/>
                <a:ea typeface="Open Sans" charset="0"/>
                <a:cs typeface="Open Sans" charset="0"/>
              </a:defRPr>
            </a:lvl3pPr>
            <a:lvl4pPr>
              <a:defRPr sz="2400" b="0" i="0">
                <a:latin typeface="Open Sans" charset="0"/>
                <a:ea typeface="Open Sans" charset="0"/>
                <a:cs typeface="Open Sans" charset="0"/>
              </a:defRPr>
            </a:lvl4pPr>
            <a:lvl5pPr>
              <a:defRPr sz="2400" b="0" i="0">
                <a:latin typeface="Open Sans" charset="0"/>
                <a:ea typeface="Open Sans" charset="0"/>
                <a:cs typeface="Open Sans" charset="0"/>
              </a:defRPr>
            </a:lvl5pPr>
          </a:lstStyle>
          <a:p>
            <a:pPr lvl="0"/>
            <a:r>
              <a:rPr lang="en-US"/>
              <a:t>Body text goes here</a:t>
            </a:r>
          </a:p>
        </p:txBody>
      </p:sp>
      <p:sp>
        <p:nvSpPr>
          <p:cNvPr id="17" name="Rectangle 16">
            <a:extLst>
              <a:ext uri="{FF2B5EF4-FFF2-40B4-BE49-F238E27FC236}">
                <a16:creationId xmlns:a16="http://schemas.microsoft.com/office/drawing/2014/main" id="{098C4377-3F3A-AA45-8985-7AA39054DF2F}"/>
              </a:ext>
            </a:extLst>
          </p:cNvPr>
          <p:cNvSpPr/>
          <p:nvPr userDrawn="1"/>
        </p:nvSpPr>
        <p:spPr>
          <a:xfrm rot="10800000">
            <a:off x="-30480" y="0"/>
            <a:ext cx="12252960" cy="9144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9FCF5C50-BE6E-184D-9EA9-1DE1F51EC7D7}"/>
              </a:ext>
            </a:extLst>
          </p:cNvPr>
          <p:cNvSpPr/>
          <p:nvPr userDrawn="1"/>
        </p:nvSpPr>
        <p:spPr>
          <a:xfrm>
            <a:off x="457200" y="1532077"/>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7277195-73EF-4D47-8E6F-BD4F62B5D87B}"/>
              </a:ext>
            </a:extLst>
          </p:cNvPr>
          <p:cNvSpPr>
            <a:spLocks noGrp="1"/>
          </p:cNvSpPr>
          <p:nvPr>
            <p:ph type="ftr" sz="quarter" idx="16"/>
          </p:nvPr>
        </p:nvSpPr>
        <p:spPr/>
        <p:txBody>
          <a:bodyPr/>
          <a:lstStyle>
            <a:lvl1pPr>
              <a:defRPr b="0" i="0">
                <a:latin typeface="Calibri Light" charset="0"/>
                <a:ea typeface="Calibri Light" charset="0"/>
                <a:cs typeface="Calibri Light" charset="0"/>
              </a:defRPr>
            </a:lvl1pPr>
          </a:lstStyle>
          <a:p>
            <a:r>
              <a:rPr lang="en-US">
                <a:solidFill>
                  <a:srgbClr val="B5B4B4"/>
                </a:solidFill>
              </a:rPr>
              <a:t>CONFIDENTIAL – DO NOT DISTRIBUTE</a:t>
            </a:r>
          </a:p>
        </p:txBody>
      </p:sp>
      <p:sp>
        <p:nvSpPr>
          <p:cNvPr id="13" name="Text Placeholder 12">
            <a:extLst>
              <a:ext uri="{FF2B5EF4-FFF2-40B4-BE49-F238E27FC236}">
                <a16:creationId xmlns:a16="http://schemas.microsoft.com/office/drawing/2014/main" id="{284410E3-9057-234E-AA12-BD0FC19BCBE0}"/>
              </a:ext>
            </a:extLst>
          </p:cNvPr>
          <p:cNvSpPr>
            <a:spLocks noGrp="1"/>
          </p:cNvSpPr>
          <p:nvPr>
            <p:ph type="body" sz="quarter" idx="17" hasCustomPrompt="1"/>
          </p:nvPr>
        </p:nvSpPr>
        <p:spPr>
          <a:xfrm>
            <a:off x="364389" y="1919288"/>
            <a:ext cx="11416277" cy="790575"/>
          </a:xfrm>
        </p:spPr>
        <p:txBody>
          <a:bodyPr>
            <a:noAutofit/>
          </a:bodyPr>
          <a:lstStyle>
            <a:lvl1pPr algn="l">
              <a:lnSpc>
                <a:spcPts val="3120"/>
              </a:lnSpc>
              <a:tabLst>
                <a:tab pos="1247775" algn="l"/>
              </a:tabLst>
              <a:defRPr sz="2400" b="0" i="0">
                <a:latin typeface="Calibri Light" charset="0"/>
              </a:defRPr>
            </a:lvl1pPr>
          </a:lstStyle>
          <a:p>
            <a:pPr lvl="0"/>
            <a:r>
              <a:rPr lang="en-US"/>
              <a:t>This is a longer sub header for the slide. If it does not run into two lines, please adjust the body text below to equal the spacing as shown. </a:t>
            </a:r>
          </a:p>
        </p:txBody>
      </p:sp>
    </p:spTree>
    <p:extLst>
      <p:ext uri="{BB962C8B-B14F-4D97-AF65-F5344CB8AC3E}">
        <p14:creationId xmlns:p14="http://schemas.microsoft.com/office/powerpoint/2010/main" val="3561460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rot="10800000">
            <a:off x="-200" y="4109600"/>
            <a:ext cx="12192000" cy="916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3"/>
          <p:cNvSpPr/>
          <p:nvPr/>
        </p:nvSpPr>
        <p:spPr>
          <a:xfrm flipH="1">
            <a:off x="-200" y="0"/>
            <a:ext cx="12192000" cy="4109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3"/>
          <p:cNvSpPr txBox="1">
            <a:spLocks noGrp="1"/>
          </p:cNvSpPr>
          <p:nvPr>
            <p:ph type="ctrTitle"/>
          </p:nvPr>
        </p:nvSpPr>
        <p:spPr>
          <a:xfrm>
            <a:off x="914400" y="2543545"/>
            <a:ext cx="6677600" cy="139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914400" y="4109667"/>
            <a:ext cx="6677600" cy="91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None/>
              <a:defRPr sz="1800"/>
            </a:lvl1pPr>
            <a:lvl2pPr lvl="1" rtl="0">
              <a:spcBef>
                <a:spcPts val="0"/>
              </a:spcBef>
              <a:spcAft>
                <a:spcPts val="0"/>
              </a:spcAft>
              <a:buClr>
                <a:schemeClr val="dk1"/>
              </a:buClr>
              <a:buSzPts val="1800"/>
              <a:buNone/>
              <a:defRPr sz="1800"/>
            </a:lvl2pPr>
            <a:lvl3pPr lvl="2" rtl="0">
              <a:spcBef>
                <a:spcPts val="0"/>
              </a:spcBef>
              <a:spcAft>
                <a:spcPts val="0"/>
              </a:spcAft>
              <a:buClr>
                <a:schemeClr val="dk1"/>
              </a:buClr>
              <a:buSzPts val="1800"/>
              <a:buNone/>
              <a:defRPr sz="1800"/>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r>
              <a:rPr lang="en-US"/>
              <a:t>Click to edit Master subtitle style</a:t>
            </a:r>
            <a:endParaRPr dirty="0"/>
          </a:p>
        </p:txBody>
      </p:sp>
      <p:sp>
        <p:nvSpPr>
          <p:cNvPr id="18" name="Google Shape;18;p3"/>
          <p:cNvSpPr txBox="1">
            <a:spLocks noGrp="1"/>
          </p:cNvSpPr>
          <p:nvPr>
            <p:ph type="sldNum" idx="12"/>
          </p:nvPr>
        </p:nvSpPr>
        <p:spPr>
          <a:xfrm>
            <a:off x="-100" y="4560000"/>
            <a:ext cx="892800" cy="2298000"/>
          </a:xfrm>
          <a:prstGeom prst="rect">
            <a:avLst/>
          </a:prstGeom>
        </p:spPr>
        <p:txBody>
          <a:bodyPr spcFirstLastPara="1" wrap="square" lIns="91425" tIns="91425" rIns="91425" bIns="91425" anchor="b"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DFEDFC9F-C6E9-294A-AFA3-8010CE6D1961}" type="slidenum">
              <a:rPr lang="en-US" smtClean="0"/>
              <a:t>‹#›</a:t>
            </a:fld>
            <a:endParaRPr lang="en-US"/>
          </a:p>
        </p:txBody>
      </p:sp>
    </p:spTree>
    <p:extLst>
      <p:ext uri="{BB962C8B-B14F-4D97-AF65-F5344CB8AC3E}">
        <p14:creationId xmlns:p14="http://schemas.microsoft.com/office/powerpoint/2010/main" val="74197892"/>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image background">
  <p:cSld name="Big image background">
    <p:spTree>
      <p:nvGrpSpPr>
        <p:cNvPr id="1" name="Shape 51"/>
        <p:cNvGrpSpPr/>
        <p:nvPr/>
      </p:nvGrpSpPr>
      <p:grpSpPr>
        <a:xfrm>
          <a:off x="0" y="0"/>
          <a:ext cx="0" cy="0"/>
          <a:chOff x="0" y="0"/>
          <a:chExt cx="0" cy="0"/>
        </a:xfrm>
      </p:grpSpPr>
      <p:sp>
        <p:nvSpPr>
          <p:cNvPr id="52" name="Google Shape;52;p9"/>
          <p:cNvSpPr/>
          <p:nvPr/>
        </p:nvSpPr>
        <p:spPr>
          <a:xfrm flipH="1">
            <a:off x="-100" y="0"/>
            <a:ext cx="2468800" cy="6858000"/>
          </a:xfrm>
          <a:prstGeom prst="rect">
            <a:avLst/>
          </a:prstGeom>
          <a:solidFill>
            <a:srgbClr val="E7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9"/>
          <p:cNvSpPr/>
          <p:nvPr/>
        </p:nvSpPr>
        <p:spPr>
          <a:xfrm flipH="1">
            <a:off x="-100" y="0"/>
            <a:ext cx="2468800" cy="1520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9"/>
          <p:cNvSpPr txBox="1">
            <a:spLocks noGrp="1"/>
          </p:cNvSpPr>
          <p:nvPr>
            <p:ph type="title"/>
          </p:nvPr>
        </p:nvSpPr>
        <p:spPr>
          <a:xfrm>
            <a:off x="313633" y="1723200"/>
            <a:ext cx="1841600" cy="152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None/>
              <a:defRPr sz="2000" b="1">
                <a:solidFill>
                  <a:schemeClr val="bg2">
                    <a:lumMod val="25000"/>
                  </a:schemeClr>
                </a:solidFill>
              </a:defRPr>
            </a:lvl1pPr>
            <a:lvl2pPr lvl="1" rtl="0">
              <a:spcBef>
                <a:spcPts val="0"/>
              </a:spcBef>
              <a:spcAft>
                <a:spcPts val="0"/>
              </a:spcAft>
              <a:buClr>
                <a:srgbClr val="FFFFFF"/>
              </a:buClr>
              <a:buSzPts val="1800"/>
              <a:buNone/>
              <a:defRPr sz="1800">
                <a:solidFill>
                  <a:srgbClr val="FFFFFF"/>
                </a:solidFill>
              </a:defRPr>
            </a:lvl2pPr>
            <a:lvl3pPr lvl="2" rtl="0">
              <a:spcBef>
                <a:spcPts val="0"/>
              </a:spcBef>
              <a:spcAft>
                <a:spcPts val="0"/>
              </a:spcAft>
              <a:buClr>
                <a:srgbClr val="FFFFFF"/>
              </a:buClr>
              <a:buSzPts val="1800"/>
              <a:buNone/>
              <a:defRPr sz="1800">
                <a:solidFill>
                  <a:srgbClr val="FFFFFF"/>
                </a:solidFill>
              </a:defRPr>
            </a:lvl3pPr>
            <a:lvl4pPr lvl="3" rtl="0">
              <a:spcBef>
                <a:spcPts val="0"/>
              </a:spcBef>
              <a:spcAft>
                <a:spcPts val="0"/>
              </a:spcAft>
              <a:buClr>
                <a:srgbClr val="FFFFFF"/>
              </a:buClr>
              <a:buSzPts val="1800"/>
              <a:buNone/>
              <a:defRPr sz="1800">
                <a:solidFill>
                  <a:srgbClr val="FFFFFF"/>
                </a:solidFill>
              </a:defRPr>
            </a:lvl4pPr>
            <a:lvl5pPr lvl="4" rtl="0">
              <a:spcBef>
                <a:spcPts val="0"/>
              </a:spcBef>
              <a:spcAft>
                <a:spcPts val="0"/>
              </a:spcAft>
              <a:buClr>
                <a:srgbClr val="FFFFFF"/>
              </a:buClr>
              <a:buSzPts val="1800"/>
              <a:buNone/>
              <a:defRPr sz="1800">
                <a:solidFill>
                  <a:srgbClr val="FFFFFF"/>
                </a:solidFill>
              </a:defRPr>
            </a:lvl5pPr>
            <a:lvl6pPr lvl="5" rtl="0">
              <a:spcBef>
                <a:spcPts val="0"/>
              </a:spcBef>
              <a:spcAft>
                <a:spcPts val="0"/>
              </a:spcAft>
              <a:buClr>
                <a:srgbClr val="FFFFFF"/>
              </a:buClr>
              <a:buSzPts val="1800"/>
              <a:buNone/>
              <a:defRPr sz="1800">
                <a:solidFill>
                  <a:srgbClr val="FFFFFF"/>
                </a:solidFill>
              </a:defRPr>
            </a:lvl6pPr>
            <a:lvl7pPr lvl="6" rtl="0">
              <a:spcBef>
                <a:spcPts val="0"/>
              </a:spcBef>
              <a:spcAft>
                <a:spcPts val="0"/>
              </a:spcAft>
              <a:buClr>
                <a:srgbClr val="FFFFFF"/>
              </a:buClr>
              <a:buSzPts val="1800"/>
              <a:buNone/>
              <a:defRPr sz="1800">
                <a:solidFill>
                  <a:srgbClr val="FFFFFF"/>
                </a:solidFill>
              </a:defRPr>
            </a:lvl7pPr>
            <a:lvl8pPr lvl="7" rtl="0">
              <a:spcBef>
                <a:spcPts val="0"/>
              </a:spcBef>
              <a:spcAft>
                <a:spcPts val="0"/>
              </a:spcAft>
              <a:buClr>
                <a:srgbClr val="FFFFFF"/>
              </a:buClr>
              <a:buSzPts val="1800"/>
              <a:buNone/>
              <a:defRPr sz="1800">
                <a:solidFill>
                  <a:srgbClr val="FFFFFF"/>
                </a:solidFill>
              </a:defRPr>
            </a:lvl8pPr>
            <a:lvl9pPr lvl="8" rtl="0">
              <a:spcBef>
                <a:spcPts val="0"/>
              </a:spcBef>
              <a:spcAft>
                <a:spcPts val="0"/>
              </a:spcAft>
              <a:buClr>
                <a:srgbClr val="FFFFFF"/>
              </a:buClr>
              <a:buSzPts val="1800"/>
              <a:buNone/>
              <a:defRPr sz="1800">
                <a:solidFill>
                  <a:srgbClr val="FFFFFF"/>
                </a:solidFill>
              </a:defRPr>
            </a:lvl9pPr>
          </a:lstStyle>
          <a:p>
            <a:r>
              <a:rPr lang="en-US" dirty="0"/>
              <a:t>Click to edit Master title style</a:t>
            </a:r>
            <a:endParaRPr dirty="0"/>
          </a:p>
        </p:txBody>
      </p:sp>
      <p:sp>
        <p:nvSpPr>
          <p:cNvPr id="55" name="Google Shape;55;p9"/>
          <p:cNvSpPr txBox="1">
            <a:spLocks noGrp="1"/>
          </p:cNvSpPr>
          <p:nvPr>
            <p:ph type="sldNum" idx="12"/>
          </p:nvPr>
        </p:nvSpPr>
        <p:spPr>
          <a:xfrm>
            <a:off x="-100" y="5338000"/>
            <a:ext cx="2468800" cy="1520000"/>
          </a:xfrm>
          <a:prstGeom prst="rect">
            <a:avLst/>
          </a:prstGeom>
          <a:noFill/>
        </p:spPr>
        <p:txBody>
          <a:bodyPr spcFirstLastPara="1" wrap="square" lIns="91425" tIns="91425" rIns="91425" bIns="91425" anchor="b" anchorCtr="0">
            <a:noAutofit/>
          </a:bodyPr>
          <a:lstStyle>
            <a:lvl1pPr lvl="0" rtl="0">
              <a:buNone/>
              <a:defRPr sz="1200"/>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DFEDFC9F-C6E9-294A-AFA3-8010CE6D1961}" type="slidenum">
              <a:rPr lang="en-US" smtClean="0"/>
              <a:pPr/>
              <a:t>‹#›</a:t>
            </a:fld>
            <a:endParaRPr lang="en-US" dirty="0"/>
          </a:p>
        </p:txBody>
      </p:sp>
    </p:spTree>
    <p:extLst>
      <p:ext uri="{BB962C8B-B14F-4D97-AF65-F5344CB8AC3E}">
        <p14:creationId xmlns:p14="http://schemas.microsoft.com/office/powerpoint/2010/main" val="530546262"/>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5"/>
        <p:cNvGrpSpPr/>
        <p:nvPr/>
      </p:nvGrpSpPr>
      <p:grpSpPr>
        <a:xfrm>
          <a:off x="0" y="0"/>
          <a:ext cx="0" cy="0"/>
          <a:chOff x="0" y="0"/>
          <a:chExt cx="0" cy="0"/>
        </a:xfrm>
      </p:grpSpPr>
      <p:sp>
        <p:nvSpPr>
          <p:cNvPr id="26" name="Google Shape;26;p5"/>
          <p:cNvSpPr/>
          <p:nvPr/>
        </p:nvSpPr>
        <p:spPr>
          <a:xfrm flipH="1">
            <a:off x="-100" y="0"/>
            <a:ext cx="8928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5"/>
          <p:cNvSpPr/>
          <p:nvPr/>
        </p:nvSpPr>
        <p:spPr>
          <a:xfrm flipH="1">
            <a:off x="-100" y="0"/>
            <a:ext cx="892800" cy="1520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5"/>
          <p:cNvSpPr txBox="1">
            <a:spLocks noGrp="1"/>
          </p:cNvSpPr>
          <p:nvPr>
            <p:ph type="title"/>
          </p:nvPr>
        </p:nvSpPr>
        <p:spPr>
          <a:xfrm>
            <a:off x="1125900" y="7464"/>
            <a:ext cx="4736800" cy="1520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29" name="Google Shape;29;p5"/>
          <p:cNvSpPr txBox="1">
            <a:spLocks noGrp="1"/>
          </p:cNvSpPr>
          <p:nvPr>
            <p:ph type="body" idx="1"/>
          </p:nvPr>
        </p:nvSpPr>
        <p:spPr>
          <a:xfrm>
            <a:off x="1125900" y="2050767"/>
            <a:ext cx="6892000" cy="45172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pPr lvl="0"/>
            <a:r>
              <a:rPr lang="en-US"/>
              <a:t>Click to edit Master text styles</a:t>
            </a:r>
          </a:p>
        </p:txBody>
      </p:sp>
      <p:sp>
        <p:nvSpPr>
          <p:cNvPr id="30" name="Google Shape;30;p5"/>
          <p:cNvSpPr txBox="1">
            <a:spLocks noGrp="1"/>
          </p:cNvSpPr>
          <p:nvPr>
            <p:ph type="sldNum" idx="12"/>
          </p:nvPr>
        </p:nvSpPr>
        <p:spPr>
          <a:xfrm>
            <a:off x="-100" y="0"/>
            <a:ext cx="892800" cy="152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FEDFC9F-C6E9-294A-AFA3-8010CE6D1961}" type="slidenum">
              <a:rPr lang="en-US" smtClean="0"/>
              <a:t>‹#›</a:t>
            </a:fld>
            <a:endParaRPr lang="en-US"/>
          </a:p>
        </p:txBody>
      </p:sp>
    </p:spTree>
    <p:extLst>
      <p:ext uri="{BB962C8B-B14F-4D97-AF65-F5344CB8AC3E}">
        <p14:creationId xmlns:p14="http://schemas.microsoft.com/office/powerpoint/2010/main" val="1681692073"/>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lank_with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p:nvSpPr>
        <p:spPr>
          <a:xfrm>
            <a:off x="0" y="0"/>
            <a:ext cx="12192000" cy="1103086"/>
          </a:xfrm>
          <a:prstGeom prst="rect">
            <a:avLst/>
          </a:prstGeom>
          <a:solidFill>
            <a:schemeClr val="accent2">
              <a:lumMod val="75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p:nvPr>
        </p:nvSpPr>
        <p:spPr>
          <a:xfrm>
            <a:off x="838200" y="110943"/>
            <a:ext cx="10515600" cy="897801"/>
          </a:xfrm>
        </p:spPr>
        <p:txBody>
          <a:bodyPr/>
          <a:lstStyle/>
          <a:p>
            <a:r>
              <a:rPr lang="en-US"/>
              <a:t>Click to edit Master title style</a:t>
            </a:r>
          </a:p>
        </p:txBody>
      </p:sp>
      <p:sp>
        <p:nvSpPr>
          <p:cNvPr id="3" name="Content Placeholder 2"/>
          <p:cNvSpPr>
            <a:spLocks noGrp="1"/>
          </p:cNvSpPr>
          <p:nvPr>
            <p:ph idx="1"/>
          </p:nvPr>
        </p:nvSpPr>
        <p:spPr>
          <a:xfrm>
            <a:off x="838200" y="1214029"/>
            <a:ext cx="10515600" cy="4962935"/>
          </a:xfrm>
        </p:spPr>
        <p:txBody>
          <a:bodyPr/>
          <a:lstStyle>
            <a:lvl2pPr marL="514350" indent="-171450">
              <a:buFont typeface="LucidaGrande" charset="0"/>
              <a:buChar char="–"/>
              <a:defRPr/>
            </a:lvl2pPr>
            <a:lvl4pPr marL="1200150" indent="-171450">
              <a:buFont typeface="LucidaGrande" charset="0"/>
              <a:buChar char="–"/>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FACE4D-5C32-478B-8127-B0017D3B246E}"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04CBE4-5FBB-4FC6-9D92-9BE517AE19AD}" type="slidenum">
              <a:rPr lang="en-US" smtClean="0"/>
              <a:t>‹#›</a:t>
            </a:fld>
            <a:endParaRPr lang="en-US"/>
          </a:p>
        </p:txBody>
      </p:sp>
      <p:sp>
        <p:nvSpPr>
          <p:cNvPr id="9" name="Text Placeholder 8"/>
          <p:cNvSpPr>
            <a:spLocks noGrp="1"/>
          </p:cNvSpPr>
          <p:nvPr>
            <p:ph type="body" sz="quarter" idx="13" hasCustomPrompt="1"/>
          </p:nvPr>
        </p:nvSpPr>
        <p:spPr>
          <a:xfrm>
            <a:off x="838199" y="6356351"/>
            <a:ext cx="8741228" cy="290513"/>
          </a:xfrm>
        </p:spPr>
        <p:txBody>
          <a:bodyPr>
            <a:norm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Source: </a:t>
            </a:r>
          </a:p>
        </p:txBody>
      </p:sp>
    </p:spTree>
    <p:extLst>
      <p:ext uri="{BB962C8B-B14F-4D97-AF65-F5344CB8AC3E}">
        <p14:creationId xmlns:p14="http://schemas.microsoft.com/office/powerpoint/2010/main" val="90527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p:nvSpPr>
        <p:spPr>
          <a:xfrm>
            <a:off x="0" y="0"/>
            <a:ext cx="12192000" cy="1103086"/>
          </a:xfrm>
          <a:prstGeom prst="rect">
            <a:avLst/>
          </a:prstGeom>
          <a:solidFill>
            <a:schemeClr val="accent2">
              <a:lumMod val="75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p:nvPr>
        </p:nvSpPr>
        <p:spPr>
          <a:xfrm>
            <a:off x="838200" y="110943"/>
            <a:ext cx="10515600" cy="897801"/>
          </a:xfrm>
        </p:spPr>
        <p:txBody>
          <a:bodyPr/>
          <a:lstStyle/>
          <a:p>
            <a:r>
              <a:rPr lang="en-US"/>
              <a:t>Click to edit Master title style</a:t>
            </a:r>
          </a:p>
        </p:txBody>
      </p:sp>
      <p:sp>
        <p:nvSpPr>
          <p:cNvPr id="3" name="Content Placeholder 2"/>
          <p:cNvSpPr>
            <a:spLocks noGrp="1"/>
          </p:cNvSpPr>
          <p:nvPr>
            <p:ph idx="1"/>
          </p:nvPr>
        </p:nvSpPr>
        <p:spPr>
          <a:xfrm>
            <a:off x="838200" y="1214029"/>
            <a:ext cx="10515600" cy="4962935"/>
          </a:xfrm>
        </p:spPr>
        <p:txBody>
          <a:bodyPr/>
          <a:lstStyle>
            <a:lvl2pPr marL="514350" indent="-171450">
              <a:buFont typeface="LucidaGrande" charset="0"/>
              <a:buChar char="–"/>
              <a:defRPr/>
            </a:lvl2pPr>
            <a:lvl4pPr marL="1200150" indent="-171450">
              <a:buFont typeface="LucidaGrande" charset="0"/>
              <a:buChar char="–"/>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FACE4D-5C32-478B-8127-B0017D3B246E}"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04CBE4-5FBB-4FC6-9D92-9BE517AE19AD}" type="slidenum">
              <a:rPr lang="en-US" smtClean="0"/>
              <a:t>‹#›</a:t>
            </a:fld>
            <a:endParaRPr lang="en-US"/>
          </a:p>
        </p:txBody>
      </p:sp>
      <p:sp>
        <p:nvSpPr>
          <p:cNvPr id="9" name="Text Placeholder 8"/>
          <p:cNvSpPr>
            <a:spLocks noGrp="1"/>
          </p:cNvSpPr>
          <p:nvPr>
            <p:ph type="body" sz="quarter" idx="13" hasCustomPrompt="1"/>
          </p:nvPr>
        </p:nvSpPr>
        <p:spPr>
          <a:xfrm>
            <a:off x="838199" y="6356351"/>
            <a:ext cx="8741228" cy="290513"/>
          </a:xfrm>
        </p:spPr>
        <p:txBody>
          <a:bodyPr>
            <a:norm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Source: </a:t>
            </a:r>
          </a:p>
        </p:txBody>
      </p:sp>
    </p:spTree>
    <p:extLst>
      <p:ext uri="{BB962C8B-B14F-4D97-AF65-F5344CB8AC3E}">
        <p14:creationId xmlns:p14="http://schemas.microsoft.com/office/powerpoint/2010/main" val="3362057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p:nvSpPr>
        <p:spPr>
          <a:xfrm>
            <a:off x="0" y="0"/>
            <a:ext cx="12192000" cy="1103086"/>
          </a:xfrm>
          <a:prstGeom prst="rect">
            <a:avLst/>
          </a:prstGeom>
          <a:solidFill>
            <a:schemeClr val="accent2">
              <a:lumMod val="75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p:nvPr>
        </p:nvSpPr>
        <p:spPr>
          <a:xfrm>
            <a:off x="838200" y="110943"/>
            <a:ext cx="10515600" cy="897801"/>
          </a:xfrm>
        </p:spPr>
        <p:txBody>
          <a:bodyPr/>
          <a:lstStyle/>
          <a:p>
            <a:r>
              <a:rPr lang="en-US"/>
              <a:t>Click to edit Master title style</a:t>
            </a:r>
          </a:p>
        </p:txBody>
      </p:sp>
      <p:sp>
        <p:nvSpPr>
          <p:cNvPr id="3" name="Content Placeholder 2"/>
          <p:cNvSpPr>
            <a:spLocks noGrp="1"/>
          </p:cNvSpPr>
          <p:nvPr>
            <p:ph idx="1"/>
          </p:nvPr>
        </p:nvSpPr>
        <p:spPr>
          <a:xfrm>
            <a:off x="838200" y="1214029"/>
            <a:ext cx="10515600" cy="4962935"/>
          </a:xfrm>
        </p:spPr>
        <p:txBody>
          <a:bodyPr/>
          <a:lstStyle>
            <a:lvl2pPr marL="514350" indent="-171450">
              <a:buFont typeface="LucidaGrande" charset="0"/>
              <a:buChar char="–"/>
              <a:defRPr/>
            </a:lvl2pPr>
            <a:lvl4pPr marL="1200150" indent="-171450">
              <a:buFont typeface="LucidaGrande" charset="0"/>
              <a:buChar char="–"/>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FACE4D-5C32-478B-8127-B0017D3B246E}"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04CBE4-5FBB-4FC6-9D92-9BE517AE19AD}" type="slidenum">
              <a:rPr lang="en-US" smtClean="0"/>
              <a:t>‹#›</a:t>
            </a:fld>
            <a:endParaRPr lang="en-US"/>
          </a:p>
        </p:txBody>
      </p:sp>
      <p:sp>
        <p:nvSpPr>
          <p:cNvPr id="9" name="Text Placeholder 8"/>
          <p:cNvSpPr>
            <a:spLocks noGrp="1"/>
          </p:cNvSpPr>
          <p:nvPr>
            <p:ph type="body" sz="quarter" idx="13" hasCustomPrompt="1"/>
          </p:nvPr>
        </p:nvSpPr>
        <p:spPr>
          <a:xfrm>
            <a:off x="838199" y="6356351"/>
            <a:ext cx="8741228" cy="290513"/>
          </a:xfrm>
        </p:spPr>
        <p:txBody>
          <a:bodyPr>
            <a:norm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Source: </a:t>
            </a:r>
          </a:p>
        </p:txBody>
      </p:sp>
    </p:spTree>
    <p:extLst>
      <p:ext uri="{BB962C8B-B14F-4D97-AF65-F5344CB8AC3E}">
        <p14:creationId xmlns:p14="http://schemas.microsoft.com/office/powerpoint/2010/main" val="2793574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7055-6AB3-E12A-832C-029BA27C2D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3DC91C-523C-3F60-57F8-9445B33F86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7CA10-D67B-AFC3-247A-41CC7C606E39}"/>
              </a:ext>
            </a:extLst>
          </p:cNvPr>
          <p:cNvSpPr>
            <a:spLocks noGrp="1"/>
          </p:cNvSpPr>
          <p:nvPr>
            <p:ph type="dt" sz="half" idx="10"/>
          </p:nvPr>
        </p:nvSpPr>
        <p:spPr>
          <a:xfrm>
            <a:off x="838200" y="6356350"/>
            <a:ext cx="2743200" cy="365125"/>
          </a:xfrm>
          <a:prstGeom prst="rect">
            <a:avLst/>
          </a:prstGeom>
        </p:spPr>
        <p:txBody>
          <a:bodyPr/>
          <a:lstStyle/>
          <a:p>
            <a:fld id="{C16DDC6E-8A40-EE45-9163-5E57CEB6FA89}" type="datetimeFigureOut">
              <a:rPr lang="en-US" smtClean="0"/>
              <a:t>2/1/2024</a:t>
            </a:fld>
            <a:endParaRPr lang="en-US"/>
          </a:p>
        </p:txBody>
      </p:sp>
      <p:sp>
        <p:nvSpPr>
          <p:cNvPr id="5" name="Footer Placeholder 4">
            <a:extLst>
              <a:ext uri="{FF2B5EF4-FFF2-40B4-BE49-F238E27FC236}">
                <a16:creationId xmlns:a16="http://schemas.microsoft.com/office/drawing/2014/main" id="{1F347BF0-E0FE-B5C2-9F09-0D9CC78BD5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3BA248-07C5-295E-3DD6-2488265FE2E9}"/>
              </a:ext>
            </a:extLst>
          </p:cNvPr>
          <p:cNvSpPr>
            <a:spLocks noGrp="1"/>
          </p:cNvSpPr>
          <p:nvPr>
            <p:ph type="sldNum" sz="quarter" idx="12"/>
          </p:nvPr>
        </p:nvSpPr>
        <p:spPr>
          <a:xfrm>
            <a:off x="8610600" y="6356350"/>
            <a:ext cx="2743200" cy="365125"/>
          </a:xfrm>
          <a:prstGeom prst="rect">
            <a:avLst/>
          </a:prstGeom>
        </p:spPr>
        <p:txBody>
          <a:bodyPr/>
          <a:lstStyle/>
          <a:p>
            <a:fld id="{1F8A1324-C6F6-9547-B094-CAADECFC62B0}" type="slidenum">
              <a:rPr lang="en-US" smtClean="0"/>
              <a:t>‹#›</a:t>
            </a:fld>
            <a:endParaRPr lang="en-US"/>
          </a:p>
        </p:txBody>
      </p:sp>
    </p:spTree>
    <p:extLst>
      <p:ext uri="{BB962C8B-B14F-4D97-AF65-F5344CB8AC3E}">
        <p14:creationId xmlns:p14="http://schemas.microsoft.com/office/powerpoint/2010/main" val="670000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FACE4D-5C32-478B-8127-B0017D3B246E}" type="datetimeFigureOut">
              <a:rPr lang="en-US" smtClean="0"/>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04CBE4-5FBB-4FC6-9D92-9BE517AE19AD}" type="slidenum">
              <a:rPr lang="en-US" smtClean="0"/>
              <a:t>‹#›</a:t>
            </a:fld>
            <a:endParaRPr lang="en-US"/>
          </a:p>
        </p:txBody>
      </p:sp>
      <p:sp>
        <p:nvSpPr>
          <p:cNvPr id="7" name="Rectangle 6"/>
          <p:cNvSpPr/>
          <p:nvPr/>
        </p:nvSpPr>
        <p:spPr>
          <a:xfrm>
            <a:off x="0" y="0"/>
            <a:ext cx="12192000" cy="1103086"/>
          </a:xfrm>
          <a:prstGeom prst="rect">
            <a:avLst/>
          </a:prstGeom>
          <a:solidFill>
            <a:schemeClr val="accent2">
              <a:lumMod val="75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Title 1"/>
          <p:cNvSpPr>
            <a:spLocks noGrp="1"/>
          </p:cNvSpPr>
          <p:nvPr>
            <p:ph type="title"/>
          </p:nvPr>
        </p:nvSpPr>
        <p:spPr>
          <a:xfrm>
            <a:off x="838200" y="110943"/>
            <a:ext cx="10515600" cy="897801"/>
          </a:xfrm>
        </p:spPr>
        <p:txBody>
          <a:bodyPr/>
          <a:lstStyle/>
          <a:p>
            <a:r>
              <a:rPr lang="en-US"/>
              <a:t>Click to edit Master title style</a:t>
            </a:r>
          </a:p>
        </p:txBody>
      </p:sp>
      <p:sp>
        <p:nvSpPr>
          <p:cNvPr id="9" name="Text Placeholder 8"/>
          <p:cNvSpPr>
            <a:spLocks noGrp="1"/>
          </p:cNvSpPr>
          <p:nvPr>
            <p:ph type="body" sz="quarter" idx="13" hasCustomPrompt="1"/>
          </p:nvPr>
        </p:nvSpPr>
        <p:spPr>
          <a:xfrm>
            <a:off x="838199" y="6356351"/>
            <a:ext cx="8741228" cy="290513"/>
          </a:xfrm>
        </p:spPr>
        <p:txBody>
          <a:bodyPr>
            <a:norm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Source: </a:t>
            </a:r>
          </a:p>
        </p:txBody>
      </p:sp>
    </p:spTree>
    <p:extLst>
      <p:ext uri="{BB962C8B-B14F-4D97-AF65-F5344CB8AC3E}">
        <p14:creationId xmlns:p14="http://schemas.microsoft.com/office/powerpoint/2010/main" val="3404005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p:nvPr/>
        </p:nvSpPr>
        <p:spPr>
          <a:xfrm>
            <a:off x="0" y="0"/>
            <a:ext cx="12192000" cy="1103086"/>
          </a:xfrm>
          <a:prstGeom prst="rect">
            <a:avLst/>
          </a:prstGeom>
          <a:solidFill>
            <a:schemeClr val="accent2">
              <a:lumMod val="75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p:nvPr>
        </p:nvSpPr>
        <p:spPr>
          <a:xfrm>
            <a:off x="838200" y="110943"/>
            <a:ext cx="10515600" cy="897801"/>
          </a:xfrm>
        </p:spPr>
        <p:txBody>
          <a:bodyPr/>
          <a:lstStyle/>
          <a:p>
            <a:r>
              <a:rPr lang="en-US"/>
              <a:t>Click to edit Master title style</a:t>
            </a:r>
          </a:p>
        </p:txBody>
      </p:sp>
      <p:sp>
        <p:nvSpPr>
          <p:cNvPr id="3" name="Content Placeholder 2"/>
          <p:cNvSpPr>
            <a:spLocks noGrp="1"/>
          </p:cNvSpPr>
          <p:nvPr>
            <p:ph idx="1"/>
          </p:nvPr>
        </p:nvSpPr>
        <p:spPr>
          <a:xfrm>
            <a:off x="838200" y="1214029"/>
            <a:ext cx="10515600" cy="4962935"/>
          </a:xfrm>
        </p:spPr>
        <p:txBody>
          <a:bodyPr/>
          <a:lstStyle>
            <a:lvl2pPr marL="514350" indent="-171450">
              <a:buFont typeface="LucidaGrande" charset="0"/>
              <a:buChar char="–"/>
              <a:defRPr/>
            </a:lvl2pPr>
            <a:lvl4pPr marL="1200150" indent="-171450">
              <a:buFont typeface="LucidaGrande" charset="0"/>
              <a:buChar char="–"/>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FACE4D-5C32-478B-8127-B0017D3B246E}"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04CBE4-5FBB-4FC6-9D92-9BE517AE19AD}" type="slidenum">
              <a:rPr lang="en-US" smtClean="0"/>
              <a:t>‹#›</a:t>
            </a:fld>
            <a:endParaRPr lang="en-US"/>
          </a:p>
        </p:txBody>
      </p:sp>
      <p:sp>
        <p:nvSpPr>
          <p:cNvPr id="9" name="Text Placeholder 8"/>
          <p:cNvSpPr>
            <a:spLocks noGrp="1"/>
          </p:cNvSpPr>
          <p:nvPr>
            <p:ph type="body" sz="quarter" idx="13" hasCustomPrompt="1"/>
          </p:nvPr>
        </p:nvSpPr>
        <p:spPr>
          <a:xfrm>
            <a:off x="838199" y="6356351"/>
            <a:ext cx="8741228" cy="290513"/>
          </a:xfrm>
        </p:spPr>
        <p:txBody>
          <a:bodyPr>
            <a:norm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Source: </a:t>
            </a:r>
          </a:p>
        </p:txBody>
      </p:sp>
    </p:spTree>
    <p:extLst>
      <p:ext uri="{BB962C8B-B14F-4D97-AF65-F5344CB8AC3E}">
        <p14:creationId xmlns:p14="http://schemas.microsoft.com/office/powerpoint/2010/main" val="571995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FACE4D-5C32-478B-8127-B0017D3B246E}" type="datetimeFigureOut">
              <a:rPr lang="en-US" smtClean="0"/>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04CBE4-5FBB-4FC6-9D92-9BE517AE19AD}" type="slidenum">
              <a:rPr lang="en-US" smtClean="0"/>
              <a:t>‹#›</a:t>
            </a:fld>
            <a:endParaRPr lang="en-US"/>
          </a:p>
        </p:txBody>
      </p:sp>
      <p:sp>
        <p:nvSpPr>
          <p:cNvPr id="7" name="Rectangle 6"/>
          <p:cNvSpPr/>
          <p:nvPr/>
        </p:nvSpPr>
        <p:spPr>
          <a:xfrm>
            <a:off x="0" y="0"/>
            <a:ext cx="12192000" cy="1103086"/>
          </a:xfrm>
          <a:prstGeom prst="rect">
            <a:avLst/>
          </a:prstGeom>
          <a:solidFill>
            <a:schemeClr val="accent2">
              <a:lumMod val="75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Title 1"/>
          <p:cNvSpPr>
            <a:spLocks noGrp="1"/>
          </p:cNvSpPr>
          <p:nvPr>
            <p:ph type="title"/>
          </p:nvPr>
        </p:nvSpPr>
        <p:spPr>
          <a:xfrm>
            <a:off x="838200" y="110943"/>
            <a:ext cx="10515600" cy="897801"/>
          </a:xfrm>
        </p:spPr>
        <p:txBody>
          <a:bodyPr/>
          <a:lstStyle/>
          <a:p>
            <a:r>
              <a:rPr lang="en-US"/>
              <a:t>Click to edit Master title style</a:t>
            </a:r>
          </a:p>
        </p:txBody>
      </p:sp>
      <p:sp>
        <p:nvSpPr>
          <p:cNvPr id="9" name="Text Placeholder 8"/>
          <p:cNvSpPr>
            <a:spLocks noGrp="1"/>
          </p:cNvSpPr>
          <p:nvPr>
            <p:ph type="body" sz="quarter" idx="13" hasCustomPrompt="1"/>
          </p:nvPr>
        </p:nvSpPr>
        <p:spPr>
          <a:xfrm>
            <a:off x="838199" y="6356351"/>
            <a:ext cx="8741228" cy="290513"/>
          </a:xfrm>
        </p:spPr>
        <p:txBody>
          <a:bodyPr>
            <a:norm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Source: </a:t>
            </a:r>
          </a:p>
        </p:txBody>
      </p:sp>
    </p:spTree>
    <p:extLst>
      <p:ext uri="{BB962C8B-B14F-4D97-AF65-F5344CB8AC3E}">
        <p14:creationId xmlns:p14="http://schemas.microsoft.com/office/powerpoint/2010/main" val="1206092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p:cNvSpPr/>
          <p:nvPr/>
        </p:nvSpPr>
        <p:spPr>
          <a:xfrm>
            <a:off x="0" y="0"/>
            <a:ext cx="12192000" cy="1103086"/>
          </a:xfrm>
          <a:prstGeom prst="rect">
            <a:avLst/>
          </a:prstGeom>
          <a:solidFill>
            <a:schemeClr val="accent2">
              <a:lumMod val="75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p:nvPr>
        </p:nvSpPr>
        <p:spPr>
          <a:xfrm>
            <a:off x="838200" y="110943"/>
            <a:ext cx="10515600" cy="897801"/>
          </a:xfrm>
        </p:spPr>
        <p:txBody>
          <a:bodyPr/>
          <a:lstStyle/>
          <a:p>
            <a:r>
              <a:rPr lang="en-US"/>
              <a:t>Click to edit Master title style</a:t>
            </a:r>
          </a:p>
        </p:txBody>
      </p:sp>
      <p:sp>
        <p:nvSpPr>
          <p:cNvPr id="3" name="Content Placeholder 2"/>
          <p:cNvSpPr>
            <a:spLocks noGrp="1"/>
          </p:cNvSpPr>
          <p:nvPr>
            <p:ph idx="1"/>
          </p:nvPr>
        </p:nvSpPr>
        <p:spPr>
          <a:xfrm>
            <a:off x="838200" y="1214029"/>
            <a:ext cx="10515600" cy="4962935"/>
          </a:xfrm>
        </p:spPr>
        <p:txBody>
          <a:bodyPr/>
          <a:lstStyle>
            <a:lvl2pPr marL="514350" indent="-171450">
              <a:buFont typeface="LucidaGrande" charset="0"/>
              <a:buChar char="–"/>
              <a:defRPr/>
            </a:lvl2pPr>
            <a:lvl4pPr marL="1200150" indent="-171450">
              <a:buFont typeface="LucidaGrande" charset="0"/>
              <a:buChar char="–"/>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FACE4D-5C32-478B-8127-B0017D3B246E}"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04CBE4-5FBB-4FC6-9D92-9BE517AE19AD}" type="slidenum">
              <a:rPr lang="en-US" smtClean="0"/>
              <a:t>‹#›</a:t>
            </a:fld>
            <a:endParaRPr lang="en-US"/>
          </a:p>
        </p:txBody>
      </p:sp>
      <p:sp>
        <p:nvSpPr>
          <p:cNvPr id="9" name="Text Placeholder 8"/>
          <p:cNvSpPr>
            <a:spLocks noGrp="1"/>
          </p:cNvSpPr>
          <p:nvPr>
            <p:ph type="body" sz="quarter" idx="13" hasCustomPrompt="1"/>
          </p:nvPr>
        </p:nvSpPr>
        <p:spPr>
          <a:xfrm>
            <a:off x="838199" y="6356351"/>
            <a:ext cx="8741228" cy="290513"/>
          </a:xfrm>
        </p:spPr>
        <p:txBody>
          <a:bodyPr>
            <a:norm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Source: </a:t>
            </a:r>
          </a:p>
        </p:txBody>
      </p:sp>
    </p:spTree>
    <p:extLst>
      <p:ext uri="{BB962C8B-B14F-4D97-AF65-F5344CB8AC3E}">
        <p14:creationId xmlns:p14="http://schemas.microsoft.com/office/powerpoint/2010/main" val="1533612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Figures + 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12216384" cy="1231392"/>
          </a:xfrm>
          <a:prstGeom prst="rect">
            <a:avLst/>
          </a:prstGeom>
        </p:spPr>
      </p:pic>
      <p:sp>
        <p:nvSpPr>
          <p:cNvPr id="2" name="Title 1"/>
          <p:cNvSpPr>
            <a:spLocks noGrp="1"/>
          </p:cNvSpPr>
          <p:nvPr>
            <p:ph type="title" hasCustomPrompt="1"/>
          </p:nvPr>
        </p:nvSpPr>
        <p:spPr>
          <a:xfrm>
            <a:off x="431800" y="119172"/>
            <a:ext cx="11329416"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3" y="1227648"/>
            <a:ext cx="12217149"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431800" y="6461763"/>
            <a:ext cx="9810451" cy="320039"/>
          </a:xfrm>
          <a:prstGeom prst="rect">
            <a:avLst/>
          </a:prstGeom>
        </p:spPr>
        <p:txBody>
          <a:bodyPr vert="horz" anchor="ctr"/>
          <a:lstStyle>
            <a:lvl1pPr marL="0" indent="0" algn="l">
              <a:spcBef>
                <a:spcPts val="0"/>
              </a:spcBef>
              <a:buNone/>
              <a:defRPr sz="1200" b="0" baseline="0">
                <a:solidFill>
                  <a:srgbClr val="285078"/>
                </a:solidFill>
                <a:latin typeface="Arial"/>
                <a:cs typeface="Arial"/>
              </a:defRPr>
            </a:lvl1pPr>
          </a:lstStyle>
          <a:p>
            <a:pPr lvl="0"/>
            <a:r>
              <a:rPr lang="en-US" dirty="0"/>
              <a:t>Click to Add Source</a:t>
            </a: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6354676"/>
            <a:ext cx="1117600" cy="488722"/>
          </a:xfrm>
          <a:prstGeom prst="rect">
            <a:avLst/>
          </a:prstGeom>
        </p:spPr>
      </p:pic>
      <p:sp>
        <p:nvSpPr>
          <p:cNvPr id="7" name="Content Placeholder 3"/>
          <p:cNvSpPr>
            <a:spLocks noGrp="1"/>
          </p:cNvSpPr>
          <p:nvPr>
            <p:ph sz="half" idx="2" hasCustomPrompt="1"/>
          </p:nvPr>
        </p:nvSpPr>
        <p:spPr>
          <a:xfrm>
            <a:off x="431801" y="1514139"/>
            <a:ext cx="11329417" cy="4800600"/>
          </a:xfrm>
          <a:prstGeom prst="rect">
            <a:avLst/>
          </a:prstGeom>
        </p:spPr>
        <p:txBody>
          <a:bodyPr anchor="t" anchorCtr="0">
            <a:normAutofit/>
          </a:bodyPr>
          <a:lstStyle>
            <a:lvl1pPr marL="205740" indent="-171450">
              <a:lnSpc>
                <a:spcPct val="100000"/>
              </a:lnSpc>
              <a:spcBef>
                <a:spcPts val="1200"/>
              </a:spcBef>
              <a:buClr>
                <a:schemeClr val="bg2"/>
              </a:buClr>
              <a:buSzPct val="110000"/>
              <a:buFont typeface="Arial"/>
              <a:buChar char="•"/>
              <a:defRPr sz="2400" baseline="0">
                <a:solidFill>
                  <a:srgbClr val="000000"/>
                </a:solidFill>
              </a:defRPr>
            </a:lvl1pPr>
            <a:lvl2pPr marL="462915" marR="0" indent="-171450" algn="l" defTabSz="685800" rtl="0" eaLnBrk="1" fontAlgn="auto" latinLnBrk="0" hangingPunct="1">
              <a:lnSpc>
                <a:spcPct val="100000"/>
              </a:lnSpc>
              <a:spcBef>
                <a:spcPts val="300"/>
              </a:spcBef>
              <a:spcAft>
                <a:spcPts val="0"/>
              </a:spcAft>
              <a:buClr>
                <a:schemeClr val="bg2"/>
              </a:buClr>
              <a:buSzPct val="85000"/>
              <a:buFont typeface="Lucida Grande"/>
              <a:buChar char="-"/>
              <a:tabLst/>
              <a:defRPr sz="1650" baseline="0">
                <a:solidFill>
                  <a:srgbClr val="000000"/>
                </a:solidFill>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9600" y="6354676"/>
            <a:ext cx="1142493" cy="499608"/>
          </a:xfrm>
          <a:prstGeom prst="rect">
            <a:avLst/>
          </a:prstGeom>
        </p:spPr>
      </p:pic>
    </p:spTree>
    <p:extLst>
      <p:ext uri="{BB962C8B-B14F-4D97-AF65-F5344CB8AC3E}">
        <p14:creationId xmlns:p14="http://schemas.microsoft.com/office/powerpoint/2010/main" val="1936751015"/>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214028"/>
            <a:ext cx="5181600" cy="5047980"/>
          </a:xfrm>
        </p:spPr>
        <p:txBody>
          <a:bodyPr/>
          <a:lstStyle>
            <a:lvl2pPr marL="514350" indent="-171450">
              <a:buFont typeface="LucidaGrande" charset="0"/>
              <a:buChar char="–"/>
              <a:defRPr/>
            </a:lvl2pPr>
            <a:lvl4pPr marL="1200150" indent="-171450">
              <a:buFont typeface="LucidaGrande" charset="0"/>
              <a:buChar char="–"/>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214028"/>
            <a:ext cx="5181600" cy="5047980"/>
          </a:xfrm>
        </p:spPr>
        <p:txBody>
          <a:bodyPr/>
          <a:lstStyle>
            <a:lvl2pPr marL="514350" indent="-171450">
              <a:buFont typeface="LucidaGrande" charset="0"/>
              <a:buChar char="–"/>
              <a:defRPr/>
            </a:lvl2pPr>
            <a:lvl4pPr marL="1200150" indent="-171450">
              <a:buFont typeface="LucidaGrande" charset="0"/>
              <a:buChar char="–"/>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FACE4D-5C32-478B-8127-B0017D3B246E}"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04CBE4-5FBB-4FC6-9D92-9BE517AE19AD}" type="slidenum">
              <a:rPr lang="en-US" smtClean="0"/>
              <a:t>‹#›</a:t>
            </a:fld>
            <a:endParaRPr lang="en-US"/>
          </a:p>
        </p:txBody>
      </p:sp>
      <p:sp>
        <p:nvSpPr>
          <p:cNvPr id="9" name="Rectangle 8"/>
          <p:cNvSpPr/>
          <p:nvPr/>
        </p:nvSpPr>
        <p:spPr>
          <a:xfrm>
            <a:off x="0" y="0"/>
            <a:ext cx="12192000" cy="1103086"/>
          </a:xfrm>
          <a:prstGeom prst="rect">
            <a:avLst/>
          </a:prstGeom>
          <a:solidFill>
            <a:schemeClr val="accent2">
              <a:lumMod val="75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Title 1"/>
          <p:cNvSpPr>
            <a:spLocks noGrp="1"/>
          </p:cNvSpPr>
          <p:nvPr>
            <p:ph type="title"/>
          </p:nvPr>
        </p:nvSpPr>
        <p:spPr>
          <a:xfrm>
            <a:off x="838200" y="110943"/>
            <a:ext cx="10515600" cy="897801"/>
          </a:xfrm>
        </p:spPr>
        <p:txBody>
          <a:bodyPr/>
          <a:lstStyle/>
          <a:p>
            <a:r>
              <a:rPr lang="en-US"/>
              <a:t>Click to edit Master title style</a:t>
            </a:r>
          </a:p>
        </p:txBody>
      </p:sp>
      <p:sp>
        <p:nvSpPr>
          <p:cNvPr id="11" name="Text Placeholder 8"/>
          <p:cNvSpPr>
            <a:spLocks noGrp="1"/>
          </p:cNvSpPr>
          <p:nvPr>
            <p:ph type="body" sz="quarter" idx="13" hasCustomPrompt="1"/>
          </p:nvPr>
        </p:nvSpPr>
        <p:spPr>
          <a:xfrm>
            <a:off x="838199" y="6356351"/>
            <a:ext cx="8741228" cy="290513"/>
          </a:xfrm>
        </p:spPr>
        <p:txBody>
          <a:bodyPr>
            <a:norm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Source: </a:t>
            </a:r>
          </a:p>
        </p:txBody>
      </p:sp>
    </p:spTree>
    <p:extLst>
      <p:ext uri="{BB962C8B-B14F-4D97-AF65-F5344CB8AC3E}">
        <p14:creationId xmlns:p14="http://schemas.microsoft.com/office/powerpoint/2010/main" val="269779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ext Slid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12216384" cy="1231392"/>
          </a:xfrm>
          <a:prstGeom prst="rect">
            <a:avLst/>
          </a:prstGeom>
        </p:spPr>
      </p:pic>
      <p:sp>
        <p:nvSpPr>
          <p:cNvPr id="2" name="Title 1"/>
          <p:cNvSpPr>
            <a:spLocks noGrp="1"/>
          </p:cNvSpPr>
          <p:nvPr>
            <p:ph type="title" hasCustomPrompt="1"/>
          </p:nvPr>
        </p:nvSpPr>
        <p:spPr>
          <a:xfrm>
            <a:off x="431800" y="119172"/>
            <a:ext cx="11329416"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431800" y="6461761"/>
            <a:ext cx="9810451"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431800" y="1514139"/>
            <a:ext cx="11353800"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 hit return then tab for 2nd level</a:t>
            </a:r>
          </a:p>
        </p:txBody>
      </p:sp>
      <p:cxnSp>
        <p:nvCxnSpPr>
          <p:cNvPr id="32" name="Straight Connector 31"/>
          <p:cNvCxnSpPr/>
          <p:nvPr/>
        </p:nvCxnSpPr>
        <p:spPr>
          <a:xfrm>
            <a:off x="2" y="1227648"/>
            <a:ext cx="12217149"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9F34515A-E8A4-2D4C-ABEC-B30F18A162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9600" y="6354676"/>
            <a:ext cx="1142493" cy="499608"/>
          </a:xfrm>
          <a:prstGeom prst="rect">
            <a:avLst/>
          </a:prstGeom>
        </p:spPr>
      </p:pic>
    </p:spTree>
    <p:extLst>
      <p:ext uri="{BB962C8B-B14F-4D97-AF65-F5344CB8AC3E}">
        <p14:creationId xmlns:p14="http://schemas.microsoft.com/office/powerpoint/2010/main" val="2252125210"/>
      </p:ext>
    </p:extLst>
  </p:cSld>
  <p:clrMapOvr>
    <a:masterClrMapping/>
  </p:clrMapOvr>
  <p:transition spd="slow"/>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Text Slid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12216384" cy="1231392"/>
          </a:xfrm>
          <a:prstGeom prst="rect">
            <a:avLst/>
          </a:prstGeom>
        </p:spPr>
      </p:pic>
      <p:sp>
        <p:nvSpPr>
          <p:cNvPr id="2" name="Title 1"/>
          <p:cNvSpPr>
            <a:spLocks noGrp="1"/>
          </p:cNvSpPr>
          <p:nvPr>
            <p:ph type="title" hasCustomPrompt="1"/>
          </p:nvPr>
        </p:nvSpPr>
        <p:spPr>
          <a:xfrm>
            <a:off x="431800" y="119172"/>
            <a:ext cx="11329416"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431800" y="6461761"/>
            <a:ext cx="9810451"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431800" y="1514139"/>
            <a:ext cx="11353800"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 hit return then tab for 2nd level</a:t>
            </a:r>
          </a:p>
        </p:txBody>
      </p:sp>
      <p:cxnSp>
        <p:nvCxnSpPr>
          <p:cNvPr id="32" name="Straight Connector 31"/>
          <p:cNvCxnSpPr/>
          <p:nvPr/>
        </p:nvCxnSpPr>
        <p:spPr>
          <a:xfrm>
            <a:off x="2" y="1227648"/>
            <a:ext cx="12217149"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9F34515A-E8A4-2D4C-ABEC-B30F18A162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9600" y="6354676"/>
            <a:ext cx="1142493" cy="499608"/>
          </a:xfrm>
          <a:prstGeom prst="rect">
            <a:avLst/>
          </a:prstGeom>
        </p:spPr>
      </p:pic>
    </p:spTree>
    <p:extLst>
      <p:ext uri="{BB962C8B-B14F-4D97-AF65-F5344CB8AC3E}">
        <p14:creationId xmlns:p14="http://schemas.microsoft.com/office/powerpoint/2010/main" val="2272608380"/>
      </p:ext>
    </p:extLst>
  </p:cSld>
  <p:clrMapOvr>
    <a:masterClrMapping/>
  </p:clrMapOvr>
  <p:transition spd="slow"/>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Figures + 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12216384" cy="1231392"/>
          </a:xfrm>
          <a:prstGeom prst="rect">
            <a:avLst/>
          </a:prstGeom>
        </p:spPr>
      </p:pic>
      <p:sp>
        <p:nvSpPr>
          <p:cNvPr id="2" name="Title 1"/>
          <p:cNvSpPr>
            <a:spLocks noGrp="1"/>
          </p:cNvSpPr>
          <p:nvPr>
            <p:ph type="title" hasCustomPrompt="1"/>
          </p:nvPr>
        </p:nvSpPr>
        <p:spPr>
          <a:xfrm>
            <a:off x="431800" y="119172"/>
            <a:ext cx="11329416"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2" y="1227648"/>
            <a:ext cx="12217149"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431800" y="6461761"/>
            <a:ext cx="9810451"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pic>
        <p:nvPicPr>
          <p:cNvPr id="34" name="Picture 33">
            <a:extLst>
              <a:ext uri="{FF2B5EF4-FFF2-40B4-BE49-F238E27FC236}">
                <a16:creationId xmlns:a16="http://schemas.microsoft.com/office/drawing/2014/main" id="{F6B3C679-CEC6-674E-9B82-025EB89ACD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9600" y="6354676"/>
            <a:ext cx="1142493" cy="499608"/>
          </a:xfrm>
          <a:prstGeom prst="rect">
            <a:avLst/>
          </a:prstGeom>
        </p:spPr>
      </p:pic>
    </p:spTree>
    <p:extLst>
      <p:ext uri="{BB962C8B-B14F-4D97-AF65-F5344CB8AC3E}">
        <p14:creationId xmlns:p14="http://schemas.microsoft.com/office/powerpoint/2010/main" val="818857928"/>
      </p:ext>
    </p:extLst>
  </p:cSld>
  <p:clrMapOvr>
    <a:masterClrMapping/>
  </p:clrMapOvr>
  <p:transition spd="slow"/>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_Text Slid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12216384" cy="1231392"/>
          </a:xfrm>
          <a:prstGeom prst="rect">
            <a:avLst/>
          </a:prstGeom>
        </p:spPr>
      </p:pic>
      <p:sp>
        <p:nvSpPr>
          <p:cNvPr id="2" name="Title 1"/>
          <p:cNvSpPr>
            <a:spLocks noGrp="1"/>
          </p:cNvSpPr>
          <p:nvPr>
            <p:ph type="title" hasCustomPrompt="1"/>
          </p:nvPr>
        </p:nvSpPr>
        <p:spPr>
          <a:xfrm>
            <a:off x="431800" y="119172"/>
            <a:ext cx="11329416"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431800" y="6461761"/>
            <a:ext cx="9810451"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431800" y="1514139"/>
            <a:ext cx="11353800"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 hit return then tab for 2nd level</a:t>
            </a:r>
          </a:p>
        </p:txBody>
      </p:sp>
      <p:cxnSp>
        <p:nvCxnSpPr>
          <p:cNvPr id="32" name="Straight Connector 31"/>
          <p:cNvCxnSpPr/>
          <p:nvPr/>
        </p:nvCxnSpPr>
        <p:spPr>
          <a:xfrm>
            <a:off x="2" y="1227648"/>
            <a:ext cx="12217149"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9F34515A-E8A4-2D4C-ABEC-B30F18A162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9600" y="6354676"/>
            <a:ext cx="1142493" cy="499608"/>
          </a:xfrm>
          <a:prstGeom prst="rect">
            <a:avLst/>
          </a:prstGeom>
        </p:spPr>
      </p:pic>
    </p:spTree>
    <p:extLst>
      <p:ext uri="{BB962C8B-B14F-4D97-AF65-F5344CB8AC3E}">
        <p14:creationId xmlns:p14="http://schemas.microsoft.com/office/powerpoint/2010/main" val="3440055603"/>
      </p:ext>
    </p:extLst>
  </p:cSld>
  <p:clrMapOvr>
    <a:masterClrMapping/>
  </p:clrMapOvr>
  <p:transition spd="slow"/>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E9F8D-68E0-7BE6-B9B4-0DDFC7B46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750B6E-B280-F600-1DAF-E04F63AA0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C68FE6-EDC0-A790-805F-E4BD45A7BC89}"/>
              </a:ext>
            </a:extLst>
          </p:cNvPr>
          <p:cNvSpPr>
            <a:spLocks noGrp="1"/>
          </p:cNvSpPr>
          <p:nvPr>
            <p:ph type="dt" sz="half" idx="10"/>
          </p:nvPr>
        </p:nvSpPr>
        <p:spPr>
          <a:xfrm>
            <a:off x="838200" y="6356350"/>
            <a:ext cx="2743200" cy="365125"/>
          </a:xfrm>
          <a:prstGeom prst="rect">
            <a:avLst/>
          </a:prstGeom>
        </p:spPr>
        <p:txBody>
          <a:bodyPr/>
          <a:lstStyle/>
          <a:p>
            <a:fld id="{C16DDC6E-8A40-EE45-9163-5E57CEB6FA89}" type="datetimeFigureOut">
              <a:rPr lang="en-US" smtClean="0"/>
              <a:t>2/1/2024</a:t>
            </a:fld>
            <a:endParaRPr lang="en-US"/>
          </a:p>
        </p:txBody>
      </p:sp>
      <p:sp>
        <p:nvSpPr>
          <p:cNvPr id="5" name="Footer Placeholder 4">
            <a:extLst>
              <a:ext uri="{FF2B5EF4-FFF2-40B4-BE49-F238E27FC236}">
                <a16:creationId xmlns:a16="http://schemas.microsoft.com/office/drawing/2014/main" id="{AF3F26E6-93B6-6DC8-8C33-76FEE4A19C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7BA6B2-2B74-E918-41D7-FEF9CBFF5A7B}"/>
              </a:ext>
            </a:extLst>
          </p:cNvPr>
          <p:cNvSpPr>
            <a:spLocks noGrp="1"/>
          </p:cNvSpPr>
          <p:nvPr>
            <p:ph type="sldNum" sz="quarter" idx="12"/>
          </p:nvPr>
        </p:nvSpPr>
        <p:spPr>
          <a:xfrm>
            <a:off x="8610600" y="6356350"/>
            <a:ext cx="2743200" cy="365125"/>
          </a:xfrm>
          <a:prstGeom prst="rect">
            <a:avLst/>
          </a:prstGeom>
        </p:spPr>
        <p:txBody>
          <a:bodyPr/>
          <a:lstStyle/>
          <a:p>
            <a:fld id="{1F8A1324-C6F6-9547-B094-CAADECFC62B0}" type="slidenum">
              <a:rPr lang="en-US" smtClean="0"/>
              <a:t>‹#›</a:t>
            </a:fld>
            <a:endParaRPr lang="en-US"/>
          </a:p>
        </p:txBody>
      </p:sp>
    </p:spTree>
    <p:extLst>
      <p:ext uri="{BB962C8B-B14F-4D97-AF65-F5344CB8AC3E}">
        <p14:creationId xmlns:p14="http://schemas.microsoft.com/office/powerpoint/2010/main" val="1908010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194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9344CB-B338-066F-0CD8-052FD64CF101}"/>
              </a:ext>
            </a:extLst>
          </p:cNvPr>
          <p:cNvSpPr/>
          <p:nvPr userDrawn="1"/>
        </p:nvSpPr>
        <p:spPr>
          <a:xfrm>
            <a:off x="0" y="4722312"/>
            <a:ext cx="12192000" cy="2135687"/>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85989F1F-7C8E-9266-E16E-D86B4BD04D44}"/>
              </a:ext>
            </a:extLst>
          </p:cNvPr>
          <p:cNvPicPr>
            <a:picLocks noChangeAspect="1"/>
          </p:cNvPicPr>
          <p:nvPr userDrawn="1"/>
        </p:nvPicPr>
        <p:blipFill>
          <a:blip r:embed="rId2">
            <a:alphaModFix amt="35000"/>
          </a:blip>
          <a:stretch>
            <a:fillRect/>
          </a:stretch>
        </p:blipFill>
        <p:spPr>
          <a:xfrm>
            <a:off x="497853" y="5198302"/>
            <a:ext cx="6022162" cy="1245964"/>
          </a:xfrm>
          <a:prstGeom prst="rect">
            <a:avLst/>
          </a:prstGeom>
        </p:spPr>
      </p:pic>
      <p:pic>
        <p:nvPicPr>
          <p:cNvPr id="1026" name="Picture 2" descr="UW Homepage">
            <a:extLst>
              <a:ext uri="{FF2B5EF4-FFF2-40B4-BE49-F238E27FC236}">
                <a16:creationId xmlns:a16="http://schemas.microsoft.com/office/drawing/2014/main" id="{182CE009-7CED-7DA3-EBF3-8450CA5554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8349" y="4826230"/>
            <a:ext cx="3918733" cy="1927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092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6780-D951-07A3-F3C5-FF46C84AF9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947C9E-DD12-45D6-8F3C-2A74EB7AD3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555A28-09B5-9A9E-D0D7-1D4CC48F8A57}"/>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5" name="Footer Placeholder 4">
            <a:extLst>
              <a:ext uri="{FF2B5EF4-FFF2-40B4-BE49-F238E27FC236}">
                <a16:creationId xmlns:a16="http://schemas.microsoft.com/office/drawing/2014/main" id="{74417249-72EB-18F3-6C6B-29A593529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C8BDE-A28C-3799-9688-5C6853247478}"/>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2790091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D0AC-7CF3-0FB7-9DA2-A92449581C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A82B11-5E9B-ADCA-3422-95C152AACF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A15CCF-F57C-2E34-3B43-58BCD8B6743F}"/>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5" name="Footer Placeholder 4">
            <a:extLst>
              <a:ext uri="{FF2B5EF4-FFF2-40B4-BE49-F238E27FC236}">
                <a16:creationId xmlns:a16="http://schemas.microsoft.com/office/drawing/2014/main" id="{BF1EADA7-4E70-AC90-FFD1-00109309A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49582-5891-5DEB-A5F8-86BB2493E40C}"/>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1036958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BFFC-C3BE-8241-60A2-71F91445F6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A77839-F69F-B71E-28A5-F7429CBF24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DBE8DF-A425-5280-69DD-1B221C93B1BA}"/>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5" name="Footer Placeholder 4">
            <a:extLst>
              <a:ext uri="{FF2B5EF4-FFF2-40B4-BE49-F238E27FC236}">
                <a16:creationId xmlns:a16="http://schemas.microsoft.com/office/drawing/2014/main" id="{5F695EE3-9135-10A8-4A11-C0CD04A6B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024AD-A558-4604-2971-9CAE2EF5AF52}"/>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958307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4B7B3-A1D4-ECA2-57BD-B7CE45621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8B2C9-25C5-7665-B323-DC087975BE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91B81C-3A98-5A46-C96E-0BCED68C2D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9E35D5-CF17-5457-D111-4C18438EDE3E}"/>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6" name="Footer Placeholder 5">
            <a:extLst>
              <a:ext uri="{FF2B5EF4-FFF2-40B4-BE49-F238E27FC236}">
                <a16:creationId xmlns:a16="http://schemas.microsoft.com/office/drawing/2014/main" id="{E5461AF4-2A82-11E7-C281-31DC316DB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F0DFCD-BB37-9AC8-6F17-83A6EA164360}"/>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2208138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CE7F-7887-F682-C0C7-B4CCC14B8F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F1F4F0-781B-1080-66AA-8B234F02E6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BE3EE7-7CDD-21CC-36B2-0B576046C0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3C6BA-8507-7EAF-191F-9FCE720DF4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F4463A-6A41-8404-8157-C91E354A99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8223A6-3D64-A998-FAE7-9B77080BFEC9}"/>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8" name="Footer Placeholder 7">
            <a:extLst>
              <a:ext uri="{FF2B5EF4-FFF2-40B4-BE49-F238E27FC236}">
                <a16:creationId xmlns:a16="http://schemas.microsoft.com/office/drawing/2014/main" id="{342E5832-C145-31C1-6044-213883C579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27E150-DB7F-58E9-9BF6-B3C7908FE571}"/>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275001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31214-603F-22AA-BBB4-78BC2E89DF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97C704-1CE7-0BDA-0583-820A7EC9BBD7}"/>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4" name="Footer Placeholder 3">
            <a:extLst>
              <a:ext uri="{FF2B5EF4-FFF2-40B4-BE49-F238E27FC236}">
                <a16:creationId xmlns:a16="http://schemas.microsoft.com/office/drawing/2014/main" id="{11F1F3D6-7331-A8C2-8CCE-FFD452EA8A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5BA388-129C-3C20-B49C-289E249700A4}"/>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1842319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925F4-0509-1268-2A6C-3F131704FA27}"/>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3" name="Footer Placeholder 2">
            <a:extLst>
              <a:ext uri="{FF2B5EF4-FFF2-40B4-BE49-F238E27FC236}">
                <a16:creationId xmlns:a16="http://schemas.microsoft.com/office/drawing/2014/main" id="{D43D30EF-1B28-88AE-D6AE-77EA580CB9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590A72-D2E4-596B-CA93-6F0D547F008F}"/>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3248350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2977-CB61-BE4A-813F-31AB5FDD81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C4960E-7924-1E5E-F269-E404066D54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B5A114-1CB1-3E15-8212-B8C750F14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B17DB-7706-526E-3619-3A224D40A654}"/>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6" name="Footer Placeholder 5">
            <a:extLst>
              <a:ext uri="{FF2B5EF4-FFF2-40B4-BE49-F238E27FC236}">
                <a16:creationId xmlns:a16="http://schemas.microsoft.com/office/drawing/2014/main" id="{230F7EF6-EA65-7C19-4A95-4B0A87B914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648E15-BE03-E1E7-A723-8386B433F19E}"/>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3733149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D587-2956-3CB4-6F16-AED2D15F7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D2DC45-B52E-4BAE-DC1E-F08C35178F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62924F-A8EB-9797-276F-8554FF9A91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A900D0-011E-A346-234D-288CD598D7C6}"/>
              </a:ext>
            </a:extLst>
          </p:cNvPr>
          <p:cNvSpPr>
            <a:spLocks noGrp="1"/>
          </p:cNvSpPr>
          <p:nvPr>
            <p:ph type="dt" sz="half" idx="10"/>
          </p:nvPr>
        </p:nvSpPr>
        <p:spPr>
          <a:xfrm>
            <a:off x="838200" y="6356350"/>
            <a:ext cx="2743200" cy="365125"/>
          </a:xfrm>
          <a:prstGeom prst="rect">
            <a:avLst/>
          </a:prstGeom>
        </p:spPr>
        <p:txBody>
          <a:bodyPr/>
          <a:lstStyle/>
          <a:p>
            <a:fld id="{C16DDC6E-8A40-EE45-9163-5E57CEB6FA89}" type="datetimeFigureOut">
              <a:rPr lang="en-US" smtClean="0"/>
              <a:t>2/1/2024</a:t>
            </a:fld>
            <a:endParaRPr lang="en-US"/>
          </a:p>
        </p:txBody>
      </p:sp>
      <p:sp>
        <p:nvSpPr>
          <p:cNvPr id="6" name="Footer Placeholder 5">
            <a:extLst>
              <a:ext uri="{FF2B5EF4-FFF2-40B4-BE49-F238E27FC236}">
                <a16:creationId xmlns:a16="http://schemas.microsoft.com/office/drawing/2014/main" id="{181F8C85-99A3-C576-E4AF-74CEA096CD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BE6380-DF40-2E26-56E0-E76F1357A780}"/>
              </a:ext>
            </a:extLst>
          </p:cNvPr>
          <p:cNvSpPr>
            <a:spLocks noGrp="1"/>
          </p:cNvSpPr>
          <p:nvPr>
            <p:ph type="sldNum" sz="quarter" idx="12"/>
          </p:nvPr>
        </p:nvSpPr>
        <p:spPr>
          <a:xfrm>
            <a:off x="8610600" y="6356350"/>
            <a:ext cx="2743200" cy="365125"/>
          </a:xfrm>
          <a:prstGeom prst="rect">
            <a:avLst/>
          </a:prstGeom>
        </p:spPr>
        <p:txBody>
          <a:bodyPr/>
          <a:lstStyle/>
          <a:p>
            <a:fld id="{1F8A1324-C6F6-9547-B094-CAADECFC62B0}" type="slidenum">
              <a:rPr lang="en-US" smtClean="0"/>
              <a:t>‹#›</a:t>
            </a:fld>
            <a:endParaRPr lang="en-US"/>
          </a:p>
        </p:txBody>
      </p:sp>
    </p:spTree>
    <p:extLst>
      <p:ext uri="{BB962C8B-B14F-4D97-AF65-F5344CB8AC3E}">
        <p14:creationId xmlns:p14="http://schemas.microsoft.com/office/powerpoint/2010/main" val="1188196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5BAAB-608F-9928-0AEC-B48D38F6E8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CE0575-F27E-8110-C5F9-3ED307F7D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622C1A-C995-38AC-C5C6-5F7E777E38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F13345-D584-4582-832B-383F77DFE60C}"/>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6" name="Footer Placeholder 5">
            <a:extLst>
              <a:ext uri="{FF2B5EF4-FFF2-40B4-BE49-F238E27FC236}">
                <a16:creationId xmlns:a16="http://schemas.microsoft.com/office/drawing/2014/main" id="{3807B78A-AD96-B58D-083F-FA76AF68B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DFB76-1598-6239-ED02-B42E5287130C}"/>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6768015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5DD3-3DD5-C436-F8A0-47AF0EF276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C0CBBD-43F5-D881-D410-6DD075450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23819-879F-1CA3-C459-A7D3958A03DB}"/>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5" name="Footer Placeholder 4">
            <a:extLst>
              <a:ext uri="{FF2B5EF4-FFF2-40B4-BE49-F238E27FC236}">
                <a16:creationId xmlns:a16="http://schemas.microsoft.com/office/drawing/2014/main" id="{F7D9CE5F-05DD-104A-2F4E-65F092C5A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543E3-5754-F2F0-3BE6-F9631566F125}"/>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819885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25C179-368B-86CE-6D49-61E8C2AB94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79BC07-D619-09A1-32C2-403BAD017C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6B9CF-4273-B46F-F823-A5D1A7362490}"/>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5" name="Footer Placeholder 4">
            <a:extLst>
              <a:ext uri="{FF2B5EF4-FFF2-40B4-BE49-F238E27FC236}">
                <a16:creationId xmlns:a16="http://schemas.microsoft.com/office/drawing/2014/main" id="{796265BF-EE63-336D-DAC5-9F7C7D8C0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29B7CD-A263-F9FB-3523-C1572F03ECC5}"/>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3735844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ext + Figur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12216384" cy="1231392"/>
          </a:xfrm>
          <a:prstGeom prst="rect">
            <a:avLst/>
          </a:prstGeom>
        </p:spPr>
      </p:pic>
      <p:sp>
        <p:nvSpPr>
          <p:cNvPr id="2" name="Title 1"/>
          <p:cNvSpPr>
            <a:spLocks noGrp="1"/>
          </p:cNvSpPr>
          <p:nvPr>
            <p:ph type="title" hasCustomPrompt="1"/>
          </p:nvPr>
        </p:nvSpPr>
        <p:spPr>
          <a:xfrm>
            <a:off x="431800" y="119172"/>
            <a:ext cx="11329416"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a:t>Text and Figure Slide: click to enter title</a:t>
            </a:r>
          </a:p>
        </p:txBody>
      </p:sp>
      <p:sp>
        <p:nvSpPr>
          <p:cNvPr id="31" name="Content Placeholder 3"/>
          <p:cNvSpPr>
            <a:spLocks noGrp="1"/>
          </p:cNvSpPr>
          <p:nvPr>
            <p:ph sz="half" idx="2" hasCustomPrompt="1"/>
          </p:nvPr>
        </p:nvSpPr>
        <p:spPr>
          <a:xfrm>
            <a:off x="431800" y="1514139"/>
            <a:ext cx="5562601"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a:t>Click to enter first level text</a:t>
            </a:r>
          </a:p>
        </p:txBody>
      </p:sp>
      <p:cxnSp>
        <p:nvCxnSpPr>
          <p:cNvPr id="32" name="Straight Connector 31"/>
          <p:cNvCxnSpPr/>
          <p:nvPr/>
        </p:nvCxnSpPr>
        <p:spPr>
          <a:xfrm>
            <a:off x="2" y="1227648"/>
            <a:ext cx="12217149"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3" name="Text Placeholder 5"/>
          <p:cNvSpPr>
            <a:spLocks noGrp="1"/>
          </p:cNvSpPr>
          <p:nvPr>
            <p:ph type="body" sz="quarter" idx="14" hasCustomPrompt="1"/>
          </p:nvPr>
        </p:nvSpPr>
        <p:spPr>
          <a:xfrm>
            <a:off x="431800" y="6461761"/>
            <a:ext cx="9810451"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a:t>Click to Add Source</a:t>
            </a:r>
          </a:p>
        </p:txBody>
      </p:sp>
      <p:sp>
        <p:nvSpPr>
          <p:cNvPr id="8" name="Content Placeholder 3"/>
          <p:cNvSpPr>
            <a:spLocks noGrp="1"/>
          </p:cNvSpPr>
          <p:nvPr>
            <p:ph sz="half" idx="15" hasCustomPrompt="1"/>
          </p:nvPr>
        </p:nvSpPr>
        <p:spPr>
          <a:xfrm>
            <a:off x="6096001" y="1514139"/>
            <a:ext cx="5659967"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a:t>Click to enter first level text</a:t>
            </a:r>
          </a:p>
        </p:txBody>
      </p:sp>
      <p:pic>
        <p:nvPicPr>
          <p:cNvPr id="11" name="Picture 10">
            <a:extLst>
              <a:ext uri="{FF2B5EF4-FFF2-40B4-BE49-F238E27FC236}">
                <a16:creationId xmlns:a16="http://schemas.microsoft.com/office/drawing/2014/main" id="{232A3B59-71CB-A94B-93CC-65BDFBAD08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80192" y="6354676"/>
            <a:ext cx="1142493" cy="499608"/>
          </a:xfrm>
          <a:prstGeom prst="rect">
            <a:avLst/>
          </a:prstGeom>
        </p:spPr>
      </p:pic>
    </p:spTree>
    <p:extLst>
      <p:ext uri="{BB962C8B-B14F-4D97-AF65-F5344CB8AC3E}">
        <p14:creationId xmlns:p14="http://schemas.microsoft.com/office/powerpoint/2010/main" val="1926167085"/>
      </p:ext>
    </p:extLst>
  </p:cSld>
  <p:clrMapOvr>
    <a:masterClrMapping/>
  </p:clrMapOvr>
  <p:transition spd="slow"/>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Figures + 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12216384" cy="1231392"/>
          </a:xfrm>
          <a:prstGeom prst="rect">
            <a:avLst/>
          </a:prstGeom>
        </p:spPr>
      </p:pic>
      <p:sp>
        <p:nvSpPr>
          <p:cNvPr id="2" name="Title 1"/>
          <p:cNvSpPr>
            <a:spLocks noGrp="1"/>
          </p:cNvSpPr>
          <p:nvPr>
            <p:ph type="title" hasCustomPrompt="1"/>
          </p:nvPr>
        </p:nvSpPr>
        <p:spPr>
          <a:xfrm>
            <a:off x="431800" y="119172"/>
            <a:ext cx="11329416"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2" y="1227648"/>
            <a:ext cx="12217149"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431800" y="6461761"/>
            <a:ext cx="9810451"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pic>
        <p:nvPicPr>
          <p:cNvPr id="34" name="Picture 33">
            <a:extLst>
              <a:ext uri="{FF2B5EF4-FFF2-40B4-BE49-F238E27FC236}">
                <a16:creationId xmlns:a16="http://schemas.microsoft.com/office/drawing/2014/main" id="{F6B3C679-CEC6-674E-9B82-025EB89ACD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9600" y="6354676"/>
            <a:ext cx="1142493" cy="499608"/>
          </a:xfrm>
          <a:prstGeom prst="rect">
            <a:avLst/>
          </a:prstGeom>
        </p:spPr>
      </p:pic>
    </p:spTree>
    <p:extLst>
      <p:ext uri="{BB962C8B-B14F-4D97-AF65-F5344CB8AC3E}">
        <p14:creationId xmlns:p14="http://schemas.microsoft.com/office/powerpoint/2010/main" val="1475328662"/>
      </p:ext>
    </p:extLst>
  </p:cSld>
  <p:clrMapOvr>
    <a:masterClrMapping/>
  </p:clrMapOvr>
  <p:transition spd="slow"/>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8700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9344CB-B338-066F-0CD8-052FD64CF101}"/>
              </a:ext>
            </a:extLst>
          </p:cNvPr>
          <p:cNvSpPr/>
          <p:nvPr userDrawn="1"/>
        </p:nvSpPr>
        <p:spPr>
          <a:xfrm>
            <a:off x="0" y="4722312"/>
            <a:ext cx="12192000" cy="2135687"/>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85989F1F-7C8E-9266-E16E-D86B4BD04D44}"/>
              </a:ext>
            </a:extLst>
          </p:cNvPr>
          <p:cNvPicPr>
            <a:picLocks noChangeAspect="1"/>
          </p:cNvPicPr>
          <p:nvPr userDrawn="1"/>
        </p:nvPicPr>
        <p:blipFill>
          <a:blip r:embed="rId2">
            <a:alphaModFix amt="35000"/>
          </a:blip>
          <a:stretch>
            <a:fillRect/>
          </a:stretch>
        </p:blipFill>
        <p:spPr>
          <a:xfrm>
            <a:off x="497853" y="5198302"/>
            <a:ext cx="6022162" cy="1245964"/>
          </a:xfrm>
          <a:prstGeom prst="rect">
            <a:avLst/>
          </a:prstGeom>
        </p:spPr>
      </p:pic>
      <p:pic>
        <p:nvPicPr>
          <p:cNvPr id="1026" name="Picture 2" descr="UW Homepage">
            <a:extLst>
              <a:ext uri="{FF2B5EF4-FFF2-40B4-BE49-F238E27FC236}">
                <a16:creationId xmlns:a16="http://schemas.microsoft.com/office/drawing/2014/main" id="{182CE009-7CED-7DA3-EBF3-8450CA5554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8349" y="4826230"/>
            <a:ext cx="3918733" cy="1927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083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6780-D951-07A3-F3C5-FF46C84AF9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947C9E-DD12-45D6-8F3C-2A74EB7AD3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555A28-09B5-9A9E-D0D7-1D4CC48F8A57}"/>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5" name="Footer Placeholder 4">
            <a:extLst>
              <a:ext uri="{FF2B5EF4-FFF2-40B4-BE49-F238E27FC236}">
                <a16:creationId xmlns:a16="http://schemas.microsoft.com/office/drawing/2014/main" id="{74417249-72EB-18F3-6C6B-29A593529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C8BDE-A28C-3799-9688-5C6853247478}"/>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2177669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D0AC-7CF3-0FB7-9DA2-A92449581C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A82B11-5E9B-ADCA-3422-95C152AACF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A15CCF-F57C-2E34-3B43-58BCD8B6743F}"/>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5" name="Footer Placeholder 4">
            <a:extLst>
              <a:ext uri="{FF2B5EF4-FFF2-40B4-BE49-F238E27FC236}">
                <a16:creationId xmlns:a16="http://schemas.microsoft.com/office/drawing/2014/main" id="{BF1EADA7-4E70-AC90-FFD1-00109309A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49582-5891-5DEB-A5F8-86BB2493E40C}"/>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11756717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BFFC-C3BE-8241-60A2-71F91445F6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A77839-F69F-B71E-28A5-F7429CBF24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DBE8DF-A425-5280-69DD-1B221C93B1BA}"/>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5" name="Footer Placeholder 4">
            <a:extLst>
              <a:ext uri="{FF2B5EF4-FFF2-40B4-BE49-F238E27FC236}">
                <a16:creationId xmlns:a16="http://schemas.microsoft.com/office/drawing/2014/main" id="{5F695EE3-9135-10A8-4A11-C0CD04A6B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024AD-A558-4604-2971-9CAE2EF5AF52}"/>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1526534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2909D-6056-BC9E-3B1A-6907578F3B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D550DC-A3EF-70F8-1A5A-FD94FD0AC3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C68FB7-DFDB-C533-B94E-C9903E4170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E6C2E5-FC8F-CBD7-68BC-2B469082D0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EA593E-76AF-1ACC-A469-E05DD0DBAC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25493A-F064-CBFC-6814-CCBE2616CCE7}"/>
              </a:ext>
            </a:extLst>
          </p:cNvPr>
          <p:cNvSpPr>
            <a:spLocks noGrp="1"/>
          </p:cNvSpPr>
          <p:nvPr>
            <p:ph type="dt" sz="half" idx="10"/>
          </p:nvPr>
        </p:nvSpPr>
        <p:spPr>
          <a:xfrm>
            <a:off x="838200" y="6356350"/>
            <a:ext cx="2743200" cy="365125"/>
          </a:xfrm>
          <a:prstGeom prst="rect">
            <a:avLst/>
          </a:prstGeom>
        </p:spPr>
        <p:txBody>
          <a:bodyPr/>
          <a:lstStyle/>
          <a:p>
            <a:fld id="{C16DDC6E-8A40-EE45-9163-5E57CEB6FA89}" type="datetimeFigureOut">
              <a:rPr lang="en-US" smtClean="0"/>
              <a:t>2/1/2024</a:t>
            </a:fld>
            <a:endParaRPr lang="en-US"/>
          </a:p>
        </p:txBody>
      </p:sp>
      <p:sp>
        <p:nvSpPr>
          <p:cNvPr id="8" name="Footer Placeholder 7">
            <a:extLst>
              <a:ext uri="{FF2B5EF4-FFF2-40B4-BE49-F238E27FC236}">
                <a16:creationId xmlns:a16="http://schemas.microsoft.com/office/drawing/2014/main" id="{8D88FD58-5791-2252-1122-348C8C4F0A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51EB835-5C0E-E83B-4A97-ABE16A967D23}"/>
              </a:ext>
            </a:extLst>
          </p:cNvPr>
          <p:cNvSpPr>
            <a:spLocks noGrp="1"/>
          </p:cNvSpPr>
          <p:nvPr>
            <p:ph type="sldNum" sz="quarter" idx="12"/>
          </p:nvPr>
        </p:nvSpPr>
        <p:spPr>
          <a:xfrm>
            <a:off x="8610600" y="6356350"/>
            <a:ext cx="2743200" cy="365125"/>
          </a:xfrm>
          <a:prstGeom prst="rect">
            <a:avLst/>
          </a:prstGeom>
        </p:spPr>
        <p:txBody>
          <a:bodyPr/>
          <a:lstStyle/>
          <a:p>
            <a:fld id="{1F8A1324-C6F6-9547-B094-CAADECFC62B0}" type="slidenum">
              <a:rPr lang="en-US" smtClean="0"/>
              <a:t>‹#›</a:t>
            </a:fld>
            <a:endParaRPr lang="en-US"/>
          </a:p>
        </p:txBody>
      </p:sp>
    </p:spTree>
    <p:extLst>
      <p:ext uri="{BB962C8B-B14F-4D97-AF65-F5344CB8AC3E}">
        <p14:creationId xmlns:p14="http://schemas.microsoft.com/office/powerpoint/2010/main" val="4380348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4B7B3-A1D4-ECA2-57BD-B7CE45621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8B2C9-25C5-7665-B323-DC087975BE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91B81C-3A98-5A46-C96E-0BCED68C2D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9E35D5-CF17-5457-D111-4C18438EDE3E}"/>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6" name="Footer Placeholder 5">
            <a:extLst>
              <a:ext uri="{FF2B5EF4-FFF2-40B4-BE49-F238E27FC236}">
                <a16:creationId xmlns:a16="http://schemas.microsoft.com/office/drawing/2014/main" id="{E5461AF4-2A82-11E7-C281-31DC316DB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F0DFCD-BB37-9AC8-6F17-83A6EA164360}"/>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1880422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CE7F-7887-F682-C0C7-B4CCC14B8F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F1F4F0-781B-1080-66AA-8B234F02E6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BE3EE7-7CDD-21CC-36B2-0B576046C0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3C6BA-8507-7EAF-191F-9FCE720DF4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F4463A-6A41-8404-8157-C91E354A99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8223A6-3D64-A998-FAE7-9B77080BFEC9}"/>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8" name="Footer Placeholder 7">
            <a:extLst>
              <a:ext uri="{FF2B5EF4-FFF2-40B4-BE49-F238E27FC236}">
                <a16:creationId xmlns:a16="http://schemas.microsoft.com/office/drawing/2014/main" id="{342E5832-C145-31C1-6044-213883C579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27E150-DB7F-58E9-9BF6-B3C7908FE571}"/>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3792240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31214-603F-22AA-BBB4-78BC2E89DF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97C704-1CE7-0BDA-0583-820A7EC9BBD7}"/>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4" name="Footer Placeholder 3">
            <a:extLst>
              <a:ext uri="{FF2B5EF4-FFF2-40B4-BE49-F238E27FC236}">
                <a16:creationId xmlns:a16="http://schemas.microsoft.com/office/drawing/2014/main" id="{11F1F3D6-7331-A8C2-8CCE-FFD452EA8A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5BA388-129C-3C20-B49C-289E249700A4}"/>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38394499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925F4-0509-1268-2A6C-3F131704FA27}"/>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3" name="Footer Placeholder 2">
            <a:extLst>
              <a:ext uri="{FF2B5EF4-FFF2-40B4-BE49-F238E27FC236}">
                <a16:creationId xmlns:a16="http://schemas.microsoft.com/office/drawing/2014/main" id="{D43D30EF-1B28-88AE-D6AE-77EA580CB9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590A72-D2E4-596B-CA93-6F0D547F008F}"/>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574306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2977-CB61-BE4A-813F-31AB5FDD81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C4960E-7924-1E5E-F269-E404066D54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B5A114-1CB1-3E15-8212-B8C750F14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B17DB-7706-526E-3619-3A224D40A654}"/>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6" name="Footer Placeholder 5">
            <a:extLst>
              <a:ext uri="{FF2B5EF4-FFF2-40B4-BE49-F238E27FC236}">
                <a16:creationId xmlns:a16="http://schemas.microsoft.com/office/drawing/2014/main" id="{230F7EF6-EA65-7C19-4A95-4B0A87B914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648E15-BE03-E1E7-A723-8386B433F19E}"/>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4948360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5BAAB-608F-9928-0AEC-B48D38F6E8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CE0575-F27E-8110-C5F9-3ED307F7D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622C1A-C995-38AC-C5C6-5F7E777E38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F13345-D584-4582-832B-383F77DFE60C}"/>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6" name="Footer Placeholder 5">
            <a:extLst>
              <a:ext uri="{FF2B5EF4-FFF2-40B4-BE49-F238E27FC236}">
                <a16:creationId xmlns:a16="http://schemas.microsoft.com/office/drawing/2014/main" id="{3807B78A-AD96-B58D-083F-FA76AF68B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DFB76-1598-6239-ED02-B42E5287130C}"/>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29563477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5DD3-3DD5-C436-F8A0-47AF0EF276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C0CBBD-43F5-D881-D410-6DD075450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23819-879F-1CA3-C459-A7D3958A03DB}"/>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5" name="Footer Placeholder 4">
            <a:extLst>
              <a:ext uri="{FF2B5EF4-FFF2-40B4-BE49-F238E27FC236}">
                <a16:creationId xmlns:a16="http://schemas.microsoft.com/office/drawing/2014/main" id="{F7D9CE5F-05DD-104A-2F4E-65F092C5A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543E3-5754-F2F0-3BE6-F9631566F125}"/>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499810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25C179-368B-86CE-6D49-61E8C2AB94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79BC07-D619-09A1-32C2-403BAD017C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6B9CF-4273-B46F-F823-A5D1A7362490}"/>
              </a:ext>
            </a:extLst>
          </p:cNvPr>
          <p:cNvSpPr>
            <a:spLocks noGrp="1"/>
          </p:cNvSpPr>
          <p:nvPr>
            <p:ph type="dt" sz="half" idx="10"/>
          </p:nvPr>
        </p:nvSpPr>
        <p:spPr/>
        <p:txBody>
          <a:bodyPr/>
          <a:lstStyle/>
          <a:p>
            <a:fld id="{D11A9B2F-7F35-C24F-91B3-198BF101A19A}" type="datetimeFigureOut">
              <a:rPr lang="en-US" smtClean="0"/>
              <a:t>2/1/2024</a:t>
            </a:fld>
            <a:endParaRPr lang="en-US"/>
          </a:p>
        </p:txBody>
      </p:sp>
      <p:sp>
        <p:nvSpPr>
          <p:cNvPr id="5" name="Footer Placeholder 4">
            <a:extLst>
              <a:ext uri="{FF2B5EF4-FFF2-40B4-BE49-F238E27FC236}">
                <a16:creationId xmlns:a16="http://schemas.microsoft.com/office/drawing/2014/main" id="{796265BF-EE63-336D-DAC5-9F7C7D8C0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29B7CD-A263-F9FB-3523-C1572F03ECC5}"/>
              </a:ext>
            </a:extLst>
          </p:cNvPr>
          <p:cNvSpPr>
            <a:spLocks noGrp="1"/>
          </p:cNvSpPr>
          <p:nvPr>
            <p:ph type="sldNum" sz="quarter" idx="12"/>
          </p:nvPr>
        </p:nvSpPr>
        <p:spPr/>
        <p:txBody>
          <a:bodyPr/>
          <a:lstStyle/>
          <a:p>
            <a:fld id="{6CAEC524-51D3-434C-8E5D-303DB12AD1F8}" type="slidenum">
              <a:rPr lang="en-US" smtClean="0"/>
              <a:t>‹#›</a:t>
            </a:fld>
            <a:endParaRPr lang="en-US"/>
          </a:p>
        </p:txBody>
      </p:sp>
    </p:spTree>
    <p:extLst>
      <p:ext uri="{BB962C8B-B14F-4D97-AF65-F5344CB8AC3E}">
        <p14:creationId xmlns:p14="http://schemas.microsoft.com/office/powerpoint/2010/main" val="39145394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ext + Figur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12216384" cy="1231392"/>
          </a:xfrm>
          <a:prstGeom prst="rect">
            <a:avLst/>
          </a:prstGeom>
        </p:spPr>
      </p:pic>
      <p:sp>
        <p:nvSpPr>
          <p:cNvPr id="2" name="Title 1"/>
          <p:cNvSpPr>
            <a:spLocks noGrp="1"/>
          </p:cNvSpPr>
          <p:nvPr>
            <p:ph type="title" hasCustomPrompt="1"/>
          </p:nvPr>
        </p:nvSpPr>
        <p:spPr>
          <a:xfrm>
            <a:off x="431800" y="119172"/>
            <a:ext cx="11329416"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a:t>Text and Figure Slide: click to enter title</a:t>
            </a:r>
          </a:p>
        </p:txBody>
      </p:sp>
      <p:sp>
        <p:nvSpPr>
          <p:cNvPr id="31" name="Content Placeholder 3"/>
          <p:cNvSpPr>
            <a:spLocks noGrp="1"/>
          </p:cNvSpPr>
          <p:nvPr>
            <p:ph sz="half" idx="2" hasCustomPrompt="1"/>
          </p:nvPr>
        </p:nvSpPr>
        <p:spPr>
          <a:xfrm>
            <a:off x="431800" y="1514139"/>
            <a:ext cx="5562601"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a:t>Click to enter first level text</a:t>
            </a:r>
          </a:p>
        </p:txBody>
      </p:sp>
      <p:cxnSp>
        <p:nvCxnSpPr>
          <p:cNvPr id="32" name="Straight Connector 31"/>
          <p:cNvCxnSpPr/>
          <p:nvPr/>
        </p:nvCxnSpPr>
        <p:spPr>
          <a:xfrm>
            <a:off x="2" y="1227648"/>
            <a:ext cx="12217149"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3" name="Text Placeholder 5"/>
          <p:cNvSpPr>
            <a:spLocks noGrp="1"/>
          </p:cNvSpPr>
          <p:nvPr>
            <p:ph type="body" sz="quarter" idx="14" hasCustomPrompt="1"/>
          </p:nvPr>
        </p:nvSpPr>
        <p:spPr>
          <a:xfrm>
            <a:off x="431800" y="6461761"/>
            <a:ext cx="9810451"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a:t>Click to Add Source</a:t>
            </a:r>
          </a:p>
        </p:txBody>
      </p:sp>
      <p:sp>
        <p:nvSpPr>
          <p:cNvPr id="8" name="Content Placeholder 3"/>
          <p:cNvSpPr>
            <a:spLocks noGrp="1"/>
          </p:cNvSpPr>
          <p:nvPr>
            <p:ph sz="half" idx="15" hasCustomPrompt="1"/>
          </p:nvPr>
        </p:nvSpPr>
        <p:spPr>
          <a:xfrm>
            <a:off x="6096001" y="1514139"/>
            <a:ext cx="5659967"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a:t>Click to enter first level text</a:t>
            </a:r>
          </a:p>
        </p:txBody>
      </p:sp>
      <p:pic>
        <p:nvPicPr>
          <p:cNvPr id="11" name="Picture 10">
            <a:extLst>
              <a:ext uri="{FF2B5EF4-FFF2-40B4-BE49-F238E27FC236}">
                <a16:creationId xmlns:a16="http://schemas.microsoft.com/office/drawing/2014/main" id="{232A3B59-71CB-A94B-93CC-65BDFBAD08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80192" y="6354676"/>
            <a:ext cx="1142493" cy="499608"/>
          </a:xfrm>
          <a:prstGeom prst="rect">
            <a:avLst/>
          </a:prstGeom>
        </p:spPr>
      </p:pic>
    </p:spTree>
    <p:extLst>
      <p:ext uri="{BB962C8B-B14F-4D97-AF65-F5344CB8AC3E}">
        <p14:creationId xmlns:p14="http://schemas.microsoft.com/office/powerpoint/2010/main" val="2999864422"/>
      </p:ext>
    </p:extLst>
  </p:cSld>
  <p:clrMapOvr>
    <a:masterClrMapping/>
  </p:clrMapOvr>
  <p:transition spd="slow"/>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63268-D70B-7B8B-D864-BF70A30C00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81D8D1-13CD-E1D6-55F3-073EE11C3396}"/>
              </a:ext>
            </a:extLst>
          </p:cNvPr>
          <p:cNvSpPr>
            <a:spLocks noGrp="1"/>
          </p:cNvSpPr>
          <p:nvPr>
            <p:ph type="dt" sz="half" idx="10"/>
          </p:nvPr>
        </p:nvSpPr>
        <p:spPr>
          <a:xfrm>
            <a:off x="838200" y="6356350"/>
            <a:ext cx="2743200" cy="365125"/>
          </a:xfrm>
          <a:prstGeom prst="rect">
            <a:avLst/>
          </a:prstGeom>
        </p:spPr>
        <p:txBody>
          <a:bodyPr/>
          <a:lstStyle/>
          <a:p>
            <a:fld id="{C16DDC6E-8A40-EE45-9163-5E57CEB6FA89}" type="datetimeFigureOut">
              <a:rPr lang="en-US" smtClean="0"/>
              <a:t>2/1/2024</a:t>
            </a:fld>
            <a:endParaRPr lang="en-US"/>
          </a:p>
        </p:txBody>
      </p:sp>
      <p:sp>
        <p:nvSpPr>
          <p:cNvPr id="4" name="Footer Placeholder 3">
            <a:extLst>
              <a:ext uri="{FF2B5EF4-FFF2-40B4-BE49-F238E27FC236}">
                <a16:creationId xmlns:a16="http://schemas.microsoft.com/office/drawing/2014/main" id="{9282172F-FF80-ACAD-8F25-C2DB8A6238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41FD180-EF66-EC8E-7E01-948C7A190C79}"/>
              </a:ext>
            </a:extLst>
          </p:cNvPr>
          <p:cNvSpPr>
            <a:spLocks noGrp="1"/>
          </p:cNvSpPr>
          <p:nvPr>
            <p:ph type="sldNum" sz="quarter" idx="12"/>
          </p:nvPr>
        </p:nvSpPr>
        <p:spPr>
          <a:xfrm>
            <a:off x="8610600" y="6356350"/>
            <a:ext cx="2743200" cy="365125"/>
          </a:xfrm>
          <a:prstGeom prst="rect">
            <a:avLst/>
          </a:prstGeom>
        </p:spPr>
        <p:txBody>
          <a:bodyPr/>
          <a:lstStyle/>
          <a:p>
            <a:fld id="{1F8A1324-C6F6-9547-B094-CAADECFC62B0}" type="slidenum">
              <a:rPr lang="en-US" smtClean="0"/>
              <a:t>‹#›</a:t>
            </a:fld>
            <a:endParaRPr lang="en-US"/>
          </a:p>
        </p:txBody>
      </p:sp>
    </p:spTree>
    <p:extLst>
      <p:ext uri="{BB962C8B-B14F-4D97-AF65-F5344CB8AC3E}">
        <p14:creationId xmlns:p14="http://schemas.microsoft.com/office/powerpoint/2010/main" val="113659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061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7416-2652-84EF-FA19-88A8E06A88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BA3CF5-1036-0D93-E320-6617E06504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267302-F6BF-31D2-579F-A2287C1C6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DCA824-BF73-8ACB-E52B-8F177EE644E5}"/>
              </a:ext>
            </a:extLst>
          </p:cNvPr>
          <p:cNvSpPr>
            <a:spLocks noGrp="1"/>
          </p:cNvSpPr>
          <p:nvPr>
            <p:ph type="dt" sz="half" idx="10"/>
          </p:nvPr>
        </p:nvSpPr>
        <p:spPr>
          <a:xfrm>
            <a:off x="838200" y="6356350"/>
            <a:ext cx="2743200" cy="365125"/>
          </a:xfrm>
          <a:prstGeom prst="rect">
            <a:avLst/>
          </a:prstGeom>
        </p:spPr>
        <p:txBody>
          <a:bodyPr/>
          <a:lstStyle/>
          <a:p>
            <a:fld id="{C16DDC6E-8A40-EE45-9163-5E57CEB6FA89}" type="datetimeFigureOut">
              <a:rPr lang="en-US" smtClean="0"/>
              <a:t>2/1/2024</a:t>
            </a:fld>
            <a:endParaRPr lang="en-US"/>
          </a:p>
        </p:txBody>
      </p:sp>
      <p:sp>
        <p:nvSpPr>
          <p:cNvPr id="6" name="Footer Placeholder 5">
            <a:extLst>
              <a:ext uri="{FF2B5EF4-FFF2-40B4-BE49-F238E27FC236}">
                <a16:creationId xmlns:a16="http://schemas.microsoft.com/office/drawing/2014/main" id="{87DF1F85-80CE-B848-F6A3-D6BE953470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3E9A1A-229C-5264-63E1-092831FABB10}"/>
              </a:ext>
            </a:extLst>
          </p:cNvPr>
          <p:cNvSpPr>
            <a:spLocks noGrp="1"/>
          </p:cNvSpPr>
          <p:nvPr>
            <p:ph type="sldNum" sz="quarter" idx="12"/>
          </p:nvPr>
        </p:nvSpPr>
        <p:spPr>
          <a:xfrm>
            <a:off x="8610600" y="6356350"/>
            <a:ext cx="2743200" cy="365125"/>
          </a:xfrm>
          <a:prstGeom prst="rect">
            <a:avLst/>
          </a:prstGeom>
        </p:spPr>
        <p:txBody>
          <a:bodyPr/>
          <a:lstStyle/>
          <a:p>
            <a:fld id="{1F8A1324-C6F6-9547-B094-CAADECFC62B0}" type="slidenum">
              <a:rPr lang="en-US" smtClean="0"/>
              <a:t>‹#›</a:t>
            </a:fld>
            <a:endParaRPr lang="en-US"/>
          </a:p>
        </p:txBody>
      </p:sp>
    </p:spTree>
    <p:extLst>
      <p:ext uri="{BB962C8B-B14F-4D97-AF65-F5344CB8AC3E}">
        <p14:creationId xmlns:p14="http://schemas.microsoft.com/office/powerpoint/2010/main" val="4007280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04E91-D186-9B8C-14BB-F505706CC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F8828E-1B10-83CD-D1BE-F35D733AF0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CEFB620-A198-6A4D-C513-C78168955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85B362-DFD3-22BA-2C20-0B4B14FC8845}"/>
              </a:ext>
            </a:extLst>
          </p:cNvPr>
          <p:cNvSpPr>
            <a:spLocks noGrp="1"/>
          </p:cNvSpPr>
          <p:nvPr>
            <p:ph type="dt" sz="half" idx="10"/>
          </p:nvPr>
        </p:nvSpPr>
        <p:spPr>
          <a:xfrm>
            <a:off x="838200" y="6356350"/>
            <a:ext cx="2743200" cy="365125"/>
          </a:xfrm>
          <a:prstGeom prst="rect">
            <a:avLst/>
          </a:prstGeom>
        </p:spPr>
        <p:txBody>
          <a:bodyPr/>
          <a:lstStyle/>
          <a:p>
            <a:fld id="{C16DDC6E-8A40-EE45-9163-5E57CEB6FA89}" type="datetimeFigureOut">
              <a:rPr lang="en-US" smtClean="0"/>
              <a:t>2/1/2024</a:t>
            </a:fld>
            <a:endParaRPr lang="en-US"/>
          </a:p>
        </p:txBody>
      </p:sp>
      <p:sp>
        <p:nvSpPr>
          <p:cNvPr id="6" name="Footer Placeholder 5">
            <a:extLst>
              <a:ext uri="{FF2B5EF4-FFF2-40B4-BE49-F238E27FC236}">
                <a16:creationId xmlns:a16="http://schemas.microsoft.com/office/drawing/2014/main" id="{6633D6C3-165A-2053-AE1C-EB8776E0FE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184B38E-A107-ED6B-BD33-F6D89F273699}"/>
              </a:ext>
            </a:extLst>
          </p:cNvPr>
          <p:cNvSpPr>
            <a:spLocks noGrp="1"/>
          </p:cNvSpPr>
          <p:nvPr>
            <p:ph type="sldNum" sz="quarter" idx="12"/>
          </p:nvPr>
        </p:nvSpPr>
        <p:spPr>
          <a:xfrm>
            <a:off x="8610600" y="6356350"/>
            <a:ext cx="2743200" cy="365125"/>
          </a:xfrm>
          <a:prstGeom prst="rect">
            <a:avLst/>
          </a:prstGeom>
        </p:spPr>
        <p:txBody>
          <a:bodyPr/>
          <a:lstStyle/>
          <a:p>
            <a:fld id="{1F8A1324-C6F6-9547-B094-CAADECFC62B0}" type="slidenum">
              <a:rPr lang="en-US" smtClean="0"/>
              <a:t>‹#›</a:t>
            </a:fld>
            <a:endParaRPr lang="en-US"/>
          </a:p>
        </p:txBody>
      </p:sp>
    </p:spTree>
    <p:extLst>
      <p:ext uri="{BB962C8B-B14F-4D97-AF65-F5344CB8AC3E}">
        <p14:creationId xmlns:p14="http://schemas.microsoft.com/office/powerpoint/2010/main" val="3025820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2.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3.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ED2960-5465-4D02-BC8A-CCE88136E501}"/>
              </a:ext>
            </a:extLst>
          </p:cNvPr>
          <p:cNvSpPr/>
          <p:nvPr userDrawn="1"/>
        </p:nvSpPr>
        <p:spPr>
          <a:xfrm>
            <a:off x="0" y="6176963"/>
            <a:ext cx="12192000" cy="681036"/>
          </a:xfrm>
          <a:prstGeom prst="rect">
            <a:avLst/>
          </a:prstGeom>
          <a:solidFill>
            <a:schemeClr val="accent4">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81D35E6-2DDB-F78D-0125-61A1747C3C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BAB6AE-5419-28A2-F2C9-E34CA96BB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text&#10;&#10;Description automatically generated">
            <a:extLst>
              <a:ext uri="{FF2B5EF4-FFF2-40B4-BE49-F238E27FC236}">
                <a16:creationId xmlns:a16="http://schemas.microsoft.com/office/drawing/2014/main" id="{3EDEDAEB-7A88-4EEE-AED1-B055CA658BC3}"/>
              </a:ext>
            </a:extLst>
          </p:cNvPr>
          <p:cNvPicPr>
            <a:picLocks noChangeAspect="1"/>
          </p:cNvPicPr>
          <p:nvPr userDrawn="1"/>
        </p:nvPicPr>
        <p:blipFill>
          <a:blip r:embed="rId31">
            <a:alphaModFix amt="35000"/>
          </a:blip>
          <a:stretch>
            <a:fillRect/>
          </a:stretch>
        </p:blipFill>
        <p:spPr>
          <a:xfrm>
            <a:off x="309963" y="6290072"/>
            <a:ext cx="2198288" cy="454818"/>
          </a:xfrm>
          <a:prstGeom prst="rect">
            <a:avLst/>
          </a:prstGeom>
        </p:spPr>
      </p:pic>
      <p:pic>
        <p:nvPicPr>
          <p:cNvPr id="1026" name="Picture 2" descr="Logos, Colors and Fonts | UW College of Engineering">
            <a:extLst>
              <a:ext uri="{FF2B5EF4-FFF2-40B4-BE49-F238E27FC236}">
                <a16:creationId xmlns:a16="http://schemas.microsoft.com/office/drawing/2014/main" id="{F7E10BB1-E71A-41C7-A335-8AEE50EE4C0D}"/>
              </a:ext>
            </a:extLst>
          </p:cNvPr>
          <p:cNvPicPr>
            <a:picLocks noChangeAspect="1" noChangeArrowheads="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11081937" y="6265416"/>
            <a:ext cx="800100" cy="537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172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9" r:id="rId28"/>
    <p:sldLayoutId id="2147483700"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292431-8658-5498-57D9-A0C9B8454A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8AE522-2C8A-A5B2-5F23-A2E6771B5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31556-3816-5A4D-09D6-B0250D50D3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A9B2F-7F35-C24F-91B3-198BF101A19A}" type="datetimeFigureOut">
              <a:rPr lang="en-US" smtClean="0"/>
              <a:t>2/1/2024</a:t>
            </a:fld>
            <a:endParaRPr lang="en-US"/>
          </a:p>
        </p:txBody>
      </p:sp>
      <p:sp>
        <p:nvSpPr>
          <p:cNvPr id="5" name="Footer Placeholder 4">
            <a:extLst>
              <a:ext uri="{FF2B5EF4-FFF2-40B4-BE49-F238E27FC236}">
                <a16:creationId xmlns:a16="http://schemas.microsoft.com/office/drawing/2014/main" id="{B7241FF2-1A15-A7C8-772B-EDE6FB197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3BB437-E4BF-0CBA-935B-5C1F2A138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AEC524-51D3-434C-8E5D-303DB12AD1F8}" type="slidenum">
              <a:rPr lang="en-US" smtClean="0"/>
              <a:t>‹#›</a:t>
            </a:fld>
            <a:endParaRPr lang="en-US"/>
          </a:p>
        </p:txBody>
      </p:sp>
    </p:spTree>
    <p:extLst>
      <p:ext uri="{BB962C8B-B14F-4D97-AF65-F5344CB8AC3E}">
        <p14:creationId xmlns:p14="http://schemas.microsoft.com/office/powerpoint/2010/main" val="76011059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7" r:id="rId14"/>
    <p:sldLayoutId id="214748369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292431-8658-5498-57D9-A0C9B8454A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8AE522-2C8A-A5B2-5F23-A2E6771B5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31556-3816-5A4D-09D6-B0250D50D3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A9B2F-7F35-C24F-91B3-198BF101A19A}" type="datetimeFigureOut">
              <a:rPr lang="en-US" smtClean="0"/>
              <a:t>2/1/2024</a:t>
            </a:fld>
            <a:endParaRPr lang="en-US"/>
          </a:p>
        </p:txBody>
      </p:sp>
      <p:sp>
        <p:nvSpPr>
          <p:cNvPr id="5" name="Footer Placeholder 4">
            <a:extLst>
              <a:ext uri="{FF2B5EF4-FFF2-40B4-BE49-F238E27FC236}">
                <a16:creationId xmlns:a16="http://schemas.microsoft.com/office/drawing/2014/main" id="{B7241FF2-1A15-A7C8-772B-EDE6FB197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3BB437-E4BF-0CBA-935B-5C1F2A138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AEC524-51D3-434C-8E5D-303DB12AD1F8}" type="slidenum">
              <a:rPr lang="en-US" smtClean="0"/>
              <a:t>‹#›</a:t>
            </a:fld>
            <a:endParaRPr lang="en-US"/>
          </a:p>
        </p:txBody>
      </p:sp>
    </p:spTree>
    <p:extLst>
      <p:ext uri="{BB962C8B-B14F-4D97-AF65-F5344CB8AC3E}">
        <p14:creationId xmlns:p14="http://schemas.microsoft.com/office/powerpoint/2010/main" val="262024711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jpg"/><Relationship Id="rId3" Type="http://schemas.openxmlformats.org/officeDocument/2006/relationships/hyperlink" Target="mailto:ccannon5@uw.edu" TargetMode="External"/><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jpg"/><Relationship Id="rId2" Type="http://schemas.openxmlformats.org/officeDocument/2006/relationships/notesSlide" Target="../notesSlides/notesSlide20.xml"/><Relationship Id="rId16" Type="http://schemas.openxmlformats.org/officeDocument/2006/relationships/image" Target="../media/image43.png"/><Relationship Id="rId1" Type="http://schemas.openxmlformats.org/officeDocument/2006/relationships/slideLayout" Target="../slideLayouts/slideLayout3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18989-6397-3F86-2E9A-6E8363FAEE1B}"/>
              </a:ext>
            </a:extLst>
          </p:cNvPr>
          <p:cNvSpPr>
            <a:spLocks noGrp="1"/>
          </p:cNvSpPr>
          <p:nvPr>
            <p:ph type="ctrTitle"/>
          </p:nvPr>
        </p:nvSpPr>
        <p:spPr>
          <a:xfrm>
            <a:off x="788275" y="2469972"/>
            <a:ext cx="10258097" cy="1393600"/>
          </a:xfrm>
        </p:spPr>
        <p:txBody>
          <a:bodyPr/>
          <a:lstStyle/>
          <a:p>
            <a:r>
              <a:rPr lang="en-US" dirty="0"/>
              <a:t>Lessons learned and value added from the 2022 King County mpox response</a:t>
            </a:r>
          </a:p>
        </p:txBody>
      </p:sp>
      <p:sp>
        <p:nvSpPr>
          <p:cNvPr id="3" name="Subtitle 2">
            <a:extLst>
              <a:ext uri="{FF2B5EF4-FFF2-40B4-BE49-F238E27FC236}">
                <a16:creationId xmlns:a16="http://schemas.microsoft.com/office/drawing/2014/main" id="{23B80803-50F7-C85E-7781-67B1AAC981D3}"/>
              </a:ext>
            </a:extLst>
          </p:cNvPr>
          <p:cNvSpPr>
            <a:spLocks noGrp="1"/>
          </p:cNvSpPr>
          <p:nvPr>
            <p:ph type="subTitle" idx="1"/>
          </p:nvPr>
        </p:nvSpPr>
        <p:spPr>
          <a:xfrm>
            <a:off x="914400" y="4109667"/>
            <a:ext cx="6677600" cy="882747"/>
          </a:xfrm>
        </p:spPr>
        <p:txBody>
          <a:bodyPr/>
          <a:lstStyle/>
          <a:p>
            <a:r>
              <a:rPr lang="en-US" sz="2400" b="1" dirty="0"/>
              <a:t>CFAR Seminar – New Faces Speaker</a:t>
            </a:r>
          </a:p>
        </p:txBody>
      </p:sp>
      <p:sp>
        <p:nvSpPr>
          <p:cNvPr id="5" name="Subtitle 2">
            <a:extLst>
              <a:ext uri="{FF2B5EF4-FFF2-40B4-BE49-F238E27FC236}">
                <a16:creationId xmlns:a16="http://schemas.microsoft.com/office/drawing/2014/main" id="{B699A9FA-C0C9-666B-81BE-EF3542D0CCF3}"/>
              </a:ext>
            </a:extLst>
          </p:cNvPr>
          <p:cNvSpPr txBox="1">
            <a:spLocks/>
          </p:cNvSpPr>
          <p:nvPr/>
        </p:nvSpPr>
        <p:spPr>
          <a:xfrm>
            <a:off x="914400" y="5081875"/>
            <a:ext cx="6677600" cy="882747"/>
          </a:xfrm>
          <a:prstGeom prst="rect">
            <a:avLst/>
          </a:prstGeom>
        </p:spPr>
        <p:txBody>
          <a:bodyPr spcFirstLastPara="1" vert="horz" wrap="square" lIns="91425" tIns="91425" rIns="91425" bIns="91425" rtlCol="0" anchor="ctr" anchorCtr="0">
            <a:noAutofit/>
          </a:bodyPr>
          <a:lstStyle>
            <a:lvl1pPr marL="228600" lvl="0" indent="-228600" algn="l" defTabSz="914400" rtl="0" eaLnBrk="1" latinLnBrk="0" hangingPunct="1">
              <a:lnSpc>
                <a:spcPct val="90000"/>
              </a:lnSpc>
              <a:spcBef>
                <a:spcPts val="0"/>
              </a:spcBef>
              <a:spcAft>
                <a:spcPts val="0"/>
              </a:spcAft>
              <a:buClr>
                <a:schemeClr val="dk1"/>
              </a:buClr>
              <a:buSzPts val="1800"/>
              <a:buFont typeface="Arial" panose="020B0604020202020204" pitchFamily="34" charset="0"/>
              <a:buNone/>
              <a:defRPr sz="1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spcAft>
                <a:spcPts val="0"/>
              </a:spcAft>
              <a:buClr>
                <a:schemeClr val="dk1"/>
              </a:buClr>
              <a:buSzPts val="1800"/>
              <a:buFont typeface="Arial" panose="020B0604020202020204" pitchFamily="34" charset="0"/>
              <a:buNone/>
              <a:defRPr sz="18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spcAft>
                <a:spcPts val="0"/>
              </a:spcAft>
              <a:buClr>
                <a:schemeClr val="dk1"/>
              </a:buClr>
              <a:buSzPts val="1800"/>
              <a:buFont typeface="Arial" panose="020B0604020202020204" pitchFamily="34" charset="0"/>
              <a:buNone/>
              <a:defRPr sz="18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spcAft>
                <a:spcPts val="0"/>
              </a:spcAft>
              <a:buSzPts val="1800"/>
              <a:buFont typeface="Arial" panose="020B0604020202020204" pitchFamily="34" charset="0"/>
              <a:buNone/>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spcAft>
                <a:spcPts val="0"/>
              </a:spcAft>
              <a:buSzPts val="1800"/>
              <a:buFont typeface="Arial" panose="020B0604020202020204" pitchFamily="34" charset="0"/>
              <a:buNone/>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spcAft>
                <a:spcPts val="0"/>
              </a:spcAft>
              <a:buSzPts val="1800"/>
              <a:buFont typeface="Arial" panose="020B0604020202020204" pitchFamily="34" charset="0"/>
              <a:buNone/>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spcAft>
                <a:spcPts val="0"/>
              </a:spcAft>
              <a:buSzPts val="1800"/>
              <a:buFont typeface="Arial" panose="020B0604020202020204" pitchFamily="34" charset="0"/>
              <a:buNone/>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spcAft>
                <a:spcPts val="0"/>
              </a:spcAft>
              <a:buSzPts val="1800"/>
              <a:buFont typeface="Arial" panose="020B0604020202020204" pitchFamily="34" charset="0"/>
              <a:buNone/>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spcAft>
                <a:spcPts val="0"/>
              </a:spcAft>
              <a:buSzPts val="1800"/>
              <a:buFont typeface="Arial" panose="020B0604020202020204" pitchFamily="34" charset="0"/>
              <a:buNone/>
              <a:defRPr sz="1800" kern="1200">
                <a:solidFill>
                  <a:schemeClr val="tx1"/>
                </a:solidFill>
                <a:latin typeface="+mn-lt"/>
                <a:ea typeface="+mn-ea"/>
                <a:cs typeface="+mn-cs"/>
              </a:defRPr>
            </a:lvl9pPr>
          </a:lstStyle>
          <a:p>
            <a:r>
              <a:rPr lang="en-US" dirty="0"/>
              <a:t>Chase Cannon, MD, MPH</a:t>
            </a:r>
          </a:p>
          <a:p>
            <a:r>
              <a:rPr lang="en-US" dirty="0"/>
              <a:t>1 Feb 2024</a:t>
            </a:r>
          </a:p>
        </p:txBody>
      </p:sp>
    </p:spTree>
    <p:extLst>
      <p:ext uri="{BB962C8B-B14F-4D97-AF65-F5344CB8AC3E}">
        <p14:creationId xmlns:p14="http://schemas.microsoft.com/office/powerpoint/2010/main" val="1620546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C4AB-5F25-EEE6-5FFF-25D982E41835}"/>
              </a:ext>
            </a:extLst>
          </p:cNvPr>
          <p:cNvSpPr>
            <a:spLocks noGrp="1"/>
          </p:cNvSpPr>
          <p:nvPr>
            <p:ph type="title"/>
          </p:nvPr>
        </p:nvSpPr>
        <p:spPr/>
        <p:txBody>
          <a:bodyPr>
            <a:normAutofit/>
          </a:bodyPr>
          <a:lstStyle/>
          <a:p>
            <a:r>
              <a:rPr lang="en-US" sz="4000" dirty="0"/>
              <a:t>Clinical diagnosis predicts laboratory-confirmed mpox</a:t>
            </a:r>
          </a:p>
        </p:txBody>
      </p:sp>
      <p:sp>
        <p:nvSpPr>
          <p:cNvPr id="3" name="Text Placeholder 2">
            <a:extLst>
              <a:ext uri="{FF2B5EF4-FFF2-40B4-BE49-F238E27FC236}">
                <a16:creationId xmlns:a16="http://schemas.microsoft.com/office/drawing/2014/main" id="{980D32DD-2F8D-E92C-FAFE-DFE0894EA8D1}"/>
              </a:ext>
            </a:extLst>
          </p:cNvPr>
          <p:cNvSpPr>
            <a:spLocks noGrp="1"/>
          </p:cNvSpPr>
          <p:nvPr>
            <p:ph type="body" idx="1"/>
          </p:nvPr>
        </p:nvSpPr>
        <p:spPr/>
        <p:txBody>
          <a:bodyPr/>
          <a:lstStyle/>
          <a:p>
            <a:r>
              <a:rPr lang="en-US" b="1" dirty="0"/>
              <a:t>Chase Cannon</a:t>
            </a:r>
            <a:r>
              <a:rPr lang="en-US" dirty="0"/>
              <a:t>, Ellora </a:t>
            </a:r>
            <a:r>
              <a:rPr lang="en-US" dirty="0" err="1"/>
              <a:t>Karmarkar</a:t>
            </a:r>
            <a:r>
              <a:rPr lang="en-US" dirty="0"/>
              <a:t>, Meena Ramchandani, Julie Dombrowski, Matthew Golden</a:t>
            </a:r>
          </a:p>
        </p:txBody>
      </p:sp>
    </p:spTree>
    <p:extLst>
      <p:ext uri="{BB962C8B-B14F-4D97-AF65-F5344CB8AC3E}">
        <p14:creationId xmlns:p14="http://schemas.microsoft.com/office/powerpoint/2010/main" val="771069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67F5CB-8C28-4FF0-C9EA-C23FD57BC220}"/>
              </a:ext>
            </a:extLst>
          </p:cNvPr>
          <p:cNvSpPr>
            <a:spLocks noGrp="1"/>
          </p:cNvSpPr>
          <p:nvPr>
            <p:ph type="title"/>
          </p:nvPr>
        </p:nvSpPr>
        <p:spPr>
          <a:xfrm>
            <a:off x="653374" y="254454"/>
            <a:ext cx="10515600" cy="887819"/>
          </a:xfrm>
        </p:spPr>
        <p:txBody>
          <a:bodyPr/>
          <a:lstStyle/>
          <a:p>
            <a:r>
              <a:rPr lang="en-US" dirty="0"/>
              <a:t>Background and rationale</a:t>
            </a:r>
          </a:p>
        </p:txBody>
      </p:sp>
      <p:sp>
        <p:nvSpPr>
          <p:cNvPr id="6" name="Content Placeholder 5">
            <a:extLst>
              <a:ext uri="{FF2B5EF4-FFF2-40B4-BE49-F238E27FC236}">
                <a16:creationId xmlns:a16="http://schemas.microsoft.com/office/drawing/2014/main" id="{9575A72A-F671-9241-38E6-48BA57E0A851}"/>
              </a:ext>
            </a:extLst>
          </p:cNvPr>
          <p:cNvSpPr>
            <a:spLocks noGrp="1"/>
          </p:cNvSpPr>
          <p:nvPr>
            <p:ph sz="half" idx="1"/>
          </p:nvPr>
        </p:nvSpPr>
        <p:spPr>
          <a:xfrm>
            <a:off x="315684" y="1410511"/>
            <a:ext cx="7164886" cy="4670384"/>
          </a:xfrm>
        </p:spPr>
        <p:txBody>
          <a:bodyPr>
            <a:normAutofit fontScale="92500" lnSpcReduction="10000"/>
          </a:bodyPr>
          <a:lstStyle/>
          <a:p>
            <a:r>
              <a:rPr lang="en-US" dirty="0"/>
              <a:t>Many challenges in early 2022 epidemic</a:t>
            </a:r>
          </a:p>
          <a:p>
            <a:pPr lvl="1">
              <a:buFont typeface="Courier New" panose="02070309020205020404" pitchFamily="49" charset="0"/>
              <a:buChar char="o"/>
            </a:pPr>
            <a:r>
              <a:rPr lang="en-US" dirty="0"/>
              <a:t>Few providers were familiar with clinical manifestations of clade IIb mpox</a:t>
            </a:r>
            <a:endParaRPr lang="en-US" sz="1000" b="1" dirty="0"/>
          </a:p>
          <a:p>
            <a:pPr lvl="1">
              <a:buFont typeface="Courier New" panose="02070309020205020404" pitchFamily="49" charset="0"/>
              <a:buChar char="o"/>
            </a:pPr>
            <a:r>
              <a:rPr lang="en-US" dirty="0"/>
              <a:t>CDC treatment criteria: most pts qualified</a:t>
            </a:r>
          </a:p>
          <a:p>
            <a:pPr lvl="1">
              <a:buFont typeface="Courier New" panose="02070309020205020404" pitchFamily="49" charset="0"/>
              <a:buChar char="o"/>
            </a:pPr>
            <a:r>
              <a:rPr lang="en-US" dirty="0"/>
              <a:t>Treatment and testing were limited – extensive documentation, approvals, counseling, etc. required</a:t>
            </a:r>
          </a:p>
          <a:p>
            <a:r>
              <a:rPr lang="en-US" dirty="0"/>
              <a:t>PHSKC SHC was only 1 of 2 sites in King County evaluating and treating patients</a:t>
            </a:r>
          </a:p>
          <a:p>
            <a:r>
              <a:rPr lang="en-US" dirty="0"/>
              <a:t>Benefits of clinical diagnosis</a:t>
            </a:r>
          </a:p>
          <a:p>
            <a:pPr lvl="1">
              <a:buFont typeface="Courier New" panose="02070309020205020404" pitchFamily="49" charset="0"/>
              <a:buChar char="o"/>
            </a:pPr>
            <a:r>
              <a:rPr lang="en-US" dirty="0"/>
              <a:t>Improved patient care, decreased anxiety, convenience, etc.</a:t>
            </a:r>
          </a:p>
          <a:p>
            <a:pPr lvl="1">
              <a:buFont typeface="Courier New" panose="02070309020205020404" pitchFamily="49" charset="0"/>
              <a:buChar char="o"/>
            </a:pPr>
            <a:r>
              <a:rPr lang="en-US" dirty="0"/>
              <a:t>Earlier initiation of pharmacologic treatment is better for most viral infections (e.g., HSV, VZV, SARS-CoV-2)</a:t>
            </a:r>
          </a:p>
        </p:txBody>
      </p:sp>
      <p:sp>
        <p:nvSpPr>
          <p:cNvPr id="10" name="TextBox 9">
            <a:extLst>
              <a:ext uri="{FF2B5EF4-FFF2-40B4-BE49-F238E27FC236}">
                <a16:creationId xmlns:a16="http://schemas.microsoft.com/office/drawing/2014/main" id="{DDB77DE3-295C-D42C-3037-DF1EACD4D8C2}"/>
              </a:ext>
            </a:extLst>
          </p:cNvPr>
          <p:cNvSpPr txBox="1"/>
          <p:nvPr/>
        </p:nvSpPr>
        <p:spPr>
          <a:xfrm>
            <a:off x="2874060" y="6422571"/>
            <a:ext cx="11408228" cy="276999"/>
          </a:xfrm>
          <a:prstGeom prst="rect">
            <a:avLst/>
          </a:prstGeom>
          <a:noFill/>
        </p:spPr>
        <p:txBody>
          <a:bodyPr wrap="square" rtlCol="0">
            <a:spAutoFit/>
          </a:bodyPr>
          <a:lstStyle/>
          <a:p>
            <a:r>
              <a:rPr lang="en-US" sz="1200" dirty="0" err="1"/>
              <a:t>cdc.gov</a:t>
            </a:r>
            <a:r>
              <a:rPr lang="en-US" sz="1200" dirty="0"/>
              <a:t>; Gottlieb RL et al, </a:t>
            </a:r>
            <a:r>
              <a:rPr lang="en-US" sz="1200" i="1" dirty="0"/>
              <a:t>NEJM</a:t>
            </a:r>
            <a:r>
              <a:rPr lang="en-US" sz="1200" dirty="0"/>
              <a:t> 2022; </a:t>
            </a:r>
            <a:r>
              <a:rPr lang="en-US" sz="1200" dirty="0" err="1"/>
              <a:t>Muthuri</a:t>
            </a:r>
            <a:r>
              <a:rPr lang="en-US" sz="1200" dirty="0"/>
              <a:t> SG et al, </a:t>
            </a:r>
            <a:r>
              <a:rPr lang="en-US" sz="1200" i="1" dirty="0"/>
              <a:t>Lancet Respir Med </a:t>
            </a:r>
            <a:r>
              <a:rPr lang="en-US" sz="1200" dirty="0"/>
              <a:t>2014; </a:t>
            </a:r>
            <a:r>
              <a:rPr lang="en-US" sz="1200" dirty="0" err="1"/>
              <a:t>Tyring</a:t>
            </a:r>
            <a:r>
              <a:rPr lang="en-US" sz="1200" dirty="0"/>
              <a:t> S et al, </a:t>
            </a:r>
            <a:r>
              <a:rPr lang="en-US" sz="1200" i="1" dirty="0"/>
              <a:t>Ann Intern Med </a:t>
            </a:r>
            <a:r>
              <a:rPr lang="en-US" sz="1200" dirty="0"/>
              <a:t>1995</a:t>
            </a:r>
          </a:p>
        </p:txBody>
      </p:sp>
      <p:grpSp>
        <p:nvGrpSpPr>
          <p:cNvPr id="5" name="Group 4">
            <a:extLst>
              <a:ext uri="{FF2B5EF4-FFF2-40B4-BE49-F238E27FC236}">
                <a16:creationId xmlns:a16="http://schemas.microsoft.com/office/drawing/2014/main" id="{AD14D84E-205E-2197-C756-AC4E99D40852}"/>
              </a:ext>
            </a:extLst>
          </p:cNvPr>
          <p:cNvGrpSpPr/>
          <p:nvPr/>
        </p:nvGrpSpPr>
        <p:grpSpPr>
          <a:xfrm>
            <a:off x="8047075" y="1410511"/>
            <a:ext cx="3611795" cy="4399475"/>
            <a:chOff x="7817829" y="1095578"/>
            <a:chExt cx="3611795" cy="4399475"/>
          </a:xfrm>
        </p:grpSpPr>
        <p:pic>
          <p:nvPicPr>
            <p:cNvPr id="7" name="Picture 6" descr="Logo&#10;&#10;Description automatically generated">
              <a:extLst>
                <a:ext uri="{FF2B5EF4-FFF2-40B4-BE49-F238E27FC236}">
                  <a16:creationId xmlns:a16="http://schemas.microsoft.com/office/drawing/2014/main" id="{8BD38A07-2EDD-8564-6070-2B96DA4FA3C2}"/>
                </a:ext>
              </a:extLst>
            </p:cNvPr>
            <p:cNvPicPr>
              <a:picLocks noChangeAspect="1"/>
            </p:cNvPicPr>
            <p:nvPr/>
          </p:nvPicPr>
          <p:blipFill>
            <a:blip r:embed="rId3"/>
            <a:stretch>
              <a:fillRect/>
            </a:stretch>
          </p:blipFill>
          <p:spPr>
            <a:xfrm>
              <a:off x="7817829" y="1095578"/>
              <a:ext cx="3611795" cy="4399475"/>
            </a:xfrm>
            <a:prstGeom prst="rect">
              <a:avLst/>
            </a:prstGeom>
          </p:spPr>
        </p:pic>
        <p:sp>
          <p:nvSpPr>
            <p:cNvPr id="8" name="TextBox 7">
              <a:extLst>
                <a:ext uri="{FF2B5EF4-FFF2-40B4-BE49-F238E27FC236}">
                  <a16:creationId xmlns:a16="http://schemas.microsoft.com/office/drawing/2014/main" id="{27C08ED4-B552-14B3-18F5-A29F17972474}"/>
                </a:ext>
              </a:extLst>
            </p:cNvPr>
            <p:cNvSpPr txBox="1"/>
            <p:nvPr/>
          </p:nvSpPr>
          <p:spPr>
            <a:xfrm>
              <a:off x="8986163" y="3804407"/>
              <a:ext cx="1877580" cy="584775"/>
            </a:xfrm>
            <a:prstGeom prst="rect">
              <a:avLst/>
            </a:prstGeom>
            <a:noFill/>
          </p:spPr>
          <p:txBody>
            <a:bodyPr wrap="square" rtlCol="0">
              <a:spAutoFit/>
            </a:bodyPr>
            <a:lstStyle/>
            <a:p>
              <a:r>
                <a:rPr lang="en-US" sz="3200" dirty="0">
                  <a:solidFill>
                    <a:schemeClr val="bg1"/>
                  </a:solidFill>
                  <a:latin typeface="Segoe UI Semibold" panose="020B0702040204020203" pitchFamily="34" charset="0"/>
                  <a:cs typeface="Segoe UI Semibold" panose="020B0702040204020203" pitchFamily="34" charset="0"/>
                </a:rPr>
                <a:t>WAIT?</a:t>
              </a:r>
            </a:p>
          </p:txBody>
        </p:sp>
      </p:grpSp>
    </p:spTree>
    <p:extLst>
      <p:ext uri="{BB962C8B-B14F-4D97-AF65-F5344CB8AC3E}">
        <p14:creationId xmlns:p14="http://schemas.microsoft.com/office/powerpoint/2010/main" val="1935589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848BE-C9AF-9D9D-C40E-DB8853F0A00E}"/>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EDC9119-44C8-B318-DEC5-3459BACB087B}"/>
              </a:ext>
            </a:extLst>
          </p:cNvPr>
          <p:cNvSpPr>
            <a:spLocks noGrp="1"/>
          </p:cNvSpPr>
          <p:nvPr>
            <p:ph idx="1"/>
          </p:nvPr>
        </p:nvSpPr>
        <p:spPr>
          <a:xfrm>
            <a:off x="529790" y="1304952"/>
            <a:ext cx="11132419" cy="4529791"/>
          </a:xfrm>
        </p:spPr>
        <p:txBody>
          <a:bodyPr>
            <a:normAutofit fontScale="92500" lnSpcReduction="10000"/>
          </a:bodyPr>
          <a:lstStyle/>
          <a:p>
            <a:r>
              <a:rPr lang="en-US" u="sng" dirty="0"/>
              <a:t>Study objectives</a:t>
            </a:r>
          </a:p>
          <a:p>
            <a:pPr lvl="1">
              <a:buFont typeface="Courier New" panose="02070309020205020404" pitchFamily="49" charset="0"/>
              <a:buChar char="o"/>
            </a:pPr>
            <a:r>
              <a:rPr lang="en-US" dirty="0"/>
              <a:t>To evaluate </a:t>
            </a:r>
            <a:r>
              <a:rPr lang="en-US" i="1" dirty="0"/>
              <a:t>the </a:t>
            </a:r>
            <a:r>
              <a:rPr lang="en-US" dirty="0"/>
              <a:t>accuracy of clinical diagnosis of mpox </a:t>
            </a:r>
          </a:p>
          <a:p>
            <a:pPr lvl="1">
              <a:buFont typeface="Courier New" panose="02070309020205020404" pitchFamily="49" charset="0"/>
              <a:buChar char="o"/>
            </a:pPr>
            <a:r>
              <a:rPr lang="en-US" dirty="0"/>
              <a:t>Determine extent to which empiric prescribing facilitated rapid treatment for persons with mpox and avoided overtreatment absent mpox</a:t>
            </a:r>
          </a:p>
          <a:p>
            <a:pPr marL="457200" lvl="1" indent="0">
              <a:buNone/>
            </a:pPr>
            <a:endParaRPr lang="en-US" dirty="0">
              <a:ea typeface="Microsoft GothicNeo" panose="020B0500000101010101" pitchFamily="34" charset="-127"/>
              <a:cs typeface="Microsoft GothicNeo" panose="020B0500000101010101" pitchFamily="34" charset="-127"/>
            </a:endParaRPr>
          </a:p>
          <a:p>
            <a:r>
              <a:rPr lang="en-US" u="sng" dirty="0"/>
              <a:t>Data</a:t>
            </a:r>
            <a:r>
              <a:rPr lang="en-US" dirty="0"/>
              <a:t>: REDCap demographics and clinical entered by DIS, EHR data, staff follow-up calls from July – Sept 2022</a:t>
            </a:r>
          </a:p>
          <a:p>
            <a:pPr lvl="1">
              <a:buFont typeface="Courier New" panose="02070309020205020404" pitchFamily="49" charset="0"/>
              <a:buChar char="o"/>
            </a:pPr>
            <a:r>
              <a:rPr lang="en-US" dirty="0"/>
              <a:t>Treatment based on then CDC criteria </a:t>
            </a:r>
          </a:p>
          <a:p>
            <a:pPr lvl="1">
              <a:buFont typeface="Courier New" panose="02070309020205020404" pitchFamily="49" charset="0"/>
              <a:buChar char="o"/>
            </a:pPr>
            <a:r>
              <a:rPr lang="en-US" dirty="0"/>
              <a:t>Clinician suspicion: high, intermediate, low/none</a:t>
            </a:r>
          </a:p>
          <a:p>
            <a:pPr marL="457200" lvl="1" indent="0">
              <a:buNone/>
            </a:pPr>
            <a:endParaRPr lang="en-US" dirty="0"/>
          </a:p>
          <a:p>
            <a:r>
              <a:rPr lang="en-US" u="sng" dirty="0"/>
              <a:t>Analysis</a:t>
            </a:r>
            <a:r>
              <a:rPr lang="en-US" dirty="0"/>
              <a:t>: Sensitivity, specificity, positive predictive value (PPV), negative predictive value (NPV) of clinical mpox dx against PCR gold standard; chi-square for presumptive vs results-based treatment, HIV vs not, etc.</a:t>
            </a:r>
          </a:p>
        </p:txBody>
      </p:sp>
      <p:sp>
        <p:nvSpPr>
          <p:cNvPr id="4" name="TextBox 3">
            <a:extLst>
              <a:ext uri="{FF2B5EF4-FFF2-40B4-BE49-F238E27FC236}">
                <a16:creationId xmlns:a16="http://schemas.microsoft.com/office/drawing/2014/main" id="{64E6B64A-7DD4-8F08-AB03-7BAA110B3AC8}"/>
              </a:ext>
            </a:extLst>
          </p:cNvPr>
          <p:cNvSpPr txBox="1"/>
          <p:nvPr/>
        </p:nvSpPr>
        <p:spPr>
          <a:xfrm>
            <a:off x="5023873" y="6403116"/>
            <a:ext cx="2777710" cy="276999"/>
          </a:xfrm>
          <a:prstGeom prst="rect">
            <a:avLst/>
          </a:prstGeom>
          <a:noFill/>
        </p:spPr>
        <p:txBody>
          <a:bodyPr wrap="square" rtlCol="0">
            <a:spAutoFit/>
          </a:bodyPr>
          <a:lstStyle/>
          <a:p>
            <a:r>
              <a:rPr lang="en-US" sz="1200" dirty="0"/>
              <a:t>Cannon, et al. </a:t>
            </a:r>
            <a:r>
              <a:rPr lang="en-US" sz="1200" i="1" dirty="0"/>
              <a:t>STD</a:t>
            </a:r>
            <a:r>
              <a:rPr lang="en-US" sz="1200" dirty="0"/>
              <a:t> 2024 (forthcoming)</a:t>
            </a:r>
          </a:p>
        </p:txBody>
      </p:sp>
      <p:sp>
        <p:nvSpPr>
          <p:cNvPr id="6" name="Title 1">
            <a:extLst>
              <a:ext uri="{FF2B5EF4-FFF2-40B4-BE49-F238E27FC236}">
                <a16:creationId xmlns:a16="http://schemas.microsoft.com/office/drawing/2014/main" id="{D4E621FC-BA6E-C456-4C02-25F6C02BA040}"/>
              </a:ext>
            </a:extLst>
          </p:cNvPr>
          <p:cNvSpPr txBox="1">
            <a:spLocks/>
          </p:cNvSpPr>
          <p:nvPr/>
        </p:nvSpPr>
        <p:spPr>
          <a:xfrm>
            <a:off x="728192" y="213840"/>
            <a:ext cx="10515600" cy="8710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Clinical mpox diagnosis: Methods </a:t>
            </a:r>
          </a:p>
        </p:txBody>
      </p:sp>
    </p:spTree>
    <p:extLst>
      <p:ext uri="{BB962C8B-B14F-4D97-AF65-F5344CB8AC3E}">
        <p14:creationId xmlns:p14="http://schemas.microsoft.com/office/powerpoint/2010/main" val="2071075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4D45E-4F00-21AB-22C7-593A1E00849C}"/>
              </a:ext>
            </a:extLst>
          </p:cNvPr>
          <p:cNvSpPr>
            <a:spLocks noGrp="1"/>
          </p:cNvSpPr>
          <p:nvPr>
            <p:ph type="title"/>
          </p:nvPr>
        </p:nvSpPr>
        <p:spPr>
          <a:xfrm>
            <a:off x="740923" y="78854"/>
            <a:ext cx="10515600" cy="572900"/>
          </a:xfrm>
        </p:spPr>
        <p:txBody>
          <a:bodyPr>
            <a:normAutofit fontScale="90000"/>
          </a:bodyPr>
          <a:lstStyle/>
          <a:p>
            <a:r>
              <a:rPr lang="en-US" dirty="0"/>
              <a:t>Demographics</a:t>
            </a:r>
          </a:p>
        </p:txBody>
      </p:sp>
      <p:graphicFrame>
        <p:nvGraphicFramePr>
          <p:cNvPr id="4" name="Content Placeholder 3">
            <a:extLst>
              <a:ext uri="{FF2B5EF4-FFF2-40B4-BE49-F238E27FC236}">
                <a16:creationId xmlns:a16="http://schemas.microsoft.com/office/drawing/2014/main" id="{ACB3CEDB-2F78-8161-AB91-09CA02B51203}"/>
              </a:ext>
            </a:extLst>
          </p:cNvPr>
          <p:cNvGraphicFramePr>
            <a:graphicFrameLocks noGrp="1"/>
          </p:cNvGraphicFramePr>
          <p:nvPr>
            <p:ph idx="1"/>
            <p:extLst>
              <p:ext uri="{D42A27DB-BD31-4B8C-83A1-F6EECF244321}">
                <p14:modId xmlns:p14="http://schemas.microsoft.com/office/powerpoint/2010/main" val="3666542420"/>
              </p:ext>
            </p:extLst>
          </p:nvPr>
        </p:nvGraphicFramePr>
        <p:xfrm>
          <a:off x="908980" y="779907"/>
          <a:ext cx="10515600" cy="5298186"/>
        </p:xfrm>
        <a:graphic>
          <a:graphicData uri="http://schemas.openxmlformats.org/drawingml/2006/table">
            <a:tbl>
              <a:tblPr firstRow="1" firstCol="1" bandRow="1">
                <a:tableStyleId>{2D5ABB26-0587-4C30-8999-92F81FD0307C}</a:tableStyleId>
              </a:tblPr>
              <a:tblGrid>
                <a:gridCol w="5142756">
                  <a:extLst>
                    <a:ext uri="{9D8B030D-6E8A-4147-A177-3AD203B41FA5}">
                      <a16:colId xmlns:a16="http://schemas.microsoft.com/office/drawing/2014/main" val="1481602783"/>
                    </a:ext>
                  </a:extLst>
                </a:gridCol>
                <a:gridCol w="5372844">
                  <a:extLst>
                    <a:ext uri="{9D8B030D-6E8A-4147-A177-3AD203B41FA5}">
                      <a16:colId xmlns:a16="http://schemas.microsoft.com/office/drawing/2014/main" val="3530953113"/>
                    </a:ext>
                  </a:extLst>
                </a:gridCol>
              </a:tblGrid>
              <a:tr h="246970">
                <a:tc>
                  <a:txBody>
                    <a:bodyPr/>
                    <a:lstStyle/>
                    <a:p>
                      <a:pPr marL="0" marR="0">
                        <a:lnSpc>
                          <a:spcPct val="107000"/>
                        </a:lnSpc>
                        <a:spcBef>
                          <a:spcPts val="0"/>
                        </a:spcBef>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07000"/>
                        </a:lnSpc>
                        <a:spcBef>
                          <a:spcPts val="0"/>
                        </a:spcBef>
                        <a:spcAft>
                          <a:spcPts val="800"/>
                        </a:spcAft>
                      </a:pPr>
                      <a:r>
                        <a:rPr lang="en-US" sz="2000" b="1" dirty="0">
                          <a:solidFill>
                            <a:schemeClr val="bg1"/>
                          </a:solidFill>
                          <a:effectLst/>
                        </a:rPr>
                        <a:t>N=319 (%)</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682792356"/>
                  </a:ext>
                </a:extLst>
              </a:tr>
              <a:tr h="246970">
                <a:tc>
                  <a:txBody>
                    <a:bodyPr/>
                    <a:lstStyle/>
                    <a:p>
                      <a:pPr marL="0" marR="0">
                        <a:lnSpc>
                          <a:spcPct val="107000"/>
                        </a:lnSpc>
                        <a:spcBef>
                          <a:spcPts val="0"/>
                        </a:spcBef>
                        <a:spcAft>
                          <a:spcPts val="800"/>
                        </a:spcAft>
                      </a:pPr>
                      <a:r>
                        <a:rPr lang="en-US" sz="2000" dirty="0">
                          <a:effectLst/>
                        </a:rPr>
                        <a:t>Age, years (median [IQR])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07000"/>
                        </a:lnSpc>
                        <a:spcBef>
                          <a:spcPts val="0"/>
                        </a:spcBef>
                        <a:spcAft>
                          <a:spcPts val="800"/>
                        </a:spcAft>
                      </a:pPr>
                      <a:r>
                        <a:rPr lang="en-US" sz="2000">
                          <a:effectLst/>
                        </a:rPr>
                        <a:t>34.5 [28-44]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8582086"/>
                  </a:ext>
                </a:extLst>
              </a:tr>
              <a:tr h="246970">
                <a:tc>
                  <a:txBody>
                    <a:bodyPr/>
                    <a:lstStyle/>
                    <a:p>
                      <a:pPr marL="0" marR="0">
                        <a:lnSpc>
                          <a:spcPct val="107000"/>
                        </a:lnSpc>
                        <a:spcBef>
                          <a:spcPts val="0"/>
                        </a:spcBef>
                        <a:spcAft>
                          <a:spcPts val="800"/>
                        </a:spcAft>
                      </a:pPr>
                      <a:r>
                        <a:rPr lang="en-US" sz="2000" dirty="0">
                          <a:effectLst/>
                        </a:rPr>
                        <a:t>Birth sex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3A4A8"/>
                    </a:solidFill>
                  </a:tcPr>
                </a:tc>
                <a:tc>
                  <a:txBody>
                    <a:bodyPr/>
                    <a:lstStyle/>
                    <a:p>
                      <a:pPr marL="0" marR="0" algn="ctr">
                        <a:lnSpc>
                          <a:spcPct val="107000"/>
                        </a:lnSpc>
                        <a:spcBef>
                          <a:spcPts val="0"/>
                        </a:spcBef>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3A4A8"/>
                    </a:solidFill>
                  </a:tcPr>
                </a:tc>
                <a:extLst>
                  <a:ext uri="{0D108BD9-81ED-4DB2-BD59-A6C34878D82A}">
                    <a16:rowId xmlns:a16="http://schemas.microsoft.com/office/drawing/2014/main" val="4128912575"/>
                  </a:ext>
                </a:extLst>
              </a:tr>
              <a:tr h="246970">
                <a:tc>
                  <a:txBody>
                    <a:bodyPr/>
                    <a:lstStyle/>
                    <a:p>
                      <a:pPr marL="0" marR="0">
                        <a:lnSpc>
                          <a:spcPct val="107000"/>
                        </a:lnSpc>
                        <a:spcBef>
                          <a:spcPts val="0"/>
                        </a:spcBef>
                        <a:spcAft>
                          <a:spcPts val="800"/>
                        </a:spcAft>
                      </a:pPr>
                      <a:r>
                        <a:rPr lang="en-US" sz="2000" dirty="0">
                          <a:effectLst/>
                        </a:rPr>
                        <a:t>  Female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2000" dirty="0">
                          <a:effectLst/>
                        </a:rPr>
                        <a:t>30 (9.4)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4166643"/>
                  </a:ext>
                </a:extLst>
              </a:tr>
              <a:tr h="246970">
                <a:tc>
                  <a:txBody>
                    <a:bodyPr/>
                    <a:lstStyle/>
                    <a:p>
                      <a:pPr marL="0" marR="0">
                        <a:lnSpc>
                          <a:spcPct val="107000"/>
                        </a:lnSpc>
                        <a:spcBef>
                          <a:spcPts val="0"/>
                        </a:spcBef>
                        <a:spcAft>
                          <a:spcPts val="800"/>
                        </a:spcAft>
                      </a:pPr>
                      <a:r>
                        <a:rPr lang="en-US" sz="2000" dirty="0">
                          <a:effectLst/>
                        </a:rPr>
                        <a:t>  Male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2000">
                          <a:effectLst/>
                        </a:rPr>
                        <a:t>254 (79.6)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307963"/>
                  </a:ext>
                </a:extLst>
              </a:tr>
              <a:tr h="246970">
                <a:tc>
                  <a:txBody>
                    <a:bodyPr/>
                    <a:lstStyle/>
                    <a:p>
                      <a:pPr marL="0" marR="0">
                        <a:lnSpc>
                          <a:spcPct val="107000"/>
                        </a:lnSpc>
                        <a:spcBef>
                          <a:spcPts val="0"/>
                        </a:spcBef>
                        <a:spcAft>
                          <a:spcPts val="800"/>
                        </a:spcAft>
                      </a:pPr>
                      <a:r>
                        <a:rPr lang="en-US" sz="2000">
                          <a:effectLst/>
                        </a:rPr>
                        <a:t>  Missing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2000">
                          <a:effectLst/>
                        </a:rPr>
                        <a:t>35 (11.0)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9037323"/>
                  </a:ext>
                </a:extLst>
              </a:tr>
              <a:tr h="246970">
                <a:tc>
                  <a:txBody>
                    <a:bodyPr/>
                    <a:lstStyle/>
                    <a:p>
                      <a:pPr marL="0" marR="0">
                        <a:lnSpc>
                          <a:spcPct val="107000"/>
                        </a:lnSpc>
                        <a:spcBef>
                          <a:spcPts val="0"/>
                        </a:spcBef>
                        <a:spcAft>
                          <a:spcPts val="800"/>
                        </a:spcAft>
                      </a:pPr>
                      <a:r>
                        <a:rPr lang="en-US" sz="2000" dirty="0">
                          <a:effectLst/>
                        </a:rPr>
                        <a:t>Current gender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3A4A8"/>
                    </a:solidFill>
                  </a:tcPr>
                </a:tc>
                <a:tc>
                  <a:txBody>
                    <a:bodyPr/>
                    <a:lstStyle/>
                    <a:p>
                      <a:pPr marL="0" marR="0" algn="ctr">
                        <a:lnSpc>
                          <a:spcPct val="107000"/>
                        </a:lnSpc>
                        <a:spcBef>
                          <a:spcPts val="0"/>
                        </a:spcBef>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3A4A8"/>
                    </a:solidFill>
                  </a:tcPr>
                </a:tc>
                <a:extLst>
                  <a:ext uri="{0D108BD9-81ED-4DB2-BD59-A6C34878D82A}">
                    <a16:rowId xmlns:a16="http://schemas.microsoft.com/office/drawing/2014/main" val="1537401213"/>
                  </a:ext>
                </a:extLst>
              </a:tr>
              <a:tr h="246970">
                <a:tc>
                  <a:txBody>
                    <a:bodyPr/>
                    <a:lstStyle/>
                    <a:p>
                      <a:pPr marL="0" marR="0">
                        <a:lnSpc>
                          <a:spcPct val="107000"/>
                        </a:lnSpc>
                        <a:spcBef>
                          <a:spcPts val="0"/>
                        </a:spcBef>
                        <a:spcAft>
                          <a:spcPts val="800"/>
                        </a:spcAft>
                      </a:pPr>
                      <a:r>
                        <a:rPr lang="en-US" sz="2000">
                          <a:effectLst/>
                        </a:rPr>
                        <a:t>  Cisgender man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2000">
                          <a:effectLst/>
                        </a:rPr>
                        <a:t>281 (88.4)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6685942"/>
                  </a:ext>
                </a:extLst>
              </a:tr>
              <a:tr h="246970">
                <a:tc>
                  <a:txBody>
                    <a:bodyPr/>
                    <a:lstStyle/>
                    <a:p>
                      <a:pPr marL="0" marR="0">
                        <a:lnSpc>
                          <a:spcPct val="107000"/>
                        </a:lnSpc>
                        <a:spcBef>
                          <a:spcPts val="0"/>
                        </a:spcBef>
                        <a:spcAft>
                          <a:spcPts val="800"/>
                        </a:spcAft>
                      </a:pPr>
                      <a:r>
                        <a:rPr lang="en-US" sz="2000">
                          <a:effectLst/>
                        </a:rPr>
                        <a:t>  Cisgender woman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2000">
                          <a:effectLst/>
                        </a:rPr>
                        <a:t>27 (8.5)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5264359"/>
                  </a:ext>
                </a:extLst>
              </a:tr>
              <a:tr h="246970">
                <a:tc>
                  <a:txBody>
                    <a:bodyPr/>
                    <a:lstStyle/>
                    <a:p>
                      <a:pPr marL="0" marR="0">
                        <a:lnSpc>
                          <a:spcPct val="107000"/>
                        </a:lnSpc>
                        <a:spcBef>
                          <a:spcPts val="0"/>
                        </a:spcBef>
                        <a:spcAft>
                          <a:spcPts val="800"/>
                        </a:spcAft>
                      </a:pPr>
                      <a:r>
                        <a:rPr lang="en-US" sz="2000">
                          <a:effectLst/>
                        </a:rPr>
                        <a:t>  Transgender, non-binary or genderqueer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2000">
                          <a:effectLst/>
                        </a:rPr>
                        <a:t>10 (3.1)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9648797"/>
                  </a:ext>
                </a:extLst>
              </a:tr>
              <a:tr h="246970">
                <a:tc>
                  <a:txBody>
                    <a:bodyPr/>
                    <a:lstStyle/>
                    <a:p>
                      <a:pPr marL="0" marR="0">
                        <a:lnSpc>
                          <a:spcPct val="107000"/>
                        </a:lnSpc>
                        <a:spcBef>
                          <a:spcPts val="0"/>
                        </a:spcBef>
                        <a:spcAft>
                          <a:spcPts val="800"/>
                        </a:spcAft>
                      </a:pPr>
                      <a:r>
                        <a:rPr lang="en-US" sz="2000" dirty="0">
                          <a:effectLst/>
                        </a:rPr>
                        <a:t>Race/Ethnicity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3A4A8"/>
                    </a:solidFill>
                  </a:tcPr>
                </a:tc>
                <a:tc>
                  <a:txBody>
                    <a:bodyPr/>
                    <a:lstStyle/>
                    <a:p>
                      <a:pPr marL="0" marR="0" algn="ctr">
                        <a:lnSpc>
                          <a:spcPct val="107000"/>
                        </a:lnSpc>
                        <a:spcBef>
                          <a:spcPts val="0"/>
                        </a:spcBef>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A3A4A8"/>
                    </a:solidFill>
                  </a:tcPr>
                </a:tc>
                <a:extLst>
                  <a:ext uri="{0D108BD9-81ED-4DB2-BD59-A6C34878D82A}">
                    <a16:rowId xmlns:a16="http://schemas.microsoft.com/office/drawing/2014/main" val="1776755629"/>
                  </a:ext>
                </a:extLst>
              </a:tr>
              <a:tr h="246970">
                <a:tc>
                  <a:txBody>
                    <a:bodyPr/>
                    <a:lstStyle/>
                    <a:p>
                      <a:pPr marL="0" marR="0">
                        <a:lnSpc>
                          <a:spcPct val="107000"/>
                        </a:lnSpc>
                        <a:spcBef>
                          <a:spcPts val="0"/>
                        </a:spcBef>
                        <a:spcAft>
                          <a:spcPts val="800"/>
                        </a:spcAft>
                      </a:pPr>
                      <a:r>
                        <a:rPr lang="en-US" sz="2000" dirty="0">
                          <a:effectLst/>
                        </a:rPr>
                        <a:t>  </a:t>
                      </a:r>
                      <a:r>
                        <a:rPr lang="en-US" sz="2000" dirty="0" err="1">
                          <a:effectLst/>
                        </a:rPr>
                        <a:t>Latine</a:t>
                      </a:r>
                      <a:r>
                        <a:rPr lang="en-US" sz="2000" dirty="0">
                          <a:effectLst/>
                        </a:rPr>
                        <a:t>/Hispanic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2000">
                          <a:effectLst/>
                        </a:rPr>
                        <a:t>68 (21.5)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7271970"/>
                  </a:ext>
                </a:extLst>
              </a:tr>
              <a:tr h="246970">
                <a:tc>
                  <a:txBody>
                    <a:bodyPr/>
                    <a:lstStyle/>
                    <a:p>
                      <a:pPr marL="0" marR="0">
                        <a:lnSpc>
                          <a:spcPct val="107000"/>
                        </a:lnSpc>
                        <a:spcBef>
                          <a:spcPts val="0"/>
                        </a:spcBef>
                        <a:spcAft>
                          <a:spcPts val="800"/>
                        </a:spcAft>
                      </a:pPr>
                      <a:r>
                        <a:rPr lang="en-US" sz="2000" dirty="0">
                          <a:effectLst/>
                        </a:rPr>
                        <a:t>  Asian 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2000">
                          <a:effectLst/>
                        </a:rPr>
                        <a:t>23 (7.3)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597322"/>
                  </a:ext>
                </a:extLst>
              </a:tr>
              <a:tr h="246970">
                <a:tc>
                  <a:txBody>
                    <a:bodyPr/>
                    <a:lstStyle/>
                    <a:p>
                      <a:pPr marL="0" marR="0">
                        <a:lnSpc>
                          <a:spcPct val="107000"/>
                        </a:lnSpc>
                        <a:spcBef>
                          <a:spcPts val="0"/>
                        </a:spcBef>
                        <a:spcAft>
                          <a:spcPts val="800"/>
                        </a:spcAft>
                      </a:pPr>
                      <a:r>
                        <a:rPr lang="en-US" sz="2000">
                          <a:effectLst/>
                        </a:rPr>
                        <a:t>  Black NH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2000">
                          <a:effectLst/>
                        </a:rPr>
                        <a:t>21 (6.6)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7826494"/>
                  </a:ext>
                </a:extLst>
              </a:tr>
              <a:tr h="246970">
                <a:tc>
                  <a:txBody>
                    <a:bodyPr/>
                    <a:lstStyle/>
                    <a:p>
                      <a:pPr marL="0" marR="0">
                        <a:lnSpc>
                          <a:spcPct val="107000"/>
                        </a:lnSpc>
                        <a:spcBef>
                          <a:spcPts val="0"/>
                        </a:spcBef>
                        <a:spcAft>
                          <a:spcPts val="800"/>
                        </a:spcAft>
                      </a:pPr>
                      <a:r>
                        <a:rPr lang="en-US" sz="2000" dirty="0">
                          <a:effectLst/>
                        </a:rPr>
                        <a:t>  Multiracial, NHOPI or AI/AN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2000">
                          <a:effectLst/>
                        </a:rPr>
                        <a:t>10 (3.2)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6059610"/>
                  </a:ext>
                </a:extLst>
              </a:tr>
              <a:tr h="246970">
                <a:tc>
                  <a:txBody>
                    <a:bodyPr/>
                    <a:lstStyle/>
                    <a:p>
                      <a:pPr marL="0" marR="0">
                        <a:lnSpc>
                          <a:spcPct val="107000"/>
                        </a:lnSpc>
                        <a:spcBef>
                          <a:spcPts val="0"/>
                        </a:spcBef>
                        <a:spcAft>
                          <a:spcPts val="800"/>
                        </a:spcAft>
                      </a:pPr>
                      <a:r>
                        <a:rPr lang="en-US" sz="2000">
                          <a:effectLst/>
                        </a:rPr>
                        <a:t>  White NH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2000">
                          <a:effectLst/>
                        </a:rPr>
                        <a:t>179 (56.7)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9189219"/>
                  </a:ext>
                </a:extLst>
              </a:tr>
              <a:tr h="246970">
                <a:tc>
                  <a:txBody>
                    <a:bodyPr/>
                    <a:lstStyle/>
                    <a:p>
                      <a:pPr marL="0" marR="0">
                        <a:lnSpc>
                          <a:spcPct val="107000"/>
                        </a:lnSpc>
                        <a:spcBef>
                          <a:spcPts val="0"/>
                        </a:spcBef>
                        <a:spcAft>
                          <a:spcPts val="800"/>
                        </a:spcAft>
                      </a:pPr>
                      <a:r>
                        <a:rPr lang="en-US" sz="2000" dirty="0">
                          <a:effectLst/>
                        </a:rPr>
                        <a:t>  Unknown or refused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2000" dirty="0">
                          <a:effectLst/>
                        </a:rPr>
                        <a:t>15 (4.7)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2442643"/>
                  </a:ext>
                </a:extLst>
              </a:tr>
            </a:tbl>
          </a:graphicData>
        </a:graphic>
      </p:graphicFrame>
      <p:sp>
        <p:nvSpPr>
          <p:cNvPr id="3" name="TextBox 2">
            <a:extLst>
              <a:ext uri="{FF2B5EF4-FFF2-40B4-BE49-F238E27FC236}">
                <a16:creationId xmlns:a16="http://schemas.microsoft.com/office/drawing/2014/main" id="{141212E5-9773-75BE-8FF2-3900384ECD16}"/>
              </a:ext>
            </a:extLst>
          </p:cNvPr>
          <p:cNvSpPr txBox="1"/>
          <p:nvPr/>
        </p:nvSpPr>
        <p:spPr>
          <a:xfrm>
            <a:off x="5023873" y="6403116"/>
            <a:ext cx="2777710" cy="276999"/>
          </a:xfrm>
          <a:prstGeom prst="rect">
            <a:avLst/>
          </a:prstGeom>
          <a:noFill/>
        </p:spPr>
        <p:txBody>
          <a:bodyPr wrap="square" rtlCol="0">
            <a:spAutoFit/>
          </a:bodyPr>
          <a:lstStyle/>
          <a:p>
            <a:r>
              <a:rPr lang="en-US" sz="1200" dirty="0"/>
              <a:t>Cannon, et al. </a:t>
            </a:r>
            <a:r>
              <a:rPr lang="en-US" sz="1200" i="1" dirty="0"/>
              <a:t>STD</a:t>
            </a:r>
            <a:r>
              <a:rPr lang="en-US" sz="1200" dirty="0"/>
              <a:t> 2024 (forthcoming)</a:t>
            </a:r>
          </a:p>
        </p:txBody>
      </p:sp>
    </p:spTree>
    <p:extLst>
      <p:ext uri="{BB962C8B-B14F-4D97-AF65-F5344CB8AC3E}">
        <p14:creationId xmlns:p14="http://schemas.microsoft.com/office/powerpoint/2010/main" val="1702453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CDCB1-45E5-4AEF-933E-B22E591FDDE9}"/>
              </a:ext>
            </a:extLst>
          </p:cNvPr>
          <p:cNvSpPr>
            <a:spLocks noGrp="1"/>
          </p:cNvSpPr>
          <p:nvPr>
            <p:ph type="title"/>
          </p:nvPr>
        </p:nvSpPr>
        <p:spPr>
          <a:xfrm>
            <a:off x="2372413" y="172478"/>
            <a:ext cx="7565030" cy="646331"/>
          </a:xfrm>
        </p:spPr>
        <p:txBody>
          <a:bodyPr/>
          <a:lstStyle/>
          <a:p>
            <a:r>
              <a:rPr lang="en-US" dirty="0"/>
              <a:t>SHC mpox care cascade: July-Sept 2022</a:t>
            </a:r>
          </a:p>
        </p:txBody>
      </p:sp>
      <p:sp>
        <p:nvSpPr>
          <p:cNvPr id="3" name="TextBox 2">
            <a:extLst>
              <a:ext uri="{FF2B5EF4-FFF2-40B4-BE49-F238E27FC236}">
                <a16:creationId xmlns:a16="http://schemas.microsoft.com/office/drawing/2014/main" id="{8D257CE1-2F9E-D023-489A-B5783CFB491A}"/>
              </a:ext>
            </a:extLst>
          </p:cNvPr>
          <p:cNvSpPr txBox="1"/>
          <p:nvPr/>
        </p:nvSpPr>
        <p:spPr>
          <a:xfrm>
            <a:off x="5023873" y="6403116"/>
            <a:ext cx="2777710" cy="276999"/>
          </a:xfrm>
          <a:prstGeom prst="rect">
            <a:avLst/>
          </a:prstGeom>
          <a:noFill/>
        </p:spPr>
        <p:txBody>
          <a:bodyPr wrap="square" rtlCol="0">
            <a:spAutoFit/>
          </a:bodyPr>
          <a:lstStyle/>
          <a:p>
            <a:r>
              <a:rPr lang="en-US" sz="1200" dirty="0"/>
              <a:t>Cannon, et al. </a:t>
            </a:r>
            <a:r>
              <a:rPr lang="en-US" sz="1200" i="1" dirty="0"/>
              <a:t>STD</a:t>
            </a:r>
            <a:r>
              <a:rPr lang="en-US" sz="1200" dirty="0"/>
              <a:t> 2024 (forthcoming)</a:t>
            </a:r>
          </a:p>
        </p:txBody>
      </p:sp>
      <p:pic>
        <p:nvPicPr>
          <p:cNvPr id="21" name="Picture 20" descr="A diagram of a patient's health&#10;&#10;Description automatically generated">
            <a:extLst>
              <a:ext uri="{FF2B5EF4-FFF2-40B4-BE49-F238E27FC236}">
                <a16:creationId xmlns:a16="http://schemas.microsoft.com/office/drawing/2014/main" id="{746772B9-A425-4D95-CD32-104F53BD98E8}"/>
              </a:ext>
            </a:extLst>
          </p:cNvPr>
          <p:cNvPicPr>
            <a:picLocks noChangeAspect="1"/>
          </p:cNvPicPr>
          <p:nvPr/>
        </p:nvPicPr>
        <p:blipFill>
          <a:blip r:embed="rId3"/>
          <a:stretch>
            <a:fillRect/>
          </a:stretch>
        </p:blipFill>
        <p:spPr>
          <a:xfrm>
            <a:off x="531779" y="692349"/>
            <a:ext cx="11128442" cy="5917840"/>
          </a:xfrm>
          <a:prstGeom prst="rect">
            <a:avLst/>
          </a:prstGeom>
        </p:spPr>
      </p:pic>
      <p:sp>
        <p:nvSpPr>
          <p:cNvPr id="22" name="Rectangle 21">
            <a:extLst>
              <a:ext uri="{FF2B5EF4-FFF2-40B4-BE49-F238E27FC236}">
                <a16:creationId xmlns:a16="http://schemas.microsoft.com/office/drawing/2014/main" id="{400BCF3D-41E5-D480-0F96-D290E30D8684}"/>
              </a:ext>
            </a:extLst>
          </p:cNvPr>
          <p:cNvSpPr/>
          <p:nvPr/>
        </p:nvSpPr>
        <p:spPr>
          <a:xfrm>
            <a:off x="321013" y="818809"/>
            <a:ext cx="3560323" cy="10391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714A9B8-56B6-7001-2EF8-0BEB406905D4}"/>
              </a:ext>
            </a:extLst>
          </p:cNvPr>
          <p:cNvSpPr/>
          <p:nvPr/>
        </p:nvSpPr>
        <p:spPr>
          <a:xfrm>
            <a:off x="619328" y="2487101"/>
            <a:ext cx="11175774" cy="36785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0488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1860C-F9FC-F385-F464-6DE55C66F9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FBA2B3-5BB8-CF78-AC0C-B824B63CC9BE}"/>
              </a:ext>
            </a:extLst>
          </p:cNvPr>
          <p:cNvSpPr>
            <a:spLocks noGrp="1"/>
          </p:cNvSpPr>
          <p:nvPr>
            <p:ph type="title"/>
          </p:nvPr>
        </p:nvSpPr>
        <p:spPr>
          <a:xfrm>
            <a:off x="2372413" y="172478"/>
            <a:ext cx="7565030" cy="646331"/>
          </a:xfrm>
        </p:spPr>
        <p:txBody>
          <a:bodyPr/>
          <a:lstStyle/>
          <a:p>
            <a:r>
              <a:rPr lang="en-US" dirty="0"/>
              <a:t>SHC mpox care cascade: July-Sept 2022</a:t>
            </a:r>
          </a:p>
        </p:txBody>
      </p:sp>
      <p:sp>
        <p:nvSpPr>
          <p:cNvPr id="3" name="TextBox 2">
            <a:extLst>
              <a:ext uri="{FF2B5EF4-FFF2-40B4-BE49-F238E27FC236}">
                <a16:creationId xmlns:a16="http://schemas.microsoft.com/office/drawing/2014/main" id="{A8E375F0-EF93-8ECA-BC6F-9E2CF925A3B5}"/>
              </a:ext>
            </a:extLst>
          </p:cNvPr>
          <p:cNvSpPr txBox="1"/>
          <p:nvPr/>
        </p:nvSpPr>
        <p:spPr>
          <a:xfrm>
            <a:off x="5023873" y="6403116"/>
            <a:ext cx="2777710" cy="276999"/>
          </a:xfrm>
          <a:prstGeom prst="rect">
            <a:avLst/>
          </a:prstGeom>
          <a:noFill/>
        </p:spPr>
        <p:txBody>
          <a:bodyPr wrap="square" rtlCol="0">
            <a:spAutoFit/>
          </a:bodyPr>
          <a:lstStyle/>
          <a:p>
            <a:r>
              <a:rPr lang="en-US" sz="1200" dirty="0"/>
              <a:t>Cannon, et al. </a:t>
            </a:r>
            <a:r>
              <a:rPr lang="en-US" sz="1200" i="1" dirty="0"/>
              <a:t>STD</a:t>
            </a:r>
            <a:r>
              <a:rPr lang="en-US" sz="1200" dirty="0"/>
              <a:t> 2024 (forthcoming)</a:t>
            </a:r>
          </a:p>
        </p:txBody>
      </p:sp>
      <p:pic>
        <p:nvPicPr>
          <p:cNvPr id="21" name="Picture 20" descr="A diagram of a patient's health&#10;&#10;Description automatically generated">
            <a:extLst>
              <a:ext uri="{FF2B5EF4-FFF2-40B4-BE49-F238E27FC236}">
                <a16:creationId xmlns:a16="http://schemas.microsoft.com/office/drawing/2014/main" id="{0151D746-DA68-507A-440D-6D643EC3B767}"/>
              </a:ext>
            </a:extLst>
          </p:cNvPr>
          <p:cNvPicPr>
            <a:picLocks noChangeAspect="1"/>
          </p:cNvPicPr>
          <p:nvPr/>
        </p:nvPicPr>
        <p:blipFill>
          <a:blip r:embed="rId3"/>
          <a:stretch>
            <a:fillRect/>
          </a:stretch>
        </p:blipFill>
        <p:spPr>
          <a:xfrm>
            <a:off x="531779" y="692349"/>
            <a:ext cx="11128442" cy="5917840"/>
          </a:xfrm>
          <a:prstGeom prst="rect">
            <a:avLst/>
          </a:prstGeom>
        </p:spPr>
      </p:pic>
      <p:sp>
        <p:nvSpPr>
          <p:cNvPr id="22" name="Rectangle 21">
            <a:extLst>
              <a:ext uri="{FF2B5EF4-FFF2-40B4-BE49-F238E27FC236}">
                <a16:creationId xmlns:a16="http://schemas.microsoft.com/office/drawing/2014/main" id="{0CF127B3-D8C9-ADA6-2166-8D706AA1E14B}"/>
              </a:ext>
            </a:extLst>
          </p:cNvPr>
          <p:cNvSpPr/>
          <p:nvPr/>
        </p:nvSpPr>
        <p:spPr>
          <a:xfrm>
            <a:off x="321013" y="818809"/>
            <a:ext cx="3560323" cy="10391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B060933-73AD-589B-30E8-F4AA135EFBD8}"/>
              </a:ext>
            </a:extLst>
          </p:cNvPr>
          <p:cNvSpPr/>
          <p:nvPr/>
        </p:nvSpPr>
        <p:spPr>
          <a:xfrm>
            <a:off x="619328" y="2607013"/>
            <a:ext cx="8135566" cy="35586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1DDDBA8-290C-33F4-B238-3B78E8006E68}"/>
              </a:ext>
            </a:extLst>
          </p:cNvPr>
          <p:cNvSpPr/>
          <p:nvPr/>
        </p:nvSpPr>
        <p:spPr>
          <a:xfrm>
            <a:off x="7772400" y="3866744"/>
            <a:ext cx="3560323" cy="22989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139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9490D-9D3C-49BF-54A8-AB8C22689A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394F06-DE13-EAF0-8BDC-812240EDA1D1}"/>
              </a:ext>
            </a:extLst>
          </p:cNvPr>
          <p:cNvSpPr>
            <a:spLocks noGrp="1"/>
          </p:cNvSpPr>
          <p:nvPr>
            <p:ph type="title"/>
          </p:nvPr>
        </p:nvSpPr>
        <p:spPr>
          <a:xfrm>
            <a:off x="2372413" y="172478"/>
            <a:ext cx="7565030" cy="646331"/>
          </a:xfrm>
        </p:spPr>
        <p:txBody>
          <a:bodyPr/>
          <a:lstStyle/>
          <a:p>
            <a:r>
              <a:rPr lang="en-US" dirty="0"/>
              <a:t>SHC mpox care cascade: July-Sept 2022</a:t>
            </a:r>
          </a:p>
        </p:txBody>
      </p:sp>
      <p:sp>
        <p:nvSpPr>
          <p:cNvPr id="3" name="TextBox 2">
            <a:extLst>
              <a:ext uri="{FF2B5EF4-FFF2-40B4-BE49-F238E27FC236}">
                <a16:creationId xmlns:a16="http://schemas.microsoft.com/office/drawing/2014/main" id="{91342592-3BE2-D38C-662D-E301C186A744}"/>
              </a:ext>
            </a:extLst>
          </p:cNvPr>
          <p:cNvSpPr txBox="1"/>
          <p:nvPr/>
        </p:nvSpPr>
        <p:spPr>
          <a:xfrm>
            <a:off x="5023873" y="6403116"/>
            <a:ext cx="2777710" cy="276999"/>
          </a:xfrm>
          <a:prstGeom prst="rect">
            <a:avLst/>
          </a:prstGeom>
          <a:noFill/>
        </p:spPr>
        <p:txBody>
          <a:bodyPr wrap="square" rtlCol="0">
            <a:spAutoFit/>
          </a:bodyPr>
          <a:lstStyle/>
          <a:p>
            <a:r>
              <a:rPr lang="en-US" sz="1200" dirty="0"/>
              <a:t>Cannon, et al. </a:t>
            </a:r>
            <a:r>
              <a:rPr lang="en-US" sz="1200" i="1" dirty="0"/>
              <a:t>STD</a:t>
            </a:r>
            <a:r>
              <a:rPr lang="en-US" sz="1200" dirty="0"/>
              <a:t> 2024 (forthcoming)</a:t>
            </a:r>
          </a:p>
        </p:txBody>
      </p:sp>
      <p:pic>
        <p:nvPicPr>
          <p:cNvPr id="21" name="Picture 20" descr="A diagram of a patient's health&#10;&#10;Description automatically generated">
            <a:extLst>
              <a:ext uri="{FF2B5EF4-FFF2-40B4-BE49-F238E27FC236}">
                <a16:creationId xmlns:a16="http://schemas.microsoft.com/office/drawing/2014/main" id="{B39D514C-158D-8401-4C31-54A8063DE073}"/>
              </a:ext>
            </a:extLst>
          </p:cNvPr>
          <p:cNvPicPr>
            <a:picLocks noChangeAspect="1"/>
          </p:cNvPicPr>
          <p:nvPr/>
        </p:nvPicPr>
        <p:blipFill>
          <a:blip r:embed="rId3"/>
          <a:stretch>
            <a:fillRect/>
          </a:stretch>
        </p:blipFill>
        <p:spPr>
          <a:xfrm>
            <a:off x="531779" y="692349"/>
            <a:ext cx="11128442" cy="5917840"/>
          </a:xfrm>
          <a:prstGeom prst="rect">
            <a:avLst/>
          </a:prstGeom>
        </p:spPr>
      </p:pic>
      <p:sp>
        <p:nvSpPr>
          <p:cNvPr id="22" name="Rectangle 21">
            <a:extLst>
              <a:ext uri="{FF2B5EF4-FFF2-40B4-BE49-F238E27FC236}">
                <a16:creationId xmlns:a16="http://schemas.microsoft.com/office/drawing/2014/main" id="{0F21FB0F-9723-FEDB-F0BF-B79C7F0D6785}"/>
              </a:ext>
            </a:extLst>
          </p:cNvPr>
          <p:cNvSpPr/>
          <p:nvPr/>
        </p:nvSpPr>
        <p:spPr>
          <a:xfrm>
            <a:off x="321013" y="818809"/>
            <a:ext cx="3560323" cy="10391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F2A00E9-E3B2-84BE-92D3-5FCA031C87AA}"/>
              </a:ext>
            </a:extLst>
          </p:cNvPr>
          <p:cNvSpPr/>
          <p:nvPr/>
        </p:nvSpPr>
        <p:spPr>
          <a:xfrm>
            <a:off x="619328" y="2607013"/>
            <a:ext cx="5645285" cy="35586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660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70488-630D-ED1D-44D9-2CB9115F33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094127-A4AA-3B38-A281-AF9A3FF041E0}"/>
              </a:ext>
            </a:extLst>
          </p:cNvPr>
          <p:cNvSpPr>
            <a:spLocks noGrp="1"/>
          </p:cNvSpPr>
          <p:nvPr>
            <p:ph type="title"/>
          </p:nvPr>
        </p:nvSpPr>
        <p:spPr>
          <a:xfrm>
            <a:off x="2372413" y="172478"/>
            <a:ext cx="7565030" cy="646331"/>
          </a:xfrm>
        </p:spPr>
        <p:txBody>
          <a:bodyPr/>
          <a:lstStyle/>
          <a:p>
            <a:r>
              <a:rPr lang="en-US" dirty="0"/>
              <a:t>SHC mpox care cascade: July-Sept 2022</a:t>
            </a:r>
          </a:p>
        </p:txBody>
      </p:sp>
      <p:sp>
        <p:nvSpPr>
          <p:cNvPr id="3" name="TextBox 2">
            <a:extLst>
              <a:ext uri="{FF2B5EF4-FFF2-40B4-BE49-F238E27FC236}">
                <a16:creationId xmlns:a16="http://schemas.microsoft.com/office/drawing/2014/main" id="{3610C6B6-2035-3D2B-D53A-05CE47C6706E}"/>
              </a:ext>
            </a:extLst>
          </p:cNvPr>
          <p:cNvSpPr txBox="1"/>
          <p:nvPr/>
        </p:nvSpPr>
        <p:spPr>
          <a:xfrm>
            <a:off x="5023873" y="6403116"/>
            <a:ext cx="2777710" cy="276999"/>
          </a:xfrm>
          <a:prstGeom prst="rect">
            <a:avLst/>
          </a:prstGeom>
          <a:noFill/>
        </p:spPr>
        <p:txBody>
          <a:bodyPr wrap="square" rtlCol="0">
            <a:spAutoFit/>
          </a:bodyPr>
          <a:lstStyle/>
          <a:p>
            <a:r>
              <a:rPr lang="en-US" sz="1200" dirty="0"/>
              <a:t>Cannon, et al. </a:t>
            </a:r>
            <a:r>
              <a:rPr lang="en-US" sz="1200" i="1" dirty="0"/>
              <a:t>STD</a:t>
            </a:r>
            <a:r>
              <a:rPr lang="en-US" sz="1200" dirty="0"/>
              <a:t> 2024 (forthcoming)</a:t>
            </a:r>
          </a:p>
        </p:txBody>
      </p:sp>
      <p:pic>
        <p:nvPicPr>
          <p:cNvPr id="21" name="Picture 20" descr="A diagram of a patient's health&#10;&#10;Description automatically generated">
            <a:extLst>
              <a:ext uri="{FF2B5EF4-FFF2-40B4-BE49-F238E27FC236}">
                <a16:creationId xmlns:a16="http://schemas.microsoft.com/office/drawing/2014/main" id="{12FC3246-B3FA-F317-2E7F-C9279C0AD386}"/>
              </a:ext>
            </a:extLst>
          </p:cNvPr>
          <p:cNvPicPr>
            <a:picLocks noChangeAspect="1"/>
          </p:cNvPicPr>
          <p:nvPr/>
        </p:nvPicPr>
        <p:blipFill>
          <a:blip r:embed="rId3"/>
          <a:stretch>
            <a:fillRect/>
          </a:stretch>
        </p:blipFill>
        <p:spPr>
          <a:xfrm>
            <a:off x="531779" y="692349"/>
            <a:ext cx="11128442" cy="5917840"/>
          </a:xfrm>
          <a:prstGeom prst="rect">
            <a:avLst/>
          </a:prstGeom>
        </p:spPr>
      </p:pic>
      <p:sp>
        <p:nvSpPr>
          <p:cNvPr id="22" name="Rectangle 21">
            <a:extLst>
              <a:ext uri="{FF2B5EF4-FFF2-40B4-BE49-F238E27FC236}">
                <a16:creationId xmlns:a16="http://schemas.microsoft.com/office/drawing/2014/main" id="{8195B948-6181-7ACB-6618-44C696B38018}"/>
              </a:ext>
            </a:extLst>
          </p:cNvPr>
          <p:cNvSpPr/>
          <p:nvPr/>
        </p:nvSpPr>
        <p:spPr>
          <a:xfrm>
            <a:off x="321013" y="818809"/>
            <a:ext cx="3560323" cy="10391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F4DE9-EDC7-C800-B522-4413C97D0DD1}"/>
              </a:ext>
            </a:extLst>
          </p:cNvPr>
          <p:cNvSpPr/>
          <p:nvPr/>
        </p:nvSpPr>
        <p:spPr>
          <a:xfrm>
            <a:off x="6319737" y="2509736"/>
            <a:ext cx="5645285" cy="3735421"/>
          </a:xfrm>
          <a:prstGeom prst="rect">
            <a:avLst/>
          </a:prstGeom>
          <a:solidFill>
            <a:schemeClr val="bg1">
              <a:alpha val="63523"/>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032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74526-162B-A875-8125-E9C4D1EAB533}"/>
              </a:ext>
            </a:extLst>
          </p:cNvPr>
          <p:cNvSpPr>
            <a:spLocks noGrp="1"/>
          </p:cNvSpPr>
          <p:nvPr>
            <p:ph type="title"/>
          </p:nvPr>
        </p:nvSpPr>
        <p:spPr/>
        <p:txBody>
          <a:bodyPr/>
          <a:lstStyle/>
          <a:p>
            <a:r>
              <a:rPr lang="en-US" dirty="0"/>
              <a:t>Clinical diagnosis is highly predictive of mpox</a:t>
            </a:r>
          </a:p>
        </p:txBody>
      </p:sp>
      <p:graphicFrame>
        <p:nvGraphicFramePr>
          <p:cNvPr id="4" name="Table 3">
            <a:extLst>
              <a:ext uri="{FF2B5EF4-FFF2-40B4-BE49-F238E27FC236}">
                <a16:creationId xmlns:a16="http://schemas.microsoft.com/office/drawing/2014/main" id="{E3AF9F3B-DDC4-3924-4C84-77C4605E7FFE}"/>
              </a:ext>
            </a:extLst>
          </p:cNvPr>
          <p:cNvGraphicFramePr>
            <a:graphicFrameLocks noGrp="1"/>
          </p:cNvGraphicFramePr>
          <p:nvPr>
            <p:extLst>
              <p:ext uri="{D42A27DB-BD31-4B8C-83A1-F6EECF244321}">
                <p14:modId xmlns:p14="http://schemas.microsoft.com/office/powerpoint/2010/main" val="469498944"/>
              </p:ext>
            </p:extLst>
          </p:nvPr>
        </p:nvGraphicFramePr>
        <p:xfrm>
          <a:off x="838200" y="1868051"/>
          <a:ext cx="10744200" cy="4323221"/>
        </p:xfrm>
        <a:graphic>
          <a:graphicData uri="http://schemas.openxmlformats.org/drawingml/2006/table">
            <a:tbl>
              <a:tblPr firstRow="1" bandRow="1">
                <a:tableStyleId>{5C22544A-7EE6-4342-B048-85BDC9FD1C3A}</a:tableStyleId>
              </a:tblPr>
              <a:tblGrid>
                <a:gridCol w="2148840">
                  <a:extLst>
                    <a:ext uri="{9D8B030D-6E8A-4147-A177-3AD203B41FA5}">
                      <a16:colId xmlns:a16="http://schemas.microsoft.com/office/drawing/2014/main" val="3151753518"/>
                    </a:ext>
                  </a:extLst>
                </a:gridCol>
                <a:gridCol w="2148840">
                  <a:extLst>
                    <a:ext uri="{9D8B030D-6E8A-4147-A177-3AD203B41FA5}">
                      <a16:colId xmlns:a16="http://schemas.microsoft.com/office/drawing/2014/main" val="1705809247"/>
                    </a:ext>
                  </a:extLst>
                </a:gridCol>
                <a:gridCol w="2148840">
                  <a:extLst>
                    <a:ext uri="{9D8B030D-6E8A-4147-A177-3AD203B41FA5}">
                      <a16:colId xmlns:a16="http://schemas.microsoft.com/office/drawing/2014/main" val="4180844801"/>
                    </a:ext>
                  </a:extLst>
                </a:gridCol>
                <a:gridCol w="2148840">
                  <a:extLst>
                    <a:ext uri="{9D8B030D-6E8A-4147-A177-3AD203B41FA5}">
                      <a16:colId xmlns:a16="http://schemas.microsoft.com/office/drawing/2014/main" val="4107648798"/>
                    </a:ext>
                  </a:extLst>
                </a:gridCol>
                <a:gridCol w="2148840">
                  <a:extLst>
                    <a:ext uri="{9D8B030D-6E8A-4147-A177-3AD203B41FA5}">
                      <a16:colId xmlns:a16="http://schemas.microsoft.com/office/drawing/2014/main" val="3832771917"/>
                    </a:ext>
                  </a:extLst>
                </a:gridCol>
              </a:tblGrid>
              <a:tr h="933101">
                <a:tc>
                  <a:txBody>
                    <a:bodyPr/>
                    <a:lstStyle/>
                    <a:p>
                      <a:pPr marL="0" marR="0" algn="ctr">
                        <a:lnSpc>
                          <a:spcPct val="107000"/>
                        </a:lnSpc>
                        <a:spcBef>
                          <a:spcPts val="0"/>
                        </a:spcBef>
                        <a:spcAft>
                          <a:spcPts val="800"/>
                        </a:spcAft>
                      </a:pPr>
                      <a:r>
                        <a:rPr lang="en-US" sz="2000" kern="100" dirty="0">
                          <a:effectLst/>
                        </a:rPr>
                        <a:t>Clinical suspicion at initial evaluation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solidFill>
                      <a:schemeClr val="accent1">
                        <a:lumMod val="60000"/>
                        <a:lumOff val="40000"/>
                      </a:schemeClr>
                    </a:solidFill>
                  </a:tcPr>
                </a:tc>
                <a:tc>
                  <a:txBody>
                    <a:bodyPr/>
                    <a:lstStyle/>
                    <a:p>
                      <a:pPr marL="0" marR="0" algn="ctr">
                        <a:lnSpc>
                          <a:spcPct val="107000"/>
                        </a:lnSpc>
                        <a:spcBef>
                          <a:spcPts val="0"/>
                        </a:spcBef>
                        <a:spcAft>
                          <a:spcPts val="800"/>
                        </a:spcAft>
                      </a:pPr>
                      <a:r>
                        <a:rPr lang="en-US" sz="2000" kern="100" dirty="0">
                          <a:effectLst/>
                        </a:rPr>
                        <a:t>Sensitivity</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solidFill>
                      <a:schemeClr val="accent1">
                        <a:lumMod val="60000"/>
                        <a:lumOff val="40000"/>
                      </a:schemeClr>
                    </a:solidFill>
                  </a:tcPr>
                </a:tc>
                <a:tc>
                  <a:txBody>
                    <a:bodyPr/>
                    <a:lstStyle/>
                    <a:p>
                      <a:pPr marL="0" marR="0" algn="ctr">
                        <a:lnSpc>
                          <a:spcPct val="107000"/>
                        </a:lnSpc>
                        <a:spcBef>
                          <a:spcPts val="0"/>
                        </a:spcBef>
                        <a:spcAft>
                          <a:spcPts val="800"/>
                        </a:spcAft>
                      </a:pPr>
                      <a:r>
                        <a:rPr lang="en-US" sz="2000" kern="100" dirty="0">
                          <a:effectLst/>
                        </a:rPr>
                        <a:t>Specificity</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solidFill>
                      <a:schemeClr val="accent1">
                        <a:lumMod val="60000"/>
                        <a:lumOff val="40000"/>
                      </a:schemeClr>
                    </a:solidFill>
                  </a:tcPr>
                </a:tc>
                <a:tc>
                  <a:txBody>
                    <a:bodyPr/>
                    <a:lstStyle/>
                    <a:p>
                      <a:pPr marL="0" marR="0" algn="ctr">
                        <a:lnSpc>
                          <a:spcPct val="107000"/>
                        </a:lnSpc>
                        <a:spcBef>
                          <a:spcPts val="0"/>
                        </a:spcBef>
                        <a:spcAft>
                          <a:spcPts val="800"/>
                        </a:spcAft>
                      </a:pPr>
                      <a:r>
                        <a:rPr lang="en-US" sz="2000" kern="100" dirty="0">
                          <a:effectLst/>
                        </a:rPr>
                        <a:t>Positive predictive value (PPV)</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solidFill>
                      <a:schemeClr val="accent1">
                        <a:lumMod val="60000"/>
                        <a:lumOff val="40000"/>
                      </a:schemeClr>
                    </a:solidFill>
                  </a:tcPr>
                </a:tc>
                <a:tc>
                  <a:txBody>
                    <a:bodyPr/>
                    <a:lstStyle/>
                    <a:p>
                      <a:pPr marL="0" marR="0" algn="ctr">
                        <a:lnSpc>
                          <a:spcPct val="107000"/>
                        </a:lnSpc>
                        <a:spcBef>
                          <a:spcPts val="0"/>
                        </a:spcBef>
                        <a:spcAft>
                          <a:spcPts val="800"/>
                        </a:spcAft>
                      </a:pPr>
                      <a:r>
                        <a:rPr lang="en-US" sz="2000" kern="100" dirty="0">
                          <a:effectLst/>
                        </a:rPr>
                        <a:t>Negative predictive value (NPV)</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solidFill>
                      <a:schemeClr val="accent1">
                        <a:lumMod val="60000"/>
                        <a:lumOff val="40000"/>
                      </a:schemeClr>
                    </a:solidFill>
                  </a:tcPr>
                </a:tc>
                <a:extLst>
                  <a:ext uri="{0D108BD9-81ED-4DB2-BD59-A6C34878D82A}">
                    <a16:rowId xmlns:a16="http://schemas.microsoft.com/office/drawing/2014/main" val="4293421414"/>
                  </a:ext>
                </a:extLst>
              </a:tr>
              <a:tr h="933101">
                <a:tc>
                  <a:txBody>
                    <a:bodyPr/>
                    <a:lstStyle/>
                    <a:p>
                      <a:pPr marL="0" marR="0" algn="ctr">
                        <a:lnSpc>
                          <a:spcPct val="107000"/>
                        </a:lnSpc>
                        <a:spcBef>
                          <a:spcPts val="0"/>
                        </a:spcBef>
                        <a:spcAft>
                          <a:spcPts val="800"/>
                        </a:spcAft>
                      </a:pPr>
                      <a:r>
                        <a:rPr lang="en-US" sz="2400" b="1" kern="100" dirty="0">
                          <a:effectLst/>
                        </a:rPr>
                        <a:t>High</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95%</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96%</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95%</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97%</a:t>
                      </a:r>
                    </a:p>
                  </a:txBody>
                  <a:tcPr marL="91220" marR="91220" marT="45610" marB="45610" anchor="ctr">
                    <a:noFill/>
                  </a:tcPr>
                </a:tc>
                <a:extLst>
                  <a:ext uri="{0D108BD9-81ED-4DB2-BD59-A6C34878D82A}">
                    <a16:rowId xmlns:a16="http://schemas.microsoft.com/office/drawing/2014/main" val="3607061203"/>
                  </a:ext>
                </a:extLst>
              </a:tr>
              <a:tr h="1057895">
                <a:tc>
                  <a:txBody>
                    <a:bodyPr/>
                    <a:lstStyle/>
                    <a:p>
                      <a:pPr marL="0" marR="0" algn="ctr">
                        <a:lnSpc>
                          <a:spcPct val="107000"/>
                        </a:lnSpc>
                        <a:spcBef>
                          <a:spcPts val="0"/>
                        </a:spcBef>
                        <a:spcAft>
                          <a:spcPts val="800"/>
                        </a:spcAft>
                      </a:pP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nchor="ctr">
                    <a:noFill/>
                  </a:tcPr>
                </a:tc>
                <a:tc>
                  <a:txBody>
                    <a:bodyPr/>
                    <a:lstStyle/>
                    <a:p>
                      <a:pPr marL="0" marR="0" algn="ctr">
                        <a:lnSpc>
                          <a:spcPct val="107000"/>
                        </a:lnSpc>
                        <a:spcBef>
                          <a:spcPts val="0"/>
                        </a:spcBef>
                        <a:spcAft>
                          <a:spcPts val="800"/>
                        </a:spcAft>
                      </a:pPr>
                      <a:endParaRPr lang="en-US" sz="2400" kern="100" dirty="0">
                        <a:effectLst/>
                      </a:endParaRPr>
                    </a:p>
                  </a:txBody>
                  <a:tcPr marL="91220" marR="91220" marT="45610" marB="45610" anchor="ctr">
                    <a:noFill/>
                  </a:tcPr>
                </a:tc>
                <a:tc>
                  <a:txBody>
                    <a:bodyPr/>
                    <a:lstStyle/>
                    <a:p>
                      <a:pPr marL="0" marR="0" algn="ctr">
                        <a:lnSpc>
                          <a:spcPct val="107000"/>
                        </a:lnSpc>
                        <a:spcBef>
                          <a:spcPts val="0"/>
                        </a:spcBef>
                        <a:spcAft>
                          <a:spcPts val="800"/>
                        </a:spcAft>
                      </a:pPr>
                      <a:endParaRPr lang="en-US" sz="2400" kern="100" dirty="0">
                        <a:effectLst/>
                      </a:endParaRPr>
                    </a:p>
                  </a:txBody>
                  <a:tcPr marL="91220" marR="91220" marT="45610" marB="45610" anchor="ctr">
                    <a:noFill/>
                  </a:tcPr>
                </a:tc>
                <a:tc>
                  <a:txBody>
                    <a:bodyPr/>
                    <a:lstStyle/>
                    <a:p>
                      <a:pPr marL="0" marR="0" algn="ctr">
                        <a:lnSpc>
                          <a:spcPct val="107000"/>
                        </a:lnSpc>
                        <a:spcBef>
                          <a:spcPts val="0"/>
                        </a:spcBef>
                        <a:spcAft>
                          <a:spcPts val="800"/>
                        </a:spcAft>
                      </a:pPr>
                      <a:endParaRPr lang="en-US" sz="2400" kern="100" dirty="0">
                        <a:effectLst/>
                      </a:endParaRPr>
                    </a:p>
                  </a:txBody>
                  <a:tcPr marL="91220" marR="91220" marT="45610" marB="45610" anchor="ctr">
                    <a:noFill/>
                  </a:tcPr>
                </a:tc>
                <a:tc>
                  <a:txBody>
                    <a:bodyPr/>
                    <a:lstStyle/>
                    <a:p>
                      <a:pPr marL="0" marR="0" algn="ctr">
                        <a:lnSpc>
                          <a:spcPct val="107000"/>
                        </a:lnSpc>
                        <a:spcBef>
                          <a:spcPts val="0"/>
                        </a:spcBef>
                        <a:spcAft>
                          <a:spcPts val="800"/>
                        </a:spcAft>
                      </a:pPr>
                      <a:endParaRPr lang="en-US" sz="2400" kern="100" dirty="0">
                        <a:effectLst/>
                      </a:endParaRPr>
                    </a:p>
                  </a:txBody>
                  <a:tcPr marL="91220" marR="91220" marT="45610" marB="45610" anchor="ctr">
                    <a:noFill/>
                  </a:tcPr>
                </a:tc>
                <a:extLst>
                  <a:ext uri="{0D108BD9-81ED-4DB2-BD59-A6C34878D82A}">
                    <a16:rowId xmlns:a16="http://schemas.microsoft.com/office/drawing/2014/main" val="427176383"/>
                  </a:ext>
                </a:extLst>
              </a:tr>
              <a:tr h="1277075">
                <a:tc>
                  <a:txBody>
                    <a:bodyPr/>
                    <a:lstStyle/>
                    <a:p>
                      <a:pPr marL="0" marR="0" algn="ctr">
                        <a:lnSpc>
                          <a:spcPct val="107000"/>
                        </a:lnSpc>
                        <a:spcBef>
                          <a:spcPts val="0"/>
                        </a:spcBef>
                        <a:spcAft>
                          <a:spcPts val="800"/>
                        </a:spcAft>
                      </a:pP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nchor="ctr">
                    <a:noFill/>
                  </a:tcPr>
                </a:tc>
                <a:tc>
                  <a:txBody>
                    <a:bodyPr/>
                    <a:lstStyle/>
                    <a:p>
                      <a:pPr marL="0" marR="0" algn="ctr">
                        <a:lnSpc>
                          <a:spcPct val="107000"/>
                        </a:lnSpc>
                        <a:spcBef>
                          <a:spcPts val="0"/>
                        </a:spcBef>
                        <a:spcAft>
                          <a:spcPts val="800"/>
                        </a:spcAft>
                      </a:pPr>
                      <a:endParaRPr lang="en-US" sz="2400" kern="100" dirty="0">
                        <a:effectLst/>
                      </a:endParaRPr>
                    </a:p>
                  </a:txBody>
                  <a:tcPr marL="91220" marR="91220" marT="45610" marB="45610" anchor="ctr">
                    <a:noFill/>
                  </a:tcPr>
                </a:tc>
                <a:tc>
                  <a:txBody>
                    <a:bodyPr/>
                    <a:lstStyle/>
                    <a:p>
                      <a:pPr marL="0" marR="0" algn="ctr">
                        <a:lnSpc>
                          <a:spcPct val="107000"/>
                        </a:lnSpc>
                        <a:spcBef>
                          <a:spcPts val="0"/>
                        </a:spcBef>
                        <a:spcAft>
                          <a:spcPts val="800"/>
                        </a:spcAft>
                      </a:pPr>
                      <a:endParaRPr lang="en-US" sz="2400" kern="100" dirty="0">
                        <a:effectLst/>
                      </a:endParaRPr>
                    </a:p>
                  </a:txBody>
                  <a:tcPr marL="91220" marR="91220" marT="45610" marB="45610" anchor="ctr">
                    <a:noFill/>
                  </a:tcPr>
                </a:tc>
                <a:tc>
                  <a:txBody>
                    <a:bodyPr/>
                    <a:lstStyle/>
                    <a:p>
                      <a:pPr marL="0" marR="0" algn="ctr">
                        <a:lnSpc>
                          <a:spcPct val="107000"/>
                        </a:lnSpc>
                        <a:spcBef>
                          <a:spcPts val="0"/>
                        </a:spcBef>
                        <a:spcAft>
                          <a:spcPts val="800"/>
                        </a:spcAft>
                      </a:pPr>
                      <a:endParaRPr lang="en-US" sz="2400" kern="100" dirty="0">
                        <a:effectLst/>
                      </a:endParaRPr>
                    </a:p>
                  </a:txBody>
                  <a:tcPr marL="91220" marR="91220" marT="45610" marB="45610" anchor="ctr">
                    <a:noFill/>
                  </a:tcPr>
                </a:tc>
                <a:tc>
                  <a:txBody>
                    <a:bodyPr/>
                    <a:lstStyle/>
                    <a:p>
                      <a:pPr marL="0" marR="0" algn="ctr">
                        <a:lnSpc>
                          <a:spcPct val="107000"/>
                        </a:lnSpc>
                        <a:spcBef>
                          <a:spcPts val="0"/>
                        </a:spcBef>
                        <a:spcAft>
                          <a:spcPts val="800"/>
                        </a:spcAft>
                      </a:pPr>
                      <a:endParaRPr lang="en-US" sz="2400" kern="100" dirty="0">
                        <a:effectLst/>
                      </a:endParaRPr>
                    </a:p>
                  </a:txBody>
                  <a:tcPr marL="91220" marR="91220" marT="45610" marB="45610" anchor="ctr">
                    <a:noFill/>
                  </a:tcPr>
                </a:tc>
                <a:extLst>
                  <a:ext uri="{0D108BD9-81ED-4DB2-BD59-A6C34878D82A}">
                    <a16:rowId xmlns:a16="http://schemas.microsoft.com/office/drawing/2014/main" val="32727819"/>
                  </a:ext>
                </a:extLst>
              </a:tr>
            </a:tbl>
          </a:graphicData>
        </a:graphic>
      </p:graphicFrame>
      <p:sp>
        <p:nvSpPr>
          <p:cNvPr id="3" name="TextBox 2">
            <a:extLst>
              <a:ext uri="{FF2B5EF4-FFF2-40B4-BE49-F238E27FC236}">
                <a16:creationId xmlns:a16="http://schemas.microsoft.com/office/drawing/2014/main" id="{C605DEA1-729E-A5D7-DCD2-0A81C497771C}"/>
              </a:ext>
            </a:extLst>
          </p:cNvPr>
          <p:cNvSpPr txBox="1"/>
          <p:nvPr/>
        </p:nvSpPr>
        <p:spPr>
          <a:xfrm>
            <a:off x="5023873" y="6403116"/>
            <a:ext cx="2777710" cy="276999"/>
          </a:xfrm>
          <a:prstGeom prst="rect">
            <a:avLst/>
          </a:prstGeom>
          <a:noFill/>
        </p:spPr>
        <p:txBody>
          <a:bodyPr wrap="square" rtlCol="0">
            <a:spAutoFit/>
          </a:bodyPr>
          <a:lstStyle/>
          <a:p>
            <a:r>
              <a:rPr lang="en-US" sz="1200" dirty="0"/>
              <a:t>Cannon, et al. </a:t>
            </a:r>
            <a:r>
              <a:rPr lang="en-US" sz="1200" i="1" dirty="0"/>
              <a:t>STD</a:t>
            </a:r>
            <a:r>
              <a:rPr lang="en-US" sz="1200" dirty="0"/>
              <a:t> 2024 (forthcoming)</a:t>
            </a:r>
          </a:p>
        </p:txBody>
      </p:sp>
    </p:spTree>
    <p:extLst>
      <p:ext uri="{BB962C8B-B14F-4D97-AF65-F5344CB8AC3E}">
        <p14:creationId xmlns:p14="http://schemas.microsoft.com/office/powerpoint/2010/main" val="1040998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74526-162B-A875-8125-E9C4D1EAB533}"/>
              </a:ext>
            </a:extLst>
          </p:cNvPr>
          <p:cNvSpPr>
            <a:spLocks noGrp="1"/>
          </p:cNvSpPr>
          <p:nvPr>
            <p:ph type="title"/>
          </p:nvPr>
        </p:nvSpPr>
        <p:spPr/>
        <p:txBody>
          <a:bodyPr/>
          <a:lstStyle/>
          <a:p>
            <a:r>
              <a:rPr lang="en-US" dirty="0"/>
              <a:t>Clinical diagnosis is highly predictive of mpox</a:t>
            </a:r>
          </a:p>
        </p:txBody>
      </p:sp>
      <p:graphicFrame>
        <p:nvGraphicFramePr>
          <p:cNvPr id="4" name="Table 3">
            <a:extLst>
              <a:ext uri="{FF2B5EF4-FFF2-40B4-BE49-F238E27FC236}">
                <a16:creationId xmlns:a16="http://schemas.microsoft.com/office/drawing/2014/main" id="{E3AF9F3B-DDC4-3924-4C84-77C4605E7FFE}"/>
              </a:ext>
            </a:extLst>
          </p:cNvPr>
          <p:cNvGraphicFramePr>
            <a:graphicFrameLocks noGrp="1"/>
          </p:cNvGraphicFramePr>
          <p:nvPr>
            <p:extLst>
              <p:ext uri="{D42A27DB-BD31-4B8C-83A1-F6EECF244321}">
                <p14:modId xmlns:p14="http://schemas.microsoft.com/office/powerpoint/2010/main" val="3686624763"/>
              </p:ext>
            </p:extLst>
          </p:nvPr>
        </p:nvGraphicFramePr>
        <p:xfrm>
          <a:off x="838200" y="1868051"/>
          <a:ext cx="10744200" cy="4323221"/>
        </p:xfrm>
        <a:graphic>
          <a:graphicData uri="http://schemas.openxmlformats.org/drawingml/2006/table">
            <a:tbl>
              <a:tblPr firstRow="1" bandRow="1">
                <a:tableStyleId>{5C22544A-7EE6-4342-B048-85BDC9FD1C3A}</a:tableStyleId>
              </a:tblPr>
              <a:tblGrid>
                <a:gridCol w="2148840">
                  <a:extLst>
                    <a:ext uri="{9D8B030D-6E8A-4147-A177-3AD203B41FA5}">
                      <a16:colId xmlns:a16="http://schemas.microsoft.com/office/drawing/2014/main" val="3151753518"/>
                    </a:ext>
                  </a:extLst>
                </a:gridCol>
                <a:gridCol w="2148840">
                  <a:extLst>
                    <a:ext uri="{9D8B030D-6E8A-4147-A177-3AD203B41FA5}">
                      <a16:colId xmlns:a16="http://schemas.microsoft.com/office/drawing/2014/main" val="1705809247"/>
                    </a:ext>
                  </a:extLst>
                </a:gridCol>
                <a:gridCol w="2148840">
                  <a:extLst>
                    <a:ext uri="{9D8B030D-6E8A-4147-A177-3AD203B41FA5}">
                      <a16:colId xmlns:a16="http://schemas.microsoft.com/office/drawing/2014/main" val="4180844801"/>
                    </a:ext>
                  </a:extLst>
                </a:gridCol>
                <a:gridCol w="2148840">
                  <a:extLst>
                    <a:ext uri="{9D8B030D-6E8A-4147-A177-3AD203B41FA5}">
                      <a16:colId xmlns:a16="http://schemas.microsoft.com/office/drawing/2014/main" val="4107648798"/>
                    </a:ext>
                  </a:extLst>
                </a:gridCol>
                <a:gridCol w="2148840">
                  <a:extLst>
                    <a:ext uri="{9D8B030D-6E8A-4147-A177-3AD203B41FA5}">
                      <a16:colId xmlns:a16="http://schemas.microsoft.com/office/drawing/2014/main" val="3832771917"/>
                    </a:ext>
                  </a:extLst>
                </a:gridCol>
              </a:tblGrid>
              <a:tr h="933101">
                <a:tc>
                  <a:txBody>
                    <a:bodyPr/>
                    <a:lstStyle/>
                    <a:p>
                      <a:pPr marL="0" marR="0" algn="ctr">
                        <a:lnSpc>
                          <a:spcPct val="107000"/>
                        </a:lnSpc>
                        <a:spcBef>
                          <a:spcPts val="0"/>
                        </a:spcBef>
                        <a:spcAft>
                          <a:spcPts val="800"/>
                        </a:spcAft>
                      </a:pPr>
                      <a:r>
                        <a:rPr lang="en-US" sz="2000" kern="100" dirty="0">
                          <a:effectLst/>
                        </a:rPr>
                        <a:t>Clinical suspicion at initial evaluation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solidFill>
                      <a:schemeClr val="accent1">
                        <a:lumMod val="60000"/>
                        <a:lumOff val="40000"/>
                      </a:schemeClr>
                    </a:solidFill>
                  </a:tcPr>
                </a:tc>
                <a:tc>
                  <a:txBody>
                    <a:bodyPr/>
                    <a:lstStyle/>
                    <a:p>
                      <a:pPr marL="0" marR="0" algn="ctr">
                        <a:lnSpc>
                          <a:spcPct val="107000"/>
                        </a:lnSpc>
                        <a:spcBef>
                          <a:spcPts val="0"/>
                        </a:spcBef>
                        <a:spcAft>
                          <a:spcPts val="800"/>
                        </a:spcAft>
                      </a:pPr>
                      <a:r>
                        <a:rPr lang="en-US" sz="2000" kern="100" dirty="0">
                          <a:effectLst/>
                        </a:rPr>
                        <a:t>Sensitivity</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solidFill>
                      <a:schemeClr val="accent1">
                        <a:lumMod val="60000"/>
                        <a:lumOff val="40000"/>
                      </a:schemeClr>
                    </a:solidFill>
                  </a:tcPr>
                </a:tc>
                <a:tc>
                  <a:txBody>
                    <a:bodyPr/>
                    <a:lstStyle/>
                    <a:p>
                      <a:pPr marL="0" marR="0" algn="ctr">
                        <a:lnSpc>
                          <a:spcPct val="107000"/>
                        </a:lnSpc>
                        <a:spcBef>
                          <a:spcPts val="0"/>
                        </a:spcBef>
                        <a:spcAft>
                          <a:spcPts val="800"/>
                        </a:spcAft>
                      </a:pPr>
                      <a:r>
                        <a:rPr lang="en-US" sz="2000" kern="100" dirty="0">
                          <a:effectLst/>
                        </a:rPr>
                        <a:t>Specificity</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solidFill>
                      <a:schemeClr val="accent1">
                        <a:lumMod val="60000"/>
                        <a:lumOff val="40000"/>
                      </a:schemeClr>
                    </a:solidFill>
                  </a:tcPr>
                </a:tc>
                <a:tc>
                  <a:txBody>
                    <a:bodyPr/>
                    <a:lstStyle/>
                    <a:p>
                      <a:pPr marL="0" marR="0" algn="ctr">
                        <a:lnSpc>
                          <a:spcPct val="107000"/>
                        </a:lnSpc>
                        <a:spcBef>
                          <a:spcPts val="0"/>
                        </a:spcBef>
                        <a:spcAft>
                          <a:spcPts val="800"/>
                        </a:spcAft>
                      </a:pPr>
                      <a:r>
                        <a:rPr lang="en-US" sz="2000" kern="100" dirty="0">
                          <a:effectLst/>
                        </a:rPr>
                        <a:t>Positive predictive value (PPV)</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solidFill>
                      <a:schemeClr val="accent1">
                        <a:lumMod val="60000"/>
                        <a:lumOff val="40000"/>
                      </a:schemeClr>
                    </a:solidFill>
                  </a:tcPr>
                </a:tc>
                <a:tc>
                  <a:txBody>
                    <a:bodyPr/>
                    <a:lstStyle/>
                    <a:p>
                      <a:pPr marL="0" marR="0" algn="ctr">
                        <a:lnSpc>
                          <a:spcPct val="107000"/>
                        </a:lnSpc>
                        <a:spcBef>
                          <a:spcPts val="0"/>
                        </a:spcBef>
                        <a:spcAft>
                          <a:spcPts val="800"/>
                        </a:spcAft>
                      </a:pPr>
                      <a:r>
                        <a:rPr lang="en-US" sz="2000" kern="100" dirty="0">
                          <a:effectLst/>
                        </a:rPr>
                        <a:t>Negative predictive value (NPV)</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solidFill>
                      <a:schemeClr val="accent1">
                        <a:lumMod val="60000"/>
                        <a:lumOff val="40000"/>
                      </a:schemeClr>
                    </a:solidFill>
                  </a:tcPr>
                </a:tc>
                <a:extLst>
                  <a:ext uri="{0D108BD9-81ED-4DB2-BD59-A6C34878D82A}">
                    <a16:rowId xmlns:a16="http://schemas.microsoft.com/office/drawing/2014/main" val="4293421414"/>
                  </a:ext>
                </a:extLst>
              </a:tr>
              <a:tr h="933101">
                <a:tc>
                  <a:txBody>
                    <a:bodyPr/>
                    <a:lstStyle/>
                    <a:p>
                      <a:pPr marL="0" marR="0" algn="ctr">
                        <a:lnSpc>
                          <a:spcPct val="107000"/>
                        </a:lnSpc>
                        <a:spcBef>
                          <a:spcPts val="0"/>
                        </a:spcBef>
                        <a:spcAft>
                          <a:spcPts val="800"/>
                        </a:spcAft>
                      </a:pPr>
                      <a:r>
                        <a:rPr lang="en-US" sz="2400" b="1" kern="100" dirty="0">
                          <a:effectLst/>
                        </a:rPr>
                        <a:t>High</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95%</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96%</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95%</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97%</a:t>
                      </a:r>
                    </a:p>
                  </a:txBody>
                  <a:tcPr marL="91220" marR="91220" marT="45610" marB="45610" anchor="ctr">
                    <a:noFill/>
                  </a:tcPr>
                </a:tc>
                <a:extLst>
                  <a:ext uri="{0D108BD9-81ED-4DB2-BD59-A6C34878D82A}">
                    <a16:rowId xmlns:a16="http://schemas.microsoft.com/office/drawing/2014/main" val="3607061203"/>
                  </a:ext>
                </a:extLst>
              </a:tr>
              <a:tr h="1057895">
                <a:tc>
                  <a:txBody>
                    <a:bodyPr/>
                    <a:lstStyle/>
                    <a:p>
                      <a:pPr marL="0" marR="0" algn="ctr">
                        <a:lnSpc>
                          <a:spcPct val="107000"/>
                        </a:lnSpc>
                        <a:spcBef>
                          <a:spcPts val="0"/>
                        </a:spcBef>
                        <a:spcAft>
                          <a:spcPts val="800"/>
                        </a:spcAft>
                      </a:pPr>
                      <a:r>
                        <a:rPr lang="en-US" sz="2400" b="1" kern="100" dirty="0">
                          <a:effectLst/>
                        </a:rPr>
                        <a:t>High or intermediate</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99%</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90%</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86%</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99%</a:t>
                      </a:r>
                    </a:p>
                  </a:txBody>
                  <a:tcPr marL="91220" marR="91220" marT="45610" marB="45610" anchor="ctr">
                    <a:noFill/>
                  </a:tcPr>
                </a:tc>
                <a:extLst>
                  <a:ext uri="{0D108BD9-81ED-4DB2-BD59-A6C34878D82A}">
                    <a16:rowId xmlns:a16="http://schemas.microsoft.com/office/drawing/2014/main" val="427176383"/>
                  </a:ext>
                </a:extLst>
              </a:tr>
              <a:tr h="1277075">
                <a:tc>
                  <a:txBody>
                    <a:bodyPr/>
                    <a:lstStyle/>
                    <a:p>
                      <a:pPr marL="0" marR="0" algn="ctr">
                        <a:lnSpc>
                          <a:spcPct val="107000"/>
                        </a:lnSpc>
                        <a:spcBef>
                          <a:spcPts val="0"/>
                        </a:spcBef>
                        <a:spcAft>
                          <a:spcPts val="800"/>
                        </a:spcAft>
                      </a:pP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nchor="ctr">
                    <a:noFill/>
                  </a:tcPr>
                </a:tc>
                <a:tc>
                  <a:txBody>
                    <a:bodyPr/>
                    <a:lstStyle/>
                    <a:p>
                      <a:pPr marL="0" marR="0" algn="ctr">
                        <a:lnSpc>
                          <a:spcPct val="107000"/>
                        </a:lnSpc>
                        <a:spcBef>
                          <a:spcPts val="0"/>
                        </a:spcBef>
                        <a:spcAft>
                          <a:spcPts val="800"/>
                        </a:spcAft>
                      </a:pPr>
                      <a:endParaRPr lang="en-US" sz="2400" kern="100" dirty="0">
                        <a:effectLst/>
                      </a:endParaRPr>
                    </a:p>
                  </a:txBody>
                  <a:tcPr marL="91220" marR="91220" marT="45610" marB="45610" anchor="ctr">
                    <a:noFill/>
                  </a:tcPr>
                </a:tc>
                <a:tc>
                  <a:txBody>
                    <a:bodyPr/>
                    <a:lstStyle/>
                    <a:p>
                      <a:pPr marL="0" marR="0" algn="ctr">
                        <a:lnSpc>
                          <a:spcPct val="107000"/>
                        </a:lnSpc>
                        <a:spcBef>
                          <a:spcPts val="0"/>
                        </a:spcBef>
                        <a:spcAft>
                          <a:spcPts val="800"/>
                        </a:spcAft>
                      </a:pPr>
                      <a:endParaRPr lang="en-US" sz="2400" kern="100" dirty="0">
                        <a:effectLst/>
                      </a:endParaRPr>
                    </a:p>
                  </a:txBody>
                  <a:tcPr marL="91220" marR="91220" marT="45610" marB="45610" anchor="ctr">
                    <a:noFill/>
                  </a:tcPr>
                </a:tc>
                <a:tc>
                  <a:txBody>
                    <a:bodyPr/>
                    <a:lstStyle/>
                    <a:p>
                      <a:pPr marL="0" marR="0" algn="ctr">
                        <a:lnSpc>
                          <a:spcPct val="107000"/>
                        </a:lnSpc>
                        <a:spcBef>
                          <a:spcPts val="0"/>
                        </a:spcBef>
                        <a:spcAft>
                          <a:spcPts val="800"/>
                        </a:spcAft>
                      </a:pPr>
                      <a:endParaRPr lang="en-US" sz="2400" kern="100" dirty="0">
                        <a:effectLst/>
                      </a:endParaRPr>
                    </a:p>
                  </a:txBody>
                  <a:tcPr marL="91220" marR="91220" marT="45610" marB="45610" anchor="ctr">
                    <a:noFill/>
                  </a:tcPr>
                </a:tc>
                <a:tc>
                  <a:txBody>
                    <a:bodyPr/>
                    <a:lstStyle/>
                    <a:p>
                      <a:pPr marL="0" marR="0" algn="ctr">
                        <a:lnSpc>
                          <a:spcPct val="107000"/>
                        </a:lnSpc>
                        <a:spcBef>
                          <a:spcPts val="0"/>
                        </a:spcBef>
                        <a:spcAft>
                          <a:spcPts val="800"/>
                        </a:spcAft>
                      </a:pPr>
                      <a:endParaRPr lang="en-US" sz="2400" kern="100" dirty="0">
                        <a:effectLst/>
                      </a:endParaRPr>
                    </a:p>
                  </a:txBody>
                  <a:tcPr marL="91220" marR="91220" marT="45610" marB="45610" anchor="ctr">
                    <a:noFill/>
                  </a:tcPr>
                </a:tc>
                <a:extLst>
                  <a:ext uri="{0D108BD9-81ED-4DB2-BD59-A6C34878D82A}">
                    <a16:rowId xmlns:a16="http://schemas.microsoft.com/office/drawing/2014/main" val="32727819"/>
                  </a:ext>
                </a:extLst>
              </a:tr>
            </a:tbl>
          </a:graphicData>
        </a:graphic>
      </p:graphicFrame>
      <p:sp>
        <p:nvSpPr>
          <p:cNvPr id="3" name="TextBox 2">
            <a:extLst>
              <a:ext uri="{FF2B5EF4-FFF2-40B4-BE49-F238E27FC236}">
                <a16:creationId xmlns:a16="http://schemas.microsoft.com/office/drawing/2014/main" id="{BE766A7B-B296-BBD9-9233-A74AAA7B3183}"/>
              </a:ext>
            </a:extLst>
          </p:cNvPr>
          <p:cNvSpPr txBox="1"/>
          <p:nvPr/>
        </p:nvSpPr>
        <p:spPr>
          <a:xfrm>
            <a:off x="5023873" y="6403116"/>
            <a:ext cx="2777710" cy="276999"/>
          </a:xfrm>
          <a:prstGeom prst="rect">
            <a:avLst/>
          </a:prstGeom>
          <a:noFill/>
        </p:spPr>
        <p:txBody>
          <a:bodyPr wrap="square" rtlCol="0">
            <a:spAutoFit/>
          </a:bodyPr>
          <a:lstStyle/>
          <a:p>
            <a:r>
              <a:rPr lang="en-US" sz="1200" dirty="0"/>
              <a:t>Cannon, et al. </a:t>
            </a:r>
            <a:r>
              <a:rPr lang="en-US" sz="1200" i="1" dirty="0"/>
              <a:t>STD</a:t>
            </a:r>
            <a:r>
              <a:rPr lang="en-US" sz="1200" dirty="0"/>
              <a:t> 2024 (forthcoming)</a:t>
            </a:r>
          </a:p>
        </p:txBody>
      </p:sp>
    </p:spTree>
    <p:extLst>
      <p:ext uri="{BB962C8B-B14F-4D97-AF65-F5344CB8AC3E}">
        <p14:creationId xmlns:p14="http://schemas.microsoft.com/office/powerpoint/2010/main" val="174942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29" y="1723200"/>
            <a:ext cx="2033976" cy="1520000"/>
          </a:xfrm>
        </p:spPr>
        <p:txBody>
          <a:bodyPr>
            <a:normAutofit/>
          </a:bodyPr>
          <a:lstStyle/>
          <a:p>
            <a:r>
              <a:rPr lang="en-US" sz="2800" b="1" dirty="0">
                <a:solidFill>
                  <a:schemeClr val="bg2">
                    <a:lumMod val="25000"/>
                  </a:schemeClr>
                </a:solidFill>
              </a:rPr>
              <a:t>Disclosures</a:t>
            </a:r>
          </a:p>
        </p:txBody>
      </p:sp>
      <p:sp>
        <p:nvSpPr>
          <p:cNvPr id="5" name="Content Placeholder 4"/>
          <p:cNvSpPr>
            <a:spLocks noGrp="1"/>
          </p:cNvSpPr>
          <p:nvPr>
            <p:ph idx="4294967295"/>
          </p:nvPr>
        </p:nvSpPr>
        <p:spPr>
          <a:xfrm>
            <a:off x="3239310" y="3243199"/>
            <a:ext cx="6712085" cy="2633725"/>
          </a:xfrm>
        </p:spPr>
        <p:txBody>
          <a:bodyPr>
            <a:normAutofit/>
          </a:bodyPr>
          <a:lstStyle/>
          <a:p>
            <a:pPr marL="0" indent="0" algn="ctr">
              <a:buNone/>
            </a:pPr>
            <a:r>
              <a:rPr lang="en-US" sz="2400" dirty="0">
                <a:ea typeface="Source Sans Pro" panose="020B0503030403020204" pitchFamily="34" charset="0"/>
              </a:rPr>
              <a:t>Consultant (Roche Diagnostics)</a:t>
            </a:r>
          </a:p>
        </p:txBody>
      </p:sp>
    </p:spTree>
    <p:extLst>
      <p:ext uri="{BB962C8B-B14F-4D97-AF65-F5344CB8AC3E}">
        <p14:creationId xmlns:p14="http://schemas.microsoft.com/office/powerpoint/2010/main" val="2838692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74526-162B-A875-8125-E9C4D1EAB533}"/>
              </a:ext>
            </a:extLst>
          </p:cNvPr>
          <p:cNvSpPr>
            <a:spLocks noGrp="1"/>
          </p:cNvSpPr>
          <p:nvPr>
            <p:ph type="title"/>
          </p:nvPr>
        </p:nvSpPr>
        <p:spPr/>
        <p:txBody>
          <a:bodyPr/>
          <a:lstStyle/>
          <a:p>
            <a:r>
              <a:rPr lang="en-US" dirty="0"/>
              <a:t>Clinical diagnosis is highly predictive of mpox</a:t>
            </a:r>
          </a:p>
        </p:txBody>
      </p:sp>
      <p:graphicFrame>
        <p:nvGraphicFramePr>
          <p:cNvPr id="4" name="Table 3">
            <a:extLst>
              <a:ext uri="{FF2B5EF4-FFF2-40B4-BE49-F238E27FC236}">
                <a16:creationId xmlns:a16="http://schemas.microsoft.com/office/drawing/2014/main" id="{E3AF9F3B-DDC4-3924-4C84-77C4605E7FFE}"/>
              </a:ext>
            </a:extLst>
          </p:cNvPr>
          <p:cNvGraphicFramePr>
            <a:graphicFrameLocks noGrp="1"/>
          </p:cNvGraphicFramePr>
          <p:nvPr>
            <p:extLst>
              <p:ext uri="{D42A27DB-BD31-4B8C-83A1-F6EECF244321}">
                <p14:modId xmlns:p14="http://schemas.microsoft.com/office/powerpoint/2010/main" val="2839408299"/>
              </p:ext>
            </p:extLst>
          </p:nvPr>
        </p:nvGraphicFramePr>
        <p:xfrm>
          <a:off x="838200" y="1868051"/>
          <a:ext cx="10744200" cy="4323221"/>
        </p:xfrm>
        <a:graphic>
          <a:graphicData uri="http://schemas.openxmlformats.org/drawingml/2006/table">
            <a:tbl>
              <a:tblPr firstRow="1" bandRow="1">
                <a:tableStyleId>{5C22544A-7EE6-4342-B048-85BDC9FD1C3A}</a:tableStyleId>
              </a:tblPr>
              <a:tblGrid>
                <a:gridCol w="2148840">
                  <a:extLst>
                    <a:ext uri="{9D8B030D-6E8A-4147-A177-3AD203B41FA5}">
                      <a16:colId xmlns:a16="http://schemas.microsoft.com/office/drawing/2014/main" val="3151753518"/>
                    </a:ext>
                  </a:extLst>
                </a:gridCol>
                <a:gridCol w="2148840">
                  <a:extLst>
                    <a:ext uri="{9D8B030D-6E8A-4147-A177-3AD203B41FA5}">
                      <a16:colId xmlns:a16="http://schemas.microsoft.com/office/drawing/2014/main" val="1705809247"/>
                    </a:ext>
                  </a:extLst>
                </a:gridCol>
                <a:gridCol w="2148840">
                  <a:extLst>
                    <a:ext uri="{9D8B030D-6E8A-4147-A177-3AD203B41FA5}">
                      <a16:colId xmlns:a16="http://schemas.microsoft.com/office/drawing/2014/main" val="4180844801"/>
                    </a:ext>
                  </a:extLst>
                </a:gridCol>
                <a:gridCol w="2148840">
                  <a:extLst>
                    <a:ext uri="{9D8B030D-6E8A-4147-A177-3AD203B41FA5}">
                      <a16:colId xmlns:a16="http://schemas.microsoft.com/office/drawing/2014/main" val="4107648798"/>
                    </a:ext>
                  </a:extLst>
                </a:gridCol>
                <a:gridCol w="2148840">
                  <a:extLst>
                    <a:ext uri="{9D8B030D-6E8A-4147-A177-3AD203B41FA5}">
                      <a16:colId xmlns:a16="http://schemas.microsoft.com/office/drawing/2014/main" val="3832771917"/>
                    </a:ext>
                  </a:extLst>
                </a:gridCol>
              </a:tblGrid>
              <a:tr h="933101">
                <a:tc>
                  <a:txBody>
                    <a:bodyPr/>
                    <a:lstStyle/>
                    <a:p>
                      <a:pPr marL="0" marR="0" algn="ctr">
                        <a:lnSpc>
                          <a:spcPct val="107000"/>
                        </a:lnSpc>
                        <a:spcBef>
                          <a:spcPts val="0"/>
                        </a:spcBef>
                        <a:spcAft>
                          <a:spcPts val="800"/>
                        </a:spcAft>
                      </a:pPr>
                      <a:r>
                        <a:rPr lang="en-US" sz="2000" kern="100" dirty="0">
                          <a:effectLst/>
                        </a:rPr>
                        <a:t>Clinical suspicion at initial evaluation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solidFill>
                      <a:schemeClr val="accent1">
                        <a:lumMod val="60000"/>
                        <a:lumOff val="40000"/>
                      </a:schemeClr>
                    </a:solidFill>
                  </a:tcPr>
                </a:tc>
                <a:tc>
                  <a:txBody>
                    <a:bodyPr/>
                    <a:lstStyle/>
                    <a:p>
                      <a:pPr marL="0" marR="0" algn="ctr">
                        <a:lnSpc>
                          <a:spcPct val="107000"/>
                        </a:lnSpc>
                        <a:spcBef>
                          <a:spcPts val="0"/>
                        </a:spcBef>
                        <a:spcAft>
                          <a:spcPts val="800"/>
                        </a:spcAft>
                      </a:pPr>
                      <a:r>
                        <a:rPr lang="en-US" sz="2000" kern="100" dirty="0">
                          <a:effectLst/>
                        </a:rPr>
                        <a:t>Sensitivity</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solidFill>
                      <a:schemeClr val="accent1">
                        <a:lumMod val="60000"/>
                        <a:lumOff val="40000"/>
                      </a:schemeClr>
                    </a:solidFill>
                  </a:tcPr>
                </a:tc>
                <a:tc>
                  <a:txBody>
                    <a:bodyPr/>
                    <a:lstStyle/>
                    <a:p>
                      <a:pPr marL="0" marR="0" algn="ctr">
                        <a:lnSpc>
                          <a:spcPct val="107000"/>
                        </a:lnSpc>
                        <a:spcBef>
                          <a:spcPts val="0"/>
                        </a:spcBef>
                        <a:spcAft>
                          <a:spcPts val="800"/>
                        </a:spcAft>
                      </a:pPr>
                      <a:r>
                        <a:rPr lang="en-US" sz="2000" kern="100" dirty="0">
                          <a:effectLst/>
                        </a:rPr>
                        <a:t>Specificity</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solidFill>
                      <a:schemeClr val="accent1">
                        <a:lumMod val="60000"/>
                        <a:lumOff val="40000"/>
                      </a:schemeClr>
                    </a:solidFill>
                  </a:tcPr>
                </a:tc>
                <a:tc>
                  <a:txBody>
                    <a:bodyPr/>
                    <a:lstStyle/>
                    <a:p>
                      <a:pPr marL="0" marR="0" algn="ctr">
                        <a:lnSpc>
                          <a:spcPct val="107000"/>
                        </a:lnSpc>
                        <a:spcBef>
                          <a:spcPts val="0"/>
                        </a:spcBef>
                        <a:spcAft>
                          <a:spcPts val="800"/>
                        </a:spcAft>
                      </a:pPr>
                      <a:r>
                        <a:rPr lang="en-US" sz="2000" kern="100" dirty="0">
                          <a:effectLst/>
                        </a:rPr>
                        <a:t>Positive predictive value (PPV)</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solidFill>
                      <a:schemeClr val="accent1">
                        <a:lumMod val="60000"/>
                        <a:lumOff val="40000"/>
                      </a:schemeClr>
                    </a:solidFill>
                  </a:tcPr>
                </a:tc>
                <a:tc>
                  <a:txBody>
                    <a:bodyPr/>
                    <a:lstStyle/>
                    <a:p>
                      <a:pPr marL="0" marR="0" algn="ctr">
                        <a:lnSpc>
                          <a:spcPct val="107000"/>
                        </a:lnSpc>
                        <a:spcBef>
                          <a:spcPts val="0"/>
                        </a:spcBef>
                        <a:spcAft>
                          <a:spcPts val="800"/>
                        </a:spcAft>
                      </a:pPr>
                      <a:r>
                        <a:rPr lang="en-US" sz="2000" kern="100" dirty="0">
                          <a:effectLst/>
                        </a:rPr>
                        <a:t>Negative predictive value (NPV)</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solidFill>
                      <a:schemeClr val="accent1">
                        <a:lumMod val="60000"/>
                        <a:lumOff val="40000"/>
                      </a:schemeClr>
                    </a:solidFill>
                  </a:tcPr>
                </a:tc>
                <a:extLst>
                  <a:ext uri="{0D108BD9-81ED-4DB2-BD59-A6C34878D82A}">
                    <a16:rowId xmlns:a16="http://schemas.microsoft.com/office/drawing/2014/main" val="4293421414"/>
                  </a:ext>
                </a:extLst>
              </a:tr>
              <a:tr h="933101">
                <a:tc>
                  <a:txBody>
                    <a:bodyPr/>
                    <a:lstStyle/>
                    <a:p>
                      <a:pPr marL="0" marR="0" algn="ctr">
                        <a:lnSpc>
                          <a:spcPct val="107000"/>
                        </a:lnSpc>
                        <a:spcBef>
                          <a:spcPts val="0"/>
                        </a:spcBef>
                        <a:spcAft>
                          <a:spcPts val="800"/>
                        </a:spcAft>
                      </a:pPr>
                      <a:r>
                        <a:rPr lang="en-US" sz="2400" b="1" kern="100" dirty="0">
                          <a:effectLst/>
                        </a:rPr>
                        <a:t>High</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95%</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90%</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95%</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97%</a:t>
                      </a:r>
                    </a:p>
                  </a:txBody>
                  <a:tcPr marL="91220" marR="91220" marT="45610" marB="45610" anchor="ctr">
                    <a:noFill/>
                  </a:tcPr>
                </a:tc>
                <a:extLst>
                  <a:ext uri="{0D108BD9-81ED-4DB2-BD59-A6C34878D82A}">
                    <a16:rowId xmlns:a16="http://schemas.microsoft.com/office/drawing/2014/main" val="3607061203"/>
                  </a:ext>
                </a:extLst>
              </a:tr>
              <a:tr h="1057895">
                <a:tc>
                  <a:txBody>
                    <a:bodyPr/>
                    <a:lstStyle/>
                    <a:p>
                      <a:pPr marL="0" marR="0" algn="ctr">
                        <a:lnSpc>
                          <a:spcPct val="107000"/>
                        </a:lnSpc>
                        <a:spcBef>
                          <a:spcPts val="0"/>
                        </a:spcBef>
                        <a:spcAft>
                          <a:spcPts val="800"/>
                        </a:spcAft>
                      </a:pPr>
                      <a:r>
                        <a:rPr lang="en-US" sz="2400" b="1" kern="100" dirty="0">
                          <a:effectLst/>
                        </a:rPr>
                        <a:t>High or intermediate</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99%</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90%</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86%</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99%</a:t>
                      </a:r>
                    </a:p>
                  </a:txBody>
                  <a:tcPr marL="91220" marR="91220" marT="45610" marB="45610" anchor="ctr">
                    <a:noFill/>
                  </a:tcPr>
                </a:tc>
                <a:extLst>
                  <a:ext uri="{0D108BD9-81ED-4DB2-BD59-A6C34878D82A}">
                    <a16:rowId xmlns:a16="http://schemas.microsoft.com/office/drawing/2014/main" val="427176383"/>
                  </a:ext>
                </a:extLst>
              </a:tr>
              <a:tr h="1277075">
                <a:tc>
                  <a:txBody>
                    <a:bodyPr/>
                    <a:lstStyle/>
                    <a:p>
                      <a:pPr marL="0" marR="0" algn="ctr">
                        <a:lnSpc>
                          <a:spcPct val="107000"/>
                        </a:lnSpc>
                        <a:spcBef>
                          <a:spcPts val="0"/>
                        </a:spcBef>
                        <a:spcAft>
                          <a:spcPts val="800"/>
                        </a:spcAft>
                      </a:pPr>
                      <a:r>
                        <a:rPr lang="en-US" sz="2400" b="1" kern="100" dirty="0">
                          <a:effectLst/>
                        </a:rPr>
                        <a:t>Intermediate</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83%</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93%</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28%</a:t>
                      </a:r>
                    </a:p>
                  </a:txBody>
                  <a:tcPr marL="91220" marR="91220" marT="45610" marB="45610" anchor="ctr">
                    <a:noFill/>
                  </a:tcPr>
                </a:tc>
                <a:tc>
                  <a:txBody>
                    <a:bodyPr/>
                    <a:lstStyle/>
                    <a:p>
                      <a:pPr marL="0" marR="0" algn="ctr">
                        <a:lnSpc>
                          <a:spcPct val="107000"/>
                        </a:lnSpc>
                        <a:spcBef>
                          <a:spcPts val="0"/>
                        </a:spcBef>
                        <a:spcAft>
                          <a:spcPts val="800"/>
                        </a:spcAft>
                      </a:pPr>
                      <a:r>
                        <a:rPr lang="en-US" sz="2400" kern="100" dirty="0">
                          <a:effectLst/>
                        </a:rPr>
                        <a:t>99%</a:t>
                      </a:r>
                    </a:p>
                  </a:txBody>
                  <a:tcPr marL="91220" marR="91220" marT="45610" marB="45610" anchor="ctr">
                    <a:noFill/>
                  </a:tcPr>
                </a:tc>
                <a:extLst>
                  <a:ext uri="{0D108BD9-81ED-4DB2-BD59-A6C34878D82A}">
                    <a16:rowId xmlns:a16="http://schemas.microsoft.com/office/drawing/2014/main" val="32727819"/>
                  </a:ext>
                </a:extLst>
              </a:tr>
            </a:tbl>
          </a:graphicData>
        </a:graphic>
      </p:graphicFrame>
      <p:sp>
        <p:nvSpPr>
          <p:cNvPr id="3" name="TextBox 2">
            <a:extLst>
              <a:ext uri="{FF2B5EF4-FFF2-40B4-BE49-F238E27FC236}">
                <a16:creationId xmlns:a16="http://schemas.microsoft.com/office/drawing/2014/main" id="{5F7796AC-A421-EE71-E79D-30A58BFA7480}"/>
              </a:ext>
            </a:extLst>
          </p:cNvPr>
          <p:cNvSpPr txBox="1"/>
          <p:nvPr/>
        </p:nvSpPr>
        <p:spPr>
          <a:xfrm>
            <a:off x="5023873" y="6403116"/>
            <a:ext cx="2777710" cy="276999"/>
          </a:xfrm>
          <a:prstGeom prst="rect">
            <a:avLst/>
          </a:prstGeom>
          <a:noFill/>
        </p:spPr>
        <p:txBody>
          <a:bodyPr wrap="square" rtlCol="0">
            <a:spAutoFit/>
          </a:bodyPr>
          <a:lstStyle/>
          <a:p>
            <a:r>
              <a:rPr lang="en-US" sz="1200" dirty="0"/>
              <a:t>Cannon, et al. </a:t>
            </a:r>
            <a:r>
              <a:rPr lang="en-US" sz="1200" i="1" dirty="0"/>
              <a:t>STD</a:t>
            </a:r>
            <a:r>
              <a:rPr lang="en-US" sz="1200" dirty="0"/>
              <a:t> 2024 (forthcoming)</a:t>
            </a:r>
          </a:p>
        </p:txBody>
      </p:sp>
    </p:spTree>
    <p:extLst>
      <p:ext uri="{BB962C8B-B14F-4D97-AF65-F5344CB8AC3E}">
        <p14:creationId xmlns:p14="http://schemas.microsoft.com/office/powerpoint/2010/main" val="619515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47A21-0B8B-DC27-9565-E855BDC56960}"/>
              </a:ext>
            </a:extLst>
          </p:cNvPr>
          <p:cNvSpPr>
            <a:spLocks noGrp="1"/>
          </p:cNvSpPr>
          <p:nvPr>
            <p:ph type="title"/>
          </p:nvPr>
        </p:nvSpPr>
        <p:spPr/>
        <p:txBody>
          <a:bodyPr/>
          <a:lstStyle/>
          <a:p>
            <a:r>
              <a:rPr lang="en-US" dirty="0"/>
              <a:t>Clinical mpox diagnosis in PWH</a:t>
            </a:r>
          </a:p>
        </p:txBody>
      </p:sp>
      <p:sp>
        <p:nvSpPr>
          <p:cNvPr id="3" name="Content Placeholder 2">
            <a:extLst>
              <a:ext uri="{FF2B5EF4-FFF2-40B4-BE49-F238E27FC236}">
                <a16:creationId xmlns:a16="http://schemas.microsoft.com/office/drawing/2014/main" id="{C9F62DDB-DD53-9CEB-256B-76F8707FCE61}"/>
              </a:ext>
            </a:extLst>
          </p:cNvPr>
          <p:cNvSpPr>
            <a:spLocks noGrp="1"/>
          </p:cNvSpPr>
          <p:nvPr>
            <p:ph idx="1"/>
          </p:nvPr>
        </p:nvSpPr>
        <p:spPr>
          <a:xfrm>
            <a:off x="838200" y="1981199"/>
            <a:ext cx="10787743" cy="4326392"/>
          </a:xfrm>
        </p:spPr>
        <p:txBody>
          <a:bodyPr/>
          <a:lstStyle/>
          <a:p>
            <a:r>
              <a:rPr lang="en-US" dirty="0"/>
              <a:t>Of 119 pts with mpox and available serostatus data, 24 (20%) had HIV</a:t>
            </a:r>
          </a:p>
          <a:p>
            <a:r>
              <a:rPr lang="en-US" dirty="0"/>
              <a:t>Proportion of pts diagnosed with mpox who had HIV was higher than in those without (57% vs 36%, </a:t>
            </a:r>
            <a:r>
              <a:rPr lang="en-US" i="1" dirty="0"/>
              <a:t>P</a:t>
            </a:r>
            <a:r>
              <a:rPr lang="en-US" dirty="0"/>
              <a:t>=0.001)</a:t>
            </a:r>
          </a:p>
          <a:p>
            <a:r>
              <a:rPr lang="en-US" dirty="0"/>
              <a:t>Clinicians more often had H/I suspicion in PWH (69% vs 42%, </a:t>
            </a:r>
            <a:r>
              <a:rPr lang="en-US" i="1" dirty="0"/>
              <a:t>P</a:t>
            </a:r>
            <a:r>
              <a:rPr lang="en-US" dirty="0"/>
              <a:t>=0.0009)</a:t>
            </a:r>
          </a:p>
          <a:p>
            <a:r>
              <a:rPr lang="en-US" dirty="0"/>
              <a:t>No difference in who offered presumptive therapy among PWH vs those without (77% vs 75%, </a:t>
            </a:r>
            <a:r>
              <a:rPr lang="en-US" i="1" dirty="0"/>
              <a:t>P</a:t>
            </a:r>
            <a:r>
              <a:rPr lang="en-US" dirty="0"/>
              <a:t>=0.63)</a:t>
            </a:r>
          </a:p>
          <a:p>
            <a:r>
              <a:rPr lang="en-US" dirty="0"/>
              <a:t>Sensitivity of clinical diagnosis was higher (100%) and PPV slightly lower (83%) for H/I suspicion in PWH</a:t>
            </a:r>
          </a:p>
        </p:txBody>
      </p:sp>
      <p:sp>
        <p:nvSpPr>
          <p:cNvPr id="4" name="TextBox 3">
            <a:extLst>
              <a:ext uri="{FF2B5EF4-FFF2-40B4-BE49-F238E27FC236}">
                <a16:creationId xmlns:a16="http://schemas.microsoft.com/office/drawing/2014/main" id="{347232FE-D2D1-67F3-39B9-572214EB0038}"/>
              </a:ext>
            </a:extLst>
          </p:cNvPr>
          <p:cNvSpPr txBox="1"/>
          <p:nvPr/>
        </p:nvSpPr>
        <p:spPr>
          <a:xfrm>
            <a:off x="5023873" y="6403116"/>
            <a:ext cx="2777710" cy="276999"/>
          </a:xfrm>
          <a:prstGeom prst="rect">
            <a:avLst/>
          </a:prstGeom>
          <a:noFill/>
        </p:spPr>
        <p:txBody>
          <a:bodyPr wrap="square" rtlCol="0">
            <a:spAutoFit/>
          </a:bodyPr>
          <a:lstStyle/>
          <a:p>
            <a:r>
              <a:rPr lang="en-US" sz="1200" dirty="0"/>
              <a:t>Cannon, et al. </a:t>
            </a:r>
            <a:r>
              <a:rPr lang="en-US" sz="1200" i="1" dirty="0"/>
              <a:t>STD</a:t>
            </a:r>
            <a:r>
              <a:rPr lang="en-US" sz="1200" dirty="0"/>
              <a:t> 2024 (forthcoming)</a:t>
            </a:r>
          </a:p>
        </p:txBody>
      </p:sp>
    </p:spTree>
    <p:extLst>
      <p:ext uri="{BB962C8B-B14F-4D97-AF65-F5344CB8AC3E}">
        <p14:creationId xmlns:p14="http://schemas.microsoft.com/office/powerpoint/2010/main" val="1050520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F58F1-603E-FB24-C199-546D672C20FD}"/>
              </a:ext>
            </a:extLst>
          </p:cNvPr>
          <p:cNvSpPr>
            <a:spLocks noGrp="1"/>
          </p:cNvSpPr>
          <p:nvPr>
            <p:ph type="title"/>
          </p:nvPr>
        </p:nvSpPr>
        <p:spPr>
          <a:xfrm>
            <a:off x="838200" y="258121"/>
            <a:ext cx="10515600" cy="646552"/>
          </a:xfrm>
        </p:spPr>
        <p:txBody>
          <a:bodyPr>
            <a:normAutofit fontScale="90000"/>
          </a:bodyPr>
          <a:lstStyle/>
          <a:p>
            <a:pPr algn="ctr"/>
            <a:r>
              <a:rPr lang="en-US" b="1" dirty="0"/>
              <a:t>Clinical mpox diagnosis: Results in context</a:t>
            </a:r>
          </a:p>
        </p:txBody>
      </p:sp>
      <p:sp>
        <p:nvSpPr>
          <p:cNvPr id="3" name="Content Placeholder 2">
            <a:extLst>
              <a:ext uri="{FF2B5EF4-FFF2-40B4-BE49-F238E27FC236}">
                <a16:creationId xmlns:a16="http://schemas.microsoft.com/office/drawing/2014/main" id="{74734CCA-2FF2-5968-2A1C-D166589D260A}"/>
              </a:ext>
            </a:extLst>
          </p:cNvPr>
          <p:cNvSpPr>
            <a:spLocks noGrp="1"/>
          </p:cNvSpPr>
          <p:nvPr>
            <p:ph idx="1"/>
          </p:nvPr>
        </p:nvSpPr>
        <p:spPr>
          <a:xfrm>
            <a:off x="462643" y="1478401"/>
            <a:ext cx="11266714" cy="4408049"/>
          </a:xfrm>
        </p:spPr>
        <p:txBody>
          <a:bodyPr>
            <a:normAutofit/>
          </a:bodyPr>
          <a:lstStyle/>
          <a:p>
            <a:r>
              <a:rPr lang="en-US" dirty="0"/>
              <a:t>Providers in our SHC were able to accurately diagnose mpox based on clinical evaluation alone and provide same-day tecovirimat to 71% of all pts with lab-confirmed mpox</a:t>
            </a:r>
            <a:br>
              <a:rPr lang="en-US" sz="1200" dirty="0"/>
            </a:br>
            <a:endParaRPr lang="en-US" sz="1200" dirty="0"/>
          </a:p>
          <a:p>
            <a:r>
              <a:rPr lang="en-US" dirty="0"/>
              <a:t>101 pts were offered and initiated same-day tecovirimat; likely yielding a shorter duration of severe symptoms among those with mpox</a:t>
            </a:r>
            <a:br>
              <a:rPr lang="en-US" sz="1400" dirty="0"/>
            </a:br>
            <a:endParaRPr lang="en-US" sz="1400" dirty="0"/>
          </a:p>
          <a:p>
            <a:r>
              <a:rPr lang="en-US" dirty="0"/>
              <a:t>Clinical diagnosis alone can support early treatment in eligible patients – </a:t>
            </a:r>
            <a:r>
              <a:rPr lang="en-US" b="1" dirty="0"/>
              <a:t>especially</a:t>
            </a:r>
            <a:r>
              <a:rPr lang="en-US" dirty="0"/>
              <a:t> important for PWH and low CD4 counts or unsuppressed VL</a:t>
            </a:r>
          </a:p>
          <a:p>
            <a:pPr lvl="1">
              <a:buFont typeface="Courier New" panose="02070309020205020404" pitchFamily="49" charset="0"/>
              <a:buChar char="o"/>
            </a:pPr>
            <a:r>
              <a:rPr lang="en-US" dirty="0"/>
              <a:t>High clinical suspicion overall but higher among those with HIV and confirmed mpox </a:t>
            </a:r>
          </a:p>
          <a:p>
            <a:pPr lvl="1">
              <a:buFont typeface="Courier New" panose="02070309020205020404" pitchFamily="49" charset="0"/>
              <a:buChar char="o"/>
            </a:pPr>
            <a:r>
              <a:rPr lang="en-US" dirty="0"/>
              <a:t>Would/will this differ now that epidemic has substantially diminished?</a:t>
            </a:r>
          </a:p>
        </p:txBody>
      </p:sp>
    </p:spTree>
    <p:extLst>
      <p:ext uri="{BB962C8B-B14F-4D97-AF65-F5344CB8AC3E}">
        <p14:creationId xmlns:p14="http://schemas.microsoft.com/office/powerpoint/2010/main" val="2856002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8DFC3-BFEF-C93A-9685-AB252BAA60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5C0902-64CF-F9DE-9A51-4839A98159DA}"/>
              </a:ext>
            </a:extLst>
          </p:cNvPr>
          <p:cNvSpPr>
            <a:spLocks noGrp="1"/>
          </p:cNvSpPr>
          <p:nvPr>
            <p:ph type="title"/>
          </p:nvPr>
        </p:nvSpPr>
        <p:spPr/>
        <p:txBody>
          <a:bodyPr>
            <a:normAutofit/>
          </a:bodyPr>
          <a:lstStyle/>
          <a:p>
            <a:r>
              <a:rPr lang="en-US" sz="4000" dirty="0"/>
              <a:t>Association of tecovirimat therapy with mpox symptom improvement: a cross-sectional study – King County, Washington, May-October 2022</a:t>
            </a:r>
          </a:p>
        </p:txBody>
      </p:sp>
      <p:sp>
        <p:nvSpPr>
          <p:cNvPr id="3" name="Text Placeholder 2">
            <a:extLst>
              <a:ext uri="{FF2B5EF4-FFF2-40B4-BE49-F238E27FC236}">
                <a16:creationId xmlns:a16="http://schemas.microsoft.com/office/drawing/2014/main" id="{08758179-4037-F953-2BF8-4B2D317852ED}"/>
              </a:ext>
            </a:extLst>
          </p:cNvPr>
          <p:cNvSpPr>
            <a:spLocks noGrp="1"/>
          </p:cNvSpPr>
          <p:nvPr>
            <p:ph type="body" idx="1"/>
          </p:nvPr>
        </p:nvSpPr>
        <p:spPr/>
        <p:txBody>
          <a:bodyPr/>
          <a:lstStyle/>
          <a:p>
            <a:r>
              <a:rPr lang="en-US" b="1" dirty="0"/>
              <a:t>Ellora </a:t>
            </a:r>
            <a:r>
              <a:rPr lang="en-US" b="1" dirty="0" err="1"/>
              <a:t>Karmarkar</a:t>
            </a:r>
            <a:r>
              <a:rPr lang="en-US" dirty="0"/>
              <a:t>,</a:t>
            </a:r>
            <a:r>
              <a:rPr lang="en-US" b="1" dirty="0"/>
              <a:t> </a:t>
            </a:r>
            <a:r>
              <a:rPr lang="en-US" dirty="0"/>
              <a:t>Matthew Golden, Roxanne </a:t>
            </a:r>
            <a:r>
              <a:rPr lang="en-US" dirty="0" err="1"/>
              <a:t>Kerani</a:t>
            </a:r>
            <a:r>
              <a:rPr lang="en-US" dirty="0"/>
              <a:t>, </a:t>
            </a:r>
            <a:r>
              <a:rPr lang="en-US" dirty="0" err="1"/>
              <a:t>Sargis</a:t>
            </a:r>
            <a:r>
              <a:rPr lang="en-US" dirty="0"/>
              <a:t> </a:t>
            </a:r>
            <a:r>
              <a:rPr lang="en-US" dirty="0" err="1"/>
              <a:t>Pogosjans</a:t>
            </a:r>
            <a:r>
              <a:rPr lang="en-US" dirty="0"/>
              <a:t>, Eric Chow, Rachel Bender-Ignacio, Meena Ramchandani, Meagan Kay, Chase Cannon, Julie Dombrowski</a:t>
            </a:r>
          </a:p>
        </p:txBody>
      </p:sp>
    </p:spTree>
    <p:extLst>
      <p:ext uri="{BB962C8B-B14F-4D97-AF65-F5344CB8AC3E}">
        <p14:creationId xmlns:p14="http://schemas.microsoft.com/office/powerpoint/2010/main" val="2583189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6BD8E-35F3-1E92-F39E-C793290D3C2B}"/>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E83601C-FEAC-0DAD-FFBE-B8E2D85110D8}"/>
              </a:ext>
            </a:extLst>
          </p:cNvPr>
          <p:cNvSpPr>
            <a:spLocks noGrp="1"/>
          </p:cNvSpPr>
          <p:nvPr>
            <p:ph idx="1"/>
          </p:nvPr>
        </p:nvSpPr>
        <p:spPr>
          <a:xfrm>
            <a:off x="327158" y="1667809"/>
            <a:ext cx="11132419" cy="4371041"/>
          </a:xfrm>
        </p:spPr>
        <p:txBody>
          <a:bodyPr>
            <a:normAutofit/>
          </a:bodyPr>
          <a:lstStyle/>
          <a:p>
            <a:r>
              <a:rPr lang="en-US" dirty="0"/>
              <a:t>Extent to which tecovirimat improves </a:t>
            </a:r>
            <a:r>
              <a:rPr lang="en-US" dirty="0" err="1"/>
              <a:t>sx</a:t>
            </a:r>
            <a:r>
              <a:rPr lang="en-US" dirty="0"/>
              <a:t> is not well known</a:t>
            </a:r>
          </a:p>
          <a:p>
            <a:r>
              <a:rPr lang="en-US" u="sng" dirty="0"/>
              <a:t>Study objective</a:t>
            </a:r>
            <a:r>
              <a:rPr lang="en-US" dirty="0"/>
              <a:t>: To evaluate median time to self-reported symptom improvement and illness resolution, stratified by severity and timing of tecovirimat receipt (untreated vs early [</a:t>
            </a:r>
            <a:r>
              <a:rPr lang="en-US" dirty="0">
                <a:ea typeface="Microsoft GothicNeo" panose="020B0500000101010101" pitchFamily="34" charset="-127"/>
                <a:cs typeface="Microsoft GothicNeo" panose="020B0500000101010101" pitchFamily="34" charset="-127"/>
              </a:rPr>
              <a:t>≤5d after onset] vs late [5-28d after onset])</a:t>
            </a:r>
          </a:p>
          <a:p>
            <a:r>
              <a:rPr lang="en-US" u="sng" dirty="0"/>
              <a:t>Data</a:t>
            </a:r>
            <a:r>
              <a:rPr lang="en-US" dirty="0"/>
              <a:t>: PH surveillance data + structured interviews of KC residents diagnosed with mpox who received treatment from May – October 2022</a:t>
            </a:r>
          </a:p>
          <a:p>
            <a:r>
              <a:rPr lang="en-US" u="sng" dirty="0"/>
              <a:t>Analysis</a:t>
            </a:r>
            <a:r>
              <a:rPr lang="en-US" dirty="0"/>
              <a:t>: Multivariable linear regression adjusted for co-morbidities (HIV, diabetes, etc.), age, race/ethnicity, SOGI, level of education, vaccination status; Kruskal-Wallis test</a:t>
            </a:r>
          </a:p>
        </p:txBody>
      </p:sp>
      <p:sp>
        <p:nvSpPr>
          <p:cNvPr id="4" name="TextBox 3">
            <a:extLst>
              <a:ext uri="{FF2B5EF4-FFF2-40B4-BE49-F238E27FC236}">
                <a16:creationId xmlns:a16="http://schemas.microsoft.com/office/drawing/2014/main" id="{8142C694-4330-5B15-8CBA-C6BF61C8FC06}"/>
              </a:ext>
            </a:extLst>
          </p:cNvPr>
          <p:cNvSpPr txBox="1"/>
          <p:nvPr/>
        </p:nvSpPr>
        <p:spPr>
          <a:xfrm>
            <a:off x="5023873" y="6403116"/>
            <a:ext cx="2777710" cy="276999"/>
          </a:xfrm>
          <a:prstGeom prst="rect">
            <a:avLst/>
          </a:prstGeom>
          <a:noFill/>
        </p:spPr>
        <p:txBody>
          <a:bodyPr wrap="square" rtlCol="0">
            <a:spAutoFit/>
          </a:bodyPr>
          <a:lstStyle/>
          <a:p>
            <a:r>
              <a:rPr lang="en-US" sz="1200" dirty="0" err="1"/>
              <a:t>Karmarkar</a:t>
            </a:r>
            <a:r>
              <a:rPr lang="en-US" sz="1200" dirty="0"/>
              <a:t>, et al. </a:t>
            </a:r>
            <a:r>
              <a:rPr lang="en-US" sz="1200" i="1" dirty="0"/>
              <a:t>OFID</a:t>
            </a:r>
            <a:r>
              <a:rPr lang="en-US" sz="1200" dirty="0"/>
              <a:t> 2024</a:t>
            </a:r>
          </a:p>
        </p:txBody>
      </p:sp>
      <p:sp>
        <p:nvSpPr>
          <p:cNvPr id="6" name="Title 1">
            <a:extLst>
              <a:ext uri="{FF2B5EF4-FFF2-40B4-BE49-F238E27FC236}">
                <a16:creationId xmlns:a16="http://schemas.microsoft.com/office/drawing/2014/main" id="{23620836-C480-706F-782D-E7E4D335AE1A}"/>
              </a:ext>
            </a:extLst>
          </p:cNvPr>
          <p:cNvSpPr txBox="1">
            <a:spLocks/>
          </p:cNvSpPr>
          <p:nvPr/>
        </p:nvSpPr>
        <p:spPr>
          <a:xfrm>
            <a:off x="416493" y="316385"/>
            <a:ext cx="10515600" cy="8710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Tecovirimat for symptom improvement</a:t>
            </a:r>
          </a:p>
        </p:txBody>
      </p:sp>
      <p:pic>
        <p:nvPicPr>
          <p:cNvPr id="1026" name="Picture 2" descr="The STOMP Trial Evaluates an Antiviral for Mpox | HIV.gov">
            <a:extLst>
              <a:ext uri="{FF2B5EF4-FFF2-40B4-BE49-F238E27FC236}">
                <a16:creationId xmlns:a16="http://schemas.microsoft.com/office/drawing/2014/main" id="{A5673F1B-315E-7E18-DB60-4863B7C85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6998" y="0"/>
            <a:ext cx="2906829" cy="218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186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6BD8E-35F3-1E92-F39E-C793290D3C2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142C694-4330-5B15-8CBA-C6BF61C8FC06}"/>
              </a:ext>
            </a:extLst>
          </p:cNvPr>
          <p:cNvSpPr txBox="1"/>
          <p:nvPr/>
        </p:nvSpPr>
        <p:spPr>
          <a:xfrm>
            <a:off x="5023873" y="6403116"/>
            <a:ext cx="2777710" cy="276999"/>
          </a:xfrm>
          <a:prstGeom prst="rect">
            <a:avLst/>
          </a:prstGeom>
          <a:noFill/>
        </p:spPr>
        <p:txBody>
          <a:bodyPr wrap="square" rtlCol="0">
            <a:spAutoFit/>
          </a:bodyPr>
          <a:lstStyle/>
          <a:p>
            <a:r>
              <a:rPr lang="en-US" sz="1200" dirty="0" err="1"/>
              <a:t>Karmarkar</a:t>
            </a:r>
            <a:r>
              <a:rPr lang="en-US" sz="1200" dirty="0"/>
              <a:t>, et al. </a:t>
            </a:r>
            <a:r>
              <a:rPr lang="en-US" sz="1200" i="1" dirty="0"/>
              <a:t>OFID</a:t>
            </a:r>
            <a:r>
              <a:rPr lang="en-US" sz="1200" dirty="0"/>
              <a:t> 2024</a:t>
            </a:r>
          </a:p>
        </p:txBody>
      </p:sp>
      <p:sp>
        <p:nvSpPr>
          <p:cNvPr id="6" name="Title 1">
            <a:extLst>
              <a:ext uri="{FF2B5EF4-FFF2-40B4-BE49-F238E27FC236}">
                <a16:creationId xmlns:a16="http://schemas.microsoft.com/office/drawing/2014/main" id="{23620836-C480-706F-782D-E7E4D335AE1A}"/>
              </a:ext>
            </a:extLst>
          </p:cNvPr>
          <p:cNvSpPr txBox="1">
            <a:spLocks/>
          </p:cNvSpPr>
          <p:nvPr/>
        </p:nvSpPr>
        <p:spPr>
          <a:xfrm>
            <a:off x="704850" y="306860"/>
            <a:ext cx="10515600" cy="8710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Participant demographics</a:t>
            </a:r>
          </a:p>
        </p:txBody>
      </p:sp>
      <p:graphicFrame>
        <p:nvGraphicFramePr>
          <p:cNvPr id="9" name="Table 8">
            <a:extLst>
              <a:ext uri="{FF2B5EF4-FFF2-40B4-BE49-F238E27FC236}">
                <a16:creationId xmlns:a16="http://schemas.microsoft.com/office/drawing/2014/main" id="{570760C2-BFCA-49B7-BBA5-C4658C98410C}"/>
              </a:ext>
            </a:extLst>
          </p:cNvPr>
          <p:cNvGraphicFramePr>
            <a:graphicFrameLocks noGrp="1"/>
          </p:cNvGraphicFramePr>
          <p:nvPr>
            <p:extLst>
              <p:ext uri="{D42A27DB-BD31-4B8C-83A1-F6EECF244321}">
                <p14:modId xmlns:p14="http://schemas.microsoft.com/office/powerpoint/2010/main" val="2216585130"/>
              </p:ext>
            </p:extLst>
          </p:nvPr>
        </p:nvGraphicFramePr>
        <p:xfrm>
          <a:off x="3521869" y="1761629"/>
          <a:ext cx="8348662" cy="3823104"/>
        </p:xfrm>
        <a:graphic>
          <a:graphicData uri="http://schemas.openxmlformats.org/drawingml/2006/table">
            <a:tbl>
              <a:tblPr firstRow="1" bandRow="1">
                <a:tableStyleId>{21E4AEA4-8DFA-4A89-87EB-49C32662AFE0}</a:tableStyleId>
              </a:tblPr>
              <a:tblGrid>
                <a:gridCol w="3814762">
                  <a:extLst>
                    <a:ext uri="{9D8B030D-6E8A-4147-A177-3AD203B41FA5}">
                      <a16:colId xmlns:a16="http://schemas.microsoft.com/office/drawing/2014/main" val="2687615258"/>
                    </a:ext>
                  </a:extLst>
                </a:gridCol>
                <a:gridCol w="2130102">
                  <a:extLst>
                    <a:ext uri="{9D8B030D-6E8A-4147-A177-3AD203B41FA5}">
                      <a16:colId xmlns:a16="http://schemas.microsoft.com/office/drawing/2014/main" val="3257299134"/>
                    </a:ext>
                  </a:extLst>
                </a:gridCol>
                <a:gridCol w="2403798">
                  <a:extLst>
                    <a:ext uri="{9D8B030D-6E8A-4147-A177-3AD203B41FA5}">
                      <a16:colId xmlns:a16="http://schemas.microsoft.com/office/drawing/2014/main" val="2630468474"/>
                    </a:ext>
                  </a:extLst>
                </a:gridCol>
              </a:tblGrid>
              <a:tr h="377074">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900" b="1" dirty="0">
                          <a:effectLst/>
                        </a:rPr>
                        <a:t>Race/Ethnicity </a:t>
                      </a:r>
                    </a:p>
                    <a:p>
                      <a:pPr fontAlgn="t"/>
                      <a:endParaRPr lang="en-US" sz="1900" dirty="0">
                        <a:effectLst/>
                      </a:endParaRPr>
                    </a:p>
                  </a:txBody>
                  <a:tcPr marL="103056" marR="103056" marT="51528" marB="51528"/>
                </a:tc>
                <a:tc>
                  <a:txBody>
                    <a:bodyPr/>
                    <a:lstStyle/>
                    <a:p>
                      <a:pPr fontAlgn="t"/>
                      <a:r>
                        <a:rPr lang="en-US" sz="1900" dirty="0">
                          <a:effectLst/>
                        </a:rPr>
                        <a:t>N=465 (all King County)</a:t>
                      </a:r>
                    </a:p>
                  </a:txBody>
                  <a:tcPr marL="103056" marR="103056" marT="51528" marB="51528"/>
                </a:tc>
                <a:tc>
                  <a:txBody>
                    <a:bodyPr/>
                    <a:lstStyle/>
                    <a:p>
                      <a:pPr algn="l" fontAlgn="t"/>
                      <a:r>
                        <a:rPr lang="en-US" sz="1900" dirty="0">
                          <a:effectLst/>
                        </a:rPr>
                        <a:t>N=115  (Interviewed)</a:t>
                      </a:r>
                    </a:p>
                  </a:txBody>
                  <a:tcPr marL="103056" marR="103056" marT="51528" marB="51528"/>
                </a:tc>
                <a:extLst>
                  <a:ext uri="{0D108BD9-81ED-4DB2-BD59-A6C34878D82A}">
                    <a16:rowId xmlns:a16="http://schemas.microsoft.com/office/drawing/2014/main" val="737576638"/>
                  </a:ext>
                </a:extLst>
              </a:tr>
              <a:tr h="377872">
                <a:tc>
                  <a:txBody>
                    <a:bodyPr/>
                    <a:lstStyle/>
                    <a:p>
                      <a:pPr fontAlgn="t"/>
                      <a:r>
                        <a:rPr lang="en-US" sz="1900" dirty="0">
                          <a:effectLst/>
                        </a:rPr>
                        <a:t>Non-Hispanic White </a:t>
                      </a:r>
                    </a:p>
                  </a:txBody>
                  <a:tcPr marL="103056" marR="103056" marT="51528" marB="51528"/>
                </a:tc>
                <a:tc>
                  <a:txBody>
                    <a:bodyPr/>
                    <a:lstStyle/>
                    <a:p>
                      <a:pPr fontAlgn="t"/>
                      <a:r>
                        <a:rPr lang="en-US" sz="1900" dirty="0">
                          <a:effectLst/>
                        </a:rPr>
                        <a:t>205 (44.1%)</a:t>
                      </a:r>
                    </a:p>
                  </a:txBody>
                  <a:tcPr marL="103056" marR="103056" marT="51528" marB="51528"/>
                </a:tc>
                <a:tc>
                  <a:txBody>
                    <a:bodyPr/>
                    <a:lstStyle/>
                    <a:p>
                      <a:pPr fontAlgn="t"/>
                      <a:r>
                        <a:rPr lang="en-US" sz="1900" dirty="0">
                          <a:effectLst/>
                        </a:rPr>
                        <a:t>67 (58.3%) </a:t>
                      </a:r>
                    </a:p>
                  </a:txBody>
                  <a:tcPr marL="103056" marR="103056" marT="51528" marB="51528"/>
                </a:tc>
                <a:extLst>
                  <a:ext uri="{0D108BD9-81ED-4DB2-BD59-A6C34878D82A}">
                    <a16:rowId xmlns:a16="http://schemas.microsoft.com/office/drawing/2014/main" val="2062865638"/>
                  </a:ext>
                </a:extLst>
              </a:tr>
              <a:tr h="377872">
                <a:tc>
                  <a:txBody>
                    <a:bodyPr/>
                    <a:lstStyle/>
                    <a:p>
                      <a:pPr fontAlgn="t"/>
                      <a:r>
                        <a:rPr lang="en-US" sz="1900" dirty="0">
                          <a:effectLst/>
                        </a:rPr>
                        <a:t>Hispanic/</a:t>
                      </a:r>
                      <a:r>
                        <a:rPr lang="en-US" sz="1900" dirty="0" err="1">
                          <a:effectLst/>
                        </a:rPr>
                        <a:t>Latine</a:t>
                      </a:r>
                      <a:r>
                        <a:rPr lang="en-US" sz="1900" dirty="0">
                          <a:effectLst/>
                        </a:rPr>
                        <a:t> </a:t>
                      </a:r>
                    </a:p>
                  </a:txBody>
                  <a:tcPr marL="103056" marR="103056" marT="51528" marB="51528"/>
                </a:tc>
                <a:tc>
                  <a:txBody>
                    <a:bodyPr/>
                    <a:lstStyle/>
                    <a:p>
                      <a:pPr fontAlgn="t"/>
                      <a:r>
                        <a:rPr lang="en-US" sz="1900" dirty="0">
                          <a:effectLst/>
                        </a:rPr>
                        <a:t>118 (25.4%)</a:t>
                      </a:r>
                    </a:p>
                  </a:txBody>
                  <a:tcPr marL="103056" marR="103056" marT="51528" marB="51528"/>
                </a:tc>
                <a:tc>
                  <a:txBody>
                    <a:bodyPr/>
                    <a:lstStyle/>
                    <a:p>
                      <a:pPr fontAlgn="t"/>
                      <a:r>
                        <a:rPr lang="en-US" sz="1900" dirty="0">
                          <a:effectLst/>
                        </a:rPr>
                        <a:t>30 (26.1%) </a:t>
                      </a:r>
                    </a:p>
                  </a:txBody>
                  <a:tcPr marL="103056" marR="103056" marT="51528" marB="51528"/>
                </a:tc>
                <a:extLst>
                  <a:ext uri="{0D108BD9-81ED-4DB2-BD59-A6C34878D82A}">
                    <a16:rowId xmlns:a16="http://schemas.microsoft.com/office/drawing/2014/main" val="1163837145"/>
                  </a:ext>
                </a:extLst>
              </a:tr>
              <a:tr h="377872">
                <a:tc>
                  <a:txBody>
                    <a:bodyPr/>
                    <a:lstStyle/>
                    <a:p>
                      <a:pPr fontAlgn="t"/>
                      <a:r>
                        <a:rPr lang="en-US" sz="1900" dirty="0">
                          <a:effectLst/>
                        </a:rPr>
                        <a:t>Black or African American </a:t>
                      </a:r>
                    </a:p>
                  </a:txBody>
                  <a:tcPr marL="103056" marR="103056" marT="51528" marB="51528"/>
                </a:tc>
                <a:tc>
                  <a:txBody>
                    <a:bodyPr/>
                    <a:lstStyle/>
                    <a:p>
                      <a:pPr fontAlgn="t"/>
                      <a:r>
                        <a:rPr lang="en-US" sz="1900" dirty="0">
                          <a:effectLst/>
                        </a:rPr>
                        <a:t>45 (9.7%)</a:t>
                      </a:r>
                    </a:p>
                  </a:txBody>
                  <a:tcPr marL="103056" marR="103056" marT="51528" marB="51528"/>
                </a:tc>
                <a:tc>
                  <a:txBody>
                    <a:bodyPr/>
                    <a:lstStyle/>
                    <a:p>
                      <a:pPr fontAlgn="t"/>
                      <a:r>
                        <a:rPr lang="en-US" sz="1900" dirty="0">
                          <a:effectLst/>
                        </a:rPr>
                        <a:t>13 (11.3%) </a:t>
                      </a:r>
                    </a:p>
                  </a:txBody>
                  <a:tcPr marL="103056" marR="103056" marT="51528" marB="51528"/>
                </a:tc>
                <a:extLst>
                  <a:ext uri="{0D108BD9-81ED-4DB2-BD59-A6C34878D82A}">
                    <a16:rowId xmlns:a16="http://schemas.microsoft.com/office/drawing/2014/main" val="1183683821"/>
                  </a:ext>
                </a:extLst>
              </a:tr>
              <a:tr h="377872">
                <a:tc>
                  <a:txBody>
                    <a:bodyPr/>
                    <a:lstStyle/>
                    <a:p>
                      <a:pPr fontAlgn="t"/>
                      <a:r>
                        <a:rPr lang="en-US" sz="1900" dirty="0">
                          <a:effectLst/>
                        </a:rPr>
                        <a:t>Multiracial </a:t>
                      </a:r>
                    </a:p>
                  </a:txBody>
                  <a:tcPr marL="103056" marR="103056" marT="51528" marB="51528"/>
                </a:tc>
                <a:tc>
                  <a:txBody>
                    <a:bodyPr/>
                    <a:lstStyle/>
                    <a:p>
                      <a:pPr fontAlgn="t"/>
                      <a:r>
                        <a:rPr lang="en-US" sz="1900" dirty="0">
                          <a:effectLst/>
                        </a:rPr>
                        <a:t>unknown</a:t>
                      </a:r>
                    </a:p>
                  </a:txBody>
                  <a:tcPr marL="103056" marR="103056" marT="51528" marB="51528"/>
                </a:tc>
                <a:tc>
                  <a:txBody>
                    <a:bodyPr/>
                    <a:lstStyle/>
                    <a:p>
                      <a:pPr fontAlgn="t"/>
                      <a:r>
                        <a:rPr lang="en-US" sz="1900" dirty="0">
                          <a:effectLst/>
                        </a:rPr>
                        <a:t>10 (8.7%) </a:t>
                      </a:r>
                    </a:p>
                  </a:txBody>
                  <a:tcPr marL="103056" marR="103056" marT="51528" marB="51528"/>
                </a:tc>
                <a:extLst>
                  <a:ext uri="{0D108BD9-81ED-4DB2-BD59-A6C34878D82A}">
                    <a16:rowId xmlns:a16="http://schemas.microsoft.com/office/drawing/2014/main" val="893485845"/>
                  </a:ext>
                </a:extLst>
              </a:tr>
              <a:tr h="377872">
                <a:tc>
                  <a:txBody>
                    <a:bodyPr/>
                    <a:lstStyle/>
                    <a:p>
                      <a:pPr fontAlgn="t"/>
                      <a:r>
                        <a:rPr lang="en-US" sz="1900" dirty="0">
                          <a:effectLst/>
                        </a:rPr>
                        <a:t>Asian or South Asian </a:t>
                      </a:r>
                    </a:p>
                  </a:txBody>
                  <a:tcPr marL="103056" marR="103056" marT="51528" marB="51528"/>
                </a:tc>
                <a:tc>
                  <a:txBody>
                    <a:bodyPr/>
                    <a:lstStyle/>
                    <a:p>
                      <a:pPr fontAlgn="t"/>
                      <a:r>
                        <a:rPr lang="en-US" sz="1900" dirty="0">
                          <a:effectLst/>
                        </a:rPr>
                        <a:t>26 (5.6%)</a:t>
                      </a:r>
                    </a:p>
                  </a:txBody>
                  <a:tcPr marL="103056" marR="103056" marT="51528" marB="51528"/>
                </a:tc>
                <a:tc>
                  <a:txBody>
                    <a:bodyPr/>
                    <a:lstStyle/>
                    <a:p>
                      <a:pPr fontAlgn="t"/>
                      <a:r>
                        <a:rPr lang="en-US" sz="1900" dirty="0">
                          <a:effectLst/>
                        </a:rPr>
                        <a:t>7 (6.1%) </a:t>
                      </a:r>
                    </a:p>
                  </a:txBody>
                  <a:tcPr marL="103056" marR="103056" marT="51528" marB="51528"/>
                </a:tc>
                <a:extLst>
                  <a:ext uri="{0D108BD9-81ED-4DB2-BD59-A6C34878D82A}">
                    <a16:rowId xmlns:a16="http://schemas.microsoft.com/office/drawing/2014/main" val="2369214608"/>
                  </a:ext>
                </a:extLst>
              </a:tr>
              <a:tr h="377872">
                <a:tc>
                  <a:txBody>
                    <a:bodyPr/>
                    <a:lstStyle/>
                    <a:p>
                      <a:pPr fontAlgn="t"/>
                      <a:r>
                        <a:rPr lang="en-US" sz="1900" dirty="0">
                          <a:effectLst/>
                        </a:rPr>
                        <a:t>Other/Unknown </a:t>
                      </a:r>
                    </a:p>
                  </a:txBody>
                  <a:tcPr marL="103056" marR="103056" marT="51528" marB="51528"/>
                </a:tc>
                <a:tc>
                  <a:txBody>
                    <a:bodyPr/>
                    <a:lstStyle/>
                    <a:p>
                      <a:pPr fontAlgn="t"/>
                      <a:r>
                        <a:rPr lang="en-US" sz="1900" dirty="0">
                          <a:effectLst/>
                        </a:rPr>
                        <a:t>55 (11.8%)</a:t>
                      </a:r>
                    </a:p>
                  </a:txBody>
                  <a:tcPr marL="103056" marR="103056" marT="51528" marB="51528"/>
                </a:tc>
                <a:tc>
                  <a:txBody>
                    <a:bodyPr/>
                    <a:lstStyle/>
                    <a:p>
                      <a:pPr fontAlgn="t"/>
                      <a:r>
                        <a:rPr lang="en-US" sz="1900" dirty="0">
                          <a:effectLst/>
                        </a:rPr>
                        <a:t>4 (3.5%) </a:t>
                      </a:r>
                    </a:p>
                  </a:txBody>
                  <a:tcPr marL="103056" marR="103056" marT="51528" marB="51528"/>
                </a:tc>
                <a:extLst>
                  <a:ext uri="{0D108BD9-81ED-4DB2-BD59-A6C34878D82A}">
                    <a16:rowId xmlns:a16="http://schemas.microsoft.com/office/drawing/2014/main" val="8600521"/>
                  </a:ext>
                </a:extLst>
              </a:tr>
              <a:tr h="377872">
                <a:tc>
                  <a:txBody>
                    <a:bodyPr/>
                    <a:lstStyle/>
                    <a:p>
                      <a:pPr fontAlgn="t"/>
                      <a:r>
                        <a:rPr lang="en-US" sz="1900" dirty="0">
                          <a:effectLst/>
                        </a:rPr>
                        <a:t>Alaska Native or American Indian </a:t>
                      </a:r>
                    </a:p>
                  </a:txBody>
                  <a:tcPr marL="103056" marR="103056" marT="51528" marB="51528"/>
                </a:tc>
                <a:tc>
                  <a:txBody>
                    <a:bodyPr/>
                    <a:lstStyle/>
                    <a:p>
                      <a:pPr fontAlgn="t"/>
                      <a:r>
                        <a:rPr lang="en-US" sz="1900" dirty="0">
                          <a:effectLst/>
                        </a:rPr>
                        <a:t>16 (3.4%)</a:t>
                      </a:r>
                    </a:p>
                  </a:txBody>
                  <a:tcPr marL="103056" marR="103056" marT="51528" marB="51528"/>
                </a:tc>
                <a:tc>
                  <a:txBody>
                    <a:bodyPr/>
                    <a:lstStyle/>
                    <a:p>
                      <a:pPr fontAlgn="t"/>
                      <a:r>
                        <a:rPr lang="en-US" sz="1900" dirty="0">
                          <a:effectLst/>
                        </a:rPr>
                        <a:t>4 (3.5%) </a:t>
                      </a:r>
                    </a:p>
                  </a:txBody>
                  <a:tcPr marL="103056" marR="103056" marT="51528" marB="51528"/>
                </a:tc>
                <a:extLst>
                  <a:ext uri="{0D108BD9-81ED-4DB2-BD59-A6C34878D82A}">
                    <a16:rowId xmlns:a16="http://schemas.microsoft.com/office/drawing/2014/main" val="3308460475"/>
                  </a:ext>
                </a:extLst>
              </a:tr>
              <a:tr h="377872">
                <a:tc>
                  <a:txBody>
                    <a:bodyPr/>
                    <a:lstStyle/>
                    <a:p>
                      <a:pPr fontAlgn="t"/>
                      <a:r>
                        <a:rPr lang="en-US" sz="1900" dirty="0">
                          <a:effectLst/>
                        </a:rPr>
                        <a:t>Native Hawaiian, other Pacific </a:t>
                      </a:r>
                      <a:r>
                        <a:rPr lang="en-US" sz="1900" dirty="0" err="1">
                          <a:effectLst/>
                        </a:rPr>
                        <a:t>Islr</a:t>
                      </a:r>
                      <a:r>
                        <a:rPr lang="en-US" sz="1900" dirty="0">
                          <a:effectLst/>
                        </a:rPr>
                        <a:t>. </a:t>
                      </a:r>
                    </a:p>
                  </a:txBody>
                  <a:tcPr marL="103056" marR="103056" marT="51528" marB="51528"/>
                </a:tc>
                <a:tc>
                  <a:txBody>
                    <a:bodyPr/>
                    <a:lstStyle/>
                    <a:p>
                      <a:pPr fontAlgn="t"/>
                      <a:r>
                        <a:rPr lang="en-US" sz="1900" dirty="0">
                          <a:effectLst/>
                        </a:rPr>
                        <a:t>unknown</a:t>
                      </a:r>
                    </a:p>
                  </a:txBody>
                  <a:tcPr marL="103056" marR="103056" marT="51528" marB="51528"/>
                </a:tc>
                <a:tc>
                  <a:txBody>
                    <a:bodyPr/>
                    <a:lstStyle/>
                    <a:p>
                      <a:pPr fontAlgn="t"/>
                      <a:r>
                        <a:rPr lang="en-US" sz="1900" dirty="0">
                          <a:effectLst/>
                        </a:rPr>
                        <a:t>2 (1.7%) </a:t>
                      </a:r>
                    </a:p>
                  </a:txBody>
                  <a:tcPr marL="103056" marR="103056" marT="51528" marB="51528"/>
                </a:tc>
                <a:extLst>
                  <a:ext uri="{0D108BD9-81ED-4DB2-BD59-A6C34878D82A}">
                    <a16:rowId xmlns:a16="http://schemas.microsoft.com/office/drawing/2014/main" val="2004960693"/>
                  </a:ext>
                </a:extLst>
              </a:tr>
            </a:tbl>
          </a:graphicData>
        </a:graphic>
      </p:graphicFrame>
      <p:sp>
        <p:nvSpPr>
          <p:cNvPr id="11" name="TextBox 10">
            <a:extLst>
              <a:ext uri="{FF2B5EF4-FFF2-40B4-BE49-F238E27FC236}">
                <a16:creationId xmlns:a16="http://schemas.microsoft.com/office/drawing/2014/main" id="{009BA588-1304-4284-BC2A-89E9FF7B1788}"/>
              </a:ext>
            </a:extLst>
          </p:cNvPr>
          <p:cNvSpPr txBox="1"/>
          <p:nvPr/>
        </p:nvSpPr>
        <p:spPr>
          <a:xfrm>
            <a:off x="229006" y="2828835"/>
            <a:ext cx="3048000" cy="1200329"/>
          </a:xfrm>
          <a:prstGeom prst="rect">
            <a:avLst/>
          </a:prstGeom>
          <a:noFill/>
        </p:spPr>
        <p:txBody>
          <a:bodyPr wrap="square">
            <a:spAutoFit/>
          </a:bodyPr>
          <a:lstStyle/>
          <a:p>
            <a:pPr algn="ctr"/>
            <a:r>
              <a:rPr lang="en-US" sz="1800" dirty="0"/>
              <a:t>Most interviewed participants were also college educated (n=63, 55%), and cisgender men (n=103, 90%).</a:t>
            </a:r>
          </a:p>
        </p:txBody>
      </p:sp>
    </p:spTree>
    <p:extLst>
      <p:ext uri="{BB962C8B-B14F-4D97-AF65-F5344CB8AC3E}">
        <p14:creationId xmlns:p14="http://schemas.microsoft.com/office/powerpoint/2010/main" val="4203490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6BD8E-35F3-1E92-F39E-C793290D3C2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142C694-4330-5B15-8CBA-C6BF61C8FC06}"/>
              </a:ext>
            </a:extLst>
          </p:cNvPr>
          <p:cNvSpPr txBox="1"/>
          <p:nvPr/>
        </p:nvSpPr>
        <p:spPr>
          <a:xfrm>
            <a:off x="4416420" y="6211669"/>
            <a:ext cx="3550596" cy="646331"/>
          </a:xfrm>
          <a:prstGeom prst="rect">
            <a:avLst/>
          </a:prstGeom>
          <a:noFill/>
        </p:spPr>
        <p:txBody>
          <a:bodyPr wrap="square" rtlCol="0">
            <a:spAutoFit/>
          </a:bodyPr>
          <a:lstStyle/>
          <a:p>
            <a:pPr algn="ctr"/>
            <a:r>
              <a:rPr lang="en-US" sz="1200" dirty="0"/>
              <a:t>*Table differences by Kruskal-Wallis testing</a:t>
            </a:r>
            <a:br>
              <a:rPr lang="en-US" sz="1200" dirty="0"/>
            </a:br>
            <a:endParaRPr lang="en-US" sz="1200" dirty="0"/>
          </a:p>
          <a:p>
            <a:pPr algn="ctr"/>
            <a:r>
              <a:rPr lang="en-US" sz="1200" dirty="0"/>
              <a:t>Karmarkar, et al. </a:t>
            </a:r>
            <a:r>
              <a:rPr lang="en-US" sz="1200" i="1" dirty="0"/>
              <a:t>OFID</a:t>
            </a:r>
            <a:r>
              <a:rPr lang="en-US" sz="1200" dirty="0"/>
              <a:t> 2024</a:t>
            </a:r>
          </a:p>
        </p:txBody>
      </p:sp>
      <p:sp>
        <p:nvSpPr>
          <p:cNvPr id="6" name="Title 1">
            <a:extLst>
              <a:ext uri="{FF2B5EF4-FFF2-40B4-BE49-F238E27FC236}">
                <a16:creationId xmlns:a16="http://schemas.microsoft.com/office/drawing/2014/main" id="{23620836-C480-706F-782D-E7E4D335AE1A}"/>
              </a:ext>
            </a:extLst>
          </p:cNvPr>
          <p:cNvSpPr txBox="1">
            <a:spLocks/>
          </p:cNvSpPr>
          <p:nvPr/>
        </p:nvSpPr>
        <p:spPr>
          <a:xfrm>
            <a:off x="838200" y="297335"/>
            <a:ext cx="10515600" cy="8710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Tecovirimat for symptom improvement</a:t>
            </a:r>
          </a:p>
        </p:txBody>
      </p:sp>
      <p:graphicFrame>
        <p:nvGraphicFramePr>
          <p:cNvPr id="5" name="Table 4">
            <a:extLst>
              <a:ext uri="{FF2B5EF4-FFF2-40B4-BE49-F238E27FC236}">
                <a16:creationId xmlns:a16="http://schemas.microsoft.com/office/drawing/2014/main" id="{E208F10D-E837-45A6-895B-3A27F5D8A48D}"/>
              </a:ext>
            </a:extLst>
          </p:cNvPr>
          <p:cNvGraphicFramePr>
            <a:graphicFrameLocks noGrp="1"/>
          </p:cNvGraphicFramePr>
          <p:nvPr>
            <p:extLst>
              <p:ext uri="{D42A27DB-BD31-4B8C-83A1-F6EECF244321}">
                <p14:modId xmlns:p14="http://schemas.microsoft.com/office/powerpoint/2010/main" val="1240389707"/>
              </p:ext>
            </p:extLst>
          </p:nvPr>
        </p:nvGraphicFramePr>
        <p:xfrm>
          <a:off x="277053" y="1380267"/>
          <a:ext cx="6749808" cy="4831402"/>
        </p:xfrm>
        <a:graphic>
          <a:graphicData uri="http://schemas.openxmlformats.org/drawingml/2006/table">
            <a:tbl>
              <a:tblPr firstRow="1" firstCol="1" bandRow="1">
                <a:tableStyleId>{5C22544A-7EE6-4342-B048-85BDC9FD1C3A}</a:tableStyleId>
              </a:tblPr>
              <a:tblGrid>
                <a:gridCol w="1786714">
                  <a:extLst>
                    <a:ext uri="{9D8B030D-6E8A-4147-A177-3AD203B41FA5}">
                      <a16:colId xmlns:a16="http://schemas.microsoft.com/office/drawing/2014/main" val="2965935565"/>
                    </a:ext>
                  </a:extLst>
                </a:gridCol>
                <a:gridCol w="1455842">
                  <a:extLst>
                    <a:ext uri="{9D8B030D-6E8A-4147-A177-3AD203B41FA5}">
                      <a16:colId xmlns:a16="http://schemas.microsoft.com/office/drawing/2014/main" val="850835304"/>
                    </a:ext>
                  </a:extLst>
                </a:gridCol>
                <a:gridCol w="1135997">
                  <a:extLst>
                    <a:ext uri="{9D8B030D-6E8A-4147-A177-3AD203B41FA5}">
                      <a16:colId xmlns:a16="http://schemas.microsoft.com/office/drawing/2014/main" val="171982404"/>
                    </a:ext>
                  </a:extLst>
                </a:gridCol>
                <a:gridCol w="1213201">
                  <a:extLst>
                    <a:ext uri="{9D8B030D-6E8A-4147-A177-3AD203B41FA5}">
                      <a16:colId xmlns:a16="http://schemas.microsoft.com/office/drawing/2014/main" val="2054217873"/>
                    </a:ext>
                  </a:extLst>
                </a:gridCol>
                <a:gridCol w="1158054">
                  <a:extLst>
                    <a:ext uri="{9D8B030D-6E8A-4147-A177-3AD203B41FA5}">
                      <a16:colId xmlns:a16="http://schemas.microsoft.com/office/drawing/2014/main" val="1014010430"/>
                    </a:ext>
                  </a:extLst>
                </a:gridCol>
              </a:tblGrid>
              <a:tr h="969277">
                <a:tc>
                  <a:txBody>
                    <a:bodyPr/>
                    <a:lstStyle/>
                    <a:p>
                      <a:pPr marL="0" marR="0" algn="ctr">
                        <a:lnSpc>
                          <a:spcPct val="107000"/>
                        </a:lnSpc>
                        <a:spcBef>
                          <a:spcPts val="0"/>
                        </a:spcBef>
                        <a:spcAft>
                          <a:spcPts val="0"/>
                        </a:spcAft>
                      </a:pPr>
                      <a:r>
                        <a:rPr lang="en-US" sz="1600" dirty="0">
                          <a:effectLst/>
                        </a:rPr>
                        <a:t> </a:t>
                      </a:r>
                    </a:p>
                    <a:p>
                      <a:pPr marL="0" marR="0" algn="ctr">
                        <a:lnSpc>
                          <a:spcPct val="107000"/>
                        </a:lnSpc>
                        <a:spcBef>
                          <a:spcPts val="0"/>
                        </a:spcBef>
                        <a:spcAft>
                          <a:spcPts val="0"/>
                        </a:spcAft>
                      </a:pPr>
                      <a:r>
                        <a:rPr lang="en-US" sz="1600" dirty="0">
                          <a:effectLst/>
                        </a:rPr>
                        <a:t>Tecovirimat status*</a:t>
                      </a:r>
                    </a:p>
                    <a:p>
                      <a:pPr marL="0" marR="0" algn="ctr">
                        <a:lnSpc>
                          <a:spcPct val="107000"/>
                        </a:lnSpc>
                        <a:spcBef>
                          <a:spcPts val="0"/>
                        </a:spcBef>
                        <a:spcAft>
                          <a:spcPts val="0"/>
                        </a:spcAft>
                      </a:pPr>
                      <a:r>
                        <a:rPr lang="en-US" sz="1600" dirty="0">
                          <a:effectLst/>
                        </a:rPr>
                        <a:t> </a:t>
                      </a:r>
                    </a:p>
                    <a:p>
                      <a:pPr marL="0" marR="0" algn="ctr">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dirty="0">
                          <a:effectLst/>
                        </a:rPr>
                        <a:t>Median Days to improvement (IQR)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dirty="0">
                          <a:effectLst/>
                        </a:rPr>
                        <a:t>Difference in days  </a:t>
                      </a:r>
                    </a:p>
                    <a:p>
                      <a:pPr marL="0" marR="0" algn="ctr">
                        <a:lnSpc>
                          <a:spcPct val="107000"/>
                        </a:lnSpc>
                        <a:spcBef>
                          <a:spcPts val="0"/>
                        </a:spcBef>
                        <a:spcAft>
                          <a:spcPts val="0"/>
                        </a:spcAft>
                      </a:pPr>
                      <a:r>
                        <a:rPr lang="en-US" sz="1600" dirty="0">
                          <a:effectLst/>
                        </a:rPr>
                        <a:t>[P-value]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dirty="0">
                          <a:effectLst/>
                        </a:rPr>
                        <a:t>Median days to resolution</a:t>
                      </a:r>
                    </a:p>
                    <a:p>
                      <a:pPr marL="0" marR="0" algn="ctr">
                        <a:lnSpc>
                          <a:spcPct val="107000"/>
                        </a:lnSpc>
                        <a:spcBef>
                          <a:spcPts val="0"/>
                        </a:spcBef>
                        <a:spcAft>
                          <a:spcPts val="0"/>
                        </a:spcAft>
                      </a:pPr>
                      <a:r>
                        <a:rPr lang="en-US" sz="1600" dirty="0">
                          <a:effectLst/>
                        </a:rPr>
                        <a:t>(IQR)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dirty="0">
                          <a:effectLst/>
                        </a:rPr>
                        <a:t>Difference in days </a:t>
                      </a:r>
                    </a:p>
                    <a:p>
                      <a:pPr marL="0" marR="0" algn="ctr">
                        <a:lnSpc>
                          <a:spcPct val="107000"/>
                        </a:lnSpc>
                        <a:spcBef>
                          <a:spcPts val="0"/>
                        </a:spcBef>
                        <a:spcAft>
                          <a:spcPts val="0"/>
                        </a:spcAft>
                      </a:pPr>
                      <a:r>
                        <a:rPr lang="en-US" sz="1600" dirty="0">
                          <a:effectLst/>
                        </a:rPr>
                        <a:t>[P-value]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extLst>
                  <a:ext uri="{0D108BD9-81ED-4DB2-BD59-A6C34878D82A}">
                    <a16:rowId xmlns:a16="http://schemas.microsoft.com/office/drawing/2014/main" val="1328734747"/>
                  </a:ext>
                </a:extLst>
              </a:tr>
              <a:tr h="234134">
                <a:tc gridSpan="5">
                  <a:txBody>
                    <a:bodyPr/>
                    <a:lstStyle/>
                    <a:p>
                      <a:pPr marL="0" marR="0" algn="ctr">
                        <a:lnSpc>
                          <a:spcPct val="107000"/>
                        </a:lnSpc>
                        <a:spcBef>
                          <a:spcPts val="0"/>
                        </a:spcBef>
                        <a:spcAft>
                          <a:spcPts val="0"/>
                        </a:spcAft>
                      </a:pPr>
                      <a:r>
                        <a:rPr lang="en-US" sz="1600" u="sng" dirty="0">
                          <a:effectLst/>
                        </a:rPr>
                        <a:t>Severe Disease (n=65)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8649911"/>
                  </a:ext>
                </a:extLst>
              </a:tr>
              <a:tr h="703398">
                <a:tc>
                  <a:txBody>
                    <a:bodyPr/>
                    <a:lstStyle/>
                    <a:p>
                      <a:pPr marL="0" marR="0" algn="ctr">
                        <a:lnSpc>
                          <a:spcPct val="107000"/>
                        </a:lnSpc>
                        <a:spcBef>
                          <a:spcPts val="0"/>
                        </a:spcBef>
                        <a:spcAft>
                          <a:spcPts val="0"/>
                        </a:spcAft>
                      </a:pPr>
                      <a:r>
                        <a:rPr lang="en-US" sz="1600" dirty="0">
                          <a:effectLst/>
                        </a:rPr>
                        <a:t> No tecovirimat </a:t>
                      </a:r>
                      <a:r>
                        <a:rPr lang="en-US" sz="1600" b="0" dirty="0">
                          <a:effectLst/>
                        </a:rPr>
                        <a:t>(n=20)</a:t>
                      </a:r>
                    </a:p>
                  </a:txBody>
                  <a:tcPr marL="57565" marR="57565" marT="0" marB="0"/>
                </a:tc>
                <a:tc>
                  <a:txBody>
                    <a:bodyPr/>
                    <a:lstStyle/>
                    <a:p>
                      <a:pPr marL="0" marR="0" algn="ctr">
                        <a:lnSpc>
                          <a:spcPct val="107000"/>
                        </a:lnSpc>
                        <a:spcBef>
                          <a:spcPts val="0"/>
                        </a:spcBef>
                        <a:spcAft>
                          <a:spcPts val="0"/>
                        </a:spcAft>
                      </a:pPr>
                      <a:r>
                        <a:rPr lang="en-US" sz="1600" dirty="0">
                          <a:effectLst/>
                        </a:rPr>
                        <a:t> 15 </a:t>
                      </a:r>
                    </a:p>
                    <a:p>
                      <a:pPr marL="0" marR="0" algn="ctr">
                        <a:lnSpc>
                          <a:spcPct val="107000"/>
                        </a:lnSpc>
                        <a:spcBef>
                          <a:spcPts val="0"/>
                        </a:spcBef>
                        <a:spcAft>
                          <a:spcPts val="0"/>
                        </a:spcAft>
                      </a:pPr>
                      <a:r>
                        <a:rPr lang="en-US" sz="1600" dirty="0">
                          <a:effectLst/>
                        </a:rPr>
                        <a:t>(10-18)</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dirty="0">
                          <a:effectLst/>
                        </a:rPr>
                        <a:t> Ref.</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dirty="0">
                          <a:effectLst/>
                        </a:rPr>
                        <a:t>21 </a:t>
                      </a:r>
                    </a:p>
                    <a:p>
                      <a:pPr marL="0" marR="0" algn="ctr">
                        <a:lnSpc>
                          <a:spcPct val="107000"/>
                        </a:lnSpc>
                        <a:spcBef>
                          <a:spcPts val="0"/>
                        </a:spcBef>
                        <a:spcAft>
                          <a:spcPts val="0"/>
                        </a:spcAft>
                      </a:pPr>
                      <a:r>
                        <a:rPr lang="en-US" sz="1600" dirty="0">
                          <a:effectLst/>
                        </a:rPr>
                        <a:t>(18-31)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dirty="0">
                          <a:effectLst/>
                        </a:rPr>
                        <a:t> Ref.</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extLst>
                  <a:ext uri="{0D108BD9-81ED-4DB2-BD59-A6C34878D82A}">
                    <a16:rowId xmlns:a16="http://schemas.microsoft.com/office/drawing/2014/main" val="175579995"/>
                  </a:ext>
                </a:extLst>
              </a:tr>
              <a:tr h="758757">
                <a:tc>
                  <a:txBody>
                    <a:bodyPr/>
                    <a:lstStyle/>
                    <a:p>
                      <a:pPr marL="0" marR="0" algn="ctr">
                        <a:lnSpc>
                          <a:spcPct val="107000"/>
                        </a:lnSpc>
                        <a:spcBef>
                          <a:spcPts val="0"/>
                        </a:spcBef>
                        <a:spcAft>
                          <a:spcPts val="0"/>
                        </a:spcAft>
                      </a:pPr>
                      <a:r>
                        <a:rPr lang="en-US" sz="1600" dirty="0">
                          <a:effectLst/>
                        </a:rPr>
                        <a:t>Any tecovirimat </a:t>
                      </a:r>
                      <a:r>
                        <a:rPr lang="en-US" sz="1600" b="0" dirty="0">
                          <a:effectLst/>
                        </a:rPr>
                        <a:t>(n=45)</a:t>
                      </a:r>
                    </a:p>
                  </a:txBody>
                  <a:tcPr marL="57565" marR="57565" marT="0" marB="0"/>
                </a:tc>
                <a:tc>
                  <a:txBody>
                    <a:bodyPr/>
                    <a:lstStyle/>
                    <a:p>
                      <a:pPr marL="0" marR="0" algn="ctr">
                        <a:lnSpc>
                          <a:spcPct val="107000"/>
                        </a:lnSpc>
                        <a:spcBef>
                          <a:spcPts val="0"/>
                        </a:spcBef>
                        <a:spcAft>
                          <a:spcPts val="0"/>
                        </a:spcAft>
                      </a:pPr>
                      <a:r>
                        <a:rPr lang="en-US" sz="1600" dirty="0">
                          <a:effectLst/>
                        </a:rPr>
                        <a:t>10.5 </a:t>
                      </a:r>
                    </a:p>
                    <a:p>
                      <a:pPr marL="0" marR="0" algn="ctr">
                        <a:lnSpc>
                          <a:spcPct val="107000"/>
                        </a:lnSpc>
                        <a:spcBef>
                          <a:spcPts val="0"/>
                        </a:spcBef>
                        <a:spcAft>
                          <a:spcPts val="0"/>
                        </a:spcAft>
                      </a:pPr>
                      <a:r>
                        <a:rPr lang="en-US" sz="1600" dirty="0">
                          <a:effectLst/>
                        </a:rPr>
                        <a:t>(7-16)</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dirty="0">
                          <a:effectLst/>
                        </a:rPr>
                        <a:t>-4.5 </a:t>
                      </a:r>
                    </a:p>
                    <a:p>
                      <a:pPr marL="0" marR="0" algn="ctr">
                        <a:lnSpc>
                          <a:spcPct val="107000"/>
                        </a:lnSpc>
                        <a:spcBef>
                          <a:spcPts val="0"/>
                        </a:spcBef>
                        <a:spcAft>
                          <a:spcPts val="0"/>
                        </a:spcAft>
                      </a:pPr>
                      <a:r>
                        <a:rPr lang="en-US" sz="1600" dirty="0">
                          <a:effectLst/>
                        </a:rPr>
                        <a:t>[0.27]</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dirty="0">
                          <a:effectLst/>
                        </a:rPr>
                        <a:t>20 </a:t>
                      </a:r>
                    </a:p>
                    <a:p>
                      <a:pPr marL="0" marR="0" algn="ctr">
                        <a:lnSpc>
                          <a:spcPct val="107000"/>
                        </a:lnSpc>
                        <a:spcBef>
                          <a:spcPts val="0"/>
                        </a:spcBef>
                        <a:spcAft>
                          <a:spcPts val="0"/>
                        </a:spcAft>
                      </a:pPr>
                      <a:r>
                        <a:rPr lang="en-US" sz="1600" dirty="0">
                          <a:effectLst/>
                        </a:rPr>
                        <a:t>(14-28)</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a:effectLst/>
                        </a:rPr>
                        <a:t>-1</a:t>
                      </a:r>
                    </a:p>
                    <a:p>
                      <a:pPr marL="0" marR="0" algn="ctr">
                        <a:lnSpc>
                          <a:spcPct val="107000"/>
                        </a:lnSpc>
                        <a:spcBef>
                          <a:spcPts val="0"/>
                        </a:spcBef>
                        <a:spcAft>
                          <a:spcPts val="0"/>
                        </a:spcAft>
                      </a:pPr>
                      <a:r>
                        <a:rPr lang="en-US" sz="1600">
                          <a:effectLst/>
                        </a:rPr>
                        <a:t>[0.56]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extLst>
                  <a:ext uri="{0D108BD9-81ED-4DB2-BD59-A6C34878D82A}">
                    <a16:rowId xmlns:a16="http://schemas.microsoft.com/office/drawing/2014/main" val="2031574610"/>
                  </a:ext>
                </a:extLst>
              </a:tr>
              <a:tr h="963038">
                <a:tc>
                  <a:txBody>
                    <a:bodyPr/>
                    <a:lstStyle/>
                    <a:p>
                      <a:pPr marL="0" marR="0" algn="ctr">
                        <a:lnSpc>
                          <a:spcPct val="107000"/>
                        </a:lnSpc>
                        <a:spcBef>
                          <a:spcPts val="0"/>
                        </a:spcBef>
                        <a:spcAft>
                          <a:spcPts val="0"/>
                        </a:spcAft>
                      </a:pPr>
                      <a:r>
                        <a:rPr lang="en-US" sz="1600" dirty="0">
                          <a:effectLst/>
                        </a:rPr>
                        <a:t>Tecovirimat within 5 days symptom onset </a:t>
                      </a:r>
                      <a:r>
                        <a:rPr lang="en-US" sz="1600" b="0" dirty="0">
                          <a:effectLst/>
                        </a:rPr>
                        <a:t>(n=24)</a:t>
                      </a:r>
                    </a:p>
                  </a:txBody>
                  <a:tcPr marL="57565" marR="57565" marT="0" marB="0"/>
                </a:tc>
                <a:tc>
                  <a:txBody>
                    <a:bodyPr/>
                    <a:lstStyle/>
                    <a:p>
                      <a:pPr marL="0" marR="0" algn="ctr">
                        <a:lnSpc>
                          <a:spcPct val="107000"/>
                        </a:lnSpc>
                        <a:spcBef>
                          <a:spcPts val="0"/>
                        </a:spcBef>
                        <a:spcAft>
                          <a:spcPts val="0"/>
                        </a:spcAft>
                      </a:pPr>
                      <a:r>
                        <a:rPr lang="en-US" sz="1600" dirty="0">
                          <a:effectLst/>
                        </a:rPr>
                        <a:t>7.5 </a:t>
                      </a:r>
                    </a:p>
                    <a:p>
                      <a:pPr marL="0" marR="0" algn="ctr">
                        <a:lnSpc>
                          <a:spcPct val="107000"/>
                        </a:lnSpc>
                        <a:spcBef>
                          <a:spcPts val="0"/>
                        </a:spcBef>
                        <a:spcAft>
                          <a:spcPts val="0"/>
                        </a:spcAft>
                      </a:pPr>
                      <a:r>
                        <a:rPr lang="en-US" sz="1600" dirty="0">
                          <a:effectLst/>
                        </a:rPr>
                        <a:t>(6-13)</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b="1" dirty="0">
                          <a:effectLst/>
                        </a:rPr>
                        <a:t>-7.5 </a:t>
                      </a:r>
                    </a:p>
                    <a:p>
                      <a:pPr marL="0" marR="0" algn="ctr">
                        <a:lnSpc>
                          <a:spcPct val="107000"/>
                        </a:lnSpc>
                        <a:spcBef>
                          <a:spcPts val="0"/>
                        </a:spcBef>
                        <a:spcAft>
                          <a:spcPts val="0"/>
                        </a:spcAft>
                      </a:pPr>
                      <a:r>
                        <a:rPr lang="en-US" sz="1600" b="1" dirty="0">
                          <a:effectLst/>
                        </a:rPr>
                        <a:t>[0.007]**</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dirty="0">
                          <a:effectLst/>
                        </a:rPr>
                        <a:t>17.5 </a:t>
                      </a:r>
                    </a:p>
                    <a:p>
                      <a:pPr marL="0" marR="0" algn="ctr">
                        <a:lnSpc>
                          <a:spcPct val="107000"/>
                        </a:lnSpc>
                        <a:spcBef>
                          <a:spcPts val="0"/>
                        </a:spcBef>
                        <a:spcAft>
                          <a:spcPts val="0"/>
                        </a:spcAft>
                      </a:pPr>
                      <a:r>
                        <a:rPr lang="en-US" sz="1600" dirty="0">
                          <a:effectLst/>
                        </a:rPr>
                        <a:t>(12-26)</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a:effectLst/>
                        </a:rPr>
                        <a:t>-3.5</a:t>
                      </a:r>
                    </a:p>
                    <a:p>
                      <a:pPr marL="0" marR="0" algn="ctr">
                        <a:lnSpc>
                          <a:spcPct val="107000"/>
                        </a:lnSpc>
                        <a:spcBef>
                          <a:spcPts val="0"/>
                        </a:spcBef>
                        <a:spcAft>
                          <a:spcPts val="0"/>
                        </a:spcAft>
                      </a:pPr>
                      <a:r>
                        <a:rPr lang="en-US" sz="1600">
                          <a:effectLst/>
                        </a:rPr>
                        <a:t>[0.11]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extLst>
                  <a:ext uri="{0D108BD9-81ED-4DB2-BD59-A6C34878D82A}">
                    <a16:rowId xmlns:a16="http://schemas.microsoft.com/office/drawing/2014/main" val="3266660102"/>
                  </a:ext>
                </a:extLst>
              </a:tr>
              <a:tr h="1124842">
                <a:tc>
                  <a:txBody>
                    <a:bodyPr/>
                    <a:lstStyle/>
                    <a:p>
                      <a:pPr marL="0" marR="0" algn="ctr">
                        <a:lnSpc>
                          <a:spcPct val="107000"/>
                        </a:lnSpc>
                        <a:spcBef>
                          <a:spcPts val="0"/>
                        </a:spcBef>
                        <a:spcAft>
                          <a:spcPts val="0"/>
                        </a:spcAft>
                      </a:pPr>
                      <a:r>
                        <a:rPr lang="en-US" sz="1600" dirty="0">
                          <a:effectLst/>
                        </a:rPr>
                        <a:t>Tecovirimat </a:t>
                      </a:r>
                    </a:p>
                    <a:p>
                      <a:pPr marL="0" marR="0" algn="ctr">
                        <a:lnSpc>
                          <a:spcPct val="107000"/>
                        </a:lnSpc>
                        <a:spcBef>
                          <a:spcPts val="0"/>
                        </a:spcBef>
                        <a:spcAft>
                          <a:spcPts val="0"/>
                        </a:spcAft>
                      </a:pPr>
                      <a:r>
                        <a:rPr lang="en-US" sz="1600" dirty="0">
                          <a:effectLst/>
                        </a:rPr>
                        <a:t>5d &lt; T &lt; 28d after symptom onset</a:t>
                      </a:r>
                    </a:p>
                  </a:txBody>
                  <a:tcPr marL="57565" marR="57565" marT="0" marB="0"/>
                </a:tc>
                <a:tc>
                  <a:txBody>
                    <a:bodyPr/>
                    <a:lstStyle/>
                    <a:p>
                      <a:pPr marL="0" marR="0" algn="ctr">
                        <a:lnSpc>
                          <a:spcPct val="107000"/>
                        </a:lnSpc>
                        <a:spcBef>
                          <a:spcPts val="0"/>
                        </a:spcBef>
                        <a:spcAft>
                          <a:spcPts val="0"/>
                        </a:spcAft>
                      </a:pPr>
                      <a:r>
                        <a:rPr lang="en-US" sz="1600" dirty="0">
                          <a:effectLst/>
                        </a:rPr>
                        <a:t>16 </a:t>
                      </a:r>
                    </a:p>
                    <a:p>
                      <a:pPr marL="0" marR="0" algn="ctr">
                        <a:lnSpc>
                          <a:spcPct val="107000"/>
                        </a:lnSpc>
                        <a:spcBef>
                          <a:spcPts val="0"/>
                        </a:spcBef>
                        <a:spcAft>
                          <a:spcPts val="0"/>
                        </a:spcAft>
                      </a:pPr>
                      <a:r>
                        <a:rPr lang="en-US" sz="1600" dirty="0">
                          <a:effectLst/>
                        </a:rPr>
                        <a:t>(10-23)</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dirty="0">
                          <a:effectLst/>
                        </a:rPr>
                        <a:t>1 </a:t>
                      </a:r>
                    </a:p>
                    <a:p>
                      <a:pPr marL="0" marR="0" algn="ctr">
                        <a:lnSpc>
                          <a:spcPct val="107000"/>
                        </a:lnSpc>
                        <a:spcBef>
                          <a:spcPts val="0"/>
                        </a:spcBef>
                        <a:spcAft>
                          <a:spcPts val="0"/>
                        </a:spcAft>
                      </a:pPr>
                      <a:r>
                        <a:rPr lang="en-US" sz="1600" dirty="0">
                          <a:effectLst/>
                        </a:rPr>
                        <a:t>[0.49]</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dirty="0">
                          <a:effectLst/>
                        </a:rPr>
                        <a:t>26 </a:t>
                      </a:r>
                    </a:p>
                    <a:p>
                      <a:pPr marL="0" marR="0" algn="ctr">
                        <a:lnSpc>
                          <a:spcPct val="107000"/>
                        </a:lnSpc>
                        <a:spcBef>
                          <a:spcPts val="0"/>
                        </a:spcBef>
                        <a:spcAft>
                          <a:spcPts val="0"/>
                        </a:spcAft>
                      </a:pPr>
                      <a:r>
                        <a:rPr lang="en-US" sz="1600" dirty="0">
                          <a:effectLst/>
                        </a:rPr>
                        <a:t>(17-28)</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tc>
                  <a:txBody>
                    <a:bodyPr/>
                    <a:lstStyle/>
                    <a:p>
                      <a:pPr marL="0" marR="0" algn="ctr">
                        <a:lnSpc>
                          <a:spcPct val="107000"/>
                        </a:lnSpc>
                        <a:spcBef>
                          <a:spcPts val="0"/>
                        </a:spcBef>
                        <a:spcAft>
                          <a:spcPts val="0"/>
                        </a:spcAft>
                      </a:pPr>
                      <a:r>
                        <a:rPr lang="en-US" sz="1600" dirty="0">
                          <a:effectLst/>
                        </a:rPr>
                        <a:t>5</a:t>
                      </a:r>
                    </a:p>
                    <a:p>
                      <a:pPr marL="0" marR="0" algn="ctr">
                        <a:lnSpc>
                          <a:spcPct val="107000"/>
                        </a:lnSpc>
                        <a:spcBef>
                          <a:spcPts val="0"/>
                        </a:spcBef>
                        <a:spcAft>
                          <a:spcPts val="0"/>
                        </a:spcAft>
                      </a:pPr>
                      <a:r>
                        <a:rPr lang="en-US" sz="1600" dirty="0">
                          <a:effectLst/>
                        </a:rPr>
                        <a:t>[0.6]</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7565" marR="57565" marT="0" marB="0"/>
                </a:tc>
                <a:extLst>
                  <a:ext uri="{0D108BD9-81ED-4DB2-BD59-A6C34878D82A}">
                    <a16:rowId xmlns:a16="http://schemas.microsoft.com/office/drawing/2014/main" val="890725029"/>
                  </a:ext>
                </a:extLst>
              </a:tr>
            </a:tbl>
          </a:graphicData>
        </a:graphic>
      </p:graphicFrame>
      <p:sp>
        <p:nvSpPr>
          <p:cNvPr id="7" name="Rectangle 6">
            <a:extLst>
              <a:ext uri="{FF2B5EF4-FFF2-40B4-BE49-F238E27FC236}">
                <a16:creationId xmlns:a16="http://schemas.microsoft.com/office/drawing/2014/main" id="{DF0FAFF8-E54F-4CFB-84DD-73E13EC07B10}"/>
              </a:ext>
            </a:extLst>
          </p:cNvPr>
          <p:cNvSpPr/>
          <p:nvPr/>
        </p:nvSpPr>
        <p:spPr>
          <a:xfrm>
            <a:off x="3494148" y="4114800"/>
            <a:ext cx="1175129" cy="963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E128EA-B719-4BDF-9932-55B458699788}"/>
              </a:ext>
            </a:extLst>
          </p:cNvPr>
          <p:cNvSpPr txBox="1"/>
          <p:nvPr/>
        </p:nvSpPr>
        <p:spPr>
          <a:xfrm>
            <a:off x="7359408" y="2460065"/>
            <a:ext cx="4587996" cy="2862322"/>
          </a:xfrm>
          <a:prstGeom prst="rect">
            <a:avLst/>
          </a:prstGeom>
          <a:noFill/>
        </p:spPr>
        <p:txBody>
          <a:bodyPr wrap="square">
            <a:spAutoFit/>
          </a:bodyPr>
          <a:lstStyle/>
          <a:p>
            <a:r>
              <a:rPr lang="en-US" sz="1800" b="1" u="sng" dirty="0"/>
              <a:t>Factors associated with improved outcomes</a:t>
            </a:r>
          </a:p>
          <a:p>
            <a:endParaRPr lang="en-US" sz="1800" b="1" dirty="0"/>
          </a:p>
          <a:p>
            <a:pPr marL="285750" indent="-285750">
              <a:buFont typeface="Arial" panose="020B0604020202020204" pitchFamily="34" charset="0"/>
              <a:buChar char="•"/>
            </a:pPr>
            <a:r>
              <a:rPr lang="en-US" sz="1800" dirty="0"/>
              <a:t>Time to </a:t>
            </a:r>
            <a:r>
              <a:rPr lang="en-US" dirty="0"/>
              <a:t>symptom improvement if </a:t>
            </a:r>
            <a:r>
              <a:rPr lang="en-US" b="1" dirty="0"/>
              <a:t>severe disease</a:t>
            </a:r>
            <a:r>
              <a:rPr lang="en-US" dirty="0"/>
              <a:t>: early tecovirimat (-5.5d, </a:t>
            </a:r>
            <a:r>
              <a:rPr lang="en-US" i="1" dirty="0"/>
              <a:t>P</a:t>
            </a:r>
            <a:r>
              <a:rPr lang="en-US" dirty="0"/>
              <a:t>=0.04)</a:t>
            </a:r>
          </a:p>
          <a:p>
            <a:r>
              <a:rPr lang="en-US" dirty="0"/>
              <a:t> </a:t>
            </a:r>
          </a:p>
          <a:p>
            <a:pPr marL="285750" indent="-285750">
              <a:buFont typeface="Arial" panose="020B0604020202020204" pitchFamily="34" charset="0"/>
              <a:buChar char="•"/>
            </a:pPr>
            <a:r>
              <a:rPr lang="en-US" sz="1800" dirty="0"/>
              <a:t>Time to illness resolution if </a:t>
            </a:r>
            <a:r>
              <a:rPr lang="en-US" sz="1800" b="1" dirty="0"/>
              <a:t>non-severe disease</a:t>
            </a:r>
          </a:p>
          <a:p>
            <a:pPr marL="400050" lvl="1" indent="-228600">
              <a:buFont typeface="Courier New" panose="02070309020205020404" pitchFamily="49" charset="0"/>
              <a:buChar char="o"/>
            </a:pPr>
            <a:r>
              <a:rPr lang="en-US" dirty="0"/>
              <a:t>Younger age (-0.5d per year, </a:t>
            </a:r>
            <a:r>
              <a:rPr lang="en-US" i="1" dirty="0"/>
              <a:t>P</a:t>
            </a:r>
            <a:r>
              <a:rPr lang="en-US" dirty="0"/>
              <a:t>=0.007)</a:t>
            </a:r>
          </a:p>
          <a:p>
            <a:pPr marL="400050" lvl="1" indent="-228600">
              <a:buFont typeface="Courier New" panose="02070309020205020404" pitchFamily="49" charset="0"/>
              <a:buChar char="o"/>
            </a:pPr>
            <a:r>
              <a:rPr lang="en-US" dirty="0"/>
              <a:t>MSM identity (-8.1d, </a:t>
            </a:r>
            <a:r>
              <a:rPr lang="en-US" i="1" dirty="0"/>
              <a:t>P=</a:t>
            </a:r>
            <a:r>
              <a:rPr lang="en-US" dirty="0"/>
              <a:t>0.006)</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9125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6ED64-0502-30AF-CD6C-B8965EDFC7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51A812-1CB9-4ADB-C4DF-AFB24FBD0C07}"/>
              </a:ext>
            </a:extLst>
          </p:cNvPr>
          <p:cNvSpPr>
            <a:spLocks noGrp="1"/>
          </p:cNvSpPr>
          <p:nvPr>
            <p:ph type="title"/>
          </p:nvPr>
        </p:nvSpPr>
        <p:spPr>
          <a:xfrm>
            <a:off x="647700" y="439298"/>
            <a:ext cx="10515600" cy="646552"/>
          </a:xfrm>
        </p:spPr>
        <p:txBody>
          <a:bodyPr>
            <a:normAutofit fontScale="90000"/>
          </a:bodyPr>
          <a:lstStyle/>
          <a:p>
            <a:pPr algn="ctr"/>
            <a:r>
              <a:rPr lang="en-US" b="1" dirty="0"/>
              <a:t>Tecovirimat clinical outcomes: Results in context</a:t>
            </a:r>
          </a:p>
        </p:txBody>
      </p:sp>
      <p:sp>
        <p:nvSpPr>
          <p:cNvPr id="3" name="Content Placeholder 2">
            <a:extLst>
              <a:ext uri="{FF2B5EF4-FFF2-40B4-BE49-F238E27FC236}">
                <a16:creationId xmlns:a16="http://schemas.microsoft.com/office/drawing/2014/main" id="{8FB7784C-C381-96A9-1297-98A3FC5E0E5C}"/>
              </a:ext>
            </a:extLst>
          </p:cNvPr>
          <p:cNvSpPr>
            <a:spLocks noGrp="1"/>
          </p:cNvSpPr>
          <p:nvPr>
            <p:ph idx="1"/>
          </p:nvPr>
        </p:nvSpPr>
        <p:spPr>
          <a:xfrm>
            <a:off x="366491" y="1457325"/>
            <a:ext cx="11266714" cy="4572000"/>
          </a:xfrm>
        </p:spPr>
        <p:txBody>
          <a:bodyPr>
            <a:normAutofit lnSpcReduction="10000"/>
          </a:bodyPr>
          <a:lstStyle/>
          <a:p>
            <a:r>
              <a:rPr lang="en-US" dirty="0"/>
              <a:t>For severe mpox disease, initiation of tecovirimat within 5d of symptom onset is associated with faster subjective improvement but may not hasten complete illness resolution</a:t>
            </a:r>
            <a:endParaRPr lang="en-US" sz="1400" dirty="0"/>
          </a:p>
          <a:p>
            <a:pPr marL="0" indent="0">
              <a:buNone/>
            </a:pPr>
            <a:endParaRPr lang="en-US" sz="1400" dirty="0"/>
          </a:p>
          <a:p>
            <a:r>
              <a:rPr lang="en-US" dirty="0"/>
              <a:t>Results support early offer and initiation of tecovirimat for severe mpox, even prior to laboratory confirmation</a:t>
            </a:r>
            <a:endParaRPr lang="en-US" sz="1400" dirty="0"/>
          </a:p>
          <a:p>
            <a:endParaRPr lang="en-US" sz="1400" dirty="0"/>
          </a:p>
          <a:p>
            <a:r>
              <a:rPr lang="en-US" dirty="0"/>
              <a:t>Like other viral illnesses, older adults may experience slower time to recovery</a:t>
            </a:r>
          </a:p>
          <a:p>
            <a:endParaRPr lang="en-US" sz="1400" dirty="0"/>
          </a:p>
          <a:p>
            <a:r>
              <a:rPr lang="en-US" dirty="0"/>
              <a:t>Power may have been limited to detect change in time to illness resolution or for non-severe disease; patient recall is limitation</a:t>
            </a:r>
          </a:p>
        </p:txBody>
      </p:sp>
    </p:spTree>
    <p:extLst>
      <p:ext uri="{BB962C8B-B14F-4D97-AF65-F5344CB8AC3E}">
        <p14:creationId xmlns:p14="http://schemas.microsoft.com/office/powerpoint/2010/main" val="2895233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D56C07-71F3-0EEE-9F4E-DCC7C2294A75}"/>
              </a:ext>
            </a:extLst>
          </p:cNvPr>
          <p:cNvSpPr>
            <a:spLocks noGrp="1"/>
          </p:cNvSpPr>
          <p:nvPr>
            <p:ph type="title"/>
          </p:nvPr>
        </p:nvSpPr>
        <p:spPr>
          <a:xfrm>
            <a:off x="838200" y="425314"/>
            <a:ext cx="10515600" cy="685462"/>
          </a:xfrm>
        </p:spPr>
        <p:txBody>
          <a:bodyPr>
            <a:normAutofit fontScale="90000"/>
          </a:bodyPr>
          <a:lstStyle/>
          <a:p>
            <a:pPr algn="ctr"/>
            <a:r>
              <a:rPr lang="en-US" dirty="0"/>
              <a:t>What we </a:t>
            </a:r>
            <a:r>
              <a:rPr lang="en-US" b="1" dirty="0"/>
              <a:t>learned</a:t>
            </a:r>
            <a:r>
              <a:rPr lang="en-US" dirty="0"/>
              <a:t> from the 2022-2023 outbreak…</a:t>
            </a:r>
          </a:p>
        </p:txBody>
      </p:sp>
      <p:sp>
        <p:nvSpPr>
          <p:cNvPr id="7" name="Text Placeholder 6">
            <a:extLst>
              <a:ext uri="{FF2B5EF4-FFF2-40B4-BE49-F238E27FC236}">
                <a16:creationId xmlns:a16="http://schemas.microsoft.com/office/drawing/2014/main" id="{D6DD8B52-B965-9D32-7428-638F078609AA}"/>
              </a:ext>
            </a:extLst>
          </p:cNvPr>
          <p:cNvSpPr>
            <a:spLocks noGrp="1"/>
          </p:cNvSpPr>
          <p:nvPr>
            <p:ph type="body" idx="1"/>
          </p:nvPr>
        </p:nvSpPr>
        <p:spPr>
          <a:xfrm>
            <a:off x="-378128" y="1241594"/>
            <a:ext cx="5157787" cy="823912"/>
          </a:xfrm>
        </p:spPr>
        <p:txBody>
          <a:bodyPr/>
          <a:lstStyle/>
          <a:p>
            <a:pPr algn="ctr"/>
            <a:r>
              <a:rPr lang="en-US" dirty="0"/>
              <a:t>Not so good</a:t>
            </a:r>
          </a:p>
        </p:txBody>
      </p:sp>
      <p:sp>
        <p:nvSpPr>
          <p:cNvPr id="5" name="Content Placeholder 4">
            <a:extLst>
              <a:ext uri="{FF2B5EF4-FFF2-40B4-BE49-F238E27FC236}">
                <a16:creationId xmlns:a16="http://schemas.microsoft.com/office/drawing/2014/main" id="{A655FFC0-E626-722D-6536-D762D3A110F1}"/>
              </a:ext>
            </a:extLst>
          </p:cNvPr>
          <p:cNvSpPr>
            <a:spLocks noGrp="1"/>
          </p:cNvSpPr>
          <p:nvPr>
            <p:ph sz="half" idx="2"/>
          </p:nvPr>
        </p:nvSpPr>
        <p:spPr>
          <a:xfrm>
            <a:off x="66675" y="2150118"/>
            <a:ext cx="4533901" cy="3684588"/>
          </a:xfrm>
        </p:spPr>
        <p:txBody>
          <a:bodyPr>
            <a:normAutofit fontScale="92500"/>
          </a:bodyPr>
          <a:lstStyle/>
          <a:p>
            <a:pPr marL="514350" lvl="1"/>
            <a:r>
              <a:rPr lang="en-US" dirty="0"/>
              <a:t>Disproportionate effect on GBMSM, communities of color</a:t>
            </a:r>
          </a:p>
          <a:p>
            <a:pPr marL="514350" lvl="1"/>
            <a:r>
              <a:rPr lang="en-US" dirty="0"/>
              <a:t>Bungled vaccine rollout in US; “hoarding” of vaccine</a:t>
            </a:r>
          </a:p>
          <a:p>
            <a:pPr marL="514350" lvl="1"/>
            <a:r>
              <a:rPr lang="en-US" dirty="0"/>
              <a:t>Limited $$ for public health aid</a:t>
            </a:r>
          </a:p>
          <a:p>
            <a:pPr marL="514350" lvl="1"/>
            <a:r>
              <a:rPr lang="en-US" dirty="0"/>
              <a:t>Inequitable access for treatment and prevention to key populations and entire countries</a:t>
            </a:r>
          </a:p>
          <a:p>
            <a:pPr marL="514350" lvl="1"/>
            <a:r>
              <a:rPr lang="en-US" dirty="0"/>
              <a:t>Clinical trials for primary data collection initiated too late</a:t>
            </a:r>
          </a:p>
          <a:p>
            <a:pPr lvl="1"/>
            <a:endParaRPr lang="en-US" dirty="0"/>
          </a:p>
          <a:p>
            <a:pPr lvl="1"/>
            <a:endParaRPr lang="en-US" dirty="0"/>
          </a:p>
          <a:p>
            <a:pPr lvl="1"/>
            <a:endParaRPr lang="en-US" dirty="0"/>
          </a:p>
        </p:txBody>
      </p:sp>
      <p:sp>
        <p:nvSpPr>
          <p:cNvPr id="8" name="Text Placeholder 7">
            <a:extLst>
              <a:ext uri="{FF2B5EF4-FFF2-40B4-BE49-F238E27FC236}">
                <a16:creationId xmlns:a16="http://schemas.microsoft.com/office/drawing/2014/main" id="{08E98308-0D51-D485-8F10-655E40177ADB}"/>
              </a:ext>
            </a:extLst>
          </p:cNvPr>
          <p:cNvSpPr>
            <a:spLocks noGrp="1"/>
          </p:cNvSpPr>
          <p:nvPr>
            <p:ph type="body" sz="quarter" idx="3"/>
          </p:nvPr>
        </p:nvSpPr>
        <p:spPr>
          <a:xfrm>
            <a:off x="6743700" y="1283900"/>
            <a:ext cx="5183188" cy="823912"/>
          </a:xfrm>
        </p:spPr>
        <p:txBody>
          <a:bodyPr/>
          <a:lstStyle/>
          <a:p>
            <a:pPr algn="ctr"/>
            <a:r>
              <a:rPr lang="en-US" dirty="0"/>
              <a:t>Ok, could have been better</a:t>
            </a:r>
          </a:p>
        </p:txBody>
      </p:sp>
      <p:sp>
        <p:nvSpPr>
          <p:cNvPr id="6" name="Content Placeholder 5">
            <a:extLst>
              <a:ext uri="{FF2B5EF4-FFF2-40B4-BE49-F238E27FC236}">
                <a16:creationId xmlns:a16="http://schemas.microsoft.com/office/drawing/2014/main" id="{BB852308-A1CD-FF79-4021-805C2D03CFA0}"/>
              </a:ext>
            </a:extLst>
          </p:cNvPr>
          <p:cNvSpPr>
            <a:spLocks noGrp="1"/>
          </p:cNvSpPr>
          <p:nvPr>
            <p:ph sz="quarter" idx="4"/>
          </p:nvPr>
        </p:nvSpPr>
        <p:spPr>
          <a:xfrm>
            <a:off x="7060390" y="2280936"/>
            <a:ext cx="4866498" cy="3834114"/>
          </a:xfrm>
        </p:spPr>
        <p:txBody>
          <a:bodyPr>
            <a:normAutofit fontScale="92500"/>
          </a:bodyPr>
          <a:lstStyle/>
          <a:p>
            <a:r>
              <a:rPr lang="en-US" sz="2400" dirty="0"/>
              <a:t>Fairly early declaration of public health emergency</a:t>
            </a:r>
          </a:p>
          <a:p>
            <a:r>
              <a:rPr lang="en-US" sz="2400" dirty="0"/>
              <a:t>Relatively early pivot to messaging about “intimate contact” rather than sex only</a:t>
            </a:r>
          </a:p>
          <a:p>
            <a:r>
              <a:rPr lang="en-US" sz="2400" dirty="0"/>
              <a:t>More rapid dissemination of information compared to prior epidemics</a:t>
            </a:r>
          </a:p>
          <a:p>
            <a:r>
              <a:rPr lang="en-US" sz="2400" dirty="0"/>
              <a:t>Earlier (though limited) involvement and collaboration with queer community</a:t>
            </a:r>
          </a:p>
        </p:txBody>
      </p:sp>
      <p:pic>
        <p:nvPicPr>
          <p:cNvPr id="1026" name="Picture 2" descr="25 great Twitter disclaimers - ABC Copywriting">
            <a:extLst>
              <a:ext uri="{FF2B5EF4-FFF2-40B4-BE49-F238E27FC236}">
                <a16:creationId xmlns:a16="http://schemas.microsoft.com/office/drawing/2014/main" id="{154788B3-D632-47BD-AB4A-B15D2A71E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445" y="2280936"/>
            <a:ext cx="2124075" cy="289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208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CCD5A4-A3AC-4292-B3C9-0A142E8DD605}"/>
              </a:ext>
            </a:extLst>
          </p:cNvPr>
          <p:cNvPicPr>
            <a:picLocks noChangeAspect="1"/>
          </p:cNvPicPr>
          <p:nvPr/>
        </p:nvPicPr>
        <p:blipFill>
          <a:blip r:embed="rId3"/>
          <a:stretch>
            <a:fillRect/>
          </a:stretch>
        </p:blipFill>
        <p:spPr>
          <a:xfrm>
            <a:off x="407843" y="218474"/>
            <a:ext cx="9530340" cy="983096"/>
          </a:xfrm>
          <a:prstGeom prst="rect">
            <a:avLst/>
          </a:prstGeom>
        </p:spPr>
      </p:pic>
      <p:pic>
        <p:nvPicPr>
          <p:cNvPr id="9" name="Picture 8">
            <a:extLst>
              <a:ext uri="{FF2B5EF4-FFF2-40B4-BE49-F238E27FC236}">
                <a16:creationId xmlns:a16="http://schemas.microsoft.com/office/drawing/2014/main" id="{DF467B0C-C0ED-4A3C-BA3F-80ED9582EDCF}"/>
              </a:ext>
            </a:extLst>
          </p:cNvPr>
          <p:cNvPicPr>
            <a:picLocks noChangeAspect="1"/>
          </p:cNvPicPr>
          <p:nvPr/>
        </p:nvPicPr>
        <p:blipFill>
          <a:blip r:embed="rId4"/>
          <a:stretch>
            <a:fillRect/>
          </a:stretch>
        </p:blipFill>
        <p:spPr>
          <a:xfrm>
            <a:off x="1562531" y="1018022"/>
            <a:ext cx="1762125" cy="971550"/>
          </a:xfrm>
          <a:prstGeom prst="rect">
            <a:avLst/>
          </a:prstGeom>
        </p:spPr>
      </p:pic>
      <p:sp>
        <p:nvSpPr>
          <p:cNvPr id="10" name="Thought Bubble: Cloud 9">
            <a:extLst>
              <a:ext uri="{FF2B5EF4-FFF2-40B4-BE49-F238E27FC236}">
                <a16:creationId xmlns:a16="http://schemas.microsoft.com/office/drawing/2014/main" id="{3ED1128F-7A9C-4B88-B10D-0865BE88FF7F}"/>
              </a:ext>
            </a:extLst>
          </p:cNvPr>
          <p:cNvSpPr/>
          <p:nvPr/>
        </p:nvSpPr>
        <p:spPr>
          <a:xfrm>
            <a:off x="8663708" y="3754"/>
            <a:ext cx="3362038" cy="1766717"/>
          </a:xfrm>
          <a:prstGeom prst="cloudCallout">
            <a:avLst>
              <a:gd name="adj1" fmla="val -74954"/>
              <a:gd name="adj2" fmla="val 123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Trust and equity are 2 factors that determine a successful pandemic response.</a:t>
            </a:r>
          </a:p>
        </p:txBody>
      </p:sp>
      <p:pic>
        <p:nvPicPr>
          <p:cNvPr id="7" name="Picture 6">
            <a:extLst>
              <a:ext uri="{FF2B5EF4-FFF2-40B4-BE49-F238E27FC236}">
                <a16:creationId xmlns:a16="http://schemas.microsoft.com/office/drawing/2014/main" id="{BDB1E94A-069E-4CCB-8597-D2CAE4E3F3D8}"/>
              </a:ext>
            </a:extLst>
          </p:cNvPr>
          <p:cNvPicPr>
            <a:picLocks noChangeAspect="1"/>
          </p:cNvPicPr>
          <p:nvPr/>
        </p:nvPicPr>
        <p:blipFill>
          <a:blip r:embed="rId5"/>
          <a:stretch>
            <a:fillRect/>
          </a:stretch>
        </p:blipFill>
        <p:spPr>
          <a:xfrm>
            <a:off x="3528293" y="1210481"/>
            <a:ext cx="4772025" cy="571500"/>
          </a:xfrm>
          <a:prstGeom prst="rect">
            <a:avLst/>
          </a:prstGeom>
        </p:spPr>
      </p:pic>
      <p:pic>
        <p:nvPicPr>
          <p:cNvPr id="12" name="Picture 11">
            <a:extLst>
              <a:ext uri="{FF2B5EF4-FFF2-40B4-BE49-F238E27FC236}">
                <a16:creationId xmlns:a16="http://schemas.microsoft.com/office/drawing/2014/main" id="{3902C148-6E40-4F89-8789-03943D927C69}"/>
              </a:ext>
            </a:extLst>
          </p:cNvPr>
          <p:cNvPicPr>
            <a:picLocks noChangeAspect="1"/>
          </p:cNvPicPr>
          <p:nvPr/>
        </p:nvPicPr>
        <p:blipFill>
          <a:blip r:embed="rId6"/>
          <a:stretch>
            <a:fillRect/>
          </a:stretch>
        </p:blipFill>
        <p:spPr>
          <a:xfrm>
            <a:off x="670288" y="2043353"/>
            <a:ext cx="3757663" cy="1463365"/>
          </a:xfrm>
          <a:prstGeom prst="rect">
            <a:avLst/>
          </a:prstGeom>
        </p:spPr>
      </p:pic>
      <p:pic>
        <p:nvPicPr>
          <p:cNvPr id="15" name="Picture 14">
            <a:extLst>
              <a:ext uri="{FF2B5EF4-FFF2-40B4-BE49-F238E27FC236}">
                <a16:creationId xmlns:a16="http://schemas.microsoft.com/office/drawing/2014/main" id="{392830E8-E94B-4954-8789-502C1AA03E98}"/>
              </a:ext>
            </a:extLst>
          </p:cNvPr>
          <p:cNvPicPr>
            <a:picLocks noChangeAspect="1"/>
          </p:cNvPicPr>
          <p:nvPr/>
        </p:nvPicPr>
        <p:blipFill>
          <a:blip r:embed="rId7"/>
          <a:stretch>
            <a:fillRect/>
          </a:stretch>
        </p:blipFill>
        <p:spPr>
          <a:xfrm>
            <a:off x="5805704" y="1986822"/>
            <a:ext cx="5716008" cy="699330"/>
          </a:xfrm>
          <a:prstGeom prst="rect">
            <a:avLst/>
          </a:prstGeom>
        </p:spPr>
      </p:pic>
      <p:pic>
        <p:nvPicPr>
          <p:cNvPr id="17" name="Picture 16">
            <a:extLst>
              <a:ext uri="{FF2B5EF4-FFF2-40B4-BE49-F238E27FC236}">
                <a16:creationId xmlns:a16="http://schemas.microsoft.com/office/drawing/2014/main" id="{69F1DB38-B4D6-408F-8EA4-93F6F14AD799}"/>
              </a:ext>
            </a:extLst>
          </p:cNvPr>
          <p:cNvPicPr>
            <a:picLocks noChangeAspect="1"/>
          </p:cNvPicPr>
          <p:nvPr/>
        </p:nvPicPr>
        <p:blipFill>
          <a:blip r:embed="rId8"/>
          <a:stretch>
            <a:fillRect/>
          </a:stretch>
        </p:blipFill>
        <p:spPr>
          <a:xfrm>
            <a:off x="8310871" y="2779658"/>
            <a:ext cx="3800475" cy="561975"/>
          </a:xfrm>
          <a:prstGeom prst="rect">
            <a:avLst/>
          </a:prstGeom>
        </p:spPr>
      </p:pic>
      <p:pic>
        <p:nvPicPr>
          <p:cNvPr id="21" name="Picture 20">
            <a:extLst>
              <a:ext uri="{FF2B5EF4-FFF2-40B4-BE49-F238E27FC236}">
                <a16:creationId xmlns:a16="http://schemas.microsoft.com/office/drawing/2014/main" id="{FF2BBE08-DA02-4660-B971-4ACE4CA48733}"/>
              </a:ext>
            </a:extLst>
          </p:cNvPr>
          <p:cNvPicPr>
            <a:picLocks noChangeAspect="1"/>
          </p:cNvPicPr>
          <p:nvPr/>
        </p:nvPicPr>
        <p:blipFill>
          <a:blip r:embed="rId9"/>
          <a:stretch>
            <a:fillRect/>
          </a:stretch>
        </p:blipFill>
        <p:spPr>
          <a:xfrm>
            <a:off x="7633568" y="6086343"/>
            <a:ext cx="3800475" cy="613356"/>
          </a:xfrm>
          <a:prstGeom prst="rect">
            <a:avLst/>
          </a:prstGeom>
        </p:spPr>
      </p:pic>
      <p:pic>
        <p:nvPicPr>
          <p:cNvPr id="19" name="Picture 18">
            <a:extLst>
              <a:ext uri="{FF2B5EF4-FFF2-40B4-BE49-F238E27FC236}">
                <a16:creationId xmlns:a16="http://schemas.microsoft.com/office/drawing/2014/main" id="{1A52AB5A-6FC7-418B-85B6-7D1EFBD03EE1}"/>
              </a:ext>
            </a:extLst>
          </p:cNvPr>
          <p:cNvPicPr>
            <a:picLocks noChangeAspect="1"/>
          </p:cNvPicPr>
          <p:nvPr/>
        </p:nvPicPr>
        <p:blipFill>
          <a:blip r:embed="rId10"/>
          <a:stretch>
            <a:fillRect/>
          </a:stretch>
        </p:blipFill>
        <p:spPr>
          <a:xfrm>
            <a:off x="7240944" y="4683820"/>
            <a:ext cx="4280768" cy="1344916"/>
          </a:xfrm>
          <a:prstGeom prst="rect">
            <a:avLst/>
          </a:prstGeom>
        </p:spPr>
      </p:pic>
      <p:pic>
        <p:nvPicPr>
          <p:cNvPr id="23" name="Picture 22">
            <a:extLst>
              <a:ext uri="{FF2B5EF4-FFF2-40B4-BE49-F238E27FC236}">
                <a16:creationId xmlns:a16="http://schemas.microsoft.com/office/drawing/2014/main" id="{086C71A0-FCA4-48F9-950B-E1560F4CA760}"/>
              </a:ext>
            </a:extLst>
          </p:cNvPr>
          <p:cNvPicPr>
            <a:picLocks noChangeAspect="1"/>
          </p:cNvPicPr>
          <p:nvPr/>
        </p:nvPicPr>
        <p:blipFill>
          <a:blip r:embed="rId11"/>
          <a:stretch>
            <a:fillRect/>
          </a:stretch>
        </p:blipFill>
        <p:spPr>
          <a:xfrm>
            <a:off x="407843" y="3797046"/>
            <a:ext cx="4540410" cy="3041151"/>
          </a:xfrm>
          <a:prstGeom prst="rect">
            <a:avLst/>
          </a:prstGeom>
        </p:spPr>
      </p:pic>
      <p:sp>
        <p:nvSpPr>
          <p:cNvPr id="13" name="Thought Bubble: Cloud 12">
            <a:extLst>
              <a:ext uri="{FF2B5EF4-FFF2-40B4-BE49-F238E27FC236}">
                <a16:creationId xmlns:a16="http://schemas.microsoft.com/office/drawing/2014/main" id="{FE9C93CC-4888-4073-8A09-05C23C46A713}"/>
              </a:ext>
            </a:extLst>
          </p:cNvPr>
          <p:cNvSpPr/>
          <p:nvPr/>
        </p:nvSpPr>
        <p:spPr>
          <a:xfrm>
            <a:off x="5052435" y="2902503"/>
            <a:ext cx="3362040" cy="1766718"/>
          </a:xfrm>
          <a:prstGeom prst="cloudCallout">
            <a:avLst>
              <a:gd name="adj1" fmla="val 43368"/>
              <a:gd name="adj2" fmla="val -556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Success was due to grassroot activities. The gay community took it upon themselves to step in when the government response was lacking…</a:t>
            </a:r>
          </a:p>
        </p:txBody>
      </p:sp>
      <p:sp>
        <p:nvSpPr>
          <p:cNvPr id="24" name="TextBox 23">
            <a:extLst>
              <a:ext uri="{FF2B5EF4-FFF2-40B4-BE49-F238E27FC236}">
                <a16:creationId xmlns:a16="http://schemas.microsoft.com/office/drawing/2014/main" id="{34DD384C-BFBF-46A3-9663-B5C9F52413E2}"/>
              </a:ext>
            </a:extLst>
          </p:cNvPr>
          <p:cNvSpPr txBox="1"/>
          <p:nvPr/>
        </p:nvSpPr>
        <p:spPr>
          <a:xfrm>
            <a:off x="2762250" y="6330015"/>
            <a:ext cx="1276350" cy="276999"/>
          </a:xfrm>
          <a:prstGeom prst="rect">
            <a:avLst/>
          </a:prstGeom>
          <a:noFill/>
        </p:spPr>
        <p:txBody>
          <a:bodyPr wrap="square" rtlCol="0">
            <a:spAutoFit/>
          </a:bodyPr>
          <a:lstStyle/>
          <a:p>
            <a:r>
              <a:rPr lang="en-US" sz="1200" dirty="0"/>
              <a:t>KFF, 5 Oct 2022</a:t>
            </a:r>
          </a:p>
        </p:txBody>
      </p:sp>
    </p:spTree>
    <p:extLst>
      <p:ext uri="{BB962C8B-B14F-4D97-AF65-F5344CB8AC3E}">
        <p14:creationId xmlns:p14="http://schemas.microsoft.com/office/powerpoint/2010/main" val="620002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554BB-9D1D-3981-07C0-75DF382C7E61}"/>
              </a:ext>
            </a:extLst>
          </p:cNvPr>
          <p:cNvSpPr>
            <a:spLocks noGrp="1"/>
          </p:cNvSpPr>
          <p:nvPr>
            <p:ph type="title"/>
          </p:nvPr>
        </p:nvSpPr>
        <p:spPr>
          <a:xfrm>
            <a:off x="175098" y="1723200"/>
            <a:ext cx="2149813" cy="1520000"/>
          </a:xfrm>
        </p:spPr>
        <p:txBody>
          <a:bodyPr/>
          <a:lstStyle/>
          <a:p>
            <a:r>
              <a:rPr lang="en-US" sz="3200" dirty="0">
                <a:cs typeface="Calibri" panose="020F0502020204030204" pitchFamily="34" charset="0"/>
              </a:rPr>
              <a:t>Overview</a:t>
            </a:r>
          </a:p>
        </p:txBody>
      </p:sp>
      <p:sp>
        <p:nvSpPr>
          <p:cNvPr id="3" name="Slide Number Placeholder 2">
            <a:extLst>
              <a:ext uri="{FF2B5EF4-FFF2-40B4-BE49-F238E27FC236}">
                <a16:creationId xmlns:a16="http://schemas.microsoft.com/office/drawing/2014/main" id="{E054CAF1-2602-497D-BC76-FCF35F72BE6B}"/>
              </a:ext>
            </a:extLst>
          </p:cNvPr>
          <p:cNvSpPr>
            <a:spLocks noGrp="1"/>
          </p:cNvSpPr>
          <p:nvPr>
            <p:ph type="sldNum" idx="12"/>
          </p:nvPr>
        </p:nvSpPr>
        <p:spPr/>
        <p:txBody>
          <a:bodyPr/>
          <a:lstStyle/>
          <a:p>
            <a:fld id="{DFEDFC9F-C6E9-294A-AFA3-8010CE6D1961}" type="slidenum">
              <a:rPr lang="en-US" smtClean="0"/>
              <a:t>3</a:t>
            </a:fld>
            <a:endParaRPr lang="en-US" dirty="0"/>
          </a:p>
        </p:txBody>
      </p:sp>
      <p:sp>
        <p:nvSpPr>
          <p:cNvPr id="4" name="Content Placeholder 2">
            <a:extLst>
              <a:ext uri="{FF2B5EF4-FFF2-40B4-BE49-F238E27FC236}">
                <a16:creationId xmlns:a16="http://schemas.microsoft.com/office/drawing/2014/main" id="{10A76FDE-6663-B2D6-F179-01C050A3713D}"/>
              </a:ext>
            </a:extLst>
          </p:cNvPr>
          <p:cNvSpPr txBox="1">
            <a:spLocks/>
          </p:cNvSpPr>
          <p:nvPr/>
        </p:nvSpPr>
        <p:spPr>
          <a:xfrm>
            <a:off x="2801981" y="2196131"/>
            <a:ext cx="8678819" cy="24657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State of mpox</a:t>
            </a:r>
          </a:p>
          <a:p>
            <a:r>
              <a:rPr lang="en-US" sz="2400" dirty="0"/>
              <a:t>What 2022 outbreak taught us and what we don’t yet understand</a:t>
            </a:r>
            <a:endParaRPr lang="en-US" sz="2400" baseline="30000" dirty="0"/>
          </a:p>
          <a:p>
            <a:r>
              <a:rPr lang="en-US" sz="2400" dirty="0"/>
              <a:t>Value added: research from PHSKC Sexual Health Clinic</a:t>
            </a:r>
            <a:endParaRPr lang="en-US" sz="2000" dirty="0"/>
          </a:p>
          <a:p>
            <a:r>
              <a:rPr lang="en-US" sz="2400" dirty="0"/>
              <a:t>Lessons learned here and beyond</a:t>
            </a:r>
          </a:p>
          <a:p>
            <a:r>
              <a:rPr lang="en-US" sz="2400" dirty="0"/>
              <a:t>Conclusions</a:t>
            </a:r>
          </a:p>
        </p:txBody>
      </p:sp>
    </p:spTree>
    <p:extLst>
      <p:ext uri="{BB962C8B-B14F-4D97-AF65-F5344CB8AC3E}">
        <p14:creationId xmlns:p14="http://schemas.microsoft.com/office/powerpoint/2010/main" val="4238433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A picture containing chart&#10;&#10;Description automatically generated">
            <a:extLst>
              <a:ext uri="{FF2B5EF4-FFF2-40B4-BE49-F238E27FC236}">
                <a16:creationId xmlns:a16="http://schemas.microsoft.com/office/drawing/2014/main" id="{BBD42E30-1723-4570-8142-2C7042AB12F3}"/>
              </a:ext>
            </a:extLst>
          </p:cNvPr>
          <p:cNvPicPr>
            <a:picLocks noChangeAspect="1"/>
          </p:cNvPicPr>
          <p:nvPr/>
        </p:nvPicPr>
        <p:blipFill>
          <a:blip r:embed="rId2"/>
          <a:stretch>
            <a:fillRect/>
          </a:stretch>
        </p:blipFill>
        <p:spPr>
          <a:xfrm>
            <a:off x="1270742" y="1000039"/>
            <a:ext cx="9482984" cy="5314951"/>
          </a:xfrm>
          <a:prstGeom prst="rect">
            <a:avLst/>
          </a:prstGeom>
          <a:ln>
            <a:noFill/>
          </a:ln>
        </p:spPr>
      </p:pic>
      <p:sp>
        <p:nvSpPr>
          <p:cNvPr id="6" name="TextBox 5">
            <a:extLst>
              <a:ext uri="{FF2B5EF4-FFF2-40B4-BE49-F238E27FC236}">
                <a16:creationId xmlns:a16="http://schemas.microsoft.com/office/drawing/2014/main" id="{6BAECF93-F94E-4391-B4CD-7AF99FE395B7}"/>
              </a:ext>
            </a:extLst>
          </p:cNvPr>
          <p:cNvSpPr txBox="1"/>
          <p:nvPr/>
        </p:nvSpPr>
        <p:spPr>
          <a:xfrm>
            <a:off x="4776223" y="6393591"/>
            <a:ext cx="3481952" cy="276999"/>
          </a:xfrm>
          <a:prstGeom prst="rect">
            <a:avLst/>
          </a:prstGeom>
          <a:noFill/>
        </p:spPr>
        <p:txBody>
          <a:bodyPr wrap="square" rtlCol="0">
            <a:spAutoFit/>
          </a:bodyPr>
          <a:lstStyle/>
          <a:p>
            <a:r>
              <a:rPr lang="en-US" sz="1200" dirty="0"/>
              <a:t>Karmarkar &amp; Cannon, et al. CROI 2023 Abstract 913</a:t>
            </a:r>
          </a:p>
        </p:txBody>
      </p:sp>
      <p:sp>
        <p:nvSpPr>
          <p:cNvPr id="7" name="Title 3">
            <a:extLst>
              <a:ext uri="{FF2B5EF4-FFF2-40B4-BE49-F238E27FC236}">
                <a16:creationId xmlns:a16="http://schemas.microsoft.com/office/drawing/2014/main" id="{4E706220-A91A-47A9-8847-0BDEB1FA456C}"/>
              </a:ext>
            </a:extLst>
          </p:cNvPr>
          <p:cNvSpPr txBox="1">
            <a:spLocks/>
          </p:cNvSpPr>
          <p:nvPr/>
        </p:nvSpPr>
        <p:spPr>
          <a:xfrm>
            <a:off x="297234" y="187410"/>
            <a:ext cx="11430000" cy="685462"/>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No significant difference by race/ethnicity in time to testing or treatment or tecovirimat provision in King County</a:t>
            </a:r>
          </a:p>
        </p:txBody>
      </p:sp>
    </p:spTree>
    <p:extLst>
      <p:ext uri="{BB962C8B-B14F-4D97-AF65-F5344CB8AC3E}">
        <p14:creationId xmlns:p14="http://schemas.microsoft.com/office/powerpoint/2010/main" val="1413563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C4AB-5F25-EEE6-5FFF-25D982E41835}"/>
              </a:ext>
            </a:extLst>
          </p:cNvPr>
          <p:cNvSpPr>
            <a:spLocks noGrp="1"/>
          </p:cNvSpPr>
          <p:nvPr>
            <p:ph type="title"/>
          </p:nvPr>
        </p:nvSpPr>
        <p:spPr>
          <a:xfrm>
            <a:off x="751572" y="121570"/>
            <a:ext cx="10515600" cy="1880485"/>
          </a:xfrm>
        </p:spPr>
        <p:txBody>
          <a:bodyPr>
            <a:normAutofit/>
          </a:bodyPr>
          <a:lstStyle/>
          <a:p>
            <a:r>
              <a:rPr lang="en-US" sz="4000" dirty="0"/>
              <a:t>Asymptomatic and subclinical mpox: an association with modified vaccinia Ankara (MVA) vaccine</a:t>
            </a:r>
          </a:p>
        </p:txBody>
      </p:sp>
      <p:sp>
        <p:nvSpPr>
          <p:cNvPr id="3" name="Text Placeholder 2">
            <a:extLst>
              <a:ext uri="{FF2B5EF4-FFF2-40B4-BE49-F238E27FC236}">
                <a16:creationId xmlns:a16="http://schemas.microsoft.com/office/drawing/2014/main" id="{980D32DD-2F8D-E92C-FAFE-DFE0894EA8D1}"/>
              </a:ext>
            </a:extLst>
          </p:cNvPr>
          <p:cNvSpPr>
            <a:spLocks noGrp="1"/>
          </p:cNvSpPr>
          <p:nvPr>
            <p:ph type="body" idx="1"/>
          </p:nvPr>
        </p:nvSpPr>
        <p:spPr>
          <a:xfrm>
            <a:off x="3480736" y="1442002"/>
            <a:ext cx="8437278" cy="1500187"/>
          </a:xfrm>
        </p:spPr>
        <p:txBody>
          <a:bodyPr/>
          <a:lstStyle/>
          <a:p>
            <a:r>
              <a:rPr lang="en-US" b="1" dirty="0"/>
              <a:t>Matthew Golden</a:t>
            </a:r>
            <a:r>
              <a:rPr lang="en-US" dirty="0"/>
              <a:t>, Olusegun </a:t>
            </a:r>
            <a:r>
              <a:rPr lang="en-US" dirty="0" err="1"/>
              <a:t>Soge</a:t>
            </a:r>
            <a:r>
              <a:rPr lang="en-US" dirty="0"/>
              <a:t>, Margarete Mills, Anna </a:t>
            </a:r>
            <a:r>
              <a:rPr lang="en-US" dirty="0" err="1"/>
              <a:t>Berzklans</a:t>
            </a:r>
            <a:r>
              <a:rPr lang="en-US" dirty="0"/>
              <a:t>, Chase Cannon, Meena Ramchandani, Julie Dombrowski, Eric Chow, Jolene Gov, Alfred Iqbal, Paul Swenson, Alex </a:t>
            </a:r>
            <a:r>
              <a:rPr lang="en-US" dirty="0" err="1"/>
              <a:t>Greninger</a:t>
            </a:r>
            <a:endParaRPr lang="en-US" dirty="0"/>
          </a:p>
        </p:txBody>
      </p:sp>
      <p:sp>
        <p:nvSpPr>
          <p:cNvPr id="4" name="Text Placeholder 2">
            <a:extLst>
              <a:ext uri="{FF2B5EF4-FFF2-40B4-BE49-F238E27FC236}">
                <a16:creationId xmlns:a16="http://schemas.microsoft.com/office/drawing/2014/main" id="{5522A3B4-F383-7109-EC7C-718910369B26}"/>
              </a:ext>
            </a:extLst>
          </p:cNvPr>
          <p:cNvSpPr txBox="1">
            <a:spLocks/>
          </p:cNvSpPr>
          <p:nvPr/>
        </p:nvSpPr>
        <p:spPr>
          <a:xfrm>
            <a:off x="100730" y="2004863"/>
            <a:ext cx="3395245" cy="55517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i="1" dirty="0">
                <a:solidFill>
                  <a:schemeClr val="bg2">
                    <a:lumMod val="25000"/>
                  </a:schemeClr>
                </a:solidFill>
              </a:rPr>
              <a:t>STD</a:t>
            </a:r>
            <a:r>
              <a:rPr lang="en-US" b="1" dirty="0">
                <a:solidFill>
                  <a:schemeClr val="bg2">
                    <a:lumMod val="25000"/>
                  </a:schemeClr>
                </a:solidFill>
              </a:rPr>
              <a:t> 2024 (Forthcoming)</a:t>
            </a:r>
            <a:endParaRPr lang="en-US" dirty="0">
              <a:solidFill>
                <a:schemeClr val="bg2">
                  <a:lumMod val="25000"/>
                </a:schemeClr>
              </a:solidFill>
            </a:endParaRPr>
          </a:p>
        </p:txBody>
      </p:sp>
      <p:sp>
        <p:nvSpPr>
          <p:cNvPr id="5" name="Title 1">
            <a:extLst>
              <a:ext uri="{FF2B5EF4-FFF2-40B4-BE49-F238E27FC236}">
                <a16:creationId xmlns:a16="http://schemas.microsoft.com/office/drawing/2014/main" id="{1C2F1797-DD91-5B28-6069-836FBE192BFF}"/>
              </a:ext>
            </a:extLst>
          </p:cNvPr>
          <p:cNvSpPr txBox="1">
            <a:spLocks/>
          </p:cNvSpPr>
          <p:nvPr/>
        </p:nvSpPr>
        <p:spPr>
          <a:xfrm>
            <a:off x="3327501" y="2885498"/>
            <a:ext cx="8743747" cy="25856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000" dirty="0"/>
              <a:t>The Sexual Health Clinic role in vaccine and treatment access during the 2022 mpox outbreak in King County, Washington</a:t>
            </a:r>
          </a:p>
        </p:txBody>
      </p:sp>
      <p:sp>
        <p:nvSpPr>
          <p:cNvPr id="6" name="Text Placeholder 2">
            <a:extLst>
              <a:ext uri="{FF2B5EF4-FFF2-40B4-BE49-F238E27FC236}">
                <a16:creationId xmlns:a16="http://schemas.microsoft.com/office/drawing/2014/main" id="{C7AEA6B7-43BE-DCBC-1FBF-C0D72108CA55}"/>
              </a:ext>
            </a:extLst>
          </p:cNvPr>
          <p:cNvSpPr txBox="1">
            <a:spLocks/>
          </p:cNvSpPr>
          <p:nvPr/>
        </p:nvSpPr>
        <p:spPr>
          <a:xfrm>
            <a:off x="325252" y="4527146"/>
            <a:ext cx="5770748" cy="150018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dirty="0"/>
              <a:t>Ellora </a:t>
            </a:r>
            <a:r>
              <a:rPr lang="en-US" b="1" dirty="0" err="1"/>
              <a:t>Karmarkar</a:t>
            </a:r>
            <a:r>
              <a:rPr lang="en-US" b="1" dirty="0"/>
              <a:t> &amp; Chase Cannon</a:t>
            </a:r>
            <a:r>
              <a:rPr lang="en-US" dirty="0"/>
              <a:t>,</a:t>
            </a:r>
            <a:r>
              <a:rPr lang="en-US" b="1" dirty="0"/>
              <a:t> </a:t>
            </a:r>
            <a:r>
              <a:rPr lang="en-US" dirty="0"/>
              <a:t>Matthew Golden, Christina Thibault, Kaitlin </a:t>
            </a:r>
            <a:r>
              <a:rPr lang="en-US" dirty="0" err="1"/>
              <a:t>Zinsli</a:t>
            </a:r>
            <a:r>
              <a:rPr lang="en-US" dirty="0"/>
              <a:t>, </a:t>
            </a:r>
            <a:r>
              <a:rPr lang="en-US" dirty="0" err="1"/>
              <a:t>Joong</a:t>
            </a:r>
            <a:r>
              <a:rPr lang="en-US" dirty="0"/>
              <a:t> Kim, </a:t>
            </a:r>
            <a:r>
              <a:rPr lang="en-US" dirty="0" err="1"/>
              <a:t>Sargis</a:t>
            </a:r>
            <a:r>
              <a:rPr lang="en-US" dirty="0"/>
              <a:t> </a:t>
            </a:r>
            <a:r>
              <a:rPr lang="en-US" dirty="0" err="1"/>
              <a:t>Pogosjans</a:t>
            </a:r>
            <a:r>
              <a:rPr lang="en-US" dirty="0"/>
              <a:t>, Eric Chow, Michal Blum, Susannah Herrmann, </a:t>
            </a:r>
            <a:r>
              <a:rPr lang="en-US" dirty="0" err="1"/>
              <a:t>Negusse</a:t>
            </a:r>
            <a:r>
              <a:rPr lang="en-US" dirty="0"/>
              <a:t> </a:t>
            </a:r>
            <a:r>
              <a:rPr lang="en-US" dirty="0" err="1"/>
              <a:t>Ocbamichael</a:t>
            </a:r>
            <a:r>
              <a:rPr lang="en-US" dirty="0"/>
              <a:t>, Meena Ramchandani, Julie Dombrowski</a:t>
            </a:r>
          </a:p>
        </p:txBody>
      </p:sp>
      <p:sp>
        <p:nvSpPr>
          <p:cNvPr id="7" name="Text Placeholder 2">
            <a:extLst>
              <a:ext uri="{FF2B5EF4-FFF2-40B4-BE49-F238E27FC236}">
                <a16:creationId xmlns:a16="http://schemas.microsoft.com/office/drawing/2014/main" id="{4F33301A-AB15-096D-9E11-049B70C4172D}"/>
              </a:ext>
            </a:extLst>
          </p:cNvPr>
          <p:cNvSpPr txBox="1">
            <a:spLocks/>
          </p:cNvSpPr>
          <p:nvPr/>
        </p:nvSpPr>
        <p:spPr>
          <a:xfrm>
            <a:off x="5913120" y="5138411"/>
            <a:ext cx="3395245" cy="55517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i="1" dirty="0">
                <a:solidFill>
                  <a:schemeClr val="bg2">
                    <a:lumMod val="25000"/>
                  </a:schemeClr>
                </a:solidFill>
              </a:rPr>
              <a:t>STD</a:t>
            </a:r>
            <a:r>
              <a:rPr lang="en-US" b="1" dirty="0">
                <a:solidFill>
                  <a:schemeClr val="bg2">
                    <a:lumMod val="25000"/>
                  </a:schemeClr>
                </a:solidFill>
              </a:rPr>
              <a:t> 2024 (Under review)</a:t>
            </a:r>
            <a:endParaRPr lang="en-US" dirty="0">
              <a:solidFill>
                <a:schemeClr val="bg2">
                  <a:lumMod val="25000"/>
                </a:schemeClr>
              </a:solidFill>
            </a:endParaRPr>
          </a:p>
        </p:txBody>
      </p:sp>
    </p:spTree>
    <p:extLst>
      <p:ext uri="{BB962C8B-B14F-4D97-AF65-F5344CB8AC3E}">
        <p14:creationId xmlns:p14="http://schemas.microsoft.com/office/powerpoint/2010/main" val="2658530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ABE9DD-F9E0-4103-AFEC-DBD08F7F6150}"/>
              </a:ext>
            </a:extLst>
          </p:cNvPr>
          <p:cNvPicPr>
            <a:picLocks noChangeAspect="1"/>
          </p:cNvPicPr>
          <p:nvPr/>
        </p:nvPicPr>
        <p:blipFill>
          <a:blip r:embed="rId2">
            <a:alphaModFix amt="35000"/>
          </a:blip>
          <a:stretch>
            <a:fillRect/>
          </a:stretch>
        </p:blipFill>
        <p:spPr>
          <a:xfrm>
            <a:off x="2463910" y="-1"/>
            <a:ext cx="9714874" cy="6238875"/>
          </a:xfrm>
          <a:prstGeom prst="rect">
            <a:avLst/>
          </a:prstGeom>
        </p:spPr>
      </p:pic>
      <p:sp>
        <p:nvSpPr>
          <p:cNvPr id="2" name="Title 1"/>
          <p:cNvSpPr>
            <a:spLocks noGrp="1"/>
          </p:cNvSpPr>
          <p:nvPr>
            <p:ph type="title"/>
          </p:nvPr>
        </p:nvSpPr>
        <p:spPr>
          <a:xfrm>
            <a:off x="70306" y="2213800"/>
            <a:ext cx="2321033" cy="1520000"/>
          </a:xfrm>
        </p:spPr>
        <p:txBody>
          <a:bodyPr vert="horz" lIns="91440" tIns="45720" rIns="91440" bIns="45720" rtlCol="0" anchor="ctr">
            <a:normAutofit/>
          </a:bodyPr>
          <a:lstStyle/>
          <a:p>
            <a:r>
              <a:rPr lang="en-US" sz="3200" b="1" kern="1200" dirty="0">
                <a:latin typeface="+mj-lt"/>
                <a:ea typeface="+mj-ea"/>
                <a:cs typeface="+mj-cs"/>
              </a:rPr>
              <a:t>Conclusions</a:t>
            </a:r>
          </a:p>
        </p:txBody>
      </p:sp>
      <p:sp>
        <p:nvSpPr>
          <p:cNvPr id="12" name="Content Placeholder 2">
            <a:extLst>
              <a:ext uri="{FF2B5EF4-FFF2-40B4-BE49-F238E27FC236}">
                <a16:creationId xmlns:a16="http://schemas.microsoft.com/office/drawing/2014/main" id="{7EE2D3B8-B40B-4AAE-95E7-240B5D1E6CA1}"/>
              </a:ext>
            </a:extLst>
          </p:cNvPr>
          <p:cNvSpPr txBox="1">
            <a:spLocks/>
          </p:cNvSpPr>
          <p:nvPr/>
        </p:nvSpPr>
        <p:spPr>
          <a:xfrm>
            <a:off x="2682672" y="285750"/>
            <a:ext cx="9277349" cy="608647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The 2022-2023 mpox pandemic led to the most widespread and sustained human-human transmission in history</a:t>
            </a:r>
          </a:p>
          <a:p>
            <a:r>
              <a:rPr lang="en-US" b="1" dirty="0"/>
              <a:t>It taught us a lot, but many questions remain</a:t>
            </a:r>
          </a:p>
          <a:p>
            <a:pPr lvl="1"/>
            <a:r>
              <a:rPr lang="en-US" dirty="0"/>
              <a:t>Rapid spread through sexual networks</a:t>
            </a:r>
          </a:p>
          <a:p>
            <a:pPr lvl="1"/>
            <a:r>
              <a:rPr lang="en-US" dirty="0"/>
              <a:t>Mpox is an AIDS-defining illness</a:t>
            </a:r>
          </a:p>
          <a:p>
            <a:pPr lvl="1"/>
            <a:r>
              <a:rPr lang="en-US" dirty="0"/>
              <a:t>Pre- and asymptomatic (subclinical) infection happens</a:t>
            </a:r>
          </a:p>
          <a:p>
            <a:pPr lvl="1"/>
            <a:r>
              <a:rPr lang="en-US" dirty="0"/>
              <a:t>MVA is effective for preventing and attenuating mpox</a:t>
            </a:r>
          </a:p>
          <a:p>
            <a:pPr lvl="1"/>
            <a:r>
              <a:rPr lang="en-US" dirty="0"/>
              <a:t>Sexual health clinics (and public health) played an essential role in mpox vaccination and treatment scale-up</a:t>
            </a:r>
          </a:p>
          <a:p>
            <a:r>
              <a:rPr lang="en-US" b="1" dirty="0"/>
              <a:t>Clinical diagnosis of mpox can support early tecovirimat initiation, especially for PWH</a:t>
            </a:r>
          </a:p>
          <a:p>
            <a:r>
              <a:rPr lang="en-US" b="1" dirty="0"/>
              <a:t>Tecovirimat shortens time to symptom improvement by nearly 1 week in severe mpox</a:t>
            </a:r>
          </a:p>
          <a:p>
            <a:r>
              <a:rPr lang="en-US" b="1" dirty="0"/>
              <a:t>Equity-focused approach is still needed to expand access to vaccination and treatment in US and globally</a:t>
            </a:r>
          </a:p>
        </p:txBody>
      </p:sp>
    </p:spTree>
    <p:extLst>
      <p:ext uri="{BB962C8B-B14F-4D97-AF65-F5344CB8AC3E}">
        <p14:creationId xmlns:p14="http://schemas.microsoft.com/office/powerpoint/2010/main" val="368167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8248ED-4305-9E4D-87E2-2B7B652DE075}"/>
              </a:ext>
            </a:extLst>
          </p:cNvPr>
          <p:cNvSpPr txBox="1"/>
          <p:nvPr/>
        </p:nvSpPr>
        <p:spPr>
          <a:xfrm>
            <a:off x="7004387" y="2731501"/>
            <a:ext cx="5994400" cy="923330"/>
          </a:xfrm>
          <a:prstGeom prst="rect">
            <a:avLst/>
          </a:prstGeom>
          <a:noFill/>
        </p:spPr>
        <p:txBody>
          <a:bodyPr wrap="square" rtlCol="0">
            <a:spAutoFit/>
          </a:bodyPr>
          <a:lstStyle/>
          <a:p>
            <a:pPr algn="ctr"/>
            <a:r>
              <a:rPr lang="en-US" sz="5400" b="1" i="1" dirty="0"/>
              <a:t>Thank you!</a:t>
            </a:r>
          </a:p>
        </p:txBody>
      </p:sp>
      <p:sp>
        <p:nvSpPr>
          <p:cNvPr id="3" name="TextBox 2">
            <a:extLst>
              <a:ext uri="{FF2B5EF4-FFF2-40B4-BE49-F238E27FC236}">
                <a16:creationId xmlns:a16="http://schemas.microsoft.com/office/drawing/2014/main" id="{C6826E2F-A571-F5C9-98BC-ECD380B37112}"/>
              </a:ext>
            </a:extLst>
          </p:cNvPr>
          <p:cNvSpPr txBox="1"/>
          <p:nvPr/>
        </p:nvSpPr>
        <p:spPr>
          <a:xfrm>
            <a:off x="6499028" y="3295354"/>
            <a:ext cx="6654800" cy="1261884"/>
          </a:xfrm>
          <a:prstGeom prst="rect">
            <a:avLst/>
          </a:prstGeom>
          <a:noFill/>
        </p:spPr>
        <p:txBody>
          <a:bodyPr wrap="square">
            <a:spAutoFit/>
          </a:bodyPr>
          <a:lstStyle/>
          <a:p>
            <a:pPr algn="ctr"/>
            <a:endParaRPr lang="en-US" sz="2000" dirty="0">
              <a:latin typeface="Calibri" panose="020F0502020204030204" pitchFamily="34" charset="0"/>
              <a:cs typeface="Calibri" panose="020F0502020204030204" pitchFamily="34" charset="0"/>
            </a:endParaRPr>
          </a:p>
          <a:p>
            <a:pPr algn="ctr"/>
            <a:r>
              <a:rPr lang="en-US" sz="2800" b="1" dirty="0">
                <a:latin typeface="Calibri" panose="020F0502020204030204" pitchFamily="34" charset="0"/>
                <a:cs typeface="Calibri" panose="020F0502020204030204" pitchFamily="34" charset="0"/>
              </a:rPr>
              <a:t>Chase Cannon</a:t>
            </a:r>
          </a:p>
          <a:p>
            <a:pPr algn="ctr"/>
            <a:r>
              <a:rPr lang="en-US" sz="2800" b="1"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ccannon5@uw.edu</a:t>
            </a:r>
            <a:endParaRPr lang="en-US" sz="2800" b="1" dirty="0">
              <a:latin typeface="Calibri" panose="020F0502020204030204" pitchFamily="34" charset="0"/>
              <a:cs typeface="Calibri" panose="020F0502020204030204" pitchFamily="34" charset="0"/>
            </a:endParaRPr>
          </a:p>
        </p:txBody>
      </p:sp>
      <p:sp>
        <p:nvSpPr>
          <p:cNvPr id="7" name="Content Placeholder 5">
            <a:extLst>
              <a:ext uri="{FF2B5EF4-FFF2-40B4-BE49-F238E27FC236}">
                <a16:creationId xmlns:a16="http://schemas.microsoft.com/office/drawing/2014/main" id="{E49B596B-9D03-4B90-B15B-5DCAB941CEB9}"/>
              </a:ext>
            </a:extLst>
          </p:cNvPr>
          <p:cNvSpPr txBox="1">
            <a:spLocks/>
          </p:cNvSpPr>
          <p:nvPr/>
        </p:nvSpPr>
        <p:spPr>
          <a:xfrm>
            <a:off x="184826" y="313100"/>
            <a:ext cx="4060927" cy="440823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b="1" dirty="0"/>
              <a:t>Acknowledgements</a:t>
            </a:r>
          </a:p>
          <a:p>
            <a:pPr marL="0" indent="0" algn="ctr">
              <a:lnSpc>
                <a:spcPct val="110000"/>
              </a:lnSpc>
              <a:buNone/>
            </a:pPr>
            <a:r>
              <a:rPr lang="en-US" dirty="0"/>
              <a:t>Ellora Karmarkar</a:t>
            </a:r>
          </a:p>
          <a:p>
            <a:pPr marL="0" indent="0" algn="ctr">
              <a:lnSpc>
                <a:spcPct val="110000"/>
              </a:lnSpc>
              <a:buNone/>
            </a:pPr>
            <a:r>
              <a:rPr lang="en-US" dirty="0"/>
              <a:t>Meena Ramchandani</a:t>
            </a:r>
          </a:p>
          <a:p>
            <a:pPr marL="0" indent="0" algn="ctr">
              <a:lnSpc>
                <a:spcPct val="110000"/>
              </a:lnSpc>
              <a:buNone/>
            </a:pPr>
            <a:r>
              <a:rPr lang="en-US" dirty="0"/>
              <a:t>Julie Dombrowski</a:t>
            </a:r>
          </a:p>
          <a:p>
            <a:pPr marL="0" indent="0" algn="ctr">
              <a:lnSpc>
                <a:spcPct val="110000"/>
              </a:lnSpc>
              <a:buNone/>
            </a:pPr>
            <a:r>
              <a:rPr lang="en-US" dirty="0"/>
              <a:t>Christina Thibault</a:t>
            </a:r>
          </a:p>
          <a:p>
            <a:pPr marL="0" indent="0" algn="ctr">
              <a:lnSpc>
                <a:spcPct val="110000"/>
              </a:lnSpc>
              <a:buNone/>
            </a:pPr>
            <a:r>
              <a:rPr lang="en-US" dirty="0"/>
              <a:t>Matt Golden </a:t>
            </a:r>
          </a:p>
          <a:p>
            <a:pPr marL="0" indent="0" algn="ctr">
              <a:lnSpc>
                <a:spcPct val="110000"/>
              </a:lnSpc>
              <a:buNone/>
            </a:pPr>
            <a:r>
              <a:rPr lang="en-US" dirty="0"/>
              <a:t>PHSKC SHC staff</a:t>
            </a:r>
          </a:p>
          <a:p>
            <a:pPr marL="0" indent="0" algn="ctr">
              <a:lnSpc>
                <a:spcPct val="110000"/>
              </a:lnSpc>
              <a:buNone/>
            </a:pPr>
            <a:br>
              <a:rPr lang="en-US" dirty="0"/>
            </a:br>
            <a:r>
              <a:rPr lang="en-US" i="1" dirty="0"/>
              <a:t>Community and patients affected by mpox</a:t>
            </a:r>
          </a:p>
          <a:p>
            <a:pPr algn="ctr">
              <a:lnSpc>
                <a:spcPct val="150000"/>
              </a:lnSpc>
            </a:pPr>
            <a:endParaRPr lang="en-US" b="1" dirty="0"/>
          </a:p>
        </p:txBody>
      </p:sp>
      <p:pic>
        <p:nvPicPr>
          <p:cNvPr id="2" name="Picture 1">
            <a:extLst>
              <a:ext uri="{FF2B5EF4-FFF2-40B4-BE49-F238E27FC236}">
                <a16:creationId xmlns:a16="http://schemas.microsoft.com/office/drawing/2014/main" id="{5263165E-1A31-E43A-244A-64CC524E7B47}"/>
              </a:ext>
            </a:extLst>
          </p:cNvPr>
          <p:cNvPicPr>
            <a:picLocks noChangeAspect="1"/>
          </p:cNvPicPr>
          <p:nvPr/>
        </p:nvPicPr>
        <p:blipFill>
          <a:blip r:embed="rId4"/>
          <a:stretch>
            <a:fillRect/>
          </a:stretch>
        </p:blipFill>
        <p:spPr>
          <a:xfrm>
            <a:off x="7510533" y="1281969"/>
            <a:ext cx="1065906" cy="1065906"/>
          </a:xfrm>
          <a:prstGeom prst="rect">
            <a:avLst/>
          </a:prstGeom>
        </p:spPr>
      </p:pic>
      <p:pic>
        <p:nvPicPr>
          <p:cNvPr id="4" name="Picture 3">
            <a:extLst>
              <a:ext uri="{FF2B5EF4-FFF2-40B4-BE49-F238E27FC236}">
                <a16:creationId xmlns:a16="http://schemas.microsoft.com/office/drawing/2014/main" id="{476D83E4-FC7C-9E92-E75A-075431845EEE}"/>
              </a:ext>
            </a:extLst>
          </p:cNvPr>
          <p:cNvPicPr>
            <a:picLocks noChangeAspect="1"/>
          </p:cNvPicPr>
          <p:nvPr/>
        </p:nvPicPr>
        <p:blipFill>
          <a:blip r:embed="rId5"/>
          <a:stretch>
            <a:fillRect/>
          </a:stretch>
        </p:blipFill>
        <p:spPr>
          <a:xfrm>
            <a:off x="9063004" y="316535"/>
            <a:ext cx="1065906" cy="1065906"/>
          </a:xfrm>
          <a:prstGeom prst="rect">
            <a:avLst/>
          </a:prstGeom>
        </p:spPr>
      </p:pic>
      <p:pic>
        <p:nvPicPr>
          <p:cNvPr id="5" name="Picture 4">
            <a:extLst>
              <a:ext uri="{FF2B5EF4-FFF2-40B4-BE49-F238E27FC236}">
                <a16:creationId xmlns:a16="http://schemas.microsoft.com/office/drawing/2014/main" id="{51343BB5-707D-F008-1BA2-2316A37AE7F3}"/>
              </a:ext>
            </a:extLst>
          </p:cNvPr>
          <p:cNvPicPr>
            <a:picLocks noChangeAspect="1"/>
          </p:cNvPicPr>
          <p:nvPr/>
        </p:nvPicPr>
        <p:blipFill>
          <a:blip r:embed="rId6"/>
          <a:stretch>
            <a:fillRect/>
          </a:stretch>
        </p:blipFill>
        <p:spPr>
          <a:xfrm>
            <a:off x="7477953" y="159219"/>
            <a:ext cx="1065906" cy="1065906"/>
          </a:xfrm>
          <a:prstGeom prst="rect">
            <a:avLst/>
          </a:prstGeom>
        </p:spPr>
      </p:pic>
      <p:pic>
        <p:nvPicPr>
          <p:cNvPr id="8" name="Picture 7">
            <a:extLst>
              <a:ext uri="{FF2B5EF4-FFF2-40B4-BE49-F238E27FC236}">
                <a16:creationId xmlns:a16="http://schemas.microsoft.com/office/drawing/2014/main" id="{F918C7AF-23EA-9F2C-F768-5815D2262F75}"/>
              </a:ext>
            </a:extLst>
          </p:cNvPr>
          <p:cNvPicPr>
            <a:picLocks noChangeAspect="1"/>
          </p:cNvPicPr>
          <p:nvPr/>
        </p:nvPicPr>
        <p:blipFill>
          <a:blip r:embed="rId7"/>
          <a:stretch>
            <a:fillRect/>
          </a:stretch>
        </p:blipFill>
        <p:spPr>
          <a:xfrm>
            <a:off x="5643975" y="2387998"/>
            <a:ext cx="1065906" cy="1065906"/>
          </a:xfrm>
          <a:prstGeom prst="rect">
            <a:avLst/>
          </a:prstGeom>
        </p:spPr>
      </p:pic>
      <p:pic>
        <p:nvPicPr>
          <p:cNvPr id="9" name="Picture 8">
            <a:extLst>
              <a:ext uri="{FF2B5EF4-FFF2-40B4-BE49-F238E27FC236}">
                <a16:creationId xmlns:a16="http://schemas.microsoft.com/office/drawing/2014/main" id="{523B76DF-4454-D692-B2E8-96F706BD89BA}"/>
              </a:ext>
            </a:extLst>
          </p:cNvPr>
          <p:cNvPicPr>
            <a:picLocks noChangeAspect="1"/>
          </p:cNvPicPr>
          <p:nvPr/>
        </p:nvPicPr>
        <p:blipFill>
          <a:blip r:embed="rId8"/>
          <a:stretch>
            <a:fillRect/>
          </a:stretch>
        </p:blipFill>
        <p:spPr>
          <a:xfrm>
            <a:off x="5938481" y="159219"/>
            <a:ext cx="1065906" cy="1065906"/>
          </a:xfrm>
          <a:prstGeom prst="rect">
            <a:avLst/>
          </a:prstGeom>
        </p:spPr>
      </p:pic>
      <p:pic>
        <p:nvPicPr>
          <p:cNvPr id="10" name="Picture 9">
            <a:extLst>
              <a:ext uri="{FF2B5EF4-FFF2-40B4-BE49-F238E27FC236}">
                <a16:creationId xmlns:a16="http://schemas.microsoft.com/office/drawing/2014/main" id="{71C48DC0-9ABF-4113-07D1-97FCAD63A007}"/>
              </a:ext>
            </a:extLst>
          </p:cNvPr>
          <p:cNvPicPr>
            <a:picLocks noChangeAspect="1"/>
          </p:cNvPicPr>
          <p:nvPr/>
        </p:nvPicPr>
        <p:blipFill>
          <a:blip r:embed="rId9"/>
          <a:stretch>
            <a:fillRect/>
          </a:stretch>
        </p:blipFill>
        <p:spPr>
          <a:xfrm>
            <a:off x="10730961" y="313100"/>
            <a:ext cx="1065906" cy="1065906"/>
          </a:xfrm>
          <a:prstGeom prst="rect">
            <a:avLst/>
          </a:prstGeom>
        </p:spPr>
      </p:pic>
      <p:pic>
        <p:nvPicPr>
          <p:cNvPr id="11" name="Picture 10">
            <a:extLst>
              <a:ext uri="{FF2B5EF4-FFF2-40B4-BE49-F238E27FC236}">
                <a16:creationId xmlns:a16="http://schemas.microsoft.com/office/drawing/2014/main" id="{5EB87F3C-B0E7-D543-0661-701B1C37F8EC}"/>
              </a:ext>
            </a:extLst>
          </p:cNvPr>
          <p:cNvPicPr>
            <a:picLocks noChangeAspect="1"/>
          </p:cNvPicPr>
          <p:nvPr/>
        </p:nvPicPr>
        <p:blipFill>
          <a:blip r:embed="rId10"/>
          <a:stretch>
            <a:fillRect/>
          </a:stretch>
        </p:blipFill>
        <p:spPr>
          <a:xfrm>
            <a:off x="10740863" y="1603473"/>
            <a:ext cx="1065906" cy="1065906"/>
          </a:xfrm>
          <a:prstGeom prst="rect">
            <a:avLst/>
          </a:prstGeom>
        </p:spPr>
      </p:pic>
      <p:pic>
        <p:nvPicPr>
          <p:cNvPr id="12" name="Picture 11">
            <a:extLst>
              <a:ext uri="{FF2B5EF4-FFF2-40B4-BE49-F238E27FC236}">
                <a16:creationId xmlns:a16="http://schemas.microsoft.com/office/drawing/2014/main" id="{B8751E77-DB2B-C063-3E8E-3E5856285029}"/>
              </a:ext>
            </a:extLst>
          </p:cNvPr>
          <p:cNvPicPr>
            <a:picLocks noChangeAspect="1"/>
          </p:cNvPicPr>
          <p:nvPr/>
        </p:nvPicPr>
        <p:blipFill>
          <a:blip r:embed="rId11"/>
          <a:stretch>
            <a:fillRect/>
          </a:stretch>
        </p:blipFill>
        <p:spPr>
          <a:xfrm>
            <a:off x="9063004" y="1574254"/>
            <a:ext cx="1053097" cy="1053097"/>
          </a:xfrm>
          <a:prstGeom prst="rect">
            <a:avLst/>
          </a:prstGeom>
        </p:spPr>
      </p:pic>
      <p:pic>
        <p:nvPicPr>
          <p:cNvPr id="13" name="Picture 12">
            <a:extLst>
              <a:ext uri="{FF2B5EF4-FFF2-40B4-BE49-F238E27FC236}">
                <a16:creationId xmlns:a16="http://schemas.microsoft.com/office/drawing/2014/main" id="{7C3B1A3E-545A-DB4A-31F7-62C0BC4D81D6}"/>
              </a:ext>
            </a:extLst>
          </p:cNvPr>
          <p:cNvPicPr>
            <a:picLocks noChangeAspect="1"/>
          </p:cNvPicPr>
          <p:nvPr/>
        </p:nvPicPr>
        <p:blipFill rotWithShape="1">
          <a:blip r:embed="rId12"/>
          <a:srcRect t="7214" b="19091"/>
          <a:stretch/>
        </p:blipFill>
        <p:spPr>
          <a:xfrm>
            <a:off x="4328754" y="2408520"/>
            <a:ext cx="1032926" cy="1065907"/>
          </a:xfrm>
          <a:prstGeom prst="rect">
            <a:avLst/>
          </a:prstGeom>
        </p:spPr>
      </p:pic>
      <p:pic>
        <p:nvPicPr>
          <p:cNvPr id="14" name="Picture 13">
            <a:extLst>
              <a:ext uri="{FF2B5EF4-FFF2-40B4-BE49-F238E27FC236}">
                <a16:creationId xmlns:a16="http://schemas.microsoft.com/office/drawing/2014/main" id="{05FD7467-EC39-7188-C119-B1AA69B8EE64}"/>
              </a:ext>
            </a:extLst>
          </p:cNvPr>
          <p:cNvPicPr>
            <a:picLocks noChangeAspect="1"/>
          </p:cNvPicPr>
          <p:nvPr/>
        </p:nvPicPr>
        <p:blipFill rotWithShape="1">
          <a:blip r:embed="rId13"/>
          <a:srcRect b="7440"/>
          <a:stretch/>
        </p:blipFill>
        <p:spPr>
          <a:xfrm>
            <a:off x="4389843" y="3550797"/>
            <a:ext cx="958346" cy="1099939"/>
          </a:xfrm>
          <a:prstGeom prst="rect">
            <a:avLst/>
          </a:prstGeom>
        </p:spPr>
      </p:pic>
      <p:pic>
        <p:nvPicPr>
          <p:cNvPr id="15" name="Picture 14">
            <a:extLst>
              <a:ext uri="{FF2B5EF4-FFF2-40B4-BE49-F238E27FC236}">
                <a16:creationId xmlns:a16="http://schemas.microsoft.com/office/drawing/2014/main" id="{8377C35E-6279-47B9-4EBE-5C6CAE6CBEE6}"/>
              </a:ext>
            </a:extLst>
          </p:cNvPr>
          <p:cNvPicPr>
            <a:picLocks noChangeAspect="1"/>
          </p:cNvPicPr>
          <p:nvPr/>
        </p:nvPicPr>
        <p:blipFill rotWithShape="1">
          <a:blip r:embed="rId14"/>
          <a:srcRect l="6562" r="5076"/>
          <a:stretch/>
        </p:blipFill>
        <p:spPr>
          <a:xfrm>
            <a:off x="4393915" y="1325747"/>
            <a:ext cx="941862" cy="1044588"/>
          </a:xfrm>
          <a:prstGeom prst="rect">
            <a:avLst/>
          </a:prstGeom>
        </p:spPr>
      </p:pic>
      <p:pic>
        <p:nvPicPr>
          <p:cNvPr id="16" name="Picture 15">
            <a:extLst>
              <a:ext uri="{FF2B5EF4-FFF2-40B4-BE49-F238E27FC236}">
                <a16:creationId xmlns:a16="http://schemas.microsoft.com/office/drawing/2014/main" id="{B84D2616-C92B-429C-A9C9-1C451BE07977}"/>
              </a:ext>
            </a:extLst>
          </p:cNvPr>
          <p:cNvPicPr>
            <a:picLocks noChangeAspect="1"/>
          </p:cNvPicPr>
          <p:nvPr/>
        </p:nvPicPr>
        <p:blipFill>
          <a:blip r:embed="rId15"/>
          <a:stretch>
            <a:fillRect/>
          </a:stretch>
        </p:blipFill>
        <p:spPr>
          <a:xfrm>
            <a:off x="5632378" y="3506726"/>
            <a:ext cx="1077503" cy="1077503"/>
          </a:xfrm>
          <a:prstGeom prst="rect">
            <a:avLst/>
          </a:prstGeom>
        </p:spPr>
      </p:pic>
      <p:pic>
        <p:nvPicPr>
          <p:cNvPr id="17" name="Picture 16">
            <a:extLst>
              <a:ext uri="{FF2B5EF4-FFF2-40B4-BE49-F238E27FC236}">
                <a16:creationId xmlns:a16="http://schemas.microsoft.com/office/drawing/2014/main" id="{888F13C1-381B-A6A0-9397-C2C20DE6BC8D}"/>
              </a:ext>
            </a:extLst>
          </p:cNvPr>
          <p:cNvPicPr>
            <a:picLocks noChangeAspect="1"/>
          </p:cNvPicPr>
          <p:nvPr/>
        </p:nvPicPr>
        <p:blipFill rotWithShape="1">
          <a:blip r:embed="rId16"/>
          <a:srcRect b="16547"/>
          <a:stretch/>
        </p:blipFill>
        <p:spPr>
          <a:xfrm>
            <a:off x="6994070" y="3499730"/>
            <a:ext cx="1032925" cy="1077503"/>
          </a:xfrm>
          <a:prstGeom prst="rect">
            <a:avLst/>
          </a:prstGeom>
        </p:spPr>
      </p:pic>
      <p:pic>
        <p:nvPicPr>
          <p:cNvPr id="22" name="Picture 21" descr="A person smiling at the camera&#10;&#10;Description automatically generated">
            <a:extLst>
              <a:ext uri="{FF2B5EF4-FFF2-40B4-BE49-F238E27FC236}">
                <a16:creationId xmlns:a16="http://schemas.microsoft.com/office/drawing/2014/main" id="{8CAF2A1D-5D0C-F5C7-D79A-46D0B43FD7D6}"/>
              </a:ext>
            </a:extLst>
          </p:cNvPr>
          <p:cNvPicPr>
            <a:picLocks noChangeAspect="1"/>
          </p:cNvPicPr>
          <p:nvPr/>
        </p:nvPicPr>
        <p:blipFill>
          <a:blip r:embed="rId17"/>
          <a:stretch>
            <a:fillRect/>
          </a:stretch>
        </p:blipFill>
        <p:spPr>
          <a:xfrm>
            <a:off x="7010561" y="2408520"/>
            <a:ext cx="1032925" cy="1020480"/>
          </a:xfrm>
          <a:prstGeom prst="rect">
            <a:avLst/>
          </a:prstGeom>
        </p:spPr>
      </p:pic>
      <p:pic>
        <p:nvPicPr>
          <p:cNvPr id="24" name="Picture 23">
            <a:extLst>
              <a:ext uri="{FF2B5EF4-FFF2-40B4-BE49-F238E27FC236}">
                <a16:creationId xmlns:a16="http://schemas.microsoft.com/office/drawing/2014/main" id="{6F55B10E-4223-78B1-56B9-2A62F9278AF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78504" y="1253483"/>
            <a:ext cx="829978" cy="1036831"/>
          </a:xfrm>
          <a:prstGeom prst="rect">
            <a:avLst/>
          </a:prstGeom>
        </p:spPr>
      </p:pic>
      <p:pic>
        <p:nvPicPr>
          <p:cNvPr id="25" name="Picture 24">
            <a:extLst>
              <a:ext uri="{FF2B5EF4-FFF2-40B4-BE49-F238E27FC236}">
                <a16:creationId xmlns:a16="http://schemas.microsoft.com/office/drawing/2014/main" id="{99D04B43-405F-E284-8CC4-EC6FD0B0A070}"/>
              </a:ext>
            </a:extLst>
          </p:cNvPr>
          <p:cNvPicPr>
            <a:picLocks noChangeAspect="1"/>
          </p:cNvPicPr>
          <p:nvPr/>
        </p:nvPicPr>
        <p:blipFill>
          <a:blip r:embed="rId19"/>
          <a:stretch>
            <a:fillRect/>
          </a:stretch>
        </p:blipFill>
        <p:spPr>
          <a:xfrm>
            <a:off x="4389843" y="16303"/>
            <a:ext cx="941862" cy="1290351"/>
          </a:xfrm>
          <a:prstGeom prst="rect">
            <a:avLst/>
          </a:prstGeom>
        </p:spPr>
      </p:pic>
    </p:spTree>
    <p:extLst>
      <p:ext uri="{BB962C8B-B14F-4D97-AF65-F5344CB8AC3E}">
        <p14:creationId xmlns:p14="http://schemas.microsoft.com/office/powerpoint/2010/main" val="351061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39CF-03A2-DF65-78C4-918938F0D62A}"/>
              </a:ext>
            </a:extLst>
          </p:cNvPr>
          <p:cNvSpPr>
            <a:spLocks noGrp="1"/>
          </p:cNvSpPr>
          <p:nvPr>
            <p:ph type="title"/>
          </p:nvPr>
        </p:nvSpPr>
        <p:spPr>
          <a:xfrm>
            <a:off x="139959" y="374650"/>
            <a:ext cx="2536797" cy="1790052"/>
          </a:xfrm>
        </p:spPr>
        <p:txBody>
          <a:bodyPr>
            <a:normAutofit fontScale="90000"/>
          </a:bodyPr>
          <a:lstStyle/>
          <a:p>
            <a:r>
              <a:rPr lang="en-US" b="1" dirty="0"/>
              <a:t>Global </a:t>
            </a:r>
            <a:r>
              <a:rPr lang="en-US" b="1" dirty="0" err="1"/>
              <a:t>mpox</a:t>
            </a:r>
            <a:r>
              <a:rPr lang="en-US" b="1" dirty="0"/>
              <a:t> cases</a:t>
            </a:r>
          </a:p>
        </p:txBody>
      </p:sp>
      <p:pic>
        <p:nvPicPr>
          <p:cNvPr id="4" name="Picture 3">
            <a:extLst>
              <a:ext uri="{FF2B5EF4-FFF2-40B4-BE49-F238E27FC236}">
                <a16:creationId xmlns:a16="http://schemas.microsoft.com/office/drawing/2014/main" id="{FDFEB3BD-41AE-628D-D5BC-E9BEB033AAD1}"/>
              </a:ext>
            </a:extLst>
          </p:cNvPr>
          <p:cNvPicPr>
            <a:picLocks noChangeAspect="1"/>
          </p:cNvPicPr>
          <p:nvPr/>
        </p:nvPicPr>
        <p:blipFill>
          <a:blip r:embed="rId3"/>
          <a:srcRect/>
          <a:stretch/>
        </p:blipFill>
        <p:spPr>
          <a:xfrm>
            <a:off x="2864278" y="341319"/>
            <a:ext cx="9117745" cy="5044085"/>
          </a:xfrm>
          <a:prstGeom prst="rect">
            <a:avLst/>
          </a:prstGeom>
        </p:spPr>
      </p:pic>
      <p:pic>
        <p:nvPicPr>
          <p:cNvPr id="6" name="Picture 5">
            <a:extLst>
              <a:ext uri="{FF2B5EF4-FFF2-40B4-BE49-F238E27FC236}">
                <a16:creationId xmlns:a16="http://schemas.microsoft.com/office/drawing/2014/main" id="{150305CB-90BA-FF34-6A7D-C184E1BA45C9}"/>
              </a:ext>
            </a:extLst>
          </p:cNvPr>
          <p:cNvPicPr>
            <a:picLocks noChangeAspect="1"/>
          </p:cNvPicPr>
          <p:nvPr/>
        </p:nvPicPr>
        <p:blipFill>
          <a:blip r:embed="rId4"/>
          <a:stretch>
            <a:fillRect/>
          </a:stretch>
        </p:blipFill>
        <p:spPr>
          <a:xfrm>
            <a:off x="3797300" y="5445632"/>
            <a:ext cx="7772400" cy="717043"/>
          </a:xfrm>
          <a:prstGeom prst="rect">
            <a:avLst/>
          </a:prstGeom>
        </p:spPr>
      </p:pic>
      <p:sp>
        <p:nvSpPr>
          <p:cNvPr id="8" name="TextBox 7">
            <a:extLst>
              <a:ext uri="{FF2B5EF4-FFF2-40B4-BE49-F238E27FC236}">
                <a16:creationId xmlns:a16="http://schemas.microsoft.com/office/drawing/2014/main" id="{372A6C79-9BF4-EA88-998C-3414FD48B7F7}"/>
              </a:ext>
            </a:extLst>
          </p:cNvPr>
          <p:cNvSpPr txBox="1"/>
          <p:nvPr/>
        </p:nvSpPr>
        <p:spPr>
          <a:xfrm>
            <a:off x="5177479" y="6423019"/>
            <a:ext cx="2387600" cy="307777"/>
          </a:xfrm>
          <a:prstGeom prst="rect">
            <a:avLst/>
          </a:prstGeom>
          <a:noFill/>
        </p:spPr>
        <p:txBody>
          <a:bodyPr wrap="square" rtlCol="0">
            <a:spAutoFit/>
          </a:bodyPr>
          <a:lstStyle/>
          <a:p>
            <a:r>
              <a:rPr lang="en-US" sz="1400" dirty="0" err="1"/>
              <a:t>cdc.gov</a:t>
            </a:r>
            <a:r>
              <a:rPr lang="en-US" sz="1400" dirty="0"/>
              <a:t>; as of 27 Jan 2024</a:t>
            </a:r>
          </a:p>
        </p:txBody>
      </p:sp>
      <p:sp>
        <p:nvSpPr>
          <p:cNvPr id="3" name="TextBox 2">
            <a:extLst>
              <a:ext uri="{FF2B5EF4-FFF2-40B4-BE49-F238E27FC236}">
                <a16:creationId xmlns:a16="http://schemas.microsoft.com/office/drawing/2014/main" id="{FF3169D5-6261-AF64-E736-914963C88BF6}"/>
              </a:ext>
            </a:extLst>
          </p:cNvPr>
          <p:cNvSpPr txBox="1"/>
          <p:nvPr/>
        </p:nvSpPr>
        <p:spPr>
          <a:xfrm>
            <a:off x="41275" y="2863362"/>
            <a:ext cx="2963561" cy="1569660"/>
          </a:xfrm>
          <a:prstGeom prst="rect">
            <a:avLst/>
          </a:prstGeom>
          <a:noFill/>
        </p:spPr>
        <p:txBody>
          <a:bodyPr wrap="square" rtlCol="0">
            <a:spAutoFit/>
          </a:bodyPr>
          <a:lstStyle/>
          <a:p>
            <a:pPr algn="ctr"/>
            <a:r>
              <a:rPr lang="en-US" sz="2400" b="1" i="1" u="sng" dirty="0">
                <a:solidFill>
                  <a:srgbClr val="C00000"/>
                </a:solidFill>
              </a:rPr>
              <a:t>92,546 cases</a:t>
            </a:r>
          </a:p>
          <a:p>
            <a:r>
              <a:rPr lang="en-US" sz="2400" b="1" i="1" dirty="0">
                <a:solidFill>
                  <a:srgbClr val="C00000"/>
                </a:solidFill>
              </a:rPr>
              <a:t> </a:t>
            </a:r>
          </a:p>
          <a:p>
            <a:pPr algn="ctr"/>
            <a:r>
              <a:rPr lang="en-US" sz="2400" b="1" i="1" dirty="0">
                <a:solidFill>
                  <a:srgbClr val="C00000"/>
                </a:solidFill>
              </a:rPr>
              <a:t>2% in endemic</a:t>
            </a:r>
          </a:p>
          <a:p>
            <a:pPr algn="ctr"/>
            <a:r>
              <a:rPr lang="en-US" sz="2400" b="1" i="1" dirty="0">
                <a:solidFill>
                  <a:srgbClr val="C00000"/>
                </a:solidFill>
              </a:rPr>
              <a:t>98% in non-endemic</a:t>
            </a:r>
          </a:p>
        </p:txBody>
      </p:sp>
    </p:spTree>
    <p:extLst>
      <p:ext uri="{BB962C8B-B14F-4D97-AF65-F5344CB8AC3E}">
        <p14:creationId xmlns:p14="http://schemas.microsoft.com/office/powerpoint/2010/main" val="14060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75194-00B5-547E-352E-36331CD379EB}"/>
              </a:ext>
            </a:extLst>
          </p:cNvPr>
          <p:cNvSpPr>
            <a:spLocks noGrp="1"/>
          </p:cNvSpPr>
          <p:nvPr>
            <p:ph type="title"/>
          </p:nvPr>
        </p:nvSpPr>
        <p:spPr>
          <a:xfrm>
            <a:off x="838200" y="228939"/>
            <a:ext cx="10515600" cy="774980"/>
          </a:xfrm>
        </p:spPr>
        <p:txBody>
          <a:bodyPr/>
          <a:lstStyle/>
          <a:p>
            <a:pPr algn="ctr"/>
            <a:r>
              <a:rPr lang="en-US" dirty="0"/>
              <a:t>US mpox case trends: 2022-2023</a:t>
            </a:r>
          </a:p>
        </p:txBody>
      </p:sp>
      <p:pic>
        <p:nvPicPr>
          <p:cNvPr id="5" name="Picture 4" descr="A graph with a line&#10;&#10;Description automatically generated">
            <a:extLst>
              <a:ext uri="{FF2B5EF4-FFF2-40B4-BE49-F238E27FC236}">
                <a16:creationId xmlns:a16="http://schemas.microsoft.com/office/drawing/2014/main" id="{6BB157CF-991D-E484-9BA9-E67FFEA7C0BE}"/>
              </a:ext>
            </a:extLst>
          </p:cNvPr>
          <p:cNvPicPr>
            <a:picLocks noChangeAspect="1"/>
          </p:cNvPicPr>
          <p:nvPr/>
        </p:nvPicPr>
        <p:blipFill>
          <a:blip r:embed="rId3"/>
          <a:stretch>
            <a:fillRect/>
          </a:stretch>
        </p:blipFill>
        <p:spPr>
          <a:xfrm>
            <a:off x="1825266" y="1158938"/>
            <a:ext cx="8405280" cy="2443567"/>
          </a:xfrm>
          <a:prstGeom prst="rect">
            <a:avLst/>
          </a:prstGeom>
        </p:spPr>
      </p:pic>
      <p:pic>
        <p:nvPicPr>
          <p:cNvPr id="7" name="Picture 6" descr="A graph with a line going up&#10;&#10;Description automatically generated">
            <a:extLst>
              <a:ext uri="{FF2B5EF4-FFF2-40B4-BE49-F238E27FC236}">
                <a16:creationId xmlns:a16="http://schemas.microsoft.com/office/drawing/2014/main" id="{64400783-0165-764C-1910-76A0BF5143CE}"/>
              </a:ext>
            </a:extLst>
          </p:cNvPr>
          <p:cNvPicPr>
            <a:picLocks noChangeAspect="1"/>
          </p:cNvPicPr>
          <p:nvPr/>
        </p:nvPicPr>
        <p:blipFill>
          <a:blip r:embed="rId4"/>
          <a:stretch>
            <a:fillRect/>
          </a:stretch>
        </p:blipFill>
        <p:spPr>
          <a:xfrm>
            <a:off x="1964987" y="3707572"/>
            <a:ext cx="8085992" cy="2294487"/>
          </a:xfrm>
          <a:prstGeom prst="rect">
            <a:avLst/>
          </a:prstGeom>
        </p:spPr>
      </p:pic>
      <p:sp>
        <p:nvSpPr>
          <p:cNvPr id="8" name="TextBox 7">
            <a:extLst>
              <a:ext uri="{FF2B5EF4-FFF2-40B4-BE49-F238E27FC236}">
                <a16:creationId xmlns:a16="http://schemas.microsoft.com/office/drawing/2014/main" id="{0CEC1B6F-C7DD-4CC7-A2B1-39AD2A1194FD}"/>
              </a:ext>
            </a:extLst>
          </p:cNvPr>
          <p:cNvSpPr txBox="1"/>
          <p:nvPr/>
        </p:nvSpPr>
        <p:spPr>
          <a:xfrm>
            <a:off x="5227402" y="6321284"/>
            <a:ext cx="2387600" cy="307777"/>
          </a:xfrm>
          <a:prstGeom prst="rect">
            <a:avLst/>
          </a:prstGeom>
          <a:noFill/>
        </p:spPr>
        <p:txBody>
          <a:bodyPr wrap="square" rtlCol="0">
            <a:spAutoFit/>
          </a:bodyPr>
          <a:lstStyle/>
          <a:p>
            <a:r>
              <a:rPr lang="en-US" sz="1400" dirty="0" err="1"/>
              <a:t>cdc.gov</a:t>
            </a:r>
            <a:r>
              <a:rPr lang="en-US" sz="1400" dirty="0"/>
              <a:t>; as of 24 Jan 2024</a:t>
            </a:r>
          </a:p>
        </p:txBody>
      </p:sp>
      <p:pic>
        <p:nvPicPr>
          <p:cNvPr id="10" name="Picture 9">
            <a:extLst>
              <a:ext uri="{FF2B5EF4-FFF2-40B4-BE49-F238E27FC236}">
                <a16:creationId xmlns:a16="http://schemas.microsoft.com/office/drawing/2014/main" id="{F3FACB66-A87D-154E-DA79-CD7E596D1A4C}"/>
              </a:ext>
            </a:extLst>
          </p:cNvPr>
          <p:cNvPicPr>
            <a:picLocks noChangeAspect="1"/>
          </p:cNvPicPr>
          <p:nvPr/>
        </p:nvPicPr>
        <p:blipFill>
          <a:blip r:embed="rId5"/>
          <a:stretch>
            <a:fillRect/>
          </a:stretch>
        </p:blipFill>
        <p:spPr>
          <a:xfrm>
            <a:off x="3813244" y="3744292"/>
            <a:ext cx="3801758" cy="287287"/>
          </a:xfrm>
          <a:prstGeom prst="rect">
            <a:avLst/>
          </a:prstGeom>
        </p:spPr>
      </p:pic>
    </p:spTree>
    <p:extLst>
      <p:ext uri="{BB962C8B-B14F-4D97-AF65-F5344CB8AC3E}">
        <p14:creationId xmlns:p14="http://schemas.microsoft.com/office/powerpoint/2010/main" val="2115148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80B6-FC36-932A-6B87-47E7ECBABEC4}"/>
              </a:ext>
            </a:extLst>
          </p:cNvPr>
          <p:cNvSpPr>
            <a:spLocks noGrp="1"/>
          </p:cNvSpPr>
          <p:nvPr>
            <p:ph type="title"/>
          </p:nvPr>
        </p:nvSpPr>
        <p:spPr>
          <a:xfrm>
            <a:off x="432628" y="365125"/>
            <a:ext cx="11114104" cy="1325563"/>
          </a:xfrm>
        </p:spPr>
        <p:txBody>
          <a:bodyPr/>
          <a:lstStyle/>
          <a:p>
            <a:pPr algn="ctr"/>
            <a:r>
              <a:rPr lang="en-US" dirty="0"/>
              <a:t>Dynamic increase in published literature on mpox since 1962</a:t>
            </a:r>
          </a:p>
        </p:txBody>
      </p:sp>
      <p:pic>
        <p:nvPicPr>
          <p:cNvPr id="4" name="Picture 3" descr="A blue and green line&#10;&#10;Description automatically generated with medium confidence">
            <a:extLst>
              <a:ext uri="{FF2B5EF4-FFF2-40B4-BE49-F238E27FC236}">
                <a16:creationId xmlns:a16="http://schemas.microsoft.com/office/drawing/2014/main" id="{09593BAF-55EF-867C-CBAF-67ED348F70F1}"/>
              </a:ext>
            </a:extLst>
          </p:cNvPr>
          <p:cNvPicPr>
            <a:picLocks noChangeAspect="1"/>
          </p:cNvPicPr>
          <p:nvPr/>
        </p:nvPicPr>
        <p:blipFill>
          <a:blip r:embed="rId3"/>
          <a:stretch>
            <a:fillRect/>
          </a:stretch>
        </p:blipFill>
        <p:spPr>
          <a:xfrm>
            <a:off x="207579" y="2130357"/>
            <a:ext cx="11776842" cy="2743200"/>
          </a:xfrm>
          <a:prstGeom prst="rect">
            <a:avLst/>
          </a:prstGeom>
        </p:spPr>
      </p:pic>
      <p:grpSp>
        <p:nvGrpSpPr>
          <p:cNvPr id="5" name="Group 4">
            <a:extLst>
              <a:ext uri="{FF2B5EF4-FFF2-40B4-BE49-F238E27FC236}">
                <a16:creationId xmlns:a16="http://schemas.microsoft.com/office/drawing/2014/main" id="{00450642-8EEC-2683-173C-D0C236AD7972}"/>
              </a:ext>
            </a:extLst>
          </p:cNvPr>
          <p:cNvGrpSpPr/>
          <p:nvPr/>
        </p:nvGrpSpPr>
        <p:grpSpPr>
          <a:xfrm>
            <a:off x="583659" y="4830858"/>
            <a:ext cx="9513654" cy="964966"/>
            <a:chOff x="1619714" y="4397483"/>
            <a:chExt cx="4270002" cy="964966"/>
          </a:xfrm>
        </p:grpSpPr>
        <p:sp>
          <p:nvSpPr>
            <p:cNvPr id="6" name="Right Brace 5">
              <a:extLst>
                <a:ext uri="{FF2B5EF4-FFF2-40B4-BE49-F238E27FC236}">
                  <a16:creationId xmlns:a16="http://schemas.microsoft.com/office/drawing/2014/main" id="{6072EAEB-BA4A-F668-1C9C-C538CC359DC2}"/>
                </a:ext>
              </a:extLst>
            </p:cNvPr>
            <p:cNvSpPr/>
            <p:nvPr/>
          </p:nvSpPr>
          <p:spPr>
            <a:xfrm rot="5400000">
              <a:off x="2972437" y="3044760"/>
              <a:ext cx="482369" cy="3187816"/>
            </a:xfrm>
            <a:prstGeom prst="rightBrace">
              <a:avLst>
                <a:gd name="adj1" fmla="val 8333"/>
                <a:gd name="adj2" fmla="val 49659"/>
              </a:avLst>
            </a:prstGeom>
            <a:noFill/>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E772CED-5FE4-876A-2848-94D5D78113B1}"/>
                </a:ext>
              </a:extLst>
            </p:cNvPr>
            <p:cNvSpPr txBox="1"/>
            <p:nvPr/>
          </p:nvSpPr>
          <p:spPr>
            <a:xfrm>
              <a:off x="2701900" y="4993117"/>
              <a:ext cx="3187816" cy="369332"/>
            </a:xfrm>
            <a:prstGeom prst="rect">
              <a:avLst/>
            </a:prstGeom>
            <a:noFill/>
          </p:spPr>
          <p:txBody>
            <a:bodyPr wrap="square" rtlCol="0">
              <a:spAutoFit/>
            </a:bodyPr>
            <a:lstStyle/>
            <a:p>
              <a:r>
                <a:rPr lang="en-US" u="sng" dirty="0"/>
                <a:t>1962-2000</a:t>
              </a:r>
              <a:r>
                <a:rPr lang="en-US" dirty="0"/>
                <a:t>: 205</a:t>
              </a:r>
            </a:p>
          </p:txBody>
        </p:sp>
      </p:grpSp>
      <p:grpSp>
        <p:nvGrpSpPr>
          <p:cNvPr id="8" name="Group 7">
            <a:extLst>
              <a:ext uri="{FF2B5EF4-FFF2-40B4-BE49-F238E27FC236}">
                <a16:creationId xmlns:a16="http://schemas.microsoft.com/office/drawing/2014/main" id="{E019383D-D24C-FE03-82A4-6F03D294E44C}"/>
              </a:ext>
            </a:extLst>
          </p:cNvPr>
          <p:cNvGrpSpPr/>
          <p:nvPr/>
        </p:nvGrpSpPr>
        <p:grpSpPr>
          <a:xfrm>
            <a:off x="7686178" y="4557681"/>
            <a:ext cx="3734093" cy="940211"/>
            <a:chOff x="2572519" y="4344254"/>
            <a:chExt cx="3649997" cy="940211"/>
          </a:xfrm>
        </p:grpSpPr>
        <p:sp>
          <p:nvSpPr>
            <p:cNvPr id="9" name="Right Brace 8">
              <a:extLst>
                <a:ext uri="{FF2B5EF4-FFF2-40B4-BE49-F238E27FC236}">
                  <a16:creationId xmlns:a16="http://schemas.microsoft.com/office/drawing/2014/main" id="{4489C676-29F6-E241-71EA-D51829F8CAD3}"/>
                </a:ext>
              </a:extLst>
            </p:cNvPr>
            <p:cNvSpPr/>
            <p:nvPr/>
          </p:nvSpPr>
          <p:spPr>
            <a:xfrm rot="5400000">
              <a:off x="3999440" y="2917333"/>
              <a:ext cx="482369" cy="3336211"/>
            </a:xfrm>
            <a:prstGeom prst="rightBrace">
              <a:avLst>
                <a:gd name="adj1" fmla="val 8333"/>
                <a:gd name="adj2" fmla="val 49659"/>
              </a:avLst>
            </a:prstGeom>
            <a:noFill/>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716295CE-8069-D62C-D416-441D4CC8CCE9}"/>
                </a:ext>
              </a:extLst>
            </p:cNvPr>
            <p:cNvSpPr txBox="1"/>
            <p:nvPr/>
          </p:nvSpPr>
          <p:spPr>
            <a:xfrm>
              <a:off x="3034700" y="4915133"/>
              <a:ext cx="3187816" cy="369332"/>
            </a:xfrm>
            <a:prstGeom prst="rect">
              <a:avLst/>
            </a:prstGeom>
            <a:noFill/>
          </p:spPr>
          <p:txBody>
            <a:bodyPr wrap="square" rtlCol="0">
              <a:spAutoFit/>
            </a:bodyPr>
            <a:lstStyle/>
            <a:p>
              <a:r>
                <a:rPr lang="en-US" u="sng" dirty="0"/>
                <a:t>2001-2021</a:t>
              </a:r>
              <a:r>
                <a:rPr lang="en-US" dirty="0"/>
                <a:t>: 754</a:t>
              </a:r>
            </a:p>
          </p:txBody>
        </p:sp>
      </p:grpSp>
      <p:grpSp>
        <p:nvGrpSpPr>
          <p:cNvPr id="16" name="Group 15">
            <a:extLst>
              <a:ext uri="{FF2B5EF4-FFF2-40B4-BE49-F238E27FC236}">
                <a16:creationId xmlns:a16="http://schemas.microsoft.com/office/drawing/2014/main" id="{BFECB8DB-C989-6870-A17F-08EB31C7F44B}"/>
              </a:ext>
            </a:extLst>
          </p:cNvPr>
          <p:cNvGrpSpPr/>
          <p:nvPr/>
        </p:nvGrpSpPr>
        <p:grpSpPr>
          <a:xfrm>
            <a:off x="10192092" y="4519443"/>
            <a:ext cx="3261263" cy="1041213"/>
            <a:chOff x="6836050" y="5611158"/>
            <a:chExt cx="3261263" cy="1041213"/>
          </a:xfrm>
        </p:grpSpPr>
        <p:sp>
          <p:nvSpPr>
            <p:cNvPr id="13" name="TextBox 12">
              <a:extLst>
                <a:ext uri="{FF2B5EF4-FFF2-40B4-BE49-F238E27FC236}">
                  <a16:creationId xmlns:a16="http://schemas.microsoft.com/office/drawing/2014/main" id="{83306E81-643F-923C-662C-525B8B73AC21}"/>
                </a:ext>
              </a:extLst>
            </p:cNvPr>
            <p:cNvSpPr txBox="1"/>
            <p:nvPr/>
          </p:nvSpPr>
          <p:spPr>
            <a:xfrm>
              <a:off x="6836050" y="6283039"/>
              <a:ext cx="3261263" cy="369332"/>
            </a:xfrm>
            <a:prstGeom prst="rect">
              <a:avLst/>
            </a:prstGeom>
            <a:noFill/>
          </p:spPr>
          <p:txBody>
            <a:bodyPr wrap="square" rtlCol="0">
              <a:spAutoFit/>
            </a:bodyPr>
            <a:lstStyle/>
            <a:p>
              <a:r>
                <a:rPr lang="en-US" u="sng" dirty="0"/>
                <a:t>2022</a:t>
              </a:r>
              <a:r>
                <a:rPr lang="en-US" dirty="0"/>
                <a:t>: 1610</a:t>
              </a:r>
            </a:p>
          </p:txBody>
        </p:sp>
        <p:cxnSp>
          <p:nvCxnSpPr>
            <p:cNvPr id="15" name="Straight Arrow Connector 14">
              <a:extLst>
                <a:ext uri="{FF2B5EF4-FFF2-40B4-BE49-F238E27FC236}">
                  <a16:creationId xmlns:a16="http://schemas.microsoft.com/office/drawing/2014/main" id="{7D6BCC09-1DC9-6CEC-C5C0-290B705DA867}"/>
                </a:ext>
              </a:extLst>
            </p:cNvPr>
            <p:cNvCxnSpPr/>
            <p:nvPr/>
          </p:nvCxnSpPr>
          <p:spPr>
            <a:xfrm>
              <a:off x="7928043" y="5611158"/>
              <a:ext cx="0" cy="67188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D08527F-9B78-5D7B-B89E-05E73F810C58}"/>
              </a:ext>
            </a:extLst>
          </p:cNvPr>
          <p:cNvGrpSpPr/>
          <p:nvPr/>
        </p:nvGrpSpPr>
        <p:grpSpPr>
          <a:xfrm>
            <a:off x="10809741" y="4534306"/>
            <a:ext cx="3261263" cy="1571381"/>
            <a:chOff x="7244612" y="5611158"/>
            <a:chExt cx="3261263" cy="1049645"/>
          </a:xfrm>
        </p:grpSpPr>
        <p:sp>
          <p:nvSpPr>
            <p:cNvPr id="18" name="TextBox 17">
              <a:extLst>
                <a:ext uri="{FF2B5EF4-FFF2-40B4-BE49-F238E27FC236}">
                  <a16:creationId xmlns:a16="http://schemas.microsoft.com/office/drawing/2014/main" id="{C5F3C689-B9D0-734D-A53D-C35544E518CA}"/>
                </a:ext>
              </a:extLst>
            </p:cNvPr>
            <p:cNvSpPr txBox="1"/>
            <p:nvPr/>
          </p:nvSpPr>
          <p:spPr>
            <a:xfrm>
              <a:off x="7244612" y="6414098"/>
              <a:ext cx="3261263" cy="246705"/>
            </a:xfrm>
            <a:prstGeom prst="rect">
              <a:avLst/>
            </a:prstGeom>
            <a:noFill/>
          </p:spPr>
          <p:txBody>
            <a:bodyPr wrap="square" rtlCol="0">
              <a:spAutoFit/>
            </a:bodyPr>
            <a:lstStyle/>
            <a:p>
              <a:r>
                <a:rPr lang="en-US" u="sng" dirty="0"/>
                <a:t>2023</a:t>
              </a:r>
              <a:r>
                <a:rPr lang="en-US" dirty="0"/>
                <a:t>: 2215</a:t>
              </a:r>
            </a:p>
          </p:txBody>
        </p:sp>
        <p:cxnSp>
          <p:nvCxnSpPr>
            <p:cNvPr id="19" name="Straight Arrow Connector 18">
              <a:extLst>
                <a:ext uri="{FF2B5EF4-FFF2-40B4-BE49-F238E27FC236}">
                  <a16:creationId xmlns:a16="http://schemas.microsoft.com/office/drawing/2014/main" id="{98268E9D-0214-467F-B1DC-5C2EA5438B5F}"/>
                </a:ext>
              </a:extLst>
            </p:cNvPr>
            <p:cNvCxnSpPr>
              <a:cxnSpLocks/>
            </p:cNvCxnSpPr>
            <p:nvPr/>
          </p:nvCxnSpPr>
          <p:spPr>
            <a:xfrm>
              <a:off x="7928043" y="5611158"/>
              <a:ext cx="0" cy="795234"/>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Subtitle 2">
            <a:extLst>
              <a:ext uri="{FF2B5EF4-FFF2-40B4-BE49-F238E27FC236}">
                <a16:creationId xmlns:a16="http://schemas.microsoft.com/office/drawing/2014/main" id="{408AEDF3-F9D9-C11D-7229-790AFB3F615F}"/>
              </a:ext>
            </a:extLst>
          </p:cNvPr>
          <p:cNvSpPr txBox="1">
            <a:spLocks/>
          </p:cNvSpPr>
          <p:nvPr/>
        </p:nvSpPr>
        <p:spPr>
          <a:xfrm>
            <a:off x="1955255" y="6359758"/>
            <a:ext cx="9144000" cy="2662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 dirty="0"/>
              <a:t>PubMed </a:t>
            </a:r>
            <a:r>
              <a:rPr lang="en-US" sz="1000" dirty="0" err="1"/>
              <a:t>MeSH</a:t>
            </a:r>
            <a:r>
              <a:rPr lang="en-US" sz="1000" dirty="0"/>
              <a:t> title/abstract terms: mpox OR monkeypox, 27 Jan 2024</a:t>
            </a:r>
          </a:p>
        </p:txBody>
      </p:sp>
    </p:spTree>
    <p:extLst>
      <p:ext uri="{BB962C8B-B14F-4D97-AF65-F5344CB8AC3E}">
        <p14:creationId xmlns:p14="http://schemas.microsoft.com/office/powerpoint/2010/main" val="2893115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2FBEC-EC4A-B754-D6E8-A04C64EED2EC}"/>
              </a:ext>
            </a:extLst>
          </p:cNvPr>
          <p:cNvSpPr>
            <a:spLocks noGrp="1"/>
          </p:cNvSpPr>
          <p:nvPr>
            <p:ph type="title"/>
          </p:nvPr>
        </p:nvSpPr>
        <p:spPr>
          <a:xfrm>
            <a:off x="900618" y="183255"/>
            <a:ext cx="10740957" cy="1061515"/>
          </a:xfrm>
        </p:spPr>
        <p:txBody>
          <a:bodyPr>
            <a:normAutofit fontScale="90000"/>
          </a:bodyPr>
          <a:lstStyle/>
          <a:p>
            <a:r>
              <a:rPr lang="en-US" dirty="0"/>
              <a:t>What we </a:t>
            </a:r>
            <a:r>
              <a:rPr lang="en-US" b="1" dirty="0"/>
              <a:t>discovered</a:t>
            </a:r>
            <a:r>
              <a:rPr lang="en-US" dirty="0"/>
              <a:t> about mpox from 2022-2023</a:t>
            </a:r>
          </a:p>
        </p:txBody>
      </p:sp>
      <p:sp>
        <p:nvSpPr>
          <p:cNvPr id="3" name="Content Placeholder 2">
            <a:extLst>
              <a:ext uri="{FF2B5EF4-FFF2-40B4-BE49-F238E27FC236}">
                <a16:creationId xmlns:a16="http://schemas.microsoft.com/office/drawing/2014/main" id="{F4E17825-7F3B-0732-C283-4E1B5ADEF6E4}"/>
              </a:ext>
            </a:extLst>
          </p:cNvPr>
          <p:cNvSpPr>
            <a:spLocks noGrp="1"/>
          </p:cNvSpPr>
          <p:nvPr>
            <p:ph idx="1"/>
          </p:nvPr>
        </p:nvSpPr>
        <p:spPr>
          <a:xfrm>
            <a:off x="102324" y="1468877"/>
            <a:ext cx="6274339" cy="4630366"/>
          </a:xfrm>
        </p:spPr>
        <p:txBody>
          <a:bodyPr>
            <a:normAutofit lnSpcReduction="10000"/>
          </a:bodyPr>
          <a:lstStyle/>
          <a:p>
            <a:r>
              <a:rPr lang="en-US" sz="2400" dirty="0"/>
              <a:t>Transmission is primarily human-to-human via close, intimate contact</a:t>
            </a:r>
            <a:r>
              <a:rPr lang="en-US" sz="2400" baseline="30000" dirty="0"/>
              <a:t>1</a:t>
            </a:r>
          </a:p>
          <a:p>
            <a:r>
              <a:rPr lang="en-US" sz="2400" dirty="0"/>
              <a:t>Over 95% among cis men; disproportionate impact on people of color (64%)</a:t>
            </a:r>
            <a:r>
              <a:rPr lang="en-US" sz="2400" baseline="30000" dirty="0"/>
              <a:t>2</a:t>
            </a:r>
            <a:r>
              <a:rPr lang="en-US" sz="2400" dirty="0"/>
              <a:t> </a:t>
            </a:r>
          </a:p>
          <a:p>
            <a:r>
              <a:rPr lang="en-US" sz="2400" dirty="0"/>
              <a:t>Distinct clinical features of clade IIb MPXV</a:t>
            </a:r>
            <a:r>
              <a:rPr lang="en-US" sz="2400" baseline="30000" dirty="0"/>
              <a:t>3,4</a:t>
            </a:r>
          </a:p>
          <a:p>
            <a:pPr lvl="1">
              <a:buFont typeface="Courier New" panose="02070309020205020404" pitchFamily="49" charset="0"/>
              <a:buChar char="o"/>
            </a:pPr>
            <a:r>
              <a:rPr lang="en-US" sz="2000" dirty="0"/>
              <a:t>Low overall mortality ≤1%</a:t>
            </a:r>
          </a:p>
          <a:p>
            <a:pPr lvl="1">
              <a:buFont typeface="Courier New" panose="02070309020205020404" pitchFamily="49" charset="0"/>
              <a:buChar char="o"/>
            </a:pPr>
            <a:r>
              <a:rPr lang="en-US" sz="2000" dirty="0"/>
              <a:t>Mild or absent prodrome may not precede rash</a:t>
            </a:r>
          </a:p>
          <a:p>
            <a:pPr lvl="1">
              <a:buFont typeface="Courier New" panose="02070309020205020404" pitchFamily="49" charset="0"/>
              <a:buChar char="o"/>
            </a:pPr>
            <a:r>
              <a:rPr lang="en-US" sz="2000" dirty="0"/>
              <a:t>Lesions in varying stages of development</a:t>
            </a:r>
          </a:p>
          <a:p>
            <a:pPr lvl="1">
              <a:buFont typeface="Courier New" panose="02070309020205020404" pitchFamily="49" charset="0"/>
              <a:buChar char="o"/>
            </a:pPr>
            <a:r>
              <a:rPr lang="en-US" sz="2000" dirty="0"/>
              <a:t>LAD, tonsillitis/pharyngitis, severe anogenital disease (proctitis), etc.</a:t>
            </a:r>
          </a:p>
          <a:p>
            <a:r>
              <a:rPr lang="en-US" sz="2400" dirty="0"/>
              <a:t>Mpox declared an OI – higher mortality, more severe disease among PWH with low CD4 counts or unsuppressed viral load</a:t>
            </a:r>
            <a:r>
              <a:rPr lang="en-US" sz="2400" baseline="30000" dirty="0"/>
              <a:t>5</a:t>
            </a:r>
          </a:p>
        </p:txBody>
      </p:sp>
      <p:sp>
        <p:nvSpPr>
          <p:cNvPr id="4" name="Subtitle 2">
            <a:extLst>
              <a:ext uri="{FF2B5EF4-FFF2-40B4-BE49-F238E27FC236}">
                <a16:creationId xmlns:a16="http://schemas.microsoft.com/office/drawing/2014/main" id="{9A1FC595-FAC1-B354-960C-721DBF873684}"/>
              </a:ext>
            </a:extLst>
          </p:cNvPr>
          <p:cNvSpPr txBox="1">
            <a:spLocks/>
          </p:cNvSpPr>
          <p:nvPr/>
        </p:nvSpPr>
        <p:spPr>
          <a:xfrm>
            <a:off x="2497734" y="6358111"/>
            <a:ext cx="8445882" cy="4228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000" dirty="0">
                <a:solidFill>
                  <a:schemeClr val="bg2">
                    <a:lumMod val="25000"/>
                  </a:schemeClr>
                </a:solidFill>
              </a:rPr>
              <a:t>1) Philpott, et al. </a:t>
            </a:r>
            <a:r>
              <a:rPr lang="en-US" sz="1000" i="1" dirty="0">
                <a:solidFill>
                  <a:schemeClr val="bg2">
                    <a:lumMod val="25000"/>
                  </a:schemeClr>
                </a:solidFill>
              </a:rPr>
              <a:t>MMWR</a:t>
            </a:r>
            <a:r>
              <a:rPr lang="en-US" sz="1000" dirty="0">
                <a:solidFill>
                  <a:schemeClr val="bg2">
                    <a:lumMod val="25000"/>
                  </a:schemeClr>
                </a:solidFill>
              </a:rPr>
              <a:t>, 2022;  2) US CDC Case demographics, </a:t>
            </a:r>
            <a:r>
              <a:rPr lang="en-US" sz="1000" dirty="0" err="1">
                <a:solidFill>
                  <a:schemeClr val="bg2">
                    <a:lumMod val="25000"/>
                  </a:schemeClr>
                </a:solidFill>
              </a:rPr>
              <a:t>cdc.gov</a:t>
            </a:r>
            <a:r>
              <a:rPr lang="en-US" sz="1000" dirty="0">
                <a:solidFill>
                  <a:schemeClr val="bg2">
                    <a:lumMod val="25000"/>
                  </a:schemeClr>
                </a:solidFill>
              </a:rPr>
              <a:t> (2024);  3) Adler, et al. </a:t>
            </a:r>
            <a:r>
              <a:rPr lang="en-US" sz="1000" i="1" dirty="0">
                <a:solidFill>
                  <a:schemeClr val="bg2">
                    <a:lumMod val="25000"/>
                  </a:schemeClr>
                </a:solidFill>
              </a:rPr>
              <a:t>Lancet</a:t>
            </a:r>
            <a:r>
              <a:rPr lang="en-US" sz="1000" dirty="0">
                <a:solidFill>
                  <a:schemeClr val="bg2">
                    <a:lumMod val="25000"/>
                  </a:schemeClr>
                </a:solidFill>
              </a:rPr>
              <a:t> 2022;  </a:t>
            </a:r>
            <a:br>
              <a:rPr lang="en-US" sz="1000" dirty="0">
                <a:solidFill>
                  <a:schemeClr val="bg2">
                    <a:lumMod val="25000"/>
                  </a:schemeClr>
                </a:solidFill>
              </a:rPr>
            </a:br>
            <a:r>
              <a:rPr lang="en-US" sz="1000" dirty="0">
                <a:solidFill>
                  <a:schemeClr val="bg2">
                    <a:lumMod val="25000"/>
                  </a:schemeClr>
                </a:solidFill>
              </a:rPr>
              <a:t>4) Patel, et al. </a:t>
            </a:r>
            <a:r>
              <a:rPr lang="en-US" sz="1000" i="1" dirty="0">
                <a:solidFill>
                  <a:schemeClr val="bg2">
                    <a:lumMod val="25000"/>
                  </a:schemeClr>
                </a:solidFill>
              </a:rPr>
              <a:t>BMJ</a:t>
            </a:r>
            <a:r>
              <a:rPr lang="en-US" sz="1000" dirty="0">
                <a:solidFill>
                  <a:schemeClr val="bg2">
                    <a:lumMod val="25000"/>
                  </a:schemeClr>
                </a:solidFill>
              </a:rPr>
              <a:t> 2022;  5) </a:t>
            </a:r>
            <a:r>
              <a:rPr lang="en-US" sz="1000" dirty="0" err="1">
                <a:solidFill>
                  <a:schemeClr val="bg2">
                    <a:lumMod val="25000"/>
                  </a:schemeClr>
                </a:solidFill>
              </a:rPr>
              <a:t>Mitjà</a:t>
            </a:r>
            <a:r>
              <a:rPr lang="en-US" sz="1000" dirty="0">
                <a:solidFill>
                  <a:schemeClr val="bg2">
                    <a:lumMod val="25000"/>
                  </a:schemeClr>
                </a:solidFill>
              </a:rPr>
              <a:t> et al, </a:t>
            </a:r>
            <a:r>
              <a:rPr lang="en-US" sz="1000" i="1" dirty="0">
                <a:solidFill>
                  <a:schemeClr val="bg2">
                    <a:lumMod val="25000"/>
                  </a:schemeClr>
                </a:solidFill>
              </a:rPr>
              <a:t>Lancet</a:t>
            </a:r>
            <a:r>
              <a:rPr lang="en-US" sz="1000" dirty="0">
                <a:solidFill>
                  <a:schemeClr val="bg2">
                    <a:lumMod val="25000"/>
                  </a:schemeClr>
                </a:solidFill>
              </a:rPr>
              <a:t> 2023   </a:t>
            </a:r>
            <a:br>
              <a:rPr lang="en-US" sz="1000" dirty="0">
                <a:solidFill>
                  <a:schemeClr val="bg2">
                    <a:lumMod val="25000"/>
                  </a:schemeClr>
                </a:solidFill>
              </a:rPr>
            </a:br>
            <a:endParaRPr lang="en-US" sz="1000" dirty="0">
              <a:solidFill>
                <a:schemeClr val="bg2">
                  <a:lumMod val="25000"/>
                </a:schemeClr>
              </a:solidFill>
            </a:endParaRPr>
          </a:p>
        </p:txBody>
      </p:sp>
      <p:pic>
        <p:nvPicPr>
          <p:cNvPr id="6" name="Main graphic">
            <a:extLst>
              <a:ext uri="{FF2B5EF4-FFF2-40B4-BE49-F238E27FC236}">
                <a16:creationId xmlns:a16="http://schemas.microsoft.com/office/drawing/2014/main" id="{3730E5D3-8E39-4D98-8975-1CE0284376EB}"/>
              </a:ext>
            </a:extLst>
          </p:cNvPr>
          <p:cNvPicPr/>
          <p:nvPr/>
        </p:nvPicPr>
        <p:blipFill rotWithShape="1">
          <a:blip r:embed="rId3"/>
          <a:srcRect l="4410" t="69608"/>
          <a:stretch/>
        </p:blipFill>
        <p:spPr>
          <a:xfrm>
            <a:off x="6376663" y="2328115"/>
            <a:ext cx="5630510" cy="3061008"/>
          </a:xfrm>
          <a:prstGeom prst="rect">
            <a:avLst/>
          </a:prstGeom>
          <a:ln>
            <a:noFill/>
          </a:ln>
        </p:spPr>
      </p:pic>
    </p:spTree>
    <p:extLst>
      <p:ext uri="{BB962C8B-B14F-4D97-AF65-F5344CB8AC3E}">
        <p14:creationId xmlns:p14="http://schemas.microsoft.com/office/powerpoint/2010/main" val="2799484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A22-E15D-A466-17B1-ABE482BD8484}"/>
              </a:ext>
            </a:extLst>
          </p:cNvPr>
          <p:cNvSpPr>
            <a:spLocks noGrp="1"/>
          </p:cNvSpPr>
          <p:nvPr>
            <p:ph type="title"/>
          </p:nvPr>
        </p:nvSpPr>
        <p:spPr>
          <a:xfrm>
            <a:off x="771525" y="192088"/>
            <a:ext cx="10515600" cy="987425"/>
          </a:xfrm>
        </p:spPr>
        <p:txBody>
          <a:bodyPr/>
          <a:lstStyle/>
          <a:p>
            <a:pPr algn="ctr"/>
            <a:r>
              <a:rPr lang="en-US" dirty="0"/>
              <a:t>Other questions remain </a:t>
            </a:r>
            <a:r>
              <a:rPr lang="en-US" b="1" dirty="0"/>
              <a:t>unsettled</a:t>
            </a:r>
            <a:r>
              <a:rPr lang="en-US" dirty="0"/>
              <a:t>…</a:t>
            </a:r>
          </a:p>
        </p:txBody>
      </p:sp>
      <p:sp>
        <p:nvSpPr>
          <p:cNvPr id="3" name="Content Placeholder 2">
            <a:extLst>
              <a:ext uri="{FF2B5EF4-FFF2-40B4-BE49-F238E27FC236}">
                <a16:creationId xmlns:a16="http://schemas.microsoft.com/office/drawing/2014/main" id="{1033DE1A-5DB0-5A39-089B-AF4F14831728}"/>
              </a:ext>
            </a:extLst>
          </p:cNvPr>
          <p:cNvSpPr>
            <a:spLocks noGrp="1"/>
          </p:cNvSpPr>
          <p:nvPr>
            <p:ph idx="1"/>
          </p:nvPr>
        </p:nvSpPr>
        <p:spPr>
          <a:xfrm>
            <a:off x="229457" y="1325649"/>
            <a:ext cx="11733086" cy="4562475"/>
          </a:xfrm>
        </p:spPr>
        <p:txBody>
          <a:bodyPr>
            <a:normAutofit/>
          </a:bodyPr>
          <a:lstStyle/>
          <a:p>
            <a:r>
              <a:rPr lang="en-US" dirty="0"/>
              <a:t>What is the role of human-human respiratory transmission? </a:t>
            </a:r>
            <a:r>
              <a:rPr lang="en-US" b="1" dirty="0"/>
              <a:t>Low likelihood</a:t>
            </a:r>
            <a:r>
              <a:rPr lang="en-US" baseline="30000" dirty="0"/>
              <a:t>1</a:t>
            </a:r>
          </a:p>
          <a:p>
            <a:r>
              <a:rPr lang="en-US" dirty="0"/>
              <a:t>Is </a:t>
            </a:r>
            <a:r>
              <a:rPr lang="en-US" dirty="0" err="1"/>
              <a:t>presymptomatic</a:t>
            </a:r>
            <a:r>
              <a:rPr lang="en-US" dirty="0"/>
              <a:t> transmission of mpox possible? </a:t>
            </a:r>
            <a:r>
              <a:rPr lang="en-US" b="1" dirty="0"/>
              <a:t>Seems so</a:t>
            </a:r>
            <a:r>
              <a:rPr lang="en-US" baseline="30000" dirty="0"/>
              <a:t>2</a:t>
            </a:r>
            <a:endParaRPr lang="en-US" dirty="0"/>
          </a:p>
          <a:p>
            <a:r>
              <a:rPr lang="en-US" dirty="0"/>
              <a:t>Extent of undiagnosed cases in communities with low access to care? </a:t>
            </a:r>
            <a:r>
              <a:rPr lang="en-US" b="1" dirty="0"/>
              <a:t>5-8%?</a:t>
            </a:r>
            <a:r>
              <a:rPr lang="en-US" baseline="30000" dirty="0"/>
              <a:t>3</a:t>
            </a:r>
          </a:p>
          <a:p>
            <a:r>
              <a:rPr lang="en-US" dirty="0"/>
              <a:t>Is MVA effective for circulating clade IIb virus in this outbreak? </a:t>
            </a:r>
            <a:r>
              <a:rPr lang="en-US" b="1" dirty="0"/>
              <a:t>Yes, 80-85%</a:t>
            </a:r>
            <a:r>
              <a:rPr lang="en-US" baseline="30000" dirty="0"/>
              <a:t>4</a:t>
            </a:r>
          </a:p>
          <a:p>
            <a:r>
              <a:rPr lang="en-US" dirty="0"/>
              <a:t>True population-level effectiveness of vaccine as PrEP or PEP? </a:t>
            </a:r>
            <a:r>
              <a:rPr lang="en-US" b="1" dirty="0"/>
              <a:t>Challenging</a:t>
            </a:r>
            <a:r>
              <a:rPr lang="en-US" b="1" baseline="30000" dirty="0"/>
              <a:t>5</a:t>
            </a:r>
            <a:endParaRPr lang="en-US" baseline="30000" dirty="0"/>
          </a:p>
          <a:p>
            <a:r>
              <a:rPr lang="en-US" dirty="0"/>
              <a:t>Is vaccination necessary after mpox infection? </a:t>
            </a:r>
            <a:r>
              <a:rPr lang="en-US" b="1" dirty="0"/>
              <a:t>Probably not</a:t>
            </a:r>
          </a:p>
          <a:p>
            <a:r>
              <a:rPr lang="en-US" dirty="0"/>
              <a:t>Durability of immunity - will a booster for mpox be necessary? </a:t>
            </a:r>
            <a:r>
              <a:rPr lang="en-US" b="1" dirty="0"/>
              <a:t>Unlikely to be recommended</a:t>
            </a:r>
            <a:endParaRPr lang="en-US" dirty="0"/>
          </a:p>
          <a:p>
            <a:endParaRPr lang="en-US" dirty="0"/>
          </a:p>
          <a:p>
            <a:endParaRPr lang="en-US" dirty="0"/>
          </a:p>
        </p:txBody>
      </p:sp>
      <p:sp>
        <p:nvSpPr>
          <p:cNvPr id="4" name="Subtitle 2">
            <a:extLst>
              <a:ext uri="{FF2B5EF4-FFF2-40B4-BE49-F238E27FC236}">
                <a16:creationId xmlns:a16="http://schemas.microsoft.com/office/drawing/2014/main" id="{E0AE928D-C66F-4895-AF04-5A7C18EBF9E0}"/>
              </a:ext>
            </a:extLst>
          </p:cNvPr>
          <p:cNvSpPr txBox="1">
            <a:spLocks/>
          </p:cNvSpPr>
          <p:nvPr/>
        </p:nvSpPr>
        <p:spPr>
          <a:xfrm>
            <a:off x="2497734" y="6358111"/>
            <a:ext cx="8445882" cy="4228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000" dirty="0">
                <a:solidFill>
                  <a:schemeClr val="bg2">
                    <a:lumMod val="25000"/>
                  </a:schemeClr>
                </a:solidFill>
              </a:rPr>
              <a:t>1) Beeson, et al. </a:t>
            </a:r>
            <a:r>
              <a:rPr lang="en-US" sz="1000" i="1" dirty="0">
                <a:solidFill>
                  <a:schemeClr val="bg2">
                    <a:lumMod val="25000"/>
                  </a:schemeClr>
                </a:solidFill>
              </a:rPr>
              <a:t>Lancet Microbe</a:t>
            </a:r>
            <a:r>
              <a:rPr lang="en-US" sz="1000" dirty="0">
                <a:solidFill>
                  <a:schemeClr val="bg2">
                    <a:lumMod val="25000"/>
                  </a:schemeClr>
                </a:solidFill>
              </a:rPr>
              <a:t>, 2023;  2) Brosius, et al. </a:t>
            </a:r>
            <a:r>
              <a:rPr lang="en-US" sz="1000" i="1" dirty="0">
                <a:solidFill>
                  <a:schemeClr val="bg2">
                    <a:lumMod val="25000"/>
                  </a:schemeClr>
                </a:solidFill>
              </a:rPr>
              <a:t>J Med </a:t>
            </a:r>
            <a:r>
              <a:rPr lang="en-US" sz="1000" i="1" dirty="0" err="1">
                <a:solidFill>
                  <a:schemeClr val="bg2">
                    <a:lumMod val="25000"/>
                  </a:schemeClr>
                </a:solidFill>
              </a:rPr>
              <a:t>Virol</a:t>
            </a:r>
            <a:r>
              <a:rPr lang="en-US" sz="1000" dirty="0">
                <a:solidFill>
                  <a:schemeClr val="bg2">
                    <a:lumMod val="25000"/>
                  </a:schemeClr>
                </a:solidFill>
              </a:rPr>
              <a:t> 2023;  3) Minhaj, et al. </a:t>
            </a:r>
            <a:r>
              <a:rPr lang="en-US" sz="1000" i="1" dirty="0" err="1">
                <a:solidFill>
                  <a:schemeClr val="bg2">
                    <a:lumMod val="25000"/>
                  </a:schemeClr>
                </a:solidFill>
              </a:rPr>
              <a:t>Emerg</a:t>
            </a:r>
            <a:r>
              <a:rPr lang="en-US" sz="1000" i="1" dirty="0">
                <a:solidFill>
                  <a:schemeClr val="bg2">
                    <a:lumMod val="25000"/>
                  </a:schemeClr>
                </a:solidFill>
              </a:rPr>
              <a:t> Infect Dis 2023</a:t>
            </a:r>
            <a:r>
              <a:rPr lang="en-US" sz="1000" dirty="0">
                <a:solidFill>
                  <a:schemeClr val="bg2">
                    <a:lumMod val="25000"/>
                  </a:schemeClr>
                </a:solidFill>
              </a:rPr>
              <a:t>;  4) Ramchandani, et al. </a:t>
            </a:r>
            <a:r>
              <a:rPr lang="en-US" sz="1000" i="1" dirty="0">
                <a:solidFill>
                  <a:schemeClr val="bg2">
                    <a:lumMod val="25000"/>
                  </a:schemeClr>
                </a:solidFill>
              </a:rPr>
              <a:t>OFID</a:t>
            </a:r>
            <a:r>
              <a:rPr lang="en-US" sz="1000" dirty="0">
                <a:solidFill>
                  <a:schemeClr val="bg2">
                    <a:lumMod val="25000"/>
                  </a:schemeClr>
                </a:solidFill>
              </a:rPr>
              <a:t> 2023;</a:t>
            </a:r>
            <a:br>
              <a:rPr lang="en-US" sz="1000" dirty="0">
                <a:solidFill>
                  <a:schemeClr val="bg2">
                    <a:lumMod val="25000"/>
                  </a:schemeClr>
                </a:solidFill>
              </a:rPr>
            </a:br>
            <a:r>
              <a:rPr lang="en-US" sz="1000" dirty="0">
                <a:solidFill>
                  <a:schemeClr val="bg2">
                    <a:lumMod val="25000"/>
                  </a:schemeClr>
                </a:solidFill>
              </a:rPr>
              <a:t>5) Rosen, et al. </a:t>
            </a:r>
            <a:r>
              <a:rPr lang="en-US" sz="1000" i="1" dirty="0">
                <a:solidFill>
                  <a:schemeClr val="bg2">
                    <a:lumMod val="25000"/>
                  </a:schemeClr>
                </a:solidFill>
              </a:rPr>
              <a:t>Vaccine</a:t>
            </a:r>
            <a:r>
              <a:rPr lang="en-US" sz="1000" dirty="0">
                <a:solidFill>
                  <a:schemeClr val="bg2">
                    <a:lumMod val="25000"/>
                  </a:schemeClr>
                </a:solidFill>
              </a:rPr>
              <a:t> 2024   </a:t>
            </a:r>
            <a:br>
              <a:rPr lang="en-US" sz="1000" dirty="0">
                <a:solidFill>
                  <a:schemeClr val="bg2">
                    <a:lumMod val="25000"/>
                  </a:schemeClr>
                </a:solidFill>
              </a:rPr>
            </a:br>
            <a:endParaRPr lang="en-US" sz="1000" dirty="0">
              <a:solidFill>
                <a:schemeClr val="bg2">
                  <a:lumMod val="25000"/>
                </a:schemeClr>
              </a:solidFill>
            </a:endParaRPr>
          </a:p>
        </p:txBody>
      </p:sp>
    </p:spTree>
    <p:extLst>
      <p:ext uri="{BB962C8B-B14F-4D97-AF65-F5344CB8AC3E}">
        <p14:creationId xmlns:p14="http://schemas.microsoft.com/office/powerpoint/2010/main" val="76219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A22-E15D-A466-17B1-ABE482BD8484}"/>
              </a:ext>
            </a:extLst>
          </p:cNvPr>
          <p:cNvSpPr>
            <a:spLocks noGrp="1"/>
          </p:cNvSpPr>
          <p:nvPr>
            <p:ph type="title"/>
          </p:nvPr>
        </p:nvSpPr>
        <p:spPr>
          <a:xfrm>
            <a:off x="771525" y="192088"/>
            <a:ext cx="10515600" cy="987425"/>
          </a:xfrm>
        </p:spPr>
        <p:txBody>
          <a:bodyPr/>
          <a:lstStyle/>
          <a:p>
            <a:pPr algn="ctr"/>
            <a:r>
              <a:rPr lang="en-US" dirty="0"/>
              <a:t>Other questions remain </a:t>
            </a:r>
            <a:r>
              <a:rPr lang="en-US" b="1" dirty="0"/>
              <a:t>unsettled</a:t>
            </a:r>
            <a:r>
              <a:rPr lang="en-US" dirty="0"/>
              <a:t>…</a:t>
            </a:r>
          </a:p>
        </p:txBody>
      </p:sp>
      <p:sp>
        <p:nvSpPr>
          <p:cNvPr id="3" name="Content Placeholder 2">
            <a:extLst>
              <a:ext uri="{FF2B5EF4-FFF2-40B4-BE49-F238E27FC236}">
                <a16:creationId xmlns:a16="http://schemas.microsoft.com/office/drawing/2014/main" id="{1033DE1A-5DB0-5A39-089B-AF4F14831728}"/>
              </a:ext>
            </a:extLst>
          </p:cNvPr>
          <p:cNvSpPr>
            <a:spLocks noGrp="1"/>
          </p:cNvSpPr>
          <p:nvPr>
            <p:ph idx="1"/>
          </p:nvPr>
        </p:nvSpPr>
        <p:spPr>
          <a:xfrm>
            <a:off x="229457" y="1325649"/>
            <a:ext cx="11733086" cy="4562475"/>
          </a:xfrm>
        </p:spPr>
        <p:txBody>
          <a:bodyPr>
            <a:normAutofit lnSpcReduction="10000"/>
          </a:bodyPr>
          <a:lstStyle/>
          <a:p>
            <a:r>
              <a:rPr lang="en-US" dirty="0">
                <a:solidFill>
                  <a:schemeClr val="bg1">
                    <a:lumMod val="85000"/>
                  </a:schemeClr>
                </a:solidFill>
              </a:rPr>
              <a:t>What is the role of human-human respiratory transmission? </a:t>
            </a:r>
            <a:r>
              <a:rPr lang="en-US" b="1" dirty="0">
                <a:solidFill>
                  <a:schemeClr val="bg1">
                    <a:lumMod val="85000"/>
                  </a:schemeClr>
                </a:solidFill>
              </a:rPr>
              <a:t>Low likelihood</a:t>
            </a:r>
            <a:r>
              <a:rPr lang="en-US" baseline="30000" dirty="0">
                <a:solidFill>
                  <a:schemeClr val="bg1">
                    <a:lumMod val="85000"/>
                  </a:schemeClr>
                </a:solidFill>
              </a:rPr>
              <a:t>1</a:t>
            </a:r>
          </a:p>
          <a:p>
            <a:r>
              <a:rPr lang="en-US" dirty="0">
                <a:solidFill>
                  <a:schemeClr val="bg1">
                    <a:lumMod val="85000"/>
                  </a:schemeClr>
                </a:solidFill>
              </a:rPr>
              <a:t>Is </a:t>
            </a:r>
            <a:r>
              <a:rPr lang="en-US" dirty="0" err="1">
                <a:solidFill>
                  <a:schemeClr val="bg1">
                    <a:lumMod val="85000"/>
                  </a:schemeClr>
                </a:solidFill>
              </a:rPr>
              <a:t>presymptomatic</a:t>
            </a:r>
            <a:r>
              <a:rPr lang="en-US" dirty="0">
                <a:solidFill>
                  <a:schemeClr val="bg1">
                    <a:lumMod val="85000"/>
                  </a:schemeClr>
                </a:solidFill>
              </a:rPr>
              <a:t> transmission of mpox possible? </a:t>
            </a:r>
            <a:r>
              <a:rPr lang="en-US" b="1" dirty="0">
                <a:solidFill>
                  <a:schemeClr val="bg1">
                    <a:lumMod val="85000"/>
                  </a:schemeClr>
                </a:solidFill>
              </a:rPr>
              <a:t>Seems so</a:t>
            </a:r>
            <a:r>
              <a:rPr lang="en-US" baseline="30000" dirty="0">
                <a:solidFill>
                  <a:schemeClr val="bg1">
                    <a:lumMod val="85000"/>
                  </a:schemeClr>
                </a:solidFill>
              </a:rPr>
              <a:t>2</a:t>
            </a:r>
            <a:endParaRPr lang="en-US" dirty="0">
              <a:solidFill>
                <a:schemeClr val="bg1">
                  <a:lumMod val="85000"/>
                </a:schemeClr>
              </a:solidFill>
            </a:endParaRPr>
          </a:p>
          <a:p>
            <a:r>
              <a:rPr lang="en-US" dirty="0">
                <a:solidFill>
                  <a:schemeClr val="bg1">
                    <a:lumMod val="85000"/>
                  </a:schemeClr>
                </a:solidFill>
              </a:rPr>
              <a:t>Extent of undiagnosed cases in communities with low access to care? </a:t>
            </a:r>
            <a:r>
              <a:rPr lang="en-US" b="1" dirty="0">
                <a:solidFill>
                  <a:schemeClr val="bg1">
                    <a:lumMod val="85000"/>
                  </a:schemeClr>
                </a:solidFill>
              </a:rPr>
              <a:t>5-8%?</a:t>
            </a:r>
            <a:r>
              <a:rPr lang="en-US" baseline="30000" dirty="0">
                <a:solidFill>
                  <a:schemeClr val="bg1">
                    <a:lumMod val="85000"/>
                  </a:schemeClr>
                </a:solidFill>
              </a:rPr>
              <a:t>3</a:t>
            </a:r>
          </a:p>
          <a:p>
            <a:r>
              <a:rPr lang="en-US" dirty="0">
                <a:solidFill>
                  <a:schemeClr val="bg1">
                    <a:lumMod val="85000"/>
                  </a:schemeClr>
                </a:solidFill>
              </a:rPr>
              <a:t>Is MVA effective for circulating clade IIb virus in this outbreak? </a:t>
            </a:r>
            <a:r>
              <a:rPr lang="en-US" b="1" dirty="0">
                <a:solidFill>
                  <a:schemeClr val="bg1">
                    <a:lumMod val="85000"/>
                  </a:schemeClr>
                </a:solidFill>
              </a:rPr>
              <a:t>Yes, 80-85%</a:t>
            </a:r>
            <a:r>
              <a:rPr lang="en-US" baseline="30000" dirty="0">
                <a:solidFill>
                  <a:schemeClr val="bg1">
                    <a:lumMod val="85000"/>
                  </a:schemeClr>
                </a:solidFill>
              </a:rPr>
              <a:t>4</a:t>
            </a:r>
          </a:p>
          <a:p>
            <a:r>
              <a:rPr lang="en-US" dirty="0">
                <a:solidFill>
                  <a:schemeClr val="bg1">
                    <a:lumMod val="85000"/>
                  </a:schemeClr>
                </a:solidFill>
              </a:rPr>
              <a:t>True population-level effectiveness of vaccine as PrEP or PEP? </a:t>
            </a:r>
            <a:r>
              <a:rPr lang="en-US" b="1" dirty="0">
                <a:solidFill>
                  <a:schemeClr val="bg1">
                    <a:lumMod val="85000"/>
                  </a:schemeClr>
                </a:solidFill>
              </a:rPr>
              <a:t>Challenging</a:t>
            </a:r>
            <a:r>
              <a:rPr lang="en-US" b="1" baseline="30000" dirty="0">
                <a:solidFill>
                  <a:schemeClr val="bg1">
                    <a:lumMod val="85000"/>
                  </a:schemeClr>
                </a:solidFill>
              </a:rPr>
              <a:t>5</a:t>
            </a:r>
            <a:endParaRPr lang="en-US" baseline="30000" dirty="0">
              <a:solidFill>
                <a:schemeClr val="bg1">
                  <a:lumMod val="85000"/>
                </a:schemeClr>
              </a:solidFill>
            </a:endParaRPr>
          </a:p>
          <a:p>
            <a:r>
              <a:rPr lang="en-US" dirty="0">
                <a:solidFill>
                  <a:schemeClr val="bg1">
                    <a:lumMod val="85000"/>
                  </a:schemeClr>
                </a:solidFill>
              </a:rPr>
              <a:t>Is vaccination necessary after mpox infection? </a:t>
            </a:r>
            <a:r>
              <a:rPr lang="en-US" b="1" dirty="0">
                <a:solidFill>
                  <a:schemeClr val="bg1">
                    <a:lumMod val="85000"/>
                  </a:schemeClr>
                </a:solidFill>
              </a:rPr>
              <a:t>Probably not</a:t>
            </a:r>
          </a:p>
          <a:p>
            <a:r>
              <a:rPr lang="en-US" dirty="0">
                <a:solidFill>
                  <a:schemeClr val="bg1">
                    <a:lumMod val="85000"/>
                  </a:schemeClr>
                </a:solidFill>
              </a:rPr>
              <a:t>Durability of immunity - will a booster for mpox be necessary? </a:t>
            </a:r>
            <a:r>
              <a:rPr lang="en-US" b="1" dirty="0">
                <a:solidFill>
                  <a:schemeClr val="bg1">
                    <a:lumMod val="85000"/>
                  </a:schemeClr>
                </a:solidFill>
              </a:rPr>
              <a:t>Unlikely to be recommended</a:t>
            </a:r>
          </a:p>
          <a:p>
            <a:r>
              <a:rPr lang="en-US" i="1" dirty="0"/>
              <a:t>Can tecovirimat be initiated based on a presumptive clinical mpox diagnosis?</a:t>
            </a:r>
          </a:p>
          <a:p>
            <a:r>
              <a:rPr lang="en-US" i="1" dirty="0"/>
              <a:t>How does treatment with tecovirimat for mpox affect clinical outcomes?</a:t>
            </a:r>
          </a:p>
          <a:p>
            <a:endParaRPr lang="en-US" dirty="0"/>
          </a:p>
          <a:p>
            <a:endParaRPr lang="en-US" dirty="0"/>
          </a:p>
          <a:p>
            <a:endParaRPr lang="en-US" dirty="0"/>
          </a:p>
        </p:txBody>
      </p:sp>
      <p:sp>
        <p:nvSpPr>
          <p:cNvPr id="4" name="Subtitle 2">
            <a:extLst>
              <a:ext uri="{FF2B5EF4-FFF2-40B4-BE49-F238E27FC236}">
                <a16:creationId xmlns:a16="http://schemas.microsoft.com/office/drawing/2014/main" id="{E0AE928D-C66F-4895-AF04-5A7C18EBF9E0}"/>
              </a:ext>
            </a:extLst>
          </p:cNvPr>
          <p:cNvSpPr txBox="1">
            <a:spLocks/>
          </p:cNvSpPr>
          <p:nvPr/>
        </p:nvSpPr>
        <p:spPr>
          <a:xfrm>
            <a:off x="2497734" y="6358111"/>
            <a:ext cx="8445882" cy="4228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000" dirty="0">
                <a:solidFill>
                  <a:schemeClr val="bg2">
                    <a:lumMod val="25000"/>
                  </a:schemeClr>
                </a:solidFill>
              </a:rPr>
              <a:t>1) Beeson, et al. </a:t>
            </a:r>
            <a:r>
              <a:rPr lang="en-US" sz="1000" i="1" dirty="0">
                <a:solidFill>
                  <a:schemeClr val="bg2">
                    <a:lumMod val="25000"/>
                  </a:schemeClr>
                </a:solidFill>
              </a:rPr>
              <a:t>Lancet Microbe</a:t>
            </a:r>
            <a:r>
              <a:rPr lang="en-US" sz="1000" dirty="0">
                <a:solidFill>
                  <a:schemeClr val="bg2">
                    <a:lumMod val="25000"/>
                  </a:schemeClr>
                </a:solidFill>
              </a:rPr>
              <a:t>, 2023;  2) Brosius, et al. </a:t>
            </a:r>
            <a:r>
              <a:rPr lang="en-US" sz="1000" i="1" dirty="0">
                <a:solidFill>
                  <a:schemeClr val="bg2">
                    <a:lumMod val="25000"/>
                  </a:schemeClr>
                </a:solidFill>
              </a:rPr>
              <a:t>J Med </a:t>
            </a:r>
            <a:r>
              <a:rPr lang="en-US" sz="1000" i="1" dirty="0" err="1">
                <a:solidFill>
                  <a:schemeClr val="bg2">
                    <a:lumMod val="25000"/>
                  </a:schemeClr>
                </a:solidFill>
              </a:rPr>
              <a:t>Virol</a:t>
            </a:r>
            <a:r>
              <a:rPr lang="en-US" sz="1000" dirty="0">
                <a:solidFill>
                  <a:schemeClr val="bg2">
                    <a:lumMod val="25000"/>
                  </a:schemeClr>
                </a:solidFill>
              </a:rPr>
              <a:t> 2023;  3) Minhaj, et al. </a:t>
            </a:r>
            <a:r>
              <a:rPr lang="en-US" sz="1000" i="1" dirty="0" err="1">
                <a:solidFill>
                  <a:schemeClr val="bg2">
                    <a:lumMod val="25000"/>
                  </a:schemeClr>
                </a:solidFill>
              </a:rPr>
              <a:t>Emerg</a:t>
            </a:r>
            <a:r>
              <a:rPr lang="en-US" sz="1000" i="1" dirty="0">
                <a:solidFill>
                  <a:schemeClr val="bg2">
                    <a:lumMod val="25000"/>
                  </a:schemeClr>
                </a:solidFill>
              </a:rPr>
              <a:t> Infect Dis 2023</a:t>
            </a:r>
            <a:r>
              <a:rPr lang="en-US" sz="1000" dirty="0">
                <a:solidFill>
                  <a:schemeClr val="bg2">
                    <a:lumMod val="25000"/>
                  </a:schemeClr>
                </a:solidFill>
              </a:rPr>
              <a:t>;  4) Ramchandani, et al. </a:t>
            </a:r>
            <a:r>
              <a:rPr lang="en-US" sz="1000" i="1" dirty="0">
                <a:solidFill>
                  <a:schemeClr val="bg2">
                    <a:lumMod val="25000"/>
                  </a:schemeClr>
                </a:solidFill>
              </a:rPr>
              <a:t>OFID</a:t>
            </a:r>
            <a:r>
              <a:rPr lang="en-US" sz="1000" dirty="0">
                <a:solidFill>
                  <a:schemeClr val="bg2">
                    <a:lumMod val="25000"/>
                  </a:schemeClr>
                </a:solidFill>
              </a:rPr>
              <a:t> 2023;</a:t>
            </a:r>
            <a:br>
              <a:rPr lang="en-US" sz="1000" dirty="0">
                <a:solidFill>
                  <a:schemeClr val="bg2">
                    <a:lumMod val="25000"/>
                  </a:schemeClr>
                </a:solidFill>
              </a:rPr>
            </a:br>
            <a:r>
              <a:rPr lang="en-US" sz="1000" dirty="0">
                <a:solidFill>
                  <a:schemeClr val="bg2">
                    <a:lumMod val="25000"/>
                  </a:schemeClr>
                </a:solidFill>
              </a:rPr>
              <a:t>5) Rosen, et al. </a:t>
            </a:r>
            <a:r>
              <a:rPr lang="en-US" sz="1000" i="1" dirty="0">
                <a:solidFill>
                  <a:schemeClr val="bg2">
                    <a:lumMod val="25000"/>
                  </a:schemeClr>
                </a:solidFill>
              </a:rPr>
              <a:t>Vaccine</a:t>
            </a:r>
            <a:r>
              <a:rPr lang="en-US" sz="1000" dirty="0">
                <a:solidFill>
                  <a:schemeClr val="bg2">
                    <a:lumMod val="25000"/>
                  </a:schemeClr>
                </a:solidFill>
              </a:rPr>
              <a:t> 2024   </a:t>
            </a:r>
            <a:br>
              <a:rPr lang="en-US" sz="1000" dirty="0">
                <a:solidFill>
                  <a:schemeClr val="bg2">
                    <a:lumMod val="25000"/>
                  </a:schemeClr>
                </a:solidFill>
              </a:rPr>
            </a:br>
            <a:endParaRPr lang="en-US" sz="1000" dirty="0">
              <a:solidFill>
                <a:schemeClr val="bg2">
                  <a:lumMod val="25000"/>
                </a:schemeClr>
              </a:solidFill>
            </a:endParaRPr>
          </a:p>
        </p:txBody>
      </p:sp>
    </p:spTree>
    <p:extLst>
      <p:ext uri="{BB962C8B-B14F-4D97-AF65-F5344CB8AC3E}">
        <p14:creationId xmlns:p14="http://schemas.microsoft.com/office/powerpoint/2010/main" val="2513346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non-HennepinGR-MPX - 13Oct22" id="{443C64A4-3567-BF4F-A52A-6692B8526C33}" vid="{995EA1E6-EA24-6248-ADE7-A7A03CB34D9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non-HennepinGR-MPX - 13Oct22" id="{443C64A4-3567-BF4F-A52A-6692B8526C33}" vid="{BA03ACB2-409F-6848-9125-5D15A91A5214}"/>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Office Theme</Template>
  <TotalTime>3042</TotalTime>
  <Words>3259</Words>
  <Application>Microsoft Office PowerPoint</Application>
  <PresentationFormat>Widescreen</PresentationFormat>
  <Paragraphs>385</Paragraphs>
  <Slides>33</Slides>
  <Notes>20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33</vt:i4>
      </vt:variant>
    </vt:vector>
  </HeadingPairs>
  <TitlesOfParts>
    <vt:vector size="46" baseType="lpstr">
      <vt:lpstr>Arial</vt:lpstr>
      <vt:lpstr>Calibri</vt:lpstr>
      <vt:lpstr>Calibri Light</vt:lpstr>
      <vt:lpstr>Courier New</vt:lpstr>
      <vt:lpstr>Helvetica</vt:lpstr>
      <vt:lpstr>Lucida Grande</vt:lpstr>
      <vt:lpstr>LucidaGrande</vt:lpstr>
      <vt:lpstr>Open Sans</vt:lpstr>
      <vt:lpstr>Segoe UI Semibold</vt:lpstr>
      <vt:lpstr>Wingdings</vt:lpstr>
      <vt:lpstr>Office Theme</vt:lpstr>
      <vt:lpstr>Custom Design</vt:lpstr>
      <vt:lpstr>1_Custom Design</vt:lpstr>
      <vt:lpstr>Lessons learned and value added from the 2022 King County mpox response</vt:lpstr>
      <vt:lpstr>Disclosures</vt:lpstr>
      <vt:lpstr>Overview</vt:lpstr>
      <vt:lpstr>Global mpox cases</vt:lpstr>
      <vt:lpstr>US mpox case trends: 2022-2023</vt:lpstr>
      <vt:lpstr>Dynamic increase in published literature on mpox since 1962</vt:lpstr>
      <vt:lpstr>What we discovered about mpox from 2022-2023</vt:lpstr>
      <vt:lpstr>Other questions remain unsettled…</vt:lpstr>
      <vt:lpstr>Other questions remain unsettled…</vt:lpstr>
      <vt:lpstr>Clinical diagnosis predicts laboratory-confirmed mpox</vt:lpstr>
      <vt:lpstr>Background and rationale</vt:lpstr>
      <vt:lpstr>PowerPoint Presentation</vt:lpstr>
      <vt:lpstr>Demographics</vt:lpstr>
      <vt:lpstr>SHC mpox care cascade: July-Sept 2022</vt:lpstr>
      <vt:lpstr>SHC mpox care cascade: July-Sept 2022</vt:lpstr>
      <vt:lpstr>SHC mpox care cascade: July-Sept 2022</vt:lpstr>
      <vt:lpstr>SHC mpox care cascade: July-Sept 2022</vt:lpstr>
      <vt:lpstr>Clinical diagnosis is highly predictive of mpox</vt:lpstr>
      <vt:lpstr>Clinical diagnosis is highly predictive of mpox</vt:lpstr>
      <vt:lpstr>Clinical diagnosis is highly predictive of mpox</vt:lpstr>
      <vt:lpstr>Clinical mpox diagnosis in PWH</vt:lpstr>
      <vt:lpstr>Clinical mpox diagnosis: Results in context</vt:lpstr>
      <vt:lpstr>Association of tecovirimat therapy with mpox symptom improvement: a cross-sectional study – King County, Washington, May-October 2022</vt:lpstr>
      <vt:lpstr>PowerPoint Presentation</vt:lpstr>
      <vt:lpstr>PowerPoint Presentation</vt:lpstr>
      <vt:lpstr>PowerPoint Presentation</vt:lpstr>
      <vt:lpstr>Tecovirimat clinical outcomes: Results in context</vt:lpstr>
      <vt:lpstr>What we learned from the 2022-2023 outbreak…</vt:lpstr>
      <vt:lpstr>PowerPoint Presentation</vt:lpstr>
      <vt:lpstr>PowerPoint Presentation</vt:lpstr>
      <vt:lpstr>Asymptomatic and subclinical mpox: an association with modified vaccinia Ankara (MVA) vaccine</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Monkeypox 2022: Overview, History and Current State of Affairs</dc:title>
  <dc:creator>Chase Cannon</dc:creator>
  <cp:lastModifiedBy>Chase Cannon</cp:lastModifiedBy>
  <cp:revision>4</cp:revision>
  <dcterms:created xsi:type="dcterms:W3CDTF">2023-01-08T21:18:22Z</dcterms:created>
  <dcterms:modified xsi:type="dcterms:W3CDTF">2024-02-01T20:47:08Z</dcterms:modified>
</cp:coreProperties>
</file>