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83" r:id="rId3"/>
    <p:sldMasterId id="2147483700" r:id="rId4"/>
    <p:sldMasterId id="2147483712" r:id="rId5"/>
  </p:sldMasterIdLst>
  <p:notesMasterIdLst>
    <p:notesMasterId r:id="rId41"/>
  </p:notesMasterIdLst>
  <p:handoutMasterIdLst>
    <p:handoutMasterId r:id="rId42"/>
  </p:handoutMasterIdLst>
  <p:sldIdLst>
    <p:sldId id="327" r:id="rId6"/>
    <p:sldId id="1889" r:id="rId7"/>
    <p:sldId id="1898" r:id="rId8"/>
    <p:sldId id="1899" r:id="rId9"/>
    <p:sldId id="1900" r:id="rId10"/>
    <p:sldId id="1901" r:id="rId11"/>
    <p:sldId id="1902" r:id="rId12"/>
    <p:sldId id="1843" r:id="rId13"/>
    <p:sldId id="1816" r:id="rId14"/>
    <p:sldId id="1767" r:id="rId15"/>
    <p:sldId id="1859" r:id="rId16"/>
    <p:sldId id="1860" r:id="rId17"/>
    <p:sldId id="1861" r:id="rId18"/>
    <p:sldId id="1862" r:id="rId19"/>
    <p:sldId id="1863" r:id="rId20"/>
    <p:sldId id="1875" r:id="rId21"/>
    <p:sldId id="1864" r:id="rId22"/>
    <p:sldId id="1865" r:id="rId23"/>
    <p:sldId id="1879" r:id="rId24"/>
    <p:sldId id="1872" r:id="rId25"/>
    <p:sldId id="1876" r:id="rId26"/>
    <p:sldId id="1874" r:id="rId27"/>
    <p:sldId id="1868" r:id="rId28"/>
    <p:sldId id="1873" r:id="rId29"/>
    <p:sldId id="1867" r:id="rId30"/>
    <p:sldId id="1866" r:id="rId31"/>
    <p:sldId id="1869" r:id="rId32"/>
    <p:sldId id="1877" r:id="rId33"/>
    <p:sldId id="1878" r:id="rId34"/>
    <p:sldId id="1882" r:id="rId35"/>
    <p:sldId id="1881" r:id="rId36"/>
    <p:sldId id="1870" r:id="rId37"/>
    <p:sldId id="1883" r:id="rId38"/>
    <p:sldId id="1894" r:id="rId39"/>
    <p:sldId id="1893" r:id="rId40"/>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3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rry Kessler" initials="LK" lastIdx="8" clrIdx="0"/>
  <p:cmAuthor id="2" name="Neil Vasquez-Solis" initials="NV" lastIdx="4"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274"/>
    <a:srgbClr val="09356B"/>
    <a:srgbClr val="0066FF"/>
    <a:srgbClr val="99CCFF"/>
    <a:srgbClr val="005DA2"/>
    <a:srgbClr val="51CF51"/>
    <a:srgbClr val="E6E6E6"/>
    <a:srgbClr val="66FF33"/>
    <a:srgbClr val="CCCC00"/>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59" autoAdjust="0"/>
    <p:restoredTop sz="90409" autoAdjust="0"/>
  </p:normalViewPr>
  <p:slideViewPr>
    <p:cSldViewPr snapToGrid="0">
      <p:cViewPr varScale="1">
        <p:scale>
          <a:sx n="100" d="100"/>
          <a:sy n="100" d="100"/>
        </p:scale>
        <p:origin x="1578" y="72"/>
      </p:cViewPr>
      <p:guideLst>
        <p:guide orient="horz" pos="2160"/>
        <p:guide pos="2832"/>
      </p:guideLst>
    </p:cSldViewPr>
  </p:slideViewPr>
  <p:notesTextViewPr>
    <p:cViewPr>
      <p:scale>
        <a:sx n="1" d="1"/>
        <a:sy n="1" d="1"/>
      </p:scale>
      <p:origin x="0" y="0"/>
    </p:cViewPr>
  </p:notesTextViewPr>
  <p:sorterViewPr>
    <p:cViewPr>
      <p:scale>
        <a:sx n="90" d="100"/>
        <a:sy n="90" d="100"/>
      </p:scale>
      <p:origin x="0" y="-19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1804"/>
          </a:xfrm>
          <a:prstGeom prst="rect">
            <a:avLst/>
          </a:prstGeom>
        </p:spPr>
        <p:txBody>
          <a:bodyPr vert="horz" lIns="92302" tIns="46151" rIns="92302" bIns="46151"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1804"/>
          </a:xfrm>
          <a:prstGeom prst="rect">
            <a:avLst/>
          </a:prstGeom>
        </p:spPr>
        <p:txBody>
          <a:bodyPr vert="horz" lIns="92302" tIns="46151" rIns="92302" bIns="46151" rtlCol="0"/>
          <a:lstStyle>
            <a:lvl1pPr algn="r">
              <a:defRPr sz="1200"/>
            </a:lvl1pPr>
          </a:lstStyle>
          <a:p>
            <a:fld id="{68159D3F-92DD-4A82-90EC-1211F0E70882}" type="datetimeFigureOut">
              <a:rPr lang="en-US" smtClean="0"/>
              <a:t>4/4/2024</a:t>
            </a:fld>
            <a:endParaRPr lang="en-US" dirty="0"/>
          </a:p>
        </p:txBody>
      </p:sp>
      <p:sp>
        <p:nvSpPr>
          <p:cNvPr id="4" name="Footer Placeholder 3"/>
          <p:cNvSpPr>
            <a:spLocks noGrp="1"/>
          </p:cNvSpPr>
          <p:nvPr>
            <p:ph type="ftr" sz="quarter" idx="2"/>
          </p:nvPr>
        </p:nvSpPr>
        <p:spPr>
          <a:xfrm>
            <a:off x="1" y="8772668"/>
            <a:ext cx="3037840" cy="461804"/>
          </a:xfrm>
          <a:prstGeom prst="rect">
            <a:avLst/>
          </a:prstGeom>
        </p:spPr>
        <p:txBody>
          <a:bodyPr vert="horz" lIns="92302" tIns="46151" rIns="92302" bIns="4615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772668"/>
            <a:ext cx="3037840" cy="461804"/>
          </a:xfrm>
          <a:prstGeom prst="rect">
            <a:avLst/>
          </a:prstGeom>
        </p:spPr>
        <p:txBody>
          <a:bodyPr vert="horz" lIns="92302" tIns="46151" rIns="92302" bIns="46151" rtlCol="0" anchor="b"/>
          <a:lstStyle>
            <a:lvl1pPr algn="r">
              <a:defRPr sz="1200"/>
            </a:lvl1pPr>
          </a:lstStyle>
          <a:p>
            <a:fld id="{5E8CECEF-F906-463A-813B-82797779BE21}" type="slidenum">
              <a:rPr lang="en-US" smtClean="0"/>
              <a:t>‹#›</a:t>
            </a:fld>
            <a:endParaRPr lang="en-US" dirty="0"/>
          </a:p>
        </p:txBody>
      </p:sp>
    </p:spTree>
    <p:extLst>
      <p:ext uri="{BB962C8B-B14F-4D97-AF65-F5344CB8AC3E}">
        <p14:creationId xmlns:p14="http://schemas.microsoft.com/office/powerpoint/2010/main" val="3994378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1804"/>
          </a:xfrm>
          <a:prstGeom prst="rect">
            <a:avLst/>
          </a:prstGeom>
        </p:spPr>
        <p:txBody>
          <a:bodyPr vert="horz" lIns="92302" tIns="46151" rIns="92302" bIns="46151" rtlCol="0"/>
          <a:lstStyle>
            <a:lvl1pPr algn="l">
              <a:defRPr sz="1200"/>
            </a:lvl1pPr>
          </a:lstStyle>
          <a:p>
            <a:endParaRPr lang="en-US" dirty="0"/>
          </a:p>
        </p:txBody>
      </p:sp>
      <p:sp>
        <p:nvSpPr>
          <p:cNvPr id="3" name="Date Placeholder 2"/>
          <p:cNvSpPr>
            <a:spLocks noGrp="1"/>
          </p:cNvSpPr>
          <p:nvPr>
            <p:ph type="dt" idx="1"/>
          </p:nvPr>
        </p:nvSpPr>
        <p:spPr>
          <a:xfrm>
            <a:off x="3970939" y="0"/>
            <a:ext cx="3037840" cy="461804"/>
          </a:xfrm>
          <a:prstGeom prst="rect">
            <a:avLst/>
          </a:prstGeom>
        </p:spPr>
        <p:txBody>
          <a:bodyPr vert="horz" lIns="92302" tIns="46151" rIns="92302" bIns="46151" rtlCol="0"/>
          <a:lstStyle>
            <a:lvl1pPr algn="r">
              <a:defRPr sz="1200"/>
            </a:lvl1pPr>
          </a:lstStyle>
          <a:p>
            <a:fld id="{9455CA97-40D5-4AAA-898B-806A1A9534D4}" type="datetimeFigureOut">
              <a:rPr lang="en-US" smtClean="0"/>
              <a:t>4/4/2024</a:t>
            </a:fld>
            <a:endParaRPr lang="en-US" dirty="0"/>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2302" tIns="46151" rIns="92302" bIns="46151" rtlCol="0" anchor="ctr"/>
          <a:lstStyle/>
          <a:p>
            <a:endParaRPr lang="en-US" dirty="0"/>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302" tIns="46151" rIns="92302" bIns="4615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772668"/>
            <a:ext cx="3037840" cy="461804"/>
          </a:xfrm>
          <a:prstGeom prst="rect">
            <a:avLst/>
          </a:prstGeom>
        </p:spPr>
        <p:txBody>
          <a:bodyPr vert="horz" lIns="92302" tIns="46151" rIns="92302" bIns="4615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772668"/>
            <a:ext cx="3037840" cy="461804"/>
          </a:xfrm>
          <a:prstGeom prst="rect">
            <a:avLst/>
          </a:prstGeom>
        </p:spPr>
        <p:txBody>
          <a:bodyPr vert="horz" lIns="92302" tIns="46151" rIns="92302" bIns="46151" rtlCol="0" anchor="b"/>
          <a:lstStyle>
            <a:lvl1pPr algn="r">
              <a:defRPr sz="1200"/>
            </a:lvl1pPr>
          </a:lstStyle>
          <a:p>
            <a:fld id="{77695860-D983-40F9-8E11-928703A8DB78}" type="slidenum">
              <a:rPr lang="en-US" smtClean="0"/>
              <a:t>‹#›</a:t>
            </a:fld>
            <a:endParaRPr lang="en-US" dirty="0"/>
          </a:p>
        </p:txBody>
      </p:sp>
    </p:spTree>
    <p:extLst>
      <p:ext uri="{BB962C8B-B14F-4D97-AF65-F5344CB8AC3E}">
        <p14:creationId xmlns:p14="http://schemas.microsoft.com/office/powerpoint/2010/main" val="2316138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6187F84C-A79A-4B69-A811-CA2F9D1E0C81}" type="slidenum">
              <a:rPr lang="en-US" smtClean="0"/>
              <a:pPr>
                <a:defRPr/>
              </a:pPr>
              <a:t>1</a:t>
            </a:fld>
            <a:endParaRPr lang="en-US" dirty="0"/>
          </a:p>
        </p:txBody>
      </p:sp>
    </p:spTree>
    <p:extLst>
      <p:ext uri="{BB962C8B-B14F-4D97-AF65-F5344CB8AC3E}">
        <p14:creationId xmlns:p14="http://schemas.microsoft.com/office/powerpoint/2010/main" val="41252368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85B195-40A2-4497-8AF3-2BCAA72A6F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6161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695860-D983-40F9-8E11-928703A8DB78}" type="slidenum">
              <a:rPr lang="en-US" smtClean="0"/>
              <a:t>2</a:t>
            </a:fld>
            <a:endParaRPr lang="en-US" dirty="0"/>
          </a:p>
        </p:txBody>
      </p:sp>
    </p:spTree>
    <p:extLst>
      <p:ext uri="{BB962C8B-B14F-4D97-AF65-F5344CB8AC3E}">
        <p14:creationId xmlns:p14="http://schemas.microsoft.com/office/powerpoint/2010/main" val="3754128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695860-D983-40F9-8E11-928703A8DB78}" type="slidenum">
              <a:rPr lang="en-US" smtClean="0"/>
              <a:t>3</a:t>
            </a:fld>
            <a:endParaRPr lang="en-US" dirty="0"/>
          </a:p>
        </p:txBody>
      </p:sp>
    </p:spTree>
    <p:extLst>
      <p:ext uri="{BB962C8B-B14F-4D97-AF65-F5344CB8AC3E}">
        <p14:creationId xmlns:p14="http://schemas.microsoft.com/office/powerpoint/2010/main" val="2878049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695860-D983-40F9-8E11-928703A8DB78}" type="slidenum">
              <a:rPr lang="en-US" smtClean="0"/>
              <a:t>4</a:t>
            </a:fld>
            <a:endParaRPr lang="en-US" dirty="0"/>
          </a:p>
        </p:txBody>
      </p:sp>
    </p:spTree>
    <p:extLst>
      <p:ext uri="{BB962C8B-B14F-4D97-AF65-F5344CB8AC3E}">
        <p14:creationId xmlns:p14="http://schemas.microsoft.com/office/powerpoint/2010/main" val="15417501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695860-D983-40F9-8E11-928703A8DB78}" type="slidenum">
              <a:rPr lang="en-US" smtClean="0"/>
              <a:t>5</a:t>
            </a:fld>
            <a:endParaRPr lang="en-US" dirty="0"/>
          </a:p>
        </p:txBody>
      </p:sp>
    </p:spTree>
    <p:extLst>
      <p:ext uri="{BB962C8B-B14F-4D97-AF65-F5344CB8AC3E}">
        <p14:creationId xmlns:p14="http://schemas.microsoft.com/office/powerpoint/2010/main" val="1250080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695860-D983-40F9-8E11-928703A8DB78}" type="slidenum">
              <a:rPr lang="en-US" smtClean="0"/>
              <a:t>6</a:t>
            </a:fld>
            <a:endParaRPr lang="en-US" dirty="0"/>
          </a:p>
        </p:txBody>
      </p:sp>
    </p:spTree>
    <p:extLst>
      <p:ext uri="{BB962C8B-B14F-4D97-AF65-F5344CB8AC3E}">
        <p14:creationId xmlns:p14="http://schemas.microsoft.com/office/powerpoint/2010/main" val="2866635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7695860-D983-40F9-8E11-928703A8DB78}" type="slidenum">
              <a:rPr lang="en-US" smtClean="0"/>
              <a:t>7</a:t>
            </a:fld>
            <a:endParaRPr lang="en-US" dirty="0"/>
          </a:p>
        </p:txBody>
      </p:sp>
    </p:spTree>
    <p:extLst>
      <p:ext uri="{BB962C8B-B14F-4D97-AF65-F5344CB8AC3E}">
        <p14:creationId xmlns:p14="http://schemas.microsoft.com/office/powerpoint/2010/main" val="2646693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u="none" kern="1200" dirty="0">
                <a:solidFill>
                  <a:schemeClr val="bg1"/>
                </a:solidFill>
                <a:latin typeface="Times New Roman" pitchFamily="18" charset="0"/>
                <a:ea typeface="+mn-ea"/>
                <a:cs typeface="+mn-cs"/>
              </a:rPr>
              <a:t>During ART, why to latent HIV cell not die out?</a:t>
            </a:r>
          </a:p>
        </p:txBody>
      </p:sp>
      <p:sp>
        <p:nvSpPr>
          <p:cNvPr id="4" name="Slide Number Placeholder 3"/>
          <p:cNvSpPr>
            <a:spLocks noGrp="1"/>
          </p:cNvSpPr>
          <p:nvPr>
            <p:ph type="sldNum" sz="quarter" idx="10"/>
          </p:nvPr>
        </p:nvSpPr>
        <p:spPr/>
        <p:txBody>
          <a:bodyPr/>
          <a:lstStyle/>
          <a:p>
            <a:pPr marL="0" marR="0" lvl="0" indent="0" algn="r" defTabSz="931863" rtl="0" eaLnBrk="0" fontAlgn="base" latinLnBrk="0" hangingPunct="0">
              <a:lnSpc>
                <a:spcPct val="100000"/>
              </a:lnSpc>
              <a:spcBef>
                <a:spcPct val="0"/>
              </a:spcBef>
              <a:spcAft>
                <a:spcPct val="0"/>
              </a:spcAft>
              <a:buClrTx/>
              <a:buSzTx/>
              <a:buFontTx/>
              <a:buNone/>
              <a:tabLst/>
              <a:defRPr/>
            </a:pPr>
            <a:fld id="{772C7688-5272-43DF-917F-359F07A05D57}" type="slidenum">
              <a:rPr kumimoji="0" lang="en-US" sz="1200" b="0" i="0" u="none" strike="noStrike" kern="1200" cap="none" spc="0" normalizeH="0" baseline="0" noProof="0" smtClean="0">
                <a:ln>
                  <a:noFill/>
                </a:ln>
                <a:solidFill>
                  <a:srgbClr val="FBD205"/>
                </a:solidFill>
                <a:effectLst/>
                <a:uLnTx/>
                <a:uFillTx/>
                <a:latin typeface="Times New Roman" pitchFamily="18" charset="0"/>
                <a:ea typeface="+mn-ea"/>
                <a:cs typeface="+mn-cs"/>
              </a:rPr>
              <a:pPr marL="0" marR="0" lvl="0" indent="0" algn="r" defTabSz="931863" rtl="0" eaLnBrk="0" fontAlgn="base" latinLnBrk="0" hangingPunct="0">
                <a:lnSpc>
                  <a:spcPct val="100000"/>
                </a:lnSpc>
                <a:spcBef>
                  <a:spcPct val="0"/>
                </a:spcBef>
                <a:spcAft>
                  <a:spcPct val="0"/>
                </a:spcAft>
                <a:buClrTx/>
                <a:buSzTx/>
                <a:buFontTx/>
                <a:buNone/>
                <a:tabLst/>
                <a:defRPr/>
              </a:pPr>
              <a:t>9</a:t>
            </a:fld>
            <a:endParaRPr kumimoji="0" lang="en-US" sz="1200" b="0" i="0" u="none" strike="noStrike" kern="1200" cap="none" spc="0" normalizeH="0" baseline="0" noProof="0" dirty="0">
              <a:ln>
                <a:noFill/>
              </a:ln>
              <a:solidFill>
                <a:srgbClr val="FBD205"/>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856165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82B0A0-A5BC-4E13-B9B1-10DCE55F577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xfrm>
            <a:off x="677333" y="4221684"/>
            <a:ext cx="5689600" cy="4769914"/>
          </a:xfrm>
          <a:noFill/>
          <a:ln/>
        </p:spPr>
        <p:txBody>
          <a:bodyPr/>
          <a:lstStyle/>
          <a:p>
            <a:endParaRPr lang="en-US" sz="1100" dirty="0"/>
          </a:p>
        </p:txBody>
      </p:sp>
    </p:spTree>
    <p:extLst>
      <p:ext uri="{BB962C8B-B14F-4D97-AF65-F5344CB8AC3E}">
        <p14:creationId xmlns:p14="http://schemas.microsoft.com/office/powerpoint/2010/main" val="14225749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8" name="TextBox 7"/>
          <p:cNvSpPr txBox="1"/>
          <p:nvPr userDrawn="1"/>
        </p:nvSpPr>
        <p:spPr>
          <a:xfrm>
            <a:off x="0" y="6008914"/>
            <a:ext cx="9144000" cy="849086"/>
          </a:xfrm>
          <a:prstGeom prst="rect">
            <a:avLst/>
          </a:prstGeom>
          <a:solidFill>
            <a:srgbClr val="FFFFFF"/>
          </a:solidFill>
        </p:spPr>
        <p:txBody>
          <a:bodyPr wrap="square" rtlCol="0">
            <a:spAutoFit/>
          </a:bodyPr>
          <a:lstStyle/>
          <a:p>
            <a:endParaRPr lang="en-US" dirty="0"/>
          </a:p>
        </p:txBody>
      </p:sp>
      <p:pic>
        <p:nvPicPr>
          <p:cNvPr id="9" name="Picture 8"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845" y="6212670"/>
            <a:ext cx="2498576" cy="395608"/>
          </a:xfrm>
          <a:prstGeom prst="rect">
            <a:avLst/>
          </a:prstGeom>
        </p:spPr>
      </p:pic>
    </p:spTree>
    <p:extLst>
      <p:ext uri="{BB962C8B-B14F-4D97-AF65-F5344CB8AC3E}">
        <p14:creationId xmlns:p14="http://schemas.microsoft.com/office/powerpoint/2010/main" val="2687406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D97158-F1D7-41AF-82CC-3AA89CEBAB15}"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ED20551-570B-41C1-9138-DC7EA4EC4F9D}" type="slidenum">
              <a:rPr lang="en-US" smtClean="0"/>
              <a:t>‹#›</a:t>
            </a:fld>
            <a:endParaRPr lang="en-US" dirty="0"/>
          </a:p>
        </p:txBody>
      </p:sp>
    </p:spTree>
    <p:extLst>
      <p:ext uri="{BB962C8B-B14F-4D97-AF65-F5344CB8AC3E}">
        <p14:creationId xmlns:p14="http://schemas.microsoft.com/office/powerpoint/2010/main" val="1701224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D97158-F1D7-41AF-82CC-3AA89CEBAB15}"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ED20551-570B-41C1-9138-DC7EA4EC4F9D}" type="slidenum">
              <a:rPr lang="en-US" smtClean="0"/>
              <a:t>‹#›</a:t>
            </a:fld>
            <a:endParaRPr lang="en-US" dirty="0"/>
          </a:p>
        </p:txBody>
      </p:sp>
    </p:spTree>
    <p:extLst>
      <p:ext uri="{BB962C8B-B14F-4D97-AF65-F5344CB8AC3E}">
        <p14:creationId xmlns:p14="http://schemas.microsoft.com/office/powerpoint/2010/main" val="8131130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Divider">
    <p:spTree>
      <p:nvGrpSpPr>
        <p:cNvPr id="1" name=""/>
        <p:cNvGrpSpPr/>
        <p:nvPr/>
      </p:nvGrpSpPr>
      <p:grpSpPr>
        <a:xfrm>
          <a:off x="0" y="0"/>
          <a:ext cx="0" cy="0"/>
          <a:chOff x="0" y="0"/>
          <a:chExt cx="0" cy="0"/>
        </a:xfrm>
      </p:grpSpPr>
      <p:sp>
        <p:nvSpPr>
          <p:cNvPr id="7" name="Freeform 6"/>
          <p:cNvSpPr/>
          <p:nvPr/>
        </p:nvSpPr>
        <p:spPr bwMode="white">
          <a:xfrm>
            <a:off x="6516688" y="3048000"/>
            <a:ext cx="2641600" cy="3817938"/>
          </a:xfrm>
          <a:custGeom>
            <a:avLst/>
            <a:gdLst>
              <a:gd name="connsiteX0" fmla="*/ 1451429 w 2641600"/>
              <a:gd name="connsiteY0" fmla="*/ 0 h 3817257"/>
              <a:gd name="connsiteX1" fmla="*/ 0 w 2641600"/>
              <a:gd name="connsiteY1" fmla="*/ 3817257 h 3817257"/>
              <a:gd name="connsiteX2" fmla="*/ 2641600 w 2641600"/>
              <a:gd name="connsiteY2" fmla="*/ 3817257 h 3817257"/>
              <a:gd name="connsiteX3" fmla="*/ 2641600 w 2641600"/>
              <a:gd name="connsiteY3" fmla="*/ 3062514 h 3817257"/>
              <a:gd name="connsiteX4" fmla="*/ 1451429 w 2641600"/>
              <a:gd name="connsiteY4" fmla="*/ 0 h 3817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1600" h="3817257">
                <a:moveTo>
                  <a:pt x="1451429" y="0"/>
                </a:moveTo>
                <a:lnTo>
                  <a:pt x="0" y="3817257"/>
                </a:lnTo>
                <a:lnTo>
                  <a:pt x="2641600" y="3817257"/>
                </a:lnTo>
                <a:lnTo>
                  <a:pt x="2641600" y="3062514"/>
                </a:lnTo>
                <a:lnTo>
                  <a:pt x="1451429"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a:off x="368300" y="306388"/>
            <a:ext cx="6400800" cy="939800"/>
          </a:xfrm>
        </p:spPr>
        <p:txBody>
          <a:bodyPr/>
          <a:lstStyle>
            <a:lvl1pPr>
              <a:defRPr b="0">
                <a:solidFill>
                  <a:schemeClr val="accent1"/>
                </a:solidFill>
                <a:effectLst>
                  <a:outerShdw blurRad="38100" dist="38100" dir="2700000" algn="tl">
                    <a:srgbClr val="000000">
                      <a:alpha val="43137"/>
                    </a:srgbClr>
                  </a:outerShdw>
                </a:effectLst>
              </a:defRPr>
            </a:lvl1pPr>
          </a:lstStyle>
          <a:p>
            <a:r>
              <a:rPr lang="en-US" dirty="0"/>
              <a:t>Click to edit Master title style</a:t>
            </a:r>
          </a:p>
        </p:txBody>
      </p:sp>
      <p:pic>
        <p:nvPicPr>
          <p:cNvPr id="20" name="Picture 19"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spTree>
    <p:extLst>
      <p:ext uri="{BB962C8B-B14F-4D97-AF65-F5344CB8AC3E}">
        <p14:creationId xmlns:p14="http://schemas.microsoft.com/office/powerpoint/2010/main" val="11355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71475" y="1230313"/>
            <a:ext cx="6400800" cy="365125"/>
          </a:xfrm>
        </p:spPr>
        <p:txBody>
          <a:bodyPr>
            <a:noAutofit/>
          </a:bodyPr>
          <a:lstStyle>
            <a:lvl1pPr>
              <a:spcAft>
                <a:spcPts val="0"/>
              </a:spcAft>
              <a:defRPr sz="1800" b="1" cap="all">
                <a:solidFill>
                  <a:schemeClr val="accent1"/>
                </a:solidFill>
              </a:defRPr>
            </a:lvl1pPr>
          </a:lstStyle>
          <a:p>
            <a:pPr lvl="0"/>
            <a:r>
              <a:rPr lang="en-US"/>
              <a:t>Click to edit Master text styles</a:t>
            </a:r>
          </a:p>
        </p:txBody>
      </p:sp>
      <p:sp>
        <p:nvSpPr>
          <p:cNvPr id="14" name="Title 1"/>
          <p:cNvSpPr>
            <a:spLocks noGrp="1"/>
          </p:cNvSpPr>
          <p:nvPr>
            <p:ph type="title"/>
          </p:nvPr>
        </p:nvSpPr>
        <p:spPr>
          <a:xfrm>
            <a:off x="371475" y="290513"/>
            <a:ext cx="6400800" cy="939800"/>
          </a:xfrm>
        </p:spPr>
        <p:txBody>
          <a:bodyPr/>
          <a:lstStyle>
            <a:lvl1pPr>
              <a:defRPr>
                <a:effectLst>
                  <a:outerShdw blurRad="38100" dist="38100" dir="2700000" algn="tl">
                    <a:srgbClr val="000000">
                      <a:alpha val="43137"/>
                    </a:srgbClr>
                  </a:outerShdw>
                </a:effectLst>
              </a:defRPr>
            </a:lvl1pPr>
          </a:lstStyle>
          <a:p>
            <a:r>
              <a:rPr lang="en-US" dirty="0"/>
              <a:t>Click to edit Master title style</a:t>
            </a:r>
          </a:p>
        </p:txBody>
      </p:sp>
      <p:sp>
        <p:nvSpPr>
          <p:cNvPr id="13" name="Content Placeholder 2"/>
          <p:cNvSpPr>
            <a:spLocks noGrp="1"/>
          </p:cNvSpPr>
          <p:nvPr>
            <p:ph idx="1"/>
          </p:nvPr>
        </p:nvSpPr>
        <p:spPr>
          <a:xfrm>
            <a:off x="371475" y="1595438"/>
            <a:ext cx="6403975" cy="4267200"/>
          </a:xfrm>
        </p:spPr>
        <p:txBody>
          <a:bodyPr/>
          <a:lstStyle>
            <a:lvl1pPr>
              <a:spcAft>
                <a:spcPts val="1000"/>
              </a:spcAft>
              <a:defRPr/>
            </a:lvl1pPr>
            <a:lvl2pPr>
              <a:spcAft>
                <a:spcPts val="800"/>
              </a:spcAft>
              <a:defRPr/>
            </a:lvl2pPr>
            <a:lvl3pPr>
              <a:spcAft>
                <a:spcPts val="600"/>
              </a:spcAft>
              <a:defRPr/>
            </a:lvl3pPr>
            <a:lvl4pPr>
              <a:spcAft>
                <a:spcPts val="600"/>
              </a:spcAft>
              <a:defRPr/>
            </a:lvl4pPr>
            <a:lvl5pPr>
              <a:spcAft>
                <a:spcPts val="400"/>
              </a:spcAft>
              <a:defRPr/>
            </a:lvl5pPr>
            <a:lvl6pPr>
              <a:spcAft>
                <a:spcPts val="400"/>
              </a:spcAft>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1" name="Picture 10"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5156" y="6142231"/>
            <a:ext cx="2617004" cy="536486"/>
          </a:xfrm>
          <a:prstGeom prst="rect">
            <a:avLst/>
          </a:prstGeom>
        </p:spPr>
      </p:pic>
    </p:spTree>
    <p:extLst>
      <p:ext uri="{BB962C8B-B14F-4D97-AF65-F5344CB8AC3E}">
        <p14:creationId xmlns:p14="http://schemas.microsoft.com/office/powerpoint/2010/main" val="479994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ext Gradient">
    <p:spTree>
      <p:nvGrpSpPr>
        <p:cNvPr id="1" name=""/>
        <p:cNvGrpSpPr/>
        <p:nvPr/>
      </p:nvGrpSpPr>
      <p:grpSpPr>
        <a:xfrm>
          <a:off x="0" y="0"/>
          <a:ext cx="0" cy="0"/>
          <a:chOff x="0" y="0"/>
          <a:chExt cx="0" cy="0"/>
        </a:xfrm>
      </p:grpSpPr>
      <p:sp>
        <p:nvSpPr>
          <p:cNvPr id="16" name="Title 1"/>
          <p:cNvSpPr>
            <a:spLocks noGrp="1"/>
          </p:cNvSpPr>
          <p:nvPr>
            <p:ph type="title"/>
          </p:nvPr>
        </p:nvSpPr>
        <p:spPr>
          <a:xfrm>
            <a:off x="371475" y="290513"/>
            <a:ext cx="6402025" cy="939800"/>
          </a:xfrm>
        </p:spPr>
        <p:txBody>
          <a:bodyPr/>
          <a:lstStyle>
            <a:lvl1pPr>
              <a:defRPr>
                <a:effectLst>
                  <a:outerShdw blurRad="38100" dist="38100" dir="2700000" algn="tl">
                    <a:srgbClr val="000000">
                      <a:alpha val="43137"/>
                    </a:srgbClr>
                  </a:outerShdw>
                </a:effectLst>
              </a:defRPr>
            </a:lvl1pPr>
          </a:lstStyle>
          <a:p>
            <a:r>
              <a:rPr lang="en-US" dirty="0"/>
              <a:t>Click to edit Master title style</a:t>
            </a:r>
          </a:p>
        </p:txBody>
      </p:sp>
      <p:sp>
        <p:nvSpPr>
          <p:cNvPr id="19" name="Content Placeholder 2"/>
          <p:cNvSpPr>
            <a:spLocks noGrp="1"/>
          </p:cNvSpPr>
          <p:nvPr>
            <p:ph idx="1"/>
          </p:nvPr>
        </p:nvSpPr>
        <p:spPr>
          <a:xfrm>
            <a:off x="371475" y="1595438"/>
            <a:ext cx="6403975" cy="4267200"/>
          </a:xfrm>
        </p:spPr>
        <p:txBody>
          <a:bodyPr/>
          <a:lstStyle>
            <a:lvl1pPr>
              <a:spcAft>
                <a:spcPts val="1000"/>
              </a:spcAft>
              <a:defRPr/>
            </a:lvl1pPr>
            <a:lvl2pPr>
              <a:spcAft>
                <a:spcPts val="800"/>
              </a:spcAft>
              <a:defRPr/>
            </a:lvl2pPr>
            <a:lvl3pPr>
              <a:spcAft>
                <a:spcPts val="600"/>
              </a:spcAft>
              <a:defRPr/>
            </a:lvl3pPr>
            <a:lvl4pPr>
              <a:spcAft>
                <a:spcPts val="600"/>
              </a:spcAft>
              <a:defRPr/>
            </a:lvl4pPr>
            <a:lvl5pPr>
              <a:spcAft>
                <a:spcPts val="400"/>
              </a:spcAft>
              <a:defRPr/>
            </a:lvl5pPr>
            <a:lvl6pPr>
              <a:spcAft>
                <a:spcPts val="400"/>
              </a:spcAft>
              <a:defRPr baseline="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8"/>
          <p:cNvSpPr>
            <a:spLocks noGrp="1"/>
          </p:cNvSpPr>
          <p:nvPr>
            <p:ph type="body" sz="quarter" idx="10"/>
          </p:nvPr>
        </p:nvSpPr>
        <p:spPr>
          <a:xfrm>
            <a:off x="371475" y="1230313"/>
            <a:ext cx="6400800" cy="365125"/>
          </a:xfrm>
        </p:spPr>
        <p:txBody>
          <a:bodyPr>
            <a:noAutofit/>
          </a:bodyPr>
          <a:lstStyle>
            <a:lvl1pPr>
              <a:spcAft>
                <a:spcPts val="0"/>
              </a:spcAft>
              <a:defRPr sz="1800" b="1" cap="all">
                <a:solidFill>
                  <a:schemeClr val="accent1"/>
                </a:solidFill>
              </a:defRPr>
            </a:lvl1pPr>
          </a:lstStyle>
          <a:p>
            <a:pPr lvl="0"/>
            <a:r>
              <a:rPr lang="en-US"/>
              <a:t>Click to edit Master text styles</a:t>
            </a:r>
          </a:p>
        </p:txBody>
      </p:sp>
      <p:pic>
        <p:nvPicPr>
          <p:cNvPr id="9" name="Picture 8"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spTree>
    <p:extLst>
      <p:ext uri="{BB962C8B-B14F-4D97-AF65-F5344CB8AC3E}">
        <p14:creationId xmlns:p14="http://schemas.microsoft.com/office/powerpoint/2010/main" val="27577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6728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3_Cover">
    <p:spTree>
      <p:nvGrpSpPr>
        <p:cNvPr id="1" name=""/>
        <p:cNvGrpSpPr/>
        <p:nvPr/>
      </p:nvGrpSpPr>
      <p:grpSpPr>
        <a:xfrm>
          <a:off x="0" y="0"/>
          <a:ext cx="0" cy="0"/>
          <a:chOff x="0" y="0"/>
          <a:chExt cx="0" cy="0"/>
        </a:xfrm>
      </p:grpSpPr>
      <p:pic>
        <p:nvPicPr>
          <p:cNvPr id="16" name="Picture 15" hidden="1"/>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4024994" y="-17461"/>
            <a:ext cx="3962400" cy="6873874"/>
          </a:xfrm>
          <a:prstGeom prst="rect">
            <a:avLst/>
          </a:prstGeom>
          <a:noFill/>
          <a:ln>
            <a:noFill/>
          </a:ln>
        </p:spPr>
      </p:pic>
      <p:sp>
        <p:nvSpPr>
          <p:cNvPr id="2" name="Title 1"/>
          <p:cNvSpPr>
            <a:spLocks noGrp="1"/>
          </p:cNvSpPr>
          <p:nvPr userDrawn="1">
            <p:ph type="ctrTitle" hasCustomPrompt="1"/>
          </p:nvPr>
        </p:nvSpPr>
        <p:spPr>
          <a:xfrm>
            <a:off x="371475" y="280988"/>
            <a:ext cx="5757862" cy="941259"/>
          </a:xfrm>
        </p:spPr>
        <p:txBody>
          <a:bodyPr>
            <a:normAutofit/>
          </a:bodyPr>
          <a:lstStyle>
            <a:lvl1pPr algn="l">
              <a:defRPr sz="2700" b="0" cap="none">
                <a:solidFill>
                  <a:schemeClr val="accent1"/>
                </a:solidFill>
                <a:effectLst>
                  <a:outerShdw blurRad="38100" dist="38100" dir="2700000" algn="tl">
                    <a:srgbClr val="000000">
                      <a:alpha val="43137"/>
                    </a:srgbClr>
                  </a:outerShdw>
                </a:effectLst>
              </a:defRPr>
            </a:lvl1pPr>
          </a:lstStyle>
          <a:p>
            <a:r>
              <a:rPr lang="en-US" dirty="0"/>
              <a:t>Click to edit master title style</a:t>
            </a:r>
          </a:p>
        </p:txBody>
      </p:sp>
      <p:sp>
        <p:nvSpPr>
          <p:cNvPr id="3" name="Subtitle 2"/>
          <p:cNvSpPr>
            <a:spLocks noGrp="1"/>
          </p:cNvSpPr>
          <p:nvPr userDrawn="1">
            <p:ph type="subTitle" idx="1"/>
          </p:nvPr>
        </p:nvSpPr>
        <p:spPr>
          <a:xfrm>
            <a:off x="371475" y="1231772"/>
            <a:ext cx="4200525" cy="1428750"/>
          </a:xfrm>
        </p:spPr>
        <p:txBody>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2" name="Picture 11" descr="ITHS-horizontal-color-600.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spTree>
    <p:extLst>
      <p:ext uri="{BB962C8B-B14F-4D97-AF65-F5344CB8AC3E}">
        <p14:creationId xmlns:p14="http://schemas.microsoft.com/office/powerpoint/2010/main" val="353932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ext Gradient">
    <p:spTree>
      <p:nvGrpSpPr>
        <p:cNvPr id="1" name=""/>
        <p:cNvGrpSpPr/>
        <p:nvPr/>
      </p:nvGrpSpPr>
      <p:grpSpPr>
        <a:xfrm>
          <a:off x="0" y="0"/>
          <a:ext cx="0" cy="0"/>
          <a:chOff x="0" y="0"/>
          <a:chExt cx="0" cy="0"/>
        </a:xfrm>
      </p:grpSpPr>
      <p:sp>
        <p:nvSpPr>
          <p:cNvPr id="16" name="Title 1"/>
          <p:cNvSpPr>
            <a:spLocks noGrp="1"/>
          </p:cNvSpPr>
          <p:nvPr>
            <p:ph type="title"/>
          </p:nvPr>
        </p:nvSpPr>
        <p:spPr>
          <a:xfrm>
            <a:off x="371475" y="290513"/>
            <a:ext cx="6402025" cy="939800"/>
          </a:xfrm>
        </p:spPr>
        <p:txBody>
          <a:bodyPr/>
          <a:lstStyle>
            <a:lvl1pPr>
              <a:defRPr>
                <a:effectLst>
                  <a:outerShdw blurRad="38100" dist="38100" dir="2700000" algn="tl">
                    <a:srgbClr val="000000">
                      <a:alpha val="43137"/>
                    </a:srgbClr>
                  </a:outerShdw>
                </a:effectLst>
              </a:defRPr>
            </a:lvl1pPr>
          </a:lstStyle>
          <a:p>
            <a:r>
              <a:rPr lang="en-US" dirty="0"/>
              <a:t>Click to edit Master title style</a:t>
            </a:r>
          </a:p>
        </p:txBody>
      </p:sp>
      <p:sp>
        <p:nvSpPr>
          <p:cNvPr id="5" name="TextBox 4"/>
          <p:cNvSpPr txBox="1"/>
          <p:nvPr userDrawn="1"/>
        </p:nvSpPr>
        <p:spPr>
          <a:xfrm>
            <a:off x="0" y="6008914"/>
            <a:ext cx="9144000" cy="849086"/>
          </a:xfrm>
          <a:prstGeom prst="rect">
            <a:avLst/>
          </a:prstGeom>
          <a:solidFill>
            <a:srgbClr val="FFFFFF"/>
          </a:solidFill>
        </p:spPr>
        <p:txBody>
          <a:bodyPr wrap="square" rtlCol="0">
            <a:spAutoFit/>
          </a:bodyPr>
          <a:lstStyle/>
          <a:p>
            <a:endParaRPr lang="en-US" dirty="0"/>
          </a:p>
        </p:txBody>
      </p:sp>
      <p:pic>
        <p:nvPicPr>
          <p:cNvPr id="6" name="Picture 5"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845" y="6212670"/>
            <a:ext cx="2498576" cy="395608"/>
          </a:xfrm>
          <a:prstGeom prst="rect">
            <a:avLst/>
          </a:prstGeom>
        </p:spPr>
      </p:pic>
    </p:spTree>
    <p:extLst>
      <p:ext uri="{BB962C8B-B14F-4D97-AF65-F5344CB8AC3E}">
        <p14:creationId xmlns:p14="http://schemas.microsoft.com/office/powerpoint/2010/main" val="532111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Gradient">
    <p:spTree>
      <p:nvGrpSpPr>
        <p:cNvPr id="1" name=""/>
        <p:cNvGrpSpPr/>
        <p:nvPr/>
      </p:nvGrpSpPr>
      <p:grpSpPr>
        <a:xfrm>
          <a:off x="0" y="0"/>
          <a:ext cx="0" cy="0"/>
          <a:chOff x="0" y="0"/>
          <a:chExt cx="0" cy="0"/>
        </a:xfrm>
      </p:grpSpPr>
      <p:sp>
        <p:nvSpPr>
          <p:cNvPr id="16" name="Title 1"/>
          <p:cNvSpPr>
            <a:spLocks noGrp="1"/>
          </p:cNvSpPr>
          <p:nvPr>
            <p:ph type="title"/>
          </p:nvPr>
        </p:nvSpPr>
        <p:spPr>
          <a:xfrm>
            <a:off x="385763" y="307975"/>
            <a:ext cx="7113587" cy="1023938"/>
          </a:xfrm>
        </p:spPr>
        <p:txBody>
          <a:bodyPr/>
          <a:lstStyle>
            <a:lvl1pPr>
              <a:defRPr>
                <a:effectLst>
                  <a:outerShdw blurRad="38100" dist="38100" dir="2700000" algn="tl">
                    <a:srgbClr val="000000">
                      <a:alpha val="43137"/>
                    </a:srgbClr>
                  </a:outerShdw>
                </a:effectLst>
              </a:defRPr>
            </a:lvl1pPr>
          </a:lstStyle>
          <a:p>
            <a:r>
              <a:rPr lang="en-US" dirty="0"/>
              <a:t>Click to edit Master title style</a:t>
            </a:r>
          </a:p>
        </p:txBody>
      </p:sp>
      <p:pic>
        <p:nvPicPr>
          <p:cNvPr id="8" name="Picture 7"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4681" y="6142231"/>
            <a:ext cx="2617004" cy="536486"/>
          </a:xfrm>
          <a:prstGeom prst="rect">
            <a:avLst/>
          </a:prstGeom>
        </p:spPr>
      </p:pic>
    </p:spTree>
    <p:extLst>
      <p:ext uri="{BB962C8B-B14F-4D97-AF65-F5344CB8AC3E}">
        <p14:creationId xmlns:p14="http://schemas.microsoft.com/office/powerpoint/2010/main" val="455285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DDAA925-0A7D-4EC2-92EF-B2326656D0DA}"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A2611BB-DDA1-4BE0-934A-9BDCD4D79A1D}" type="slidenum">
              <a:rPr lang="en-US" smtClean="0"/>
              <a:t>‹#›</a:t>
            </a:fld>
            <a:endParaRPr lang="en-US" dirty="0"/>
          </a:p>
        </p:txBody>
      </p:sp>
      <p:pic>
        <p:nvPicPr>
          <p:cNvPr id="7" name="Picture 6"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spTree>
    <p:extLst>
      <p:ext uri="{BB962C8B-B14F-4D97-AF65-F5344CB8AC3E}">
        <p14:creationId xmlns:p14="http://schemas.microsoft.com/office/powerpoint/2010/main" val="1699680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effectLst>
                  <a:outerShdw blurRad="38100" dist="38100" dir="2700000" algn="tl">
                    <a:srgbClr val="000000">
                      <a:alpha val="43137"/>
                    </a:srgbClr>
                  </a:outerShdw>
                </a:effectLst>
              </a:defRPr>
            </a:lvl1pP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userDrawn="1"/>
        </p:nvSpPr>
        <p:spPr>
          <a:xfrm>
            <a:off x="0" y="6008914"/>
            <a:ext cx="9144000" cy="849086"/>
          </a:xfrm>
          <a:prstGeom prst="rect">
            <a:avLst/>
          </a:prstGeom>
          <a:solidFill>
            <a:srgbClr val="FFFFFF"/>
          </a:solidFill>
        </p:spPr>
        <p:txBody>
          <a:bodyPr wrap="square" rtlCol="0">
            <a:spAutoFit/>
          </a:bodyPr>
          <a:lstStyle/>
          <a:p>
            <a:endParaRPr lang="en-US" dirty="0"/>
          </a:p>
        </p:txBody>
      </p:sp>
      <p:pic>
        <p:nvPicPr>
          <p:cNvPr id="10" name="Picture 9"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6212670"/>
            <a:ext cx="2498576" cy="395608"/>
          </a:xfrm>
          <a:prstGeom prst="rect">
            <a:avLst/>
          </a:prstGeom>
        </p:spPr>
      </p:pic>
    </p:spTree>
    <p:extLst>
      <p:ext uri="{BB962C8B-B14F-4D97-AF65-F5344CB8AC3E}">
        <p14:creationId xmlns:p14="http://schemas.microsoft.com/office/powerpoint/2010/main" val="32341575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22427187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3784525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4"/>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24464120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7388" y="1981202"/>
            <a:ext cx="3808412" cy="4116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3" y="1981202"/>
            <a:ext cx="3808413" cy="4116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26331810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7003287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4185941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12790924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42918700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12897477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4026767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8" name="TextBox 7"/>
          <p:cNvSpPr txBox="1"/>
          <p:nvPr userDrawn="1"/>
        </p:nvSpPr>
        <p:spPr>
          <a:xfrm>
            <a:off x="0" y="6008914"/>
            <a:ext cx="9144000" cy="849086"/>
          </a:xfrm>
          <a:prstGeom prst="rect">
            <a:avLst/>
          </a:prstGeom>
          <a:solidFill>
            <a:srgbClr val="FFFFFF"/>
          </a:solidFill>
        </p:spPr>
        <p:txBody>
          <a:bodyPr wrap="square" rtlCol="0">
            <a:spAutoFit/>
          </a:bodyPr>
          <a:lstStyle/>
          <a:p>
            <a:endParaRPr lang="en-US" dirty="0"/>
          </a:p>
        </p:txBody>
      </p:sp>
      <p:pic>
        <p:nvPicPr>
          <p:cNvPr id="9" name="Picture 8"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845" y="6212670"/>
            <a:ext cx="2498576" cy="395608"/>
          </a:xfrm>
          <a:prstGeom prst="rect">
            <a:avLst/>
          </a:prstGeom>
        </p:spPr>
      </p:pic>
    </p:spTree>
    <p:extLst>
      <p:ext uri="{BB962C8B-B14F-4D97-AF65-F5344CB8AC3E}">
        <p14:creationId xmlns:p14="http://schemas.microsoft.com/office/powerpoint/2010/main" val="24672871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3" y="419100"/>
            <a:ext cx="1941513" cy="56784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7388" y="419100"/>
            <a:ext cx="5675312" cy="56784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26959828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7391" y="419100"/>
            <a:ext cx="7769225" cy="56784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42619832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7391" y="419100"/>
            <a:ext cx="7769225" cy="1143000"/>
          </a:xfrm>
        </p:spPr>
        <p:txBody>
          <a:bodyPr/>
          <a:lstStyle/>
          <a:p>
            <a:r>
              <a:rPr lang="en-US"/>
              <a:t>Click to edit Master title style</a:t>
            </a:r>
          </a:p>
        </p:txBody>
      </p:sp>
      <p:sp>
        <p:nvSpPr>
          <p:cNvPr id="3" name="Chart Placeholder 2"/>
          <p:cNvSpPr>
            <a:spLocks noGrp="1"/>
          </p:cNvSpPr>
          <p:nvPr>
            <p:ph type="chart" idx="1"/>
          </p:nvPr>
        </p:nvSpPr>
        <p:spPr>
          <a:xfrm>
            <a:off x="687391" y="1981202"/>
            <a:ext cx="7769225" cy="4116388"/>
          </a:xfrm>
        </p:spPr>
        <p:txBody>
          <a:bodyPr/>
          <a:lstStyle/>
          <a:p>
            <a:pPr lvl="0"/>
            <a:r>
              <a:rPr lang="en-US" noProof="0" dirty="0"/>
              <a:t>Click icon to add chart</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29572249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7391" y="419100"/>
            <a:ext cx="7769225" cy="1143000"/>
          </a:xfrm>
        </p:spPr>
        <p:txBody>
          <a:bodyPr/>
          <a:lstStyle/>
          <a:p>
            <a:r>
              <a:rPr lang="en-US"/>
              <a:t>Click to edit Master title style</a:t>
            </a:r>
          </a:p>
        </p:txBody>
      </p:sp>
      <p:sp>
        <p:nvSpPr>
          <p:cNvPr id="3" name="Table Placeholder 2"/>
          <p:cNvSpPr>
            <a:spLocks noGrp="1"/>
          </p:cNvSpPr>
          <p:nvPr>
            <p:ph type="tbl" idx="1"/>
          </p:nvPr>
        </p:nvSpPr>
        <p:spPr>
          <a:xfrm>
            <a:off x="687391" y="1981202"/>
            <a:ext cx="7769225" cy="4116388"/>
          </a:xfrm>
        </p:spPr>
        <p:txBody>
          <a:bodyPr/>
          <a:lstStyle/>
          <a:p>
            <a:pPr lvl="0"/>
            <a:r>
              <a:rPr lang="en-US" noProof="0" dirty="0"/>
              <a:t>Click icon to add table</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24245760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7388" y="419100"/>
            <a:ext cx="7769225" cy="1143000"/>
          </a:xfrm>
        </p:spPr>
        <p:txBody>
          <a:bodyPr/>
          <a:lstStyle/>
          <a:p>
            <a:r>
              <a:rPr lang="en-US"/>
              <a:t>Click to edit Master title style</a:t>
            </a:r>
          </a:p>
        </p:txBody>
      </p:sp>
      <p:sp>
        <p:nvSpPr>
          <p:cNvPr id="3" name="Content Placeholder 2"/>
          <p:cNvSpPr>
            <a:spLocks noGrp="1"/>
          </p:cNvSpPr>
          <p:nvPr>
            <p:ph sz="quarter" idx="1"/>
          </p:nvPr>
        </p:nvSpPr>
        <p:spPr>
          <a:xfrm>
            <a:off x="687388" y="1981200"/>
            <a:ext cx="3808412"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08413"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687388" y="4114800"/>
            <a:ext cx="7769225" cy="19827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ftr" sz="quarter" idx="10"/>
          </p:nvPr>
        </p:nvSpPr>
        <p:spPr>
          <a:ln/>
        </p:spPr>
        <p:txBody>
          <a:bodyPr/>
          <a:lstStyle>
            <a:lvl1pPr>
              <a:defRPr/>
            </a:lvl1pPr>
          </a:lstStyle>
          <a:p>
            <a:pPr>
              <a:defRPr/>
            </a:pPr>
            <a:endParaRPr lang="en-US" dirty="0"/>
          </a:p>
        </p:txBody>
      </p:sp>
    </p:spTree>
    <p:extLst>
      <p:ext uri="{BB962C8B-B14F-4D97-AF65-F5344CB8AC3E}">
        <p14:creationId xmlns:p14="http://schemas.microsoft.com/office/powerpoint/2010/main" val="6830792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4376279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18283167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27939845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353241074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452486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D97158-F1D7-41AF-82CC-3AA89CEBAB15}"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ED20551-570B-41C1-9138-DC7EA4EC4F9D}" type="slidenum">
              <a:rPr lang="en-US" smtClean="0"/>
              <a:t>‹#›</a:t>
            </a:fld>
            <a:endParaRPr lang="en-US" dirty="0"/>
          </a:p>
        </p:txBody>
      </p:sp>
    </p:spTree>
    <p:extLst>
      <p:ext uri="{BB962C8B-B14F-4D97-AF65-F5344CB8AC3E}">
        <p14:creationId xmlns:p14="http://schemas.microsoft.com/office/powerpoint/2010/main" val="36490786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42428387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10798921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33111267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165414871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316247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20239387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0FD2CA1-AF28-4D54-8E7F-1C9412CED2E5}" type="datetimeFigureOut">
              <a:rPr lang="en-US" smtClean="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D5BD3-5268-45EF-B888-C1A35AC82F66}" type="slidenum">
              <a:rPr lang="en-US" smtClean="0"/>
              <a:t>‹#›</a:t>
            </a:fld>
            <a:endParaRPr lang="en-US" dirty="0"/>
          </a:p>
        </p:txBody>
      </p:sp>
    </p:spTree>
    <p:extLst>
      <p:ext uri="{BB962C8B-B14F-4D97-AF65-F5344CB8AC3E}">
        <p14:creationId xmlns:p14="http://schemas.microsoft.com/office/powerpoint/2010/main" val="38097552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3AE29-723F-4AAF-9F14-6757351D00E2}"/>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2DFB549C-F247-4604-A194-826B619EA367}"/>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15CBF866-E679-4C16-9EA3-3F93A77B52B9}"/>
              </a:ext>
            </a:extLst>
          </p:cNvPr>
          <p:cNvSpPr>
            <a:spLocks noGrp="1"/>
          </p:cNvSpPr>
          <p:nvPr>
            <p:ph type="dt" sz="half" idx="10"/>
          </p:nvPr>
        </p:nvSpPr>
        <p:spPr/>
        <p:txBody>
          <a:bodyPr/>
          <a:lstStyle/>
          <a:p>
            <a:fld id="{41525C77-06F3-4F23-9394-09312F2227D2}" type="datetime1">
              <a:rPr lang="en-US" smtClean="0"/>
              <a:t>4/4/2024</a:t>
            </a:fld>
            <a:endParaRPr lang="en-US"/>
          </a:p>
        </p:txBody>
      </p:sp>
      <p:sp>
        <p:nvSpPr>
          <p:cNvPr id="5" name="Footer Placeholder 4">
            <a:extLst>
              <a:ext uri="{FF2B5EF4-FFF2-40B4-BE49-F238E27FC236}">
                <a16:creationId xmlns:a16="http://schemas.microsoft.com/office/drawing/2014/main" id="{7FD85F13-4C4D-4339-ADA0-B4EA1D557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1B2975-2709-4D72-94D7-B09FD6A682F1}"/>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22204774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3674F-9D2E-41D9-A0A0-D5CAD54EB12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6E75A-0118-4E99-ADA0-3393E10DA8C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90042F-D4EA-4999-B6F0-FBDE317EAF4D}"/>
              </a:ext>
            </a:extLst>
          </p:cNvPr>
          <p:cNvSpPr>
            <a:spLocks noGrp="1"/>
          </p:cNvSpPr>
          <p:nvPr>
            <p:ph type="dt" sz="half" idx="10"/>
          </p:nvPr>
        </p:nvSpPr>
        <p:spPr/>
        <p:txBody>
          <a:bodyPr/>
          <a:lstStyle/>
          <a:p>
            <a:fld id="{4D5DF08E-2405-4E0A-A8B6-8649B7C65401}" type="datetime1">
              <a:rPr lang="en-US" smtClean="0"/>
              <a:t>4/4/2024</a:t>
            </a:fld>
            <a:endParaRPr lang="en-US"/>
          </a:p>
        </p:txBody>
      </p:sp>
      <p:sp>
        <p:nvSpPr>
          <p:cNvPr id="5" name="Footer Placeholder 4">
            <a:extLst>
              <a:ext uri="{FF2B5EF4-FFF2-40B4-BE49-F238E27FC236}">
                <a16:creationId xmlns:a16="http://schemas.microsoft.com/office/drawing/2014/main" id="{A3D1A549-493F-4A7C-B33B-5E1749B5C1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828C33-8432-410C-A6EC-8623CCA7D3AE}"/>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34345994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3D0FC-2F3B-4374-B220-6846B8708905}"/>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AF66F0C2-1914-4524-9361-4B3F902E96F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F5651BF-ECF6-4C98-A265-6E25F855492F}"/>
              </a:ext>
            </a:extLst>
          </p:cNvPr>
          <p:cNvSpPr>
            <a:spLocks noGrp="1"/>
          </p:cNvSpPr>
          <p:nvPr>
            <p:ph type="dt" sz="half" idx="10"/>
          </p:nvPr>
        </p:nvSpPr>
        <p:spPr/>
        <p:txBody>
          <a:bodyPr/>
          <a:lstStyle/>
          <a:p>
            <a:fld id="{244D6A3D-8A67-4F15-ACF9-9D170F95536A}" type="datetime1">
              <a:rPr lang="en-US" smtClean="0"/>
              <a:t>4/4/2024</a:t>
            </a:fld>
            <a:endParaRPr lang="en-US"/>
          </a:p>
        </p:txBody>
      </p:sp>
      <p:sp>
        <p:nvSpPr>
          <p:cNvPr id="5" name="Footer Placeholder 4">
            <a:extLst>
              <a:ext uri="{FF2B5EF4-FFF2-40B4-BE49-F238E27FC236}">
                <a16:creationId xmlns:a16="http://schemas.microsoft.com/office/drawing/2014/main" id="{56751F33-98CC-4436-8894-BCB08D57B6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B6E03E2-C6BD-4219-B51C-A40C3EDCBBAB}"/>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2734019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D97158-F1D7-41AF-82CC-3AA89CEBAB15}" type="datetimeFigureOut">
              <a:rPr lang="en-US" smtClean="0"/>
              <a:t>4/4/2024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ED20551-570B-41C1-9138-DC7EA4EC4F9D}" type="slidenum">
              <a:rPr lang="en-US" smtClean="0"/>
              <a:t>‹#›</a:t>
            </a:fld>
            <a:endParaRPr lang="en-US" dirty="0"/>
          </a:p>
        </p:txBody>
      </p:sp>
    </p:spTree>
    <p:extLst>
      <p:ext uri="{BB962C8B-B14F-4D97-AF65-F5344CB8AC3E}">
        <p14:creationId xmlns:p14="http://schemas.microsoft.com/office/powerpoint/2010/main" val="3986479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F60DB-5FA7-481D-A6C6-912C06E9C3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20B7C51-6220-4912-89B0-C6845B7DA49A}"/>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6D2882-3E43-438D-9D4E-AA48498B0B0D}"/>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62B1E4F-5D5E-4313-A486-228CADD74213}"/>
              </a:ext>
            </a:extLst>
          </p:cNvPr>
          <p:cNvSpPr>
            <a:spLocks noGrp="1"/>
          </p:cNvSpPr>
          <p:nvPr>
            <p:ph type="dt" sz="half" idx="10"/>
          </p:nvPr>
        </p:nvSpPr>
        <p:spPr/>
        <p:txBody>
          <a:bodyPr/>
          <a:lstStyle/>
          <a:p>
            <a:fld id="{95208A7B-8483-4772-A65D-4F6532F202C0}" type="datetime1">
              <a:rPr lang="en-US" smtClean="0"/>
              <a:t>4/4/2024</a:t>
            </a:fld>
            <a:endParaRPr lang="en-US"/>
          </a:p>
        </p:txBody>
      </p:sp>
      <p:sp>
        <p:nvSpPr>
          <p:cNvPr id="6" name="Footer Placeholder 5">
            <a:extLst>
              <a:ext uri="{FF2B5EF4-FFF2-40B4-BE49-F238E27FC236}">
                <a16:creationId xmlns:a16="http://schemas.microsoft.com/office/drawing/2014/main" id="{2F880FDC-17B4-4C75-BF53-17520DC6E6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DCCFEE-5935-4C98-932C-986C10546D7B}"/>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5944974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62314-BD3E-493D-B24A-021A8AAE5919}"/>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262CDA-3112-4FB0-9871-E46C0EE2F308}"/>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37CF9D6B-0203-40F3-ACE0-14BD9C61E98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1174AE-6757-4934-B0E0-1C1A7BF49014}"/>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49596B2C-2DAD-438D-B5FB-E07AED7723D7}"/>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3D7DBEB-F46F-41D6-A865-E02AE11D7D87}"/>
              </a:ext>
            </a:extLst>
          </p:cNvPr>
          <p:cNvSpPr>
            <a:spLocks noGrp="1"/>
          </p:cNvSpPr>
          <p:nvPr>
            <p:ph type="dt" sz="half" idx="10"/>
          </p:nvPr>
        </p:nvSpPr>
        <p:spPr/>
        <p:txBody>
          <a:bodyPr/>
          <a:lstStyle/>
          <a:p>
            <a:fld id="{56A5A6A2-9644-42E9-A192-41C3852A2404}" type="datetime1">
              <a:rPr lang="en-US" smtClean="0"/>
              <a:t>4/4/2024</a:t>
            </a:fld>
            <a:endParaRPr lang="en-US"/>
          </a:p>
        </p:txBody>
      </p:sp>
      <p:sp>
        <p:nvSpPr>
          <p:cNvPr id="8" name="Footer Placeholder 7">
            <a:extLst>
              <a:ext uri="{FF2B5EF4-FFF2-40B4-BE49-F238E27FC236}">
                <a16:creationId xmlns:a16="http://schemas.microsoft.com/office/drawing/2014/main" id="{2F413038-EAF5-4AEE-AC74-91BCF1E09E8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8459A2-AE4E-432E-91F8-C6D748F6987E}"/>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22469753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6B498-4947-499B-B597-AAB82515D20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165B068-BD38-48BD-92CC-F2E5E8F6BBF8}"/>
              </a:ext>
            </a:extLst>
          </p:cNvPr>
          <p:cNvSpPr>
            <a:spLocks noGrp="1"/>
          </p:cNvSpPr>
          <p:nvPr>
            <p:ph type="dt" sz="half" idx="10"/>
          </p:nvPr>
        </p:nvSpPr>
        <p:spPr/>
        <p:txBody>
          <a:bodyPr/>
          <a:lstStyle/>
          <a:p>
            <a:fld id="{3515C4E6-1C90-407A-88BB-CBCFE4FC4388}" type="datetime1">
              <a:rPr lang="en-US" smtClean="0"/>
              <a:t>4/4/2024</a:t>
            </a:fld>
            <a:endParaRPr lang="en-US"/>
          </a:p>
        </p:txBody>
      </p:sp>
      <p:sp>
        <p:nvSpPr>
          <p:cNvPr id="4" name="Footer Placeholder 3">
            <a:extLst>
              <a:ext uri="{FF2B5EF4-FFF2-40B4-BE49-F238E27FC236}">
                <a16:creationId xmlns:a16="http://schemas.microsoft.com/office/drawing/2014/main" id="{993C8070-7E1E-4C02-A8B6-21EA1BB6D57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FE04A5-A604-4DB6-92B1-865F19BC2FC3}"/>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39104677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65D43-CAAD-403E-976B-07142BD4E3DF}"/>
              </a:ext>
            </a:extLst>
          </p:cNvPr>
          <p:cNvSpPr>
            <a:spLocks noGrp="1"/>
          </p:cNvSpPr>
          <p:nvPr>
            <p:ph type="dt" sz="half" idx="10"/>
          </p:nvPr>
        </p:nvSpPr>
        <p:spPr/>
        <p:txBody>
          <a:bodyPr/>
          <a:lstStyle/>
          <a:p>
            <a:fld id="{14DD4144-2175-4277-BC3F-297BAB4BE5F3}" type="datetime1">
              <a:rPr lang="en-US" smtClean="0"/>
              <a:t>4/4/2024</a:t>
            </a:fld>
            <a:endParaRPr lang="en-US"/>
          </a:p>
        </p:txBody>
      </p:sp>
      <p:sp>
        <p:nvSpPr>
          <p:cNvPr id="3" name="Footer Placeholder 2">
            <a:extLst>
              <a:ext uri="{FF2B5EF4-FFF2-40B4-BE49-F238E27FC236}">
                <a16:creationId xmlns:a16="http://schemas.microsoft.com/office/drawing/2014/main" id="{71E819E9-BD5B-44EA-862C-78DC7946F35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73FCB77-AE52-4C15-B17E-869BC0255637}"/>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17647314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A736F-321A-4E6F-985F-979A1290513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EBD857F6-2C75-42F4-BA5C-235270625988}"/>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DAE1174-A0E7-4164-84F8-B9C96C184EA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BC5D8306-86F2-4D72-AA36-6F7A3D023C0F}"/>
              </a:ext>
            </a:extLst>
          </p:cNvPr>
          <p:cNvSpPr>
            <a:spLocks noGrp="1"/>
          </p:cNvSpPr>
          <p:nvPr>
            <p:ph type="dt" sz="half" idx="10"/>
          </p:nvPr>
        </p:nvSpPr>
        <p:spPr/>
        <p:txBody>
          <a:bodyPr/>
          <a:lstStyle/>
          <a:p>
            <a:fld id="{129E3B85-929E-436A-AFA9-8A47D1A7F9F4}" type="datetime1">
              <a:rPr lang="en-US" smtClean="0"/>
              <a:t>4/4/2024</a:t>
            </a:fld>
            <a:endParaRPr lang="en-US"/>
          </a:p>
        </p:txBody>
      </p:sp>
      <p:sp>
        <p:nvSpPr>
          <p:cNvPr id="6" name="Footer Placeholder 5">
            <a:extLst>
              <a:ext uri="{FF2B5EF4-FFF2-40B4-BE49-F238E27FC236}">
                <a16:creationId xmlns:a16="http://schemas.microsoft.com/office/drawing/2014/main" id="{BC5F1DC0-7405-4B78-8C25-D02C45F14E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853F9E-3D9A-4EB2-A3E0-1AFC2CA31F2E}"/>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4606293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B1964-B721-4190-A5ED-CA5E0837535B}"/>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FBD5B886-7CFA-41CE-BF7B-5CD8C4521AFE}"/>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24257BD8-895B-4488-8EFE-4634B6E84CE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C9C1FC11-BD5C-45D2-833A-0803417509C6}"/>
              </a:ext>
            </a:extLst>
          </p:cNvPr>
          <p:cNvSpPr>
            <a:spLocks noGrp="1"/>
          </p:cNvSpPr>
          <p:nvPr>
            <p:ph type="dt" sz="half" idx="10"/>
          </p:nvPr>
        </p:nvSpPr>
        <p:spPr/>
        <p:txBody>
          <a:bodyPr/>
          <a:lstStyle/>
          <a:p>
            <a:fld id="{643BB637-336D-4C7A-BA49-7576214E5BAD}" type="datetime1">
              <a:rPr lang="en-US" smtClean="0"/>
              <a:t>4/4/2024</a:t>
            </a:fld>
            <a:endParaRPr lang="en-US"/>
          </a:p>
        </p:txBody>
      </p:sp>
      <p:sp>
        <p:nvSpPr>
          <p:cNvPr id="6" name="Footer Placeholder 5">
            <a:extLst>
              <a:ext uri="{FF2B5EF4-FFF2-40B4-BE49-F238E27FC236}">
                <a16:creationId xmlns:a16="http://schemas.microsoft.com/office/drawing/2014/main" id="{C55BF9C6-0CBC-49E4-8F0F-EEED4496B4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70B9C7-DC18-4F16-9C64-C8BD3C733FEF}"/>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15274239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58E29-7118-453B-93C8-03C94F93C1E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59DEA5-81D8-45BC-AE60-28C041A8557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0FFC14-AEE4-4502-B992-F074B516FC42}"/>
              </a:ext>
            </a:extLst>
          </p:cNvPr>
          <p:cNvSpPr>
            <a:spLocks noGrp="1"/>
          </p:cNvSpPr>
          <p:nvPr>
            <p:ph type="dt" sz="half" idx="10"/>
          </p:nvPr>
        </p:nvSpPr>
        <p:spPr/>
        <p:txBody>
          <a:bodyPr/>
          <a:lstStyle/>
          <a:p>
            <a:fld id="{B192202F-38BA-4EB8-AA02-F748684380ED}" type="datetime1">
              <a:rPr lang="en-US" smtClean="0"/>
              <a:t>4/4/2024</a:t>
            </a:fld>
            <a:endParaRPr lang="en-US"/>
          </a:p>
        </p:txBody>
      </p:sp>
      <p:sp>
        <p:nvSpPr>
          <p:cNvPr id="5" name="Footer Placeholder 4">
            <a:extLst>
              <a:ext uri="{FF2B5EF4-FFF2-40B4-BE49-F238E27FC236}">
                <a16:creationId xmlns:a16="http://schemas.microsoft.com/office/drawing/2014/main" id="{7CD2F5DC-282A-4ED2-AD33-E021288087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B3678E-DFB6-4F1A-BFAC-8BCDA3FF5739}"/>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33720262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ED47B3-5E82-46DF-9B6E-3B20F55E1B2D}"/>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952F255-270F-4F7C-9B27-632A80E7E748}"/>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039565-808C-456C-AFF8-A4534174DC16}"/>
              </a:ext>
            </a:extLst>
          </p:cNvPr>
          <p:cNvSpPr>
            <a:spLocks noGrp="1"/>
          </p:cNvSpPr>
          <p:nvPr>
            <p:ph type="dt" sz="half" idx="10"/>
          </p:nvPr>
        </p:nvSpPr>
        <p:spPr/>
        <p:txBody>
          <a:bodyPr/>
          <a:lstStyle/>
          <a:p>
            <a:fld id="{F330F6F4-C57D-4D82-BB46-5006D26ABCB5}" type="datetime1">
              <a:rPr lang="en-US" smtClean="0"/>
              <a:t>4/4/2024</a:t>
            </a:fld>
            <a:endParaRPr lang="en-US"/>
          </a:p>
        </p:txBody>
      </p:sp>
      <p:sp>
        <p:nvSpPr>
          <p:cNvPr id="5" name="Footer Placeholder 4">
            <a:extLst>
              <a:ext uri="{FF2B5EF4-FFF2-40B4-BE49-F238E27FC236}">
                <a16:creationId xmlns:a16="http://schemas.microsoft.com/office/drawing/2014/main" id="{3F2F96C0-1AFE-4040-8C5B-BD5536E85F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985047-C2B7-4B45-9665-00581F8BCA7E}"/>
              </a:ext>
            </a:extLst>
          </p:cNvPr>
          <p:cNvSpPr>
            <a:spLocks noGrp="1"/>
          </p:cNvSpPr>
          <p:nvPr>
            <p:ph type="sldNum" sz="quarter" idx="12"/>
          </p:nvPr>
        </p:nvSpPr>
        <p:spPr/>
        <p:txBody>
          <a:bodyPr/>
          <a:lstStyle/>
          <a:p>
            <a:fld id="{6F72E37E-732B-4E13-8440-5CB99C094588}" type="slidenum">
              <a:rPr lang="en-US" smtClean="0"/>
              <a:t>‹#›</a:t>
            </a:fld>
            <a:endParaRPr lang="en-US"/>
          </a:p>
        </p:txBody>
      </p:sp>
    </p:spTree>
    <p:extLst>
      <p:ext uri="{BB962C8B-B14F-4D97-AF65-F5344CB8AC3E}">
        <p14:creationId xmlns:p14="http://schemas.microsoft.com/office/powerpoint/2010/main" val="34425305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ext - Grey High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15A47-3F53-EB42-8615-869908B08163}"/>
              </a:ext>
            </a:extLst>
          </p:cNvPr>
          <p:cNvSpPr>
            <a:spLocks noGrp="1"/>
          </p:cNvSpPr>
          <p:nvPr>
            <p:ph type="title" hasCustomPrompt="1"/>
          </p:nvPr>
        </p:nvSpPr>
        <p:spPr/>
        <p:txBody>
          <a:bodyPr/>
          <a:lstStyle/>
          <a:p>
            <a:r>
              <a:rPr lang="en-US" dirty="0"/>
              <a:t>Highlight Text Slide</a:t>
            </a:r>
          </a:p>
        </p:txBody>
      </p:sp>
      <p:sp>
        <p:nvSpPr>
          <p:cNvPr id="10" name="Text Placeholder 10">
            <a:extLst>
              <a:ext uri="{FF2B5EF4-FFF2-40B4-BE49-F238E27FC236}">
                <a16:creationId xmlns:a16="http://schemas.microsoft.com/office/drawing/2014/main" id="{B2D2490F-BEEB-1246-977A-615DBECA7355}"/>
              </a:ext>
            </a:extLst>
          </p:cNvPr>
          <p:cNvSpPr>
            <a:spLocks noGrp="1"/>
          </p:cNvSpPr>
          <p:nvPr>
            <p:ph type="body" sz="quarter" idx="13" hasCustomPrompt="1"/>
          </p:nvPr>
        </p:nvSpPr>
        <p:spPr>
          <a:xfrm>
            <a:off x="273292" y="2918467"/>
            <a:ext cx="8562209" cy="3304780"/>
          </a:xfrm>
          <a:prstGeom prst="rect">
            <a:avLst/>
          </a:prstGeom>
          <a:noFill/>
        </p:spPr>
        <p:txBody>
          <a:bodyPr>
            <a:noAutofit/>
          </a:bodyPr>
          <a:lstStyle>
            <a:lvl1pPr indent="-171450">
              <a:defRPr sz="1800" b="0" i="0">
                <a:solidFill>
                  <a:schemeClr val="bg1"/>
                </a:solidFill>
                <a:effectLst/>
                <a:latin typeface="Calibri Light" charset="0"/>
                <a:ea typeface="Calibri Light" charset="0"/>
                <a:cs typeface="Calibri Light" charset="0"/>
              </a:defRPr>
            </a:lvl1pPr>
            <a:lvl2pPr>
              <a:defRPr sz="1800" b="0" i="0">
                <a:latin typeface="Open Sans" charset="0"/>
                <a:ea typeface="Open Sans" charset="0"/>
                <a:cs typeface="Open Sans" charset="0"/>
              </a:defRPr>
            </a:lvl2pPr>
            <a:lvl3pPr>
              <a:defRPr sz="1800" b="0" i="0">
                <a:latin typeface="Open Sans" charset="0"/>
                <a:ea typeface="Open Sans" charset="0"/>
                <a:cs typeface="Open Sans" charset="0"/>
              </a:defRPr>
            </a:lvl3pPr>
            <a:lvl4pPr>
              <a:defRPr sz="1800" b="0" i="0">
                <a:latin typeface="Open Sans" charset="0"/>
                <a:ea typeface="Open Sans" charset="0"/>
                <a:cs typeface="Open Sans" charset="0"/>
              </a:defRPr>
            </a:lvl4pPr>
            <a:lvl5pPr>
              <a:defRPr sz="1800" b="0" i="0">
                <a:latin typeface="Open Sans" charset="0"/>
                <a:ea typeface="Open Sans" charset="0"/>
                <a:cs typeface="Open Sans" charset="0"/>
              </a:defRPr>
            </a:lvl5pPr>
          </a:lstStyle>
          <a:p>
            <a:pPr lvl="0"/>
            <a:r>
              <a:rPr lang="en-US" dirty="0"/>
              <a:t>Body text goes here</a:t>
            </a:r>
          </a:p>
        </p:txBody>
      </p:sp>
      <p:sp>
        <p:nvSpPr>
          <p:cNvPr id="11" name="Footer Placeholder 10">
            <a:extLst>
              <a:ext uri="{FF2B5EF4-FFF2-40B4-BE49-F238E27FC236}">
                <a16:creationId xmlns:a16="http://schemas.microsoft.com/office/drawing/2014/main" id="{9F7B5EF6-6A07-7148-AAF5-9ED881A8778E}"/>
              </a:ext>
            </a:extLst>
          </p:cNvPr>
          <p:cNvSpPr>
            <a:spLocks noGrp="1"/>
          </p:cNvSpPr>
          <p:nvPr>
            <p:ph type="ftr" sz="quarter" idx="14"/>
          </p:nvPr>
        </p:nvSpPr>
        <p:spPr/>
        <p:txBody>
          <a:bodyPr/>
          <a:lstStyle>
            <a:lvl1pPr>
              <a:defRPr b="0" i="0">
                <a:latin typeface="Calibri Light" charset="0"/>
                <a:ea typeface="Calibri Light" charset="0"/>
                <a:cs typeface="Calibri Light" charset="0"/>
              </a:defRPr>
            </a:lvl1pPr>
          </a:lstStyle>
          <a:p>
            <a:endParaRPr lang="en-US" dirty="0">
              <a:solidFill>
                <a:srgbClr val="B5B4B4"/>
              </a:solidFill>
            </a:endParaRPr>
          </a:p>
        </p:txBody>
      </p:sp>
      <p:sp>
        <p:nvSpPr>
          <p:cNvPr id="12" name="Text Placeholder 12">
            <a:extLst>
              <a:ext uri="{FF2B5EF4-FFF2-40B4-BE49-F238E27FC236}">
                <a16:creationId xmlns:a16="http://schemas.microsoft.com/office/drawing/2014/main" id="{E387CB15-4293-5343-A099-DCDA9E64D905}"/>
              </a:ext>
            </a:extLst>
          </p:cNvPr>
          <p:cNvSpPr>
            <a:spLocks noGrp="1"/>
          </p:cNvSpPr>
          <p:nvPr>
            <p:ph type="body" sz="quarter" idx="17" hasCustomPrompt="1"/>
          </p:nvPr>
        </p:nvSpPr>
        <p:spPr>
          <a:xfrm>
            <a:off x="273292" y="1919289"/>
            <a:ext cx="8562208" cy="790575"/>
          </a:xfrm>
        </p:spPr>
        <p:txBody>
          <a:bodyPr>
            <a:noAutofit/>
          </a:bodyPr>
          <a:lstStyle>
            <a:lvl1pPr indent="-171450" algn="l">
              <a:lnSpc>
                <a:spcPts val="2340"/>
              </a:lnSpc>
              <a:tabLst>
                <a:tab pos="935831" algn="l"/>
              </a:tabLst>
              <a:defRPr sz="1800" b="0" i="0">
                <a:latin typeface="Calibri Light" charset="0"/>
              </a:defRPr>
            </a:lvl1pPr>
          </a:lstStyle>
          <a:p>
            <a:pPr lvl="0"/>
            <a:r>
              <a:rPr lang="en-US" dirty="0"/>
              <a:t>This is a longer sub header for the slide. If it does not run into two lines, please adjust the body text below to equal the spacing as shown. </a:t>
            </a:r>
          </a:p>
        </p:txBody>
      </p:sp>
    </p:spTree>
    <p:extLst>
      <p:ext uri="{BB962C8B-B14F-4D97-AF65-F5344CB8AC3E}">
        <p14:creationId xmlns:p14="http://schemas.microsoft.com/office/powerpoint/2010/main" val="971574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extBox 7"/>
          <p:cNvSpPr txBox="1"/>
          <p:nvPr userDrawn="1"/>
        </p:nvSpPr>
        <p:spPr>
          <a:xfrm>
            <a:off x="0" y="6008914"/>
            <a:ext cx="9144000" cy="849086"/>
          </a:xfrm>
          <a:prstGeom prst="rect">
            <a:avLst/>
          </a:prstGeom>
          <a:solidFill>
            <a:srgbClr val="FFFFFF"/>
          </a:solidFill>
        </p:spPr>
        <p:txBody>
          <a:bodyPr wrap="square" rtlCol="0">
            <a:spAutoFit/>
          </a:bodyPr>
          <a:lstStyle/>
          <a:p>
            <a:endParaRPr lang="en-US" dirty="0"/>
          </a:p>
        </p:txBody>
      </p:sp>
      <p:sp>
        <p:nvSpPr>
          <p:cNvPr id="2" name="Title 1"/>
          <p:cNvSpPr>
            <a:spLocks noGrp="1"/>
          </p:cNvSpPr>
          <p:nvPr>
            <p:ph type="title"/>
          </p:nvPr>
        </p:nvSpPr>
        <p:spPr/>
        <p:txBody>
          <a:bodyPr/>
          <a:lstStyle/>
          <a:p>
            <a:r>
              <a:rPr lang="en-US" dirty="0"/>
              <a:t>Click to edit Master title style</a:t>
            </a:r>
          </a:p>
        </p:txBody>
      </p:sp>
      <p:pic>
        <p:nvPicPr>
          <p:cNvPr id="10" name="Picture 9" descr="ITHS-horizontal-color-6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631" y="6142231"/>
            <a:ext cx="2617004" cy="536486"/>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845" y="6212670"/>
            <a:ext cx="2498576" cy="395608"/>
          </a:xfrm>
          <a:prstGeom prst="rect">
            <a:avLst/>
          </a:prstGeom>
        </p:spPr>
      </p:pic>
    </p:spTree>
    <p:extLst>
      <p:ext uri="{BB962C8B-B14F-4D97-AF65-F5344CB8AC3E}">
        <p14:creationId xmlns:p14="http://schemas.microsoft.com/office/powerpoint/2010/main" val="3334551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D97158-F1D7-41AF-82CC-3AA89CEBAB15}" type="datetimeFigureOut">
              <a:rPr lang="en-US" smtClean="0"/>
              <a:t>4/4/2024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ED20551-570B-41C1-9138-DC7EA4EC4F9D}" type="slidenum">
              <a:rPr lang="en-US" smtClean="0"/>
              <a:t>‹#›</a:t>
            </a:fld>
            <a:endParaRPr lang="en-US" dirty="0"/>
          </a:p>
        </p:txBody>
      </p:sp>
    </p:spTree>
    <p:extLst>
      <p:ext uri="{BB962C8B-B14F-4D97-AF65-F5344CB8AC3E}">
        <p14:creationId xmlns:p14="http://schemas.microsoft.com/office/powerpoint/2010/main" val="2172980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D97158-F1D7-41AF-82CC-3AA89CEBAB15}"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ED20551-570B-41C1-9138-DC7EA4EC4F9D}" type="slidenum">
              <a:rPr lang="en-US" smtClean="0"/>
              <a:t>‹#›</a:t>
            </a:fld>
            <a:endParaRPr lang="en-US" dirty="0"/>
          </a:p>
        </p:txBody>
      </p:sp>
    </p:spTree>
    <p:extLst>
      <p:ext uri="{BB962C8B-B14F-4D97-AF65-F5344CB8AC3E}">
        <p14:creationId xmlns:p14="http://schemas.microsoft.com/office/powerpoint/2010/main" val="1008752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D97158-F1D7-41AF-82CC-3AA89CEBAB15}" type="datetimeFigureOut">
              <a:rPr lang="en-US" smtClean="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ED20551-570B-41C1-9138-DC7EA4EC4F9D}" type="slidenum">
              <a:rPr lang="en-US" smtClean="0"/>
              <a:t>‹#›</a:t>
            </a:fld>
            <a:endParaRPr lang="en-US" dirty="0"/>
          </a:p>
        </p:txBody>
      </p:sp>
    </p:spTree>
    <p:extLst>
      <p:ext uri="{BB962C8B-B14F-4D97-AF65-F5344CB8AC3E}">
        <p14:creationId xmlns:p14="http://schemas.microsoft.com/office/powerpoint/2010/main" val="1054682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heme" Target="../theme/theme3.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9356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D97158-F1D7-41AF-82CC-3AA89CEBAB15}" type="datetimeFigureOut">
              <a:rPr lang="en-US" smtClean="0"/>
              <a:t>4/4/2024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20551-570B-41C1-9138-DC7EA4EC4F9D}" type="slidenum">
              <a:rPr lang="en-US" smtClean="0"/>
              <a:t>‹#›</a:t>
            </a:fld>
            <a:endParaRPr lang="en-US" dirty="0"/>
          </a:p>
        </p:txBody>
      </p:sp>
    </p:spTree>
    <p:extLst>
      <p:ext uri="{BB962C8B-B14F-4D97-AF65-F5344CB8AC3E}">
        <p14:creationId xmlns:p14="http://schemas.microsoft.com/office/powerpoint/2010/main" val="159993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71475" y="280988"/>
            <a:ext cx="6397625"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dirty="0"/>
              <a:t>Click to edit Master title style</a:t>
            </a:r>
          </a:p>
        </p:txBody>
      </p:sp>
      <p:sp>
        <p:nvSpPr>
          <p:cNvPr id="1027" name="Text Placeholder 2"/>
          <p:cNvSpPr>
            <a:spLocks noGrp="1"/>
          </p:cNvSpPr>
          <p:nvPr>
            <p:ph type="body" idx="1"/>
          </p:nvPr>
        </p:nvSpPr>
        <p:spPr bwMode="auto">
          <a:xfrm>
            <a:off x="371475" y="1585913"/>
            <a:ext cx="639762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3"/>
          <p:cNvSpPr txBox="1">
            <a:spLocks noChangeArrowheads="1"/>
          </p:cNvSpPr>
          <p:nvPr/>
        </p:nvSpPr>
        <p:spPr bwMode="auto">
          <a:xfrm>
            <a:off x="8729663" y="6364288"/>
            <a:ext cx="165100"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spcBef>
                <a:spcPts val="400"/>
              </a:spcBef>
              <a:buClr>
                <a:schemeClr val="tx1"/>
              </a:buClr>
              <a:buSzPct val="85000"/>
              <a:defRPr/>
            </a:pPr>
            <a:fld id="{124DCD35-4DE5-4237-AE17-80A86CFFEFCF}" type="slidenum">
              <a:rPr lang="en-US" sz="1000" smtClean="0">
                <a:solidFill>
                  <a:schemeClr val="tx2"/>
                </a:solidFill>
              </a:rPr>
              <a:pPr algn="r" eaLnBrk="1" hangingPunct="1">
                <a:spcBef>
                  <a:spcPts val="400"/>
                </a:spcBef>
                <a:buClr>
                  <a:schemeClr val="tx1"/>
                </a:buClr>
                <a:buSzPct val="85000"/>
                <a:defRPr/>
              </a:pPr>
              <a:t>‹#›</a:t>
            </a:fld>
            <a:endParaRPr lang="en-US" sz="1000" dirty="0">
              <a:solidFill>
                <a:schemeClr val="tx2"/>
              </a:solidFill>
            </a:endParaRPr>
          </a:p>
        </p:txBody>
      </p:sp>
    </p:spTree>
    <p:extLst>
      <p:ext uri="{BB962C8B-B14F-4D97-AF65-F5344CB8AC3E}">
        <p14:creationId xmlns:p14="http://schemas.microsoft.com/office/powerpoint/2010/main" val="20547081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rtl="0" eaLnBrk="0" fontAlgn="base" hangingPunct="0">
        <a:spcBef>
          <a:spcPct val="0"/>
        </a:spcBef>
        <a:spcAft>
          <a:spcPct val="0"/>
        </a:spcAft>
        <a:defRPr sz="2700" kern="1200">
          <a:solidFill>
            <a:schemeClr val="accent1"/>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a:lvl2pPr algn="l" rtl="0" eaLnBrk="0" fontAlgn="base" hangingPunct="0">
        <a:spcBef>
          <a:spcPct val="0"/>
        </a:spcBef>
        <a:spcAft>
          <a:spcPct val="0"/>
        </a:spcAft>
        <a:defRPr sz="2700">
          <a:solidFill>
            <a:schemeClr val="accent1"/>
          </a:solidFill>
          <a:latin typeface="Arial" charset="0"/>
          <a:cs typeface="Arial" charset="0"/>
        </a:defRPr>
      </a:lvl2pPr>
      <a:lvl3pPr algn="l" rtl="0" eaLnBrk="0" fontAlgn="base" hangingPunct="0">
        <a:spcBef>
          <a:spcPct val="0"/>
        </a:spcBef>
        <a:spcAft>
          <a:spcPct val="0"/>
        </a:spcAft>
        <a:defRPr sz="2700">
          <a:solidFill>
            <a:schemeClr val="accent1"/>
          </a:solidFill>
          <a:latin typeface="Arial" charset="0"/>
          <a:cs typeface="Arial" charset="0"/>
        </a:defRPr>
      </a:lvl3pPr>
      <a:lvl4pPr algn="l" rtl="0" eaLnBrk="0" fontAlgn="base" hangingPunct="0">
        <a:spcBef>
          <a:spcPct val="0"/>
        </a:spcBef>
        <a:spcAft>
          <a:spcPct val="0"/>
        </a:spcAft>
        <a:defRPr sz="2700">
          <a:solidFill>
            <a:schemeClr val="accent1"/>
          </a:solidFill>
          <a:latin typeface="Arial" charset="0"/>
          <a:cs typeface="Arial" charset="0"/>
        </a:defRPr>
      </a:lvl4pPr>
      <a:lvl5pPr algn="l" rtl="0" eaLnBrk="0" fontAlgn="base" hangingPunct="0">
        <a:spcBef>
          <a:spcPct val="0"/>
        </a:spcBef>
        <a:spcAft>
          <a:spcPct val="0"/>
        </a:spcAft>
        <a:defRPr sz="2700">
          <a:solidFill>
            <a:schemeClr val="accent1"/>
          </a:solidFill>
          <a:latin typeface="Arial" charset="0"/>
          <a:cs typeface="Arial" charset="0"/>
        </a:defRPr>
      </a:lvl5pPr>
      <a:lvl6pPr marL="457200" algn="l" rtl="0" eaLnBrk="1" fontAlgn="base" hangingPunct="1">
        <a:spcBef>
          <a:spcPct val="0"/>
        </a:spcBef>
        <a:spcAft>
          <a:spcPct val="0"/>
        </a:spcAft>
        <a:defRPr sz="2700">
          <a:solidFill>
            <a:srgbClr val="009CCB"/>
          </a:solidFill>
          <a:latin typeface="Arial" charset="0"/>
          <a:cs typeface="Arial" charset="0"/>
        </a:defRPr>
      </a:lvl6pPr>
      <a:lvl7pPr marL="914400" algn="l" rtl="0" eaLnBrk="1" fontAlgn="base" hangingPunct="1">
        <a:spcBef>
          <a:spcPct val="0"/>
        </a:spcBef>
        <a:spcAft>
          <a:spcPct val="0"/>
        </a:spcAft>
        <a:defRPr sz="2700">
          <a:solidFill>
            <a:srgbClr val="009CCB"/>
          </a:solidFill>
          <a:latin typeface="Arial" charset="0"/>
          <a:cs typeface="Arial" charset="0"/>
        </a:defRPr>
      </a:lvl7pPr>
      <a:lvl8pPr marL="1371600" algn="l" rtl="0" eaLnBrk="1" fontAlgn="base" hangingPunct="1">
        <a:spcBef>
          <a:spcPct val="0"/>
        </a:spcBef>
        <a:spcAft>
          <a:spcPct val="0"/>
        </a:spcAft>
        <a:defRPr sz="2700">
          <a:solidFill>
            <a:srgbClr val="009CCB"/>
          </a:solidFill>
          <a:latin typeface="Arial" charset="0"/>
          <a:cs typeface="Arial" charset="0"/>
        </a:defRPr>
      </a:lvl8pPr>
      <a:lvl9pPr marL="1828800" algn="l" rtl="0" eaLnBrk="1" fontAlgn="base" hangingPunct="1">
        <a:spcBef>
          <a:spcPct val="0"/>
        </a:spcBef>
        <a:spcAft>
          <a:spcPct val="0"/>
        </a:spcAft>
        <a:defRPr sz="2700">
          <a:solidFill>
            <a:srgbClr val="009CCB"/>
          </a:solidFill>
          <a:latin typeface="Arial" charset="0"/>
          <a:cs typeface="Arial" charset="0"/>
        </a:defRPr>
      </a:lvl9pPr>
    </p:titleStyle>
    <p:bodyStyle>
      <a:lvl1pPr marL="342900" indent="-342900" algn="l" rtl="0" eaLnBrk="0" fontAlgn="base" hangingPunct="0">
        <a:spcBef>
          <a:spcPct val="0"/>
        </a:spcBef>
        <a:spcAft>
          <a:spcPts val="1000"/>
        </a:spcAft>
        <a:buClr>
          <a:srgbClr val="191919"/>
        </a:buClr>
        <a:buFont typeface="Wingdings" pitchFamily="2" charset="2"/>
        <a:defRPr sz="2000" kern="1200">
          <a:solidFill>
            <a:schemeClr val="tx2"/>
          </a:solidFill>
          <a:latin typeface="Arial" panose="020B0604020202020204" pitchFamily="34" charset="0"/>
          <a:ea typeface="+mn-ea"/>
          <a:cs typeface="Arial" panose="020B0604020202020204" pitchFamily="34" charset="0"/>
        </a:defRPr>
      </a:lvl1pPr>
      <a:lvl2pPr marL="285750" indent="-285750" algn="l" rtl="0" eaLnBrk="0" fontAlgn="base" hangingPunct="0">
        <a:spcBef>
          <a:spcPct val="0"/>
        </a:spcBef>
        <a:spcAft>
          <a:spcPts val="800"/>
        </a:spcAft>
        <a:buClr>
          <a:srgbClr val="191919"/>
        </a:buClr>
        <a:buSzPct val="85000"/>
        <a:buFont typeface="Arial" charset="0"/>
        <a:buChar char="►"/>
        <a:defRPr sz="1900" kern="1200">
          <a:solidFill>
            <a:schemeClr val="tx2"/>
          </a:solidFill>
          <a:latin typeface="Arial" panose="020B0604020202020204" pitchFamily="34" charset="0"/>
          <a:ea typeface="+mn-ea"/>
          <a:cs typeface="Arial" panose="020B0604020202020204" pitchFamily="34" charset="0"/>
        </a:defRPr>
      </a:lvl2pPr>
      <a:lvl3pPr marL="800100" indent="-228600" algn="l" rtl="0" eaLnBrk="0" fontAlgn="base" hangingPunct="0">
        <a:spcBef>
          <a:spcPct val="0"/>
        </a:spcBef>
        <a:spcAft>
          <a:spcPts val="600"/>
        </a:spcAft>
        <a:buClr>
          <a:schemeClr val="tx2"/>
        </a:buClr>
        <a:buFont typeface="Wingdings 2" pitchFamily="18" charset="2"/>
        <a:buChar char=""/>
        <a:defRPr kern="1200">
          <a:solidFill>
            <a:schemeClr val="tx2"/>
          </a:solidFill>
          <a:latin typeface="Arial" panose="020B0604020202020204" pitchFamily="34" charset="0"/>
          <a:ea typeface="+mn-ea"/>
          <a:cs typeface="Arial" panose="020B0604020202020204" pitchFamily="34" charset="0"/>
        </a:defRPr>
      </a:lvl3pPr>
      <a:lvl4pPr marL="1143000" indent="-228600" algn="l" rtl="0" eaLnBrk="0" fontAlgn="base" hangingPunct="0">
        <a:spcBef>
          <a:spcPct val="0"/>
        </a:spcBef>
        <a:spcAft>
          <a:spcPts val="600"/>
        </a:spcAft>
        <a:buClr>
          <a:schemeClr val="tx2"/>
        </a:buClr>
        <a:buFont typeface="Arial" charset="0"/>
        <a:buChar char="–"/>
        <a:defRPr sz="1700" kern="1200">
          <a:solidFill>
            <a:schemeClr val="tx2"/>
          </a:solidFill>
          <a:latin typeface="Arial" panose="020B0604020202020204" pitchFamily="34" charset="0"/>
          <a:ea typeface="+mn-ea"/>
          <a:cs typeface="Arial" panose="020B0604020202020204" pitchFamily="34" charset="0"/>
        </a:defRPr>
      </a:lvl4pPr>
      <a:lvl5pPr marL="1600200" indent="-228600" algn="l" rtl="0" eaLnBrk="0" fontAlgn="base" hangingPunct="0">
        <a:spcBef>
          <a:spcPct val="0"/>
        </a:spcBef>
        <a:spcAft>
          <a:spcPts val="400"/>
        </a:spcAft>
        <a:buClr>
          <a:schemeClr val="tx2"/>
        </a:buClr>
        <a:buFont typeface="Wingdings 3" pitchFamily="18" charset="2"/>
        <a:buChar char=""/>
        <a:defRPr sz="1600" kern="1200">
          <a:solidFill>
            <a:schemeClr val="tx2"/>
          </a:solidFill>
          <a:latin typeface="Arial" panose="020B0604020202020204" pitchFamily="34" charset="0"/>
          <a:ea typeface="+mn-ea"/>
          <a:cs typeface="Arial" panose="020B0604020202020204" pitchFamily="34" charset="0"/>
        </a:defRPr>
      </a:lvl5pPr>
      <a:lvl6pPr marL="1941513" indent="-225425" algn="l" defTabSz="914400" rtl="0" eaLnBrk="1" latinLnBrk="0" hangingPunct="1">
        <a:spcBef>
          <a:spcPts val="0"/>
        </a:spcBef>
        <a:spcAft>
          <a:spcPts val="400"/>
        </a:spcAft>
        <a:buClr>
          <a:schemeClr val="tx2"/>
        </a:buClr>
        <a:buFont typeface="Courier New" panose="02070309020205020404" pitchFamily="49" charset="0"/>
        <a:buChar char="o"/>
        <a:defRPr sz="1500" kern="1200" baseline="0">
          <a:solidFill>
            <a:schemeClr val="tx2"/>
          </a:solidFill>
          <a:latin typeface="+mn-lt"/>
          <a:ea typeface="+mn-ea"/>
          <a:cs typeface="+mn-cs"/>
        </a:defRPr>
      </a:lvl6pPr>
      <a:lvl7pPr marL="2194560" indent="-228600" algn="l" defTabSz="914400" rtl="0" eaLnBrk="1" latinLnBrk="0" hangingPunct="1">
        <a:spcBef>
          <a:spcPct val="20000"/>
        </a:spcBef>
        <a:buFont typeface="Arial" panose="020B0604020202020204" pitchFamily="34" charset="0"/>
        <a:buChar char="•"/>
        <a:defRPr sz="1200" b="0" i="1" kern="1200" baseline="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687388" y="419100"/>
            <a:ext cx="776922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483" name="Rectangle 3"/>
          <p:cNvSpPr>
            <a:spLocks noGrp="1" noChangeArrowheads="1"/>
          </p:cNvSpPr>
          <p:nvPr>
            <p:ph type="body" idx="1"/>
          </p:nvPr>
        </p:nvSpPr>
        <p:spPr bwMode="auto">
          <a:xfrm>
            <a:off x="687388" y="1981200"/>
            <a:ext cx="7769225" cy="41163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Rectangle 5"/>
          <p:cNvSpPr>
            <a:spLocks noGrp="1" noChangeArrowheads="1"/>
          </p:cNvSpPr>
          <p:nvPr>
            <p:ph type="ftr" sz="quarter" idx="3"/>
          </p:nvPr>
        </p:nvSpPr>
        <p:spPr bwMode="auto">
          <a:xfrm>
            <a:off x="3124200" y="6248400"/>
            <a:ext cx="28956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u="none"/>
            </a:lvl1pPr>
          </a:lstStyle>
          <a:p>
            <a:pPr>
              <a:defRPr/>
            </a:pPr>
            <a:endParaRPr lang="en-US" dirty="0"/>
          </a:p>
        </p:txBody>
      </p:sp>
    </p:spTree>
    <p:extLst>
      <p:ext uri="{BB962C8B-B14F-4D97-AF65-F5344CB8AC3E}">
        <p14:creationId xmlns:p14="http://schemas.microsoft.com/office/powerpoint/2010/main" val="321001048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Lst>
  <p:txStyles>
    <p:titleStyle>
      <a:lvl1pPr algn="ctr" rtl="0" eaLnBrk="0" fontAlgn="base" hangingPunct="0">
        <a:spcBef>
          <a:spcPct val="0"/>
        </a:spcBef>
        <a:spcAft>
          <a:spcPct val="0"/>
        </a:spcAft>
        <a:defRPr sz="3200" b="1">
          <a:solidFill>
            <a:schemeClr val="tx1"/>
          </a:solidFill>
          <a:latin typeface="+mj-lt"/>
          <a:ea typeface="+mj-ea"/>
          <a:cs typeface="+mj-cs"/>
        </a:defRPr>
      </a:lvl1pPr>
      <a:lvl2pPr algn="ctr" rtl="0" eaLnBrk="0" fontAlgn="base" hangingPunct="0">
        <a:spcBef>
          <a:spcPct val="0"/>
        </a:spcBef>
        <a:spcAft>
          <a:spcPct val="0"/>
        </a:spcAft>
        <a:defRPr sz="3200" b="1">
          <a:solidFill>
            <a:schemeClr val="tx1"/>
          </a:solidFill>
          <a:latin typeface="Arial" charset="0"/>
        </a:defRPr>
      </a:lvl2pPr>
      <a:lvl3pPr algn="ctr" rtl="0" eaLnBrk="0" fontAlgn="base" hangingPunct="0">
        <a:spcBef>
          <a:spcPct val="0"/>
        </a:spcBef>
        <a:spcAft>
          <a:spcPct val="0"/>
        </a:spcAft>
        <a:defRPr sz="3200" b="1">
          <a:solidFill>
            <a:schemeClr val="tx1"/>
          </a:solidFill>
          <a:latin typeface="Arial" charset="0"/>
        </a:defRPr>
      </a:lvl3pPr>
      <a:lvl4pPr algn="ctr" rtl="0" eaLnBrk="0" fontAlgn="base" hangingPunct="0">
        <a:spcBef>
          <a:spcPct val="0"/>
        </a:spcBef>
        <a:spcAft>
          <a:spcPct val="0"/>
        </a:spcAft>
        <a:defRPr sz="3200" b="1">
          <a:solidFill>
            <a:schemeClr val="tx1"/>
          </a:solidFill>
          <a:latin typeface="Arial" charset="0"/>
        </a:defRPr>
      </a:lvl4pPr>
      <a:lvl5pPr algn="ctr" rtl="0" eaLnBrk="0" fontAlgn="base" hangingPunct="0">
        <a:spcBef>
          <a:spcPct val="0"/>
        </a:spcBef>
        <a:spcAft>
          <a:spcPct val="0"/>
        </a:spcAft>
        <a:defRPr sz="3200" b="1">
          <a:solidFill>
            <a:schemeClr val="tx1"/>
          </a:solidFill>
          <a:latin typeface="Arial" charset="0"/>
        </a:defRPr>
      </a:lvl5pPr>
      <a:lvl6pPr marL="457200" algn="ctr" rtl="0" eaLnBrk="1" fontAlgn="base" hangingPunct="1">
        <a:spcBef>
          <a:spcPct val="0"/>
        </a:spcBef>
        <a:spcAft>
          <a:spcPct val="0"/>
        </a:spcAft>
        <a:defRPr sz="3200" b="1">
          <a:solidFill>
            <a:schemeClr val="tx1"/>
          </a:solidFill>
          <a:latin typeface="Arial" charset="0"/>
        </a:defRPr>
      </a:lvl6pPr>
      <a:lvl7pPr marL="914400" algn="ctr" rtl="0" eaLnBrk="1" fontAlgn="base" hangingPunct="1">
        <a:spcBef>
          <a:spcPct val="0"/>
        </a:spcBef>
        <a:spcAft>
          <a:spcPct val="0"/>
        </a:spcAft>
        <a:defRPr sz="3200" b="1">
          <a:solidFill>
            <a:schemeClr val="tx1"/>
          </a:solidFill>
          <a:latin typeface="Arial" charset="0"/>
        </a:defRPr>
      </a:lvl7pPr>
      <a:lvl8pPr marL="1371600" algn="ctr" rtl="0" eaLnBrk="1" fontAlgn="base" hangingPunct="1">
        <a:spcBef>
          <a:spcPct val="0"/>
        </a:spcBef>
        <a:spcAft>
          <a:spcPct val="0"/>
        </a:spcAft>
        <a:defRPr sz="3200" b="1">
          <a:solidFill>
            <a:schemeClr val="tx1"/>
          </a:solidFill>
          <a:latin typeface="Arial" charset="0"/>
        </a:defRPr>
      </a:lvl8pPr>
      <a:lvl9pPr marL="1828800" algn="ctr" rtl="0" eaLnBrk="1" fontAlgn="base" hangingPunct="1">
        <a:spcBef>
          <a:spcPct val="0"/>
        </a:spcBef>
        <a:spcAft>
          <a:spcPct val="0"/>
        </a:spcAft>
        <a:defRPr sz="3200" b="1">
          <a:solidFill>
            <a:schemeClr val="tx1"/>
          </a:solidFill>
          <a:latin typeface="Arial" charset="0"/>
        </a:defRPr>
      </a:lvl9pPr>
    </p:titleStyle>
    <p:body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000" b="1">
          <a:solidFill>
            <a:schemeClr val="tx1"/>
          </a:solidFill>
          <a:latin typeface="+mn-lt"/>
        </a:defRPr>
      </a:lvl3pPr>
      <a:lvl4pPr marL="1600200" indent="-228600" algn="l" rtl="0" eaLnBrk="0" fontAlgn="base" hangingPunct="0">
        <a:spcBef>
          <a:spcPct val="20000"/>
        </a:spcBef>
        <a:spcAft>
          <a:spcPct val="0"/>
        </a:spcAft>
        <a:buChar char="–"/>
        <a:defRPr b="1">
          <a:solidFill>
            <a:schemeClr val="tx1"/>
          </a:solidFill>
          <a:latin typeface="+mn-lt"/>
        </a:defRPr>
      </a:lvl4pPr>
      <a:lvl5pPr marL="2057400" indent="-228600" algn="l" rtl="0" eaLnBrk="0" fontAlgn="base" hangingPunct="0">
        <a:spcBef>
          <a:spcPct val="20000"/>
        </a:spcBef>
        <a:spcAft>
          <a:spcPct val="0"/>
        </a:spcAft>
        <a:buChar char="»"/>
        <a:defRPr sz="1600" b="1">
          <a:solidFill>
            <a:schemeClr val="tx1"/>
          </a:solidFill>
          <a:latin typeface="+mn-lt"/>
        </a:defRPr>
      </a:lvl5pPr>
      <a:lvl6pPr marL="2514600" indent="-228600" algn="l" rtl="0" eaLnBrk="1" fontAlgn="base" hangingPunct="1">
        <a:spcBef>
          <a:spcPct val="20000"/>
        </a:spcBef>
        <a:spcAft>
          <a:spcPct val="0"/>
        </a:spcAft>
        <a:buChar char="»"/>
        <a:defRPr sz="1600" b="1">
          <a:solidFill>
            <a:schemeClr val="tx1"/>
          </a:solidFill>
          <a:latin typeface="+mn-lt"/>
        </a:defRPr>
      </a:lvl6pPr>
      <a:lvl7pPr marL="2971800" indent="-228600" algn="l" rtl="0" eaLnBrk="1" fontAlgn="base" hangingPunct="1">
        <a:spcBef>
          <a:spcPct val="20000"/>
        </a:spcBef>
        <a:spcAft>
          <a:spcPct val="0"/>
        </a:spcAft>
        <a:buChar char="»"/>
        <a:defRPr sz="1600" b="1">
          <a:solidFill>
            <a:schemeClr val="tx1"/>
          </a:solidFill>
          <a:latin typeface="+mn-lt"/>
        </a:defRPr>
      </a:lvl7pPr>
      <a:lvl8pPr marL="3429000" indent="-228600" algn="l" rtl="0" eaLnBrk="1" fontAlgn="base" hangingPunct="1">
        <a:spcBef>
          <a:spcPct val="20000"/>
        </a:spcBef>
        <a:spcAft>
          <a:spcPct val="0"/>
        </a:spcAft>
        <a:buChar char="»"/>
        <a:defRPr sz="1600" b="1">
          <a:solidFill>
            <a:schemeClr val="tx1"/>
          </a:solidFill>
          <a:latin typeface="+mn-lt"/>
        </a:defRPr>
      </a:lvl8pPr>
      <a:lvl9pPr marL="3886200" indent="-228600" algn="l" rtl="0" eaLnBrk="1" fontAlgn="base" hangingPunct="1">
        <a:spcBef>
          <a:spcPct val="20000"/>
        </a:spcBef>
        <a:spcAft>
          <a:spcPct val="0"/>
        </a:spcAft>
        <a:buChar char="»"/>
        <a:defRPr sz="16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FD2CA1-AF28-4D54-8E7F-1C9412CED2E5}" type="datetimeFigureOut">
              <a:rPr lang="en-US" smtClean="0"/>
              <a:t>4/4/2024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BD5BD3-5268-45EF-B888-C1A35AC82F66}" type="slidenum">
              <a:rPr lang="en-US" smtClean="0"/>
              <a:t>‹#›</a:t>
            </a:fld>
            <a:endParaRPr lang="en-US" dirty="0"/>
          </a:p>
        </p:txBody>
      </p:sp>
    </p:spTree>
    <p:extLst>
      <p:ext uri="{BB962C8B-B14F-4D97-AF65-F5344CB8AC3E}">
        <p14:creationId xmlns:p14="http://schemas.microsoft.com/office/powerpoint/2010/main" val="1834574088"/>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7367288-588A-43AB-9F31-CC39791B0D4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482F9B0-628C-4B49-A9CC-D7550426FDE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381236-0333-4106-A374-B45FF337408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9823267-9ACF-4456-992F-E34A1D433254}" type="datetime1">
              <a:rPr lang="en-US" smtClean="0"/>
              <a:t>4/4/2024</a:t>
            </a:fld>
            <a:endParaRPr lang="en-US"/>
          </a:p>
        </p:txBody>
      </p:sp>
      <p:sp>
        <p:nvSpPr>
          <p:cNvPr id="5" name="Footer Placeholder 4">
            <a:extLst>
              <a:ext uri="{FF2B5EF4-FFF2-40B4-BE49-F238E27FC236}">
                <a16:creationId xmlns:a16="http://schemas.microsoft.com/office/drawing/2014/main" id="{86D22A84-76A4-4ADF-BD4F-10598F96C62F}"/>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6BB4E7B-A2A3-4D9B-9DC0-885BDCC53B2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F72E37E-732B-4E13-8440-5CB99C094588}" type="slidenum">
              <a:rPr lang="en-US" smtClean="0"/>
              <a:t>‹#›</a:t>
            </a:fld>
            <a:endParaRPr lang="en-US"/>
          </a:p>
        </p:txBody>
      </p:sp>
    </p:spTree>
    <p:extLst>
      <p:ext uri="{BB962C8B-B14F-4D97-AF65-F5344CB8AC3E}">
        <p14:creationId xmlns:p14="http://schemas.microsoft.com/office/powerpoint/2010/main" val="2226994775"/>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3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9356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2" y="245611"/>
            <a:ext cx="8046718" cy="939800"/>
          </a:xfrm>
        </p:spPr>
        <p:txBody>
          <a:bodyPr/>
          <a:lstStyle/>
          <a:p>
            <a:pPr algn="ctr"/>
            <a:r>
              <a:rPr lang="en-US" sz="3800" dirty="0">
                <a:solidFill>
                  <a:schemeClr val="bg1"/>
                </a:solidFill>
                <a:effectLst/>
                <a:latin typeface="Calibri" panose="020F0502020204030204" pitchFamily="34" charset="0"/>
              </a:rPr>
              <a:t>Can Host Transcriptomics Predict the Size and Activity of the HIV Reservoir?</a:t>
            </a:r>
          </a:p>
        </p:txBody>
      </p:sp>
      <p:sp>
        <p:nvSpPr>
          <p:cNvPr id="3" name="Content Placeholder 2"/>
          <p:cNvSpPr>
            <a:spLocks noGrp="1"/>
          </p:cNvSpPr>
          <p:nvPr>
            <p:ph idx="4294967295"/>
          </p:nvPr>
        </p:nvSpPr>
        <p:spPr>
          <a:xfrm>
            <a:off x="4031226" y="1766909"/>
            <a:ext cx="5112774" cy="2362381"/>
          </a:xfrm>
        </p:spPr>
        <p:txBody>
          <a:bodyPr/>
          <a:lstStyle/>
          <a:p>
            <a:pPr marL="0" indent="0" algn="ctr">
              <a:buClr>
                <a:schemeClr val="accent5"/>
              </a:buClr>
            </a:pPr>
            <a:r>
              <a:rPr lang="en-US" sz="4400" b="1" dirty="0">
                <a:solidFill>
                  <a:schemeClr val="bg1"/>
                </a:solidFill>
                <a:latin typeface="Calibri" panose="020F0502020204030204" pitchFamily="34" charset="0"/>
              </a:rPr>
              <a:t>Germán Gornalusse, PhD MSc</a:t>
            </a:r>
          </a:p>
          <a:p>
            <a:pPr marL="0" indent="0" algn="ctr">
              <a:buClr>
                <a:schemeClr val="accent5"/>
              </a:buClr>
            </a:pPr>
            <a:r>
              <a:rPr lang="en-US" b="1" dirty="0">
                <a:solidFill>
                  <a:schemeClr val="bg1"/>
                </a:solidFill>
                <a:latin typeface="Calibri" panose="020F0502020204030204" pitchFamily="34" charset="0"/>
              </a:rPr>
              <a:t>Research Assistant Professor</a:t>
            </a:r>
          </a:p>
          <a:p>
            <a:pPr marL="0" indent="0" algn="ctr">
              <a:buClr>
                <a:schemeClr val="accent5"/>
              </a:buClr>
            </a:pPr>
            <a:r>
              <a:rPr lang="en-US" b="1" dirty="0">
                <a:solidFill>
                  <a:schemeClr val="bg1"/>
                </a:solidFill>
                <a:latin typeface="Calibri" panose="020F0502020204030204" pitchFamily="34" charset="0"/>
              </a:rPr>
              <a:t>UW Department of Obstetrics and Gynecology</a:t>
            </a:r>
            <a:endParaRPr lang="en-US" dirty="0">
              <a:solidFill>
                <a:schemeClr val="bg1"/>
              </a:solidFill>
              <a:latin typeface="Calibri" panose="020F0502020204030204" pitchFamily="34" charset="0"/>
            </a:endParaRPr>
          </a:p>
          <a:p>
            <a:pPr marL="342900" indent="-342900">
              <a:buClr>
                <a:schemeClr val="accent5"/>
              </a:buClr>
              <a:buFont typeface="Arial" panose="020B0604020202020204" pitchFamily="34" charset="0"/>
              <a:buChar char="►"/>
            </a:pPr>
            <a:endParaRPr lang="en-US" sz="1600" b="1" dirty="0">
              <a:solidFill>
                <a:schemeClr val="bg1"/>
              </a:solidFill>
              <a:latin typeface="Calibri" panose="020F0502020204030204" pitchFamily="34" charset="0"/>
            </a:endParaRPr>
          </a:p>
        </p:txBody>
      </p:sp>
      <p:cxnSp>
        <p:nvCxnSpPr>
          <p:cNvPr id="12" name="Straight Connector 11"/>
          <p:cNvCxnSpPr/>
          <p:nvPr/>
        </p:nvCxnSpPr>
        <p:spPr bwMode="auto">
          <a:xfrm>
            <a:off x="3906172" y="1789930"/>
            <a:ext cx="0" cy="4006052"/>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209892" y="1450285"/>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7" name="Picture 6">
            <a:extLst>
              <a:ext uri="{FF2B5EF4-FFF2-40B4-BE49-F238E27FC236}">
                <a16:creationId xmlns:a16="http://schemas.microsoft.com/office/drawing/2014/main" id="{D082FBC7-9361-41AE-9A6C-D7007886C9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4713" y="4158553"/>
            <a:ext cx="1119649" cy="1567508"/>
          </a:xfrm>
          <a:prstGeom prst="rect">
            <a:avLst/>
          </a:prstGeom>
        </p:spPr>
      </p:pic>
      <p:pic>
        <p:nvPicPr>
          <p:cNvPr id="5" name="Picture 4">
            <a:extLst>
              <a:ext uri="{FF2B5EF4-FFF2-40B4-BE49-F238E27FC236}">
                <a16:creationId xmlns:a16="http://schemas.microsoft.com/office/drawing/2014/main" id="{34D64989-7734-41C8-9F2B-80DAB00920FC}"/>
              </a:ext>
            </a:extLst>
          </p:cNvPr>
          <p:cNvPicPr>
            <a:picLocks noChangeAspect="1"/>
          </p:cNvPicPr>
          <p:nvPr/>
        </p:nvPicPr>
        <p:blipFill>
          <a:blip r:embed="rId4"/>
          <a:stretch>
            <a:fillRect/>
          </a:stretch>
        </p:blipFill>
        <p:spPr>
          <a:xfrm>
            <a:off x="209892" y="2502680"/>
            <a:ext cx="3458654" cy="1945493"/>
          </a:xfrm>
          <a:prstGeom prst="rect">
            <a:avLst/>
          </a:prstGeom>
        </p:spPr>
      </p:pic>
      <p:sp>
        <p:nvSpPr>
          <p:cNvPr id="11" name="TextBox 10">
            <a:extLst>
              <a:ext uri="{FF2B5EF4-FFF2-40B4-BE49-F238E27FC236}">
                <a16:creationId xmlns:a16="http://schemas.microsoft.com/office/drawing/2014/main" id="{3E3E9B3D-7701-4E09-B44A-6D30482001D2}"/>
              </a:ext>
            </a:extLst>
          </p:cNvPr>
          <p:cNvSpPr txBox="1"/>
          <p:nvPr/>
        </p:nvSpPr>
        <p:spPr>
          <a:xfrm>
            <a:off x="209892" y="4626836"/>
            <a:ext cx="3696274" cy="543739"/>
          </a:xfrm>
          <a:prstGeom prst="rect">
            <a:avLst/>
          </a:prstGeom>
          <a:noFill/>
        </p:spPr>
        <p:txBody>
          <a:bodyPr wrap="square" lIns="0" tIns="0" rIns="0" bIns="0" rtlCol="0">
            <a:spAutoFit/>
          </a:bodyPr>
          <a:lstStyle/>
          <a:p>
            <a:pPr>
              <a:spcBef>
                <a:spcPts val="400"/>
              </a:spcBef>
              <a:buClr>
                <a:schemeClr val="tx1"/>
              </a:buClr>
              <a:buSzPct val="85000"/>
            </a:pPr>
            <a:r>
              <a:rPr lang="en-US" sz="900" i="1" dirty="0">
                <a:solidFill>
                  <a:schemeClr val="bg1"/>
                </a:solidFill>
              </a:rPr>
              <a:t>Colorized transmission electron micrograph of human immunodeficiency virus (HIV) particles (blue) budding from the surface of a T cell. </a:t>
            </a:r>
          </a:p>
          <a:p>
            <a:pPr>
              <a:spcBef>
                <a:spcPts val="400"/>
              </a:spcBef>
              <a:buClr>
                <a:schemeClr val="tx1"/>
              </a:buClr>
              <a:buSzPct val="85000"/>
            </a:pPr>
            <a:r>
              <a:rPr lang="en-US" sz="900" i="1" dirty="0">
                <a:solidFill>
                  <a:schemeClr val="bg1"/>
                </a:solidFill>
              </a:rPr>
              <a:t>Credit: </a:t>
            </a:r>
            <a:r>
              <a:rPr lang="en-US" sz="900" i="1" dirty="0" err="1">
                <a:solidFill>
                  <a:schemeClr val="bg1"/>
                </a:solidFill>
              </a:rPr>
              <a:t>Dourmashkin</a:t>
            </a:r>
            <a:r>
              <a:rPr lang="en-US" sz="900" i="1" dirty="0">
                <a:solidFill>
                  <a:schemeClr val="bg1"/>
                </a:solidFill>
              </a:rPr>
              <a:t>, Wellcome Images, Cell Image Library</a:t>
            </a:r>
            <a:r>
              <a:rPr lang="en-US" sz="1400" dirty="0"/>
              <a:t>.</a:t>
            </a:r>
          </a:p>
        </p:txBody>
      </p:sp>
    </p:spTree>
    <p:extLst>
      <p:ext uri="{BB962C8B-B14F-4D97-AF65-F5344CB8AC3E}">
        <p14:creationId xmlns:p14="http://schemas.microsoft.com/office/powerpoint/2010/main" val="1817776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52245" y="3361421"/>
            <a:ext cx="8547333" cy="2615411"/>
          </a:xfrm>
          <a:prstGeom prst="rect">
            <a:avLst/>
          </a:prstGeom>
        </p:spPr>
      </p:pic>
      <p:sp>
        <p:nvSpPr>
          <p:cNvPr id="31748" name="TextBox 19"/>
          <p:cNvSpPr txBox="1">
            <a:spLocks noChangeArrowheads="1"/>
          </p:cNvSpPr>
          <p:nvPr/>
        </p:nvSpPr>
        <p:spPr bwMode="auto">
          <a:xfrm>
            <a:off x="4269999" y="5883188"/>
            <a:ext cx="777875" cy="400050"/>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Time</a:t>
            </a:r>
          </a:p>
        </p:txBody>
      </p:sp>
      <p:sp>
        <p:nvSpPr>
          <p:cNvPr id="33" name="TextBox 32"/>
          <p:cNvSpPr txBox="1"/>
          <p:nvPr/>
        </p:nvSpPr>
        <p:spPr bwMode="auto">
          <a:xfrm>
            <a:off x="2072803" y="3770348"/>
            <a:ext cx="2831223" cy="5847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lumMod val="85000"/>
                    <a:lumOff val="15000"/>
                  </a:prstClr>
                </a:solidFill>
                <a:effectLst/>
                <a:uLnTx/>
                <a:uFillTx/>
                <a:latin typeface="Calibri"/>
                <a:ea typeface="+mn-ea"/>
                <a:cs typeface="+mn-cs"/>
              </a:rPr>
              <a:t>Antiviral effect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lumMod val="85000"/>
                    <a:lumOff val="15000"/>
                  </a:prstClr>
                </a:solidFill>
                <a:effectLst/>
                <a:uLnTx/>
                <a:uFillTx/>
                <a:latin typeface="Calibri"/>
                <a:ea typeface="+mn-ea"/>
                <a:cs typeface="+mn-cs"/>
              </a:rPr>
              <a:t>reduces immune activation</a:t>
            </a:r>
          </a:p>
        </p:txBody>
      </p:sp>
      <p:sp>
        <p:nvSpPr>
          <p:cNvPr id="31772" name="Text Box 28"/>
          <p:cNvSpPr txBox="1">
            <a:spLocks noChangeArrowheads="1"/>
          </p:cNvSpPr>
          <p:nvPr/>
        </p:nvSpPr>
        <p:spPr bwMode="auto">
          <a:xfrm>
            <a:off x="160011" y="6310726"/>
            <a:ext cx="610767" cy="338554"/>
          </a:xfrm>
          <a:prstGeom prst="rect">
            <a:avLst/>
          </a:prstGeom>
          <a:noFill/>
          <a:ln w="9525">
            <a:noFill/>
            <a:miter lim="800000"/>
            <a:headEnd/>
            <a:tailEnd/>
          </a:ln>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a:ea typeface="+mn-ea"/>
                <a:cs typeface="+mn-cs"/>
              </a:rPr>
              <a:t>HIV</a:t>
            </a:r>
          </a:p>
        </p:txBody>
      </p:sp>
      <p:sp>
        <p:nvSpPr>
          <p:cNvPr id="30" name="Text Box 28"/>
          <p:cNvSpPr txBox="1">
            <a:spLocks noChangeArrowheads="1"/>
          </p:cNvSpPr>
          <p:nvPr/>
        </p:nvSpPr>
        <p:spPr bwMode="auto">
          <a:xfrm>
            <a:off x="965554" y="6306370"/>
            <a:ext cx="610767" cy="338554"/>
          </a:xfrm>
          <a:prstGeom prst="rect">
            <a:avLst/>
          </a:prstGeom>
          <a:noFill/>
          <a:ln w="9525">
            <a:noFill/>
            <a:miter lim="800000"/>
            <a:headEnd/>
            <a:tailEnd/>
          </a:ln>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ART</a:t>
            </a:r>
          </a:p>
        </p:txBody>
      </p:sp>
      <p:pic>
        <p:nvPicPr>
          <p:cNvPr id="5" name="Picture 4"/>
          <p:cNvPicPr>
            <a:picLocks noChangeAspect="1"/>
          </p:cNvPicPr>
          <p:nvPr/>
        </p:nvPicPr>
        <p:blipFill rotWithShape="1">
          <a:blip r:embed="rId4" cstate="email">
            <a:extLst>
              <a:ext uri="{28A0092B-C50C-407E-A947-70E740481C1C}">
                <a14:useLocalDpi xmlns:a14="http://schemas.microsoft.com/office/drawing/2010/main" val="0"/>
              </a:ext>
            </a:extLst>
          </a:blip>
          <a:srcRect l="9580"/>
          <a:stretch/>
        </p:blipFill>
        <p:spPr>
          <a:xfrm>
            <a:off x="1300125" y="3344481"/>
            <a:ext cx="7699453" cy="2615411"/>
          </a:xfrm>
          <a:prstGeom prst="rect">
            <a:avLst/>
          </a:prstGeom>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val="0"/>
              </a:ext>
            </a:extLst>
          </a:blip>
          <a:srcRect l="25564"/>
          <a:stretch/>
        </p:blipFill>
        <p:spPr>
          <a:xfrm>
            <a:off x="2672218" y="3379989"/>
            <a:ext cx="6412210" cy="2615411"/>
          </a:xfrm>
          <a:prstGeom prst="rect">
            <a:avLst/>
          </a:prstGeom>
        </p:spPr>
      </p:pic>
      <p:pic>
        <p:nvPicPr>
          <p:cNvPr id="7" name="Picture 6"/>
          <p:cNvPicPr>
            <a:picLocks noChangeAspect="1"/>
          </p:cNvPicPr>
          <p:nvPr/>
        </p:nvPicPr>
        <p:blipFill rotWithShape="1">
          <a:blip r:embed="rId6" cstate="email">
            <a:extLst>
              <a:ext uri="{28A0092B-C50C-407E-A947-70E740481C1C}">
                <a14:useLocalDpi xmlns:a14="http://schemas.microsoft.com/office/drawing/2010/main" val="0"/>
              </a:ext>
            </a:extLst>
          </a:blip>
          <a:srcRect b="3437"/>
          <a:stretch/>
        </p:blipFill>
        <p:spPr>
          <a:xfrm>
            <a:off x="449070" y="3331624"/>
            <a:ext cx="8635358" cy="2525516"/>
          </a:xfrm>
          <a:prstGeom prst="rect">
            <a:avLst/>
          </a:prstGeom>
        </p:spPr>
      </p:pic>
      <p:sp>
        <p:nvSpPr>
          <p:cNvPr id="14" name="Rectangle 13"/>
          <p:cNvSpPr/>
          <p:nvPr/>
        </p:nvSpPr>
        <p:spPr bwMode="auto">
          <a:xfrm>
            <a:off x="433267" y="5846807"/>
            <a:ext cx="8735545" cy="14933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cxnSp>
        <p:nvCxnSpPr>
          <p:cNvPr id="19" name="Straight Connector 18"/>
          <p:cNvCxnSpPr/>
          <p:nvPr/>
        </p:nvCxnSpPr>
        <p:spPr bwMode="auto">
          <a:xfrm>
            <a:off x="461587" y="5859375"/>
            <a:ext cx="8632366" cy="0"/>
          </a:xfrm>
          <a:prstGeom prst="line">
            <a:avLst/>
          </a:prstGeom>
          <a:ln w="34925">
            <a:headEnd type="none" w="med" len="med"/>
            <a:tailEnd type="triangle" w="lg" len="lg"/>
          </a:ln>
          <a:effectLst/>
        </p:spPr>
        <p:style>
          <a:lnRef idx="2">
            <a:schemeClr val="accent4"/>
          </a:lnRef>
          <a:fillRef idx="0">
            <a:schemeClr val="accent4"/>
          </a:fillRef>
          <a:effectRef idx="1">
            <a:schemeClr val="accent4"/>
          </a:effectRef>
          <a:fontRef idx="minor">
            <a:schemeClr val="tx1"/>
          </a:fontRef>
        </p:style>
      </p:cxnSp>
      <p:sp>
        <p:nvSpPr>
          <p:cNvPr id="31771" name="Line 27"/>
          <p:cNvSpPr>
            <a:spLocks noChangeShapeType="1"/>
          </p:cNvSpPr>
          <p:nvPr/>
        </p:nvSpPr>
        <p:spPr bwMode="auto">
          <a:xfrm flipV="1">
            <a:off x="474332" y="5882593"/>
            <a:ext cx="0" cy="419100"/>
          </a:xfrm>
          <a:prstGeom prst="line">
            <a:avLst/>
          </a:prstGeom>
          <a:noFill/>
          <a:ln w="38100">
            <a:solidFill>
              <a:schemeClr val="tx1"/>
            </a:solidFill>
            <a:round/>
            <a:headEnd/>
            <a:tailEnd type="triangle" w="lg"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9" name="Line 27"/>
          <p:cNvSpPr>
            <a:spLocks noChangeShapeType="1"/>
          </p:cNvSpPr>
          <p:nvPr/>
        </p:nvSpPr>
        <p:spPr bwMode="auto">
          <a:xfrm flipV="1">
            <a:off x="1289398" y="5882593"/>
            <a:ext cx="0" cy="419100"/>
          </a:xfrm>
          <a:prstGeom prst="line">
            <a:avLst/>
          </a:prstGeom>
          <a:noFill/>
          <a:ln w="38100">
            <a:solidFill>
              <a:schemeClr val="tx1"/>
            </a:solidFill>
            <a:round/>
            <a:headEnd/>
            <a:tailEnd type="triangle" w="lg"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4" name="Text Box 28"/>
          <p:cNvSpPr txBox="1">
            <a:spLocks noChangeArrowheads="1"/>
          </p:cNvSpPr>
          <p:nvPr/>
        </p:nvSpPr>
        <p:spPr bwMode="auto">
          <a:xfrm>
            <a:off x="3799384" y="5018158"/>
            <a:ext cx="2882538" cy="338554"/>
          </a:xfrm>
          <a:prstGeom prst="rect">
            <a:avLst/>
          </a:prstGeom>
          <a:noFill/>
          <a:ln w="9525">
            <a:noFill/>
            <a:miter lim="800000"/>
            <a:headEnd/>
            <a:tailEnd/>
          </a:ln>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Residual immune activation </a:t>
            </a:r>
          </a:p>
        </p:txBody>
      </p:sp>
      <p:cxnSp>
        <p:nvCxnSpPr>
          <p:cNvPr id="18" name="Straight Arrow Connector 17"/>
          <p:cNvCxnSpPr/>
          <p:nvPr/>
        </p:nvCxnSpPr>
        <p:spPr bwMode="auto">
          <a:xfrm flipH="1">
            <a:off x="1653799" y="4311727"/>
            <a:ext cx="485775" cy="629901"/>
          </a:xfrm>
          <a:prstGeom prst="straightConnector1">
            <a:avLst/>
          </a:prstGeom>
          <a:solidFill>
            <a:schemeClr val="accent1"/>
          </a:solidFill>
          <a:ln w="28575" cap="flat" cmpd="sng" algn="ctr">
            <a:solidFill>
              <a:schemeClr val="accent6">
                <a:lumMod val="50000"/>
              </a:schemeClr>
            </a:solidFill>
            <a:prstDash val="solid"/>
            <a:round/>
            <a:headEnd type="none" w="med" len="med"/>
            <a:tailEnd type="triangle" w="lg" len="med"/>
          </a:ln>
          <a:effectLst/>
        </p:spPr>
      </p:cxnSp>
      <p:sp>
        <p:nvSpPr>
          <p:cNvPr id="31" name="TextBox 30"/>
          <p:cNvSpPr txBox="1"/>
          <p:nvPr/>
        </p:nvSpPr>
        <p:spPr bwMode="auto">
          <a:xfrm>
            <a:off x="226164" y="2622496"/>
            <a:ext cx="2855269" cy="5847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lumMod val="85000"/>
                    <a:lumOff val="15000"/>
                  </a:prstClr>
                </a:solidFill>
                <a:effectLst/>
                <a:uLnTx/>
                <a:uFillTx/>
                <a:latin typeface="Calibri"/>
                <a:ea typeface="+mn-ea"/>
                <a:cs typeface="+mn-cs"/>
              </a:rPr>
              <a:t>Infection causes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lumMod val="85000"/>
                    <a:lumOff val="15000"/>
                  </a:prstClr>
                </a:solidFill>
                <a:effectLst/>
                <a:uLnTx/>
                <a:uFillTx/>
                <a:latin typeface="Calibri"/>
                <a:ea typeface="+mn-ea"/>
                <a:cs typeface="+mn-cs"/>
              </a:rPr>
              <a:t>massive immune activation</a:t>
            </a:r>
          </a:p>
        </p:txBody>
      </p:sp>
      <p:cxnSp>
        <p:nvCxnSpPr>
          <p:cNvPr id="32" name="Straight Arrow Connector 31"/>
          <p:cNvCxnSpPr/>
          <p:nvPr/>
        </p:nvCxnSpPr>
        <p:spPr bwMode="auto">
          <a:xfrm>
            <a:off x="757531" y="3206906"/>
            <a:ext cx="290218" cy="1067359"/>
          </a:xfrm>
          <a:prstGeom prst="straightConnector1">
            <a:avLst/>
          </a:prstGeom>
          <a:solidFill>
            <a:schemeClr val="accent1"/>
          </a:solidFill>
          <a:ln w="28575" cap="flat" cmpd="sng" algn="ctr">
            <a:solidFill>
              <a:schemeClr val="accent6">
                <a:lumMod val="50000"/>
              </a:schemeClr>
            </a:solidFill>
            <a:prstDash val="solid"/>
            <a:round/>
            <a:headEnd type="none" w="med" len="med"/>
            <a:tailEnd type="triangle" w="lg" len="med"/>
          </a:ln>
          <a:effectLst/>
        </p:spPr>
      </p:cxnSp>
      <p:sp>
        <p:nvSpPr>
          <p:cNvPr id="25" name="Oval 24"/>
          <p:cNvSpPr>
            <a:spLocks noChangeAspect="1"/>
          </p:cNvSpPr>
          <p:nvPr/>
        </p:nvSpPr>
        <p:spPr bwMode="auto">
          <a:xfrm>
            <a:off x="5601408" y="2129350"/>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26" name="Picture 2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771226" y="2444004"/>
            <a:ext cx="488757" cy="149937"/>
          </a:xfrm>
          <a:prstGeom prst="rect">
            <a:avLst/>
          </a:prstGeom>
        </p:spPr>
      </p:pic>
      <p:sp>
        <p:nvSpPr>
          <p:cNvPr id="27" name="Oval 26"/>
          <p:cNvSpPr>
            <a:spLocks noChangeAspect="1"/>
          </p:cNvSpPr>
          <p:nvPr/>
        </p:nvSpPr>
        <p:spPr bwMode="auto">
          <a:xfrm>
            <a:off x="6581910" y="1909254"/>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28" name="Picture 27"/>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751728" y="2223908"/>
            <a:ext cx="488757" cy="149937"/>
          </a:xfrm>
          <a:prstGeom prst="rect">
            <a:avLst/>
          </a:prstGeom>
        </p:spPr>
      </p:pic>
      <p:sp>
        <p:nvSpPr>
          <p:cNvPr id="38" name="Oval 37"/>
          <p:cNvSpPr>
            <a:spLocks noChangeAspect="1"/>
          </p:cNvSpPr>
          <p:nvPr/>
        </p:nvSpPr>
        <p:spPr bwMode="auto">
          <a:xfrm>
            <a:off x="7562412" y="1689158"/>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39" name="Picture 38"/>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732230" y="2003812"/>
            <a:ext cx="488757" cy="149937"/>
          </a:xfrm>
          <a:prstGeom prst="rect">
            <a:avLst/>
          </a:prstGeom>
        </p:spPr>
      </p:pic>
      <p:sp>
        <p:nvSpPr>
          <p:cNvPr id="40" name="Oval 39"/>
          <p:cNvSpPr>
            <a:spLocks noChangeAspect="1"/>
          </p:cNvSpPr>
          <p:nvPr/>
        </p:nvSpPr>
        <p:spPr bwMode="auto">
          <a:xfrm>
            <a:off x="7228251" y="2598173"/>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41" name="Picture 40"/>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398069" y="2912827"/>
            <a:ext cx="488757" cy="149937"/>
          </a:xfrm>
          <a:prstGeom prst="rect">
            <a:avLst/>
          </a:prstGeom>
        </p:spPr>
      </p:pic>
      <p:sp>
        <p:nvSpPr>
          <p:cNvPr id="42" name="Oval 41"/>
          <p:cNvSpPr>
            <a:spLocks noChangeAspect="1"/>
          </p:cNvSpPr>
          <p:nvPr/>
        </p:nvSpPr>
        <p:spPr bwMode="auto">
          <a:xfrm>
            <a:off x="6894090" y="3507188"/>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43" name="Picture 42"/>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063908" y="3821842"/>
            <a:ext cx="488757" cy="149937"/>
          </a:xfrm>
          <a:prstGeom prst="rect">
            <a:avLst/>
          </a:prstGeom>
        </p:spPr>
      </p:pic>
      <p:sp>
        <p:nvSpPr>
          <p:cNvPr id="44" name="Oval 43"/>
          <p:cNvSpPr>
            <a:spLocks noChangeAspect="1"/>
          </p:cNvSpPr>
          <p:nvPr/>
        </p:nvSpPr>
        <p:spPr bwMode="auto">
          <a:xfrm>
            <a:off x="6268334" y="2875327"/>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45" name="Picture 44"/>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438152" y="3189981"/>
            <a:ext cx="488757" cy="149937"/>
          </a:xfrm>
          <a:prstGeom prst="rect">
            <a:avLst/>
          </a:prstGeom>
        </p:spPr>
      </p:pic>
      <p:sp>
        <p:nvSpPr>
          <p:cNvPr id="46" name="Oval 45"/>
          <p:cNvSpPr>
            <a:spLocks noChangeAspect="1"/>
          </p:cNvSpPr>
          <p:nvPr/>
        </p:nvSpPr>
        <p:spPr bwMode="auto">
          <a:xfrm>
            <a:off x="5241258" y="2999867"/>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47" name="Picture 46"/>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411076" y="3314521"/>
            <a:ext cx="488757" cy="149937"/>
          </a:xfrm>
          <a:prstGeom prst="rect">
            <a:avLst/>
          </a:prstGeom>
        </p:spPr>
      </p:pic>
      <p:sp>
        <p:nvSpPr>
          <p:cNvPr id="48" name="Oval 47"/>
          <p:cNvSpPr>
            <a:spLocks noChangeAspect="1"/>
          </p:cNvSpPr>
          <p:nvPr/>
        </p:nvSpPr>
        <p:spPr bwMode="auto">
          <a:xfrm>
            <a:off x="4273585" y="3028344"/>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49" name="Picture 48"/>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443403" y="3342998"/>
            <a:ext cx="488757" cy="149937"/>
          </a:xfrm>
          <a:prstGeom prst="rect">
            <a:avLst/>
          </a:prstGeom>
        </p:spPr>
      </p:pic>
      <p:sp>
        <p:nvSpPr>
          <p:cNvPr id="51" name="Oval 50"/>
          <p:cNvSpPr>
            <a:spLocks noChangeAspect="1"/>
          </p:cNvSpPr>
          <p:nvPr/>
        </p:nvSpPr>
        <p:spPr bwMode="auto">
          <a:xfrm>
            <a:off x="4572000" y="2191612"/>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52" name="Picture 51"/>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741818" y="2506266"/>
            <a:ext cx="488757" cy="149937"/>
          </a:xfrm>
          <a:prstGeom prst="rect">
            <a:avLst/>
          </a:prstGeom>
        </p:spPr>
      </p:pic>
      <p:sp>
        <p:nvSpPr>
          <p:cNvPr id="53" name="Oval 52"/>
          <p:cNvSpPr>
            <a:spLocks noChangeAspect="1"/>
          </p:cNvSpPr>
          <p:nvPr/>
        </p:nvSpPr>
        <p:spPr bwMode="auto">
          <a:xfrm>
            <a:off x="5807659" y="3857451"/>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54" name="Picture 53"/>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977477" y="4172105"/>
            <a:ext cx="488757" cy="149937"/>
          </a:xfrm>
          <a:prstGeom prst="rect">
            <a:avLst/>
          </a:prstGeom>
        </p:spPr>
      </p:pic>
      <p:sp>
        <p:nvSpPr>
          <p:cNvPr id="56" name="Oval 55"/>
          <p:cNvSpPr>
            <a:spLocks noChangeAspect="1"/>
          </p:cNvSpPr>
          <p:nvPr/>
        </p:nvSpPr>
        <p:spPr bwMode="auto">
          <a:xfrm>
            <a:off x="8065703" y="3059137"/>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black"/>
              </a:solidFill>
              <a:effectLst/>
              <a:uLnTx/>
              <a:uFillTx/>
              <a:latin typeface="Arial" charset="0"/>
              <a:ea typeface="+mn-ea"/>
              <a:cs typeface="+mn-cs"/>
            </a:endParaRPr>
          </a:p>
        </p:txBody>
      </p:sp>
      <p:pic>
        <p:nvPicPr>
          <p:cNvPr id="57" name="Picture 56"/>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8235521" y="3373791"/>
            <a:ext cx="488757" cy="149937"/>
          </a:xfrm>
          <a:prstGeom prst="rect">
            <a:avLst/>
          </a:prstGeom>
        </p:spPr>
      </p:pic>
      <p:sp>
        <p:nvSpPr>
          <p:cNvPr id="50" name="Text Box 25"/>
          <p:cNvSpPr txBox="1">
            <a:spLocks noChangeArrowheads="1"/>
          </p:cNvSpPr>
          <p:nvPr/>
        </p:nvSpPr>
        <p:spPr bwMode="auto">
          <a:xfrm>
            <a:off x="0" y="438150"/>
            <a:ext cx="9144000" cy="1200329"/>
          </a:xfrm>
          <a:prstGeom prst="rect">
            <a:avLst/>
          </a:prstGeom>
          <a:solidFill>
            <a:srgbClr val="000066"/>
          </a:solidFill>
          <a:ln w="9525" algn="ctr">
            <a:noFill/>
            <a:miter lim="800000"/>
            <a:headEnd/>
            <a:tailEnd/>
          </a:ln>
        </p:spPr>
        <p:txBody>
          <a:bodyPr>
            <a:spAutoFit/>
          </a:bodyPr>
          <a:lstStyle/>
          <a:p>
            <a:pPr marL="342900" marR="0" lvl="0" indent="-342900" algn="ctr" defTabSz="914400" rtl="0" eaLnBrk="0" fontAlgn="auto" latinLnBrk="0" hangingPunct="0">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Chronic Immune Activation</a:t>
            </a:r>
          </a:p>
          <a:p>
            <a:pPr marL="342900" marR="0" lvl="0" indent="-342900" algn="ctr" defTabSz="914400" rtl="0" eaLnBrk="0" fontAlgn="auto" latinLnBrk="0" hangingPunct="0">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mj-lt"/>
                <a:ea typeface="+mn-ea"/>
                <a:cs typeface="Arial" panose="020B0604020202020204" pitchFamily="34" charset="0"/>
              </a:rPr>
              <a:t>in Patients on Suppressive ART</a:t>
            </a:r>
          </a:p>
        </p:txBody>
      </p:sp>
      <p:sp>
        <p:nvSpPr>
          <p:cNvPr id="3" name="Freeform 2"/>
          <p:cNvSpPr/>
          <p:nvPr/>
        </p:nvSpPr>
        <p:spPr>
          <a:xfrm>
            <a:off x="1405719" y="4943270"/>
            <a:ext cx="2647666" cy="1416586"/>
          </a:xfrm>
          <a:custGeom>
            <a:avLst/>
            <a:gdLst>
              <a:gd name="connsiteX0" fmla="*/ 2995 w 2508074"/>
              <a:gd name="connsiteY0" fmla="*/ 1433138 h 1570120"/>
              <a:gd name="connsiteX1" fmla="*/ 849156 w 2508074"/>
              <a:gd name="connsiteY1" fmla="*/ 82009 h 1570120"/>
              <a:gd name="connsiteX2" fmla="*/ 2377706 w 2508074"/>
              <a:gd name="connsiteY2" fmla="*/ 191191 h 1570120"/>
              <a:gd name="connsiteX3" fmla="*/ 2227580 w 2508074"/>
              <a:gd name="connsiteY3" fmla="*/ 532385 h 1570120"/>
              <a:gd name="connsiteX4" fmla="*/ 630792 w 2508074"/>
              <a:gd name="connsiteY4" fmla="*/ 1419490 h 1570120"/>
              <a:gd name="connsiteX5" fmla="*/ 2995 w 2508074"/>
              <a:gd name="connsiteY5" fmla="*/ 1433138 h 1570120"/>
              <a:gd name="connsiteX0" fmla="*/ 2227580 w 2514025"/>
              <a:gd name="connsiteY0" fmla="*/ 532385 h 1570120"/>
              <a:gd name="connsiteX1" fmla="*/ 630792 w 2514025"/>
              <a:gd name="connsiteY1" fmla="*/ 1419490 h 1570120"/>
              <a:gd name="connsiteX2" fmla="*/ 2995 w 2514025"/>
              <a:gd name="connsiteY2" fmla="*/ 1433138 h 1570120"/>
              <a:gd name="connsiteX3" fmla="*/ 849156 w 2514025"/>
              <a:gd name="connsiteY3" fmla="*/ 82009 h 1570120"/>
              <a:gd name="connsiteX4" fmla="*/ 2377706 w 2514025"/>
              <a:gd name="connsiteY4" fmla="*/ 191191 h 1570120"/>
              <a:gd name="connsiteX5" fmla="*/ 2319020 w 2514025"/>
              <a:gd name="connsiteY5" fmla="*/ 623825 h 1570120"/>
              <a:gd name="connsiteX0" fmla="*/ 1298628 w 2513121"/>
              <a:gd name="connsiteY0" fmla="*/ 1037352 h 1544189"/>
              <a:gd name="connsiteX1" fmla="*/ 629888 w 2513121"/>
              <a:gd name="connsiteY1" fmla="*/ 1419490 h 1544189"/>
              <a:gd name="connsiteX2" fmla="*/ 2091 w 2513121"/>
              <a:gd name="connsiteY2" fmla="*/ 1433138 h 1544189"/>
              <a:gd name="connsiteX3" fmla="*/ 848252 w 2513121"/>
              <a:gd name="connsiteY3" fmla="*/ 82009 h 1544189"/>
              <a:gd name="connsiteX4" fmla="*/ 2376802 w 2513121"/>
              <a:gd name="connsiteY4" fmla="*/ 191191 h 1544189"/>
              <a:gd name="connsiteX5" fmla="*/ 2318116 w 2513121"/>
              <a:gd name="connsiteY5" fmla="*/ 623825 h 1544189"/>
              <a:gd name="connsiteX0" fmla="*/ 1298628 w 2376802"/>
              <a:gd name="connsiteY0" fmla="*/ 1037352 h 1544189"/>
              <a:gd name="connsiteX1" fmla="*/ 629888 w 2376802"/>
              <a:gd name="connsiteY1" fmla="*/ 1419490 h 1544189"/>
              <a:gd name="connsiteX2" fmla="*/ 2091 w 2376802"/>
              <a:gd name="connsiteY2" fmla="*/ 1433138 h 1544189"/>
              <a:gd name="connsiteX3" fmla="*/ 848252 w 2376802"/>
              <a:gd name="connsiteY3" fmla="*/ 82009 h 1544189"/>
              <a:gd name="connsiteX4" fmla="*/ 2376802 w 2376802"/>
              <a:gd name="connsiteY4" fmla="*/ 191191 h 1544189"/>
              <a:gd name="connsiteX0" fmla="*/ 629888 w 2376802"/>
              <a:gd name="connsiteY0" fmla="*/ 1419490 h 1544189"/>
              <a:gd name="connsiteX1" fmla="*/ 2091 w 2376802"/>
              <a:gd name="connsiteY1" fmla="*/ 1433138 h 1544189"/>
              <a:gd name="connsiteX2" fmla="*/ 848252 w 2376802"/>
              <a:gd name="connsiteY2" fmla="*/ 82009 h 1544189"/>
              <a:gd name="connsiteX3" fmla="*/ 2376802 w 2376802"/>
              <a:gd name="connsiteY3" fmla="*/ 191191 h 1544189"/>
              <a:gd name="connsiteX0" fmla="*/ 0 w 2374711"/>
              <a:gd name="connsiteY0" fmla="*/ 1433138 h 1433138"/>
              <a:gd name="connsiteX1" fmla="*/ 846161 w 2374711"/>
              <a:gd name="connsiteY1" fmla="*/ 82009 h 1433138"/>
              <a:gd name="connsiteX2" fmla="*/ 2374711 w 2374711"/>
              <a:gd name="connsiteY2" fmla="*/ 191191 h 1433138"/>
              <a:gd name="connsiteX0" fmla="*/ 0 w 2552132"/>
              <a:gd name="connsiteY0" fmla="*/ 1433138 h 1433138"/>
              <a:gd name="connsiteX1" fmla="*/ 1023582 w 2552132"/>
              <a:gd name="connsiteY1" fmla="*/ 82009 h 1433138"/>
              <a:gd name="connsiteX2" fmla="*/ 2552132 w 2552132"/>
              <a:gd name="connsiteY2" fmla="*/ 191191 h 1433138"/>
              <a:gd name="connsiteX0" fmla="*/ 0 w 2647666"/>
              <a:gd name="connsiteY0" fmla="*/ 1416586 h 1416586"/>
              <a:gd name="connsiteX1" fmla="*/ 1023582 w 2647666"/>
              <a:gd name="connsiteY1" fmla="*/ 65457 h 1416586"/>
              <a:gd name="connsiteX2" fmla="*/ 2647666 w 2647666"/>
              <a:gd name="connsiteY2" fmla="*/ 242878 h 1416586"/>
            </a:gdLst>
            <a:ahLst/>
            <a:cxnLst>
              <a:cxn ang="0">
                <a:pos x="connsiteX0" y="connsiteY0"/>
              </a:cxn>
              <a:cxn ang="0">
                <a:pos x="connsiteX1" y="connsiteY1"/>
              </a:cxn>
              <a:cxn ang="0">
                <a:pos x="connsiteX2" y="connsiteY2"/>
              </a:cxn>
            </a:cxnLst>
            <a:rect l="l" t="t" r="r" b="b"/>
            <a:pathLst>
              <a:path w="2647666" h="1416586">
                <a:moveTo>
                  <a:pt x="0" y="1416586"/>
                </a:moveTo>
                <a:cubicBezTo>
                  <a:pt x="36394" y="1193673"/>
                  <a:pt x="582304" y="261075"/>
                  <a:pt x="1023582" y="65457"/>
                </a:cubicBezTo>
                <a:cubicBezTo>
                  <a:pt x="1464860" y="-130161"/>
                  <a:pt x="2417929" y="167815"/>
                  <a:pt x="2647666" y="242878"/>
                </a:cubicBezTo>
              </a:path>
            </a:pathLst>
          </a:custGeom>
          <a:noFill/>
          <a:ln w="63500">
            <a:solidFill>
              <a:srgbClr val="FF9900"/>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prstClr val="white"/>
              </a:solidFill>
              <a:effectLst/>
              <a:uLnTx/>
              <a:uFillTx/>
              <a:latin typeface="Calibri"/>
              <a:ea typeface="+mn-ea"/>
              <a:cs typeface="+mn-cs"/>
            </a:endParaRPr>
          </a:p>
        </p:txBody>
      </p:sp>
      <p:cxnSp>
        <p:nvCxnSpPr>
          <p:cNvPr id="8" name="Straight Arrow Connector 7"/>
          <p:cNvCxnSpPr/>
          <p:nvPr/>
        </p:nvCxnSpPr>
        <p:spPr>
          <a:xfrm flipV="1">
            <a:off x="4932160" y="4008933"/>
            <a:ext cx="571281" cy="1009226"/>
          </a:xfrm>
          <a:prstGeom prst="straightConnector1">
            <a:avLst/>
          </a:prstGeom>
          <a:ln w="63500">
            <a:solidFill>
              <a:srgbClr val="FF9900"/>
            </a:solidFill>
            <a:tailEnd type="triangle" w="lg" len="lg"/>
          </a:ln>
        </p:spPr>
        <p:style>
          <a:lnRef idx="1">
            <a:schemeClr val="accent1"/>
          </a:lnRef>
          <a:fillRef idx="0">
            <a:schemeClr val="accent1"/>
          </a:fillRef>
          <a:effectRef idx="0">
            <a:schemeClr val="accent1"/>
          </a:effectRef>
          <a:fontRef idx="minor">
            <a:schemeClr val="tx1"/>
          </a:fontRef>
        </p:style>
      </p:cxnSp>
      <p:sp>
        <p:nvSpPr>
          <p:cNvPr id="58" name="Text Box 28"/>
          <p:cNvSpPr txBox="1">
            <a:spLocks noChangeArrowheads="1"/>
          </p:cNvSpPr>
          <p:nvPr/>
        </p:nvSpPr>
        <p:spPr bwMode="auto">
          <a:xfrm>
            <a:off x="1474279" y="5980376"/>
            <a:ext cx="746506" cy="338554"/>
          </a:xfrm>
          <a:prstGeom prst="rect">
            <a:avLst/>
          </a:prstGeom>
          <a:noFill/>
          <a:ln w="9525">
            <a:noFill/>
            <a:miter lim="800000"/>
            <a:headEnd/>
            <a:tailEnd/>
          </a:ln>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9900"/>
                </a:solidFill>
                <a:effectLst/>
                <a:uLnTx/>
                <a:uFillTx/>
                <a:latin typeface="Calibri"/>
                <a:ea typeface="+mn-ea"/>
                <a:cs typeface="+mn-cs"/>
              </a:rPr>
              <a:t>NRTIs</a:t>
            </a:r>
          </a:p>
        </p:txBody>
      </p:sp>
      <p:pic>
        <p:nvPicPr>
          <p:cNvPr id="2" name="Picture 1">
            <a:extLst>
              <a:ext uri="{FF2B5EF4-FFF2-40B4-BE49-F238E27FC236}">
                <a16:creationId xmlns:a16="http://schemas.microsoft.com/office/drawing/2014/main" id="{F9AB0A8B-0A50-4306-8B12-8C4422F66B6A}"/>
              </a:ext>
            </a:extLst>
          </p:cNvPr>
          <p:cNvPicPr>
            <a:picLocks noChangeAspect="1"/>
          </p:cNvPicPr>
          <p:nvPr/>
        </p:nvPicPr>
        <p:blipFill>
          <a:blip r:embed="rId8"/>
          <a:stretch>
            <a:fillRect/>
          </a:stretch>
        </p:blipFill>
        <p:spPr>
          <a:xfrm>
            <a:off x="2793593" y="1659749"/>
            <a:ext cx="1458756" cy="2056845"/>
          </a:xfrm>
          <a:prstGeom prst="rect">
            <a:avLst/>
          </a:prstGeom>
        </p:spPr>
      </p:pic>
      <p:sp>
        <p:nvSpPr>
          <p:cNvPr id="55" name="Text Box 28">
            <a:extLst>
              <a:ext uri="{FF2B5EF4-FFF2-40B4-BE49-F238E27FC236}">
                <a16:creationId xmlns:a16="http://schemas.microsoft.com/office/drawing/2014/main" id="{6DAE940E-A257-4008-BC39-F37251F43BD2}"/>
              </a:ext>
            </a:extLst>
          </p:cNvPr>
          <p:cNvSpPr txBox="1">
            <a:spLocks noChangeArrowheads="1"/>
          </p:cNvSpPr>
          <p:nvPr/>
        </p:nvSpPr>
        <p:spPr bwMode="auto">
          <a:xfrm rot="16200000">
            <a:off x="-1216850" y="4425105"/>
            <a:ext cx="2882538" cy="338554"/>
          </a:xfrm>
          <a:prstGeom prst="rect">
            <a:avLst/>
          </a:prstGeom>
          <a:noFill/>
          <a:ln w="9525">
            <a:noFill/>
            <a:miter lim="800000"/>
            <a:headEnd/>
            <a:tailEnd/>
          </a:ln>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Immune activation </a:t>
            </a:r>
          </a:p>
        </p:txBody>
      </p:sp>
    </p:spTree>
    <p:extLst>
      <p:ext uri="{BB962C8B-B14F-4D97-AF65-F5344CB8AC3E}">
        <p14:creationId xmlns:p14="http://schemas.microsoft.com/office/powerpoint/2010/main" val="235548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38" grpId="0" animBg="1"/>
      <p:bldP spid="40" grpId="0" animBg="1"/>
      <p:bldP spid="42" grpId="0" animBg="1"/>
      <p:bldP spid="44" grpId="0" animBg="1"/>
      <p:bldP spid="46" grpId="0" animBg="1"/>
      <p:bldP spid="48" grpId="0" animBg="1"/>
      <p:bldP spid="51" grpId="0" animBg="1"/>
      <p:bldP spid="53" grpId="0" animBg="1"/>
      <p:bldP spid="56" grpId="0" animBg="1"/>
      <p:bldP spid="3" grpId="0" animBg="1"/>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66B3018-0E9B-410B-AB4E-C34C5FCD677B}"/>
              </a:ext>
            </a:extLst>
          </p:cNvPr>
          <p:cNvGrpSpPr/>
          <p:nvPr/>
        </p:nvGrpSpPr>
        <p:grpSpPr>
          <a:xfrm>
            <a:off x="555754" y="1882222"/>
            <a:ext cx="8224216" cy="2794471"/>
            <a:chOff x="555755" y="2930343"/>
            <a:chExt cx="8224216" cy="2794471"/>
          </a:xfrm>
        </p:grpSpPr>
        <p:pic>
          <p:nvPicPr>
            <p:cNvPr id="6" name="Picture 5">
              <a:extLst>
                <a:ext uri="{FF2B5EF4-FFF2-40B4-BE49-F238E27FC236}">
                  <a16:creationId xmlns:a16="http://schemas.microsoft.com/office/drawing/2014/main" id="{92C62299-AFD5-4881-9E25-04EAB043A0E5}"/>
                </a:ext>
              </a:extLst>
            </p:cNvPr>
            <p:cNvPicPr>
              <a:picLocks noChangeAspect="1"/>
            </p:cNvPicPr>
            <p:nvPr/>
          </p:nvPicPr>
          <p:blipFill>
            <a:blip r:embed="rId2"/>
            <a:stretch>
              <a:fillRect/>
            </a:stretch>
          </p:blipFill>
          <p:spPr>
            <a:xfrm>
              <a:off x="555755" y="2930343"/>
              <a:ext cx="8224216" cy="2756081"/>
            </a:xfrm>
            <a:prstGeom prst="rect">
              <a:avLst/>
            </a:prstGeom>
          </p:spPr>
        </p:pic>
        <p:pic>
          <p:nvPicPr>
            <p:cNvPr id="2" name="Picture 1">
              <a:extLst>
                <a:ext uri="{FF2B5EF4-FFF2-40B4-BE49-F238E27FC236}">
                  <a16:creationId xmlns:a16="http://schemas.microsoft.com/office/drawing/2014/main" id="{0D2857F2-5DCC-4B75-9F77-21B1E09B6EF0}"/>
                </a:ext>
              </a:extLst>
            </p:cNvPr>
            <p:cNvPicPr>
              <a:picLocks noChangeAspect="1"/>
            </p:cNvPicPr>
            <p:nvPr/>
          </p:nvPicPr>
          <p:blipFill>
            <a:blip r:embed="rId3"/>
            <a:stretch>
              <a:fillRect/>
            </a:stretch>
          </p:blipFill>
          <p:spPr>
            <a:xfrm>
              <a:off x="555755" y="4348452"/>
              <a:ext cx="2014537" cy="1376362"/>
            </a:xfrm>
            <a:prstGeom prst="rect">
              <a:avLst/>
            </a:prstGeom>
          </p:spPr>
        </p:pic>
      </p:grpSp>
      <p:pic>
        <p:nvPicPr>
          <p:cNvPr id="8" name="Picture 7">
            <a:extLst>
              <a:ext uri="{FF2B5EF4-FFF2-40B4-BE49-F238E27FC236}">
                <a16:creationId xmlns:a16="http://schemas.microsoft.com/office/drawing/2014/main" id="{5A50186C-CC9C-49B8-BF80-42B6D9D6590B}"/>
              </a:ext>
            </a:extLst>
          </p:cNvPr>
          <p:cNvPicPr>
            <a:picLocks noChangeAspect="1"/>
          </p:cNvPicPr>
          <p:nvPr/>
        </p:nvPicPr>
        <p:blipFill>
          <a:blip r:embed="rId4"/>
          <a:stretch>
            <a:fillRect/>
          </a:stretch>
        </p:blipFill>
        <p:spPr>
          <a:xfrm>
            <a:off x="1483820" y="1133186"/>
            <a:ext cx="7296150" cy="4787773"/>
          </a:xfrm>
          <a:prstGeom prst="rect">
            <a:avLst/>
          </a:prstGeom>
        </p:spPr>
      </p:pic>
      <p:pic>
        <p:nvPicPr>
          <p:cNvPr id="4" name="Picture 3">
            <a:extLst>
              <a:ext uri="{FF2B5EF4-FFF2-40B4-BE49-F238E27FC236}">
                <a16:creationId xmlns:a16="http://schemas.microsoft.com/office/drawing/2014/main" id="{82E9F3BB-70FE-41B3-92B3-8FCE6E7044B4}"/>
              </a:ext>
            </a:extLst>
          </p:cNvPr>
          <p:cNvPicPr>
            <a:picLocks noChangeAspect="1"/>
          </p:cNvPicPr>
          <p:nvPr/>
        </p:nvPicPr>
        <p:blipFill>
          <a:blip r:embed="rId5"/>
          <a:stretch>
            <a:fillRect/>
          </a:stretch>
        </p:blipFill>
        <p:spPr>
          <a:xfrm>
            <a:off x="2402742" y="1034951"/>
            <a:ext cx="6185504" cy="4983919"/>
          </a:xfrm>
          <a:prstGeom prst="rect">
            <a:avLst/>
          </a:prstGeom>
        </p:spPr>
      </p:pic>
      <p:sp>
        <p:nvSpPr>
          <p:cNvPr id="7" name="Title 1">
            <a:extLst>
              <a:ext uri="{FF2B5EF4-FFF2-40B4-BE49-F238E27FC236}">
                <a16:creationId xmlns:a16="http://schemas.microsoft.com/office/drawing/2014/main" id="{66AEE033-9811-4BD8-83F9-7CEE9C5449F2}"/>
              </a:ext>
            </a:extLst>
          </p:cNvPr>
          <p:cNvSpPr txBox="1">
            <a:spLocks/>
          </p:cNvSpPr>
          <p:nvPr/>
        </p:nvSpPr>
        <p:spPr>
          <a:xfrm>
            <a:off x="457198" y="-34380"/>
            <a:ext cx="8421329" cy="106933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Our work, in the news</a:t>
            </a:r>
          </a:p>
        </p:txBody>
      </p:sp>
      <p:cxnSp>
        <p:nvCxnSpPr>
          <p:cNvPr id="9" name="Straight Connector 8">
            <a:extLst>
              <a:ext uri="{FF2B5EF4-FFF2-40B4-BE49-F238E27FC236}">
                <a16:creationId xmlns:a16="http://schemas.microsoft.com/office/drawing/2014/main" id="{2CFD31DD-C5AE-43E3-880C-CD2C69BFAB1F}"/>
              </a:ext>
            </a:extLst>
          </p:cNvPr>
          <p:cNvCxnSpPr/>
          <p:nvPr/>
        </p:nvCxnSpPr>
        <p:spPr>
          <a:xfrm>
            <a:off x="250524" y="812891"/>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74862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421329" cy="1069331"/>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Host Factors that Influence the HIV Reservoir</a:t>
            </a:r>
            <a:r>
              <a:rPr lang="en-US" sz="4800" b="1" dirty="0">
                <a:solidFill>
                  <a:schemeClr val="bg1"/>
                </a:solidFill>
                <a:effectLst>
                  <a:outerShdw blurRad="38100" dist="38100" dir="2700000" algn="tl">
                    <a:srgbClr val="000000">
                      <a:alpha val="43137"/>
                    </a:srgbClr>
                  </a:outerShdw>
                </a:effectLst>
              </a:rPr>
              <a:t> </a:t>
            </a:r>
          </a:p>
        </p:txBody>
      </p:sp>
      <p:cxnSp>
        <p:nvCxnSpPr>
          <p:cNvPr id="5" name="Straight Connector 4">
            <a:extLst>
              <a:ext uri="{FF2B5EF4-FFF2-40B4-BE49-F238E27FC236}">
                <a16:creationId xmlns:a16="http://schemas.microsoft.com/office/drawing/2014/main" id="{4A73F963-2427-47D5-BD11-248B91CB7CAB}"/>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
        <p:nvSpPr>
          <p:cNvPr id="6" name="TextBox 5">
            <a:extLst>
              <a:ext uri="{FF2B5EF4-FFF2-40B4-BE49-F238E27FC236}">
                <a16:creationId xmlns:a16="http://schemas.microsoft.com/office/drawing/2014/main" id="{8CD8C1EB-7B80-4141-B032-7AC605D0623D}"/>
              </a:ext>
            </a:extLst>
          </p:cNvPr>
          <p:cNvSpPr txBox="1"/>
          <p:nvPr/>
        </p:nvSpPr>
        <p:spPr>
          <a:xfrm>
            <a:off x="609599" y="1090912"/>
            <a:ext cx="7058026" cy="1938992"/>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Timing of ART initiation after initial HIV infection</a:t>
            </a:r>
          </a:p>
          <a:p>
            <a:pPr marL="285750" indent="-285750">
              <a:buFont typeface="Arial" panose="020B0604020202020204" pitchFamily="34" charset="0"/>
              <a:buChar char="•"/>
            </a:pPr>
            <a:r>
              <a:rPr lang="en-US" sz="2400" dirty="0">
                <a:solidFill>
                  <a:schemeClr val="bg1"/>
                </a:solidFill>
              </a:rPr>
              <a:t>Pre-ART viral load</a:t>
            </a:r>
          </a:p>
          <a:p>
            <a:pPr marL="285750" indent="-285750">
              <a:buFont typeface="Arial" panose="020B0604020202020204" pitchFamily="34" charset="0"/>
              <a:buChar char="•"/>
            </a:pPr>
            <a:r>
              <a:rPr lang="en-US" sz="2400" dirty="0">
                <a:solidFill>
                  <a:schemeClr val="bg1"/>
                </a:solidFill>
              </a:rPr>
              <a:t>Ethnicity</a:t>
            </a:r>
          </a:p>
          <a:p>
            <a:pPr marL="285750" indent="-285750">
              <a:buFont typeface="Arial" panose="020B0604020202020204" pitchFamily="34" charset="0"/>
              <a:buChar char="•"/>
            </a:pPr>
            <a:r>
              <a:rPr lang="en-US" sz="2400" dirty="0">
                <a:solidFill>
                  <a:schemeClr val="bg1"/>
                </a:solidFill>
              </a:rPr>
              <a:t>Sex</a:t>
            </a:r>
          </a:p>
          <a:p>
            <a:pPr marL="285750" indent="-285750">
              <a:buFont typeface="Arial" panose="020B0604020202020204" pitchFamily="34" charset="0"/>
              <a:buChar char="•"/>
            </a:pPr>
            <a:r>
              <a:rPr lang="en-US" sz="2400" dirty="0">
                <a:solidFill>
                  <a:schemeClr val="bg1"/>
                </a:solidFill>
              </a:rPr>
              <a:t>Genetic factors (e.g., </a:t>
            </a:r>
            <a:r>
              <a:rPr lang="en-US" sz="2400" i="1" dirty="0">
                <a:solidFill>
                  <a:schemeClr val="bg1"/>
                </a:solidFill>
              </a:rPr>
              <a:t>CCR5</a:t>
            </a:r>
            <a:r>
              <a:rPr lang="el-GR" sz="2400" i="1" dirty="0">
                <a:solidFill>
                  <a:schemeClr val="bg1"/>
                </a:solidFill>
              </a:rPr>
              <a:t>Δ</a:t>
            </a:r>
            <a:r>
              <a:rPr lang="en-US" sz="2400" i="1" dirty="0">
                <a:solidFill>
                  <a:schemeClr val="bg1"/>
                </a:solidFill>
              </a:rPr>
              <a:t>32 </a:t>
            </a:r>
            <a:r>
              <a:rPr lang="en-US" sz="2400" dirty="0">
                <a:solidFill>
                  <a:schemeClr val="bg1"/>
                </a:solidFill>
              </a:rPr>
              <a:t>and </a:t>
            </a:r>
            <a:r>
              <a:rPr lang="en-US" sz="2400" i="1" dirty="0">
                <a:solidFill>
                  <a:schemeClr val="bg1"/>
                </a:solidFill>
              </a:rPr>
              <a:t>HLA-B*57:01</a:t>
            </a:r>
            <a:r>
              <a:rPr lang="en-US" sz="2400" dirty="0">
                <a:solidFill>
                  <a:schemeClr val="bg1"/>
                </a:solidFill>
              </a:rPr>
              <a:t>)</a:t>
            </a:r>
            <a:endParaRPr lang="en-US" sz="2400" i="1" dirty="0">
              <a:solidFill>
                <a:schemeClr val="bg1"/>
              </a:solidFill>
            </a:endParaRPr>
          </a:p>
        </p:txBody>
      </p:sp>
      <p:sp>
        <p:nvSpPr>
          <p:cNvPr id="7" name="TextBox 6">
            <a:extLst>
              <a:ext uri="{FF2B5EF4-FFF2-40B4-BE49-F238E27FC236}">
                <a16:creationId xmlns:a16="http://schemas.microsoft.com/office/drawing/2014/main" id="{93471861-AD30-42F2-AF2C-3AC234680792}"/>
              </a:ext>
            </a:extLst>
          </p:cNvPr>
          <p:cNvSpPr txBox="1"/>
          <p:nvPr/>
        </p:nvSpPr>
        <p:spPr>
          <a:xfrm>
            <a:off x="472481" y="2953704"/>
            <a:ext cx="8254959" cy="2677656"/>
          </a:xfrm>
          <a:prstGeom prst="rect">
            <a:avLst/>
          </a:prstGeom>
          <a:noFill/>
        </p:spPr>
        <p:txBody>
          <a:bodyPr wrap="square" rtlCol="0">
            <a:spAutoFit/>
          </a:bodyPr>
          <a:lstStyle/>
          <a:p>
            <a:pPr marL="285750" indent="-285750">
              <a:buFont typeface="Arial" panose="020B0604020202020204" pitchFamily="34" charset="0"/>
              <a:buChar char="•"/>
            </a:pPr>
            <a:r>
              <a:rPr lang="en-US" sz="2400" dirty="0">
                <a:solidFill>
                  <a:schemeClr val="bg1"/>
                </a:solidFill>
              </a:rPr>
              <a:t>Prior studies compared gene expression among HIV “controllers” versus “non-controllers” and in individuals who initiated ART “early” (&lt;6 months from HIV infection) versus “later” (≥6 months after infection). </a:t>
            </a:r>
          </a:p>
          <a:p>
            <a:pPr marL="285750" indent="-285750">
              <a:buFont typeface="Arial" panose="020B0604020202020204" pitchFamily="34" charset="0"/>
              <a:buChar char="•"/>
            </a:pPr>
            <a:r>
              <a:rPr lang="en-US" sz="2400" b="1" dirty="0">
                <a:solidFill>
                  <a:srgbClr val="FFFF00"/>
                </a:solidFill>
              </a:rPr>
              <a:t>However, </a:t>
            </a:r>
            <a:r>
              <a:rPr lang="en-US" sz="2400" b="1" u="sng" dirty="0">
                <a:solidFill>
                  <a:srgbClr val="FFFF00"/>
                </a:solidFill>
              </a:rPr>
              <a:t>no</a:t>
            </a:r>
            <a:r>
              <a:rPr lang="en-US" sz="2400" b="1" dirty="0">
                <a:solidFill>
                  <a:srgbClr val="FFFF00"/>
                </a:solidFill>
              </a:rPr>
              <a:t> epidemiological study has examined quantitative measures of the HIV reservoir size in relation to differences in host gene expression.</a:t>
            </a:r>
          </a:p>
        </p:txBody>
      </p:sp>
    </p:spTree>
    <p:extLst>
      <p:ext uri="{BB962C8B-B14F-4D97-AF65-F5344CB8AC3E}">
        <p14:creationId xmlns:p14="http://schemas.microsoft.com/office/powerpoint/2010/main" val="3452807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421329" cy="106933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Study Methods</a:t>
            </a:r>
            <a:endParaRPr lang="en-US" sz="4800" b="1" dirty="0">
              <a:solidFill>
                <a:schemeClr val="bg1"/>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4A73F963-2427-47D5-BD11-248B91CB7CAB}"/>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2" name="Picture 1">
            <a:extLst>
              <a:ext uri="{FF2B5EF4-FFF2-40B4-BE49-F238E27FC236}">
                <a16:creationId xmlns:a16="http://schemas.microsoft.com/office/drawing/2014/main" id="{08679BF6-1086-4722-8F36-3A2A467A86D0}"/>
              </a:ext>
            </a:extLst>
          </p:cNvPr>
          <p:cNvPicPr>
            <a:picLocks noChangeAspect="1"/>
          </p:cNvPicPr>
          <p:nvPr/>
        </p:nvPicPr>
        <p:blipFill>
          <a:blip r:embed="rId2"/>
          <a:stretch>
            <a:fillRect/>
          </a:stretch>
        </p:blipFill>
        <p:spPr>
          <a:xfrm>
            <a:off x="640715" y="1055322"/>
            <a:ext cx="7455535" cy="4747355"/>
          </a:xfrm>
          <a:prstGeom prst="rect">
            <a:avLst/>
          </a:prstGeom>
        </p:spPr>
      </p:pic>
    </p:spTree>
    <p:extLst>
      <p:ext uri="{BB962C8B-B14F-4D97-AF65-F5344CB8AC3E}">
        <p14:creationId xmlns:p14="http://schemas.microsoft.com/office/powerpoint/2010/main" val="690561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421329" cy="106933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Cohort Description</a:t>
            </a:r>
            <a:endParaRPr lang="en-US" sz="4800" b="1" dirty="0">
              <a:solidFill>
                <a:schemeClr val="bg1"/>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4A73F963-2427-47D5-BD11-248B91CB7CAB}"/>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90CEF2B4-9D78-4D57-8A3C-A41A48742201}"/>
              </a:ext>
            </a:extLst>
          </p:cNvPr>
          <p:cNvPicPr>
            <a:picLocks noChangeAspect="1"/>
          </p:cNvPicPr>
          <p:nvPr/>
        </p:nvPicPr>
        <p:blipFill>
          <a:blip r:embed="rId2"/>
          <a:stretch>
            <a:fillRect/>
          </a:stretch>
        </p:blipFill>
        <p:spPr>
          <a:xfrm>
            <a:off x="0" y="1323292"/>
            <a:ext cx="9144000" cy="3430366"/>
          </a:xfrm>
          <a:prstGeom prst="rect">
            <a:avLst/>
          </a:prstGeom>
        </p:spPr>
      </p:pic>
      <p:sp>
        <p:nvSpPr>
          <p:cNvPr id="6" name="TextBox 5">
            <a:extLst>
              <a:ext uri="{FF2B5EF4-FFF2-40B4-BE49-F238E27FC236}">
                <a16:creationId xmlns:a16="http://schemas.microsoft.com/office/drawing/2014/main" id="{2DC84D80-E6CD-4CC6-BEAC-D2A473ABDE01}"/>
              </a:ext>
            </a:extLst>
          </p:cNvPr>
          <p:cNvSpPr txBox="1"/>
          <p:nvPr/>
        </p:nvSpPr>
        <p:spPr>
          <a:xfrm>
            <a:off x="333375" y="4876800"/>
            <a:ext cx="8477250" cy="923330"/>
          </a:xfrm>
          <a:prstGeom prst="rect">
            <a:avLst/>
          </a:prstGeom>
          <a:noFill/>
        </p:spPr>
        <p:txBody>
          <a:bodyPr wrap="square" rtlCol="0">
            <a:spAutoFit/>
          </a:bodyPr>
          <a:lstStyle/>
          <a:p>
            <a:r>
              <a:rPr lang="en-US" b="1" dirty="0">
                <a:solidFill>
                  <a:schemeClr val="bg1"/>
                </a:solidFill>
              </a:rPr>
              <a:t>A total of </a:t>
            </a:r>
            <a:r>
              <a:rPr lang="en-US" b="1" dirty="0">
                <a:solidFill>
                  <a:srgbClr val="FFFF00"/>
                </a:solidFill>
              </a:rPr>
              <a:t>191 HIV+ ART-suppressed non-controllers </a:t>
            </a:r>
            <a:r>
              <a:rPr lang="en-US" b="1" dirty="0">
                <a:solidFill>
                  <a:schemeClr val="bg1"/>
                </a:solidFill>
              </a:rPr>
              <a:t>were selected from the USCF SCOPE and Options cohorts. The study included individuals who initiated ART during early (within 6 months) and chronic (&gt;6 months) of detected HIV.</a:t>
            </a:r>
          </a:p>
        </p:txBody>
      </p:sp>
      <p:sp>
        <p:nvSpPr>
          <p:cNvPr id="2" name="Oval 1">
            <a:extLst>
              <a:ext uri="{FF2B5EF4-FFF2-40B4-BE49-F238E27FC236}">
                <a16:creationId xmlns:a16="http://schemas.microsoft.com/office/drawing/2014/main" id="{C77CD0FF-7F14-46CF-90E2-0DFF03783B30}"/>
              </a:ext>
            </a:extLst>
          </p:cNvPr>
          <p:cNvSpPr/>
          <p:nvPr/>
        </p:nvSpPr>
        <p:spPr>
          <a:xfrm>
            <a:off x="4572000" y="1990726"/>
            <a:ext cx="352425" cy="209550"/>
          </a:xfrm>
          <a:prstGeom prst="ellipse">
            <a:avLst/>
          </a:prstGeom>
          <a:no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AD4D320-EAA5-4625-9FB9-9857FC54F154}"/>
              </a:ext>
            </a:extLst>
          </p:cNvPr>
          <p:cNvSpPr/>
          <p:nvPr/>
        </p:nvSpPr>
        <p:spPr>
          <a:xfrm>
            <a:off x="4312602" y="2218643"/>
            <a:ext cx="352425" cy="209550"/>
          </a:xfrm>
          <a:prstGeom prst="ellipse">
            <a:avLst/>
          </a:prstGeom>
          <a:no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D54424D1-DFC2-4B9A-ABFC-36482BC0A20B}"/>
              </a:ext>
            </a:extLst>
          </p:cNvPr>
          <p:cNvSpPr/>
          <p:nvPr/>
        </p:nvSpPr>
        <p:spPr>
          <a:xfrm>
            <a:off x="4284641" y="2814768"/>
            <a:ext cx="352425" cy="209550"/>
          </a:xfrm>
          <a:prstGeom prst="ellipse">
            <a:avLst/>
          </a:prstGeom>
          <a:no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E1C9775-895C-4308-A2B9-6922C9102AC5}"/>
              </a:ext>
            </a:extLst>
          </p:cNvPr>
          <p:cNvSpPr txBox="1"/>
          <p:nvPr/>
        </p:nvSpPr>
        <p:spPr>
          <a:xfrm>
            <a:off x="3067050" y="4495026"/>
            <a:ext cx="3533775" cy="276999"/>
          </a:xfrm>
          <a:prstGeom prst="rect">
            <a:avLst/>
          </a:prstGeom>
          <a:noFill/>
        </p:spPr>
        <p:txBody>
          <a:bodyPr wrap="square" rtlCol="0">
            <a:spAutoFit/>
          </a:bodyPr>
          <a:lstStyle/>
          <a:p>
            <a:r>
              <a:rPr lang="en-US" sz="1200" b="1" dirty="0"/>
              <a:t>Numbers in parentheses are SDs, except for male (%)</a:t>
            </a:r>
          </a:p>
        </p:txBody>
      </p:sp>
    </p:spTree>
    <p:extLst>
      <p:ext uri="{BB962C8B-B14F-4D97-AF65-F5344CB8AC3E}">
        <p14:creationId xmlns:p14="http://schemas.microsoft.com/office/powerpoint/2010/main" val="1700526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421329" cy="1069331"/>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Known clinical predictors of the HIV reservoir size were associated with HIV total DNA, usRNA and intact DNA</a:t>
            </a:r>
            <a:endParaRPr lang="en-US" sz="4800" b="1" dirty="0">
              <a:solidFill>
                <a:schemeClr val="bg1"/>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4A73F963-2427-47D5-BD11-248B91CB7CAB}"/>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grpSp>
        <p:nvGrpSpPr>
          <p:cNvPr id="9" name="Group 8">
            <a:extLst>
              <a:ext uri="{FF2B5EF4-FFF2-40B4-BE49-F238E27FC236}">
                <a16:creationId xmlns:a16="http://schemas.microsoft.com/office/drawing/2014/main" id="{8DFD4915-B573-4240-800C-D83B5F9C01AD}"/>
              </a:ext>
            </a:extLst>
          </p:cNvPr>
          <p:cNvGrpSpPr/>
          <p:nvPr/>
        </p:nvGrpSpPr>
        <p:grpSpPr>
          <a:xfrm>
            <a:off x="157648" y="1306558"/>
            <a:ext cx="6109633" cy="4244884"/>
            <a:chOff x="1224617" y="1069331"/>
            <a:chExt cx="6667764" cy="4851953"/>
          </a:xfrm>
        </p:grpSpPr>
        <p:pic>
          <p:nvPicPr>
            <p:cNvPr id="2" name="Picture 1">
              <a:extLst>
                <a:ext uri="{FF2B5EF4-FFF2-40B4-BE49-F238E27FC236}">
                  <a16:creationId xmlns:a16="http://schemas.microsoft.com/office/drawing/2014/main" id="{9313D766-6DCD-41E3-BABE-5AD4B135C746}"/>
                </a:ext>
              </a:extLst>
            </p:cNvPr>
            <p:cNvPicPr>
              <a:picLocks noChangeAspect="1"/>
            </p:cNvPicPr>
            <p:nvPr/>
          </p:nvPicPr>
          <p:blipFill>
            <a:blip r:embed="rId2"/>
            <a:stretch>
              <a:fillRect/>
            </a:stretch>
          </p:blipFill>
          <p:spPr>
            <a:xfrm>
              <a:off x="1224617" y="1069331"/>
              <a:ext cx="6667764" cy="2378790"/>
            </a:xfrm>
            <a:prstGeom prst="rect">
              <a:avLst/>
            </a:prstGeom>
          </p:spPr>
        </p:pic>
        <p:pic>
          <p:nvPicPr>
            <p:cNvPr id="7" name="Picture 6">
              <a:extLst>
                <a:ext uri="{FF2B5EF4-FFF2-40B4-BE49-F238E27FC236}">
                  <a16:creationId xmlns:a16="http://schemas.microsoft.com/office/drawing/2014/main" id="{5623D8F6-9419-4853-88E9-97F01EE401FA}"/>
                </a:ext>
              </a:extLst>
            </p:cNvPr>
            <p:cNvPicPr>
              <a:picLocks noChangeAspect="1"/>
            </p:cNvPicPr>
            <p:nvPr/>
          </p:nvPicPr>
          <p:blipFill>
            <a:blip r:embed="rId3"/>
            <a:stretch>
              <a:fillRect/>
            </a:stretch>
          </p:blipFill>
          <p:spPr>
            <a:xfrm>
              <a:off x="1224617" y="3429000"/>
              <a:ext cx="6667764" cy="2492284"/>
            </a:xfrm>
            <a:prstGeom prst="rect">
              <a:avLst/>
            </a:prstGeom>
          </p:spPr>
        </p:pic>
      </p:grpSp>
      <p:sp>
        <p:nvSpPr>
          <p:cNvPr id="10" name="Content Placeholder 2">
            <a:extLst>
              <a:ext uri="{FF2B5EF4-FFF2-40B4-BE49-F238E27FC236}">
                <a16:creationId xmlns:a16="http://schemas.microsoft.com/office/drawing/2014/main" id="{3FC55A2A-35C7-4058-9125-24BC668858D0}"/>
              </a:ext>
            </a:extLst>
          </p:cNvPr>
          <p:cNvSpPr txBox="1">
            <a:spLocks/>
          </p:cNvSpPr>
          <p:nvPr/>
        </p:nvSpPr>
        <p:spPr>
          <a:xfrm>
            <a:off x="6267281" y="1069331"/>
            <a:ext cx="2991019" cy="492115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b="1" i="1" dirty="0">
                <a:solidFill>
                  <a:srgbClr val="FFFF00"/>
                </a:solidFill>
              </a:rPr>
              <a:t>Earlier time of ART </a:t>
            </a:r>
            <a:r>
              <a:rPr lang="en-US" sz="2000" b="1" dirty="0"/>
              <a:t>initiation was associated with </a:t>
            </a:r>
            <a:r>
              <a:rPr lang="en-US" sz="2000" b="1" i="1" dirty="0">
                <a:solidFill>
                  <a:srgbClr val="FFFF00"/>
                </a:solidFill>
              </a:rPr>
              <a:t>lower</a:t>
            </a:r>
            <a:r>
              <a:rPr lang="en-US" sz="2000" b="1" i="1" dirty="0"/>
              <a:t> </a:t>
            </a:r>
            <a:r>
              <a:rPr lang="en-US" sz="2000" b="1" dirty="0"/>
              <a:t>HIV </a:t>
            </a:r>
            <a:r>
              <a:rPr lang="en-US" sz="2000" b="1" dirty="0" err="1"/>
              <a:t>tDNA</a:t>
            </a:r>
            <a:r>
              <a:rPr lang="en-US" sz="2000" b="1" dirty="0"/>
              <a:t>, usRNA and intact DNA.</a:t>
            </a:r>
          </a:p>
          <a:p>
            <a:r>
              <a:rPr lang="en-US" sz="2000" b="1" i="1" dirty="0">
                <a:solidFill>
                  <a:srgbClr val="FFFF00"/>
                </a:solidFill>
              </a:rPr>
              <a:t>Lower CD4+ nadir</a:t>
            </a:r>
            <a:r>
              <a:rPr lang="en-US" sz="2000" b="1" dirty="0"/>
              <a:t>, </a:t>
            </a:r>
            <a:r>
              <a:rPr lang="en-US" sz="2000" b="1" i="1" dirty="0">
                <a:solidFill>
                  <a:srgbClr val="FFFF00"/>
                </a:solidFill>
              </a:rPr>
              <a:t>higher </a:t>
            </a:r>
            <a:r>
              <a:rPr lang="en-US" sz="2000" b="1" dirty="0"/>
              <a:t>HIV </a:t>
            </a:r>
            <a:r>
              <a:rPr lang="en-US" sz="2000" b="1" dirty="0" err="1"/>
              <a:t>tDNA</a:t>
            </a:r>
            <a:r>
              <a:rPr lang="en-US" sz="2000" b="1" dirty="0"/>
              <a:t>, usRNA and intact DNA</a:t>
            </a:r>
          </a:p>
          <a:p>
            <a:r>
              <a:rPr lang="en-US" sz="2000" b="1" dirty="0"/>
              <a:t>No significant association with duration of ART suppression, age or pre-ART VL. Not enough power to analyze sex/gender.</a:t>
            </a:r>
          </a:p>
        </p:txBody>
      </p:sp>
      <p:sp>
        <p:nvSpPr>
          <p:cNvPr id="3" name="TextBox 2">
            <a:extLst>
              <a:ext uri="{FF2B5EF4-FFF2-40B4-BE49-F238E27FC236}">
                <a16:creationId xmlns:a16="http://schemas.microsoft.com/office/drawing/2014/main" id="{441F04E7-7DC8-46D7-86E6-A3ADDF660CA4}"/>
              </a:ext>
            </a:extLst>
          </p:cNvPr>
          <p:cNvSpPr txBox="1"/>
          <p:nvPr/>
        </p:nvSpPr>
        <p:spPr>
          <a:xfrm>
            <a:off x="657225" y="1304352"/>
            <a:ext cx="2333795" cy="369332"/>
          </a:xfrm>
          <a:prstGeom prst="rect">
            <a:avLst/>
          </a:prstGeom>
          <a:noFill/>
        </p:spPr>
        <p:txBody>
          <a:bodyPr wrap="square" rtlCol="0">
            <a:spAutoFit/>
          </a:bodyPr>
          <a:lstStyle/>
          <a:p>
            <a:r>
              <a:rPr lang="en-US" b="1" dirty="0"/>
              <a:t>HIV total DNA</a:t>
            </a:r>
          </a:p>
        </p:txBody>
      </p:sp>
      <p:sp>
        <p:nvSpPr>
          <p:cNvPr id="11" name="TextBox 10">
            <a:extLst>
              <a:ext uri="{FF2B5EF4-FFF2-40B4-BE49-F238E27FC236}">
                <a16:creationId xmlns:a16="http://schemas.microsoft.com/office/drawing/2014/main" id="{84CF1B84-7652-4B24-8FFE-6D1CF29FA7A1}"/>
              </a:ext>
            </a:extLst>
          </p:cNvPr>
          <p:cNvSpPr txBox="1"/>
          <p:nvPr/>
        </p:nvSpPr>
        <p:spPr>
          <a:xfrm>
            <a:off x="2809875" y="1304352"/>
            <a:ext cx="2333795" cy="369332"/>
          </a:xfrm>
          <a:prstGeom prst="rect">
            <a:avLst/>
          </a:prstGeom>
          <a:noFill/>
        </p:spPr>
        <p:txBody>
          <a:bodyPr wrap="square" rtlCol="0">
            <a:spAutoFit/>
          </a:bodyPr>
          <a:lstStyle/>
          <a:p>
            <a:r>
              <a:rPr lang="en-US" b="1" dirty="0"/>
              <a:t>HIV usRNA</a:t>
            </a:r>
          </a:p>
        </p:txBody>
      </p:sp>
      <p:sp>
        <p:nvSpPr>
          <p:cNvPr id="12" name="TextBox 11">
            <a:extLst>
              <a:ext uri="{FF2B5EF4-FFF2-40B4-BE49-F238E27FC236}">
                <a16:creationId xmlns:a16="http://schemas.microsoft.com/office/drawing/2014/main" id="{5A01EA9B-2822-4785-8C90-D98A0307B04E}"/>
              </a:ext>
            </a:extLst>
          </p:cNvPr>
          <p:cNvSpPr txBox="1"/>
          <p:nvPr/>
        </p:nvSpPr>
        <p:spPr>
          <a:xfrm>
            <a:off x="4676775" y="1304352"/>
            <a:ext cx="2333795" cy="369332"/>
          </a:xfrm>
          <a:prstGeom prst="rect">
            <a:avLst/>
          </a:prstGeom>
          <a:noFill/>
        </p:spPr>
        <p:txBody>
          <a:bodyPr wrap="square" rtlCol="0">
            <a:spAutoFit/>
          </a:bodyPr>
          <a:lstStyle/>
          <a:p>
            <a:r>
              <a:rPr lang="en-US" b="1" dirty="0"/>
              <a:t>HIV intact DNA</a:t>
            </a:r>
          </a:p>
        </p:txBody>
      </p:sp>
    </p:spTree>
    <p:extLst>
      <p:ext uri="{BB962C8B-B14F-4D97-AF65-F5344CB8AC3E}">
        <p14:creationId xmlns:p14="http://schemas.microsoft.com/office/powerpoint/2010/main" val="99802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FDF3F69-52E8-4AE2-9B14-7492D57F24CA}"/>
              </a:ext>
            </a:extLst>
          </p:cNvPr>
          <p:cNvSpPr txBox="1">
            <a:spLocks/>
          </p:cNvSpPr>
          <p:nvPr/>
        </p:nvSpPr>
        <p:spPr>
          <a:xfrm>
            <a:off x="358457" y="1514474"/>
            <a:ext cx="8575993" cy="303847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What set of host genes (mRNAs) can explain interindividual variation in HIV reservoir size (HIV total DNA)?</a:t>
            </a:r>
            <a:endParaRPr lang="en-US" sz="4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1389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59FE82-5076-4416-BAF1-A7E5DE10DEE7}"/>
              </a:ext>
            </a:extLst>
          </p:cNvPr>
          <p:cNvSpPr/>
          <p:nvPr/>
        </p:nvSpPr>
        <p:spPr>
          <a:xfrm>
            <a:off x="1461092" y="1057235"/>
            <a:ext cx="6625633" cy="510331"/>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421329" cy="1069331"/>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Individuals with </a:t>
            </a:r>
            <a:r>
              <a:rPr lang="en-US" sz="3600" b="1" i="1" dirty="0">
                <a:solidFill>
                  <a:srgbClr val="FFFF00"/>
                </a:solidFill>
                <a:effectLst>
                  <a:outerShdw blurRad="38100" dist="38100" dir="2700000" algn="tl">
                    <a:srgbClr val="000000">
                      <a:alpha val="43137"/>
                    </a:srgbClr>
                  </a:outerShdw>
                </a:effectLst>
              </a:rPr>
              <a:t>higher</a:t>
            </a:r>
            <a:r>
              <a:rPr lang="en-US" sz="3600" b="1" dirty="0">
                <a:solidFill>
                  <a:schemeClr val="bg1"/>
                </a:solidFill>
                <a:effectLst>
                  <a:outerShdw blurRad="38100" dist="38100" dir="2700000" algn="tl">
                    <a:srgbClr val="000000">
                      <a:alpha val="43137"/>
                    </a:srgbClr>
                  </a:outerShdw>
                </a:effectLst>
              </a:rPr>
              <a:t> expression of tumor suppressor genes had </a:t>
            </a:r>
            <a:r>
              <a:rPr lang="en-US" sz="3600" b="1" i="1" dirty="0">
                <a:solidFill>
                  <a:srgbClr val="FFFF00"/>
                </a:solidFill>
                <a:effectLst>
                  <a:outerShdw blurRad="38100" dist="38100" dir="2700000" algn="tl">
                    <a:srgbClr val="000000">
                      <a:alpha val="43137"/>
                    </a:srgbClr>
                  </a:outerShdw>
                </a:effectLst>
              </a:rPr>
              <a:t>smaller</a:t>
            </a:r>
            <a:r>
              <a:rPr lang="en-US" sz="3600" b="1" dirty="0">
                <a:solidFill>
                  <a:schemeClr val="bg1"/>
                </a:solidFill>
                <a:effectLst>
                  <a:outerShdw blurRad="38100" dist="38100" dir="2700000" algn="tl">
                    <a:srgbClr val="000000">
                      <a:alpha val="43137"/>
                    </a:srgbClr>
                  </a:outerShdw>
                </a:effectLst>
              </a:rPr>
              <a:t> HIV total DNA </a:t>
            </a:r>
            <a:r>
              <a:rPr lang="en-US" sz="3000" b="1" dirty="0">
                <a:solidFill>
                  <a:schemeClr val="bg1"/>
                </a:solidFill>
                <a:effectLst>
                  <a:outerShdw blurRad="38100" dist="38100" dir="2700000" algn="tl">
                    <a:srgbClr val="000000">
                      <a:alpha val="43137"/>
                    </a:srgbClr>
                  </a:outerShdw>
                </a:effectLst>
              </a:rPr>
              <a:t>(1)</a:t>
            </a:r>
            <a:endParaRPr lang="en-US" sz="4800" b="1" dirty="0">
              <a:solidFill>
                <a:schemeClr val="bg1"/>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4A73F963-2427-47D5-BD11-248B91CB7CAB}"/>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D62A9C66-0931-42E7-A003-93FFB8768780}"/>
              </a:ext>
            </a:extLst>
          </p:cNvPr>
          <p:cNvPicPr>
            <a:picLocks noChangeAspect="1"/>
          </p:cNvPicPr>
          <p:nvPr/>
        </p:nvPicPr>
        <p:blipFill>
          <a:blip r:embed="rId2"/>
          <a:stretch>
            <a:fillRect/>
          </a:stretch>
        </p:blipFill>
        <p:spPr>
          <a:xfrm>
            <a:off x="250190" y="1579728"/>
            <a:ext cx="8477250" cy="4221037"/>
          </a:xfrm>
          <a:prstGeom prst="rect">
            <a:avLst/>
          </a:prstGeom>
        </p:spPr>
      </p:pic>
      <p:sp>
        <p:nvSpPr>
          <p:cNvPr id="2" name="TextBox 1">
            <a:extLst>
              <a:ext uri="{FF2B5EF4-FFF2-40B4-BE49-F238E27FC236}">
                <a16:creationId xmlns:a16="http://schemas.microsoft.com/office/drawing/2014/main" id="{E208640F-76AD-4D4D-A5A8-CCCEF22ED4BF}"/>
              </a:ext>
            </a:extLst>
          </p:cNvPr>
          <p:cNvSpPr txBox="1"/>
          <p:nvPr/>
        </p:nvSpPr>
        <p:spPr>
          <a:xfrm>
            <a:off x="1699216" y="1044346"/>
            <a:ext cx="6149383" cy="523220"/>
          </a:xfrm>
          <a:prstGeom prst="rect">
            <a:avLst/>
          </a:prstGeom>
          <a:noFill/>
        </p:spPr>
        <p:txBody>
          <a:bodyPr wrap="square" rtlCol="0">
            <a:spAutoFit/>
          </a:bodyPr>
          <a:lstStyle/>
          <a:p>
            <a:r>
              <a:rPr lang="en-US" sz="2800" b="1" dirty="0">
                <a:solidFill>
                  <a:schemeClr val="bg1"/>
                </a:solidFill>
              </a:rPr>
              <a:t>Host gene expression and HIV total DNA</a:t>
            </a:r>
          </a:p>
        </p:txBody>
      </p:sp>
    </p:spTree>
    <p:extLst>
      <p:ext uri="{BB962C8B-B14F-4D97-AF65-F5344CB8AC3E}">
        <p14:creationId xmlns:p14="http://schemas.microsoft.com/office/powerpoint/2010/main" val="4137034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421329" cy="1069331"/>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Individuals with </a:t>
            </a:r>
            <a:r>
              <a:rPr lang="en-US" sz="3600" b="1" i="1" dirty="0">
                <a:solidFill>
                  <a:srgbClr val="FFFF00"/>
                </a:solidFill>
                <a:effectLst>
                  <a:outerShdw blurRad="38100" dist="38100" dir="2700000" algn="tl">
                    <a:srgbClr val="000000">
                      <a:alpha val="43137"/>
                    </a:srgbClr>
                  </a:outerShdw>
                </a:effectLst>
              </a:rPr>
              <a:t>higher</a:t>
            </a:r>
            <a:r>
              <a:rPr lang="en-US" sz="3600" b="1" dirty="0">
                <a:solidFill>
                  <a:schemeClr val="bg1"/>
                </a:solidFill>
                <a:effectLst>
                  <a:outerShdw blurRad="38100" dist="38100" dir="2700000" algn="tl">
                    <a:srgbClr val="000000">
                      <a:alpha val="43137"/>
                    </a:srgbClr>
                  </a:outerShdw>
                </a:effectLst>
              </a:rPr>
              <a:t> expression of tumor suppressor genes had </a:t>
            </a:r>
            <a:r>
              <a:rPr lang="en-US" sz="3600" b="1" i="1" dirty="0">
                <a:solidFill>
                  <a:srgbClr val="FFFF00"/>
                </a:solidFill>
                <a:effectLst>
                  <a:outerShdw blurRad="38100" dist="38100" dir="2700000" algn="tl">
                    <a:srgbClr val="000000">
                      <a:alpha val="43137"/>
                    </a:srgbClr>
                  </a:outerShdw>
                </a:effectLst>
              </a:rPr>
              <a:t>smaller</a:t>
            </a:r>
            <a:r>
              <a:rPr lang="en-US" sz="3600" b="1" dirty="0">
                <a:solidFill>
                  <a:schemeClr val="bg1"/>
                </a:solidFill>
                <a:effectLst>
                  <a:outerShdw blurRad="38100" dist="38100" dir="2700000" algn="tl">
                    <a:srgbClr val="000000">
                      <a:alpha val="43137"/>
                    </a:srgbClr>
                  </a:outerShdw>
                </a:effectLst>
              </a:rPr>
              <a:t> HIV total DNA </a:t>
            </a:r>
            <a:r>
              <a:rPr lang="en-US" sz="3000" b="1" dirty="0">
                <a:solidFill>
                  <a:schemeClr val="bg1"/>
                </a:solidFill>
                <a:effectLst>
                  <a:outerShdw blurRad="38100" dist="38100" dir="2700000" algn="tl">
                    <a:srgbClr val="000000">
                      <a:alpha val="43137"/>
                    </a:srgbClr>
                  </a:outerShdw>
                </a:effectLst>
              </a:rPr>
              <a:t>(2)</a:t>
            </a:r>
            <a:endParaRPr lang="en-US" sz="4800" b="1" dirty="0">
              <a:solidFill>
                <a:schemeClr val="bg1"/>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4A73F963-2427-47D5-BD11-248B91CB7CAB}"/>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8DFF1C5D-C22C-43BD-9441-6872E715A390}"/>
              </a:ext>
            </a:extLst>
          </p:cNvPr>
          <p:cNvPicPr>
            <a:picLocks noChangeAspect="1"/>
          </p:cNvPicPr>
          <p:nvPr/>
        </p:nvPicPr>
        <p:blipFill rotWithShape="1">
          <a:blip r:embed="rId2"/>
          <a:srcRect t="10505"/>
          <a:stretch/>
        </p:blipFill>
        <p:spPr>
          <a:xfrm>
            <a:off x="1087598" y="1816571"/>
            <a:ext cx="3446216" cy="2928155"/>
          </a:xfrm>
          <a:prstGeom prst="rect">
            <a:avLst/>
          </a:prstGeom>
        </p:spPr>
      </p:pic>
      <p:pic>
        <p:nvPicPr>
          <p:cNvPr id="7" name="Picture 6">
            <a:extLst>
              <a:ext uri="{FF2B5EF4-FFF2-40B4-BE49-F238E27FC236}">
                <a16:creationId xmlns:a16="http://schemas.microsoft.com/office/drawing/2014/main" id="{B3672729-0C9F-40D7-B02D-D7E6B67F0E89}"/>
              </a:ext>
            </a:extLst>
          </p:cNvPr>
          <p:cNvPicPr>
            <a:picLocks noChangeAspect="1"/>
          </p:cNvPicPr>
          <p:nvPr/>
        </p:nvPicPr>
        <p:blipFill rotWithShape="1">
          <a:blip r:embed="rId3"/>
          <a:srcRect t="9261"/>
          <a:stretch/>
        </p:blipFill>
        <p:spPr>
          <a:xfrm>
            <a:off x="4746464" y="1807130"/>
            <a:ext cx="3168812" cy="2930823"/>
          </a:xfrm>
          <a:prstGeom prst="rect">
            <a:avLst/>
          </a:prstGeom>
        </p:spPr>
      </p:pic>
      <p:sp>
        <p:nvSpPr>
          <p:cNvPr id="8" name="Content Placeholder 2">
            <a:extLst>
              <a:ext uri="{FF2B5EF4-FFF2-40B4-BE49-F238E27FC236}">
                <a16:creationId xmlns:a16="http://schemas.microsoft.com/office/drawing/2014/main" id="{DD0815AC-1D58-4134-8835-353E6073C18E}"/>
              </a:ext>
            </a:extLst>
          </p:cNvPr>
          <p:cNvSpPr txBox="1">
            <a:spLocks/>
          </p:cNvSpPr>
          <p:nvPr/>
        </p:nvSpPr>
        <p:spPr>
          <a:xfrm>
            <a:off x="161840" y="4752933"/>
            <a:ext cx="8820319" cy="12509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160"/>
              </a:lnSpc>
              <a:buNone/>
            </a:pPr>
            <a:r>
              <a:rPr lang="en-US" sz="1800" b="1" dirty="0"/>
              <a:t>Association between HIV total DNA and </a:t>
            </a:r>
            <a:r>
              <a:rPr lang="en-US" sz="1800" b="1" dirty="0">
                <a:solidFill>
                  <a:srgbClr val="FFFF00"/>
                </a:solidFill>
              </a:rPr>
              <a:t>intracellular levels of P3H3 and NBL1. </a:t>
            </a:r>
            <a:r>
              <a:rPr lang="en-US" sz="1800" b="1" dirty="0"/>
              <a:t>For a subset of 40 participants for whom we had remaining PBMC aliquots, we were able to perform protein validation of P3H3 and NBL1 associations with HIV total DNA. Both genes encode for intracellular proteins and thus, we performed CD4+ T cell isolation followed by ELISA.</a:t>
            </a:r>
          </a:p>
        </p:txBody>
      </p:sp>
      <p:sp>
        <p:nvSpPr>
          <p:cNvPr id="10" name="TextBox 9">
            <a:extLst>
              <a:ext uri="{FF2B5EF4-FFF2-40B4-BE49-F238E27FC236}">
                <a16:creationId xmlns:a16="http://schemas.microsoft.com/office/drawing/2014/main" id="{AB0FCD6C-83BE-4988-8627-3FB9D1CFCE9E}"/>
              </a:ext>
            </a:extLst>
          </p:cNvPr>
          <p:cNvSpPr txBox="1"/>
          <p:nvPr/>
        </p:nvSpPr>
        <p:spPr>
          <a:xfrm>
            <a:off x="2438400" y="1479617"/>
            <a:ext cx="1143000" cy="400110"/>
          </a:xfrm>
          <a:prstGeom prst="rect">
            <a:avLst/>
          </a:prstGeom>
          <a:noFill/>
        </p:spPr>
        <p:txBody>
          <a:bodyPr wrap="square" rtlCol="0">
            <a:spAutoFit/>
          </a:bodyPr>
          <a:lstStyle/>
          <a:p>
            <a:r>
              <a:rPr lang="en-US" sz="2000" b="1" dirty="0">
                <a:solidFill>
                  <a:schemeClr val="bg1"/>
                </a:solidFill>
              </a:rPr>
              <a:t>P3H3</a:t>
            </a:r>
          </a:p>
        </p:txBody>
      </p:sp>
      <p:sp>
        <p:nvSpPr>
          <p:cNvPr id="11" name="TextBox 10">
            <a:extLst>
              <a:ext uri="{FF2B5EF4-FFF2-40B4-BE49-F238E27FC236}">
                <a16:creationId xmlns:a16="http://schemas.microsoft.com/office/drawing/2014/main" id="{FE092F76-E6DA-4D9E-83CA-283A5253BC42}"/>
              </a:ext>
            </a:extLst>
          </p:cNvPr>
          <p:cNvSpPr txBox="1"/>
          <p:nvPr/>
        </p:nvSpPr>
        <p:spPr>
          <a:xfrm>
            <a:off x="6169237" y="1479617"/>
            <a:ext cx="1143000" cy="400110"/>
          </a:xfrm>
          <a:prstGeom prst="rect">
            <a:avLst/>
          </a:prstGeom>
          <a:noFill/>
        </p:spPr>
        <p:txBody>
          <a:bodyPr wrap="square" rtlCol="0">
            <a:spAutoFit/>
          </a:bodyPr>
          <a:lstStyle/>
          <a:p>
            <a:r>
              <a:rPr lang="en-US" sz="2000" b="1" dirty="0">
                <a:solidFill>
                  <a:schemeClr val="bg1"/>
                </a:solidFill>
              </a:rPr>
              <a:t>NBL1</a:t>
            </a:r>
          </a:p>
        </p:txBody>
      </p:sp>
      <p:sp>
        <p:nvSpPr>
          <p:cNvPr id="9" name="Rectangle 8">
            <a:extLst>
              <a:ext uri="{FF2B5EF4-FFF2-40B4-BE49-F238E27FC236}">
                <a16:creationId xmlns:a16="http://schemas.microsoft.com/office/drawing/2014/main" id="{C40982BE-0CB6-4D1D-9B97-4B17722813DE}"/>
              </a:ext>
            </a:extLst>
          </p:cNvPr>
          <p:cNvSpPr/>
          <p:nvPr/>
        </p:nvSpPr>
        <p:spPr>
          <a:xfrm>
            <a:off x="1476375" y="1069331"/>
            <a:ext cx="6105525" cy="510331"/>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9F9C01D-4666-43C9-824F-E9906F178758}"/>
              </a:ext>
            </a:extLst>
          </p:cNvPr>
          <p:cNvSpPr txBox="1"/>
          <p:nvPr/>
        </p:nvSpPr>
        <p:spPr>
          <a:xfrm>
            <a:off x="3009901" y="1069331"/>
            <a:ext cx="4171950" cy="523220"/>
          </a:xfrm>
          <a:prstGeom prst="rect">
            <a:avLst/>
          </a:prstGeom>
          <a:noFill/>
        </p:spPr>
        <p:txBody>
          <a:bodyPr wrap="square" rtlCol="0">
            <a:spAutoFit/>
          </a:bodyPr>
          <a:lstStyle/>
          <a:p>
            <a:r>
              <a:rPr lang="en-US" sz="2800" b="1" dirty="0">
                <a:solidFill>
                  <a:schemeClr val="bg1"/>
                </a:solidFill>
              </a:rPr>
              <a:t>Protein Validation </a:t>
            </a:r>
          </a:p>
        </p:txBody>
      </p:sp>
    </p:spTree>
    <p:extLst>
      <p:ext uri="{BB962C8B-B14F-4D97-AF65-F5344CB8AC3E}">
        <p14:creationId xmlns:p14="http://schemas.microsoft.com/office/powerpoint/2010/main" val="3482921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4B1EC76-74BC-46DF-9A1A-AE9B58ED5759}"/>
              </a:ext>
            </a:extLst>
          </p:cNvPr>
          <p:cNvSpPr txBox="1">
            <a:spLocks/>
          </p:cNvSpPr>
          <p:nvPr/>
        </p:nvSpPr>
        <p:spPr>
          <a:xfrm>
            <a:off x="250190" y="0"/>
            <a:ext cx="8421329" cy="106933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Summary I</a:t>
            </a:r>
            <a:endParaRPr lang="en-US" sz="2900" b="1" dirty="0">
              <a:solidFill>
                <a:srgbClr val="FFFF00"/>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FEF51840-94D7-47EE-9D4B-B32DA9087AE7}"/>
              </a:ext>
            </a:extLst>
          </p:cNvPr>
          <p:cNvCxnSpPr/>
          <p:nvPr/>
        </p:nvCxnSpPr>
        <p:spPr>
          <a:xfrm>
            <a:off x="250190" y="87956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
        <p:nvSpPr>
          <p:cNvPr id="2" name="Rectangle 1">
            <a:extLst>
              <a:ext uri="{FF2B5EF4-FFF2-40B4-BE49-F238E27FC236}">
                <a16:creationId xmlns:a16="http://schemas.microsoft.com/office/drawing/2014/main" id="{D6B492B5-4670-48E6-BEE5-1325DD4B3D5A}"/>
              </a:ext>
            </a:extLst>
          </p:cNvPr>
          <p:cNvSpPr/>
          <p:nvPr/>
        </p:nvSpPr>
        <p:spPr>
          <a:xfrm>
            <a:off x="333375" y="1069331"/>
            <a:ext cx="8477250" cy="2246769"/>
          </a:xfrm>
          <a:prstGeom prst="rect">
            <a:avLst/>
          </a:prstGeom>
        </p:spPr>
        <p:txBody>
          <a:bodyPr wrap="square">
            <a:spAutoFit/>
          </a:bodyPr>
          <a:lstStyle/>
          <a:p>
            <a:pPr marL="285750" indent="-285750">
              <a:buFont typeface="Arial" panose="020B0604020202020204" pitchFamily="34" charset="0"/>
              <a:buChar char="•"/>
            </a:pPr>
            <a:r>
              <a:rPr lang="en-US" sz="2000" dirty="0">
                <a:solidFill>
                  <a:schemeClr val="bg1"/>
                </a:solidFill>
              </a:rPr>
              <a:t>After adjusting for nadir CD4+ count, timing of ART initiation, and genetic ancestry, we identified </a:t>
            </a:r>
            <a:r>
              <a:rPr lang="en-US" sz="2000" b="1" dirty="0">
                <a:solidFill>
                  <a:schemeClr val="bg1"/>
                </a:solidFill>
              </a:rPr>
              <a:t>two host genes </a:t>
            </a:r>
            <a:r>
              <a:rPr lang="en-US" sz="2000" dirty="0">
                <a:solidFill>
                  <a:schemeClr val="bg1"/>
                </a:solidFill>
              </a:rPr>
              <a:t>for which higher expression was significantly associated with smaller total DNA viral reservoir size, P3H3 and NBL1, both known tumor suppressor genes.</a:t>
            </a:r>
          </a:p>
          <a:p>
            <a:pPr marL="285750" indent="-285750">
              <a:buFont typeface="Arial" panose="020B0604020202020204" pitchFamily="34" charset="0"/>
              <a:buChar char="•"/>
            </a:pPr>
            <a:r>
              <a:rPr lang="en-US" sz="2000" dirty="0">
                <a:solidFill>
                  <a:schemeClr val="bg1"/>
                </a:solidFill>
              </a:rPr>
              <a:t>Protein validation confirmed the association for P3H3 expression (from CD4+ T cells) and HIV total DNA.</a:t>
            </a:r>
          </a:p>
          <a:p>
            <a:endParaRPr lang="en-US" sz="2000" dirty="0">
              <a:solidFill>
                <a:schemeClr val="bg1"/>
              </a:solidFill>
            </a:endParaRPr>
          </a:p>
        </p:txBody>
      </p:sp>
    </p:spTree>
    <p:extLst>
      <p:ext uri="{BB962C8B-B14F-4D97-AF65-F5344CB8AC3E}">
        <p14:creationId xmlns:p14="http://schemas.microsoft.com/office/powerpoint/2010/main" val="1361477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371FCDFF-2871-40B2-B87E-15367597F39C}"/>
              </a:ext>
            </a:extLst>
          </p:cNvPr>
          <p:cNvSpPr txBox="1">
            <a:spLocks noChangeArrowheads="1"/>
          </p:cNvSpPr>
          <p:nvPr/>
        </p:nvSpPr>
        <p:spPr bwMode="auto">
          <a:xfrm>
            <a:off x="0" y="438275"/>
            <a:ext cx="9144000" cy="646331"/>
          </a:xfrm>
          <a:prstGeom prst="rect">
            <a:avLst/>
          </a:prstGeom>
          <a:solidFill>
            <a:srgbClr val="000066"/>
          </a:solidFill>
          <a:ln w="9525" algn="ctr">
            <a:noFill/>
            <a:miter lim="800000"/>
            <a:headEnd/>
            <a:tailEnd/>
          </a:ln>
          <a:effectLst/>
        </p:spPr>
        <p:txBody>
          <a:bodyPr>
            <a:spAutoFit/>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My Research Interests</a:t>
            </a:r>
          </a:p>
        </p:txBody>
      </p:sp>
      <p:pic>
        <p:nvPicPr>
          <p:cNvPr id="2" name="Picture 1">
            <a:extLst>
              <a:ext uri="{FF2B5EF4-FFF2-40B4-BE49-F238E27FC236}">
                <a16:creationId xmlns:a16="http://schemas.microsoft.com/office/drawing/2014/main" id="{90CA1E3E-7D8E-0770-5D7D-A47060D01EBE}"/>
              </a:ext>
            </a:extLst>
          </p:cNvPr>
          <p:cNvPicPr>
            <a:picLocks noChangeAspect="1"/>
          </p:cNvPicPr>
          <p:nvPr/>
        </p:nvPicPr>
        <p:blipFill>
          <a:blip r:embed="rId3"/>
          <a:stretch>
            <a:fillRect/>
          </a:stretch>
        </p:blipFill>
        <p:spPr>
          <a:xfrm>
            <a:off x="1371586" y="2650900"/>
            <a:ext cx="6400828" cy="3893516"/>
          </a:xfrm>
          <a:prstGeom prst="rect">
            <a:avLst/>
          </a:prstGeom>
        </p:spPr>
      </p:pic>
      <p:sp>
        <p:nvSpPr>
          <p:cNvPr id="4" name="Content Placeholder 2">
            <a:extLst>
              <a:ext uri="{FF2B5EF4-FFF2-40B4-BE49-F238E27FC236}">
                <a16:creationId xmlns:a16="http://schemas.microsoft.com/office/drawing/2014/main" id="{52700329-3C6A-AE77-23AF-9AC56783DC9F}"/>
              </a:ext>
            </a:extLst>
          </p:cNvPr>
          <p:cNvSpPr txBox="1">
            <a:spLocks/>
          </p:cNvSpPr>
          <p:nvPr/>
        </p:nvSpPr>
        <p:spPr>
          <a:xfrm>
            <a:off x="372575" y="1084606"/>
            <a:ext cx="8398849"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None/>
              <a:tabLst/>
              <a:defRPr/>
            </a:pP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1)  HIV Reservoir and cure. </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What are the mechanisms of HIV persistence and reactivation? Can we interfere with them and get closer to a functional cure?</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lang="en-US" sz="2800" dirty="0">
              <a:solidFill>
                <a:srgbClr val="09356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23115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421329" cy="1069331"/>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Proposed Model for HIV Reservoir Size</a:t>
            </a:r>
          </a:p>
          <a:p>
            <a:r>
              <a:rPr lang="en-US" sz="3600" b="1" dirty="0">
                <a:solidFill>
                  <a:schemeClr val="bg1"/>
                </a:solidFill>
                <a:effectLst>
                  <a:outerShdw blurRad="38100" dist="38100" dir="2700000" algn="tl">
                    <a:srgbClr val="000000">
                      <a:alpha val="43137"/>
                    </a:srgbClr>
                  </a:outerShdw>
                </a:effectLst>
              </a:rPr>
              <a:t> (total HIV DNA)</a:t>
            </a:r>
            <a:endParaRPr lang="en-US" sz="4800" b="1" dirty="0">
              <a:solidFill>
                <a:schemeClr val="bg1"/>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4A73F963-2427-47D5-BD11-248B91CB7CAB}"/>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2" name="Picture 1">
            <a:extLst>
              <a:ext uri="{FF2B5EF4-FFF2-40B4-BE49-F238E27FC236}">
                <a16:creationId xmlns:a16="http://schemas.microsoft.com/office/drawing/2014/main" id="{FBA15C30-484C-4F69-BF01-8C5E5373F67D}"/>
              </a:ext>
            </a:extLst>
          </p:cNvPr>
          <p:cNvPicPr>
            <a:picLocks noChangeAspect="1"/>
          </p:cNvPicPr>
          <p:nvPr/>
        </p:nvPicPr>
        <p:blipFill>
          <a:blip r:embed="rId2"/>
          <a:stretch>
            <a:fillRect/>
          </a:stretch>
        </p:blipFill>
        <p:spPr>
          <a:xfrm>
            <a:off x="1076325" y="1063550"/>
            <a:ext cx="6991350" cy="4857734"/>
          </a:xfrm>
          <a:prstGeom prst="rect">
            <a:avLst/>
          </a:prstGeom>
        </p:spPr>
      </p:pic>
    </p:spTree>
    <p:extLst>
      <p:ext uri="{BB962C8B-B14F-4D97-AF65-F5344CB8AC3E}">
        <p14:creationId xmlns:p14="http://schemas.microsoft.com/office/powerpoint/2010/main" val="1844333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FDF3F69-52E8-4AE2-9B14-7492D57F24CA}"/>
              </a:ext>
            </a:extLst>
          </p:cNvPr>
          <p:cNvSpPr txBox="1">
            <a:spLocks/>
          </p:cNvSpPr>
          <p:nvPr/>
        </p:nvSpPr>
        <p:spPr>
          <a:xfrm>
            <a:off x="358457" y="1514474"/>
            <a:ext cx="8575993" cy="303847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What set of host genes (mRNAs) can explain interindividual variation in the activity of the HIV reservoir (HIV usRNA)?</a:t>
            </a:r>
            <a:endParaRPr lang="en-US" sz="48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864542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A3C9F2C-4D9B-47ED-AD2D-A68BFDA282A8}"/>
              </a:ext>
            </a:extLst>
          </p:cNvPr>
          <p:cNvPicPr>
            <a:picLocks noChangeAspect="1"/>
          </p:cNvPicPr>
          <p:nvPr/>
        </p:nvPicPr>
        <p:blipFill>
          <a:blip r:embed="rId2"/>
          <a:stretch>
            <a:fillRect/>
          </a:stretch>
        </p:blipFill>
        <p:spPr>
          <a:xfrm>
            <a:off x="584179" y="1280074"/>
            <a:ext cx="7753350" cy="4297852"/>
          </a:xfrm>
          <a:prstGeom prst="rect">
            <a:avLst/>
          </a:prstGeom>
        </p:spPr>
      </p:pic>
      <p:sp>
        <p:nvSpPr>
          <p:cNvPr id="5" name="Title 1">
            <a:extLst>
              <a:ext uri="{FF2B5EF4-FFF2-40B4-BE49-F238E27FC236}">
                <a16:creationId xmlns:a16="http://schemas.microsoft.com/office/drawing/2014/main" id="{86D36018-91F3-4033-983A-D51846F5396A}"/>
              </a:ext>
            </a:extLst>
          </p:cNvPr>
          <p:cNvSpPr txBox="1">
            <a:spLocks/>
          </p:cNvSpPr>
          <p:nvPr/>
        </p:nvSpPr>
        <p:spPr>
          <a:xfrm>
            <a:off x="250190" y="0"/>
            <a:ext cx="8421329" cy="1069331"/>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Transcriptionally Active HIV Reservoir was correlated with both HIV total and HIV intact DNA</a:t>
            </a:r>
            <a:endParaRPr lang="en-US" sz="4800" b="1" dirty="0">
              <a:solidFill>
                <a:schemeClr val="bg1"/>
              </a:solidFill>
              <a:effectLst>
                <a:outerShdw blurRad="38100" dist="38100" dir="2700000" algn="tl">
                  <a:srgbClr val="000000">
                    <a:alpha val="43137"/>
                  </a:srgbClr>
                </a:outerShdw>
              </a:effectLst>
            </a:endParaRPr>
          </a:p>
        </p:txBody>
      </p:sp>
      <p:cxnSp>
        <p:nvCxnSpPr>
          <p:cNvPr id="6" name="Straight Connector 5">
            <a:extLst>
              <a:ext uri="{FF2B5EF4-FFF2-40B4-BE49-F238E27FC236}">
                <a16:creationId xmlns:a16="http://schemas.microsoft.com/office/drawing/2014/main" id="{C9AD93B9-212C-4134-858A-29C960454622}"/>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826017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B1466A9-DC55-4595-9F8F-DAD64E469EAA}"/>
              </a:ext>
            </a:extLst>
          </p:cNvPr>
          <p:cNvSpPr/>
          <p:nvPr/>
        </p:nvSpPr>
        <p:spPr>
          <a:xfrm>
            <a:off x="0" y="5838825"/>
            <a:ext cx="9144000" cy="1019172"/>
          </a:xfrm>
          <a:prstGeom prst="rect">
            <a:avLst/>
          </a:prstGeom>
          <a:solidFill>
            <a:srgbClr val="0935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893810" cy="1069331"/>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Individuals with </a:t>
            </a:r>
            <a:r>
              <a:rPr lang="en-US" sz="3600" b="1" i="1" dirty="0">
                <a:solidFill>
                  <a:srgbClr val="FFFF00"/>
                </a:solidFill>
                <a:effectLst>
                  <a:outerShdw blurRad="38100" dist="38100" dir="2700000" algn="tl">
                    <a:srgbClr val="000000">
                      <a:alpha val="43137"/>
                    </a:srgbClr>
                  </a:outerShdw>
                </a:effectLst>
              </a:rPr>
              <a:t>higher</a:t>
            </a:r>
            <a:r>
              <a:rPr lang="en-US" sz="3600" b="1" dirty="0">
                <a:solidFill>
                  <a:schemeClr val="bg1"/>
                </a:solidFill>
                <a:effectLst>
                  <a:outerShdw blurRad="38100" dist="38100" dir="2700000" algn="tl">
                    <a:srgbClr val="000000">
                      <a:alpha val="43137"/>
                    </a:srgbClr>
                  </a:outerShdw>
                </a:effectLst>
              </a:rPr>
              <a:t> HIV usRNA had </a:t>
            </a:r>
            <a:r>
              <a:rPr lang="en-US" sz="3600" b="1" i="1" dirty="0">
                <a:solidFill>
                  <a:srgbClr val="FFFF00"/>
                </a:solidFill>
                <a:effectLst>
                  <a:outerShdw blurRad="38100" dist="38100" dir="2700000" algn="tl">
                    <a:srgbClr val="000000">
                      <a:alpha val="43137"/>
                    </a:srgbClr>
                  </a:outerShdw>
                </a:effectLst>
              </a:rPr>
              <a:t>lower </a:t>
            </a:r>
            <a:r>
              <a:rPr lang="en-US" sz="3600" b="1" dirty="0">
                <a:solidFill>
                  <a:schemeClr val="bg1"/>
                </a:solidFill>
                <a:effectLst>
                  <a:outerShdw blurRad="38100" dist="38100" dir="2700000" algn="tl">
                    <a:srgbClr val="000000">
                      <a:alpha val="43137"/>
                    </a:srgbClr>
                  </a:outerShdw>
                </a:effectLst>
              </a:rPr>
              <a:t>expression of host genes involved in inflammation </a:t>
            </a:r>
            <a:r>
              <a:rPr lang="en-US" sz="3100" b="1" dirty="0">
                <a:solidFill>
                  <a:schemeClr val="bg1"/>
                </a:solidFill>
                <a:effectLst>
                  <a:outerShdw blurRad="38100" dist="38100" dir="2700000" algn="tl">
                    <a:srgbClr val="000000">
                      <a:alpha val="43137"/>
                    </a:srgbClr>
                  </a:outerShdw>
                </a:effectLst>
              </a:rPr>
              <a:t>(1)</a:t>
            </a:r>
            <a:endParaRPr lang="en-US" sz="4800" b="1" dirty="0">
              <a:solidFill>
                <a:srgbClr val="FFFF00"/>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4A73F963-2427-47D5-BD11-248B91CB7CAB}"/>
              </a:ext>
            </a:extLst>
          </p:cNvPr>
          <p:cNvCxnSpPr>
            <a:cxnSpLocks/>
          </p:cNvCxnSpPr>
          <p:nvPr/>
        </p:nvCxnSpPr>
        <p:spPr>
          <a:xfrm>
            <a:off x="250190" y="936716"/>
            <a:ext cx="8789035"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graphicFrame>
        <p:nvGraphicFramePr>
          <p:cNvPr id="6" name="Table 5">
            <a:extLst>
              <a:ext uri="{FF2B5EF4-FFF2-40B4-BE49-F238E27FC236}">
                <a16:creationId xmlns:a16="http://schemas.microsoft.com/office/drawing/2014/main" id="{45A31CE1-90C4-4B54-A93E-5BD245706197}"/>
              </a:ext>
            </a:extLst>
          </p:cNvPr>
          <p:cNvGraphicFramePr>
            <a:graphicFrameLocks noGrp="1"/>
          </p:cNvGraphicFramePr>
          <p:nvPr>
            <p:extLst>
              <p:ext uri="{D42A27DB-BD31-4B8C-83A1-F6EECF244321}">
                <p14:modId xmlns:p14="http://schemas.microsoft.com/office/powerpoint/2010/main" val="2134827001"/>
              </p:ext>
            </p:extLst>
          </p:nvPr>
        </p:nvGraphicFramePr>
        <p:xfrm>
          <a:off x="862170" y="1834855"/>
          <a:ext cx="7669849" cy="4612041"/>
        </p:xfrm>
        <a:graphic>
          <a:graphicData uri="http://schemas.openxmlformats.org/drawingml/2006/table">
            <a:tbl>
              <a:tblPr firstRow="1" bandRow="1">
                <a:tableStyleId>{073A0DAA-6AF3-43AB-8588-CEC1D06C72B9}</a:tableStyleId>
              </a:tblPr>
              <a:tblGrid>
                <a:gridCol w="1095693">
                  <a:extLst>
                    <a:ext uri="{9D8B030D-6E8A-4147-A177-3AD203B41FA5}">
                      <a16:colId xmlns:a16="http://schemas.microsoft.com/office/drawing/2014/main" val="3202702689"/>
                    </a:ext>
                  </a:extLst>
                </a:gridCol>
                <a:gridCol w="1988449">
                  <a:extLst>
                    <a:ext uri="{9D8B030D-6E8A-4147-A177-3AD203B41FA5}">
                      <a16:colId xmlns:a16="http://schemas.microsoft.com/office/drawing/2014/main" val="2326140507"/>
                    </a:ext>
                  </a:extLst>
                </a:gridCol>
                <a:gridCol w="903175">
                  <a:extLst>
                    <a:ext uri="{9D8B030D-6E8A-4147-A177-3AD203B41FA5}">
                      <a16:colId xmlns:a16="http://schemas.microsoft.com/office/drawing/2014/main" val="2122786698"/>
                    </a:ext>
                  </a:extLst>
                </a:gridCol>
                <a:gridCol w="912486">
                  <a:extLst>
                    <a:ext uri="{9D8B030D-6E8A-4147-A177-3AD203B41FA5}">
                      <a16:colId xmlns:a16="http://schemas.microsoft.com/office/drawing/2014/main" val="745697032"/>
                    </a:ext>
                  </a:extLst>
                </a:gridCol>
                <a:gridCol w="865930">
                  <a:extLst>
                    <a:ext uri="{9D8B030D-6E8A-4147-A177-3AD203B41FA5}">
                      <a16:colId xmlns:a16="http://schemas.microsoft.com/office/drawing/2014/main" val="11007537"/>
                    </a:ext>
                  </a:extLst>
                </a:gridCol>
                <a:gridCol w="1089396">
                  <a:extLst>
                    <a:ext uri="{9D8B030D-6E8A-4147-A177-3AD203B41FA5}">
                      <a16:colId xmlns:a16="http://schemas.microsoft.com/office/drawing/2014/main" val="1481779863"/>
                    </a:ext>
                  </a:extLst>
                </a:gridCol>
                <a:gridCol w="814720">
                  <a:extLst>
                    <a:ext uri="{9D8B030D-6E8A-4147-A177-3AD203B41FA5}">
                      <a16:colId xmlns:a16="http://schemas.microsoft.com/office/drawing/2014/main" val="782559552"/>
                    </a:ext>
                  </a:extLst>
                </a:gridCol>
              </a:tblGrid>
              <a:tr h="298839">
                <a:tc>
                  <a:txBody>
                    <a:bodyPr/>
                    <a:lstStyle/>
                    <a:p>
                      <a:pPr algn="ctr"/>
                      <a:r>
                        <a:rPr lang="en-US" sz="1200" b="1" dirty="0"/>
                        <a:t>Gene</a:t>
                      </a:r>
                    </a:p>
                  </a:txBody>
                  <a:tcPr/>
                </a:tc>
                <a:tc>
                  <a:txBody>
                    <a:bodyPr/>
                    <a:lstStyle/>
                    <a:p>
                      <a:pPr algn="ctr"/>
                      <a:r>
                        <a:rPr lang="en-US" sz="1200" b="1" dirty="0"/>
                        <a:t>Gene Name</a:t>
                      </a:r>
                    </a:p>
                  </a:txBody>
                  <a:tcPr/>
                </a:tc>
                <a:tc>
                  <a:txBody>
                    <a:bodyPr/>
                    <a:lstStyle/>
                    <a:p>
                      <a:pPr algn="ctr"/>
                      <a:r>
                        <a:rPr lang="en-US" sz="1200" b="1" dirty="0"/>
                        <a:t>p</a:t>
                      </a:r>
                    </a:p>
                  </a:txBody>
                  <a:tcPr/>
                </a:tc>
                <a:tc>
                  <a:txBody>
                    <a:bodyPr/>
                    <a:lstStyle/>
                    <a:p>
                      <a:pPr algn="ctr"/>
                      <a:r>
                        <a:rPr lang="en-US" sz="1200" b="1" dirty="0"/>
                        <a:t>q</a:t>
                      </a:r>
                    </a:p>
                  </a:txBody>
                  <a:tcPr/>
                </a:tc>
                <a:tc>
                  <a:txBody>
                    <a:bodyPr/>
                    <a:lstStyle/>
                    <a:p>
                      <a:pPr algn="ctr"/>
                      <a:r>
                        <a:rPr lang="en-US" sz="1200" b="1" dirty="0"/>
                        <a:t>FC</a:t>
                      </a:r>
                    </a:p>
                  </a:txBody>
                  <a:tcPr/>
                </a:tc>
                <a:tc>
                  <a:txBody>
                    <a:bodyPr/>
                    <a:lstStyle/>
                    <a:p>
                      <a:pPr algn="ctr"/>
                      <a:r>
                        <a:rPr lang="en-US" sz="1200" b="1" dirty="0"/>
                        <a:t>%Change</a:t>
                      </a:r>
                    </a:p>
                  </a:txBody>
                  <a:tcPr/>
                </a:tc>
                <a:tc>
                  <a:txBody>
                    <a:bodyPr/>
                    <a:lstStyle/>
                    <a:p>
                      <a:pPr algn="ctr"/>
                      <a:r>
                        <a:rPr lang="en-US" sz="1200" b="1" dirty="0"/>
                        <a:t>TPM</a:t>
                      </a:r>
                    </a:p>
                  </a:txBody>
                  <a:tcPr/>
                </a:tc>
                <a:extLst>
                  <a:ext uri="{0D108BD9-81ED-4DB2-BD59-A6C34878D82A}">
                    <a16:rowId xmlns:a16="http://schemas.microsoft.com/office/drawing/2014/main" val="1702881931"/>
                  </a:ext>
                </a:extLst>
              </a:tr>
              <a:tr h="918041">
                <a:tc>
                  <a:txBody>
                    <a:bodyPr/>
                    <a:lstStyle/>
                    <a:p>
                      <a:pPr algn="ctr"/>
                      <a:r>
                        <a:rPr lang="en-US" sz="1200" b="1" i="1" dirty="0"/>
                        <a:t>KCNJ2</a:t>
                      </a:r>
                    </a:p>
                  </a:txBody>
                  <a:tcPr/>
                </a:tc>
                <a:tc>
                  <a:txBody>
                    <a:bodyPr/>
                    <a:lstStyle/>
                    <a:p>
                      <a:pPr algn="ctr"/>
                      <a:r>
                        <a:rPr lang="en-US" sz="1200" b="1" dirty="0"/>
                        <a:t>Potassium Inwardly Rectifying Channel</a:t>
                      </a:r>
                    </a:p>
                    <a:p>
                      <a:pPr algn="ctr"/>
                      <a:r>
                        <a:rPr lang="en-US" sz="1200" b="1" dirty="0"/>
                        <a:t>Subfamily J Member 2, kir2.1</a:t>
                      </a:r>
                    </a:p>
                  </a:txBody>
                  <a:tcPr/>
                </a:tc>
                <a:tc>
                  <a:txBody>
                    <a:bodyPr/>
                    <a:lstStyle/>
                    <a:p>
                      <a:pPr algn="ctr"/>
                      <a:r>
                        <a:rPr lang="en-US" sz="1200" b="1" dirty="0"/>
                        <a:t>1.49E-07</a:t>
                      </a:r>
                    </a:p>
                  </a:txBody>
                  <a:tcPr/>
                </a:tc>
                <a:tc>
                  <a:txBody>
                    <a:bodyPr/>
                    <a:lstStyle/>
                    <a:p>
                      <a:pPr algn="ctr"/>
                      <a:r>
                        <a:rPr lang="en-US" sz="1200" b="1" dirty="0"/>
                        <a:t>0.003</a:t>
                      </a:r>
                    </a:p>
                  </a:txBody>
                  <a:tcPr/>
                </a:tc>
                <a:tc>
                  <a:txBody>
                    <a:bodyPr/>
                    <a:lstStyle/>
                    <a:p>
                      <a:pPr algn="ctr"/>
                      <a:r>
                        <a:rPr lang="en-US" sz="1200" b="1" dirty="0"/>
                        <a:t>0.903</a:t>
                      </a:r>
                    </a:p>
                  </a:txBody>
                  <a:tcPr/>
                </a:tc>
                <a:tc>
                  <a:txBody>
                    <a:bodyPr/>
                    <a:lstStyle/>
                    <a:p>
                      <a:pPr algn="ctr"/>
                      <a:r>
                        <a:rPr lang="en-US" sz="1200" b="1" dirty="0"/>
                        <a:t>-9.7</a:t>
                      </a:r>
                    </a:p>
                  </a:txBody>
                  <a:tcPr/>
                </a:tc>
                <a:tc>
                  <a:txBody>
                    <a:bodyPr/>
                    <a:lstStyle/>
                    <a:p>
                      <a:pPr algn="ctr"/>
                      <a:r>
                        <a:rPr lang="en-US" sz="1200" b="1" dirty="0"/>
                        <a:t>2.06</a:t>
                      </a:r>
                    </a:p>
                  </a:txBody>
                  <a:tcPr/>
                </a:tc>
                <a:extLst>
                  <a:ext uri="{0D108BD9-81ED-4DB2-BD59-A6C34878D82A}">
                    <a16:rowId xmlns:a16="http://schemas.microsoft.com/office/drawing/2014/main" val="2645200330"/>
                  </a:ext>
                </a:extLst>
              </a:tr>
              <a:tr h="423873">
                <a:tc>
                  <a:txBody>
                    <a:bodyPr/>
                    <a:lstStyle/>
                    <a:p>
                      <a:pPr algn="ctr"/>
                      <a:r>
                        <a:rPr lang="en-US" sz="1200" b="1" i="1" dirty="0"/>
                        <a:t>IL1A</a:t>
                      </a:r>
                    </a:p>
                  </a:txBody>
                  <a:tcPr/>
                </a:tc>
                <a:tc>
                  <a:txBody>
                    <a:bodyPr/>
                    <a:lstStyle/>
                    <a:p>
                      <a:pPr algn="ctr"/>
                      <a:r>
                        <a:rPr lang="en-US" sz="1200" b="1" dirty="0"/>
                        <a:t>Interleukin-1 alpha</a:t>
                      </a:r>
                    </a:p>
                  </a:txBody>
                  <a:tcPr/>
                </a:tc>
                <a:tc>
                  <a:txBody>
                    <a:bodyPr/>
                    <a:lstStyle/>
                    <a:p>
                      <a:pPr algn="ctr"/>
                      <a:r>
                        <a:rPr lang="en-US" sz="1200" b="1" dirty="0"/>
                        <a:t>1.55E-06</a:t>
                      </a:r>
                    </a:p>
                  </a:txBody>
                  <a:tcPr/>
                </a:tc>
                <a:tc>
                  <a:txBody>
                    <a:bodyPr/>
                    <a:lstStyle/>
                    <a:p>
                      <a:pPr algn="ctr"/>
                      <a:r>
                        <a:rPr lang="en-US" sz="1200" b="1" dirty="0"/>
                        <a:t>0.012</a:t>
                      </a:r>
                    </a:p>
                  </a:txBody>
                  <a:tcPr/>
                </a:tc>
                <a:tc>
                  <a:txBody>
                    <a:bodyPr/>
                    <a:lstStyle/>
                    <a:p>
                      <a:pPr algn="ctr"/>
                      <a:r>
                        <a:rPr lang="en-US" sz="1200" b="1" dirty="0"/>
                        <a:t>0.904</a:t>
                      </a:r>
                    </a:p>
                  </a:txBody>
                  <a:tcPr/>
                </a:tc>
                <a:tc>
                  <a:txBody>
                    <a:bodyPr/>
                    <a:lstStyle/>
                    <a:p>
                      <a:pPr algn="ctr"/>
                      <a:r>
                        <a:rPr lang="en-US" sz="1200" b="1" dirty="0"/>
                        <a:t>-9.6</a:t>
                      </a:r>
                    </a:p>
                  </a:txBody>
                  <a:tcPr/>
                </a:tc>
                <a:tc>
                  <a:txBody>
                    <a:bodyPr/>
                    <a:lstStyle/>
                    <a:p>
                      <a:pPr algn="ctr"/>
                      <a:r>
                        <a:rPr lang="en-US" sz="1200" b="1" dirty="0"/>
                        <a:t>5.81</a:t>
                      </a:r>
                    </a:p>
                  </a:txBody>
                  <a:tcPr/>
                </a:tc>
                <a:extLst>
                  <a:ext uri="{0D108BD9-81ED-4DB2-BD59-A6C34878D82A}">
                    <a16:rowId xmlns:a16="http://schemas.microsoft.com/office/drawing/2014/main" val="2824263867"/>
                  </a:ext>
                </a:extLst>
              </a:tr>
              <a:tr h="423873">
                <a:tc>
                  <a:txBody>
                    <a:bodyPr/>
                    <a:lstStyle/>
                    <a:p>
                      <a:pPr algn="ctr"/>
                      <a:r>
                        <a:rPr lang="en-US" sz="1200" b="1" i="1" dirty="0"/>
                        <a:t>GJB2</a:t>
                      </a:r>
                    </a:p>
                  </a:txBody>
                  <a:tcPr/>
                </a:tc>
                <a:tc>
                  <a:txBody>
                    <a:bodyPr/>
                    <a:lstStyle/>
                    <a:p>
                      <a:pPr algn="ctr"/>
                      <a:r>
                        <a:rPr lang="en-US" sz="1200" b="1" dirty="0"/>
                        <a:t>Gap Junction Protein Beta 2</a:t>
                      </a:r>
                    </a:p>
                  </a:txBody>
                  <a:tcPr/>
                </a:tc>
                <a:tc>
                  <a:txBody>
                    <a:bodyPr/>
                    <a:lstStyle/>
                    <a:p>
                      <a:pPr algn="ctr"/>
                      <a:r>
                        <a:rPr lang="en-US" sz="1200" b="1" dirty="0"/>
                        <a:t>2.26E-06</a:t>
                      </a:r>
                    </a:p>
                  </a:txBody>
                  <a:tcPr/>
                </a:tc>
                <a:tc>
                  <a:txBody>
                    <a:bodyPr/>
                    <a:lstStyle/>
                    <a:p>
                      <a:pPr algn="ctr"/>
                      <a:r>
                        <a:rPr lang="en-US" sz="1200" b="1" dirty="0"/>
                        <a:t>0.012</a:t>
                      </a:r>
                    </a:p>
                  </a:txBody>
                  <a:tcPr/>
                </a:tc>
                <a:tc>
                  <a:txBody>
                    <a:bodyPr/>
                    <a:lstStyle/>
                    <a:p>
                      <a:pPr algn="ctr"/>
                      <a:r>
                        <a:rPr lang="en-US" sz="1200" b="1" dirty="0"/>
                        <a:t>0.929</a:t>
                      </a:r>
                    </a:p>
                  </a:txBody>
                  <a:tcPr/>
                </a:tc>
                <a:tc>
                  <a:txBody>
                    <a:bodyPr/>
                    <a:lstStyle/>
                    <a:p>
                      <a:pPr algn="ctr"/>
                      <a:r>
                        <a:rPr lang="en-US" sz="1200" b="1" dirty="0"/>
                        <a:t>-7.1</a:t>
                      </a:r>
                    </a:p>
                  </a:txBody>
                  <a:tcPr/>
                </a:tc>
                <a:tc>
                  <a:txBody>
                    <a:bodyPr/>
                    <a:lstStyle/>
                    <a:p>
                      <a:pPr algn="ctr"/>
                      <a:r>
                        <a:rPr lang="en-US" sz="1200" b="1" dirty="0"/>
                        <a:t>0.68</a:t>
                      </a:r>
                    </a:p>
                  </a:txBody>
                  <a:tcPr/>
                </a:tc>
                <a:extLst>
                  <a:ext uri="{0D108BD9-81ED-4DB2-BD59-A6C34878D82A}">
                    <a16:rowId xmlns:a16="http://schemas.microsoft.com/office/drawing/2014/main" val="3996299965"/>
                  </a:ext>
                </a:extLst>
              </a:tr>
              <a:tr h="550548">
                <a:tc>
                  <a:txBody>
                    <a:bodyPr/>
                    <a:lstStyle/>
                    <a:p>
                      <a:pPr algn="ctr"/>
                      <a:r>
                        <a:rPr lang="en-US" sz="1200" b="1" i="1" dirty="0"/>
                        <a:t>KCNJ2-AS1</a:t>
                      </a:r>
                    </a:p>
                  </a:txBody>
                  <a:tcPr/>
                </a:tc>
                <a:tc>
                  <a:txBody>
                    <a:bodyPr/>
                    <a:lstStyle/>
                    <a:p>
                      <a:pPr algn="ctr"/>
                      <a:r>
                        <a:rPr lang="en-US" sz="1200" b="1" dirty="0"/>
                        <a:t>KCNJ2 antisense RNA 1</a:t>
                      </a:r>
                    </a:p>
                  </a:txBody>
                  <a:tcPr/>
                </a:tc>
                <a:tc>
                  <a:txBody>
                    <a:bodyPr/>
                    <a:lstStyle/>
                    <a:p>
                      <a:pPr algn="ctr"/>
                      <a:r>
                        <a:rPr lang="en-US" sz="1200" b="1" dirty="0"/>
                        <a:t>2.49E-06</a:t>
                      </a:r>
                    </a:p>
                  </a:txBody>
                  <a:tcPr/>
                </a:tc>
                <a:tc>
                  <a:txBody>
                    <a:bodyPr/>
                    <a:lstStyle/>
                    <a:p>
                      <a:pPr algn="ctr"/>
                      <a:r>
                        <a:rPr lang="en-US" sz="1200" b="1" dirty="0"/>
                        <a:t>0.012</a:t>
                      </a:r>
                    </a:p>
                  </a:txBody>
                  <a:tcPr/>
                </a:tc>
                <a:tc>
                  <a:txBody>
                    <a:bodyPr/>
                    <a:lstStyle/>
                    <a:p>
                      <a:pPr algn="ctr"/>
                      <a:r>
                        <a:rPr lang="en-US" sz="1200" b="1" dirty="0"/>
                        <a:t>0.916</a:t>
                      </a:r>
                    </a:p>
                  </a:txBody>
                  <a:tcPr/>
                </a:tc>
                <a:tc>
                  <a:txBody>
                    <a:bodyPr/>
                    <a:lstStyle/>
                    <a:p>
                      <a:pPr algn="ctr"/>
                      <a:r>
                        <a:rPr lang="en-US" sz="1200" b="1" dirty="0"/>
                        <a:t>-8.4</a:t>
                      </a:r>
                    </a:p>
                  </a:txBody>
                  <a:tcPr/>
                </a:tc>
                <a:tc>
                  <a:txBody>
                    <a:bodyPr/>
                    <a:lstStyle/>
                    <a:p>
                      <a:pPr algn="ctr"/>
                      <a:r>
                        <a:rPr lang="en-US" sz="1200" b="1" dirty="0"/>
                        <a:t>5.20</a:t>
                      </a:r>
                    </a:p>
                  </a:txBody>
                  <a:tcPr/>
                </a:tc>
                <a:extLst>
                  <a:ext uri="{0D108BD9-81ED-4DB2-BD59-A6C34878D82A}">
                    <a16:rowId xmlns:a16="http://schemas.microsoft.com/office/drawing/2014/main" val="3649245140"/>
                  </a:ext>
                </a:extLst>
              </a:tr>
              <a:tr h="423873">
                <a:tc>
                  <a:txBody>
                    <a:bodyPr/>
                    <a:lstStyle/>
                    <a:p>
                      <a:pPr algn="ctr"/>
                      <a:r>
                        <a:rPr lang="en-US" sz="1200" b="1" i="1" dirty="0"/>
                        <a:t>AC034199.1</a:t>
                      </a:r>
                    </a:p>
                  </a:txBody>
                  <a:tcPr/>
                </a:tc>
                <a:tc>
                  <a:txBody>
                    <a:bodyPr/>
                    <a:lstStyle/>
                    <a:p>
                      <a:pPr algn="ctr"/>
                      <a:r>
                        <a:rPr lang="en-US" sz="1200" b="1" dirty="0"/>
                        <a:t>AC034199.1</a:t>
                      </a:r>
                    </a:p>
                  </a:txBody>
                  <a:tcPr/>
                </a:tc>
                <a:tc>
                  <a:txBody>
                    <a:bodyPr/>
                    <a:lstStyle/>
                    <a:p>
                      <a:pPr algn="ctr"/>
                      <a:r>
                        <a:rPr lang="en-US" sz="1200" b="1" dirty="0"/>
                        <a:t>2.88E-06</a:t>
                      </a:r>
                    </a:p>
                  </a:txBody>
                  <a:tcPr/>
                </a:tc>
                <a:tc>
                  <a:txBody>
                    <a:bodyPr/>
                    <a:lstStyle/>
                    <a:p>
                      <a:pPr algn="ctr"/>
                      <a:r>
                        <a:rPr lang="en-US" sz="1200" b="1" dirty="0"/>
                        <a:t>0.012</a:t>
                      </a:r>
                    </a:p>
                  </a:txBody>
                  <a:tcPr/>
                </a:tc>
                <a:tc>
                  <a:txBody>
                    <a:bodyPr/>
                    <a:lstStyle/>
                    <a:p>
                      <a:pPr algn="ctr"/>
                      <a:r>
                        <a:rPr lang="en-US" sz="1200" b="1" dirty="0"/>
                        <a:t>0.946</a:t>
                      </a:r>
                    </a:p>
                  </a:txBody>
                  <a:tcPr/>
                </a:tc>
                <a:tc>
                  <a:txBody>
                    <a:bodyPr/>
                    <a:lstStyle/>
                    <a:p>
                      <a:pPr algn="ctr"/>
                      <a:r>
                        <a:rPr lang="en-US" sz="1200" b="1" dirty="0"/>
                        <a:t>-5.4</a:t>
                      </a:r>
                    </a:p>
                  </a:txBody>
                  <a:tcPr/>
                </a:tc>
                <a:tc>
                  <a:txBody>
                    <a:bodyPr/>
                    <a:lstStyle/>
                    <a:p>
                      <a:pPr algn="ctr"/>
                      <a:r>
                        <a:rPr lang="en-US" sz="1200" b="1" dirty="0"/>
                        <a:t>0.28</a:t>
                      </a:r>
                    </a:p>
                  </a:txBody>
                  <a:tcPr/>
                </a:tc>
                <a:extLst>
                  <a:ext uri="{0D108BD9-81ED-4DB2-BD59-A6C34878D82A}">
                    <a16:rowId xmlns:a16="http://schemas.microsoft.com/office/drawing/2014/main" val="1804555847"/>
                  </a:ext>
                </a:extLst>
              </a:tr>
              <a:tr h="707847">
                <a:tc>
                  <a:txBody>
                    <a:bodyPr/>
                    <a:lstStyle/>
                    <a:p>
                      <a:pPr algn="ctr"/>
                      <a:r>
                        <a:rPr lang="en-US" sz="1200" b="1" i="1" dirty="0"/>
                        <a:t>CSF3</a:t>
                      </a:r>
                    </a:p>
                  </a:txBody>
                  <a:tcPr/>
                </a:tc>
                <a:tc>
                  <a:txBody>
                    <a:bodyPr/>
                    <a:lstStyle/>
                    <a:p>
                      <a:pPr algn="ctr"/>
                      <a:r>
                        <a:rPr lang="en-US" sz="1200" b="1" dirty="0"/>
                        <a:t>Colony Stimulating Factor 3 (G-CSF)</a:t>
                      </a:r>
                    </a:p>
                  </a:txBody>
                  <a:tcPr/>
                </a:tc>
                <a:tc>
                  <a:txBody>
                    <a:bodyPr/>
                    <a:lstStyle/>
                    <a:p>
                      <a:pPr algn="ctr"/>
                      <a:r>
                        <a:rPr lang="en-US" sz="1200" b="1" dirty="0"/>
                        <a:t>3.93E-06</a:t>
                      </a:r>
                    </a:p>
                  </a:txBody>
                  <a:tcPr/>
                </a:tc>
                <a:tc>
                  <a:txBody>
                    <a:bodyPr/>
                    <a:lstStyle/>
                    <a:p>
                      <a:pPr algn="ctr"/>
                      <a:r>
                        <a:rPr lang="en-US" sz="1200" b="1" dirty="0"/>
                        <a:t>0.013</a:t>
                      </a:r>
                    </a:p>
                  </a:txBody>
                  <a:tcPr/>
                </a:tc>
                <a:tc>
                  <a:txBody>
                    <a:bodyPr/>
                    <a:lstStyle/>
                    <a:p>
                      <a:pPr algn="ctr"/>
                      <a:r>
                        <a:rPr lang="en-US" sz="1200" b="1" dirty="0"/>
                        <a:t>0.925</a:t>
                      </a:r>
                    </a:p>
                  </a:txBody>
                  <a:tcPr/>
                </a:tc>
                <a:tc>
                  <a:txBody>
                    <a:bodyPr/>
                    <a:lstStyle/>
                    <a:p>
                      <a:pPr algn="ctr"/>
                      <a:r>
                        <a:rPr lang="en-US" sz="1200" b="1" dirty="0"/>
                        <a:t>-7.5</a:t>
                      </a:r>
                    </a:p>
                  </a:txBody>
                  <a:tcPr/>
                </a:tc>
                <a:tc>
                  <a:txBody>
                    <a:bodyPr/>
                    <a:lstStyle/>
                    <a:p>
                      <a:pPr algn="ctr"/>
                      <a:r>
                        <a:rPr lang="en-US" sz="1200" b="1" dirty="0"/>
                        <a:t>8.04</a:t>
                      </a:r>
                    </a:p>
                  </a:txBody>
                  <a:tcPr/>
                </a:tc>
                <a:extLst>
                  <a:ext uri="{0D108BD9-81ED-4DB2-BD59-A6C34878D82A}">
                    <a16:rowId xmlns:a16="http://schemas.microsoft.com/office/drawing/2014/main" val="1039153231"/>
                  </a:ext>
                </a:extLst>
              </a:tr>
              <a:tr h="865147">
                <a:tc>
                  <a:txBody>
                    <a:bodyPr/>
                    <a:lstStyle/>
                    <a:p>
                      <a:pPr algn="ctr"/>
                      <a:r>
                        <a:rPr lang="en-US" sz="1200" b="1" i="1" dirty="0"/>
                        <a:t>TNFAIP6</a:t>
                      </a:r>
                    </a:p>
                  </a:txBody>
                  <a:tcPr/>
                </a:tc>
                <a:tc>
                  <a:txBody>
                    <a:bodyPr/>
                    <a:lstStyle/>
                    <a:p>
                      <a:pPr algn="ctr"/>
                      <a:r>
                        <a:rPr lang="en-US" sz="1200" b="1" dirty="0"/>
                        <a:t>Tumor Necrosis Factor alpha induced protein 6</a:t>
                      </a:r>
                    </a:p>
                  </a:txBody>
                  <a:tcPr/>
                </a:tc>
                <a:tc>
                  <a:txBody>
                    <a:bodyPr/>
                    <a:lstStyle/>
                    <a:p>
                      <a:pPr algn="ctr"/>
                      <a:r>
                        <a:rPr lang="en-US" sz="1200" b="1" dirty="0"/>
                        <a:t>5.99E-06</a:t>
                      </a:r>
                    </a:p>
                  </a:txBody>
                  <a:tcPr/>
                </a:tc>
                <a:tc>
                  <a:txBody>
                    <a:bodyPr/>
                    <a:lstStyle/>
                    <a:p>
                      <a:pPr algn="ctr"/>
                      <a:r>
                        <a:rPr lang="en-US" sz="1200" b="1" dirty="0"/>
                        <a:t>0.016</a:t>
                      </a:r>
                    </a:p>
                  </a:txBody>
                  <a:tcPr/>
                </a:tc>
                <a:tc>
                  <a:txBody>
                    <a:bodyPr/>
                    <a:lstStyle/>
                    <a:p>
                      <a:pPr algn="ctr"/>
                      <a:r>
                        <a:rPr lang="en-US" sz="1200" b="1" dirty="0"/>
                        <a:t>0.924</a:t>
                      </a:r>
                    </a:p>
                  </a:txBody>
                  <a:tcPr/>
                </a:tc>
                <a:tc>
                  <a:txBody>
                    <a:bodyPr/>
                    <a:lstStyle/>
                    <a:p>
                      <a:pPr algn="ctr"/>
                      <a:r>
                        <a:rPr lang="en-US" sz="1200" b="1" dirty="0"/>
                        <a:t>-7.6</a:t>
                      </a:r>
                    </a:p>
                  </a:txBody>
                  <a:tcPr/>
                </a:tc>
                <a:tc>
                  <a:txBody>
                    <a:bodyPr/>
                    <a:lstStyle/>
                    <a:p>
                      <a:pPr algn="ctr"/>
                      <a:r>
                        <a:rPr lang="en-US" sz="1200" b="1" dirty="0"/>
                        <a:t>1.14</a:t>
                      </a:r>
                    </a:p>
                  </a:txBody>
                  <a:tcPr/>
                </a:tc>
                <a:extLst>
                  <a:ext uri="{0D108BD9-81ED-4DB2-BD59-A6C34878D82A}">
                    <a16:rowId xmlns:a16="http://schemas.microsoft.com/office/drawing/2014/main" val="4167175953"/>
                  </a:ext>
                </a:extLst>
              </a:tr>
            </a:tbl>
          </a:graphicData>
        </a:graphic>
      </p:graphicFrame>
      <p:sp>
        <p:nvSpPr>
          <p:cNvPr id="11" name="Rectangle 10">
            <a:extLst>
              <a:ext uri="{FF2B5EF4-FFF2-40B4-BE49-F238E27FC236}">
                <a16:creationId xmlns:a16="http://schemas.microsoft.com/office/drawing/2014/main" id="{2546EF3C-7AC1-4AC6-9CFF-D6688FACC72C}"/>
              </a:ext>
            </a:extLst>
          </p:cNvPr>
          <p:cNvSpPr/>
          <p:nvPr/>
        </p:nvSpPr>
        <p:spPr>
          <a:xfrm>
            <a:off x="1461092" y="1168588"/>
            <a:ext cx="6625633" cy="510331"/>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71D263CA-5FB3-4D51-B0BC-897BAFBA5A90}"/>
              </a:ext>
            </a:extLst>
          </p:cNvPr>
          <p:cNvSpPr txBox="1"/>
          <p:nvPr/>
        </p:nvSpPr>
        <p:spPr>
          <a:xfrm>
            <a:off x="1699216" y="1155699"/>
            <a:ext cx="6149383" cy="523220"/>
          </a:xfrm>
          <a:prstGeom prst="rect">
            <a:avLst/>
          </a:prstGeom>
          <a:noFill/>
        </p:spPr>
        <p:txBody>
          <a:bodyPr wrap="square" rtlCol="0">
            <a:spAutoFit/>
          </a:bodyPr>
          <a:lstStyle/>
          <a:p>
            <a:r>
              <a:rPr lang="en-US" sz="2800" b="1" dirty="0">
                <a:solidFill>
                  <a:schemeClr val="bg1"/>
                </a:solidFill>
              </a:rPr>
              <a:t>Host gene expression and HIV usRNA</a:t>
            </a:r>
          </a:p>
        </p:txBody>
      </p:sp>
    </p:spTree>
    <p:extLst>
      <p:ext uri="{BB962C8B-B14F-4D97-AF65-F5344CB8AC3E}">
        <p14:creationId xmlns:p14="http://schemas.microsoft.com/office/powerpoint/2010/main" val="3787246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332AEC-E520-4B97-B678-B2C6C8162064}"/>
              </a:ext>
            </a:extLst>
          </p:cNvPr>
          <p:cNvSpPr/>
          <p:nvPr/>
        </p:nvSpPr>
        <p:spPr>
          <a:xfrm>
            <a:off x="0" y="5838825"/>
            <a:ext cx="9144000" cy="1019172"/>
          </a:xfrm>
          <a:prstGeom prst="rect">
            <a:avLst/>
          </a:prstGeom>
          <a:solidFill>
            <a:srgbClr val="0935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158C3F2-62D6-4733-A54E-90FE5D4A1A1A}"/>
              </a:ext>
            </a:extLst>
          </p:cNvPr>
          <p:cNvSpPr txBox="1">
            <a:spLocks/>
          </p:cNvSpPr>
          <p:nvPr/>
        </p:nvSpPr>
        <p:spPr>
          <a:xfrm>
            <a:off x="250190" y="0"/>
            <a:ext cx="8893810" cy="1069331"/>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Individuals with </a:t>
            </a:r>
            <a:r>
              <a:rPr lang="en-US" sz="3600" b="1" i="1" dirty="0">
                <a:solidFill>
                  <a:srgbClr val="FFFF00"/>
                </a:solidFill>
                <a:effectLst>
                  <a:outerShdw blurRad="38100" dist="38100" dir="2700000" algn="tl">
                    <a:srgbClr val="000000">
                      <a:alpha val="43137"/>
                    </a:srgbClr>
                  </a:outerShdw>
                </a:effectLst>
              </a:rPr>
              <a:t>higher</a:t>
            </a:r>
            <a:r>
              <a:rPr lang="en-US" sz="3600" b="1" dirty="0">
                <a:solidFill>
                  <a:schemeClr val="bg1"/>
                </a:solidFill>
                <a:effectLst>
                  <a:outerShdw blurRad="38100" dist="38100" dir="2700000" algn="tl">
                    <a:srgbClr val="000000">
                      <a:alpha val="43137"/>
                    </a:srgbClr>
                  </a:outerShdw>
                </a:effectLst>
              </a:rPr>
              <a:t> HIV usRNA had </a:t>
            </a:r>
            <a:r>
              <a:rPr lang="en-US" sz="3600" b="1" i="1" dirty="0">
                <a:solidFill>
                  <a:srgbClr val="FFFF00"/>
                </a:solidFill>
                <a:effectLst>
                  <a:outerShdw blurRad="38100" dist="38100" dir="2700000" algn="tl">
                    <a:srgbClr val="000000">
                      <a:alpha val="43137"/>
                    </a:srgbClr>
                  </a:outerShdw>
                </a:effectLst>
              </a:rPr>
              <a:t>lower </a:t>
            </a:r>
            <a:r>
              <a:rPr lang="en-US" sz="3600" b="1" dirty="0">
                <a:solidFill>
                  <a:schemeClr val="bg1"/>
                </a:solidFill>
                <a:effectLst>
                  <a:outerShdw blurRad="38100" dist="38100" dir="2700000" algn="tl">
                    <a:srgbClr val="000000">
                      <a:alpha val="43137"/>
                    </a:srgbClr>
                  </a:outerShdw>
                </a:effectLst>
              </a:rPr>
              <a:t>expression of host genes involved in inflammation </a:t>
            </a:r>
            <a:r>
              <a:rPr lang="en-US" sz="3100" b="1" dirty="0">
                <a:solidFill>
                  <a:schemeClr val="bg1"/>
                </a:solidFill>
                <a:effectLst>
                  <a:outerShdw blurRad="38100" dist="38100" dir="2700000" algn="tl">
                    <a:srgbClr val="000000">
                      <a:alpha val="43137"/>
                    </a:srgbClr>
                  </a:outerShdw>
                </a:effectLst>
              </a:rPr>
              <a:t>(2)</a:t>
            </a:r>
            <a:endParaRPr lang="en-US" sz="4800" b="1" dirty="0">
              <a:solidFill>
                <a:srgbClr val="FFFF00"/>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4A73F963-2427-47D5-BD11-248B91CB7CAB}"/>
              </a:ext>
            </a:extLst>
          </p:cNvPr>
          <p:cNvCxnSpPr>
            <a:cxnSpLocks/>
          </p:cNvCxnSpPr>
          <p:nvPr/>
        </p:nvCxnSpPr>
        <p:spPr>
          <a:xfrm>
            <a:off x="250190" y="936716"/>
            <a:ext cx="8789035"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graphicFrame>
        <p:nvGraphicFramePr>
          <p:cNvPr id="6" name="Table 5">
            <a:extLst>
              <a:ext uri="{FF2B5EF4-FFF2-40B4-BE49-F238E27FC236}">
                <a16:creationId xmlns:a16="http://schemas.microsoft.com/office/drawing/2014/main" id="{45A31CE1-90C4-4B54-A93E-5BD245706197}"/>
              </a:ext>
            </a:extLst>
          </p:cNvPr>
          <p:cNvGraphicFramePr>
            <a:graphicFrameLocks noGrp="1"/>
          </p:cNvGraphicFramePr>
          <p:nvPr>
            <p:extLst>
              <p:ext uri="{D42A27DB-BD31-4B8C-83A1-F6EECF244321}">
                <p14:modId xmlns:p14="http://schemas.microsoft.com/office/powerpoint/2010/main" val="2627532864"/>
              </p:ext>
            </p:extLst>
          </p:nvPr>
        </p:nvGraphicFramePr>
        <p:xfrm>
          <a:off x="862170" y="1205212"/>
          <a:ext cx="7669849" cy="5347199"/>
        </p:xfrm>
        <a:graphic>
          <a:graphicData uri="http://schemas.openxmlformats.org/drawingml/2006/table">
            <a:tbl>
              <a:tblPr firstRow="1" bandRow="1">
                <a:tableStyleId>{073A0DAA-6AF3-43AB-8588-CEC1D06C72B9}</a:tableStyleId>
              </a:tblPr>
              <a:tblGrid>
                <a:gridCol w="990443">
                  <a:extLst>
                    <a:ext uri="{9D8B030D-6E8A-4147-A177-3AD203B41FA5}">
                      <a16:colId xmlns:a16="http://schemas.microsoft.com/office/drawing/2014/main" val="3202702689"/>
                    </a:ext>
                  </a:extLst>
                </a:gridCol>
                <a:gridCol w="2800350">
                  <a:extLst>
                    <a:ext uri="{9D8B030D-6E8A-4147-A177-3AD203B41FA5}">
                      <a16:colId xmlns:a16="http://schemas.microsoft.com/office/drawing/2014/main" val="2326140507"/>
                    </a:ext>
                  </a:extLst>
                </a:gridCol>
                <a:gridCol w="800100">
                  <a:extLst>
                    <a:ext uri="{9D8B030D-6E8A-4147-A177-3AD203B41FA5}">
                      <a16:colId xmlns:a16="http://schemas.microsoft.com/office/drawing/2014/main" val="2122786698"/>
                    </a:ext>
                  </a:extLst>
                </a:gridCol>
                <a:gridCol w="704850">
                  <a:extLst>
                    <a:ext uri="{9D8B030D-6E8A-4147-A177-3AD203B41FA5}">
                      <a16:colId xmlns:a16="http://schemas.microsoft.com/office/drawing/2014/main" val="745697032"/>
                    </a:ext>
                  </a:extLst>
                </a:gridCol>
                <a:gridCol w="752475">
                  <a:extLst>
                    <a:ext uri="{9D8B030D-6E8A-4147-A177-3AD203B41FA5}">
                      <a16:colId xmlns:a16="http://schemas.microsoft.com/office/drawing/2014/main" val="11007537"/>
                    </a:ext>
                  </a:extLst>
                </a:gridCol>
                <a:gridCol w="806911">
                  <a:extLst>
                    <a:ext uri="{9D8B030D-6E8A-4147-A177-3AD203B41FA5}">
                      <a16:colId xmlns:a16="http://schemas.microsoft.com/office/drawing/2014/main" val="1481779863"/>
                    </a:ext>
                  </a:extLst>
                </a:gridCol>
                <a:gridCol w="814720">
                  <a:extLst>
                    <a:ext uri="{9D8B030D-6E8A-4147-A177-3AD203B41FA5}">
                      <a16:colId xmlns:a16="http://schemas.microsoft.com/office/drawing/2014/main" val="782559552"/>
                    </a:ext>
                  </a:extLst>
                </a:gridCol>
              </a:tblGrid>
              <a:tr h="254288">
                <a:tc>
                  <a:txBody>
                    <a:bodyPr/>
                    <a:lstStyle/>
                    <a:p>
                      <a:pPr algn="ctr"/>
                      <a:r>
                        <a:rPr lang="en-US" sz="1200" b="1" dirty="0"/>
                        <a:t>Gene</a:t>
                      </a:r>
                    </a:p>
                  </a:txBody>
                  <a:tcPr/>
                </a:tc>
                <a:tc>
                  <a:txBody>
                    <a:bodyPr/>
                    <a:lstStyle/>
                    <a:p>
                      <a:pPr algn="ctr"/>
                      <a:r>
                        <a:rPr lang="en-US" sz="1200" b="1" dirty="0"/>
                        <a:t>Gene Name</a:t>
                      </a:r>
                    </a:p>
                  </a:txBody>
                  <a:tcPr/>
                </a:tc>
                <a:tc>
                  <a:txBody>
                    <a:bodyPr/>
                    <a:lstStyle/>
                    <a:p>
                      <a:pPr algn="ctr"/>
                      <a:r>
                        <a:rPr lang="en-US" sz="1200" b="1" dirty="0"/>
                        <a:t>p</a:t>
                      </a:r>
                    </a:p>
                  </a:txBody>
                  <a:tcPr/>
                </a:tc>
                <a:tc>
                  <a:txBody>
                    <a:bodyPr/>
                    <a:lstStyle/>
                    <a:p>
                      <a:pPr algn="ctr"/>
                      <a:r>
                        <a:rPr lang="en-US" sz="1200" b="1" dirty="0"/>
                        <a:t>q</a:t>
                      </a:r>
                    </a:p>
                  </a:txBody>
                  <a:tcPr/>
                </a:tc>
                <a:tc>
                  <a:txBody>
                    <a:bodyPr/>
                    <a:lstStyle/>
                    <a:p>
                      <a:pPr algn="ctr"/>
                      <a:r>
                        <a:rPr lang="en-US" sz="1200" b="1" dirty="0"/>
                        <a:t>FC</a:t>
                      </a:r>
                    </a:p>
                  </a:txBody>
                  <a:tcPr/>
                </a:tc>
                <a:tc>
                  <a:txBody>
                    <a:bodyPr/>
                    <a:lstStyle/>
                    <a:p>
                      <a:pPr algn="ctr"/>
                      <a:r>
                        <a:rPr lang="en-US" sz="1200" b="1" dirty="0"/>
                        <a:t>%Change</a:t>
                      </a:r>
                    </a:p>
                  </a:txBody>
                  <a:tcPr/>
                </a:tc>
                <a:tc>
                  <a:txBody>
                    <a:bodyPr/>
                    <a:lstStyle/>
                    <a:p>
                      <a:pPr algn="ctr"/>
                      <a:r>
                        <a:rPr lang="en-US" sz="1200" b="1" dirty="0"/>
                        <a:t>TPM</a:t>
                      </a:r>
                    </a:p>
                  </a:txBody>
                  <a:tcPr/>
                </a:tc>
                <a:extLst>
                  <a:ext uri="{0D108BD9-81ED-4DB2-BD59-A6C34878D82A}">
                    <a16:rowId xmlns:a16="http://schemas.microsoft.com/office/drawing/2014/main" val="1702881931"/>
                  </a:ext>
                </a:extLst>
              </a:tr>
              <a:tr h="306766">
                <a:tc>
                  <a:txBody>
                    <a:bodyPr/>
                    <a:lstStyle/>
                    <a:p>
                      <a:pPr algn="ctr"/>
                      <a:r>
                        <a:rPr lang="en-US" sz="1200" b="1" i="1" dirty="0"/>
                        <a:t>TLR7</a:t>
                      </a:r>
                    </a:p>
                  </a:txBody>
                  <a:tcPr/>
                </a:tc>
                <a:tc>
                  <a:txBody>
                    <a:bodyPr/>
                    <a:lstStyle/>
                    <a:p>
                      <a:pPr algn="ctr"/>
                      <a:r>
                        <a:rPr lang="en-US" sz="1200" b="1" dirty="0"/>
                        <a:t>Toll Like Receptor 7</a:t>
                      </a:r>
                    </a:p>
                  </a:txBody>
                  <a:tcPr/>
                </a:tc>
                <a:tc>
                  <a:txBody>
                    <a:bodyPr/>
                    <a:lstStyle/>
                    <a:p>
                      <a:pPr algn="ctr"/>
                      <a:r>
                        <a:rPr lang="en-US" sz="1200" b="1" dirty="0"/>
                        <a:t>6.59E-06</a:t>
                      </a:r>
                    </a:p>
                  </a:txBody>
                  <a:tcPr/>
                </a:tc>
                <a:tc>
                  <a:txBody>
                    <a:bodyPr/>
                    <a:lstStyle/>
                    <a:p>
                      <a:pPr algn="ctr"/>
                      <a:r>
                        <a:rPr lang="en-US" sz="1200" b="1" dirty="0"/>
                        <a:t>0.016</a:t>
                      </a:r>
                    </a:p>
                  </a:txBody>
                  <a:tcPr/>
                </a:tc>
                <a:tc>
                  <a:txBody>
                    <a:bodyPr/>
                    <a:lstStyle/>
                    <a:p>
                      <a:pPr algn="ctr"/>
                      <a:r>
                        <a:rPr lang="en-US" sz="1200" b="1" dirty="0"/>
                        <a:t>0.929</a:t>
                      </a:r>
                    </a:p>
                  </a:txBody>
                  <a:tcPr/>
                </a:tc>
                <a:tc>
                  <a:txBody>
                    <a:bodyPr/>
                    <a:lstStyle/>
                    <a:p>
                      <a:pPr algn="ctr"/>
                      <a:r>
                        <a:rPr lang="en-US" sz="1200" b="1" dirty="0"/>
                        <a:t>-7.1</a:t>
                      </a:r>
                    </a:p>
                  </a:txBody>
                  <a:tcPr/>
                </a:tc>
                <a:tc>
                  <a:txBody>
                    <a:bodyPr/>
                    <a:lstStyle/>
                    <a:p>
                      <a:pPr algn="ctr"/>
                      <a:r>
                        <a:rPr lang="en-US" sz="1200" b="1" dirty="0"/>
                        <a:t>0.60</a:t>
                      </a:r>
                    </a:p>
                  </a:txBody>
                  <a:tcPr/>
                </a:tc>
                <a:extLst>
                  <a:ext uri="{0D108BD9-81ED-4DB2-BD59-A6C34878D82A}">
                    <a16:rowId xmlns:a16="http://schemas.microsoft.com/office/drawing/2014/main" val="2645200330"/>
                  </a:ext>
                </a:extLst>
              </a:tr>
              <a:tr h="383636">
                <a:tc>
                  <a:txBody>
                    <a:bodyPr/>
                    <a:lstStyle/>
                    <a:p>
                      <a:pPr algn="ctr"/>
                      <a:r>
                        <a:rPr lang="en-US" sz="1200" b="1" i="1" dirty="0"/>
                        <a:t>MRAS</a:t>
                      </a:r>
                    </a:p>
                  </a:txBody>
                  <a:tcPr/>
                </a:tc>
                <a:tc>
                  <a:txBody>
                    <a:bodyPr/>
                    <a:lstStyle/>
                    <a:p>
                      <a:pPr algn="ctr"/>
                      <a:r>
                        <a:rPr lang="en-US" sz="1200" b="1" dirty="0"/>
                        <a:t>Muscle RAS oncogene homolog</a:t>
                      </a:r>
                    </a:p>
                  </a:txBody>
                  <a:tcPr/>
                </a:tc>
                <a:tc>
                  <a:txBody>
                    <a:bodyPr/>
                    <a:lstStyle/>
                    <a:p>
                      <a:pPr algn="ctr"/>
                      <a:r>
                        <a:rPr lang="en-US" sz="1200" b="1" dirty="0"/>
                        <a:t>1.07E-05</a:t>
                      </a:r>
                    </a:p>
                  </a:txBody>
                  <a:tcPr/>
                </a:tc>
                <a:tc>
                  <a:txBody>
                    <a:bodyPr/>
                    <a:lstStyle/>
                    <a:p>
                      <a:pPr algn="ctr"/>
                      <a:r>
                        <a:rPr lang="en-US" sz="1200" b="1" dirty="0"/>
                        <a:t>0.024</a:t>
                      </a:r>
                    </a:p>
                  </a:txBody>
                  <a:tcPr/>
                </a:tc>
                <a:tc>
                  <a:txBody>
                    <a:bodyPr/>
                    <a:lstStyle/>
                    <a:p>
                      <a:pPr algn="ctr"/>
                      <a:r>
                        <a:rPr lang="en-US" sz="1200" b="1" dirty="0"/>
                        <a:t>0.945</a:t>
                      </a:r>
                    </a:p>
                  </a:txBody>
                  <a:tcPr/>
                </a:tc>
                <a:tc>
                  <a:txBody>
                    <a:bodyPr/>
                    <a:lstStyle/>
                    <a:p>
                      <a:pPr algn="ctr"/>
                      <a:r>
                        <a:rPr lang="en-US" sz="1200" b="1" dirty="0"/>
                        <a:t>-5.5</a:t>
                      </a:r>
                    </a:p>
                  </a:txBody>
                  <a:tcPr/>
                </a:tc>
                <a:tc>
                  <a:txBody>
                    <a:bodyPr/>
                    <a:lstStyle/>
                    <a:p>
                      <a:pPr algn="ctr"/>
                      <a:r>
                        <a:rPr lang="en-US" sz="1200" b="1" dirty="0"/>
                        <a:t>0.17</a:t>
                      </a:r>
                    </a:p>
                  </a:txBody>
                  <a:tcPr/>
                </a:tc>
                <a:extLst>
                  <a:ext uri="{0D108BD9-81ED-4DB2-BD59-A6C34878D82A}">
                    <a16:rowId xmlns:a16="http://schemas.microsoft.com/office/drawing/2014/main" val="2824263867"/>
                  </a:ext>
                </a:extLst>
              </a:tr>
              <a:tr h="423814">
                <a:tc>
                  <a:txBody>
                    <a:bodyPr/>
                    <a:lstStyle/>
                    <a:p>
                      <a:pPr algn="ctr"/>
                      <a:r>
                        <a:rPr lang="en-US" sz="1200" b="1" i="1" dirty="0"/>
                        <a:t>TNFAIP9/</a:t>
                      </a:r>
                    </a:p>
                    <a:p>
                      <a:pPr algn="ctr"/>
                      <a:r>
                        <a:rPr lang="en-US" sz="1200" b="1" i="1" dirty="0"/>
                        <a:t>STEAP4</a:t>
                      </a:r>
                    </a:p>
                  </a:txBody>
                  <a:tcPr/>
                </a:tc>
                <a:tc>
                  <a:txBody>
                    <a:bodyPr/>
                    <a:lstStyle/>
                    <a:p>
                      <a:pPr algn="ctr"/>
                      <a:r>
                        <a:rPr lang="en-US" sz="1200" b="1" dirty="0"/>
                        <a:t>Tumor Necrosis Factor alpha induced protein 9</a:t>
                      </a:r>
                    </a:p>
                  </a:txBody>
                  <a:tcPr/>
                </a:tc>
                <a:tc>
                  <a:txBody>
                    <a:bodyPr/>
                    <a:lstStyle/>
                    <a:p>
                      <a:pPr algn="ctr"/>
                      <a:r>
                        <a:rPr lang="en-US" sz="1200" b="1" dirty="0"/>
                        <a:t>1.53E-05</a:t>
                      </a:r>
                    </a:p>
                  </a:txBody>
                  <a:tcPr/>
                </a:tc>
                <a:tc>
                  <a:txBody>
                    <a:bodyPr/>
                    <a:lstStyle/>
                    <a:p>
                      <a:pPr algn="ctr"/>
                      <a:r>
                        <a:rPr lang="en-US" sz="1200" b="1" dirty="0"/>
                        <a:t>0.031</a:t>
                      </a:r>
                    </a:p>
                  </a:txBody>
                  <a:tcPr/>
                </a:tc>
                <a:tc>
                  <a:txBody>
                    <a:bodyPr/>
                    <a:lstStyle/>
                    <a:p>
                      <a:pPr algn="ctr"/>
                      <a:r>
                        <a:rPr lang="en-US" sz="1200" b="1" dirty="0"/>
                        <a:t>0.931</a:t>
                      </a:r>
                    </a:p>
                  </a:txBody>
                  <a:tcPr/>
                </a:tc>
                <a:tc>
                  <a:txBody>
                    <a:bodyPr/>
                    <a:lstStyle/>
                    <a:p>
                      <a:pPr algn="ctr"/>
                      <a:r>
                        <a:rPr lang="en-US" sz="1200" b="1" dirty="0"/>
                        <a:t>-6.9</a:t>
                      </a:r>
                    </a:p>
                  </a:txBody>
                  <a:tcPr/>
                </a:tc>
                <a:tc>
                  <a:txBody>
                    <a:bodyPr/>
                    <a:lstStyle/>
                    <a:p>
                      <a:pPr algn="ctr"/>
                      <a:r>
                        <a:rPr lang="en-US" sz="1200" b="1" dirty="0"/>
                        <a:t>0.83</a:t>
                      </a:r>
                    </a:p>
                  </a:txBody>
                  <a:tcPr/>
                </a:tc>
                <a:extLst>
                  <a:ext uri="{0D108BD9-81ED-4DB2-BD59-A6C34878D82A}">
                    <a16:rowId xmlns:a16="http://schemas.microsoft.com/office/drawing/2014/main" val="3996299965"/>
                  </a:ext>
                </a:extLst>
              </a:tr>
              <a:tr h="311704">
                <a:tc>
                  <a:txBody>
                    <a:bodyPr/>
                    <a:lstStyle/>
                    <a:p>
                      <a:pPr algn="ctr"/>
                      <a:r>
                        <a:rPr lang="en-US" sz="1200" b="1" i="1" dirty="0"/>
                        <a:t>MIR3945HG</a:t>
                      </a:r>
                    </a:p>
                  </a:txBody>
                  <a:tcPr/>
                </a:tc>
                <a:tc>
                  <a:txBody>
                    <a:bodyPr/>
                    <a:lstStyle/>
                    <a:p>
                      <a:pPr algn="ctr"/>
                      <a:r>
                        <a:rPr lang="en-US" sz="1200" b="1" dirty="0"/>
                        <a:t>MIR3945 Host Gene</a:t>
                      </a:r>
                    </a:p>
                  </a:txBody>
                  <a:tcPr/>
                </a:tc>
                <a:tc>
                  <a:txBody>
                    <a:bodyPr/>
                    <a:lstStyle/>
                    <a:p>
                      <a:pPr algn="ctr"/>
                      <a:r>
                        <a:rPr lang="en-US" sz="1200" b="1" dirty="0"/>
                        <a:t>2.09E-05</a:t>
                      </a:r>
                    </a:p>
                  </a:txBody>
                  <a:tcPr/>
                </a:tc>
                <a:tc>
                  <a:txBody>
                    <a:bodyPr/>
                    <a:lstStyle/>
                    <a:p>
                      <a:pPr algn="ctr"/>
                      <a:r>
                        <a:rPr lang="en-US" sz="1200" b="1" dirty="0"/>
                        <a:t>0.038</a:t>
                      </a:r>
                    </a:p>
                  </a:txBody>
                  <a:tcPr/>
                </a:tc>
                <a:tc>
                  <a:txBody>
                    <a:bodyPr/>
                    <a:lstStyle/>
                    <a:p>
                      <a:pPr algn="ctr"/>
                      <a:r>
                        <a:rPr lang="en-US" sz="1200" b="1" dirty="0"/>
                        <a:t>0.942</a:t>
                      </a:r>
                    </a:p>
                  </a:txBody>
                  <a:tcPr/>
                </a:tc>
                <a:tc>
                  <a:txBody>
                    <a:bodyPr/>
                    <a:lstStyle/>
                    <a:p>
                      <a:pPr algn="ctr"/>
                      <a:r>
                        <a:rPr lang="en-US" sz="1200" b="1" dirty="0"/>
                        <a:t>-5.8</a:t>
                      </a:r>
                    </a:p>
                  </a:txBody>
                  <a:tcPr/>
                </a:tc>
                <a:tc>
                  <a:txBody>
                    <a:bodyPr/>
                    <a:lstStyle/>
                    <a:p>
                      <a:pPr algn="ctr"/>
                      <a:r>
                        <a:rPr lang="en-US" sz="1200" b="1" dirty="0"/>
                        <a:t>0.36</a:t>
                      </a:r>
                    </a:p>
                  </a:txBody>
                  <a:tcPr/>
                </a:tc>
                <a:extLst>
                  <a:ext uri="{0D108BD9-81ED-4DB2-BD59-A6C34878D82A}">
                    <a16:rowId xmlns:a16="http://schemas.microsoft.com/office/drawing/2014/main" val="3649245140"/>
                  </a:ext>
                </a:extLst>
              </a:tr>
              <a:tr h="355671">
                <a:tc>
                  <a:txBody>
                    <a:bodyPr/>
                    <a:lstStyle/>
                    <a:p>
                      <a:pPr algn="ctr"/>
                      <a:r>
                        <a:rPr lang="en-US" sz="1200" b="1" i="1" dirty="0"/>
                        <a:t>DAPK1-IT1</a:t>
                      </a:r>
                    </a:p>
                  </a:txBody>
                  <a:tcPr/>
                </a:tc>
                <a:tc>
                  <a:txBody>
                    <a:bodyPr/>
                    <a:lstStyle/>
                    <a:p>
                      <a:pPr algn="ctr"/>
                      <a:r>
                        <a:rPr lang="en-US" sz="1200" b="1" dirty="0"/>
                        <a:t>DAPK1 Intronic Transcript 1</a:t>
                      </a:r>
                    </a:p>
                  </a:txBody>
                  <a:tcPr/>
                </a:tc>
                <a:tc>
                  <a:txBody>
                    <a:bodyPr/>
                    <a:lstStyle/>
                    <a:p>
                      <a:pPr algn="ctr"/>
                      <a:r>
                        <a:rPr lang="en-US" sz="1200" b="1" dirty="0"/>
                        <a:t>2.72E-05</a:t>
                      </a:r>
                    </a:p>
                  </a:txBody>
                  <a:tcPr/>
                </a:tc>
                <a:tc>
                  <a:txBody>
                    <a:bodyPr/>
                    <a:lstStyle/>
                    <a:p>
                      <a:pPr algn="ctr"/>
                      <a:r>
                        <a:rPr lang="en-US" sz="1200" b="1" dirty="0"/>
                        <a:t>0.043</a:t>
                      </a:r>
                    </a:p>
                  </a:txBody>
                  <a:tcPr/>
                </a:tc>
                <a:tc>
                  <a:txBody>
                    <a:bodyPr/>
                    <a:lstStyle/>
                    <a:p>
                      <a:pPr algn="ctr"/>
                      <a:r>
                        <a:rPr lang="en-US" sz="1200" b="1" dirty="0"/>
                        <a:t>0.950</a:t>
                      </a:r>
                    </a:p>
                  </a:txBody>
                  <a:tcPr/>
                </a:tc>
                <a:tc>
                  <a:txBody>
                    <a:bodyPr/>
                    <a:lstStyle/>
                    <a:p>
                      <a:pPr algn="ctr"/>
                      <a:r>
                        <a:rPr lang="en-US" sz="1200" b="1" dirty="0"/>
                        <a:t>-5.0</a:t>
                      </a:r>
                    </a:p>
                  </a:txBody>
                  <a:tcPr/>
                </a:tc>
                <a:tc>
                  <a:txBody>
                    <a:bodyPr/>
                    <a:lstStyle/>
                    <a:p>
                      <a:pPr algn="ctr"/>
                      <a:r>
                        <a:rPr lang="en-US" sz="1200" b="1" dirty="0"/>
                        <a:t>1.11</a:t>
                      </a:r>
                    </a:p>
                  </a:txBody>
                  <a:tcPr/>
                </a:tc>
                <a:extLst>
                  <a:ext uri="{0D108BD9-81ED-4DB2-BD59-A6C34878D82A}">
                    <a16:rowId xmlns:a16="http://schemas.microsoft.com/office/drawing/2014/main" val="1804555847"/>
                  </a:ext>
                </a:extLst>
              </a:tr>
              <a:tr h="555463">
                <a:tc>
                  <a:txBody>
                    <a:bodyPr/>
                    <a:lstStyle/>
                    <a:p>
                      <a:pPr algn="ctr"/>
                      <a:r>
                        <a:rPr lang="en-US" sz="1200" b="1" i="1" dirty="0"/>
                        <a:t>OR2B11</a:t>
                      </a:r>
                    </a:p>
                  </a:txBody>
                  <a:tcPr/>
                </a:tc>
                <a:tc>
                  <a:txBody>
                    <a:bodyPr/>
                    <a:lstStyle/>
                    <a:p>
                      <a:pPr algn="ctr"/>
                      <a:r>
                        <a:rPr lang="en-US" sz="1200" b="1" dirty="0"/>
                        <a:t>Olfactory Receptor Family 2 Subfamily B</a:t>
                      </a:r>
                    </a:p>
                    <a:p>
                      <a:pPr algn="ctr"/>
                      <a:r>
                        <a:rPr lang="en-US" sz="1200" b="1" dirty="0"/>
                        <a:t>Member 11</a:t>
                      </a:r>
                    </a:p>
                  </a:txBody>
                  <a:tcPr/>
                </a:tc>
                <a:tc>
                  <a:txBody>
                    <a:bodyPr/>
                    <a:lstStyle/>
                    <a:p>
                      <a:pPr algn="ctr"/>
                      <a:r>
                        <a:rPr lang="en-US" sz="1200" b="1" dirty="0"/>
                        <a:t>2.96E-05</a:t>
                      </a:r>
                    </a:p>
                  </a:txBody>
                  <a:tcPr/>
                </a:tc>
                <a:tc>
                  <a:txBody>
                    <a:bodyPr/>
                    <a:lstStyle/>
                    <a:p>
                      <a:pPr algn="ctr"/>
                      <a:r>
                        <a:rPr lang="en-US" sz="1200" b="1" dirty="0"/>
                        <a:t>0.043</a:t>
                      </a:r>
                    </a:p>
                  </a:txBody>
                  <a:tcPr/>
                </a:tc>
                <a:tc>
                  <a:txBody>
                    <a:bodyPr/>
                    <a:lstStyle/>
                    <a:p>
                      <a:pPr algn="ctr"/>
                      <a:r>
                        <a:rPr lang="en-US" sz="1200" b="1" dirty="0"/>
                        <a:t>0.939</a:t>
                      </a:r>
                    </a:p>
                  </a:txBody>
                  <a:tcPr/>
                </a:tc>
                <a:tc>
                  <a:txBody>
                    <a:bodyPr/>
                    <a:lstStyle/>
                    <a:p>
                      <a:pPr algn="ctr"/>
                      <a:r>
                        <a:rPr lang="en-US" sz="1200" b="1" dirty="0"/>
                        <a:t>-6.1</a:t>
                      </a:r>
                    </a:p>
                  </a:txBody>
                  <a:tcPr/>
                </a:tc>
                <a:tc>
                  <a:txBody>
                    <a:bodyPr/>
                    <a:lstStyle/>
                    <a:p>
                      <a:pPr algn="ctr"/>
                      <a:r>
                        <a:rPr lang="en-US" sz="1200" b="1" dirty="0"/>
                        <a:t>1.04 </a:t>
                      </a:r>
                    </a:p>
                  </a:txBody>
                  <a:tcPr/>
                </a:tc>
                <a:extLst>
                  <a:ext uri="{0D108BD9-81ED-4DB2-BD59-A6C34878D82A}">
                    <a16:rowId xmlns:a16="http://schemas.microsoft.com/office/drawing/2014/main" val="1039153231"/>
                  </a:ext>
                </a:extLst>
              </a:tr>
              <a:tr h="427591">
                <a:tc>
                  <a:txBody>
                    <a:bodyPr/>
                    <a:lstStyle/>
                    <a:p>
                      <a:pPr algn="ctr"/>
                      <a:r>
                        <a:rPr lang="en-US" sz="1200" b="1" i="1" dirty="0"/>
                        <a:t>CXCL3</a:t>
                      </a:r>
                    </a:p>
                  </a:txBody>
                  <a:tcPr/>
                </a:tc>
                <a:tc>
                  <a:txBody>
                    <a:bodyPr/>
                    <a:lstStyle/>
                    <a:p>
                      <a:pPr algn="ctr"/>
                      <a:r>
                        <a:rPr lang="en-US" sz="1200" b="1" dirty="0"/>
                        <a:t>C-X-C Motif Chemokine Ligand 3</a:t>
                      </a:r>
                    </a:p>
                  </a:txBody>
                  <a:tcPr/>
                </a:tc>
                <a:tc>
                  <a:txBody>
                    <a:bodyPr/>
                    <a:lstStyle/>
                    <a:p>
                      <a:pPr algn="ctr"/>
                      <a:r>
                        <a:rPr lang="en-US" sz="1200" b="1" dirty="0"/>
                        <a:t>3.03E-05</a:t>
                      </a:r>
                    </a:p>
                  </a:txBody>
                  <a:tcPr/>
                </a:tc>
                <a:tc>
                  <a:txBody>
                    <a:bodyPr/>
                    <a:lstStyle/>
                    <a:p>
                      <a:pPr algn="ctr"/>
                      <a:r>
                        <a:rPr lang="en-US" sz="1200" b="1" dirty="0"/>
                        <a:t>0.043</a:t>
                      </a:r>
                    </a:p>
                  </a:txBody>
                  <a:tcPr/>
                </a:tc>
                <a:tc>
                  <a:txBody>
                    <a:bodyPr/>
                    <a:lstStyle/>
                    <a:p>
                      <a:pPr algn="ctr"/>
                      <a:r>
                        <a:rPr lang="en-US" sz="1200" b="1" dirty="0"/>
                        <a:t>0.928</a:t>
                      </a:r>
                    </a:p>
                  </a:txBody>
                  <a:tcPr/>
                </a:tc>
                <a:tc>
                  <a:txBody>
                    <a:bodyPr/>
                    <a:lstStyle/>
                    <a:p>
                      <a:pPr algn="ctr"/>
                      <a:r>
                        <a:rPr lang="en-US" sz="1200" b="1" dirty="0"/>
                        <a:t>-7.2</a:t>
                      </a:r>
                    </a:p>
                  </a:txBody>
                  <a:tcPr/>
                </a:tc>
                <a:tc>
                  <a:txBody>
                    <a:bodyPr/>
                    <a:lstStyle/>
                    <a:p>
                      <a:pPr algn="ctr"/>
                      <a:r>
                        <a:rPr lang="en-US" sz="1200" b="1" dirty="0"/>
                        <a:t>31.06</a:t>
                      </a:r>
                    </a:p>
                  </a:txBody>
                  <a:tcPr/>
                </a:tc>
                <a:extLst>
                  <a:ext uri="{0D108BD9-81ED-4DB2-BD59-A6C34878D82A}">
                    <a16:rowId xmlns:a16="http://schemas.microsoft.com/office/drawing/2014/main" val="4167175953"/>
                  </a:ext>
                </a:extLst>
              </a:tr>
              <a:tr h="762865">
                <a:tc>
                  <a:txBody>
                    <a:bodyPr/>
                    <a:lstStyle/>
                    <a:p>
                      <a:pPr algn="ctr"/>
                      <a:r>
                        <a:rPr lang="en-US" sz="1200" b="1" i="1" dirty="0"/>
                        <a:t>TNFAIP5</a:t>
                      </a:r>
                    </a:p>
                    <a:p>
                      <a:pPr algn="ctr"/>
                      <a:r>
                        <a:rPr lang="en-US" sz="1200" b="1" i="1" dirty="0"/>
                        <a:t>/PTX3 /TSFG14</a:t>
                      </a:r>
                    </a:p>
                  </a:txBody>
                  <a:tcPr/>
                </a:tc>
                <a:tc>
                  <a:txBody>
                    <a:bodyPr/>
                    <a:lstStyle/>
                    <a:p>
                      <a:pPr algn="ctr"/>
                      <a:r>
                        <a:rPr lang="en-US" sz="1200" b="1" dirty="0"/>
                        <a:t>TNF Alpha-Induced Protein 5 (TNFAIP5),</a:t>
                      </a:r>
                    </a:p>
                    <a:p>
                      <a:pPr algn="ctr"/>
                      <a:r>
                        <a:rPr lang="en-US" sz="1200" b="1" dirty="0"/>
                        <a:t>Pentraxin-related protein (PTX3), Tumor</a:t>
                      </a:r>
                    </a:p>
                    <a:p>
                      <a:pPr algn="ctr"/>
                      <a:r>
                        <a:rPr lang="en-US" sz="1200" b="1" dirty="0"/>
                        <a:t>Necrosis Factor-Inducible Protein TSG-14</a:t>
                      </a:r>
                    </a:p>
                    <a:p>
                      <a:pPr algn="ctr"/>
                      <a:r>
                        <a:rPr lang="en-US" sz="1200" b="1" dirty="0"/>
                        <a:t>(TSG14).</a:t>
                      </a:r>
                    </a:p>
                  </a:txBody>
                  <a:tcPr/>
                </a:tc>
                <a:tc>
                  <a:txBody>
                    <a:bodyPr/>
                    <a:lstStyle/>
                    <a:p>
                      <a:pPr algn="ctr"/>
                      <a:r>
                        <a:rPr lang="en-US" sz="1200" b="1" dirty="0"/>
                        <a:t>3.27E-05</a:t>
                      </a:r>
                    </a:p>
                  </a:txBody>
                  <a:tcPr/>
                </a:tc>
                <a:tc>
                  <a:txBody>
                    <a:bodyPr/>
                    <a:lstStyle/>
                    <a:p>
                      <a:pPr algn="ctr"/>
                      <a:r>
                        <a:rPr lang="en-US" sz="1200" b="1" dirty="0"/>
                        <a:t>0.043</a:t>
                      </a:r>
                    </a:p>
                  </a:txBody>
                  <a:tcPr/>
                </a:tc>
                <a:tc>
                  <a:txBody>
                    <a:bodyPr/>
                    <a:lstStyle/>
                    <a:p>
                      <a:pPr algn="ctr"/>
                      <a:r>
                        <a:rPr lang="en-US" sz="1200" b="1" dirty="0"/>
                        <a:t>0.941 </a:t>
                      </a:r>
                    </a:p>
                  </a:txBody>
                  <a:tcPr/>
                </a:tc>
                <a:tc>
                  <a:txBody>
                    <a:bodyPr/>
                    <a:lstStyle/>
                    <a:p>
                      <a:pPr algn="ctr"/>
                      <a:r>
                        <a:rPr lang="en-US" sz="1200" b="1" dirty="0"/>
                        <a:t>-5.9</a:t>
                      </a:r>
                    </a:p>
                  </a:txBody>
                  <a:tcPr/>
                </a:tc>
                <a:tc>
                  <a:txBody>
                    <a:bodyPr/>
                    <a:lstStyle/>
                    <a:p>
                      <a:pPr algn="ctr"/>
                      <a:r>
                        <a:rPr lang="en-US" sz="1200" b="1" dirty="0"/>
                        <a:t>15.37</a:t>
                      </a:r>
                    </a:p>
                  </a:txBody>
                  <a:tcPr/>
                </a:tc>
                <a:extLst>
                  <a:ext uri="{0D108BD9-81ED-4DB2-BD59-A6C34878D82A}">
                    <a16:rowId xmlns:a16="http://schemas.microsoft.com/office/drawing/2014/main" val="419069188"/>
                  </a:ext>
                </a:extLst>
              </a:tr>
              <a:tr h="725944">
                <a:tc>
                  <a:txBody>
                    <a:bodyPr/>
                    <a:lstStyle/>
                    <a:p>
                      <a:pPr algn="ctr"/>
                      <a:r>
                        <a:rPr lang="en-US" sz="1200" b="1" i="1" dirty="0"/>
                        <a:t>RRN3P4</a:t>
                      </a:r>
                    </a:p>
                  </a:txBody>
                  <a:tcPr/>
                </a:tc>
                <a:tc>
                  <a:txBody>
                    <a:bodyPr/>
                    <a:lstStyle/>
                    <a:p>
                      <a:pPr algn="ctr"/>
                      <a:r>
                        <a:rPr lang="en-US" sz="1200" b="1" dirty="0"/>
                        <a:t>RRN3 Pseudogene 4</a:t>
                      </a:r>
                    </a:p>
                  </a:txBody>
                  <a:tcPr/>
                </a:tc>
                <a:tc>
                  <a:txBody>
                    <a:bodyPr/>
                    <a:lstStyle/>
                    <a:p>
                      <a:pPr algn="ctr"/>
                      <a:r>
                        <a:rPr lang="en-US" sz="1200" b="1" dirty="0"/>
                        <a:t>3.97E-05</a:t>
                      </a:r>
                    </a:p>
                  </a:txBody>
                  <a:tcPr/>
                </a:tc>
                <a:tc>
                  <a:txBody>
                    <a:bodyPr/>
                    <a:lstStyle/>
                    <a:p>
                      <a:pPr algn="ctr"/>
                      <a:r>
                        <a:rPr lang="en-US" sz="1200" b="1" dirty="0"/>
                        <a:t>0.049</a:t>
                      </a:r>
                    </a:p>
                  </a:txBody>
                  <a:tcPr/>
                </a:tc>
                <a:tc>
                  <a:txBody>
                    <a:bodyPr/>
                    <a:lstStyle/>
                    <a:p>
                      <a:pPr algn="ctr"/>
                      <a:r>
                        <a:rPr lang="en-US" sz="1200" b="1" dirty="0"/>
                        <a:t>0.950</a:t>
                      </a:r>
                    </a:p>
                  </a:txBody>
                  <a:tcPr/>
                </a:tc>
                <a:tc>
                  <a:txBody>
                    <a:bodyPr/>
                    <a:lstStyle/>
                    <a:p>
                      <a:pPr algn="ctr"/>
                      <a:r>
                        <a:rPr lang="en-US" sz="1200" b="1" dirty="0"/>
                        <a:t>-5.0</a:t>
                      </a:r>
                    </a:p>
                  </a:txBody>
                  <a:tcPr/>
                </a:tc>
                <a:tc>
                  <a:txBody>
                    <a:bodyPr/>
                    <a:lstStyle/>
                    <a:p>
                      <a:pPr algn="ctr"/>
                      <a:r>
                        <a:rPr lang="en-US" sz="1200" b="1" dirty="0"/>
                        <a:t>0.83</a:t>
                      </a:r>
                    </a:p>
                  </a:txBody>
                  <a:tcPr/>
                </a:tc>
                <a:extLst>
                  <a:ext uri="{0D108BD9-81ED-4DB2-BD59-A6C34878D82A}">
                    <a16:rowId xmlns:a16="http://schemas.microsoft.com/office/drawing/2014/main" val="324503833"/>
                  </a:ext>
                </a:extLst>
              </a:tr>
              <a:tr h="725944">
                <a:tc>
                  <a:txBody>
                    <a:bodyPr/>
                    <a:lstStyle/>
                    <a:p>
                      <a:pPr algn="ctr"/>
                      <a:r>
                        <a:rPr lang="en-US" sz="1200" b="1" i="1" dirty="0"/>
                        <a:t>CXCL10</a:t>
                      </a:r>
                    </a:p>
                  </a:txBody>
                  <a:tcPr/>
                </a:tc>
                <a:tc>
                  <a:txBody>
                    <a:bodyPr/>
                    <a:lstStyle/>
                    <a:p>
                      <a:pPr algn="ctr"/>
                      <a:r>
                        <a:rPr lang="en-US" sz="1200" b="1" dirty="0"/>
                        <a:t>C-X-C Motif Chemokine Ligand 10</a:t>
                      </a:r>
                    </a:p>
                  </a:txBody>
                  <a:tcPr/>
                </a:tc>
                <a:tc>
                  <a:txBody>
                    <a:bodyPr/>
                    <a:lstStyle/>
                    <a:p>
                      <a:pPr algn="ctr"/>
                      <a:r>
                        <a:rPr lang="en-US" sz="1200" b="1" dirty="0"/>
                        <a:t>4.21E-05</a:t>
                      </a:r>
                    </a:p>
                  </a:txBody>
                  <a:tcPr/>
                </a:tc>
                <a:tc>
                  <a:txBody>
                    <a:bodyPr/>
                    <a:lstStyle/>
                    <a:p>
                      <a:pPr algn="ctr"/>
                      <a:r>
                        <a:rPr lang="en-US" sz="1200" b="1" dirty="0"/>
                        <a:t>0.049</a:t>
                      </a:r>
                    </a:p>
                  </a:txBody>
                  <a:tcPr/>
                </a:tc>
                <a:tc>
                  <a:txBody>
                    <a:bodyPr/>
                    <a:lstStyle/>
                    <a:p>
                      <a:pPr algn="ctr"/>
                      <a:r>
                        <a:rPr lang="en-US" sz="1200" b="1" dirty="0"/>
                        <a:t>0.908</a:t>
                      </a:r>
                    </a:p>
                  </a:txBody>
                  <a:tcPr/>
                </a:tc>
                <a:tc>
                  <a:txBody>
                    <a:bodyPr/>
                    <a:lstStyle/>
                    <a:p>
                      <a:pPr algn="ctr"/>
                      <a:r>
                        <a:rPr lang="en-US" sz="1200" b="1" dirty="0"/>
                        <a:t>-9.2</a:t>
                      </a:r>
                    </a:p>
                  </a:txBody>
                  <a:tcPr/>
                </a:tc>
                <a:tc>
                  <a:txBody>
                    <a:bodyPr/>
                    <a:lstStyle/>
                    <a:p>
                      <a:pPr algn="ctr"/>
                      <a:r>
                        <a:rPr lang="en-US" sz="1200" b="1" dirty="0"/>
                        <a:t>5.79</a:t>
                      </a:r>
                    </a:p>
                  </a:txBody>
                  <a:tcPr/>
                </a:tc>
                <a:extLst>
                  <a:ext uri="{0D108BD9-81ED-4DB2-BD59-A6C34878D82A}">
                    <a16:rowId xmlns:a16="http://schemas.microsoft.com/office/drawing/2014/main" val="3157878661"/>
                  </a:ext>
                </a:extLst>
              </a:tr>
            </a:tbl>
          </a:graphicData>
        </a:graphic>
      </p:graphicFrame>
    </p:spTree>
    <p:extLst>
      <p:ext uri="{BB962C8B-B14F-4D97-AF65-F5344CB8AC3E}">
        <p14:creationId xmlns:p14="http://schemas.microsoft.com/office/powerpoint/2010/main" val="3749107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4A73F963-2427-47D5-BD11-248B91CB7CAB}"/>
              </a:ext>
            </a:extLst>
          </p:cNvPr>
          <p:cNvCxnSpPr>
            <a:cxnSpLocks/>
          </p:cNvCxnSpPr>
          <p:nvPr/>
        </p:nvCxnSpPr>
        <p:spPr>
          <a:xfrm>
            <a:off x="250190" y="936716"/>
            <a:ext cx="876046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
        <p:nvSpPr>
          <p:cNvPr id="13" name="Content Placeholder 2">
            <a:extLst>
              <a:ext uri="{FF2B5EF4-FFF2-40B4-BE49-F238E27FC236}">
                <a16:creationId xmlns:a16="http://schemas.microsoft.com/office/drawing/2014/main" id="{5E6C7558-CCD1-4583-AAC3-BA424381D469}"/>
              </a:ext>
            </a:extLst>
          </p:cNvPr>
          <p:cNvSpPr txBox="1">
            <a:spLocks/>
          </p:cNvSpPr>
          <p:nvPr/>
        </p:nvSpPr>
        <p:spPr>
          <a:xfrm>
            <a:off x="323681" y="1340032"/>
            <a:ext cx="8191669" cy="4413068"/>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400" b="1" dirty="0"/>
              <a:t>Thus, we identified 17 host genes for which </a:t>
            </a:r>
            <a:r>
              <a:rPr lang="en-US" sz="2400" b="1" i="1" dirty="0">
                <a:solidFill>
                  <a:srgbClr val="FFFF00"/>
                </a:solidFill>
              </a:rPr>
              <a:t>lower</a:t>
            </a:r>
            <a:r>
              <a:rPr lang="en-US" sz="2400" b="1" dirty="0"/>
              <a:t> expression was associated with </a:t>
            </a:r>
            <a:r>
              <a:rPr lang="en-US" sz="2400" b="1" i="1" dirty="0">
                <a:solidFill>
                  <a:srgbClr val="FFFF00"/>
                </a:solidFill>
              </a:rPr>
              <a:t>higher</a:t>
            </a:r>
            <a:r>
              <a:rPr lang="en-US" sz="2400" b="1" dirty="0"/>
              <a:t> residual transcription (HIV usRNA). These included novel associations with:</a:t>
            </a:r>
          </a:p>
          <a:p>
            <a:pPr>
              <a:buFont typeface="Wingdings" panose="05000000000000000000" pitchFamily="2" charset="2"/>
              <a:buChar char="§"/>
            </a:pPr>
            <a:r>
              <a:rPr lang="en-US" sz="2400" b="1" dirty="0"/>
              <a:t>membrane channel (</a:t>
            </a:r>
            <a:r>
              <a:rPr lang="en-US" sz="2400" b="1" i="1" dirty="0"/>
              <a:t>KCNJ2, GJB2</a:t>
            </a:r>
            <a:r>
              <a:rPr lang="en-US" sz="2400" b="1" dirty="0"/>
              <a:t>);</a:t>
            </a:r>
          </a:p>
          <a:p>
            <a:pPr>
              <a:buFont typeface="Wingdings" panose="05000000000000000000" pitchFamily="2" charset="2"/>
              <a:buChar char="§"/>
            </a:pPr>
            <a:r>
              <a:rPr lang="en-US" sz="2400" b="1" dirty="0"/>
              <a:t>Inflammasome, tumor necrosis and chemokines (</a:t>
            </a:r>
            <a:r>
              <a:rPr lang="en-US" sz="2400" b="1" i="1" dirty="0"/>
              <a:t>IL1A, CSF3, TNFAIP5, TNFAIP6, TNFAIP9, CXCL3, CXCL10</a:t>
            </a:r>
            <a:r>
              <a:rPr lang="en-US" sz="2400" b="1" dirty="0"/>
              <a:t>) and </a:t>
            </a:r>
          </a:p>
          <a:p>
            <a:pPr>
              <a:buFont typeface="Wingdings" panose="05000000000000000000" pitchFamily="2" charset="2"/>
              <a:buChar char="§"/>
            </a:pPr>
            <a:r>
              <a:rPr lang="en-US" sz="2400" b="1" dirty="0"/>
              <a:t>innate immunity (</a:t>
            </a:r>
            <a:r>
              <a:rPr lang="en-US" sz="2400" b="1" i="1" dirty="0"/>
              <a:t>TLR7</a:t>
            </a:r>
            <a:r>
              <a:rPr lang="en-US" sz="2400" b="1" dirty="0"/>
              <a:t>) genes</a:t>
            </a:r>
          </a:p>
          <a:p>
            <a:pPr>
              <a:buFont typeface="Wingdings" panose="05000000000000000000" pitchFamily="2" charset="2"/>
              <a:buChar char="§"/>
            </a:pPr>
            <a:endParaRPr lang="en-US" sz="2400" b="1" dirty="0"/>
          </a:p>
          <a:p>
            <a:pPr marL="0" indent="0">
              <a:buNone/>
            </a:pPr>
            <a:r>
              <a:rPr lang="en-US" sz="2400" b="1" dirty="0"/>
              <a:t>In this multivariate models, associations remained even after adjusting for covariates: timing of ART initiation, nadir CD4</a:t>
            </a:r>
            <a:r>
              <a:rPr lang="en-US" sz="2400" b="1" baseline="30000" dirty="0"/>
              <a:t>+</a:t>
            </a:r>
            <a:r>
              <a:rPr lang="en-US" sz="2400" b="1" dirty="0"/>
              <a:t> T cell count, genetic ancestry (PC) and residual variability.</a:t>
            </a:r>
          </a:p>
          <a:p>
            <a:pPr marL="0" indent="0">
              <a:buNone/>
            </a:pPr>
            <a:endParaRPr lang="en-US" sz="2400" b="1" dirty="0"/>
          </a:p>
          <a:p>
            <a:pPr marL="0" indent="0">
              <a:buNone/>
            </a:pPr>
            <a:r>
              <a:rPr lang="en-US" sz="2400" b="1" dirty="0"/>
              <a:t>We found that there was a </a:t>
            </a:r>
            <a:r>
              <a:rPr lang="en-US" sz="2400" b="1" i="1" dirty="0">
                <a:solidFill>
                  <a:srgbClr val="FFFF00"/>
                </a:solidFill>
              </a:rPr>
              <a:t>~ 5-10% decrease </a:t>
            </a:r>
            <a:r>
              <a:rPr lang="en-US" sz="2400" b="1" dirty="0"/>
              <a:t>in the expression of these host genes for each </a:t>
            </a:r>
            <a:r>
              <a:rPr lang="en-US" sz="2400" b="1" i="1" dirty="0">
                <a:solidFill>
                  <a:srgbClr val="FFFF00"/>
                </a:solidFill>
              </a:rPr>
              <a:t>two-fold increase </a:t>
            </a:r>
            <a:r>
              <a:rPr lang="en-US" sz="2400" b="1" dirty="0"/>
              <a:t>in HIV usRNA.</a:t>
            </a:r>
          </a:p>
        </p:txBody>
      </p:sp>
      <p:sp>
        <p:nvSpPr>
          <p:cNvPr id="6" name="Title 1">
            <a:extLst>
              <a:ext uri="{FF2B5EF4-FFF2-40B4-BE49-F238E27FC236}">
                <a16:creationId xmlns:a16="http://schemas.microsoft.com/office/drawing/2014/main" id="{DFDAC1B9-B0F8-4051-81F0-2AF072F97FA9}"/>
              </a:ext>
            </a:extLst>
          </p:cNvPr>
          <p:cNvSpPr txBox="1">
            <a:spLocks/>
          </p:cNvSpPr>
          <p:nvPr/>
        </p:nvSpPr>
        <p:spPr>
          <a:xfrm>
            <a:off x="250190" y="0"/>
            <a:ext cx="8893810" cy="1069331"/>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Individuals with </a:t>
            </a:r>
            <a:r>
              <a:rPr lang="en-US" sz="3600" b="1" i="1" dirty="0">
                <a:solidFill>
                  <a:srgbClr val="FFFF00"/>
                </a:solidFill>
                <a:effectLst>
                  <a:outerShdw blurRad="38100" dist="38100" dir="2700000" algn="tl">
                    <a:srgbClr val="000000">
                      <a:alpha val="43137"/>
                    </a:srgbClr>
                  </a:outerShdw>
                </a:effectLst>
              </a:rPr>
              <a:t>higher</a:t>
            </a:r>
            <a:r>
              <a:rPr lang="en-US" sz="3600" b="1" dirty="0">
                <a:solidFill>
                  <a:schemeClr val="bg1"/>
                </a:solidFill>
                <a:effectLst>
                  <a:outerShdw blurRad="38100" dist="38100" dir="2700000" algn="tl">
                    <a:srgbClr val="000000">
                      <a:alpha val="43137"/>
                    </a:srgbClr>
                  </a:outerShdw>
                </a:effectLst>
              </a:rPr>
              <a:t> HIV usRNA had </a:t>
            </a:r>
            <a:r>
              <a:rPr lang="en-US" sz="3600" b="1" i="1" dirty="0">
                <a:solidFill>
                  <a:srgbClr val="FFFF00"/>
                </a:solidFill>
                <a:effectLst>
                  <a:outerShdw blurRad="38100" dist="38100" dir="2700000" algn="tl">
                    <a:srgbClr val="000000">
                      <a:alpha val="43137"/>
                    </a:srgbClr>
                  </a:outerShdw>
                </a:effectLst>
              </a:rPr>
              <a:t>lower </a:t>
            </a:r>
            <a:r>
              <a:rPr lang="en-US" sz="3600" b="1" dirty="0">
                <a:solidFill>
                  <a:schemeClr val="bg1"/>
                </a:solidFill>
                <a:effectLst>
                  <a:outerShdw blurRad="38100" dist="38100" dir="2700000" algn="tl">
                    <a:srgbClr val="000000">
                      <a:alpha val="43137"/>
                    </a:srgbClr>
                  </a:outerShdw>
                </a:effectLst>
              </a:rPr>
              <a:t>expression of host genes involved in inflammation </a:t>
            </a:r>
            <a:r>
              <a:rPr lang="en-US" sz="3100" b="1" dirty="0">
                <a:solidFill>
                  <a:schemeClr val="bg1"/>
                </a:solidFill>
                <a:effectLst>
                  <a:outerShdw blurRad="38100" dist="38100" dir="2700000" algn="tl">
                    <a:srgbClr val="000000">
                      <a:alpha val="43137"/>
                    </a:srgbClr>
                  </a:outerShdw>
                </a:effectLst>
              </a:rPr>
              <a:t>(3)</a:t>
            </a:r>
            <a:endParaRPr lang="en-US" sz="4800" b="1" dirty="0">
              <a:solidFill>
                <a:srgbClr val="FFFF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640783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4B1EC76-74BC-46DF-9A1A-AE9B58ED5759}"/>
              </a:ext>
            </a:extLst>
          </p:cNvPr>
          <p:cNvSpPr txBox="1">
            <a:spLocks/>
          </p:cNvSpPr>
          <p:nvPr/>
        </p:nvSpPr>
        <p:spPr>
          <a:xfrm>
            <a:off x="250190" y="0"/>
            <a:ext cx="8421329" cy="1069331"/>
          </a:xfrm>
          <a:prstGeom prst="rect">
            <a:avLst/>
          </a:prstGeom>
        </p:spPr>
        <p:txBody>
          <a:bodyPr vert="horz" lIns="91440" tIns="45720" rIns="91440" bIns="45720" rtlCol="0"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Pathway analyses further identified gene sets involving NRLP3 inflammasome, microbial sensing, TNF-</a:t>
            </a:r>
            <a:r>
              <a:rPr lang="el-GR" sz="3600" b="1" dirty="0">
                <a:solidFill>
                  <a:schemeClr val="bg1"/>
                </a:solidFill>
                <a:effectLst>
                  <a:outerShdw blurRad="38100" dist="38100" dir="2700000" algn="tl">
                    <a:srgbClr val="000000">
                      <a:alpha val="43137"/>
                    </a:srgbClr>
                  </a:outerShdw>
                </a:effectLst>
              </a:rPr>
              <a:t>α</a:t>
            </a:r>
            <a:r>
              <a:rPr lang="en-US" sz="3600" b="1" dirty="0">
                <a:solidFill>
                  <a:schemeClr val="bg1"/>
                </a:solidFill>
                <a:effectLst>
                  <a:outerShdw blurRad="38100" dist="38100" dir="2700000" algn="tl">
                    <a:srgbClr val="000000">
                      <a:alpha val="43137"/>
                    </a:srgbClr>
                  </a:outerShdw>
                </a:effectLst>
              </a:rPr>
              <a:t> and IL-10 </a:t>
            </a:r>
            <a:r>
              <a:rPr lang="en-US" sz="2900" b="1" dirty="0">
                <a:solidFill>
                  <a:schemeClr val="bg1"/>
                </a:solidFill>
                <a:effectLst>
                  <a:outerShdw blurRad="38100" dist="38100" dir="2700000" algn="tl">
                    <a:srgbClr val="000000">
                      <a:alpha val="43137"/>
                    </a:srgbClr>
                  </a:outerShdw>
                </a:effectLst>
              </a:rPr>
              <a:t>(1)</a:t>
            </a:r>
            <a:endParaRPr lang="en-US" sz="2900" b="1" dirty="0">
              <a:solidFill>
                <a:srgbClr val="FFFF00"/>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FEF51840-94D7-47EE-9D4B-B32DA9087AE7}"/>
              </a:ext>
            </a:extLst>
          </p:cNvPr>
          <p:cNvCxnSpPr/>
          <p:nvPr/>
        </p:nvCxnSpPr>
        <p:spPr>
          <a:xfrm>
            <a:off x="250190" y="87956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77923B2F-F2CD-46DE-8361-912022B90851}"/>
              </a:ext>
            </a:extLst>
          </p:cNvPr>
          <p:cNvPicPr>
            <a:picLocks noChangeAspect="1"/>
          </p:cNvPicPr>
          <p:nvPr/>
        </p:nvPicPr>
        <p:blipFill>
          <a:blip r:embed="rId2"/>
          <a:stretch>
            <a:fillRect/>
          </a:stretch>
        </p:blipFill>
        <p:spPr>
          <a:xfrm>
            <a:off x="1442473" y="948259"/>
            <a:ext cx="6044178" cy="4961482"/>
          </a:xfrm>
          <a:prstGeom prst="rect">
            <a:avLst/>
          </a:prstGeom>
        </p:spPr>
      </p:pic>
      <p:sp>
        <p:nvSpPr>
          <p:cNvPr id="7" name="Content Placeholder 2">
            <a:extLst>
              <a:ext uri="{FF2B5EF4-FFF2-40B4-BE49-F238E27FC236}">
                <a16:creationId xmlns:a16="http://schemas.microsoft.com/office/drawing/2014/main" id="{79BBAE44-4173-4521-9232-945F23FE826F}"/>
              </a:ext>
            </a:extLst>
          </p:cNvPr>
          <p:cNvSpPr txBox="1">
            <a:spLocks/>
          </p:cNvSpPr>
          <p:nvPr/>
        </p:nvSpPr>
        <p:spPr>
          <a:xfrm>
            <a:off x="104607" y="5284291"/>
            <a:ext cx="1261666" cy="12509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dirty="0"/>
              <a:t>Top ranked genes</a:t>
            </a:r>
          </a:p>
        </p:txBody>
      </p:sp>
      <p:sp>
        <p:nvSpPr>
          <p:cNvPr id="2" name="TextBox 1">
            <a:extLst>
              <a:ext uri="{FF2B5EF4-FFF2-40B4-BE49-F238E27FC236}">
                <a16:creationId xmlns:a16="http://schemas.microsoft.com/office/drawing/2014/main" id="{ECC30D1E-0538-4ECA-9AD7-739DB0527C69}"/>
              </a:ext>
            </a:extLst>
          </p:cNvPr>
          <p:cNvSpPr txBox="1"/>
          <p:nvPr/>
        </p:nvSpPr>
        <p:spPr>
          <a:xfrm>
            <a:off x="2733674" y="1069331"/>
            <a:ext cx="2200275" cy="369332"/>
          </a:xfrm>
          <a:prstGeom prst="rect">
            <a:avLst/>
          </a:prstGeom>
          <a:noFill/>
        </p:spPr>
        <p:txBody>
          <a:bodyPr wrap="square" rtlCol="0">
            <a:spAutoFit/>
          </a:bodyPr>
          <a:lstStyle/>
          <a:p>
            <a:r>
              <a:rPr lang="en-US" b="1" i="1" dirty="0"/>
              <a:t>NRLP3 activation</a:t>
            </a:r>
          </a:p>
        </p:txBody>
      </p:sp>
      <p:sp>
        <p:nvSpPr>
          <p:cNvPr id="8" name="TextBox 7">
            <a:extLst>
              <a:ext uri="{FF2B5EF4-FFF2-40B4-BE49-F238E27FC236}">
                <a16:creationId xmlns:a16="http://schemas.microsoft.com/office/drawing/2014/main" id="{16AACD01-5553-4374-8199-14FA42F0AFDF}"/>
              </a:ext>
            </a:extLst>
          </p:cNvPr>
          <p:cNvSpPr txBox="1"/>
          <p:nvPr/>
        </p:nvSpPr>
        <p:spPr>
          <a:xfrm>
            <a:off x="5429251" y="2031356"/>
            <a:ext cx="2200275" cy="369332"/>
          </a:xfrm>
          <a:prstGeom prst="rect">
            <a:avLst/>
          </a:prstGeom>
          <a:noFill/>
        </p:spPr>
        <p:txBody>
          <a:bodyPr wrap="square" rtlCol="0">
            <a:spAutoFit/>
          </a:bodyPr>
          <a:lstStyle/>
          <a:p>
            <a:r>
              <a:rPr lang="en-US" b="1" i="1" dirty="0"/>
              <a:t>IL-10</a:t>
            </a:r>
          </a:p>
        </p:txBody>
      </p:sp>
      <p:sp>
        <p:nvSpPr>
          <p:cNvPr id="9" name="TextBox 8">
            <a:extLst>
              <a:ext uri="{FF2B5EF4-FFF2-40B4-BE49-F238E27FC236}">
                <a16:creationId xmlns:a16="http://schemas.microsoft.com/office/drawing/2014/main" id="{A795C46C-6F60-4DFB-BCD5-6E458DCE62BB}"/>
              </a:ext>
            </a:extLst>
          </p:cNvPr>
          <p:cNvSpPr txBox="1"/>
          <p:nvPr/>
        </p:nvSpPr>
        <p:spPr>
          <a:xfrm>
            <a:off x="6225150" y="1384371"/>
            <a:ext cx="1290075" cy="523220"/>
          </a:xfrm>
          <a:prstGeom prst="rect">
            <a:avLst/>
          </a:prstGeom>
          <a:noFill/>
        </p:spPr>
        <p:txBody>
          <a:bodyPr wrap="square" rtlCol="0">
            <a:spAutoFit/>
          </a:bodyPr>
          <a:lstStyle/>
          <a:p>
            <a:pPr algn="ctr"/>
            <a:r>
              <a:rPr lang="en-US" sz="1400" b="1" i="1" dirty="0"/>
              <a:t>LPS translocation</a:t>
            </a:r>
          </a:p>
        </p:txBody>
      </p:sp>
    </p:spTree>
    <p:extLst>
      <p:ext uri="{BB962C8B-B14F-4D97-AF65-F5344CB8AC3E}">
        <p14:creationId xmlns:p14="http://schemas.microsoft.com/office/powerpoint/2010/main" val="39743749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4B1EC76-74BC-46DF-9A1A-AE9B58ED5759}"/>
              </a:ext>
            </a:extLst>
          </p:cNvPr>
          <p:cNvSpPr txBox="1">
            <a:spLocks/>
          </p:cNvSpPr>
          <p:nvPr/>
        </p:nvSpPr>
        <p:spPr>
          <a:xfrm>
            <a:off x="250190" y="0"/>
            <a:ext cx="8421329" cy="1069331"/>
          </a:xfrm>
          <a:prstGeom prst="rect">
            <a:avLst/>
          </a:prstGeom>
        </p:spPr>
        <p:txBody>
          <a:bodyPr vert="horz" lIns="91440" tIns="45720" rIns="91440" bIns="45720" rtlCol="0"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Pathway analyses further identified gene sets involving NRLP3 inflammasome, microbial sensing, TNF-</a:t>
            </a:r>
            <a:r>
              <a:rPr lang="el-GR" sz="3600" b="1" dirty="0">
                <a:solidFill>
                  <a:schemeClr val="bg1"/>
                </a:solidFill>
                <a:effectLst>
                  <a:outerShdw blurRad="38100" dist="38100" dir="2700000" algn="tl">
                    <a:srgbClr val="000000">
                      <a:alpha val="43137"/>
                    </a:srgbClr>
                  </a:outerShdw>
                </a:effectLst>
              </a:rPr>
              <a:t>α</a:t>
            </a:r>
            <a:r>
              <a:rPr lang="en-US" sz="3600" b="1" dirty="0">
                <a:solidFill>
                  <a:schemeClr val="bg1"/>
                </a:solidFill>
                <a:effectLst>
                  <a:outerShdw blurRad="38100" dist="38100" dir="2700000" algn="tl">
                    <a:srgbClr val="000000">
                      <a:alpha val="43137"/>
                    </a:srgbClr>
                  </a:outerShdw>
                </a:effectLst>
              </a:rPr>
              <a:t> and IL-10 </a:t>
            </a:r>
            <a:r>
              <a:rPr lang="en-US" sz="2900" b="1" dirty="0">
                <a:solidFill>
                  <a:schemeClr val="bg1"/>
                </a:solidFill>
                <a:effectLst>
                  <a:outerShdw blurRad="38100" dist="38100" dir="2700000" algn="tl">
                    <a:srgbClr val="000000">
                      <a:alpha val="43137"/>
                    </a:srgbClr>
                  </a:outerShdw>
                </a:effectLst>
              </a:rPr>
              <a:t>(2)</a:t>
            </a:r>
            <a:endParaRPr lang="en-US" sz="2900" b="1" dirty="0">
              <a:solidFill>
                <a:srgbClr val="FFFF00"/>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FEF51840-94D7-47EE-9D4B-B32DA9087AE7}"/>
              </a:ext>
            </a:extLst>
          </p:cNvPr>
          <p:cNvCxnSpPr/>
          <p:nvPr/>
        </p:nvCxnSpPr>
        <p:spPr>
          <a:xfrm>
            <a:off x="250190" y="87956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A48969-0EA6-4916-A131-650DF6C0FB23}"/>
              </a:ext>
            </a:extLst>
          </p:cNvPr>
          <p:cNvPicPr>
            <a:picLocks noChangeAspect="1"/>
          </p:cNvPicPr>
          <p:nvPr/>
        </p:nvPicPr>
        <p:blipFill>
          <a:blip r:embed="rId2"/>
          <a:stretch>
            <a:fillRect/>
          </a:stretch>
        </p:blipFill>
        <p:spPr>
          <a:xfrm>
            <a:off x="1807534" y="1019155"/>
            <a:ext cx="5953111" cy="4819690"/>
          </a:xfrm>
          <a:prstGeom prst="rect">
            <a:avLst/>
          </a:prstGeom>
        </p:spPr>
      </p:pic>
      <p:sp>
        <p:nvSpPr>
          <p:cNvPr id="7" name="Content Placeholder 2">
            <a:extLst>
              <a:ext uri="{FF2B5EF4-FFF2-40B4-BE49-F238E27FC236}">
                <a16:creationId xmlns:a16="http://schemas.microsoft.com/office/drawing/2014/main" id="{069454B4-347A-4BCC-AE22-E564A29E8F6F}"/>
              </a:ext>
            </a:extLst>
          </p:cNvPr>
          <p:cNvSpPr txBox="1">
            <a:spLocks/>
          </p:cNvSpPr>
          <p:nvPr/>
        </p:nvSpPr>
        <p:spPr>
          <a:xfrm>
            <a:off x="108631" y="5246191"/>
            <a:ext cx="1558243" cy="12509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800" b="1" dirty="0"/>
              <a:t>Entire transcriptome</a:t>
            </a:r>
          </a:p>
        </p:txBody>
      </p:sp>
      <p:sp>
        <p:nvSpPr>
          <p:cNvPr id="6" name="TextBox 5">
            <a:extLst>
              <a:ext uri="{FF2B5EF4-FFF2-40B4-BE49-F238E27FC236}">
                <a16:creationId xmlns:a16="http://schemas.microsoft.com/office/drawing/2014/main" id="{36255683-D47E-4E28-AD76-23ACA36A979D}"/>
              </a:ext>
            </a:extLst>
          </p:cNvPr>
          <p:cNvSpPr txBox="1"/>
          <p:nvPr/>
        </p:nvSpPr>
        <p:spPr>
          <a:xfrm>
            <a:off x="1807534" y="1208919"/>
            <a:ext cx="1535741" cy="646331"/>
          </a:xfrm>
          <a:prstGeom prst="rect">
            <a:avLst/>
          </a:prstGeom>
          <a:noFill/>
        </p:spPr>
        <p:txBody>
          <a:bodyPr wrap="square" rtlCol="0">
            <a:spAutoFit/>
          </a:bodyPr>
          <a:lstStyle/>
          <a:p>
            <a:r>
              <a:rPr lang="en-US" b="1" i="1" dirty="0"/>
              <a:t>Interplay IL-6 and IL-1</a:t>
            </a:r>
            <a:r>
              <a:rPr lang="el-GR" b="1" i="1" dirty="0">
                <a:latin typeface="Arial" panose="020B0604020202020204" pitchFamily="34" charset="0"/>
                <a:cs typeface="Arial" panose="020B0604020202020204" pitchFamily="34" charset="0"/>
              </a:rPr>
              <a:t>β</a:t>
            </a:r>
            <a:endParaRPr lang="en-US" b="1" i="1"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2F5CB9E7-67D7-48E0-92B6-C8D45FA41AED}"/>
              </a:ext>
            </a:extLst>
          </p:cNvPr>
          <p:cNvSpPr/>
          <p:nvPr/>
        </p:nvSpPr>
        <p:spPr>
          <a:xfrm>
            <a:off x="4505325" y="2247900"/>
            <a:ext cx="1019175" cy="847725"/>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778525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0A699A-6AC5-481C-89D5-76466933A608}"/>
              </a:ext>
            </a:extLst>
          </p:cNvPr>
          <p:cNvPicPr>
            <a:picLocks noChangeAspect="1"/>
          </p:cNvPicPr>
          <p:nvPr/>
        </p:nvPicPr>
        <p:blipFill rotWithShape="1">
          <a:blip r:embed="rId2"/>
          <a:srcRect l="6543" r="4468" b="50081"/>
          <a:stretch/>
        </p:blipFill>
        <p:spPr>
          <a:xfrm>
            <a:off x="116841" y="2175004"/>
            <a:ext cx="4162962" cy="3085864"/>
          </a:xfrm>
          <a:prstGeom prst="rect">
            <a:avLst/>
          </a:prstGeom>
        </p:spPr>
      </p:pic>
      <p:sp>
        <p:nvSpPr>
          <p:cNvPr id="5" name="Title 1">
            <a:extLst>
              <a:ext uri="{FF2B5EF4-FFF2-40B4-BE49-F238E27FC236}">
                <a16:creationId xmlns:a16="http://schemas.microsoft.com/office/drawing/2014/main" id="{7710DB7F-0FFC-4626-9998-5FA751D39427}"/>
              </a:ext>
            </a:extLst>
          </p:cNvPr>
          <p:cNvSpPr txBox="1">
            <a:spLocks/>
          </p:cNvSpPr>
          <p:nvPr/>
        </p:nvSpPr>
        <p:spPr>
          <a:xfrm>
            <a:off x="250190" y="0"/>
            <a:ext cx="8421329" cy="1069331"/>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Plasma cytokine levels of IL-10 and TNF</a:t>
            </a:r>
            <a:r>
              <a:rPr lang="el-GR" sz="3600" b="1" dirty="0">
                <a:solidFill>
                  <a:schemeClr val="bg1"/>
                </a:solidFill>
                <a:effectLst>
                  <a:outerShdw blurRad="38100" dist="38100" dir="2700000" algn="tl">
                    <a:srgbClr val="000000">
                      <a:alpha val="43137"/>
                    </a:srgbClr>
                  </a:outerShdw>
                </a:effectLst>
              </a:rPr>
              <a:t>α</a:t>
            </a:r>
            <a:r>
              <a:rPr lang="en-US" sz="3600" b="1" dirty="0">
                <a:solidFill>
                  <a:schemeClr val="bg1"/>
                </a:solidFill>
                <a:effectLst>
                  <a:outerShdw blurRad="38100" dist="38100" dir="2700000" algn="tl">
                    <a:srgbClr val="000000">
                      <a:alpha val="43137"/>
                    </a:srgbClr>
                  </a:outerShdw>
                </a:effectLst>
              </a:rPr>
              <a:t> were inversely correlated with HIV usRNA</a:t>
            </a:r>
            <a:endParaRPr lang="en-US" sz="2900" b="1" dirty="0">
              <a:solidFill>
                <a:srgbClr val="FFFF00"/>
              </a:solidFill>
              <a:effectLst>
                <a:outerShdw blurRad="38100" dist="38100" dir="2700000" algn="tl">
                  <a:srgbClr val="000000">
                    <a:alpha val="43137"/>
                  </a:srgbClr>
                </a:outerShdw>
              </a:effectLst>
            </a:endParaRPr>
          </a:p>
        </p:txBody>
      </p:sp>
      <p:cxnSp>
        <p:nvCxnSpPr>
          <p:cNvPr id="6" name="Straight Connector 5">
            <a:extLst>
              <a:ext uri="{FF2B5EF4-FFF2-40B4-BE49-F238E27FC236}">
                <a16:creationId xmlns:a16="http://schemas.microsoft.com/office/drawing/2014/main" id="{B3308BCC-BD5B-490E-AE8B-F56657BD2495}"/>
              </a:ext>
            </a:extLst>
          </p:cNvPr>
          <p:cNvCxnSpPr/>
          <p:nvPr/>
        </p:nvCxnSpPr>
        <p:spPr>
          <a:xfrm>
            <a:off x="250190" y="1034497"/>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7" name="Picture 6">
            <a:extLst>
              <a:ext uri="{FF2B5EF4-FFF2-40B4-BE49-F238E27FC236}">
                <a16:creationId xmlns:a16="http://schemas.microsoft.com/office/drawing/2014/main" id="{B48123AA-A2B8-4C7D-AD7E-E57A29A7609B}"/>
              </a:ext>
            </a:extLst>
          </p:cNvPr>
          <p:cNvPicPr>
            <a:picLocks noChangeAspect="1"/>
          </p:cNvPicPr>
          <p:nvPr/>
        </p:nvPicPr>
        <p:blipFill rotWithShape="1">
          <a:blip r:embed="rId3"/>
          <a:srcRect t="49518"/>
          <a:stretch/>
        </p:blipFill>
        <p:spPr>
          <a:xfrm>
            <a:off x="4402133" y="2175004"/>
            <a:ext cx="4625026" cy="3085858"/>
          </a:xfrm>
          <a:prstGeom prst="rect">
            <a:avLst/>
          </a:prstGeom>
        </p:spPr>
      </p:pic>
      <p:sp>
        <p:nvSpPr>
          <p:cNvPr id="8" name="TextBox 7">
            <a:extLst>
              <a:ext uri="{FF2B5EF4-FFF2-40B4-BE49-F238E27FC236}">
                <a16:creationId xmlns:a16="http://schemas.microsoft.com/office/drawing/2014/main" id="{A8AD8901-8297-4119-BA04-923BF79C3BAA}"/>
              </a:ext>
            </a:extLst>
          </p:cNvPr>
          <p:cNvSpPr txBox="1"/>
          <p:nvPr/>
        </p:nvSpPr>
        <p:spPr>
          <a:xfrm>
            <a:off x="3009901" y="5368988"/>
            <a:ext cx="4625026" cy="369332"/>
          </a:xfrm>
          <a:prstGeom prst="rect">
            <a:avLst/>
          </a:prstGeom>
          <a:noFill/>
        </p:spPr>
        <p:txBody>
          <a:bodyPr wrap="square" rtlCol="0">
            <a:spAutoFit/>
          </a:bodyPr>
          <a:lstStyle/>
          <a:p>
            <a:r>
              <a:rPr lang="en-US" b="1" dirty="0">
                <a:solidFill>
                  <a:schemeClr val="bg1"/>
                </a:solidFill>
              </a:rPr>
              <a:t>HIV unspliced RNA (usRNA)</a:t>
            </a:r>
          </a:p>
        </p:txBody>
      </p:sp>
      <p:cxnSp>
        <p:nvCxnSpPr>
          <p:cNvPr id="10" name="Straight Arrow Connector 9">
            <a:extLst>
              <a:ext uri="{FF2B5EF4-FFF2-40B4-BE49-F238E27FC236}">
                <a16:creationId xmlns:a16="http://schemas.microsoft.com/office/drawing/2014/main" id="{89D34F83-692A-43EB-9A4B-545A4071C09C}"/>
              </a:ext>
            </a:extLst>
          </p:cNvPr>
          <p:cNvCxnSpPr/>
          <p:nvPr/>
        </p:nvCxnSpPr>
        <p:spPr>
          <a:xfrm>
            <a:off x="88267" y="5344104"/>
            <a:ext cx="8779509" cy="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9DBB458-0D4B-4E8E-A792-C1B0BFF248F1}"/>
              </a:ext>
            </a:extLst>
          </p:cNvPr>
          <p:cNvSpPr txBox="1"/>
          <p:nvPr/>
        </p:nvSpPr>
        <p:spPr>
          <a:xfrm>
            <a:off x="571500" y="2129100"/>
            <a:ext cx="1241328" cy="369332"/>
          </a:xfrm>
          <a:prstGeom prst="rect">
            <a:avLst/>
          </a:prstGeom>
          <a:noFill/>
        </p:spPr>
        <p:txBody>
          <a:bodyPr wrap="square" rtlCol="0">
            <a:spAutoFit/>
          </a:bodyPr>
          <a:lstStyle/>
          <a:p>
            <a:pPr algn="ctr"/>
            <a:r>
              <a:rPr lang="en-US" b="1" dirty="0">
                <a:solidFill>
                  <a:srgbClr val="004274"/>
                </a:solidFill>
              </a:rPr>
              <a:t>IL-10</a:t>
            </a:r>
          </a:p>
        </p:txBody>
      </p:sp>
      <p:sp>
        <p:nvSpPr>
          <p:cNvPr id="12" name="TextBox 11">
            <a:extLst>
              <a:ext uri="{FF2B5EF4-FFF2-40B4-BE49-F238E27FC236}">
                <a16:creationId xmlns:a16="http://schemas.microsoft.com/office/drawing/2014/main" id="{17276AC8-0190-4BE4-8123-0930DC4A4C5C}"/>
              </a:ext>
            </a:extLst>
          </p:cNvPr>
          <p:cNvSpPr txBox="1"/>
          <p:nvPr/>
        </p:nvSpPr>
        <p:spPr>
          <a:xfrm>
            <a:off x="2766265" y="2129100"/>
            <a:ext cx="1241328" cy="369332"/>
          </a:xfrm>
          <a:prstGeom prst="rect">
            <a:avLst/>
          </a:prstGeom>
          <a:noFill/>
        </p:spPr>
        <p:txBody>
          <a:bodyPr wrap="square" rtlCol="0">
            <a:spAutoFit/>
          </a:bodyPr>
          <a:lstStyle/>
          <a:p>
            <a:pPr algn="ctr"/>
            <a:r>
              <a:rPr lang="en-US" b="1" dirty="0">
                <a:solidFill>
                  <a:srgbClr val="004274"/>
                </a:solidFill>
              </a:rPr>
              <a:t>TNF-</a:t>
            </a:r>
            <a:r>
              <a:rPr lang="el-GR" b="1" dirty="0">
                <a:solidFill>
                  <a:srgbClr val="004274"/>
                </a:solidFill>
              </a:rPr>
              <a:t>α</a:t>
            </a:r>
            <a:endParaRPr lang="en-US" b="1" dirty="0">
              <a:solidFill>
                <a:srgbClr val="004274"/>
              </a:solidFill>
            </a:endParaRPr>
          </a:p>
        </p:txBody>
      </p:sp>
      <p:sp>
        <p:nvSpPr>
          <p:cNvPr id="13" name="TextBox 12">
            <a:extLst>
              <a:ext uri="{FF2B5EF4-FFF2-40B4-BE49-F238E27FC236}">
                <a16:creationId xmlns:a16="http://schemas.microsoft.com/office/drawing/2014/main" id="{96FECD71-131E-43BB-B324-8D9A2D54DAFF}"/>
              </a:ext>
            </a:extLst>
          </p:cNvPr>
          <p:cNvSpPr txBox="1"/>
          <p:nvPr/>
        </p:nvSpPr>
        <p:spPr>
          <a:xfrm>
            <a:off x="571500" y="3550620"/>
            <a:ext cx="1241328" cy="369332"/>
          </a:xfrm>
          <a:prstGeom prst="rect">
            <a:avLst/>
          </a:prstGeom>
          <a:noFill/>
        </p:spPr>
        <p:txBody>
          <a:bodyPr wrap="square" rtlCol="0">
            <a:spAutoFit/>
          </a:bodyPr>
          <a:lstStyle/>
          <a:p>
            <a:pPr algn="ctr"/>
            <a:r>
              <a:rPr lang="en-US" b="1" dirty="0">
                <a:solidFill>
                  <a:srgbClr val="004274"/>
                </a:solidFill>
              </a:rPr>
              <a:t>IL-1</a:t>
            </a:r>
            <a:r>
              <a:rPr lang="el-GR" b="1" dirty="0">
                <a:solidFill>
                  <a:srgbClr val="004274"/>
                </a:solidFill>
              </a:rPr>
              <a:t>β</a:t>
            </a:r>
            <a:endParaRPr lang="en-US" b="1" dirty="0">
              <a:solidFill>
                <a:srgbClr val="004274"/>
              </a:solidFill>
            </a:endParaRPr>
          </a:p>
        </p:txBody>
      </p:sp>
      <p:sp>
        <p:nvSpPr>
          <p:cNvPr id="14" name="TextBox 13">
            <a:extLst>
              <a:ext uri="{FF2B5EF4-FFF2-40B4-BE49-F238E27FC236}">
                <a16:creationId xmlns:a16="http://schemas.microsoft.com/office/drawing/2014/main" id="{B462DD35-BF04-4F09-82F1-5D740E499C7F}"/>
              </a:ext>
            </a:extLst>
          </p:cNvPr>
          <p:cNvSpPr txBox="1"/>
          <p:nvPr/>
        </p:nvSpPr>
        <p:spPr>
          <a:xfrm>
            <a:off x="2766265" y="3550620"/>
            <a:ext cx="1241328" cy="369332"/>
          </a:xfrm>
          <a:prstGeom prst="rect">
            <a:avLst/>
          </a:prstGeom>
          <a:noFill/>
        </p:spPr>
        <p:txBody>
          <a:bodyPr wrap="square" rtlCol="0">
            <a:spAutoFit/>
          </a:bodyPr>
          <a:lstStyle/>
          <a:p>
            <a:pPr algn="ctr"/>
            <a:r>
              <a:rPr lang="en-US" b="1" dirty="0">
                <a:solidFill>
                  <a:srgbClr val="004274"/>
                </a:solidFill>
              </a:rPr>
              <a:t>G-CSF</a:t>
            </a:r>
          </a:p>
        </p:txBody>
      </p:sp>
      <p:sp>
        <p:nvSpPr>
          <p:cNvPr id="15" name="TextBox 14">
            <a:extLst>
              <a:ext uri="{FF2B5EF4-FFF2-40B4-BE49-F238E27FC236}">
                <a16:creationId xmlns:a16="http://schemas.microsoft.com/office/drawing/2014/main" id="{8FD7B5C4-8E77-40F5-813F-46FCD95E67C1}"/>
              </a:ext>
            </a:extLst>
          </p:cNvPr>
          <p:cNvSpPr txBox="1"/>
          <p:nvPr/>
        </p:nvSpPr>
        <p:spPr>
          <a:xfrm>
            <a:off x="5027138" y="2129100"/>
            <a:ext cx="1673480" cy="369332"/>
          </a:xfrm>
          <a:prstGeom prst="rect">
            <a:avLst/>
          </a:prstGeom>
          <a:noFill/>
        </p:spPr>
        <p:txBody>
          <a:bodyPr wrap="square" rtlCol="0">
            <a:spAutoFit/>
          </a:bodyPr>
          <a:lstStyle/>
          <a:p>
            <a:pPr algn="ctr"/>
            <a:r>
              <a:rPr lang="en-US" b="1" dirty="0">
                <a:solidFill>
                  <a:srgbClr val="004274"/>
                </a:solidFill>
              </a:rPr>
              <a:t>IP-10 (CXCL10)</a:t>
            </a:r>
          </a:p>
        </p:txBody>
      </p:sp>
      <p:sp>
        <p:nvSpPr>
          <p:cNvPr id="16" name="TextBox 15">
            <a:extLst>
              <a:ext uri="{FF2B5EF4-FFF2-40B4-BE49-F238E27FC236}">
                <a16:creationId xmlns:a16="http://schemas.microsoft.com/office/drawing/2014/main" id="{71999AC5-76DA-4C59-A7EE-B2F0D1C9207C}"/>
              </a:ext>
            </a:extLst>
          </p:cNvPr>
          <p:cNvSpPr txBox="1"/>
          <p:nvPr/>
        </p:nvSpPr>
        <p:spPr>
          <a:xfrm>
            <a:off x="7305137" y="2129100"/>
            <a:ext cx="1241328" cy="369332"/>
          </a:xfrm>
          <a:prstGeom prst="rect">
            <a:avLst/>
          </a:prstGeom>
          <a:noFill/>
        </p:spPr>
        <p:txBody>
          <a:bodyPr wrap="square" rtlCol="0">
            <a:spAutoFit/>
          </a:bodyPr>
          <a:lstStyle/>
          <a:p>
            <a:pPr algn="ctr"/>
            <a:r>
              <a:rPr lang="en-US" b="1" dirty="0">
                <a:solidFill>
                  <a:srgbClr val="004274"/>
                </a:solidFill>
              </a:rPr>
              <a:t>TNFAIP5</a:t>
            </a:r>
          </a:p>
        </p:txBody>
      </p:sp>
      <p:sp>
        <p:nvSpPr>
          <p:cNvPr id="17" name="TextBox 16">
            <a:extLst>
              <a:ext uri="{FF2B5EF4-FFF2-40B4-BE49-F238E27FC236}">
                <a16:creationId xmlns:a16="http://schemas.microsoft.com/office/drawing/2014/main" id="{DBFC3D0D-7E40-4C66-8FBE-90D7D846D3E3}"/>
              </a:ext>
            </a:extLst>
          </p:cNvPr>
          <p:cNvSpPr txBox="1"/>
          <p:nvPr/>
        </p:nvSpPr>
        <p:spPr>
          <a:xfrm>
            <a:off x="5150963" y="3474420"/>
            <a:ext cx="1241328" cy="369332"/>
          </a:xfrm>
          <a:prstGeom prst="rect">
            <a:avLst/>
          </a:prstGeom>
          <a:noFill/>
        </p:spPr>
        <p:txBody>
          <a:bodyPr wrap="square" rtlCol="0">
            <a:spAutoFit/>
          </a:bodyPr>
          <a:lstStyle/>
          <a:p>
            <a:pPr algn="ctr"/>
            <a:r>
              <a:rPr lang="en-US" b="1" dirty="0">
                <a:solidFill>
                  <a:srgbClr val="004274"/>
                </a:solidFill>
              </a:rPr>
              <a:t>sTLR4</a:t>
            </a:r>
          </a:p>
        </p:txBody>
      </p:sp>
      <p:sp>
        <p:nvSpPr>
          <p:cNvPr id="18" name="TextBox 17">
            <a:extLst>
              <a:ext uri="{FF2B5EF4-FFF2-40B4-BE49-F238E27FC236}">
                <a16:creationId xmlns:a16="http://schemas.microsoft.com/office/drawing/2014/main" id="{B118ECDE-210B-4350-AA52-C1E7E194CD26}"/>
              </a:ext>
            </a:extLst>
          </p:cNvPr>
          <p:cNvSpPr txBox="1"/>
          <p:nvPr/>
        </p:nvSpPr>
        <p:spPr>
          <a:xfrm>
            <a:off x="0" y="5669598"/>
            <a:ext cx="4625026" cy="369332"/>
          </a:xfrm>
          <a:prstGeom prst="rect">
            <a:avLst/>
          </a:prstGeom>
          <a:noFill/>
        </p:spPr>
        <p:txBody>
          <a:bodyPr wrap="square" rtlCol="0">
            <a:spAutoFit/>
          </a:bodyPr>
          <a:lstStyle/>
          <a:p>
            <a:r>
              <a:rPr lang="en-US" b="1" dirty="0">
                <a:solidFill>
                  <a:schemeClr val="bg1"/>
                </a:solidFill>
              </a:rPr>
              <a:t>(IL-</a:t>
            </a:r>
            <a:r>
              <a:rPr lang="el-GR" b="1" dirty="0">
                <a:solidFill>
                  <a:schemeClr val="bg1"/>
                </a:solidFill>
              </a:rPr>
              <a:t>1α</a:t>
            </a:r>
            <a:r>
              <a:rPr lang="en-US" b="1" dirty="0">
                <a:solidFill>
                  <a:schemeClr val="bg1"/>
                </a:solidFill>
              </a:rPr>
              <a:t> levels were below limit of detection)</a:t>
            </a:r>
          </a:p>
        </p:txBody>
      </p:sp>
      <p:sp>
        <p:nvSpPr>
          <p:cNvPr id="19" name="TextBox 18">
            <a:extLst>
              <a:ext uri="{FF2B5EF4-FFF2-40B4-BE49-F238E27FC236}">
                <a16:creationId xmlns:a16="http://schemas.microsoft.com/office/drawing/2014/main" id="{8A023955-22DA-4703-92DD-02CD55CF7FB4}"/>
              </a:ext>
            </a:extLst>
          </p:cNvPr>
          <p:cNvSpPr txBox="1"/>
          <p:nvPr/>
        </p:nvSpPr>
        <p:spPr>
          <a:xfrm>
            <a:off x="116840" y="1546175"/>
            <a:ext cx="8910319" cy="646331"/>
          </a:xfrm>
          <a:prstGeom prst="rect">
            <a:avLst/>
          </a:prstGeom>
          <a:noFill/>
        </p:spPr>
        <p:txBody>
          <a:bodyPr wrap="square" rtlCol="0">
            <a:spAutoFit/>
          </a:bodyPr>
          <a:lstStyle/>
          <a:p>
            <a:r>
              <a:rPr lang="en-US" b="1" dirty="0">
                <a:solidFill>
                  <a:schemeClr val="bg1"/>
                </a:solidFill>
              </a:rPr>
              <a:t>In 175 out of 191 participants, we measured 7 plasma cytokines by high sensitive Multiplex Scale Discovery (MSD) assays  </a:t>
            </a:r>
          </a:p>
        </p:txBody>
      </p:sp>
      <p:sp>
        <p:nvSpPr>
          <p:cNvPr id="20" name="Rectangle 19">
            <a:extLst>
              <a:ext uri="{FF2B5EF4-FFF2-40B4-BE49-F238E27FC236}">
                <a16:creationId xmlns:a16="http://schemas.microsoft.com/office/drawing/2014/main" id="{D5CE5DB5-82FD-4814-AE00-05DD013F3773}"/>
              </a:ext>
            </a:extLst>
          </p:cNvPr>
          <p:cNvSpPr/>
          <p:nvPr/>
        </p:nvSpPr>
        <p:spPr>
          <a:xfrm>
            <a:off x="1476375" y="1069331"/>
            <a:ext cx="6105525" cy="510331"/>
          </a:xfrm>
          <a:prstGeom prst="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1E2A5349-3C7C-4B44-BE68-CCCB2671D7A3}"/>
              </a:ext>
            </a:extLst>
          </p:cNvPr>
          <p:cNvSpPr txBox="1"/>
          <p:nvPr/>
        </p:nvSpPr>
        <p:spPr>
          <a:xfrm>
            <a:off x="3192145" y="1044448"/>
            <a:ext cx="4171950" cy="523220"/>
          </a:xfrm>
          <a:prstGeom prst="rect">
            <a:avLst/>
          </a:prstGeom>
          <a:noFill/>
        </p:spPr>
        <p:txBody>
          <a:bodyPr wrap="square" rtlCol="0">
            <a:spAutoFit/>
          </a:bodyPr>
          <a:lstStyle/>
          <a:p>
            <a:r>
              <a:rPr lang="en-US" sz="2800" b="1" dirty="0">
                <a:solidFill>
                  <a:schemeClr val="bg1"/>
                </a:solidFill>
              </a:rPr>
              <a:t>Protein Validation </a:t>
            </a:r>
          </a:p>
        </p:txBody>
      </p:sp>
    </p:spTree>
    <p:extLst>
      <p:ext uri="{BB962C8B-B14F-4D97-AF65-F5344CB8AC3E}">
        <p14:creationId xmlns:p14="http://schemas.microsoft.com/office/powerpoint/2010/main" val="15450979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EC2E72-18C2-435D-884B-A593B72FE7B1}"/>
              </a:ext>
            </a:extLst>
          </p:cNvPr>
          <p:cNvPicPr>
            <a:picLocks noChangeAspect="1"/>
          </p:cNvPicPr>
          <p:nvPr/>
        </p:nvPicPr>
        <p:blipFill>
          <a:blip r:embed="rId2"/>
          <a:stretch>
            <a:fillRect/>
          </a:stretch>
        </p:blipFill>
        <p:spPr>
          <a:xfrm>
            <a:off x="2619375" y="1210057"/>
            <a:ext cx="4200525" cy="3833430"/>
          </a:xfrm>
          <a:prstGeom prst="rect">
            <a:avLst/>
          </a:prstGeom>
        </p:spPr>
      </p:pic>
      <p:sp>
        <p:nvSpPr>
          <p:cNvPr id="5" name="Title 1">
            <a:extLst>
              <a:ext uri="{FF2B5EF4-FFF2-40B4-BE49-F238E27FC236}">
                <a16:creationId xmlns:a16="http://schemas.microsoft.com/office/drawing/2014/main" id="{582359D6-D1FE-4A55-86A6-3CBEA75023C8}"/>
              </a:ext>
            </a:extLst>
          </p:cNvPr>
          <p:cNvSpPr txBox="1">
            <a:spLocks/>
          </p:cNvSpPr>
          <p:nvPr/>
        </p:nvSpPr>
        <p:spPr>
          <a:xfrm>
            <a:off x="250190" y="0"/>
            <a:ext cx="8421329" cy="1069331"/>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Plasma cytokine levels of IL-10 were inversely correlated with HIV total DNA (reservoir size)</a:t>
            </a:r>
            <a:endParaRPr lang="en-US" sz="2900" b="1" dirty="0">
              <a:solidFill>
                <a:srgbClr val="FFFF00"/>
              </a:solidFill>
              <a:effectLst>
                <a:outerShdw blurRad="38100" dist="38100" dir="2700000" algn="tl">
                  <a:srgbClr val="000000">
                    <a:alpha val="43137"/>
                  </a:srgbClr>
                </a:outerShdw>
              </a:effectLst>
            </a:endParaRPr>
          </a:p>
        </p:txBody>
      </p:sp>
      <p:cxnSp>
        <p:nvCxnSpPr>
          <p:cNvPr id="6" name="Straight Connector 5">
            <a:extLst>
              <a:ext uri="{FF2B5EF4-FFF2-40B4-BE49-F238E27FC236}">
                <a16:creationId xmlns:a16="http://schemas.microsoft.com/office/drawing/2014/main" id="{2BB825D5-E813-476F-99B3-38FC06992092}"/>
              </a:ext>
            </a:extLst>
          </p:cNvPr>
          <p:cNvCxnSpPr/>
          <p:nvPr/>
        </p:nvCxnSpPr>
        <p:spPr>
          <a:xfrm>
            <a:off x="250190" y="1034497"/>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
        <p:nvSpPr>
          <p:cNvPr id="7" name="TextBox 6">
            <a:extLst>
              <a:ext uri="{FF2B5EF4-FFF2-40B4-BE49-F238E27FC236}">
                <a16:creationId xmlns:a16="http://schemas.microsoft.com/office/drawing/2014/main" id="{AC5DCFD9-F0B6-458D-AD4C-ACEA505B7336}"/>
              </a:ext>
            </a:extLst>
          </p:cNvPr>
          <p:cNvSpPr txBox="1"/>
          <p:nvPr/>
        </p:nvSpPr>
        <p:spPr>
          <a:xfrm>
            <a:off x="264477" y="5184213"/>
            <a:ext cx="8910319" cy="646331"/>
          </a:xfrm>
          <a:prstGeom prst="rect">
            <a:avLst/>
          </a:prstGeom>
          <a:noFill/>
        </p:spPr>
        <p:txBody>
          <a:bodyPr wrap="square" rtlCol="0">
            <a:spAutoFit/>
          </a:bodyPr>
          <a:lstStyle/>
          <a:p>
            <a:r>
              <a:rPr lang="en-US" b="1" dirty="0">
                <a:solidFill>
                  <a:schemeClr val="bg1"/>
                </a:solidFill>
              </a:rPr>
              <a:t>Rest of the other plasma cytokines (TNF-</a:t>
            </a:r>
            <a:r>
              <a:rPr lang="el-GR" b="1" dirty="0">
                <a:solidFill>
                  <a:schemeClr val="bg1"/>
                </a:solidFill>
              </a:rPr>
              <a:t>α</a:t>
            </a:r>
            <a:r>
              <a:rPr lang="en-US" b="1" dirty="0">
                <a:solidFill>
                  <a:schemeClr val="bg1"/>
                </a:solidFill>
              </a:rPr>
              <a:t>, IL-1</a:t>
            </a:r>
            <a:r>
              <a:rPr lang="el-GR" b="1" dirty="0">
                <a:solidFill>
                  <a:schemeClr val="bg1"/>
                </a:solidFill>
              </a:rPr>
              <a:t>β</a:t>
            </a:r>
            <a:r>
              <a:rPr lang="en-US" b="1" dirty="0">
                <a:solidFill>
                  <a:schemeClr val="bg1"/>
                </a:solidFill>
              </a:rPr>
              <a:t>, G-CSF, IP-10, TNFAIP5 and sTLR4) were not significantly correlated with the size of the HIV reservoir.</a:t>
            </a:r>
          </a:p>
        </p:txBody>
      </p:sp>
    </p:spTree>
    <p:extLst>
      <p:ext uri="{BB962C8B-B14F-4D97-AF65-F5344CB8AC3E}">
        <p14:creationId xmlns:p14="http://schemas.microsoft.com/office/powerpoint/2010/main" val="1680874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371FCDFF-2871-40B2-B87E-15367597F39C}"/>
              </a:ext>
            </a:extLst>
          </p:cNvPr>
          <p:cNvSpPr txBox="1">
            <a:spLocks noChangeArrowheads="1"/>
          </p:cNvSpPr>
          <p:nvPr/>
        </p:nvSpPr>
        <p:spPr bwMode="auto">
          <a:xfrm>
            <a:off x="0" y="438275"/>
            <a:ext cx="9144000" cy="646331"/>
          </a:xfrm>
          <a:prstGeom prst="rect">
            <a:avLst/>
          </a:prstGeom>
          <a:solidFill>
            <a:srgbClr val="000066"/>
          </a:solidFill>
          <a:ln w="9525" algn="ctr">
            <a:noFill/>
            <a:miter lim="800000"/>
            <a:headEnd/>
            <a:tailEnd/>
          </a:ln>
          <a:effectLst/>
        </p:spPr>
        <p:txBody>
          <a:bodyPr>
            <a:spAutoFit/>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My Research Interests</a:t>
            </a:r>
          </a:p>
        </p:txBody>
      </p:sp>
      <p:sp>
        <p:nvSpPr>
          <p:cNvPr id="4" name="Content Placeholder 2">
            <a:extLst>
              <a:ext uri="{FF2B5EF4-FFF2-40B4-BE49-F238E27FC236}">
                <a16:creationId xmlns:a16="http://schemas.microsoft.com/office/drawing/2014/main" id="{52700329-3C6A-AE77-23AF-9AC56783DC9F}"/>
              </a:ext>
            </a:extLst>
          </p:cNvPr>
          <p:cNvSpPr txBox="1">
            <a:spLocks/>
          </p:cNvSpPr>
          <p:nvPr/>
        </p:nvSpPr>
        <p:spPr>
          <a:xfrm>
            <a:off x="372575" y="1255934"/>
            <a:ext cx="8398849"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None/>
              <a:tabLst/>
              <a:defRPr/>
            </a:pP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2)  HIV-associated comorbidities. </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What are the mechanisms of HIV-associated chronic inflammation? What triggers it? Are all ART drugs equally responsible?</a:t>
            </a: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 </a:t>
            </a:r>
            <a:endParaRPr lang="en-US" sz="2800" dirty="0">
              <a:solidFill>
                <a:srgbClr val="09356B"/>
              </a:solidFill>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06C38D32-6276-BAFB-8B1D-D9FBB8BA1F2D}"/>
              </a:ext>
            </a:extLst>
          </p:cNvPr>
          <p:cNvPicPr>
            <a:picLocks noChangeAspect="1"/>
          </p:cNvPicPr>
          <p:nvPr/>
        </p:nvPicPr>
        <p:blipFill>
          <a:blip r:embed="rId3"/>
          <a:stretch>
            <a:fillRect/>
          </a:stretch>
        </p:blipFill>
        <p:spPr>
          <a:xfrm>
            <a:off x="2584710" y="2554744"/>
            <a:ext cx="5944150" cy="3989672"/>
          </a:xfrm>
          <a:prstGeom prst="rect">
            <a:avLst/>
          </a:prstGeom>
        </p:spPr>
      </p:pic>
      <p:sp>
        <p:nvSpPr>
          <p:cNvPr id="6" name="TextBox 5">
            <a:extLst>
              <a:ext uri="{FF2B5EF4-FFF2-40B4-BE49-F238E27FC236}">
                <a16:creationId xmlns:a16="http://schemas.microsoft.com/office/drawing/2014/main" id="{2867E4FB-2BA7-EEB9-CEB9-C30E9DD8AACD}"/>
              </a:ext>
            </a:extLst>
          </p:cNvPr>
          <p:cNvSpPr txBox="1"/>
          <p:nvPr/>
        </p:nvSpPr>
        <p:spPr>
          <a:xfrm>
            <a:off x="239026" y="4455622"/>
            <a:ext cx="2103120" cy="1231106"/>
          </a:xfrm>
          <a:prstGeom prst="rect">
            <a:avLst/>
          </a:prstGeom>
          <a:noFill/>
        </p:spPr>
        <p:txBody>
          <a:bodyPr wrap="square" lIns="0" tIns="0" rIns="0" bIns="0" rtlCol="0">
            <a:spAutoFit/>
          </a:bodyPr>
          <a:lstStyle/>
          <a:p>
            <a:pPr>
              <a:spcBef>
                <a:spcPts val="400"/>
              </a:spcBef>
              <a:buClr>
                <a:schemeClr val="tx1"/>
              </a:buClr>
              <a:buSzPct val="85000"/>
            </a:pPr>
            <a:r>
              <a:rPr lang="en-US" sz="2000" b="1" i="1" dirty="0"/>
              <a:t>Cells in yellow have heightened immunological activity</a:t>
            </a:r>
          </a:p>
        </p:txBody>
      </p:sp>
      <p:cxnSp>
        <p:nvCxnSpPr>
          <p:cNvPr id="8" name="Straight Arrow Connector 7">
            <a:extLst>
              <a:ext uri="{FF2B5EF4-FFF2-40B4-BE49-F238E27FC236}">
                <a16:creationId xmlns:a16="http://schemas.microsoft.com/office/drawing/2014/main" id="{55D55CBA-9B95-9BAC-9665-23EAD574A9B9}"/>
              </a:ext>
            </a:extLst>
          </p:cNvPr>
          <p:cNvCxnSpPr/>
          <p:nvPr/>
        </p:nvCxnSpPr>
        <p:spPr>
          <a:xfrm flipV="1">
            <a:off x="2169622" y="3765665"/>
            <a:ext cx="1895302" cy="822960"/>
          </a:xfrm>
          <a:prstGeom prst="straightConnector1">
            <a:avLst/>
          </a:prstGeom>
          <a:ln w="53975">
            <a:solidFill>
              <a:srgbClr val="FFC000"/>
            </a:solidFill>
            <a:tailEnd type="triangle"/>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30DE9F7A-06BE-4A2F-294F-AED160A020A6}"/>
              </a:ext>
            </a:extLst>
          </p:cNvPr>
          <p:cNvPicPr>
            <a:picLocks noChangeAspect="1"/>
          </p:cNvPicPr>
          <p:nvPr/>
        </p:nvPicPr>
        <p:blipFill>
          <a:blip r:embed="rId4"/>
          <a:stretch>
            <a:fillRect/>
          </a:stretch>
        </p:blipFill>
        <p:spPr>
          <a:xfrm>
            <a:off x="187916" y="2923178"/>
            <a:ext cx="2260936" cy="1187466"/>
          </a:xfrm>
          <a:prstGeom prst="rect">
            <a:avLst/>
          </a:prstGeom>
        </p:spPr>
      </p:pic>
    </p:spTree>
    <p:extLst>
      <p:ext uri="{BB962C8B-B14F-4D97-AF65-F5344CB8AC3E}">
        <p14:creationId xmlns:p14="http://schemas.microsoft.com/office/powerpoint/2010/main" val="237900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82359D6-D1FE-4A55-86A6-3CBEA75023C8}"/>
              </a:ext>
            </a:extLst>
          </p:cNvPr>
          <p:cNvSpPr txBox="1">
            <a:spLocks/>
          </p:cNvSpPr>
          <p:nvPr/>
        </p:nvSpPr>
        <p:spPr>
          <a:xfrm>
            <a:off x="250190" y="0"/>
            <a:ext cx="8421329" cy="1069331"/>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Intracellular Kir2.1 (</a:t>
            </a:r>
            <a:r>
              <a:rPr lang="en-US" sz="3600" b="1" i="1" dirty="0">
                <a:solidFill>
                  <a:schemeClr val="bg1"/>
                </a:solidFill>
                <a:effectLst>
                  <a:outerShdw blurRad="38100" dist="38100" dir="2700000" algn="tl">
                    <a:srgbClr val="000000">
                      <a:alpha val="43137"/>
                    </a:srgbClr>
                  </a:outerShdw>
                </a:effectLst>
              </a:rPr>
              <a:t>KCNJ2</a:t>
            </a:r>
            <a:r>
              <a:rPr lang="en-US" sz="3600" b="1" dirty="0">
                <a:solidFill>
                  <a:schemeClr val="bg1"/>
                </a:solidFill>
                <a:effectLst>
                  <a:outerShdw blurRad="38100" dist="38100" dir="2700000" algn="tl">
                    <a:srgbClr val="000000">
                      <a:alpha val="43137"/>
                    </a:srgbClr>
                  </a:outerShdw>
                </a:effectLst>
              </a:rPr>
              <a:t>) and connexin 26 (</a:t>
            </a:r>
            <a:r>
              <a:rPr lang="en-US" sz="3600" b="1" i="1" dirty="0">
                <a:solidFill>
                  <a:schemeClr val="bg1"/>
                </a:solidFill>
                <a:effectLst>
                  <a:outerShdw blurRad="38100" dist="38100" dir="2700000" algn="tl">
                    <a:srgbClr val="000000">
                      <a:alpha val="43137"/>
                    </a:srgbClr>
                  </a:outerShdw>
                </a:effectLst>
              </a:rPr>
              <a:t>GJB2) </a:t>
            </a:r>
            <a:r>
              <a:rPr lang="en-US" sz="3600" b="1" dirty="0">
                <a:solidFill>
                  <a:schemeClr val="bg1"/>
                </a:solidFill>
                <a:effectLst>
                  <a:outerShdw blurRad="38100" dist="38100" dir="2700000" algn="tl">
                    <a:srgbClr val="000000">
                      <a:alpha val="43137"/>
                    </a:srgbClr>
                  </a:outerShdw>
                </a:effectLst>
              </a:rPr>
              <a:t>protein levels were not correlated with HIV usRNA</a:t>
            </a:r>
            <a:endParaRPr lang="en-US" sz="2900" b="1" dirty="0">
              <a:solidFill>
                <a:srgbClr val="FFFF00"/>
              </a:solidFill>
              <a:effectLst>
                <a:outerShdw blurRad="38100" dist="38100" dir="2700000" algn="tl">
                  <a:srgbClr val="000000">
                    <a:alpha val="43137"/>
                  </a:srgbClr>
                </a:outerShdw>
              </a:effectLst>
            </a:endParaRPr>
          </a:p>
        </p:txBody>
      </p:sp>
      <p:cxnSp>
        <p:nvCxnSpPr>
          <p:cNvPr id="6" name="Straight Connector 5">
            <a:extLst>
              <a:ext uri="{FF2B5EF4-FFF2-40B4-BE49-F238E27FC236}">
                <a16:creationId xmlns:a16="http://schemas.microsoft.com/office/drawing/2014/main" id="{2BB825D5-E813-476F-99B3-38FC06992092}"/>
              </a:ext>
            </a:extLst>
          </p:cNvPr>
          <p:cNvCxnSpPr/>
          <p:nvPr/>
        </p:nvCxnSpPr>
        <p:spPr>
          <a:xfrm>
            <a:off x="250190" y="1034497"/>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2" name="Picture 1">
            <a:extLst>
              <a:ext uri="{FF2B5EF4-FFF2-40B4-BE49-F238E27FC236}">
                <a16:creationId xmlns:a16="http://schemas.microsoft.com/office/drawing/2014/main" id="{B47744B7-552D-4F7E-A88C-EFA5063F3635}"/>
              </a:ext>
            </a:extLst>
          </p:cNvPr>
          <p:cNvPicPr>
            <a:picLocks noChangeAspect="1"/>
          </p:cNvPicPr>
          <p:nvPr/>
        </p:nvPicPr>
        <p:blipFill rotWithShape="1">
          <a:blip r:embed="rId2"/>
          <a:srcRect b="50278"/>
          <a:stretch/>
        </p:blipFill>
        <p:spPr>
          <a:xfrm>
            <a:off x="1375709" y="1747837"/>
            <a:ext cx="3123245" cy="3409950"/>
          </a:xfrm>
          <a:prstGeom prst="rect">
            <a:avLst/>
          </a:prstGeom>
        </p:spPr>
      </p:pic>
      <p:pic>
        <p:nvPicPr>
          <p:cNvPr id="3" name="Picture 2">
            <a:extLst>
              <a:ext uri="{FF2B5EF4-FFF2-40B4-BE49-F238E27FC236}">
                <a16:creationId xmlns:a16="http://schemas.microsoft.com/office/drawing/2014/main" id="{BB05EDDB-3931-44CC-8E10-AED80B3C686E}"/>
              </a:ext>
            </a:extLst>
          </p:cNvPr>
          <p:cNvPicPr>
            <a:picLocks noChangeAspect="1"/>
          </p:cNvPicPr>
          <p:nvPr/>
        </p:nvPicPr>
        <p:blipFill rotWithShape="1">
          <a:blip r:embed="rId3"/>
          <a:srcRect t="50972"/>
          <a:stretch/>
        </p:blipFill>
        <p:spPr>
          <a:xfrm>
            <a:off x="5065776" y="1747837"/>
            <a:ext cx="3127248" cy="3362325"/>
          </a:xfrm>
          <a:prstGeom prst="rect">
            <a:avLst/>
          </a:prstGeom>
        </p:spPr>
      </p:pic>
      <p:sp>
        <p:nvSpPr>
          <p:cNvPr id="8" name="TextBox 7">
            <a:extLst>
              <a:ext uri="{FF2B5EF4-FFF2-40B4-BE49-F238E27FC236}">
                <a16:creationId xmlns:a16="http://schemas.microsoft.com/office/drawing/2014/main" id="{D92920BC-10AB-4A16-BDEF-C5E51854E2C8}"/>
              </a:ext>
            </a:extLst>
          </p:cNvPr>
          <p:cNvSpPr txBox="1"/>
          <p:nvPr/>
        </p:nvSpPr>
        <p:spPr>
          <a:xfrm>
            <a:off x="2562225" y="1312894"/>
            <a:ext cx="1143000" cy="400110"/>
          </a:xfrm>
          <a:prstGeom prst="rect">
            <a:avLst/>
          </a:prstGeom>
          <a:noFill/>
        </p:spPr>
        <p:txBody>
          <a:bodyPr wrap="square" rtlCol="0">
            <a:spAutoFit/>
          </a:bodyPr>
          <a:lstStyle/>
          <a:p>
            <a:r>
              <a:rPr lang="en-US" sz="2000" b="1" dirty="0">
                <a:solidFill>
                  <a:schemeClr val="bg1"/>
                </a:solidFill>
              </a:rPr>
              <a:t>Kir2.1</a:t>
            </a:r>
          </a:p>
        </p:txBody>
      </p:sp>
      <p:sp>
        <p:nvSpPr>
          <p:cNvPr id="9" name="TextBox 8">
            <a:extLst>
              <a:ext uri="{FF2B5EF4-FFF2-40B4-BE49-F238E27FC236}">
                <a16:creationId xmlns:a16="http://schemas.microsoft.com/office/drawing/2014/main" id="{8E5DDD6F-03BC-4DAA-8EC5-2CCA186B3F18}"/>
              </a:ext>
            </a:extLst>
          </p:cNvPr>
          <p:cNvSpPr txBox="1"/>
          <p:nvPr/>
        </p:nvSpPr>
        <p:spPr>
          <a:xfrm>
            <a:off x="5962650" y="1347727"/>
            <a:ext cx="1548466" cy="400110"/>
          </a:xfrm>
          <a:prstGeom prst="rect">
            <a:avLst/>
          </a:prstGeom>
          <a:noFill/>
        </p:spPr>
        <p:txBody>
          <a:bodyPr wrap="square" rtlCol="0">
            <a:spAutoFit/>
          </a:bodyPr>
          <a:lstStyle/>
          <a:p>
            <a:r>
              <a:rPr lang="en-US" sz="2000" b="1" dirty="0">
                <a:solidFill>
                  <a:schemeClr val="bg1"/>
                </a:solidFill>
              </a:rPr>
              <a:t>Connexin 26</a:t>
            </a:r>
          </a:p>
        </p:txBody>
      </p:sp>
      <p:sp>
        <p:nvSpPr>
          <p:cNvPr id="10" name="TextBox 9">
            <a:extLst>
              <a:ext uri="{FF2B5EF4-FFF2-40B4-BE49-F238E27FC236}">
                <a16:creationId xmlns:a16="http://schemas.microsoft.com/office/drawing/2014/main" id="{F4BFDCBF-1C4F-406F-8DB9-27E3CABBCD57}"/>
              </a:ext>
            </a:extLst>
          </p:cNvPr>
          <p:cNvSpPr txBox="1"/>
          <p:nvPr/>
        </p:nvSpPr>
        <p:spPr>
          <a:xfrm>
            <a:off x="233681" y="5465502"/>
            <a:ext cx="8910319" cy="646331"/>
          </a:xfrm>
          <a:prstGeom prst="rect">
            <a:avLst/>
          </a:prstGeom>
          <a:noFill/>
        </p:spPr>
        <p:txBody>
          <a:bodyPr wrap="square" rtlCol="0">
            <a:spAutoFit/>
          </a:bodyPr>
          <a:lstStyle/>
          <a:p>
            <a:r>
              <a:rPr lang="en-US" b="1" dirty="0">
                <a:solidFill>
                  <a:schemeClr val="bg1"/>
                </a:solidFill>
              </a:rPr>
              <a:t>Only had CD4+ cells from N=40 donors.</a:t>
            </a:r>
          </a:p>
          <a:p>
            <a:endParaRPr lang="en-US" b="1" dirty="0">
              <a:solidFill>
                <a:schemeClr val="bg1"/>
              </a:solidFill>
            </a:endParaRPr>
          </a:p>
        </p:txBody>
      </p:sp>
    </p:spTree>
    <p:extLst>
      <p:ext uri="{BB962C8B-B14F-4D97-AF65-F5344CB8AC3E}">
        <p14:creationId xmlns:p14="http://schemas.microsoft.com/office/powerpoint/2010/main" val="16581774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63769A-E6B4-4885-93A1-BF592C1FA311}"/>
              </a:ext>
            </a:extLst>
          </p:cNvPr>
          <p:cNvPicPr>
            <a:picLocks noChangeAspect="1"/>
          </p:cNvPicPr>
          <p:nvPr/>
        </p:nvPicPr>
        <p:blipFill rotWithShape="1">
          <a:blip r:embed="rId2"/>
          <a:srcRect b="7373"/>
          <a:stretch/>
        </p:blipFill>
        <p:spPr>
          <a:xfrm>
            <a:off x="1223962" y="1003857"/>
            <a:ext cx="7115176" cy="4917427"/>
          </a:xfrm>
          <a:prstGeom prst="rect">
            <a:avLst/>
          </a:prstGeom>
        </p:spPr>
      </p:pic>
      <p:sp>
        <p:nvSpPr>
          <p:cNvPr id="6" name="Title 1">
            <a:extLst>
              <a:ext uri="{FF2B5EF4-FFF2-40B4-BE49-F238E27FC236}">
                <a16:creationId xmlns:a16="http://schemas.microsoft.com/office/drawing/2014/main" id="{1FC38556-DB60-4F2D-8487-2B68832C7350}"/>
              </a:ext>
            </a:extLst>
          </p:cNvPr>
          <p:cNvSpPr txBox="1">
            <a:spLocks/>
          </p:cNvSpPr>
          <p:nvPr/>
        </p:nvSpPr>
        <p:spPr>
          <a:xfrm>
            <a:off x="250190" y="0"/>
            <a:ext cx="8421329" cy="1069331"/>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Proposed Model for HIV Reservoir Activity</a:t>
            </a:r>
          </a:p>
          <a:p>
            <a:r>
              <a:rPr lang="en-US" sz="3600" b="1" dirty="0">
                <a:solidFill>
                  <a:schemeClr val="bg1"/>
                </a:solidFill>
                <a:effectLst>
                  <a:outerShdw blurRad="38100" dist="38100" dir="2700000" algn="tl">
                    <a:srgbClr val="000000">
                      <a:alpha val="43137"/>
                    </a:srgbClr>
                  </a:outerShdw>
                </a:effectLst>
              </a:rPr>
              <a:t> (HIV usRNA)</a:t>
            </a:r>
            <a:endParaRPr lang="en-US" sz="4800" b="1" dirty="0">
              <a:solidFill>
                <a:schemeClr val="bg1"/>
              </a:solidFill>
              <a:effectLst>
                <a:outerShdw blurRad="38100" dist="38100" dir="2700000" algn="tl">
                  <a:srgbClr val="000000">
                    <a:alpha val="43137"/>
                  </a:srgbClr>
                </a:outerShdw>
              </a:effectLst>
            </a:endParaRPr>
          </a:p>
        </p:txBody>
      </p:sp>
      <p:cxnSp>
        <p:nvCxnSpPr>
          <p:cNvPr id="7" name="Straight Connector 6">
            <a:extLst>
              <a:ext uri="{FF2B5EF4-FFF2-40B4-BE49-F238E27FC236}">
                <a16:creationId xmlns:a16="http://schemas.microsoft.com/office/drawing/2014/main" id="{F89CC123-2EF4-49A8-91A9-9A11B79D7099}"/>
              </a:ext>
            </a:extLst>
          </p:cNvPr>
          <p:cNvCxnSpPr/>
          <p:nvPr/>
        </p:nvCxnSpPr>
        <p:spPr>
          <a:xfrm>
            <a:off x="250190" y="93671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3765488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4B1EC76-74BC-46DF-9A1A-AE9B58ED5759}"/>
              </a:ext>
            </a:extLst>
          </p:cNvPr>
          <p:cNvSpPr txBox="1">
            <a:spLocks/>
          </p:cNvSpPr>
          <p:nvPr/>
        </p:nvSpPr>
        <p:spPr>
          <a:xfrm>
            <a:off x="250190" y="0"/>
            <a:ext cx="8421329" cy="106933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Summary II</a:t>
            </a:r>
            <a:endParaRPr lang="en-US" sz="2900" b="1" dirty="0">
              <a:solidFill>
                <a:srgbClr val="FFFF00"/>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FEF51840-94D7-47EE-9D4B-B32DA9087AE7}"/>
              </a:ext>
            </a:extLst>
          </p:cNvPr>
          <p:cNvCxnSpPr/>
          <p:nvPr/>
        </p:nvCxnSpPr>
        <p:spPr>
          <a:xfrm>
            <a:off x="250190" y="87956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
        <p:nvSpPr>
          <p:cNvPr id="2" name="Rectangle 1">
            <a:extLst>
              <a:ext uri="{FF2B5EF4-FFF2-40B4-BE49-F238E27FC236}">
                <a16:creationId xmlns:a16="http://schemas.microsoft.com/office/drawing/2014/main" id="{D6B492B5-4670-48E6-BEE5-1325DD4B3D5A}"/>
              </a:ext>
            </a:extLst>
          </p:cNvPr>
          <p:cNvSpPr/>
          <p:nvPr/>
        </p:nvSpPr>
        <p:spPr>
          <a:xfrm>
            <a:off x="647700" y="1063072"/>
            <a:ext cx="7639050" cy="4401205"/>
          </a:xfrm>
          <a:prstGeom prst="rect">
            <a:avLst/>
          </a:prstGeom>
        </p:spPr>
        <p:txBody>
          <a:bodyPr wrap="square">
            <a:spAutoFit/>
          </a:bodyPr>
          <a:lstStyle/>
          <a:p>
            <a:pPr marL="285750" indent="-285750">
              <a:buFont typeface="Arial" panose="020B0604020202020204" pitchFamily="34" charset="0"/>
              <a:buChar char="•"/>
            </a:pPr>
            <a:r>
              <a:rPr lang="en-US" sz="2000" dirty="0">
                <a:solidFill>
                  <a:schemeClr val="bg1"/>
                </a:solidFill>
              </a:rPr>
              <a:t>We identified </a:t>
            </a:r>
            <a:r>
              <a:rPr lang="en-US" sz="2000" b="1" dirty="0">
                <a:solidFill>
                  <a:schemeClr val="bg1"/>
                </a:solidFill>
              </a:rPr>
              <a:t>17 host genes </a:t>
            </a:r>
            <a:r>
              <a:rPr lang="en-US" sz="2000" dirty="0">
                <a:solidFill>
                  <a:schemeClr val="bg1"/>
                </a:solidFill>
              </a:rPr>
              <a:t>for which </a:t>
            </a:r>
            <a:r>
              <a:rPr lang="en-US" sz="2000" b="1" dirty="0">
                <a:solidFill>
                  <a:schemeClr val="bg1"/>
                </a:solidFill>
              </a:rPr>
              <a:t>lower expression </a:t>
            </a:r>
            <a:r>
              <a:rPr lang="en-US" sz="2000" dirty="0">
                <a:solidFill>
                  <a:schemeClr val="bg1"/>
                </a:solidFill>
              </a:rPr>
              <a:t>was associated with </a:t>
            </a:r>
            <a:r>
              <a:rPr lang="en-US" sz="2000" b="1" dirty="0">
                <a:solidFill>
                  <a:schemeClr val="bg1"/>
                </a:solidFill>
              </a:rPr>
              <a:t>higher residual transcription </a:t>
            </a:r>
            <a:r>
              <a:rPr lang="en-US" sz="2000" dirty="0">
                <a:solidFill>
                  <a:schemeClr val="bg1"/>
                </a:solidFill>
              </a:rPr>
              <a:t>(HIV usRNA). These included novel associations with membrane channel (KCNJ2, GJB2), inflammasome (IL1A, CSF3, TNFAIP5, TNFAIP6, TNFAIP9, CXCL3, CXCL10), and innate immunity (TLR7) genes (FDR-adjusted q&lt;0.05). </a:t>
            </a:r>
          </a:p>
          <a:p>
            <a:pPr marL="285750" indent="-285750">
              <a:buFont typeface="Arial" panose="020B0604020202020204" pitchFamily="34" charset="0"/>
              <a:buChar char="•"/>
            </a:pPr>
            <a:r>
              <a:rPr lang="en-US" sz="2000" dirty="0">
                <a:solidFill>
                  <a:schemeClr val="bg1"/>
                </a:solidFill>
              </a:rPr>
              <a:t>Gene set enrichment analyses further identified significant associations of HIV usRNA with TLR4/microbial translocation (q = 0.006), IL-1/NRLP3 inflammasome (q = 0.008), and IL-10 (q = 0.037) signaling.</a:t>
            </a:r>
          </a:p>
          <a:p>
            <a:pPr marL="285750" indent="-285750">
              <a:buFont typeface="Arial" panose="020B0604020202020204" pitchFamily="34" charset="0"/>
              <a:buChar char="•"/>
            </a:pPr>
            <a:r>
              <a:rPr lang="en-US" sz="2000" dirty="0">
                <a:solidFill>
                  <a:schemeClr val="bg1"/>
                </a:solidFill>
              </a:rPr>
              <a:t>Protein validation assays using ELISA and multiplex cytokine assays supported these observed inverse host gene correlations, with P3H3, IL-10, and TNF-</a:t>
            </a:r>
            <a:r>
              <a:rPr lang="el-GR" sz="2000" dirty="0">
                <a:solidFill>
                  <a:schemeClr val="bg1"/>
                </a:solidFill>
              </a:rPr>
              <a:t>α </a:t>
            </a:r>
            <a:r>
              <a:rPr lang="en-US" sz="2000" dirty="0">
                <a:solidFill>
                  <a:schemeClr val="bg1"/>
                </a:solidFill>
              </a:rPr>
              <a:t>protein associations achieving statistical significance (p&lt;0.05). Plasma IL-10 was also significantly inversely associated with HIV DNA (p = 0.016).</a:t>
            </a:r>
          </a:p>
        </p:txBody>
      </p:sp>
    </p:spTree>
    <p:extLst>
      <p:ext uri="{BB962C8B-B14F-4D97-AF65-F5344CB8AC3E}">
        <p14:creationId xmlns:p14="http://schemas.microsoft.com/office/powerpoint/2010/main" val="11099660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4B1EC76-74BC-46DF-9A1A-AE9B58ED5759}"/>
              </a:ext>
            </a:extLst>
          </p:cNvPr>
          <p:cNvSpPr txBox="1">
            <a:spLocks/>
          </p:cNvSpPr>
          <p:nvPr/>
        </p:nvSpPr>
        <p:spPr>
          <a:xfrm>
            <a:off x="250190" y="0"/>
            <a:ext cx="8421329" cy="106933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Limitations</a:t>
            </a:r>
            <a:endParaRPr lang="en-US" sz="2900" b="1" dirty="0">
              <a:solidFill>
                <a:srgbClr val="FFFF00"/>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FEF51840-94D7-47EE-9D4B-B32DA9087AE7}"/>
              </a:ext>
            </a:extLst>
          </p:cNvPr>
          <p:cNvCxnSpPr/>
          <p:nvPr/>
        </p:nvCxnSpPr>
        <p:spPr>
          <a:xfrm>
            <a:off x="250190" y="879566"/>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sp>
        <p:nvSpPr>
          <p:cNvPr id="2" name="Rectangle 1">
            <a:extLst>
              <a:ext uri="{FF2B5EF4-FFF2-40B4-BE49-F238E27FC236}">
                <a16:creationId xmlns:a16="http://schemas.microsoft.com/office/drawing/2014/main" id="{D6B492B5-4670-48E6-BEE5-1325DD4B3D5A}"/>
              </a:ext>
            </a:extLst>
          </p:cNvPr>
          <p:cNvSpPr/>
          <p:nvPr/>
        </p:nvSpPr>
        <p:spPr>
          <a:xfrm>
            <a:off x="669290" y="1215472"/>
            <a:ext cx="7639050" cy="4093428"/>
          </a:xfrm>
          <a:prstGeom prst="rect">
            <a:avLst/>
          </a:prstGeom>
        </p:spPr>
        <p:txBody>
          <a:bodyPr wrap="square">
            <a:spAutoFit/>
          </a:bodyPr>
          <a:lstStyle/>
          <a:p>
            <a:pPr marL="285750" indent="-285750">
              <a:buFont typeface="Arial" panose="020B0604020202020204" pitchFamily="34" charset="0"/>
              <a:buChar char="•"/>
            </a:pPr>
            <a:r>
              <a:rPr lang="en-US" sz="2000" dirty="0">
                <a:solidFill>
                  <a:schemeClr val="bg1"/>
                </a:solidFill>
              </a:rPr>
              <a:t>Our study is cross-sectional (a snapshot of the HIV reservoir after a median of 5.1 years of ART suppression)</a:t>
            </a:r>
            <a:r>
              <a:rPr lang="en-US" sz="2000" dirty="0">
                <a:solidFill>
                  <a:schemeClr val="bg1"/>
                </a:solidFill>
                <a:sym typeface="Wingdings" panose="05000000000000000000" pitchFamily="2" charset="2"/>
              </a:rPr>
              <a:t> it does not demonstrate causality. We need more longitudinal studies as well as functional genomic assays.</a:t>
            </a:r>
          </a:p>
          <a:p>
            <a:pPr marL="285750" indent="-285750">
              <a:buFont typeface="Arial" panose="020B0604020202020204" pitchFamily="34" charset="0"/>
              <a:buChar char="•"/>
            </a:pPr>
            <a:r>
              <a:rPr lang="en-US" sz="2000" dirty="0">
                <a:solidFill>
                  <a:schemeClr val="bg1"/>
                </a:solidFill>
                <a:sym typeface="Wingdings" panose="05000000000000000000" pitchFamily="2" charset="2"/>
              </a:rPr>
              <a:t> The cohort is not very diverse (San Francisco HIV+ population, mostly men).</a:t>
            </a:r>
          </a:p>
          <a:p>
            <a:pPr marL="285750" indent="-285750">
              <a:buFont typeface="Arial" panose="020B0604020202020204" pitchFamily="34" charset="0"/>
              <a:buChar char="•"/>
            </a:pPr>
            <a:r>
              <a:rPr lang="en-US" sz="2000" dirty="0">
                <a:solidFill>
                  <a:schemeClr val="bg1"/>
                </a:solidFill>
                <a:sym typeface="Wingdings" panose="05000000000000000000" pitchFamily="2" charset="2"/>
              </a:rPr>
              <a:t> The readouts were done in peripheral blood (the largest HIV reservoir is in the lymph nodes and gut-associated lymphoid tissues).</a:t>
            </a:r>
          </a:p>
          <a:p>
            <a:pPr marL="285750" indent="-285750">
              <a:buFont typeface="Arial" panose="020B0604020202020204" pitchFamily="34" charset="0"/>
              <a:buChar char="•"/>
            </a:pPr>
            <a:r>
              <a:rPr lang="en-US" sz="2000" dirty="0">
                <a:solidFill>
                  <a:schemeClr val="bg1"/>
                </a:solidFill>
                <a:sym typeface="Wingdings" panose="05000000000000000000" pitchFamily="2" charset="2"/>
              </a:rPr>
              <a:t> The correlations were established in bulk CD4+ (not sorted in HIV-infected versus HIV-uninfected) </a:t>
            </a:r>
          </a:p>
          <a:p>
            <a:pPr marL="285750" indent="-285750">
              <a:buFont typeface="Arial" panose="020B0604020202020204" pitchFamily="34" charset="0"/>
              <a:buChar char="•"/>
            </a:pPr>
            <a:r>
              <a:rPr lang="en-US" sz="2000" dirty="0">
                <a:solidFill>
                  <a:schemeClr val="bg1"/>
                </a:solidFill>
                <a:sym typeface="Wingdings" panose="05000000000000000000" pitchFamily="2" charset="2"/>
              </a:rPr>
              <a:t> We excluded elite controllers and post-treatment controllers. </a:t>
            </a:r>
          </a:p>
          <a:p>
            <a:endParaRPr lang="en-US" sz="2000" dirty="0">
              <a:solidFill>
                <a:schemeClr val="bg1"/>
              </a:solidFill>
              <a:sym typeface="Wingdings" panose="05000000000000000000" pitchFamily="2" charset="2"/>
            </a:endParaRPr>
          </a:p>
          <a:p>
            <a:endParaRPr lang="en-US" sz="2000" dirty="0">
              <a:solidFill>
                <a:schemeClr val="bg1"/>
              </a:solidFill>
              <a:sym typeface="Wingdings" panose="05000000000000000000" pitchFamily="2" charset="2"/>
            </a:endParaRPr>
          </a:p>
        </p:txBody>
      </p:sp>
    </p:spTree>
    <p:extLst>
      <p:ext uri="{BB962C8B-B14F-4D97-AF65-F5344CB8AC3E}">
        <p14:creationId xmlns:p14="http://schemas.microsoft.com/office/powerpoint/2010/main" val="1747388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4B1EC76-74BC-46DF-9A1A-AE9B58ED5759}"/>
              </a:ext>
            </a:extLst>
          </p:cNvPr>
          <p:cNvSpPr txBox="1">
            <a:spLocks/>
          </p:cNvSpPr>
          <p:nvPr/>
        </p:nvSpPr>
        <p:spPr>
          <a:xfrm>
            <a:off x="250190" y="0"/>
            <a:ext cx="8421329" cy="1069331"/>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a:solidFill>
                  <a:schemeClr val="bg1"/>
                </a:solidFill>
                <a:effectLst>
                  <a:outerShdw blurRad="38100" dist="38100" dir="2700000" algn="tl">
                    <a:srgbClr val="000000">
                      <a:alpha val="43137"/>
                    </a:srgbClr>
                  </a:outerShdw>
                </a:effectLst>
              </a:rPr>
              <a:t>Follow-up Analysis: Focus on the Gut</a:t>
            </a:r>
            <a:endParaRPr lang="en-US" sz="2900" b="1" dirty="0">
              <a:solidFill>
                <a:srgbClr val="FFFF00"/>
              </a:solidFill>
              <a:effectLst>
                <a:outerShdw blurRad="38100" dist="38100" dir="2700000" algn="tl">
                  <a:srgbClr val="000000">
                    <a:alpha val="43137"/>
                  </a:srgbClr>
                </a:outerShdw>
              </a:effectLst>
            </a:endParaRPr>
          </a:p>
          <a:p>
            <a:r>
              <a:rPr lang="en-US" sz="2900" b="1" dirty="0">
                <a:solidFill>
                  <a:srgbClr val="FFFF00"/>
                </a:solidFill>
                <a:effectLst>
                  <a:outerShdw blurRad="38100" dist="38100" dir="2700000" algn="tl">
                    <a:srgbClr val="000000">
                      <a:alpha val="43137"/>
                    </a:srgbClr>
                  </a:outerShdw>
                </a:effectLst>
              </a:rPr>
              <a:t>Are the host genes that determine HIV reservoir size and activity in blood similar to those in duodenum/rectum?</a:t>
            </a:r>
            <a:endParaRPr lang="en-US" sz="3600" b="1" dirty="0">
              <a:solidFill>
                <a:schemeClr val="bg1"/>
              </a:solidFill>
              <a:effectLst>
                <a:outerShdw blurRad="38100" dist="38100" dir="2700000" algn="tl">
                  <a:srgbClr val="000000">
                    <a:alpha val="43137"/>
                  </a:srgbClr>
                </a:outerShdw>
              </a:effectLst>
            </a:endParaRPr>
          </a:p>
        </p:txBody>
      </p:sp>
      <p:cxnSp>
        <p:nvCxnSpPr>
          <p:cNvPr id="5" name="Straight Connector 4">
            <a:extLst>
              <a:ext uri="{FF2B5EF4-FFF2-40B4-BE49-F238E27FC236}">
                <a16:creationId xmlns:a16="http://schemas.microsoft.com/office/drawing/2014/main" id="{FEF51840-94D7-47EE-9D4B-B32DA9087AE7}"/>
              </a:ext>
            </a:extLst>
          </p:cNvPr>
          <p:cNvCxnSpPr/>
          <p:nvPr/>
        </p:nvCxnSpPr>
        <p:spPr>
          <a:xfrm>
            <a:off x="250190" y="960682"/>
            <a:ext cx="8477250" cy="0"/>
          </a:xfrm>
          <a:prstGeom prst="line">
            <a:avLst/>
          </a:prstGeom>
          <a:ln>
            <a:solidFill>
              <a:schemeClr val="bg1"/>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28E1AB77-1263-4B21-B5F7-CF47D77105F5}"/>
              </a:ext>
            </a:extLst>
          </p:cNvPr>
          <p:cNvPicPr>
            <a:picLocks noChangeAspect="1"/>
          </p:cNvPicPr>
          <p:nvPr/>
        </p:nvPicPr>
        <p:blipFill>
          <a:blip r:embed="rId2"/>
          <a:stretch>
            <a:fillRect/>
          </a:stretch>
        </p:blipFill>
        <p:spPr>
          <a:xfrm>
            <a:off x="845231" y="1032639"/>
            <a:ext cx="7067279" cy="4731295"/>
          </a:xfrm>
          <a:prstGeom prst="rect">
            <a:avLst/>
          </a:prstGeom>
        </p:spPr>
      </p:pic>
    </p:spTree>
    <p:extLst>
      <p:ext uri="{BB962C8B-B14F-4D97-AF65-F5344CB8AC3E}">
        <p14:creationId xmlns:p14="http://schemas.microsoft.com/office/powerpoint/2010/main" val="33095713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2D0890D-F17B-47F1-BFF7-FCCEF4790EBB}"/>
              </a:ext>
            </a:extLst>
          </p:cNvPr>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F72E37E-732B-4E13-8440-5CB99C094588}" type="slidenum">
              <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35</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Text Box 2">
            <a:extLst>
              <a:ext uri="{FF2B5EF4-FFF2-40B4-BE49-F238E27FC236}">
                <a16:creationId xmlns:a16="http://schemas.microsoft.com/office/drawing/2014/main" id="{B4E8C5C6-12C3-2126-8E8C-9001919F697F}"/>
              </a:ext>
            </a:extLst>
          </p:cNvPr>
          <p:cNvSpPr txBox="1">
            <a:spLocks noChangeAspect="1" noChangeArrowheads="1"/>
          </p:cNvSpPr>
          <p:nvPr/>
        </p:nvSpPr>
        <p:spPr bwMode="auto">
          <a:xfrm>
            <a:off x="0" y="400050"/>
            <a:ext cx="9144000" cy="553998"/>
          </a:xfrm>
          <a:prstGeom prst="rect">
            <a:avLst/>
          </a:prstGeom>
          <a:solidFill>
            <a:srgbClr val="000066"/>
          </a:solidFill>
          <a:ln w="9525">
            <a:noFill/>
            <a:miter lim="800000"/>
            <a:headEnd/>
            <a:tailEnd/>
          </a:ln>
        </p:spPr>
        <p:txBody>
          <a:bodyPr wrap="square">
            <a:spAutoFit/>
          </a:bodyPr>
          <a:lstStyle/>
          <a:p>
            <a:pPr marL="257175" marR="0" lvl="0" indent="-257175" algn="ctr" defTabSz="685800" rtl="0" eaLnBrk="0" fontAlgn="auto" latinLnBrk="0" hangingPunct="0">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Many-Many thanks to:</a:t>
            </a:r>
          </a:p>
        </p:txBody>
      </p:sp>
      <p:sp>
        <p:nvSpPr>
          <p:cNvPr id="15" name="TextBox 14">
            <a:extLst>
              <a:ext uri="{FF2B5EF4-FFF2-40B4-BE49-F238E27FC236}">
                <a16:creationId xmlns:a16="http://schemas.microsoft.com/office/drawing/2014/main" id="{1676D1B0-E226-3DAB-F95D-33D8D2E45F2F}"/>
              </a:ext>
            </a:extLst>
          </p:cNvPr>
          <p:cNvSpPr txBox="1"/>
          <p:nvPr/>
        </p:nvSpPr>
        <p:spPr>
          <a:xfrm>
            <a:off x="433475" y="1043342"/>
            <a:ext cx="4572000" cy="5570756"/>
          </a:xfrm>
          <a:prstGeom prst="rect">
            <a:avLst/>
          </a:prstGeom>
          <a:noFill/>
        </p:spPr>
        <p:txBody>
          <a:bodyPr wrap="square">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003399"/>
                </a:solidFill>
                <a:effectLst/>
                <a:uLnTx/>
                <a:uFillTx/>
                <a:latin typeface="Arial" charset="0"/>
                <a:ea typeface="+mn-ea"/>
                <a:cs typeface="+mn-cs"/>
              </a:rPr>
              <a:t>UW Obstetrics and Gynecology</a:t>
            </a:r>
          </a:p>
          <a:p>
            <a:pPr marL="0" marR="0" lvl="0" indent="0" algn="l" defTabSz="685800" rtl="0" eaLnBrk="1" fontAlgn="base" latinLnBrk="0" hangingPunct="1">
              <a:lnSpc>
                <a:spcPct val="100000"/>
              </a:lnSpc>
              <a:spcBef>
                <a:spcPct val="0"/>
              </a:spcBef>
              <a:spcAft>
                <a:spcPct val="0"/>
              </a:spcAft>
              <a:buClrTx/>
              <a:buSzTx/>
              <a:buFontTx/>
              <a:buNone/>
              <a:tabLst/>
              <a:defRPr/>
            </a:pPr>
            <a:r>
              <a:rPr lang="en-US" b="1" dirty="0">
                <a:solidFill>
                  <a:prstClr val="black"/>
                </a:solidFill>
                <a:latin typeface="Arial" charset="0"/>
              </a:rPr>
              <a:t>Dr. Florian Hladik</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Lucia Vojtech</a:t>
            </a:r>
          </a:p>
          <a:p>
            <a:pPr defTabSz="685800" fontAlgn="base">
              <a:spcBef>
                <a:spcPct val="0"/>
              </a:spcBef>
              <a:spcAft>
                <a:spcPct val="0"/>
              </a:spcAft>
            </a:pPr>
            <a:r>
              <a:rPr lang="en-US" sz="1600" b="1" dirty="0">
                <a:solidFill>
                  <a:prstClr val="black"/>
                </a:solidFill>
                <a:latin typeface="Arial" charset="0"/>
              </a:rPr>
              <a:t>Kelly Gilmore</a:t>
            </a:r>
          </a:p>
          <a:p>
            <a:pPr marL="0" marR="0" lvl="0" indent="0" algn="l" defTabSz="685800" rtl="0" eaLnBrk="1" fontAlgn="base" latinLnBrk="0" hangingPunct="1">
              <a:lnSpc>
                <a:spcPct val="100000"/>
              </a:lnSpc>
              <a:spcBef>
                <a:spcPct val="0"/>
              </a:spcBef>
              <a:spcAft>
                <a:spcPct val="0"/>
              </a:spcAft>
              <a:buClrTx/>
              <a:buSzTx/>
              <a:buFontTx/>
              <a:buNone/>
              <a:tabLst/>
              <a:defRPr/>
            </a:pPr>
            <a:r>
              <a:rPr lang="en-US" sz="1600" b="1" dirty="0">
                <a:solidFill>
                  <a:prstClr val="black"/>
                </a:solidFill>
                <a:latin typeface="Arial" charset="0"/>
              </a:rPr>
              <a:t>Luna Vo</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Sean Hughes</a:t>
            </a:r>
          </a:p>
          <a:p>
            <a:pPr marL="0" marR="0" lvl="0" indent="0" algn="l" defTabSz="685800" rtl="0" eaLnBrk="1" fontAlgn="base" latinLnBrk="0" hangingPunct="1">
              <a:lnSpc>
                <a:spcPct val="100000"/>
              </a:lnSpc>
              <a:spcBef>
                <a:spcPct val="0"/>
              </a:spcBef>
              <a:spcAft>
                <a:spcPct val="0"/>
              </a:spcAft>
              <a:buClrTx/>
              <a:buSzTx/>
              <a:buFontTx/>
              <a:buNone/>
              <a:tabLst/>
              <a:defRPr/>
            </a:pPr>
            <a:r>
              <a:rPr lang="en-US" sz="1600" b="1" dirty="0">
                <a:solidFill>
                  <a:prstClr val="black"/>
                </a:solidFill>
                <a:latin typeface="Arial" charset="0"/>
              </a:rPr>
              <a:t>Claire Levy</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Shahrokh Paktinat</a:t>
            </a:r>
          </a:p>
          <a:p>
            <a:pPr marL="0" marR="0" lvl="0" indent="0" algn="l" defTabSz="685800" rtl="0" eaLnBrk="1" fontAlgn="base" latinLnBrk="0" hangingPunct="1">
              <a:lnSpc>
                <a:spcPct val="100000"/>
              </a:lnSpc>
              <a:spcBef>
                <a:spcPct val="0"/>
              </a:spcBef>
              <a:spcAft>
                <a:spcPct val="0"/>
              </a:spcAft>
              <a:buClrTx/>
              <a:buSzTx/>
              <a:buFontTx/>
              <a:buNone/>
              <a:tabLst/>
              <a:defRPr/>
            </a:pPr>
            <a:r>
              <a:rPr lang="en-US" sz="1600" b="1" dirty="0">
                <a:solidFill>
                  <a:prstClr val="black"/>
                </a:solidFill>
                <a:latin typeface="Arial" charset="0"/>
              </a:rPr>
              <a:t>Dendron Chamberlain</a:t>
            </a: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lang="en-US" sz="1600" b="1" dirty="0">
                <a:solidFill>
                  <a:prstClr val="black"/>
                </a:solidFill>
                <a:latin typeface="Arial" charset="0"/>
              </a:rPr>
              <a:t>Maryam </a:t>
            </a:r>
            <a:r>
              <a:rPr lang="en-US" sz="1600" b="1" dirty="0" err="1">
                <a:solidFill>
                  <a:prstClr val="black"/>
                </a:solidFill>
                <a:latin typeface="Arial" charset="0"/>
              </a:rPr>
              <a:t>Kalatehjari</a:t>
            </a:r>
            <a:endParaRPr lang="en-US" sz="1600" b="1" dirty="0">
              <a:solidFill>
                <a:prstClr val="black"/>
              </a:solidFill>
              <a:latin typeface="Arial" charset="0"/>
            </a:endParaRPr>
          </a:p>
          <a:p>
            <a:pPr marL="0" marR="0" lvl="0" indent="0" algn="l" defTabSz="685800" rtl="0" eaLnBrk="1" fontAlgn="base" latinLnBrk="0" hangingPunct="1">
              <a:lnSpc>
                <a:spcPct val="100000"/>
              </a:lnSpc>
              <a:spcBef>
                <a:spcPct val="0"/>
              </a:spcBef>
              <a:spcAft>
                <a:spcPct val="0"/>
              </a:spcAft>
              <a:buClrTx/>
              <a:buSzTx/>
              <a:buFontTx/>
              <a:buNone/>
              <a:tabLst/>
              <a:defRPr/>
            </a:pPr>
            <a:r>
              <a:rPr lang="en-US" sz="1600" b="1" dirty="0">
                <a:solidFill>
                  <a:prstClr val="black"/>
                </a:solidFill>
                <a:latin typeface="Arial" charset="0"/>
              </a:rPr>
              <a:t>Michelle </a:t>
            </a:r>
            <a:r>
              <a:rPr lang="en-US" sz="1600" b="1" dirty="0" err="1">
                <a:solidFill>
                  <a:prstClr val="black"/>
                </a:solidFill>
                <a:latin typeface="Arial" charset="0"/>
              </a:rPr>
              <a:t>Asencio</a:t>
            </a:r>
            <a:endParaRPr lang="en-US" sz="1600" b="1" dirty="0">
              <a:solidFill>
                <a:prstClr val="black"/>
              </a:solidFill>
              <a:latin typeface="Arial" charset="0"/>
            </a:endParaRPr>
          </a:p>
          <a:p>
            <a:pPr marL="0" marR="0" lvl="0" indent="0" algn="l" defTabSz="685800" rtl="0" eaLnBrk="1" fontAlgn="base" latinLnBrk="0" hangingPunct="1">
              <a:lnSpc>
                <a:spcPct val="100000"/>
              </a:lnSpc>
              <a:spcBef>
                <a:spcPct val="0"/>
              </a:spcBef>
              <a:spcAft>
                <a:spcPct val="0"/>
              </a:spcAft>
              <a:buClrTx/>
              <a:buSzTx/>
              <a:buFontTx/>
              <a:buNone/>
              <a:tabLst/>
              <a:defRPr/>
            </a:pPr>
            <a:r>
              <a:rPr lang="en-US" sz="1600" b="1" dirty="0">
                <a:solidFill>
                  <a:prstClr val="black"/>
                </a:solidFill>
                <a:latin typeface="Arial" charset="0"/>
              </a:rPr>
              <a:t>Abigail Spray</a:t>
            </a:r>
          </a:p>
          <a:p>
            <a:pPr marL="0" marR="0" lvl="0" indent="0" algn="l" defTabSz="685800" rtl="0" eaLnBrk="1" fontAlgn="base" latinLnBrk="0" hangingPunct="1">
              <a:lnSpc>
                <a:spcPct val="100000"/>
              </a:lnSpc>
              <a:spcBef>
                <a:spcPct val="0"/>
              </a:spcBef>
              <a:spcAft>
                <a:spcPct val="0"/>
              </a:spcAft>
              <a:buClrTx/>
              <a:buSzTx/>
              <a:buFontTx/>
              <a:buNone/>
              <a:tabLst/>
              <a:defRPr/>
            </a:pPr>
            <a:r>
              <a:rPr lang="en-US" sz="1600" b="1" dirty="0">
                <a:solidFill>
                  <a:prstClr val="black"/>
                </a:solidFill>
                <a:latin typeface="Arial" charset="0"/>
              </a:rPr>
              <a:t>Adriana Martinez</a:t>
            </a:r>
          </a:p>
          <a:p>
            <a:pPr defTabSz="685800" fontAlgn="base">
              <a:spcBef>
                <a:spcPct val="0"/>
              </a:spcBef>
              <a:spcAft>
                <a:spcPct val="0"/>
              </a:spcAft>
            </a:pPr>
            <a:endParaRPr lang="en-US" sz="1600" b="1" u="sng" dirty="0">
              <a:solidFill>
                <a:srgbClr val="003399"/>
              </a:solidFill>
              <a:latin typeface="Arial" charset="0"/>
            </a:endParaRPr>
          </a:p>
          <a:p>
            <a:pPr defTabSz="685800" fontAlgn="base">
              <a:spcBef>
                <a:spcPct val="0"/>
              </a:spcBef>
              <a:spcAft>
                <a:spcPct val="0"/>
              </a:spcAft>
            </a:pPr>
            <a:r>
              <a:rPr lang="en-US" sz="1600" b="1" u="sng" dirty="0">
                <a:solidFill>
                  <a:srgbClr val="003399"/>
                </a:solidFill>
                <a:latin typeface="Arial" charset="0"/>
              </a:rPr>
              <a:t>UCSF</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Sulggi Lee</a:t>
            </a:r>
          </a:p>
          <a:p>
            <a:pPr lvl="0" defTabSz="685800" fontAlgn="base">
              <a:spcBef>
                <a:spcPct val="0"/>
              </a:spcBef>
              <a:spcAft>
                <a:spcPct val="0"/>
              </a:spcAf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Ashok </a:t>
            </a:r>
            <a:r>
              <a:rPr lang="en-US" sz="1600" b="1" dirty="0">
                <a:solidFill>
                  <a:prstClr val="black"/>
                </a:solidFill>
                <a:latin typeface="Arial" charset="0"/>
              </a:rPr>
              <a:t>Dwivedi</a:t>
            </a:r>
          </a:p>
          <a:p>
            <a:pPr lvl="0" defTabSz="685800" fontAlgn="base">
              <a:spcBef>
                <a:spcPct val="0"/>
              </a:spcBef>
              <a:spcAft>
                <a:spcPct val="0"/>
              </a:spcAft>
              <a:defRPr/>
            </a:pPr>
            <a:r>
              <a:rPr lang="en-US" sz="1600" b="1" dirty="0">
                <a:solidFill>
                  <a:prstClr val="black"/>
                </a:solidFill>
                <a:latin typeface="Arial" charset="0"/>
              </a:rPr>
              <a:t>Sannidhi Sarvadhavabhatla</a:t>
            </a:r>
          </a:p>
          <a:p>
            <a:pPr lvl="0" defTabSz="685800" fontAlgn="base">
              <a:spcBef>
                <a:spcPct val="0"/>
              </a:spcBef>
              <a:spcAft>
                <a:spcPct val="0"/>
              </a:spcAft>
            </a:pPr>
            <a:r>
              <a:rPr lang="en-US" sz="1600" b="1" dirty="0">
                <a:solidFill>
                  <a:prstClr val="black"/>
                </a:solidFill>
                <a:latin typeface="Arial" charset="0"/>
              </a:rPr>
              <a:t>Sophia Donaire </a:t>
            </a:r>
          </a:p>
          <a:p>
            <a:pPr lvl="0" defTabSz="685800" fontAlgn="base">
              <a:spcBef>
                <a:spcPct val="0"/>
              </a:spcBef>
              <a:spcAft>
                <a:spcPct val="0"/>
              </a:spcAft>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a:p>
            <a:pPr lvl="0" defTabSz="685800" fontAlgn="base">
              <a:spcBef>
                <a:spcPct val="0"/>
              </a:spcBef>
              <a:spcAft>
                <a:spcPct val="0"/>
              </a:spcAft>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8" name="TextBox 17">
            <a:extLst>
              <a:ext uri="{FF2B5EF4-FFF2-40B4-BE49-F238E27FC236}">
                <a16:creationId xmlns:a16="http://schemas.microsoft.com/office/drawing/2014/main" id="{5BAF0F1D-91E1-6E41-5072-A980D6EAB4CC}"/>
              </a:ext>
            </a:extLst>
          </p:cNvPr>
          <p:cNvSpPr txBox="1"/>
          <p:nvPr/>
        </p:nvSpPr>
        <p:spPr>
          <a:xfrm>
            <a:off x="4539832" y="1080787"/>
            <a:ext cx="4572000" cy="2308324"/>
          </a:xfrm>
          <a:prstGeom prst="rect">
            <a:avLst/>
          </a:prstGeom>
          <a:noFill/>
        </p:spPr>
        <p:txBody>
          <a:bodyPr wrap="square">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003399"/>
                </a:solidFill>
                <a:effectLst/>
                <a:uLnTx/>
                <a:uFillTx/>
                <a:latin typeface="Arial" charset="0"/>
                <a:ea typeface="+mn-ea"/>
                <a:cs typeface="+mn-cs"/>
              </a:rPr>
              <a:t>UW Department of Global Health</a:t>
            </a:r>
            <a:endParaRPr kumimoji="0" lang="en-US" sz="1600" b="1" i="0" u="sng"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Jairam Lingappa</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Romel Mackelprang</a:t>
            </a:r>
          </a:p>
          <a:p>
            <a:pPr marL="0" marR="0" lvl="0" indent="0" algn="l" defTabSz="685800" rtl="0" eaLnBrk="1" fontAlgn="base" latinLnBrk="0" hangingPunct="1">
              <a:lnSpc>
                <a:spcPct val="100000"/>
              </a:lnSpc>
              <a:spcBef>
                <a:spcPct val="0"/>
              </a:spcBef>
              <a:spcAft>
                <a:spcPct val="0"/>
              </a:spcAft>
              <a:buClrTx/>
              <a:buSzTx/>
              <a:buFontTx/>
              <a:buNone/>
              <a:tabLst/>
              <a:defRPr/>
            </a:pPr>
            <a:endParaRPr lang="en-US" sz="1600" b="1" dirty="0">
              <a:solidFill>
                <a:prstClr val="black"/>
              </a:solidFill>
              <a:latin typeface="Arial" charset="0"/>
            </a:endParaRPr>
          </a:p>
          <a:p>
            <a:pPr defTabSz="685800" fontAlgn="base">
              <a:spcBef>
                <a:spcPct val="0"/>
              </a:spcBef>
              <a:spcAft>
                <a:spcPct val="0"/>
              </a:spcAft>
            </a:pPr>
            <a:r>
              <a:rPr lang="en-US" sz="1600" b="1" u="sng" dirty="0">
                <a:solidFill>
                  <a:srgbClr val="003399"/>
                </a:solidFill>
                <a:latin typeface="Arial" charset="0"/>
              </a:rPr>
              <a:t>ITHS and KL2 Program</a:t>
            </a:r>
          </a:p>
          <a:p>
            <a:pPr defTabSz="685800" fontAlgn="base">
              <a:spcBef>
                <a:spcPct val="0"/>
              </a:spcBef>
              <a:spcAft>
                <a:spcPct val="0"/>
              </a:spcAft>
            </a:pPr>
            <a:r>
              <a:rPr lang="en-US" sz="1600" b="1" dirty="0">
                <a:solidFill>
                  <a:prstClr val="black"/>
                </a:solidFill>
                <a:latin typeface="Arial" charset="0"/>
              </a:rPr>
              <a:t>Dr. John Amory</a:t>
            </a:r>
          </a:p>
          <a:p>
            <a:pPr defTabSz="685800" fontAlgn="base">
              <a:spcBef>
                <a:spcPct val="0"/>
              </a:spcBef>
              <a:spcAft>
                <a:spcPct val="0"/>
              </a:spcAft>
            </a:pPr>
            <a:r>
              <a:rPr lang="en-US" sz="1600" b="1" dirty="0">
                <a:solidFill>
                  <a:prstClr val="black"/>
                </a:solidFill>
                <a:latin typeface="Arial" charset="0"/>
              </a:rPr>
              <a:t>Dr. Christy McKinney</a:t>
            </a:r>
          </a:p>
          <a:p>
            <a:pPr defTabSz="685800" fontAlgn="base">
              <a:spcBef>
                <a:spcPct val="0"/>
              </a:spcBef>
              <a:spcAft>
                <a:spcPct val="0"/>
              </a:spcAft>
            </a:pPr>
            <a:r>
              <a:rPr lang="en-US" sz="1600" b="1" dirty="0">
                <a:solidFill>
                  <a:prstClr val="black"/>
                </a:solidFill>
                <a:latin typeface="Arial" charset="0"/>
              </a:rPr>
              <a:t>Jane Edelson</a:t>
            </a:r>
          </a:p>
          <a:p>
            <a:pPr defTabSz="685800" fontAlgn="base">
              <a:spcBef>
                <a:spcPct val="0"/>
              </a:spcBef>
              <a:spcAft>
                <a:spcPct val="0"/>
              </a:spcAft>
            </a:pPr>
            <a:r>
              <a:rPr lang="en-US" sz="1600" b="1" dirty="0">
                <a:solidFill>
                  <a:prstClr val="black"/>
                </a:solidFill>
                <a:latin typeface="Arial" charset="0"/>
              </a:rPr>
              <a:t>Michael </a:t>
            </a:r>
            <a:r>
              <a:rPr lang="en-US" sz="1600" b="1" dirty="0" err="1">
                <a:solidFill>
                  <a:prstClr val="black"/>
                </a:solidFill>
                <a:latin typeface="Arial" charset="0"/>
              </a:rPr>
              <a:t>Donuarte</a:t>
            </a:r>
            <a:endParaRPr lang="en-US" sz="1600" b="1" dirty="0">
              <a:solidFill>
                <a:prstClr val="black"/>
              </a:solidFill>
              <a:latin typeface="Arial" charset="0"/>
            </a:endParaRPr>
          </a:p>
        </p:txBody>
      </p:sp>
      <p:sp>
        <p:nvSpPr>
          <p:cNvPr id="19" name="TextBox 18">
            <a:extLst>
              <a:ext uri="{FF2B5EF4-FFF2-40B4-BE49-F238E27FC236}">
                <a16:creationId xmlns:a16="http://schemas.microsoft.com/office/drawing/2014/main" id="{855B132E-26BC-719D-8FA3-D68AA8A266AE}"/>
              </a:ext>
            </a:extLst>
          </p:cNvPr>
          <p:cNvSpPr txBox="1"/>
          <p:nvPr/>
        </p:nvSpPr>
        <p:spPr>
          <a:xfrm>
            <a:off x="4539832" y="3598089"/>
            <a:ext cx="4572000" cy="830997"/>
          </a:xfrm>
          <a:prstGeom prst="rect">
            <a:avLst/>
          </a:prstGeom>
          <a:noFill/>
        </p:spPr>
        <p:txBody>
          <a:bodyPr wrap="square">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003399"/>
                </a:solidFill>
                <a:effectLst/>
                <a:uLnTx/>
                <a:uFillTx/>
                <a:latin typeface="Arial" charset="0"/>
                <a:ea typeface="+mn-ea"/>
                <a:cs typeface="+mn-cs"/>
              </a:rPr>
              <a:t>SURF Career Development Program</a:t>
            </a:r>
            <a:endParaRPr kumimoji="0" lang="en-US" sz="1600" b="1" i="0" u="sng"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Michelle Terry</a:t>
            </a: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20" name="TextBox 19">
            <a:extLst>
              <a:ext uri="{FF2B5EF4-FFF2-40B4-BE49-F238E27FC236}">
                <a16:creationId xmlns:a16="http://schemas.microsoft.com/office/drawing/2014/main" id="{15E3B1EC-9A70-137E-DF92-6841E11EFD2F}"/>
              </a:ext>
            </a:extLst>
          </p:cNvPr>
          <p:cNvSpPr txBox="1"/>
          <p:nvPr/>
        </p:nvSpPr>
        <p:spPr>
          <a:xfrm>
            <a:off x="4539832" y="4316067"/>
            <a:ext cx="4572000" cy="1323439"/>
          </a:xfrm>
          <a:prstGeom prst="rect">
            <a:avLst/>
          </a:prstGeom>
          <a:noFill/>
        </p:spPr>
        <p:txBody>
          <a:bodyPr wrap="square">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003399"/>
                </a:solidFill>
                <a:effectLst/>
                <a:uLnTx/>
                <a:uFillTx/>
                <a:latin typeface="Arial" charset="0"/>
                <a:ea typeface="+mn-ea"/>
                <a:cs typeface="+mn-cs"/>
              </a:rPr>
              <a:t>Fred Hutch Cancer Center</a:t>
            </a:r>
            <a:endParaRPr kumimoji="0" lang="en-US" sz="1600" b="1" i="0" u="sng"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Martin Prlic</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Ann Duerr</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Rachel Bender Ignacio</a:t>
            </a: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21" name="TextBox 20">
            <a:extLst>
              <a:ext uri="{FF2B5EF4-FFF2-40B4-BE49-F238E27FC236}">
                <a16:creationId xmlns:a16="http://schemas.microsoft.com/office/drawing/2014/main" id="{F7B651E5-556A-59FB-5C9A-1FE7F7FE14BD}"/>
              </a:ext>
            </a:extLst>
          </p:cNvPr>
          <p:cNvSpPr txBox="1"/>
          <p:nvPr/>
        </p:nvSpPr>
        <p:spPr>
          <a:xfrm>
            <a:off x="4548188" y="6120786"/>
            <a:ext cx="4572000" cy="830997"/>
          </a:xfrm>
          <a:prstGeom prst="rect">
            <a:avLst/>
          </a:prstGeom>
          <a:noFill/>
        </p:spPr>
        <p:txBody>
          <a:bodyPr wrap="square">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003399"/>
                </a:solidFill>
                <a:effectLst/>
                <a:uLnTx/>
                <a:uFillTx/>
                <a:latin typeface="Arial" charset="0"/>
                <a:ea typeface="+mn-ea"/>
                <a:cs typeface="+mn-cs"/>
              </a:rPr>
              <a:t>Harborview Medical Center</a:t>
            </a:r>
            <a:endParaRPr kumimoji="0" lang="en-US" sz="1600" b="1" i="0" u="sng"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Brian </a:t>
            </a:r>
            <a:r>
              <a:rPr kumimoji="0" lang="en-US" sz="1600" b="1" i="0" u="none" strike="noStrike" kern="1200" cap="none" spc="0" normalizeH="0" baseline="0" noProof="0" dirty="0" err="1">
                <a:ln>
                  <a:noFill/>
                </a:ln>
                <a:solidFill>
                  <a:prstClr val="black"/>
                </a:solidFill>
                <a:effectLst/>
                <a:uLnTx/>
                <a:uFillTx/>
                <a:latin typeface="Arial" charset="0"/>
                <a:ea typeface="+mn-ea"/>
                <a:cs typeface="+mn-cs"/>
              </a:rPr>
              <a:t>Balmadrid</a:t>
            </a: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22" name="TextBox 21">
            <a:extLst>
              <a:ext uri="{FF2B5EF4-FFF2-40B4-BE49-F238E27FC236}">
                <a16:creationId xmlns:a16="http://schemas.microsoft.com/office/drawing/2014/main" id="{847D96E7-8DC8-32DC-C95F-B04D8E4B0059}"/>
              </a:ext>
            </a:extLst>
          </p:cNvPr>
          <p:cNvSpPr txBox="1"/>
          <p:nvPr/>
        </p:nvSpPr>
        <p:spPr>
          <a:xfrm>
            <a:off x="433475" y="5690700"/>
            <a:ext cx="4572000" cy="1323439"/>
          </a:xfrm>
          <a:prstGeom prst="rect">
            <a:avLst/>
          </a:prstGeom>
          <a:noFill/>
        </p:spPr>
        <p:txBody>
          <a:bodyPr wrap="square">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sng" strike="noStrike" kern="1200" cap="none" spc="0" normalizeH="0" baseline="0" noProof="0" dirty="0">
              <a:ln>
                <a:noFill/>
              </a:ln>
              <a:solidFill>
                <a:srgbClr val="003399"/>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003399"/>
                </a:solidFill>
                <a:effectLst/>
                <a:uLnTx/>
                <a:uFillTx/>
                <a:latin typeface="Arial" charset="0"/>
                <a:ea typeface="+mn-ea"/>
                <a:cs typeface="+mn-cs"/>
              </a:rPr>
              <a:t>UW Microbiology</a:t>
            </a:r>
            <a:endParaRPr kumimoji="0" lang="en-US" sz="1600" b="1" i="0" u="sng"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Dr. Jason Smith</a:t>
            </a: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Jessica Porter</a:t>
            </a: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23" name="TextBox 22">
            <a:extLst>
              <a:ext uri="{FF2B5EF4-FFF2-40B4-BE49-F238E27FC236}">
                <a16:creationId xmlns:a16="http://schemas.microsoft.com/office/drawing/2014/main" id="{90E56D40-D0EF-80F3-0D8E-089C7399DA9C}"/>
              </a:ext>
            </a:extLst>
          </p:cNvPr>
          <p:cNvSpPr txBox="1"/>
          <p:nvPr/>
        </p:nvSpPr>
        <p:spPr>
          <a:xfrm>
            <a:off x="4539832" y="5477877"/>
            <a:ext cx="4572000" cy="1815882"/>
          </a:xfrm>
          <a:prstGeom prst="rect">
            <a:avLst/>
          </a:prstGeom>
          <a:noFill/>
        </p:spPr>
        <p:txBody>
          <a:bodyPr wrap="square">
            <a:spAutoFit/>
          </a:bodyPr>
          <a:lstStyle/>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sng" strike="noStrike" kern="1200" cap="none" spc="0" normalizeH="0" baseline="0" noProof="0" dirty="0">
                <a:ln>
                  <a:noFill/>
                </a:ln>
                <a:solidFill>
                  <a:srgbClr val="003399"/>
                </a:solidFill>
                <a:effectLst/>
                <a:uLnTx/>
                <a:uFillTx/>
                <a:latin typeface="Arial" charset="0"/>
                <a:ea typeface="+mn-ea"/>
                <a:cs typeface="+mn-cs"/>
              </a:rPr>
              <a:t>Center for AIDS Research (CFAR)</a:t>
            </a:r>
            <a:endParaRPr kumimoji="0" lang="en-US" sz="1600" b="1" i="0" u="sng"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charset="0"/>
                <a:ea typeface="+mn-ea"/>
                <a:cs typeface="+mn-cs"/>
              </a:rPr>
              <a:t>Lindsay Legg</a:t>
            </a: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7486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371FCDFF-2871-40B2-B87E-15367597F39C}"/>
              </a:ext>
            </a:extLst>
          </p:cNvPr>
          <p:cNvSpPr txBox="1">
            <a:spLocks noChangeArrowheads="1"/>
          </p:cNvSpPr>
          <p:nvPr/>
        </p:nvSpPr>
        <p:spPr bwMode="auto">
          <a:xfrm>
            <a:off x="0" y="438275"/>
            <a:ext cx="9144000" cy="646331"/>
          </a:xfrm>
          <a:prstGeom prst="rect">
            <a:avLst/>
          </a:prstGeom>
          <a:solidFill>
            <a:srgbClr val="000066"/>
          </a:solidFill>
          <a:ln w="9525" algn="ctr">
            <a:noFill/>
            <a:miter lim="800000"/>
            <a:headEnd/>
            <a:tailEnd/>
          </a:ln>
          <a:effectLst/>
        </p:spPr>
        <p:txBody>
          <a:bodyPr>
            <a:spAutoFit/>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My Research Interests</a:t>
            </a:r>
          </a:p>
        </p:txBody>
      </p:sp>
      <p:sp>
        <p:nvSpPr>
          <p:cNvPr id="4" name="Content Placeholder 2">
            <a:extLst>
              <a:ext uri="{FF2B5EF4-FFF2-40B4-BE49-F238E27FC236}">
                <a16:creationId xmlns:a16="http://schemas.microsoft.com/office/drawing/2014/main" id="{52700329-3C6A-AE77-23AF-9AC56783DC9F}"/>
              </a:ext>
            </a:extLst>
          </p:cNvPr>
          <p:cNvSpPr txBox="1">
            <a:spLocks/>
          </p:cNvSpPr>
          <p:nvPr/>
        </p:nvSpPr>
        <p:spPr>
          <a:xfrm>
            <a:off x="372575" y="1255934"/>
            <a:ext cx="8398849"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None/>
              <a:tabLst/>
              <a:defRPr/>
            </a:pP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3)  HIV-transmission. </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How genetic mutations in </a:t>
            </a:r>
            <a:r>
              <a:rPr kumimoji="0" lang="en-US" sz="2800" b="1" i="1"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CD101</a:t>
            </a: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 </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locus influence both HIV acquisition and inflammation?</a:t>
            </a:r>
            <a:endParaRPr lang="en-US" sz="2800" dirty="0">
              <a:solidFill>
                <a:srgbClr val="09356B"/>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542A9A95-7F3A-3C24-4AE4-7FE571F1FA68}"/>
              </a:ext>
            </a:extLst>
          </p:cNvPr>
          <p:cNvPicPr>
            <a:picLocks noChangeAspect="1"/>
          </p:cNvPicPr>
          <p:nvPr/>
        </p:nvPicPr>
        <p:blipFill>
          <a:blip r:embed="rId3"/>
          <a:stretch>
            <a:fillRect/>
          </a:stretch>
        </p:blipFill>
        <p:spPr>
          <a:xfrm>
            <a:off x="2681547" y="2390284"/>
            <a:ext cx="4363489" cy="4363489"/>
          </a:xfrm>
          <a:prstGeom prst="rect">
            <a:avLst/>
          </a:prstGeom>
        </p:spPr>
      </p:pic>
    </p:spTree>
    <p:extLst>
      <p:ext uri="{BB962C8B-B14F-4D97-AF65-F5344CB8AC3E}">
        <p14:creationId xmlns:p14="http://schemas.microsoft.com/office/powerpoint/2010/main" val="3170644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371FCDFF-2871-40B2-B87E-15367597F39C}"/>
              </a:ext>
            </a:extLst>
          </p:cNvPr>
          <p:cNvSpPr txBox="1">
            <a:spLocks noChangeArrowheads="1"/>
          </p:cNvSpPr>
          <p:nvPr/>
        </p:nvSpPr>
        <p:spPr bwMode="auto">
          <a:xfrm>
            <a:off x="0" y="438275"/>
            <a:ext cx="9144000" cy="646331"/>
          </a:xfrm>
          <a:prstGeom prst="rect">
            <a:avLst/>
          </a:prstGeom>
          <a:solidFill>
            <a:srgbClr val="000066"/>
          </a:solidFill>
          <a:ln w="9525" algn="ctr">
            <a:noFill/>
            <a:miter lim="800000"/>
            <a:headEnd/>
            <a:tailEnd/>
          </a:ln>
          <a:effectLst/>
        </p:spPr>
        <p:txBody>
          <a:bodyPr>
            <a:spAutoFit/>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My Research Interests</a:t>
            </a:r>
          </a:p>
        </p:txBody>
      </p:sp>
      <p:sp>
        <p:nvSpPr>
          <p:cNvPr id="4" name="Content Placeholder 2">
            <a:extLst>
              <a:ext uri="{FF2B5EF4-FFF2-40B4-BE49-F238E27FC236}">
                <a16:creationId xmlns:a16="http://schemas.microsoft.com/office/drawing/2014/main" id="{52700329-3C6A-AE77-23AF-9AC56783DC9F}"/>
              </a:ext>
            </a:extLst>
          </p:cNvPr>
          <p:cNvSpPr txBox="1">
            <a:spLocks/>
          </p:cNvSpPr>
          <p:nvPr/>
        </p:nvSpPr>
        <p:spPr>
          <a:xfrm>
            <a:off x="372575" y="1255934"/>
            <a:ext cx="8398849"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None/>
              <a:tabLst/>
              <a:defRPr/>
            </a:pP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4)  Mucosal immunology. </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What does sTLR4 do in the female genital tract? (sTLR4 is a soluble molecule we recently discovered in secretions from the human genital tract).</a:t>
            </a:r>
            <a:endParaRPr lang="en-US" sz="2800" dirty="0">
              <a:solidFill>
                <a:srgbClr val="09356B"/>
              </a:solidFill>
              <a:latin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E5B6E6B4-8AB8-C95F-BD91-2B4529D39BE8}"/>
              </a:ext>
            </a:extLst>
          </p:cNvPr>
          <p:cNvPicPr>
            <a:picLocks noChangeAspect="1"/>
          </p:cNvPicPr>
          <p:nvPr/>
        </p:nvPicPr>
        <p:blipFill rotWithShape="1">
          <a:blip r:embed="rId3"/>
          <a:srcRect b="12154"/>
          <a:stretch/>
        </p:blipFill>
        <p:spPr>
          <a:xfrm>
            <a:off x="4785612" y="3079924"/>
            <a:ext cx="3985812" cy="2658865"/>
          </a:xfrm>
          <a:prstGeom prst="rect">
            <a:avLst/>
          </a:prstGeom>
        </p:spPr>
      </p:pic>
      <p:pic>
        <p:nvPicPr>
          <p:cNvPr id="5" name="Picture 4">
            <a:extLst>
              <a:ext uri="{FF2B5EF4-FFF2-40B4-BE49-F238E27FC236}">
                <a16:creationId xmlns:a16="http://schemas.microsoft.com/office/drawing/2014/main" id="{CBFB0A5E-A73C-9F4A-B1AE-397C392B9861}"/>
              </a:ext>
            </a:extLst>
          </p:cNvPr>
          <p:cNvPicPr>
            <a:picLocks noChangeAspect="1"/>
          </p:cNvPicPr>
          <p:nvPr/>
        </p:nvPicPr>
        <p:blipFill>
          <a:blip r:embed="rId4"/>
          <a:stretch>
            <a:fillRect/>
          </a:stretch>
        </p:blipFill>
        <p:spPr>
          <a:xfrm>
            <a:off x="180365" y="3162896"/>
            <a:ext cx="4338544" cy="2828731"/>
          </a:xfrm>
          <a:prstGeom prst="rect">
            <a:avLst/>
          </a:prstGeom>
        </p:spPr>
      </p:pic>
      <p:pic>
        <p:nvPicPr>
          <p:cNvPr id="6" name="Picture 5">
            <a:extLst>
              <a:ext uri="{FF2B5EF4-FFF2-40B4-BE49-F238E27FC236}">
                <a16:creationId xmlns:a16="http://schemas.microsoft.com/office/drawing/2014/main" id="{636A8888-5371-D771-82DC-B70AB9A1F3C6}"/>
              </a:ext>
            </a:extLst>
          </p:cNvPr>
          <p:cNvPicPr>
            <a:picLocks noChangeAspect="1"/>
          </p:cNvPicPr>
          <p:nvPr/>
        </p:nvPicPr>
        <p:blipFill>
          <a:blip r:embed="rId5"/>
          <a:stretch>
            <a:fillRect/>
          </a:stretch>
        </p:blipFill>
        <p:spPr>
          <a:xfrm>
            <a:off x="3473918" y="5110895"/>
            <a:ext cx="2474401" cy="1761464"/>
          </a:xfrm>
          <a:prstGeom prst="rect">
            <a:avLst/>
          </a:prstGeom>
        </p:spPr>
      </p:pic>
    </p:spTree>
    <p:extLst>
      <p:ext uri="{BB962C8B-B14F-4D97-AF65-F5344CB8AC3E}">
        <p14:creationId xmlns:p14="http://schemas.microsoft.com/office/powerpoint/2010/main" val="69723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371FCDFF-2871-40B2-B87E-15367597F39C}"/>
              </a:ext>
            </a:extLst>
          </p:cNvPr>
          <p:cNvSpPr txBox="1">
            <a:spLocks noChangeArrowheads="1"/>
          </p:cNvSpPr>
          <p:nvPr/>
        </p:nvSpPr>
        <p:spPr bwMode="auto">
          <a:xfrm>
            <a:off x="0" y="438275"/>
            <a:ext cx="9144000" cy="646331"/>
          </a:xfrm>
          <a:prstGeom prst="rect">
            <a:avLst/>
          </a:prstGeom>
          <a:solidFill>
            <a:srgbClr val="000066"/>
          </a:solidFill>
          <a:ln w="9525" algn="ctr">
            <a:noFill/>
            <a:miter lim="800000"/>
            <a:headEnd/>
            <a:tailEnd/>
          </a:ln>
          <a:effectLst/>
        </p:spPr>
        <p:txBody>
          <a:bodyPr>
            <a:spAutoFit/>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My Research Interests</a:t>
            </a:r>
          </a:p>
        </p:txBody>
      </p:sp>
      <p:sp>
        <p:nvSpPr>
          <p:cNvPr id="4" name="Content Placeholder 2">
            <a:extLst>
              <a:ext uri="{FF2B5EF4-FFF2-40B4-BE49-F238E27FC236}">
                <a16:creationId xmlns:a16="http://schemas.microsoft.com/office/drawing/2014/main" id="{52700329-3C6A-AE77-23AF-9AC56783DC9F}"/>
              </a:ext>
            </a:extLst>
          </p:cNvPr>
          <p:cNvSpPr txBox="1">
            <a:spLocks/>
          </p:cNvSpPr>
          <p:nvPr/>
        </p:nvSpPr>
        <p:spPr>
          <a:xfrm>
            <a:off x="372575" y="1255934"/>
            <a:ext cx="8398849"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None/>
              <a:tabLst/>
              <a:defRPr/>
            </a:pP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5)  Epigenetic studies </a:t>
            </a:r>
            <a:r>
              <a:rPr lang="en-US" sz="2800" b="1" dirty="0">
                <a:solidFill>
                  <a:srgbClr val="09356B"/>
                </a:solidFill>
                <a:latin typeface="Calibri" panose="020F0502020204030204" pitchFamily="34" charset="0"/>
                <a:cs typeface="Calibri" panose="020F0502020204030204" pitchFamily="34" charset="0"/>
              </a:rPr>
              <a:t>and addiction to opioids and other illicit drugs. </a:t>
            </a:r>
            <a:r>
              <a:rPr lang="en-US" sz="2800" dirty="0">
                <a:solidFill>
                  <a:srgbClr val="09356B"/>
                </a:solidFill>
                <a:latin typeface="Calibri" panose="020F0502020204030204" pitchFamily="34" charset="0"/>
                <a:cs typeface="Calibri" panose="020F0502020204030204" pitchFamily="34" charset="0"/>
              </a:rPr>
              <a:t>What are the long-term epigenetic modifications of chronic use of heroine and other drugs?</a:t>
            </a:r>
          </a:p>
        </p:txBody>
      </p:sp>
      <p:pic>
        <p:nvPicPr>
          <p:cNvPr id="10" name="Picture 9">
            <a:extLst>
              <a:ext uri="{FF2B5EF4-FFF2-40B4-BE49-F238E27FC236}">
                <a16:creationId xmlns:a16="http://schemas.microsoft.com/office/drawing/2014/main" id="{A019A5D0-9B1C-D7CC-8CEF-F33C4611491E}"/>
              </a:ext>
            </a:extLst>
          </p:cNvPr>
          <p:cNvPicPr>
            <a:picLocks noChangeAspect="1"/>
          </p:cNvPicPr>
          <p:nvPr/>
        </p:nvPicPr>
        <p:blipFill>
          <a:blip r:embed="rId3"/>
          <a:stretch>
            <a:fillRect/>
          </a:stretch>
        </p:blipFill>
        <p:spPr>
          <a:xfrm>
            <a:off x="3868323" y="4073001"/>
            <a:ext cx="4820239" cy="2738579"/>
          </a:xfrm>
          <a:prstGeom prst="rect">
            <a:avLst/>
          </a:prstGeom>
        </p:spPr>
      </p:pic>
      <p:pic>
        <p:nvPicPr>
          <p:cNvPr id="8" name="Picture 7">
            <a:extLst>
              <a:ext uri="{FF2B5EF4-FFF2-40B4-BE49-F238E27FC236}">
                <a16:creationId xmlns:a16="http://schemas.microsoft.com/office/drawing/2014/main" id="{0C027718-D5D6-3C0A-E5BD-2F3B4EDD026A}"/>
              </a:ext>
            </a:extLst>
          </p:cNvPr>
          <p:cNvPicPr>
            <a:picLocks noChangeAspect="1"/>
          </p:cNvPicPr>
          <p:nvPr/>
        </p:nvPicPr>
        <p:blipFill>
          <a:blip r:embed="rId4"/>
          <a:stretch>
            <a:fillRect/>
          </a:stretch>
        </p:blipFill>
        <p:spPr>
          <a:xfrm>
            <a:off x="171042" y="2784999"/>
            <a:ext cx="6029462" cy="1952602"/>
          </a:xfrm>
          <a:prstGeom prst="rect">
            <a:avLst/>
          </a:prstGeom>
        </p:spPr>
      </p:pic>
    </p:spTree>
    <p:extLst>
      <p:ext uri="{BB962C8B-B14F-4D97-AF65-F5344CB8AC3E}">
        <p14:creationId xmlns:p14="http://schemas.microsoft.com/office/powerpoint/2010/main" val="294249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a:extLst>
              <a:ext uri="{FF2B5EF4-FFF2-40B4-BE49-F238E27FC236}">
                <a16:creationId xmlns:a16="http://schemas.microsoft.com/office/drawing/2014/main" id="{371FCDFF-2871-40B2-B87E-15367597F39C}"/>
              </a:ext>
            </a:extLst>
          </p:cNvPr>
          <p:cNvSpPr txBox="1">
            <a:spLocks noChangeArrowheads="1"/>
          </p:cNvSpPr>
          <p:nvPr/>
        </p:nvSpPr>
        <p:spPr bwMode="auto">
          <a:xfrm>
            <a:off x="0" y="438275"/>
            <a:ext cx="9144000" cy="646331"/>
          </a:xfrm>
          <a:prstGeom prst="rect">
            <a:avLst/>
          </a:prstGeom>
          <a:solidFill>
            <a:srgbClr val="000066"/>
          </a:solidFill>
          <a:ln w="9525" algn="ctr">
            <a:noFill/>
            <a:miter lim="800000"/>
            <a:headEnd/>
            <a:tailEnd/>
          </a:ln>
          <a:effectLst/>
        </p:spPr>
        <p:txBody>
          <a:bodyPr>
            <a:spAutoFit/>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My (Other) Research Interests</a:t>
            </a:r>
          </a:p>
        </p:txBody>
      </p:sp>
      <p:sp>
        <p:nvSpPr>
          <p:cNvPr id="4" name="Content Placeholder 2">
            <a:extLst>
              <a:ext uri="{FF2B5EF4-FFF2-40B4-BE49-F238E27FC236}">
                <a16:creationId xmlns:a16="http://schemas.microsoft.com/office/drawing/2014/main" id="{52700329-3C6A-AE77-23AF-9AC56783DC9F}"/>
              </a:ext>
            </a:extLst>
          </p:cNvPr>
          <p:cNvSpPr txBox="1">
            <a:spLocks/>
          </p:cNvSpPr>
          <p:nvPr/>
        </p:nvSpPr>
        <p:spPr>
          <a:xfrm>
            <a:off x="372575" y="1255934"/>
            <a:ext cx="8398849" cy="4525963"/>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14350" marR="0" lvl="0" indent="-514350" algn="l" defTabSz="914400" rtl="0" eaLnBrk="1" fontAlgn="auto" latinLnBrk="0" hangingPunct="1">
              <a:lnSpc>
                <a:spcPct val="100000"/>
              </a:lnSpc>
              <a:spcBef>
                <a:spcPct val="20000"/>
              </a:spcBef>
              <a:spcAft>
                <a:spcPts val="0"/>
              </a:spcAft>
              <a:buClrTx/>
              <a:buSzTx/>
              <a:buAutoNum type="arabicParenR" startAt="6"/>
              <a:tabLst/>
              <a:defRPr/>
            </a:pP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Inflammation, STIs and HIV acquisition. </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Ongoing project with Dr. Alison Roxby on markers of </a:t>
            </a:r>
            <a:r>
              <a:rPr kumimoji="0" lang="en-US" sz="2800" i="1"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Chlamydia/</a:t>
            </a:r>
            <a:r>
              <a:rPr kumimoji="0" lang="en-US" sz="280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HIV</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 acquisition</a:t>
            </a:r>
          </a:p>
          <a:p>
            <a:pPr marL="514350" marR="0" lvl="0" indent="-514350" algn="l" defTabSz="914400" rtl="0" eaLnBrk="1" fontAlgn="auto" latinLnBrk="0" hangingPunct="1">
              <a:lnSpc>
                <a:spcPct val="100000"/>
              </a:lnSpc>
              <a:spcBef>
                <a:spcPct val="20000"/>
              </a:spcBef>
              <a:spcAft>
                <a:spcPts val="0"/>
              </a:spcAft>
              <a:buClrTx/>
              <a:buSzTx/>
              <a:buAutoNum type="arabicParenR" startAt="6"/>
              <a:tabLst/>
              <a:defRPr/>
            </a:pP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Water channels (AQPs: aquaporins), placental angiogenesis and preeclampsia. </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Ongoing collaboration with University of Buenos Aires, Argentina.</a:t>
            </a:r>
          </a:p>
          <a:p>
            <a:pPr marL="514350" marR="0" lvl="0" indent="-514350" algn="l" defTabSz="914400" rtl="0" eaLnBrk="1" fontAlgn="auto" latinLnBrk="0" hangingPunct="1">
              <a:lnSpc>
                <a:spcPct val="100000"/>
              </a:lnSpc>
              <a:spcBef>
                <a:spcPct val="20000"/>
              </a:spcBef>
              <a:spcAft>
                <a:spcPts val="0"/>
              </a:spcAft>
              <a:buClrTx/>
              <a:buSzTx/>
              <a:buAutoNum type="arabicParenR" startAt="6"/>
              <a:tabLst/>
              <a:defRPr/>
            </a:pPr>
            <a:r>
              <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Tolerogenic effects of extracellular vesicles in human reproduction. </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Co-Investigator in Dr. </a:t>
            </a:r>
            <a:r>
              <a:rPr kumimoji="0" lang="en-US" sz="2800" i="0" u="none" strike="noStrike" kern="1200" cap="none" spc="0" normalizeH="0" noProof="0" dirty="0" err="1">
                <a:ln>
                  <a:noFill/>
                </a:ln>
                <a:solidFill>
                  <a:srgbClr val="09356B"/>
                </a:solidFill>
                <a:effectLst/>
                <a:uLnTx/>
                <a:uFillTx/>
                <a:latin typeface="Calibri" panose="020F0502020204030204" pitchFamily="34" charset="0"/>
                <a:cs typeface="Calibri" panose="020F0502020204030204" pitchFamily="34" charset="0"/>
              </a:rPr>
              <a:t>Vojtech’s</a:t>
            </a:r>
            <a:r>
              <a:rPr kumimoji="0" lang="en-US" sz="2800"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rPr>
              <a:t> lab at UW </a:t>
            </a:r>
            <a:r>
              <a:rPr kumimoji="0" lang="en-US" sz="2800" i="0" u="none" strike="noStrike" kern="1200" cap="none" spc="0" normalizeH="0" noProof="0" dirty="0" err="1">
                <a:ln>
                  <a:noFill/>
                </a:ln>
                <a:solidFill>
                  <a:srgbClr val="09356B"/>
                </a:solidFill>
                <a:effectLst/>
                <a:uLnTx/>
                <a:uFillTx/>
                <a:latin typeface="Calibri" panose="020F0502020204030204" pitchFamily="34" charset="0"/>
                <a:cs typeface="Calibri" panose="020F0502020204030204" pitchFamily="34" charset="0"/>
              </a:rPr>
              <a:t>ObGyn</a:t>
            </a:r>
            <a:endPar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endParaRPr>
          </a:p>
          <a:p>
            <a:pPr marL="514350" marR="0" lvl="0" indent="-514350" algn="l" defTabSz="914400" rtl="0" eaLnBrk="1" fontAlgn="auto" latinLnBrk="0" hangingPunct="1">
              <a:lnSpc>
                <a:spcPct val="100000"/>
              </a:lnSpc>
              <a:spcBef>
                <a:spcPct val="20000"/>
              </a:spcBef>
              <a:spcAft>
                <a:spcPts val="0"/>
              </a:spcAft>
              <a:buClrTx/>
              <a:buSzTx/>
              <a:buAutoNum type="arabicParenR" startAt="6"/>
              <a:tabLst/>
              <a:defRPr/>
            </a:pPr>
            <a:endParaRPr kumimoji="0" lang="en-US" sz="2800" b="1" i="0" u="none" strike="noStrike" kern="1200" cap="none" spc="0" normalizeH="0" noProof="0" dirty="0">
              <a:ln>
                <a:noFill/>
              </a:ln>
              <a:solidFill>
                <a:srgbClr val="09356B"/>
              </a:solidFill>
              <a:effectLst/>
              <a:uLnTx/>
              <a:uFillTx/>
              <a:latin typeface="Calibri" panose="020F0502020204030204" pitchFamily="34" charset="0"/>
              <a:cs typeface="Calibri" panose="020F0502020204030204" pitchFamily="34" charset="0"/>
            </a:endParaRPr>
          </a:p>
          <a:p>
            <a:pPr marL="514350" marR="0" lvl="0" indent="-514350" algn="l" defTabSz="914400" rtl="0" eaLnBrk="1" fontAlgn="auto" latinLnBrk="0" hangingPunct="1">
              <a:lnSpc>
                <a:spcPct val="100000"/>
              </a:lnSpc>
              <a:spcBef>
                <a:spcPct val="20000"/>
              </a:spcBef>
              <a:spcAft>
                <a:spcPts val="0"/>
              </a:spcAft>
              <a:buClrTx/>
              <a:buSzTx/>
              <a:buAutoNum type="arabicParenR" startAt="6"/>
              <a:tabLst/>
              <a:defRPr/>
            </a:pPr>
            <a:endParaRPr lang="en-US" sz="2800" dirty="0">
              <a:solidFill>
                <a:srgbClr val="09356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61348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90FE23-BD79-4D2E-B589-FCB5555C7013}"/>
              </a:ext>
            </a:extLst>
          </p:cNvPr>
          <p:cNvPicPr>
            <a:picLocks noChangeAspect="1"/>
          </p:cNvPicPr>
          <p:nvPr/>
        </p:nvPicPr>
        <p:blipFill>
          <a:blip r:embed="rId2"/>
          <a:stretch>
            <a:fillRect/>
          </a:stretch>
        </p:blipFill>
        <p:spPr>
          <a:xfrm>
            <a:off x="370140" y="997693"/>
            <a:ext cx="8036495" cy="4606693"/>
          </a:xfrm>
          <a:prstGeom prst="rect">
            <a:avLst/>
          </a:prstGeom>
        </p:spPr>
      </p:pic>
      <p:sp>
        <p:nvSpPr>
          <p:cNvPr id="3" name="Text Box 3">
            <a:extLst>
              <a:ext uri="{FF2B5EF4-FFF2-40B4-BE49-F238E27FC236}">
                <a16:creationId xmlns:a16="http://schemas.microsoft.com/office/drawing/2014/main" id="{EFA11BF6-1A2E-45B9-87BF-C3FE65C5EDBF}"/>
              </a:ext>
            </a:extLst>
          </p:cNvPr>
          <p:cNvSpPr txBox="1">
            <a:spLocks noChangeArrowheads="1"/>
          </p:cNvSpPr>
          <p:nvPr/>
        </p:nvSpPr>
        <p:spPr bwMode="auto">
          <a:xfrm>
            <a:off x="0" y="438275"/>
            <a:ext cx="9144000" cy="646331"/>
          </a:xfrm>
          <a:prstGeom prst="rect">
            <a:avLst/>
          </a:prstGeom>
          <a:solidFill>
            <a:srgbClr val="000066"/>
          </a:solidFill>
          <a:ln w="9525" algn="ctr">
            <a:noFill/>
            <a:miter lim="800000"/>
            <a:headEnd/>
            <a:tailEnd/>
          </a:ln>
          <a:effectLst/>
        </p:spPr>
        <p:txBody>
          <a:bodyPr>
            <a:spAutoFit/>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Why is it so difficult to cure HIV?</a:t>
            </a:r>
          </a:p>
        </p:txBody>
      </p:sp>
      <p:sp>
        <p:nvSpPr>
          <p:cNvPr id="4" name="Content Placeholder 5">
            <a:extLst>
              <a:ext uri="{FF2B5EF4-FFF2-40B4-BE49-F238E27FC236}">
                <a16:creationId xmlns:a16="http://schemas.microsoft.com/office/drawing/2014/main" id="{3C177CEC-C038-4768-A40D-38637F814402}"/>
              </a:ext>
            </a:extLst>
          </p:cNvPr>
          <p:cNvSpPr txBox="1">
            <a:spLocks/>
          </p:cNvSpPr>
          <p:nvPr/>
        </p:nvSpPr>
        <p:spPr bwMode="auto">
          <a:xfrm>
            <a:off x="5341800" y="2053903"/>
            <a:ext cx="2425553" cy="478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lvl1pPr marL="342900" indent="-342900" algn="l" rtl="0" eaLnBrk="0" fontAlgn="base" hangingPunct="0">
              <a:spcBef>
                <a:spcPct val="0"/>
              </a:spcBef>
              <a:spcAft>
                <a:spcPts val="1000"/>
              </a:spcAft>
              <a:buClr>
                <a:srgbClr val="191919"/>
              </a:buClr>
              <a:buFont typeface="Wingdings" pitchFamily="2" charset="2"/>
              <a:defRPr sz="2000" kern="1200">
                <a:solidFill>
                  <a:schemeClr val="tx2"/>
                </a:solidFill>
                <a:latin typeface="Arial" panose="020B0604020202020204" pitchFamily="34" charset="0"/>
                <a:ea typeface="+mn-ea"/>
                <a:cs typeface="Arial" panose="020B0604020202020204" pitchFamily="34" charset="0"/>
              </a:defRPr>
            </a:lvl1pPr>
            <a:lvl2pPr marL="285750" indent="-285750" algn="l" rtl="0" eaLnBrk="0" fontAlgn="base" hangingPunct="0">
              <a:spcBef>
                <a:spcPct val="0"/>
              </a:spcBef>
              <a:spcAft>
                <a:spcPts val="800"/>
              </a:spcAft>
              <a:buClr>
                <a:srgbClr val="191919"/>
              </a:buClr>
              <a:buSzPct val="85000"/>
              <a:buFont typeface="Arial" charset="0"/>
              <a:buChar char="►"/>
              <a:defRPr sz="1900" kern="1200">
                <a:solidFill>
                  <a:schemeClr val="tx2"/>
                </a:solidFill>
                <a:latin typeface="Arial" panose="020B0604020202020204" pitchFamily="34" charset="0"/>
                <a:ea typeface="+mn-ea"/>
                <a:cs typeface="Arial" panose="020B0604020202020204" pitchFamily="34" charset="0"/>
              </a:defRPr>
            </a:lvl2pPr>
            <a:lvl3pPr marL="800100" indent="-228600" algn="l" rtl="0" eaLnBrk="0" fontAlgn="base" hangingPunct="0">
              <a:spcBef>
                <a:spcPct val="0"/>
              </a:spcBef>
              <a:spcAft>
                <a:spcPts val="600"/>
              </a:spcAft>
              <a:buClr>
                <a:schemeClr val="tx2"/>
              </a:buClr>
              <a:buFont typeface="Wingdings 2" pitchFamily="18" charset="2"/>
              <a:buChar char=""/>
              <a:defRPr kern="1200">
                <a:solidFill>
                  <a:schemeClr val="tx2"/>
                </a:solidFill>
                <a:latin typeface="Arial" panose="020B0604020202020204" pitchFamily="34" charset="0"/>
                <a:ea typeface="+mn-ea"/>
                <a:cs typeface="Arial" panose="020B0604020202020204" pitchFamily="34" charset="0"/>
              </a:defRPr>
            </a:lvl3pPr>
            <a:lvl4pPr marL="1143000" indent="-228600" algn="l" rtl="0" eaLnBrk="0" fontAlgn="base" hangingPunct="0">
              <a:spcBef>
                <a:spcPct val="0"/>
              </a:spcBef>
              <a:spcAft>
                <a:spcPts val="600"/>
              </a:spcAft>
              <a:buClr>
                <a:schemeClr val="tx2"/>
              </a:buClr>
              <a:buFont typeface="Arial" charset="0"/>
              <a:buChar char="–"/>
              <a:defRPr sz="1700" kern="1200">
                <a:solidFill>
                  <a:schemeClr val="tx2"/>
                </a:solidFill>
                <a:latin typeface="Arial" panose="020B0604020202020204" pitchFamily="34" charset="0"/>
                <a:ea typeface="+mn-ea"/>
                <a:cs typeface="Arial" panose="020B0604020202020204" pitchFamily="34" charset="0"/>
              </a:defRPr>
            </a:lvl4pPr>
            <a:lvl5pPr marL="1600200" indent="-228600" algn="l" rtl="0" eaLnBrk="0" fontAlgn="base" hangingPunct="0">
              <a:spcBef>
                <a:spcPct val="0"/>
              </a:spcBef>
              <a:spcAft>
                <a:spcPts val="400"/>
              </a:spcAft>
              <a:buClr>
                <a:schemeClr val="tx2"/>
              </a:buClr>
              <a:buFont typeface="Wingdings 3" pitchFamily="18" charset="2"/>
              <a:buChar char=""/>
              <a:defRPr sz="1600" kern="1200">
                <a:solidFill>
                  <a:schemeClr val="tx2"/>
                </a:solidFill>
                <a:latin typeface="Arial" panose="020B0604020202020204" pitchFamily="34" charset="0"/>
                <a:ea typeface="+mn-ea"/>
                <a:cs typeface="Arial" panose="020B0604020202020204" pitchFamily="34" charset="0"/>
              </a:defRPr>
            </a:lvl5pPr>
            <a:lvl6pPr marL="1941513" indent="-225425" algn="l" defTabSz="914400" rtl="0" eaLnBrk="1" latinLnBrk="0" hangingPunct="1">
              <a:spcBef>
                <a:spcPts val="0"/>
              </a:spcBef>
              <a:spcAft>
                <a:spcPts val="400"/>
              </a:spcAft>
              <a:buClr>
                <a:schemeClr val="tx2"/>
              </a:buClr>
              <a:buFont typeface="Courier New" panose="02070309020205020404" pitchFamily="49" charset="0"/>
              <a:buChar char="o"/>
              <a:defRPr sz="1500" kern="1200" baseline="0">
                <a:solidFill>
                  <a:schemeClr val="tx2"/>
                </a:solidFill>
                <a:latin typeface="+mn-lt"/>
                <a:ea typeface="+mn-ea"/>
                <a:cs typeface="+mn-cs"/>
              </a:defRPr>
            </a:lvl6pPr>
            <a:lvl7pPr marL="2194560" indent="-228600" algn="l" defTabSz="914400" rtl="0" eaLnBrk="1" latinLnBrk="0" hangingPunct="1">
              <a:spcBef>
                <a:spcPct val="20000"/>
              </a:spcBef>
              <a:buFont typeface="Arial" panose="020B0604020202020204" pitchFamily="34" charset="0"/>
              <a:buChar char="•"/>
              <a:defRPr sz="1200" b="0" i="1" kern="1200" baseline="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1800"/>
              </a:spcBef>
            </a:pPr>
            <a:r>
              <a:rPr lang="en-US" b="1" dirty="0">
                <a:solidFill>
                  <a:srgbClr val="F46562"/>
                </a:solidFill>
                <a:latin typeface="Calibri" panose="020F0502020204030204" pitchFamily="34" charset="0"/>
                <a:cs typeface="Calibri" panose="020F0502020204030204" pitchFamily="34" charset="0"/>
              </a:rPr>
              <a:t>Time for eradication &gt;73.4 years</a:t>
            </a:r>
          </a:p>
        </p:txBody>
      </p:sp>
      <p:sp>
        <p:nvSpPr>
          <p:cNvPr id="5" name="TextBox 4">
            <a:extLst>
              <a:ext uri="{FF2B5EF4-FFF2-40B4-BE49-F238E27FC236}">
                <a16:creationId xmlns:a16="http://schemas.microsoft.com/office/drawing/2014/main" id="{6AFA7D00-379C-4DDF-978C-EC6AD91BDE48}"/>
              </a:ext>
            </a:extLst>
          </p:cNvPr>
          <p:cNvSpPr txBox="1"/>
          <p:nvPr/>
        </p:nvSpPr>
        <p:spPr>
          <a:xfrm>
            <a:off x="776748" y="5594554"/>
            <a:ext cx="4503174" cy="1015663"/>
          </a:xfrm>
          <a:prstGeom prst="rect">
            <a:avLst/>
          </a:prstGeom>
          <a:noFill/>
        </p:spPr>
        <p:txBody>
          <a:bodyPr wrap="square" lIns="0" tIns="0" rIns="0" bIns="0" rtlCol="0">
            <a:spAutoFit/>
          </a:bodyPr>
          <a:lstStyle/>
          <a:p>
            <a:pPr>
              <a:spcBef>
                <a:spcPts val="400"/>
              </a:spcBef>
              <a:buClr>
                <a:schemeClr val="tx1"/>
              </a:buClr>
              <a:buSzPct val="85000"/>
            </a:pPr>
            <a:r>
              <a:rPr lang="en-US" sz="1400" dirty="0"/>
              <a:t>Finzi D, et al. Science. 1997;278:1295-1300.</a:t>
            </a:r>
          </a:p>
          <a:p>
            <a:pPr>
              <a:spcBef>
                <a:spcPts val="400"/>
              </a:spcBef>
              <a:buClr>
                <a:schemeClr val="tx1"/>
              </a:buClr>
              <a:buSzPct val="85000"/>
            </a:pPr>
            <a:r>
              <a:rPr lang="en-US" sz="1400" dirty="0"/>
              <a:t>Wong JK, et al. Science. 1997;278:1291-1295.</a:t>
            </a:r>
          </a:p>
          <a:p>
            <a:pPr>
              <a:spcBef>
                <a:spcPts val="400"/>
              </a:spcBef>
              <a:buClr>
                <a:schemeClr val="tx1"/>
              </a:buClr>
              <a:buSzPct val="85000"/>
            </a:pPr>
            <a:r>
              <a:rPr lang="en-US" sz="1400" dirty="0"/>
              <a:t>Chun TW, et al. PNAS. 1997;94:13193-13197</a:t>
            </a:r>
          </a:p>
          <a:p>
            <a:pPr>
              <a:spcBef>
                <a:spcPts val="400"/>
              </a:spcBef>
              <a:buClr>
                <a:schemeClr val="tx1"/>
              </a:buClr>
              <a:buSzPct val="85000"/>
            </a:pPr>
            <a:r>
              <a:rPr lang="en-US" sz="1400" dirty="0"/>
              <a:t>Finzi D, et al. Nature Med. 1999;5:512-517</a:t>
            </a:r>
          </a:p>
        </p:txBody>
      </p:sp>
      <p:sp>
        <p:nvSpPr>
          <p:cNvPr id="6" name="TextBox 5">
            <a:extLst>
              <a:ext uri="{FF2B5EF4-FFF2-40B4-BE49-F238E27FC236}">
                <a16:creationId xmlns:a16="http://schemas.microsoft.com/office/drawing/2014/main" id="{B2C870B8-621A-408B-80AA-685A289BFDC1}"/>
              </a:ext>
            </a:extLst>
          </p:cNvPr>
          <p:cNvSpPr txBox="1"/>
          <p:nvPr/>
        </p:nvSpPr>
        <p:spPr>
          <a:xfrm>
            <a:off x="4739149" y="5555226"/>
            <a:ext cx="3923071" cy="697627"/>
          </a:xfrm>
          <a:prstGeom prst="rect">
            <a:avLst/>
          </a:prstGeom>
          <a:noFill/>
        </p:spPr>
        <p:txBody>
          <a:bodyPr wrap="square" lIns="0" tIns="0" rIns="0" bIns="0" rtlCol="0">
            <a:spAutoFit/>
          </a:bodyPr>
          <a:lstStyle/>
          <a:p>
            <a:pPr>
              <a:spcBef>
                <a:spcPts val="400"/>
              </a:spcBef>
              <a:buClr>
                <a:schemeClr val="tx1"/>
              </a:buClr>
              <a:buSzPct val="85000"/>
            </a:pPr>
            <a:r>
              <a:rPr lang="da-DK" sz="1400" dirty="0"/>
              <a:t>Siliciano JD, et al. Nature Med. 2003;9:727-728. </a:t>
            </a:r>
          </a:p>
          <a:p>
            <a:pPr>
              <a:spcBef>
                <a:spcPts val="400"/>
              </a:spcBef>
              <a:buClr>
                <a:schemeClr val="tx1"/>
              </a:buClr>
              <a:buSzPct val="85000"/>
            </a:pPr>
            <a:r>
              <a:rPr lang="da-DK" sz="1400" dirty="0"/>
              <a:t>Chun TW, et al. Nature Med. 1995;1:1284-1290. Chun TW, et al. Nature. 1997;387:183:188.</a:t>
            </a:r>
            <a:endParaRPr lang="en-US" sz="1400" dirty="0"/>
          </a:p>
        </p:txBody>
      </p:sp>
    </p:spTree>
    <p:extLst>
      <p:ext uri="{BB962C8B-B14F-4D97-AF65-F5344CB8AC3E}">
        <p14:creationId xmlns:p14="http://schemas.microsoft.com/office/powerpoint/2010/main" val="1166917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a:spLocks noChangeAspect="1"/>
          </p:cNvSpPr>
          <p:nvPr/>
        </p:nvSpPr>
        <p:spPr bwMode="auto">
          <a:xfrm>
            <a:off x="1015052" y="2135341"/>
            <a:ext cx="829101" cy="784882"/>
          </a:xfrm>
          <a:prstGeom prst="ellipse">
            <a:avLst/>
          </a:prstGeom>
          <a:solidFill>
            <a:srgbClr val="F46562"/>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6" name="Oval 5"/>
          <p:cNvSpPr>
            <a:spLocks noChangeAspect="1"/>
          </p:cNvSpPr>
          <p:nvPr/>
        </p:nvSpPr>
        <p:spPr bwMode="auto">
          <a:xfrm>
            <a:off x="3527767" y="2135341"/>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7" name="Oval 6"/>
          <p:cNvSpPr>
            <a:spLocks noChangeAspect="1"/>
          </p:cNvSpPr>
          <p:nvPr/>
        </p:nvSpPr>
        <p:spPr bwMode="auto">
          <a:xfrm>
            <a:off x="999249" y="3493952"/>
            <a:ext cx="829101" cy="784882"/>
          </a:xfrm>
          <a:prstGeom prst="ellipse">
            <a:avLst/>
          </a:prstGeom>
          <a:solidFill>
            <a:srgbClr val="F46562"/>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8" name="Oval 7"/>
          <p:cNvSpPr>
            <a:spLocks noChangeAspect="1"/>
          </p:cNvSpPr>
          <p:nvPr/>
        </p:nvSpPr>
        <p:spPr bwMode="auto">
          <a:xfrm>
            <a:off x="983446" y="5507663"/>
            <a:ext cx="829101" cy="784882"/>
          </a:xfrm>
          <a:prstGeom prst="ellipse">
            <a:avLst/>
          </a:prstGeom>
          <a:solidFill>
            <a:srgbClr val="F46562"/>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9" name="Oval 8"/>
          <p:cNvSpPr>
            <a:spLocks noChangeAspect="1"/>
          </p:cNvSpPr>
          <p:nvPr/>
        </p:nvSpPr>
        <p:spPr bwMode="auto">
          <a:xfrm>
            <a:off x="6490499" y="2135341"/>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10" name="Oval 9"/>
          <p:cNvSpPr>
            <a:spLocks noChangeAspect="1"/>
          </p:cNvSpPr>
          <p:nvPr/>
        </p:nvSpPr>
        <p:spPr bwMode="auto">
          <a:xfrm>
            <a:off x="5507504" y="3821502"/>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11" name="Oval 10"/>
          <p:cNvSpPr>
            <a:spLocks noChangeAspect="1"/>
          </p:cNvSpPr>
          <p:nvPr/>
        </p:nvSpPr>
        <p:spPr bwMode="auto">
          <a:xfrm>
            <a:off x="5005600" y="5507663"/>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12" name="Oval 11"/>
          <p:cNvSpPr>
            <a:spLocks noChangeAspect="1"/>
          </p:cNvSpPr>
          <p:nvPr/>
        </p:nvSpPr>
        <p:spPr bwMode="auto">
          <a:xfrm>
            <a:off x="7469942" y="3825644"/>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13" name="Oval 12"/>
          <p:cNvSpPr>
            <a:spLocks noChangeAspect="1"/>
          </p:cNvSpPr>
          <p:nvPr/>
        </p:nvSpPr>
        <p:spPr bwMode="auto">
          <a:xfrm>
            <a:off x="6026118" y="5507663"/>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14" name="Oval 13"/>
          <p:cNvSpPr>
            <a:spLocks noChangeAspect="1"/>
          </p:cNvSpPr>
          <p:nvPr/>
        </p:nvSpPr>
        <p:spPr bwMode="auto">
          <a:xfrm>
            <a:off x="6964755" y="5504845"/>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15" name="Oval 14"/>
          <p:cNvSpPr>
            <a:spLocks noChangeAspect="1"/>
          </p:cNvSpPr>
          <p:nvPr/>
        </p:nvSpPr>
        <p:spPr bwMode="auto">
          <a:xfrm>
            <a:off x="7971630" y="5507663"/>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cxnSp>
        <p:nvCxnSpPr>
          <p:cNvPr id="29" name="Straight Arrow Connector 28"/>
          <p:cNvCxnSpPr/>
          <p:nvPr/>
        </p:nvCxnSpPr>
        <p:spPr bwMode="auto">
          <a:xfrm flipH="1">
            <a:off x="6223375" y="3029407"/>
            <a:ext cx="681675" cy="730020"/>
          </a:xfrm>
          <a:prstGeom prst="straightConnector1">
            <a:avLst/>
          </a:prstGeom>
          <a:solidFill>
            <a:schemeClr val="accent1"/>
          </a:solidFill>
          <a:ln w="25400" cap="flat" cmpd="sng" algn="ctr">
            <a:solidFill>
              <a:srgbClr val="92D050"/>
            </a:solidFill>
            <a:prstDash val="solid"/>
            <a:round/>
            <a:headEnd type="none" w="med" len="med"/>
            <a:tailEnd type="triangle" w="lg" len="lg"/>
          </a:ln>
          <a:effectLst/>
        </p:spPr>
      </p:cxnSp>
      <p:cxnSp>
        <p:nvCxnSpPr>
          <p:cNvPr id="31" name="Straight Arrow Connector 30"/>
          <p:cNvCxnSpPr/>
          <p:nvPr/>
        </p:nvCxnSpPr>
        <p:spPr bwMode="auto">
          <a:xfrm>
            <a:off x="6905050" y="3029407"/>
            <a:ext cx="724044" cy="730020"/>
          </a:xfrm>
          <a:prstGeom prst="straightConnector1">
            <a:avLst/>
          </a:prstGeom>
          <a:solidFill>
            <a:schemeClr val="accent1"/>
          </a:solidFill>
          <a:ln w="25400" cap="flat" cmpd="sng" algn="ctr">
            <a:solidFill>
              <a:srgbClr val="92D050"/>
            </a:solidFill>
            <a:prstDash val="solid"/>
            <a:round/>
            <a:headEnd type="none" w="med" len="med"/>
            <a:tailEnd type="triangle" w="lg" len="lg"/>
          </a:ln>
          <a:effectLst/>
        </p:spPr>
      </p:cxnSp>
      <p:cxnSp>
        <p:nvCxnSpPr>
          <p:cNvPr id="7169" name="Straight Arrow Connector 7168"/>
          <p:cNvCxnSpPr/>
          <p:nvPr/>
        </p:nvCxnSpPr>
        <p:spPr bwMode="auto">
          <a:xfrm flipH="1">
            <a:off x="5507504" y="4729216"/>
            <a:ext cx="414551" cy="708886"/>
          </a:xfrm>
          <a:prstGeom prst="straightConnector1">
            <a:avLst/>
          </a:prstGeom>
          <a:solidFill>
            <a:schemeClr val="accent1"/>
          </a:solidFill>
          <a:ln w="25400" cap="flat" cmpd="sng" algn="ctr">
            <a:solidFill>
              <a:srgbClr val="92D050"/>
            </a:solidFill>
            <a:prstDash val="solid"/>
            <a:round/>
            <a:headEnd type="none" w="med" len="med"/>
            <a:tailEnd type="triangle" w="lg" len="lg"/>
          </a:ln>
          <a:effectLst/>
        </p:spPr>
      </p:cxnSp>
      <p:cxnSp>
        <p:nvCxnSpPr>
          <p:cNvPr id="7172" name="Straight Arrow Connector 7171"/>
          <p:cNvCxnSpPr/>
          <p:nvPr/>
        </p:nvCxnSpPr>
        <p:spPr bwMode="auto">
          <a:xfrm>
            <a:off x="5922055" y="4729216"/>
            <a:ext cx="414550" cy="708886"/>
          </a:xfrm>
          <a:prstGeom prst="straightConnector1">
            <a:avLst/>
          </a:prstGeom>
          <a:solidFill>
            <a:schemeClr val="accent1"/>
          </a:solidFill>
          <a:ln w="25400" cap="flat" cmpd="sng" algn="ctr">
            <a:solidFill>
              <a:srgbClr val="92D050"/>
            </a:solidFill>
            <a:prstDash val="solid"/>
            <a:round/>
            <a:headEnd type="none" w="med" len="med"/>
            <a:tailEnd type="triangle" w="lg" len="lg"/>
          </a:ln>
          <a:effectLst/>
        </p:spPr>
      </p:cxnSp>
      <p:cxnSp>
        <p:nvCxnSpPr>
          <p:cNvPr id="7174" name="Straight Arrow Connector 7173"/>
          <p:cNvCxnSpPr/>
          <p:nvPr/>
        </p:nvCxnSpPr>
        <p:spPr bwMode="auto">
          <a:xfrm flipH="1">
            <a:off x="7469942" y="4733358"/>
            <a:ext cx="414551" cy="704744"/>
          </a:xfrm>
          <a:prstGeom prst="straightConnector1">
            <a:avLst/>
          </a:prstGeom>
          <a:solidFill>
            <a:schemeClr val="accent1"/>
          </a:solidFill>
          <a:ln w="25400" cap="flat" cmpd="sng" algn="ctr">
            <a:solidFill>
              <a:srgbClr val="92D050"/>
            </a:solidFill>
            <a:prstDash val="solid"/>
            <a:round/>
            <a:headEnd type="none" w="med" len="med"/>
            <a:tailEnd type="triangle" w="lg" len="lg"/>
          </a:ln>
          <a:effectLst/>
        </p:spPr>
      </p:cxnSp>
      <p:cxnSp>
        <p:nvCxnSpPr>
          <p:cNvPr id="7176" name="Straight Arrow Connector 7175"/>
          <p:cNvCxnSpPr/>
          <p:nvPr/>
        </p:nvCxnSpPr>
        <p:spPr bwMode="auto">
          <a:xfrm>
            <a:off x="7884493" y="4733358"/>
            <a:ext cx="414550" cy="704744"/>
          </a:xfrm>
          <a:prstGeom prst="straightConnector1">
            <a:avLst/>
          </a:prstGeom>
          <a:solidFill>
            <a:schemeClr val="accent1"/>
          </a:solidFill>
          <a:ln w="25400" cap="flat" cmpd="sng" algn="ctr">
            <a:solidFill>
              <a:srgbClr val="92D050"/>
            </a:solidFill>
            <a:prstDash val="solid"/>
            <a:round/>
            <a:headEnd type="none" w="med" len="med"/>
            <a:tailEnd type="triangle" w="lg" len="lg"/>
          </a:ln>
          <a:effectLst/>
        </p:spPr>
      </p:cxnSp>
      <p:sp>
        <p:nvSpPr>
          <p:cNvPr id="42" name="Oval 41"/>
          <p:cNvSpPr>
            <a:spLocks noChangeAspect="1"/>
          </p:cNvSpPr>
          <p:nvPr/>
        </p:nvSpPr>
        <p:spPr bwMode="auto">
          <a:xfrm>
            <a:off x="3527766" y="5504845"/>
            <a:ext cx="829101" cy="784882"/>
          </a:xfrm>
          <a:prstGeom prst="ellipse">
            <a:avLst/>
          </a:prstGeom>
          <a:solidFill>
            <a:srgbClr val="92D050"/>
          </a:solidFill>
          <a:ln w="9525" cap="flat" cmpd="sng" algn="ctr">
            <a:noFill/>
            <a:prstDash val="solid"/>
            <a:round/>
            <a:headEnd type="none" w="med" len="med"/>
            <a:tailEnd type="none" w="med" len="med"/>
          </a:ln>
          <a:effectLst>
            <a:innerShdw blurRad="114300">
              <a:prstClr val="black"/>
            </a:innerShdw>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cxnSp>
        <p:nvCxnSpPr>
          <p:cNvPr id="7179" name="Straight Arrow Connector 7178"/>
          <p:cNvCxnSpPr/>
          <p:nvPr/>
        </p:nvCxnSpPr>
        <p:spPr bwMode="auto">
          <a:xfrm flipH="1">
            <a:off x="3942317" y="3002111"/>
            <a:ext cx="1" cy="2395047"/>
          </a:xfrm>
          <a:prstGeom prst="straightConnector1">
            <a:avLst/>
          </a:prstGeom>
          <a:solidFill>
            <a:schemeClr val="accent1"/>
          </a:solidFill>
          <a:ln w="25400" cap="flat" cmpd="sng" algn="ctr">
            <a:solidFill>
              <a:srgbClr val="92D050"/>
            </a:solidFill>
            <a:prstDash val="solid"/>
            <a:round/>
            <a:headEnd type="none" w="med" len="med"/>
            <a:tailEnd type="triangle" w="lg" len="lg"/>
          </a:ln>
          <a:effectLst/>
        </p:spPr>
      </p:cxnSp>
      <p:cxnSp>
        <p:nvCxnSpPr>
          <p:cNvPr id="7181" name="Straight Arrow Connector 7180"/>
          <p:cNvCxnSpPr/>
          <p:nvPr/>
        </p:nvCxnSpPr>
        <p:spPr bwMode="auto">
          <a:xfrm flipH="1">
            <a:off x="1413799" y="4360722"/>
            <a:ext cx="1" cy="1036436"/>
          </a:xfrm>
          <a:prstGeom prst="straightConnector1">
            <a:avLst/>
          </a:prstGeom>
          <a:solidFill>
            <a:schemeClr val="accent1"/>
          </a:solidFill>
          <a:ln w="25400" cap="flat" cmpd="sng" algn="ctr">
            <a:solidFill>
              <a:srgbClr val="F46562"/>
            </a:solidFill>
            <a:prstDash val="solid"/>
            <a:round/>
            <a:headEnd type="none" w="med" len="med"/>
            <a:tailEnd type="triangle" w="lg" len="lg"/>
          </a:ln>
          <a:effectLst/>
        </p:spPr>
      </p:cxnSp>
      <p:pic>
        <p:nvPicPr>
          <p:cNvPr id="3076" name="Picture 4" descr="Image result for HIV viri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885094" y="2410367"/>
            <a:ext cx="392724" cy="375292"/>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4" descr="Image result for HIV viri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669034" y="2875503"/>
            <a:ext cx="392724" cy="37529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1124" y="2446535"/>
            <a:ext cx="488757" cy="149937"/>
          </a:xfrm>
          <a:prstGeom prst="rect">
            <a:avLst/>
          </a:prstGeom>
        </p:spPr>
      </p:pic>
      <p:pic>
        <p:nvPicPr>
          <p:cNvPr id="74" name="Picture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17053" y="2446534"/>
            <a:ext cx="488757" cy="149937"/>
          </a:xfrm>
          <a:prstGeom prst="rect">
            <a:avLst/>
          </a:prstGeom>
        </p:spPr>
      </p:pic>
      <p:pic>
        <p:nvPicPr>
          <p:cNvPr id="75" name="Picture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60671" y="2456293"/>
            <a:ext cx="488757" cy="149937"/>
          </a:xfrm>
          <a:prstGeom prst="rect">
            <a:avLst/>
          </a:prstGeom>
        </p:spPr>
      </p:pic>
      <p:pic>
        <p:nvPicPr>
          <p:cNvPr id="76"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7676" y="4149917"/>
            <a:ext cx="488757" cy="149937"/>
          </a:xfrm>
          <a:prstGeom prst="rect">
            <a:avLst/>
          </a:prstGeom>
        </p:spPr>
      </p:pic>
      <p:pic>
        <p:nvPicPr>
          <p:cNvPr id="77" name="Picture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52691" y="4138974"/>
            <a:ext cx="488757" cy="149937"/>
          </a:xfrm>
          <a:prstGeom prst="rect">
            <a:avLst/>
          </a:prstGeom>
        </p:spPr>
      </p:pic>
      <p:pic>
        <p:nvPicPr>
          <p:cNvPr id="78" name="Picture 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41448" y="5822317"/>
            <a:ext cx="488757" cy="149937"/>
          </a:xfrm>
          <a:prstGeom prst="rect">
            <a:avLst/>
          </a:prstGeom>
        </p:spPr>
      </p:pic>
      <p:pic>
        <p:nvPicPr>
          <p:cNvPr id="79" name="Picture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3934" y="5826672"/>
            <a:ext cx="488757" cy="149937"/>
          </a:xfrm>
          <a:prstGeom prst="rect">
            <a:avLst/>
          </a:prstGeom>
        </p:spPr>
      </p:pic>
      <p:pic>
        <p:nvPicPr>
          <p:cNvPr id="80" name="Picture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00068" y="5831027"/>
            <a:ext cx="488757" cy="149937"/>
          </a:xfrm>
          <a:prstGeom prst="rect">
            <a:avLst/>
          </a:prstGeom>
        </p:spPr>
      </p:pic>
      <p:pic>
        <p:nvPicPr>
          <p:cNvPr id="81" name="Picture 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95258" y="5835382"/>
            <a:ext cx="488757" cy="149937"/>
          </a:xfrm>
          <a:prstGeom prst="rect">
            <a:avLst/>
          </a:prstGeom>
        </p:spPr>
      </p:pic>
      <p:pic>
        <p:nvPicPr>
          <p:cNvPr id="82" name="Picture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6133" y="5839737"/>
            <a:ext cx="488757" cy="149937"/>
          </a:xfrm>
          <a:prstGeom prst="rect">
            <a:avLst/>
          </a:prstGeom>
        </p:spPr>
      </p:pic>
      <p:pic>
        <p:nvPicPr>
          <p:cNvPr id="83" name="Picture 8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5770" y="5844092"/>
            <a:ext cx="488757" cy="149937"/>
          </a:xfrm>
          <a:prstGeom prst="rect">
            <a:avLst/>
          </a:prstGeom>
        </p:spPr>
      </p:pic>
      <p:sp>
        <p:nvSpPr>
          <p:cNvPr id="49" name="Freeform 48"/>
          <p:cNvSpPr/>
          <p:nvPr/>
        </p:nvSpPr>
        <p:spPr bwMode="auto">
          <a:xfrm>
            <a:off x="1891867" y="2954207"/>
            <a:ext cx="396484" cy="907621"/>
          </a:xfrm>
          <a:custGeom>
            <a:avLst/>
            <a:gdLst>
              <a:gd name="connsiteX0" fmla="*/ 232012 w 376211"/>
              <a:gd name="connsiteY0" fmla="*/ 0 h 859809"/>
              <a:gd name="connsiteX1" fmla="*/ 368489 w 376211"/>
              <a:gd name="connsiteY1" fmla="*/ 218364 h 859809"/>
              <a:gd name="connsiteX2" fmla="*/ 341194 w 376211"/>
              <a:gd name="connsiteY2" fmla="*/ 559558 h 859809"/>
              <a:gd name="connsiteX3" fmla="*/ 191069 w 376211"/>
              <a:gd name="connsiteY3" fmla="*/ 750627 h 859809"/>
              <a:gd name="connsiteX4" fmla="*/ 0 w 376211"/>
              <a:gd name="connsiteY4" fmla="*/ 859809 h 859809"/>
              <a:gd name="connsiteX0" fmla="*/ 232012 w 388358"/>
              <a:gd name="connsiteY0" fmla="*/ 0 h 859809"/>
              <a:gd name="connsiteX1" fmla="*/ 368489 w 388358"/>
              <a:gd name="connsiteY1" fmla="*/ 218364 h 859809"/>
              <a:gd name="connsiteX2" fmla="*/ 368766 w 388358"/>
              <a:gd name="connsiteY2" fmla="*/ 517723 h 859809"/>
              <a:gd name="connsiteX3" fmla="*/ 191069 w 388358"/>
              <a:gd name="connsiteY3" fmla="*/ 750627 h 859809"/>
              <a:gd name="connsiteX4" fmla="*/ 0 w 388358"/>
              <a:gd name="connsiteY4" fmla="*/ 859809 h 859809"/>
              <a:gd name="connsiteX0" fmla="*/ 300941 w 457287"/>
              <a:gd name="connsiteY0" fmla="*/ 0 h 907621"/>
              <a:gd name="connsiteX1" fmla="*/ 437418 w 457287"/>
              <a:gd name="connsiteY1" fmla="*/ 218364 h 907621"/>
              <a:gd name="connsiteX2" fmla="*/ 437695 w 457287"/>
              <a:gd name="connsiteY2" fmla="*/ 517723 h 907621"/>
              <a:gd name="connsiteX3" fmla="*/ 259998 w 457287"/>
              <a:gd name="connsiteY3" fmla="*/ 750627 h 907621"/>
              <a:gd name="connsiteX4" fmla="*/ 0 w 457287"/>
              <a:gd name="connsiteY4" fmla="*/ 907621 h 907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87" h="907621">
                <a:moveTo>
                  <a:pt x="300941" y="0"/>
                </a:moveTo>
                <a:cubicBezTo>
                  <a:pt x="360081" y="62552"/>
                  <a:pt x="414626" y="132077"/>
                  <a:pt x="437418" y="218364"/>
                </a:cubicBezTo>
                <a:cubicBezTo>
                  <a:pt x="460210" y="304651"/>
                  <a:pt x="467265" y="429013"/>
                  <a:pt x="437695" y="517723"/>
                </a:cubicBezTo>
                <a:cubicBezTo>
                  <a:pt x="408125" y="606433"/>
                  <a:pt x="332947" y="685644"/>
                  <a:pt x="259998" y="750627"/>
                </a:cubicBezTo>
                <a:cubicBezTo>
                  <a:pt x="187049" y="815610"/>
                  <a:pt x="67101" y="878051"/>
                  <a:pt x="0" y="907621"/>
                </a:cubicBezTo>
              </a:path>
            </a:pathLst>
          </a:custGeom>
          <a:noFill/>
          <a:ln w="25400" cap="flat" cmpd="sng" algn="ctr">
            <a:solidFill>
              <a:srgbClr val="F46562"/>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sng" strike="noStrike" kern="1200" cap="none" spc="0" normalizeH="0" baseline="0" noProof="0" dirty="0">
              <a:ln>
                <a:noFill/>
              </a:ln>
              <a:solidFill>
                <a:srgbClr val="000000"/>
              </a:solidFill>
              <a:effectLst/>
              <a:uLnTx/>
              <a:uFillTx/>
              <a:latin typeface="Arial" charset="0"/>
              <a:ea typeface="+mn-ea"/>
              <a:cs typeface="+mn-cs"/>
            </a:endParaRPr>
          </a:p>
        </p:txBody>
      </p:sp>
      <p:sp>
        <p:nvSpPr>
          <p:cNvPr id="98" name="Content Placeholder 5"/>
          <p:cNvSpPr>
            <a:spLocks noGrp="1"/>
          </p:cNvSpPr>
          <p:nvPr>
            <p:ph idx="4294967295"/>
          </p:nvPr>
        </p:nvSpPr>
        <p:spPr>
          <a:xfrm>
            <a:off x="209362" y="1247658"/>
            <a:ext cx="2425553" cy="478496"/>
          </a:xfrm>
          <a:prstGeom prst="rect">
            <a:avLst/>
          </a:prstGeom>
        </p:spPr>
        <p:txBody>
          <a:bodyPr/>
          <a:lstStyle/>
          <a:p>
            <a:pPr marL="0" indent="0">
              <a:spcBef>
                <a:spcPts val="1800"/>
              </a:spcBef>
              <a:buNone/>
            </a:pPr>
            <a:r>
              <a:rPr lang="en-US" sz="2000" dirty="0">
                <a:solidFill>
                  <a:srgbClr val="F46562"/>
                </a:solidFill>
                <a:latin typeface="Calibri" panose="020F0502020204030204" pitchFamily="34" charset="0"/>
                <a:cs typeface="Calibri" panose="020F0502020204030204" pitchFamily="34" charset="0"/>
              </a:rPr>
              <a:t>“Active reservoir”</a:t>
            </a:r>
          </a:p>
        </p:txBody>
      </p:sp>
      <p:sp>
        <p:nvSpPr>
          <p:cNvPr id="99" name="Content Placeholder 5"/>
          <p:cNvSpPr>
            <a:spLocks noGrp="1"/>
          </p:cNvSpPr>
          <p:nvPr>
            <p:ph idx="4294967295"/>
          </p:nvPr>
        </p:nvSpPr>
        <p:spPr>
          <a:xfrm>
            <a:off x="4479523" y="1246028"/>
            <a:ext cx="2425553" cy="478496"/>
          </a:xfrm>
          <a:prstGeom prst="rect">
            <a:avLst/>
          </a:prstGeom>
        </p:spPr>
        <p:txBody>
          <a:bodyPr/>
          <a:lstStyle/>
          <a:p>
            <a:pPr marL="0" indent="0">
              <a:spcBef>
                <a:spcPts val="1800"/>
              </a:spcBef>
              <a:buNone/>
            </a:pPr>
            <a:r>
              <a:rPr lang="en-US" sz="2000" dirty="0">
                <a:solidFill>
                  <a:srgbClr val="00B050"/>
                </a:solidFill>
                <a:latin typeface="Calibri" panose="020F0502020204030204" pitchFamily="34" charset="0"/>
                <a:cs typeface="Calibri" panose="020F0502020204030204" pitchFamily="34" charset="0"/>
              </a:rPr>
              <a:t>“Latent reservoir”</a:t>
            </a:r>
          </a:p>
        </p:txBody>
      </p:sp>
      <p:sp>
        <p:nvSpPr>
          <p:cNvPr id="100" name="Content Placeholder 5"/>
          <p:cNvSpPr>
            <a:spLocks noGrp="1"/>
          </p:cNvSpPr>
          <p:nvPr>
            <p:ph idx="4294967295"/>
          </p:nvPr>
        </p:nvSpPr>
        <p:spPr>
          <a:xfrm>
            <a:off x="240889" y="1746953"/>
            <a:ext cx="2425553" cy="478496"/>
          </a:xfrm>
          <a:prstGeom prst="rect">
            <a:avLst/>
          </a:prstGeom>
        </p:spPr>
        <p:txBody>
          <a:bodyPr/>
          <a:lstStyle/>
          <a:p>
            <a:pPr marL="0" indent="0" algn="ctr">
              <a:spcBef>
                <a:spcPts val="1800"/>
              </a:spcBef>
              <a:buNone/>
            </a:pPr>
            <a:r>
              <a:rPr lang="en-US" sz="1600" dirty="0">
                <a:solidFill>
                  <a:srgbClr val="F46562"/>
                </a:solidFill>
                <a:latin typeface="Calibri" panose="020F0502020204030204" pitchFamily="34" charset="0"/>
                <a:cs typeface="Calibri" panose="020F0502020204030204" pitchFamily="34" charset="0"/>
              </a:rPr>
              <a:t>Ongoing replication</a:t>
            </a:r>
          </a:p>
        </p:txBody>
      </p:sp>
      <p:sp>
        <p:nvSpPr>
          <p:cNvPr id="101" name="Content Placeholder 5"/>
          <p:cNvSpPr>
            <a:spLocks noGrp="1"/>
          </p:cNvSpPr>
          <p:nvPr>
            <p:ph idx="4294967295"/>
          </p:nvPr>
        </p:nvSpPr>
        <p:spPr>
          <a:xfrm>
            <a:off x="2762959" y="1752957"/>
            <a:ext cx="2425553" cy="478496"/>
          </a:xfrm>
          <a:prstGeom prst="rect">
            <a:avLst/>
          </a:prstGeom>
        </p:spPr>
        <p:txBody>
          <a:bodyPr/>
          <a:lstStyle/>
          <a:p>
            <a:pPr marL="0" indent="0" algn="ctr">
              <a:spcBef>
                <a:spcPts val="1800"/>
              </a:spcBef>
              <a:buNone/>
            </a:pPr>
            <a:r>
              <a:rPr lang="en-US" sz="1600" dirty="0">
                <a:solidFill>
                  <a:srgbClr val="00B050"/>
                </a:solidFill>
                <a:latin typeface="Calibri" panose="020F0502020204030204" pitchFamily="34" charset="0"/>
                <a:cs typeface="Calibri" panose="020F0502020204030204" pitchFamily="34" charset="0"/>
              </a:rPr>
              <a:t>T cell survival</a:t>
            </a:r>
          </a:p>
        </p:txBody>
      </p:sp>
      <p:sp>
        <p:nvSpPr>
          <p:cNvPr id="102" name="Content Placeholder 5"/>
          <p:cNvSpPr>
            <a:spLocks noGrp="1"/>
          </p:cNvSpPr>
          <p:nvPr>
            <p:ph idx="4294967295"/>
          </p:nvPr>
        </p:nvSpPr>
        <p:spPr>
          <a:xfrm>
            <a:off x="5682065" y="1758961"/>
            <a:ext cx="2425553" cy="478496"/>
          </a:xfrm>
          <a:prstGeom prst="rect">
            <a:avLst/>
          </a:prstGeom>
        </p:spPr>
        <p:txBody>
          <a:bodyPr/>
          <a:lstStyle/>
          <a:p>
            <a:pPr marL="0" indent="0" algn="ctr">
              <a:spcBef>
                <a:spcPts val="1800"/>
              </a:spcBef>
              <a:buNone/>
            </a:pPr>
            <a:r>
              <a:rPr lang="en-US" sz="1600" dirty="0">
                <a:solidFill>
                  <a:srgbClr val="00B050"/>
                </a:solidFill>
                <a:latin typeface="Calibri" panose="020F0502020204030204" pitchFamily="34" charset="0"/>
                <a:cs typeface="Calibri" panose="020F0502020204030204" pitchFamily="34" charset="0"/>
              </a:rPr>
              <a:t>T cell proliferation</a:t>
            </a:r>
          </a:p>
        </p:txBody>
      </p:sp>
      <p:sp>
        <p:nvSpPr>
          <p:cNvPr id="3" name="TextBox 2">
            <a:extLst>
              <a:ext uri="{FF2B5EF4-FFF2-40B4-BE49-F238E27FC236}">
                <a16:creationId xmlns:a16="http://schemas.microsoft.com/office/drawing/2014/main" id="{B655CF86-D11C-4FC4-939B-F3F15C5FD6F3}"/>
              </a:ext>
            </a:extLst>
          </p:cNvPr>
          <p:cNvSpPr txBox="1"/>
          <p:nvPr/>
        </p:nvSpPr>
        <p:spPr>
          <a:xfrm>
            <a:off x="1257214" y="2468606"/>
            <a:ext cx="1509482"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600" b="1" i="0" u="none" strike="noStrike" kern="1200" cap="none" spc="0" normalizeH="0" baseline="0" noProof="0" dirty="0">
                <a:ln>
                  <a:noFill/>
                </a:ln>
                <a:solidFill>
                  <a:srgbClr val="000000"/>
                </a:solidFill>
                <a:effectLst/>
                <a:uLnTx/>
                <a:uFillTx/>
                <a:latin typeface="Arial" charset="0"/>
                <a:ea typeface="+mn-ea"/>
                <a:cs typeface="+mn-cs"/>
              </a:rPr>
              <a:t>X</a:t>
            </a:r>
          </a:p>
        </p:txBody>
      </p:sp>
      <p:sp>
        <p:nvSpPr>
          <p:cNvPr id="43" name="TextBox 42">
            <a:extLst>
              <a:ext uri="{FF2B5EF4-FFF2-40B4-BE49-F238E27FC236}">
                <a16:creationId xmlns:a16="http://schemas.microsoft.com/office/drawing/2014/main" id="{6D63DF19-DD21-47F1-9907-0166DF1AAD78}"/>
              </a:ext>
            </a:extLst>
          </p:cNvPr>
          <p:cNvSpPr txBox="1"/>
          <p:nvPr/>
        </p:nvSpPr>
        <p:spPr>
          <a:xfrm>
            <a:off x="921202" y="4112898"/>
            <a:ext cx="1509482" cy="156966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9600" b="1" i="0" u="none" strike="noStrike" kern="1200" cap="none" spc="0" normalizeH="0" baseline="0" noProof="0" dirty="0">
                <a:ln>
                  <a:noFill/>
                </a:ln>
                <a:solidFill>
                  <a:srgbClr val="000000"/>
                </a:solidFill>
                <a:effectLst/>
                <a:uLnTx/>
                <a:uFillTx/>
                <a:latin typeface="Arial" charset="0"/>
                <a:ea typeface="+mn-ea"/>
                <a:cs typeface="+mn-cs"/>
              </a:rPr>
              <a:t>X</a:t>
            </a:r>
          </a:p>
        </p:txBody>
      </p:sp>
      <p:sp>
        <p:nvSpPr>
          <p:cNvPr id="45" name="Text Box 3">
            <a:extLst>
              <a:ext uri="{FF2B5EF4-FFF2-40B4-BE49-F238E27FC236}">
                <a16:creationId xmlns:a16="http://schemas.microsoft.com/office/drawing/2014/main" id="{23CD7C70-AF8D-472A-BDC2-BA89B5E1BDBF}"/>
              </a:ext>
            </a:extLst>
          </p:cNvPr>
          <p:cNvSpPr txBox="1">
            <a:spLocks noChangeArrowheads="1"/>
          </p:cNvSpPr>
          <p:nvPr/>
        </p:nvSpPr>
        <p:spPr bwMode="auto">
          <a:xfrm>
            <a:off x="0" y="438275"/>
            <a:ext cx="9144000" cy="646331"/>
          </a:xfrm>
          <a:prstGeom prst="rect">
            <a:avLst/>
          </a:prstGeom>
          <a:solidFill>
            <a:srgbClr val="000066"/>
          </a:solidFill>
          <a:ln w="9525" algn="ctr">
            <a:noFill/>
            <a:miter lim="800000"/>
            <a:headEnd/>
            <a:tailEnd/>
          </a:ln>
          <a:effectLst/>
        </p:spPr>
        <p:txBody>
          <a:bodyPr>
            <a:spAutoFit/>
          </a:bodyPr>
          <a:lstStyle/>
          <a:p>
            <a:pPr marL="342900" marR="0" lvl="0" indent="-342900" algn="ctr" defTabSz="914400" rtl="0" eaLnBrk="0" fontAlgn="base" latinLnBrk="0" hangingPunct="0">
              <a:lnSpc>
                <a:spcPct val="100000"/>
              </a:lnSpc>
              <a:spcBef>
                <a:spcPct val="0"/>
              </a:spcBef>
              <a:spcAft>
                <a:spcPct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Calibri" panose="020F0502020204030204" pitchFamily="34" charset="0"/>
                <a:cs typeface="Calibri" panose="020F0502020204030204" pitchFamily="34" charset="0"/>
              </a:rPr>
              <a:t>Why is it so difficult to cure HIV?</a:t>
            </a:r>
          </a:p>
        </p:txBody>
      </p:sp>
    </p:spTree>
    <p:extLst>
      <p:ext uri="{BB962C8B-B14F-4D97-AF65-F5344CB8AC3E}">
        <p14:creationId xmlns:p14="http://schemas.microsoft.com/office/powerpoint/2010/main" val="2035809833"/>
      </p:ext>
    </p:extLst>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CFS Capabilities 5c">
  <a:themeElements>
    <a:clrScheme name="Custom 12">
      <a:dk1>
        <a:srgbClr val="0A0A0A"/>
      </a:dk1>
      <a:lt1>
        <a:srgbClr val="FFFFFF"/>
      </a:lt1>
      <a:dk2>
        <a:srgbClr val="1A1A1A"/>
      </a:dk2>
      <a:lt2>
        <a:srgbClr val="707070"/>
      </a:lt2>
      <a:accent1>
        <a:srgbClr val="002060"/>
      </a:accent1>
      <a:accent2>
        <a:srgbClr val="4A66AC"/>
      </a:accent2>
      <a:accent3>
        <a:srgbClr val="718C58"/>
      </a:accent3>
      <a:accent4>
        <a:srgbClr val="E47823"/>
      </a:accent4>
      <a:accent5>
        <a:srgbClr val="707070"/>
      </a:accent5>
      <a:accent6>
        <a:srgbClr val="D63D25"/>
      </a:accent6>
      <a:hlink>
        <a:srgbClr val="381750"/>
      </a:hlink>
      <a:folHlink>
        <a:srgbClr val="7030A0"/>
      </a:folHlink>
    </a:clrScheme>
    <a:fontScheme name="Covance Them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spcBef>
            <a:spcPts val="400"/>
          </a:spcBef>
          <a:buClr>
            <a:schemeClr val="tx1"/>
          </a:buClr>
          <a:buSzPct val="85000"/>
          <a:defRPr sz="1400" dirty="0" smtClean="0"/>
        </a:defPPr>
      </a:lstStyle>
    </a:txDef>
  </a:objectDefaults>
  <a:extraClrSchemeLst/>
</a:theme>
</file>

<file path=ppt/theme/theme3.xml><?xml version="1.0" encoding="utf-8"?>
<a:theme xmlns:a="http://schemas.openxmlformats.org/drawingml/2006/main" name="Hladik Design Template">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sng"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sng" strike="noStrike" cap="none" normalizeH="0" baseline="0" smtClean="0">
            <a:ln>
              <a:noFill/>
            </a:ln>
            <a:solidFill>
              <a:schemeClr val="tx1"/>
            </a:solidFill>
            <a:effectLst/>
            <a:latin typeface="Arial" charset="0"/>
          </a:defRPr>
        </a:defPPr>
      </a:lstStyle>
    </a:lnDef>
    <a:txDef>
      <a:spPr>
        <a:noFill/>
      </a:spPr>
      <a:bodyPr wrap="square" rtlCol="0">
        <a:spAutoFit/>
      </a:bodyPr>
      <a:lstStyle>
        <a:defPPr>
          <a:defRPr u="none" smtClean="0"/>
        </a:defPPr>
      </a:lstStyle>
    </a:tx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9809</TotalTime>
  <Words>1980</Words>
  <Application>Microsoft Office PowerPoint</Application>
  <PresentationFormat>On-screen Show (4:3)</PresentationFormat>
  <Paragraphs>335</Paragraphs>
  <Slides>35</Slides>
  <Notes>10</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35</vt:i4>
      </vt:variant>
    </vt:vector>
  </HeadingPairs>
  <TitlesOfParts>
    <vt:vector size="49" baseType="lpstr">
      <vt:lpstr>Arial</vt:lpstr>
      <vt:lpstr>Calibri</vt:lpstr>
      <vt:lpstr>Calibri Light</vt:lpstr>
      <vt:lpstr>Courier New</vt:lpstr>
      <vt:lpstr>Open Sans</vt:lpstr>
      <vt:lpstr>Times New Roman</vt:lpstr>
      <vt:lpstr>Wingdings</vt:lpstr>
      <vt:lpstr>Wingdings 2</vt:lpstr>
      <vt:lpstr>Wingdings 3</vt:lpstr>
      <vt:lpstr>Office Theme</vt:lpstr>
      <vt:lpstr>NCFS Capabilities 5c</vt:lpstr>
      <vt:lpstr>Hladik Design Template</vt:lpstr>
      <vt:lpstr>2_Office Theme</vt:lpstr>
      <vt:lpstr>5_Office Theme</vt:lpstr>
      <vt:lpstr>Can Host Transcriptomics Predict the Size and Activity of the HIV Reservoir?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Mentorship</dc:title>
  <dc:creator>Neil Vasquez-Solis</dc:creator>
  <cp:lastModifiedBy>Gornalusse, German</cp:lastModifiedBy>
  <cp:revision>440</cp:revision>
  <cp:lastPrinted>2018-03-13T18:24:49Z</cp:lastPrinted>
  <dcterms:modified xsi:type="dcterms:W3CDTF">2024-04-04T18:26:04Z</dcterms:modified>
</cp:coreProperties>
</file>