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5"/>
  </p:notesMasterIdLst>
  <p:sldIdLst>
    <p:sldId id="2650" r:id="rId2"/>
    <p:sldId id="2147376680" r:id="rId3"/>
    <p:sldId id="2147376627" r:id="rId4"/>
    <p:sldId id="2147376626" r:id="rId5"/>
    <p:sldId id="2910" r:id="rId6"/>
    <p:sldId id="2911" r:id="rId7"/>
    <p:sldId id="1291" r:id="rId8"/>
    <p:sldId id="2141412279" r:id="rId9"/>
    <p:sldId id="2141412375" r:id="rId10"/>
    <p:sldId id="2147376637" r:id="rId11"/>
    <p:sldId id="2141412464" r:id="rId12"/>
    <p:sldId id="2141412465" r:id="rId13"/>
    <p:sldId id="2141412466" r:id="rId14"/>
    <p:sldId id="2141412467" r:id="rId15"/>
    <p:sldId id="2147376638" r:id="rId16"/>
    <p:sldId id="2147376678" r:id="rId17"/>
    <p:sldId id="2147376641" r:id="rId18"/>
    <p:sldId id="2147376642" r:id="rId19"/>
    <p:sldId id="258" r:id="rId20"/>
    <p:sldId id="2147376664" r:id="rId21"/>
    <p:sldId id="2141412398" r:id="rId22"/>
    <p:sldId id="2993" r:id="rId23"/>
    <p:sldId id="2994" r:id="rId24"/>
    <p:sldId id="2147376677" r:id="rId25"/>
    <p:sldId id="2970" r:id="rId26"/>
    <p:sldId id="2147376665" r:id="rId27"/>
    <p:sldId id="2147376667" r:id="rId28"/>
    <p:sldId id="2147376668" r:id="rId29"/>
    <p:sldId id="2147376669" r:id="rId30"/>
    <p:sldId id="2147376674" r:id="rId31"/>
    <p:sldId id="2147376676" r:id="rId32"/>
    <p:sldId id="2147376670" r:id="rId33"/>
    <p:sldId id="2147376682" r:id="rId34"/>
    <p:sldId id="2147376646" r:id="rId35"/>
    <p:sldId id="2147376672" r:id="rId36"/>
    <p:sldId id="2147376683" r:id="rId37"/>
    <p:sldId id="2147376652" r:id="rId38"/>
    <p:sldId id="2147376654" r:id="rId39"/>
    <p:sldId id="2147376671" r:id="rId40"/>
    <p:sldId id="2147376586" r:id="rId41"/>
    <p:sldId id="2147376681" r:id="rId42"/>
    <p:sldId id="2147376628" r:id="rId43"/>
    <p:sldId id="2147376624" r:id="rId44"/>
    <p:sldId id="2147376679" r:id="rId45"/>
    <p:sldId id="2141412438" r:id="rId46"/>
    <p:sldId id="2141412440" r:id="rId47"/>
    <p:sldId id="2141412441" r:id="rId48"/>
    <p:sldId id="2147376673" r:id="rId49"/>
    <p:sldId id="2141412415" r:id="rId50"/>
    <p:sldId id="2141412352" r:id="rId51"/>
    <p:sldId id="2147376610" r:id="rId52"/>
    <p:sldId id="2147376600" r:id="rId53"/>
    <p:sldId id="2147376613" r:id="rId54"/>
    <p:sldId id="2147376614" r:id="rId55"/>
    <p:sldId id="2141411871" r:id="rId56"/>
    <p:sldId id="2141411873" r:id="rId57"/>
    <p:sldId id="2147376585" r:id="rId58"/>
    <p:sldId id="2141411877" r:id="rId59"/>
    <p:sldId id="2141411878" r:id="rId60"/>
    <p:sldId id="2147376611" r:id="rId61"/>
    <p:sldId id="2147376599" r:id="rId62"/>
    <p:sldId id="2147376616" r:id="rId63"/>
    <p:sldId id="2141412354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BECB"/>
    <a:srgbClr val="AB034F"/>
    <a:srgbClr val="D7AEFF"/>
    <a:srgbClr val="D0A5FA"/>
    <a:srgbClr val="DB94EB"/>
    <a:srgbClr val="CF67ED"/>
    <a:srgbClr val="AE8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52"/>
    <p:restoredTop sz="89466"/>
  </p:normalViewPr>
  <p:slideViewPr>
    <p:cSldViewPr snapToGrid="0" snapToObjects="1">
      <p:cViewPr>
        <p:scale>
          <a:sx n="98" d="100"/>
          <a:sy n="98" d="100"/>
        </p:scale>
        <p:origin x="848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B02A02-DA94-1B4D-ACC3-CB54E318297D}" type="datetimeFigureOut">
              <a:rPr lang="en-US" smtClean="0"/>
              <a:t>5/8/24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1144BD-3933-5945-A164-A3D95C3D7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250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50030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50157E-B224-1541-8612-CAD4FCC26CA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3335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62B93-8340-9241-B963-0F2E274BF4F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720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50157E-B224-1541-8612-CAD4FCC26CA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333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62B93-8340-9241-B963-0F2E274BF4F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7420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62B93-8340-9241-B963-0F2E274BF4F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21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50157E-B224-1541-8612-CAD4FCC26CA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3335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FEDFF-8057-4592-8A0B-C00E926D577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434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FEDFF-8057-4592-8A0B-C00E926D577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7910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6E107-F1D4-7E44-A926-D7F28E34B18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7949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144BD-3933-5945-A164-A3D95C3D7B4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660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FEDFF-8057-4592-8A0B-C00E926D577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5067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144BD-3933-5945-A164-A3D95C3D7B4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7486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144BD-3933-5945-A164-A3D95C3D7B4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607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144BD-3933-5945-A164-A3D95C3D7B4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2578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4033E-53B6-6A41-BBCF-9EFB2BD880C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9445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6BA4A-4245-4346-82E7-8ED055C326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6753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6BA4A-4245-4346-82E7-8ED055C3268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86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FEDFF-8057-4592-8A0B-C00E926D577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070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144BD-3933-5945-A164-A3D95C3D7B4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787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144BD-3933-5945-A164-A3D95C3D7B4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8615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144BD-3933-5945-A164-A3D95C3D7B4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148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D18ED-CD60-6A4C-BC1E-8A9B30C405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0399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4033E-53B6-6A41-BBCF-9EFB2BD880C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9445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6BA4A-4245-4346-82E7-8ED055C3268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7355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6BA4A-4245-4346-82E7-8ED055C3268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4106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6BA4A-4245-4346-82E7-8ED055C3268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1852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6BA4A-4245-4346-82E7-8ED055C3268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6475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EB146-EBC9-4544-A974-C38D59F2B39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22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6BA4A-4245-4346-82E7-8ED055C326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1739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6BA4A-4245-4346-82E7-8ED055C3268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1339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6BA4A-4245-4346-82E7-8ED055C326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4275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6BA4A-4245-4346-82E7-8ED055C326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778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D18ED-CD60-6A4C-BC1E-8A9B30C405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5343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FEDFF-8057-4592-8A0B-C00E926D5776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48751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6BA4A-4245-4346-82E7-8ED055C3268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39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D18ED-CD60-6A4C-BC1E-8A9B30C405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439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D18ED-CD60-6A4C-BC1E-8A9B30C405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322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D18ED-CD60-6A4C-BC1E-8A9B30C405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3824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FEDFF-8057-4592-8A0B-C00E926D577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32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FEDFF-8057-4592-8A0B-C00E926D577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0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92580-DD49-9E48-909B-4755AFA3DC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D08FEC-893C-8E43-8FB1-59B8B5AC55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FB62D-888E-4A45-8DF3-C8345F07E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FAC09-8964-1B49-8D70-017CA9845113}" type="datetimeFigureOut">
              <a:rPr lang="en-US" smtClean="0"/>
              <a:t>5/8/24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C88AF-F3C2-114B-B194-8DF37DFB6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8E1F60-8224-6B41-BFCB-50B3C2691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AE9A9-5773-3745-AC1B-546D4B201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288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7C776-62F4-3A4F-B761-DBACE9CF3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C13D1B-46C1-7A48-96D0-DB6327FCDF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FD4CCA-6866-E04E-8652-D1786A171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FAC09-8964-1B49-8D70-017CA9845113}" type="datetimeFigureOut">
              <a:rPr lang="en-US" smtClean="0"/>
              <a:t>5/8/24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D0295-F5CC-FE4F-B911-A7F74ED91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6695E-C98D-624B-87B9-24E81C10D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AE9A9-5773-3745-AC1B-546D4B201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40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E0A24E-F838-2647-A4AD-2FC21AE934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6C5B96-F395-754D-983D-D34E8D1564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0CB83-E7A8-D542-BC18-685254DF3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FAC09-8964-1B49-8D70-017CA9845113}" type="datetimeFigureOut">
              <a:rPr lang="en-US" smtClean="0"/>
              <a:t>5/8/24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5E871E-3CA2-9145-84CA-BC9CFF72A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4CAF24-A218-814C-938E-0B2098578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AE9A9-5773-3745-AC1B-546D4B201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917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357813" y="469928"/>
            <a:ext cx="11449876" cy="52970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b="0" i="0"/>
            </a:lvl1pPr>
          </a:lstStyle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60350215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88FD8-0500-6B41-A721-4C729803B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FA6078-CA19-AE4B-9705-9AC08C138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0E935B-3C2B-804E-B361-1E2A7A487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FAC09-8964-1B49-8D70-017CA9845113}" type="datetimeFigureOut">
              <a:rPr lang="en-US" smtClean="0"/>
              <a:t>5/8/24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535501-6A2C-5441-87E8-10175019D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9C534-0458-9448-873B-93A41DF28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AE9A9-5773-3745-AC1B-546D4B201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447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D3914-E695-6B4B-B014-094D230BD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899919-7AA0-CB4F-A90E-CC849EA7B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62893-C7E4-BC43-A602-5A02F7124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FAC09-8964-1B49-8D70-017CA9845113}" type="datetimeFigureOut">
              <a:rPr lang="en-US" smtClean="0"/>
              <a:t>5/8/24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88D2E-DC1B-9B4E-ADF5-F2F5469A9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F18AEA-219A-3244-8497-2F2F4F2D3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AE9A9-5773-3745-AC1B-546D4B201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205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FB244-F9CC-F547-80E7-E0D52F3CB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8A8B7-08EC-EA47-B572-47F0A963EE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64039E-0800-C146-BC60-48E27A44CA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BFCE6C-B8BC-7C43-BAD7-6DC55A9B8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FAC09-8964-1B49-8D70-017CA9845113}" type="datetimeFigureOut">
              <a:rPr lang="en-US" smtClean="0"/>
              <a:t>5/8/24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538D0A-987A-3444-B027-A6F7277CB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FD2F65-A377-1A47-A61C-7AA6919C7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AE9A9-5773-3745-AC1B-546D4B201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131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4B58A-E91C-0A41-84A3-0A1D0A4C0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375E8C-D39C-7345-8373-D0DC6E9F3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B9A0C4-74BA-EE46-AEFE-A72553B311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3FAFFB-4959-D94A-ADF0-B712F27E84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30A572-89D9-E24F-9F18-14737E4619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658C4B-7812-0D4C-AB4B-091FDE64F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FAC09-8964-1B49-8D70-017CA9845113}" type="datetimeFigureOut">
              <a:rPr lang="en-US" smtClean="0"/>
              <a:t>5/8/24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C63A95-72C6-5540-8F55-C76E85496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319EA9-B0F3-DE42-B6AE-993AD2B66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AE9A9-5773-3745-AC1B-546D4B201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86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D55D0-33FF-1D4C-8D6A-864B59423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D9DF56-DBB2-754D-A64A-6D66A3C04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FAC09-8964-1B49-8D70-017CA9845113}" type="datetimeFigureOut">
              <a:rPr lang="en-US" smtClean="0"/>
              <a:t>5/8/24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8A13DD-9843-044F-968F-29C2BD833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135C74-DBA5-DD40-AFC7-0BAA87B57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AE9A9-5773-3745-AC1B-546D4B201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622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0C2CB9-BC3A-A047-BDF6-63594D8CF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FAC09-8964-1B49-8D70-017CA9845113}" type="datetimeFigureOut">
              <a:rPr lang="en-US" smtClean="0"/>
              <a:t>5/8/24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3BD495-00E0-1A47-A403-7F9E11B7D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FDE9EE-C206-CB46-8021-8683CC80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AE9A9-5773-3745-AC1B-546D4B201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161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5B99A-2221-3945-B59C-CF88E93E4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4B649-D5EC-B042-B7D8-A13387CDC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554B75-D6B4-DF4F-9762-E8C7103ABD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0E05FA-43EA-5246-B03B-CBA8D73F6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FAC09-8964-1B49-8D70-017CA9845113}" type="datetimeFigureOut">
              <a:rPr lang="en-US" smtClean="0"/>
              <a:t>5/8/24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D88205-ED9B-F04F-B078-399EDF6B9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A4A4FE-C0BF-DB40-8EA7-9B804DA6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AE9A9-5773-3745-AC1B-546D4B201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8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1B333-2167-754B-8AB1-CC3E3D1E5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65D5A8-00DD-EB46-B0EC-C5C7CFF38C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5A71CD-5CC0-9347-BF1F-CD5869206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0156E-D692-0741-8732-C1D38F1D2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FAC09-8964-1B49-8D70-017CA9845113}" type="datetimeFigureOut">
              <a:rPr lang="en-US" smtClean="0"/>
              <a:t>5/8/24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956F66-875D-4349-B9BF-6FCC1091E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2AF460-DDE5-5B4A-8A38-9B1DF007E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AE9A9-5773-3745-AC1B-546D4B201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662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5BF52E-E6E9-C844-B52C-DBFA31D22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2DD515-DEDB-6C41-830F-970F334F9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B1B613-3C1E-E148-BC39-3F944A162C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FAC09-8964-1B49-8D70-017CA9845113}" type="datetimeFigureOut">
              <a:rPr lang="en-US" smtClean="0"/>
              <a:t>5/8/24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69FAA9-E0D7-464F-B4EC-2C2B56444A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3A43A3-C0CD-FD4E-ADF2-5B55E7AC4E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AE9A9-5773-3745-AC1B-546D4B201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596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tiff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tif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image" Target="../media/image57.png"/><Relationship Id="rId7" Type="http://schemas.openxmlformats.org/officeDocument/2006/relationships/image" Target="../media/image60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0" Type="http://schemas.openxmlformats.org/officeDocument/2006/relationships/image" Target="../media/image63.emf"/><Relationship Id="rId4" Type="http://schemas.openxmlformats.org/officeDocument/2006/relationships/image" Target="../media/image58.png"/><Relationship Id="rId9" Type="http://schemas.openxmlformats.org/officeDocument/2006/relationships/image" Target="../media/image6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47.jpeg"/><Relationship Id="rId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hyperlink" Target="https://www.daretofindacure.org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xperimentalmedicine.ucsf.edu/laboratories/rutishauser-lab" TargetMode="External"/><Relationship Id="rId5" Type="http://schemas.openxmlformats.org/officeDocument/2006/relationships/image" Target="../media/image74.jpg"/><Relationship Id="rId4" Type="http://schemas.openxmlformats.org/officeDocument/2006/relationships/image" Target="../media/image7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emf"/><Relationship Id="rId4" Type="http://schemas.openxmlformats.org/officeDocument/2006/relationships/image" Target="../media/image88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emf"/><Relationship Id="rId4" Type="http://schemas.openxmlformats.org/officeDocument/2006/relationships/image" Target="../media/image88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emf"/><Relationship Id="rId4" Type="http://schemas.openxmlformats.org/officeDocument/2006/relationships/image" Target="../media/image88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image" Target="../media/image57.png"/><Relationship Id="rId7" Type="http://schemas.openxmlformats.org/officeDocument/2006/relationships/image" Target="../media/image60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0" Type="http://schemas.openxmlformats.org/officeDocument/2006/relationships/image" Target="../media/image63.emf"/><Relationship Id="rId4" Type="http://schemas.openxmlformats.org/officeDocument/2006/relationships/image" Target="../media/image58.png"/><Relationship Id="rId9" Type="http://schemas.openxmlformats.org/officeDocument/2006/relationships/image" Target="../media/image62.emf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emf"/><Relationship Id="rId3" Type="http://schemas.openxmlformats.org/officeDocument/2006/relationships/image" Target="../media/image91.emf"/><Relationship Id="rId7" Type="http://schemas.openxmlformats.org/officeDocument/2006/relationships/image" Target="../media/image94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emf"/><Relationship Id="rId5" Type="http://schemas.openxmlformats.org/officeDocument/2006/relationships/image" Target="../media/image92.emf"/><Relationship Id="rId4" Type="http://schemas.openxmlformats.org/officeDocument/2006/relationships/image" Target="../media/image4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emf"/><Relationship Id="rId4" Type="http://schemas.openxmlformats.org/officeDocument/2006/relationships/image" Target="../media/image4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99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99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19.jpg"/><Relationship Id="rId4" Type="http://schemas.openxmlformats.org/officeDocument/2006/relationships/image" Target="../media/image10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548238" y="1485942"/>
            <a:ext cx="10858500" cy="296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Harnessing CD8+ T cells for HIV cure: what will it take?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Rachel Rutishauser, MD, PhD</a:t>
            </a:r>
          </a:p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2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Associate Professor, Division of Experimental Medicine</a:t>
            </a:r>
          </a:p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2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University of California, San Francisco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777E97-9854-2CDF-F833-BA7E8BB9CE72}"/>
              </a:ext>
            </a:extLst>
          </p:cNvPr>
          <p:cNvSpPr txBox="1"/>
          <p:nvPr/>
        </p:nvSpPr>
        <p:spPr>
          <a:xfrm>
            <a:off x="473288" y="5037653"/>
            <a:ext cx="28493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UW/Fred Hutch CFAR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5/9/2024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9F9B8499-466F-48FA-450F-256A6E495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438" y="6044150"/>
            <a:ext cx="1295400" cy="582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8B9FE4-AC3C-0C3C-E48D-E42D2871FB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599"/>
          <a:stretch/>
        </p:blipFill>
        <p:spPr>
          <a:xfrm>
            <a:off x="8607934" y="6044150"/>
            <a:ext cx="1852691" cy="5547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B36501-2274-974E-60AD-AE2CE6656B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5091" y="4500972"/>
            <a:ext cx="703495" cy="8886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A80AF7-CC06-C9A3-3C3B-883B0BF738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7122" y="4500972"/>
            <a:ext cx="715237" cy="888627"/>
          </a:xfrm>
          <a:prstGeom prst="rect">
            <a:avLst/>
          </a:prstGeom>
        </p:spPr>
      </p:pic>
      <p:pic>
        <p:nvPicPr>
          <p:cNvPr id="8" name="Picture 7" descr="A red ribbon and grey letters&#10;&#10;Description automatically generated">
            <a:extLst>
              <a:ext uri="{FF2B5EF4-FFF2-40B4-BE49-F238E27FC236}">
                <a16:creationId xmlns:a16="http://schemas.microsoft.com/office/drawing/2014/main" id="{B0530205-B2B8-63D9-6172-650305F326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201" y="5422120"/>
            <a:ext cx="827842" cy="39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63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5DF7C1-DDFA-0942-FC4E-D85B8FDD7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1787" y="1376365"/>
            <a:ext cx="9144006" cy="64008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8C8AF92-88D1-B856-3589-029956FEEDC3}"/>
              </a:ext>
            </a:extLst>
          </p:cNvPr>
          <p:cNvSpPr txBox="1">
            <a:spLocks/>
          </p:cNvSpPr>
          <p:nvPr/>
        </p:nvSpPr>
        <p:spPr>
          <a:xfrm>
            <a:off x="242888" y="108001"/>
            <a:ext cx="11758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>
                <a:solidFill>
                  <a:srgbClr val="000090"/>
                </a:solidFill>
                <a:cs typeface="Calibri Light" panose="020F0302020204030204" pitchFamily="34" charset="0"/>
              </a:rPr>
              <a:t>BMGF ATI (analytic treatment interruption) study:</a:t>
            </a:r>
          </a:p>
          <a:p>
            <a:pPr algn="ctr"/>
            <a:r>
              <a:rPr lang="en-US" sz="3000" dirty="0">
                <a:solidFill>
                  <a:srgbClr val="000090"/>
                </a:solidFill>
                <a:cs typeface="Calibri Light" panose="020F0302020204030204" pitchFamily="34" charset="0"/>
              </a:rPr>
              <a:t>Characterizing effective vs ineffective immune responses vs rebounding HIV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B22A81-2A9F-8C69-1476-CD7C3932EC4E}"/>
              </a:ext>
            </a:extLst>
          </p:cNvPr>
          <p:cNvCxnSpPr>
            <a:cxnSpLocks/>
          </p:cNvCxnSpPr>
          <p:nvPr/>
        </p:nvCxnSpPr>
        <p:spPr>
          <a:xfrm>
            <a:off x="414338" y="1433564"/>
            <a:ext cx="11415712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CA7C039-3512-EEC7-BC8B-A3B5EEFE1EC4}"/>
              </a:ext>
            </a:extLst>
          </p:cNvPr>
          <p:cNvSpPr txBox="1"/>
          <p:nvPr/>
        </p:nvSpPr>
        <p:spPr>
          <a:xfrm>
            <a:off x="6142577" y="1807027"/>
            <a:ext cx="1126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NC </a:t>
            </a:r>
          </a:p>
          <a:p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re-start ART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C4631F-335E-903F-DB2F-19605D1F373C}"/>
              </a:ext>
            </a:extLst>
          </p:cNvPr>
          <p:cNvSpPr/>
          <p:nvPr/>
        </p:nvSpPr>
        <p:spPr>
          <a:xfrm>
            <a:off x="6095002" y="2708577"/>
            <a:ext cx="1260430" cy="605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196D3E-0B98-1867-FC68-B9657FDEEA6E}"/>
              </a:ext>
            </a:extLst>
          </p:cNvPr>
          <p:cNvSpPr txBox="1"/>
          <p:nvPr/>
        </p:nvSpPr>
        <p:spPr>
          <a:xfrm>
            <a:off x="2055163" y="6073784"/>
            <a:ext cx="99829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dirty="0">
                <a:ea typeface="Calibri" charset="0"/>
                <a:cs typeface="Calibri" charset="0"/>
              </a:rPr>
              <a:t>PI: Lillie Cohn</a:t>
            </a:r>
            <a:r>
              <a:rPr lang="en-US" sz="1600" dirty="0">
                <a:ea typeface="Calibri" charset="0"/>
                <a:cs typeface="Calibri" charset="0"/>
              </a:rPr>
              <a:t>, Clinical leads: Steve </a:t>
            </a:r>
            <a:r>
              <a:rPr lang="en-US" sz="1600" dirty="0" err="1">
                <a:ea typeface="Calibri" charset="0"/>
                <a:cs typeface="Calibri" charset="0"/>
              </a:rPr>
              <a:t>Deeks</a:t>
            </a:r>
            <a:r>
              <a:rPr lang="en-US" sz="1600" dirty="0">
                <a:ea typeface="Calibri" charset="0"/>
                <a:cs typeface="Calibri" charset="0"/>
              </a:rPr>
              <a:t>, Michael Peluso</a:t>
            </a:r>
          </a:p>
          <a:p>
            <a:pPr algn="r"/>
            <a:r>
              <a:rPr lang="en-US" sz="1600" dirty="0">
                <a:ea typeface="Calibri" charset="0"/>
                <a:cs typeface="Calibri" charset="0"/>
              </a:rPr>
              <a:t>Trial funded by BMGF; Immunology studies: BMGF + NIH/DARE UM1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489B4E-0405-33E9-CAA8-525277BF2D71}"/>
              </a:ext>
            </a:extLst>
          </p:cNvPr>
          <p:cNvSpPr/>
          <p:nvPr/>
        </p:nvSpPr>
        <p:spPr>
          <a:xfrm>
            <a:off x="4838905" y="1865063"/>
            <a:ext cx="304657" cy="2865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0C03AA-C380-8F5C-078C-412838266A4F}"/>
              </a:ext>
            </a:extLst>
          </p:cNvPr>
          <p:cNvSpPr/>
          <p:nvPr/>
        </p:nvSpPr>
        <p:spPr>
          <a:xfrm>
            <a:off x="4833964" y="4752348"/>
            <a:ext cx="237251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B550CB05-2B84-4093-5CB7-AA92E08F037A}"/>
              </a:ext>
            </a:extLst>
          </p:cNvPr>
          <p:cNvSpPr/>
          <p:nvPr/>
        </p:nvSpPr>
        <p:spPr>
          <a:xfrm rot="5400000">
            <a:off x="5083721" y="4740998"/>
            <a:ext cx="45719" cy="73837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4368DC6-0E79-6283-9A06-FDB33BB37919}"/>
              </a:ext>
            </a:extLst>
          </p:cNvPr>
          <p:cNvGrpSpPr/>
          <p:nvPr/>
        </p:nvGrpSpPr>
        <p:grpSpPr>
          <a:xfrm>
            <a:off x="4695092" y="2222525"/>
            <a:ext cx="7134958" cy="2859429"/>
            <a:chOff x="4695092" y="2222525"/>
            <a:chExt cx="7134958" cy="285942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EF96EAF-C3D8-8A95-A662-E64487A4179E}"/>
                </a:ext>
              </a:extLst>
            </p:cNvPr>
            <p:cNvSpPr txBox="1"/>
            <p:nvPr/>
          </p:nvSpPr>
          <p:spPr>
            <a:xfrm>
              <a:off x="7580022" y="2222525"/>
              <a:ext cx="425002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0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endParaRPr>
            </a:p>
            <a:p>
              <a:pPr algn="ctr"/>
              <a:r>
                <a:rPr lang="en-US" sz="2000" b="1" u="sng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Hypothesis:</a:t>
              </a:r>
              <a:r>
                <a:rPr lang="en-US" sz="2000" b="1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To c</a:t>
              </a:r>
              <a:r>
                <a:rPr lang="en-US" sz="20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ontrol HIV after treatment interruption, there must be a </a:t>
              </a:r>
              <a:r>
                <a:rPr lang="en-US" sz="2000" b="1" dirty="0">
                  <a:solidFill>
                    <a:srgbClr val="E5264E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rapid, robust</a:t>
              </a:r>
              <a:r>
                <a:rPr lang="en-US" sz="2000" dirty="0">
                  <a:solidFill>
                    <a:srgbClr val="E5264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and </a:t>
              </a:r>
              <a:r>
                <a:rPr lang="en-US" sz="20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coordinated host response to rebounding virus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1E632A6-0D3E-BC29-7D6C-041E71CD0C42}"/>
                </a:ext>
              </a:extLst>
            </p:cNvPr>
            <p:cNvSpPr/>
            <p:nvPr/>
          </p:nvSpPr>
          <p:spPr>
            <a:xfrm>
              <a:off x="4695092" y="3745523"/>
              <a:ext cx="914400" cy="1336431"/>
            </a:xfrm>
            <a:prstGeom prst="ellipse">
              <a:avLst/>
            </a:prstGeom>
            <a:noFill/>
            <a:ln w="508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A79309C-3523-524A-E752-ED0C96851B36}"/>
              </a:ext>
            </a:extLst>
          </p:cNvPr>
          <p:cNvSpPr txBox="1"/>
          <p:nvPr/>
        </p:nvSpPr>
        <p:spPr>
          <a:xfrm>
            <a:off x="153849" y="5721237"/>
            <a:ext cx="6447007" cy="9543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8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</a:t>
            </a: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: non-controller (prior to ART)</a:t>
            </a:r>
          </a:p>
          <a:p>
            <a:r>
              <a:rPr lang="en-US" sz="18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VC</a:t>
            </a: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: viremic controller (VL &lt; 2k copies/mL)</a:t>
            </a:r>
          </a:p>
          <a:p>
            <a:r>
              <a:rPr lang="en-US" sz="18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</a:t>
            </a: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: elite controller (VL undetectable)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E983C1-F22F-EA49-BE85-803FFE230D96}"/>
              </a:ext>
            </a:extLst>
          </p:cNvPr>
          <p:cNvSpPr txBox="1"/>
          <p:nvPr/>
        </p:nvSpPr>
        <p:spPr>
          <a:xfrm>
            <a:off x="6481776" y="4602429"/>
            <a:ext cx="64465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Study participants (all): 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n=19 PWH on ART 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12 prior NC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7 prior EC/VC</a:t>
            </a:r>
          </a:p>
        </p:txBody>
      </p:sp>
      <p:pic>
        <p:nvPicPr>
          <p:cNvPr id="2" name="Picture 1" descr="A red ribbon and grey letters&#10;&#10;Description automatically generated">
            <a:extLst>
              <a:ext uri="{FF2B5EF4-FFF2-40B4-BE49-F238E27FC236}">
                <a16:creationId xmlns:a16="http://schemas.microsoft.com/office/drawing/2014/main" id="{40FE7582-306A-4939-04F4-694EA5B4AB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658" y="5735852"/>
            <a:ext cx="827842" cy="39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7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A96BD0-DF14-202F-11A2-A97034CC6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464" y="1694442"/>
            <a:ext cx="7344541" cy="469103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C829132-2029-9CA2-3067-B60B18CDD32A}"/>
              </a:ext>
            </a:extLst>
          </p:cNvPr>
          <p:cNvSpPr txBox="1">
            <a:spLocks/>
          </p:cNvSpPr>
          <p:nvPr/>
        </p:nvSpPr>
        <p:spPr>
          <a:xfrm>
            <a:off x="214314" y="196749"/>
            <a:ext cx="11758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000090"/>
                </a:solidFill>
                <a:cs typeface="Calibri Light" panose="020F0302020204030204" pitchFamily="34" charset="0"/>
              </a:rPr>
              <a:t>BMGF ATI study: </a:t>
            </a:r>
          </a:p>
          <a:p>
            <a:pPr algn="ctr"/>
            <a:r>
              <a:rPr lang="en-US" sz="3200" dirty="0">
                <a:solidFill>
                  <a:srgbClr val="000090"/>
                </a:solidFill>
                <a:cs typeface="Calibri Light" panose="020F0302020204030204" pitchFamily="34" charset="0"/>
              </a:rPr>
              <a:t>Different rebound kinetics of pre-ART controllers vs non-controllers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C8FD84A-719D-7FF3-D9D0-FD7009C596F8}"/>
              </a:ext>
            </a:extLst>
          </p:cNvPr>
          <p:cNvCxnSpPr>
            <a:cxnSpLocks/>
          </p:cNvCxnSpPr>
          <p:nvPr/>
        </p:nvCxnSpPr>
        <p:spPr>
          <a:xfrm>
            <a:off x="414338" y="1433564"/>
            <a:ext cx="11415712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9334DCA-FC2D-E1DE-FBE4-B5A512097BD2}"/>
              </a:ext>
            </a:extLst>
          </p:cNvPr>
          <p:cNvSpPr txBox="1"/>
          <p:nvPr/>
        </p:nvSpPr>
        <p:spPr>
          <a:xfrm>
            <a:off x="2195841" y="6423305"/>
            <a:ext cx="9982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ea typeface="Calibri" charset="0"/>
                <a:cs typeface="Calibri" charset="0"/>
              </a:rPr>
              <a:t>PI: Lillie Cohn, Clinical: Steve </a:t>
            </a:r>
            <a:r>
              <a:rPr lang="en-US" sz="1400" dirty="0" err="1">
                <a:ea typeface="Calibri" charset="0"/>
                <a:cs typeface="Calibri" charset="0"/>
              </a:rPr>
              <a:t>Deeks</a:t>
            </a:r>
            <a:r>
              <a:rPr lang="en-US" sz="1400" dirty="0">
                <a:ea typeface="Calibri" charset="0"/>
                <a:cs typeface="Calibri" charset="0"/>
              </a:rPr>
              <a:t>, Michael Peluso</a:t>
            </a:r>
          </a:p>
        </p:txBody>
      </p:sp>
      <p:pic>
        <p:nvPicPr>
          <p:cNvPr id="10" name="Picture 9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87B3063C-FF24-8D76-5615-1F4D0EE3E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5482" y="1560145"/>
            <a:ext cx="2566518" cy="132556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D8D4840-E2C9-A325-FB83-407093892012}"/>
              </a:ext>
            </a:extLst>
          </p:cNvPr>
          <p:cNvSpPr/>
          <p:nvPr/>
        </p:nvSpPr>
        <p:spPr>
          <a:xfrm>
            <a:off x="9768114" y="1959429"/>
            <a:ext cx="2307772" cy="9434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73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C829132-2029-9CA2-3067-B60B18CDD32A}"/>
              </a:ext>
            </a:extLst>
          </p:cNvPr>
          <p:cNvSpPr txBox="1">
            <a:spLocks/>
          </p:cNvSpPr>
          <p:nvPr/>
        </p:nvSpPr>
        <p:spPr>
          <a:xfrm>
            <a:off x="214314" y="196749"/>
            <a:ext cx="11758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000090"/>
                </a:solidFill>
                <a:cs typeface="Calibri Light" panose="020F0302020204030204" pitchFamily="34" charset="0"/>
              </a:rPr>
              <a:t>BMGF ATI study: </a:t>
            </a:r>
          </a:p>
          <a:p>
            <a:pPr algn="ctr"/>
            <a:r>
              <a:rPr lang="en-US" sz="3200" dirty="0">
                <a:solidFill>
                  <a:srgbClr val="000090"/>
                </a:solidFill>
                <a:cs typeface="Calibri Light" panose="020F0302020204030204" pitchFamily="34" charset="0"/>
              </a:rPr>
              <a:t>Different rebound kinetics of pre-ART controllers vs non-controllers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C8FD84A-719D-7FF3-D9D0-FD7009C596F8}"/>
              </a:ext>
            </a:extLst>
          </p:cNvPr>
          <p:cNvCxnSpPr>
            <a:cxnSpLocks/>
          </p:cNvCxnSpPr>
          <p:nvPr/>
        </p:nvCxnSpPr>
        <p:spPr>
          <a:xfrm>
            <a:off x="414338" y="1433564"/>
            <a:ext cx="11415712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9334DCA-FC2D-E1DE-FBE4-B5A512097BD2}"/>
              </a:ext>
            </a:extLst>
          </p:cNvPr>
          <p:cNvSpPr txBox="1"/>
          <p:nvPr/>
        </p:nvSpPr>
        <p:spPr>
          <a:xfrm>
            <a:off x="2195841" y="6423305"/>
            <a:ext cx="9982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ea typeface="Calibri" charset="0"/>
                <a:cs typeface="Calibri" charset="0"/>
              </a:rPr>
              <a:t>PI: Lillie Cohn, Clinical: Steve </a:t>
            </a:r>
            <a:r>
              <a:rPr lang="en-US" sz="1400" dirty="0" err="1">
                <a:ea typeface="Calibri" charset="0"/>
                <a:cs typeface="Calibri" charset="0"/>
              </a:rPr>
              <a:t>Deeks</a:t>
            </a:r>
            <a:r>
              <a:rPr lang="en-US" sz="1400" dirty="0">
                <a:ea typeface="Calibri" charset="0"/>
                <a:cs typeface="Calibri" charset="0"/>
              </a:rPr>
              <a:t>, Michael Peluso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81EB11-974C-8C96-F124-CA44D39BC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720" y="1696020"/>
            <a:ext cx="7344541" cy="4667338"/>
          </a:xfrm>
          <a:prstGeom prst="rect">
            <a:avLst/>
          </a:prstGeom>
        </p:spPr>
      </p:pic>
      <p:pic>
        <p:nvPicPr>
          <p:cNvPr id="10" name="Picture 9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D50952D8-A808-3960-77D5-121EC6A15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5482" y="1560145"/>
            <a:ext cx="2566518" cy="132556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582164E-ED5C-AC24-A8B2-FD665E7DB479}"/>
              </a:ext>
            </a:extLst>
          </p:cNvPr>
          <p:cNvSpPr/>
          <p:nvPr/>
        </p:nvSpPr>
        <p:spPr>
          <a:xfrm>
            <a:off x="9768114" y="2278746"/>
            <a:ext cx="2307772" cy="9434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71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C829132-2029-9CA2-3067-B60B18CDD32A}"/>
              </a:ext>
            </a:extLst>
          </p:cNvPr>
          <p:cNvSpPr txBox="1">
            <a:spLocks/>
          </p:cNvSpPr>
          <p:nvPr/>
        </p:nvSpPr>
        <p:spPr>
          <a:xfrm>
            <a:off x="214314" y="196749"/>
            <a:ext cx="11758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000090"/>
                </a:solidFill>
                <a:cs typeface="Calibri Light" panose="020F0302020204030204" pitchFamily="34" charset="0"/>
              </a:rPr>
              <a:t>BMGF ATI study: </a:t>
            </a:r>
          </a:p>
          <a:p>
            <a:pPr algn="ctr"/>
            <a:r>
              <a:rPr lang="en-US" sz="3200" dirty="0">
                <a:solidFill>
                  <a:srgbClr val="000090"/>
                </a:solidFill>
                <a:cs typeface="Calibri Light" panose="020F0302020204030204" pitchFamily="34" charset="0"/>
              </a:rPr>
              <a:t>Different rebound kinetics of pre-ART controllers vs non-controllers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C8FD84A-719D-7FF3-D9D0-FD7009C596F8}"/>
              </a:ext>
            </a:extLst>
          </p:cNvPr>
          <p:cNvCxnSpPr>
            <a:cxnSpLocks/>
          </p:cNvCxnSpPr>
          <p:nvPr/>
        </p:nvCxnSpPr>
        <p:spPr>
          <a:xfrm>
            <a:off x="414338" y="1433564"/>
            <a:ext cx="11415712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9334DCA-FC2D-E1DE-FBE4-B5A512097BD2}"/>
              </a:ext>
            </a:extLst>
          </p:cNvPr>
          <p:cNvSpPr txBox="1"/>
          <p:nvPr/>
        </p:nvSpPr>
        <p:spPr>
          <a:xfrm>
            <a:off x="2195841" y="6423305"/>
            <a:ext cx="9982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ea typeface="Calibri" charset="0"/>
                <a:cs typeface="Calibri" charset="0"/>
              </a:rPr>
              <a:t>PI: Lillie Cohn, Clinical: Steve </a:t>
            </a:r>
            <a:r>
              <a:rPr lang="en-US" sz="1400" dirty="0" err="1">
                <a:ea typeface="Calibri" charset="0"/>
                <a:cs typeface="Calibri" charset="0"/>
              </a:rPr>
              <a:t>Deeks</a:t>
            </a:r>
            <a:r>
              <a:rPr lang="en-US" sz="1400" dirty="0">
                <a:ea typeface="Calibri" charset="0"/>
                <a:cs typeface="Calibri" charset="0"/>
              </a:rPr>
              <a:t>, Michael Peluso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50B64C-5B20-E45E-B90C-BA63759DD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465" y="1701280"/>
            <a:ext cx="7344541" cy="4667338"/>
          </a:xfrm>
          <a:prstGeom prst="rect">
            <a:avLst/>
          </a:prstGeom>
        </p:spPr>
      </p:pic>
      <p:pic>
        <p:nvPicPr>
          <p:cNvPr id="10" name="Picture 9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3AB6685-EB57-C74D-B2E9-4D7B22623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5482" y="1560145"/>
            <a:ext cx="2566518" cy="132556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FFB56A0-B8F2-2013-1859-A512179A5146}"/>
              </a:ext>
            </a:extLst>
          </p:cNvPr>
          <p:cNvSpPr/>
          <p:nvPr/>
        </p:nvSpPr>
        <p:spPr>
          <a:xfrm>
            <a:off x="9768114" y="2569033"/>
            <a:ext cx="2307772" cy="9434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78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C829132-2029-9CA2-3067-B60B18CDD32A}"/>
              </a:ext>
            </a:extLst>
          </p:cNvPr>
          <p:cNvSpPr txBox="1">
            <a:spLocks/>
          </p:cNvSpPr>
          <p:nvPr/>
        </p:nvSpPr>
        <p:spPr>
          <a:xfrm>
            <a:off x="214314" y="196749"/>
            <a:ext cx="11758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000090"/>
                </a:solidFill>
                <a:cs typeface="Calibri Light" panose="020F0302020204030204" pitchFamily="34" charset="0"/>
              </a:rPr>
              <a:t>BMGF ATI study: </a:t>
            </a:r>
          </a:p>
          <a:p>
            <a:pPr algn="ctr"/>
            <a:r>
              <a:rPr lang="en-US" sz="3200" dirty="0">
                <a:solidFill>
                  <a:srgbClr val="000090"/>
                </a:solidFill>
                <a:cs typeface="Calibri Light" panose="020F0302020204030204" pitchFamily="34" charset="0"/>
              </a:rPr>
              <a:t>Different rebound kinetics of pre-ART controllers vs non-controllers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C8FD84A-719D-7FF3-D9D0-FD7009C596F8}"/>
              </a:ext>
            </a:extLst>
          </p:cNvPr>
          <p:cNvCxnSpPr>
            <a:cxnSpLocks/>
          </p:cNvCxnSpPr>
          <p:nvPr/>
        </p:nvCxnSpPr>
        <p:spPr>
          <a:xfrm>
            <a:off x="414338" y="1433564"/>
            <a:ext cx="11415712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9334DCA-FC2D-E1DE-FBE4-B5A512097BD2}"/>
              </a:ext>
            </a:extLst>
          </p:cNvPr>
          <p:cNvSpPr txBox="1"/>
          <p:nvPr/>
        </p:nvSpPr>
        <p:spPr>
          <a:xfrm>
            <a:off x="2195841" y="6423305"/>
            <a:ext cx="9982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ea typeface="Calibri" charset="0"/>
                <a:cs typeface="Calibri" charset="0"/>
              </a:rPr>
              <a:t>PI: Lillie Cohn, Clinical: Steve </a:t>
            </a:r>
            <a:r>
              <a:rPr lang="en-US" sz="1400" dirty="0" err="1">
                <a:ea typeface="Calibri" charset="0"/>
                <a:cs typeface="Calibri" charset="0"/>
              </a:rPr>
              <a:t>Deeks</a:t>
            </a:r>
            <a:r>
              <a:rPr lang="en-US" sz="1400" dirty="0">
                <a:ea typeface="Calibri" charset="0"/>
                <a:cs typeface="Calibri" charset="0"/>
              </a:rPr>
              <a:t>, Michael Peluso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CD5AD0-70B3-5285-1BA0-9214B20AE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212" y="1706533"/>
            <a:ext cx="7344541" cy="4667338"/>
          </a:xfrm>
          <a:prstGeom prst="rect">
            <a:avLst/>
          </a:prstGeom>
        </p:spPr>
      </p:pic>
      <p:pic>
        <p:nvPicPr>
          <p:cNvPr id="11" name="Picture 10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B5BE2E0-AC1A-E780-EAEC-7FE98D1E5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5482" y="1560145"/>
            <a:ext cx="2566518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65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9B52934-4B18-6426-391A-997965265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2657" y="1374761"/>
            <a:ext cx="9144006" cy="6400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2916C7-D16A-B5CF-3EBA-6740F8A05E4D}"/>
              </a:ext>
            </a:extLst>
          </p:cNvPr>
          <p:cNvSpPr txBox="1"/>
          <p:nvPr/>
        </p:nvSpPr>
        <p:spPr>
          <a:xfrm>
            <a:off x="7807200" y="6097235"/>
            <a:ext cx="43305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LN FNA = lymph node fine needle aspirate</a:t>
            </a: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FC104058-2FD0-C7B9-BDDE-1B8DB5F502ED}"/>
              </a:ext>
            </a:extLst>
          </p:cNvPr>
          <p:cNvSpPr>
            <a:spLocks noChangeAspect="1"/>
          </p:cNvSpPr>
          <p:nvPr/>
        </p:nvSpPr>
        <p:spPr>
          <a:xfrm>
            <a:off x="3875032" y="3956555"/>
            <a:ext cx="274320" cy="664154"/>
          </a:xfrm>
          <a:prstGeom prst="downArrow">
            <a:avLst>
              <a:gd name="adj1" fmla="val 25000"/>
              <a:gd name="adj2" fmla="val 75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0574E3-6028-1378-0495-CD2A77B1A18D}"/>
              </a:ext>
            </a:extLst>
          </p:cNvPr>
          <p:cNvSpPr txBox="1"/>
          <p:nvPr/>
        </p:nvSpPr>
        <p:spPr>
          <a:xfrm>
            <a:off x="3649717" y="3307170"/>
            <a:ext cx="738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LN FNA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54E20C-3E0E-9F7F-448A-C52D1BBD20CF}"/>
              </a:ext>
            </a:extLst>
          </p:cNvPr>
          <p:cNvSpPr txBox="1"/>
          <p:nvPr/>
        </p:nvSpPr>
        <p:spPr>
          <a:xfrm>
            <a:off x="8362515" y="1717162"/>
            <a:ext cx="41256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LN FNA dataset (on a subset):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Paired pre- and post-ATI samples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 prior NC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 prior EC/VC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10X 5’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scRNA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TCRseq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48AEA0-2669-C045-91D7-2DEE899EAD0D}"/>
              </a:ext>
            </a:extLst>
          </p:cNvPr>
          <p:cNvSpPr txBox="1"/>
          <p:nvPr/>
        </p:nvSpPr>
        <p:spPr>
          <a:xfrm>
            <a:off x="6142577" y="1807027"/>
            <a:ext cx="1126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NC </a:t>
            </a:r>
          </a:p>
          <a:p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re-start ART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4A5870-C414-7913-7296-4D358EA25149}"/>
              </a:ext>
            </a:extLst>
          </p:cNvPr>
          <p:cNvSpPr txBox="1">
            <a:spLocks/>
          </p:cNvSpPr>
          <p:nvPr/>
        </p:nvSpPr>
        <p:spPr>
          <a:xfrm>
            <a:off x="242888" y="108001"/>
            <a:ext cx="11758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 dirty="0">
                <a:solidFill>
                  <a:srgbClr val="000090"/>
                </a:solidFill>
                <a:cs typeface="Calibri Light" panose="020F0302020204030204" pitchFamily="34" charset="0"/>
              </a:rPr>
              <a:t>Intensive monitoring post-ATI (including in tissue)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51EA04F-3780-3FFC-1324-9325C23C9FA9}"/>
              </a:ext>
            </a:extLst>
          </p:cNvPr>
          <p:cNvCxnSpPr>
            <a:cxnSpLocks/>
          </p:cNvCxnSpPr>
          <p:nvPr/>
        </p:nvCxnSpPr>
        <p:spPr>
          <a:xfrm>
            <a:off x="414338" y="1433564"/>
            <a:ext cx="11415712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F7FC0BA8-9025-349D-5D83-434B6FFC1773}"/>
              </a:ext>
            </a:extLst>
          </p:cNvPr>
          <p:cNvSpPr/>
          <p:nvPr/>
        </p:nvSpPr>
        <p:spPr>
          <a:xfrm>
            <a:off x="6095002" y="2708577"/>
            <a:ext cx="1260430" cy="605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CA92BEB-203A-6F91-F92D-BC2AC1020B7C}"/>
              </a:ext>
            </a:extLst>
          </p:cNvPr>
          <p:cNvSpPr/>
          <p:nvPr/>
        </p:nvSpPr>
        <p:spPr>
          <a:xfrm>
            <a:off x="4833964" y="4752348"/>
            <a:ext cx="237251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509AEA52-071B-D1E9-E151-577D3C13C8A6}"/>
              </a:ext>
            </a:extLst>
          </p:cNvPr>
          <p:cNvSpPr/>
          <p:nvPr/>
        </p:nvSpPr>
        <p:spPr>
          <a:xfrm rot="5400000">
            <a:off x="5083721" y="4740998"/>
            <a:ext cx="45719" cy="73837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263399E-41B4-A5B5-54C6-5C26A129969E}"/>
              </a:ext>
            </a:extLst>
          </p:cNvPr>
          <p:cNvSpPr/>
          <p:nvPr/>
        </p:nvSpPr>
        <p:spPr>
          <a:xfrm>
            <a:off x="4838905" y="1865063"/>
            <a:ext cx="304657" cy="2865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E5240B9C-E92A-0C29-7D24-C1892E45336B}"/>
              </a:ext>
            </a:extLst>
          </p:cNvPr>
          <p:cNvSpPr>
            <a:spLocks noChangeAspect="1"/>
          </p:cNvSpPr>
          <p:nvPr/>
        </p:nvSpPr>
        <p:spPr>
          <a:xfrm>
            <a:off x="4949958" y="3815715"/>
            <a:ext cx="274320" cy="664154"/>
          </a:xfrm>
          <a:prstGeom prst="downArrow">
            <a:avLst>
              <a:gd name="adj1" fmla="val 25000"/>
              <a:gd name="adj2" fmla="val 75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64569B-C328-A012-C6C5-37F3662D7B89}"/>
              </a:ext>
            </a:extLst>
          </p:cNvPr>
          <p:cNvSpPr txBox="1"/>
          <p:nvPr/>
        </p:nvSpPr>
        <p:spPr>
          <a:xfrm>
            <a:off x="4724643" y="3144332"/>
            <a:ext cx="738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LN FNA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65C20-3495-1F46-D96A-EC9E8970EFEC}"/>
              </a:ext>
            </a:extLst>
          </p:cNvPr>
          <p:cNvSpPr txBox="1"/>
          <p:nvPr/>
        </p:nvSpPr>
        <p:spPr>
          <a:xfrm>
            <a:off x="4791697" y="1535447"/>
            <a:ext cx="34958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*PBMCs every 2-3 days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94F131-5F45-1D54-B6AD-D1D3C214D42C}"/>
              </a:ext>
            </a:extLst>
          </p:cNvPr>
          <p:cNvSpPr txBox="1"/>
          <p:nvPr/>
        </p:nvSpPr>
        <p:spPr>
          <a:xfrm>
            <a:off x="4866626" y="1837636"/>
            <a:ext cx="7384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* * *</a:t>
            </a:r>
            <a:endParaRPr lang="en-US" dirty="0"/>
          </a:p>
        </p:txBody>
      </p:sp>
      <p:pic>
        <p:nvPicPr>
          <p:cNvPr id="8" name="Picture 7" descr="A graph of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AB473FE3-8FD2-A219-5CB8-8D1278725D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95"/>
          <a:stretch/>
        </p:blipFill>
        <p:spPr>
          <a:xfrm>
            <a:off x="7644806" y="3863242"/>
            <a:ext cx="2104496" cy="1909056"/>
          </a:xfrm>
          <a:prstGeom prst="rect">
            <a:avLst/>
          </a:prstGeom>
        </p:spPr>
      </p:pic>
      <p:pic>
        <p:nvPicPr>
          <p:cNvPr id="11" name="Picture 10" descr="A person in a blue shirt&#10;&#10;Description automatically generated with medium confidence">
            <a:extLst>
              <a:ext uri="{FF2B5EF4-FFF2-40B4-BE49-F238E27FC236}">
                <a16:creationId xmlns:a16="http://schemas.microsoft.com/office/drawing/2014/main" id="{DEC93727-E1FD-13F5-6990-8C4737A27E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5256" y="4025487"/>
            <a:ext cx="864710" cy="12970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CAE982-2103-1155-F7DC-971B92DB6E5E}"/>
              </a:ext>
            </a:extLst>
          </p:cNvPr>
          <p:cNvSpPr txBox="1"/>
          <p:nvPr/>
        </p:nvSpPr>
        <p:spPr>
          <a:xfrm>
            <a:off x="9867552" y="5322553"/>
            <a:ext cx="21145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ea typeface="Calibri" charset="0"/>
                <a:cs typeface="Calibri" charset="0"/>
              </a:rPr>
              <a:t>Demi Sandel</a:t>
            </a:r>
          </a:p>
          <a:p>
            <a:pPr algn="ctr"/>
            <a:r>
              <a:rPr lang="en-US" sz="1400" dirty="0" err="1">
                <a:ea typeface="Calibri" charset="0"/>
                <a:cs typeface="Calibri" charset="0"/>
              </a:rPr>
              <a:t>Rutishauser</a:t>
            </a:r>
            <a:r>
              <a:rPr lang="en-US" sz="1400" dirty="0">
                <a:ea typeface="Calibri" charset="0"/>
                <a:cs typeface="Calibri" charset="0"/>
              </a:rPr>
              <a:t> &amp; Spitzer Labs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346F59-4AA8-98F3-CD20-E51A21F1FBD9}"/>
              </a:ext>
            </a:extLst>
          </p:cNvPr>
          <p:cNvSpPr txBox="1"/>
          <p:nvPr/>
        </p:nvSpPr>
        <p:spPr>
          <a:xfrm>
            <a:off x="153849" y="5721237"/>
            <a:ext cx="6447007" cy="9543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8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</a:t>
            </a: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: non-controller (prior to ART)</a:t>
            </a:r>
          </a:p>
          <a:p>
            <a:r>
              <a:rPr lang="en-US" sz="18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VC</a:t>
            </a: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: viremic controller (VL &lt; 2k copies/mL)</a:t>
            </a:r>
          </a:p>
          <a:p>
            <a:r>
              <a:rPr lang="en-US" sz="18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</a:t>
            </a: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: elite controller (VL undetectable)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6F82F9-B3F7-C001-1D4E-C91466228DE8}"/>
              </a:ext>
            </a:extLst>
          </p:cNvPr>
          <p:cNvSpPr txBox="1"/>
          <p:nvPr/>
        </p:nvSpPr>
        <p:spPr>
          <a:xfrm>
            <a:off x="2195841" y="6423305"/>
            <a:ext cx="9982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ea typeface="Calibri" charset="0"/>
                <a:cs typeface="Calibri" charset="0"/>
              </a:rPr>
              <a:t>PI: Lillie Cohn, Clinical: Steve </a:t>
            </a:r>
            <a:r>
              <a:rPr lang="en-US" sz="1400" dirty="0" err="1">
                <a:ea typeface="Calibri" charset="0"/>
                <a:cs typeface="Calibri" charset="0"/>
              </a:rPr>
              <a:t>Deeks</a:t>
            </a:r>
            <a:r>
              <a:rPr lang="en-US" sz="1400" dirty="0">
                <a:ea typeface="Calibri" charset="0"/>
                <a:cs typeface="Calibri" charset="0"/>
              </a:rPr>
              <a:t>, Michael Peluso</a:t>
            </a:r>
          </a:p>
        </p:txBody>
      </p:sp>
    </p:spTree>
    <p:extLst>
      <p:ext uri="{BB962C8B-B14F-4D97-AF65-F5344CB8AC3E}">
        <p14:creationId xmlns:p14="http://schemas.microsoft.com/office/powerpoint/2010/main" val="1773117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8CDD1608-5F34-EE62-A343-D6F82B2D4FF9}"/>
              </a:ext>
            </a:extLst>
          </p:cNvPr>
          <p:cNvSpPr txBox="1"/>
          <p:nvPr/>
        </p:nvSpPr>
        <p:spPr>
          <a:xfrm>
            <a:off x="4620768" y="1881589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ART	</a:t>
            </a:r>
          </a:p>
        </p:txBody>
      </p:sp>
      <p:sp>
        <p:nvSpPr>
          <p:cNvPr id="33" name="Right Triangle 32">
            <a:extLst>
              <a:ext uri="{FF2B5EF4-FFF2-40B4-BE49-F238E27FC236}">
                <a16:creationId xmlns:a16="http://schemas.microsoft.com/office/drawing/2014/main" id="{EF199410-4B6F-CA0C-9DC9-93EC3E1AA9F7}"/>
              </a:ext>
            </a:extLst>
          </p:cNvPr>
          <p:cNvSpPr/>
          <p:nvPr/>
        </p:nvSpPr>
        <p:spPr>
          <a:xfrm>
            <a:off x="4889709" y="2342427"/>
            <a:ext cx="141104" cy="656761"/>
          </a:xfrm>
          <a:prstGeom prst="rtTriangl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9F69ED8-8F36-062D-D9B7-568B95E20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0074" y="2962022"/>
            <a:ext cx="4693095" cy="29823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8FE379-329C-5A59-D4C2-0A76D78BDE81}"/>
              </a:ext>
            </a:extLst>
          </p:cNvPr>
          <p:cNvSpPr txBox="1"/>
          <p:nvPr/>
        </p:nvSpPr>
        <p:spPr>
          <a:xfrm>
            <a:off x="6397526" y="1651242"/>
            <a:ext cx="2533065" cy="830997"/>
          </a:xfrm>
          <a:prstGeom prst="rect">
            <a:avLst/>
          </a:prstGeom>
          <a:solidFill>
            <a:srgbClr val="F7C8E6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Post-ATI 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sampling window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9416A63-4BD4-6F8C-797B-BD15BCF149FA}"/>
              </a:ext>
            </a:extLst>
          </p:cNvPr>
          <p:cNvCxnSpPr>
            <a:cxnSpLocks/>
          </p:cNvCxnSpPr>
          <p:nvPr/>
        </p:nvCxnSpPr>
        <p:spPr>
          <a:xfrm flipH="1">
            <a:off x="5222621" y="2452012"/>
            <a:ext cx="1047385" cy="62915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46079DFF-C938-F06B-86B8-9DBDDD9FFBC8}"/>
              </a:ext>
            </a:extLst>
          </p:cNvPr>
          <p:cNvSpPr txBox="1">
            <a:spLocks/>
          </p:cNvSpPr>
          <p:nvPr/>
        </p:nvSpPr>
        <p:spPr>
          <a:xfrm>
            <a:off x="572294" y="169413"/>
            <a:ext cx="110474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 dirty="0">
                <a:solidFill>
                  <a:srgbClr val="000090"/>
                </a:solidFill>
                <a:cs typeface="Arial" panose="020B0604020202020204" pitchFamily="34" charset="0"/>
              </a:rPr>
              <a:t>Post-ATI sampling: day 8-16, mostly (not all) </a:t>
            </a:r>
            <a:r>
              <a:rPr lang="en-US" sz="3800" dirty="0" err="1">
                <a:solidFill>
                  <a:srgbClr val="000090"/>
                </a:solidFill>
                <a:cs typeface="Arial" panose="020B0604020202020204" pitchFamily="34" charset="0"/>
              </a:rPr>
              <a:t>aviremic</a:t>
            </a:r>
            <a:endParaRPr lang="en-US" sz="3800" dirty="0">
              <a:solidFill>
                <a:srgbClr val="000090"/>
              </a:solidFill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830E11-0545-52A4-C429-BCF0096CB23C}"/>
              </a:ext>
            </a:extLst>
          </p:cNvPr>
          <p:cNvSpPr txBox="1"/>
          <p:nvPr/>
        </p:nvSpPr>
        <p:spPr>
          <a:xfrm>
            <a:off x="153849" y="5721237"/>
            <a:ext cx="6447007" cy="9543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8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</a:t>
            </a: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: prior non-controller (before ART)</a:t>
            </a:r>
          </a:p>
          <a:p>
            <a:r>
              <a:rPr lang="en-US" sz="18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VC</a:t>
            </a: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: prior viremic controller (VL &lt; 2k copies/mL)</a:t>
            </a:r>
          </a:p>
          <a:p>
            <a:r>
              <a:rPr lang="en-US" sz="1867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</a:t>
            </a: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: prior elite controller (VL undetectable)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E0B391-2B2D-408A-9333-43FEC9FFFEF5}"/>
              </a:ext>
            </a:extLst>
          </p:cNvPr>
          <p:cNvSpPr txBox="1"/>
          <p:nvPr/>
        </p:nvSpPr>
        <p:spPr>
          <a:xfrm>
            <a:off x="6064939" y="2596218"/>
            <a:ext cx="30495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1 prior VC  and 1 prior NC were viremic post-ATI </a:t>
            </a:r>
          </a:p>
          <a:p>
            <a:pPr algn="ctr"/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(VL = 280 and 5,826 c/mL)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C22D3E8-81BC-1D79-7A5C-8B14C1628C91}"/>
              </a:ext>
            </a:extLst>
          </p:cNvPr>
          <p:cNvCxnSpPr>
            <a:cxnSpLocks/>
          </p:cNvCxnSpPr>
          <p:nvPr/>
        </p:nvCxnSpPr>
        <p:spPr>
          <a:xfrm>
            <a:off x="414338" y="1433564"/>
            <a:ext cx="11415712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B2E717D6-922D-42A9-C619-FBADA4194746}"/>
              </a:ext>
            </a:extLst>
          </p:cNvPr>
          <p:cNvSpPr>
            <a:spLocks noChangeAspect="1"/>
          </p:cNvSpPr>
          <p:nvPr/>
        </p:nvSpPr>
        <p:spPr>
          <a:xfrm flipV="1">
            <a:off x="5103307" y="3787426"/>
            <a:ext cx="194295" cy="194295"/>
          </a:xfrm>
          <a:prstGeom prst="ellipse">
            <a:avLst/>
          </a:prstGeom>
          <a:solidFill>
            <a:srgbClr val="E526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04BE841-EB36-4422-BBDD-F5EB3F74B74D}"/>
              </a:ext>
            </a:extLst>
          </p:cNvPr>
          <p:cNvSpPr>
            <a:spLocks noChangeAspect="1"/>
          </p:cNvSpPr>
          <p:nvPr/>
        </p:nvSpPr>
        <p:spPr>
          <a:xfrm flipV="1">
            <a:off x="5133143" y="4474446"/>
            <a:ext cx="194295" cy="194295"/>
          </a:xfrm>
          <a:prstGeom prst="ellipse">
            <a:avLst/>
          </a:prstGeom>
          <a:solidFill>
            <a:srgbClr val="1336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324060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4824DB0-F63F-95AE-6884-8E5E66083AF4}"/>
              </a:ext>
            </a:extLst>
          </p:cNvPr>
          <p:cNvSpPr txBox="1">
            <a:spLocks/>
          </p:cNvSpPr>
          <p:nvPr/>
        </p:nvSpPr>
        <p:spPr>
          <a:xfrm>
            <a:off x="312804" y="-103049"/>
            <a:ext cx="11758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500" dirty="0">
                <a:solidFill>
                  <a:srgbClr val="000090"/>
                </a:solidFill>
                <a:cs typeface="Calibri Light" panose="020F0302020204030204" pitchFamily="34" charset="0"/>
              </a:rPr>
              <a:t>As virus emerges, a cluster of cycling CD8+ T cells (c8) expands:</a:t>
            </a:r>
          </a:p>
          <a:p>
            <a:pPr algn="ctr"/>
            <a:r>
              <a:rPr lang="en-US" sz="3500" dirty="0">
                <a:solidFill>
                  <a:srgbClr val="000090"/>
                </a:solidFill>
                <a:cs typeface="Calibri Light" panose="020F0302020204030204" pitchFamily="34" charset="0"/>
              </a:rPr>
              <a:t>Greater expansion in controller (despite lower VL)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9A6A29-1B94-53B8-660E-1B629FB938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907"/>
          <a:stretch/>
        </p:blipFill>
        <p:spPr>
          <a:xfrm>
            <a:off x="3124952" y="1092988"/>
            <a:ext cx="2459624" cy="42780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CDF4B3-AB0D-5E01-9E89-C1A5160555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744" t="32476" r="36909" b="48849"/>
          <a:stretch/>
        </p:blipFill>
        <p:spPr>
          <a:xfrm>
            <a:off x="3630185" y="5951429"/>
            <a:ext cx="526838" cy="8779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9E5B18-4FC8-4CA5-4A42-C23AB5AA13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130" t="66946" r="16563" b="19722"/>
          <a:stretch/>
        </p:blipFill>
        <p:spPr>
          <a:xfrm>
            <a:off x="4440308" y="6150685"/>
            <a:ext cx="704857" cy="6065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6EDBF01-DF23-FC99-AFD8-01C202A98C7C}"/>
              </a:ext>
            </a:extLst>
          </p:cNvPr>
          <p:cNvSpPr txBox="1"/>
          <p:nvPr/>
        </p:nvSpPr>
        <p:spPr>
          <a:xfrm>
            <a:off x="4265291" y="5643652"/>
            <a:ext cx="1135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Percent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Expressing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86A219-2F89-1BC5-C757-6E3157BA27FC}"/>
              </a:ext>
            </a:extLst>
          </p:cNvPr>
          <p:cNvSpPr txBox="1"/>
          <p:nvPr/>
        </p:nvSpPr>
        <p:spPr>
          <a:xfrm>
            <a:off x="3215438" y="5643652"/>
            <a:ext cx="11357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Expression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DCEE9C5-5C92-CDB8-4530-717459649F8D}"/>
              </a:ext>
            </a:extLst>
          </p:cNvPr>
          <p:cNvGrpSpPr/>
          <p:nvPr/>
        </p:nvGrpSpPr>
        <p:grpSpPr>
          <a:xfrm>
            <a:off x="5426806" y="1371802"/>
            <a:ext cx="2665937" cy="5299346"/>
            <a:chOff x="5426806" y="1371802"/>
            <a:chExt cx="2665937" cy="529934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07FD307-FC51-843A-01B6-21759399EA75}"/>
                </a:ext>
              </a:extLst>
            </p:cNvPr>
            <p:cNvGrpSpPr/>
            <p:nvPr/>
          </p:nvGrpSpPr>
          <p:grpSpPr>
            <a:xfrm>
              <a:off x="6160338" y="1371802"/>
              <a:ext cx="1932405" cy="5299346"/>
              <a:chOff x="4276918" y="1147301"/>
              <a:chExt cx="1932405" cy="5299346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514B39C5-6408-631A-0009-6A6A87BC33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5073" t="82512" r="13121"/>
              <a:stretch/>
            </p:blipFill>
            <p:spPr>
              <a:xfrm>
                <a:off x="4391894" y="6048334"/>
                <a:ext cx="1702451" cy="398313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1CF0BDE5-D399-1A7E-17E4-DCD62F229F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8433" t="5338" r="36549" b="18996"/>
              <a:stretch/>
            </p:blipFill>
            <p:spPr>
              <a:xfrm>
                <a:off x="4545082" y="1784747"/>
                <a:ext cx="1434964" cy="4169287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DCFA85E-80B8-7000-D755-3606631E87EA}"/>
                  </a:ext>
                </a:extLst>
              </p:cNvPr>
              <p:cNvSpPr txBox="1"/>
              <p:nvPr/>
            </p:nvSpPr>
            <p:spPr>
              <a:xfrm rot="16200000">
                <a:off x="4196418" y="3553052"/>
                <a:ext cx="936475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Clusters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555E1AC3-2725-C549-D363-7C20600D804E}"/>
                  </a:ext>
                </a:extLst>
              </p:cNvPr>
              <p:cNvSpPr txBox="1"/>
              <p:nvPr/>
            </p:nvSpPr>
            <p:spPr>
              <a:xfrm>
                <a:off x="4276918" y="1147301"/>
                <a:ext cx="193240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Cell cycle genes</a:t>
                </a:r>
              </a:p>
            </p:txBody>
          </p:sp>
        </p:grp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37E2623-5FE4-9A61-95F3-CF291FE398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26806" y="3793582"/>
              <a:ext cx="453152" cy="1242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032D310-25B1-2F7D-B1F2-C12927597C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16" t="3023" b="8964"/>
          <a:stretch/>
        </p:blipFill>
        <p:spPr>
          <a:xfrm>
            <a:off x="436973" y="2595134"/>
            <a:ext cx="2069063" cy="18199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A39130-0E29-5375-454A-6E1A8B26BA04}"/>
              </a:ext>
            </a:extLst>
          </p:cNvPr>
          <p:cNvSpPr txBox="1"/>
          <p:nvPr/>
        </p:nvSpPr>
        <p:spPr bwMode="auto">
          <a:xfrm>
            <a:off x="205409" y="2017999"/>
            <a:ext cx="2603292" cy="492443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CD8+ T cells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(n =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10,760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EA3CE73-DCBA-D364-241E-38F03D284A78}"/>
              </a:ext>
            </a:extLst>
          </p:cNvPr>
          <p:cNvGrpSpPr/>
          <p:nvPr/>
        </p:nvGrpSpPr>
        <p:grpSpPr>
          <a:xfrm>
            <a:off x="1122208" y="1222693"/>
            <a:ext cx="3197112" cy="4312932"/>
            <a:chOff x="1122208" y="1222693"/>
            <a:chExt cx="3197112" cy="43129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8CD3A33-F6C1-CA05-1EBC-B80E5E81C115}"/>
                </a:ext>
              </a:extLst>
            </p:cNvPr>
            <p:cNvSpPr/>
            <p:nvPr/>
          </p:nvSpPr>
          <p:spPr>
            <a:xfrm>
              <a:off x="4158602" y="1222693"/>
              <a:ext cx="160718" cy="431293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38EF965-C30A-9E9B-7FB0-068557006879}"/>
                </a:ext>
              </a:extLst>
            </p:cNvPr>
            <p:cNvSpPr/>
            <p:nvPr/>
          </p:nvSpPr>
          <p:spPr>
            <a:xfrm>
              <a:off x="1122208" y="3791671"/>
              <a:ext cx="331837" cy="19571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740691C-F4F4-68DC-035E-F6F972CB8AA6}"/>
              </a:ext>
            </a:extLst>
          </p:cNvPr>
          <p:cNvGrpSpPr/>
          <p:nvPr/>
        </p:nvGrpSpPr>
        <p:grpSpPr>
          <a:xfrm>
            <a:off x="7004558" y="1439009"/>
            <a:ext cx="6100996" cy="5014947"/>
            <a:chOff x="7004558" y="1439009"/>
            <a:chExt cx="6100996" cy="501494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8918E16-F4F2-E5E0-11D2-72306FB8CC77}"/>
                </a:ext>
              </a:extLst>
            </p:cNvPr>
            <p:cNvGrpSpPr/>
            <p:nvPr/>
          </p:nvGrpSpPr>
          <p:grpSpPr>
            <a:xfrm>
              <a:off x="8693146" y="1439009"/>
              <a:ext cx="2995225" cy="4512420"/>
              <a:chOff x="8693146" y="1439009"/>
              <a:chExt cx="2995225" cy="4512420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E3E75D22-4FCB-22A3-EA27-74D3B6BFCEE9}"/>
                  </a:ext>
                </a:extLst>
              </p:cNvPr>
              <p:cNvGrpSpPr/>
              <p:nvPr/>
            </p:nvGrpSpPr>
            <p:grpSpPr>
              <a:xfrm>
                <a:off x="8693146" y="2168257"/>
                <a:ext cx="2995225" cy="3783172"/>
                <a:chOff x="8693146" y="2168257"/>
                <a:chExt cx="2995225" cy="3783172"/>
              </a:xfrm>
            </p:grpSpPr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43B7ABEF-8FB0-FCA3-3CAD-B4A8C536FA89}"/>
                    </a:ext>
                  </a:extLst>
                </p:cNvPr>
                <p:cNvSpPr txBox="1"/>
                <p:nvPr/>
              </p:nvSpPr>
              <p:spPr>
                <a:xfrm>
                  <a:off x="9193813" y="2168257"/>
                  <a:ext cx="807444" cy="40011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  <a:prstDash val="solid"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NC2</a:t>
                  </a:r>
                </a:p>
              </p:txBody>
            </p:sp>
            <p:pic>
              <p:nvPicPr>
                <p:cNvPr id="70" name="Picture 69">
                  <a:extLst>
                    <a:ext uri="{FF2B5EF4-FFF2-40B4-BE49-F238E27FC236}">
                      <a16:creationId xmlns:a16="http://schemas.microsoft.com/office/drawing/2014/main" id="{75522638-9A63-FF16-E2B5-AAEB4C05FA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r="16149" b="7792"/>
                <a:stretch/>
              </p:blipFill>
              <p:spPr>
                <a:xfrm>
                  <a:off x="8890904" y="2471368"/>
                  <a:ext cx="1988299" cy="2421362"/>
                </a:xfrm>
                <a:prstGeom prst="rect">
                  <a:avLst/>
                </a:prstGeom>
              </p:spPr>
            </p:pic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C0350D39-21CF-CAD8-2375-E95D349C6970}"/>
                    </a:ext>
                  </a:extLst>
                </p:cNvPr>
                <p:cNvSpPr txBox="1"/>
                <p:nvPr/>
              </p:nvSpPr>
              <p:spPr>
                <a:xfrm rot="16200000">
                  <a:off x="8005886" y="3811996"/>
                  <a:ext cx="1664315" cy="28979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Cluster abundance</a:t>
                  </a:r>
                </a:p>
              </p:txBody>
            </p: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FCAFF87B-CB00-0234-8527-22939486B8B3}"/>
                    </a:ext>
                  </a:extLst>
                </p:cNvPr>
                <p:cNvSpPr txBox="1"/>
                <p:nvPr/>
              </p:nvSpPr>
              <p:spPr>
                <a:xfrm rot="19070742">
                  <a:off x="8794276" y="5113335"/>
                  <a:ext cx="798968" cy="35394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7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BL</a:t>
                  </a:r>
                </a:p>
              </p:txBody>
            </p: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BDA3203D-ACEB-6D13-D34E-503DC020B658}"/>
                    </a:ext>
                  </a:extLst>
                </p:cNvPr>
                <p:cNvSpPr txBox="1"/>
                <p:nvPr/>
              </p:nvSpPr>
              <p:spPr>
                <a:xfrm rot="19070742">
                  <a:off x="9235158" y="5090385"/>
                  <a:ext cx="730580" cy="35394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7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D15</a:t>
                  </a:r>
                </a:p>
              </p:txBody>
            </p:sp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0BACBF14-0581-508F-817D-4BA0ECB30139}"/>
                    </a:ext>
                  </a:extLst>
                </p:cNvPr>
                <p:cNvSpPr txBox="1"/>
                <p:nvPr/>
              </p:nvSpPr>
              <p:spPr>
                <a:xfrm rot="19070742">
                  <a:off x="9725260" y="5070630"/>
                  <a:ext cx="671708" cy="35394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7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BL</a:t>
                  </a:r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5271FFB1-4BDF-0C39-64D4-CC70EF5AEAAF}"/>
                    </a:ext>
                  </a:extLst>
                </p:cNvPr>
                <p:cNvSpPr txBox="1"/>
                <p:nvPr/>
              </p:nvSpPr>
              <p:spPr>
                <a:xfrm rot="19070742">
                  <a:off x="9805237" y="5186778"/>
                  <a:ext cx="1017836" cy="35394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7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D16</a:t>
                  </a:r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FD1B8262-96B3-15D1-0F0F-B6390E0A5D4F}"/>
                    </a:ext>
                  </a:extLst>
                </p:cNvPr>
                <p:cNvSpPr txBox="1"/>
                <p:nvPr/>
              </p:nvSpPr>
              <p:spPr>
                <a:xfrm>
                  <a:off x="10005607" y="2168258"/>
                  <a:ext cx="807444" cy="400110"/>
                </a:xfrm>
                <a:prstGeom prst="rect">
                  <a:avLst/>
                </a:prstGeom>
                <a:noFill/>
                <a:ln>
                  <a:noFill/>
                  <a:prstDash val="solid"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C2</a:t>
                  </a:r>
                </a:p>
              </p:txBody>
            </p:sp>
            <p:sp>
              <p:nvSpPr>
                <p:cNvPr id="78" name="Left Bracket 77">
                  <a:extLst>
                    <a:ext uri="{FF2B5EF4-FFF2-40B4-BE49-F238E27FC236}">
                      <a16:creationId xmlns:a16="http://schemas.microsoft.com/office/drawing/2014/main" id="{D22C7FFD-F469-DBDA-1EDE-E8403D3CDF41}"/>
                    </a:ext>
                  </a:extLst>
                </p:cNvPr>
                <p:cNvSpPr/>
                <p:nvPr/>
              </p:nvSpPr>
              <p:spPr>
                <a:xfrm rot="16200000">
                  <a:off x="9509643" y="4596412"/>
                  <a:ext cx="59943" cy="568541"/>
                </a:xfrm>
                <a:prstGeom prst="leftBracket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Left Bracket 78">
                  <a:extLst>
                    <a:ext uri="{FF2B5EF4-FFF2-40B4-BE49-F238E27FC236}">
                      <a16:creationId xmlns:a16="http://schemas.microsoft.com/office/drawing/2014/main" id="{78B3BDA8-6F01-3F66-E806-D979AA0D2E10}"/>
                    </a:ext>
                  </a:extLst>
                </p:cNvPr>
                <p:cNvSpPr/>
                <p:nvPr/>
              </p:nvSpPr>
              <p:spPr>
                <a:xfrm rot="16200000">
                  <a:off x="10384219" y="4596411"/>
                  <a:ext cx="59943" cy="568541"/>
                </a:xfrm>
                <a:prstGeom prst="leftBracket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ight Arrow 26">
                  <a:extLst>
                    <a:ext uri="{FF2B5EF4-FFF2-40B4-BE49-F238E27FC236}">
                      <a16:creationId xmlns:a16="http://schemas.microsoft.com/office/drawing/2014/main" id="{8BFC41F4-32D2-3026-3F5D-1F47C7CC4070}"/>
                    </a:ext>
                  </a:extLst>
                </p:cNvPr>
                <p:cNvSpPr/>
                <p:nvPr/>
              </p:nvSpPr>
              <p:spPr>
                <a:xfrm rot="10800000">
                  <a:off x="10819039" y="4620739"/>
                  <a:ext cx="486285" cy="207459"/>
                </a:xfrm>
                <a:prstGeom prst="rightArrow">
                  <a:avLst>
                    <a:gd name="adj1" fmla="val 44806"/>
                    <a:gd name="adj2" fmla="val 76482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3EB84B4C-7D0A-71BA-B056-11F15E228E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77319" t="20302" b="32522"/>
                <a:stretch/>
              </p:blipFill>
              <p:spPr>
                <a:xfrm>
                  <a:off x="10830347" y="2770017"/>
                  <a:ext cx="780701" cy="1738765"/>
                </a:xfrm>
                <a:prstGeom prst="rect">
                  <a:avLst/>
                </a:prstGeom>
              </p:spPr>
            </p:pic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D6567676-F1A6-FF24-764A-F809BDF28BC4}"/>
                    </a:ext>
                  </a:extLst>
                </p:cNvPr>
                <p:cNvSpPr txBox="1"/>
                <p:nvPr/>
              </p:nvSpPr>
              <p:spPr>
                <a:xfrm>
                  <a:off x="10131491" y="5428209"/>
                  <a:ext cx="965329" cy="5232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13367A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17x↑</a:t>
                  </a:r>
                </a:p>
              </p:txBody>
            </p:sp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F77D657C-FC0E-82A3-87E5-BD09750CD9A4}"/>
                    </a:ext>
                  </a:extLst>
                </p:cNvPr>
                <p:cNvSpPr txBox="1"/>
                <p:nvPr/>
              </p:nvSpPr>
              <p:spPr>
                <a:xfrm>
                  <a:off x="8963651" y="5428209"/>
                  <a:ext cx="1043877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800" dirty="0">
                      <a:solidFill>
                        <a:srgbClr val="E5264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3.3x↑</a:t>
                  </a:r>
                </a:p>
              </p:txBody>
            </p:sp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B37B50FF-9B57-E57F-2761-3F2F62ED9CE7}"/>
                    </a:ext>
                  </a:extLst>
                </p:cNvPr>
                <p:cNvSpPr txBox="1"/>
                <p:nvPr/>
              </p:nvSpPr>
              <p:spPr>
                <a:xfrm>
                  <a:off x="11260049" y="4508782"/>
                  <a:ext cx="4283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c8</a:t>
                  </a:r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DF1CE55-DFCD-A546-8B10-E6D08030E719}"/>
                  </a:ext>
                </a:extLst>
              </p:cNvPr>
              <p:cNvSpPr txBox="1"/>
              <p:nvPr/>
            </p:nvSpPr>
            <p:spPr>
              <a:xfrm>
                <a:off x="9073882" y="1439009"/>
                <a:ext cx="19882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Sampled @ viremic timepoints post-ATI: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3B75702-8922-A2CF-A330-3E35EE43BE21}"/>
                </a:ext>
              </a:extLst>
            </p:cNvPr>
            <p:cNvSpPr txBox="1"/>
            <p:nvPr/>
          </p:nvSpPr>
          <p:spPr>
            <a:xfrm>
              <a:off x="7004558" y="6084624"/>
              <a:ext cx="610099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i="1" dirty="0">
                  <a:latin typeface="Arial" panose="020B0604020202020204" pitchFamily="34" charset="0"/>
                  <a:cs typeface="Arial" panose="020B0604020202020204" pitchFamily="34" charset="0"/>
                </a:rPr>
                <a:t>VL = </a:t>
              </a:r>
              <a:r>
                <a:rPr lang="en-US" sz="1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5,826</a:t>
              </a:r>
              <a:r>
                <a:rPr lang="en-US" sz="1800" i="1" dirty="0">
                  <a:latin typeface="Arial" panose="020B0604020202020204" pitchFamily="34" charset="0"/>
                  <a:cs typeface="Arial" panose="020B0604020202020204" pitchFamily="34" charset="0"/>
                </a:rPr>
                <a:t> and </a:t>
              </a:r>
              <a:r>
                <a:rPr lang="en-US" sz="1800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280</a:t>
              </a:r>
              <a:r>
                <a:rPr lang="en-US" sz="1800" i="1" dirty="0">
                  <a:latin typeface="Arial" panose="020B0604020202020204" pitchFamily="34" charset="0"/>
                  <a:cs typeface="Arial" panose="020B0604020202020204" pitchFamily="34" charset="0"/>
                </a:rPr>
                <a:t> c/mL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0270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4824DB0-F63F-95AE-6884-8E5E66083AF4}"/>
              </a:ext>
            </a:extLst>
          </p:cNvPr>
          <p:cNvSpPr txBox="1">
            <a:spLocks/>
          </p:cNvSpPr>
          <p:nvPr/>
        </p:nvSpPr>
        <p:spPr>
          <a:xfrm>
            <a:off x="312804" y="73248"/>
            <a:ext cx="11758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500" dirty="0">
                <a:solidFill>
                  <a:srgbClr val="000090"/>
                </a:solidFill>
                <a:cs typeface="Calibri Light" panose="020F0302020204030204" pitchFamily="34" charset="0"/>
              </a:rPr>
              <a:t>Greater clonal expansion in controller (despite lower VL)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CC9D177-8D4A-C6B3-765D-202A41BAF586}"/>
              </a:ext>
            </a:extLst>
          </p:cNvPr>
          <p:cNvGrpSpPr/>
          <p:nvPr/>
        </p:nvGrpSpPr>
        <p:grpSpPr>
          <a:xfrm>
            <a:off x="312804" y="1627782"/>
            <a:ext cx="7050008" cy="4887625"/>
            <a:chOff x="9019502" y="8171663"/>
            <a:chExt cx="7050008" cy="488762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32C3D26-F725-AB1A-C853-AB7E9CAE3EF5}"/>
                </a:ext>
              </a:extLst>
            </p:cNvPr>
            <p:cNvGrpSpPr/>
            <p:nvPr/>
          </p:nvGrpSpPr>
          <p:grpSpPr>
            <a:xfrm>
              <a:off x="9019502" y="8171663"/>
              <a:ext cx="7050008" cy="4887625"/>
              <a:chOff x="7568612" y="2166496"/>
              <a:chExt cx="7050008" cy="4887625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5877572-0120-BCBC-BA21-B3DE643BE695}"/>
                  </a:ext>
                </a:extLst>
              </p:cNvPr>
              <p:cNvSpPr/>
              <p:nvPr/>
            </p:nvSpPr>
            <p:spPr>
              <a:xfrm>
                <a:off x="7568612" y="2166496"/>
                <a:ext cx="7050008" cy="48876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F52EF1D2-E190-2DD4-AF4E-F6A0791807F4}"/>
                  </a:ext>
                </a:extLst>
              </p:cNvPr>
              <p:cNvGrpSpPr/>
              <p:nvPr/>
            </p:nvGrpSpPr>
            <p:grpSpPr>
              <a:xfrm>
                <a:off x="7753233" y="2818686"/>
                <a:ext cx="6016225" cy="3550882"/>
                <a:chOff x="1957541" y="2115201"/>
                <a:chExt cx="6016225" cy="3550882"/>
              </a:xfrm>
            </p:grpSpPr>
            <p:pic>
              <p:nvPicPr>
                <p:cNvPr id="13" name="Picture 12" descr="A chart of different colors&#10;&#10;Description automatically generated">
                  <a:extLst>
                    <a:ext uri="{FF2B5EF4-FFF2-40B4-BE49-F238E27FC236}">
                      <a16:creationId xmlns:a16="http://schemas.microsoft.com/office/drawing/2014/main" id="{5FF23BA6-4479-2270-3347-83BB7308B2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7415" r="70026"/>
                <a:stretch/>
              </p:blipFill>
              <p:spPr>
                <a:xfrm>
                  <a:off x="1957541" y="2141256"/>
                  <a:ext cx="2329701" cy="3522614"/>
                </a:xfrm>
                <a:prstGeom prst="rect">
                  <a:avLst/>
                </a:prstGeom>
              </p:spPr>
            </p:pic>
            <p:pic>
              <p:nvPicPr>
                <p:cNvPr id="14" name="Picture 13" descr="A chart of different colors&#10;&#10;Description automatically generated">
                  <a:extLst>
                    <a:ext uri="{FF2B5EF4-FFF2-40B4-BE49-F238E27FC236}">
                      <a16:creationId xmlns:a16="http://schemas.microsoft.com/office/drawing/2014/main" id="{A4BFBA55-FC04-C3A7-CE52-A01FD07E12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51611" t="6672"/>
                <a:stretch/>
              </p:blipFill>
              <p:spPr>
                <a:xfrm>
                  <a:off x="4212774" y="2115201"/>
                  <a:ext cx="3760992" cy="3550882"/>
                </a:xfrm>
                <a:prstGeom prst="rect">
                  <a:avLst/>
                </a:prstGeom>
              </p:spPr>
            </p:pic>
          </p:grp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959F4F3-B074-CE6C-F64F-A96D02BA6FFC}"/>
                </a:ext>
              </a:extLst>
            </p:cNvPr>
            <p:cNvSpPr txBox="1"/>
            <p:nvPr/>
          </p:nvSpPr>
          <p:spPr>
            <a:xfrm>
              <a:off x="11806469" y="8486263"/>
              <a:ext cx="807444" cy="400110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C2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7F222AC-5024-6C0A-3AC3-20EDDC09238D}"/>
                </a:ext>
              </a:extLst>
            </p:cNvPr>
            <p:cNvSpPr txBox="1"/>
            <p:nvPr/>
          </p:nvSpPr>
          <p:spPr>
            <a:xfrm>
              <a:off x="10277592" y="8486263"/>
              <a:ext cx="807444" cy="400110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NC2</a:t>
              </a: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E0CDEB02-AA5D-2591-3E01-914B43A5D1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43"/>
          <a:stretch/>
        </p:blipFill>
        <p:spPr bwMode="auto">
          <a:xfrm>
            <a:off x="7211489" y="2200684"/>
            <a:ext cx="4174968" cy="352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1E65F05-9B87-2D89-5333-302B37E0DDAB}"/>
              </a:ext>
            </a:extLst>
          </p:cNvPr>
          <p:cNvSpPr txBox="1"/>
          <p:nvPr/>
        </p:nvSpPr>
        <p:spPr>
          <a:xfrm>
            <a:off x="9047141" y="1627782"/>
            <a:ext cx="503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C2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2879CE0-2293-D932-0330-7FD17E304857}"/>
              </a:ext>
            </a:extLst>
          </p:cNvPr>
          <p:cNvSpPr txBox="1"/>
          <p:nvPr/>
        </p:nvSpPr>
        <p:spPr>
          <a:xfrm>
            <a:off x="7949247" y="5667136"/>
            <a:ext cx="25223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PRE-              POST-</a:t>
            </a:r>
          </a:p>
          <a:p>
            <a:r>
              <a:rPr lang="en-US" dirty="0"/>
              <a:t> ATI	      ATI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72F212D-BDB8-E04D-A052-57ED3503FA2E}"/>
              </a:ext>
            </a:extLst>
          </p:cNvPr>
          <p:cNvSpPr/>
          <p:nvPr/>
        </p:nvSpPr>
        <p:spPr>
          <a:xfrm>
            <a:off x="7658039" y="5486400"/>
            <a:ext cx="364732" cy="87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5FBED84-1818-314E-D0F2-0D731CFBBF0A}"/>
              </a:ext>
            </a:extLst>
          </p:cNvPr>
          <p:cNvSpPr txBox="1"/>
          <p:nvPr/>
        </p:nvSpPr>
        <p:spPr>
          <a:xfrm rot="16200000">
            <a:off x="5796454" y="3722184"/>
            <a:ext cx="276338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Proportion (of CD8+ T cells)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3040B6B-3758-69A4-737C-FFA5D2E469CB}"/>
              </a:ext>
            </a:extLst>
          </p:cNvPr>
          <p:cNvSpPr txBox="1"/>
          <p:nvPr/>
        </p:nvSpPr>
        <p:spPr>
          <a:xfrm>
            <a:off x="109698" y="6397124"/>
            <a:ext cx="1107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scRepertoire</a:t>
            </a:r>
            <a:endParaRPr lang="en-US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7E4198-FAEE-96AB-A214-7A26B818CBAA}"/>
              </a:ext>
            </a:extLst>
          </p:cNvPr>
          <p:cNvSpPr txBox="1"/>
          <p:nvPr/>
        </p:nvSpPr>
        <p:spPr>
          <a:xfrm>
            <a:off x="9793497" y="3089164"/>
            <a:ext cx="21696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Top frequency CDR3s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00CCD6B-BD7E-5BC8-C71D-C2019C44EA5A}"/>
              </a:ext>
            </a:extLst>
          </p:cNvPr>
          <p:cNvCxnSpPr>
            <a:cxnSpLocks/>
          </p:cNvCxnSpPr>
          <p:nvPr/>
        </p:nvCxnSpPr>
        <p:spPr>
          <a:xfrm>
            <a:off x="414338" y="1433564"/>
            <a:ext cx="11415712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199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B22A81-2A9F-8C69-1476-CD7C3932EC4E}"/>
              </a:ext>
            </a:extLst>
          </p:cNvPr>
          <p:cNvCxnSpPr>
            <a:cxnSpLocks/>
          </p:cNvCxnSpPr>
          <p:nvPr/>
        </p:nvCxnSpPr>
        <p:spPr>
          <a:xfrm>
            <a:off x="414338" y="1433564"/>
            <a:ext cx="11415712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C962F97-C2E7-7E6D-ACF9-98079D4A4F56}"/>
              </a:ext>
            </a:extLst>
          </p:cNvPr>
          <p:cNvGrpSpPr/>
          <p:nvPr/>
        </p:nvGrpSpPr>
        <p:grpSpPr>
          <a:xfrm>
            <a:off x="7014729" y="2117424"/>
            <a:ext cx="4116070" cy="3785616"/>
            <a:chOff x="7769639" y="2113763"/>
            <a:chExt cx="4116070" cy="378561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9A39B34-E6D1-A036-40FB-ADEABC5C29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0948"/>
            <a:stretch/>
          </p:blipFill>
          <p:spPr>
            <a:xfrm>
              <a:off x="7885032" y="2113763"/>
              <a:ext cx="2804782" cy="3785616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0014063-55BA-D323-5ABA-18AB9431BF00}"/>
                </a:ext>
              </a:extLst>
            </p:cNvPr>
            <p:cNvSpPr/>
            <p:nvPr/>
          </p:nvSpPr>
          <p:spPr>
            <a:xfrm>
              <a:off x="9549236" y="3011464"/>
              <a:ext cx="692789" cy="358895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26502FF-D273-805F-5DD3-A439FA9B69D0}"/>
                </a:ext>
              </a:extLst>
            </p:cNvPr>
            <p:cNvSpPr/>
            <p:nvPr/>
          </p:nvSpPr>
          <p:spPr>
            <a:xfrm>
              <a:off x="9549236" y="2224370"/>
              <a:ext cx="692789" cy="35889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1E70AAD-53F4-9260-068D-EA77096D5C58}"/>
                </a:ext>
              </a:extLst>
            </p:cNvPr>
            <p:cNvSpPr txBox="1"/>
            <p:nvPr/>
          </p:nvSpPr>
          <p:spPr>
            <a:xfrm rot="16200000">
              <a:off x="6756862" y="3545089"/>
              <a:ext cx="2394886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% of total CD8 T cells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B39B200-ECB0-9B4F-A780-E22B70BB592D}"/>
                </a:ext>
              </a:extLst>
            </p:cNvPr>
            <p:cNvSpPr/>
            <p:nvPr/>
          </p:nvSpPr>
          <p:spPr>
            <a:xfrm>
              <a:off x="10634577" y="3498560"/>
              <a:ext cx="226460" cy="13716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0B7971D-8059-4913-B7DB-3BB1B0AA2000}"/>
                </a:ext>
              </a:extLst>
            </p:cNvPr>
            <p:cNvSpPr txBox="1"/>
            <p:nvPr/>
          </p:nvSpPr>
          <p:spPr>
            <a:xfrm>
              <a:off x="10834142" y="3370359"/>
              <a:ext cx="9459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NC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DA96567-DFBB-5106-2B36-704CACF385BF}"/>
                </a:ext>
              </a:extLst>
            </p:cNvPr>
            <p:cNvSpPr txBox="1"/>
            <p:nvPr/>
          </p:nvSpPr>
          <p:spPr>
            <a:xfrm>
              <a:off x="10834142" y="3628831"/>
              <a:ext cx="10515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VC/EC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124CAD3-DA1F-B6AA-2576-76C91C3AC6F1}"/>
                </a:ext>
              </a:extLst>
            </p:cNvPr>
            <p:cNvSpPr/>
            <p:nvPr/>
          </p:nvSpPr>
          <p:spPr>
            <a:xfrm>
              <a:off x="10634577" y="3759980"/>
              <a:ext cx="226460" cy="13716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5BC9DF1-9CAB-7A37-6DC3-9A024001580D}"/>
                </a:ext>
              </a:extLst>
            </p:cNvPr>
            <p:cNvSpPr/>
            <p:nvPr/>
          </p:nvSpPr>
          <p:spPr>
            <a:xfrm>
              <a:off x="8409312" y="5443374"/>
              <a:ext cx="2109873" cy="4513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CBF7D60-5A25-B84B-6FAA-E7939383580D}"/>
                </a:ext>
              </a:extLst>
            </p:cNvPr>
            <p:cNvSpPr txBox="1"/>
            <p:nvPr/>
          </p:nvSpPr>
          <p:spPr>
            <a:xfrm>
              <a:off x="8283207" y="5449850"/>
              <a:ext cx="118512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Pre-ATI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EE5047D-9532-179E-3FC0-C0945B31C9C2}"/>
                </a:ext>
              </a:extLst>
            </p:cNvPr>
            <p:cNvSpPr txBox="1"/>
            <p:nvPr/>
          </p:nvSpPr>
          <p:spPr>
            <a:xfrm>
              <a:off x="9491512" y="5449850"/>
              <a:ext cx="114306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Post-ATI</a:t>
              </a:r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EDE97584-1591-6D11-E9FE-7E332FEDD53A}"/>
              </a:ext>
            </a:extLst>
          </p:cNvPr>
          <p:cNvSpPr txBox="1">
            <a:spLocks/>
          </p:cNvSpPr>
          <p:nvPr/>
        </p:nvSpPr>
        <p:spPr>
          <a:xfrm>
            <a:off x="216694" y="60078"/>
            <a:ext cx="11758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500" dirty="0">
                <a:solidFill>
                  <a:srgbClr val="000090"/>
                </a:solidFill>
                <a:cs typeface="Calibri Light" panose="020F0302020204030204" pitchFamily="34" charset="0"/>
              </a:rPr>
              <a:t>Both controllers have higher frequency of cycling CD8+ cells early post-ATI in the LN compared to non-controllers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CDD1608-5F34-EE62-A343-D6F82B2D4FF9}"/>
              </a:ext>
            </a:extLst>
          </p:cNvPr>
          <p:cNvSpPr txBox="1"/>
          <p:nvPr/>
        </p:nvSpPr>
        <p:spPr>
          <a:xfrm>
            <a:off x="878319" y="1826855"/>
            <a:ext cx="110799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ART</a:t>
            </a:r>
          </a:p>
          <a:p>
            <a:endParaRPr lang="en-US" sz="1400" dirty="0"/>
          </a:p>
          <a:p>
            <a:r>
              <a:rPr lang="en-US" dirty="0"/>
              <a:t>	</a:t>
            </a:r>
          </a:p>
        </p:txBody>
      </p:sp>
      <p:sp>
        <p:nvSpPr>
          <p:cNvPr id="33" name="Right Triangle 32">
            <a:extLst>
              <a:ext uri="{FF2B5EF4-FFF2-40B4-BE49-F238E27FC236}">
                <a16:creationId xmlns:a16="http://schemas.microsoft.com/office/drawing/2014/main" id="{EF199410-4B6F-CA0C-9DC9-93EC3E1AA9F7}"/>
              </a:ext>
            </a:extLst>
          </p:cNvPr>
          <p:cNvSpPr/>
          <p:nvPr/>
        </p:nvSpPr>
        <p:spPr>
          <a:xfrm>
            <a:off x="1153414" y="2164549"/>
            <a:ext cx="183137" cy="302719"/>
          </a:xfrm>
          <a:prstGeom prst="rtTriangl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9F69ED8-8F36-062D-D9B7-568B95E20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653" y="2477435"/>
            <a:ext cx="4693095" cy="298238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3FF9137-8C8F-C7DA-32B6-900A7D8EBB87}"/>
              </a:ext>
            </a:extLst>
          </p:cNvPr>
          <p:cNvSpPr txBox="1"/>
          <p:nvPr/>
        </p:nvSpPr>
        <p:spPr>
          <a:xfrm rot="16200000">
            <a:off x="5263760" y="3700746"/>
            <a:ext cx="374852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%MKI67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of total CD8+ T cells </a:t>
            </a:r>
          </a:p>
        </p:txBody>
      </p:sp>
      <p:pic>
        <p:nvPicPr>
          <p:cNvPr id="38" name="Picture 4" descr="Pounce Images, Stock Photos &amp; Vectors | Shutterstock">
            <a:extLst>
              <a:ext uri="{FF2B5EF4-FFF2-40B4-BE49-F238E27FC236}">
                <a16:creationId xmlns:a16="http://schemas.microsoft.com/office/drawing/2014/main" id="{2A33093F-6F17-0D1A-3162-14B1D66351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4" b="20476"/>
          <a:stretch/>
        </p:blipFill>
        <p:spPr bwMode="auto">
          <a:xfrm>
            <a:off x="9992897" y="2141912"/>
            <a:ext cx="1215252" cy="65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42CA8A-64D4-4E6E-2204-92F6D7DB476B}"/>
              </a:ext>
            </a:extLst>
          </p:cNvPr>
          <p:cNvSpPr txBox="1"/>
          <p:nvPr/>
        </p:nvSpPr>
        <p:spPr>
          <a:xfrm>
            <a:off x="153849" y="5721237"/>
            <a:ext cx="6447007" cy="9543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8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</a:t>
            </a: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: prior non-controller (before ART)</a:t>
            </a:r>
          </a:p>
          <a:p>
            <a:r>
              <a:rPr lang="en-US" sz="18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VC</a:t>
            </a: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: prior viremic controller (VL &lt; 2k copies/mL)</a:t>
            </a:r>
          </a:p>
          <a:p>
            <a:r>
              <a:rPr lang="en-US" sz="1867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</a:t>
            </a: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: prior elite controller (VL undetectable)</a:t>
            </a:r>
          </a:p>
        </p:txBody>
      </p:sp>
    </p:spTree>
    <p:extLst>
      <p:ext uri="{BB962C8B-B14F-4D97-AF65-F5344CB8AC3E}">
        <p14:creationId xmlns:p14="http://schemas.microsoft.com/office/powerpoint/2010/main" val="1260431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14AF42D-3477-4786-ACB1-AC3299BCE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74638"/>
            <a:ext cx="10972800" cy="1143000"/>
          </a:xfrm>
        </p:spPr>
        <p:txBody>
          <a:bodyPr/>
          <a:lstStyle/>
          <a:p>
            <a:pPr algn="l"/>
            <a:r>
              <a:rPr lang="en-US" b="1" dirty="0">
                <a:solidFill>
                  <a:srgbClr val="002060"/>
                </a:solidFill>
                <a:cs typeface="Arial" panose="020B0604020202020204" pitchFamily="34" charset="0"/>
              </a:rPr>
              <a:t>SUMMARY FOR COMMUNITY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11B37DB-4062-4D19-9603-813B7B999FE2}"/>
              </a:ext>
            </a:extLst>
          </p:cNvPr>
          <p:cNvCxnSpPr>
            <a:cxnSpLocks/>
          </p:cNvCxnSpPr>
          <p:nvPr/>
        </p:nvCxnSpPr>
        <p:spPr>
          <a:xfrm>
            <a:off x="838200" y="1609344"/>
            <a:ext cx="105156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" name="Picture 2" descr="A red ribbon and grey letters&#10;&#10;Description automatically generated">
            <a:extLst>
              <a:ext uri="{FF2B5EF4-FFF2-40B4-BE49-F238E27FC236}">
                <a16:creationId xmlns:a16="http://schemas.microsoft.com/office/drawing/2014/main" id="{5E7A470D-B740-3306-1964-E68DE33E3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05" y="6265862"/>
            <a:ext cx="1046190" cy="505057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CB7FF8D-0E08-7D73-C6EF-B72356BA7720}"/>
              </a:ext>
            </a:extLst>
          </p:cNvPr>
          <p:cNvSpPr txBox="1">
            <a:spLocks/>
          </p:cNvSpPr>
          <p:nvPr/>
        </p:nvSpPr>
        <p:spPr bwMode="auto">
          <a:xfrm>
            <a:off x="1285095" y="1961168"/>
            <a:ext cx="10334625" cy="3952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Font typeface="Century Gothic" pitchFamily="34" charset="0"/>
              <a:buChar char="−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What is the main issue or key question(s) your work addresses? 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2060"/>
                </a:solidFill>
              </a:rPr>
              <a:t>Do HIV-specific CD8+ T cells participate in control of HIV rebound?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2060"/>
                </a:solidFill>
              </a:rPr>
              <a:t>Can therapeutic interventions promote CD8+ T cell proliferative capacity?</a:t>
            </a:r>
          </a:p>
          <a:p>
            <a:pPr marL="457200" lvl="1" indent="0">
              <a:buClr>
                <a:srgbClr val="C00000"/>
              </a:buClr>
              <a:buNone/>
            </a:pPr>
            <a:endParaRPr lang="en-US" sz="800" dirty="0"/>
          </a:p>
          <a:p>
            <a:r>
              <a:rPr lang="en-US" dirty="0"/>
              <a:t>What was the key finding or “take home message”? 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2060"/>
                </a:solidFill>
              </a:rPr>
              <a:t>In two small studies, PWH who go on to control HIV after ART is stopped (+/- an immunotherapy) have stronger activation/proliferation of CD8+ T cells in response to early rebound.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2060"/>
                </a:solidFill>
              </a:rPr>
              <a:t>New T cell responses to therapeutic vaccination may have better proliferative capacity.</a:t>
            </a:r>
          </a:p>
          <a:p>
            <a:pPr marL="457200" lvl="1" indent="0">
              <a:buClr>
                <a:srgbClr val="C00000"/>
              </a:buClr>
              <a:buNone/>
            </a:pPr>
            <a:endParaRPr lang="en-US" sz="800" dirty="0"/>
          </a:p>
          <a:p>
            <a:r>
              <a:rPr lang="en-US" dirty="0"/>
              <a:t>How is this important for HIV cure research?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2060"/>
                </a:solidFill>
              </a:rPr>
              <a:t>Therapeutic interventions that generate CD8+ T cells with better proliferative capacity may control HIV better.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3310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t, line chart&#10;&#10;Description automatically generated">
            <a:extLst>
              <a:ext uri="{FF2B5EF4-FFF2-40B4-BE49-F238E27FC236}">
                <a16:creationId xmlns:a16="http://schemas.microsoft.com/office/drawing/2014/main" id="{2986D6FB-C8D2-4F8A-BA13-E3625198C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502" y="2120468"/>
            <a:ext cx="6880972" cy="384962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BAA50C5-6C23-6659-B339-C3F6F51B0AE7}"/>
              </a:ext>
            </a:extLst>
          </p:cNvPr>
          <p:cNvGrpSpPr/>
          <p:nvPr/>
        </p:nvGrpSpPr>
        <p:grpSpPr>
          <a:xfrm>
            <a:off x="2760125" y="4154227"/>
            <a:ext cx="2096706" cy="1274159"/>
            <a:chOff x="7496269" y="3889100"/>
            <a:chExt cx="2096706" cy="127415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506594B-0CDD-94A6-9AAE-9136D811102C}"/>
                </a:ext>
              </a:extLst>
            </p:cNvPr>
            <p:cNvSpPr txBox="1"/>
            <p:nvPr/>
          </p:nvSpPr>
          <p:spPr>
            <a:xfrm>
              <a:off x="8542366" y="4393818"/>
              <a:ext cx="105060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/>
                <a:t>Elite</a:t>
              </a:r>
            </a:p>
            <a:p>
              <a:r>
                <a:rPr lang="en-US" sz="2200" b="1" dirty="0"/>
                <a:t>Control</a:t>
              </a: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B1E5047-F0DE-962E-F34B-F021D1E78F77}"/>
                </a:ext>
              </a:extLst>
            </p:cNvPr>
            <p:cNvSpPr/>
            <p:nvPr/>
          </p:nvSpPr>
          <p:spPr>
            <a:xfrm>
              <a:off x="7496269" y="3889100"/>
              <a:ext cx="1611517" cy="1238301"/>
            </a:xfrm>
            <a:custGeom>
              <a:avLst/>
              <a:gdLst>
                <a:gd name="connsiteX0" fmla="*/ 0 w 1611517"/>
                <a:gd name="connsiteY0" fmla="*/ 936397 h 1238301"/>
                <a:gd name="connsiteX1" fmla="*/ 262551 w 1611517"/>
                <a:gd name="connsiteY1" fmla="*/ 175906 h 1238301"/>
                <a:gd name="connsiteX2" fmla="*/ 253497 w 1611517"/>
                <a:gd name="connsiteY2" fmla="*/ 175906 h 1238301"/>
                <a:gd name="connsiteX3" fmla="*/ 334979 w 1611517"/>
                <a:gd name="connsiteY3" fmla="*/ 12944 h 1238301"/>
                <a:gd name="connsiteX4" fmla="*/ 470781 w 1611517"/>
                <a:gd name="connsiteY4" fmla="*/ 49157 h 1238301"/>
                <a:gd name="connsiteX5" fmla="*/ 597529 w 1611517"/>
                <a:gd name="connsiteY5" fmla="*/ 356975 h 1238301"/>
                <a:gd name="connsiteX6" fmla="*/ 724278 w 1611517"/>
                <a:gd name="connsiteY6" fmla="*/ 791542 h 1238301"/>
                <a:gd name="connsiteX7" fmla="*/ 1059256 w 1611517"/>
                <a:gd name="connsiteY7" fmla="*/ 1189894 h 1238301"/>
                <a:gd name="connsiteX8" fmla="*/ 1611517 w 1611517"/>
                <a:gd name="connsiteY8" fmla="*/ 1217054 h 1238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1517" h="1238301">
                  <a:moveTo>
                    <a:pt x="0" y="936397"/>
                  </a:moveTo>
                  <a:cubicBezTo>
                    <a:pt x="110151" y="619525"/>
                    <a:pt x="220302" y="302654"/>
                    <a:pt x="262551" y="175906"/>
                  </a:cubicBezTo>
                  <a:cubicBezTo>
                    <a:pt x="304801" y="49157"/>
                    <a:pt x="241426" y="203066"/>
                    <a:pt x="253497" y="175906"/>
                  </a:cubicBezTo>
                  <a:cubicBezTo>
                    <a:pt x="265568" y="148746"/>
                    <a:pt x="298765" y="34069"/>
                    <a:pt x="334979" y="12944"/>
                  </a:cubicBezTo>
                  <a:cubicBezTo>
                    <a:pt x="371193" y="-8181"/>
                    <a:pt x="427023" y="-8181"/>
                    <a:pt x="470781" y="49157"/>
                  </a:cubicBezTo>
                  <a:cubicBezTo>
                    <a:pt x="514539" y="106495"/>
                    <a:pt x="555279" y="233244"/>
                    <a:pt x="597529" y="356975"/>
                  </a:cubicBezTo>
                  <a:cubicBezTo>
                    <a:pt x="639779" y="480706"/>
                    <a:pt x="647323" y="652722"/>
                    <a:pt x="724278" y="791542"/>
                  </a:cubicBezTo>
                  <a:cubicBezTo>
                    <a:pt x="801233" y="930362"/>
                    <a:pt x="911383" y="1118975"/>
                    <a:pt x="1059256" y="1189894"/>
                  </a:cubicBezTo>
                  <a:cubicBezTo>
                    <a:pt x="1207129" y="1260813"/>
                    <a:pt x="1409323" y="1238933"/>
                    <a:pt x="1611517" y="1217054"/>
                  </a:cubicBezTo>
                </a:path>
              </a:pathLst>
            </a:cu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0074076-1727-D1F8-43D1-68F5834C5925}"/>
              </a:ext>
            </a:extLst>
          </p:cNvPr>
          <p:cNvGrpSpPr/>
          <p:nvPr/>
        </p:nvGrpSpPr>
        <p:grpSpPr>
          <a:xfrm>
            <a:off x="5377349" y="1475848"/>
            <a:ext cx="4646223" cy="5178328"/>
            <a:chOff x="5377349" y="1475848"/>
            <a:chExt cx="4646223" cy="517832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DD7AE5E-6F5D-5339-9B70-F5DB869976B5}"/>
                </a:ext>
              </a:extLst>
            </p:cNvPr>
            <p:cNvGrpSpPr/>
            <p:nvPr/>
          </p:nvGrpSpPr>
          <p:grpSpPr>
            <a:xfrm>
              <a:off x="5377349" y="1475848"/>
              <a:ext cx="1991906" cy="5178328"/>
              <a:chOff x="5935371" y="1416524"/>
              <a:chExt cx="1991906" cy="5178328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DB6E2432-616C-7FCB-CF4B-D62691D69A03}"/>
                  </a:ext>
                </a:extLst>
              </p:cNvPr>
              <p:cNvGrpSpPr/>
              <p:nvPr/>
            </p:nvGrpSpPr>
            <p:grpSpPr>
              <a:xfrm>
                <a:off x="5935371" y="1416524"/>
                <a:ext cx="1991906" cy="4279656"/>
                <a:chOff x="5935371" y="1416524"/>
                <a:chExt cx="1991906" cy="4279656"/>
              </a:xfrm>
            </p:grpSpPr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0A158680-BB55-6A95-BE10-6DCFD564CC73}"/>
                    </a:ext>
                  </a:extLst>
                </p:cNvPr>
                <p:cNvSpPr/>
                <p:nvPr/>
              </p:nvSpPr>
              <p:spPr>
                <a:xfrm>
                  <a:off x="6693763" y="1846556"/>
                  <a:ext cx="1233514" cy="3849624"/>
                </a:xfrm>
                <a:prstGeom prst="rect">
                  <a:avLst/>
                </a:prstGeom>
                <a:noFill/>
                <a:ln w="539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1C4DF12-993F-4DF0-A9AF-EA0DDE303153}"/>
                    </a:ext>
                  </a:extLst>
                </p:cNvPr>
                <p:cNvSpPr txBox="1"/>
                <p:nvPr/>
              </p:nvSpPr>
              <p:spPr>
                <a:xfrm>
                  <a:off x="5935371" y="1416524"/>
                  <a:ext cx="184731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US" sz="2200" b="1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7DB7442-D038-BDA7-FAD0-CA1EB453AD0D}"/>
                  </a:ext>
                </a:extLst>
              </p:cNvPr>
              <p:cNvSpPr/>
              <p:nvPr/>
            </p:nvSpPr>
            <p:spPr>
              <a:xfrm>
                <a:off x="6873948" y="5792387"/>
                <a:ext cx="873144" cy="802465"/>
              </a:xfrm>
              <a:prstGeom prst="ellipse">
                <a:avLst/>
              </a:prstGeom>
              <a:gradFill flip="none" rotWithShape="1">
                <a:gsLst>
                  <a:gs pos="15000">
                    <a:srgbClr val="FFFF00"/>
                  </a:gs>
                  <a:gs pos="76000">
                    <a:schemeClr val="bg1">
                      <a:lumMod val="85000"/>
                    </a:schemeClr>
                  </a:gs>
                  <a:gs pos="100000">
                    <a:srgbClr val="FFFF00"/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CD8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DBA8EDE-B552-C6A8-698C-983A3A59E333}"/>
                </a:ext>
              </a:extLst>
            </p:cNvPr>
            <p:cNvSpPr txBox="1"/>
            <p:nvPr/>
          </p:nvSpPr>
          <p:spPr>
            <a:xfrm>
              <a:off x="7956918" y="4722617"/>
              <a:ext cx="2066654" cy="430887"/>
            </a:xfrm>
            <a:prstGeom prst="rect">
              <a:avLst/>
            </a:prstGeom>
            <a:solidFill>
              <a:srgbClr val="FFFF00">
                <a:alpha val="68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 b="1" dirty="0"/>
                <a:t>Re-control ???</a:t>
              </a: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7852734E-1E33-9FF1-CC2C-A3A9EEBDC494}"/>
                </a:ext>
              </a:extLst>
            </p:cNvPr>
            <p:cNvSpPr/>
            <p:nvPr/>
          </p:nvSpPr>
          <p:spPr>
            <a:xfrm>
              <a:off x="6910821" y="4217899"/>
              <a:ext cx="1611517" cy="1238301"/>
            </a:xfrm>
            <a:custGeom>
              <a:avLst/>
              <a:gdLst>
                <a:gd name="connsiteX0" fmla="*/ 0 w 1611517"/>
                <a:gd name="connsiteY0" fmla="*/ 936397 h 1238301"/>
                <a:gd name="connsiteX1" fmla="*/ 262551 w 1611517"/>
                <a:gd name="connsiteY1" fmla="*/ 175906 h 1238301"/>
                <a:gd name="connsiteX2" fmla="*/ 253497 w 1611517"/>
                <a:gd name="connsiteY2" fmla="*/ 175906 h 1238301"/>
                <a:gd name="connsiteX3" fmla="*/ 334979 w 1611517"/>
                <a:gd name="connsiteY3" fmla="*/ 12944 h 1238301"/>
                <a:gd name="connsiteX4" fmla="*/ 470781 w 1611517"/>
                <a:gd name="connsiteY4" fmla="*/ 49157 h 1238301"/>
                <a:gd name="connsiteX5" fmla="*/ 597529 w 1611517"/>
                <a:gd name="connsiteY5" fmla="*/ 356975 h 1238301"/>
                <a:gd name="connsiteX6" fmla="*/ 724278 w 1611517"/>
                <a:gd name="connsiteY6" fmla="*/ 791542 h 1238301"/>
                <a:gd name="connsiteX7" fmla="*/ 1059256 w 1611517"/>
                <a:gd name="connsiteY7" fmla="*/ 1189894 h 1238301"/>
                <a:gd name="connsiteX8" fmla="*/ 1611517 w 1611517"/>
                <a:gd name="connsiteY8" fmla="*/ 1217054 h 1238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1517" h="1238301">
                  <a:moveTo>
                    <a:pt x="0" y="936397"/>
                  </a:moveTo>
                  <a:cubicBezTo>
                    <a:pt x="110151" y="619525"/>
                    <a:pt x="220302" y="302654"/>
                    <a:pt x="262551" y="175906"/>
                  </a:cubicBezTo>
                  <a:cubicBezTo>
                    <a:pt x="304801" y="49157"/>
                    <a:pt x="241426" y="203066"/>
                    <a:pt x="253497" y="175906"/>
                  </a:cubicBezTo>
                  <a:cubicBezTo>
                    <a:pt x="265568" y="148746"/>
                    <a:pt x="298765" y="34069"/>
                    <a:pt x="334979" y="12944"/>
                  </a:cubicBezTo>
                  <a:cubicBezTo>
                    <a:pt x="371193" y="-8181"/>
                    <a:pt x="427023" y="-8181"/>
                    <a:pt x="470781" y="49157"/>
                  </a:cubicBezTo>
                  <a:cubicBezTo>
                    <a:pt x="514539" y="106495"/>
                    <a:pt x="555279" y="233244"/>
                    <a:pt x="597529" y="356975"/>
                  </a:cubicBezTo>
                  <a:cubicBezTo>
                    <a:pt x="639779" y="480706"/>
                    <a:pt x="647323" y="652722"/>
                    <a:pt x="724278" y="791542"/>
                  </a:cubicBezTo>
                  <a:cubicBezTo>
                    <a:pt x="801233" y="930362"/>
                    <a:pt x="911383" y="1118975"/>
                    <a:pt x="1059256" y="1189894"/>
                  </a:cubicBezTo>
                  <a:cubicBezTo>
                    <a:pt x="1207129" y="1260813"/>
                    <a:pt x="1409323" y="1238933"/>
                    <a:pt x="1611517" y="1217054"/>
                  </a:cubicBezTo>
                </a:path>
              </a:pathLst>
            </a:cu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6015536-49E0-4938-FDF7-5FA0FD10DADF}"/>
              </a:ext>
            </a:extLst>
          </p:cNvPr>
          <p:cNvSpPr txBox="1"/>
          <p:nvPr/>
        </p:nvSpPr>
        <p:spPr>
          <a:xfrm>
            <a:off x="9551135" y="3223763"/>
            <a:ext cx="244430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rgbClr val="FF0000"/>
                </a:solidFill>
              </a:rPr>
              <a:t>YES … can we manipulate this therapeutically?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CF5C95-3A14-C76A-1BBB-D14A67101B8C}"/>
              </a:ext>
            </a:extLst>
          </p:cNvPr>
          <p:cNvSpPr txBox="1"/>
          <p:nvPr/>
        </p:nvSpPr>
        <p:spPr>
          <a:xfrm>
            <a:off x="243895" y="476126"/>
            <a:ext cx="119399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0090"/>
                </a:solidFill>
                <a:latin typeface="+mj-lt"/>
                <a:cs typeface="Calibri Light" panose="020F0302020204030204" pitchFamily="34" charset="0"/>
              </a:rPr>
              <a:t>Can highly functional HIV-specific CD8+ T cells formed in spontaneous controllers control HIV after ART is stopped?</a:t>
            </a:r>
          </a:p>
        </p:txBody>
      </p:sp>
    </p:spTree>
    <p:extLst>
      <p:ext uri="{BB962C8B-B14F-4D97-AF65-F5344CB8AC3E}">
        <p14:creationId xmlns:p14="http://schemas.microsoft.com/office/powerpoint/2010/main" val="39452689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45BDE08-9B24-6E45-96F3-30FBF6207DD6}"/>
              </a:ext>
            </a:extLst>
          </p:cNvPr>
          <p:cNvCxnSpPr>
            <a:cxnSpLocks/>
          </p:cNvCxnSpPr>
          <p:nvPr/>
        </p:nvCxnSpPr>
        <p:spPr>
          <a:xfrm>
            <a:off x="414338" y="1433564"/>
            <a:ext cx="11415712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1459CEC5-3D3F-7B4C-BAC9-5F2BCADAD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172" y="2736017"/>
            <a:ext cx="641377" cy="154939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69ACE2B-D9A6-5247-A1C4-BE5A6FCE61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38" y="3552066"/>
            <a:ext cx="641377" cy="63131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F8740B4F-CAE8-6340-BE49-E9B88959C7FA}"/>
              </a:ext>
            </a:extLst>
          </p:cNvPr>
          <p:cNvSpPr txBox="1"/>
          <p:nvPr/>
        </p:nvSpPr>
        <p:spPr>
          <a:xfrm>
            <a:off x="763970" y="4291539"/>
            <a:ext cx="1005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PLWH</a:t>
            </a:r>
          </a:p>
          <a:p>
            <a:pPr algn="ctr"/>
            <a:r>
              <a:rPr lang="en-US" sz="2000" dirty="0"/>
              <a:t>on ART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A049FF9-C2EA-D942-9BF1-2AF66850A95D}"/>
              </a:ext>
            </a:extLst>
          </p:cNvPr>
          <p:cNvGrpSpPr/>
          <p:nvPr/>
        </p:nvGrpSpPr>
        <p:grpSpPr>
          <a:xfrm>
            <a:off x="2039335" y="2807142"/>
            <a:ext cx="4778078" cy="1175049"/>
            <a:chOff x="2056128" y="2725427"/>
            <a:chExt cx="4778078" cy="1175049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225C387C-1F2F-3249-A6C7-71095A5346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48" t="80231" b="-1"/>
            <a:stretch/>
          </p:blipFill>
          <p:spPr>
            <a:xfrm>
              <a:off x="5346640" y="2725427"/>
              <a:ext cx="1487566" cy="1175049"/>
            </a:xfrm>
            <a:prstGeom prst="rect">
              <a:avLst/>
            </a:prstGeom>
          </p:spPr>
        </p:pic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83AB69A9-DA5A-7445-A164-BC77892822CB}"/>
                </a:ext>
              </a:extLst>
            </p:cNvPr>
            <p:cNvCxnSpPr>
              <a:cxnSpLocks/>
            </p:cNvCxnSpPr>
            <p:nvPr/>
          </p:nvCxnSpPr>
          <p:spPr>
            <a:xfrm>
              <a:off x="2056128" y="3201637"/>
              <a:ext cx="3103343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76835E30-08D1-1481-734F-7406F2224525}"/>
              </a:ext>
            </a:extLst>
          </p:cNvPr>
          <p:cNvSpPr txBox="1">
            <a:spLocks/>
          </p:cNvSpPr>
          <p:nvPr/>
        </p:nvSpPr>
        <p:spPr>
          <a:xfrm>
            <a:off x="414338" y="208964"/>
            <a:ext cx="11758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000090"/>
                </a:solidFill>
                <a:cs typeface="Calibri Light" panose="020F0302020204030204" pitchFamily="34" charset="0"/>
              </a:rPr>
              <a:t>Therapeutically manipulating anti-HIV immune responses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82E93A-28AE-6E10-1BB0-29FA32BD1767}"/>
              </a:ext>
            </a:extLst>
          </p:cNvPr>
          <p:cNvSpPr txBox="1"/>
          <p:nvPr/>
        </p:nvSpPr>
        <p:spPr>
          <a:xfrm>
            <a:off x="5726235" y="3839525"/>
            <a:ext cx="460863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New specificity</a:t>
            </a:r>
          </a:p>
          <a:p>
            <a:r>
              <a:rPr lang="en-US" sz="2200" b="1" dirty="0">
                <a:solidFill>
                  <a:srgbClr val="FF0000"/>
                </a:solidFill>
              </a:rPr>
              <a:t>Not exhausted</a:t>
            </a:r>
          </a:p>
          <a:p>
            <a:r>
              <a:rPr lang="en-US" sz="2200" b="1" dirty="0">
                <a:solidFill>
                  <a:srgbClr val="FF0000"/>
                </a:solidFill>
              </a:rPr>
              <a:t>↑ proliferative capacity</a:t>
            </a:r>
          </a:p>
          <a:p>
            <a:r>
              <a:rPr lang="en-US" sz="2200" b="1" dirty="0">
                <a:solidFill>
                  <a:srgbClr val="FF0000"/>
                </a:solidFill>
              </a:rPr>
              <a:t>Home to sites of reservoir persistence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CA6FEB2-AC98-B934-9A0E-D011469C1441}"/>
              </a:ext>
            </a:extLst>
          </p:cNvPr>
          <p:cNvGrpSpPr/>
          <p:nvPr/>
        </p:nvGrpSpPr>
        <p:grpSpPr>
          <a:xfrm>
            <a:off x="6817413" y="2953328"/>
            <a:ext cx="2718659" cy="861774"/>
            <a:chOff x="6834206" y="2871613"/>
            <a:chExt cx="2718659" cy="86177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011E89C-76FA-A458-E429-968FE99CF56A}"/>
                </a:ext>
              </a:extLst>
            </p:cNvPr>
            <p:cNvSpPr txBox="1"/>
            <p:nvPr/>
          </p:nvSpPr>
          <p:spPr>
            <a:xfrm>
              <a:off x="7787445" y="2871613"/>
              <a:ext cx="1765420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00" dirty="0">
                  <a:solidFill>
                    <a:schemeClr val="accent2"/>
                  </a:solidFill>
                </a:rPr>
                <a:t>treatment </a:t>
              </a:r>
            </a:p>
            <a:p>
              <a:pPr algn="ctr"/>
              <a:r>
                <a:rPr lang="en-US" sz="2500" dirty="0">
                  <a:solidFill>
                    <a:schemeClr val="accent2"/>
                  </a:solidFill>
                </a:rPr>
                <a:t>interruption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7BE545C-0DA8-ABCE-2D7D-AB85419B2B43}"/>
                </a:ext>
              </a:extLst>
            </p:cNvPr>
            <p:cNvCxnSpPr>
              <a:cxnSpLocks/>
            </p:cNvCxnSpPr>
            <p:nvPr/>
          </p:nvCxnSpPr>
          <p:spPr>
            <a:xfrm>
              <a:off x="6834206" y="3201637"/>
              <a:ext cx="820179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D9F5458-829B-4D92-AC90-CB4089403CAE}"/>
              </a:ext>
            </a:extLst>
          </p:cNvPr>
          <p:cNvGrpSpPr/>
          <p:nvPr/>
        </p:nvGrpSpPr>
        <p:grpSpPr>
          <a:xfrm>
            <a:off x="9628698" y="2912051"/>
            <a:ext cx="2205437" cy="892552"/>
            <a:chOff x="9645491" y="2830336"/>
            <a:chExt cx="2205437" cy="89255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3F4BF57-30DE-34BF-0D5D-916B610C0834}"/>
                </a:ext>
              </a:extLst>
            </p:cNvPr>
            <p:cNvSpPr txBox="1"/>
            <p:nvPr/>
          </p:nvSpPr>
          <p:spPr>
            <a:xfrm>
              <a:off x="10605780" y="2830336"/>
              <a:ext cx="1245148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00" b="1" dirty="0"/>
                <a:t>control </a:t>
              </a:r>
            </a:p>
            <a:p>
              <a:pPr algn="ctr"/>
              <a:r>
                <a:rPr lang="en-US" sz="2600" b="1" dirty="0"/>
                <a:t>HIV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9DD9117-13E3-8D8A-F7D1-652285B9162D}"/>
                </a:ext>
              </a:extLst>
            </p:cNvPr>
            <p:cNvCxnSpPr>
              <a:cxnSpLocks/>
            </p:cNvCxnSpPr>
            <p:nvPr/>
          </p:nvCxnSpPr>
          <p:spPr>
            <a:xfrm>
              <a:off x="9645491" y="3201637"/>
              <a:ext cx="641000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Balancing a social life &amp; master's virtually | LSE Management">
            <a:extLst>
              <a:ext uri="{FF2B5EF4-FFF2-40B4-BE49-F238E27FC236}">
                <a16:creationId xmlns:a16="http://schemas.microsoft.com/office/drawing/2014/main" id="{AA006A44-561C-7BAC-ACFD-55223FADF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0953" y="121676"/>
            <a:ext cx="1886459" cy="161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B7D159-4D02-114C-46A0-2DCCA3901909}"/>
              </a:ext>
            </a:extLst>
          </p:cNvPr>
          <p:cNvSpPr txBox="1"/>
          <p:nvPr/>
        </p:nvSpPr>
        <p:spPr>
          <a:xfrm>
            <a:off x="2622342" y="2665829"/>
            <a:ext cx="182229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i="1" dirty="0"/>
              <a:t>intervention</a:t>
            </a:r>
          </a:p>
        </p:txBody>
      </p:sp>
      <p:pic>
        <p:nvPicPr>
          <p:cNvPr id="16" name="Picture 2" descr="Waving a magic wand (The language of false solutions) – About Words –  Cambridge Dictionary blog">
            <a:extLst>
              <a:ext uri="{FF2B5EF4-FFF2-40B4-BE49-F238E27FC236}">
                <a16:creationId xmlns:a16="http://schemas.microsoft.com/office/drawing/2014/main" id="{E8906680-8293-8B93-1F2A-C1DE01015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744" y="3569475"/>
            <a:ext cx="1822295" cy="121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Pounce Images, Stock Photos &amp; Vectors | Shutterstock">
            <a:extLst>
              <a:ext uri="{FF2B5EF4-FFF2-40B4-BE49-F238E27FC236}">
                <a16:creationId xmlns:a16="http://schemas.microsoft.com/office/drawing/2014/main" id="{15760540-677A-BBA8-8998-5F44F73989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4" b="20476"/>
          <a:stretch/>
        </p:blipFill>
        <p:spPr bwMode="auto">
          <a:xfrm>
            <a:off x="9468359" y="3735764"/>
            <a:ext cx="1215252" cy="65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582095-B404-69EB-E398-C79A03E00439}"/>
              </a:ext>
            </a:extLst>
          </p:cNvPr>
          <p:cNvSpPr txBox="1"/>
          <p:nvPr/>
        </p:nvSpPr>
        <p:spPr>
          <a:xfrm>
            <a:off x="4655474" y="5812546"/>
            <a:ext cx="6150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Can this be done with therapeutic vaccination?</a:t>
            </a:r>
          </a:p>
        </p:txBody>
      </p:sp>
    </p:spTree>
    <p:extLst>
      <p:ext uri="{BB962C8B-B14F-4D97-AF65-F5344CB8AC3E}">
        <p14:creationId xmlns:p14="http://schemas.microsoft.com/office/powerpoint/2010/main" val="113185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BE9A9F3-726A-384B-8C86-99112E34539F}"/>
              </a:ext>
            </a:extLst>
          </p:cNvPr>
          <p:cNvSpPr txBox="1"/>
          <p:nvPr/>
        </p:nvSpPr>
        <p:spPr>
          <a:xfrm>
            <a:off x="10655300" y="2617046"/>
            <a:ext cx="1117600" cy="4445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F8516D-26F7-FB43-ADF7-59EECF12ACFA}"/>
              </a:ext>
            </a:extLst>
          </p:cNvPr>
          <p:cNvSpPr txBox="1"/>
          <p:nvPr/>
        </p:nvSpPr>
        <p:spPr>
          <a:xfrm>
            <a:off x="10746889" y="3002339"/>
            <a:ext cx="1230791" cy="5539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3765B1-A88E-DBDA-8482-FD59189C8DC1}"/>
              </a:ext>
            </a:extLst>
          </p:cNvPr>
          <p:cNvSpPr txBox="1"/>
          <p:nvPr/>
        </p:nvSpPr>
        <p:spPr>
          <a:xfrm>
            <a:off x="8889995" y="2208049"/>
            <a:ext cx="952201" cy="5056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6329EE-013B-53D1-CA6B-060069DC60D7}"/>
              </a:ext>
            </a:extLst>
          </p:cNvPr>
          <p:cNvSpPr txBox="1"/>
          <p:nvPr/>
        </p:nvSpPr>
        <p:spPr>
          <a:xfrm>
            <a:off x="8538441" y="6143843"/>
            <a:ext cx="3641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LVBD = large volume blood draw</a:t>
            </a:r>
          </a:p>
          <a:p>
            <a:pPr algn="r"/>
            <a:r>
              <a:rPr lang="en-US" sz="1200" dirty="0">
                <a:solidFill>
                  <a:schemeClr val="tx1"/>
                </a:solidFill>
                <a:cs typeface="Calibri" panose="020F0502020204030204" pitchFamily="34" charset="0"/>
              </a:rPr>
              <a:t>NCT03606213</a:t>
            </a:r>
          </a:p>
          <a:p>
            <a:pPr algn="r"/>
            <a:r>
              <a:rPr lang="en-US" sz="1200" dirty="0">
                <a:effectLst/>
              </a:rPr>
              <a:t>NIH U01AI131296</a:t>
            </a:r>
            <a:endParaRPr lang="en-US" sz="120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algn="r"/>
            <a:endParaRPr lang="en-US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815CB8-0829-03E0-5810-72297AD7C9E0}"/>
              </a:ext>
            </a:extLst>
          </p:cNvPr>
          <p:cNvSpPr txBox="1"/>
          <p:nvPr/>
        </p:nvSpPr>
        <p:spPr>
          <a:xfrm>
            <a:off x="8538441" y="1605979"/>
            <a:ext cx="3465296" cy="4247317"/>
          </a:xfrm>
          <a:prstGeom prst="rect">
            <a:avLst/>
          </a:prstGeom>
          <a:solidFill>
            <a:srgbClr val="E5F3FF"/>
          </a:solidFill>
        </p:spPr>
        <p:txBody>
          <a:bodyPr wrap="square">
            <a:spAutoFit/>
          </a:bodyPr>
          <a:lstStyle/>
          <a:p>
            <a:r>
              <a:rPr lang="en-US" b="1" dirty="0"/>
              <a:t>Questions:</a:t>
            </a:r>
          </a:p>
          <a:p>
            <a:endParaRPr lang="en-US" b="1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Does including </a:t>
            </a:r>
            <a:r>
              <a:rPr lang="en-US" i="1" dirty="0"/>
              <a:t>env</a:t>
            </a:r>
            <a:r>
              <a:rPr lang="en-US" dirty="0"/>
              <a:t> detract from Gag and Pol T cell responses?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What is the impact of early ART on immunogenicity?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Can the vaccine elicit </a:t>
            </a:r>
            <a:r>
              <a:rPr lang="en-US" i="1" dirty="0"/>
              <a:t>de novo </a:t>
            </a:r>
            <a:r>
              <a:rPr lang="en-US" dirty="0"/>
              <a:t>T cell responses or does it only boost preexisting responses?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What are characteristics of vaccine-elicited </a:t>
            </a:r>
            <a:r>
              <a:rPr lang="en-US" i="1" dirty="0"/>
              <a:t>de novo</a:t>
            </a:r>
            <a:r>
              <a:rPr lang="en-US" dirty="0"/>
              <a:t>/boosted T cell responses?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A79FA6-90E3-8CE2-4EBF-5B4FAE1C3634}"/>
              </a:ext>
            </a:extLst>
          </p:cNvPr>
          <p:cNvSpPr txBox="1"/>
          <p:nvPr/>
        </p:nvSpPr>
        <p:spPr>
          <a:xfrm>
            <a:off x="3992672" y="5971429"/>
            <a:ext cx="55259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cs typeface="Arial" panose="020B0604020202020204" pitchFamily="34" charset="0"/>
              </a:rPr>
              <a:t>Shown: </a:t>
            </a:r>
            <a:r>
              <a:rPr 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participants with available samples</a:t>
            </a:r>
            <a:endParaRPr lang="en-US" sz="12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en-US" sz="1200" b="1" dirty="0">
                <a:solidFill>
                  <a:srgbClr val="000000"/>
                </a:solidFill>
                <a:cs typeface="Arial" panose="020B0604020202020204" pitchFamily="34" charset="0"/>
              </a:rPr>
              <a:t>Key Eligibility Criteria: </a:t>
            </a:r>
            <a:r>
              <a:rPr lang="en-US" sz="1200" dirty="0">
                <a:solidFill>
                  <a:srgbClr val="000000"/>
                </a:solidFill>
                <a:cs typeface="Arial" panose="020B0604020202020204" pitchFamily="34" charset="0"/>
                <a:sym typeface="Symbol"/>
              </a:rPr>
              <a:t>Adults 18-65 </a:t>
            </a:r>
            <a:r>
              <a:rPr 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years, CD4</a:t>
            </a:r>
            <a:r>
              <a:rPr lang="en-US" sz="1200" baseline="300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T cell count </a:t>
            </a:r>
            <a:r>
              <a:rPr lang="en-US" sz="1200" dirty="0">
                <a:solidFill>
                  <a:srgbClr val="000000"/>
                </a:solidFill>
                <a:cs typeface="Arial" panose="020B0604020202020204" pitchFamily="34" charset="0"/>
                <a:sym typeface="Symbol"/>
              </a:rPr>
              <a:t>35</a:t>
            </a:r>
            <a:r>
              <a:rPr 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0 cells/mm</a:t>
            </a:r>
            <a:r>
              <a:rPr lang="en-US" sz="1200" baseline="30000" dirty="0">
                <a:solidFill>
                  <a:srgbClr val="000000"/>
                </a:solidFill>
                <a:cs typeface="Arial" panose="020B0604020202020204" pitchFamily="34" charset="0"/>
              </a:rPr>
              <a:t>3</a:t>
            </a:r>
            <a:r>
              <a:rPr 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,</a:t>
            </a:r>
            <a:r>
              <a:rPr lang="en-US" sz="1200" baseline="300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creatinine clearance &gt;60 mL/min, </a:t>
            </a:r>
            <a:r>
              <a:rPr lang="en-US" sz="1200" dirty="0">
                <a:cs typeface="Arial" panose="020B0604020202020204" pitchFamily="34" charset="0"/>
              </a:rPr>
              <a:t>HIV-1 RNA &lt;50 copies/mL for </a:t>
            </a:r>
            <a:r>
              <a:rPr lang="en-US" sz="1200" dirty="0">
                <a:cs typeface="Arial" panose="020B0604020202020204" pitchFamily="34" charset="0"/>
                <a:sym typeface="Symbol"/>
              </a:rPr>
              <a:t></a:t>
            </a:r>
            <a:r>
              <a:rPr lang="en-US" sz="1200" dirty="0">
                <a:cs typeface="Arial" panose="020B0604020202020204" pitchFamily="34" charset="0"/>
              </a:rPr>
              <a:t>24 months, continuous ART for </a:t>
            </a:r>
            <a:r>
              <a:rPr lang="en-US" sz="1200" dirty="0">
                <a:cs typeface="Arial" panose="020B0604020202020204" pitchFamily="34" charset="0"/>
                <a:sym typeface="Symbol"/>
              </a:rPr>
              <a:t></a:t>
            </a:r>
            <a:r>
              <a:rPr lang="en-US" sz="1200" dirty="0">
                <a:cs typeface="Arial" panose="020B0604020202020204" pitchFamily="34" charset="0"/>
              </a:rPr>
              <a:t>24 months, no recent immunomodulatory or immunosuppressive therapy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E1C67B-B82A-8621-4E9C-90E72A0FA85C}"/>
              </a:ext>
            </a:extLst>
          </p:cNvPr>
          <p:cNvSpPr txBox="1"/>
          <p:nvPr/>
        </p:nvSpPr>
        <p:spPr>
          <a:xfrm>
            <a:off x="414338" y="2290071"/>
            <a:ext cx="2270599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PENNVAX-GP DNA vaccine:</a:t>
            </a:r>
          </a:p>
          <a:p>
            <a:endParaRPr lang="en-US" sz="1600" dirty="0"/>
          </a:p>
          <a:p>
            <a:r>
              <a:rPr lang="en-US" sz="1600" dirty="0"/>
              <a:t>multiclade </a:t>
            </a:r>
            <a:r>
              <a:rPr lang="en-US" sz="1600" b="1" dirty="0"/>
              <a:t>consensus:</a:t>
            </a:r>
            <a:r>
              <a:rPr lang="en-US" sz="1600" dirty="0"/>
              <a:t> </a:t>
            </a:r>
            <a:r>
              <a:rPr lang="en-US" sz="1600" i="1" dirty="0"/>
              <a:t>gag/pol </a:t>
            </a:r>
            <a:r>
              <a:rPr lang="en-US" sz="1600" dirty="0"/>
              <a:t>(A, B, C, D) 2mg +/- </a:t>
            </a:r>
            <a:r>
              <a:rPr lang="en-US" sz="1600" i="1" dirty="0"/>
              <a:t>env</a:t>
            </a:r>
            <a:r>
              <a:rPr lang="en-US" sz="1600" dirty="0"/>
              <a:t> (A, C) 6mg</a:t>
            </a:r>
          </a:p>
          <a:p>
            <a:endParaRPr lang="en-US" sz="1600" dirty="0"/>
          </a:p>
          <a:p>
            <a:r>
              <a:rPr lang="en-US" sz="1600" dirty="0"/>
              <a:t>+IL12 DNA (1mg) </a:t>
            </a:r>
          </a:p>
          <a:p>
            <a:endParaRPr lang="en-US" sz="1600" dirty="0"/>
          </a:p>
          <a:p>
            <a:r>
              <a:rPr lang="en-US" sz="1600" dirty="0"/>
              <a:t>administered IM </a:t>
            </a:r>
          </a:p>
          <a:p>
            <a:r>
              <a:rPr lang="en-US" sz="1600" dirty="0"/>
              <a:t>with electroporation (CELLECTRA</a:t>
            </a:r>
            <a:r>
              <a:rPr lang="en-US" sz="1600" baseline="30000" dirty="0"/>
              <a:t>®</a:t>
            </a:r>
            <a:r>
              <a:rPr lang="en-US" sz="1600" dirty="0"/>
              <a:t> 2000)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EAA69F2-A2D5-13CA-197C-7ED4DCA382D4}"/>
              </a:ext>
            </a:extLst>
          </p:cNvPr>
          <p:cNvSpPr txBox="1">
            <a:spLocks/>
          </p:cNvSpPr>
          <p:nvPr/>
        </p:nvSpPr>
        <p:spPr>
          <a:xfrm>
            <a:off x="361950" y="193271"/>
            <a:ext cx="11758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000090"/>
                </a:solidFill>
                <a:cs typeface="Calibri Light" panose="020F0302020204030204" pitchFamily="34" charset="0"/>
              </a:rPr>
              <a:t>PENNVAX therapeutic vaccine clinical trial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06F80D-AFAA-5F39-7BA7-D3B6E303D9C8}"/>
              </a:ext>
            </a:extLst>
          </p:cNvPr>
          <p:cNvCxnSpPr>
            <a:cxnSpLocks/>
          </p:cNvCxnSpPr>
          <p:nvPr/>
        </p:nvCxnSpPr>
        <p:spPr>
          <a:xfrm>
            <a:off x="414338" y="1433564"/>
            <a:ext cx="11415712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126E3691-F133-591A-F3E2-7B620C69DE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43" t="20586" r="27661" b="21752"/>
          <a:stretch/>
        </p:blipFill>
        <p:spPr>
          <a:xfrm>
            <a:off x="2529584" y="1502665"/>
            <a:ext cx="5925735" cy="45302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26A493-8CE9-1613-2FCE-008A15A1FB17}"/>
              </a:ext>
            </a:extLst>
          </p:cNvPr>
          <p:cNvSpPr txBox="1"/>
          <p:nvPr/>
        </p:nvSpPr>
        <p:spPr>
          <a:xfrm>
            <a:off x="122131" y="6011582"/>
            <a:ext cx="285501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Vaccine: David Weiner (Inovio)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Also used in HVTN098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Clinical: Kara Chew, Steve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Deeks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1017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85EE3C-C6E5-8FC6-B77F-9E0A1540D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015" y="2441916"/>
            <a:ext cx="3632041" cy="29354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54CC94-F3B8-1D43-EF05-750C49552538}"/>
              </a:ext>
            </a:extLst>
          </p:cNvPr>
          <p:cNvSpPr txBox="1"/>
          <p:nvPr/>
        </p:nvSpPr>
        <p:spPr>
          <a:xfrm>
            <a:off x="6215638" y="6079306"/>
            <a:ext cx="5825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Wistar: Meagan Wise, Emma </a:t>
            </a:r>
            <a:r>
              <a:rPr lang="en-US" sz="1600" dirty="0" err="1"/>
              <a:t>Reuschel</a:t>
            </a:r>
            <a:r>
              <a:rPr lang="en-US" sz="1600" dirty="0"/>
              <a:t>, Mansi </a:t>
            </a:r>
            <a:r>
              <a:rPr lang="en-US" sz="1600" dirty="0" err="1"/>
              <a:t>Purwar</a:t>
            </a:r>
            <a:r>
              <a:rPr lang="en-US" sz="1600" dirty="0"/>
              <a:t>, David Weiner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A7D6D9-EBAF-BFF6-8D9D-7C06DA5F5622}"/>
              </a:ext>
            </a:extLst>
          </p:cNvPr>
          <p:cNvSpPr txBox="1"/>
          <p:nvPr/>
        </p:nvSpPr>
        <p:spPr>
          <a:xfrm>
            <a:off x="150986" y="3429000"/>
            <a:ext cx="18028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Fold-change ↑ </a:t>
            </a:r>
          </a:p>
          <a:p>
            <a:r>
              <a:rPr lang="en-US" sz="2000" dirty="0"/>
              <a:t>in Gag-specific </a:t>
            </a:r>
          </a:p>
          <a:p>
            <a:r>
              <a:rPr lang="en-US" sz="2000" dirty="0"/>
              <a:t>T cells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5BB70A-3C6F-FC48-AA99-10A42377FD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819" t="17960" r="-10691" b="44016"/>
          <a:stretch/>
        </p:blipFill>
        <p:spPr>
          <a:xfrm>
            <a:off x="9876550" y="1498427"/>
            <a:ext cx="2369574" cy="10913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5CB403-22E5-376E-6A36-B68BF365D4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22710" b="68179"/>
          <a:stretch/>
        </p:blipFill>
        <p:spPr>
          <a:xfrm>
            <a:off x="9308175" y="2351301"/>
            <a:ext cx="2787650" cy="4616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6ACE28-FDB5-F8B5-93DD-218B48E3F380}"/>
              </a:ext>
            </a:extLst>
          </p:cNvPr>
          <p:cNvSpPr txBox="1"/>
          <p:nvPr/>
        </p:nvSpPr>
        <p:spPr>
          <a:xfrm>
            <a:off x="8890782" y="6394401"/>
            <a:ext cx="3150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Chew, CROI 2022, Poster #284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9E2535-7E02-6922-C8C9-2C9E8265EBBD}"/>
              </a:ext>
            </a:extLst>
          </p:cNvPr>
          <p:cNvSpPr txBox="1"/>
          <p:nvPr/>
        </p:nvSpPr>
        <p:spPr>
          <a:xfrm>
            <a:off x="102549" y="6094694"/>
            <a:ext cx="41091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PENNVAX-GP (Inovio) multiclade </a:t>
            </a:r>
            <a:r>
              <a:rPr lang="en-US" sz="1200" b="1" dirty="0"/>
              <a:t>consensus</a:t>
            </a:r>
            <a:r>
              <a:rPr lang="en-US" sz="1200" dirty="0"/>
              <a:t> gag/pol (A, B, C, D) 2mg +/- env (A, C) 6mg, IL-12 1mg DNA/dose administered IM with electroporation (CELLECTRA</a:t>
            </a:r>
            <a:r>
              <a:rPr lang="en-US" sz="1200" baseline="30000" dirty="0"/>
              <a:t>®</a:t>
            </a:r>
            <a:r>
              <a:rPr lang="en-US" sz="1200" dirty="0"/>
              <a:t> 2000)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6D1C134-BDBD-1DE2-F565-1128F8CDA8D2}"/>
              </a:ext>
            </a:extLst>
          </p:cNvPr>
          <p:cNvSpPr txBox="1">
            <a:spLocks/>
          </p:cNvSpPr>
          <p:nvPr/>
        </p:nvSpPr>
        <p:spPr>
          <a:xfrm>
            <a:off x="361950" y="193271"/>
            <a:ext cx="11758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>
                <a:solidFill>
                  <a:srgbClr val="000090"/>
                </a:solidFill>
                <a:cs typeface="Calibri Light" panose="020F0302020204030204" pitchFamily="34" charset="0"/>
              </a:rPr>
              <a:t>Gag-specific T cell responses (IFN</a:t>
            </a:r>
            <a:r>
              <a:rPr lang="en-US" sz="3500" dirty="0">
                <a:solidFill>
                  <a:srgbClr val="000090"/>
                </a:solidFill>
                <a:latin typeface="Symbol" pitchFamily="2" charset="2"/>
                <a:cs typeface="Calibri Light" panose="020F0302020204030204" pitchFamily="34" charset="0"/>
              </a:rPr>
              <a:t>g</a:t>
            </a:r>
            <a:r>
              <a:rPr lang="en-US" sz="3500" dirty="0">
                <a:solidFill>
                  <a:srgbClr val="000090"/>
                </a:solidFill>
                <a:cs typeface="Calibri Light" panose="020F0302020204030204" pitchFamily="34" charset="0"/>
              </a:rPr>
              <a:t> ELISpot): Boosted in gag/pol arm but not gag/pol/env arms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4DA0087-6E4F-A680-85F9-683CB273C2C2}"/>
              </a:ext>
            </a:extLst>
          </p:cNvPr>
          <p:cNvCxnSpPr>
            <a:cxnSpLocks/>
          </p:cNvCxnSpPr>
          <p:nvPr/>
        </p:nvCxnSpPr>
        <p:spPr>
          <a:xfrm>
            <a:off x="414338" y="1433564"/>
            <a:ext cx="11415712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5F054C9-A35E-663F-73DF-123A27DE826B}"/>
              </a:ext>
            </a:extLst>
          </p:cNvPr>
          <p:cNvSpPr txBox="1"/>
          <p:nvPr/>
        </p:nvSpPr>
        <p:spPr>
          <a:xfrm>
            <a:off x="2470828" y="1461116"/>
            <a:ext cx="33905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/>
              <a:t>Magnitude </a:t>
            </a:r>
          </a:p>
          <a:p>
            <a:pPr algn="ctr"/>
            <a:r>
              <a:rPr lang="en-US" sz="2200" dirty="0"/>
              <a:t>(Week 14/baseline)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D084482-D14E-E804-FB4D-014049E852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9490" y="2475946"/>
            <a:ext cx="3644900" cy="29337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23EE913-9292-4B8F-054D-AEAD155E48E7}"/>
              </a:ext>
            </a:extLst>
          </p:cNvPr>
          <p:cNvSpPr txBox="1"/>
          <p:nvPr/>
        </p:nvSpPr>
        <p:spPr>
          <a:xfrm>
            <a:off x="6680908" y="1448354"/>
            <a:ext cx="33905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/>
              <a:t>Durability</a:t>
            </a:r>
          </a:p>
          <a:p>
            <a:pPr algn="ctr"/>
            <a:r>
              <a:rPr lang="en-US" sz="2200" dirty="0"/>
              <a:t> (Week 48/baseline)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9A1893-5984-5DAF-5700-5D4C92CE8484}"/>
              </a:ext>
            </a:extLst>
          </p:cNvPr>
          <p:cNvSpPr txBox="1"/>
          <p:nvPr/>
        </p:nvSpPr>
        <p:spPr>
          <a:xfrm>
            <a:off x="10056175" y="3936831"/>
            <a:ext cx="1984839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ICS: CD4 and CD8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1C3AF1-22C9-9543-E04D-F8D6103E2A9E}"/>
              </a:ext>
            </a:extLst>
          </p:cNvPr>
          <p:cNvSpPr txBox="1"/>
          <p:nvPr/>
        </p:nvSpPr>
        <p:spPr>
          <a:xfrm>
            <a:off x="3101649" y="5173099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PBO   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g/p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g/p/e    g/p/e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(early)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785A93-5775-5B65-0039-1C71AD4F8904}"/>
              </a:ext>
            </a:extLst>
          </p:cNvPr>
          <p:cNvSpPr txBox="1"/>
          <p:nvPr/>
        </p:nvSpPr>
        <p:spPr>
          <a:xfrm>
            <a:off x="7088677" y="5229185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PBO   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g/p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g/p/e    g/p/e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(early)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6206624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C4D2E4-D634-0A2B-FC80-3D4429DF9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5631" y="1769596"/>
            <a:ext cx="7768392" cy="38088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A3D3E1-C164-7FD1-5BC8-3617D8487C67}"/>
              </a:ext>
            </a:extLst>
          </p:cNvPr>
          <p:cNvSpPr txBox="1"/>
          <p:nvPr/>
        </p:nvSpPr>
        <p:spPr>
          <a:xfrm>
            <a:off x="666750" y="6018398"/>
            <a:ext cx="85558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“overall vaccine responder”: ≥ 2-fold increase in overall* vaccine-matched T cell response</a:t>
            </a:r>
          </a:p>
          <a:p>
            <a:r>
              <a:rPr lang="en-US" dirty="0"/>
              <a:t>* Overall = (</a:t>
            </a:r>
            <a:r>
              <a:rPr lang="en-US" dirty="0" err="1"/>
              <a:t>FCgag+FCpol</a:t>
            </a:r>
            <a:r>
              <a:rPr lang="en-US" dirty="0"/>
              <a:t>)/2 if GP arm; (</a:t>
            </a:r>
            <a:r>
              <a:rPr lang="en-US" dirty="0" err="1"/>
              <a:t>FCgag+FCpol+FCenva+FCenvc</a:t>
            </a:r>
            <a:r>
              <a:rPr lang="en-US" dirty="0"/>
              <a:t>)/4 if GPE arm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B82A787-6D57-CE22-6F84-873882059E7D}"/>
              </a:ext>
            </a:extLst>
          </p:cNvPr>
          <p:cNvSpPr txBox="1">
            <a:spLocks/>
          </p:cNvSpPr>
          <p:nvPr/>
        </p:nvSpPr>
        <p:spPr>
          <a:xfrm>
            <a:off x="361950" y="193271"/>
            <a:ext cx="11758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>
                <a:solidFill>
                  <a:srgbClr val="000090"/>
                </a:solidFill>
                <a:cs typeface="Calibri Light" panose="020F0302020204030204" pitchFamily="34" charset="0"/>
              </a:rPr>
              <a:t>Higher % “overall vaccine responders” in GP arm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2550B6-ADED-583C-C567-107D11F6EFA2}"/>
              </a:ext>
            </a:extLst>
          </p:cNvPr>
          <p:cNvCxnSpPr>
            <a:cxnSpLocks/>
          </p:cNvCxnSpPr>
          <p:nvPr/>
        </p:nvCxnSpPr>
        <p:spPr>
          <a:xfrm>
            <a:off x="414338" y="1433564"/>
            <a:ext cx="11415712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86AF92F-A6DE-F6C8-686D-B23F68D33874}"/>
              </a:ext>
            </a:extLst>
          </p:cNvPr>
          <p:cNvSpPr txBox="1"/>
          <p:nvPr/>
        </p:nvSpPr>
        <p:spPr>
          <a:xfrm>
            <a:off x="9661757" y="2999568"/>
            <a:ext cx="1818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GP=gag/pol</a:t>
            </a:r>
          </a:p>
          <a:p>
            <a:r>
              <a:rPr lang="en-US" dirty="0"/>
              <a:t>GPE=gag/pol/env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6DE5A7-EA82-816C-E154-73D4E00068DF}"/>
              </a:ext>
            </a:extLst>
          </p:cNvPr>
          <p:cNvSpPr/>
          <p:nvPr/>
        </p:nvSpPr>
        <p:spPr>
          <a:xfrm>
            <a:off x="5550424" y="1905880"/>
            <a:ext cx="1135189" cy="3849624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5756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C4D2E4-D634-0A2B-FC80-3D4429DF9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5631" y="1769596"/>
            <a:ext cx="7768392" cy="38088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A3D3E1-C164-7FD1-5BC8-3617D8487C67}"/>
              </a:ext>
            </a:extLst>
          </p:cNvPr>
          <p:cNvSpPr txBox="1"/>
          <p:nvPr/>
        </p:nvSpPr>
        <p:spPr>
          <a:xfrm>
            <a:off x="666750" y="6018398"/>
            <a:ext cx="85558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“overall vaccine responder”: ≥ 2-fold increase in overall* vaccine-matched T cell response</a:t>
            </a:r>
          </a:p>
          <a:p>
            <a:r>
              <a:rPr lang="en-US" dirty="0"/>
              <a:t>* Overall = (</a:t>
            </a:r>
            <a:r>
              <a:rPr lang="en-US" dirty="0" err="1"/>
              <a:t>FCgag+FCpol</a:t>
            </a:r>
            <a:r>
              <a:rPr lang="en-US" dirty="0"/>
              <a:t>)/2 if GP arm; (</a:t>
            </a:r>
            <a:r>
              <a:rPr lang="en-US" dirty="0" err="1"/>
              <a:t>FCgag+FCpol+FCenva+FCenvc</a:t>
            </a:r>
            <a:r>
              <a:rPr lang="en-US" dirty="0"/>
              <a:t>)/4 if GPE arm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B82A787-6D57-CE22-6F84-873882059E7D}"/>
              </a:ext>
            </a:extLst>
          </p:cNvPr>
          <p:cNvSpPr txBox="1">
            <a:spLocks/>
          </p:cNvSpPr>
          <p:nvPr/>
        </p:nvSpPr>
        <p:spPr>
          <a:xfrm>
            <a:off x="361950" y="193271"/>
            <a:ext cx="11758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>
                <a:solidFill>
                  <a:srgbClr val="000090"/>
                </a:solidFill>
                <a:cs typeface="Calibri Light" panose="020F0302020204030204" pitchFamily="34" charset="0"/>
              </a:rPr>
              <a:t>? Better memory responses in early ART group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2550B6-ADED-583C-C567-107D11F6EFA2}"/>
              </a:ext>
            </a:extLst>
          </p:cNvPr>
          <p:cNvCxnSpPr>
            <a:cxnSpLocks/>
          </p:cNvCxnSpPr>
          <p:nvPr/>
        </p:nvCxnSpPr>
        <p:spPr>
          <a:xfrm>
            <a:off x="414338" y="1433564"/>
            <a:ext cx="11415712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86AF92F-A6DE-F6C8-686D-B23F68D33874}"/>
              </a:ext>
            </a:extLst>
          </p:cNvPr>
          <p:cNvSpPr txBox="1"/>
          <p:nvPr/>
        </p:nvSpPr>
        <p:spPr>
          <a:xfrm>
            <a:off x="9661757" y="2999568"/>
            <a:ext cx="1818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GP=gag/pol</a:t>
            </a:r>
          </a:p>
          <a:p>
            <a:r>
              <a:rPr lang="en-US" dirty="0"/>
              <a:t>GPE=gag/pol/env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5F43BB6-DC6A-741A-7198-6B743A5CB5C2}"/>
              </a:ext>
            </a:extLst>
          </p:cNvPr>
          <p:cNvGrpSpPr/>
          <p:nvPr/>
        </p:nvGrpSpPr>
        <p:grpSpPr>
          <a:xfrm>
            <a:off x="8438415" y="3508282"/>
            <a:ext cx="3391635" cy="2159317"/>
            <a:chOff x="8438415" y="3508282"/>
            <a:chExt cx="3391635" cy="215931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4C49804-E340-55B7-9FAF-C303E105C145}"/>
                </a:ext>
              </a:extLst>
            </p:cNvPr>
            <p:cNvSpPr/>
            <p:nvPr/>
          </p:nvSpPr>
          <p:spPr>
            <a:xfrm>
              <a:off x="8438415" y="3508282"/>
              <a:ext cx="770135" cy="2149475"/>
            </a:xfrm>
            <a:prstGeom prst="rect">
              <a:avLst/>
            </a:prstGeom>
            <a:noFill/>
            <a:ln w="412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E4604E-02D1-44D7-D4C7-C70F62CEB2DA}"/>
                </a:ext>
              </a:extLst>
            </p:cNvPr>
            <p:cNvSpPr txBox="1"/>
            <p:nvPr/>
          </p:nvSpPr>
          <p:spPr>
            <a:xfrm>
              <a:off x="9424840" y="4744269"/>
              <a:ext cx="240521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Stable % responders in </a:t>
              </a:r>
            </a:p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early ART arm</a:t>
              </a:r>
            </a:p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at Wk48 (vs Wk14)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49868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B82A787-6D57-CE22-6F84-873882059E7D}"/>
              </a:ext>
            </a:extLst>
          </p:cNvPr>
          <p:cNvSpPr txBox="1">
            <a:spLocks/>
          </p:cNvSpPr>
          <p:nvPr/>
        </p:nvSpPr>
        <p:spPr>
          <a:xfrm>
            <a:off x="361950" y="193271"/>
            <a:ext cx="11758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>
                <a:solidFill>
                  <a:srgbClr val="000090"/>
                </a:solidFill>
                <a:cs typeface="Calibri Light" panose="020F0302020204030204" pitchFamily="34" charset="0"/>
              </a:rPr>
              <a:t>PENNVAX therapeutic vaccine elicited some new T cell responses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2550B6-ADED-583C-C567-107D11F6EFA2}"/>
              </a:ext>
            </a:extLst>
          </p:cNvPr>
          <p:cNvCxnSpPr>
            <a:cxnSpLocks/>
          </p:cNvCxnSpPr>
          <p:nvPr/>
        </p:nvCxnSpPr>
        <p:spPr>
          <a:xfrm>
            <a:off x="414338" y="1433564"/>
            <a:ext cx="11415712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diagram of a vaccination&#10;&#10;Description automatically generated">
            <a:extLst>
              <a:ext uri="{FF2B5EF4-FFF2-40B4-BE49-F238E27FC236}">
                <a16:creationId xmlns:a16="http://schemas.microsoft.com/office/drawing/2014/main" id="{A0F4C072-9B41-95F9-AAED-64479B616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328" y="1518834"/>
            <a:ext cx="7219730" cy="482433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4C5942-6755-74CF-4DA9-1D8EEA6EC803}"/>
              </a:ext>
            </a:extLst>
          </p:cNvPr>
          <p:cNvSpPr txBox="1"/>
          <p:nvPr/>
        </p:nvSpPr>
        <p:spPr>
          <a:xfrm>
            <a:off x="8890782" y="6208321"/>
            <a:ext cx="3150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Mansi </a:t>
            </a:r>
            <a:r>
              <a:rPr lang="en-US" sz="1600" dirty="0" err="1"/>
              <a:t>Purwar</a:t>
            </a:r>
            <a:r>
              <a:rPr lang="en-US" sz="1600" dirty="0"/>
              <a:t> (Wistar)</a:t>
            </a:r>
          </a:p>
          <a:p>
            <a:pPr algn="r"/>
            <a:r>
              <a:rPr lang="en-US" sz="1600" i="1" dirty="0" err="1"/>
              <a:t>Zemelko</a:t>
            </a:r>
            <a:r>
              <a:rPr lang="en-US" sz="1600" i="1" dirty="0"/>
              <a:t>, CROI 2024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BFC2F6-A4C2-1471-9432-3E0A51A21ED5}"/>
              </a:ext>
            </a:extLst>
          </p:cNvPr>
          <p:cNvSpPr/>
          <p:nvPr/>
        </p:nvSpPr>
        <p:spPr>
          <a:xfrm>
            <a:off x="6541477" y="6035040"/>
            <a:ext cx="1575581" cy="359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4DA1A8-6EEE-1FF2-7330-E5B9055617FB}"/>
              </a:ext>
            </a:extLst>
          </p:cNvPr>
          <p:cNvSpPr txBox="1"/>
          <p:nvPr/>
        </p:nvSpPr>
        <p:spPr>
          <a:xfrm>
            <a:off x="150986" y="6359918"/>
            <a:ext cx="3310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PENNVAX Cohort A (chronic) only</a:t>
            </a:r>
          </a:p>
        </p:txBody>
      </p:sp>
      <p:pic>
        <p:nvPicPr>
          <p:cNvPr id="18" name="Picture 17" descr="A person sitting in a chair in a lab&#10;&#10;Description automatically generated">
            <a:extLst>
              <a:ext uri="{FF2B5EF4-FFF2-40B4-BE49-F238E27FC236}">
                <a16:creationId xmlns:a16="http://schemas.microsoft.com/office/drawing/2014/main" id="{B2DC3D7D-8370-E6C9-7233-6B2DBD3ABB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70" t="26296" b="13245"/>
          <a:stretch/>
        </p:blipFill>
        <p:spPr>
          <a:xfrm>
            <a:off x="8764289" y="5573775"/>
            <a:ext cx="1234718" cy="12193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CD0044-918A-8C40-E8E9-D6578C424779}"/>
              </a:ext>
            </a:extLst>
          </p:cNvPr>
          <p:cNvSpPr txBox="1"/>
          <p:nvPr/>
        </p:nvSpPr>
        <p:spPr>
          <a:xfrm>
            <a:off x="8037029" y="2753843"/>
            <a:ext cx="3923956" cy="25853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Epitope mapping (Gag)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IFN</a:t>
            </a:r>
            <a:r>
              <a:rPr lang="en-US" dirty="0">
                <a:latin typeface="Symbol" pitchFamily="2" charset="2"/>
                <a:cs typeface="Arial" panose="020B0604020202020204" pitchFamily="34" charset="0"/>
              </a:rPr>
              <a:t>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ELISpot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Vaccine-matched 15mers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Baseline, Wk14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NEW: absent* at BL, ≥2FC LOQ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BOOSTED: present at BL, ≥2FC vs BL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* even after 10d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in vitro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stim </a:t>
            </a:r>
          </a:p>
        </p:txBody>
      </p:sp>
    </p:spTree>
    <p:extLst>
      <p:ext uri="{BB962C8B-B14F-4D97-AF65-F5344CB8AC3E}">
        <p14:creationId xmlns:p14="http://schemas.microsoft.com/office/powerpoint/2010/main" val="3996257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B82A787-6D57-CE22-6F84-873882059E7D}"/>
              </a:ext>
            </a:extLst>
          </p:cNvPr>
          <p:cNvSpPr txBox="1">
            <a:spLocks/>
          </p:cNvSpPr>
          <p:nvPr/>
        </p:nvSpPr>
        <p:spPr>
          <a:xfrm>
            <a:off x="361950" y="193271"/>
            <a:ext cx="11758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>
                <a:solidFill>
                  <a:srgbClr val="000090"/>
                </a:solidFill>
                <a:cs typeface="Calibri Light" panose="020F0302020204030204" pitchFamily="34" charset="0"/>
              </a:rPr>
              <a:t>New vs boosted responses at peak (Wk14): </a:t>
            </a:r>
          </a:p>
          <a:p>
            <a:r>
              <a:rPr lang="en-US" sz="3500" dirty="0">
                <a:solidFill>
                  <a:srgbClr val="000090"/>
                </a:solidFill>
                <a:cs typeface="Calibri Light" panose="020F0302020204030204" pitchFamily="34" charset="0"/>
              </a:rPr>
              <a:t>Lower magnitude, similar proliferation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2550B6-ADED-583C-C567-107D11F6EFA2}"/>
              </a:ext>
            </a:extLst>
          </p:cNvPr>
          <p:cNvCxnSpPr>
            <a:cxnSpLocks/>
          </p:cNvCxnSpPr>
          <p:nvPr/>
        </p:nvCxnSpPr>
        <p:spPr>
          <a:xfrm>
            <a:off x="414338" y="1433564"/>
            <a:ext cx="11415712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74C5942-6755-74CF-4DA9-1D8EEA6EC803}"/>
              </a:ext>
            </a:extLst>
          </p:cNvPr>
          <p:cNvSpPr txBox="1"/>
          <p:nvPr/>
        </p:nvSpPr>
        <p:spPr>
          <a:xfrm>
            <a:off x="7940842" y="6208321"/>
            <a:ext cx="4100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Mansi </a:t>
            </a:r>
            <a:r>
              <a:rPr lang="en-US" sz="1600" dirty="0" err="1"/>
              <a:t>Purwar</a:t>
            </a:r>
            <a:r>
              <a:rPr lang="en-US" sz="1600" dirty="0"/>
              <a:t> (Wistar) and Lily </a:t>
            </a:r>
            <a:r>
              <a:rPr lang="en-US" sz="1600" dirty="0" err="1"/>
              <a:t>Zemelko</a:t>
            </a:r>
            <a:r>
              <a:rPr lang="en-US" sz="1600" dirty="0"/>
              <a:t> (UCSF)</a:t>
            </a:r>
          </a:p>
          <a:p>
            <a:pPr algn="r"/>
            <a:r>
              <a:rPr lang="en-US" sz="1600" i="1" dirty="0" err="1"/>
              <a:t>Zemelko</a:t>
            </a:r>
            <a:r>
              <a:rPr lang="en-US" sz="1600" i="1" dirty="0"/>
              <a:t>, CROI 2024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4DA1A8-6EEE-1FF2-7330-E5B9055617FB}"/>
              </a:ext>
            </a:extLst>
          </p:cNvPr>
          <p:cNvSpPr txBox="1"/>
          <p:nvPr/>
        </p:nvSpPr>
        <p:spPr>
          <a:xfrm>
            <a:off x="150986" y="6359918"/>
            <a:ext cx="3310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PENNVAX Cohort A (chronic) only</a:t>
            </a:r>
          </a:p>
        </p:txBody>
      </p:sp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C0910C3A-727F-721F-1063-1AB62D6696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0708" r="64250"/>
          <a:stretch/>
        </p:blipFill>
        <p:spPr>
          <a:xfrm>
            <a:off x="37606" y="2490869"/>
            <a:ext cx="4919777" cy="34723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DDBB192-98AF-72F0-C49D-3E9121535747}"/>
              </a:ext>
            </a:extLst>
          </p:cNvPr>
          <p:cNvSpPr/>
          <p:nvPr/>
        </p:nvSpPr>
        <p:spPr>
          <a:xfrm>
            <a:off x="4111438" y="3429000"/>
            <a:ext cx="278865" cy="1268637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B778697-250F-10AA-D3D2-5687905702A1}"/>
              </a:ext>
            </a:extLst>
          </p:cNvPr>
          <p:cNvGrpSpPr/>
          <p:nvPr/>
        </p:nvGrpSpPr>
        <p:grpSpPr>
          <a:xfrm>
            <a:off x="5149472" y="1573389"/>
            <a:ext cx="4698931" cy="4342274"/>
            <a:chOff x="5149472" y="1573389"/>
            <a:chExt cx="4698931" cy="4342274"/>
          </a:xfrm>
        </p:grpSpPr>
        <p:pic>
          <p:nvPicPr>
            <p:cNvPr id="9" name="Picture 8" descr="A screenshot of a graph&#10;&#10;Description automatically generated">
              <a:extLst>
                <a:ext uri="{FF2B5EF4-FFF2-40B4-BE49-F238E27FC236}">
                  <a16:creationId xmlns:a16="http://schemas.microsoft.com/office/drawing/2014/main" id="{4C4F0562-67CC-63F2-53A7-71A9060324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899" t="10708" r="14955"/>
            <a:stretch/>
          </p:blipFill>
          <p:spPr>
            <a:xfrm>
              <a:off x="5149472" y="2443290"/>
              <a:ext cx="4698931" cy="347237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5CBF6A8-7628-3F04-907C-E8E72E24FC16}"/>
                </a:ext>
              </a:extLst>
            </p:cNvPr>
            <p:cNvSpPr/>
            <p:nvPr/>
          </p:nvSpPr>
          <p:spPr>
            <a:xfrm>
              <a:off x="9400946" y="3171179"/>
              <a:ext cx="278865" cy="1384796"/>
            </a:xfrm>
            <a:prstGeom prst="rect">
              <a:avLst/>
            </a:prstGeom>
            <a:noFill/>
            <a:ln w="412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3D87C1A-6BBE-9BBC-839C-530AF22580C1}"/>
                </a:ext>
              </a:extLst>
            </p:cNvPr>
            <p:cNvSpPr txBox="1"/>
            <p:nvPr/>
          </p:nvSpPr>
          <p:spPr>
            <a:xfrm>
              <a:off x="6309663" y="1573389"/>
              <a:ext cx="2542937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Proliferation</a:t>
              </a:r>
            </a:p>
            <a:p>
              <a:pPr algn="ctr"/>
              <a:r>
                <a:rPr lang="en-US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(%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CTV</a:t>
              </a:r>
              <a:r>
                <a:rPr lang="en-US" sz="2200" baseline="30000" dirty="0" err="1">
                  <a:latin typeface="Arial" panose="020B0604020202020204" pitchFamily="34" charset="0"/>
                  <a:cs typeface="Arial" panose="020B0604020202020204" pitchFamily="34" charset="0"/>
                </a:rPr>
                <a:t>lo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D5B81B9-6486-0B0F-0DED-B07766304308}"/>
              </a:ext>
            </a:extLst>
          </p:cNvPr>
          <p:cNvSpPr txBox="1"/>
          <p:nvPr/>
        </p:nvSpPr>
        <p:spPr>
          <a:xfrm>
            <a:off x="1796110" y="1573389"/>
            <a:ext cx="254293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Magnitude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(IFNg ELISpot)</a:t>
            </a:r>
          </a:p>
        </p:txBody>
      </p:sp>
      <p:pic>
        <p:nvPicPr>
          <p:cNvPr id="10" name="Picture 9" descr="A screenshot of a graph&#10;&#10;Description automatically generated">
            <a:extLst>
              <a:ext uri="{FF2B5EF4-FFF2-40B4-BE49-F238E27FC236}">
                <a16:creationId xmlns:a16="http://schemas.microsoft.com/office/drawing/2014/main" id="{646C768A-4485-45AE-E1B9-2198E76BD4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162" t="10708" r="1988" b="35583"/>
          <a:stretch/>
        </p:blipFill>
        <p:spPr>
          <a:xfrm>
            <a:off x="9990928" y="2665683"/>
            <a:ext cx="2028418" cy="239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6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B82A787-6D57-CE22-6F84-873882059E7D}"/>
              </a:ext>
            </a:extLst>
          </p:cNvPr>
          <p:cNvSpPr txBox="1">
            <a:spLocks/>
          </p:cNvSpPr>
          <p:nvPr/>
        </p:nvSpPr>
        <p:spPr>
          <a:xfrm>
            <a:off x="361950" y="193271"/>
            <a:ext cx="11758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>
                <a:solidFill>
                  <a:srgbClr val="000090"/>
                </a:solidFill>
                <a:cs typeface="Calibri Light" panose="020F0302020204030204" pitchFamily="34" charset="0"/>
              </a:rPr>
              <a:t>New responses: Higher proliferative capacity </a:t>
            </a:r>
          </a:p>
          <a:p>
            <a:r>
              <a:rPr lang="en-US" sz="3500" dirty="0">
                <a:solidFill>
                  <a:srgbClr val="000090"/>
                </a:solidFill>
                <a:cs typeface="Calibri Light" panose="020F0302020204030204" pitchFamily="34" charset="0"/>
              </a:rPr>
              <a:t>(relative to magnitude: %</a:t>
            </a:r>
            <a:r>
              <a:rPr lang="en-US" sz="3500" dirty="0" err="1">
                <a:solidFill>
                  <a:srgbClr val="000090"/>
                </a:solidFill>
                <a:cs typeface="Calibri Light" panose="020F0302020204030204" pitchFamily="34" charset="0"/>
              </a:rPr>
              <a:t>CTV</a:t>
            </a:r>
            <a:r>
              <a:rPr lang="en-US" sz="3500" baseline="30000" dirty="0" err="1">
                <a:solidFill>
                  <a:srgbClr val="000090"/>
                </a:solidFill>
                <a:cs typeface="Calibri Light" panose="020F0302020204030204" pitchFamily="34" charset="0"/>
              </a:rPr>
              <a:t>lo</a:t>
            </a:r>
            <a:r>
              <a:rPr lang="en-US" sz="3500" dirty="0">
                <a:solidFill>
                  <a:srgbClr val="000090"/>
                </a:solidFill>
                <a:cs typeface="Calibri Light" panose="020F0302020204030204" pitchFamily="34" charset="0"/>
              </a:rPr>
              <a:t>/SFU)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2550B6-ADED-583C-C567-107D11F6EFA2}"/>
              </a:ext>
            </a:extLst>
          </p:cNvPr>
          <p:cNvCxnSpPr>
            <a:cxnSpLocks/>
          </p:cNvCxnSpPr>
          <p:nvPr/>
        </p:nvCxnSpPr>
        <p:spPr>
          <a:xfrm>
            <a:off x="414338" y="1433564"/>
            <a:ext cx="11415712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74C5942-6755-74CF-4DA9-1D8EEA6EC803}"/>
              </a:ext>
            </a:extLst>
          </p:cNvPr>
          <p:cNvSpPr txBox="1"/>
          <p:nvPr/>
        </p:nvSpPr>
        <p:spPr>
          <a:xfrm>
            <a:off x="7726680" y="6208321"/>
            <a:ext cx="4314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Mansi </a:t>
            </a:r>
            <a:r>
              <a:rPr lang="en-US" sz="1600" dirty="0" err="1"/>
              <a:t>Purwar</a:t>
            </a:r>
            <a:r>
              <a:rPr lang="en-US" sz="1600" dirty="0"/>
              <a:t> (Wistar) and Lily </a:t>
            </a:r>
            <a:r>
              <a:rPr lang="en-US" sz="1600" dirty="0" err="1"/>
              <a:t>Zemelko</a:t>
            </a:r>
            <a:r>
              <a:rPr lang="en-US" sz="1600" dirty="0"/>
              <a:t> (UCSF)</a:t>
            </a:r>
          </a:p>
          <a:p>
            <a:pPr algn="r"/>
            <a:r>
              <a:rPr lang="en-US" sz="1600" i="1" dirty="0" err="1"/>
              <a:t>Zemelko</a:t>
            </a:r>
            <a:r>
              <a:rPr lang="en-US" sz="1600" i="1" dirty="0"/>
              <a:t>, CROI 2024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4DA1A8-6EEE-1FF2-7330-E5B9055617FB}"/>
              </a:ext>
            </a:extLst>
          </p:cNvPr>
          <p:cNvSpPr txBox="1"/>
          <p:nvPr/>
        </p:nvSpPr>
        <p:spPr>
          <a:xfrm>
            <a:off x="150986" y="6359918"/>
            <a:ext cx="3310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PENNVAX Cohort A (chronic) only</a:t>
            </a:r>
          </a:p>
        </p:txBody>
      </p:sp>
      <p:pic>
        <p:nvPicPr>
          <p:cNvPr id="5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452A505B-B4F9-6DA3-A953-949F8CE4CD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67" r="30099"/>
          <a:stretch/>
        </p:blipFill>
        <p:spPr>
          <a:xfrm>
            <a:off x="618070" y="1735721"/>
            <a:ext cx="7038827" cy="4472599"/>
          </a:xfrm>
          <a:prstGeom prst="rect">
            <a:avLst/>
          </a:prstGeom>
        </p:spPr>
      </p:pic>
      <p:pic>
        <p:nvPicPr>
          <p:cNvPr id="9" name="Picture 8" descr="A screenshot of a graph&#10;&#10;Description automatically generated">
            <a:extLst>
              <a:ext uri="{FF2B5EF4-FFF2-40B4-BE49-F238E27FC236}">
                <a16:creationId xmlns:a16="http://schemas.microsoft.com/office/drawing/2014/main" id="{1FE80BD2-4018-792E-98CF-F884C49797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765" b="49967"/>
          <a:stretch/>
        </p:blipFill>
        <p:spPr>
          <a:xfrm>
            <a:off x="8827938" y="1990571"/>
            <a:ext cx="3213076" cy="287685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2A86FC9-39C3-1748-32B7-F44C6445669E}"/>
              </a:ext>
            </a:extLst>
          </p:cNvPr>
          <p:cNvSpPr/>
          <p:nvPr/>
        </p:nvSpPr>
        <p:spPr>
          <a:xfrm>
            <a:off x="6944199" y="2491423"/>
            <a:ext cx="508161" cy="1455737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E04C884-F63E-AA1D-8AC9-E6E495E49795}"/>
              </a:ext>
            </a:extLst>
          </p:cNvPr>
          <p:cNvGrpSpPr/>
          <p:nvPr/>
        </p:nvGrpSpPr>
        <p:grpSpPr>
          <a:xfrm>
            <a:off x="8587190" y="0"/>
            <a:ext cx="3196135" cy="1658057"/>
            <a:chOff x="8587190" y="0"/>
            <a:chExt cx="3196135" cy="1658057"/>
          </a:xfrm>
        </p:grpSpPr>
        <p:pic>
          <p:nvPicPr>
            <p:cNvPr id="2" name="Picture 6" descr="Doodle Stick Figure Magnifying Glass Graphic by GwensGraphicstudio ·  Creative Fabrica">
              <a:extLst>
                <a:ext uri="{FF2B5EF4-FFF2-40B4-BE49-F238E27FC236}">
                  <a16:creationId xmlns:a16="http://schemas.microsoft.com/office/drawing/2014/main" id="{B6CF5137-EDFA-B05C-F889-339C749146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7190" y="0"/>
              <a:ext cx="2264763" cy="1507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Tick Tock Hear the Clock - The Live The Adventure Letter">
              <a:extLst>
                <a:ext uri="{FF2B5EF4-FFF2-40B4-BE49-F238E27FC236}">
                  <a16:creationId xmlns:a16="http://schemas.microsoft.com/office/drawing/2014/main" id="{2FD6D6CC-96C6-33D8-EE2F-BD8CC86180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39468" y="923476"/>
              <a:ext cx="1243857" cy="7345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4623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graph&#10;&#10;Description automatically generated">
            <a:extLst>
              <a:ext uri="{FF2B5EF4-FFF2-40B4-BE49-F238E27FC236}">
                <a16:creationId xmlns:a16="http://schemas.microsoft.com/office/drawing/2014/main" id="{78A495DD-B80D-AE7E-3E32-3A103DC183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576" t="51667" r="31663"/>
          <a:stretch/>
        </p:blipFill>
        <p:spPr>
          <a:xfrm>
            <a:off x="1985479" y="1854019"/>
            <a:ext cx="9506514" cy="3392627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0C780FF-35C3-4A89-E15D-8870956CA1E1}"/>
              </a:ext>
            </a:extLst>
          </p:cNvPr>
          <p:cNvSpPr txBox="1">
            <a:spLocks/>
          </p:cNvSpPr>
          <p:nvPr/>
        </p:nvSpPr>
        <p:spPr>
          <a:xfrm>
            <a:off x="361950" y="193271"/>
            <a:ext cx="11758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>
                <a:solidFill>
                  <a:srgbClr val="000090"/>
                </a:solidFill>
                <a:cs typeface="Calibri Light" panose="020F0302020204030204" pitchFamily="34" charset="0"/>
              </a:rPr>
              <a:t>PENNVAX: </a:t>
            </a:r>
            <a:r>
              <a:rPr lang="en-US" sz="3500" dirty="0" err="1">
                <a:solidFill>
                  <a:srgbClr val="000090"/>
                </a:solidFill>
                <a:cs typeface="Calibri Light" panose="020F0302020204030204" pitchFamily="34" charset="0"/>
              </a:rPr>
              <a:t>scRNA</a:t>
            </a:r>
            <a:r>
              <a:rPr lang="en-US" sz="3500" dirty="0">
                <a:solidFill>
                  <a:srgbClr val="000090"/>
                </a:solidFill>
                <a:cs typeface="Calibri Light" panose="020F0302020204030204" pitchFamily="34" charset="0"/>
              </a:rPr>
              <a:t>/</a:t>
            </a:r>
            <a:r>
              <a:rPr lang="en-US" sz="3500" dirty="0" err="1">
                <a:solidFill>
                  <a:srgbClr val="000090"/>
                </a:solidFill>
                <a:cs typeface="Calibri Light" panose="020F0302020204030204" pitchFamily="34" charset="0"/>
              </a:rPr>
              <a:t>TCRseq</a:t>
            </a:r>
            <a:r>
              <a:rPr lang="en-US" sz="3500" dirty="0">
                <a:solidFill>
                  <a:srgbClr val="000090"/>
                </a:solidFill>
                <a:cs typeface="Calibri Light" panose="020F0302020204030204" pitchFamily="34" charset="0"/>
              </a:rPr>
              <a:t> of HIV-specific CD8+ T cells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AC72E02-8AA9-426D-1406-8328BAB58F03}"/>
              </a:ext>
            </a:extLst>
          </p:cNvPr>
          <p:cNvCxnSpPr>
            <a:cxnSpLocks/>
          </p:cNvCxnSpPr>
          <p:nvPr/>
        </p:nvCxnSpPr>
        <p:spPr>
          <a:xfrm>
            <a:off x="414338" y="1433564"/>
            <a:ext cx="11415712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49139EF-8D1C-B840-1ECF-C81CC7DDC657}"/>
              </a:ext>
            </a:extLst>
          </p:cNvPr>
          <p:cNvSpPr txBox="1"/>
          <p:nvPr/>
        </p:nvSpPr>
        <p:spPr>
          <a:xfrm>
            <a:off x="6024562" y="634180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i="1" dirty="0"/>
              <a:t>Lily </a:t>
            </a:r>
            <a:r>
              <a:rPr lang="en-US" sz="1400" i="1" dirty="0" err="1"/>
              <a:t>Zemelko</a:t>
            </a:r>
            <a:r>
              <a:rPr lang="en-US" sz="1400" i="1" dirty="0"/>
              <a:t>, </a:t>
            </a:r>
            <a:r>
              <a:rPr lang="en-US" sz="1400" i="1" dirty="0" err="1"/>
              <a:t>Rafa</a:t>
            </a:r>
            <a:r>
              <a:rPr lang="en-US" sz="1400" i="1" dirty="0"/>
              <a:t> </a:t>
            </a:r>
            <a:r>
              <a:rPr lang="en-US" sz="1400" i="1" dirty="0" err="1"/>
              <a:t>Tibúrcio</a:t>
            </a:r>
            <a:r>
              <a:rPr lang="en-US" sz="1400" i="1" dirty="0"/>
              <a:t>, George </a:t>
            </a:r>
            <a:r>
              <a:rPr lang="en-US" sz="1400" i="1" dirty="0" err="1"/>
              <a:t>Gruenhagen</a:t>
            </a:r>
            <a:r>
              <a:rPr lang="en-US" sz="1400" i="1" dirty="0"/>
              <a:t>, Ravi Patel</a:t>
            </a:r>
          </a:p>
          <a:p>
            <a:pPr algn="r"/>
            <a:r>
              <a:rPr lang="en-US" sz="1400" i="1" dirty="0" err="1"/>
              <a:t>Zemelko</a:t>
            </a:r>
            <a:r>
              <a:rPr lang="en-US" sz="1400" i="1" dirty="0"/>
              <a:t>, CROI 2024</a:t>
            </a:r>
          </a:p>
        </p:txBody>
      </p:sp>
      <p:pic>
        <p:nvPicPr>
          <p:cNvPr id="2" name="Content Placeholder 4" descr="A close-up of a graph&#10;&#10;Description automatically generated">
            <a:extLst>
              <a:ext uri="{FF2B5EF4-FFF2-40B4-BE49-F238E27FC236}">
                <a16:creationId xmlns:a16="http://schemas.microsoft.com/office/drawing/2014/main" id="{FEAB7949-D5FD-C570-FA03-E208D93BCB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667" r="91076" b="30908"/>
          <a:stretch/>
        </p:blipFill>
        <p:spPr>
          <a:xfrm>
            <a:off x="294885" y="1566899"/>
            <a:ext cx="1363434" cy="11550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726561-3F0B-8A73-2D91-3F373C7BEE7D}"/>
              </a:ext>
            </a:extLst>
          </p:cNvPr>
          <p:cNvSpPr txBox="1"/>
          <p:nvPr/>
        </p:nvSpPr>
        <p:spPr>
          <a:xfrm>
            <a:off x="361950" y="5850610"/>
            <a:ext cx="2302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10X 5’ </a:t>
            </a:r>
            <a:r>
              <a:rPr lang="en-US" dirty="0" err="1"/>
              <a:t>scRNA</a:t>
            </a:r>
            <a:r>
              <a:rPr lang="en-US" dirty="0"/>
              <a:t>/</a:t>
            </a:r>
            <a:r>
              <a:rPr lang="en-US" dirty="0" err="1"/>
              <a:t>TCRseq</a:t>
            </a:r>
            <a:endParaRPr lang="en-US" dirty="0"/>
          </a:p>
          <a:p>
            <a:r>
              <a:rPr lang="en-US" dirty="0"/>
              <a:t>Sorted multimer+ cells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4AADC8-2642-18BE-1612-23B83A99DDA2}"/>
              </a:ext>
            </a:extLst>
          </p:cNvPr>
          <p:cNvSpPr/>
          <p:nvPr/>
        </p:nvSpPr>
        <p:spPr>
          <a:xfrm>
            <a:off x="11298264" y="2673858"/>
            <a:ext cx="387458" cy="24875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F9CC7E-D6A0-D5C5-7F4F-BD70BB4A2D4B}"/>
              </a:ext>
            </a:extLst>
          </p:cNvPr>
          <p:cNvSpPr txBox="1"/>
          <p:nvPr/>
        </p:nvSpPr>
        <p:spPr>
          <a:xfrm>
            <a:off x="2973980" y="5403086"/>
            <a:ext cx="60985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90"/>
                </a:solidFill>
                <a:cs typeface="Calibri Light" panose="020F0302020204030204" pitchFamily="34" charset="0"/>
              </a:rPr>
              <a:t>NOTE: some tetramer responses remained “stable” despite vaccination</a:t>
            </a:r>
          </a:p>
          <a:p>
            <a:pPr algn="ctr"/>
            <a:r>
              <a:rPr lang="en-US" sz="2400" dirty="0">
                <a:solidFill>
                  <a:srgbClr val="000090"/>
                </a:solidFill>
                <a:cs typeface="Calibri Light" panose="020F0302020204030204" pitchFamily="34" charset="0"/>
              </a:rPr>
              <a:t>?exhausted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7835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2113EAEF-EF86-D15B-3183-1BB265B0938B}"/>
              </a:ext>
            </a:extLst>
          </p:cNvPr>
          <p:cNvSpPr/>
          <p:nvPr/>
        </p:nvSpPr>
        <p:spPr>
          <a:xfrm>
            <a:off x="5127427" y="3823865"/>
            <a:ext cx="873144" cy="802465"/>
          </a:xfrm>
          <a:prstGeom prst="ellipse">
            <a:avLst/>
          </a:prstGeom>
          <a:gradFill flip="none" rotWithShape="1">
            <a:gsLst>
              <a:gs pos="16000">
                <a:srgbClr val="FF8383"/>
              </a:gs>
              <a:gs pos="46000">
                <a:schemeClr val="bg1">
                  <a:lumMod val="85000"/>
                </a:schemeClr>
              </a:gs>
              <a:gs pos="67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</a:rPr>
              <a:t>T</a:t>
            </a:r>
            <a:r>
              <a:rPr lang="en-US" sz="2500" b="1" baseline="-25000" dirty="0" err="1">
                <a:solidFill>
                  <a:schemeClr val="tx1"/>
                </a:solidFill>
              </a:rPr>
              <a:t>eff</a:t>
            </a:r>
            <a:endParaRPr lang="en-US" sz="2500" b="1" baseline="-25000" dirty="0">
              <a:solidFill>
                <a:schemeClr val="tx1"/>
              </a:solidFill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5357215" y="3263103"/>
            <a:ext cx="873144" cy="802465"/>
          </a:xfrm>
          <a:prstGeom prst="ellipse">
            <a:avLst/>
          </a:prstGeom>
          <a:gradFill flip="none" rotWithShape="1">
            <a:gsLst>
              <a:gs pos="16000">
                <a:srgbClr val="FF8383"/>
              </a:gs>
              <a:gs pos="46000">
                <a:schemeClr val="bg1">
                  <a:lumMod val="85000"/>
                </a:schemeClr>
              </a:gs>
              <a:gs pos="67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T</a:t>
            </a:r>
            <a:r>
              <a:rPr lang="en-US" sz="2500" b="1" baseline="-25000" dirty="0">
                <a:solidFill>
                  <a:schemeClr val="tx1"/>
                </a:solidFill>
              </a:rPr>
              <a:t>eff</a:t>
            </a:r>
          </a:p>
        </p:txBody>
      </p:sp>
      <p:sp>
        <p:nvSpPr>
          <p:cNvPr id="4" name="Oval 3"/>
          <p:cNvSpPr/>
          <p:nvPr/>
        </p:nvSpPr>
        <p:spPr>
          <a:xfrm>
            <a:off x="1168331" y="3339912"/>
            <a:ext cx="873144" cy="802465"/>
          </a:xfrm>
          <a:prstGeom prst="ellipse">
            <a:avLst/>
          </a:prstGeom>
          <a:gradFill flip="none" rotWithShape="1">
            <a:gsLst>
              <a:gs pos="15000">
                <a:schemeClr val="bg1">
                  <a:lumMod val="85000"/>
                </a:schemeClr>
              </a:gs>
              <a:gs pos="28000">
                <a:schemeClr val="bg1">
                  <a:lumMod val="85000"/>
                </a:schemeClr>
              </a:gs>
              <a:gs pos="47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T</a:t>
            </a:r>
            <a:r>
              <a:rPr lang="en-US" sz="2500" b="1" baseline="-25000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3" name="Oval 12"/>
          <p:cNvSpPr/>
          <p:nvPr/>
        </p:nvSpPr>
        <p:spPr>
          <a:xfrm>
            <a:off x="7930951" y="3257103"/>
            <a:ext cx="884980" cy="815796"/>
          </a:xfrm>
          <a:prstGeom prst="ellipse">
            <a:avLst/>
          </a:prstGeom>
          <a:gradFill flip="none" rotWithShape="1">
            <a:gsLst>
              <a:gs pos="84000">
                <a:schemeClr val="accent1">
                  <a:lumMod val="40000"/>
                  <a:lumOff val="60000"/>
                </a:schemeClr>
              </a:gs>
              <a:gs pos="16000">
                <a:schemeClr val="accent1">
                  <a:lumMod val="40000"/>
                  <a:lumOff val="60000"/>
                </a:schemeClr>
              </a:gs>
              <a:gs pos="46000">
                <a:schemeClr val="bg1">
                  <a:lumMod val="85000"/>
                </a:schemeClr>
              </a:gs>
              <a:gs pos="84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T</a:t>
            </a:r>
            <a:r>
              <a:rPr lang="en-US" sz="2500" b="1" baseline="-25000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860834" y="3013701"/>
            <a:ext cx="14629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200" dirty="0"/>
          </a:p>
        </p:txBody>
      </p:sp>
      <p:sp>
        <p:nvSpPr>
          <p:cNvPr id="122" name="Oval 121"/>
          <p:cNvSpPr/>
          <p:nvPr/>
        </p:nvSpPr>
        <p:spPr>
          <a:xfrm>
            <a:off x="3896325" y="2983286"/>
            <a:ext cx="873144" cy="802465"/>
          </a:xfrm>
          <a:prstGeom prst="ellipse">
            <a:avLst/>
          </a:prstGeom>
          <a:gradFill flip="none" rotWithShape="1">
            <a:gsLst>
              <a:gs pos="16000">
                <a:srgbClr val="FF8383"/>
              </a:gs>
              <a:gs pos="46000">
                <a:schemeClr val="bg1">
                  <a:lumMod val="85000"/>
                </a:schemeClr>
              </a:gs>
              <a:gs pos="67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T</a:t>
            </a:r>
            <a:r>
              <a:rPr lang="en-US" sz="2500" b="1" baseline="-25000" dirty="0">
                <a:solidFill>
                  <a:schemeClr val="tx1"/>
                </a:solidFill>
              </a:rPr>
              <a:t>eff</a:t>
            </a:r>
          </a:p>
        </p:txBody>
      </p:sp>
      <p:sp>
        <p:nvSpPr>
          <p:cNvPr id="123" name="Oval 122"/>
          <p:cNvSpPr/>
          <p:nvPr/>
        </p:nvSpPr>
        <p:spPr>
          <a:xfrm>
            <a:off x="4997454" y="2718620"/>
            <a:ext cx="873144" cy="802465"/>
          </a:xfrm>
          <a:prstGeom prst="ellipse">
            <a:avLst/>
          </a:prstGeom>
          <a:gradFill flip="none" rotWithShape="1">
            <a:gsLst>
              <a:gs pos="16000">
                <a:srgbClr val="FF8383"/>
              </a:gs>
              <a:gs pos="46000">
                <a:schemeClr val="bg1">
                  <a:lumMod val="85000"/>
                </a:schemeClr>
              </a:gs>
              <a:gs pos="67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T</a:t>
            </a:r>
            <a:r>
              <a:rPr lang="en-US" sz="2500" b="1" baseline="-25000" dirty="0">
                <a:solidFill>
                  <a:schemeClr val="tx1"/>
                </a:solidFill>
              </a:rPr>
              <a:t>eff</a:t>
            </a:r>
          </a:p>
        </p:txBody>
      </p:sp>
      <p:sp>
        <p:nvSpPr>
          <p:cNvPr id="125" name="Oval 124"/>
          <p:cNvSpPr/>
          <p:nvPr/>
        </p:nvSpPr>
        <p:spPr>
          <a:xfrm>
            <a:off x="3904212" y="3655458"/>
            <a:ext cx="873144" cy="802465"/>
          </a:xfrm>
          <a:prstGeom prst="ellipse">
            <a:avLst/>
          </a:prstGeom>
          <a:gradFill flip="none" rotWithShape="1">
            <a:gsLst>
              <a:gs pos="16000">
                <a:srgbClr val="FF8383"/>
              </a:gs>
              <a:gs pos="46000">
                <a:schemeClr val="bg1">
                  <a:lumMod val="85000"/>
                </a:schemeClr>
              </a:gs>
              <a:gs pos="67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T</a:t>
            </a:r>
            <a:r>
              <a:rPr lang="en-US" sz="2500" b="1" baseline="-25000" dirty="0">
                <a:solidFill>
                  <a:schemeClr val="tx1"/>
                </a:solidFill>
              </a:rPr>
              <a:t>eff</a:t>
            </a:r>
          </a:p>
        </p:txBody>
      </p:sp>
      <p:sp>
        <p:nvSpPr>
          <p:cNvPr id="126" name="Oval 125"/>
          <p:cNvSpPr/>
          <p:nvPr/>
        </p:nvSpPr>
        <p:spPr>
          <a:xfrm>
            <a:off x="4419170" y="4072234"/>
            <a:ext cx="873144" cy="802465"/>
          </a:xfrm>
          <a:prstGeom prst="ellipse">
            <a:avLst/>
          </a:prstGeom>
          <a:gradFill flip="none" rotWithShape="1">
            <a:gsLst>
              <a:gs pos="16000">
                <a:srgbClr val="FF8383"/>
              </a:gs>
              <a:gs pos="46000">
                <a:schemeClr val="bg1">
                  <a:lumMod val="85000"/>
                </a:schemeClr>
              </a:gs>
              <a:gs pos="67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T</a:t>
            </a:r>
            <a:r>
              <a:rPr lang="en-US" sz="2500" b="1" baseline="-25000" dirty="0">
                <a:solidFill>
                  <a:schemeClr val="tx1"/>
                </a:solidFill>
              </a:rPr>
              <a:t>eff</a:t>
            </a:r>
          </a:p>
        </p:txBody>
      </p:sp>
      <p:sp>
        <p:nvSpPr>
          <p:cNvPr id="62" name="Oval 61"/>
          <p:cNvSpPr/>
          <p:nvPr/>
        </p:nvSpPr>
        <p:spPr>
          <a:xfrm>
            <a:off x="4473064" y="3465246"/>
            <a:ext cx="873144" cy="802465"/>
          </a:xfrm>
          <a:prstGeom prst="ellipse">
            <a:avLst/>
          </a:prstGeom>
          <a:gradFill flip="none" rotWithShape="1">
            <a:gsLst>
              <a:gs pos="16000">
                <a:srgbClr val="FF8383"/>
              </a:gs>
              <a:gs pos="46000">
                <a:schemeClr val="bg1">
                  <a:lumMod val="85000"/>
                </a:schemeClr>
              </a:gs>
              <a:gs pos="67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T</a:t>
            </a:r>
            <a:r>
              <a:rPr lang="en-US" sz="2500" b="1" baseline="-25000" dirty="0">
                <a:solidFill>
                  <a:schemeClr val="tx1"/>
                </a:solidFill>
              </a:rPr>
              <a:t>eff</a:t>
            </a:r>
          </a:p>
        </p:txBody>
      </p:sp>
      <p:sp>
        <p:nvSpPr>
          <p:cNvPr id="127" name="Oval 126"/>
          <p:cNvSpPr/>
          <p:nvPr/>
        </p:nvSpPr>
        <p:spPr>
          <a:xfrm>
            <a:off x="4401161" y="2732618"/>
            <a:ext cx="873144" cy="802465"/>
          </a:xfrm>
          <a:prstGeom prst="ellipse">
            <a:avLst/>
          </a:prstGeom>
          <a:gradFill flip="none" rotWithShape="1">
            <a:gsLst>
              <a:gs pos="16000">
                <a:srgbClr val="FF8383"/>
              </a:gs>
              <a:gs pos="46000">
                <a:schemeClr val="bg1">
                  <a:lumMod val="85000"/>
                </a:schemeClr>
              </a:gs>
              <a:gs pos="67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T</a:t>
            </a:r>
            <a:r>
              <a:rPr lang="en-US" sz="2500" b="1" baseline="-25000" dirty="0">
                <a:solidFill>
                  <a:schemeClr val="tx1"/>
                </a:solidFill>
              </a:rPr>
              <a:t>eff</a:t>
            </a:r>
          </a:p>
        </p:txBody>
      </p:sp>
      <p:sp>
        <p:nvSpPr>
          <p:cNvPr id="128" name="Oval 127"/>
          <p:cNvSpPr/>
          <p:nvPr/>
        </p:nvSpPr>
        <p:spPr>
          <a:xfrm>
            <a:off x="4981539" y="3149394"/>
            <a:ext cx="873144" cy="802465"/>
          </a:xfrm>
          <a:prstGeom prst="ellipse">
            <a:avLst/>
          </a:prstGeom>
          <a:gradFill flip="none" rotWithShape="1">
            <a:gsLst>
              <a:gs pos="16000">
                <a:srgbClr val="FF8383"/>
              </a:gs>
              <a:gs pos="46000">
                <a:schemeClr val="bg1">
                  <a:lumMod val="85000"/>
                </a:schemeClr>
              </a:gs>
              <a:gs pos="67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T</a:t>
            </a:r>
            <a:r>
              <a:rPr lang="en-US" sz="2500" b="1" baseline="-25000" dirty="0">
                <a:solidFill>
                  <a:schemeClr val="tx1"/>
                </a:solidFill>
              </a:rPr>
              <a:t>eff</a:t>
            </a:r>
          </a:p>
        </p:txBody>
      </p:sp>
      <p:sp>
        <p:nvSpPr>
          <p:cNvPr id="132" name="Oval 131"/>
          <p:cNvSpPr/>
          <p:nvPr/>
        </p:nvSpPr>
        <p:spPr>
          <a:xfrm>
            <a:off x="8362190" y="3394713"/>
            <a:ext cx="884980" cy="815796"/>
          </a:xfrm>
          <a:prstGeom prst="ellipse">
            <a:avLst/>
          </a:prstGeom>
          <a:gradFill flip="none" rotWithShape="1">
            <a:gsLst>
              <a:gs pos="84000">
                <a:schemeClr val="accent1">
                  <a:lumMod val="40000"/>
                  <a:lumOff val="60000"/>
                </a:schemeClr>
              </a:gs>
              <a:gs pos="16000">
                <a:schemeClr val="accent1">
                  <a:lumMod val="40000"/>
                  <a:lumOff val="60000"/>
                </a:schemeClr>
              </a:gs>
              <a:gs pos="46000">
                <a:schemeClr val="bg1">
                  <a:lumMod val="85000"/>
                </a:schemeClr>
              </a:gs>
              <a:gs pos="84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T</a:t>
            </a:r>
            <a:r>
              <a:rPr lang="en-US" sz="2500" b="1" baseline="-25000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99879" y="1954660"/>
            <a:ext cx="12089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Naïve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299864" y="2120439"/>
            <a:ext cx="1195616" cy="1792966"/>
            <a:chOff x="299864" y="2120439"/>
            <a:chExt cx="1195616" cy="1792966"/>
          </a:xfrm>
        </p:grpSpPr>
        <p:grpSp>
          <p:nvGrpSpPr>
            <p:cNvPr id="5" name="Group 4"/>
            <p:cNvGrpSpPr/>
            <p:nvPr/>
          </p:nvGrpSpPr>
          <p:grpSpPr>
            <a:xfrm rot="572222">
              <a:off x="299864" y="2120439"/>
              <a:ext cx="1146376" cy="1062367"/>
              <a:chOff x="1362351" y="1649539"/>
              <a:chExt cx="1253517" cy="1034570"/>
            </a:xfrm>
          </p:grpSpPr>
          <p:sp>
            <p:nvSpPr>
              <p:cNvPr id="38" name="Freeform 76"/>
              <p:cNvSpPr>
                <a:spLocks/>
              </p:cNvSpPr>
              <p:nvPr/>
            </p:nvSpPr>
            <p:spPr bwMode="auto">
              <a:xfrm rot="19054357">
                <a:off x="1362351" y="1649539"/>
                <a:ext cx="1216153" cy="1034570"/>
              </a:xfrm>
              <a:custGeom>
                <a:avLst/>
                <a:gdLst>
                  <a:gd name="T0" fmla="*/ 223 w 1048"/>
                  <a:gd name="T1" fmla="*/ 305 h 832"/>
                  <a:gd name="T2" fmla="*/ 101 w 1048"/>
                  <a:gd name="T3" fmla="*/ 138 h 832"/>
                  <a:gd name="T4" fmla="*/ 253 w 1048"/>
                  <a:gd name="T5" fmla="*/ 222 h 832"/>
                  <a:gd name="T6" fmla="*/ 253 w 1048"/>
                  <a:gd name="T7" fmla="*/ 0 h 832"/>
                  <a:gd name="T8" fmla="*/ 345 w 1048"/>
                  <a:gd name="T9" fmla="*/ 222 h 832"/>
                  <a:gd name="T10" fmla="*/ 558 w 1048"/>
                  <a:gd name="T11" fmla="*/ 55 h 832"/>
                  <a:gd name="T12" fmla="*/ 497 w 1048"/>
                  <a:gd name="T13" fmla="*/ 277 h 832"/>
                  <a:gd name="T14" fmla="*/ 649 w 1048"/>
                  <a:gd name="T15" fmla="*/ 360 h 832"/>
                  <a:gd name="T16" fmla="*/ 405 w 1048"/>
                  <a:gd name="T17" fmla="*/ 360 h 832"/>
                  <a:gd name="T18" fmla="*/ 284 w 1048"/>
                  <a:gd name="T19" fmla="*/ 443 h 832"/>
                  <a:gd name="T20" fmla="*/ 253 w 1048"/>
                  <a:gd name="T21" fmla="*/ 360 h 832"/>
                  <a:gd name="T22" fmla="*/ 10 w 1048"/>
                  <a:gd name="T23" fmla="*/ 471 h 832"/>
                  <a:gd name="T24" fmla="*/ 223 w 1048"/>
                  <a:gd name="T25" fmla="*/ 305 h 8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8" h="832">
                    <a:moveTo>
                      <a:pt x="352" y="528"/>
                    </a:moveTo>
                    <a:cubicBezTo>
                      <a:pt x="376" y="432"/>
                      <a:pt x="152" y="264"/>
                      <a:pt x="160" y="240"/>
                    </a:cubicBezTo>
                    <a:cubicBezTo>
                      <a:pt x="168" y="216"/>
                      <a:pt x="360" y="424"/>
                      <a:pt x="400" y="384"/>
                    </a:cubicBezTo>
                    <a:cubicBezTo>
                      <a:pt x="440" y="344"/>
                      <a:pt x="376" y="0"/>
                      <a:pt x="400" y="0"/>
                    </a:cubicBezTo>
                    <a:cubicBezTo>
                      <a:pt x="424" y="0"/>
                      <a:pt x="464" y="368"/>
                      <a:pt x="544" y="384"/>
                    </a:cubicBezTo>
                    <a:cubicBezTo>
                      <a:pt x="624" y="400"/>
                      <a:pt x="840" y="80"/>
                      <a:pt x="880" y="96"/>
                    </a:cubicBezTo>
                    <a:cubicBezTo>
                      <a:pt x="920" y="112"/>
                      <a:pt x="760" y="392"/>
                      <a:pt x="784" y="480"/>
                    </a:cubicBezTo>
                    <a:cubicBezTo>
                      <a:pt x="808" y="568"/>
                      <a:pt x="1048" y="600"/>
                      <a:pt x="1024" y="624"/>
                    </a:cubicBezTo>
                    <a:cubicBezTo>
                      <a:pt x="1000" y="648"/>
                      <a:pt x="736" y="600"/>
                      <a:pt x="640" y="624"/>
                    </a:cubicBezTo>
                    <a:cubicBezTo>
                      <a:pt x="544" y="648"/>
                      <a:pt x="488" y="768"/>
                      <a:pt x="448" y="768"/>
                    </a:cubicBezTo>
                    <a:cubicBezTo>
                      <a:pt x="408" y="768"/>
                      <a:pt x="472" y="616"/>
                      <a:pt x="400" y="624"/>
                    </a:cubicBezTo>
                    <a:cubicBezTo>
                      <a:pt x="328" y="632"/>
                      <a:pt x="32" y="832"/>
                      <a:pt x="16" y="816"/>
                    </a:cubicBezTo>
                    <a:cubicBezTo>
                      <a:pt x="0" y="800"/>
                      <a:pt x="328" y="624"/>
                      <a:pt x="352" y="528"/>
                    </a:cubicBezTo>
                    <a:close/>
                  </a:path>
                </a:pathLst>
              </a:custGeom>
              <a:solidFill>
                <a:srgbClr val="D7AE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grpSp>
            <p:nvGrpSpPr>
              <p:cNvPr id="17" name="Group 16"/>
              <p:cNvGrpSpPr/>
              <p:nvPr/>
            </p:nvGrpSpPr>
            <p:grpSpPr>
              <a:xfrm rot="13441863">
                <a:off x="2019920" y="2283390"/>
                <a:ext cx="595948" cy="295517"/>
                <a:chOff x="3645350" y="2371864"/>
                <a:chExt cx="595948" cy="295517"/>
              </a:xfrm>
            </p:grpSpPr>
            <p:grpSp>
              <p:nvGrpSpPr>
                <p:cNvPr id="14" name="Group 13"/>
                <p:cNvGrpSpPr/>
                <p:nvPr/>
              </p:nvGrpSpPr>
              <p:grpSpPr>
                <a:xfrm>
                  <a:off x="3714101" y="2496807"/>
                  <a:ext cx="527197" cy="82032"/>
                  <a:chOff x="3714101" y="2496807"/>
                  <a:chExt cx="527197" cy="82032"/>
                </a:xfrm>
              </p:grpSpPr>
              <p:cxnSp>
                <p:nvCxnSpPr>
                  <p:cNvPr id="42" name="Straight Connector 41"/>
                  <p:cNvCxnSpPr/>
                  <p:nvPr/>
                </p:nvCxnSpPr>
                <p:spPr>
                  <a:xfrm rot="5400000" flipV="1">
                    <a:off x="3977699" y="2233209"/>
                    <a:ext cx="1" cy="527197"/>
                  </a:xfrm>
                  <a:prstGeom prst="line">
                    <a:avLst/>
                  </a:prstGeom>
                  <a:ln w="508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/>
                  <p:cNvCxnSpPr/>
                  <p:nvPr/>
                </p:nvCxnSpPr>
                <p:spPr>
                  <a:xfrm rot="5400000" flipV="1">
                    <a:off x="3901902" y="2415472"/>
                    <a:ext cx="0" cy="326733"/>
                  </a:xfrm>
                  <a:prstGeom prst="line">
                    <a:avLst/>
                  </a:prstGeom>
                  <a:ln w="508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4" name="Freeform 43"/>
                <p:cNvSpPr/>
                <p:nvPr/>
              </p:nvSpPr>
              <p:spPr>
                <a:xfrm>
                  <a:off x="3645350" y="2371864"/>
                  <a:ext cx="102267" cy="295517"/>
                </a:xfrm>
                <a:custGeom>
                  <a:avLst/>
                  <a:gdLst>
                    <a:gd name="connsiteX0" fmla="*/ 185408 w 185408"/>
                    <a:gd name="connsiteY0" fmla="*/ 0 h 400314"/>
                    <a:gd name="connsiteX1" fmla="*/ 29496 w 185408"/>
                    <a:gd name="connsiteY1" fmla="*/ 75849 h 400314"/>
                    <a:gd name="connsiteX2" fmla="*/ 96917 w 185408"/>
                    <a:gd name="connsiteY2" fmla="*/ 227547 h 400314"/>
                    <a:gd name="connsiteX3" fmla="*/ 92704 w 185408"/>
                    <a:gd name="connsiteY3" fmla="*/ 341320 h 400314"/>
                    <a:gd name="connsiteX4" fmla="*/ 0 w 185408"/>
                    <a:gd name="connsiteY4" fmla="*/ 400314 h 400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5408" h="400314">
                      <a:moveTo>
                        <a:pt x="185408" y="0"/>
                      </a:moveTo>
                      <a:cubicBezTo>
                        <a:pt x="114826" y="18962"/>
                        <a:pt x="44244" y="37925"/>
                        <a:pt x="29496" y="75849"/>
                      </a:cubicBezTo>
                      <a:cubicBezTo>
                        <a:pt x="14748" y="113773"/>
                        <a:pt x="86382" y="183302"/>
                        <a:pt x="96917" y="227547"/>
                      </a:cubicBezTo>
                      <a:cubicBezTo>
                        <a:pt x="107452" y="271792"/>
                        <a:pt x="108857" y="312526"/>
                        <a:pt x="92704" y="341320"/>
                      </a:cubicBezTo>
                      <a:cubicBezTo>
                        <a:pt x="76551" y="370114"/>
                        <a:pt x="38275" y="385214"/>
                        <a:pt x="0" y="400314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57" name="Straight Connector 56"/>
            <p:cNvCxnSpPr/>
            <p:nvPr/>
          </p:nvCxnSpPr>
          <p:spPr>
            <a:xfrm flipH="1" flipV="1">
              <a:off x="1263012" y="3200411"/>
              <a:ext cx="180270" cy="25254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 rot="16021341">
              <a:off x="696744" y="3113392"/>
              <a:ext cx="657658" cy="417923"/>
              <a:chOff x="442222" y="1020024"/>
              <a:chExt cx="657658" cy="417923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5400000" flipH="1" flipV="1">
                <a:off x="497810" y="1104829"/>
                <a:ext cx="277530" cy="38870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5400000" flipH="1" flipV="1">
                <a:off x="703424" y="961563"/>
                <a:ext cx="337996" cy="45491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6" name="Group 105"/>
            <p:cNvGrpSpPr/>
            <p:nvPr/>
          </p:nvGrpSpPr>
          <p:grpSpPr>
            <a:xfrm rot="13443138">
              <a:off x="540915" y="3515166"/>
              <a:ext cx="533103" cy="398239"/>
              <a:chOff x="2143624" y="3989723"/>
              <a:chExt cx="838059" cy="584663"/>
            </a:xfrm>
          </p:grpSpPr>
          <p:sp>
            <p:nvSpPr>
              <p:cNvPr id="107" name="Oval 106"/>
              <p:cNvSpPr/>
              <p:nvPr/>
            </p:nvSpPr>
            <p:spPr>
              <a:xfrm>
                <a:off x="2567568" y="4189902"/>
                <a:ext cx="155765" cy="170482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2403242" y="3989723"/>
                <a:ext cx="155765" cy="170482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2774528" y="4260080"/>
                <a:ext cx="155765" cy="170482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2383477" y="4268526"/>
                <a:ext cx="155765" cy="170482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2598733" y="3989723"/>
                <a:ext cx="155765" cy="170482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2559007" y="4403904"/>
                <a:ext cx="155765" cy="170482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2825918" y="4060133"/>
                <a:ext cx="155765" cy="170482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2143624" y="4086464"/>
                <a:ext cx="155765" cy="170482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33" name="Straight Connector 132"/>
            <p:cNvCxnSpPr/>
            <p:nvPr/>
          </p:nvCxnSpPr>
          <p:spPr>
            <a:xfrm flipH="1" flipV="1">
              <a:off x="1315210" y="3165341"/>
              <a:ext cx="180270" cy="25254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4549444" y="5008691"/>
            <a:ext cx="3381506" cy="1635300"/>
            <a:chOff x="4549444" y="5008691"/>
            <a:chExt cx="3381506" cy="1635300"/>
          </a:xfrm>
        </p:grpSpPr>
        <p:cxnSp>
          <p:nvCxnSpPr>
            <p:cNvPr id="134" name="Straight Arrow Connector 133"/>
            <p:cNvCxnSpPr/>
            <p:nvPr/>
          </p:nvCxnSpPr>
          <p:spPr>
            <a:xfrm>
              <a:off x="4967732" y="5008691"/>
              <a:ext cx="7906" cy="698843"/>
            </a:xfrm>
            <a:prstGeom prst="straightConnector1">
              <a:avLst/>
            </a:prstGeom>
            <a:ln w="793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Oval 135"/>
            <p:cNvSpPr/>
            <p:nvPr/>
          </p:nvSpPr>
          <p:spPr>
            <a:xfrm>
              <a:off x="4549444" y="5841526"/>
              <a:ext cx="873144" cy="802465"/>
            </a:xfrm>
            <a:prstGeom prst="ellipse">
              <a:avLst/>
            </a:prstGeom>
            <a:pattFill prst="narVert">
              <a:fgClr>
                <a:schemeClr val="tx1"/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b="1" dirty="0">
                <a:solidFill>
                  <a:schemeClr val="tx1"/>
                </a:solidFill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5434025" y="5781676"/>
              <a:ext cx="24969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/>
                <a:t>terminally </a:t>
              </a:r>
            </a:p>
            <a:p>
              <a:r>
                <a:rPr lang="en-US" sz="2400" i="1" dirty="0"/>
                <a:t>differentiate, die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9376036" y="2953951"/>
            <a:ext cx="20910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• long-lived</a:t>
            </a:r>
          </a:p>
          <a:p>
            <a:r>
              <a:rPr lang="en-US" sz="2000" dirty="0"/>
              <a:t>• self-renew</a:t>
            </a:r>
          </a:p>
          <a:p>
            <a:r>
              <a:rPr lang="en-US" sz="2000" dirty="0"/>
              <a:t>• rapid 2° recall     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6512006" y="2674203"/>
            <a:ext cx="1137299" cy="981255"/>
            <a:chOff x="6512006" y="2674203"/>
            <a:chExt cx="1137299" cy="981255"/>
          </a:xfrm>
        </p:grpSpPr>
        <p:cxnSp>
          <p:nvCxnSpPr>
            <p:cNvPr id="121" name="Straight Arrow Connector 120"/>
            <p:cNvCxnSpPr/>
            <p:nvPr/>
          </p:nvCxnSpPr>
          <p:spPr>
            <a:xfrm>
              <a:off x="6531625" y="3655458"/>
              <a:ext cx="1098060" cy="0"/>
            </a:xfrm>
            <a:prstGeom prst="straightConnector1">
              <a:avLst/>
            </a:prstGeom>
            <a:ln w="793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TextBox 140"/>
            <p:cNvSpPr txBox="1"/>
            <p:nvPr/>
          </p:nvSpPr>
          <p:spPr>
            <a:xfrm>
              <a:off x="6512006" y="2674203"/>
              <a:ext cx="113729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i="1" dirty="0"/>
                <a:t>antigen</a:t>
              </a:r>
            </a:p>
            <a:p>
              <a:pPr algn="ctr"/>
              <a:r>
                <a:rPr lang="en-US" sz="2400" i="1" dirty="0"/>
                <a:t>cleared</a:t>
              </a:r>
            </a:p>
          </p:txBody>
        </p:sp>
      </p:grpSp>
      <p:sp>
        <p:nvSpPr>
          <p:cNvPr id="144" name="TextBox 143"/>
          <p:cNvSpPr txBox="1"/>
          <p:nvPr/>
        </p:nvSpPr>
        <p:spPr>
          <a:xfrm>
            <a:off x="4381070" y="1937967"/>
            <a:ext cx="14262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Effector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7904696" y="1954660"/>
            <a:ext cx="15551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Memory</a:t>
            </a:r>
          </a:p>
        </p:txBody>
      </p:sp>
      <p:sp>
        <p:nvSpPr>
          <p:cNvPr id="131" name="Oval 130"/>
          <p:cNvSpPr/>
          <p:nvPr/>
        </p:nvSpPr>
        <p:spPr>
          <a:xfrm>
            <a:off x="8232217" y="2861200"/>
            <a:ext cx="884980" cy="815796"/>
          </a:xfrm>
          <a:prstGeom prst="ellipse">
            <a:avLst/>
          </a:prstGeom>
          <a:gradFill flip="none" rotWithShape="1">
            <a:gsLst>
              <a:gs pos="84000">
                <a:schemeClr val="accent1">
                  <a:lumMod val="40000"/>
                  <a:lumOff val="60000"/>
                </a:schemeClr>
              </a:gs>
              <a:gs pos="16000">
                <a:schemeClr val="accent1">
                  <a:lumMod val="40000"/>
                  <a:lumOff val="60000"/>
                </a:schemeClr>
              </a:gs>
              <a:gs pos="46000">
                <a:schemeClr val="bg1">
                  <a:lumMod val="85000"/>
                </a:schemeClr>
              </a:gs>
              <a:gs pos="84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T</a:t>
            </a:r>
            <a:r>
              <a:rPr lang="en-US" sz="2500" b="1" baseline="-25000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CF46EC-646D-013F-0F66-46F9347A4CF0}"/>
              </a:ext>
            </a:extLst>
          </p:cNvPr>
          <p:cNvSpPr txBox="1">
            <a:spLocks/>
          </p:cNvSpPr>
          <p:nvPr/>
        </p:nvSpPr>
        <p:spPr>
          <a:xfrm>
            <a:off x="214314" y="196749"/>
            <a:ext cx="11758612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000090"/>
                </a:solidFill>
                <a:cs typeface="Calibri Light" panose="020F0302020204030204" pitchFamily="34" charset="0"/>
              </a:rPr>
              <a:t>Antigen-specific CD8+ T cells provide potent antiviral defense during and after acute infection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1E294C-874E-1993-56AB-5768C88B7D98}"/>
              </a:ext>
            </a:extLst>
          </p:cNvPr>
          <p:cNvCxnSpPr>
            <a:cxnSpLocks/>
          </p:cNvCxnSpPr>
          <p:nvPr/>
        </p:nvCxnSpPr>
        <p:spPr>
          <a:xfrm>
            <a:off x="414338" y="1433564"/>
            <a:ext cx="11415712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539A532-75FD-78E6-4ADF-4A20D8A5ADCF}"/>
              </a:ext>
            </a:extLst>
          </p:cNvPr>
          <p:cNvCxnSpPr>
            <a:cxnSpLocks/>
          </p:cNvCxnSpPr>
          <p:nvPr/>
        </p:nvCxnSpPr>
        <p:spPr>
          <a:xfrm>
            <a:off x="5872702" y="450881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B7E0994F-5BCF-6D88-E942-7680E5D20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259" y="4603036"/>
            <a:ext cx="869950" cy="75141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B6A497E-C313-278D-4071-60B84189A637}"/>
              </a:ext>
            </a:extLst>
          </p:cNvPr>
          <p:cNvSpPr txBox="1"/>
          <p:nvPr/>
        </p:nvSpPr>
        <p:spPr>
          <a:xfrm>
            <a:off x="1379102" y="4807218"/>
            <a:ext cx="24969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/>
              <a:t>+LCMV-Arm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40E0833-8012-577B-52F3-08FD0BDD5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886" y="5397315"/>
            <a:ext cx="334433" cy="8079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325B672-ACB5-B541-6A2C-784B613EFCE3}"/>
              </a:ext>
            </a:extLst>
          </p:cNvPr>
          <p:cNvSpPr txBox="1"/>
          <p:nvPr/>
        </p:nvSpPr>
        <p:spPr>
          <a:xfrm>
            <a:off x="1379102" y="5528924"/>
            <a:ext cx="2496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/>
              <a:t>YFV vaccine</a:t>
            </a:r>
          </a:p>
          <a:p>
            <a:r>
              <a:rPr lang="en-US" sz="2200" i="1" dirty="0"/>
              <a:t>SARS-CoV-2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A8F3DCD-B1FD-3D7B-B82F-FF9D620B5A18}"/>
              </a:ext>
            </a:extLst>
          </p:cNvPr>
          <p:cNvCxnSpPr/>
          <p:nvPr/>
        </p:nvCxnSpPr>
        <p:spPr>
          <a:xfrm>
            <a:off x="2369933" y="3682401"/>
            <a:ext cx="1098060" cy="0"/>
          </a:xfrm>
          <a:prstGeom prst="straightConnector1">
            <a:avLst/>
          </a:prstGeom>
          <a:ln w="793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6FB5BC3-FC3B-AB01-5A34-D9B98C316A4D}"/>
              </a:ext>
            </a:extLst>
          </p:cNvPr>
          <p:cNvGrpSpPr/>
          <p:nvPr/>
        </p:nvGrpSpPr>
        <p:grpSpPr>
          <a:xfrm rot="1268476">
            <a:off x="5212034" y="4007361"/>
            <a:ext cx="2496932" cy="1278081"/>
            <a:chOff x="4828532" y="1893718"/>
            <a:chExt cx="2496932" cy="127808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2EFD99A-0073-BA5E-570E-F1F83C14D111}"/>
                </a:ext>
              </a:extLst>
            </p:cNvPr>
            <p:cNvSpPr/>
            <p:nvPr/>
          </p:nvSpPr>
          <p:spPr>
            <a:xfrm>
              <a:off x="6244926" y="1908542"/>
              <a:ext cx="1080538" cy="1023553"/>
            </a:xfrm>
            <a:prstGeom prst="ellipse">
              <a:avLst/>
            </a:prstGeom>
            <a:gradFill flip="none" rotWithShape="1">
              <a:gsLst>
                <a:gs pos="84000">
                  <a:srgbClr val="FFC000"/>
                </a:gs>
                <a:gs pos="16000">
                  <a:srgbClr val="FFC000"/>
                </a:gs>
                <a:gs pos="46000">
                  <a:schemeClr val="bg1">
                    <a:lumMod val="85000"/>
                  </a:schemeClr>
                </a:gs>
                <a:gs pos="84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9725C57-B5D5-41BE-A416-10D07FEFDCF6}"/>
                </a:ext>
              </a:extLst>
            </p:cNvPr>
            <p:cNvSpPr/>
            <p:nvPr/>
          </p:nvSpPr>
          <p:spPr>
            <a:xfrm rot="19331080">
              <a:off x="6628636" y="2560293"/>
              <a:ext cx="415425" cy="133635"/>
            </a:xfrm>
            <a:custGeom>
              <a:avLst/>
              <a:gdLst>
                <a:gd name="connsiteX0" fmla="*/ 0 w 415425"/>
                <a:gd name="connsiteY0" fmla="*/ 122836 h 133635"/>
                <a:gd name="connsiteX1" fmla="*/ 20433 w 415425"/>
                <a:gd name="connsiteY1" fmla="*/ 35993 h 133635"/>
                <a:gd name="connsiteX2" fmla="*/ 86842 w 415425"/>
                <a:gd name="connsiteY2" fmla="*/ 30885 h 133635"/>
                <a:gd name="connsiteX3" fmla="*/ 86842 w 415425"/>
                <a:gd name="connsiteY3" fmla="*/ 92185 h 133635"/>
                <a:gd name="connsiteX4" fmla="*/ 102167 w 415425"/>
                <a:gd name="connsiteY4" fmla="*/ 133052 h 133635"/>
                <a:gd name="connsiteX5" fmla="*/ 168576 w 415425"/>
                <a:gd name="connsiteY5" fmla="*/ 112619 h 133635"/>
                <a:gd name="connsiteX6" fmla="*/ 168576 w 415425"/>
                <a:gd name="connsiteY6" fmla="*/ 81969 h 133635"/>
                <a:gd name="connsiteX7" fmla="*/ 168576 w 415425"/>
                <a:gd name="connsiteY7" fmla="*/ 35993 h 133635"/>
                <a:gd name="connsiteX8" fmla="*/ 224768 w 415425"/>
                <a:gd name="connsiteY8" fmla="*/ 20668 h 133635"/>
                <a:gd name="connsiteX9" fmla="*/ 260527 w 415425"/>
                <a:gd name="connsiteY9" fmla="*/ 61535 h 133635"/>
                <a:gd name="connsiteX10" fmla="*/ 260527 w 415425"/>
                <a:gd name="connsiteY10" fmla="*/ 117727 h 133635"/>
                <a:gd name="connsiteX11" fmla="*/ 301394 w 415425"/>
                <a:gd name="connsiteY11" fmla="*/ 133052 h 133635"/>
                <a:gd name="connsiteX12" fmla="*/ 332044 w 415425"/>
                <a:gd name="connsiteY12" fmla="*/ 102402 h 133635"/>
                <a:gd name="connsiteX13" fmla="*/ 332044 w 415425"/>
                <a:gd name="connsiteY13" fmla="*/ 30885 h 133635"/>
                <a:gd name="connsiteX14" fmla="*/ 342261 w 415425"/>
                <a:gd name="connsiteY14" fmla="*/ 234 h 133635"/>
                <a:gd name="connsiteX15" fmla="*/ 408670 w 415425"/>
                <a:gd name="connsiteY15" fmla="*/ 20668 h 133635"/>
                <a:gd name="connsiteX16" fmla="*/ 413778 w 415425"/>
                <a:gd name="connsiteY16" fmla="*/ 87077 h 133635"/>
                <a:gd name="connsiteX17" fmla="*/ 413778 w 415425"/>
                <a:gd name="connsiteY17" fmla="*/ 107510 h 133635"/>
                <a:gd name="connsiteX18" fmla="*/ 413778 w 415425"/>
                <a:gd name="connsiteY18" fmla="*/ 107510 h 133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5425" h="133635">
                  <a:moveTo>
                    <a:pt x="0" y="122836"/>
                  </a:moveTo>
                  <a:cubicBezTo>
                    <a:pt x="2979" y="87077"/>
                    <a:pt x="5959" y="51318"/>
                    <a:pt x="20433" y="35993"/>
                  </a:cubicBezTo>
                  <a:cubicBezTo>
                    <a:pt x="34907" y="20668"/>
                    <a:pt x="75774" y="21520"/>
                    <a:pt x="86842" y="30885"/>
                  </a:cubicBezTo>
                  <a:cubicBezTo>
                    <a:pt x="97910" y="40250"/>
                    <a:pt x="84288" y="75157"/>
                    <a:pt x="86842" y="92185"/>
                  </a:cubicBezTo>
                  <a:cubicBezTo>
                    <a:pt x="89396" y="109213"/>
                    <a:pt x="88545" y="129646"/>
                    <a:pt x="102167" y="133052"/>
                  </a:cubicBezTo>
                  <a:cubicBezTo>
                    <a:pt x="115789" y="136458"/>
                    <a:pt x="157508" y="121133"/>
                    <a:pt x="168576" y="112619"/>
                  </a:cubicBezTo>
                  <a:cubicBezTo>
                    <a:pt x="179644" y="104105"/>
                    <a:pt x="168576" y="81969"/>
                    <a:pt x="168576" y="81969"/>
                  </a:cubicBezTo>
                  <a:cubicBezTo>
                    <a:pt x="168576" y="69198"/>
                    <a:pt x="159211" y="46210"/>
                    <a:pt x="168576" y="35993"/>
                  </a:cubicBezTo>
                  <a:cubicBezTo>
                    <a:pt x="177941" y="25776"/>
                    <a:pt x="209443" y="16411"/>
                    <a:pt x="224768" y="20668"/>
                  </a:cubicBezTo>
                  <a:cubicBezTo>
                    <a:pt x="240093" y="24925"/>
                    <a:pt x="254567" y="45359"/>
                    <a:pt x="260527" y="61535"/>
                  </a:cubicBezTo>
                  <a:cubicBezTo>
                    <a:pt x="266487" y="77711"/>
                    <a:pt x="253716" y="105808"/>
                    <a:pt x="260527" y="117727"/>
                  </a:cubicBezTo>
                  <a:cubicBezTo>
                    <a:pt x="267338" y="129646"/>
                    <a:pt x="289475" y="135606"/>
                    <a:pt x="301394" y="133052"/>
                  </a:cubicBezTo>
                  <a:cubicBezTo>
                    <a:pt x="313313" y="130498"/>
                    <a:pt x="326936" y="119430"/>
                    <a:pt x="332044" y="102402"/>
                  </a:cubicBezTo>
                  <a:cubicBezTo>
                    <a:pt x="337152" y="85374"/>
                    <a:pt x="330341" y="47913"/>
                    <a:pt x="332044" y="30885"/>
                  </a:cubicBezTo>
                  <a:cubicBezTo>
                    <a:pt x="333747" y="13857"/>
                    <a:pt x="329490" y="1937"/>
                    <a:pt x="342261" y="234"/>
                  </a:cubicBezTo>
                  <a:cubicBezTo>
                    <a:pt x="355032" y="-1469"/>
                    <a:pt x="396751" y="6194"/>
                    <a:pt x="408670" y="20668"/>
                  </a:cubicBezTo>
                  <a:cubicBezTo>
                    <a:pt x="420590" y="35142"/>
                    <a:pt x="412927" y="72603"/>
                    <a:pt x="413778" y="87077"/>
                  </a:cubicBezTo>
                  <a:cubicBezTo>
                    <a:pt x="414629" y="101551"/>
                    <a:pt x="413778" y="107510"/>
                    <a:pt x="413778" y="107510"/>
                  </a:cubicBezTo>
                  <a:lnTo>
                    <a:pt x="413778" y="107510"/>
                  </a:lnTo>
                </a:path>
              </a:pathLst>
            </a:cu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1CDFD42-EF3D-6D8B-30E5-A70C31A7ED12}"/>
                </a:ext>
              </a:extLst>
            </p:cNvPr>
            <p:cNvSpPr txBox="1"/>
            <p:nvPr/>
          </p:nvSpPr>
          <p:spPr>
            <a:xfrm>
              <a:off x="4828532" y="1893718"/>
              <a:ext cx="14629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200" dirty="0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DCAB118-015B-657F-9D04-5B553DE6CF38}"/>
                </a:ext>
              </a:extLst>
            </p:cNvPr>
            <p:cNvGrpSpPr/>
            <p:nvPr/>
          </p:nvGrpSpPr>
          <p:grpSpPr>
            <a:xfrm>
              <a:off x="5899724" y="2134157"/>
              <a:ext cx="612001" cy="472614"/>
              <a:chOff x="3629297" y="2325807"/>
              <a:chExt cx="612001" cy="472614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24A70E14-0EDF-FECF-0949-A93E39A758B4}"/>
                  </a:ext>
                </a:extLst>
              </p:cNvPr>
              <p:cNvGrpSpPr/>
              <p:nvPr/>
            </p:nvGrpSpPr>
            <p:grpSpPr>
              <a:xfrm>
                <a:off x="3714101" y="2522933"/>
                <a:ext cx="527197" cy="74065"/>
                <a:chOff x="3714101" y="2522933"/>
                <a:chExt cx="527197" cy="74065"/>
              </a:xfrm>
            </p:grpSpPr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99767AD4-A6F8-8BB2-5C87-5EE290A29E8D}"/>
                    </a:ext>
                  </a:extLst>
                </p:cNvPr>
                <p:cNvCxnSpPr/>
                <p:nvPr/>
              </p:nvCxnSpPr>
              <p:spPr>
                <a:xfrm rot="5400000" flipV="1">
                  <a:off x="3977699" y="2259335"/>
                  <a:ext cx="1" cy="52719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7A0C9332-64D8-DFC3-4638-47137374EFD9}"/>
                    </a:ext>
                  </a:extLst>
                </p:cNvPr>
                <p:cNvCxnSpPr/>
                <p:nvPr/>
              </p:nvCxnSpPr>
              <p:spPr>
                <a:xfrm rot="5400000" flipV="1">
                  <a:off x="3883119" y="2433631"/>
                  <a:ext cx="0" cy="326733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F7A341B2-8D43-0666-DB00-BF7D9E88F631}"/>
                  </a:ext>
                </a:extLst>
              </p:cNvPr>
              <p:cNvSpPr/>
              <p:nvPr/>
            </p:nvSpPr>
            <p:spPr>
              <a:xfrm>
                <a:off x="3629297" y="2325807"/>
                <a:ext cx="163553" cy="472614"/>
              </a:xfrm>
              <a:custGeom>
                <a:avLst/>
                <a:gdLst>
                  <a:gd name="connsiteX0" fmla="*/ 185408 w 185408"/>
                  <a:gd name="connsiteY0" fmla="*/ 0 h 400314"/>
                  <a:gd name="connsiteX1" fmla="*/ 29496 w 185408"/>
                  <a:gd name="connsiteY1" fmla="*/ 75849 h 400314"/>
                  <a:gd name="connsiteX2" fmla="*/ 96917 w 185408"/>
                  <a:gd name="connsiteY2" fmla="*/ 227547 h 400314"/>
                  <a:gd name="connsiteX3" fmla="*/ 92704 w 185408"/>
                  <a:gd name="connsiteY3" fmla="*/ 341320 h 400314"/>
                  <a:gd name="connsiteX4" fmla="*/ 0 w 185408"/>
                  <a:gd name="connsiteY4" fmla="*/ 400314 h 40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5408" h="400314">
                    <a:moveTo>
                      <a:pt x="185408" y="0"/>
                    </a:moveTo>
                    <a:cubicBezTo>
                      <a:pt x="114826" y="18962"/>
                      <a:pt x="44244" y="37925"/>
                      <a:pt x="29496" y="75849"/>
                    </a:cubicBezTo>
                    <a:cubicBezTo>
                      <a:pt x="14748" y="113773"/>
                      <a:pt x="86382" y="183302"/>
                      <a:pt x="96917" y="227547"/>
                    </a:cubicBezTo>
                    <a:cubicBezTo>
                      <a:pt x="107452" y="271792"/>
                      <a:pt x="108857" y="312526"/>
                      <a:pt x="92704" y="341320"/>
                    </a:cubicBezTo>
                    <a:cubicBezTo>
                      <a:pt x="76551" y="370114"/>
                      <a:pt x="38275" y="385214"/>
                      <a:pt x="0" y="400314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B469231-ACAC-FA5D-F4EE-FBA45BB45193}"/>
                </a:ext>
              </a:extLst>
            </p:cNvPr>
            <p:cNvGrpSpPr/>
            <p:nvPr/>
          </p:nvGrpSpPr>
          <p:grpSpPr>
            <a:xfrm>
              <a:off x="5199525" y="2693928"/>
              <a:ext cx="930467" cy="477871"/>
              <a:chOff x="2143624" y="3989723"/>
              <a:chExt cx="1462730" cy="701573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A396A10B-4CDD-84AE-3B3A-B57DC2D23EC6}"/>
                  </a:ext>
                </a:extLst>
              </p:cNvPr>
              <p:cNvSpPr/>
              <p:nvPr/>
            </p:nvSpPr>
            <p:spPr>
              <a:xfrm>
                <a:off x="2567568" y="4189902"/>
                <a:ext cx="155765" cy="17048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9380A4BB-68C1-537A-8053-692D0064592C}"/>
                  </a:ext>
                </a:extLst>
              </p:cNvPr>
              <p:cNvSpPr/>
              <p:nvPr/>
            </p:nvSpPr>
            <p:spPr>
              <a:xfrm>
                <a:off x="2403242" y="3989723"/>
                <a:ext cx="155765" cy="17048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68FBDC97-EC79-6EB5-2843-811C61F6A77D}"/>
                  </a:ext>
                </a:extLst>
              </p:cNvPr>
              <p:cNvSpPr/>
              <p:nvPr/>
            </p:nvSpPr>
            <p:spPr>
              <a:xfrm>
                <a:off x="2774528" y="4260080"/>
                <a:ext cx="155765" cy="17048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F4992BB9-E42D-2CF3-E1C1-3549C3C149A2}"/>
                  </a:ext>
                </a:extLst>
              </p:cNvPr>
              <p:cNvSpPr/>
              <p:nvPr/>
            </p:nvSpPr>
            <p:spPr>
              <a:xfrm>
                <a:off x="2383477" y="4268526"/>
                <a:ext cx="155765" cy="17048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1D122B87-A20B-4905-A169-5412BE2835A6}"/>
                  </a:ext>
                </a:extLst>
              </p:cNvPr>
              <p:cNvSpPr/>
              <p:nvPr/>
            </p:nvSpPr>
            <p:spPr>
              <a:xfrm>
                <a:off x="2598733" y="3989723"/>
                <a:ext cx="155765" cy="17048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B824A66C-84CB-931F-7E40-EC3FE8FC817B}"/>
                  </a:ext>
                </a:extLst>
              </p:cNvPr>
              <p:cNvSpPr/>
              <p:nvPr/>
            </p:nvSpPr>
            <p:spPr>
              <a:xfrm>
                <a:off x="2559007" y="4403904"/>
                <a:ext cx="155765" cy="17048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F822EE5-AE04-270B-AB80-E851DBC07F75}"/>
                  </a:ext>
                </a:extLst>
              </p:cNvPr>
              <p:cNvSpPr/>
              <p:nvPr/>
            </p:nvSpPr>
            <p:spPr>
              <a:xfrm>
                <a:off x="3256519" y="4171705"/>
                <a:ext cx="155765" cy="17048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0F7C06E-82BF-51E5-1CC0-BD01AB53638A}"/>
                  </a:ext>
                </a:extLst>
              </p:cNvPr>
              <p:cNvSpPr/>
              <p:nvPr/>
            </p:nvSpPr>
            <p:spPr>
              <a:xfrm>
                <a:off x="2825918" y="4060133"/>
                <a:ext cx="155765" cy="17048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CC63C172-C84F-E59A-24C6-973D42849323}"/>
                  </a:ext>
                </a:extLst>
              </p:cNvPr>
              <p:cNvSpPr/>
              <p:nvPr/>
            </p:nvSpPr>
            <p:spPr>
              <a:xfrm>
                <a:off x="3066419" y="4233935"/>
                <a:ext cx="155765" cy="17048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08B332F1-5543-813A-C14F-0B17ACF4E54A}"/>
                  </a:ext>
                </a:extLst>
              </p:cNvPr>
              <p:cNvSpPr/>
              <p:nvPr/>
            </p:nvSpPr>
            <p:spPr>
              <a:xfrm>
                <a:off x="2143624" y="4086464"/>
                <a:ext cx="155765" cy="17048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F7D7BB37-B555-7DC8-F498-C1762C2A7022}"/>
                  </a:ext>
                </a:extLst>
              </p:cNvPr>
              <p:cNvSpPr/>
              <p:nvPr/>
            </p:nvSpPr>
            <p:spPr>
              <a:xfrm>
                <a:off x="2913270" y="4423944"/>
                <a:ext cx="155765" cy="17048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36CC159D-FD55-8438-055D-1A75D63097BD}"/>
                  </a:ext>
                </a:extLst>
              </p:cNvPr>
              <p:cNvSpPr/>
              <p:nvPr/>
            </p:nvSpPr>
            <p:spPr>
              <a:xfrm>
                <a:off x="3083113" y="4520814"/>
                <a:ext cx="155765" cy="17048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4649D358-C234-2134-5590-FCF796038FAF}"/>
                  </a:ext>
                </a:extLst>
              </p:cNvPr>
              <p:cNvSpPr/>
              <p:nvPr/>
            </p:nvSpPr>
            <p:spPr>
              <a:xfrm>
                <a:off x="3255572" y="4385707"/>
                <a:ext cx="155765" cy="17048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A604E4A4-ABFD-06B0-06FA-2317C6201436}"/>
                  </a:ext>
                </a:extLst>
              </p:cNvPr>
              <p:cNvSpPr/>
              <p:nvPr/>
            </p:nvSpPr>
            <p:spPr>
              <a:xfrm>
                <a:off x="3450589" y="4233935"/>
                <a:ext cx="155765" cy="17048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9A72C26-4E8B-BB78-0D0D-2467F7CC958B}"/>
                </a:ext>
              </a:extLst>
            </p:cNvPr>
            <p:cNvGrpSpPr/>
            <p:nvPr/>
          </p:nvGrpSpPr>
          <p:grpSpPr>
            <a:xfrm>
              <a:off x="5357130" y="2337268"/>
              <a:ext cx="528516" cy="74066"/>
              <a:chOff x="3802738" y="2500503"/>
              <a:chExt cx="528516" cy="74066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EB4D7DD2-5A22-84BB-9FDB-67272736FF26}"/>
                  </a:ext>
                </a:extLst>
              </p:cNvPr>
              <p:cNvCxnSpPr/>
              <p:nvPr/>
            </p:nvCxnSpPr>
            <p:spPr>
              <a:xfrm rot="5400000" flipV="1">
                <a:off x="4067652" y="2236905"/>
                <a:ext cx="1" cy="527197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ABA4AD4C-6BFB-B173-6799-93BE27E8FE9A}"/>
                  </a:ext>
                </a:extLst>
              </p:cNvPr>
              <p:cNvCxnSpPr/>
              <p:nvPr/>
            </p:nvCxnSpPr>
            <p:spPr>
              <a:xfrm>
                <a:off x="3802738" y="2574569"/>
                <a:ext cx="528516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0B6F09D-AC9B-ED1C-3535-DD47B85EBFFC}"/>
                </a:ext>
              </a:extLst>
            </p:cNvPr>
            <p:cNvSpPr/>
            <p:nvPr/>
          </p:nvSpPr>
          <p:spPr>
            <a:xfrm rot="19331080">
              <a:off x="6608571" y="2124903"/>
              <a:ext cx="415425" cy="133635"/>
            </a:xfrm>
            <a:custGeom>
              <a:avLst/>
              <a:gdLst>
                <a:gd name="connsiteX0" fmla="*/ 0 w 415425"/>
                <a:gd name="connsiteY0" fmla="*/ 122836 h 133635"/>
                <a:gd name="connsiteX1" fmla="*/ 20433 w 415425"/>
                <a:gd name="connsiteY1" fmla="*/ 35993 h 133635"/>
                <a:gd name="connsiteX2" fmla="*/ 86842 w 415425"/>
                <a:gd name="connsiteY2" fmla="*/ 30885 h 133635"/>
                <a:gd name="connsiteX3" fmla="*/ 86842 w 415425"/>
                <a:gd name="connsiteY3" fmla="*/ 92185 h 133635"/>
                <a:gd name="connsiteX4" fmla="*/ 102167 w 415425"/>
                <a:gd name="connsiteY4" fmla="*/ 133052 h 133635"/>
                <a:gd name="connsiteX5" fmla="*/ 168576 w 415425"/>
                <a:gd name="connsiteY5" fmla="*/ 112619 h 133635"/>
                <a:gd name="connsiteX6" fmla="*/ 168576 w 415425"/>
                <a:gd name="connsiteY6" fmla="*/ 81969 h 133635"/>
                <a:gd name="connsiteX7" fmla="*/ 168576 w 415425"/>
                <a:gd name="connsiteY7" fmla="*/ 35993 h 133635"/>
                <a:gd name="connsiteX8" fmla="*/ 224768 w 415425"/>
                <a:gd name="connsiteY8" fmla="*/ 20668 h 133635"/>
                <a:gd name="connsiteX9" fmla="*/ 260527 w 415425"/>
                <a:gd name="connsiteY9" fmla="*/ 61535 h 133635"/>
                <a:gd name="connsiteX10" fmla="*/ 260527 w 415425"/>
                <a:gd name="connsiteY10" fmla="*/ 117727 h 133635"/>
                <a:gd name="connsiteX11" fmla="*/ 301394 w 415425"/>
                <a:gd name="connsiteY11" fmla="*/ 133052 h 133635"/>
                <a:gd name="connsiteX12" fmla="*/ 332044 w 415425"/>
                <a:gd name="connsiteY12" fmla="*/ 102402 h 133635"/>
                <a:gd name="connsiteX13" fmla="*/ 332044 w 415425"/>
                <a:gd name="connsiteY13" fmla="*/ 30885 h 133635"/>
                <a:gd name="connsiteX14" fmla="*/ 342261 w 415425"/>
                <a:gd name="connsiteY14" fmla="*/ 234 h 133635"/>
                <a:gd name="connsiteX15" fmla="*/ 408670 w 415425"/>
                <a:gd name="connsiteY15" fmla="*/ 20668 h 133635"/>
                <a:gd name="connsiteX16" fmla="*/ 413778 w 415425"/>
                <a:gd name="connsiteY16" fmla="*/ 87077 h 133635"/>
                <a:gd name="connsiteX17" fmla="*/ 413778 w 415425"/>
                <a:gd name="connsiteY17" fmla="*/ 107510 h 133635"/>
                <a:gd name="connsiteX18" fmla="*/ 413778 w 415425"/>
                <a:gd name="connsiteY18" fmla="*/ 107510 h 133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5425" h="133635">
                  <a:moveTo>
                    <a:pt x="0" y="122836"/>
                  </a:moveTo>
                  <a:cubicBezTo>
                    <a:pt x="2979" y="87077"/>
                    <a:pt x="5959" y="51318"/>
                    <a:pt x="20433" y="35993"/>
                  </a:cubicBezTo>
                  <a:cubicBezTo>
                    <a:pt x="34907" y="20668"/>
                    <a:pt x="75774" y="21520"/>
                    <a:pt x="86842" y="30885"/>
                  </a:cubicBezTo>
                  <a:cubicBezTo>
                    <a:pt x="97910" y="40250"/>
                    <a:pt x="84288" y="75157"/>
                    <a:pt x="86842" y="92185"/>
                  </a:cubicBezTo>
                  <a:cubicBezTo>
                    <a:pt x="89396" y="109213"/>
                    <a:pt x="88545" y="129646"/>
                    <a:pt x="102167" y="133052"/>
                  </a:cubicBezTo>
                  <a:cubicBezTo>
                    <a:pt x="115789" y="136458"/>
                    <a:pt x="157508" y="121133"/>
                    <a:pt x="168576" y="112619"/>
                  </a:cubicBezTo>
                  <a:cubicBezTo>
                    <a:pt x="179644" y="104105"/>
                    <a:pt x="168576" y="81969"/>
                    <a:pt x="168576" y="81969"/>
                  </a:cubicBezTo>
                  <a:cubicBezTo>
                    <a:pt x="168576" y="69198"/>
                    <a:pt x="159211" y="46210"/>
                    <a:pt x="168576" y="35993"/>
                  </a:cubicBezTo>
                  <a:cubicBezTo>
                    <a:pt x="177941" y="25776"/>
                    <a:pt x="209443" y="16411"/>
                    <a:pt x="224768" y="20668"/>
                  </a:cubicBezTo>
                  <a:cubicBezTo>
                    <a:pt x="240093" y="24925"/>
                    <a:pt x="254567" y="45359"/>
                    <a:pt x="260527" y="61535"/>
                  </a:cubicBezTo>
                  <a:cubicBezTo>
                    <a:pt x="266487" y="77711"/>
                    <a:pt x="253716" y="105808"/>
                    <a:pt x="260527" y="117727"/>
                  </a:cubicBezTo>
                  <a:cubicBezTo>
                    <a:pt x="267338" y="129646"/>
                    <a:pt x="289475" y="135606"/>
                    <a:pt x="301394" y="133052"/>
                  </a:cubicBezTo>
                  <a:cubicBezTo>
                    <a:pt x="313313" y="130498"/>
                    <a:pt x="326936" y="119430"/>
                    <a:pt x="332044" y="102402"/>
                  </a:cubicBezTo>
                  <a:cubicBezTo>
                    <a:pt x="337152" y="85374"/>
                    <a:pt x="330341" y="47913"/>
                    <a:pt x="332044" y="30885"/>
                  </a:cubicBezTo>
                  <a:cubicBezTo>
                    <a:pt x="333747" y="13857"/>
                    <a:pt x="329490" y="1937"/>
                    <a:pt x="342261" y="234"/>
                  </a:cubicBezTo>
                  <a:cubicBezTo>
                    <a:pt x="355032" y="-1469"/>
                    <a:pt x="396751" y="6194"/>
                    <a:pt x="408670" y="20668"/>
                  </a:cubicBezTo>
                  <a:cubicBezTo>
                    <a:pt x="420590" y="35142"/>
                    <a:pt x="412927" y="72603"/>
                    <a:pt x="413778" y="87077"/>
                  </a:cubicBezTo>
                  <a:cubicBezTo>
                    <a:pt x="414629" y="101551"/>
                    <a:pt x="413778" y="107510"/>
                    <a:pt x="413778" y="107510"/>
                  </a:cubicBezTo>
                  <a:lnTo>
                    <a:pt x="413778" y="107510"/>
                  </a:lnTo>
                </a:path>
              </a:pathLst>
            </a:cu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7DD2C118-9702-A560-82D1-5A4EFA623D8A}"/>
              </a:ext>
            </a:extLst>
          </p:cNvPr>
          <p:cNvSpPr txBox="1"/>
          <p:nvPr/>
        </p:nvSpPr>
        <p:spPr>
          <a:xfrm>
            <a:off x="6895627" y="5190323"/>
            <a:ext cx="19082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algn="ctr"/>
            <a:r>
              <a:rPr lang="en-US" i="1" dirty="0">
                <a:ea typeface="Calibri" charset="0"/>
                <a:cs typeface="Calibri" charset="0"/>
              </a:rPr>
              <a:t>virus-infected</a:t>
            </a:r>
          </a:p>
          <a:p>
            <a:pPr lvl="1" algn="ctr"/>
            <a:r>
              <a:rPr lang="en-US" i="1" dirty="0">
                <a:ea typeface="Calibri" charset="0"/>
                <a:cs typeface="Calibri" charset="0"/>
              </a:rPr>
              <a:t>target cell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FD50827C-AB26-EAAC-CFF2-67BDC9035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776" y="4458817"/>
            <a:ext cx="1039068" cy="155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CAC9B1E9-CE05-C324-EFE6-1B1364418CC1}"/>
              </a:ext>
            </a:extLst>
          </p:cNvPr>
          <p:cNvSpPr txBox="1"/>
          <p:nvPr/>
        </p:nvSpPr>
        <p:spPr>
          <a:xfrm>
            <a:off x="10302264" y="6056679"/>
            <a:ext cx="1636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Sue </a:t>
            </a:r>
            <a:r>
              <a:rPr lang="en-US" dirty="0" err="1"/>
              <a:t>Kaech</a:t>
            </a:r>
            <a:r>
              <a:rPr lang="en-US" dirty="0"/>
              <a:t>, PhD</a:t>
            </a:r>
          </a:p>
          <a:p>
            <a:pPr algn="ctr"/>
            <a:r>
              <a:rPr lang="en-US" dirty="0"/>
              <a:t>(PhD advisor)</a:t>
            </a:r>
          </a:p>
        </p:txBody>
      </p:sp>
    </p:spTree>
    <p:extLst>
      <p:ext uri="{BB962C8B-B14F-4D97-AF65-F5344CB8AC3E}">
        <p14:creationId xmlns:p14="http://schemas.microsoft.com/office/powerpoint/2010/main" val="21495629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graph&#10;&#10;Description automatically generated">
            <a:extLst>
              <a:ext uri="{FF2B5EF4-FFF2-40B4-BE49-F238E27FC236}">
                <a16:creationId xmlns:a16="http://schemas.microsoft.com/office/drawing/2014/main" id="{78A495DD-B80D-AE7E-3E32-3A103DC183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0596" b="48546"/>
          <a:stretch/>
        </p:blipFill>
        <p:spPr>
          <a:xfrm>
            <a:off x="6024562" y="1726522"/>
            <a:ext cx="5916432" cy="2673451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0C780FF-35C3-4A89-E15D-8870956CA1E1}"/>
              </a:ext>
            </a:extLst>
          </p:cNvPr>
          <p:cNvSpPr txBox="1">
            <a:spLocks/>
          </p:cNvSpPr>
          <p:nvPr/>
        </p:nvSpPr>
        <p:spPr>
          <a:xfrm>
            <a:off x="361950" y="193271"/>
            <a:ext cx="11758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 err="1">
                <a:solidFill>
                  <a:srgbClr val="000090"/>
                </a:solidFill>
                <a:cs typeface="Calibri Light" panose="020F0302020204030204" pitchFamily="34" charset="0"/>
              </a:rPr>
              <a:t>scTCR</a:t>
            </a:r>
            <a:r>
              <a:rPr lang="en-US" sz="3500" dirty="0">
                <a:solidFill>
                  <a:srgbClr val="000090"/>
                </a:solidFill>
                <a:cs typeface="Calibri Light" panose="020F0302020204030204" pitchFamily="34" charset="0"/>
              </a:rPr>
              <a:t> sequencing identifies some newly-recruited clonotypes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AC72E02-8AA9-426D-1406-8328BAB58F03}"/>
              </a:ext>
            </a:extLst>
          </p:cNvPr>
          <p:cNvCxnSpPr>
            <a:cxnSpLocks/>
          </p:cNvCxnSpPr>
          <p:nvPr/>
        </p:nvCxnSpPr>
        <p:spPr>
          <a:xfrm>
            <a:off x="414338" y="1433564"/>
            <a:ext cx="11415712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49139EF-8D1C-B840-1ECF-C81CC7DDC657}"/>
              </a:ext>
            </a:extLst>
          </p:cNvPr>
          <p:cNvSpPr txBox="1"/>
          <p:nvPr/>
        </p:nvSpPr>
        <p:spPr>
          <a:xfrm>
            <a:off x="6024562" y="634180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i="1" dirty="0"/>
              <a:t>Lily </a:t>
            </a:r>
            <a:r>
              <a:rPr lang="en-US" sz="1400" i="1" dirty="0" err="1"/>
              <a:t>Zemelko</a:t>
            </a:r>
            <a:r>
              <a:rPr lang="en-US" sz="1400" i="1" dirty="0"/>
              <a:t>, </a:t>
            </a:r>
            <a:r>
              <a:rPr lang="en-US" sz="1400" i="1" dirty="0" err="1"/>
              <a:t>Rafa</a:t>
            </a:r>
            <a:r>
              <a:rPr lang="en-US" sz="1400" i="1" dirty="0"/>
              <a:t> </a:t>
            </a:r>
            <a:r>
              <a:rPr lang="en-US" sz="1400" i="1" dirty="0" err="1"/>
              <a:t>Tibúrcio</a:t>
            </a:r>
            <a:r>
              <a:rPr lang="en-US" sz="1400" i="1" dirty="0"/>
              <a:t>, George </a:t>
            </a:r>
            <a:r>
              <a:rPr lang="en-US" sz="1400" i="1" dirty="0" err="1"/>
              <a:t>Gruenhagen</a:t>
            </a:r>
            <a:r>
              <a:rPr lang="en-US" sz="1400" i="1" dirty="0"/>
              <a:t>, Ravi Patel</a:t>
            </a:r>
          </a:p>
          <a:p>
            <a:pPr algn="r"/>
            <a:r>
              <a:rPr lang="en-US" sz="1400" i="1" dirty="0" err="1"/>
              <a:t>Zemelko</a:t>
            </a:r>
            <a:r>
              <a:rPr lang="en-US" sz="1400" i="1" dirty="0"/>
              <a:t>, CROI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FBCF17-D34D-67E6-72C9-6F0C6EBAB07D}"/>
              </a:ext>
            </a:extLst>
          </p:cNvPr>
          <p:cNvSpPr txBox="1"/>
          <p:nvPr/>
        </p:nvSpPr>
        <p:spPr>
          <a:xfrm>
            <a:off x="7333809" y="4502901"/>
            <a:ext cx="447725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i="1" dirty="0"/>
              <a:t>What’s different?</a:t>
            </a:r>
          </a:p>
          <a:p>
            <a:pPr algn="ctr"/>
            <a:endParaRPr lang="en-US" sz="1200" dirty="0"/>
          </a:p>
          <a:p>
            <a:pPr algn="ctr"/>
            <a:r>
              <a:rPr lang="en-US" sz="2200" dirty="0"/>
              <a:t>BL vs Wk14 expansion (%of live cells):</a:t>
            </a:r>
          </a:p>
          <a:p>
            <a:pPr algn="ctr"/>
            <a:r>
              <a:rPr lang="en-US" sz="2200" b="1" dirty="0">
                <a:solidFill>
                  <a:srgbClr val="EFBECB"/>
                </a:solidFill>
              </a:rPr>
              <a:t>Pink</a:t>
            </a:r>
            <a:r>
              <a:rPr lang="en-US" sz="2200" dirty="0"/>
              <a:t> Clonotype = 5.1x ↑</a:t>
            </a:r>
          </a:p>
          <a:p>
            <a:pPr algn="ctr"/>
            <a:r>
              <a:rPr lang="en-US" sz="2200" b="1" dirty="0">
                <a:solidFill>
                  <a:srgbClr val="AB034F"/>
                </a:solidFill>
              </a:rPr>
              <a:t>Red</a:t>
            </a:r>
            <a:r>
              <a:rPr lang="en-US" sz="2200" dirty="0"/>
              <a:t> Clonotype = no expansion</a:t>
            </a:r>
          </a:p>
        </p:txBody>
      </p:sp>
      <p:pic>
        <p:nvPicPr>
          <p:cNvPr id="3" name="Content Placeholder 4" descr="A close-up of a graph&#10;&#10;Description automatically generated">
            <a:extLst>
              <a:ext uri="{FF2B5EF4-FFF2-40B4-BE49-F238E27FC236}">
                <a16:creationId xmlns:a16="http://schemas.microsoft.com/office/drawing/2014/main" id="{331747A0-D40C-1FBF-7B0D-0157DAB606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981" b="48546"/>
          <a:stretch/>
        </p:blipFill>
        <p:spPr>
          <a:xfrm>
            <a:off x="251006" y="2645058"/>
            <a:ext cx="5630880" cy="267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8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graph&#10;&#10;Description automatically generated">
            <a:extLst>
              <a:ext uri="{FF2B5EF4-FFF2-40B4-BE49-F238E27FC236}">
                <a16:creationId xmlns:a16="http://schemas.microsoft.com/office/drawing/2014/main" id="{78A495DD-B80D-AE7E-3E32-3A103DC183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49097" b="48546"/>
          <a:stretch/>
        </p:blipFill>
        <p:spPr>
          <a:xfrm>
            <a:off x="128318" y="3011224"/>
            <a:ext cx="6096000" cy="2673451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0C780FF-35C3-4A89-E15D-8870956CA1E1}"/>
              </a:ext>
            </a:extLst>
          </p:cNvPr>
          <p:cNvSpPr txBox="1">
            <a:spLocks/>
          </p:cNvSpPr>
          <p:nvPr/>
        </p:nvSpPr>
        <p:spPr>
          <a:xfrm>
            <a:off x="361950" y="193271"/>
            <a:ext cx="106785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>
                <a:solidFill>
                  <a:srgbClr val="000090"/>
                </a:solidFill>
                <a:cs typeface="Calibri Light" panose="020F0302020204030204" pitchFamily="34" charset="0"/>
              </a:rPr>
              <a:t>Differential gene expression at BL between clonotypes with high vs low expansion </a:t>
            </a:r>
            <a:r>
              <a:rPr lang="en-US" sz="3500" b="1" u="sng" dirty="0">
                <a:solidFill>
                  <a:srgbClr val="000090"/>
                </a:solidFill>
                <a:cs typeface="Calibri Light" panose="020F0302020204030204" pitchFamily="34" charset="0"/>
              </a:rPr>
              <a:t>capacity</a:t>
            </a:r>
            <a:endParaRPr lang="en-US" sz="3500" b="1" dirty="0">
              <a:solidFill>
                <a:srgbClr val="000090"/>
              </a:solidFill>
              <a:cs typeface="Calibri Light" panose="020F03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9139EF-8D1C-B840-1ECF-C81CC7DDC657}"/>
              </a:ext>
            </a:extLst>
          </p:cNvPr>
          <p:cNvSpPr txBox="1"/>
          <p:nvPr/>
        </p:nvSpPr>
        <p:spPr>
          <a:xfrm>
            <a:off x="108130" y="6356952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/>
              <a:t>Lily </a:t>
            </a:r>
            <a:r>
              <a:rPr lang="en-US" sz="1400" i="1" dirty="0" err="1"/>
              <a:t>Zemelko</a:t>
            </a:r>
            <a:r>
              <a:rPr lang="en-US" sz="1400" i="1" dirty="0"/>
              <a:t>, </a:t>
            </a:r>
            <a:r>
              <a:rPr lang="en-US" sz="1400" i="1" dirty="0" err="1"/>
              <a:t>Rafa</a:t>
            </a:r>
            <a:r>
              <a:rPr lang="en-US" sz="1400" i="1" dirty="0"/>
              <a:t> </a:t>
            </a:r>
            <a:r>
              <a:rPr lang="en-US" sz="1400" i="1" dirty="0" err="1"/>
              <a:t>Tibúrcio</a:t>
            </a:r>
            <a:r>
              <a:rPr lang="en-US" sz="1400" i="1" dirty="0"/>
              <a:t>, George </a:t>
            </a:r>
            <a:r>
              <a:rPr lang="en-US" sz="1400" i="1" dirty="0" err="1"/>
              <a:t>Gruenhagen</a:t>
            </a:r>
            <a:endParaRPr lang="en-US" sz="1400"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1C148F-BC11-E1BD-426E-CC0BA414AA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17"/>
          <a:stretch/>
        </p:blipFill>
        <p:spPr>
          <a:xfrm>
            <a:off x="6730442" y="1533297"/>
            <a:ext cx="5233507" cy="51458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FDAB2D-E9F4-E9AC-3E61-62ED8887AC68}"/>
              </a:ext>
            </a:extLst>
          </p:cNvPr>
          <p:cNvSpPr txBox="1"/>
          <p:nvPr/>
        </p:nvSpPr>
        <p:spPr>
          <a:xfrm>
            <a:off x="9696808" y="1291191"/>
            <a:ext cx="2186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EFBECB"/>
                </a:solidFill>
              </a:rPr>
              <a:t>Up in Pink Clonotype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3683A7-BE40-F1A3-4E55-24305FB6449C}"/>
              </a:ext>
            </a:extLst>
          </p:cNvPr>
          <p:cNvSpPr txBox="1"/>
          <p:nvPr/>
        </p:nvSpPr>
        <p:spPr>
          <a:xfrm>
            <a:off x="7092998" y="1291191"/>
            <a:ext cx="2138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AB034F"/>
                </a:solidFill>
              </a:rPr>
              <a:t>Up in Red Clonotype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B71BDB-8A5B-734B-D749-0F316B24EF93}"/>
              </a:ext>
            </a:extLst>
          </p:cNvPr>
          <p:cNvSpPr txBox="1"/>
          <p:nvPr/>
        </p:nvSpPr>
        <p:spPr>
          <a:xfrm>
            <a:off x="6296697" y="863019"/>
            <a:ext cx="61009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cs typeface="Calibri Light" panose="020F0302020204030204" pitchFamily="34" charset="0"/>
              </a:rPr>
              <a:t>DEG at Baseline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B4D6C1-8325-EF98-DF38-B81E10E151F3}"/>
              </a:ext>
            </a:extLst>
          </p:cNvPr>
          <p:cNvSpPr txBox="1"/>
          <p:nvPr/>
        </p:nvSpPr>
        <p:spPr>
          <a:xfrm>
            <a:off x="937692" y="1711031"/>
            <a:ext cx="44772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/>
              <a:t>BL vs Wk14 expansion (%of live cells):</a:t>
            </a:r>
          </a:p>
          <a:p>
            <a:pPr algn="ctr"/>
            <a:r>
              <a:rPr lang="en-US" sz="2200" b="1" dirty="0">
                <a:solidFill>
                  <a:srgbClr val="EFBECB"/>
                </a:solidFill>
              </a:rPr>
              <a:t>Pink</a:t>
            </a:r>
            <a:r>
              <a:rPr lang="en-US" sz="2200" dirty="0"/>
              <a:t> Clonotype = 5.1x ↑</a:t>
            </a:r>
          </a:p>
          <a:p>
            <a:pPr algn="ctr"/>
            <a:r>
              <a:rPr lang="en-US" sz="2200" b="1" dirty="0">
                <a:solidFill>
                  <a:srgbClr val="AB034F"/>
                </a:solidFill>
              </a:rPr>
              <a:t>Red</a:t>
            </a:r>
            <a:r>
              <a:rPr lang="en-US" sz="2200" dirty="0"/>
              <a:t> Clonotype = no expansion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BB9662-4A27-C9A9-7C93-D268811FCBC6}"/>
              </a:ext>
            </a:extLst>
          </p:cNvPr>
          <p:cNvSpPr txBox="1"/>
          <p:nvPr/>
        </p:nvSpPr>
        <p:spPr>
          <a:xfrm>
            <a:off x="10187958" y="1830382"/>
            <a:ext cx="59824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SELL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433C51-FF9E-F0DD-B206-1EA26A391363}"/>
              </a:ext>
            </a:extLst>
          </p:cNvPr>
          <p:cNvSpPr txBox="1"/>
          <p:nvPr/>
        </p:nvSpPr>
        <p:spPr>
          <a:xfrm>
            <a:off x="10226209" y="4387961"/>
            <a:ext cx="6174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LEF1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362068-025C-0FB4-BB7E-6D61BCD93FD1}"/>
              </a:ext>
            </a:extLst>
          </p:cNvPr>
          <p:cNvSpPr txBox="1"/>
          <p:nvPr/>
        </p:nvSpPr>
        <p:spPr>
          <a:xfrm>
            <a:off x="10213151" y="3408855"/>
            <a:ext cx="6707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GNLY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72CB13-30B2-9FBB-4F44-C35B23A04F34}"/>
              </a:ext>
            </a:extLst>
          </p:cNvPr>
          <p:cNvSpPr txBox="1"/>
          <p:nvPr/>
        </p:nvSpPr>
        <p:spPr>
          <a:xfrm>
            <a:off x="8458162" y="5394450"/>
            <a:ext cx="82907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TIGIT</a:t>
            </a:r>
          </a:p>
          <a:p>
            <a:pPr algn="ctr"/>
            <a:r>
              <a:rPr lang="en-US" dirty="0"/>
              <a:t>PDCD1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C29118-6B6D-AE15-0C14-42096531728D}"/>
              </a:ext>
            </a:extLst>
          </p:cNvPr>
          <p:cNvSpPr txBox="1"/>
          <p:nvPr/>
        </p:nvSpPr>
        <p:spPr>
          <a:xfrm>
            <a:off x="8367582" y="2716759"/>
            <a:ext cx="7457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CMC1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C4E8A9-32E9-69BA-BB0F-25B0F86ED2F4}"/>
              </a:ext>
            </a:extLst>
          </p:cNvPr>
          <p:cNvSpPr txBox="1"/>
          <p:nvPr/>
        </p:nvSpPr>
        <p:spPr>
          <a:xfrm>
            <a:off x="8471225" y="6531428"/>
            <a:ext cx="202891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Log2 FC (pink/red)</a:t>
            </a:r>
          </a:p>
        </p:txBody>
      </p:sp>
    </p:spTree>
    <p:extLst>
      <p:ext uri="{BB962C8B-B14F-4D97-AF65-F5344CB8AC3E}">
        <p14:creationId xmlns:p14="http://schemas.microsoft.com/office/powerpoint/2010/main" val="39893662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B40C0087-076D-3F19-AC0E-F49791A66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43" y="152400"/>
            <a:ext cx="10204257" cy="888626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0090"/>
                </a:solidFill>
                <a:latin typeface="Helvetica" pitchFamily="2" charset="0"/>
              </a:rPr>
              <a:t>amfAR combination immunotherapy HIV cure clinical trial</a:t>
            </a:r>
            <a:br>
              <a:rPr lang="en-US" sz="2800" b="1" dirty="0">
                <a:solidFill>
                  <a:srgbClr val="000090"/>
                </a:solidFill>
                <a:latin typeface="Helvetica" pitchFamily="2" charset="0"/>
              </a:rPr>
            </a:br>
            <a:r>
              <a:rPr lang="en-US" sz="2800" b="1" dirty="0">
                <a:solidFill>
                  <a:srgbClr val="000090"/>
                </a:solidFill>
                <a:latin typeface="Helvetica" pitchFamily="2" charset="0"/>
              </a:rPr>
              <a:t>(“the kitchen sink study”)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2A68D7-B32D-0E51-270F-EE63F9845310}"/>
              </a:ext>
            </a:extLst>
          </p:cNvPr>
          <p:cNvSpPr txBox="1"/>
          <p:nvPr/>
        </p:nvSpPr>
        <p:spPr>
          <a:xfrm>
            <a:off x="174137" y="1307070"/>
            <a:ext cx="72907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N=10 people with HIV on ART (7 early ART, 3 late ART)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Rationally designed (NHP data) to induce post-ART control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7A4CD6A3-2990-8F46-5CFD-5C8E9F7FF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5788" y="165423"/>
            <a:ext cx="703495" cy="88862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C2D03A2-6C0B-0109-80D3-CCF888995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7819" y="165423"/>
            <a:ext cx="715237" cy="88862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10D38F59-8192-BA97-D19C-1749ADF80DD6}"/>
              </a:ext>
            </a:extLst>
          </p:cNvPr>
          <p:cNvSpPr txBox="1"/>
          <p:nvPr/>
        </p:nvSpPr>
        <p:spPr>
          <a:xfrm>
            <a:off x="10159807" y="1081517"/>
            <a:ext cx="209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Steve </a:t>
            </a:r>
            <a:r>
              <a:rPr lang="en-US" sz="1600" dirty="0" err="1"/>
              <a:t>Deeks</a:t>
            </a:r>
            <a:r>
              <a:rPr lang="en-US" sz="1600" dirty="0"/>
              <a:t>, MD</a:t>
            </a:r>
          </a:p>
          <a:p>
            <a:pPr algn="ctr"/>
            <a:r>
              <a:rPr lang="en-US" sz="1600" dirty="0"/>
              <a:t>Michael Peluso, MD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28A6BA71-4FA0-6656-654E-42C0273704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84331"/>
            <a:ext cx="1465830" cy="27432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F549A01B-8392-841D-658C-64FFFC4F1D39}"/>
              </a:ext>
            </a:extLst>
          </p:cNvPr>
          <p:cNvSpPr txBox="1"/>
          <p:nvPr/>
        </p:nvSpPr>
        <p:spPr>
          <a:xfrm>
            <a:off x="5901198" y="6350692"/>
            <a:ext cx="6131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Study </a:t>
            </a:r>
            <a:r>
              <a:rPr lang="en-US" sz="1800" dirty="0"/>
              <a:t>opened: February, 2020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A802D8-5A14-DA62-08ED-26933E58DF33}"/>
              </a:ext>
            </a:extLst>
          </p:cNvPr>
          <p:cNvGrpSpPr/>
          <p:nvPr/>
        </p:nvGrpSpPr>
        <p:grpSpPr>
          <a:xfrm>
            <a:off x="1321859" y="1207552"/>
            <a:ext cx="10707026" cy="5045169"/>
            <a:chOff x="1321859" y="1207552"/>
            <a:chExt cx="10707026" cy="5045169"/>
          </a:xfrm>
        </p:grpSpPr>
        <p:sp>
          <p:nvSpPr>
            <p:cNvPr id="39" name="Right Triangle 38">
              <a:extLst>
                <a:ext uri="{FF2B5EF4-FFF2-40B4-BE49-F238E27FC236}">
                  <a16:creationId xmlns:a16="http://schemas.microsoft.com/office/drawing/2014/main" id="{A662753F-FAFC-3EF2-9DEF-3522D34F2211}"/>
                </a:ext>
              </a:extLst>
            </p:cNvPr>
            <p:cNvSpPr/>
            <p:nvPr/>
          </p:nvSpPr>
          <p:spPr>
            <a:xfrm>
              <a:off x="7972656" y="1769846"/>
              <a:ext cx="201269" cy="204091"/>
            </a:xfrm>
            <a:prstGeom prst="rtTriangle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5DDD33F-19A3-855C-B2B4-5B2C831E28F3}"/>
                </a:ext>
              </a:extLst>
            </p:cNvPr>
            <p:cNvGrpSpPr/>
            <p:nvPr/>
          </p:nvGrpSpPr>
          <p:grpSpPr>
            <a:xfrm>
              <a:off x="1321859" y="1207552"/>
              <a:ext cx="10707026" cy="5045169"/>
              <a:chOff x="1321859" y="1207552"/>
              <a:chExt cx="10707026" cy="5045169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C25ECDC7-53A0-2BC9-4375-8BC8F96A93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16579" b="16461"/>
              <a:stretch/>
            </p:blipFill>
            <p:spPr>
              <a:xfrm>
                <a:off x="1321859" y="2307851"/>
                <a:ext cx="8416167" cy="3944870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F579F00-E24A-B1AC-8B8E-1A10BC21FE53}"/>
                  </a:ext>
                </a:extLst>
              </p:cNvPr>
              <p:cNvSpPr txBox="1"/>
              <p:nvPr/>
            </p:nvSpPr>
            <p:spPr>
              <a:xfrm flipH="1">
                <a:off x="7606416" y="1207552"/>
                <a:ext cx="181267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Levels:</a:t>
                </a:r>
              </a:p>
              <a:p>
                <a:r>
                  <a:rPr lang="en-US" sz="2200" dirty="0"/>
                  <a:t>       ART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10BDE89-C563-2415-349A-6AC5910AD179}"/>
                  </a:ext>
                </a:extLst>
              </p:cNvPr>
              <p:cNvSpPr txBox="1"/>
              <p:nvPr/>
            </p:nvSpPr>
            <p:spPr>
              <a:xfrm flipH="1">
                <a:off x="8580577" y="1951103"/>
                <a:ext cx="122527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bNAbs</a:t>
                </a:r>
              </a:p>
            </p:txBody>
          </p:sp>
          <p:sp>
            <p:nvSpPr>
              <p:cNvPr id="38" name="Right Triangle 37">
                <a:extLst>
                  <a:ext uri="{FF2B5EF4-FFF2-40B4-BE49-F238E27FC236}">
                    <a16:creationId xmlns:a16="http://schemas.microsoft.com/office/drawing/2014/main" id="{1D28B5F5-9FB5-33C1-0C9A-A3DBE6EFD76F}"/>
                  </a:ext>
                </a:extLst>
              </p:cNvPr>
              <p:cNvSpPr/>
              <p:nvPr/>
            </p:nvSpPr>
            <p:spPr>
              <a:xfrm>
                <a:off x="7974015" y="2146631"/>
                <a:ext cx="1052452" cy="252015"/>
              </a:xfrm>
              <a:prstGeom prst="rtTriangle">
                <a:avLst/>
              </a:prstGeom>
              <a:solidFill>
                <a:srgbClr val="D82A7D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/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DF2219-5055-3641-DC93-68C4853EE7AB}"/>
                  </a:ext>
                </a:extLst>
              </p:cNvPr>
              <p:cNvSpPr txBox="1"/>
              <p:nvPr/>
            </p:nvSpPr>
            <p:spPr>
              <a:xfrm>
                <a:off x="9929933" y="2510571"/>
                <a:ext cx="2098952" cy="3539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b="1" dirty="0">
                    <a:solidFill>
                      <a:prstClr val="black"/>
                    </a:solidFill>
                    <a:latin typeface="Helvetica"/>
                    <a:cs typeface="+mn-cs"/>
                  </a:rPr>
                  <a:t>VACCINE: </a:t>
                </a:r>
                <a:r>
                  <a:rPr lang="en-US" sz="1600" dirty="0">
                    <a:solidFill>
                      <a:prstClr val="black"/>
                    </a:solidFill>
                    <a:latin typeface="Helvetica"/>
                    <a:cs typeface="+mn-cs"/>
                  </a:rPr>
                  <a:t>Conserved Element </a:t>
                </a:r>
              </a:p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prstClr val="black"/>
                    </a:solidFill>
                    <a:latin typeface="Helvetica"/>
                    <a:cs typeface="+mn-cs"/>
                  </a:rPr>
                  <a:t>(CE) DNA vaccine (IM-EP, w/IL12) + boost full-length Gag </a:t>
                </a:r>
              </a:p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prstClr val="black"/>
                    </a:solidFill>
                    <a:latin typeface="Helvetica"/>
                    <a:cs typeface="+mn-cs"/>
                  </a:rPr>
                  <a:t>(DNA then MVA)</a:t>
                </a:r>
              </a:p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 dirty="0">
                  <a:solidFill>
                    <a:prstClr val="black"/>
                  </a:solidFill>
                  <a:latin typeface="Helvetica"/>
                  <a:cs typeface="+mn-cs"/>
                </a:endParaRPr>
              </a:p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i="1" dirty="0">
                    <a:solidFill>
                      <a:prstClr val="black"/>
                    </a:solidFill>
                    <a:latin typeface="Helvetica"/>
                    <a:cs typeface="+mn-cs"/>
                  </a:rPr>
                  <a:t>Jim Mullins, Barbara </a:t>
                </a:r>
                <a:r>
                  <a:rPr lang="en-US" sz="1600" i="1" dirty="0" err="1">
                    <a:solidFill>
                      <a:prstClr val="black"/>
                    </a:solidFill>
                    <a:latin typeface="Helvetica"/>
                    <a:cs typeface="+mn-cs"/>
                  </a:rPr>
                  <a:t>Felber</a:t>
                </a:r>
                <a:r>
                  <a:rPr lang="en-US" sz="1600" i="1" dirty="0">
                    <a:solidFill>
                      <a:prstClr val="black"/>
                    </a:solidFill>
                    <a:latin typeface="Helvetica"/>
                    <a:cs typeface="+mn-cs"/>
                  </a:rPr>
                  <a:t>, George </a:t>
                </a:r>
                <a:r>
                  <a:rPr lang="en-US" sz="1600" i="1" dirty="0" err="1">
                    <a:solidFill>
                      <a:prstClr val="black"/>
                    </a:solidFill>
                    <a:latin typeface="Helvetica"/>
                    <a:cs typeface="+mn-cs"/>
                  </a:rPr>
                  <a:t>Pavlakis</a:t>
                </a:r>
                <a:endParaRPr lang="en-US" sz="1600" i="1" dirty="0">
                  <a:solidFill>
                    <a:prstClr val="black"/>
                  </a:solidFill>
                  <a:latin typeface="Helvetica"/>
                  <a:cs typeface="+mn-cs"/>
                </a:endParaRPr>
              </a:p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 dirty="0">
                  <a:solidFill>
                    <a:prstClr val="black"/>
                  </a:solidFill>
                  <a:latin typeface="Helvetica"/>
                  <a:cs typeface="+mn-cs"/>
                </a:endParaRPr>
              </a:p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b="1" dirty="0">
                    <a:solidFill>
                      <a:prstClr val="black"/>
                    </a:solidFill>
                    <a:latin typeface="Helvetica"/>
                    <a:cs typeface="+mn-cs"/>
                  </a:rPr>
                  <a:t>bNAbs:</a:t>
                </a:r>
              </a:p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prstClr val="black"/>
                    </a:solidFill>
                    <a:latin typeface="Helvetica"/>
                    <a:cs typeface="+mn-cs"/>
                  </a:rPr>
                  <a:t>10-1074</a:t>
                </a:r>
              </a:p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prstClr val="black"/>
                    </a:solidFill>
                    <a:latin typeface="Helvetica"/>
                    <a:cs typeface="+mn-cs"/>
                  </a:rPr>
                  <a:t>VRC07-523LS</a:t>
                </a:r>
              </a:p>
            </p:txBody>
          </p:sp>
        </p:grp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9200B3E0-64B4-BD88-C7C8-C82CDD129FA2}"/>
              </a:ext>
            </a:extLst>
          </p:cNvPr>
          <p:cNvSpPr/>
          <p:nvPr/>
        </p:nvSpPr>
        <p:spPr>
          <a:xfrm>
            <a:off x="1515291" y="2517067"/>
            <a:ext cx="3728362" cy="2185562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7E834B-3615-DD0F-3369-D11325541B73}"/>
              </a:ext>
            </a:extLst>
          </p:cNvPr>
          <p:cNvSpPr/>
          <p:nvPr/>
        </p:nvSpPr>
        <p:spPr>
          <a:xfrm>
            <a:off x="5094515" y="2510571"/>
            <a:ext cx="2564154" cy="374215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2A187A-131B-7934-8BF6-055279925D74}"/>
              </a:ext>
            </a:extLst>
          </p:cNvPr>
          <p:cNvSpPr/>
          <p:nvPr/>
        </p:nvSpPr>
        <p:spPr>
          <a:xfrm>
            <a:off x="7639995" y="1202246"/>
            <a:ext cx="1971006" cy="5050476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68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C94C924C-3CF8-024B-369B-A354E826D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447800"/>
            <a:ext cx="8510156" cy="3200400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F8B70F2E-50D5-0915-1F98-C6449C910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76200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rgbClr val="000090"/>
                </a:solidFill>
                <a:latin typeface="Helvetica" pitchFamily="2" charset="0"/>
              </a:rPr>
              <a:t>Time to Rebound (Weeks)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E8D8E8-8EF4-70EE-B887-75D7EB02568B}"/>
              </a:ext>
            </a:extLst>
          </p:cNvPr>
          <p:cNvSpPr txBox="1"/>
          <p:nvPr/>
        </p:nvSpPr>
        <p:spPr>
          <a:xfrm>
            <a:off x="1218006" y="5183777"/>
            <a:ext cx="10287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</a:rPr>
              <a:t>Rebound occurred at a mean of 15 weeks after ART interruption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</a:rPr>
              <a:t>(time to rebound was related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</a:rPr>
              <a:t>bNAb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</a:rPr>
              <a:t> PK and susceptibility)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3FB1DD-DEED-A04A-00EF-7A835E7D0609}"/>
              </a:ext>
            </a:extLst>
          </p:cNvPr>
          <p:cNvSpPr txBox="1"/>
          <p:nvPr/>
        </p:nvSpPr>
        <p:spPr>
          <a:xfrm>
            <a:off x="5181600" y="4648200"/>
            <a:ext cx="2359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Weeks since ART Pause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B9E1FF-C090-8EF6-0558-BE0AE270F2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84331"/>
            <a:ext cx="1465830" cy="2743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F84F54F-E0F0-60C9-FB80-B057FB0692B3}"/>
              </a:ext>
            </a:extLst>
          </p:cNvPr>
          <p:cNvSpPr/>
          <p:nvPr/>
        </p:nvSpPr>
        <p:spPr>
          <a:xfrm>
            <a:off x="2380230" y="3962400"/>
            <a:ext cx="8440170" cy="152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9338F9-1084-DB6F-156A-1153E7AF0027}"/>
              </a:ext>
            </a:extLst>
          </p:cNvPr>
          <p:cNvSpPr txBox="1"/>
          <p:nvPr/>
        </p:nvSpPr>
        <p:spPr>
          <a:xfrm>
            <a:off x="10777090" y="3807767"/>
            <a:ext cx="103707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</a:rPr>
              <a:t>18m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Helvetica" pitchFamily="2" charset="0"/>
              </a:rPr>
              <a:t>(no rebound)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2A5790-D601-89E4-BCC0-FE41F410EC06}"/>
              </a:ext>
            </a:extLst>
          </p:cNvPr>
          <p:cNvSpPr txBox="1"/>
          <p:nvPr/>
        </p:nvSpPr>
        <p:spPr>
          <a:xfrm>
            <a:off x="5949345" y="643396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i="1" dirty="0" err="1"/>
              <a:t>Deitchman</a:t>
            </a:r>
            <a:r>
              <a:rPr lang="en-US" sz="1800" i="1" dirty="0"/>
              <a:t>, CROI 2024</a:t>
            </a:r>
          </a:p>
        </p:txBody>
      </p:sp>
    </p:spTree>
    <p:extLst>
      <p:ext uri="{BB962C8B-B14F-4D97-AF65-F5344CB8AC3E}">
        <p14:creationId xmlns:p14="http://schemas.microsoft.com/office/powerpoint/2010/main" val="23951767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57AFABE4-0871-89FC-85EB-143769FE1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76200"/>
            <a:ext cx="10972800" cy="914400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000090"/>
                </a:solidFill>
                <a:latin typeface="Helvetica" pitchFamily="2" charset="0"/>
              </a:rPr>
              <a:t>7 of 10 participants had unusual HIV rebound kinetics</a:t>
            </a:r>
          </a:p>
        </p:txBody>
      </p:sp>
      <p:pic>
        <p:nvPicPr>
          <p:cNvPr id="11" name="Picture 10" descr="Chart&#10;&#10;Description automatically generated with medium confidence">
            <a:extLst>
              <a:ext uri="{FF2B5EF4-FFF2-40B4-BE49-F238E27FC236}">
                <a16:creationId xmlns:a16="http://schemas.microsoft.com/office/drawing/2014/main" id="{ADEB1C46-8FE4-68D1-D674-7B4DA6EFE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87" y="1194544"/>
            <a:ext cx="5481529" cy="21094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7F409D-8216-B7BE-8011-8A4D0D7C7BB3}"/>
              </a:ext>
            </a:extLst>
          </p:cNvPr>
          <p:cNvSpPr txBox="1"/>
          <p:nvPr/>
        </p:nvSpPr>
        <p:spPr>
          <a:xfrm>
            <a:off x="4866172" y="5711133"/>
            <a:ext cx="2645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Weeks since rebound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F1EC50-5DE1-A0D3-81D7-23A4B5448C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84331"/>
            <a:ext cx="1465830" cy="2743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376115-DFC1-399B-F88D-2552D1DC9355}"/>
              </a:ext>
            </a:extLst>
          </p:cNvPr>
          <p:cNvSpPr txBox="1"/>
          <p:nvPr/>
        </p:nvSpPr>
        <p:spPr>
          <a:xfrm>
            <a:off x="2459656" y="6358104"/>
            <a:ext cx="9732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All graphs synced to start at participant-specific time of rebound (last plasma HIV RNA &lt;LOQ)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FF3837-A8F2-BA10-68CF-93B08EB718EB}"/>
              </a:ext>
            </a:extLst>
          </p:cNvPr>
          <p:cNvSpPr txBox="1"/>
          <p:nvPr/>
        </p:nvSpPr>
        <p:spPr>
          <a:xfrm rot="16200000">
            <a:off x="-1381966" y="3228945"/>
            <a:ext cx="3660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HIV plasma viral load (copies/mL)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BECE2F-674A-B41B-CF24-8780E55EC5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3922" y="3534508"/>
            <a:ext cx="5481526" cy="21094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320AF7-F07E-31AF-78D5-3B0B8E4BCF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460" y="1212133"/>
            <a:ext cx="5481526" cy="21094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5D2813-F4D2-E78F-4B8E-909E4BF53C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686" y="3526161"/>
            <a:ext cx="5481525" cy="21094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2FD9D1B-49F9-F691-880B-B6B65CBBEECE}"/>
              </a:ext>
            </a:extLst>
          </p:cNvPr>
          <p:cNvSpPr txBox="1"/>
          <p:nvPr/>
        </p:nvSpPr>
        <p:spPr>
          <a:xfrm>
            <a:off x="4466195" y="1098045"/>
            <a:ext cx="16298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200" dirty="0">
                <a:solidFill>
                  <a:srgbClr val="C00000"/>
                </a:solidFill>
              </a:rPr>
              <a:t>Typical (n=3)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3D4C41-C6D2-3517-EC18-A088E26CC558}"/>
              </a:ext>
            </a:extLst>
          </p:cNvPr>
          <p:cNvSpPr txBox="1"/>
          <p:nvPr/>
        </p:nvSpPr>
        <p:spPr>
          <a:xfrm>
            <a:off x="4625726" y="3495473"/>
            <a:ext cx="147027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200" dirty="0">
                <a:solidFill>
                  <a:srgbClr val="00B050"/>
                </a:solidFill>
              </a:rPr>
              <a:t>None (n=1)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BE4859-A527-C45C-F02E-58EC8D19638E}"/>
              </a:ext>
            </a:extLst>
          </p:cNvPr>
          <p:cNvSpPr txBox="1"/>
          <p:nvPr/>
        </p:nvSpPr>
        <p:spPr>
          <a:xfrm>
            <a:off x="8464314" y="1098045"/>
            <a:ext cx="34266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200" dirty="0">
                <a:solidFill>
                  <a:schemeClr val="accent1"/>
                </a:solidFill>
              </a:rPr>
              <a:t>Durable partial control (n=4)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0A7290-0B24-8EA4-5404-7E3B9540E24C}"/>
              </a:ext>
            </a:extLst>
          </p:cNvPr>
          <p:cNvSpPr txBox="1"/>
          <p:nvPr/>
        </p:nvSpPr>
        <p:spPr>
          <a:xfrm>
            <a:off x="8511507" y="3495473"/>
            <a:ext cx="33794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200" dirty="0">
                <a:solidFill>
                  <a:schemeClr val="accent4">
                    <a:lumMod val="75000"/>
                  </a:schemeClr>
                </a:solidFill>
              </a:rPr>
              <a:t>Slow/non-exponential (n=2)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D9D936-ABAB-1337-8BBC-2E91AAF6170F}"/>
              </a:ext>
            </a:extLst>
          </p:cNvPr>
          <p:cNvSpPr/>
          <p:nvPr/>
        </p:nvSpPr>
        <p:spPr>
          <a:xfrm>
            <a:off x="6263210" y="990600"/>
            <a:ext cx="5627747" cy="512064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6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2BF84952-C8E8-1374-97B6-5594DDDFB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218"/>
          <a:stretch/>
        </p:blipFill>
        <p:spPr>
          <a:xfrm>
            <a:off x="27292" y="753312"/>
            <a:ext cx="9921922" cy="60807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22537D-9D10-E1AC-FBDE-E707119B72AA}"/>
              </a:ext>
            </a:extLst>
          </p:cNvPr>
          <p:cNvSpPr txBox="1"/>
          <p:nvPr/>
        </p:nvSpPr>
        <p:spPr>
          <a:xfrm>
            <a:off x="2478566" y="1591706"/>
            <a:ext cx="9111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Late ART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0163BE-5444-416C-B96C-680BD5444528}"/>
              </a:ext>
            </a:extLst>
          </p:cNvPr>
          <p:cNvSpPr txBox="1"/>
          <p:nvPr/>
        </p:nvSpPr>
        <p:spPr>
          <a:xfrm>
            <a:off x="4583768" y="1591706"/>
            <a:ext cx="9111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Late ART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19588F-7B4A-1DBF-EA71-6EA3D4D698ED}"/>
              </a:ext>
            </a:extLst>
          </p:cNvPr>
          <p:cNvSpPr txBox="1"/>
          <p:nvPr/>
        </p:nvSpPr>
        <p:spPr>
          <a:xfrm>
            <a:off x="8715090" y="3125224"/>
            <a:ext cx="9111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Late ART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098A1A-A34C-BB51-241C-F55AB8EB652B}"/>
              </a:ext>
            </a:extLst>
          </p:cNvPr>
          <p:cNvSpPr txBox="1"/>
          <p:nvPr/>
        </p:nvSpPr>
        <p:spPr>
          <a:xfrm>
            <a:off x="2810519" y="4483552"/>
            <a:ext cx="6078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B*57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A4AE1C-9B65-244B-2954-364097085A59}"/>
              </a:ext>
            </a:extLst>
          </p:cNvPr>
          <p:cNvSpPr txBox="1"/>
          <p:nvPr/>
        </p:nvSpPr>
        <p:spPr>
          <a:xfrm>
            <a:off x="2369241" y="5841483"/>
            <a:ext cx="10204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acute ART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69AD05-41AB-FCDA-8464-F8317D9F1CD1}"/>
              </a:ext>
            </a:extLst>
          </p:cNvPr>
          <p:cNvSpPr txBox="1"/>
          <p:nvPr/>
        </p:nvSpPr>
        <p:spPr>
          <a:xfrm>
            <a:off x="4474443" y="4483552"/>
            <a:ext cx="10204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acute ART</a:t>
            </a:r>
          </a:p>
        </p:txBody>
      </p:sp>
      <p:pic>
        <p:nvPicPr>
          <p:cNvPr id="12" name="Picture 11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545DFE9C-9FCB-B49B-FC3D-9362DA6D3D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566" t="24530" r="2811" b="33500"/>
          <a:stretch/>
        </p:blipFill>
        <p:spPr>
          <a:xfrm>
            <a:off x="11201400" y="3552649"/>
            <a:ext cx="625784" cy="2627388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1829FE52-76C4-F3A2-8832-6C5BE3989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9281"/>
            <a:ext cx="10972800" cy="914400"/>
          </a:xfrm>
        </p:spPr>
        <p:txBody>
          <a:bodyPr>
            <a:normAutofit/>
          </a:bodyPr>
          <a:lstStyle/>
          <a:p>
            <a:pPr algn="l"/>
            <a:r>
              <a:rPr lang="en-US" sz="3000" b="1" dirty="0">
                <a:solidFill>
                  <a:srgbClr val="000090"/>
                </a:solidFill>
                <a:latin typeface="Helvetica" pitchFamily="2" charset="0"/>
              </a:rPr>
              <a:t>PK modeling: VL setpoints can’t be explained by PK alone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29419F-0257-2BB2-DE5F-B0FF9E696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9643" y="1019113"/>
            <a:ext cx="911147" cy="9111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C3E0A7-878E-AE0E-F435-790C75B9677B}"/>
              </a:ext>
            </a:extLst>
          </p:cNvPr>
          <p:cNvSpPr txBox="1"/>
          <p:nvPr/>
        </p:nvSpPr>
        <p:spPr>
          <a:xfrm>
            <a:off x="10372695" y="1930260"/>
            <a:ext cx="1657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ea typeface="Calibri" charset="0"/>
                <a:cs typeface="Calibri" charset="0"/>
              </a:rPr>
              <a:t>Amelia </a:t>
            </a:r>
            <a:r>
              <a:rPr lang="en-US" sz="1400" dirty="0" err="1">
                <a:ea typeface="Calibri" charset="0"/>
                <a:cs typeface="Calibri" charset="0"/>
              </a:rPr>
              <a:t>Deitchman</a:t>
            </a:r>
            <a:endParaRPr lang="en-US" sz="1400" dirty="0">
              <a:ea typeface="Calibri" charset="0"/>
              <a:cs typeface="Calibri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5FC5BB-82D6-2587-5E4E-9A721D4F9B91}"/>
              </a:ext>
            </a:extLst>
          </p:cNvPr>
          <p:cNvSpPr txBox="1"/>
          <p:nvPr/>
        </p:nvSpPr>
        <p:spPr>
          <a:xfrm>
            <a:off x="5949345" y="643396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i="1" dirty="0" err="1"/>
              <a:t>Deitchman</a:t>
            </a:r>
            <a:r>
              <a:rPr lang="en-US" sz="1800" i="1" dirty="0"/>
              <a:t>, CROI 2024</a:t>
            </a:r>
          </a:p>
        </p:txBody>
      </p:sp>
      <p:pic>
        <p:nvPicPr>
          <p:cNvPr id="16" name="Picture 15" descr="A close-up of a prescription&#10;&#10;Description automatically generated">
            <a:extLst>
              <a:ext uri="{FF2B5EF4-FFF2-40B4-BE49-F238E27FC236}">
                <a16:creationId xmlns:a16="http://schemas.microsoft.com/office/drawing/2014/main" id="{D820837C-7C46-A4EF-D69C-845BD368A2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462230"/>
            <a:ext cx="3496108" cy="18714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C2E628-CFD6-82C9-506A-ACE4D55A16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536189"/>
            <a:ext cx="1188720" cy="22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1891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C8B335A-691B-55BC-A3D5-090503C77787}"/>
              </a:ext>
            </a:extLst>
          </p:cNvPr>
          <p:cNvSpPr txBox="1"/>
          <p:nvPr/>
        </p:nvSpPr>
        <p:spPr>
          <a:xfrm>
            <a:off x="5693199" y="1622367"/>
            <a:ext cx="92685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CD4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F70631-DD6C-F32B-5559-B6B736215FAE}"/>
              </a:ext>
            </a:extLst>
          </p:cNvPr>
          <p:cNvSpPr txBox="1"/>
          <p:nvPr/>
        </p:nvSpPr>
        <p:spPr>
          <a:xfrm>
            <a:off x="5693199" y="4531045"/>
            <a:ext cx="93326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CD8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7599A8AC-63C7-40FD-1F28-5C1997FC7A81}"/>
              </a:ext>
            </a:extLst>
          </p:cNvPr>
          <p:cNvSpPr txBox="1">
            <a:spLocks/>
          </p:cNvSpPr>
          <p:nvPr/>
        </p:nvSpPr>
        <p:spPr>
          <a:xfrm>
            <a:off x="392919" y="522312"/>
            <a:ext cx="5423506" cy="1412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90"/>
                </a:solidFill>
                <a:latin typeface="Helvetica"/>
              </a:rPr>
              <a:t>CE DNA+MVA boost t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Helvetica"/>
                <a:ea typeface="+mj-ea"/>
                <a:cs typeface="+mj-cs"/>
              </a:rPr>
              <a:t>herapeuti</a:t>
            </a:r>
            <a:r>
              <a:rPr lang="en-US" sz="2600" b="1" dirty="0">
                <a:solidFill>
                  <a:srgbClr val="000090"/>
                </a:solidFill>
                <a:latin typeface="Helvetica"/>
              </a:rPr>
              <a:t>c vaccine elicited/boosted CE-specific CD4+ and CD8+ T cell responses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457454-DFE8-37CB-87CC-BB8BBC9D2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98" y="6178675"/>
            <a:ext cx="548640" cy="5486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A3E226-2DC2-883B-8471-2049A03BA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27" y="6177186"/>
            <a:ext cx="548640" cy="5486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C2B237-EF80-1970-759D-343B382E15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2734" y="6177186"/>
            <a:ext cx="548640" cy="5486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7BFB5E-C579-EE48-40D2-913E59C679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803" y="6429791"/>
            <a:ext cx="1465830" cy="2743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73D875E-6AC4-70EA-9B4E-DF30002D3D5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300"/>
          <a:stretch/>
        </p:blipFill>
        <p:spPr>
          <a:xfrm>
            <a:off x="9838145" y="969740"/>
            <a:ext cx="1997917" cy="23656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BDEAFA-F806-8C16-84A1-F2BF5409A8F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6659"/>
          <a:stretch/>
        </p:blipFill>
        <p:spPr>
          <a:xfrm>
            <a:off x="9808700" y="3931872"/>
            <a:ext cx="1997917" cy="23656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B20E033-2559-914C-FB77-7A80D7932DAB}"/>
              </a:ext>
            </a:extLst>
          </p:cNvPr>
          <p:cNvSpPr txBox="1"/>
          <p:nvPr/>
        </p:nvSpPr>
        <p:spPr>
          <a:xfrm>
            <a:off x="10158602" y="66401"/>
            <a:ext cx="1648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Nef responses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/>
              </a:rPr>
              <a:t>(not in vaccine)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4A56191-1DEF-7477-69F2-7DA6BBA561B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7770"/>
          <a:stretch/>
        </p:blipFill>
        <p:spPr>
          <a:xfrm>
            <a:off x="6573699" y="3767274"/>
            <a:ext cx="2475487" cy="295855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53AC40B-C054-BB32-FB2D-1C6DC9D16ED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6659"/>
          <a:stretch/>
        </p:blipFill>
        <p:spPr>
          <a:xfrm>
            <a:off x="6573699" y="659697"/>
            <a:ext cx="2475487" cy="298572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C3755F6-93E6-21B3-6138-3A5FCA57A34D}"/>
              </a:ext>
            </a:extLst>
          </p:cNvPr>
          <p:cNvSpPr txBox="1"/>
          <p:nvPr/>
        </p:nvSpPr>
        <p:spPr>
          <a:xfrm>
            <a:off x="7289897" y="199147"/>
            <a:ext cx="14260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 responses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877B50-1A5E-73A3-E6D1-4F5E86D49916}"/>
              </a:ext>
            </a:extLst>
          </p:cNvPr>
          <p:cNvSpPr txBox="1"/>
          <p:nvPr/>
        </p:nvSpPr>
        <p:spPr>
          <a:xfrm>
            <a:off x="8262789" y="1134740"/>
            <a:ext cx="106894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16x ↑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prstClr val="black"/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Memory: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/>
              </a:rPr>
              <a:t>2.5x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↑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1BF570-E780-C671-A296-5C2A823B88DB}"/>
              </a:ext>
            </a:extLst>
          </p:cNvPr>
          <p:cNvSpPr txBox="1"/>
          <p:nvPr/>
        </p:nvSpPr>
        <p:spPr>
          <a:xfrm>
            <a:off x="8216622" y="4294725"/>
            <a:ext cx="116128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/>
              </a:rPr>
              <a:t>5.6x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↑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prstClr val="black"/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prstClr val="black"/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Memory: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/>
              </a:rPr>
              <a:t>NSD from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</a:t>
            </a:r>
          </a:p>
        </p:txBody>
      </p:sp>
      <p:pic>
        <p:nvPicPr>
          <p:cNvPr id="65" name="Picture 64" descr="A group of images of a person's face&#10;&#10;Description automatically generated">
            <a:extLst>
              <a:ext uri="{FF2B5EF4-FFF2-40B4-BE49-F238E27FC236}">
                <a16:creationId xmlns:a16="http://schemas.microsoft.com/office/drawing/2014/main" id="{0C77A7F0-F721-8193-13A8-05B51175C42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82173" y="3550520"/>
            <a:ext cx="3091650" cy="224240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39FCE89A-A19B-9789-923E-E86FC76557D0}"/>
              </a:ext>
            </a:extLst>
          </p:cNvPr>
          <p:cNvSpPr txBox="1"/>
          <p:nvPr/>
        </p:nvSpPr>
        <p:spPr>
          <a:xfrm>
            <a:off x="871142" y="4014516"/>
            <a:ext cx="5693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CD4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prstClr val="black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/>
              </a:rPr>
              <a:t>CD8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2F5ABD1-E517-DB18-9BEB-DE78B3C53856}"/>
              </a:ext>
            </a:extLst>
          </p:cNvPr>
          <p:cNvSpPr txBox="1"/>
          <p:nvPr/>
        </p:nvSpPr>
        <p:spPr>
          <a:xfrm>
            <a:off x="647888" y="3245434"/>
            <a:ext cx="24555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Gated on live, dump-, CD3+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2D7F75-2135-1833-685F-11791EE7B722}"/>
              </a:ext>
            </a:extLst>
          </p:cNvPr>
          <p:cNvSpPr txBox="1"/>
          <p:nvPr/>
        </p:nvSpPr>
        <p:spPr>
          <a:xfrm>
            <a:off x="10558123" y="6499713"/>
            <a:ext cx="14954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Peluso, CROI 2023</a:t>
            </a:r>
          </a:p>
        </p:txBody>
      </p:sp>
    </p:spTree>
    <p:extLst>
      <p:ext uri="{BB962C8B-B14F-4D97-AF65-F5344CB8AC3E}">
        <p14:creationId xmlns:p14="http://schemas.microsoft.com/office/powerpoint/2010/main" val="27735341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4AE0AF9-0046-7ABB-FB3E-949C5952C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6421" y="2078758"/>
            <a:ext cx="3047993" cy="2835633"/>
          </a:xfrm>
          <a:prstGeom prst="rect">
            <a:avLst/>
          </a:prstGeom>
        </p:spPr>
      </p:pic>
      <p:pic>
        <p:nvPicPr>
          <p:cNvPr id="11" name="Picture 10" descr="A diagram of a cell line&#10;&#10;Description automatically generated with medium confidence">
            <a:extLst>
              <a:ext uri="{FF2B5EF4-FFF2-40B4-BE49-F238E27FC236}">
                <a16:creationId xmlns:a16="http://schemas.microsoft.com/office/drawing/2014/main" id="{03B72800-EAD2-CAC0-CF0A-7697F6E620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54"/>
          <a:stretch/>
        </p:blipFill>
        <p:spPr>
          <a:xfrm>
            <a:off x="5429250" y="2078758"/>
            <a:ext cx="2957114" cy="2896373"/>
          </a:xfrm>
          <a:prstGeom prst="rect">
            <a:avLst/>
          </a:prstGeom>
        </p:spPr>
      </p:pic>
      <p:pic>
        <p:nvPicPr>
          <p:cNvPr id="13" name="Picture 1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96581C75-01E3-28C9-C905-CC939E7AA4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79" r="1755"/>
          <a:stretch/>
        </p:blipFill>
        <p:spPr>
          <a:xfrm>
            <a:off x="357587" y="2078758"/>
            <a:ext cx="4605478" cy="272609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E63AE50-5BAC-F320-4675-46AA075BA178}"/>
              </a:ext>
            </a:extLst>
          </p:cNvPr>
          <p:cNvSpPr/>
          <p:nvPr/>
        </p:nvSpPr>
        <p:spPr>
          <a:xfrm>
            <a:off x="4162430" y="2769714"/>
            <a:ext cx="1000664" cy="3163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52ACB5-A14B-D744-C754-A42561AFAE5F}"/>
              </a:ext>
            </a:extLst>
          </p:cNvPr>
          <p:cNvSpPr/>
          <p:nvPr/>
        </p:nvSpPr>
        <p:spPr>
          <a:xfrm>
            <a:off x="4162430" y="2155521"/>
            <a:ext cx="1000664" cy="3163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A62424-A9D3-B7F6-A2FF-BE5BFCE548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84331"/>
            <a:ext cx="1465830" cy="274320"/>
          </a:xfrm>
          <a:prstGeom prst="rect">
            <a:avLst/>
          </a:prstGeom>
        </p:spPr>
      </p:pic>
      <p:sp>
        <p:nvSpPr>
          <p:cNvPr id="17" name="Title 2">
            <a:extLst>
              <a:ext uri="{FF2B5EF4-FFF2-40B4-BE49-F238E27FC236}">
                <a16:creationId xmlns:a16="http://schemas.microsoft.com/office/drawing/2014/main" id="{B542444E-612C-B638-C916-DF9856C17422}"/>
              </a:ext>
            </a:extLst>
          </p:cNvPr>
          <p:cNvSpPr txBox="1">
            <a:spLocks/>
          </p:cNvSpPr>
          <p:nvPr/>
        </p:nvSpPr>
        <p:spPr>
          <a:xfrm>
            <a:off x="357587" y="416444"/>
            <a:ext cx="109728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0090"/>
                </a:solidFill>
                <a:latin typeface="Helvetica" pitchFamily="2" charset="0"/>
              </a:rPr>
              <a:t>Post-intervention HIV control linked to early </a:t>
            </a:r>
            <a:r>
              <a:rPr lang="en-US" sz="3200" b="1" i="1" dirty="0">
                <a:solidFill>
                  <a:srgbClr val="000090"/>
                </a:solidFill>
                <a:latin typeface="Helvetica" pitchFamily="2" charset="0"/>
              </a:rPr>
              <a:t>in vivo </a:t>
            </a:r>
            <a:r>
              <a:rPr lang="en-US" sz="3200" b="1" dirty="0">
                <a:solidFill>
                  <a:srgbClr val="000090"/>
                </a:solidFill>
                <a:latin typeface="Helvetica" pitchFamily="2" charset="0"/>
              </a:rPr>
              <a:t>CD8+ T cell proliferative response to rebound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0301F2-59D5-9F18-700F-6BB73213268E}"/>
              </a:ext>
            </a:extLst>
          </p:cNvPr>
          <p:cNvSpPr txBox="1"/>
          <p:nvPr/>
        </p:nvSpPr>
        <p:spPr>
          <a:xfrm>
            <a:off x="2798240" y="5098443"/>
            <a:ext cx="8940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defRPr lang="en-US"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PBMC phenotyping by 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CyTOF</a:t>
            </a:r>
            <a:endParaRPr lang="en-US" sz="1600" kern="100" dirty="0"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  <a:p>
            <a:pPr lvl="1">
              <a:defRPr lang="en-US"/>
            </a:pPr>
            <a:r>
              <a:rPr lang="en-US" sz="1600" kern="100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Sampling timepoints:</a:t>
            </a:r>
          </a:p>
          <a:p>
            <a:pPr lvl="1">
              <a:defRPr lang="en-US"/>
            </a:pPr>
            <a:r>
              <a:rPr lang="en-US" sz="1600" kern="100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	BL: Baseline (prior to intervention, on ART)</a:t>
            </a:r>
          </a:p>
          <a:p>
            <a:pPr lvl="1">
              <a:defRPr lang="en-US"/>
            </a:pPr>
            <a:r>
              <a:rPr lang="en-US" sz="1600" kern="100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	PreR: last PBMC prior to rebound (~1-2wk)</a:t>
            </a:r>
          </a:p>
          <a:p>
            <a:pPr lvl="1">
              <a:defRPr lang="en-US"/>
            </a:pPr>
            <a:r>
              <a:rPr lang="en-US" sz="1600" kern="100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	PostR1: 1</a:t>
            </a:r>
            <a:r>
              <a:rPr lang="en-US" sz="1600" kern="100" baseline="30000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st</a:t>
            </a:r>
            <a:r>
              <a:rPr lang="en-US" sz="1600" kern="100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PBMC sampling, within 30d of rebound, at similar (low) HIV VL</a:t>
            </a:r>
          </a:p>
        </p:txBody>
      </p:sp>
      <p:pic>
        <p:nvPicPr>
          <p:cNvPr id="20" name="Picture 19" descr="A person in a blue shirt&#10;&#10;Description automatically generated with medium confidence">
            <a:extLst>
              <a:ext uri="{FF2B5EF4-FFF2-40B4-BE49-F238E27FC236}">
                <a16:creationId xmlns:a16="http://schemas.microsoft.com/office/drawing/2014/main" id="{53B98599-C0A0-8F16-3B3B-56F1A82334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960" y="4996057"/>
            <a:ext cx="864710" cy="12970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2FC3B0-34CB-CD95-4B9E-EB27311BA297}"/>
              </a:ext>
            </a:extLst>
          </p:cNvPr>
          <p:cNvSpPr txBox="1"/>
          <p:nvPr/>
        </p:nvSpPr>
        <p:spPr>
          <a:xfrm>
            <a:off x="5949345" y="643396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i="1" dirty="0"/>
              <a:t>Sandel, CROI 2024</a:t>
            </a:r>
          </a:p>
        </p:txBody>
      </p:sp>
    </p:spTree>
    <p:extLst>
      <p:ext uri="{BB962C8B-B14F-4D97-AF65-F5344CB8AC3E}">
        <p14:creationId xmlns:p14="http://schemas.microsoft.com/office/powerpoint/2010/main" val="260568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E63AE50-5BAC-F320-4675-46AA075BA178}"/>
              </a:ext>
            </a:extLst>
          </p:cNvPr>
          <p:cNvSpPr/>
          <p:nvPr/>
        </p:nvSpPr>
        <p:spPr>
          <a:xfrm>
            <a:off x="4146430" y="2886974"/>
            <a:ext cx="1000664" cy="3163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52ACB5-A14B-D744-C754-A42561AFAE5F}"/>
              </a:ext>
            </a:extLst>
          </p:cNvPr>
          <p:cNvSpPr/>
          <p:nvPr/>
        </p:nvSpPr>
        <p:spPr>
          <a:xfrm>
            <a:off x="4287508" y="3496575"/>
            <a:ext cx="1000664" cy="3163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A62424-A9D3-B7F6-A2FF-BE5BFCE548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84331"/>
            <a:ext cx="1465830" cy="274320"/>
          </a:xfrm>
          <a:prstGeom prst="rect">
            <a:avLst/>
          </a:prstGeom>
        </p:spPr>
      </p:pic>
      <p:sp>
        <p:nvSpPr>
          <p:cNvPr id="17" name="Title 2">
            <a:extLst>
              <a:ext uri="{FF2B5EF4-FFF2-40B4-BE49-F238E27FC236}">
                <a16:creationId xmlns:a16="http://schemas.microsoft.com/office/drawing/2014/main" id="{B542444E-612C-B638-C916-DF9856C17422}"/>
              </a:ext>
            </a:extLst>
          </p:cNvPr>
          <p:cNvSpPr txBox="1">
            <a:spLocks/>
          </p:cNvSpPr>
          <p:nvPr/>
        </p:nvSpPr>
        <p:spPr>
          <a:xfrm>
            <a:off x="357587" y="416444"/>
            <a:ext cx="109728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0090"/>
                </a:solidFill>
                <a:latin typeface="Helvetica" pitchFamily="2" charset="0"/>
              </a:rPr>
              <a:t>Post-intervention controllers have a larger proportion of TCF-1+ responding (Ki67+) CD8+ T cells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35B1EC-0B7B-AFD7-7E4B-F76007751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840" y="2311030"/>
            <a:ext cx="3199050" cy="35515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96E7A8-5B85-8AE1-24B5-09DD16579B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5662" y="2131788"/>
            <a:ext cx="3520517" cy="391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246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159BB38-F61D-1FC0-A602-92F80A357A53}"/>
              </a:ext>
            </a:extLst>
          </p:cNvPr>
          <p:cNvSpPr txBox="1">
            <a:spLocks/>
          </p:cNvSpPr>
          <p:nvPr/>
        </p:nvSpPr>
        <p:spPr>
          <a:xfrm>
            <a:off x="63631" y="408977"/>
            <a:ext cx="12128369" cy="6368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Conclusions – combination immunotherapy study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817A45-ECF9-CE0B-7D30-43ACFC1FA834}"/>
              </a:ext>
            </a:extLst>
          </p:cNvPr>
          <p:cNvSpPr txBox="1"/>
          <p:nvPr/>
        </p:nvSpPr>
        <p:spPr>
          <a:xfrm>
            <a:off x="-182961" y="12361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EE75FF-8B5A-145F-DB17-5705FB618EFE}"/>
              </a:ext>
            </a:extLst>
          </p:cNvPr>
          <p:cNvSpPr txBox="1"/>
          <p:nvPr/>
        </p:nvSpPr>
        <p:spPr bwMode="auto">
          <a:xfrm>
            <a:off x="885315" y="1919145"/>
            <a:ext cx="10791805" cy="369331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sz="3000" dirty="0">
                <a:latin typeface="Helvetica" pitchFamily="2" charset="0"/>
                <a:cs typeface="Arial" panose="020B0604020202020204" pitchFamily="34" charset="0"/>
              </a:rPr>
              <a:t>C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ombination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 immunotherapy =&gt; altered HIV rebound patterns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Early analyses suggest participants with better post-ART control have a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more robust,</a:t>
            </a:r>
            <a:r>
              <a:rPr lang="en-US" sz="3000" b="1" dirty="0">
                <a:latin typeface="Helvetica" pitchFamily="2" charset="0"/>
                <a:cs typeface="Arial" panose="020B0604020202020204" pitchFamily="34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Helvetica" pitchFamily="2" charset="0"/>
                <a:cs typeface="Arial" panose="020B0604020202020204" pitchFamily="34" charset="0"/>
              </a:rPr>
              <a:t>early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 proliferative CD8+ T cell response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lang="en-US" sz="3000" dirty="0">
              <a:latin typeface="Helvetica" pitchFamily="2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 pitchFamily="2" charset="0"/>
                <a:cs typeface="Arial" panose="020B0604020202020204" pitchFamily="34" charset="0"/>
              </a:rPr>
              <a:t>Additional analyses are ongoing</a:t>
            </a:r>
          </a:p>
        </p:txBody>
      </p:sp>
    </p:spTree>
    <p:extLst>
      <p:ext uri="{BB962C8B-B14F-4D97-AF65-F5344CB8AC3E}">
        <p14:creationId xmlns:p14="http://schemas.microsoft.com/office/powerpoint/2010/main" val="549502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Oval 128"/>
          <p:cNvSpPr/>
          <p:nvPr/>
        </p:nvSpPr>
        <p:spPr>
          <a:xfrm>
            <a:off x="5357215" y="3263103"/>
            <a:ext cx="873144" cy="802465"/>
          </a:xfrm>
          <a:prstGeom prst="ellipse">
            <a:avLst/>
          </a:prstGeom>
          <a:gradFill flip="none" rotWithShape="1">
            <a:gsLst>
              <a:gs pos="16000">
                <a:srgbClr val="FF8383"/>
              </a:gs>
              <a:gs pos="46000">
                <a:schemeClr val="bg1">
                  <a:lumMod val="85000"/>
                </a:schemeClr>
              </a:gs>
              <a:gs pos="67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T</a:t>
            </a:r>
            <a:r>
              <a:rPr lang="en-US" sz="2500" b="1" baseline="-25000" dirty="0">
                <a:solidFill>
                  <a:schemeClr val="tx1"/>
                </a:solidFill>
              </a:rPr>
              <a:t>eff</a:t>
            </a:r>
          </a:p>
        </p:txBody>
      </p:sp>
      <p:sp>
        <p:nvSpPr>
          <p:cNvPr id="4" name="Oval 3"/>
          <p:cNvSpPr/>
          <p:nvPr/>
        </p:nvSpPr>
        <p:spPr>
          <a:xfrm>
            <a:off x="1168331" y="3339912"/>
            <a:ext cx="873144" cy="802465"/>
          </a:xfrm>
          <a:prstGeom prst="ellipse">
            <a:avLst/>
          </a:prstGeom>
          <a:gradFill flip="none" rotWithShape="1">
            <a:gsLst>
              <a:gs pos="15000">
                <a:schemeClr val="bg1">
                  <a:lumMod val="85000"/>
                </a:schemeClr>
              </a:gs>
              <a:gs pos="28000">
                <a:schemeClr val="bg1">
                  <a:lumMod val="85000"/>
                </a:schemeClr>
              </a:gs>
              <a:gs pos="47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T</a:t>
            </a:r>
            <a:r>
              <a:rPr lang="en-US" sz="2500" b="1" baseline="-25000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3" name="Oval 12"/>
          <p:cNvSpPr/>
          <p:nvPr/>
        </p:nvSpPr>
        <p:spPr>
          <a:xfrm>
            <a:off x="7930951" y="3257103"/>
            <a:ext cx="884980" cy="815796"/>
          </a:xfrm>
          <a:prstGeom prst="ellipse">
            <a:avLst/>
          </a:prstGeom>
          <a:gradFill flip="none" rotWithShape="1">
            <a:gsLst>
              <a:gs pos="84000">
                <a:schemeClr val="accent1">
                  <a:lumMod val="40000"/>
                  <a:lumOff val="60000"/>
                </a:schemeClr>
              </a:gs>
              <a:gs pos="16000">
                <a:schemeClr val="accent1">
                  <a:lumMod val="40000"/>
                  <a:lumOff val="60000"/>
                </a:schemeClr>
              </a:gs>
              <a:gs pos="46000">
                <a:schemeClr val="bg1">
                  <a:lumMod val="85000"/>
                </a:schemeClr>
              </a:gs>
              <a:gs pos="84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T</a:t>
            </a:r>
            <a:r>
              <a:rPr lang="en-US" sz="2500" b="1" baseline="-25000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860834" y="3013701"/>
            <a:ext cx="14629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200" dirty="0"/>
          </a:p>
        </p:txBody>
      </p:sp>
      <p:sp>
        <p:nvSpPr>
          <p:cNvPr id="122" name="Oval 121"/>
          <p:cNvSpPr/>
          <p:nvPr/>
        </p:nvSpPr>
        <p:spPr>
          <a:xfrm>
            <a:off x="3896325" y="2983286"/>
            <a:ext cx="873144" cy="802465"/>
          </a:xfrm>
          <a:prstGeom prst="ellipse">
            <a:avLst/>
          </a:prstGeom>
          <a:gradFill flip="none" rotWithShape="1">
            <a:gsLst>
              <a:gs pos="16000">
                <a:srgbClr val="FF8383"/>
              </a:gs>
              <a:gs pos="46000">
                <a:schemeClr val="bg1">
                  <a:lumMod val="85000"/>
                </a:schemeClr>
              </a:gs>
              <a:gs pos="67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T</a:t>
            </a:r>
            <a:r>
              <a:rPr lang="en-US" sz="2500" b="1" baseline="-25000" dirty="0">
                <a:solidFill>
                  <a:schemeClr val="tx1"/>
                </a:solidFill>
              </a:rPr>
              <a:t>eff</a:t>
            </a:r>
          </a:p>
        </p:txBody>
      </p:sp>
      <p:sp>
        <p:nvSpPr>
          <p:cNvPr id="123" name="Oval 122"/>
          <p:cNvSpPr/>
          <p:nvPr/>
        </p:nvSpPr>
        <p:spPr>
          <a:xfrm>
            <a:off x="4997454" y="2718620"/>
            <a:ext cx="873144" cy="802465"/>
          </a:xfrm>
          <a:prstGeom prst="ellipse">
            <a:avLst/>
          </a:prstGeom>
          <a:gradFill flip="none" rotWithShape="1">
            <a:gsLst>
              <a:gs pos="16000">
                <a:srgbClr val="FF8383"/>
              </a:gs>
              <a:gs pos="46000">
                <a:schemeClr val="bg1">
                  <a:lumMod val="85000"/>
                </a:schemeClr>
              </a:gs>
              <a:gs pos="67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T</a:t>
            </a:r>
            <a:r>
              <a:rPr lang="en-US" sz="2500" b="1" baseline="-25000" dirty="0">
                <a:solidFill>
                  <a:schemeClr val="tx1"/>
                </a:solidFill>
              </a:rPr>
              <a:t>eff</a:t>
            </a:r>
          </a:p>
        </p:txBody>
      </p:sp>
      <p:sp>
        <p:nvSpPr>
          <p:cNvPr id="124" name="Oval 123"/>
          <p:cNvSpPr/>
          <p:nvPr/>
        </p:nvSpPr>
        <p:spPr>
          <a:xfrm>
            <a:off x="5127427" y="3823865"/>
            <a:ext cx="873144" cy="802465"/>
          </a:xfrm>
          <a:prstGeom prst="ellipse">
            <a:avLst/>
          </a:prstGeom>
          <a:gradFill flip="none" rotWithShape="1">
            <a:gsLst>
              <a:gs pos="16000">
                <a:schemeClr val="accent1">
                  <a:lumMod val="60000"/>
                  <a:lumOff val="40000"/>
                </a:schemeClr>
              </a:gs>
              <a:gs pos="46000">
                <a:schemeClr val="bg1">
                  <a:lumMod val="85000"/>
                </a:schemeClr>
              </a:gs>
              <a:gs pos="67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baseline="-25000" dirty="0">
                <a:solidFill>
                  <a:schemeClr val="tx1"/>
                </a:solidFill>
              </a:rPr>
              <a:t>MPEC</a:t>
            </a:r>
          </a:p>
        </p:txBody>
      </p:sp>
      <p:sp>
        <p:nvSpPr>
          <p:cNvPr id="125" name="Oval 124"/>
          <p:cNvSpPr/>
          <p:nvPr/>
        </p:nvSpPr>
        <p:spPr>
          <a:xfrm>
            <a:off x="3904212" y="3655458"/>
            <a:ext cx="873144" cy="802465"/>
          </a:xfrm>
          <a:prstGeom prst="ellipse">
            <a:avLst/>
          </a:prstGeom>
          <a:gradFill flip="none" rotWithShape="1">
            <a:gsLst>
              <a:gs pos="16000">
                <a:srgbClr val="FF8383"/>
              </a:gs>
              <a:gs pos="46000">
                <a:schemeClr val="bg1">
                  <a:lumMod val="85000"/>
                </a:schemeClr>
              </a:gs>
              <a:gs pos="67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T</a:t>
            </a:r>
            <a:r>
              <a:rPr lang="en-US" sz="2500" b="1" baseline="-25000" dirty="0">
                <a:solidFill>
                  <a:schemeClr val="tx1"/>
                </a:solidFill>
              </a:rPr>
              <a:t>eff</a:t>
            </a:r>
          </a:p>
        </p:txBody>
      </p:sp>
      <p:sp>
        <p:nvSpPr>
          <p:cNvPr id="126" name="Oval 125"/>
          <p:cNvSpPr/>
          <p:nvPr/>
        </p:nvSpPr>
        <p:spPr>
          <a:xfrm>
            <a:off x="4419170" y="4072234"/>
            <a:ext cx="873144" cy="802465"/>
          </a:xfrm>
          <a:prstGeom prst="ellipse">
            <a:avLst/>
          </a:prstGeom>
          <a:gradFill flip="none" rotWithShape="1">
            <a:gsLst>
              <a:gs pos="16000">
                <a:srgbClr val="FF8383"/>
              </a:gs>
              <a:gs pos="46000">
                <a:schemeClr val="bg1">
                  <a:lumMod val="85000"/>
                </a:schemeClr>
              </a:gs>
              <a:gs pos="67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T</a:t>
            </a:r>
            <a:r>
              <a:rPr lang="en-US" sz="2500" b="1" baseline="-25000" dirty="0">
                <a:solidFill>
                  <a:schemeClr val="tx1"/>
                </a:solidFill>
              </a:rPr>
              <a:t>eff</a:t>
            </a:r>
          </a:p>
        </p:txBody>
      </p:sp>
      <p:sp>
        <p:nvSpPr>
          <p:cNvPr id="62" name="Oval 61"/>
          <p:cNvSpPr/>
          <p:nvPr/>
        </p:nvSpPr>
        <p:spPr>
          <a:xfrm>
            <a:off x="4473064" y="3465246"/>
            <a:ext cx="873144" cy="802465"/>
          </a:xfrm>
          <a:prstGeom prst="ellipse">
            <a:avLst/>
          </a:prstGeom>
          <a:gradFill flip="none" rotWithShape="1">
            <a:gsLst>
              <a:gs pos="16000">
                <a:srgbClr val="FF8383"/>
              </a:gs>
              <a:gs pos="46000">
                <a:schemeClr val="bg1">
                  <a:lumMod val="85000"/>
                </a:schemeClr>
              </a:gs>
              <a:gs pos="67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T</a:t>
            </a:r>
            <a:r>
              <a:rPr lang="en-US" sz="2500" b="1" baseline="-25000" dirty="0">
                <a:solidFill>
                  <a:schemeClr val="tx1"/>
                </a:solidFill>
              </a:rPr>
              <a:t>eff</a:t>
            </a:r>
          </a:p>
        </p:txBody>
      </p:sp>
      <p:sp>
        <p:nvSpPr>
          <p:cNvPr id="127" name="Oval 126"/>
          <p:cNvSpPr/>
          <p:nvPr/>
        </p:nvSpPr>
        <p:spPr>
          <a:xfrm>
            <a:off x="4401161" y="2732618"/>
            <a:ext cx="873144" cy="802465"/>
          </a:xfrm>
          <a:prstGeom prst="ellipse">
            <a:avLst/>
          </a:prstGeom>
          <a:gradFill flip="none" rotWithShape="1">
            <a:gsLst>
              <a:gs pos="16000">
                <a:srgbClr val="FF8383"/>
              </a:gs>
              <a:gs pos="46000">
                <a:schemeClr val="bg1">
                  <a:lumMod val="85000"/>
                </a:schemeClr>
              </a:gs>
              <a:gs pos="67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T</a:t>
            </a:r>
            <a:r>
              <a:rPr lang="en-US" sz="2500" b="1" baseline="-25000" dirty="0">
                <a:solidFill>
                  <a:schemeClr val="tx1"/>
                </a:solidFill>
              </a:rPr>
              <a:t>eff</a:t>
            </a:r>
          </a:p>
        </p:txBody>
      </p:sp>
      <p:sp>
        <p:nvSpPr>
          <p:cNvPr id="128" name="Oval 127"/>
          <p:cNvSpPr/>
          <p:nvPr/>
        </p:nvSpPr>
        <p:spPr>
          <a:xfrm>
            <a:off x="4981539" y="3149394"/>
            <a:ext cx="873144" cy="802465"/>
          </a:xfrm>
          <a:prstGeom prst="ellipse">
            <a:avLst/>
          </a:prstGeom>
          <a:gradFill flip="none" rotWithShape="1">
            <a:gsLst>
              <a:gs pos="16000">
                <a:srgbClr val="FF8383"/>
              </a:gs>
              <a:gs pos="46000">
                <a:schemeClr val="bg1">
                  <a:lumMod val="85000"/>
                </a:schemeClr>
              </a:gs>
              <a:gs pos="67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T</a:t>
            </a:r>
            <a:r>
              <a:rPr lang="en-US" sz="2500" b="1" baseline="-25000" dirty="0">
                <a:solidFill>
                  <a:schemeClr val="tx1"/>
                </a:solidFill>
              </a:rPr>
              <a:t>eff</a:t>
            </a:r>
          </a:p>
        </p:txBody>
      </p:sp>
      <p:sp>
        <p:nvSpPr>
          <p:cNvPr id="132" name="Oval 131"/>
          <p:cNvSpPr/>
          <p:nvPr/>
        </p:nvSpPr>
        <p:spPr>
          <a:xfrm>
            <a:off x="8362190" y="3394713"/>
            <a:ext cx="884980" cy="815796"/>
          </a:xfrm>
          <a:prstGeom prst="ellipse">
            <a:avLst/>
          </a:prstGeom>
          <a:gradFill flip="none" rotWithShape="1">
            <a:gsLst>
              <a:gs pos="84000">
                <a:schemeClr val="accent1">
                  <a:lumMod val="40000"/>
                  <a:lumOff val="60000"/>
                </a:schemeClr>
              </a:gs>
              <a:gs pos="16000">
                <a:schemeClr val="accent1">
                  <a:lumMod val="40000"/>
                  <a:lumOff val="60000"/>
                </a:schemeClr>
              </a:gs>
              <a:gs pos="46000">
                <a:schemeClr val="bg1">
                  <a:lumMod val="85000"/>
                </a:schemeClr>
              </a:gs>
              <a:gs pos="84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T</a:t>
            </a:r>
            <a:r>
              <a:rPr lang="en-US" sz="2500" b="1" baseline="-25000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99879" y="1954660"/>
            <a:ext cx="12089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Naïve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299864" y="2120439"/>
            <a:ext cx="1195616" cy="1792966"/>
            <a:chOff x="299864" y="2120439"/>
            <a:chExt cx="1195616" cy="1792966"/>
          </a:xfrm>
        </p:grpSpPr>
        <p:grpSp>
          <p:nvGrpSpPr>
            <p:cNvPr id="5" name="Group 4"/>
            <p:cNvGrpSpPr/>
            <p:nvPr/>
          </p:nvGrpSpPr>
          <p:grpSpPr>
            <a:xfrm rot="572222">
              <a:off x="299864" y="2120439"/>
              <a:ext cx="1146376" cy="1062367"/>
              <a:chOff x="1362351" y="1649539"/>
              <a:chExt cx="1253517" cy="1034570"/>
            </a:xfrm>
          </p:grpSpPr>
          <p:sp>
            <p:nvSpPr>
              <p:cNvPr id="38" name="Freeform 76"/>
              <p:cNvSpPr>
                <a:spLocks/>
              </p:cNvSpPr>
              <p:nvPr/>
            </p:nvSpPr>
            <p:spPr bwMode="auto">
              <a:xfrm rot="19054357">
                <a:off x="1362351" y="1649539"/>
                <a:ext cx="1216153" cy="1034570"/>
              </a:xfrm>
              <a:custGeom>
                <a:avLst/>
                <a:gdLst>
                  <a:gd name="T0" fmla="*/ 223 w 1048"/>
                  <a:gd name="T1" fmla="*/ 305 h 832"/>
                  <a:gd name="T2" fmla="*/ 101 w 1048"/>
                  <a:gd name="T3" fmla="*/ 138 h 832"/>
                  <a:gd name="T4" fmla="*/ 253 w 1048"/>
                  <a:gd name="T5" fmla="*/ 222 h 832"/>
                  <a:gd name="T6" fmla="*/ 253 w 1048"/>
                  <a:gd name="T7" fmla="*/ 0 h 832"/>
                  <a:gd name="T8" fmla="*/ 345 w 1048"/>
                  <a:gd name="T9" fmla="*/ 222 h 832"/>
                  <a:gd name="T10" fmla="*/ 558 w 1048"/>
                  <a:gd name="T11" fmla="*/ 55 h 832"/>
                  <a:gd name="T12" fmla="*/ 497 w 1048"/>
                  <a:gd name="T13" fmla="*/ 277 h 832"/>
                  <a:gd name="T14" fmla="*/ 649 w 1048"/>
                  <a:gd name="T15" fmla="*/ 360 h 832"/>
                  <a:gd name="T16" fmla="*/ 405 w 1048"/>
                  <a:gd name="T17" fmla="*/ 360 h 832"/>
                  <a:gd name="T18" fmla="*/ 284 w 1048"/>
                  <a:gd name="T19" fmla="*/ 443 h 832"/>
                  <a:gd name="T20" fmla="*/ 253 w 1048"/>
                  <a:gd name="T21" fmla="*/ 360 h 832"/>
                  <a:gd name="T22" fmla="*/ 10 w 1048"/>
                  <a:gd name="T23" fmla="*/ 471 h 832"/>
                  <a:gd name="T24" fmla="*/ 223 w 1048"/>
                  <a:gd name="T25" fmla="*/ 305 h 8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8" h="832">
                    <a:moveTo>
                      <a:pt x="352" y="528"/>
                    </a:moveTo>
                    <a:cubicBezTo>
                      <a:pt x="376" y="432"/>
                      <a:pt x="152" y="264"/>
                      <a:pt x="160" y="240"/>
                    </a:cubicBezTo>
                    <a:cubicBezTo>
                      <a:pt x="168" y="216"/>
                      <a:pt x="360" y="424"/>
                      <a:pt x="400" y="384"/>
                    </a:cubicBezTo>
                    <a:cubicBezTo>
                      <a:pt x="440" y="344"/>
                      <a:pt x="376" y="0"/>
                      <a:pt x="400" y="0"/>
                    </a:cubicBezTo>
                    <a:cubicBezTo>
                      <a:pt x="424" y="0"/>
                      <a:pt x="464" y="368"/>
                      <a:pt x="544" y="384"/>
                    </a:cubicBezTo>
                    <a:cubicBezTo>
                      <a:pt x="624" y="400"/>
                      <a:pt x="840" y="80"/>
                      <a:pt x="880" y="96"/>
                    </a:cubicBezTo>
                    <a:cubicBezTo>
                      <a:pt x="920" y="112"/>
                      <a:pt x="760" y="392"/>
                      <a:pt x="784" y="480"/>
                    </a:cubicBezTo>
                    <a:cubicBezTo>
                      <a:pt x="808" y="568"/>
                      <a:pt x="1048" y="600"/>
                      <a:pt x="1024" y="624"/>
                    </a:cubicBezTo>
                    <a:cubicBezTo>
                      <a:pt x="1000" y="648"/>
                      <a:pt x="736" y="600"/>
                      <a:pt x="640" y="624"/>
                    </a:cubicBezTo>
                    <a:cubicBezTo>
                      <a:pt x="544" y="648"/>
                      <a:pt x="488" y="768"/>
                      <a:pt x="448" y="768"/>
                    </a:cubicBezTo>
                    <a:cubicBezTo>
                      <a:pt x="408" y="768"/>
                      <a:pt x="472" y="616"/>
                      <a:pt x="400" y="624"/>
                    </a:cubicBezTo>
                    <a:cubicBezTo>
                      <a:pt x="328" y="632"/>
                      <a:pt x="32" y="832"/>
                      <a:pt x="16" y="816"/>
                    </a:cubicBezTo>
                    <a:cubicBezTo>
                      <a:pt x="0" y="800"/>
                      <a:pt x="328" y="624"/>
                      <a:pt x="352" y="528"/>
                    </a:cubicBezTo>
                    <a:close/>
                  </a:path>
                </a:pathLst>
              </a:custGeom>
              <a:solidFill>
                <a:srgbClr val="D7AE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grpSp>
            <p:nvGrpSpPr>
              <p:cNvPr id="17" name="Group 16"/>
              <p:cNvGrpSpPr/>
              <p:nvPr/>
            </p:nvGrpSpPr>
            <p:grpSpPr>
              <a:xfrm rot="13441863">
                <a:off x="2019920" y="2283390"/>
                <a:ext cx="595948" cy="295517"/>
                <a:chOff x="3645350" y="2371864"/>
                <a:chExt cx="595948" cy="295517"/>
              </a:xfrm>
            </p:grpSpPr>
            <p:grpSp>
              <p:nvGrpSpPr>
                <p:cNvPr id="14" name="Group 13"/>
                <p:cNvGrpSpPr/>
                <p:nvPr/>
              </p:nvGrpSpPr>
              <p:grpSpPr>
                <a:xfrm>
                  <a:off x="3714101" y="2496807"/>
                  <a:ext cx="527197" cy="82032"/>
                  <a:chOff x="3714101" y="2496807"/>
                  <a:chExt cx="527197" cy="82032"/>
                </a:xfrm>
              </p:grpSpPr>
              <p:cxnSp>
                <p:nvCxnSpPr>
                  <p:cNvPr id="42" name="Straight Connector 41"/>
                  <p:cNvCxnSpPr/>
                  <p:nvPr/>
                </p:nvCxnSpPr>
                <p:spPr>
                  <a:xfrm rot="5400000" flipV="1">
                    <a:off x="3977699" y="2233209"/>
                    <a:ext cx="1" cy="527197"/>
                  </a:xfrm>
                  <a:prstGeom prst="line">
                    <a:avLst/>
                  </a:prstGeom>
                  <a:ln w="508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/>
                  <p:cNvCxnSpPr/>
                  <p:nvPr/>
                </p:nvCxnSpPr>
                <p:spPr>
                  <a:xfrm rot="5400000" flipV="1">
                    <a:off x="3901902" y="2415472"/>
                    <a:ext cx="0" cy="326733"/>
                  </a:xfrm>
                  <a:prstGeom prst="line">
                    <a:avLst/>
                  </a:prstGeom>
                  <a:ln w="508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4" name="Freeform 43"/>
                <p:cNvSpPr/>
                <p:nvPr/>
              </p:nvSpPr>
              <p:spPr>
                <a:xfrm>
                  <a:off x="3645350" y="2371864"/>
                  <a:ext cx="102267" cy="295517"/>
                </a:xfrm>
                <a:custGeom>
                  <a:avLst/>
                  <a:gdLst>
                    <a:gd name="connsiteX0" fmla="*/ 185408 w 185408"/>
                    <a:gd name="connsiteY0" fmla="*/ 0 h 400314"/>
                    <a:gd name="connsiteX1" fmla="*/ 29496 w 185408"/>
                    <a:gd name="connsiteY1" fmla="*/ 75849 h 400314"/>
                    <a:gd name="connsiteX2" fmla="*/ 96917 w 185408"/>
                    <a:gd name="connsiteY2" fmla="*/ 227547 h 400314"/>
                    <a:gd name="connsiteX3" fmla="*/ 92704 w 185408"/>
                    <a:gd name="connsiteY3" fmla="*/ 341320 h 400314"/>
                    <a:gd name="connsiteX4" fmla="*/ 0 w 185408"/>
                    <a:gd name="connsiteY4" fmla="*/ 400314 h 400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5408" h="400314">
                      <a:moveTo>
                        <a:pt x="185408" y="0"/>
                      </a:moveTo>
                      <a:cubicBezTo>
                        <a:pt x="114826" y="18962"/>
                        <a:pt x="44244" y="37925"/>
                        <a:pt x="29496" y="75849"/>
                      </a:cubicBezTo>
                      <a:cubicBezTo>
                        <a:pt x="14748" y="113773"/>
                        <a:pt x="86382" y="183302"/>
                        <a:pt x="96917" y="227547"/>
                      </a:cubicBezTo>
                      <a:cubicBezTo>
                        <a:pt x="107452" y="271792"/>
                        <a:pt x="108857" y="312526"/>
                        <a:pt x="92704" y="341320"/>
                      </a:cubicBezTo>
                      <a:cubicBezTo>
                        <a:pt x="76551" y="370114"/>
                        <a:pt x="38275" y="385214"/>
                        <a:pt x="0" y="400314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57" name="Straight Connector 56"/>
            <p:cNvCxnSpPr/>
            <p:nvPr/>
          </p:nvCxnSpPr>
          <p:spPr>
            <a:xfrm flipH="1" flipV="1">
              <a:off x="1263012" y="3200411"/>
              <a:ext cx="180270" cy="25254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 rot="16021341">
              <a:off x="696744" y="3113392"/>
              <a:ext cx="657658" cy="417923"/>
              <a:chOff x="442222" y="1020024"/>
              <a:chExt cx="657658" cy="417923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5400000" flipH="1" flipV="1">
                <a:off x="497810" y="1104829"/>
                <a:ext cx="277530" cy="38870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5400000" flipH="1" flipV="1">
                <a:off x="703424" y="961563"/>
                <a:ext cx="337996" cy="45491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6" name="Group 105"/>
            <p:cNvGrpSpPr/>
            <p:nvPr/>
          </p:nvGrpSpPr>
          <p:grpSpPr>
            <a:xfrm rot="13443138">
              <a:off x="540915" y="3515166"/>
              <a:ext cx="533103" cy="398239"/>
              <a:chOff x="2143624" y="3989723"/>
              <a:chExt cx="838059" cy="584663"/>
            </a:xfrm>
          </p:grpSpPr>
          <p:sp>
            <p:nvSpPr>
              <p:cNvPr id="107" name="Oval 106"/>
              <p:cNvSpPr/>
              <p:nvPr/>
            </p:nvSpPr>
            <p:spPr>
              <a:xfrm>
                <a:off x="2567568" y="4189902"/>
                <a:ext cx="155765" cy="170482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2403242" y="3989723"/>
                <a:ext cx="155765" cy="170482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2774528" y="4260080"/>
                <a:ext cx="155765" cy="170482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2383477" y="4268526"/>
                <a:ext cx="155765" cy="170482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2598733" y="3989723"/>
                <a:ext cx="155765" cy="170482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2559007" y="4403904"/>
                <a:ext cx="155765" cy="170482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2825918" y="4060133"/>
                <a:ext cx="155765" cy="170482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2143624" y="4086464"/>
                <a:ext cx="155765" cy="170482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33" name="Straight Connector 132"/>
            <p:cNvCxnSpPr/>
            <p:nvPr/>
          </p:nvCxnSpPr>
          <p:spPr>
            <a:xfrm flipH="1" flipV="1">
              <a:off x="1315210" y="3165341"/>
              <a:ext cx="180270" cy="25254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4549444" y="5008691"/>
            <a:ext cx="3381506" cy="1635300"/>
            <a:chOff x="4549444" y="5008691"/>
            <a:chExt cx="3381506" cy="1635300"/>
          </a:xfrm>
        </p:grpSpPr>
        <p:cxnSp>
          <p:nvCxnSpPr>
            <p:cNvPr id="134" name="Straight Arrow Connector 133"/>
            <p:cNvCxnSpPr/>
            <p:nvPr/>
          </p:nvCxnSpPr>
          <p:spPr>
            <a:xfrm>
              <a:off x="4967732" y="5008691"/>
              <a:ext cx="7906" cy="698843"/>
            </a:xfrm>
            <a:prstGeom prst="straightConnector1">
              <a:avLst/>
            </a:prstGeom>
            <a:ln w="793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Oval 135"/>
            <p:cNvSpPr/>
            <p:nvPr/>
          </p:nvSpPr>
          <p:spPr>
            <a:xfrm>
              <a:off x="4549444" y="5841526"/>
              <a:ext cx="873144" cy="802465"/>
            </a:xfrm>
            <a:prstGeom prst="ellipse">
              <a:avLst/>
            </a:prstGeom>
            <a:pattFill prst="narVert">
              <a:fgClr>
                <a:schemeClr val="tx1"/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b="1" dirty="0">
                <a:solidFill>
                  <a:schemeClr val="tx1"/>
                </a:solidFill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5434025" y="5781676"/>
              <a:ext cx="24969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/>
                <a:t>terminally </a:t>
              </a:r>
            </a:p>
            <a:p>
              <a:r>
                <a:rPr lang="en-US" sz="2400" i="1" dirty="0"/>
                <a:t>differentiate, die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9376036" y="2953951"/>
            <a:ext cx="20910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• long-lived</a:t>
            </a:r>
          </a:p>
          <a:p>
            <a:r>
              <a:rPr lang="en-US" sz="2000" dirty="0"/>
              <a:t>• self-renew</a:t>
            </a:r>
          </a:p>
          <a:p>
            <a:r>
              <a:rPr lang="en-US" sz="2000" dirty="0"/>
              <a:t>• rapid 2° recall     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6512006" y="2674203"/>
            <a:ext cx="1137299" cy="981255"/>
            <a:chOff x="6512006" y="2674203"/>
            <a:chExt cx="1137299" cy="981255"/>
          </a:xfrm>
        </p:grpSpPr>
        <p:cxnSp>
          <p:nvCxnSpPr>
            <p:cNvPr id="121" name="Straight Arrow Connector 120"/>
            <p:cNvCxnSpPr/>
            <p:nvPr/>
          </p:nvCxnSpPr>
          <p:spPr>
            <a:xfrm>
              <a:off x="6531625" y="3655458"/>
              <a:ext cx="1098060" cy="0"/>
            </a:xfrm>
            <a:prstGeom prst="straightConnector1">
              <a:avLst/>
            </a:prstGeom>
            <a:ln w="793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TextBox 140"/>
            <p:cNvSpPr txBox="1"/>
            <p:nvPr/>
          </p:nvSpPr>
          <p:spPr>
            <a:xfrm>
              <a:off x="6512006" y="2674203"/>
              <a:ext cx="113729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i="1" dirty="0"/>
                <a:t>antigen</a:t>
              </a:r>
            </a:p>
            <a:p>
              <a:pPr algn="ctr"/>
              <a:r>
                <a:rPr lang="en-US" sz="2400" i="1" dirty="0"/>
                <a:t>cleared</a:t>
              </a:r>
            </a:p>
          </p:txBody>
        </p:sp>
      </p:grpSp>
      <p:sp>
        <p:nvSpPr>
          <p:cNvPr id="144" name="TextBox 143"/>
          <p:cNvSpPr txBox="1"/>
          <p:nvPr/>
        </p:nvSpPr>
        <p:spPr>
          <a:xfrm>
            <a:off x="4381070" y="1937967"/>
            <a:ext cx="14262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Effector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7904696" y="1954660"/>
            <a:ext cx="15551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Memory</a:t>
            </a:r>
          </a:p>
        </p:txBody>
      </p:sp>
      <p:sp>
        <p:nvSpPr>
          <p:cNvPr id="131" name="Oval 130"/>
          <p:cNvSpPr/>
          <p:nvPr/>
        </p:nvSpPr>
        <p:spPr>
          <a:xfrm>
            <a:off x="8232217" y="2861200"/>
            <a:ext cx="884980" cy="815796"/>
          </a:xfrm>
          <a:prstGeom prst="ellipse">
            <a:avLst/>
          </a:prstGeom>
          <a:gradFill flip="none" rotWithShape="1">
            <a:gsLst>
              <a:gs pos="84000">
                <a:schemeClr val="accent1">
                  <a:lumMod val="40000"/>
                  <a:lumOff val="60000"/>
                </a:schemeClr>
              </a:gs>
              <a:gs pos="16000">
                <a:schemeClr val="accent1">
                  <a:lumMod val="40000"/>
                  <a:lumOff val="60000"/>
                </a:schemeClr>
              </a:gs>
              <a:gs pos="46000">
                <a:schemeClr val="bg1">
                  <a:lumMod val="85000"/>
                </a:schemeClr>
              </a:gs>
              <a:gs pos="84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T</a:t>
            </a:r>
            <a:r>
              <a:rPr lang="en-US" sz="2500" b="1" baseline="-25000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CF46EC-646D-013F-0F66-46F9347A4CF0}"/>
              </a:ext>
            </a:extLst>
          </p:cNvPr>
          <p:cNvSpPr txBox="1">
            <a:spLocks/>
          </p:cNvSpPr>
          <p:nvPr/>
        </p:nvSpPr>
        <p:spPr>
          <a:xfrm>
            <a:off x="214314" y="196749"/>
            <a:ext cx="11758612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000090"/>
                </a:solidFill>
                <a:cs typeface="Calibri Light" panose="020F0302020204030204" pitchFamily="34" charset="0"/>
              </a:rPr>
              <a:t>Different factors promote effector vs memory </a:t>
            </a:r>
          </a:p>
          <a:p>
            <a:pPr algn="ctr"/>
            <a:r>
              <a:rPr lang="en-US" sz="4000" dirty="0">
                <a:solidFill>
                  <a:srgbClr val="000090"/>
                </a:solidFill>
                <a:cs typeface="Calibri Light" panose="020F0302020204030204" pitchFamily="34" charset="0"/>
              </a:rPr>
              <a:t>CD8+ T cell differentiation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1E294C-874E-1993-56AB-5768C88B7D98}"/>
              </a:ext>
            </a:extLst>
          </p:cNvPr>
          <p:cNvCxnSpPr>
            <a:cxnSpLocks/>
          </p:cNvCxnSpPr>
          <p:nvPr/>
        </p:nvCxnSpPr>
        <p:spPr>
          <a:xfrm>
            <a:off x="414338" y="1433564"/>
            <a:ext cx="11415712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539A532-75FD-78E6-4ADF-4A20D8A5ADCF}"/>
              </a:ext>
            </a:extLst>
          </p:cNvPr>
          <p:cNvCxnSpPr>
            <a:cxnSpLocks/>
            <a:stCxn id="124" idx="5"/>
            <a:endCxn id="124" idx="5"/>
          </p:cNvCxnSpPr>
          <p:nvPr/>
        </p:nvCxnSpPr>
        <p:spPr>
          <a:xfrm>
            <a:off x="5872702" y="450881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B7E0994F-5BCF-6D88-E942-7680E5D20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259" y="4603036"/>
            <a:ext cx="869950" cy="75141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B6A497E-C313-278D-4071-60B84189A637}"/>
              </a:ext>
            </a:extLst>
          </p:cNvPr>
          <p:cNvSpPr txBox="1"/>
          <p:nvPr/>
        </p:nvSpPr>
        <p:spPr>
          <a:xfrm>
            <a:off x="1379102" y="4807218"/>
            <a:ext cx="24969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/>
              <a:t>+LCMV-Arm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40E0833-8012-577B-52F3-08FD0BDD5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886" y="5397315"/>
            <a:ext cx="334433" cy="8079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325B672-ACB5-B541-6A2C-784B613EFCE3}"/>
              </a:ext>
            </a:extLst>
          </p:cNvPr>
          <p:cNvSpPr txBox="1"/>
          <p:nvPr/>
        </p:nvSpPr>
        <p:spPr>
          <a:xfrm>
            <a:off x="1379102" y="5528924"/>
            <a:ext cx="2496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/>
              <a:t>YFV vaccine</a:t>
            </a:r>
          </a:p>
          <a:p>
            <a:r>
              <a:rPr lang="en-US" sz="2200" i="1" dirty="0"/>
              <a:t>SARS-CoV-2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A8F3DCD-B1FD-3D7B-B82F-FF9D620B5A18}"/>
              </a:ext>
            </a:extLst>
          </p:cNvPr>
          <p:cNvCxnSpPr/>
          <p:nvPr/>
        </p:nvCxnSpPr>
        <p:spPr>
          <a:xfrm>
            <a:off x="2369933" y="3682401"/>
            <a:ext cx="1098060" cy="0"/>
          </a:xfrm>
          <a:prstGeom prst="straightConnector1">
            <a:avLst/>
          </a:prstGeom>
          <a:ln w="793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7B13951-6EC2-138F-86FB-7297573FC44F}"/>
              </a:ext>
            </a:extLst>
          </p:cNvPr>
          <p:cNvCxnSpPr>
            <a:cxnSpLocks/>
          </p:cNvCxnSpPr>
          <p:nvPr/>
        </p:nvCxnSpPr>
        <p:spPr>
          <a:xfrm>
            <a:off x="5501693" y="4514130"/>
            <a:ext cx="236246" cy="312759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DF4D966-4210-2DCB-11AA-D5D31C804FAA}"/>
              </a:ext>
            </a:extLst>
          </p:cNvPr>
          <p:cNvSpPr txBox="1"/>
          <p:nvPr/>
        </p:nvSpPr>
        <p:spPr>
          <a:xfrm>
            <a:off x="5701184" y="4629766"/>
            <a:ext cx="925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IL7R</a:t>
            </a:r>
            <a:r>
              <a:rPr lang="en-US" sz="2400" b="1" dirty="0">
                <a:solidFill>
                  <a:schemeClr val="accent1"/>
                </a:solidFill>
                <a:latin typeface="Symbol" pitchFamily="2" charset="2"/>
              </a:rPr>
              <a:t>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0A88CC-1252-ED0F-0CBB-3D24028111A8}"/>
              </a:ext>
            </a:extLst>
          </p:cNvPr>
          <p:cNvSpPr txBox="1"/>
          <p:nvPr/>
        </p:nvSpPr>
        <p:spPr>
          <a:xfrm>
            <a:off x="883979" y="6283443"/>
            <a:ext cx="111782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ea typeface="ＭＳ Ｐゴシック" charset="0"/>
                <a:cs typeface="Arial"/>
              </a:rPr>
              <a:t>Rutishauser et al., </a:t>
            </a:r>
            <a:r>
              <a:rPr lang="en-US" sz="1400" i="1" dirty="0">
                <a:ea typeface="ＭＳ Ｐゴシック" charset="0"/>
                <a:cs typeface="Arial"/>
              </a:rPr>
              <a:t>Immunity</a:t>
            </a:r>
            <a:r>
              <a:rPr lang="en-US" sz="1400" dirty="0">
                <a:ea typeface="ＭＳ Ｐゴシック" charset="0"/>
                <a:cs typeface="Arial"/>
              </a:rPr>
              <a:t>, 2009.</a:t>
            </a:r>
          </a:p>
          <a:p>
            <a:pPr algn="r"/>
            <a:r>
              <a:rPr lang="en-US" sz="1400" dirty="0">
                <a:ea typeface="ＭＳ Ｐゴシック" charset="0"/>
                <a:cs typeface="Arial"/>
              </a:rPr>
              <a:t>Rutishauser and </a:t>
            </a:r>
            <a:r>
              <a:rPr lang="en-US" sz="1400" dirty="0" err="1">
                <a:ea typeface="ＭＳ Ｐゴシック" charset="0"/>
                <a:cs typeface="Arial"/>
              </a:rPr>
              <a:t>Kaech</a:t>
            </a:r>
            <a:r>
              <a:rPr lang="en-US" sz="1400" dirty="0">
                <a:ea typeface="ＭＳ Ｐゴシック" charset="0"/>
                <a:cs typeface="Arial"/>
              </a:rPr>
              <a:t>, </a:t>
            </a:r>
            <a:r>
              <a:rPr lang="en-US" sz="1400" i="1" dirty="0" err="1">
                <a:ea typeface="ＭＳ Ｐゴシック" charset="0"/>
                <a:cs typeface="Arial"/>
              </a:rPr>
              <a:t>Imm</a:t>
            </a:r>
            <a:r>
              <a:rPr lang="en-US" sz="1400" i="1" dirty="0">
                <a:ea typeface="ＭＳ Ｐゴシック" charset="0"/>
                <a:cs typeface="Arial"/>
              </a:rPr>
              <a:t> Rev</a:t>
            </a:r>
            <a:r>
              <a:rPr lang="en-US" sz="1400" dirty="0">
                <a:ea typeface="ＭＳ Ｐゴシック" charset="0"/>
                <a:cs typeface="Arial"/>
              </a:rPr>
              <a:t>, 2010.</a:t>
            </a:r>
          </a:p>
          <a:p>
            <a:pPr algn="r"/>
            <a:endParaRPr lang="en-US" sz="1400" dirty="0"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CB39B0-63FD-DF28-EA21-E3726734F97A}"/>
              </a:ext>
            </a:extLst>
          </p:cNvPr>
          <p:cNvSpPr txBox="1"/>
          <p:nvPr/>
        </p:nvSpPr>
        <p:spPr>
          <a:xfrm>
            <a:off x="2953341" y="2177012"/>
            <a:ext cx="11496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TFs:</a:t>
            </a:r>
          </a:p>
          <a:p>
            <a:r>
              <a:rPr lang="en-US" sz="2400" dirty="0">
                <a:solidFill>
                  <a:srgbClr val="FF0000"/>
                </a:solidFill>
              </a:rPr>
              <a:t>Blimp-1</a:t>
            </a:r>
          </a:p>
          <a:p>
            <a:r>
              <a:rPr lang="en-US" sz="2400" dirty="0">
                <a:solidFill>
                  <a:srgbClr val="FF0000"/>
                </a:solidFill>
              </a:rPr>
              <a:t>Tbet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A27E94-89A7-79A9-57E8-8B9419E15C1A}"/>
              </a:ext>
            </a:extLst>
          </p:cNvPr>
          <p:cNvSpPr txBox="1"/>
          <p:nvPr/>
        </p:nvSpPr>
        <p:spPr>
          <a:xfrm>
            <a:off x="5723313" y="5123471"/>
            <a:ext cx="46096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/>
              <a:t>MPEC = memory precursor effector cell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E0CFE6-EDF7-70FC-F0CA-472CDE06BCF3}"/>
              </a:ext>
            </a:extLst>
          </p:cNvPr>
          <p:cNvSpPr txBox="1"/>
          <p:nvPr/>
        </p:nvSpPr>
        <p:spPr>
          <a:xfrm>
            <a:off x="6603580" y="3799407"/>
            <a:ext cx="10277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TFs: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TCF-1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FOXO1</a:t>
            </a:r>
          </a:p>
        </p:txBody>
      </p:sp>
    </p:spTree>
    <p:extLst>
      <p:ext uri="{BB962C8B-B14F-4D97-AF65-F5344CB8AC3E}">
        <p14:creationId xmlns:p14="http://schemas.microsoft.com/office/powerpoint/2010/main" val="14618192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BCD45FEB-AFF5-E936-EBB7-34B156B8C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023" y="565663"/>
            <a:ext cx="10972800" cy="914400"/>
          </a:xfrm>
        </p:spPr>
        <p:txBody>
          <a:bodyPr>
            <a:noAutofit/>
          </a:bodyPr>
          <a:lstStyle/>
          <a:p>
            <a:pPr algn="l"/>
            <a:r>
              <a:rPr lang="en-US" sz="3000" b="1" dirty="0">
                <a:solidFill>
                  <a:srgbClr val="000090"/>
                </a:solidFill>
                <a:latin typeface="Helvetica" pitchFamily="2" charset="0"/>
              </a:rPr>
              <a:t>Host-responses associated with control will be complex!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744234-F06D-5F06-57EB-C1E76A9F3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24" y="2530276"/>
            <a:ext cx="6843971" cy="2915024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575E978-F551-D911-3CB2-0088229960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516284"/>
              </p:ext>
            </p:extLst>
          </p:nvPr>
        </p:nvGraphicFramePr>
        <p:xfrm>
          <a:off x="7824624" y="2273873"/>
          <a:ext cx="3639495" cy="3973791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639495">
                  <a:extLst>
                    <a:ext uri="{9D8B030D-6E8A-4147-A177-3AD203B41FA5}">
                      <a16:colId xmlns:a16="http://schemas.microsoft.com/office/drawing/2014/main" val="1934003752"/>
                    </a:ext>
                  </a:extLst>
                </a:gridCol>
              </a:tblGrid>
              <a:tr h="5627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Helvetica" pitchFamily="2" charset="0"/>
                        </a:rPr>
                        <a:t> </a:t>
                      </a:r>
                      <a:r>
                        <a:rPr lang="en-US" sz="2000" b="1" u="none" strike="noStrike" dirty="0">
                          <a:effectLst/>
                          <a:latin typeface="Helvetica" pitchFamily="2" charset="0"/>
                        </a:rPr>
                        <a:t>Ongoing Studies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11407" marR="11407" marT="1140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2520373"/>
                  </a:ext>
                </a:extLst>
              </a:tr>
              <a:tr h="5627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 dirty="0">
                          <a:effectLst/>
                          <a:latin typeface="Helvetica" pitchFamily="2" charset="0"/>
                        </a:rPr>
                        <a:t>Virology</a:t>
                      </a:r>
                      <a:r>
                        <a:rPr lang="en-US" sz="1800" u="none" strike="noStrike" dirty="0">
                          <a:effectLst/>
                          <a:latin typeface="Helvetica" pitchFamily="2" charset="0"/>
                        </a:rPr>
                        <a:t>                                     </a:t>
                      </a:r>
                    </a:p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Helvetica" pitchFamily="2" charset="0"/>
                        </a:rPr>
                        <a:t>CA-RNA/DNA, IPDA, sequencing rebound virus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11407" marR="11407" marT="11407" marB="0" anchor="ctr"/>
                </a:tc>
                <a:extLst>
                  <a:ext uri="{0D108BD9-81ED-4DB2-BD59-A6C34878D82A}">
                    <a16:rowId xmlns:a16="http://schemas.microsoft.com/office/drawing/2014/main" val="1777159947"/>
                  </a:ext>
                </a:extLst>
              </a:tr>
              <a:tr h="115310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 dirty="0">
                          <a:effectLst/>
                          <a:latin typeface="Helvetica" pitchFamily="2" charset="0"/>
                        </a:rPr>
                        <a:t>T cell assays (including LN FNA)                               </a:t>
                      </a:r>
                      <a:r>
                        <a:rPr lang="en-US" sz="1800" u="none" strike="noStrike" dirty="0">
                          <a:effectLst/>
                          <a:latin typeface="Helvetica" pitchFamily="2" charset="0"/>
                        </a:rPr>
                        <a:t>ICS (+ deep phenotyping), epitope map, proliferation, tetramer, </a:t>
                      </a:r>
                      <a:r>
                        <a:rPr lang="en-US" sz="1800" u="none" strike="noStrike" dirty="0" err="1">
                          <a:effectLst/>
                          <a:latin typeface="Helvetica" pitchFamily="2" charset="0"/>
                        </a:rPr>
                        <a:t>scRNA</a:t>
                      </a:r>
                      <a:r>
                        <a:rPr lang="en-US" sz="1800" u="none" strike="noStrike" dirty="0">
                          <a:effectLst/>
                          <a:latin typeface="Helvetica" pitchFamily="2" charset="0"/>
                        </a:rPr>
                        <a:t>/</a:t>
                      </a:r>
                      <a:r>
                        <a:rPr lang="en-US" sz="1800" u="none" strike="noStrike" dirty="0" err="1">
                          <a:effectLst/>
                          <a:latin typeface="Helvetica" pitchFamily="2" charset="0"/>
                        </a:rPr>
                        <a:t>TCRseq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11407" marR="11407" marT="11407" marB="0" anchor="ctr"/>
                </a:tc>
                <a:extLst>
                  <a:ext uri="{0D108BD9-81ED-4DB2-BD59-A6C34878D82A}">
                    <a16:rowId xmlns:a16="http://schemas.microsoft.com/office/drawing/2014/main" val="2834374612"/>
                  </a:ext>
                </a:extLst>
              </a:tr>
              <a:tr h="58919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strike="noStrike" dirty="0">
                          <a:effectLst/>
                          <a:latin typeface="Helvetica" pitchFamily="2" charset="0"/>
                        </a:rPr>
                        <a:t>Autologous antibodies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dirty="0">
                          <a:effectLst/>
                          <a:latin typeface="Helvetica" pitchFamily="2" charset="0"/>
                        </a:rPr>
                        <a:t>levels, </a:t>
                      </a:r>
                      <a:r>
                        <a:rPr lang="en-US" sz="1800" u="none" strike="noStrike" dirty="0" err="1">
                          <a:effectLst/>
                          <a:latin typeface="Helvetica" pitchFamily="2" charset="0"/>
                        </a:rPr>
                        <a:t>neut</a:t>
                      </a:r>
                      <a:r>
                        <a:rPr lang="en-US" sz="1800" u="none" strike="noStrike" dirty="0">
                          <a:effectLst/>
                          <a:latin typeface="Helvetica" pitchFamily="2" charset="0"/>
                        </a:rPr>
                        <a:t>/non-</a:t>
                      </a:r>
                      <a:r>
                        <a:rPr lang="en-US" sz="1800" u="none" strike="noStrike" dirty="0" err="1">
                          <a:effectLst/>
                          <a:latin typeface="Helvetica" pitchFamily="2" charset="0"/>
                        </a:rPr>
                        <a:t>neut</a:t>
                      </a:r>
                      <a:r>
                        <a:rPr lang="en-US" sz="1800" u="none" strike="noStrike" dirty="0">
                          <a:effectLst/>
                          <a:latin typeface="Helvetica" pitchFamily="2" charset="0"/>
                        </a:rPr>
                        <a:t> functions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11407" marR="11407" marT="11407" marB="0" anchor="ctr"/>
                </a:tc>
                <a:extLst>
                  <a:ext uri="{0D108BD9-81ED-4DB2-BD59-A6C34878D82A}">
                    <a16:rowId xmlns:a16="http://schemas.microsoft.com/office/drawing/2014/main" val="961847501"/>
                  </a:ext>
                </a:extLst>
              </a:tr>
              <a:tr h="50192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 dirty="0">
                          <a:effectLst/>
                          <a:latin typeface="Helvetica" pitchFamily="2" charset="0"/>
                        </a:rPr>
                        <a:t>Systems immunology             </a:t>
                      </a:r>
                    </a:p>
                    <a:p>
                      <a:pPr algn="l" fontAlgn="ctr"/>
                      <a:r>
                        <a:rPr lang="en-US" sz="1800" u="none" strike="noStrike" dirty="0" err="1">
                          <a:effectLst/>
                          <a:latin typeface="Helvetica" pitchFamily="2" charset="0"/>
                        </a:rPr>
                        <a:t>CyTOF</a:t>
                      </a:r>
                      <a:r>
                        <a:rPr lang="en-US" sz="1800" u="none" strike="noStrike" dirty="0">
                          <a:effectLst/>
                          <a:latin typeface="Helvetica" pitchFamily="2" charset="0"/>
                        </a:rPr>
                        <a:t> (B/T/innate), plasma proteomics, </a:t>
                      </a:r>
                      <a:r>
                        <a:rPr lang="en-US" sz="1800" u="none" strike="noStrike" dirty="0" err="1">
                          <a:effectLst/>
                          <a:latin typeface="Helvetica" pitchFamily="2" charset="0"/>
                        </a:rPr>
                        <a:t>CITEseq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11407" marR="11407" marT="11407" marB="0" anchor="ctr"/>
                </a:tc>
                <a:extLst>
                  <a:ext uri="{0D108BD9-81ED-4DB2-BD59-A6C34878D82A}">
                    <a16:rowId xmlns:a16="http://schemas.microsoft.com/office/drawing/2014/main" val="105531924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5C1B01D9-A53D-3386-BA6C-65556D50030C}"/>
              </a:ext>
            </a:extLst>
          </p:cNvPr>
          <p:cNvSpPr txBox="1"/>
          <p:nvPr/>
        </p:nvSpPr>
        <p:spPr>
          <a:xfrm>
            <a:off x="113015" y="6471613"/>
            <a:ext cx="33762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>
                <a:latin typeface="Helvetica" pitchFamily="2" charset="0"/>
              </a:rPr>
              <a:t>Landovitz</a:t>
            </a:r>
            <a:r>
              <a:rPr lang="en-US" sz="1200" i="1" dirty="0">
                <a:latin typeface="Helvetica" pitchFamily="2" charset="0"/>
              </a:rPr>
              <a:t>/Scott/</a:t>
            </a:r>
            <a:r>
              <a:rPr lang="en-US" sz="1200" i="1" dirty="0" err="1">
                <a:latin typeface="Helvetica" pitchFamily="2" charset="0"/>
              </a:rPr>
              <a:t>Deeks</a:t>
            </a:r>
            <a:r>
              <a:rPr lang="en-US" sz="1200" i="1" dirty="0">
                <a:latin typeface="Helvetica" pitchFamily="2" charset="0"/>
              </a:rPr>
              <a:t>, Nature Rev Micro 2023</a:t>
            </a:r>
          </a:p>
        </p:txBody>
      </p:sp>
    </p:spTree>
    <p:extLst>
      <p:ext uri="{BB962C8B-B14F-4D97-AF65-F5344CB8AC3E}">
        <p14:creationId xmlns:p14="http://schemas.microsoft.com/office/powerpoint/2010/main" val="343995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4FEE1-12FD-D24C-2118-5F5BD95F5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909" y="1570037"/>
            <a:ext cx="2964104" cy="1325563"/>
          </a:xfr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tabLst/>
              <a:defRPr/>
            </a:pPr>
            <a:r>
              <a:rPr lang="en-US" sz="3500" b="1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Harnessing CD8+ T cells for HIV cure: what will it take?</a:t>
            </a:r>
            <a:b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5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BE2B8B-4536-52EA-C9C2-E2A5641D2C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" t="1469" b="3538"/>
          <a:stretch/>
        </p:blipFill>
        <p:spPr>
          <a:xfrm>
            <a:off x="4798773" y="795338"/>
            <a:ext cx="6936027" cy="50101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6A44E9-0757-B91C-E1CD-BF424443E4F5}"/>
              </a:ext>
            </a:extLst>
          </p:cNvPr>
          <p:cNvSpPr txBox="1"/>
          <p:nvPr/>
        </p:nvSpPr>
        <p:spPr>
          <a:xfrm>
            <a:off x="11277600" y="64008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Borgo and Rutishauser,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Curr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Opin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HIV/AIDS,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82437F4-E250-7AFB-65B0-0157B1959CA8}"/>
              </a:ext>
            </a:extLst>
          </p:cNvPr>
          <p:cNvGrpSpPr/>
          <p:nvPr/>
        </p:nvGrpSpPr>
        <p:grpSpPr>
          <a:xfrm>
            <a:off x="2705528" y="3013074"/>
            <a:ext cx="6780944" cy="1562101"/>
            <a:chOff x="2705528" y="3013074"/>
            <a:chExt cx="6780944" cy="156210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15AD5E0-9D7B-ADC0-831A-65592273AFB3}"/>
                </a:ext>
              </a:extLst>
            </p:cNvPr>
            <p:cNvSpPr/>
            <p:nvPr/>
          </p:nvSpPr>
          <p:spPr>
            <a:xfrm>
              <a:off x="6096000" y="3013074"/>
              <a:ext cx="3390472" cy="143033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CF225D7-147E-9126-4D1C-47D40CCDC1B6}"/>
                </a:ext>
              </a:extLst>
            </p:cNvPr>
            <p:cNvSpPr txBox="1"/>
            <p:nvPr/>
          </p:nvSpPr>
          <p:spPr>
            <a:xfrm>
              <a:off x="2705528" y="3260675"/>
              <a:ext cx="2200300" cy="1314500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noAutofit/>
            </a:bodyPr>
            <a:lstStyle/>
            <a:p>
              <a:pPr algn="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FUNCTIONAL:</a:t>
              </a:r>
            </a:p>
            <a:p>
              <a:pPr algn="r"/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responsive to antigen</a:t>
              </a:r>
            </a:p>
            <a:p>
              <a:pPr algn="r"/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proliferative capacity</a:t>
              </a:r>
            </a:p>
            <a:p>
              <a:pPr algn="r"/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form 2° effectors</a:t>
              </a:r>
            </a:p>
            <a:p>
              <a:pPr algn="r"/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memory-like</a:t>
              </a:r>
            </a:p>
            <a:p>
              <a:pPr algn="r"/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“stem-like”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0EA336C-1E91-B6BD-3086-751F6A0890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76799" y="3946475"/>
              <a:ext cx="1066800" cy="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4816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ope logo touched up by custom ink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96" y="591689"/>
            <a:ext cx="771042" cy="870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624E390-4AAC-E34F-93AB-11D649201D45}"/>
              </a:ext>
            </a:extLst>
          </p:cNvPr>
          <p:cNvSpPr/>
          <p:nvPr/>
        </p:nvSpPr>
        <p:spPr>
          <a:xfrm>
            <a:off x="1383956" y="529297"/>
            <a:ext cx="64486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All study participants</a:t>
            </a:r>
          </a:p>
          <a:p>
            <a:r>
              <a:rPr lang="en-US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SCOPE/other study teams</a:t>
            </a:r>
            <a:endParaRPr lang="en-US" sz="16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CFAR-supported Core Immunology Lab/flow core/bioinformatics core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623A295F-C7CF-FD49-B403-471DA3DBE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94975" y="54563"/>
            <a:ext cx="14181950" cy="1143000"/>
          </a:xfrm>
        </p:spPr>
        <p:txBody>
          <a:bodyPr>
            <a:normAutofit/>
          </a:bodyPr>
          <a:lstStyle/>
          <a:p>
            <a:pPr algn="ctr"/>
            <a:r>
              <a:rPr lang="en-US" sz="3500" dirty="0">
                <a:latin typeface="Calibri" charset="0"/>
                <a:ea typeface="Calibri" charset="0"/>
                <a:cs typeface="Calibri" charset="0"/>
              </a:rPr>
              <a:t>THANK YOU!</a:t>
            </a:r>
          </a:p>
        </p:txBody>
      </p:sp>
      <p:pic>
        <p:nvPicPr>
          <p:cNvPr id="32" name="Picture 2" descr="Christian CONSTANTZ | University of Copenhagen, Copenhagen | Faculty of  Science">
            <a:extLst>
              <a:ext uri="{FF2B5EF4-FFF2-40B4-BE49-F238E27FC236}">
                <a16:creationId xmlns:a16="http://schemas.microsoft.com/office/drawing/2014/main" id="{C1D99C58-EB3A-0D47-88F7-B8996C6BA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9170" y="630036"/>
            <a:ext cx="120906" cy="120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971F812-34AD-444B-8EB9-F497A456692B}"/>
              </a:ext>
            </a:extLst>
          </p:cNvPr>
          <p:cNvSpPr txBox="1"/>
          <p:nvPr/>
        </p:nvSpPr>
        <p:spPr>
          <a:xfrm>
            <a:off x="8668613" y="220723"/>
            <a:ext cx="3392564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i="1" dirty="0" err="1">
                <a:latin typeface="Calibri" charset="0"/>
                <a:ea typeface="Calibri" charset="0"/>
                <a:cs typeface="Calibri" charset="0"/>
              </a:rPr>
              <a:t>Rutishauser</a:t>
            </a:r>
            <a:r>
              <a:rPr lang="en-US" sz="2200" i="1" dirty="0">
                <a:latin typeface="Calibri" charset="0"/>
                <a:ea typeface="Calibri" charset="0"/>
                <a:cs typeface="Calibri" charset="0"/>
              </a:rPr>
              <a:t> Lab @ UCSF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915DC7-FFCE-F24A-9184-7F5CC97E18AD}"/>
              </a:ext>
            </a:extLst>
          </p:cNvPr>
          <p:cNvSpPr txBox="1"/>
          <p:nvPr/>
        </p:nvSpPr>
        <p:spPr>
          <a:xfrm>
            <a:off x="6766227" y="4231334"/>
            <a:ext cx="1981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i="1" dirty="0">
                <a:solidFill>
                  <a:srgbClr val="171DF1"/>
                </a:solidFill>
                <a:latin typeface="Calibri" charset="0"/>
                <a:ea typeface="Calibri" charset="0"/>
                <a:cs typeface="Calibri" charset="0"/>
              </a:rPr>
              <a:t>+ many </a:t>
            </a:r>
          </a:p>
          <a:p>
            <a:pPr algn="ctr"/>
            <a:r>
              <a:rPr lang="en-US" sz="2200" i="1" dirty="0">
                <a:solidFill>
                  <a:srgbClr val="171DF1"/>
                </a:solidFill>
                <a:latin typeface="Calibri" charset="0"/>
                <a:ea typeface="Calibri" charset="0"/>
                <a:cs typeface="Calibri" charset="0"/>
              </a:rPr>
              <a:t>others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5DA6C5-86DA-B9BB-7DB8-CA26C7E42F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7427" y="651610"/>
            <a:ext cx="3129007" cy="23467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04ED3B-78EC-D150-C20F-E1B2CB9E3A9E}"/>
              </a:ext>
            </a:extLst>
          </p:cNvPr>
          <p:cNvSpPr txBox="1"/>
          <p:nvPr/>
        </p:nvSpPr>
        <p:spPr>
          <a:xfrm>
            <a:off x="107921" y="6267445"/>
            <a:ext cx="5148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6"/>
              </a:rPr>
              <a:t>https://experimentalmedicine.ucsf.edu/laboratories/rutishauser-lab</a:t>
            </a:r>
            <a:endParaRPr lang="en-US" sz="1400" dirty="0"/>
          </a:p>
          <a:p>
            <a:r>
              <a:rPr lang="en-US" sz="1400" dirty="0">
                <a:hlinkClick r:id="rId7"/>
              </a:rPr>
              <a:t>https://www.daretofindacure.org/</a:t>
            </a:r>
            <a:endParaRPr lang="en-US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C3AD02-3AC0-C5E3-E25E-80FC9824F97E}"/>
              </a:ext>
            </a:extLst>
          </p:cNvPr>
          <p:cNvSpPr txBox="1"/>
          <p:nvPr/>
        </p:nvSpPr>
        <p:spPr>
          <a:xfrm>
            <a:off x="8650870" y="2998365"/>
            <a:ext cx="1981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charset="0"/>
                <a:ea typeface="Calibri" charset="0"/>
                <a:cs typeface="Calibri" charset="0"/>
              </a:rPr>
              <a:t>Gina Borgo</a:t>
            </a:r>
          </a:p>
          <a:p>
            <a:r>
              <a:rPr lang="en-US" sz="1600" b="1" dirty="0">
                <a:latin typeface="Calibri" charset="0"/>
                <a:ea typeface="Calibri" charset="0"/>
                <a:cs typeface="Calibri" charset="0"/>
              </a:rPr>
              <a:t>George </a:t>
            </a:r>
            <a:r>
              <a:rPr lang="en-US" sz="1600" b="1" dirty="0" err="1">
                <a:latin typeface="Calibri" charset="0"/>
                <a:ea typeface="Calibri" charset="0"/>
                <a:cs typeface="Calibri" charset="0"/>
              </a:rPr>
              <a:t>Gruenhagen</a:t>
            </a:r>
            <a:endParaRPr lang="en-US" sz="1600" b="1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Wendy Hung</a:t>
            </a:r>
          </a:p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Gabby </a:t>
            </a:r>
            <a:r>
              <a:rPr lang="en-US" sz="1600" dirty="0" err="1">
                <a:latin typeface="Calibri" charset="0"/>
                <a:ea typeface="Calibri" charset="0"/>
                <a:cs typeface="Calibri" charset="0"/>
              </a:rPr>
              <a:t>Kimmerly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600" b="1" dirty="0">
                <a:latin typeface="Calibri" charset="0"/>
                <a:ea typeface="Calibri" charset="0"/>
                <a:cs typeface="Calibri" charset="0"/>
              </a:rPr>
              <a:t>Demi Sandel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9273E6-12BC-794D-9431-7733B6AE7291}"/>
              </a:ext>
            </a:extLst>
          </p:cNvPr>
          <p:cNvSpPr txBox="1"/>
          <p:nvPr/>
        </p:nvSpPr>
        <p:spPr>
          <a:xfrm>
            <a:off x="10631314" y="2982901"/>
            <a:ext cx="180083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latin typeface="Calibri" charset="0"/>
                <a:ea typeface="Calibri" charset="0"/>
                <a:cs typeface="Calibri" charset="0"/>
              </a:rPr>
              <a:t>Kaiti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 Schwartz</a:t>
            </a:r>
          </a:p>
          <a:p>
            <a:r>
              <a:rPr lang="en-US" sz="1600" dirty="0" err="1">
                <a:latin typeface="Calibri" charset="0"/>
                <a:ea typeface="Calibri" charset="0"/>
                <a:cs typeface="Calibri" charset="0"/>
              </a:rPr>
              <a:t>Shayleen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 Singh</a:t>
            </a:r>
          </a:p>
          <a:p>
            <a:r>
              <a:rPr lang="en-US" sz="1600" b="1" dirty="0">
                <a:latin typeface="Calibri" charset="0"/>
                <a:ea typeface="Calibri" charset="0"/>
                <a:cs typeface="Calibri" charset="0"/>
              </a:rPr>
              <a:t>Rafael </a:t>
            </a:r>
            <a:r>
              <a:rPr lang="en-US" sz="1600" b="1" dirty="0" err="1">
                <a:latin typeface="Calibri" charset="0"/>
                <a:ea typeface="Calibri" charset="0"/>
                <a:cs typeface="Calibri" charset="0"/>
              </a:rPr>
              <a:t>Tibúrcio</a:t>
            </a:r>
            <a:endParaRPr lang="en-US" sz="1600" b="1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600" b="1" dirty="0">
                <a:latin typeface="Calibri" charset="0"/>
                <a:ea typeface="Calibri" charset="0"/>
                <a:cs typeface="Calibri" charset="0"/>
              </a:rPr>
              <a:t>Lily </a:t>
            </a:r>
            <a:r>
              <a:rPr lang="en-US" sz="1600" b="1" dirty="0" err="1">
                <a:latin typeface="Calibri" charset="0"/>
                <a:ea typeface="Calibri" charset="0"/>
                <a:cs typeface="Calibri" charset="0"/>
              </a:rPr>
              <a:t>Zemelko</a:t>
            </a:r>
            <a:endParaRPr lang="en-US" sz="16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263D53-E8AA-355C-EB25-69233F59AEF2}"/>
              </a:ext>
            </a:extLst>
          </p:cNvPr>
          <p:cNvSpPr txBox="1"/>
          <p:nvPr/>
        </p:nvSpPr>
        <p:spPr>
          <a:xfrm>
            <a:off x="7832574" y="5334994"/>
            <a:ext cx="4217792" cy="13542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Funding</a:t>
            </a:r>
          </a:p>
          <a:p>
            <a:pPr algn="ctr"/>
            <a:endParaRPr lang="en-US" sz="600" b="1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  <a:p>
            <a:r>
              <a:rPr lang="en-US" sz="1200" b="1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R01 </a:t>
            </a:r>
            <a:r>
              <a:rPr lang="en-US" sz="12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AI170239</a:t>
            </a:r>
            <a:r>
              <a:rPr lang="en-US" sz="1200" b="1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                      DARE UM1 </a:t>
            </a:r>
            <a:r>
              <a:rPr lang="en-US" sz="12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AI126611</a:t>
            </a:r>
            <a:r>
              <a:rPr lang="en-US" sz="1200" b="1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(</a:t>
            </a:r>
            <a:r>
              <a:rPr lang="en-US" sz="1200" dirty="0" err="1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Deeks</a:t>
            </a:r>
            <a:r>
              <a:rPr lang="en-US" sz="12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) </a:t>
            </a:r>
          </a:p>
          <a:p>
            <a:r>
              <a:rPr lang="en-US" sz="1200" b="1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K23</a:t>
            </a:r>
            <a:r>
              <a:rPr lang="en-US" sz="12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AI134327                 </a:t>
            </a:r>
            <a:r>
              <a:rPr lang="en-US" sz="1200" b="1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PENNVAX U01 </a:t>
            </a:r>
            <a:r>
              <a:rPr lang="en-US" sz="12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AI131296</a:t>
            </a:r>
            <a:r>
              <a:rPr lang="en-US" sz="1200" b="1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(</a:t>
            </a:r>
            <a:r>
              <a:rPr lang="en-US" sz="1200" dirty="0" err="1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Deeks</a:t>
            </a:r>
            <a:r>
              <a:rPr lang="en-US" sz="12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)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P01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AI178375                                  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UCSF/Bay Area CFAR</a:t>
            </a:r>
          </a:p>
          <a:p>
            <a:r>
              <a:rPr lang="en-US" sz="1200" b="1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amfAR: </a:t>
            </a:r>
            <a:r>
              <a:rPr lang="en-US" sz="12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Institute for HIV Cure Research;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110560-74-RPRL</a:t>
            </a:r>
            <a:endParaRPr lang="en-US" sz="1200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  <a:p>
            <a:r>
              <a:rPr lang="en-US" sz="1200" b="1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Bill &amp; Melinda Gates Foundation </a:t>
            </a:r>
            <a:r>
              <a:rPr lang="en-US" sz="12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(Cohn; Rutishauser)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942F9C-5273-3FBB-E99D-42C6EBCD80E6}"/>
              </a:ext>
            </a:extLst>
          </p:cNvPr>
          <p:cNvSpPr/>
          <p:nvPr/>
        </p:nvSpPr>
        <p:spPr>
          <a:xfrm>
            <a:off x="4836855" y="2206051"/>
            <a:ext cx="274731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Wistar</a:t>
            </a:r>
          </a:p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David Weiner, Mansi </a:t>
            </a:r>
            <a:r>
              <a:rPr lang="en-US" sz="1400" dirty="0" err="1">
                <a:latin typeface="Calibri" charset="0"/>
                <a:ea typeface="Calibri" charset="0"/>
                <a:cs typeface="Calibri" charset="0"/>
              </a:rPr>
              <a:t>Purwar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, Emma </a:t>
            </a:r>
            <a:r>
              <a:rPr lang="en-US" sz="1400" dirty="0" err="1">
                <a:latin typeface="Calibri" charset="0"/>
                <a:ea typeface="Calibri" charset="0"/>
                <a:cs typeface="Calibri" charset="0"/>
              </a:rPr>
              <a:t>Reuschel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, Meagan Wise</a:t>
            </a:r>
          </a:p>
          <a:p>
            <a:endParaRPr lang="en-US" sz="1400" b="1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NCI </a:t>
            </a:r>
          </a:p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Barbara </a:t>
            </a:r>
            <a:r>
              <a:rPr lang="en-US" sz="1400" dirty="0" err="1">
                <a:latin typeface="Calibri" charset="0"/>
                <a:ea typeface="Calibri" charset="0"/>
                <a:cs typeface="Calibri" charset="0"/>
              </a:rPr>
              <a:t>Felber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, George </a:t>
            </a:r>
            <a:r>
              <a:rPr lang="en-US" sz="1400" dirty="0" err="1">
                <a:latin typeface="Calibri" charset="0"/>
                <a:ea typeface="Calibri" charset="0"/>
                <a:cs typeface="Calibri" charset="0"/>
              </a:rPr>
              <a:t>Pavlakis</a:t>
            </a:r>
            <a:endParaRPr lang="en-US" sz="1400" dirty="0">
              <a:latin typeface="Calibri" charset="0"/>
              <a:ea typeface="Calibri" charset="0"/>
              <a:cs typeface="Calibri" charset="0"/>
            </a:endParaRPr>
          </a:p>
          <a:p>
            <a:endParaRPr lang="en-US" sz="14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VRC</a:t>
            </a:r>
          </a:p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Lucio Gama</a:t>
            </a:r>
          </a:p>
          <a:p>
            <a:endParaRPr lang="en-US" sz="14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MGH/</a:t>
            </a:r>
            <a:r>
              <a:rPr lang="en-US" sz="1400" b="1" dirty="0" err="1">
                <a:latin typeface="Calibri" charset="0"/>
                <a:ea typeface="Calibri" charset="0"/>
                <a:cs typeface="Calibri" charset="0"/>
              </a:rPr>
              <a:t>Ragon</a:t>
            </a:r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Gaurav </a:t>
            </a:r>
            <a:r>
              <a:rPr lang="en-US" sz="1400" dirty="0" err="1">
                <a:latin typeface="Calibri" charset="0"/>
                <a:ea typeface="Calibri" charset="0"/>
                <a:cs typeface="Calibri" charset="0"/>
              </a:rPr>
              <a:t>Gaiha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, Charlie Crain</a:t>
            </a:r>
          </a:p>
          <a:p>
            <a:endParaRPr lang="en-US" sz="1400" b="1" dirty="0">
              <a:latin typeface="Calibri" charset="0"/>
              <a:ea typeface="Calibri" charset="0"/>
              <a:cs typeface="Calibri" charset="0"/>
            </a:endParaRPr>
          </a:p>
          <a:p>
            <a:endParaRPr lang="en-US" sz="1400" b="1" dirty="0">
              <a:solidFill>
                <a:schemeClr val="accent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6B4905-9AD3-745F-6735-00E5EE4E9276}"/>
              </a:ext>
            </a:extLst>
          </p:cNvPr>
          <p:cNvSpPr/>
          <p:nvPr/>
        </p:nvSpPr>
        <p:spPr>
          <a:xfrm>
            <a:off x="360377" y="1832982"/>
            <a:ext cx="442162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UCSF</a:t>
            </a:r>
          </a:p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Steve </a:t>
            </a:r>
            <a:r>
              <a:rPr lang="en-US" sz="1400" dirty="0" err="1">
                <a:latin typeface="Calibri" charset="0"/>
                <a:ea typeface="Calibri" charset="0"/>
                <a:cs typeface="Calibri" charset="0"/>
              </a:rPr>
              <a:t>Deeks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, Michael Peluso, Amelia </a:t>
            </a:r>
            <a:r>
              <a:rPr lang="en-US" sz="1400" dirty="0" err="1">
                <a:latin typeface="Calibri" charset="0"/>
                <a:ea typeface="Calibri" charset="0"/>
                <a:cs typeface="Calibri" charset="0"/>
              </a:rPr>
              <a:t>Deitchman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, Peter Hunt, Mike McCune, Dave Glidden, Tim Henrich, Gabi </a:t>
            </a:r>
            <a:r>
              <a:rPr lang="en-US" sz="1400" dirty="0" err="1">
                <a:latin typeface="Calibri" charset="0"/>
                <a:ea typeface="Calibri" charset="0"/>
                <a:cs typeface="Calibri" charset="0"/>
              </a:rPr>
              <a:t>Fragiadakis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, Al </a:t>
            </a:r>
            <a:r>
              <a:rPr lang="en-US" sz="1400" dirty="0" err="1">
                <a:latin typeface="Calibri" charset="0"/>
                <a:ea typeface="Calibri" charset="0"/>
                <a:cs typeface="Calibri" charset="0"/>
              </a:rPr>
              <a:t>Abdellatif</a:t>
            </a:r>
            <a:endParaRPr lang="en-US" sz="1400" dirty="0">
              <a:latin typeface="Calibri" charset="0"/>
              <a:ea typeface="Calibri" charset="0"/>
              <a:cs typeface="Calibri" charset="0"/>
            </a:endParaRPr>
          </a:p>
          <a:p>
            <a:endParaRPr lang="en-US" sz="14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UCLA</a:t>
            </a:r>
          </a:p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Kara Chew</a:t>
            </a:r>
          </a:p>
          <a:p>
            <a:endParaRPr lang="en-US" sz="14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Fred Hutch, University of Washington</a:t>
            </a:r>
          </a:p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Lillian Cohn, Anna Farrell-Sherman, Michael Gale, Jenny Go, Jim Mullins</a:t>
            </a:r>
          </a:p>
          <a:p>
            <a:endParaRPr lang="en-US" sz="14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OHSU</a:t>
            </a:r>
          </a:p>
          <a:p>
            <a:r>
              <a:rPr lang="en-US" sz="1400" dirty="0" err="1">
                <a:latin typeface="Calibri" charset="0"/>
                <a:ea typeface="Calibri" charset="0"/>
                <a:cs typeface="Calibri" charset="0"/>
              </a:rPr>
              <a:t>Lydie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400" dirty="0" err="1">
                <a:latin typeface="Calibri" charset="0"/>
                <a:ea typeface="Calibri" charset="0"/>
                <a:cs typeface="Calibri" charset="0"/>
              </a:rPr>
              <a:t>Trautmann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, Julie Mitchell, </a:t>
            </a:r>
            <a:r>
              <a:rPr lang="en-US" sz="1400" dirty="0" err="1">
                <a:latin typeface="Calibri" charset="0"/>
                <a:ea typeface="Calibri" charset="0"/>
                <a:cs typeface="Calibri" charset="0"/>
              </a:rPr>
              <a:t>Afam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 Okoye, Louis Picker</a:t>
            </a:r>
          </a:p>
          <a:p>
            <a:endParaRPr lang="en-US" sz="14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Emory</a:t>
            </a:r>
          </a:p>
          <a:p>
            <a:r>
              <a:rPr lang="en-US" sz="1400" dirty="0" err="1">
                <a:latin typeface="Calibri" charset="0"/>
                <a:ea typeface="Calibri" charset="0"/>
                <a:cs typeface="Calibri" charset="0"/>
              </a:rPr>
              <a:t>Rafick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400" dirty="0" err="1">
                <a:latin typeface="Calibri" charset="0"/>
                <a:ea typeface="Calibri" charset="0"/>
                <a:cs typeface="Calibri" charset="0"/>
              </a:rPr>
              <a:t>Sékaly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, Ashish Sharma</a:t>
            </a:r>
          </a:p>
          <a:p>
            <a:endParaRPr lang="en-US" sz="1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F66268-F206-4AD8-212E-498D4C7F78F4}"/>
              </a:ext>
            </a:extLst>
          </p:cNvPr>
          <p:cNvSpPr txBox="1"/>
          <p:nvPr/>
        </p:nvSpPr>
        <p:spPr>
          <a:xfrm>
            <a:off x="1674376" y="5570779"/>
            <a:ext cx="44216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latin typeface="Calibri" charset="0"/>
                <a:ea typeface="Calibri" charset="0"/>
                <a:cs typeface="Calibri" charset="0"/>
              </a:rPr>
              <a:t>UCSF CFAR-supported Core Immunology Lab, flow core/bioinformatics cores</a:t>
            </a:r>
          </a:p>
        </p:txBody>
      </p:sp>
    </p:spTree>
    <p:extLst>
      <p:ext uri="{BB962C8B-B14F-4D97-AF65-F5344CB8AC3E}">
        <p14:creationId xmlns:p14="http://schemas.microsoft.com/office/powerpoint/2010/main" val="679150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54437-D5C1-B99A-856E-3C729BD597DF}"/>
              </a:ext>
            </a:extLst>
          </p:cNvPr>
          <p:cNvSpPr txBox="1">
            <a:spLocks/>
          </p:cNvSpPr>
          <p:nvPr/>
        </p:nvSpPr>
        <p:spPr>
          <a:xfrm>
            <a:off x="734685" y="821100"/>
            <a:ext cx="10722629" cy="21716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4000" b="1" u="sng" dirty="0">
                <a:solidFill>
                  <a:srgbClr val="000090"/>
                </a:solidFill>
                <a:cs typeface="Calibri Light" panose="020F0302020204030204" pitchFamily="34" charset="0"/>
              </a:rPr>
              <a:t>Lessons:</a:t>
            </a:r>
          </a:p>
          <a:p>
            <a:pPr algn="ctr">
              <a:lnSpc>
                <a:spcPct val="120000"/>
              </a:lnSpc>
            </a:pPr>
            <a:r>
              <a:rPr lang="en-US" sz="4000" dirty="0">
                <a:solidFill>
                  <a:srgbClr val="000090"/>
                </a:solidFill>
                <a:cs typeface="Calibri Light" panose="020F0302020204030204" pitchFamily="34" charset="0"/>
              </a:rPr>
              <a:t>Both </a:t>
            </a:r>
            <a:r>
              <a:rPr lang="en-US" sz="4000" i="1" dirty="0">
                <a:solidFill>
                  <a:srgbClr val="000090"/>
                </a:solidFill>
                <a:cs typeface="Calibri Light" panose="020F0302020204030204" pitchFamily="34" charset="0"/>
              </a:rPr>
              <a:t>in vitro </a:t>
            </a:r>
            <a:r>
              <a:rPr lang="en-US" sz="4000" dirty="0">
                <a:solidFill>
                  <a:srgbClr val="000090"/>
                </a:solidFill>
                <a:cs typeface="Calibri Light" panose="020F0302020204030204" pitchFamily="34" charset="0"/>
              </a:rPr>
              <a:t>and </a:t>
            </a:r>
            <a:r>
              <a:rPr lang="en-US" sz="4000" i="1" dirty="0">
                <a:solidFill>
                  <a:srgbClr val="000090"/>
                </a:solidFill>
                <a:cs typeface="Calibri Light" panose="020F0302020204030204" pitchFamily="34" charset="0"/>
              </a:rPr>
              <a:t>in vivo</a:t>
            </a:r>
            <a:r>
              <a:rPr lang="en-US" sz="4000" dirty="0">
                <a:solidFill>
                  <a:srgbClr val="000090"/>
                </a:solidFill>
                <a:cs typeface="Calibri Light" panose="020F0302020204030204" pitchFamily="34" charset="0"/>
              </a:rPr>
              <a:t>, individuals who control HIV better have enhanced CD8+ T cell proliferative responses upon re-encountering virus/antigen.</a:t>
            </a:r>
          </a:p>
        </p:txBody>
      </p:sp>
      <p:pic>
        <p:nvPicPr>
          <p:cNvPr id="5" name="Picture 2" descr="Fig. 1">
            <a:extLst>
              <a:ext uri="{FF2B5EF4-FFF2-40B4-BE49-F238E27FC236}">
                <a16:creationId xmlns:a16="http://schemas.microsoft.com/office/drawing/2014/main" id="{76490B82-4168-4C13-CDB0-4FED206F27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111"/>
          <a:stretch/>
        </p:blipFill>
        <p:spPr bwMode="auto">
          <a:xfrm>
            <a:off x="3043238" y="3865202"/>
            <a:ext cx="4995847" cy="266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A433E9-0E59-67B2-F11E-9AD3B746597B}"/>
              </a:ext>
            </a:extLst>
          </p:cNvPr>
          <p:cNvSpPr txBox="1"/>
          <p:nvPr/>
        </p:nvSpPr>
        <p:spPr>
          <a:xfrm>
            <a:off x="543424" y="3865202"/>
            <a:ext cx="21593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Hint</a:t>
            </a:r>
            <a:r>
              <a:rPr lang="en-US" dirty="0"/>
              <a:t> of a similar </a:t>
            </a:r>
          </a:p>
          <a:p>
            <a:r>
              <a:rPr lang="en-US" dirty="0"/>
              <a:t>observation post-ATI </a:t>
            </a:r>
          </a:p>
          <a:p>
            <a:r>
              <a:rPr lang="en-US" dirty="0"/>
              <a:t>From RV411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73F7B35-1AD1-517D-7A31-35CFC9E7C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" t="64167" r="52940" b="4804"/>
          <a:stretch/>
        </p:blipFill>
        <p:spPr bwMode="auto">
          <a:xfrm>
            <a:off x="8228695" y="3652764"/>
            <a:ext cx="3758517" cy="269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D7C5DE-6D33-17B2-E460-36986D6AE349}"/>
              </a:ext>
            </a:extLst>
          </p:cNvPr>
          <p:cNvSpPr txBox="1"/>
          <p:nvPr/>
        </p:nvSpPr>
        <p:spPr>
          <a:xfrm>
            <a:off x="163285" y="6374628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Colby et al, </a:t>
            </a:r>
            <a:r>
              <a:rPr lang="en-US" sz="1400" i="1" dirty="0"/>
              <a:t>Nat Med</a:t>
            </a:r>
            <a:r>
              <a:rPr lang="en-US" sz="1400" dirty="0"/>
              <a:t>, 2018</a:t>
            </a:r>
          </a:p>
        </p:txBody>
      </p:sp>
    </p:spTree>
    <p:extLst>
      <p:ext uri="{BB962C8B-B14F-4D97-AF65-F5344CB8AC3E}">
        <p14:creationId xmlns:p14="http://schemas.microsoft.com/office/powerpoint/2010/main" val="24931493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colorful chart&#10;&#10;Description automatically generated">
            <a:extLst>
              <a:ext uri="{FF2B5EF4-FFF2-40B4-BE49-F238E27FC236}">
                <a16:creationId xmlns:a16="http://schemas.microsoft.com/office/drawing/2014/main" id="{E1E0EA86-27AC-D024-1A90-6757EB994E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331"/>
          <a:stretch/>
        </p:blipFill>
        <p:spPr>
          <a:xfrm>
            <a:off x="2053650" y="1027906"/>
            <a:ext cx="10259415" cy="5467836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BA2FCFC-09D6-EFDD-4D8E-C8DE7AB54538}"/>
              </a:ext>
            </a:extLst>
          </p:cNvPr>
          <p:cNvSpPr/>
          <p:nvPr/>
        </p:nvSpPr>
        <p:spPr>
          <a:xfrm>
            <a:off x="5201228" y="1320800"/>
            <a:ext cx="1284514" cy="53485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46A96B-5DF1-5F6B-1B10-9E0E39379978}"/>
              </a:ext>
            </a:extLst>
          </p:cNvPr>
          <p:cNvSpPr txBox="1"/>
          <p:nvPr/>
        </p:nvSpPr>
        <p:spPr>
          <a:xfrm>
            <a:off x="244480" y="2349708"/>
            <a:ext cx="1818126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7709 BL</a:t>
            </a:r>
          </a:p>
          <a:p>
            <a:pPr algn="r"/>
            <a:endParaRPr lang="en-US" dirty="0"/>
          </a:p>
          <a:p>
            <a:pPr algn="r"/>
            <a:endParaRPr lang="en-US" dirty="0"/>
          </a:p>
          <a:p>
            <a:pPr algn="r"/>
            <a:r>
              <a:rPr lang="en-US" dirty="0"/>
              <a:t>7709 Wk14</a:t>
            </a:r>
          </a:p>
          <a:p>
            <a:pPr algn="r"/>
            <a:endParaRPr lang="en-US" dirty="0"/>
          </a:p>
          <a:p>
            <a:pPr algn="r"/>
            <a:endParaRPr lang="en-US" dirty="0"/>
          </a:p>
          <a:p>
            <a:pPr algn="r"/>
            <a:r>
              <a:rPr lang="en-US" dirty="0"/>
              <a:t>7710 BL</a:t>
            </a:r>
          </a:p>
          <a:p>
            <a:pPr algn="r"/>
            <a:endParaRPr lang="en-US" dirty="0"/>
          </a:p>
          <a:p>
            <a:pPr algn="r"/>
            <a:endParaRPr lang="en-US" dirty="0"/>
          </a:p>
          <a:p>
            <a:pPr algn="r"/>
            <a:r>
              <a:rPr lang="en-US" dirty="0"/>
              <a:t>7710 Wk14</a:t>
            </a:r>
          </a:p>
          <a:p>
            <a:pPr algn="r"/>
            <a:endParaRPr lang="en-US" dirty="0"/>
          </a:p>
          <a:p>
            <a:pPr algn="r"/>
            <a:endParaRPr lang="en-US" dirty="0"/>
          </a:p>
          <a:p>
            <a:pPr algn="r"/>
            <a:r>
              <a:rPr lang="en-US" dirty="0"/>
              <a:t>7710 other Wk14</a:t>
            </a:r>
          </a:p>
        </p:txBody>
      </p:sp>
      <p:pic>
        <p:nvPicPr>
          <p:cNvPr id="4" name="Content Placeholder 4" descr="A close-up of a colorful chart&#10;&#10;Description automatically generated">
            <a:extLst>
              <a:ext uri="{FF2B5EF4-FFF2-40B4-BE49-F238E27FC236}">
                <a16:creationId xmlns:a16="http://schemas.microsoft.com/office/drawing/2014/main" id="{0D77C98A-B9D6-EC1B-7E09-F8D800A940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5990" b="74824"/>
          <a:stretch/>
        </p:blipFill>
        <p:spPr>
          <a:xfrm>
            <a:off x="175850" y="76616"/>
            <a:ext cx="288845" cy="7109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22E075-F7ED-F0B7-220D-56764CA82E78}"/>
              </a:ext>
            </a:extLst>
          </p:cNvPr>
          <p:cNvSpPr txBox="1"/>
          <p:nvPr/>
        </p:nvSpPr>
        <p:spPr>
          <a:xfrm>
            <a:off x="5201228" y="302620"/>
            <a:ext cx="14581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BAD effectors</a:t>
            </a:r>
          </a:p>
          <a:p>
            <a:pPr algn="ctr"/>
            <a:r>
              <a:rPr lang="en-US" dirty="0"/>
              <a:t>Uniquely UP</a:t>
            </a:r>
          </a:p>
          <a:p>
            <a:pPr algn="ctr"/>
            <a:r>
              <a:rPr lang="en-US" dirty="0"/>
              <a:t>7709 Wk14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FE9E01-1007-C337-6F5F-7AE89C747FF7}"/>
              </a:ext>
            </a:extLst>
          </p:cNvPr>
          <p:cNvSpPr/>
          <p:nvPr/>
        </p:nvSpPr>
        <p:spPr>
          <a:xfrm>
            <a:off x="1153543" y="3863758"/>
            <a:ext cx="11505761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C3203E-2500-35DD-D200-56025DEAA63D}"/>
              </a:ext>
            </a:extLst>
          </p:cNvPr>
          <p:cNvSpPr/>
          <p:nvPr/>
        </p:nvSpPr>
        <p:spPr>
          <a:xfrm>
            <a:off x="7000772" y="1372792"/>
            <a:ext cx="131547" cy="53485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4A5585-CD61-5B11-6E2D-CB1C2C4C53DA}"/>
              </a:ext>
            </a:extLst>
          </p:cNvPr>
          <p:cNvSpPr/>
          <p:nvPr/>
        </p:nvSpPr>
        <p:spPr>
          <a:xfrm>
            <a:off x="2507030" y="1355186"/>
            <a:ext cx="464639" cy="53485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6E5C77-7BEC-B00C-0069-C4367E917865}"/>
              </a:ext>
            </a:extLst>
          </p:cNvPr>
          <p:cNvSpPr/>
          <p:nvPr/>
        </p:nvSpPr>
        <p:spPr>
          <a:xfrm>
            <a:off x="4177208" y="1288692"/>
            <a:ext cx="131547" cy="53485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EB5448-0086-2AD4-708F-85B67B192376}"/>
              </a:ext>
            </a:extLst>
          </p:cNvPr>
          <p:cNvSpPr txBox="1"/>
          <p:nvPr/>
        </p:nvSpPr>
        <p:spPr>
          <a:xfrm flipH="1">
            <a:off x="464695" y="302620"/>
            <a:ext cx="4888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GOOD effectors</a:t>
            </a:r>
          </a:p>
          <a:p>
            <a:pPr algn="ctr"/>
            <a:r>
              <a:rPr lang="en-US" dirty="0"/>
              <a:t>Uniquely UP</a:t>
            </a:r>
          </a:p>
          <a:p>
            <a:pPr algn="ctr"/>
            <a:r>
              <a:rPr lang="en-US" dirty="0"/>
              <a:t>7710 Wk14</a:t>
            </a:r>
          </a:p>
        </p:txBody>
      </p:sp>
    </p:spTree>
    <p:extLst>
      <p:ext uri="{BB962C8B-B14F-4D97-AF65-F5344CB8AC3E}">
        <p14:creationId xmlns:p14="http://schemas.microsoft.com/office/powerpoint/2010/main" val="30270985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0B9B5-40A3-7774-EE38-88CBF2FA61F8}"/>
              </a:ext>
            </a:extLst>
          </p:cNvPr>
          <p:cNvSpPr txBox="1">
            <a:spLocks/>
          </p:cNvSpPr>
          <p:nvPr/>
        </p:nvSpPr>
        <p:spPr>
          <a:xfrm>
            <a:off x="214314" y="196749"/>
            <a:ext cx="11758612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000090"/>
                </a:solidFill>
                <a:cs typeface="Calibri Light" panose="020F0302020204030204" pitchFamily="34" charset="0"/>
              </a:rPr>
              <a:t>Rare individuals control HIV prior to or after ART</a:t>
            </a:r>
          </a:p>
          <a:p>
            <a:pPr algn="ctr"/>
            <a:r>
              <a:rPr lang="en-US" sz="4000" dirty="0">
                <a:solidFill>
                  <a:srgbClr val="000090"/>
                </a:solidFill>
                <a:cs typeface="Calibri Light" panose="020F0302020204030204" pitchFamily="34" charset="0"/>
              </a:rPr>
              <a:t>(elite control, EC or post-treatment control, PT-C)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4F1C427-D57B-7176-252B-ABB0A7485B3B}"/>
              </a:ext>
            </a:extLst>
          </p:cNvPr>
          <p:cNvCxnSpPr>
            <a:cxnSpLocks/>
          </p:cNvCxnSpPr>
          <p:nvPr/>
        </p:nvCxnSpPr>
        <p:spPr>
          <a:xfrm>
            <a:off x="414338" y="1433564"/>
            <a:ext cx="11415712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diagram of a virus&#10;&#10;Description automatically generated with medium confidence">
            <a:extLst>
              <a:ext uri="{FF2B5EF4-FFF2-40B4-BE49-F238E27FC236}">
                <a16:creationId xmlns:a16="http://schemas.microsoft.com/office/drawing/2014/main" id="{1CF60FE3-D8E1-2F3E-2436-F3C3E50E6B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56" t="4598" r="11093" b="56092"/>
          <a:stretch/>
        </p:blipFill>
        <p:spPr>
          <a:xfrm>
            <a:off x="3078900" y="1743457"/>
            <a:ext cx="6008174" cy="35184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BFAB61-BA29-4085-1B0E-EEDACC248566}"/>
              </a:ext>
            </a:extLst>
          </p:cNvPr>
          <p:cNvSpPr txBox="1"/>
          <p:nvPr/>
        </p:nvSpPr>
        <p:spPr>
          <a:xfrm>
            <a:off x="214314" y="5302942"/>
            <a:ext cx="378616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NC = non-controller</a:t>
            </a:r>
          </a:p>
          <a:p>
            <a:r>
              <a:rPr lang="en-US" dirty="0"/>
              <a:t>PT-NC = post-treatment non-controller</a:t>
            </a:r>
          </a:p>
          <a:p>
            <a:r>
              <a:rPr lang="en-US" dirty="0"/>
              <a:t>EC = elite controller</a:t>
            </a:r>
          </a:p>
          <a:p>
            <a:r>
              <a:rPr lang="en-US" dirty="0"/>
              <a:t>PT-C = post-treatment controller</a:t>
            </a:r>
          </a:p>
          <a:p>
            <a:r>
              <a:rPr lang="en-US" dirty="0"/>
              <a:t>PI-C = post-intervention controller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5394FF-728D-5CAD-D4AC-E3DBC01F2054}"/>
              </a:ext>
            </a:extLst>
          </p:cNvPr>
          <p:cNvSpPr/>
          <p:nvPr/>
        </p:nvSpPr>
        <p:spPr>
          <a:xfrm>
            <a:off x="214313" y="6484505"/>
            <a:ext cx="3786165" cy="3734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284195-3EC4-776B-C40B-BAFD2396E2FF}"/>
              </a:ext>
            </a:extLst>
          </p:cNvPr>
          <p:cNvSpPr txBox="1"/>
          <p:nvPr/>
        </p:nvSpPr>
        <p:spPr>
          <a:xfrm>
            <a:off x="4369982" y="4072269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&lt;1%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3C863B-7595-972F-F61C-C56C806421FA}"/>
              </a:ext>
            </a:extLst>
          </p:cNvPr>
          <p:cNvSpPr txBox="1"/>
          <p:nvPr/>
        </p:nvSpPr>
        <p:spPr>
          <a:xfrm>
            <a:off x="8179982" y="3714348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5-13%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FE078B-1345-DD92-1428-85DB501CCF3A}"/>
              </a:ext>
            </a:extLst>
          </p:cNvPr>
          <p:cNvSpPr txBox="1"/>
          <p:nvPr/>
        </p:nvSpPr>
        <p:spPr>
          <a:xfrm>
            <a:off x="9444938" y="1671612"/>
            <a:ext cx="256558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Possible mechanisms </a:t>
            </a:r>
          </a:p>
          <a:p>
            <a:r>
              <a:rPr lang="en-US" b="1" u="sng" dirty="0"/>
              <a:t>of post-ART control</a:t>
            </a:r>
          </a:p>
          <a:p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Smaller reservoir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Early ART</a:t>
            </a:r>
          </a:p>
          <a:p>
            <a:pPr marL="342900" indent="-342900">
              <a:buAutoNum type="arabicPeriod"/>
            </a:pPr>
            <a:r>
              <a:rPr lang="en-US" dirty="0"/>
              <a:t>Innate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DC, mono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NK</a:t>
            </a:r>
          </a:p>
          <a:p>
            <a:pPr marL="342900" indent="-342900">
              <a:buAutoNum type="arabicPeriod"/>
            </a:pPr>
            <a:r>
              <a:rPr lang="en-US" dirty="0"/>
              <a:t>Antibodies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err="1"/>
              <a:t>nAb</a:t>
            </a: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non-n Ab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Memory B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CD8+ T cells</a:t>
            </a:r>
          </a:p>
          <a:p>
            <a:pPr marL="342900" indent="-342900">
              <a:buAutoNum type="arabicPeriod"/>
            </a:pPr>
            <a:r>
              <a:rPr lang="en-US" dirty="0"/>
              <a:t>CD4+ T cells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Help to B/CD8?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Th1? </a:t>
            </a:r>
            <a:r>
              <a:rPr lang="en-US" dirty="0" err="1"/>
              <a:t>Tctl</a:t>
            </a:r>
            <a:r>
              <a:rPr lang="en-US" dirty="0"/>
              <a:t>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err="1"/>
              <a:t>Tfh</a:t>
            </a:r>
            <a:r>
              <a:rPr lang="en-US" dirty="0"/>
              <a:t> (good/bad?)</a:t>
            </a:r>
          </a:p>
        </p:txBody>
      </p:sp>
    </p:spTree>
    <p:extLst>
      <p:ext uri="{BB962C8B-B14F-4D97-AF65-F5344CB8AC3E}">
        <p14:creationId xmlns:p14="http://schemas.microsoft.com/office/powerpoint/2010/main" val="8262305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0B9B5-40A3-7774-EE38-88CBF2FA61F8}"/>
              </a:ext>
            </a:extLst>
          </p:cNvPr>
          <p:cNvSpPr txBox="1">
            <a:spLocks/>
          </p:cNvSpPr>
          <p:nvPr/>
        </p:nvSpPr>
        <p:spPr>
          <a:xfrm>
            <a:off x="214314" y="196749"/>
            <a:ext cx="11758612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000090"/>
                </a:solidFill>
                <a:cs typeface="Calibri Light" panose="020F0302020204030204" pitchFamily="34" charset="0"/>
              </a:rPr>
              <a:t>What factors promote</a:t>
            </a:r>
          </a:p>
          <a:p>
            <a:pPr algn="ctr"/>
            <a:r>
              <a:rPr lang="en-US" sz="4000" dirty="0">
                <a:solidFill>
                  <a:srgbClr val="000090"/>
                </a:solidFill>
                <a:cs typeface="Calibri Light" panose="020F0302020204030204" pitchFamily="34" charset="0"/>
              </a:rPr>
              <a:t>post-ART/post-intervention control?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4F1C427-D57B-7176-252B-ABB0A7485B3B}"/>
              </a:ext>
            </a:extLst>
          </p:cNvPr>
          <p:cNvCxnSpPr>
            <a:cxnSpLocks/>
          </p:cNvCxnSpPr>
          <p:nvPr/>
        </p:nvCxnSpPr>
        <p:spPr>
          <a:xfrm>
            <a:off x="414338" y="1433564"/>
            <a:ext cx="11415712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9D19AAC-7560-99E8-CB3E-8B6923DCD4F7}"/>
              </a:ext>
            </a:extLst>
          </p:cNvPr>
          <p:cNvSpPr txBox="1"/>
          <p:nvPr/>
        </p:nvSpPr>
        <p:spPr>
          <a:xfrm>
            <a:off x="9367444" y="1732824"/>
            <a:ext cx="256558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Possible mechanisms </a:t>
            </a:r>
          </a:p>
          <a:p>
            <a:r>
              <a:rPr lang="en-US" b="1" u="sng" dirty="0"/>
              <a:t>of post-ART control</a:t>
            </a:r>
          </a:p>
          <a:p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Smaller reservoir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Early ART</a:t>
            </a:r>
          </a:p>
          <a:p>
            <a:pPr marL="342900" indent="-342900">
              <a:buAutoNum type="arabicPeriod"/>
            </a:pPr>
            <a:r>
              <a:rPr lang="en-US" dirty="0"/>
              <a:t>Innate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DC, mono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NK</a:t>
            </a:r>
          </a:p>
          <a:p>
            <a:pPr marL="342900" indent="-342900">
              <a:buAutoNum type="arabicPeriod"/>
            </a:pPr>
            <a:r>
              <a:rPr lang="en-US" dirty="0"/>
              <a:t>Antibodies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err="1"/>
              <a:t>NAb</a:t>
            </a: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non-N Ab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Memory B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CD8+ T cells</a:t>
            </a:r>
          </a:p>
          <a:p>
            <a:pPr marL="342900" indent="-342900">
              <a:buAutoNum type="arabicPeriod"/>
            </a:pPr>
            <a:r>
              <a:rPr lang="en-US" dirty="0"/>
              <a:t>CD4+ T cells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Help to B/CD8?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Th1? </a:t>
            </a:r>
            <a:r>
              <a:rPr lang="en-US" dirty="0" err="1"/>
              <a:t>Tctl</a:t>
            </a:r>
            <a:r>
              <a:rPr lang="en-US" dirty="0"/>
              <a:t>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err="1"/>
              <a:t>Tfh</a:t>
            </a:r>
            <a:r>
              <a:rPr lang="en-US" dirty="0"/>
              <a:t> (good/bad?)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B73A1317-EB16-A539-28A5-8F4F172204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69" t="4598" r="11308" b="55632"/>
          <a:stretch/>
        </p:blipFill>
        <p:spPr>
          <a:xfrm>
            <a:off x="3094075" y="1743091"/>
            <a:ext cx="5959196" cy="35549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54196D-8450-A1C3-C42C-6FC1ECB2D4AA}"/>
              </a:ext>
            </a:extLst>
          </p:cNvPr>
          <p:cNvSpPr txBox="1"/>
          <p:nvPr/>
        </p:nvSpPr>
        <p:spPr>
          <a:xfrm>
            <a:off x="214314" y="5302942"/>
            <a:ext cx="378616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NC = non-controller</a:t>
            </a:r>
          </a:p>
          <a:p>
            <a:r>
              <a:rPr lang="en-US" dirty="0"/>
              <a:t>PT-NC = post-treatment non-controller</a:t>
            </a:r>
          </a:p>
          <a:p>
            <a:r>
              <a:rPr lang="en-US" dirty="0"/>
              <a:t>EC = elite controller</a:t>
            </a:r>
          </a:p>
          <a:p>
            <a:r>
              <a:rPr lang="en-US" dirty="0"/>
              <a:t>PT-C = post-treatment controller</a:t>
            </a:r>
          </a:p>
          <a:p>
            <a:r>
              <a:rPr lang="en-US" b="1" dirty="0">
                <a:solidFill>
                  <a:schemeClr val="accent2"/>
                </a:solidFill>
              </a:rPr>
              <a:t>PI-C = post-intervention controller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9B0ED04-E7BB-CFBB-FC05-B3256E05B0C2}"/>
              </a:ext>
            </a:extLst>
          </p:cNvPr>
          <p:cNvCxnSpPr>
            <a:cxnSpLocks/>
          </p:cNvCxnSpPr>
          <p:nvPr/>
        </p:nvCxnSpPr>
        <p:spPr>
          <a:xfrm>
            <a:off x="8347587" y="2639961"/>
            <a:ext cx="0" cy="789039"/>
          </a:xfrm>
          <a:prstGeom prst="straightConnector1">
            <a:avLst/>
          </a:prstGeom>
          <a:ln w="698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64876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4F1C427-D57B-7176-252B-ABB0A7485B3B}"/>
              </a:ext>
            </a:extLst>
          </p:cNvPr>
          <p:cNvCxnSpPr>
            <a:cxnSpLocks/>
          </p:cNvCxnSpPr>
          <p:nvPr/>
        </p:nvCxnSpPr>
        <p:spPr>
          <a:xfrm>
            <a:off x="414338" y="1433564"/>
            <a:ext cx="11415712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B73A1317-EB16-A539-28A5-8F4F172204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69" t="4598" r="11308" b="55632"/>
          <a:stretch/>
        </p:blipFill>
        <p:spPr>
          <a:xfrm>
            <a:off x="3144602" y="1764357"/>
            <a:ext cx="5898036" cy="35184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54196D-8450-A1C3-C42C-6FC1ECB2D4AA}"/>
              </a:ext>
            </a:extLst>
          </p:cNvPr>
          <p:cNvSpPr txBox="1"/>
          <p:nvPr/>
        </p:nvSpPr>
        <p:spPr>
          <a:xfrm>
            <a:off x="214314" y="5302942"/>
            <a:ext cx="378616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NC = non-controller</a:t>
            </a:r>
          </a:p>
          <a:p>
            <a:r>
              <a:rPr lang="en-US" dirty="0"/>
              <a:t>PT-NC = post-treatment non-controller</a:t>
            </a:r>
          </a:p>
          <a:p>
            <a:r>
              <a:rPr lang="en-US" dirty="0"/>
              <a:t>EC = elite controller</a:t>
            </a:r>
          </a:p>
          <a:p>
            <a:r>
              <a:rPr lang="en-US" dirty="0"/>
              <a:t>PT-C = post-treatment controller</a:t>
            </a:r>
          </a:p>
          <a:p>
            <a:r>
              <a:rPr lang="en-US" dirty="0"/>
              <a:t>PI-C = post-intervention controller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0E1E11-E12F-1238-C950-42628ABF864E}"/>
              </a:ext>
            </a:extLst>
          </p:cNvPr>
          <p:cNvSpPr txBox="1"/>
          <p:nvPr/>
        </p:nvSpPr>
        <p:spPr>
          <a:xfrm>
            <a:off x="9367444" y="1732824"/>
            <a:ext cx="260548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Possible mechanisms </a:t>
            </a:r>
          </a:p>
          <a:p>
            <a:r>
              <a:rPr lang="en-US" b="1" u="sng" dirty="0"/>
              <a:t>of post-ART control</a:t>
            </a:r>
          </a:p>
          <a:p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Smaller reservoir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Early ART</a:t>
            </a:r>
          </a:p>
          <a:p>
            <a:pPr marL="342900" indent="-342900">
              <a:buAutoNum type="arabicPeriod"/>
            </a:pPr>
            <a:r>
              <a:rPr lang="en-US" dirty="0"/>
              <a:t>Innate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DC, mono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NK</a:t>
            </a:r>
          </a:p>
          <a:p>
            <a:pPr marL="342900" indent="-342900">
              <a:buAutoNum type="arabicPeriod"/>
            </a:pPr>
            <a:r>
              <a:rPr lang="en-US" dirty="0"/>
              <a:t>Antibodies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err="1"/>
              <a:t>NAb</a:t>
            </a: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non-N Ab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Memory B</a:t>
            </a:r>
          </a:p>
          <a:p>
            <a:pPr marL="342900" indent="-342900">
              <a:buFontTx/>
              <a:buAutoNum type="arabicPeriod"/>
            </a:pPr>
            <a:r>
              <a:rPr lang="en-US" b="1" dirty="0">
                <a:solidFill>
                  <a:srgbClr val="FF0000"/>
                </a:solidFill>
              </a:rPr>
              <a:t>CD8+ T cells</a:t>
            </a:r>
          </a:p>
          <a:p>
            <a:pPr marL="342900" indent="-342900">
              <a:buAutoNum type="arabicPeriod"/>
            </a:pPr>
            <a:r>
              <a:rPr lang="en-US" dirty="0"/>
              <a:t>CD4+ T cells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Help to B/CD8?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Th1? </a:t>
            </a:r>
            <a:r>
              <a:rPr lang="en-US" dirty="0" err="1"/>
              <a:t>Tctl</a:t>
            </a:r>
            <a:r>
              <a:rPr lang="en-US" dirty="0"/>
              <a:t>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err="1"/>
              <a:t>Tfh</a:t>
            </a:r>
            <a:r>
              <a:rPr lang="en-US" dirty="0"/>
              <a:t> (good/bad?)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B6A8249-F979-F34A-4FEB-3155BE10C82C}"/>
              </a:ext>
            </a:extLst>
          </p:cNvPr>
          <p:cNvSpPr txBox="1">
            <a:spLocks/>
          </p:cNvSpPr>
          <p:nvPr/>
        </p:nvSpPr>
        <p:spPr>
          <a:xfrm>
            <a:off x="214314" y="196749"/>
            <a:ext cx="11758612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000090"/>
                </a:solidFill>
                <a:cs typeface="Calibri Light" panose="020F0302020204030204" pitchFamily="34" charset="0"/>
              </a:rPr>
              <a:t>What factors promote</a:t>
            </a:r>
          </a:p>
          <a:p>
            <a:pPr algn="ctr"/>
            <a:r>
              <a:rPr lang="en-US" sz="4000" dirty="0">
                <a:solidFill>
                  <a:srgbClr val="000090"/>
                </a:solidFill>
                <a:cs typeface="Calibri Light" panose="020F0302020204030204" pitchFamily="34" charset="0"/>
              </a:rPr>
              <a:t>post-ART/post-intervention control?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3224B7D-8A99-C8F6-A585-304C9179361A}"/>
              </a:ext>
            </a:extLst>
          </p:cNvPr>
          <p:cNvSpPr/>
          <p:nvPr/>
        </p:nvSpPr>
        <p:spPr>
          <a:xfrm>
            <a:off x="6939129" y="3960666"/>
            <a:ext cx="376072" cy="345630"/>
          </a:xfrm>
          <a:prstGeom prst="ellipse">
            <a:avLst/>
          </a:prstGeom>
          <a:gradFill flip="none" rotWithShape="1">
            <a:gsLst>
              <a:gs pos="15000">
                <a:srgbClr val="FFFF00"/>
              </a:gs>
              <a:gs pos="76000">
                <a:schemeClr val="bg1">
                  <a:lumMod val="85000"/>
                </a:schemeClr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5988B1D-6E72-B805-883D-4DA4918B3CBF}"/>
              </a:ext>
            </a:extLst>
          </p:cNvPr>
          <p:cNvSpPr/>
          <p:nvPr/>
        </p:nvSpPr>
        <p:spPr>
          <a:xfrm>
            <a:off x="7091529" y="4113066"/>
            <a:ext cx="376072" cy="345630"/>
          </a:xfrm>
          <a:prstGeom prst="ellipse">
            <a:avLst/>
          </a:prstGeom>
          <a:gradFill flip="none" rotWithShape="1">
            <a:gsLst>
              <a:gs pos="15000">
                <a:srgbClr val="FFFF00"/>
              </a:gs>
              <a:gs pos="76000">
                <a:schemeClr val="bg1">
                  <a:lumMod val="85000"/>
                </a:schemeClr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424EE52-CB8E-B477-F934-45ED0048D66F}"/>
              </a:ext>
            </a:extLst>
          </p:cNvPr>
          <p:cNvSpPr/>
          <p:nvPr/>
        </p:nvSpPr>
        <p:spPr>
          <a:xfrm>
            <a:off x="7127165" y="3814883"/>
            <a:ext cx="376072" cy="345630"/>
          </a:xfrm>
          <a:prstGeom prst="ellipse">
            <a:avLst/>
          </a:prstGeom>
          <a:gradFill flip="none" rotWithShape="1">
            <a:gsLst>
              <a:gs pos="15000">
                <a:srgbClr val="FFFF00"/>
              </a:gs>
              <a:gs pos="76000">
                <a:schemeClr val="bg1">
                  <a:lumMod val="85000"/>
                </a:schemeClr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1440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184FE-15F4-E7AE-24D1-F2C3FC90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CFADD-1A6F-E401-439F-DA4AE0C0B6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8379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944714-31DA-FEB0-8916-6A8B968F8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3034957"/>
            <a:ext cx="1727200" cy="1536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D7A300-97F0-B4EC-34BD-04460F26D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3524" y="3060655"/>
            <a:ext cx="1917276" cy="14262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26530C-584F-E466-BFB9-72D27AE626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9628" y="3034957"/>
            <a:ext cx="1016119" cy="15958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E36614-D051-3741-71FD-2783D499E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6132" y="3006355"/>
            <a:ext cx="1917276" cy="14262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9235A8-7739-AB5A-9E09-2D9272397F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1341" y="3801585"/>
            <a:ext cx="843872" cy="8745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E17B5CD-A390-5BCF-8992-07747B1DD37A}"/>
              </a:ext>
            </a:extLst>
          </p:cNvPr>
          <p:cNvSpPr txBox="1"/>
          <p:nvPr/>
        </p:nvSpPr>
        <p:spPr>
          <a:xfrm>
            <a:off x="381000" y="2291345"/>
            <a:ext cx="1916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</a:rPr>
              <a:t>Weeks 0, 4, 12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2990DC-0BA2-CE98-8808-BF6AB26288B2}"/>
              </a:ext>
            </a:extLst>
          </p:cNvPr>
          <p:cNvSpPr txBox="1"/>
          <p:nvPr/>
        </p:nvSpPr>
        <p:spPr>
          <a:xfrm>
            <a:off x="2867278" y="2294381"/>
            <a:ext cx="1206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</a:rPr>
              <a:t>Week 20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3B0080-C4AD-B9A9-B150-D73DDF09952E}"/>
              </a:ext>
            </a:extLst>
          </p:cNvPr>
          <p:cNvSpPr txBox="1"/>
          <p:nvPr/>
        </p:nvSpPr>
        <p:spPr>
          <a:xfrm>
            <a:off x="5257800" y="2294381"/>
            <a:ext cx="2029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</a:rPr>
              <a:t>Weeks 24-34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3EE34B-2DB8-F2D4-6664-869862F5DBFF}"/>
              </a:ext>
            </a:extLst>
          </p:cNvPr>
          <p:cNvSpPr txBox="1"/>
          <p:nvPr/>
        </p:nvSpPr>
        <p:spPr>
          <a:xfrm>
            <a:off x="9019855" y="2285999"/>
            <a:ext cx="2029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</a:rPr>
              <a:t>Weeks 34-80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B40C0087-076D-3F19-AC0E-F49791A66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43" y="40471"/>
            <a:ext cx="10204257" cy="639019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0090"/>
                </a:solidFill>
                <a:latin typeface="Helvetica" pitchFamily="2" charset="0"/>
              </a:rPr>
              <a:t>amfAR combination clinical trial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E048073-4183-3942-1AE1-22F3C4B89BD1}"/>
              </a:ext>
            </a:extLst>
          </p:cNvPr>
          <p:cNvSpPr txBox="1"/>
          <p:nvPr/>
        </p:nvSpPr>
        <p:spPr>
          <a:xfrm>
            <a:off x="224692" y="5415990"/>
            <a:ext cx="187543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</a:rPr>
              <a:t>Conserved element (Gag) vaccine</a:t>
            </a:r>
            <a:r>
              <a:rPr kumimoji="0" lang="en-US" sz="18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u="none" dirty="0">
                <a:solidFill>
                  <a:prstClr val="black"/>
                </a:solidFill>
                <a:latin typeface="Helvetica" pitchFamily="2" charset="0"/>
              </a:rPr>
              <a:t>(</a:t>
            </a:r>
            <a:r>
              <a:rPr lang="en-US" sz="1400" dirty="0">
                <a:solidFill>
                  <a:prstClr val="black"/>
                </a:solidFill>
                <a:latin typeface="Helvetica" pitchFamily="2" charset="0"/>
              </a:rPr>
              <a:t>DNA, 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</a:rPr>
              <a:t>via electroporation)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491902-B7F2-D4D4-6CC5-5D2D45CBD610}"/>
              </a:ext>
            </a:extLst>
          </p:cNvPr>
          <p:cNvSpPr txBox="1"/>
          <p:nvPr/>
        </p:nvSpPr>
        <p:spPr>
          <a:xfrm>
            <a:off x="2616787" y="5415990"/>
            <a:ext cx="13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</a:rPr>
              <a:t>MVA boost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0DC771-5839-B94E-7856-583F27AA88CB}"/>
              </a:ext>
            </a:extLst>
          </p:cNvPr>
          <p:cNvSpPr txBox="1"/>
          <p:nvPr/>
        </p:nvSpPr>
        <p:spPr>
          <a:xfrm>
            <a:off x="4563323" y="5301670"/>
            <a:ext cx="16850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</a:rPr>
              <a:t>bNAbs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</a:rPr>
              <a:t>10-1074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</a:rPr>
              <a:t>VRC07-523LS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810BA8A-F641-1723-CE34-4117AAA1111C}"/>
              </a:ext>
            </a:extLst>
          </p:cNvPr>
          <p:cNvSpPr txBox="1"/>
          <p:nvPr/>
        </p:nvSpPr>
        <p:spPr>
          <a:xfrm>
            <a:off x="6330864" y="5349218"/>
            <a:ext cx="1677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</a:rPr>
              <a:t>TLR9 Agonist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</a:rPr>
              <a:t>Lefitolimod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F0CAD09-ADDC-82AC-22B9-07FE22AAA86B}"/>
              </a:ext>
            </a:extLst>
          </p:cNvPr>
          <p:cNvSpPr txBox="1"/>
          <p:nvPr/>
        </p:nvSpPr>
        <p:spPr>
          <a:xfrm>
            <a:off x="10152655" y="5391448"/>
            <a:ext cx="1531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</a:rPr>
              <a:t>Analytic treatment interruption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</a:rPr>
              <a:t>(set-point)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D15E6A8-F9AE-D0B1-1A90-13C6C5A44793}"/>
              </a:ext>
            </a:extLst>
          </p:cNvPr>
          <p:cNvSpPr txBox="1"/>
          <p:nvPr/>
        </p:nvSpPr>
        <p:spPr>
          <a:xfrm>
            <a:off x="8361420" y="5415990"/>
            <a:ext cx="16850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</a:rPr>
              <a:t>bNAbs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</a:rPr>
              <a:t>10-1074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</a:rPr>
              <a:t>VRC07-523LS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0E5C19-62B3-0DE1-7217-FD59D83474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7524" y="2928590"/>
            <a:ext cx="1502559" cy="14841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17A50F-53BF-DA38-E9A3-9D361CE458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217889" y="4007748"/>
            <a:ext cx="434169" cy="47917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83F8E51-3539-7253-7C0B-AD19DB75772C}"/>
              </a:ext>
            </a:extLst>
          </p:cNvPr>
          <p:cNvSpPr/>
          <p:nvPr/>
        </p:nvSpPr>
        <p:spPr>
          <a:xfrm>
            <a:off x="234451" y="2151550"/>
            <a:ext cx="2127749" cy="463024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9170829-4CBA-0CC2-32CD-800C60616E25}"/>
              </a:ext>
            </a:extLst>
          </p:cNvPr>
          <p:cNvSpPr/>
          <p:nvPr/>
        </p:nvSpPr>
        <p:spPr>
          <a:xfrm>
            <a:off x="2440772" y="2151550"/>
            <a:ext cx="1925615" cy="463025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576AD74-D564-CA10-FC77-9DE3C4568D24}"/>
              </a:ext>
            </a:extLst>
          </p:cNvPr>
          <p:cNvSpPr/>
          <p:nvPr/>
        </p:nvSpPr>
        <p:spPr>
          <a:xfrm>
            <a:off x="4462605" y="2151549"/>
            <a:ext cx="3733835" cy="463025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5FDE6DF-6AA1-D35B-10DB-C40D38B6AD0E}"/>
              </a:ext>
            </a:extLst>
          </p:cNvPr>
          <p:cNvSpPr/>
          <p:nvPr/>
        </p:nvSpPr>
        <p:spPr>
          <a:xfrm>
            <a:off x="8305765" y="2151549"/>
            <a:ext cx="3733835" cy="463025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57D8A463-29FD-85E0-88E2-E24EC2CF406F}"/>
              </a:ext>
            </a:extLst>
          </p:cNvPr>
          <p:cNvSpPr/>
          <p:nvPr/>
        </p:nvSpPr>
        <p:spPr>
          <a:xfrm rot="5400000">
            <a:off x="2144829" y="316845"/>
            <a:ext cx="304800" cy="2871511"/>
          </a:xfrm>
          <a:prstGeom prst="leftBrace">
            <a:avLst>
              <a:gd name="adj1" fmla="val 8333"/>
              <a:gd name="adj2" fmla="val 51038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76FE62-8427-892B-3279-1F77BB49D4DB}"/>
              </a:ext>
            </a:extLst>
          </p:cNvPr>
          <p:cNvSpPr txBox="1"/>
          <p:nvPr/>
        </p:nvSpPr>
        <p:spPr>
          <a:xfrm>
            <a:off x="927542" y="1077194"/>
            <a:ext cx="2653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Therapeutic vaccination</a:t>
            </a:r>
          </a:p>
          <a:p>
            <a:pPr algn="ctr"/>
            <a:r>
              <a:rPr lang="en-US" sz="1600" b="1" dirty="0"/>
              <a:t>(CE-specific T cells)</a:t>
            </a: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605ABE1A-10EA-585D-032C-9139F09A2860}"/>
              </a:ext>
            </a:extLst>
          </p:cNvPr>
          <p:cNvSpPr/>
          <p:nvPr/>
        </p:nvSpPr>
        <p:spPr>
          <a:xfrm rot="5400000">
            <a:off x="6031844" y="342985"/>
            <a:ext cx="304800" cy="2871511"/>
          </a:xfrm>
          <a:prstGeom prst="leftBrace">
            <a:avLst>
              <a:gd name="adj1" fmla="val 8333"/>
              <a:gd name="adj2" fmla="val 51038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F3E8C57-843C-7874-A946-7964433A41AD}"/>
              </a:ext>
            </a:extLst>
          </p:cNvPr>
          <p:cNvSpPr txBox="1"/>
          <p:nvPr/>
        </p:nvSpPr>
        <p:spPr>
          <a:xfrm>
            <a:off x="4839336" y="1245859"/>
            <a:ext cx="2653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? Reservoir reduction</a:t>
            </a:r>
          </a:p>
        </p:txBody>
      </p:sp>
      <p:sp>
        <p:nvSpPr>
          <p:cNvPr id="33" name="Left Brace 32">
            <a:extLst>
              <a:ext uri="{FF2B5EF4-FFF2-40B4-BE49-F238E27FC236}">
                <a16:creationId xmlns:a16="http://schemas.microsoft.com/office/drawing/2014/main" id="{2C21F612-7989-4684-B042-AB8B46AEA503}"/>
              </a:ext>
            </a:extLst>
          </p:cNvPr>
          <p:cNvSpPr/>
          <p:nvPr/>
        </p:nvSpPr>
        <p:spPr>
          <a:xfrm rot="5400000">
            <a:off x="10070444" y="342985"/>
            <a:ext cx="304800" cy="2871511"/>
          </a:xfrm>
          <a:prstGeom prst="leftBrace">
            <a:avLst>
              <a:gd name="adj1" fmla="val 8333"/>
              <a:gd name="adj2" fmla="val 51038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9824175-F78B-FCD5-1FB4-2896189DBE12}"/>
              </a:ext>
            </a:extLst>
          </p:cNvPr>
          <p:cNvSpPr txBox="1"/>
          <p:nvPr/>
        </p:nvSpPr>
        <p:spPr>
          <a:xfrm>
            <a:off x="8853157" y="1103334"/>
            <a:ext cx="2653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Vaccinal effect (?) </a:t>
            </a:r>
          </a:p>
          <a:p>
            <a:pPr algn="ctr"/>
            <a:r>
              <a:rPr lang="en-US" sz="1600" b="1" dirty="0"/>
              <a:t>blunted rebound -- 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2A68D7-B32D-0E51-270F-EE63F9845310}"/>
              </a:ext>
            </a:extLst>
          </p:cNvPr>
          <p:cNvSpPr txBox="1"/>
          <p:nvPr/>
        </p:nvSpPr>
        <p:spPr>
          <a:xfrm>
            <a:off x="158942" y="542382"/>
            <a:ext cx="9711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N=10 people with HIV on ART &gt;12 months; 7 initiated on ART during early infection (&lt;6 months from estimated infection date)</a:t>
            </a:r>
          </a:p>
          <a:p>
            <a:r>
              <a:rPr lang="en-US" sz="1400" dirty="0"/>
              <a:t>Opened: February, 2020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E940CD-DD71-901A-7D74-F78C58097411}"/>
              </a:ext>
            </a:extLst>
          </p:cNvPr>
          <p:cNvSpPr txBox="1"/>
          <p:nvPr/>
        </p:nvSpPr>
        <p:spPr>
          <a:xfrm>
            <a:off x="7894775" y="758904"/>
            <a:ext cx="7441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OFF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ART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6E77EA5-8748-6D17-7B73-B2D405FE4EF3}"/>
              </a:ext>
            </a:extLst>
          </p:cNvPr>
          <p:cNvCxnSpPr/>
          <p:nvPr/>
        </p:nvCxnSpPr>
        <p:spPr>
          <a:xfrm>
            <a:off x="8250711" y="1541086"/>
            <a:ext cx="0" cy="553631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Ichor Medical Systems – Unlocking the promise of DNA drugs with the TriGrid™  Delivery System">
            <a:extLst>
              <a:ext uri="{FF2B5EF4-FFF2-40B4-BE49-F238E27FC236}">
                <a16:creationId xmlns:a16="http://schemas.microsoft.com/office/drawing/2014/main" id="{0282CEB5-8D11-F294-2689-48D9E6127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51" y="3931282"/>
            <a:ext cx="918399" cy="72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rotein A PhyTip columns for automated purification of IgG antibodies">
            <a:extLst>
              <a:ext uri="{FF2B5EF4-FFF2-40B4-BE49-F238E27FC236}">
                <a16:creationId xmlns:a16="http://schemas.microsoft.com/office/drawing/2014/main" id="{BED38E5E-28BD-9332-A00B-18A72211C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244" y="3196319"/>
            <a:ext cx="588016" cy="57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478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CC840-2FC1-382B-4A29-F786A80C6528}"/>
              </a:ext>
            </a:extLst>
          </p:cNvPr>
          <p:cNvSpPr txBox="1">
            <a:spLocks/>
          </p:cNvSpPr>
          <p:nvPr/>
        </p:nvSpPr>
        <p:spPr>
          <a:xfrm>
            <a:off x="214314" y="196749"/>
            <a:ext cx="11758612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000090"/>
                </a:solidFill>
                <a:cs typeface="Calibri Light" panose="020F0302020204030204" pitchFamily="34" charset="0"/>
              </a:rPr>
              <a:t>Antigen-specific CD8+ T cells become exhausted in chronic infection (+ cancer)</a:t>
            </a:r>
          </a:p>
        </p:txBody>
      </p:sp>
      <p:sp>
        <p:nvSpPr>
          <p:cNvPr id="65" name="Oval 64"/>
          <p:cNvSpPr/>
          <p:nvPr/>
        </p:nvSpPr>
        <p:spPr>
          <a:xfrm>
            <a:off x="1168331" y="3339912"/>
            <a:ext cx="873144" cy="802465"/>
          </a:xfrm>
          <a:prstGeom prst="ellipse">
            <a:avLst/>
          </a:prstGeom>
          <a:gradFill flip="none" rotWithShape="1">
            <a:gsLst>
              <a:gs pos="15000">
                <a:schemeClr val="bg1">
                  <a:lumMod val="85000"/>
                </a:schemeClr>
              </a:gs>
              <a:gs pos="28000">
                <a:schemeClr val="bg1">
                  <a:lumMod val="85000"/>
                </a:schemeClr>
              </a:gs>
              <a:gs pos="47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T</a:t>
            </a:r>
            <a:r>
              <a:rPr lang="en-US" sz="2500" b="1" baseline="-25000" dirty="0">
                <a:solidFill>
                  <a:schemeClr val="tx1"/>
                </a:solidFill>
              </a:rPr>
              <a:t>N</a:t>
            </a:r>
          </a:p>
        </p:txBody>
      </p:sp>
      <p:grpSp>
        <p:nvGrpSpPr>
          <p:cNvPr id="5" name="Group 4"/>
          <p:cNvGrpSpPr/>
          <p:nvPr/>
        </p:nvGrpSpPr>
        <p:grpSpPr>
          <a:xfrm rot="572222">
            <a:off x="300101" y="2117608"/>
            <a:ext cx="1112206" cy="1062367"/>
            <a:chOff x="1362351" y="1649539"/>
            <a:chExt cx="1216153" cy="1034570"/>
          </a:xfrm>
          <a:solidFill>
            <a:srgbClr val="D7AEFF"/>
          </a:solidFill>
        </p:grpSpPr>
        <p:sp>
          <p:nvSpPr>
            <p:cNvPr id="38" name="Freeform 76"/>
            <p:cNvSpPr>
              <a:spLocks/>
            </p:cNvSpPr>
            <p:nvPr/>
          </p:nvSpPr>
          <p:spPr bwMode="auto">
            <a:xfrm rot="19054357">
              <a:off x="1362351" y="1649539"/>
              <a:ext cx="1216153" cy="1034570"/>
            </a:xfrm>
            <a:custGeom>
              <a:avLst/>
              <a:gdLst>
                <a:gd name="T0" fmla="*/ 223 w 1048"/>
                <a:gd name="T1" fmla="*/ 305 h 832"/>
                <a:gd name="T2" fmla="*/ 101 w 1048"/>
                <a:gd name="T3" fmla="*/ 138 h 832"/>
                <a:gd name="T4" fmla="*/ 253 w 1048"/>
                <a:gd name="T5" fmla="*/ 222 h 832"/>
                <a:gd name="T6" fmla="*/ 253 w 1048"/>
                <a:gd name="T7" fmla="*/ 0 h 832"/>
                <a:gd name="T8" fmla="*/ 345 w 1048"/>
                <a:gd name="T9" fmla="*/ 222 h 832"/>
                <a:gd name="T10" fmla="*/ 558 w 1048"/>
                <a:gd name="T11" fmla="*/ 55 h 832"/>
                <a:gd name="T12" fmla="*/ 497 w 1048"/>
                <a:gd name="T13" fmla="*/ 277 h 832"/>
                <a:gd name="T14" fmla="*/ 649 w 1048"/>
                <a:gd name="T15" fmla="*/ 360 h 832"/>
                <a:gd name="T16" fmla="*/ 405 w 1048"/>
                <a:gd name="T17" fmla="*/ 360 h 832"/>
                <a:gd name="T18" fmla="*/ 284 w 1048"/>
                <a:gd name="T19" fmla="*/ 443 h 832"/>
                <a:gd name="T20" fmla="*/ 253 w 1048"/>
                <a:gd name="T21" fmla="*/ 360 h 832"/>
                <a:gd name="T22" fmla="*/ 10 w 1048"/>
                <a:gd name="T23" fmla="*/ 471 h 832"/>
                <a:gd name="T24" fmla="*/ 223 w 1048"/>
                <a:gd name="T25" fmla="*/ 305 h 8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48" h="832">
                  <a:moveTo>
                    <a:pt x="352" y="528"/>
                  </a:moveTo>
                  <a:cubicBezTo>
                    <a:pt x="376" y="432"/>
                    <a:pt x="152" y="264"/>
                    <a:pt x="160" y="240"/>
                  </a:cubicBezTo>
                  <a:cubicBezTo>
                    <a:pt x="168" y="216"/>
                    <a:pt x="360" y="424"/>
                    <a:pt x="400" y="384"/>
                  </a:cubicBezTo>
                  <a:cubicBezTo>
                    <a:pt x="440" y="344"/>
                    <a:pt x="376" y="0"/>
                    <a:pt x="400" y="0"/>
                  </a:cubicBezTo>
                  <a:cubicBezTo>
                    <a:pt x="424" y="0"/>
                    <a:pt x="464" y="368"/>
                    <a:pt x="544" y="384"/>
                  </a:cubicBezTo>
                  <a:cubicBezTo>
                    <a:pt x="624" y="400"/>
                    <a:pt x="840" y="80"/>
                    <a:pt x="880" y="96"/>
                  </a:cubicBezTo>
                  <a:cubicBezTo>
                    <a:pt x="920" y="112"/>
                    <a:pt x="760" y="392"/>
                    <a:pt x="784" y="480"/>
                  </a:cubicBezTo>
                  <a:cubicBezTo>
                    <a:pt x="808" y="568"/>
                    <a:pt x="1048" y="600"/>
                    <a:pt x="1024" y="624"/>
                  </a:cubicBezTo>
                  <a:cubicBezTo>
                    <a:pt x="1000" y="648"/>
                    <a:pt x="736" y="600"/>
                    <a:pt x="640" y="624"/>
                  </a:cubicBezTo>
                  <a:cubicBezTo>
                    <a:pt x="544" y="648"/>
                    <a:pt x="488" y="768"/>
                    <a:pt x="448" y="768"/>
                  </a:cubicBezTo>
                  <a:cubicBezTo>
                    <a:pt x="408" y="768"/>
                    <a:pt x="472" y="616"/>
                    <a:pt x="400" y="624"/>
                  </a:cubicBezTo>
                  <a:cubicBezTo>
                    <a:pt x="328" y="632"/>
                    <a:pt x="32" y="832"/>
                    <a:pt x="16" y="816"/>
                  </a:cubicBezTo>
                  <a:cubicBezTo>
                    <a:pt x="0" y="800"/>
                    <a:pt x="328" y="624"/>
                    <a:pt x="352" y="528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14" name="Group 13"/>
            <p:cNvGrpSpPr/>
            <p:nvPr/>
          </p:nvGrpSpPr>
          <p:grpSpPr>
            <a:xfrm rot="13441863">
              <a:off x="2043862" y="2355889"/>
              <a:ext cx="527196" cy="82032"/>
              <a:chOff x="3714101" y="2496807"/>
              <a:chExt cx="527197" cy="82032"/>
            </a:xfrm>
            <a:grpFill/>
          </p:grpSpPr>
          <p:cxnSp>
            <p:nvCxnSpPr>
              <p:cNvPr id="42" name="Straight Connector 41"/>
              <p:cNvCxnSpPr/>
              <p:nvPr/>
            </p:nvCxnSpPr>
            <p:spPr>
              <a:xfrm rot="5400000" flipV="1">
                <a:off x="3977699" y="2233209"/>
                <a:ext cx="1" cy="527197"/>
              </a:xfrm>
              <a:prstGeom prst="line">
                <a:avLst/>
              </a:prstGeom>
              <a:grpFill/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rot="5400000" flipV="1">
                <a:off x="3901902" y="2415472"/>
                <a:ext cx="0" cy="326733"/>
              </a:xfrm>
              <a:prstGeom prst="line">
                <a:avLst/>
              </a:prstGeom>
              <a:grpFill/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7" name="Straight Connector 56"/>
          <p:cNvCxnSpPr/>
          <p:nvPr/>
        </p:nvCxnSpPr>
        <p:spPr>
          <a:xfrm flipH="1" flipV="1">
            <a:off x="1263012" y="3200411"/>
            <a:ext cx="180270" cy="25254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860834" y="3013701"/>
            <a:ext cx="14629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200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369933" y="3682401"/>
            <a:ext cx="1098060" cy="0"/>
          </a:xfrm>
          <a:prstGeom prst="straightConnector1">
            <a:avLst/>
          </a:prstGeom>
          <a:ln w="793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 rot="16021341">
            <a:off x="696744" y="3113392"/>
            <a:ext cx="657658" cy="417923"/>
            <a:chOff x="442222" y="1020024"/>
            <a:chExt cx="657658" cy="417923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497810" y="1104829"/>
              <a:ext cx="277530" cy="38870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 flipH="1" flipV="1">
              <a:off x="703424" y="961563"/>
              <a:ext cx="337996" cy="45491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/>
          <p:cNvGrpSpPr/>
          <p:nvPr/>
        </p:nvGrpSpPr>
        <p:grpSpPr>
          <a:xfrm rot="13443138">
            <a:off x="540915" y="3515166"/>
            <a:ext cx="533103" cy="398239"/>
            <a:chOff x="2143624" y="3989723"/>
            <a:chExt cx="838059" cy="584663"/>
          </a:xfrm>
        </p:grpSpPr>
        <p:sp>
          <p:nvSpPr>
            <p:cNvPr id="107" name="Oval 106"/>
            <p:cNvSpPr/>
            <p:nvPr/>
          </p:nvSpPr>
          <p:spPr>
            <a:xfrm>
              <a:off x="2567568" y="4189902"/>
              <a:ext cx="155765" cy="170482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2403242" y="3989723"/>
              <a:ext cx="155765" cy="170482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2774528" y="4260080"/>
              <a:ext cx="155765" cy="170482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2383477" y="4268526"/>
              <a:ext cx="155765" cy="170482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2598733" y="3989723"/>
              <a:ext cx="155765" cy="170482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2559007" y="4403904"/>
              <a:ext cx="155765" cy="170482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2825918" y="4060133"/>
              <a:ext cx="155765" cy="170482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2143624" y="4086464"/>
              <a:ext cx="155765" cy="170482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3" name="Straight Connector 132"/>
          <p:cNvCxnSpPr/>
          <p:nvPr/>
        </p:nvCxnSpPr>
        <p:spPr>
          <a:xfrm flipH="1" flipV="1">
            <a:off x="1315210" y="3165341"/>
            <a:ext cx="180270" cy="25254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/>
          <p:nvPr/>
        </p:nvCxnSpPr>
        <p:spPr>
          <a:xfrm>
            <a:off x="4967732" y="5008691"/>
            <a:ext cx="7906" cy="698843"/>
          </a:xfrm>
          <a:prstGeom prst="straightConnector1">
            <a:avLst/>
          </a:prstGeom>
          <a:ln w="793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Oval 135"/>
          <p:cNvSpPr/>
          <p:nvPr/>
        </p:nvSpPr>
        <p:spPr>
          <a:xfrm>
            <a:off x="4549444" y="5841526"/>
            <a:ext cx="873144" cy="802465"/>
          </a:xfrm>
          <a:prstGeom prst="ellipse">
            <a:avLst/>
          </a:prstGeom>
          <a:pattFill prst="narVert">
            <a:fgClr>
              <a:schemeClr val="tx1"/>
            </a:fgClr>
            <a:bgClr>
              <a:schemeClr val="bg1"/>
            </a:bgClr>
          </a:patt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 b="1" dirty="0">
              <a:solidFill>
                <a:schemeClr val="tx1"/>
              </a:solidFill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5434025" y="5781676"/>
            <a:ext cx="2496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terminally </a:t>
            </a:r>
          </a:p>
          <a:p>
            <a:r>
              <a:rPr lang="en-US" sz="2400" i="1" dirty="0"/>
              <a:t>differentiate, die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099879" y="1954660"/>
            <a:ext cx="12089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Naïve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381070" y="1937967"/>
            <a:ext cx="14262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Effector</a:t>
            </a:r>
          </a:p>
        </p:txBody>
      </p:sp>
      <p:sp>
        <p:nvSpPr>
          <p:cNvPr id="64" name="Oval 63"/>
          <p:cNvSpPr/>
          <p:nvPr/>
        </p:nvSpPr>
        <p:spPr>
          <a:xfrm>
            <a:off x="5357215" y="3263103"/>
            <a:ext cx="873144" cy="802465"/>
          </a:xfrm>
          <a:prstGeom prst="ellipse">
            <a:avLst/>
          </a:prstGeom>
          <a:gradFill flip="none" rotWithShape="1">
            <a:gsLst>
              <a:gs pos="16000">
                <a:srgbClr val="FF8383"/>
              </a:gs>
              <a:gs pos="46000">
                <a:schemeClr val="bg1">
                  <a:lumMod val="85000"/>
                </a:schemeClr>
              </a:gs>
              <a:gs pos="67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</a:rPr>
              <a:t>T</a:t>
            </a:r>
            <a:r>
              <a:rPr lang="en-US" sz="2500" b="1" baseline="-25000" dirty="0" err="1">
                <a:solidFill>
                  <a:schemeClr val="tx1"/>
                </a:solidFill>
              </a:rPr>
              <a:t>eff</a:t>
            </a:r>
            <a:endParaRPr lang="en-US" sz="2500" b="1" baseline="-25000" dirty="0">
              <a:solidFill>
                <a:schemeClr val="tx1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3896325" y="2983286"/>
            <a:ext cx="873144" cy="802465"/>
          </a:xfrm>
          <a:prstGeom prst="ellipse">
            <a:avLst/>
          </a:prstGeom>
          <a:gradFill flip="none" rotWithShape="1">
            <a:gsLst>
              <a:gs pos="16000">
                <a:srgbClr val="FF8383"/>
              </a:gs>
              <a:gs pos="46000">
                <a:schemeClr val="bg1">
                  <a:lumMod val="85000"/>
                </a:schemeClr>
              </a:gs>
              <a:gs pos="67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</a:rPr>
              <a:t>T</a:t>
            </a:r>
            <a:r>
              <a:rPr lang="en-US" sz="2500" b="1" baseline="-25000" dirty="0" err="1">
                <a:solidFill>
                  <a:schemeClr val="tx1"/>
                </a:solidFill>
              </a:rPr>
              <a:t>eff</a:t>
            </a:r>
            <a:endParaRPr lang="en-US" sz="2500" b="1" baseline="-25000" dirty="0">
              <a:solidFill>
                <a:schemeClr val="tx1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4997454" y="2718620"/>
            <a:ext cx="873144" cy="802465"/>
          </a:xfrm>
          <a:prstGeom prst="ellipse">
            <a:avLst/>
          </a:prstGeom>
          <a:gradFill flip="none" rotWithShape="1">
            <a:gsLst>
              <a:gs pos="16000">
                <a:srgbClr val="FF8383"/>
              </a:gs>
              <a:gs pos="46000">
                <a:schemeClr val="bg1">
                  <a:lumMod val="85000"/>
                </a:schemeClr>
              </a:gs>
              <a:gs pos="67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</a:rPr>
              <a:t>T</a:t>
            </a:r>
            <a:r>
              <a:rPr lang="en-US" sz="2500" b="1" baseline="-25000" dirty="0" err="1">
                <a:solidFill>
                  <a:schemeClr val="tx1"/>
                </a:solidFill>
              </a:rPr>
              <a:t>eff</a:t>
            </a:r>
            <a:endParaRPr lang="en-US" sz="2500" b="1" baseline="-25000" dirty="0">
              <a:solidFill>
                <a:schemeClr val="tx1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5127427" y="3823865"/>
            <a:ext cx="873144" cy="802465"/>
          </a:xfrm>
          <a:prstGeom prst="ellipse">
            <a:avLst/>
          </a:prstGeom>
          <a:gradFill flip="none" rotWithShape="1">
            <a:gsLst>
              <a:gs pos="16000">
                <a:srgbClr val="FF8383"/>
              </a:gs>
              <a:gs pos="46000">
                <a:schemeClr val="bg1">
                  <a:lumMod val="85000"/>
                </a:schemeClr>
              </a:gs>
              <a:gs pos="67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</a:rPr>
              <a:t>T</a:t>
            </a:r>
            <a:r>
              <a:rPr lang="en-US" sz="2500" b="1" baseline="-25000" dirty="0" err="1">
                <a:solidFill>
                  <a:schemeClr val="tx1"/>
                </a:solidFill>
              </a:rPr>
              <a:t>eff</a:t>
            </a:r>
            <a:endParaRPr lang="en-US" sz="2500" b="1" baseline="-25000" dirty="0">
              <a:solidFill>
                <a:schemeClr val="tx1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3904212" y="3655458"/>
            <a:ext cx="873144" cy="802465"/>
          </a:xfrm>
          <a:prstGeom prst="ellipse">
            <a:avLst/>
          </a:prstGeom>
          <a:gradFill flip="none" rotWithShape="1">
            <a:gsLst>
              <a:gs pos="16000">
                <a:srgbClr val="FF8383"/>
              </a:gs>
              <a:gs pos="46000">
                <a:schemeClr val="bg1">
                  <a:lumMod val="85000"/>
                </a:schemeClr>
              </a:gs>
              <a:gs pos="67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</a:rPr>
              <a:t>T</a:t>
            </a:r>
            <a:r>
              <a:rPr lang="en-US" sz="2500" b="1" baseline="-25000" dirty="0" err="1">
                <a:solidFill>
                  <a:schemeClr val="tx1"/>
                </a:solidFill>
              </a:rPr>
              <a:t>eff</a:t>
            </a:r>
            <a:endParaRPr lang="en-US" sz="2500" b="1" baseline="-25000" dirty="0">
              <a:solidFill>
                <a:schemeClr val="tx1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4419170" y="4072234"/>
            <a:ext cx="873144" cy="802465"/>
          </a:xfrm>
          <a:prstGeom prst="ellipse">
            <a:avLst/>
          </a:prstGeom>
          <a:gradFill flip="none" rotWithShape="1">
            <a:gsLst>
              <a:gs pos="16000">
                <a:srgbClr val="FF8383"/>
              </a:gs>
              <a:gs pos="46000">
                <a:schemeClr val="bg1">
                  <a:lumMod val="85000"/>
                </a:schemeClr>
              </a:gs>
              <a:gs pos="67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</a:rPr>
              <a:t>T</a:t>
            </a:r>
            <a:r>
              <a:rPr lang="en-US" sz="2500" b="1" baseline="-25000" dirty="0" err="1">
                <a:solidFill>
                  <a:schemeClr val="tx1"/>
                </a:solidFill>
              </a:rPr>
              <a:t>eff</a:t>
            </a:r>
            <a:endParaRPr lang="en-US" sz="2500" b="1" baseline="-25000" dirty="0">
              <a:solidFill>
                <a:schemeClr val="tx1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4473064" y="3465246"/>
            <a:ext cx="873144" cy="802465"/>
          </a:xfrm>
          <a:prstGeom prst="ellipse">
            <a:avLst/>
          </a:prstGeom>
          <a:gradFill flip="none" rotWithShape="1">
            <a:gsLst>
              <a:gs pos="16000">
                <a:srgbClr val="FF8383"/>
              </a:gs>
              <a:gs pos="46000">
                <a:schemeClr val="bg1">
                  <a:lumMod val="85000"/>
                </a:schemeClr>
              </a:gs>
              <a:gs pos="67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</a:rPr>
              <a:t>T</a:t>
            </a:r>
            <a:r>
              <a:rPr lang="en-US" sz="2500" b="1" baseline="-25000" dirty="0" err="1">
                <a:solidFill>
                  <a:schemeClr val="tx1"/>
                </a:solidFill>
              </a:rPr>
              <a:t>eff</a:t>
            </a:r>
            <a:endParaRPr lang="en-US" sz="2500" b="1" baseline="-25000" dirty="0">
              <a:solidFill>
                <a:schemeClr val="tx1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4401161" y="2732618"/>
            <a:ext cx="873144" cy="802465"/>
          </a:xfrm>
          <a:prstGeom prst="ellipse">
            <a:avLst/>
          </a:prstGeom>
          <a:gradFill flip="none" rotWithShape="1">
            <a:gsLst>
              <a:gs pos="16000">
                <a:srgbClr val="FF8383"/>
              </a:gs>
              <a:gs pos="46000">
                <a:schemeClr val="bg1">
                  <a:lumMod val="85000"/>
                </a:schemeClr>
              </a:gs>
              <a:gs pos="67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</a:rPr>
              <a:t>T</a:t>
            </a:r>
            <a:r>
              <a:rPr lang="en-US" sz="2500" b="1" baseline="-25000" dirty="0" err="1">
                <a:solidFill>
                  <a:schemeClr val="tx1"/>
                </a:solidFill>
              </a:rPr>
              <a:t>eff</a:t>
            </a:r>
            <a:endParaRPr lang="en-US" sz="2500" b="1" baseline="-25000" dirty="0">
              <a:solidFill>
                <a:schemeClr val="tx1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4981539" y="3149394"/>
            <a:ext cx="873144" cy="802465"/>
          </a:xfrm>
          <a:prstGeom prst="ellipse">
            <a:avLst/>
          </a:prstGeom>
          <a:gradFill flip="none" rotWithShape="1">
            <a:gsLst>
              <a:gs pos="16000">
                <a:srgbClr val="FF8383"/>
              </a:gs>
              <a:gs pos="46000">
                <a:schemeClr val="bg1">
                  <a:lumMod val="85000"/>
                </a:schemeClr>
              </a:gs>
              <a:gs pos="67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</a:rPr>
              <a:t>T</a:t>
            </a:r>
            <a:r>
              <a:rPr lang="en-US" sz="2500" b="1" baseline="-25000" dirty="0" err="1">
                <a:solidFill>
                  <a:schemeClr val="tx1"/>
                </a:solidFill>
              </a:rPr>
              <a:t>eff</a:t>
            </a:r>
            <a:endParaRPr lang="en-US" sz="2500" b="1" baseline="-25000" dirty="0">
              <a:solidFill>
                <a:schemeClr val="tx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40259" y="1954660"/>
            <a:ext cx="11580993" cy="4343705"/>
            <a:chOff x="640259" y="1954660"/>
            <a:chExt cx="11580993" cy="4343705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0259" y="4603036"/>
              <a:ext cx="869950" cy="751417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1379102" y="4807218"/>
              <a:ext cx="249692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i="1" dirty="0"/>
                <a:t>+LCMV-Cl13</a:t>
              </a: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0886" y="5397315"/>
              <a:ext cx="334433" cy="807900"/>
            </a:xfrm>
            <a:prstGeom prst="rect">
              <a:avLst/>
            </a:prstGeom>
          </p:spPr>
        </p:pic>
        <p:sp>
          <p:nvSpPr>
            <p:cNvPr id="77" name="TextBox 76"/>
            <p:cNvSpPr txBox="1"/>
            <p:nvPr/>
          </p:nvSpPr>
          <p:spPr>
            <a:xfrm>
              <a:off x="1379102" y="5528924"/>
              <a:ext cx="24969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i="1" dirty="0"/>
                <a:t>+HIV, HCV, HBV, cancer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6531625" y="1954660"/>
              <a:ext cx="5689627" cy="2305048"/>
              <a:chOff x="6531625" y="1954660"/>
              <a:chExt cx="5689627" cy="2305048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7930951" y="3257103"/>
                <a:ext cx="884980" cy="815796"/>
              </a:xfrm>
              <a:prstGeom prst="ellipse">
                <a:avLst/>
              </a:prstGeom>
              <a:gradFill flip="none" rotWithShape="1">
                <a:gsLst>
                  <a:gs pos="84000">
                    <a:schemeClr val="accent1">
                      <a:lumMod val="40000"/>
                      <a:lumOff val="60000"/>
                    </a:schemeClr>
                  </a:gs>
                  <a:gs pos="16000">
                    <a:schemeClr val="tx1">
                      <a:lumMod val="50000"/>
                      <a:lumOff val="50000"/>
                    </a:schemeClr>
                  </a:gs>
                  <a:gs pos="46000">
                    <a:schemeClr val="bg1">
                      <a:lumMod val="85000"/>
                    </a:schemeClr>
                  </a:gs>
                  <a:gs pos="84000">
                    <a:schemeClr val="bg1">
                      <a:lumMod val="9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200" b="1" dirty="0">
                    <a:solidFill>
                      <a:schemeClr val="bg1"/>
                    </a:solidFill>
                  </a:rPr>
                  <a:t>T</a:t>
                </a:r>
                <a:r>
                  <a:rPr lang="en-US" sz="2200" b="1" baseline="-25000" dirty="0">
                    <a:solidFill>
                      <a:schemeClr val="bg1"/>
                    </a:solidFill>
                  </a:rPr>
                  <a:t>EX</a:t>
                </a:r>
              </a:p>
            </p:txBody>
          </p:sp>
          <p:cxnSp>
            <p:nvCxnSpPr>
              <p:cNvPr id="121" name="Straight Arrow Connector 120"/>
              <p:cNvCxnSpPr/>
              <p:nvPr/>
            </p:nvCxnSpPr>
            <p:spPr>
              <a:xfrm>
                <a:off x="6531625" y="3655458"/>
                <a:ext cx="1098060" cy="0"/>
              </a:xfrm>
              <a:prstGeom prst="straightConnector1">
                <a:avLst/>
              </a:prstGeom>
              <a:ln w="793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/>
              <p:cNvSpPr txBox="1"/>
              <p:nvPr/>
            </p:nvSpPr>
            <p:spPr>
              <a:xfrm>
                <a:off x="9117197" y="2936269"/>
                <a:ext cx="3104055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• impaired 2° responses</a:t>
                </a:r>
              </a:p>
              <a:p>
                <a:r>
                  <a:rPr lang="en-US" sz="2000" dirty="0"/>
                  <a:t>    - cytokine production</a:t>
                </a:r>
              </a:p>
              <a:p>
                <a:r>
                  <a:rPr lang="en-US" sz="2000" dirty="0"/>
                  <a:t>    - proliferation</a:t>
                </a:r>
              </a:p>
              <a:p>
                <a:r>
                  <a:rPr lang="en-US" sz="2000" dirty="0"/>
                  <a:t>    - epigenetically regulated </a:t>
                </a: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7847546" y="1954660"/>
                <a:ext cx="2129109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>
                    <a:solidFill>
                      <a:schemeClr val="bg1">
                        <a:lumMod val="50000"/>
                      </a:schemeClr>
                    </a:solidFill>
                  </a:rPr>
                  <a:t>Exhausted</a:t>
                </a:r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8232217" y="2861200"/>
                <a:ext cx="884980" cy="815796"/>
              </a:xfrm>
              <a:prstGeom prst="ellipse">
                <a:avLst/>
              </a:prstGeom>
              <a:gradFill flip="none" rotWithShape="1">
                <a:gsLst>
                  <a:gs pos="84000">
                    <a:schemeClr val="accent1">
                      <a:lumMod val="40000"/>
                      <a:lumOff val="60000"/>
                    </a:schemeClr>
                  </a:gs>
                  <a:gs pos="16000">
                    <a:schemeClr val="tx1">
                      <a:lumMod val="50000"/>
                      <a:lumOff val="50000"/>
                    </a:schemeClr>
                  </a:gs>
                  <a:gs pos="46000">
                    <a:schemeClr val="bg1">
                      <a:lumMod val="85000"/>
                    </a:schemeClr>
                  </a:gs>
                  <a:gs pos="84000">
                    <a:schemeClr val="bg1">
                      <a:lumMod val="9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200" b="1" dirty="0">
                    <a:solidFill>
                      <a:schemeClr val="bg1"/>
                    </a:solidFill>
                  </a:rPr>
                  <a:t>T</a:t>
                </a:r>
                <a:r>
                  <a:rPr lang="en-US" sz="2200" b="1" baseline="-25000" dirty="0">
                    <a:solidFill>
                      <a:schemeClr val="bg1"/>
                    </a:solidFill>
                  </a:rPr>
                  <a:t>EX</a:t>
                </a:r>
              </a:p>
            </p:txBody>
          </p:sp>
        </p:grpSp>
        <p:sp>
          <p:nvSpPr>
            <p:cNvPr id="62" name="TextBox 61"/>
            <p:cNvSpPr txBox="1"/>
            <p:nvPr/>
          </p:nvSpPr>
          <p:spPr>
            <a:xfrm>
              <a:off x="6490046" y="2695214"/>
              <a:ext cx="124585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i="1" dirty="0"/>
                <a:t>antigen</a:t>
              </a:r>
            </a:p>
            <a:p>
              <a:pPr algn="ctr"/>
              <a:r>
                <a:rPr lang="en-US" sz="2400" i="1" dirty="0">
                  <a:solidFill>
                    <a:srgbClr val="FF0000"/>
                  </a:solidFill>
                </a:rPr>
                <a:t>persists</a:t>
              </a:r>
            </a:p>
          </p:txBody>
        </p:sp>
      </p:grpSp>
      <p:sp>
        <p:nvSpPr>
          <p:cNvPr id="79" name="Oval 78">
            <a:extLst>
              <a:ext uri="{FF2B5EF4-FFF2-40B4-BE49-F238E27FC236}">
                <a16:creationId xmlns:a16="http://schemas.microsoft.com/office/drawing/2014/main" id="{1896C220-AB64-E14C-A48F-AE38462D78B6}"/>
              </a:ext>
            </a:extLst>
          </p:cNvPr>
          <p:cNvSpPr/>
          <p:nvPr/>
        </p:nvSpPr>
        <p:spPr>
          <a:xfrm>
            <a:off x="8362190" y="3394713"/>
            <a:ext cx="884980" cy="815796"/>
          </a:xfrm>
          <a:prstGeom prst="ellipse">
            <a:avLst/>
          </a:prstGeom>
          <a:gradFill flip="none" rotWithShape="1">
            <a:gsLst>
              <a:gs pos="84000">
                <a:schemeClr val="accent1">
                  <a:lumMod val="40000"/>
                  <a:lumOff val="60000"/>
                </a:schemeClr>
              </a:gs>
              <a:gs pos="16000">
                <a:schemeClr val="accent1">
                  <a:lumMod val="40000"/>
                  <a:lumOff val="60000"/>
                </a:schemeClr>
              </a:gs>
              <a:gs pos="46000">
                <a:schemeClr val="bg1">
                  <a:lumMod val="85000"/>
                </a:schemeClr>
              </a:gs>
              <a:gs pos="84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baseline="-25000" dirty="0">
                <a:solidFill>
                  <a:schemeClr val="tx1"/>
                </a:solidFill>
              </a:rPr>
              <a:t>Stem-like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A167AB1-383C-4E94-6D5E-7D0A5E19E536}"/>
              </a:ext>
            </a:extLst>
          </p:cNvPr>
          <p:cNvSpPr/>
          <p:nvPr/>
        </p:nvSpPr>
        <p:spPr>
          <a:xfrm>
            <a:off x="8362190" y="3404803"/>
            <a:ext cx="884980" cy="815796"/>
          </a:xfrm>
          <a:prstGeom prst="ellipse">
            <a:avLst/>
          </a:prstGeom>
          <a:gradFill flip="none" rotWithShape="1">
            <a:gsLst>
              <a:gs pos="84000">
                <a:schemeClr val="accent1">
                  <a:lumMod val="40000"/>
                  <a:lumOff val="60000"/>
                </a:schemeClr>
              </a:gs>
              <a:gs pos="16000">
                <a:schemeClr val="tx1">
                  <a:lumMod val="50000"/>
                  <a:lumOff val="50000"/>
                </a:schemeClr>
              </a:gs>
              <a:gs pos="46000">
                <a:schemeClr val="bg1">
                  <a:lumMod val="85000"/>
                </a:schemeClr>
              </a:gs>
              <a:gs pos="84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T</a:t>
            </a:r>
            <a:r>
              <a:rPr lang="en-US" sz="2200" b="1" baseline="-25000" dirty="0">
                <a:solidFill>
                  <a:schemeClr val="bg1"/>
                </a:solidFill>
              </a:rPr>
              <a:t>EX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118769-91B9-A8A0-DE74-5C383D203CE9}"/>
              </a:ext>
            </a:extLst>
          </p:cNvPr>
          <p:cNvSpPr txBox="1"/>
          <p:nvPr/>
        </p:nvSpPr>
        <p:spPr>
          <a:xfrm>
            <a:off x="8628088" y="4378579"/>
            <a:ext cx="6808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TF:</a:t>
            </a:r>
          </a:p>
          <a:p>
            <a:r>
              <a:rPr lang="en-US" sz="2400" dirty="0"/>
              <a:t>TOX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7406B20A-E647-889F-1C19-B6326E9929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185"/>
          <a:stretch/>
        </p:blipFill>
        <p:spPr>
          <a:xfrm>
            <a:off x="9712647" y="1599650"/>
            <a:ext cx="2260279" cy="122011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AEE7BEC-0F54-7040-0A8D-DF78ABF9184D}"/>
              </a:ext>
            </a:extLst>
          </p:cNvPr>
          <p:cNvCxnSpPr>
            <a:cxnSpLocks/>
          </p:cNvCxnSpPr>
          <p:nvPr/>
        </p:nvCxnSpPr>
        <p:spPr>
          <a:xfrm>
            <a:off x="414338" y="1433564"/>
            <a:ext cx="11415712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777018B5-8D05-050C-6431-DB8F765C6F04}"/>
              </a:ext>
            </a:extLst>
          </p:cNvPr>
          <p:cNvSpPr/>
          <p:nvPr/>
        </p:nvSpPr>
        <p:spPr>
          <a:xfrm rot="14014085">
            <a:off x="1211906" y="2999012"/>
            <a:ext cx="93526" cy="303457"/>
          </a:xfrm>
          <a:custGeom>
            <a:avLst/>
            <a:gdLst>
              <a:gd name="connsiteX0" fmla="*/ 185408 w 185408"/>
              <a:gd name="connsiteY0" fmla="*/ 0 h 400314"/>
              <a:gd name="connsiteX1" fmla="*/ 29496 w 185408"/>
              <a:gd name="connsiteY1" fmla="*/ 75849 h 400314"/>
              <a:gd name="connsiteX2" fmla="*/ 96917 w 185408"/>
              <a:gd name="connsiteY2" fmla="*/ 227547 h 400314"/>
              <a:gd name="connsiteX3" fmla="*/ 92704 w 185408"/>
              <a:gd name="connsiteY3" fmla="*/ 341320 h 400314"/>
              <a:gd name="connsiteX4" fmla="*/ 0 w 185408"/>
              <a:gd name="connsiteY4" fmla="*/ 400314 h 400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408" h="400314">
                <a:moveTo>
                  <a:pt x="185408" y="0"/>
                </a:moveTo>
                <a:cubicBezTo>
                  <a:pt x="114826" y="18962"/>
                  <a:pt x="44244" y="37925"/>
                  <a:pt x="29496" y="75849"/>
                </a:cubicBezTo>
                <a:cubicBezTo>
                  <a:pt x="14748" y="113773"/>
                  <a:pt x="86382" y="183302"/>
                  <a:pt x="96917" y="227547"/>
                </a:cubicBezTo>
                <a:cubicBezTo>
                  <a:pt x="107452" y="271792"/>
                  <a:pt x="108857" y="312526"/>
                  <a:pt x="92704" y="341320"/>
                </a:cubicBezTo>
                <a:cubicBezTo>
                  <a:pt x="76551" y="370114"/>
                  <a:pt x="38275" y="385214"/>
                  <a:pt x="0" y="400314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DE82D5-EC13-D425-8C86-132889468DE9}"/>
              </a:ext>
            </a:extLst>
          </p:cNvPr>
          <p:cNvSpPr txBox="1"/>
          <p:nvPr/>
        </p:nvSpPr>
        <p:spPr>
          <a:xfrm>
            <a:off x="942507" y="5585668"/>
            <a:ext cx="11178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>
                <a:ea typeface="ＭＳ Ｐゴシック" charset="0"/>
                <a:cs typeface="Arial"/>
              </a:rPr>
              <a:t>Moskophidis</a:t>
            </a:r>
            <a:r>
              <a:rPr lang="en-US" sz="1200" dirty="0">
                <a:ea typeface="ＭＳ Ｐゴシック" charset="0"/>
                <a:cs typeface="Arial"/>
              </a:rPr>
              <a:t>, Lanie and </a:t>
            </a:r>
            <a:r>
              <a:rPr lang="en-US" sz="1200" dirty="0" err="1">
                <a:ea typeface="ＭＳ Ｐゴシック" charset="0"/>
                <a:cs typeface="Arial"/>
              </a:rPr>
              <a:t>Zinkernagel</a:t>
            </a:r>
            <a:r>
              <a:rPr lang="en-US" sz="1200" dirty="0">
                <a:ea typeface="ＭＳ Ｐゴシック" charset="0"/>
                <a:cs typeface="Arial"/>
              </a:rPr>
              <a:t>, </a:t>
            </a:r>
            <a:r>
              <a:rPr lang="en-US" sz="1200" i="1" dirty="0">
                <a:ea typeface="ＭＳ Ｐゴシック" charset="0"/>
                <a:cs typeface="Arial"/>
              </a:rPr>
              <a:t>EJI</a:t>
            </a:r>
            <a:r>
              <a:rPr lang="en-US" sz="1200" dirty="0">
                <a:ea typeface="ＭＳ Ｐゴシック" charset="0"/>
                <a:cs typeface="Arial"/>
              </a:rPr>
              <a:t>, 1993.</a:t>
            </a:r>
          </a:p>
          <a:p>
            <a:pPr algn="r"/>
            <a:r>
              <a:rPr lang="en-US" sz="1200" dirty="0">
                <a:ea typeface="ＭＳ Ｐゴシック" charset="0"/>
                <a:cs typeface="Arial"/>
              </a:rPr>
              <a:t>Wherry ... Ahmed, </a:t>
            </a:r>
            <a:r>
              <a:rPr lang="en-US" sz="1200" i="1" dirty="0">
                <a:ea typeface="ＭＳ Ｐゴシック" charset="0"/>
                <a:cs typeface="Arial"/>
              </a:rPr>
              <a:t>J </a:t>
            </a:r>
            <a:r>
              <a:rPr lang="en-US" sz="1200" i="1" dirty="0" err="1">
                <a:ea typeface="ＭＳ Ｐゴシック" charset="0"/>
                <a:cs typeface="Arial"/>
              </a:rPr>
              <a:t>Virol</a:t>
            </a:r>
            <a:r>
              <a:rPr lang="en-US" sz="1200" dirty="0">
                <a:ea typeface="ＭＳ Ｐゴシック" charset="0"/>
                <a:cs typeface="Arial"/>
              </a:rPr>
              <a:t>, 2003.</a:t>
            </a:r>
          </a:p>
          <a:p>
            <a:pPr algn="r"/>
            <a:r>
              <a:rPr lang="en-US" sz="1200" dirty="0">
                <a:ea typeface="ＭＳ Ｐゴシック" charset="0"/>
                <a:cs typeface="Arial"/>
              </a:rPr>
              <a:t>Wherry … Ahmed, </a:t>
            </a:r>
            <a:r>
              <a:rPr lang="en-US" sz="1200" i="1" dirty="0">
                <a:ea typeface="ＭＳ Ｐゴシック" charset="0"/>
                <a:cs typeface="Arial"/>
              </a:rPr>
              <a:t>Immunity</a:t>
            </a:r>
            <a:r>
              <a:rPr lang="en-US" sz="1200" dirty="0">
                <a:ea typeface="ＭＳ Ｐゴシック" charset="0"/>
                <a:cs typeface="Arial"/>
              </a:rPr>
              <a:t>, 2007.</a:t>
            </a:r>
          </a:p>
          <a:p>
            <a:pPr algn="r"/>
            <a:r>
              <a:rPr lang="en-US" sz="1200" dirty="0">
                <a:ea typeface="ＭＳ Ｐゴシック" charset="0"/>
                <a:cs typeface="Arial"/>
              </a:rPr>
              <a:t>Pauken … Wherry, </a:t>
            </a:r>
            <a:r>
              <a:rPr lang="en-US" sz="1200" i="1" dirty="0">
                <a:ea typeface="ＭＳ Ｐゴシック" charset="0"/>
                <a:cs typeface="Arial"/>
              </a:rPr>
              <a:t>Science, </a:t>
            </a:r>
            <a:r>
              <a:rPr lang="en-US" sz="1200" dirty="0">
                <a:ea typeface="ＭＳ Ｐゴシック" charset="0"/>
                <a:cs typeface="Arial"/>
              </a:rPr>
              <a:t>2016.</a:t>
            </a:r>
          </a:p>
          <a:p>
            <a:pPr algn="r"/>
            <a:r>
              <a:rPr lang="en-US" sz="1200" dirty="0">
                <a:ea typeface="ＭＳ Ｐゴシック" charset="0"/>
                <a:cs typeface="Arial"/>
              </a:rPr>
              <a:t>Sen … </a:t>
            </a:r>
            <a:r>
              <a:rPr lang="en-US" sz="1200" dirty="0" err="1">
                <a:ea typeface="ＭＳ Ｐゴシック" charset="0"/>
                <a:cs typeface="Arial"/>
              </a:rPr>
              <a:t>Haining</a:t>
            </a:r>
            <a:r>
              <a:rPr lang="en-US" sz="1200" dirty="0">
                <a:ea typeface="ＭＳ Ｐゴシック" charset="0"/>
                <a:cs typeface="Arial"/>
              </a:rPr>
              <a:t>, </a:t>
            </a:r>
            <a:r>
              <a:rPr lang="en-US" sz="1200" i="1" dirty="0">
                <a:ea typeface="ＭＳ Ｐゴシック" charset="0"/>
                <a:cs typeface="Arial"/>
              </a:rPr>
              <a:t>Science</a:t>
            </a:r>
            <a:r>
              <a:rPr lang="en-US" sz="1200" dirty="0">
                <a:ea typeface="ＭＳ Ｐゴシック" charset="0"/>
                <a:cs typeface="Arial"/>
              </a:rPr>
              <a:t>, 2016.</a:t>
            </a:r>
          </a:p>
          <a:p>
            <a:pPr algn="r"/>
            <a:r>
              <a:rPr lang="en-US" sz="1200" dirty="0">
                <a:ea typeface="ＭＳ Ｐゴシック" charset="0"/>
                <a:cs typeface="Arial"/>
              </a:rPr>
              <a:t>Chen … Cui, </a:t>
            </a:r>
            <a:r>
              <a:rPr lang="en-US" sz="1200" i="1" dirty="0">
                <a:ea typeface="ＭＳ Ｐゴシック" charset="0"/>
                <a:cs typeface="Arial"/>
              </a:rPr>
              <a:t>Nat Immunol</a:t>
            </a:r>
            <a:r>
              <a:rPr lang="en-US" sz="1200" dirty="0">
                <a:ea typeface="ＭＳ Ｐゴシック" charset="0"/>
                <a:cs typeface="Arial"/>
              </a:rPr>
              <a:t>, 2021.</a:t>
            </a:r>
          </a:p>
        </p:txBody>
      </p:sp>
    </p:spTree>
    <p:extLst>
      <p:ext uri="{BB962C8B-B14F-4D97-AF65-F5344CB8AC3E}">
        <p14:creationId xmlns:p14="http://schemas.microsoft.com/office/powerpoint/2010/main" val="36434349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C94C924C-3CF8-024B-369B-A354E826D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447800"/>
            <a:ext cx="8510156" cy="3200400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F8B70F2E-50D5-0915-1F98-C6449C910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76200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rgbClr val="000090"/>
                </a:solidFill>
                <a:latin typeface="Helvetica" pitchFamily="2" charset="0"/>
              </a:rPr>
              <a:t>Time to Rebound (Weeks)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E8D8E8-8EF4-70EE-B887-75D7EB02568B}"/>
              </a:ext>
            </a:extLst>
          </p:cNvPr>
          <p:cNvSpPr txBox="1"/>
          <p:nvPr/>
        </p:nvSpPr>
        <p:spPr>
          <a:xfrm>
            <a:off x="1092778" y="5410200"/>
            <a:ext cx="10287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</a:rPr>
              <a:t>Rebound occurred at a mean of 15 weeks after ART interruption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</a:rPr>
              <a:t>(not surprising given long-acting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</a:rPr>
              <a:t>bNAb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3FB1DD-DEED-A04A-00EF-7A835E7D0609}"/>
              </a:ext>
            </a:extLst>
          </p:cNvPr>
          <p:cNvSpPr txBox="1"/>
          <p:nvPr/>
        </p:nvSpPr>
        <p:spPr>
          <a:xfrm>
            <a:off x="5181600" y="4648200"/>
            <a:ext cx="2359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Weeks since ART Pause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B9E1FF-C090-8EF6-0558-BE0AE270F2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84331"/>
            <a:ext cx="1465830" cy="2743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F84F54F-E0F0-60C9-FB80-B057FB0692B3}"/>
              </a:ext>
            </a:extLst>
          </p:cNvPr>
          <p:cNvSpPr/>
          <p:nvPr/>
        </p:nvSpPr>
        <p:spPr>
          <a:xfrm>
            <a:off x="2380230" y="3962400"/>
            <a:ext cx="8440170" cy="152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9338F9-1084-DB6F-156A-1153E7AF0027}"/>
              </a:ext>
            </a:extLst>
          </p:cNvPr>
          <p:cNvSpPr txBox="1"/>
          <p:nvPr/>
        </p:nvSpPr>
        <p:spPr>
          <a:xfrm>
            <a:off x="10777090" y="3807767"/>
            <a:ext cx="103707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</a:rPr>
              <a:t>18m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Helvetica" pitchFamily="2" charset="0"/>
              </a:rPr>
              <a:t>(no rebound)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1239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57AFABE4-0871-89FC-85EB-143769FE1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76200"/>
            <a:ext cx="10972800" cy="9144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b="1" dirty="0">
                <a:solidFill>
                  <a:srgbClr val="000090"/>
                </a:solidFill>
                <a:latin typeface="Helvetica" pitchFamily="2" charset="0"/>
              </a:rPr>
              <a:t>Viral load dynamics from beginning of rebound</a:t>
            </a:r>
          </a:p>
        </p:txBody>
      </p:sp>
      <p:pic>
        <p:nvPicPr>
          <p:cNvPr id="11" name="Picture 10" descr="Chart&#10;&#10;Description automatically generated with medium confidence">
            <a:extLst>
              <a:ext uri="{FF2B5EF4-FFF2-40B4-BE49-F238E27FC236}">
                <a16:creationId xmlns:a16="http://schemas.microsoft.com/office/drawing/2014/main" id="{ADEB1C46-8FE4-68D1-D674-7B4DA6EFE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87" y="1194544"/>
            <a:ext cx="5481529" cy="21094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7F409D-8216-B7BE-8011-8A4D0D7C7BB3}"/>
              </a:ext>
            </a:extLst>
          </p:cNvPr>
          <p:cNvSpPr txBox="1"/>
          <p:nvPr/>
        </p:nvSpPr>
        <p:spPr>
          <a:xfrm>
            <a:off x="4866172" y="5711133"/>
            <a:ext cx="2645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Weeks since rebound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F1EC50-5DE1-A0D3-81D7-23A4B5448C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84331"/>
            <a:ext cx="1465830" cy="2743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376115-DFC1-399B-F88D-2552D1DC9355}"/>
              </a:ext>
            </a:extLst>
          </p:cNvPr>
          <p:cNvSpPr txBox="1"/>
          <p:nvPr/>
        </p:nvSpPr>
        <p:spPr>
          <a:xfrm>
            <a:off x="2459656" y="6358104"/>
            <a:ext cx="9732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All graphs synced to start at participant-specific time of rebound (last plasma HIV RNA &lt;LOQ)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FF3837-A8F2-BA10-68CF-93B08EB718EB}"/>
              </a:ext>
            </a:extLst>
          </p:cNvPr>
          <p:cNvSpPr txBox="1"/>
          <p:nvPr/>
        </p:nvSpPr>
        <p:spPr>
          <a:xfrm rot="16200000">
            <a:off x="-1381966" y="3228945"/>
            <a:ext cx="3660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HIV plasma viral load (copies/mL)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BECE2F-674A-B41B-CF24-8780E55EC5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3922" y="3534508"/>
            <a:ext cx="5481526" cy="21094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320AF7-F07E-31AF-78D5-3B0B8E4BCF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460" y="1212133"/>
            <a:ext cx="5481526" cy="21094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5D2813-F4D2-E78F-4B8E-909E4BF53C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686" y="3526161"/>
            <a:ext cx="5481525" cy="21094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2FD9D1B-49F9-F691-880B-B6B65CBBEECE}"/>
              </a:ext>
            </a:extLst>
          </p:cNvPr>
          <p:cNvSpPr txBox="1"/>
          <p:nvPr/>
        </p:nvSpPr>
        <p:spPr>
          <a:xfrm>
            <a:off x="4466195" y="1098045"/>
            <a:ext cx="16298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200" dirty="0">
                <a:solidFill>
                  <a:srgbClr val="C00000"/>
                </a:solidFill>
              </a:rPr>
              <a:t>Typical (n=3)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3D4C41-C6D2-3517-EC18-A088E26CC558}"/>
              </a:ext>
            </a:extLst>
          </p:cNvPr>
          <p:cNvSpPr txBox="1"/>
          <p:nvPr/>
        </p:nvSpPr>
        <p:spPr>
          <a:xfrm>
            <a:off x="4625726" y="3495473"/>
            <a:ext cx="147027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200" dirty="0">
                <a:solidFill>
                  <a:srgbClr val="00B050"/>
                </a:solidFill>
              </a:rPr>
              <a:t>None (n=1)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BE4859-A527-C45C-F02E-58EC8D19638E}"/>
              </a:ext>
            </a:extLst>
          </p:cNvPr>
          <p:cNvSpPr txBox="1"/>
          <p:nvPr/>
        </p:nvSpPr>
        <p:spPr>
          <a:xfrm>
            <a:off x="8464314" y="1098045"/>
            <a:ext cx="34266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200" dirty="0">
                <a:solidFill>
                  <a:schemeClr val="accent1"/>
                </a:solidFill>
              </a:rPr>
              <a:t>Durable partial control (n=4)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0A7290-0B24-8EA4-5404-7E3B9540E24C}"/>
              </a:ext>
            </a:extLst>
          </p:cNvPr>
          <p:cNvSpPr txBox="1"/>
          <p:nvPr/>
        </p:nvSpPr>
        <p:spPr>
          <a:xfrm>
            <a:off x="8511507" y="3495473"/>
            <a:ext cx="33794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200" dirty="0">
                <a:solidFill>
                  <a:schemeClr val="accent4">
                    <a:lumMod val="75000"/>
                  </a:schemeClr>
                </a:solidFill>
              </a:rPr>
              <a:t>Slow/non-exponential (n=2)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D9D936-ABAB-1337-8BBC-2E91AAF6170F}"/>
              </a:ext>
            </a:extLst>
          </p:cNvPr>
          <p:cNvSpPr/>
          <p:nvPr/>
        </p:nvSpPr>
        <p:spPr>
          <a:xfrm>
            <a:off x="6263210" y="990600"/>
            <a:ext cx="5627747" cy="512064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61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4D1CD69F-94E0-8DFC-3F72-D7C6CCDF27A7}"/>
              </a:ext>
            </a:extLst>
          </p:cNvPr>
          <p:cNvSpPr txBox="1"/>
          <p:nvPr/>
        </p:nvSpPr>
        <p:spPr>
          <a:xfrm>
            <a:off x="4787857" y="2147419"/>
            <a:ext cx="172675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ART</a:t>
            </a:r>
          </a:p>
          <a:p>
            <a:endParaRPr lang="en-US" sz="1400" dirty="0"/>
          </a:p>
          <a:p>
            <a:r>
              <a:rPr lang="en-US" dirty="0"/>
              <a:t>	</a:t>
            </a:r>
            <a:r>
              <a:rPr lang="en-US" dirty="0" err="1"/>
              <a:t>bNABs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DF4A09B-97DF-409E-9EAD-01BC4051150B}"/>
              </a:ext>
            </a:extLst>
          </p:cNvPr>
          <p:cNvSpPr txBox="1">
            <a:spLocks/>
          </p:cNvSpPr>
          <p:nvPr/>
        </p:nvSpPr>
        <p:spPr>
          <a:xfrm>
            <a:off x="185530" y="218985"/>
            <a:ext cx="11758612" cy="6368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9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amfAR study: PBMC s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ampling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timepoints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C35120-BB2C-4DED-3FBB-5F1A3CC767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84331"/>
            <a:ext cx="1465830" cy="2743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29AFD4-C1CF-C394-E0BD-2F4AD4B1C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3515" y="966740"/>
            <a:ext cx="4926689" cy="231203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2A5C537-4CED-3190-870D-5DE3692A2BD6}"/>
              </a:ext>
            </a:extLst>
          </p:cNvPr>
          <p:cNvSpPr txBox="1"/>
          <p:nvPr/>
        </p:nvSpPr>
        <p:spPr>
          <a:xfrm>
            <a:off x="7737964" y="4476942"/>
            <a:ext cx="18046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***Actual</a:t>
            </a:r>
          </a:p>
          <a:p>
            <a:pPr algn="ctr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post-rebound</a:t>
            </a:r>
          </a:p>
          <a:p>
            <a:pPr algn="ctr"/>
            <a:r>
              <a:rPr lang="en-US" dirty="0"/>
              <a:t>timepoints </a:t>
            </a:r>
          </a:p>
          <a:p>
            <a:pPr algn="ctr"/>
            <a:r>
              <a:rPr lang="en-US" dirty="0"/>
              <a:t>(within 1</a:t>
            </a:r>
            <a:r>
              <a:rPr lang="en-US" baseline="30000" dirty="0"/>
              <a:t>st</a:t>
            </a:r>
            <a:r>
              <a:rPr lang="en-US" dirty="0"/>
              <a:t> month</a:t>
            </a:r>
          </a:p>
          <a:p>
            <a:pPr algn="ctr"/>
            <a:r>
              <a:rPr lang="en-US" dirty="0"/>
              <a:t>post-rebound):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4071FE4-69A3-B5B3-3773-438DC086F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4902" y="3946882"/>
            <a:ext cx="2053653" cy="2814797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0AB3EE5-CB1F-C2B1-2A7A-C93326B7EDE5}"/>
              </a:ext>
            </a:extLst>
          </p:cNvPr>
          <p:cNvSpPr/>
          <p:nvPr/>
        </p:nvSpPr>
        <p:spPr>
          <a:xfrm>
            <a:off x="37883" y="2301101"/>
            <a:ext cx="4547062" cy="2882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on ART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6AA1C1-3593-33B5-A6C8-9288FE3A31C8}"/>
              </a:ext>
            </a:extLst>
          </p:cNvPr>
          <p:cNvSpPr txBox="1"/>
          <p:nvPr/>
        </p:nvSpPr>
        <p:spPr>
          <a:xfrm>
            <a:off x="3911203" y="1439533"/>
            <a:ext cx="1295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ATI</a:t>
            </a:r>
          </a:p>
          <a:p>
            <a:pPr algn="ctr"/>
            <a:r>
              <a:rPr lang="en-US" dirty="0"/>
              <a:t>+bNAbs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60BD98A-073D-4C8C-5F8B-C95A06B28708}"/>
              </a:ext>
            </a:extLst>
          </p:cNvPr>
          <p:cNvCxnSpPr>
            <a:cxnSpLocks/>
          </p:cNvCxnSpPr>
          <p:nvPr/>
        </p:nvCxnSpPr>
        <p:spPr>
          <a:xfrm>
            <a:off x="4584945" y="2137410"/>
            <a:ext cx="0" cy="1809472"/>
          </a:xfrm>
          <a:prstGeom prst="straightConnector1">
            <a:avLst/>
          </a:prstGeom>
          <a:ln w="4762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AF2E7C94-5D49-AB36-AA14-E2F32C1DB715}"/>
              </a:ext>
            </a:extLst>
          </p:cNvPr>
          <p:cNvSpPr/>
          <p:nvPr/>
        </p:nvSpPr>
        <p:spPr>
          <a:xfrm>
            <a:off x="1212203" y="2596194"/>
            <a:ext cx="1119505" cy="4474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Vaccine</a:t>
            </a:r>
          </a:p>
        </p:txBody>
      </p:sp>
      <p:sp>
        <p:nvSpPr>
          <p:cNvPr id="38" name="Right Triangle 37">
            <a:extLst>
              <a:ext uri="{FF2B5EF4-FFF2-40B4-BE49-F238E27FC236}">
                <a16:creationId xmlns:a16="http://schemas.microsoft.com/office/drawing/2014/main" id="{BDC51624-FA61-C6BA-109B-9D6018DF87BF}"/>
              </a:ext>
            </a:extLst>
          </p:cNvPr>
          <p:cNvSpPr/>
          <p:nvPr/>
        </p:nvSpPr>
        <p:spPr>
          <a:xfrm>
            <a:off x="4604720" y="2301101"/>
            <a:ext cx="455601" cy="292327"/>
          </a:xfrm>
          <a:prstGeom prst="rtTriangl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EFD1B3AE-5F9C-ED5E-F177-79897B6923FF}"/>
              </a:ext>
            </a:extLst>
          </p:cNvPr>
          <p:cNvSpPr/>
          <p:nvPr/>
        </p:nvSpPr>
        <p:spPr>
          <a:xfrm>
            <a:off x="4597676" y="2735273"/>
            <a:ext cx="1897159" cy="369332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EAF8C09-DA33-BCF8-6DFD-7535D8B62B01}"/>
              </a:ext>
            </a:extLst>
          </p:cNvPr>
          <p:cNvSpPr txBox="1"/>
          <p:nvPr/>
        </p:nvSpPr>
        <p:spPr>
          <a:xfrm>
            <a:off x="770918" y="3300551"/>
            <a:ext cx="8944320" cy="646331"/>
          </a:xfrm>
          <a:prstGeom prst="rect">
            <a:avLst/>
          </a:prstGeom>
          <a:solidFill>
            <a:srgbClr val="7030A0">
              <a:alpha val="3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 X             X   X		              X	                    X	                         X         X</a:t>
            </a:r>
          </a:p>
          <a:p>
            <a:r>
              <a:rPr lang="en-US" dirty="0"/>
              <a:t>BL      post-prime/boost                pre-ATI          </a:t>
            </a:r>
            <a:r>
              <a:rPr lang="en-US" dirty="0" err="1"/>
              <a:t>bNAb</a:t>
            </a:r>
            <a:r>
              <a:rPr lang="en-US" dirty="0"/>
              <a:t> “only”**              post-rebound***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E98C718-40DE-D343-6B41-15783A4C3974}"/>
              </a:ext>
            </a:extLst>
          </p:cNvPr>
          <p:cNvSpPr/>
          <p:nvPr/>
        </p:nvSpPr>
        <p:spPr>
          <a:xfrm>
            <a:off x="2342473" y="2596194"/>
            <a:ext cx="1830644" cy="447418"/>
          </a:xfrm>
          <a:prstGeom prst="rect">
            <a:avLst/>
          </a:prstGeom>
          <a:solidFill>
            <a:srgbClr val="26D5C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bNAbs + TLR9*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AD41332-0A3E-681A-8F3B-D60EF008A99D}"/>
              </a:ext>
            </a:extLst>
          </p:cNvPr>
          <p:cNvSpPr txBox="1"/>
          <p:nvPr/>
        </p:nvSpPr>
        <p:spPr>
          <a:xfrm>
            <a:off x="5169831" y="4476942"/>
            <a:ext cx="135870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**3-7 weeks</a:t>
            </a:r>
          </a:p>
          <a:p>
            <a:pPr algn="ctr"/>
            <a:r>
              <a:rPr lang="en-US" dirty="0"/>
              <a:t>post-</a:t>
            </a:r>
            <a:r>
              <a:rPr lang="en-US" dirty="0" err="1"/>
              <a:t>bNAb</a:t>
            </a:r>
            <a:endParaRPr lang="en-US" dirty="0"/>
          </a:p>
          <a:p>
            <a:pPr algn="ctr"/>
            <a:r>
              <a:rPr lang="en-US" dirty="0"/>
              <a:t>dose</a:t>
            </a:r>
          </a:p>
          <a:p>
            <a:pPr algn="ctr"/>
            <a:r>
              <a:rPr lang="en-US" dirty="0"/>
              <a:t>(VL UD)</a:t>
            </a:r>
          </a:p>
          <a:p>
            <a:pPr algn="ctr"/>
            <a:r>
              <a:rPr lang="en-US" dirty="0"/>
              <a:t>“vaccinal”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7540E0B-91DA-B50B-7A93-6CF7AC98CE97}"/>
              </a:ext>
            </a:extLst>
          </p:cNvPr>
          <p:cNvSpPr txBox="1"/>
          <p:nvPr/>
        </p:nvSpPr>
        <p:spPr>
          <a:xfrm>
            <a:off x="2617098" y="4476942"/>
            <a:ext cx="14499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*participants</a:t>
            </a:r>
          </a:p>
          <a:p>
            <a:pPr algn="ctr"/>
            <a:r>
              <a:rPr lang="en-US" dirty="0"/>
              <a:t>received </a:t>
            </a:r>
          </a:p>
          <a:p>
            <a:pPr algn="ctr"/>
            <a:r>
              <a:rPr lang="en-US" dirty="0"/>
              <a:t>1-9 doses </a:t>
            </a:r>
          </a:p>
          <a:p>
            <a:pPr algn="ctr"/>
            <a:r>
              <a:rPr lang="en-US" dirty="0"/>
              <a:t>of </a:t>
            </a:r>
            <a:r>
              <a:rPr lang="en-US" dirty="0" err="1"/>
              <a:t>lefitolimod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D924E8-386B-7E17-E408-52D6ED58283E}"/>
              </a:ext>
            </a:extLst>
          </p:cNvPr>
          <p:cNvSpPr/>
          <p:nvPr/>
        </p:nvSpPr>
        <p:spPr>
          <a:xfrm>
            <a:off x="10216662" y="4730263"/>
            <a:ext cx="1411893" cy="1224008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D4CA0E-91FB-FE22-6484-2288541F4D48}"/>
              </a:ext>
            </a:extLst>
          </p:cNvPr>
          <p:cNvSpPr/>
          <p:nvPr/>
        </p:nvSpPr>
        <p:spPr>
          <a:xfrm>
            <a:off x="4604719" y="2137410"/>
            <a:ext cx="7549396" cy="4720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1E816E-0CE9-022C-100D-697E80D2F350}"/>
              </a:ext>
            </a:extLst>
          </p:cNvPr>
          <p:cNvSpPr/>
          <p:nvPr/>
        </p:nvSpPr>
        <p:spPr>
          <a:xfrm>
            <a:off x="5550742" y="877194"/>
            <a:ext cx="6603373" cy="484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5837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4D1CD69F-94E0-8DFC-3F72-D7C6CCDF27A7}"/>
              </a:ext>
            </a:extLst>
          </p:cNvPr>
          <p:cNvSpPr txBox="1"/>
          <p:nvPr/>
        </p:nvSpPr>
        <p:spPr>
          <a:xfrm>
            <a:off x="4787857" y="2147419"/>
            <a:ext cx="172675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ART</a:t>
            </a:r>
          </a:p>
          <a:p>
            <a:endParaRPr lang="en-US" sz="1400" dirty="0"/>
          </a:p>
          <a:p>
            <a:r>
              <a:rPr lang="en-US" dirty="0"/>
              <a:t>	</a:t>
            </a:r>
            <a:r>
              <a:rPr lang="en-US" dirty="0" err="1"/>
              <a:t>bNABs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DF4A09B-97DF-409E-9EAD-01BC4051150B}"/>
              </a:ext>
            </a:extLst>
          </p:cNvPr>
          <p:cNvSpPr txBox="1">
            <a:spLocks/>
          </p:cNvSpPr>
          <p:nvPr/>
        </p:nvSpPr>
        <p:spPr>
          <a:xfrm>
            <a:off x="185530" y="218985"/>
            <a:ext cx="11758612" cy="6368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9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amfAR study: PBMC s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ampling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timepoints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C35120-BB2C-4DED-3FBB-5F1A3CC767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84331"/>
            <a:ext cx="1465830" cy="2743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29AFD4-C1CF-C394-E0BD-2F4AD4B1C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3515" y="966740"/>
            <a:ext cx="4926689" cy="231203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2A5C537-4CED-3190-870D-5DE3692A2BD6}"/>
              </a:ext>
            </a:extLst>
          </p:cNvPr>
          <p:cNvSpPr txBox="1"/>
          <p:nvPr/>
        </p:nvSpPr>
        <p:spPr>
          <a:xfrm>
            <a:off x="7737964" y="4476942"/>
            <a:ext cx="18046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***Actual</a:t>
            </a:r>
          </a:p>
          <a:p>
            <a:pPr algn="ctr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post-rebound</a:t>
            </a:r>
          </a:p>
          <a:p>
            <a:pPr algn="ctr"/>
            <a:r>
              <a:rPr lang="en-US" dirty="0"/>
              <a:t>timepoints </a:t>
            </a:r>
          </a:p>
          <a:p>
            <a:pPr algn="ctr"/>
            <a:r>
              <a:rPr lang="en-US" dirty="0"/>
              <a:t>(within 1</a:t>
            </a:r>
            <a:r>
              <a:rPr lang="en-US" baseline="30000" dirty="0"/>
              <a:t>st</a:t>
            </a:r>
            <a:r>
              <a:rPr lang="en-US" dirty="0"/>
              <a:t> month</a:t>
            </a:r>
          </a:p>
          <a:p>
            <a:pPr algn="ctr"/>
            <a:r>
              <a:rPr lang="en-US" dirty="0"/>
              <a:t>post-rebound):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4071FE4-69A3-B5B3-3773-438DC086F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4902" y="3946882"/>
            <a:ext cx="2053653" cy="2814797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0AB3EE5-CB1F-C2B1-2A7A-C93326B7EDE5}"/>
              </a:ext>
            </a:extLst>
          </p:cNvPr>
          <p:cNvSpPr/>
          <p:nvPr/>
        </p:nvSpPr>
        <p:spPr>
          <a:xfrm>
            <a:off x="37883" y="2301101"/>
            <a:ext cx="4547062" cy="2882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on ART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6AA1C1-3593-33B5-A6C8-9288FE3A31C8}"/>
              </a:ext>
            </a:extLst>
          </p:cNvPr>
          <p:cNvSpPr txBox="1"/>
          <p:nvPr/>
        </p:nvSpPr>
        <p:spPr>
          <a:xfrm>
            <a:off x="3911203" y="1439533"/>
            <a:ext cx="1295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ATI</a:t>
            </a:r>
          </a:p>
          <a:p>
            <a:pPr algn="ctr"/>
            <a:r>
              <a:rPr lang="en-US" dirty="0"/>
              <a:t>+bNAbs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60BD98A-073D-4C8C-5F8B-C95A06B28708}"/>
              </a:ext>
            </a:extLst>
          </p:cNvPr>
          <p:cNvCxnSpPr>
            <a:cxnSpLocks/>
          </p:cNvCxnSpPr>
          <p:nvPr/>
        </p:nvCxnSpPr>
        <p:spPr>
          <a:xfrm>
            <a:off x="4584945" y="2137410"/>
            <a:ext cx="0" cy="1809472"/>
          </a:xfrm>
          <a:prstGeom prst="straightConnector1">
            <a:avLst/>
          </a:prstGeom>
          <a:ln w="4762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AF2E7C94-5D49-AB36-AA14-E2F32C1DB715}"/>
              </a:ext>
            </a:extLst>
          </p:cNvPr>
          <p:cNvSpPr/>
          <p:nvPr/>
        </p:nvSpPr>
        <p:spPr>
          <a:xfrm>
            <a:off x="1212203" y="2596194"/>
            <a:ext cx="1119505" cy="4474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Vaccine</a:t>
            </a:r>
          </a:p>
        </p:txBody>
      </p:sp>
      <p:sp>
        <p:nvSpPr>
          <p:cNvPr id="38" name="Right Triangle 37">
            <a:extLst>
              <a:ext uri="{FF2B5EF4-FFF2-40B4-BE49-F238E27FC236}">
                <a16:creationId xmlns:a16="http://schemas.microsoft.com/office/drawing/2014/main" id="{BDC51624-FA61-C6BA-109B-9D6018DF87BF}"/>
              </a:ext>
            </a:extLst>
          </p:cNvPr>
          <p:cNvSpPr/>
          <p:nvPr/>
        </p:nvSpPr>
        <p:spPr>
          <a:xfrm>
            <a:off x="4604720" y="2301101"/>
            <a:ext cx="455601" cy="292327"/>
          </a:xfrm>
          <a:prstGeom prst="rtTriangl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EFD1B3AE-5F9C-ED5E-F177-79897B6923FF}"/>
              </a:ext>
            </a:extLst>
          </p:cNvPr>
          <p:cNvSpPr/>
          <p:nvPr/>
        </p:nvSpPr>
        <p:spPr>
          <a:xfrm>
            <a:off x="4597676" y="2735273"/>
            <a:ext cx="1897159" cy="369332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EAF8C09-DA33-BCF8-6DFD-7535D8B62B01}"/>
              </a:ext>
            </a:extLst>
          </p:cNvPr>
          <p:cNvSpPr txBox="1"/>
          <p:nvPr/>
        </p:nvSpPr>
        <p:spPr>
          <a:xfrm>
            <a:off x="770918" y="3300551"/>
            <a:ext cx="8944320" cy="646331"/>
          </a:xfrm>
          <a:prstGeom prst="rect">
            <a:avLst/>
          </a:prstGeom>
          <a:solidFill>
            <a:srgbClr val="7030A0">
              <a:alpha val="3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 X             X   X		              X	                    X	                         X         X</a:t>
            </a:r>
          </a:p>
          <a:p>
            <a:r>
              <a:rPr lang="en-US" dirty="0"/>
              <a:t>BL      post-prime/boost                pre-ATI          </a:t>
            </a:r>
            <a:r>
              <a:rPr lang="en-US" dirty="0" err="1"/>
              <a:t>bNAb</a:t>
            </a:r>
            <a:r>
              <a:rPr lang="en-US" dirty="0"/>
              <a:t>-only**              post-rebound***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E98C718-40DE-D343-6B41-15783A4C3974}"/>
              </a:ext>
            </a:extLst>
          </p:cNvPr>
          <p:cNvSpPr/>
          <p:nvPr/>
        </p:nvSpPr>
        <p:spPr>
          <a:xfrm>
            <a:off x="2342473" y="2596194"/>
            <a:ext cx="1830644" cy="447418"/>
          </a:xfrm>
          <a:prstGeom prst="rect">
            <a:avLst/>
          </a:prstGeom>
          <a:solidFill>
            <a:srgbClr val="26D5C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bNAbs + TLR9*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AD41332-0A3E-681A-8F3B-D60EF008A99D}"/>
              </a:ext>
            </a:extLst>
          </p:cNvPr>
          <p:cNvSpPr txBox="1"/>
          <p:nvPr/>
        </p:nvSpPr>
        <p:spPr>
          <a:xfrm>
            <a:off x="5169831" y="4476942"/>
            <a:ext cx="135870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**3-7 weeks</a:t>
            </a:r>
          </a:p>
          <a:p>
            <a:pPr algn="ctr"/>
            <a:r>
              <a:rPr lang="en-US" dirty="0"/>
              <a:t>post-</a:t>
            </a:r>
            <a:r>
              <a:rPr lang="en-US" dirty="0" err="1"/>
              <a:t>bNAb</a:t>
            </a:r>
            <a:endParaRPr lang="en-US" dirty="0"/>
          </a:p>
          <a:p>
            <a:pPr algn="ctr"/>
            <a:r>
              <a:rPr lang="en-US" dirty="0"/>
              <a:t>dose</a:t>
            </a:r>
          </a:p>
          <a:p>
            <a:pPr algn="ctr"/>
            <a:r>
              <a:rPr lang="en-US" dirty="0"/>
              <a:t>(VL UD)</a:t>
            </a:r>
          </a:p>
          <a:p>
            <a:pPr algn="ctr"/>
            <a:r>
              <a:rPr lang="en-US" dirty="0"/>
              <a:t>“vaccinal”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7540E0B-91DA-B50B-7A93-6CF7AC98CE97}"/>
              </a:ext>
            </a:extLst>
          </p:cNvPr>
          <p:cNvSpPr txBox="1"/>
          <p:nvPr/>
        </p:nvSpPr>
        <p:spPr>
          <a:xfrm>
            <a:off x="2617098" y="4476942"/>
            <a:ext cx="14499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*participants</a:t>
            </a:r>
          </a:p>
          <a:p>
            <a:pPr algn="ctr"/>
            <a:r>
              <a:rPr lang="en-US" dirty="0"/>
              <a:t>received </a:t>
            </a:r>
          </a:p>
          <a:p>
            <a:pPr algn="ctr"/>
            <a:r>
              <a:rPr lang="en-US" dirty="0"/>
              <a:t>1-9 doses </a:t>
            </a:r>
          </a:p>
          <a:p>
            <a:pPr algn="ctr"/>
            <a:r>
              <a:rPr lang="en-US" dirty="0"/>
              <a:t>of </a:t>
            </a:r>
            <a:r>
              <a:rPr lang="en-US" dirty="0" err="1"/>
              <a:t>lefitolimod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D924E8-386B-7E17-E408-52D6ED58283E}"/>
              </a:ext>
            </a:extLst>
          </p:cNvPr>
          <p:cNvSpPr/>
          <p:nvPr/>
        </p:nvSpPr>
        <p:spPr>
          <a:xfrm>
            <a:off x="10216662" y="4730263"/>
            <a:ext cx="1411893" cy="1224008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32F1BE-0DDB-B4B4-2220-01EEA6C936F3}"/>
              </a:ext>
            </a:extLst>
          </p:cNvPr>
          <p:cNvSpPr/>
          <p:nvPr/>
        </p:nvSpPr>
        <p:spPr>
          <a:xfrm>
            <a:off x="6724303" y="903728"/>
            <a:ext cx="5467698" cy="59542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5099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4D1CD69F-94E0-8DFC-3F72-D7C6CCDF27A7}"/>
              </a:ext>
            </a:extLst>
          </p:cNvPr>
          <p:cNvSpPr txBox="1"/>
          <p:nvPr/>
        </p:nvSpPr>
        <p:spPr>
          <a:xfrm>
            <a:off x="4787857" y="2147419"/>
            <a:ext cx="172675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ART</a:t>
            </a:r>
          </a:p>
          <a:p>
            <a:endParaRPr lang="en-US" sz="1400" dirty="0"/>
          </a:p>
          <a:p>
            <a:r>
              <a:rPr lang="en-US" dirty="0"/>
              <a:t>	</a:t>
            </a:r>
            <a:r>
              <a:rPr lang="en-US" dirty="0" err="1"/>
              <a:t>bNABs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DF4A09B-97DF-409E-9EAD-01BC4051150B}"/>
              </a:ext>
            </a:extLst>
          </p:cNvPr>
          <p:cNvSpPr txBox="1">
            <a:spLocks/>
          </p:cNvSpPr>
          <p:nvPr/>
        </p:nvSpPr>
        <p:spPr>
          <a:xfrm>
            <a:off x="185530" y="218985"/>
            <a:ext cx="11758612" cy="6368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9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amfAR study: PBMC s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ampling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timepoints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C35120-BB2C-4DED-3FBB-5F1A3CC767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84331"/>
            <a:ext cx="1465830" cy="2743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29AFD4-C1CF-C394-E0BD-2F4AD4B1C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3515" y="966740"/>
            <a:ext cx="4926689" cy="231203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2A5C537-4CED-3190-870D-5DE3692A2BD6}"/>
              </a:ext>
            </a:extLst>
          </p:cNvPr>
          <p:cNvSpPr txBox="1"/>
          <p:nvPr/>
        </p:nvSpPr>
        <p:spPr>
          <a:xfrm>
            <a:off x="7737964" y="4476942"/>
            <a:ext cx="18046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***Actual</a:t>
            </a:r>
          </a:p>
          <a:p>
            <a:pPr algn="ctr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post-rebound</a:t>
            </a:r>
          </a:p>
          <a:p>
            <a:pPr algn="ctr"/>
            <a:r>
              <a:rPr lang="en-US" dirty="0"/>
              <a:t>timepoints </a:t>
            </a:r>
          </a:p>
          <a:p>
            <a:pPr algn="ctr"/>
            <a:r>
              <a:rPr lang="en-US" dirty="0"/>
              <a:t>(within 1</a:t>
            </a:r>
            <a:r>
              <a:rPr lang="en-US" baseline="30000" dirty="0"/>
              <a:t>st</a:t>
            </a:r>
            <a:r>
              <a:rPr lang="en-US" dirty="0"/>
              <a:t> month</a:t>
            </a:r>
          </a:p>
          <a:p>
            <a:pPr algn="ctr"/>
            <a:r>
              <a:rPr lang="en-US" dirty="0"/>
              <a:t>post-rebound):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4071FE4-69A3-B5B3-3773-438DC086F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4902" y="3946882"/>
            <a:ext cx="2053653" cy="2814797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0AB3EE5-CB1F-C2B1-2A7A-C93326B7EDE5}"/>
              </a:ext>
            </a:extLst>
          </p:cNvPr>
          <p:cNvSpPr/>
          <p:nvPr/>
        </p:nvSpPr>
        <p:spPr>
          <a:xfrm>
            <a:off x="37883" y="2301101"/>
            <a:ext cx="4547062" cy="2882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on ART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6AA1C1-3593-33B5-A6C8-9288FE3A31C8}"/>
              </a:ext>
            </a:extLst>
          </p:cNvPr>
          <p:cNvSpPr txBox="1"/>
          <p:nvPr/>
        </p:nvSpPr>
        <p:spPr>
          <a:xfrm>
            <a:off x="3911203" y="1439533"/>
            <a:ext cx="1295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ATI</a:t>
            </a:r>
          </a:p>
          <a:p>
            <a:pPr algn="ctr"/>
            <a:r>
              <a:rPr lang="en-US" dirty="0"/>
              <a:t>+bNAbs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60BD98A-073D-4C8C-5F8B-C95A06B28708}"/>
              </a:ext>
            </a:extLst>
          </p:cNvPr>
          <p:cNvCxnSpPr>
            <a:cxnSpLocks/>
          </p:cNvCxnSpPr>
          <p:nvPr/>
        </p:nvCxnSpPr>
        <p:spPr>
          <a:xfrm>
            <a:off x="4584945" y="2137410"/>
            <a:ext cx="0" cy="1809472"/>
          </a:xfrm>
          <a:prstGeom prst="straightConnector1">
            <a:avLst/>
          </a:prstGeom>
          <a:ln w="4762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AF2E7C94-5D49-AB36-AA14-E2F32C1DB715}"/>
              </a:ext>
            </a:extLst>
          </p:cNvPr>
          <p:cNvSpPr/>
          <p:nvPr/>
        </p:nvSpPr>
        <p:spPr>
          <a:xfrm>
            <a:off x="1212203" y="2596194"/>
            <a:ext cx="1119505" cy="4474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Vaccine</a:t>
            </a:r>
          </a:p>
        </p:txBody>
      </p:sp>
      <p:sp>
        <p:nvSpPr>
          <p:cNvPr id="38" name="Right Triangle 37">
            <a:extLst>
              <a:ext uri="{FF2B5EF4-FFF2-40B4-BE49-F238E27FC236}">
                <a16:creationId xmlns:a16="http://schemas.microsoft.com/office/drawing/2014/main" id="{BDC51624-FA61-C6BA-109B-9D6018DF87BF}"/>
              </a:ext>
            </a:extLst>
          </p:cNvPr>
          <p:cNvSpPr/>
          <p:nvPr/>
        </p:nvSpPr>
        <p:spPr>
          <a:xfrm>
            <a:off x="4604720" y="2301101"/>
            <a:ext cx="455601" cy="292327"/>
          </a:xfrm>
          <a:prstGeom prst="rtTriangl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EFD1B3AE-5F9C-ED5E-F177-79897B6923FF}"/>
              </a:ext>
            </a:extLst>
          </p:cNvPr>
          <p:cNvSpPr/>
          <p:nvPr/>
        </p:nvSpPr>
        <p:spPr>
          <a:xfrm>
            <a:off x="4597676" y="2735273"/>
            <a:ext cx="1897159" cy="369332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EAF8C09-DA33-BCF8-6DFD-7535D8B62B01}"/>
              </a:ext>
            </a:extLst>
          </p:cNvPr>
          <p:cNvSpPr txBox="1"/>
          <p:nvPr/>
        </p:nvSpPr>
        <p:spPr>
          <a:xfrm>
            <a:off x="770918" y="3300551"/>
            <a:ext cx="8944320" cy="646331"/>
          </a:xfrm>
          <a:prstGeom prst="rect">
            <a:avLst/>
          </a:prstGeom>
          <a:solidFill>
            <a:srgbClr val="7030A0">
              <a:alpha val="3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 X             X   X		              X	                    X	        X             X         X</a:t>
            </a:r>
          </a:p>
          <a:p>
            <a:r>
              <a:rPr lang="en-US" dirty="0"/>
              <a:t>BL      post-prime/boost                pre-ATI          </a:t>
            </a:r>
            <a:r>
              <a:rPr lang="en-US" dirty="0" err="1"/>
              <a:t>bNAb</a:t>
            </a:r>
            <a:r>
              <a:rPr lang="en-US" dirty="0"/>
              <a:t>-only**        pre-     post-rebound***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E98C718-40DE-D343-6B41-15783A4C3974}"/>
              </a:ext>
            </a:extLst>
          </p:cNvPr>
          <p:cNvSpPr/>
          <p:nvPr/>
        </p:nvSpPr>
        <p:spPr>
          <a:xfrm>
            <a:off x="2342473" y="2596194"/>
            <a:ext cx="1830644" cy="447418"/>
          </a:xfrm>
          <a:prstGeom prst="rect">
            <a:avLst/>
          </a:prstGeom>
          <a:solidFill>
            <a:srgbClr val="26D5C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bNAbs + TLR9*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AD41332-0A3E-681A-8F3B-D60EF008A99D}"/>
              </a:ext>
            </a:extLst>
          </p:cNvPr>
          <p:cNvSpPr txBox="1"/>
          <p:nvPr/>
        </p:nvSpPr>
        <p:spPr>
          <a:xfrm>
            <a:off x="5169831" y="4476942"/>
            <a:ext cx="135870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**3-7 weeks</a:t>
            </a:r>
          </a:p>
          <a:p>
            <a:pPr algn="ctr"/>
            <a:r>
              <a:rPr lang="en-US" dirty="0"/>
              <a:t>post-</a:t>
            </a:r>
            <a:r>
              <a:rPr lang="en-US" dirty="0" err="1"/>
              <a:t>bNAb</a:t>
            </a:r>
            <a:endParaRPr lang="en-US" dirty="0"/>
          </a:p>
          <a:p>
            <a:pPr algn="ctr"/>
            <a:r>
              <a:rPr lang="en-US" dirty="0"/>
              <a:t>dose</a:t>
            </a:r>
          </a:p>
          <a:p>
            <a:pPr algn="ctr"/>
            <a:r>
              <a:rPr lang="en-US" dirty="0"/>
              <a:t>(VL UD)</a:t>
            </a:r>
          </a:p>
          <a:p>
            <a:pPr algn="ctr"/>
            <a:r>
              <a:rPr lang="en-US" dirty="0"/>
              <a:t>“vaccinal”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7540E0B-91DA-B50B-7A93-6CF7AC98CE97}"/>
              </a:ext>
            </a:extLst>
          </p:cNvPr>
          <p:cNvSpPr txBox="1"/>
          <p:nvPr/>
        </p:nvSpPr>
        <p:spPr>
          <a:xfrm>
            <a:off x="2617098" y="4476942"/>
            <a:ext cx="14499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*participants</a:t>
            </a:r>
          </a:p>
          <a:p>
            <a:pPr algn="ctr"/>
            <a:r>
              <a:rPr lang="en-US" dirty="0"/>
              <a:t>received </a:t>
            </a:r>
          </a:p>
          <a:p>
            <a:pPr algn="ctr"/>
            <a:r>
              <a:rPr lang="en-US" dirty="0"/>
              <a:t>1-9 doses </a:t>
            </a:r>
          </a:p>
          <a:p>
            <a:pPr algn="ctr"/>
            <a:r>
              <a:rPr lang="en-US" dirty="0"/>
              <a:t>of </a:t>
            </a:r>
            <a:r>
              <a:rPr lang="en-US" dirty="0" err="1"/>
              <a:t>lefitolimod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D924E8-386B-7E17-E408-52D6ED58283E}"/>
              </a:ext>
            </a:extLst>
          </p:cNvPr>
          <p:cNvSpPr/>
          <p:nvPr/>
        </p:nvSpPr>
        <p:spPr>
          <a:xfrm>
            <a:off x="10216662" y="4730263"/>
            <a:ext cx="1411893" cy="1224008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90F7311-8A4C-9796-AC91-16AD4A74868D}"/>
              </a:ext>
            </a:extLst>
          </p:cNvPr>
          <p:cNvCxnSpPr>
            <a:cxnSpLocks/>
          </p:cNvCxnSpPr>
          <p:nvPr/>
        </p:nvCxnSpPr>
        <p:spPr>
          <a:xfrm flipV="1">
            <a:off x="6866021" y="2855495"/>
            <a:ext cx="256674" cy="42327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9C2F16E-38F3-5A28-DFA3-F10549B38C69}"/>
              </a:ext>
            </a:extLst>
          </p:cNvPr>
          <p:cNvCxnSpPr>
            <a:cxnSpLocks/>
          </p:cNvCxnSpPr>
          <p:nvPr/>
        </p:nvCxnSpPr>
        <p:spPr>
          <a:xfrm flipV="1">
            <a:off x="7638473" y="3104605"/>
            <a:ext cx="0" cy="26190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97D32B3-4DDB-3AA9-86C5-C51AAE14D43D}"/>
              </a:ext>
            </a:extLst>
          </p:cNvPr>
          <p:cNvCxnSpPr>
            <a:cxnSpLocks/>
          </p:cNvCxnSpPr>
          <p:nvPr/>
        </p:nvCxnSpPr>
        <p:spPr>
          <a:xfrm flipV="1">
            <a:off x="8221796" y="3104604"/>
            <a:ext cx="0" cy="26190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71131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8C010C1-C692-524B-B43A-C6E107A3BC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905782"/>
              </p:ext>
            </p:extLst>
          </p:nvPr>
        </p:nvGraphicFramePr>
        <p:xfrm>
          <a:off x="247857" y="1428482"/>
          <a:ext cx="10841293" cy="45490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49578">
                  <a:extLst>
                    <a:ext uri="{9D8B030D-6E8A-4147-A177-3AD203B41FA5}">
                      <a16:colId xmlns:a16="http://schemas.microsoft.com/office/drawing/2014/main" val="3431915445"/>
                    </a:ext>
                  </a:extLst>
                </a:gridCol>
                <a:gridCol w="744793">
                  <a:extLst>
                    <a:ext uri="{9D8B030D-6E8A-4147-A177-3AD203B41FA5}">
                      <a16:colId xmlns:a16="http://schemas.microsoft.com/office/drawing/2014/main" val="3780103758"/>
                    </a:ext>
                  </a:extLst>
                </a:gridCol>
                <a:gridCol w="592794">
                  <a:extLst>
                    <a:ext uri="{9D8B030D-6E8A-4147-A177-3AD203B41FA5}">
                      <a16:colId xmlns:a16="http://schemas.microsoft.com/office/drawing/2014/main" val="872189424"/>
                    </a:ext>
                  </a:extLst>
                </a:gridCol>
                <a:gridCol w="1413586">
                  <a:extLst>
                    <a:ext uri="{9D8B030D-6E8A-4147-A177-3AD203B41FA5}">
                      <a16:colId xmlns:a16="http://schemas.microsoft.com/office/drawing/2014/main" val="4065084166"/>
                    </a:ext>
                  </a:extLst>
                </a:gridCol>
                <a:gridCol w="1383186">
                  <a:extLst>
                    <a:ext uri="{9D8B030D-6E8A-4147-A177-3AD203B41FA5}">
                      <a16:colId xmlns:a16="http://schemas.microsoft.com/office/drawing/2014/main" val="3906654777"/>
                    </a:ext>
                  </a:extLst>
                </a:gridCol>
                <a:gridCol w="1094389">
                  <a:extLst>
                    <a:ext uri="{9D8B030D-6E8A-4147-A177-3AD203B41FA5}">
                      <a16:colId xmlns:a16="http://schemas.microsoft.com/office/drawing/2014/main" val="1537688549"/>
                    </a:ext>
                  </a:extLst>
                </a:gridCol>
                <a:gridCol w="1231188">
                  <a:extLst>
                    <a:ext uri="{9D8B030D-6E8A-4147-A177-3AD203B41FA5}">
                      <a16:colId xmlns:a16="http://schemas.microsoft.com/office/drawing/2014/main" val="1053423942"/>
                    </a:ext>
                  </a:extLst>
                </a:gridCol>
                <a:gridCol w="1084237">
                  <a:extLst>
                    <a:ext uri="{9D8B030D-6E8A-4147-A177-3AD203B41FA5}">
                      <a16:colId xmlns:a16="http://schemas.microsoft.com/office/drawing/2014/main" val="1543493104"/>
                    </a:ext>
                  </a:extLst>
                </a:gridCol>
                <a:gridCol w="1047542">
                  <a:extLst>
                    <a:ext uri="{9D8B030D-6E8A-4147-A177-3AD203B41FA5}">
                      <a16:colId xmlns:a16="http://schemas.microsoft.com/office/drawing/2014/main" val="876200632"/>
                    </a:ext>
                  </a:extLst>
                </a:gridCol>
              </a:tblGrid>
              <a:tr h="5627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Baseline*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Wk1</a:t>
                      </a:r>
                      <a:r>
                        <a:rPr lang="en-US" sz="1400" u="none" strike="noStrike" dirty="0">
                          <a:effectLst/>
                        </a:rPr>
                        <a:t> (early)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Wk22</a:t>
                      </a:r>
                      <a:r>
                        <a:rPr lang="en-US" sz="1400" u="none" strike="noStrike" dirty="0">
                          <a:effectLst/>
                        </a:rPr>
                        <a:t>               (peak post-boost)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"Wk24"                      </a:t>
                      </a:r>
                      <a:r>
                        <a:rPr lang="en-US" sz="1400" u="none" strike="noStrike" dirty="0">
                          <a:effectLst/>
                        </a:rPr>
                        <a:t>(pre-</a:t>
                      </a:r>
                      <a:r>
                        <a:rPr lang="en-US" sz="1400" u="none" strike="noStrike" dirty="0" err="1">
                          <a:effectLst/>
                        </a:rPr>
                        <a:t>bNAb</a:t>
                      </a:r>
                      <a:r>
                        <a:rPr lang="en-US" sz="1400" u="none" strike="noStrike" dirty="0">
                          <a:effectLst/>
                        </a:rPr>
                        <a:t>/TLR9)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"Wk24-34" </a:t>
                      </a:r>
                      <a:r>
                        <a:rPr lang="en-US" sz="1400" u="none" strike="noStrike" dirty="0">
                          <a:effectLst/>
                        </a:rPr>
                        <a:t>(bNAb+TLR9)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"Wk34”*             </a:t>
                      </a:r>
                      <a:r>
                        <a:rPr lang="en-US" sz="1400" u="none" strike="noStrike" dirty="0">
                          <a:effectLst/>
                        </a:rPr>
                        <a:t>(pre-bnAb/ATI)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During ATI</a:t>
                      </a:r>
                    </a:p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(pre-rebound)</a:t>
                      </a:r>
                    </a:p>
                  </a:txBody>
                  <a:tcPr marL="11407" marR="11407" marT="114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During REBOUND</a:t>
                      </a:r>
                    </a:p>
                  </a:txBody>
                  <a:tcPr marL="11407" marR="11407" marT="11407" marB="0" anchor="ctr">
                    <a:solidFill>
                      <a:srgbClr val="FFE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9836777"/>
                  </a:ext>
                </a:extLst>
              </a:tr>
              <a:tr h="37095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u="none" strike="noStrike" dirty="0" err="1">
                          <a:effectLst/>
                        </a:rPr>
                        <a:t>bNAb</a:t>
                      </a:r>
                      <a:r>
                        <a:rPr lang="en-US" sz="1700" b="1" u="none" strike="noStrike" dirty="0">
                          <a:effectLst/>
                        </a:rPr>
                        <a:t> PK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u="none" strike="noStrike" dirty="0">
                          <a:effectLst/>
                        </a:rPr>
                        <a:t>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---------       x         x         x        x       ---------</a:t>
                      </a:r>
                    </a:p>
                  </a:txBody>
                  <a:tcPr marL="11407" marR="11407" marT="1140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11407" marR="11407" marT="1140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11407" marR="11407" marT="1140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11407" marR="11407" marT="1140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>
                    <a:solidFill>
                      <a:srgbClr val="FFE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461396"/>
                  </a:ext>
                </a:extLst>
              </a:tr>
              <a:tr h="11527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WHAT DID THE INTERVENTIONS DO?</a:t>
                      </a:r>
                    </a:p>
                  </a:txBody>
                  <a:tcPr marL="11407" marR="11407" marT="11407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>
                    <a:solidFill>
                      <a:srgbClr val="FFE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589032"/>
                  </a:ext>
                </a:extLst>
              </a:tr>
              <a:tr h="48799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1" u="none" strike="noStrike" dirty="0">
                          <a:effectLst/>
                        </a:rPr>
                        <a:t>HIV Reservoir</a:t>
                      </a:r>
                      <a:r>
                        <a:rPr lang="en-US" sz="1700" u="none" strike="noStrike" dirty="0">
                          <a:effectLst/>
                        </a:rPr>
                        <a:t> </a:t>
                      </a:r>
                    </a:p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IPDA, CA-RNA/DNA, </a:t>
                      </a:r>
                      <a:r>
                        <a:rPr lang="en-US" sz="1400" u="none" strike="noStrike" dirty="0" err="1">
                          <a:effectLst/>
                        </a:rPr>
                        <a:t>PRIPseq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X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X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>
                    <a:solidFill>
                      <a:srgbClr val="FFE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2256869"/>
                  </a:ext>
                </a:extLst>
              </a:tr>
              <a:tr h="7452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1" u="none" strike="noStrike" dirty="0">
                          <a:effectLst/>
                        </a:rPr>
                        <a:t>T cell assays </a:t>
                      </a:r>
                      <a:r>
                        <a:rPr lang="en-US" sz="1400" b="1" u="none" strike="noStrike" dirty="0">
                          <a:effectLst/>
                        </a:rPr>
                        <a:t>                              </a:t>
                      </a:r>
                      <a:r>
                        <a:rPr lang="en-US" sz="1400" u="none" strike="noStrike" dirty="0">
                          <a:effectLst/>
                        </a:rPr>
                        <a:t>ICS (+phenotypes), epitope map, proliferation, tetramer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u="none" strike="noStrike" dirty="0">
                          <a:effectLst/>
                        </a:rPr>
                        <a:t>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X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XX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XXX</a:t>
                      </a:r>
                    </a:p>
                  </a:txBody>
                  <a:tcPr marL="11407" marR="11407" marT="11407" marB="0" anchor="ctr">
                    <a:solidFill>
                      <a:srgbClr val="FFE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4671219"/>
                  </a:ext>
                </a:extLst>
              </a:tr>
              <a:tr h="50192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1" u="none" strike="noStrike" dirty="0">
                          <a:effectLst/>
                        </a:rPr>
                        <a:t>Systems Immunology</a:t>
                      </a:r>
                      <a:r>
                        <a:rPr lang="en-US" sz="1400" b="1" u="none" strike="noStrike" dirty="0">
                          <a:effectLst/>
                        </a:rPr>
                        <a:t>             </a:t>
                      </a:r>
                      <a:r>
                        <a:rPr lang="en-US" sz="1400" u="none" strike="noStrike" dirty="0">
                          <a:effectLst/>
                        </a:rPr>
                        <a:t>CyTOF (B/T/innate); </a:t>
                      </a:r>
                      <a:r>
                        <a:rPr lang="en-US" sz="1400" u="none" strike="noStrike" dirty="0" err="1">
                          <a:effectLst/>
                        </a:rPr>
                        <a:t>sc</a:t>
                      </a:r>
                      <a:r>
                        <a:rPr lang="en-US" sz="1400" u="none" strike="noStrike" dirty="0">
                          <a:effectLst/>
                        </a:rPr>
                        <a:t>-seq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X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XX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X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XX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 XXX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>
                    <a:solidFill>
                      <a:srgbClr val="FFE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238183"/>
                  </a:ext>
                </a:extLst>
              </a:tr>
              <a:tr h="50192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1" u="none" strike="noStrike" dirty="0">
                          <a:effectLst/>
                        </a:rPr>
                        <a:t>LN FNA (n=5)</a:t>
                      </a:r>
                      <a:r>
                        <a:rPr lang="en-US" sz="1400" b="1" u="none" strike="noStrike" dirty="0">
                          <a:effectLst/>
                        </a:rPr>
                        <a:t>                              </a:t>
                      </a:r>
                      <a:r>
                        <a:rPr lang="en-US" sz="1400" u="none" strike="noStrike" dirty="0">
                          <a:effectLst/>
                        </a:rPr>
                        <a:t>ICS, 10X scRNA/TCRseq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>
                    <a:solidFill>
                      <a:srgbClr val="FFE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1724350"/>
                  </a:ext>
                </a:extLst>
              </a:tr>
              <a:tr h="13794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HOW IS VIRUS CONTROLLED POST-ATI?</a:t>
                      </a:r>
                    </a:p>
                  </a:txBody>
                  <a:tcPr marL="11407" marR="11407" marT="11407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>
                    <a:solidFill>
                      <a:srgbClr val="FFE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583167"/>
                  </a:ext>
                </a:extLst>
              </a:tr>
              <a:tr h="50192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1" u="none" strike="noStrike" dirty="0">
                          <a:effectLst/>
                        </a:rPr>
                        <a:t>HIV sequencing</a:t>
                      </a:r>
                      <a:r>
                        <a:rPr lang="en-US" sz="1700" u="none" strike="noStrike" dirty="0">
                          <a:effectLst/>
                        </a:rPr>
                        <a:t> </a:t>
                      </a:r>
                      <a:r>
                        <a:rPr lang="en-US" sz="1400" u="none" strike="noStrike" dirty="0">
                          <a:effectLst/>
                        </a:rPr>
                        <a:t>                                    Ab + CTL escape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(X)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07" marR="11407" marT="114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XXX</a:t>
                      </a:r>
                    </a:p>
                  </a:txBody>
                  <a:tcPr marL="11407" marR="11407" marT="11407" marB="0" anchor="ctr">
                    <a:solidFill>
                      <a:srgbClr val="FFE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70263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915ECFC-1B5B-C842-B679-1C69A00CB58C}"/>
              </a:ext>
            </a:extLst>
          </p:cNvPr>
          <p:cNvSpPr txBox="1"/>
          <p:nvPr/>
        </p:nvSpPr>
        <p:spPr>
          <a:xfrm>
            <a:off x="3281909" y="995754"/>
            <a:ext cx="1994629" cy="4308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VACCINE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94FD73-24B4-AD43-904C-A3782604AE02}"/>
              </a:ext>
            </a:extLst>
          </p:cNvPr>
          <p:cNvSpPr txBox="1"/>
          <p:nvPr/>
        </p:nvSpPr>
        <p:spPr>
          <a:xfrm>
            <a:off x="5276537" y="995754"/>
            <a:ext cx="3690896" cy="430887"/>
          </a:xfrm>
          <a:prstGeom prst="rect">
            <a:avLst/>
          </a:prstGeom>
          <a:solidFill>
            <a:srgbClr val="26D5C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bNAb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/TLR9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DF4A09B-97DF-409E-9EAD-01BC4051150B}"/>
              </a:ext>
            </a:extLst>
          </p:cNvPr>
          <p:cNvSpPr txBox="1">
            <a:spLocks/>
          </p:cNvSpPr>
          <p:nvPr/>
        </p:nvSpPr>
        <p:spPr>
          <a:xfrm>
            <a:off x="185530" y="218985"/>
            <a:ext cx="11758612" cy="6368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amfAR trial assays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broad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overview, not precise/comprehensive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7350DE-F131-8A49-8447-C1347C79E7BB}"/>
              </a:ext>
            </a:extLst>
          </p:cNvPr>
          <p:cNvSpPr txBox="1"/>
          <p:nvPr/>
        </p:nvSpPr>
        <p:spPr>
          <a:xfrm>
            <a:off x="8958641" y="989186"/>
            <a:ext cx="2121717" cy="43088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bNAb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/ATI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C35120-BB2C-4DED-3FBB-5F1A3CC767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84331"/>
            <a:ext cx="1465830" cy="2743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B2C24B8-5A35-E2CD-21D2-0A418AFAE143}"/>
              </a:ext>
            </a:extLst>
          </p:cNvPr>
          <p:cNvSpPr txBox="1"/>
          <p:nvPr/>
        </p:nvSpPr>
        <p:spPr>
          <a:xfrm>
            <a:off x="5820662" y="6247363"/>
            <a:ext cx="6123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dirty="0"/>
              <a:t>*n=6 participants with leukapheresis baseline and pre-ATI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D9D461-6CE9-1DA4-12B1-155523E7EE94}"/>
              </a:ext>
            </a:extLst>
          </p:cNvPr>
          <p:cNvSpPr/>
          <p:nvPr/>
        </p:nvSpPr>
        <p:spPr>
          <a:xfrm>
            <a:off x="152400" y="3270325"/>
            <a:ext cx="11229191" cy="1269402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18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396018" y="2064254"/>
            <a:ext cx="300595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charset="0"/>
                <a:ea typeface="Arial" charset="0"/>
                <a:cs typeface="Arial" charset="0"/>
              </a:rPr>
              <a:t>Lineage markers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Live/dead </a:t>
            </a:r>
          </a:p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CD14+CD19+</a:t>
            </a:r>
            <a:r>
              <a:rPr lang="en-US" dirty="0">
                <a:latin typeface="Symbol" pitchFamily="2" charset="2"/>
                <a:ea typeface="Arial" charset="0"/>
                <a:cs typeface="Arial" charset="0"/>
              </a:rPr>
              <a:t>gd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TCR dump</a:t>
            </a:r>
          </a:p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CD3</a:t>
            </a:r>
          </a:p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CD4</a:t>
            </a:r>
          </a:p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CD8𝜶</a:t>
            </a:r>
          </a:p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088539" y="3448839"/>
            <a:ext cx="29854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charset="0"/>
                <a:ea typeface="Arial" charset="0"/>
                <a:cs typeface="Arial" charset="0"/>
              </a:rPr>
              <a:t>Cytokine/Chemokine </a:t>
            </a:r>
            <a:r>
              <a:rPr lang="en-US" b="1" dirty="0" err="1">
                <a:latin typeface="Arial" charset="0"/>
                <a:ea typeface="Arial" charset="0"/>
                <a:cs typeface="Arial" charset="0"/>
              </a:rPr>
              <a:t>Rs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CD127</a:t>
            </a:r>
          </a:p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CXCR5</a:t>
            </a:r>
          </a:p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CX3CR1</a:t>
            </a:r>
          </a:p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CXCR3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636221" y="4595600"/>
            <a:ext cx="24288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charset="0"/>
                <a:ea typeface="Arial" charset="0"/>
                <a:cs typeface="Arial" charset="0"/>
              </a:rPr>
              <a:t>Inhibitory Receptors</a:t>
            </a:r>
            <a:endParaRPr lang="en-US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PD-1</a:t>
            </a:r>
          </a:p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CD39</a:t>
            </a:r>
          </a:p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TIGIT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74031" y="4032781"/>
            <a:ext cx="296747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charset="0"/>
                <a:ea typeface="Arial" charset="0"/>
                <a:cs typeface="Arial" charset="0"/>
              </a:rPr>
              <a:t>Effector-memory subsets</a:t>
            </a:r>
          </a:p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CD45RA</a:t>
            </a:r>
          </a:p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CCR7</a:t>
            </a:r>
          </a:p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CD27</a:t>
            </a:r>
          </a:p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CD95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015204" y="3650888"/>
            <a:ext cx="36709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charset="0"/>
                <a:ea typeface="Arial" charset="0"/>
                <a:cs typeface="Arial" charset="0"/>
              </a:rPr>
              <a:t>Effector proteins</a:t>
            </a:r>
          </a:p>
          <a:p>
            <a:pPr algn="ctr"/>
            <a:r>
              <a:rPr lang="en-US" dirty="0" err="1">
                <a:latin typeface="Arial" charset="0"/>
                <a:ea typeface="Arial" charset="0"/>
                <a:cs typeface="Arial" charset="0"/>
              </a:rPr>
              <a:t>Granzyme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B</a:t>
            </a:r>
          </a:p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Perforin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282E17-04E5-034C-8E91-88155028B604}"/>
              </a:ext>
            </a:extLst>
          </p:cNvPr>
          <p:cNvSpPr txBox="1"/>
          <p:nvPr/>
        </p:nvSpPr>
        <p:spPr>
          <a:xfrm>
            <a:off x="3682144" y="2064254"/>
            <a:ext cx="43370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charset="0"/>
                <a:ea typeface="Arial" charset="0"/>
                <a:cs typeface="Arial" charset="0"/>
              </a:rPr>
              <a:t>Cytokines/degranulation</a:t>
            </a:r>
          </a:p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IFN𝜸</a:t>
            </a:r>
          </a:p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TNF𝜶</a:t>
            </a:r>
          </a:p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IL-2</a:t>
            </a:r>
          </a:p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CD107a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45800" y="2064254"/>
            <a:ext cx="36709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charset="0"/>
                <a:ea typeface="Arial" charset="0"/>
                <a:cs typeface="Arial" charset="0"/>
              </a:rPr>
              <a:t>Transcription Factors</a:t>
            </a:r>
          </a:p>
          <a:p>
            <a:pPr algn="ctr"/>
            <a:r>
              <a:rPr lang="en-US" dirty="0" err="1">
                <a:latin typeface="Arial" charset="0"/>
                <a:ea typeface="Arial" charset="0"/>
                <a:cs typeface="Arial" charset="0"/>
              </a:rPr>
              <a:t>Tbet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TCF-1</a:t>
            </a:r>
          </a:p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Tox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C713EA-7A3D-A343-8E1F-AF59F9E3B037}"/>
              </a:ext>
            </a:extLst>
          </p:cNvPr>
          <p:cNvSpPr txBox="1"/>
          <p:nvPr/>
        </p:nvSpPr>
        <p:spPr>
          <a:xfrm>
            <a:off x="8088539" y="5203401"/>
            <a:ext cx="2985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charset="0"/>
                <a:ea typeface="Arial" charset="0"/>
                <a:cs typeface="Arial" charset="0"/>
              </a:rPr>
              <a:t>“TRM” marker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CD103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E00982-F721-0649-9299-3579EA1D555E}"/>
              </a:ext>
            </a:extLst>
          </p:cNvPr>
          <p:cNvSpPr txBox="1"/>
          <p:nvPr/>
        </p:nvSpPr>
        <p:spPr>
          <a:xfrm>
            <a:off x="9467875" y="6246886"/>
            <a:ext cx="2700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 dirty="0"/>
              <a:t>With UCSF Core Immunology Lab </a:t>
            </a:r>
          </a:p>
          <a:p>
            <a:pPr algn="r"/>
            <a:r>
              <a:rPr lang="en-US" sz="1400" i="1" dirty="0"/>
              <a:t>(</a:t>
            </a:r>
            <a:r>
              <a:rPr lang="en-US" sz="1400" i="1" dirty="0" err="1"/>
              <a:t>Nitasha</a:t>
            </a:r>
            <a:r>
              <a:rPr lang="en-US" sz="1400" i="1" dirty="0"/>
              <a:t> Kumar, Michiko </a:t>
            </a:r>
            <a:r>
              <a:rPr lang="en-US" sz="1400" i="1" dirty="0" err="1"/>
              <a:t>Shimoda</a:t>
            </a:r>
            <a:r>
              <a:rPr lang="en-US" sz="1400" i="1" dirty="0"/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428AA4-306D-106B-43D8-4556890C45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84331"/>
            <a:ext cx="1465830" cy="27432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4DE7B9E-F8F2-2809-F7B7-AD5598649D2C}"/>
              </a:ext>
            </a:extLst>
          </p:cNvPr>
          <p:cNvSpPr txBox="1">
            <a:spLocks/>
          </p:cNvSpPr>
          <p:nvPr/>
        </p:nvSpPr>
        <p:spPr>
          <a:xfrm>
            <a:off x="374031" y="479970"/>
            <a:ext cx="11758612" cy="6368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amfAR trial: Spectral flow panel (ICS)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46A494-A292-DB02-8B50-B8A0CDC55BC8}"/>
              </a:ext>
            </a:extLst>
          </p:cNvPr>
          <p:cNvSpPr txBox="1"/>
          <p:nvPr/>
        </p:nvSpPr>
        <p:spPr>
          <a:xfrm>
            <a:off x="885315" y="1248549"/>
            <a:ext cx="1088954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latin typeface="Helvetica"/>
                <a:cs typeface="Helvetica"/>
              </a:rPr>
              <a:t>Purpose: </a:t>
            </a:r>
            <a:r>
              <a:rPr lang="en-US" dirty="0">
                <a:latin typeface="Helvetica"/>
                <a:cs typeface="Helvetica"/>
              </a:rPr>
              <a:t>Measure the m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elvetica"/>
                <a:cs typeface="Helvetica"/>
              </a:rPr>
              <a:t>agnitude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/>
                <a:cs typeface="Helvetica"/>
              </a:rPr>
              <a:t>, polyfunctionality, phenotype, and CE-specific T cell response breadth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3774CC-16B9-D1B2-1452-FD3F65A6CFD9}"/>
              </a:ext>
            </a:extLst>
          </p:cNvPr>
          <p:cNvSpPr txBox="1"/>
          <p:nvPr/>
        </p:nvSpPr>
        <p:spPr>
          <a:xfrm>
            <a:off x="96119" y="6062220"/>
            <a:ext cx="10889548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latin typeface="Helvetica"/>
                <a:cs typeface="Helvetica"/>
              </a:rPr>
              <a:t>Stim: </a:t>
            </a:r>
            <a:r>
              <a:rPr lang="en-US" sz="1600" dirty="0">
                <a:solidFill>
                  <a:srgbClr val="FF0000"/>
                </a:solidFill>
                <a:latin typeface="Helvetica"/>
                <a:cs typeface="Helvetica"/>
              </a:rPr>
              <a:t>CE</a:t>
            </a:r>
            <a:r>
              <a:rPr lang="en-US" sz="1600" dirty="0">
                <a:latin typeface="Helvetica"/>
                <a:cs typeface="Helvetica"/>
              </a:rPr>
              <a:t>, Gag, Pol, Env, </a:t>
            </a:r>
            <a:r>
              <a:rPr lang="en-US" sz="1600" dirty="0" err="1">
                <a:latin typeface="Helvetica"/>
                <a:cs typeface="Helvetica"/>
              </a:rPr>
              <a:t>Nef</a:t>
            </a:r>
            <a:r>
              <a:rPr lang="en-US" sz="1600" dirty="0">
                <a:latin typeface="Helvetica"/>
                <a:cs typeface="Helvetica"/>
              </a:rPr>
              <a:t> pools (controls: </a:t>
            </a:r>
            <a:r>
              <a:rPr lang="en-US" sz="1600" dirty="0" err="1">
                <a:latin typeface="Helvetica"/>
                <a:cs typeface="Helvetica"/>
              </a:rPr>
              <a:t>unstim</a:t>
            </a:r>
            <a:r>
              <a:rPr lang="en-US" sz="1600" dirty="0">
                <a:latin typeface="Helvetica"/>
                <a:cs typeface="Helvetica"/>
              </a:rPr>
              <a:t>, CEF)</a:t>
            </a:r>
            <a:r>
              <a:rPr lang="en-US" sz="1600" b="1" dirty="0">
                <a:latin typeface="Helvetica"/>
                <a:cs typeface="Helvetica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9150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C8B335A-691B-55BC-A3D5-090503C77787}"/>
              </a:ext>
            </a:extLst>
          </p:cNvPr>
          <p:cNvSpPr txBox="1"/>
          <p:nvPr/>
        </p:nvSpPr>
        <p:spPr>
          <a:xfrm>
            <a:off x="5693199" y="1622367"/>
            <a:ext cx="92685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CD4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F70631-DD6C-F32B-5559-B6B736215FAE}"/>
              </a:ext>
            </a:extLst>
          </p:cNvPr>
          <p:cNvSpPr txBox="1"/>
          <p:nvPr/>
        </p:nvSpPr>
        <p:spPr>
          <a:xfrm>
            <a:off x="5693199" y="4531045"/>
            <a:ext cx="93326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CD8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7599A8AC-63C7-40FD-1F28-5C1997FC7A81}"/>
              </a:ext>
            </a:extLst>
          </p:cNvPr>
          <p:cNvSpPr txBox="1">
            <a:spLocks/>
          </p:cNvSpPr>
          <p:nvPr/>
        </p:nvSpPr>
        <p:spPr>
          <a:xfrm>
            <a:off x="390796" y="130685"/>
            <a:ext cx="5423506" cy="1412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90"/>
                </a:solidFill>
                <a:latin typeface="Helvetica"/>
              </a:rPr>
              <a:t>CE DNA+MVA boost t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Helvetica"/>
                <a:ea typeface="+mj-ea"/>
                <a:cs typeface="+mj-cs"/>
              </a:rPr>
              <a:t>herapeuti</a:t>
            </a:r>
            <a:r>
              <a:rPr lang="en-US" sz="2600" b="1" dirty="0">
                <a:solidFill>
                  <a:srgbClr val="000090"/>
                </a:solidFill>
                <a:latin typeface="Helvetica"/>
              </a:rPr>
              <a:t>c vaccine elicited/boosted CD4+ and CD8+ T cell responses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457454-DFE8-37CB-87CC-BB8BBC9D2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98" y="6178675"/>
            <a:ext cx="548640" cy="5486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A3E226-2DC2-883B-8471-2049A03BA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27" y="6177186"/>
            <a:ext cx="548640" cy="5486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C2B237-EF80-1970-759D-343B382E15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2734" y="6177186"/>
            <a:ext cx="548640" cy="5486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7BFB5E-C579-EE48-40D2-913E59C679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803" y="6429791"/>
            <a:ext cx="1465830" cy="2743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73D875E-6AC4-70EA-9B4E-DF30002D3D5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300"/>
          <a:stretch/>
        </p:blipFill>
        <p:spPr>
          <a:xfrm>
            <a:off x="9838145" y="969740"/>
            <a:ext cx="1997917" cy="23656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BDEAFA-F806-8C16-84A1-F2BF5409A8F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6659"/>
          <a:stretch/>
        </p:blipFill>
        <p:spPr>
          <a:xfrm>
            <a:off x="9808700" y="3931872"/>
            <a:ext cx="1997917" cy="23656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B20E033-2559-914C-FB77-7A80D7932DAB}"/>
              </a:ext>
            </a:extLst>
          </p:cNvPr>
          <p:cNvSpPr txBox="1"/>
          <p:nvPr/>
        </p:nvSpPr>
        <p:spPr>
          <a:xfrm>
            <a:off x="10158602" y="66401"/>
            <a:ext cx="1648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Nef responses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/>
              </a:rPr>
              <a:t>(not in vaccine)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4A56191-1DEF-7477-69F2-7DA6BBA561B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7770"/>
          <a:stretch/>
        </p:blipFill>
        <p:spPr>
          <a:xfrm>
            <a:off x="6573699" y="3767274"/>
            <a:ext cx="2475487" cy="295855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53AC40B-C054-BB32-FB2D-1C6DC9D16ED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6659"/>
          <a:stretch/>
        </p:blipFill>
        <p:spPr>
          <a:xfrm>
            <a:off x="6573699" y="659697"/>
            <a:ext cx="2475487" cy="298572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C3755F6-93E6-21B3-6138-3A5FCA57A34D}"/>
              </a:ext>
            </a:extLst>
          </p:cNvPr>
          <p:cNvSpPr txBox="1"/>
          <p:nvPr/>
        </p:nvSpPr>
        <p:spPr>
          <a:xfrm>
            <a:off x="7289897" y="199147"/>
            <a:ext cx="14260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 responses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877B50-1A5E-73A3-E6D1-4F5E86D49916}"/>
              </a:ext>
            </a:extLst>
          </p:cNvPr>
          <p:cNvSpPr txBox="1"/>
          <p:nvPr/>
        </p:nvSpPr>
        <p:spPr>
          <a:xfrm>
            <a:off x="8262789" y="1134740"/>
            <a:ext cx="106894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16x ↑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prstClr val="black"/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Memory: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/>
              </a:rPr>
              <a:t>2.5x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↑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1BF570-E780-C671-A296-5C2A823B88DB}"/>
              </a:ext>
            </a:extLst>
          </p:cNvPr>
          <p:cNvSpPr txBox="1"/>
          <p:nvPr/>
        </p:nvSpPr>
        <p:spPr>
          <a:xfrm>
            <a:off x="8216622" y="4294725"/>
            <a:ext cx="116128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/>
              </a:rPr>
              <a:t>5.6x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↑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prstClr val="black"/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prstClr val="black"/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Memory: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/>
              </a:rPr>
              <a:t>NSD from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</a:t>
            </a:r>
          </a:p>
        </p:txBody>
      </p:sp>
      <p:pic>
        <p:nvPicPr>
          <p:cNvPr id="65" name="Picture 64" descr="A group of images of a person's face&#10;&#10;Description automatically generated">
            <a:extLst>
              <a:ext uri="{FF2B5EF4-FFF2-40B4-BE49-F238E27FC236}">
                <a16:creationId xmlns:a16="http://schemas.microsoft.com/office/drawing/2014/main" id="{0C77A7F0-F721-8193-13A8-05B51175C42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82173" y="3550520"/>
            <a:ext cx="3091650" cy="224240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39FCE89A-A19B-9789-923E-E86FC76557D0}"/>
              </a:ext>
            </a:extLst>
          </p:cNvPr>
          <p:cNvSpPr txBox="1"/>
          <p:nvPr/>
        </p:nvSpPr>
        <p:spPr>
          <a:xfrm>
            <a:off x="871142" y="4014516"/>
            <a:ext cx="5693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CD4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prstClr val="black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/>
              </a:rPr>
              <a:t>CD8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2F5ABD1-E517-DB18-9BEB-DE78B3C53856}"/>
              </a:ext>
            </a:extLst>
          </p:cNvPr>
          <p:cNvSpPr txBox="1"/>
          <p:nvPr/>
        </p:nvSpPr>
        <p:spPr>
          <a:xfrm>
            <a:off x="647888" y="3245434"/>
            <a:ext cx="24555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Gated on live, dump-, CD3+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FEFBE4-E1FD-E2DD-FEF1-1510E980EE96}"/>
              </a:ext>
            </a:extLst>
          </p:cNvPr>
          <p:cNvSpPr txBox="1"/>
          <p:nvPr/>
        </p:nvSpPr>
        <p:spPr>
          <a:xfrm>
            <a:off x="598509" y="1937838"/>
            <a:ext cx="38753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prstClr val="black"/>
                </a:solidFill>
                <a:latin typeface="Helvetica"/>
              </a:rPr>
              <a:t>CE-specific T cell responses increased after DNA prime and again after MVA boost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2D7F75-2135-1833-685F-11791EE7B722}"/>
              </a:ext>
            </a:extLst>
          </p:cNvPr>
          <p:cNvSpPr txBox="1"/>
          <p:nvPr/>
        </p:nvSpPr>
        <p:spPr>
          <a:xfrm>
            <a:off x="10558123" y="6499713"/>
            <a:ext cx="14954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Peluso, CROI 2023</a:t>
            </a:r>
          </a:p>
        </p:txBody>
      </p:sp>
    </p:spTree>
    <p:extLst>
      <p:ext uri="{BB962C8B-B14F-4D97-AF65-F5344CB8AC3E}">
        <p14:creationId xmlns:p14="http://schemas.microsoft.com/office/powerpoint/2010/main" val="36336159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9BC194-E62F-4FAA-D5DB-C700DE9D95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51"/>
          <a:stretch/>
        </p:blipFill>
        <p:spPr>
          <a:xfrm>
            <a:off x="2623077" y="1814837"/>
            <a:ext cx="3969208" cy="28535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86CCA9-C550-117B-E823-8B11DD8C8A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684"/>
          <a:stretch/>
        </p:blipFill>
        <p:spPr>
          <a:xfrm>
            <a:off x="3822007" y="4776769"/>
            <a:ext cx="2020877" cy="14316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5F497E-197B-D800-87C8-EE3F011C525D}"/>
              </a:ext>
            </a:extLst>
          </p:cNvPr>
          <p:cNvSpPr txBox="1"/>
          <p:nvPr/>
        </p:nvSpPr>
        <p:spPr>
          <a:xfrm>
            <a:off x="1658361" y="2522969"/>
            <a:ext cx="63767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CE</a:t>
            </a:r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r>
              <a:rPr lang="en-US" sz="2400" b="1" dirty="0" err="1"/>
              <a:t>Nef</a:t>
            </a:r>
            <a:endParaRPr lang="en-US" sz="2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9EF4BA-4722-8355-40AC-5C17F0338885}"/>
              </a:ext>
            </a:extLst>
          </p:cNvPr>
          <p:cNvSpPr txBox="1"/>
          <p:nvPr/>
        </p:nvSpPr>
        <p:spPr>
          <a:xfrm>
            <a:off x="4423299" y="1298703"/>
            <a:ext cx="4381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CD4                                              CD8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F92A10-8930-D436-2966-FF732902CEA4}"/>
              </a:ext>
            </a:extLst>
          </p:cNvPr>
          <p:cNvSpPr txBox="1"/>
          <p:nvPr/>
        </p:nvSpPr>
        <p:spPr>
          <a:xfrm>
            <a:off x="8701240" y="5820757"/>
            <a:ext cx="3267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Gated on IFN</a:t>
            </a:r>
            <a:r>
              <a:rPr lang="en-US" i="1" dirty="0">
                <a:latin typeface="Symbol" pitchFamily="2" charset="2"/>
              </a:rPr>
              <a:t>g</a:t>
            </a:r>
            <a:r>
              <a:rPr lang="en-US" i="1" dirty="0"/>
              <a:t>+ </a:t>
            </a:r>
          </a:p>
          <a:p>
            <a:pPr algn="r"/>
            <a:r>
              <a:rPr lang="en-US" i="1" dirty="0"/>
              <a:t>CD4+ or CD8+ after </a:t>
            </a:r>
          </a:p>
          <a:p>
            <a:pPr algn="r"/>
            <a:r>
              <a:rPr lang="en-US" i="1" dirty="0"/>
              <a:t>CE or </a:t>
            </a:r>
            <a:r>
              <a:rPr lang="en-US" i="1" dirty="0" err="1"/>
              <a:t>Nef</a:t>
            </a:r>
            <a:r>
              <a:rPr lang="en-US" i="1" dirty="0"/>
              <a:t> peptide pool stim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B82FDE-4D0D-45E8-9751-FFA63E7B9BFC}"/>
              </a:ext>
            </a:extLst>
          </p:cNvPr>
          <p:cNvSpPr txBox="1"/>
          <p:nvPr/>
        </p:nvSpPr>
        <p:spPr>
          <a:xfrm>
            <a:off x="128570" y="5729355"/>
            <a:ext cx="3309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Post-prime = 2w post last DNA</a:t>
            </a:r>
          </a:p>
          <a:p>
            <a:r>
              <a:rPr lang="en-US" i="1" dirty="0"/>
              <a:t>Post-boost = 2w post MVA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6AAD27-49C7-7C82-15DA-A9B022DE5FB1}"/>
              </a:ext>
            </a:extLst>
          </p:cNvPr>
          <p:cNvSpPr txBox="1"/>
          <p:nvPr/>
        </p:nvSpPr>
        <p:spPr>
          <a:xfrm>
            <a:off x="9491650" y="2270455"/>
            <a:ext cx="2246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transient increase</a:t>
            </a:r>
          </a:p>
          <a:p>
            <a:r>
              <a:rPr lang="en-US" i="1" dirty="0"/>
              <a:t>(maybe meaningful?)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CFD9006-8250-4C05-790D-057E6BCE3E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84331"/>
            <a:ext cx="1465830" cy="2743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C27DBC9-55AE-2D86-926F-B614211D489E}"/>
              </a:ext>
            </a:extLst>
          </p:cNvPr>
          <p:cNvSpPr txBox="1">
            <a:spLocks/>
          </p:cNvSpPr>
          <p:nvPr/>
        </p:nvSpPr>
        <p:spPr>
          <a:xfrm>
            <a:off x="210142" y="396064"/>
            <a:ext cx="11758612" cy="6368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Therapeutic vaccination =&gt; ↑%PD-1+ CE-specific CD4+ and CD8+ T cells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027043-A085-EE7F-A0CA-1798B1E7F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158530" y="-5031817"/>
            <a:ext cx="2578100" cy="2336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04974A-1321-3459-AFC9-25111DD19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311225" y="-5044517"/>
            <a:ext cx="2616200" cy="2349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98654C-2F99-9CFC-2860-0FE97AAFD64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0684"/>
          <a:stretch/>
        </p:blipFill>
        <p:spPr>
          <a:xfrm>
            <a:off x="6312694" y="1814837"/>
            <a:ext cx="3818450" cy="27451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50A7DD-E5F6-2D52-88C2-ACA8A8AD6A7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9637"/>
          <a:stretch/>
        </p:blipFill>
        <p:spPr>
          <a:xfrm>
            <a:off x="7470773" y="4668941"/>
            <a:ext cx="2020877" cy="145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7627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EF92A10-8930-D436-2966-FF732902CEA4}"/>
              </a:ext>
            </a:extLst>
          </p:cNvPr>
          <p:cNvSpPr txBox="1"/>
          <p:nvPr/>
        </p:nvSpPr>
        <p:spPr>
          <a:xfrm>
            <a:off x="9440423" y="6084052"/>
            <a:ext cx="2722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Gated on IFN</a:t>
            </a:r>
            <a:r>
              <a:rPr lang="en-US" i="1" dirty="0">
                <a:latin typeface="Symbol" pitchFamily="2" charset="2"/>
              </a:rPr>
              <a:t>g</a:t>
            </a:r>
            <a:r>
              <a:rPr lang="en-US" i="1" dirty="0"/>
              <a:t>+ CD8+ after </a:t>
            </a:r>
          </a:p>
          <a:p>
            <a:pPr algn="r"/>
            <a:r>
              <a:rPr lang="en-US" i="1" dirty="0"/>
              <a:t>CE peptide pool stim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9EF4BA-4722-8355-40AC-5C17F0338885}"/>
              </a:ext>
            </a:extLst>
          </p:cNvPr>
          <p:cNvSpPr txBox="1"/>
          <p:nvPr/>
        </p:nvSpPr>
        <p:spPr>
          <a:xfrm>
            <a:off x="8732686" y="1289825"/>
            <a:ext cx="100860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CD127</a:t>
            </a:r>
          </a:p>
          <a:p>
            <a:pPr algn="ctr"/>
            <a:r>
              <a:rPr lang="en-US" i="1" dirty="0"/>
              <a:t>memory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D4C351E-F40D-0E7D-0990-DFEE4819FD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104"/>
          <a:stretch/>
        </p:blipFill>
        <p:spPr>
          <a:xfrm>
            <a:off x="2214897" y="1851674"/>
            <a:ext cx="4868131" cy="35719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8716E4A-7382-44AB-93AB-D8913BBC3AC3}"/>
              </a:ext>
            </a:extLst>
          </p:cNvPr>
          <p:cNvSpPr txBox="1"/>
          <p:nvPr/>
        </p:nvSpPr>
        <p:spPr>
          <a:xfrm>
            <a:off x="3726383" y="1289825"/>
            <a:ext cx="221849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CD39</a:t>
            </a:r>
          </a:p>
          <a:p>
            <a:pPr algn="ctr"/>
            <a:r>
              <a:rPr lang="en-US" i="1" dirty="0"/>
              <a:t>activation/exhaustion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39F6DB-9E11-B6CD-8485-969CB19F95FC}"/>
              </a:ext>
            </a:extLst>
          </p:cNvPr>
          <p:cNvSpPr txBox="1"/>
          <p:nvPr/>
        </p:nvSpPr>
        <p:spPr>
          <a:xfrm>
            <a:off x="128570" y="5729355"/>
            <a:ext cx="3309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Post-prime = 2w post last DNA</a:t>
            </a:r>
          </a:p>
          <a:p>
            <a:r>
              <a:rPr lang="en-US" i="1" dirty="0"/>
              <a:t>Post-boost = 2w post MVA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989B689-7284-7102-8F82-CED552AE4B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84331"/>
            <a:ext cx="1465830" cy="27432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159BB38-F61D-1FC0-A602-92F80A357A53}"/>
              </a:ext>
            </a:extLst>
          </p:cNvPr>
          <p:cNvSpPr txBox="1">
            <a:spLocks/>
          </p:cNvSpPr>
          <p:nvPr/>
        </p:nvSpPr>
        <p:spPr>
          <a:xfrm>
            <a:off x="63631" y="408977"/>
            <a:ext cx="12128369" cy="6368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Therapeutic vaccination activates/effector-differentiates CE-specific CD8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80585F-A377-F7F9-D4DD-E23279AC88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744"/>
          <a:stretch/>
        </p:blipFill>
        <p:spPr>
          <a:xfrm>
            <a:off x="6616261" y="1548155"/>
            <a:ext cx="4908331" cy="387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9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Oval 64"/>
          <p:cNvSpPr/>
          <p:nvPr/>
        </p:nvSpPr>
        <p:spPr>
          <a:xfrm>
            <a:off x="1168331" y="3339912"/>
            <a:ext cx="873144" cy="802465"/>
          </a:xfrm>
          <a:prstGeom prst="ellipse">
            <a:avLst/>
          </a:prstGeom>
          <a:gradFill flip="none" rotWithShape="1">
            <a:gsLst>
              <a:gs pos="15000">
                <a:schemeClr val="bg1">
                  <a:lumMod val="85000"/>
                </a:schemeClr>
              </a:gs>
              <a:gs pos="28000">
                <a:schemeClr val="bg1">
                  <a:lumMod val="85000"/>
                </a:schemeClr>
              </a:gs>
              <a:gs pos="47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T</a:t>
            </a:r>
            <a:r>
              <a:rPr lang="en-US" sz="2500" b="1" baseline="-25000" dirty="0">
                <a:solidFill>
                  <a:schemeClr val="tx1"/>
                </a:solidFill>
              </a:rPr>
              <a:t>N</a:t>
            </a:r>
          </a:p>
        </p:txBody>
      </p:sp>
      <p:grpSp>
        <p:nvGrpSpPr>
          <p:cNvPr id="5" name="Group 4"/>
          <p:cNvGrpSpPr/>
          <p:nvPr/>
        </p:nvGrpSpPr>
        <p:grpSpPr>
          <a:xfrm rot="572222">
            <a:off x="299864" y="2120439"/>
            <a:ext cx="1146376" cy="1062367"/>
            <a:chOff x="1362351" y="1649539"/>
            <a:chExt cx="1253517" cy="1034570"/>
          </a:xfrm>
          <a:solidFill>
            <a:srgbClr val="D7AEFF"/>
          </a:solidFill>
        </p:grpSpPr>
        <p:sp>
          <p:nvSpPr>
            <p:cNvPr id="38" name="Freeform 76"/>
            <p:cNvSpPr>
              <a:spLocks/>
            </p:cNvSpPr>
            <p:nvPr/>
          </p:nvSpPr>
          <p:spPr bwMode="auto">
            <a:xfrm rot="19054357">
              <a:off x="1362351" y="1649539"/>
              <a:ext cx="1216153" cy="1034570"/>
            </a:xfrm>
            <a:custGeom>
              <a:avLst/>
              <a:gdLst>
                <a:gd name="T0" fmla="*/ 223 w 1048"/>
                <a:gd name="T1" fmla="*/ 305 h 832"/>
                <a:gd name="T2" fmla="*/ 101 w 1048"/>
                <a:gd name="T3" fmla="*/ 138 h 832"/>
                <a:gd name="T4" fmla="*/ 253 w 1048"/>
                <a:gd name="T5" fmla="*/ 222 h 832"/>
                <a:gd name="T6" fmla="*/ 253 w 1048"/>
                <a:gd name="T7" fmla="*/ 0 h 832"/>
                <a:gd name="T8" fmla="*/ 345 w 1048"/>
                <a:gd name="T9" fmla="*/ 222 h 832"/>
                <a:gd name="T10" fmla="*/ 558 w 1048"/>
                <a:gd name="T11" fmla="*/ 55 h 832"/>
                <a:gd name="T12" fmla="*/ 497 w 1048"/>
                <a:gd name="T13" fmla="*/ 277 h 832"/>
                <a:gd name="T14" fmla="*/ 649 w 1048"/>
                <a:gd name="T15" fmla="*/ 360 h 832"/>
                <a:gd name="T16" fmla="*/ 405 w 1048"/>
                <a:gd name="T17" fmla="*/ 360 h 832"/>
                <a:gd name="T18" fmla="*/ 284 w 1048"/>
                <a:gd name="T19" fmla="*/ 443 h 832"/>
                <a:gd name="T20" fmla="*/ 253 w 1048"/>
                <a:gd name="T21" fmla="*/ 360 h 832"/>
                <a:gd name="T22" fmla="*/ 10 w 1048"/>
                <a:gd name="T23" fmla="*/ 471 h 832"/>
                <a:gd name="T24" fmla="*/ 223 w 1048"/>
                <a:gd name="T25" fmla="*/ 305 h 8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48" h="832">
                  <a:moveTo>
                    <a:pt x="352" y="528"/>
                  </a:moveTo>
                  <a:cubicBezTo>
                    <a:pt x="376" y="432"/>
                    <a:pt x="152" y="264"/>
                    <a:pt x="160" y="240"/>
                  </a:cubicBezTo>
                  <a:cubicBezTo>
                    <a:pt x="168" y="216"/>
                    <a:pt x="360" y="424"/>
                    <a:pt x="400" y="384"/>
                  </a:cubicBezTo>
                  <a:cubicBezTo>
                    <a:pt x="440" y="344"/>
                    <a:pt x="376" y="0"/>
                    <a:pt x="400" y="0"/>
                  </a:cubicBezTo>
                  <a:cubicBezTo>
                    <a:pt x="424" y="0"/>
                    <a:pt x="464" y="368"/>
                    <a:pt x="544" y="384"/>
                  </a:cubicBezTo>
                  <a:cubicBezTo>
                    <a:pt x="624" y="400"/>
                    <a:pt x="840" y="80"/>
                    <a:pt x="880" y="96"/>
                  </a:cubicBezTo>
                  <a:cubicBezTo>
                    <a:pt x="920" y="112"/>
                    <a:pt x="760" y="392"/>
                    <a:pt x="784" y="480"/>
                  </a:cubicBezTo>
                  <a:cubicBezTo>
                    <a:pt x="808" y="568"/>
                    <a:pt x="1048" y="600"/>
                    <a:pt x="1024" y="624"/>
                  </a:cubicBezTo>
                  <a:cubicBezTo>
                    <a:pt x="1000" y="648"/>
                    <a:pt x="736" y="600"/>
                    <a:pt x="640" y="624"/>
                  </a:cubicBezTo>
                  <a:cubicBezTo>
                    <a:pt x="544" y="648"/>
                    <a:pt x="488" y="768"/>
                    <a:pt x="448" y="768"/>
                  </a:cubicBezTo>
                  <a:cubicBezTo>
                    <a:pt x="408" y="768"/>
                    <a:pt x="472" y="616"/>
                    <a:pt x="400" y="624"/>
                  </a:cubicBezTo>
                  <a:cubicBezTo>
                    <a:pt x="328" y="632"/>
                    <a:pt x="32" y="832"/>
                    <a:pt x="16" y="816"/>
                  </a:cubicBezTo>
                  <a:cubicBezTo>
                    <a:pt x="0" y="800"/>
                    <a:pt x="328" y="624"/>
                    <a:pt x="352" y="528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17" name="Group 16"/>
            <p:cNvGrpSpPr/>
            <p:nvPr/>
          </p:nvGrpSpPr>
          <p:grpSpPr>
            <a:xfrm rot="13441863">
              <a:off x="2019920" y="2283390"/>
              <a:ext cx="595948" cy="295517"/>
              <a:chOff x="3645350" y="2371864"/>
              <a:chExt cx="595948" cy="295517"/>
            </a:xfrm>
            <a:grpFill/>
          </p:grpSpPr>
          <p:grpSp>
            <p:nvGrpSpPr>
              <p:cNvPr id="14" name="Group 13"/>
              <p:cNvGrpSpPr/>
              <p:nvPr/>
            </p:nvGrpSpPr>
            <p:grpSpPr>
              <a:xfrm>
                <a:off x="3714101" y="2496807"/>
                <a:ext cx="527197" cy="82032"/>
                <a:chOff x="3714101" y="2496807"/>
                <a:chExt cx="527197" cy="82032"/>
              </a:xfrm>
              <a:grpFill/>
            </p:grpSpPr>
            <p:cxnSp>
              <p:nvCxnSpPr>
                <p:cNvPr id="42" name="Straight Connector 41"/>
                <p:cNvCxnSpPr/>
                <p:nvPr/>
              </p:nvCxnSpPr>
              <p:spPr>
                <a:xfrm rot="5400000" flipV="1">
                  <a:off x="3977699" y="2233209"/>
                  <a:ext cx="1" cy="527197"/>
                </a:xfrm>
                <a:prstGeom prst="line">
                  <a:avLst/>
                </a:prstGeom>
                <a:grpFill/>
                <a:ln w="508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rot="5400000" flipV="1">
                  <a:off x="3901902" y="2415472"/>
                  <a:ext cx="0" cy="326733"/>
                </a:xfrm>
                <a:prstGeom prst="line">
                  <a:avLst/>
                </a:prstGeom>
                <a:grpFill/>
                <a:ln w="508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4" name="Freeform 43"/>
              <p:cNvSpPr/>
              <p:nvPr/>
            </p:nvSpPr>
            <p:spPr>
              <a:xfrm>
                <a:off x="3645350" y="2371864"/>
                <a:ext cx="102267" cy="295517"/>
              </a:xfrm>
              <a:custGeom>
                <a:avLst/>
                <a:gdLst>
                  <a:gd name="connsiteX0" fmla="*/ 185408 w 185408"/>
                  <a:gd name="connsiteY0" fmla="*/ 0 h 400314"/>
                  <a:gd name="connsiteX1" fmla="*/ 29496 w 185408"/>
                  <a:gd name="connsiteY1" fmla="*/ 75849 h 400314"/>
                  <a:gd name="connsiteX2" fmla="*/ 96917 w 185408"/>
                  <a:gd name="connsiteY2" fmla="*/ 227547 h 400314"/>
                  <a:gd name="connsiteX3" fmla="*/ 92704 w 185408"/>
                  <a:gd name="connsiteY3" fmla="*/ 341320 h 400314"/>
                  <a:gd name="connsiteX4" fmla="*/ 0 w 185408"/>
                  <a:gd name="connsiteY4" fmla="*/ 400314 h 40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5408" h="400314">
                    <a:moveTo>
                      <a:pt x="185408" y="0"/>
                    </a:moveTo>
                    <a:cubicBezTo>
                      <a:pt x="114826" y="18962"/>
                      <a:pt x="44244" y="37925"/>
                      <a:pt x="29496" y="75849"/>
                    </a:cubicBezTo>
                    <a:cubicBezTo>
                      <a:pt x="14748" y="113773"/>
                      <a:pt x="86382" y="183302"/>
                      <a:pt x="96917" y="227547"/>
                    </a:cubicBezTo>
                    <a:cubicBezTo>
                      <a:pt x="107452" y="271792"/>
                      <a:pt x="108857" y="312526"/>
                      <a:pt x="92704" y="341320"/>
                    </a:cubicBezTo>
                    <a:cubicBezTo>
                      <a:pt x="76551" y="370114"/>
                      <a:pt x="38275" y="385214"/>
                      <a:pt x="0" y="400314"/>
                    </a:cubicBezTo>
                  </a:path>
                </a:pathLst>
              </a:custGeom>
              <a:grp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57" name="Straight Connector 56"/>
          <p:cNvCxnSpPr/>
          <p:nvPr/>
        </p:nvCxnSpPr>
        <p:spPr>
          <a:xfrm flipH="1" flipV="1">
            <a:off x="1263012" y="3200411"/>
            <a:ext cx="180270" cy="25254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860834" y="3013701"/>
            <a:ext cx="14629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200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369933" y="3682401"/>
            <a:ext cx="1098060" cy="0"/>
          </a:xfrm>
          <a:prstGeom prst="straightConnector1">
            <a:avLst/>
          </a:prstGeom>
          <a:ln w="793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 rot="16021341">
            <a:off x="696744" y="3113392"/>
            <a:ext cx="657658" cy="417923"/>
            <a:chOff x="442222" y="1020024"/>
            <a:chExt cx="657658" cy="417923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497810" y="1104829"/>
              <a:ext cx="277530" cy="38870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 flipH="1" flipV="1">
              <a:off x="703424" y="961563"/>
              <a:ext cx="337996" cy="45491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/>
          <p:cNvGrpSpPr/>
          <p:nvPr/>
        </p:nvGrpSpPr>
        <p:grpSpPr>
          <a:xfrm rot="13443138">
            <a:off x="540915" y="3515166"/>
            <a:ext cx="533103" cy="398239"/>
            <a:chOff x="2143624" y="3989723"/>
            <a:chExt cx="838059" cy="584663"/>
          </a:xfrm>
        </p:grpSpPr>
        <p:sp>
          <p:nvSpPr>
            <p:cNvPr id="107" name="Oval 106"/>
            <p:cNvSpPr/>
            <p:nvPr/>
          </p:nvSpPr>
          <p:spPr>
            <a:xfrm>
              <a:off x="2567568" y="4189902"/>
              <a:ext cx="155765" cy="170482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2403242" y="3989723"/>
              <a:ext cx="155765" cy="170482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2774528" y="4260080"/>
              <a:ext cx="155765" cy="170482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2383477" y="4268526"/>
              <a:ext cx="155765" cy="170482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2598733" y="3989723"/>
              <a:ext cx="155765" cy="170482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2559007" y="4403904"/>
              <a:ext cx="155765" cy="170482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2825918" y="4060133"/>
              <a:ext cx="155765" cy="170482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2143624" y="4086464"/>
              <a:ext cx="155765" cy="170482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3" name="Straight Connector 132"/>
          <p:cNvCxnSpPr/>
          <p:nvPr/>
        </p:nvCxnSpPr>
        <p:spPr>
          <a:xfrm flipH="1" flipV="1">
            <a:off x="1315210" y="3165341"/>
            <a:ext cx="180270" cy="25254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/>
          <p:nvPr/>
        </p:nvCxnSpPr>
        <p:spPr>
          <a:xfrm>
            <a:off x="4967732" y="5008691"/>
            <a:ext cx="7906" cy="698843"/>
          </a:xfrm>
          <a:prstGeom prst="straightConnector1">
            <a:avLst/>
          </a:prstGeom>
          <a:ln w="793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Oval 135"/>
          <p:cNvSpPr/>
          <p:nvPr/>
        </p:nvSpPr>
        <p:spPr>
          <a:xfrm>
            <a:off x="4549444" y="5841526"/>
            <a:ext cx="873144" cy="802465"/>
          </a:xfrm>
          <a:prstGeom prst="ellipse">
            <a:avLst/>
          </a:prstGeom>
          <a:pattFill prst="narVert">
            <a:fgClr>
              <a:schemeClr val="tx1"/>
            </a:fgClr>
            <a:bgClr>
              <a:schemeClr val="bg1"/>
            </a:bgClr>
          </a:patt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 b="1" dirty="0">
              <a:solidFill>
                <a:schemeClr val="tx1"/>
              </a:solidFill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5434025" y="5781676"/>
            <a:ext cx="2496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terminally </a:t>
            </a:r>
          </a:p>
          <a:p>
            <a:r>
              <a:rPr lang="en-US" sz="2400" i="1" dirty="0"/>
              <a:t>differentiate, die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099879" y="1954660"/>
            <a:ext cx="12089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Naïve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381070" y="1937967"/>
            <a:ext cx="14262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Effector</a:t>
            </a:r>
          </a:p>
        </p:txBody>
      </p:sp>
      <p:sp>
        <p:nvSpPr>
          <p:cNvPr id="64" name="Oval 63"/>
          <p:cNvSpPr/>
          <p:nvPr/>
        </p:nvSpPr>
        <p:spPr>
          <a:xfrm>
            <a:off x="5357215" y="3263103"/>
            <a:ext cx="873144" cy="802465"/>
          </a:xfrm>
          <a:prstGeom prst="ellipse">
            <a:avLst/>
          </a:prstGeom>
          <a:gradFill flip="none" rotWithShape="1">
            <a:gsLst>
              <a:gs pos="16000">
                <a:srgbClr val="FF8383"/>
              </a:gs>
              <a:gs pos="46000">
                <a:schemeClr val="bg1">
                  <a:lumMod val="85000"/>
                </a:schemeClr>
              </a:gs>
              <a:gs pos="67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</a:rPr>
              <a:t>T</a:t>
            </a:r>
            <a:r>
              <a:rPr lang="en-US" sz="2500" b="1" baseline="-25000" dirty="0" err="1">
                <a:solidFill>
                  <a:schemeClr val="tx1"/>
                </a:solidFill>
              </a:rPr>
              <a:t>eff</a:t>
            </a:r>
            <a:endParaRPr lang="en-US" sz="2500" b="1" baseline="-25000" dirty="0">
              <a:solidFill>
                <a:schemeClr val="tx1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3896325" y="2983286"/>
            <a:ext cx="873144" cy="802465"/>
          </a:xfrm>
          <a:prstGeom prst="ellipse">
            <a:avLst/>
          </a:prstGeom>
          <a:gradFill flip="none" rotWithShape="1">
            <a:gsLst>
              <a:gs pos="16000">
                <a:srgbClr val="FF8383"/>
              </a:gs>
              <a:gs pos="46000">
                <a:schemeClr val="bg1">
                  <a:lumMod val="85000"/>
                </a:schemeClr>
              </a:gs>
              <a:gs pos="67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</a:rPr>
              <a:t>T</a:t>
            </a:r>
            <a:r>
              <a:rPr lang="en-US" sz="2500" b="1" baseline="-25000" dirty="0" err="1">
                <a:solidFill>
                  <a:schemeClr val="tx1"/>
                </a:solidFill>
              </a:rPr>
              <a:t>eff</a:t>
            </a:r>
            <a:endParaRPr lang="en-US" sz="2500" b="1" baseline="-25000" dirty="0">
              <a:solidFill>
                <a:schemeClr val="tx1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4997454" y="2718620"/>
            <a:ext cx="873144" cy="802465"/>
          </a:xfrm>
          <a:prstGeom prst="ellipse">
            <a:avLst/>
          </a:prstGeom>
          <a:gradFill flip="none" rotWithShape="1">
            <a:gsLst>
              <a:gs pos="16000">
                <a:srgbClr val="FF8383"/>
              </a:gs>
              <a:gs pos="46000">
                <a:schemeClr val="bg1">
                  <a:lumMod val="85000"/>
                </a:schemeClr>
              </a:gs>
              <a:gs pos="67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</a:rPr>
              <a:t>T</a:t>
            </a:r>
            <a:r>
              <a:rPr lang="en-US" sz="2500" b="1" baseline="-25000" dirty="0" err="1">
                <a:solidFill>
                  <a:schemeClr val="tx1"/>
                </a:solidFill>
              </a:rPr>
              <a:t>eff</a:t>
            </a:r>
            <a:endParaRPr lang="en-US" sz="2500" b="1" baseline="-25000" dirty="0">
              <a:solidFill>
                <a:schemeClr val="tx1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5127427" y="3823865"/>
            <a:ext cx="873144" cy="802465"/>
          </a:xfrm>
          <a:prstGeom prst="ellipse">
            <a:avLst/>
          </a:prstGeom>
          <a:gradFill flip="none" rotWithShape="1">
            <a:gsLst>
              <a:gs pos="16000">
                <a:srgbClr val="FF8383"/>
              </a:gs>
              <a:gs pos="46000">
                <a:schemeClr val="bg1">
                  <a:lumMod val="85000"/>
                </a:schemeClr>
              </a:gs>
              <a:gs pos="67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</a:rPr>
              <a:t>T</a:t>
            </a:r>
            <a:r>
              <a:rPr lang="en-US" sz="2500" b="1" baseline="-25000" dirty="0" err="1">
                <a:solidFill>
                  <a:schemeClr val="tx1"/>
                </a:solidFill>
              </a:rPr>
              <a:t>eff</a:t>
            </a:r>
            <a:endParaRPr lang="en-US" sz="2500" b="1" baseline="-25000" dirty="0">
              <a:solidFill>
                <a:schemeClr val="tx1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3904212" y="3655458"/>
            <a:ext cx="873144" cy="802465"/>
          </a:xfrm>
          <a:prstGeom prst="ellipse">
            <a:avLst/>
          </a:prstGeom>
          <a:gradFill flip="none" rotWithShape="1">
            <a:gsLst>
              <a:gs pos="16000">
                <a:srgbClr val="FF8383"/>
              </a:gs>
              <a:gs pos="46000">
                <a:schemeClr val="bg1">
                  <a:lumMod val="85000"/>
                </a:schemeClr>
              </a:gs>
              <a:gs pos="67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</a:rPr>
              <a:t>T</a:t>
            </a:r>
            <a:r>
              <a:rPr lang="en-US" sz="2500" b="1" baseline="-25000" dirty="0" err="1">
                <a:solidFill>
                  <a:schemeClr val="tx1"/>
                </a:solidFill>
              </a:rPr>
              <a:t>eff</a:t>
            </a:r>
            <a:endParaRPr lang="en-US" sz="2500" b="1" baseline="-25000" dirty="0">
              <a:solidFill>
                <a:schemeClr val="tx1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4419170" y="4072234"/>
            <a:ext cx="873144" cy="802465"/>
          </a:xfrm>
          <a:prstGeom prst="ellipse">
            <a:avLst/>
          </a:prstGeom>
          <a:gradFill flip="none" rotWithShape="1">
            <a:gsLst>
              <a:gs pos="16000">
                <a:srgbClr val="FF8383"/>
              </a:gs>
              <a:gs pos="46000">
                <a:schemeClr val="bg1">
                  <a:lumMod val="85000"/>
                </a:schemeClr>
              </a:gs>
              <a:gs pos="67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</a:rPr>
              <a:t>T</a:t>
            </a:r>
            <a:r>
              <a:rPr lang="en-US" sz="2500" b="1" baseline="-25000" dirty="0" err="1">
                <a:solidFill>
                  <a:schemeClr val="tx1"/>
                </a:solidFill>
              </a:rPr>
              <a:t>eff</a:t>
            </a:r>
            <a:endParaRPr lang="en-US" sz="2500" b="1" baseline="-25000" dirty="0">
              <a:solidFill>
                <a:schemeClr val="tx1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4473064" y="3465246"/>
            <a:ext cx="873144" cy="802465"/>
          </a:xfrm>
          <a:prstGeom prst="ellipse">
            <a:avLst/>
          </a:prstGeom>
          <a:gradFill flip="none" rotWithShape="1">
            <a:gsLst>
              <a:gs pos="16000">
                <a:srgbClr val="FF8383"/>
              </a:gs>
              <a:gs pos="46000">
                <a:schemeClr val="bg1">
                  <a:lumMod val="85000"/>
                </a:schemeClr>
              </a:gs>
              <a:gs pos="67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</a:rPr>
              <a:t>T</a:t>
            </a:r>
            <a:r>
              <a:rPr lang="en-US" sz="2500" b="1" baseline="-25000" dirty="0" err="1">
                <a:solidFill>
                  <a:schemeClr val="tx1"/>
                </a:solidFill>
              </a:rPr>
              <a:t>eff</a:t>
            </a:r>
            <a:endParaRPr lang="en-US" sz="2500" b="1" baseline="-25000" dirty="0">
              <a:solidFill>
                <a:schemeClr val="tx1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4401161" y="2732618"/>
            <a:ext cx="873144" cy="802465"/>
          </a:xfrm>
          <a:prstGeom prst="ellipse">
            <a:avLst/>
          </a:prstGeom>
          <a:gradFill flip="none" rotWithShape="1">
            <a:gsLst>
              <a:gs pos="16000">
                <a:srgbClr val="FF8383"/>
              </a:gs>
              <a:gs pos="46000">
                <a:schemeClr val="bg1">
                  <a:lumMod val="85000"/>
                </a:schemeClr>
              </a:gs>
              <a:gs pos="67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</a:rPr>
              <a:t>T</a:t>
            </a:r>
            <a:r>
              <a:rPr lang="en-US" sz="2500" b="1" baseline="-25000" dirty="0" err="1">
                <a:solidFill>
                  <a:schemeClr val="tx1"/>
                </a:solidFill>
              </a:rPr>
              <a:t>eff</a:t>
            </a:r>
            <a:endParaRPr lang="en-US" sz="2500" b="1" baseline="-25000" dirty="0">
              <a:solidFill>
                <a:schemeClr val="tx1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4981539" y="3149394"/>
            <a:ext cx="873144" cy="802465"/>
          </a:xfrm>
          <a:prstGeom prst="ellipse">
            <a:avLst/>
          </a:prstGeom>
          <a:gradFill flip="none" rotWithShape="1">
            <a:gsLst>
              <a:gs pos="16000">
                <a:srgbClr val="FF8383"/>
              </a:gs>
              <a:gs pos="46000">
                <a:schemeClr val="bg1">
                  <a:lumMod val="85000"/>
                </a:schemeClr>
              </a:gs>
              <a:gs pos="67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</a:rPr>
              <a:t>T</a:t>
            </a:r>
            <a:r>
              <a:rPr lang="en-US" sz="2500" b="1" baseline="-25000" dirty="0" err="1">
                <a:solidFill>
                  <a:schemeClr val="tx1"/>
                </a:solidFill>
              </a:rPr>
              <a:t>eff</a:t>
            </a:r>
            <a:endParaRPr lang="en-US" sz="2500" b="1" baseline="-25000" dirty="0">
              <a:solidFill>
                <a:schemeClr val="tx1"/>
              </a:solidFill>
            </a:endParaRPr>
          </a:p>
        </p:txBody>
      </p:sp>
      <p:cxnSp>
        <p:nvCxnSpPr>
          <p:cNvPr id="78" name="Straight Connector 77"/>
          <p:cNvCxnSpPr/>
          <p:nvPr/>
        </p:nvCxnSpPr>
        <p:spPr>
          <a:xfrm>
            <a:off x="573577" y="1433564"/>
            <a:ext cx="11055927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640259" y="1954660"/>
            <a:ext cx="11580993" cy="4831337"/>
            <a:chOff x="640259" y="1954660"/>
            <a:chExt cx="11580993" cy="4831337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0259" y="4603036"/>
              <a:ext cx="869950" cy="751417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1379102" y="4807218"/>
              <a:ext cx="249692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i="1" dirty="0"/>
                <a:t>+LCMV-Cl13</a:t>
              </a: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0886" y="5397315"/>
              <a:ext cx="334433" cy="807900"/>
            </a:xfrm>
            <a:prstGeom prst="rect">
              <a:avLst/>
            </a:prstGeom>
          </p:spPr>
        </p:pic>
        <p:sp>
          <p:nvSpPr>
            <p:cNvPr id="77" name="TextBox 76"/>
            <p:cNvSpPr txBox="1"/>
            <p:nvPr/>
          </p:nvSpPr>
          <p:spPr>
            <a:xfrm>
              <a:off x="1379102" y="5528924"/>
              <a:ext cx="24969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i="1" dirty="0"/>
                <a:t>+HIV, HCV, HBV, cancer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942507" y="5585668"/>
              <a:ext cx="1117823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err="1">
                  <a:ea typeface="ＭＳ Ｐゴシック" charset="0"/>
                  <a:cs typeface="Arial"/>
                </a:rPr>
                <a:t>Moskophidis</a:t>
              </a:r>
              <a:r>
                <a:rPr lang="en-US" sz="1200" dirty="0">
                  <a:ea typeface="ＭＳ Ｐゴシック" charset="0"/>
                  <a:cs typeface="Arial"/>
                </a:rPr>
                <a:t>, Lanie and </a:t>
              </a:r>
              <a:r>
                <a:rPr lang="en-US" sz="1200" dirty="0" err="1">
                  <a:ea typeface="ＭＳ Ｐゴシック" charset="0"/>
                  <a:cs typeface="Arial"/>
                </a:rPr>
                <a:t>Zinkernagel</a:t>
              </a:r>
              <a:r>
                <a:rPr lang="en-US" sz="1200" dirty="0">
                  <a:ea typeface="ＭＳ Ｐゴシック" charset="0"/>
                  <a:cs typeface="Arial"/>
                </a:rPr>
                <a:t>, </a:t>
              </a:r>
              <a:r>
                <a:rPr lang="en-US" sz="1200" i="1" dirty="0">
                  <a:ea typeface="ＭＳ Ｐゴシック" charset="0"/>
                  <a:cs typeface="Arial"/>
                </a:rPr>
                <a:t>EJI</a:t>
              </a:r>
              <a:r>
                <a:rPr lang="en-US" sz="1200" dirty="0">
                  <a:ea typeface="ＭＳ Ｐゴシック" charset="0"/>
                  <a:cs typeface="Arial"/>
                </a:rPr>
                <a:t>, 1993.</a:t>
              </a:r>
            </a:p>
            <a:p>
              <a:pPr algn="r"/>
              <a:r>
                <a:rPr lang="en-US" sz="1200" dirty="0">
                  <a:ea typeface="ＭＳ Ｐゴシック" charset="0"/>
                  <a:cs typeface="Arial"/>
                </a:rPr>
                <a:t>Wherry ... Ahmed, </a:t>
              </a:r>
              <a:r>
                <a:rPr lang="en-US" sz="1200" i="1" dirty="0">
                  <a:ea typeface="ＭＳ Ｐゴシック" charset="0"/>
                  <a:cs typeface="Arial"/>
                </a:rPr>
                <a:t>J </a:t>
              </a:r>
              <a:r>
                <a:rPr lang="en-US" sz="1200" i="1" dirty="0" err="1">
                  <a:ea typeface="ＭＳ Ｐゴシック" charset="0"/>
                  <a:cs typeface="Arial"/>
                </a:rPr>
                <a:t>Virol</a:t>
              </a:r>
              <a:r>
                <a:rPr lang="en-US" sz="1200" dirty="0">
                  <a:ea typeface="ＭＳ Ｐゴシック" charset="0"/>
                  <a:cs typeface="Arial"/>
                </a:rPr>
                <a:t>, 2003.</a:t>
              </a:r>
            </a:p>
            <a:p>
              <a:pPr algn="r"/>
              <a:r>
                <a:rPr lang="en-US" sz="1200" dirty="0">
                  <a:ea typeface="ＭＳ Ｐゴシック" charset="0"/>
                  <a:cs typeface="Arial"/>
                </a:rPr>
                <a:t>Wherry … Ahmed, </a:t>
              </a:r>
              <a:r>
                <a:rPr lang="en-US" sz="1200" i="1" dirty="0">
                  <a:ea typeface="ＭＳ Ｐゴシック" charset="0"/>
                  <a:cs typeface="Arial"/>
                </a:rPr>
                <a:t>Immunity</a:t>
              </a:r>
              <a:r>
                <a:rPr lang="en-US" sz="1200" dirty="0">
                  <a:ea typeface="ＭＳ Ｐゴシック" charset="0"/>
                  <a:cs typeface="Arial"/>
                </a:rPr>
                <a:t>, 2007.</a:t>
              </a:r>
            </a:p>
            <a:p>
              <a:pPr algn="r"/>
              <a:r>
                <a:rPr lang="en-US" sz="1200" dirty="0">
                  <a:ea typeface="ＭＳ Ｐゴシック" charset="0"/>
                  <a:cs typeface="Arial"/>
                </a:rPr>
                <a:t>Pauken … Wherry, </a:t>
              </a:r>
              <a:r>
                <a:rPr lang="en-US" sz="1200" i="1" dirty="0">
                  <a:ea typeface="ＭＳ Ｐゴシック" charset="0"/>
                  <a:cs typeface="Arial"/>
                </a:rPr>
                <a:t>Science, </a:t>
              </a:r>
              <a:r>
                <a:rPr lang="en-US" sz="1200" dirty="0">
                  <a:ea typeface="ＭＳ Ｐゴシック" charset="0"/>
                  <a:cs typeface="Arial"/>
                </a:rPr>
                <a:t>2016.</a:t>
              </a:r>
            </a:p>
            <a:p>
              <a:pPr algn="r"/>
              <a:r>
                <a:rPr lang="en-US" sz="1200" dirty="0">
                  <a:ea typeface="ＭＳ Ｐゴシック" charset="0"/>
                  <a:cs typeface="Arial"/>
                </a:rPr>
                <a:t>Sen … </a:t>
              </a:r>
              <a:r>
                <a:rPr lang="en-US" sz="1200" dirty="0" err="1">
                  <a:ea typeface="ＭＳ Ｐゴシック" charset="0"/>
                  <a:cs typeface="Arial"/>
                </a:rPr>
                <a:t>Haining</a:t>
              </a:r>
              <a:r>
                <a:rPr lang="en-US" sz="1200" dirty="0">
                  <a:ea typeface="ＭＳ Ｐゴシック" charset="0"/>
                  <a:cs typeface="Arial"/>
                </a:rPr>
                <a:t>, </a:t>
              </a:r>
              <a:r>
                <a:rPr lang="en-US" sz="1200" i="1" dirty="0">
                  <a:ea typeface="ＭＳ Ｐゴシック" charset="0"/>
                  <a:cs typeface="Arial"/>
                </a:rPr>
                <a:t>Science</a:t>
              </a:r>
              <a:r>
                <a:rPr lang="en-US" sz="1200" dirty="0">
                  <a:ea typeface="ＭＳ Ｐゴシック" charset="0"/>
                  <a:cs typeface="Arial"/>
                </a:rPr>
                <a:t>, 2016.</a:t>
              </a:r>
            </a:p>
            <a:p>
              <a:pPr algn="r"/>
              <a:r>
                <a:rPr lang="en-US" sz="1200" dirty="0">
                  <a:ea typeface="ＭＳ Ｐゴシック" charset="0"/>
                  <a:cs typeface="Arial"/>
                </a:rPr>
                <a:t>Chen … Cui, </a:t>
              </a:r>
              <a:r>
                <a:rPr lang="en-US" sz="1200" i="1" dirty="0">
                  <a:ea typeface="ＭＳ Ｐゴシック" charset="0"/>
                  <a:cs typeface="Arial"/>
                </a:rPr>
                <a:t>Nat Immunol</a:t>
              </a:r>
              <a:r>
                <a:rPr lang="en-US" sz="1200" dirty="0">
                  <a:ea typeface="ＭＳ Ｐゴシック" charset="0"/>
                  <a:cs typeface="Arial"/>
                </a:rPr>
                <a:t>, 2021.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6531625" y="1954660"/>
              <a:ext cx="5689627" cy="2305048"/>
              <a:chOff x="6531625" y="1954660"/>
              <a:chExt cx="5689627" cy="2305048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7930951" y="3257103"/>
                <a:ext cx="884980" cy="815796"/>
              </a:xfrm>
              <a:prstGeom prst="ellipse">
                <a:avLst/>
              </a:prstGeom>
              <a:gradFill flip="none" rotWithShape="1">
                <a:gsLst>
                  <a:gs pos="84000">
                    <a:schemeClr val="accent1">
                      <a:lumMod val="40000"/>
                      <a:lumOff val="60000"/>
                    </a:schemeClr>
                  </a:gs>
                  <a:gs pos="16000">
                    <a:schemeClr val="tx1">
                      <a:lumMod val="50000"/>
                      <a:lumOff val="50000"/>
                    </a:schemeClr>
                  </a:gs>
                  <a:gs pos="46000">
                    <a:schemeClr val="bg1">
                      <a:lumMod val="85000"/>
                    </a:schemeClr>
                  </a:gs>
                  <a:gs pos="84000">
                    <a:schemeClr val="bg1">
                      <a:lumMod val="9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200" b="1" dirty="0">
                    <a:solidFill>
                      <a:schemeClr val="bg1"/>
                    </a:solidFill>
                  </a:rPr>
                  <a:t>T</a:t>
                </a:r>
                <a:r>
                  <a:rPr lang="en-US" sz="2200" b="1" baseline="-25000" dirty="0">
                    <a:solidFill>
                      <a:schemeClr val="bg1"/>
                    </a:solidFill>
                  </a:rPr>
                  <a:t>EX</a:t>
                </a:r>
              </a:p>
            </p:txBody>
          </p:sp>
          <p:cxnSp>
            <p:nvCxnSpPr>
              <p:cNvPr id="121" name="Straight Arrow Connector 120"/>
              <p:cNvCxnSpPr/>
              <p:nvPr/>
            </p:nvCxnSpPr>
            <p:spPr>
              <a:xfrm>
                <a:off x="6531625" y="3655458"/>
                <a:ext cx="1098060" cy="0"/>
              </a:xfrm>
              <a:prstGeom prst="straightConnector1">
                <a:avLst/>
              </a:prstGeom>
              <a:ln w="793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/>
              <p:cNvSpPr txBox="1"/>
              <p:nvPr/>
            </p:nvSpPr>
            <p:spPr>
              <a:xfrm>
                <a:off x="9117197" y="2936269"/>
                <a:ext cx="3104055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• impaired 2° responses</a:t>
                </a:r>
              </a:p>
              <a:p>
                <a:r>
                  <a:rPr lang="en-US" sz="2000" dirty="0"/>
                  <a:t>    - cytokine production</a:t>
                </a:r>
              </a:p>
              <a:p>
                <a:r>
                  <a:rPr lang="en-US" sz="2000" dirty="0"/>
                  <a:t>    - proliferation</a:t>
                </a:r>
              </a:p>
              <a:p>
                <a:r>
                  <a:rPr lang="en-US" sz="2000" dirty="0"/>
                  <a:t>    - epigenetically regulated </a:t>
                </a: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7847546" y="1954660"/>
                <a:ext cx="2129109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>
                    <a:solidFill>
                      <a:schemeClr val="bg1">
                        <a:lumMod val="50000"/>
                      </a:schemeClr>
                    </a:solidFill>
                  </a:rPr>
                  <a:t>Exhausted</a:t>
                </a:r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8232217" y="2861200"/>
                <a:ext cx="884980" cy="815796"/>
              </a:xfrm>
              <a:prstGeom prst="ellipse">
                <a:avLst/>
              </a:prstGeom>
              <a:gradFill flip="none" rotWithShape="1">
                <a:gsLst>
                  <a:gs pos="84000">
                    <a:schemeClr val="accent1">
                      <a:lumMod val="40000"/>
                      <a:lumOff val="60000"/>
                    </a:schemeClr>
                  </a:gs>
                  <a:gs pos="16000">
                    <a:schemeClr val="tx1">
                      <a:lumMod val="50000"/>
                      <a:lumOff val="50000"/>
                    </a:schemeClr>
                  </a:gs>
                  <a:gs pos="46000">
                    <a:schemeClr val="bg1">
                      <a:lumMod val="85000"/>
                    </a:schemeClr>
                  </a:gs>
                  <a:gs pos="84000">
                    <a:schemeClr val="bg1">
                      <a:lumMod val="9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200" b="1" dirty="0">
                    <a:solidFill>
                      <a:schemeClr val="bg1"/>
                    </a:solidFill>
                  </a:rPr>
                  <a:t>T</a:t>
                </a:r>
                <a:r>
                  <a:rPr lang="en-US" sz="2200" b="1" baseline="-25000" dirty="0">
                    <a:solidFill>
                      <a:schemeClr val="bg1"/>
                    </a:solidFill>
                  </a:rPr>
                  <a:t>EX</a:t>
                </a:r>
              </a:p>
            </p:txBody>
          </p:sp>
        </p:grpSp>
        <p:sp>
          <p:nvSpPr>
            <p:cNvPr id="62" name="TextBox 61"/>
            <p:cNvSpPr txBox="1"/>
            <p:nvPr/>
          </p:nvSpPr>
          <p:spPr>
            <a:xfrm>
              <a:off x="6490046" y="2695214"/>
              <a:ext cx="124585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i="1" dirty="0"/>
                <a:t>antigen</a:t>
              </a:r>
            </a:p>
            <a:p>
              <a:pPr algn="ctr"/>
              <a:r>
                <a:rPr lang="en-US" sz="2400" i="1" dirty="0">
                  <a:solidFill>
                    <a:srgbClr val="FF0000"/>
                  </a:solidFill>
                </a:rPr>
                <a:t>persists</a:t>
              </a:r>
            </a:p>
          </p:txBody>
        </p:sp>
      </p:grpSp>
      <p:sp>
        <p:nvSpPr>
          <p:cNvPr id="79" name="Oval 78">
            <a:extLst>
              <a:ext uri="{FF2B5EF4-FFF2-40B4-BE49-F238E27FC236}">
                <a16:creationId xmlns:a16="http://schemas.microsoft.com/office/drawing/2014/main" id="{1896C220-AB64-E14C-A48F-AE38462D78B6}"/>
              </a:ext>
            </a:extLst>
          </p:cNvPr>
          <p:cNvSpPr/>
          <p:nvPr/>
        </p:nvSpPr>
        <p:spPr>
          <a:xfrm>
            <a:off x="8362190" y="3394713"/>
            <a:ext cx="884980" cy="815796"/>
          </a:xfrm>
          <a:prstGeom prst="ellipse">
            <a:avLst/>
          </a:prstGeom>
          <a:gradFill flip="none" rotWithShape="1">
            <a:gsLst>
              <a:gs pos="84000">
                <a:schemeClr val="accent1">
                  <a:lumMod val="40000"/>
                  <a:lumOff val="60000"/>
                </a:schemeClr>
              </a:gs>
              <a:gs pos="16000">
                <a:schemeClr val="accent1">
                  <a:lumMod val="40000"/>
                  <a:lumOff val="60000"/>
                </a:schemeClr>
              </a:gs>
              <a:gs pos="46000">
                <a:schemeClr val="bg1">
                  <a:lumMod val="85000"/>
                </a:schemeClr>
              </a:gs>
              <a:gs pos="84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baseline="-25000" dirty="0">
                <a:solidFill>
                  <a:schemeClr val="tx1"/>
                </a:solidFill>
              </a:rPr>
              <a:t>Stem-like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EBF14D-5054-B4C8-316B-4BD7F6B18AFD}"/>
              </a:ext>
            </a:extLst>
          </p:cNvPr>
          <p:cNvSpPr txBox="1"/>
          <p:nvPr/>
        </p:nvSpPr>
        <p:spPr>
          <a:xfrm>
            <a:off x="8313966" y="4223438"/>
            <a:ext cx="1003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TCF-1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CE62A5-A130-4469-903C-DFE08C7555C4}"/>
              </a:ext>
            </a:extLst>
          </p:cNvPr>
          <p:cNvSpPr txBox="1">
            <a:spLocks/>
          </p:cNvSpPr>
          <p:nvPr/>
        </p:nvSpPr>
        <p:spPr>
          <a:xfrm>
            <a:off x="214314" y="196749"/>
            <a:ext cx="11758612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000090"/>
                </a:solidFill>
                <a:cs typeface="Calibri Light" panose="020F0302020204030204" pitchFamily="34" charset="0"/>
              </a:rPr>
              <a:t>Antigen-specific CD8+ T cells become exhausted in chronic infection (+ cancer)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E99EB22-76B3-F17E-A6A2-395A42BA6580}"/>
              </a:ext>
            </a:extLst>
          </p:cNvPr>
          <p:cNvGrpSpPr/>
          <p:nvPr/>
        </p:nvGrpSpPr>
        <p:grpSpPr>
          <a:xfrm>
            <a:off x="9028487" y="4485048"/>
            <a:ext cx="2387095" cy="1035982"/>
            <a:chOff x="9028487" y="4485048"/>
            <a:chExt cx="2387095" cy="1035982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676EC98-8753-EB9C-C884-5C0C3ABADEEC}"/>
                </a:ext>
              </a:extLst>
            </p:cNvPr>
            <p:cNvCxnSpPr>
              <a:cxnSpLocks/>
            </p:cNvCxnSpPr>
            <p:nvPr/>
          </p:nvCxnSpPr>
          <p:spPr>
            <a:xfrm>
              <a:off x="9028487" y="4667613"/>
              <a:ext cx="785305" cy="38190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B568A8-4AB0-7E91-C995-16059D353203}"/>
                </a:ext>
              </a:extLst>
            </p:cNvPr>
            <p:cNvSpPr txBox="1"/>
            <p:nvPr/>
          </p:nvSpPr>
          <p:spPr>
            <a:xfrm>
              <a:off x="9317895" y="4485048"/>
              <a:ext cx="7793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ymbol" pitchFamily="2" charset="2"/>
                </a:rPr>
                <a:t>a</a:t>
              </a:r>
              <a:r>
                <a:rPr lang="en-US" dirty="0"/>
                <a:t>PD-1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922648E-FD96-24A3-28A7-46695BCDE45A}"/>
                </a:ext>
              </a:extLst>
            </p:cNvPr>
            <p:cNvSpPr txBox="1"/>
            <p:nvPr/>
          </p:nvSpPr>
          <p:spPr>
            <a:xfrm>
              <a:off x="9922866" y="4874699"/>
              <a:ext cx="1492716" cy="64633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Proliferate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Clear cancer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752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D7BA3A9-EEC3-D131-37E9-97A27F3D1C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194"/>
          <a:stretch/>
        </p:blipFill>
        <p:spPr>
          <a:xfrm>
            <a:off x="6394023" y="2105680"/>
            <a:ext cx="5749524" cy="375700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7599A8AC-63C7-40FD-1F28-5C1997FC7A81}"/>
              </a:ext>
            </a:extLst>
          </p:cNvPr>
          <p:cNvSpPr txBox="1">
            <a:spLocks/>
          </p:cNvSpPr>
          <p:nvPr/>
        </p:nvSpPr>
        <p:spPr>
          <a:xfrm>
            <a:off x="219624" y="130685"/>
            <a:ext cx="11752752" cy="1412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90"/>
                </a:solidFill>
                <a:latin typeface="Helvetica"/>
              </a:rPr>
              <a:t>HIV-specific CD8+ T cells: No clear “vaccinal” effect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DFBC0D-305F-3E56-A20F-8411A143BA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857"/>
          <a:stretch/>
        </p:blipFill>
        <p:spPr>
          <a:xfrm>
            <a:off x="353954" y="1968480"/>
            <a:ext cx="5742046" cy="3894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171CE0C-833A-C749-5E26-8984850E56AB}"/>
              </a:ext>
            </a:extLst>
          </p:cNvPr>
          <p:cNvSpPr txBox="1"/>
          <p:nvPr/>
        </p:nvSpPr>
        <p:spPr>
          <a:xfrm>
            <a:off x="1450628" y="1542714"/>
            <a:ext cx="1592231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CE-specific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500" b="1" dirty="0">
              <a:solidFill>
                <a:prstClr val="black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500" b="1" dirty="0">
              <a:solidFill>
                <a:prstClr val="black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B73789-DE24-4AAF-C1DC-28AE9AF90019}"/>
              </a:ext>
            </a:extLst>
          </p:cNvPr>
          <p:cNvSpPr txBox="1"/>
          <p:nvPr/>
        </p:nvSpPr>
        <p:spPr>
          <a:xfrm>
            <a:off x="7527309" y="1542714"/>
            <a:ext cx="346473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Total (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Gag+Pol+Nef+Env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997DAF7-20CD-FC3C-5E3B-581E36A3EE37}"/>
              </a:ext>
            </a:extLst>
          </p:cNvPr>
          <p:cNvSpPr/>
          <p:nvPr/>
        </p:nvSpPr>
        <p:spPr>
          <a:xfrm>
            <a:off x="10256460" y="2088836"/>
            <a:ext cx="1555460" cy="3894200"/>
          </a:xfrm>
          <a:prstGeom prst="rect">
            <a:avLst/>
          </a:prstGeom>
          <a:solidFill>
            <a:srgbClr val="FF86E8">
              <a:alpha val="1182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F3B3EDE-8F75-4F16-DB7E-0E07EFC1950D}"/>
              </a:ext>
            </a:extLst>
          </p:cNvPr>
          <p:cNvSpPr/>
          <p:nvPr/>
        </p:nvSpPr>
        <p:spPr>
          <a:xfrm>
            <a:off x="8963236" y="2088836"/>
            <a:ext cx="1293224" cy="3894200"/>
          </a:xfrm>
          <a:prstGeom prst="rect">
            <a:avLst/>
          </a:prstGeom>
          <a:solidFill>
            <a:srgbClr val="F4EE22">
              <a:alpha val="23922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2293FAE-7C27-1E30-353A-2C862FDEB836}"/>
              </a:ext>
            </a:extLst>
          </p:cNvPr>
          <p:cNvSpPr/>
          <p:nvPr/>
        </p:nvSpPr>
        <p:spPr>
          <a:xfrm>
            <a:off x="4232128" y="2088836"/>
            <a:ext cx="1555460" cy="3894200"/>
          </a:xfrm>
          <a:prstGeom prst="rect">
            <a:avLst/>
          </a:prstGeom>
          <a:solidFill>
            <a:srgbClr val="FF86E8">
              <a:alpha val="1182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3A14FD1-FFAF-D7DE-B08F-02A0BC3B4E74}"/>
              </a:ext>
            </a:extLst>
          </p:cNvPr>
          <p:cNvSpPr/>
          <p:nvPr/>
        </p:nvSpPr>
        <p:spPr>
          <a:xfrm>
            <a:off x="2938904" y="2088836"/>
            <a:ext cx="1293224" cy="3894200"/>
          </a:xfrm>
          <a:prstGeom prst="rect">
            <a:avLst/>
          </a:prstGeom>
          <a:solidFill>
            <a:srgbClr val="F4EE22">
              <a:alpha val="23922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0B1F11B-E3A3-8F98-E2A2-D1B45EE2CB9D}"/>
              </a:ext>
            </a:extLst>
          </p:cNvPr>
          <p:cNvSpPr/>
          <p:nvPr/>
        </p:nvSpPr>
        <p:spPr>
          <a:xfrm>
            <a:off x="4263660" y="1968480"/>
            <a:ext cx="2161895" cy="4511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E215D7-7DC6-607C-6416-A328B67A458A}"/>
              </a:ext>
            </a:extLst>
          </p:cNvPr>
          <p:cNvSpPr/>
          <p:nvPr/>
        </p:nvSpPr>
        <p:spPr>
          <a:xfrm>
            <a:off x="10263909" y="1968480"/>
            <a:ext cx="1708467" cy="4511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A93A1DB-343A-9195-C1AE-654C6A04CFDC}"/>
              </a:ext>
            </a:extLst>
          </p:cNvPr>
          <p:cNvCxnSpPr/>
          <p:nvPr/>
        </p:nvCxnSpPr>
        <p:spPr>
          <a:xfrm flipH="1">
            <a:off x="3957145" y="2979683"/>
            <a:ext cx="1324303" cy="963688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0741FD7-C438-EA8F-831D-4E5D99446024}"/>
              </a:ext>
            </a:extLst>
          </p:cNvPr>
          <p:cNvCxnSpPr/>
          <p:nvPr/>
        </p:nvCxnSpPr>
        <p:spPr>
          <a:xfrm flipH="1">
            <a:off x="9905694" y="1963690"/>
            <a:ext cx="1324303" cy="963688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D5F612E-EA94-3CC4-27D8-568C45773A8C}"/>
              </a:ext>
            </a:extLst>
          </p:cNvPr>
          <p:cNvSpPr txBox="1"/>
          <p:nvPr/>
        </p:nvSpPr>
        <p:spPr>
          <a:xfrm>
            <a:off x="113906" y="610339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“vaccinal” timepoint: 3-7 weeks post-</a:t>
            </a:r>
            <a:r>
              <a:rPr lang="en-US" dirty="0" err="1"/>
              <a:t>bNAb</a:t>
            </a:r>
            <a:r>
              <a:rPr lang="en-US" dirty="0"/>
              <a:t> dose (VL UD)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CA93CC-2B5C-DF6B-4968-7A6EE29831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84331"/>
            <a:ext cx="146583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796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D7BA3A9-EEC3-D131-37E9-97A27F3D1C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194"/>
          <a:stretch/>
        </p:blipFill>
        <p:spPr>
          <a:xfrm>
            <a:off x="6394023" y="2105680"/>
            <a:ext cx="5749524" cy="375700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7599A8AC-63C7-40FD-1F28-5C1997FC7A81}"/>
              </a:ext>
            </a:extLst>
          </p:cNvPr>
          <p:cNvSpPr txBox="1">
            <a:spLocks/>
          </p:cNvSpPr>
          <p:nvPr/>
        </p:nvSpPr>
        <p:spPr>
          <a:xfrm>
            <a:off x="219624" y="130685"/>
            <a:ext cx="11752752" cy="1412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000090"/>
                </a:solidFill>
                <a:latin typeface="Helvetica"/>
              </a:rPr>
              <a:t>HIV-specific CD8+ T cells: total (not CE) responses expand with rebound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DFBC0D-305F-3E56-A20F-8411A143BA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857"/>
          <a:stretch/>
        </p:blipFill>
        <p:spPr>
          <a:xfrm>
            <a:off x="353954" y="1968480"/>
            <a:ext cx="5742046" cy="3894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171CE0C-833A-C749-5E26-8984850E56AB}"/>
              </a:ext>
            </a:extLst>
          </p:cNvPr>
          <p:cNvSpPr txBox="1"/>
          <p:nvPr/>
        </p:nvSpPr>
        <p:spPr>
          <a:xfrm>
            <a:off x="1450628" y="1542714"/>
            <a:ext cx="1592231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CE-specific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500" b="1" dirty="0">
              <a:solidFill>
                <a:prstClr val="black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500" b="1" dirty="0">
              <a:solidFill>
                <a:prstClr val="black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B73789-DE24-4AAF-C1DC-28AE9AF90019}"/>
              </a:ext>
            </a:extLst>
          </p:cNvPr>
          <p:cNvSpPr txBox="1"/>
          <p:nvPr/>
        </p:nvSpPr>
        <p:spPr>
          <a:xfrm>
            <a:off x="7527309" y="1542714"/>
            <a:ext cx="346473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Total (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Gag+Pol+Nef+Env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997DAF7-20CD-FC3C-5E3B-581E36A3EE37}"/>
              </a:ext>
            </a:extLst>
          </p:cNvPr>
          <p:cNvSpPr/>
          <p:nvPr/>
        </p:nvSpPr>
        <p:spPr>
          <a:xfrm>
            <a:off x="10256460" y="2088836"/>
            <a:ext cx="1715916" cy="3894200"/>
          </a:xfrm>
          <a:prstGeom prst="rect">
            <a:avLst/>
          </a:prstGeom>
          <a:solidFill>
            <a:srgbClr val="FF86E8">
              <a:alpha val="1182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2293FAE-7C27-1E30-353A-2C862FDEB836}"/>
              </a:ext>
            </a:extLst>
          </p:cNvPr>
          <p:cNvSpPr/>
          <p:nvPr/>
        </p:nvSpPr>
        <p:spPr>
          <a:xfrm>
            <a:off x="4232128" y="2088836"/>
            <a:ext cx="1715916" cy="3894200"/>
          </a:xfrm>
          <a:prstGeom prst="rect">
            <a:avLst/>
          </a:prstGeom>
          <a:solidFill>
            <a:srgbClr val="FF86E8">
              <a:alpha val="1182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4FD636-A83B-9A5E-FC0B-8434F8C11CB5}"/>
              </a:ext>
            </a:extLst>
          </p:cNvPr>
          <p:cNvSpPr txBox="1"/>
          <p:nvPr/>
        </p:nvSpPr>
        <p:spPr>
          <a:xfrm>
            <a:off x="5512060" y="6288446"/>
            <a:ext cx="66209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00090"/>
                </a:solidFill>
                <a:latin typeface="Helvetica"/>
              </a:rPr>
              <a:t>(not shown: HIV-specific CD4+ T cells do not expand much)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0A86F6-0A0A-08BF-83D9-ACBA2C52B2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84331"/>
            <a:ext cx="146583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7078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94F180-5CBB-A2E3-AF6D-8A7B7186DF81}"/>
              </a:ext>
            </a:extLst>
          </p:cNvPr>
          <p:cNvSpPr txBox="1"/>
          <p:nvPr/>
        </p:nvSpPr>
        <p:spPr>
          <a:xfrm>
            <a:off x="5996374" y="6351945"/>
            <a:ext cx="61022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latin typeface="Arial" charset="0"/>
                <a:ea typeface="Arial" charset="0"/>
                <a:cs typeface="Arial" charset="0"/>
              </a:rPr>
              <a:t>McCarthy … Spitzer*, Rutishauser*, </a:t>
            </a:r>
            <a:r>
              <a:rPr lang="en-US" sz="1600" i="1" dirty="0">
                <a:latin typeface="Arial" charset="0"/>
                <a:ea typeface="Arial" charset="0"/>
                <a:cs typeface="Arial" charset="0"/>
              </a:rPr>
              <a:t>Cell Reports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2022.</a:t>
            </a: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AB416-63F6-DB14-F789-2BF3CA91D6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77" b="21111"/>
          <a:stretch/>
        </p:blipFill>
        <p:spPr>
          <a:xfrm>
            <a:off x="5334000" y="465110"/>
            <a:ext cx="6858000" cy="4876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04D3D7-BDFB-88DA-4673-989C28216A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571"/>
          <a:stretch/>
        </p:blipFill>
        <p:spPr>
          <a:xfrm>
            <a:off x="5334000" y="4907083"/>
            <a:ext cx="6858000" cy="12638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CFA8ED-DDEB-FD81-0096-B072B90687D4}"/>
              </a:ext>
            </a:extLst>
          </p:cNvPr>
          <p:cNvSpPr txBox="1"/>
          <p:nvPr/>
        </p:nvSpPr>
        <p:spPr>
          <a:xfrm>
            <a:off x="396847" y="190064"/>
            <a:ext cx="477493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In the context of acute ZIKV infection, we have found that </a:t>
            </a:r>
            <a:r>
              <a:rPr lang="en-US" sz="2200" b="1" dirty="0" err="1">
                <a:solidFill>
                  <a:schemeClr val="accent1"/>
                </a:solidFill>
              </a:rPr>
              <a:t>CyTOF</a:t>
            </a:r>
            <a:r>
              <a:rPr lang="en-US" sz="220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Is a useful tool to profile/</a:t>
            </a:r>
            <a:r>
              <a:rPr lang="en-US" sz="2200" b="1" u="sng" dirty="0"/>
              <a:t>categorize cellular immune signatures</a:t>
            </a:r>
            <a:r>
              <a:rPr lang="en-US" sz="2200" b="1" dirty="0"/>
              <a:t> </a:t>
            </a:r>
            <a:r>
              <a:rPr lang="en-US" sz="2200" dirty="0"/>
              <a:t>and correlations between immune features occurring uniquely during acute infection</a:t>
            </a:r>
          </a:p>
          <a:p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Can be used to identify </a:t>
            </a:r>
            <a:r>
              <a:rPr lang="en-US" sz="2200" b="1" u="sng" dirty="0"/>
              <a:t>changes</a:t>
            </a:r>
            <a:r>
              <a:rPr lang="en-US" sz="2200" dirty="0"/>
              <a:t> in low-abundance cellular features over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Can identify </a:t>
            </a:r>
            <a:r>
              <a:rPr lang="en-US" sz="2200" b="1" u="sng" dirty="0"/>
              <a:t>meaningful correlations</a:t>
            </a:r>
            <a:r>
              <a:rPr lang="en-US" sz="2200" b="1" dirty="0"/>
              <a:t> </a:t>
            </a:r>
            <a:r>
              <a:rPr lang="en-US" sz="2200" dirty="0"/>
              <a:t>between broad/systems-wide cellular immune features and qualities of antigen-specific adaptive immune responses </a:t>
            </a:r>
          </a:p>
        </p:txBody>
      </p:sp>
      <p:pic>
        <p:nvPicPr>
          <p:cNvPr id="2" name="Picture 16" descr="Matthew Spitzer | Gladstone Institutes">
            <a:extLst>
              <a:ext uri="{FF2B5EF4-FFF2-40B4-BE49-F238E27FC236}">
                <a16:creationId xmlns:a16="http://schemas.microsoft.com/office/drawing/2014/main" id="{3B689D18-B523-9F42-1B55-449F4C284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513" y="6090546"/>
            <a:ext cx="596155" cy="67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eople | Spitzer Lab">
            <a:extLst>
              <a:ext uri="{FF2B5EF4-FFF2-40B4-BE49-F238E27FC236}">
                <a16:creationId xmlns:a16="http://schemas.microsoft.com/office/drawing/2014/main" id="{98219105-8051-DC4B-D79D-479119EFF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218" y="6090545"/>
            <a:ext cx="506169" cy="67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79111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1A509BB-C2EC-A047-A94C-8D3121C8333F}"/>
              </a:ext>
            </a:extLst>
          </p:cNvPr>
          <p:cNvGrpSpPr/>
          <p:nvPr/>
        </p:nvGrpSpPr>
        <p:grpSpPr>
          <a:xfrm>
            <a:off x="101544" y="2149433"/>
            <a:ext cx="11990393" cy="4343440"/>
            <a:chOff x="450009" y="2464348"/>
            <a:chExt cx="12455798" cy="4294285"/>
          </a:xfrm>
        </p:grpSpPr>
        <p:pic>
          <p:nvPicPr>
            <p:cNvPr id="6" name="Picture 5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26790EEC-DB81-A649-B3C4-F3FFF59674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30" t="9138" r="1347" b="840"/>
            <a:stretch/>
          </p:blipFill>
          <p:spPr>
            <a:xfrm>
              <a:off x="450009" y="2464348"/>
              <a:ext cx="5809133" cy="4294285"/>
            </a:xfrm>
            <a:prstGeom prst="rect">
              <a:avLst/>
            </a:prstGeom>
          </p:spPr>
        </p:pic>
        <p:pic>
          <p:nvPicPr>
            <p:cNvPr id="7" name="Picture 6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4AB00FC8-77BB-A149-8610-89F1892E48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849" t="9966" r="608" b="2498"/>
            <a:stretch/>
          </p:blipFill>
          <p:spPr>
            <a:xfrm>
              <a:off x="6591348" y="2464348"/>
              <a:ext cx="6314459" cy="3983621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14DF1D6-2A7D-41AB-DC8F-7BC9BA2E4BB0}"/>
              </a:ext>
            </a:extLst>
          </p:cNvPr>
          <p:cNvSpPr txBox="1"/>
          <p:nvPr/>
        </p:nvSpPr>
        <p:spPr>
          <a:xfrm>
            <a:off x="617637" y="1601025"/>
            <a:ext cx="4862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Panel 1: Innate and B cell phenotypes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CD8174-FE3D-2ECB-628D-B69ED62CB888}"/>
              </a:ext>
            </a:extLst>
          </p:cNvPr>
          <p:cNvSpPr txBox="1"/>
          <p:nvPr/>
        </p:nvSpPr>
        <p:spPr>
          <a:xfrm>
            <a:off x="6660196" y="1586176"/>
            <a:ext cx="5094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Panel 2: CD4, CD8, </a:t>
            </a:r>
            <a:r>
              <a:rPr lang="en-US" sz="2400" dirty="0" err="1">
                <a:latin typeface="Symbol" pitchFamily="2" charset="2"/>
              </a:rPr>
              <a:t>gd</a:t>
            </a:r>
            <a:r>
              <a:rPr lang="en-US" sz="2400" dirty="0"/>
              <a:t> T cell phenotypes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7CA2672-D299-1BC2-9E82-4FCEACF0E318}"/>
              </a:ext>
            </a:extLst>
          </p:cNvPr>
          <p:cNvSpPr txBox="1">
            <a:spLocks/>
          </p:cNvSpPr>
          <p:nvPr/>
        </p:nvSpPr>
        <p:spPr>
          <a:xfrm>
            <a:off x="565552" y="315875"/>
            <a:ext cx="12068741" cy="10375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amfAR trial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CyTOF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: 2 Panels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8061B4-CEA6-82DF-4D32-6B44BECBE7C4}"/>
              </a:ext>
            </a:extLst>
          </p:cNvPr>
          <p:cNvSpPr txBox="1"/>
          <p:nvPr/>
        </p:nvSpPr>
        <p:spPr>
          <a:xfrm>
            <a:off x="10104258" y="1227197"/>
            <a:ext cx="2058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 dirty="0"/>
              <a:t>Demi Sandel, Lily </a:t>
            </a:r>
            <a:r>
              <a:rPr lang="en-US" sz="1400" i="1" dirty="0" err="1"/>
              <a:t>Zemelko</a:t>
            </a:r>
            <a:endParaRPr lang="en-US" sz="1400" i="1" dirty="0"/>
          </a:p>
        </p:txBody>
      </p:sp>
      <p:pic>
        <p:nvPicPr>
          <p:cNvPr id="5" name="Picture 4" descr="A person in a blue shirt&#10;&#10;Description automatically generated with medium confidence">
            <a:extLst>
              <a:ext uri="{FF2B5EF4-FFF2-40B4-BE49-F238E27FC236}">
                <a16:creationId xmlns:a16="http://schemas.microsoft.com/office/drawing/2014/main" id="{324A89BB-60A7-0E52-6E66-3BB32C91CE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9122" y="117424"/>
            <a:ext cx="692725" cy="103908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AF243B8-F3B5-743A-587D-1D5166D5FE9F}"/>
              </a:ext>
            </a:extLst>
          </p:cNvPr>
          <p:cNvCxnSpPr/>
          <p:nvPr/>
        </p:nvCxnSpPr>
        <p:spPr>
          <a:xfrm>
            <a:off x="5924927" y="1409296"/>
            <a:ext cx="0" cy="53704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erson sitting in a chair in a lab&#10;&#10;Description automatically generated with low confidence">
            <a:extLst>
              <a:ext uri="{FF2B5EF4-FFF2-40B4-BE49-F238E27FC236}">
                <a16:creationId xmlns:a16="http://schemas.microsoft.com/office/drawing/2014/main" id="{BB66C4BF-7641-18A4-335C-9AD0C1C727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639" t="31876" r="22992" b="22728"/>
          <a:stretch/>
        </p:blipFill>
        <p:spPr>
          <a:xfrm>
            <a:off x="11125106" y="132922"/>
            <a:ext cx="943635" cy="10505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8ED528-1349-CB2F-6A28-E1DFEE8AE4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84331"/>
            <a:ext cx="146583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845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6D7F90-BFFC-934E-AD55-944BAF7C9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94" y="1645634"/>
            <a:ext cx="105156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Acute infection</a:t>
            </a:r>
          </a:p>
          <a:p>
            <a:pPr lvl="1"/>
            <a:r>
              <a:rPr lang="en-US" dirty="0"/>
              <a:t>↓ viral load set point</a:t>
            </a:r>
          </a:p>
          <a:p>
            <a:r>
              <a:rPr lang="en-US" b="1" dirty="0"/>
              <a:t>After ART discontinuation</a:t>
            </a:r>
          </a:p>
          <a:p>
            <a:pPr lvl="1"/>
            <a:r>
              <a:rPr lang="en-US" dirty="0"/>
              <a:t>↓ viral load set point</a:t>
            </a:r>
          </a:p>
          <a:p>
            <a:pPr lvl="1"/>
            <a:r>
              <a:rPr lang="en-US" dirty="0"/>
              <a:t>Timing of CD8+ T cell response is important (? too late)</a:t>
            </a:r>
            <a:endParaRPr lang="en-US" b="1" dirty="0"/>
          </a:p>
          <a:p>
            <a:r>
              <a:rPr lang="en-US" b="1" dirty="0"/>
              <a:t>Spontaneous (elite) controllers (&lt;1%)</a:t>
            </a:r>
          </a:p>
          <a:p>
            <a:pPr lvl="1"/>
            <a:r>
              <a:rPr lang="en-US" dirty="0"/>
              <a:t>HLA associations</a:t>
            </a:r>
          </a:p>
          <a:p>
            <a:pPr lvl="1"/>
            <a:r>
              <a:rPr lang="en-US" dirty="0"/>
              <a:t>Highly functional CD8+ T cells in ECs</a:t>
            </a:r>
          </a:p>
          <a:p>
            <a:pPr lvl="1"/>
            <a:r>
              <a:rPr lang="en-US" dirty="0"/>
              <a:t>CD8+ T cell depletion in controller macaques</a:t>
            </a:r>
          </a:p>
          <a:p>
            <a:r>
              <a:rPr lang="en-US" b="1" dirty="0"/>
              <a:t>After intervention</a:t>
            </a:r>
          </a:p>
          <a:p>
            <a:pPr lvl="1"/>
            <a:r>
              <a:rPr lang="en-US" dirty="0"/>
              <a:t>Prevention: </a:t>
            </a:r>
            <a:r>
              <a:rPr lang="en-US" dirty="0" err="1"/>
              <a:t>RhCMV</a:t>
            </a:r>
            <a:r>
              <a:rPr lang="en-US" dirty="0"/>
              <a:t>-vectored vaccine (HLA-E restricted) </a:t>
            </a:r>
          </a:p>
          <a:p>
            <a:pPr lvl="1"/>
            <a:r>
              <a:rPr lang="en-US" dirty="0"/>
              <a:t>Therapeutic: CD8+ T cell-mediated control of SHIV after early </a:t>
            </a:r>
            <a:r>
              <a:rPr lang="en-US" dirty="0" err="1"/>
              <a:t>bNAb</a:t>
            </a:r>
            <a:r>
              <a:rPr lang="en-US" dirty="0"/>
              <a:t> treatment</a:t>
            </a:r>
          </a:p>
          <a:p>
            <a:pPr lvl="1"/>
            <a:r>
              <a:rPr lang="en-US" dirty="0"/>
              <a:t>Therapeutic: T cell magnitude after vaccination correlates with prolonged time off ART in AELIX-002 therapeutic vaccine trial (~40% of participants with enhanced control)</a:t>
            </a:r>
          </a:p>
          <a:p>
            <a:pPr lvl="1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6249DE3-5BEF-FF47-B0D1-E51FCA715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4" y="196749"/>
            <a:ext cx="11758612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000090"/>
                </a:solidFill>
                <a:cs typeface="Calibri Light" panose="020F0302020204030204" pitchFamily="34" charset="0"/>
              </a:rPr>
              <a:t>Evidence for CD8+ T cell-mediated control of HIV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4CACC40-693E-C248-94B1-9DD031B297FE}"/>
              </a:ext>
            </a:extLst>
          </p:cNvPr>
          <p:cNvCxnSpPr>
            <a:cxnSpLocks/>
          </p:cNvCxnSpPr>
          <p:nvPr/>
        </p:nvCxnSpPr>
        <p:spPr>
          <a:xfrm>
            <a:off x="414338" y="1433564"/>
            <a:ext cx="11415712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FDA2872-8679-E84B-B7FE-9ED591934F83}"/>
              </a:ext>
            </a:extLst>
          </p:cNvPr>
          <p:cNvSpPr txBox="1"/>
          <p:nvPr/>
        </p:nvSpPr>
        <p:spPr>
          <a:xfrm>
            <a:off x="259358" y="6400412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3A5FAA-72CA-0C40-B4B9-794595FAEB48}"/>
              </a:ext>
            </a:extLst>
          </p:cNvPr>
          <p:cNvSpPr txBox="1"/>
          <p:nvPr/>
        </p:nvSpPr>
        <p:spPr>
          <a:xfrm>
            <a:off x="35330" y="6085719"/>
            <a:ext cx="12116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Borrow et al., </a:t>
            </a:r>
            <a:r>
              <a:rPr lang="en-US" sz="1200" i="1" dirty="0"/>
              <a:t>Nat Med</a:t>
            </a:r>
            <a:r>
              <a:rPr lang="en-US" sz="1200" dirty="0"/>
              <a:t>, 1997. </a:t>
            </a:r>
            <a:r>
              <a:rPr lang="en-US" sz="1200" dirty="0" err="1"/>
              <a:t>Jin</a:t>
            </a:r>
            <a:r>
              <a:rPr lang="en-US" sz="1200" dirty="0"/>
              <a:t> et al., </a:t>
            </a:r>
            <a:r>
              <a:rPr lang="en-US" sz="1200" i="1" dirty="0"/>
              <a:t>JEM</a:t>
            </a:r>
            <a:r>
              <a:rPr lang="en-US" sz="1200" dirty="0"/>
              <a:t>, 1999. Cao et al., </a:t>
            </a:r>
            <a:r>
              <a:rPr lang="en-US" sz="1200" i="1" dirty="0"/>
              <a:t>J Immunol</a:t>
            </a:r>
            <a:r>
              <a:rPr lang="en-US" sz="1200" dirty="0"/>
              <a:t>, 2003. </a:t>
            </a:r>
            <a:r>
              <a:rPr lang="en-US" sz="1200" dirty="0" err="1"/>
              <a:t>Fellay</a:t>
            </a:r>
            <a:r>
              <a:rPr lang="en-US" sz="1200" dirty="0"/>
              <a:t> et al., </a:t>
            </a:r>
            <a:r>
              <a:rPr lang="en-US" sz="1200" i="1" dirty="0"/>
              <a:t>Science</a:t>
            </a:r>
            <a:r>
              <a:rPr lang="en-US" sz="1200" dirty="0"/>
              <a:t>, 2007. </a:t>
            </a:r>
            <a:r>
              <a:rPr lang="en-US" sz="1200" dirty="0" err="1"/>
              <a:t>Migueles</a:t>
            </a:r>
            <a:r>
              <a:rPr lang="en-US" sz="1200" dirty="0"/>
              <a:t> et al., </a:t>
            </a:r>
            <a:r>
              <a:rPr lang="en-US" sz="1200" i="1" dirty="0"/>
              <a:t>Immunity</a:t>
            </a:r>
            <a:r>
              <a:rPr lang="en-US" sz="1200" dirty="0"/>
              <a:t>, 2008. International HIV Controllers Study, </a:t>
            </a:r>
            <a:r>
              <a:rPr lang="en-US" sz="1200" i="1" dirty="0"/>
              <a:t>Science</a:t>
            </a:r>
            <a:r>
              <a:rPr lang="en-US" sz="1200" dirty="0"/>
              <a:t>, 2010. Hansen et al., </a:t>
            </a:r>
            <a:r>
              <a:rPr lang="en-US" sz="1200" i="1" dirty="0"/>
              <a:t>Nature</a:t>
            </a:r>
            <a:r>
              <a:rPr lang="en-US" sz="1200" dirty="0"/>
              <a:t>, 2011. </a:t>
            </a:r>
            <a:r>
              <a:rPr lang="en-US" sz="1200" dirty="0" err="1"/>
              <a:t>Hersperger</a:t>
            </a:r>
            <a:r>
              <a:rPr lang="en-US" sz="1200" dirty="0"/>
              <a:t> et al., </a:t>
            </a:r>
            <a:r>
              <a:rPr lang="en-US" sz="1200" i="1" dirty="0"/>
              <a:t>Blood</a:t>
            </a:r>
            <a:r>
              <a:rPr lang="en-US" sz="1200" dirty="0"/>
              <a:t>, 2011. Ndhlovu et al., </a:t>
            </a:r>
            <a:r>
              <a:rPr lang="en-US" sz="1200" i="1" dirty="0"/>
              <a:t>Blood</a:t>
            </a:r>
            <a:r>
              <a:rPr lang="en-US" sz="1200" dirty="0"/>
              <a:t>, 2013. </a:t>
            </a:r>
            <a:r>
              <a:rPr lang="en-US" sz="1200" dirty="0" err="1"/>
              <a:t>Riou</a:t>
            </a:r>
            <a:r>
              <a:rPr lang="en-US" sz="1200" dirty="0"/>
              <a:t> et al., </a:t>
            </a:r>
            <a:r>
              <a:rPr lang="en-US" sz="1200" i="1" dirty="0"/>
              <a:t>J </a:t>
            </a:r>
            <a:r>
              <a:rPr lang="en-US" sz="1200" i="1" dirty="0" err="1"/>
              <a:t>Virol</a:t>
            </a:r>
            <a:r>
              <a:rPr lang="en-US" sz="1200" i="1" dirty="0"/>
              <a:t>, </a:t>
            </a:r>
            <a:r>
              <a:rPr lang="en-US" sz="1200" dirty="0"/>
              <a:t>2014. Ndhlovu et al., </a:t>
            </a:r>
            <a:r>
              <a:rPr lang="en-US" sz="1200" i="1" dirty="0"/>
              <a:t>Immunity</a:t>
            </a:r>
            <a:r>
              <a:rPr lang="en-US" sz="1200" dirty="0"/>
              <a:t>, 2015. Chowdhury et al., </a:t>
            </a:r>
            <a:r>
              <a:rPr lang="en-US" sz="1200" i="1" dirty="0"/>
              <a:t>J </a:t>
            </a:r>
            <a:r>
              <a:rPr lang="en-US" sz="1200" i="1" dirty="0" err="1"/>
              <a:t>Virol</a:t>
            </a:r>
            <a:r>
              <a:rPr lang="en-US" sz="1200" dirty="0"/>
              <a:t>,</a:t>
            </a:r>
            <a:r>
              <a:rPr lang="en-US" sz="1200" i="1" dirty="0"/>
              <a:t> </a:t>
            </a:r>
            <a:r>
              <a:rPr lang="en-US" sz="1200" dirty="0"/>
              <a:t>2015. Cartwright et al., </a:t>
            </a:r>
            <a:r>
              <a:rPr lang="en-US" sz="1200" i="1" dirty="0"/>
              <a:t>Immunity</a:t>
            </a:r>
            <a:r>
              <a:rPr lang="en-US" sz="1200" dirty="0"/>
              <a:t>, 2016. Li et al., </a:t>
            </a:r>
            <a:r>
              <a:rPr lang="en-US" sz="1200" i="1" dirty="0"/>
              <a:t>J </a:t>
            </a:r>
            <a:r>
              <a:rPr lang="en-US" sz="1200" i="1" dirty="0" err="1"/>
              <a:t>Virol</a:t>
            </a:r>
            <a:r>
              <a:rPr lang="en-US" sz="1200" dirty="0"/>
              <a:t>, 2016.</a:t>
            </a:r>
            <a:r>
              <a:rPr lang="en-US" sz="1200" i="1" dirty="0"/>
              <a:t> </a:t>
            </a:r>
            <a:r>
              <a:rPr lang="en-US" sz="1200" dirty="0"/>
              <a:t>Takata et al., </a:t>
            </a:r>
            <a:r>
              <a:rPr lang="en-US" sz="1200" i="1" dirty="0"/>
              <a:t>STM</a:t>
            </a:r>
            <a:r>
              <a:rPr lang="en-US" sz="1200" dirty="0"/>
              <a:t>, 2017. Nishimura et al., </a:t>
            </a:r>
            <a:r>
              <a:rPr lang="en-US" sz="1200" i="1" dirty="0"/>
              <a:t>Nature</a:t>
            </a:r>
            <a:r>
              <a:rPr lang="en-US" sz="1200" dirty="0"/>
              <a:t>, 2017. Nishimura et al., </a:t>
            </a:r>
            <a:r>
              <a:rPr lang="en-US" sz="1200" i="1" dirty="0"/>
              <a:t>JEM</a:t>
            </a:r>
            <a:r>
              <a:rPr lang="en-US" sz="1200" dirty="0"/>
              <a:t>, 2020. Okoye et al., </a:t>
            </a:r>
            <a:r>
              <a:rPr lang="en-US" sz="1200" i="1" dirty="0"/>
              <a:t>JCI</a:t>
            </a:r>
            <a:r>
              <a:rPr lang="en-US" sz="1200" dirty="0"/>
              <a:t>, 2021. </a:t>
            </a:r>
            <a:r>
              <a:rPr lang="en-US" sz="1200" dirty="0" err="1"/>
              <a:t>Bailón</a:t>
            </a:r>
            <a:r>
              <a:rPr lang="en-US" sz="1200" dirty="0"/>
              <a:t> et al., </a:t>
            </a:r>
            <a:r>
              <a:rPr lang="en-US" sz="1200" i="1" dirty="0"/>
              <a:t>Nat Med</a:t>
            </a:r>
            <a:r>
              <a:rPr lang="en-US" sz="1200" dirty="0"/>
              <a:t>, 2022.</a:t>
            </a: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93EE1954-4AC5-EEF6-D194-DF80153D6B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563"/>
          <a:stretch/>
        </p:blipFill>
        <p:spPr>
          <a:xfrm>
            <a:off x="7357637" y="2259106"/>
            <a:ext cx="4349680" cy="19087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A20B9C-8F90-0207-6673-47350A5C01F9}"/>
              </a:ext>
            </a:extLst>
          </p:cNvPr>
          <p:cNvSpPr txBox="1"/>
          <p:nvPr/>
        </p:nvSpPr>
        <p:spPr>
          <a:xfrm>
            <a:off x="3696703" y="4102920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latin typeface="Calibri" charset="0"/>
                <a:ea typeface="Calibri" charset="0"/>
                <a:cs typeface="Calibri" charset="0"/>
              </a:rPr>
              <a:t>Kulpa</a:t>
            </a:r>
            <a:r>
              <a:rPr lang="en-US" sz="1200" dirty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1200" dirty="0" err="1">
                <a:latin typeface="Calibri" charset="0"/>
                <a:ea typeface="Calibri" charset="0"/>
                <a:cs typeface="Calibri" charset="0"/>
              </a:rPr>
              <a:t>Chomont</a:t>
            </a:r>
            <a:r>
              <a:rPr lang="en-US" sz="1200" dirty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1200" i="1" dirty="0">
                <a:latin typeface="Calibri" charset="0"/>
                <a:ea typeface="Calibri" charset="0"/>
                <a:cs typeface="Calibri" charset="0"/>
              </a:rPr>
              <a:t>J </a:t>
            </a:r>
            <a:r>
              <a:rPr lang="en-US" sz="1200" i="1" dirty="0" err="1">
                <a:latin typeface="Calibri" charset="0"/>
                <a:ea typeface="Calibri" charset="0"/>
                <a:cs typeface="Calibri" charset="0"/>
              </a:rPr>
              <a:t>Vir</a:t>
            </a:r>
            <a:r>
              <a:rPr lang="en-US" sz="1200" i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200" i="1" dirty="0" err="1">
                <a:latin typeface="Calibri" charset="0"/>
                <a:ea typeface="Calibri" charset="0"/>
                <a:cs typeface="Calibri" charset="0"/>
              </a:rPr>
              <a:t>Erad</a:t>
            </a:r>
            <a:r>
              <a:rPr lang="en-US" sz="1200" dirty="0">
                <a:latin typeface="Calibri" charset="0"/>
                <a:ea typeface="Calibri" charset="0"/>
                <a:cs typeface="Calibri" charset="0"/>
              </a:rPr>
              <a:t>, 2015.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C3B60C-81F7-2772-57E4-27444B664E7E}"/>
              </a:ext>
            </a:extLst>
          </p:cNvPr>
          <p:cNvSpPr txBox="1"/>
          <p:nvPr/>
        </p:nvSpPr>
        <p:spPr>
          <a:xfrm>
            <a:off x="7626579" y="1730286"/>
            <a:ext cx="44619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ACUTE	        ART                   REBOUND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0AB29DF-E7BD-B078-A648-BF7068CC4B1A}"/>
              </a:ext>
            </a:extLst>
          </p:cNvPr>
          <p:cNvGrpSpPr/>
          <p:nvPr/>
        </p:nvGrpSpPr>
        <p:grpSpPr>
          <a:xfrm>
            <a:off x="10282988" y="1527110"/>
            <a:ext cx="1351776" cy="2640740"/>
            <a:chOff x="10282988" y="1527110"/>
            <a:chExt cx="1351776" cy="264074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EF81C78-1D2B-72FB-A2F7-5E454B9E89A3}"/>
                </a:ext>
              </a:extLst>
            </p:cNvPr>
            <p:cNvSpPr/>
            <p:nvPr/>
          </p:nvSpPr>
          <p:spPr>
            <a:xfrm>
              <a:off x="10282988" y="1527110"/>
              <a:ext cx="368969" cy="2640740"/>
            </a:xfrm>
            <a:prstGeom prst="rect">
              <a:avLst/>
            </a:prstGeom>
            <a:noFill/>
            <a:ln w="539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FA92742-BE94-BE54-8D0C-7A17D219594B}"/>
                </a:ext>
              </a:extLst>
            </p:cNvPr>
            <p:cNvSpPr/>
            <p:nvPr/>
          </p:nvSpPr>
          <p:spPr>
            <a:xfrm>
              <a:off x="10761620" y="2950201"/>
              <a:ext cx="873144" cy="802465"/>
            </a:xfrm>
            <a:prstGeom prst="ellipse">
              <a:avLst/>
            </a:prstGeom>
            <a:gradFill flip="none" rotWithShape="1">
              <a:gsLst>
                <a:gs pos="15000">
                  <a:srgbClr val="FFFF00"/>
                </a:gs>
                <a:gs pos="76000">
                  <a:schemeClr val="bg1">
                    <a:lumMod val="85000"/>
                  </a:schemeClr>
                </a:gs>
                <a:gs pos="100000">
                  <a:srgbClr val="FFFF00"/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CD8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024DA93F-C846-73A3-EE83-7089EFC38CF0}"/>
              </a:ext>
            </a:extLst>
          </p:cNvPr>
          <p:cNvSpPr/>
          <p:nvPr/>
        </p:nvSpPr>
        <p:spPr>
          <a:xfrm>
            <a:off x="1306979" y="3782646"/>
            <a:ext cx="4194412" cy="385204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84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D5E157A5-C8F5-414C-B529-53892DF6EF0A}"/>
              </a:ext>
            </a:extLst>
          </p:cNvPr>
          <p:cNvSpPr txBox="1">
            <a:spLocks/>
          </p:cNvSpPr>
          <p:nvPr/>
        </p:nvSpPr>
        <p:spPr>
          <a:xfrm>
            <a:off x="68601" y="-54801"/>
            <a:ext cx="121679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500" dirty="0">
                <a:solidFill>
                  <a:srgbClr val="000090"/>
                </a:solidFill>
                <a:cs typeface="Calibri Light" panose="020F0302020204030204" pitchFamily="34" charset="0"/>
              </a:rPr>
              <a:t>Model (spontaneous controllers): </a:t>
            </a:r>
          </a:p>
          <a:p>
            <a:pPr algn="ctr"/>
            <a:r>
              <a:rPr lang="en-US" sz="3500" dirty="0">
                <a:solidFill>
                  <a:srgbClr val="000090"/>
                </a:solidFill>
                <a:cs typeface="Calibri Light" panose="020F0302020204030204" pitchFamily="34" charset="0"/>
              </a:rPr>
              <a:t>Functional HIV-specific CD8+ T cells have high proliferative capacity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8743C9E-D82B-9440-B592-5E228C029165}"/>
              </a:ext>
            </a:extLst>
          </p:cNvPr>
          <p:cNvSpPr txBox="1"/>
          <p:nvPr/>
        </p:nvSpPr>
        <p:spPr>
          <a:xfrm>
            <a:off x="320295" y="1245520"/>
            <a:ext cx="4104026" cy="776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22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ART-suppressed</a:t>
            </a:r>
          </a:p>
          <a:p>
            <a:pPr algn="ctr"/>
            <a:r>
              <a:rPr lang="en-US" sz="2222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(previous non-controllers)</a:t>
            </a:r>
            <a:endParaRPr lang="en-US" sz="1778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EC02E3C-2D91-1448-BA54-6E6C15A32511}"/>
              </a:ext>
            </a:extLst>
          </p:cNvPr>
          <p:cNvSpPr txBox="1"/>
          <p:nvPr/>
        </p:nvSpPr>
        <p:spPr>
          <a:xfrm>
            <a:off x="630659" y="3896166"/>
            <a:ext cx="4504356" cy="128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6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• exhausted</a:t>
            </a:r>
          </a:p>
          <a:p>
            <a:r>
              <a:rPr lang="en-US" sz="156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• ↓ expansion potential  </a:t>
            </a:r>
          </a:p>
          <a:p>
            <a:r>
              <a:rPr lang="en-US" sz="156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• ↓ TCF-1 expression</a:t>
            </a:r>
            <a:endParaRPr lang="en-US" sz="1560" b="1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  <a:p>
            <a:r>
              <a:rPr lang="en-US" sz="1560" b="1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• </a:t>
            </a:r>
            <a:r>
              <a:rPr lang="en-US" sz="156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↑ terminally differentiated/exhausted</a:t>
            </a:r>
          </a:p>
          <a:p>
            <a:endParaRPr lang="en-US" sz="1556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35D0D3E7-125B-9B4A-B532-A4E51BE4B03B}"/>
              </a:ext>
            </a:extLst>
          </p:cNvPr>
          <p:cNvGrpSpPr/>
          <p:nvPr/>
        </p:nvGrpSpPr>
        <p:grpSpPr>
          <a:xfrm>
            <a:off x="1128563" y="2117493"/>
            <a:ext cx="1987322" cy="1704502"/>
            <a:chOff x="7539303" y="4802899"/>
            <a:chExt cx="1788590" cy="1534052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C4F071EA-5262-BF41-8619-3C00137DA3B1}"/>
                </a:ext>
              </a:extLst>
            </p:cNvPr>
            <p:cNvSpPr/>
            <p:nvPr/>
          </p:nvSpPr>
          <p:spPr>
            <a:xfrm>
              <a:off x="7825730" y="4802899"/>
              <a:ext cx="884980" cy="815796"/>
            </a:xfrm>
            <a:prstGeom prst="ellipse">
              <a:avLst/>
            </a:prstGeom>
            <a:gradFill flip="none" rotWithShape="1">
              <a:gsLst>
                <a:gs pos="84000">
                  <a:schemeClr val="accent1">
                    <a:lumMod val="40000"/>
                    <a:lumOff val="60000"/>
                  </a:schemeClr>
                </a:gs>
                <a:gs pos="16000">
                  <a:schemeClr val="tx1">
                    <a:lumMod val="50000"/>
                    <a:lumOff val="50000"/>
                  </a:schemeClr>
                </a:gs>
                <a:gs pos="46000">
                  <a:schemeClr val="bg1">
                    <a:lumMod val="85000"/>
                  </a:schemeClr>
                </a:gs>
                <a:gs pos="69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44" b="1" dirty="0">
                  <a:solidFill>
                    <a:schemeClr val="tx1"/>
                  </a:solidFill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T</a:t>
              </a:r>
              <a:r>
                <a:rPr lang="en-US" sz="2444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EX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EF9562C4-3F6D-5345-8346-13565AE3FB0C}"/>
                </a:ext>
              </a:extLst>
            </p:cNvPr>
            <p:cNvSpPr/>
            <p:nvPr/>
          </p:nvSpPr>
          <p:spPr>
            <a:xfrm>
              <a:off x="8442913" y="4881283"/>
              <a:ext cx="884980" cy="815796"/>
            </a:xfrm>
            <a:prstGeom prst="ellipse">
              <a:avLst/>
            </a:prstGeom>
            <a:gradFill flip="none" rotWithShape="1">
              <a:gsLst>
                <a:gs pos="84000">
                  <a:schemeClr val="accent1">
                    <a:lumMod val="40000"/>
                    <a:lumOff val="60000"/>
                  </a:schemeClr>
                </a:gs>
                <a:gs pos="16000">
                  <a:schemeClr val="tx1">
                    <a:lumMod val="50000"/>
                    <a:lumOff val="50000"/>
                  </a:schemeClr>
                </a:gs>
                <a:gs pos="46000">
                  <a:schemeClr val="bg1">
                    <a:lumMod val="85000"/>
                  </a:schemeClr>
                </a:gs>
                <a:gs pos="66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44" b="1" dirty="0">
                  <a:solidFill>
                    <a:schemeClr val="tx1"/>
                  </a:solidFill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T</a:t>
              </a:r>
              <a:r>
                <a:rPr lang="en-US" sz="2444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EX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30FB04C7-62C8-AE42-BC3A-92023B793CC6}"/>
                </a:ext>
              </a:extLst>
            </p:cNvPr>
            <p:cNvSpPr/>
            <p:nvPr/>
          </p:nvSpPr>
          <p:spPr>
            <a:xfrm>
              <a:off x="8233172" y="5521155"/>
              <a:ext cx="884980" cy="815796"/>
            </a:xfrm>
            <a:prstGeom prst="ellipse">
              <a:avLst/>
            </a:prstGeom>
            <a:gradFill flip="none" rotWithShape="1">
              <a:gsLst>
                <a:gs pos="84000">
                  <a:schemeClr val="accent1">
                    <a:lumMod val="40000"/>
                    <a:lumOff val="60000"/>
                  </a:schemeClr>
                </a:gs>
                <a:gs pos="16000">
                  <a:schemeClr val="accent1">
                    <a:lumMod val="40000"/>
                    <a:lumOff val="60000"/>
                  </a:schemeClr>
                </a:gs>
                <a:gs pos="46000">
                  <a:schemeClr val="bg1">
                    <a:lumMod val="85000"/>
                  </a:schemeClr>
                </a:gs>
                <a:gs pos="84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baseline="-25000" dirty="0">
                <a:solidFill>
                  <a:schemeClr val="tx1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2CF8EC0B-C0D0-FE41-84FF-F074B30E484D}"/>
                </a:ext>
              </a:extLst>
            </p:cNvPr>
            <p:cNvSpPr/>
            <p:nvPr/>
          </p:nvSpPr>
          <p:spPr>
            <a:xfrm>
              <a:off x="7539303" y="5520069"/>
              <a:ext cx="884980" cy="815796"/>
            </a:xfrm>
            <a:prstGeom prst="ellipse">
              <a:avLst/>
            </a:prstGeom>
            <a:gradFill flip="none" rotWithShape="1">
              <a:gsLst>
                <a:gs pos="84000">
                  <a:schemeClr val="accent1">
                    <a:lumMod val="40000"/>
                    <a:lumOff val="60000"/>
                  </a:schemeClr>
                </a:gs>
                <a:gs pos="16000">
                  <a:schemeClr val="tx1">
                    <a:lumMod val="50000"/>
                    <a:lumOff val="50000"/>
                  </a:schemeClr>
                </a:gs>
                <a:gs pos="46000">
                  <a:schemeClr val="bg1">
                    <a:lumMod val="85000"/>
                  </a:schemeClr>
                </a:gs>
                <a:gs pos="64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44" b="1" dirty="0">
                  <a:solidFill>
                    <a:schemeClr val="tx1"/>
                  </a:solidFill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T</a:t>
              </a:r>
              <a:r>
                <a:rPr lang="en-US" sz="2444" b="1" baseline="-25000" dirty="0">
                  <a:solidFill>
                    <a:schemeClr val="tx1"/>
                  </a:solidFill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EX</a:t>
              </a:r>
            </a:p>
          </p:txBody>
        </p:sp>
      </p:grpSp>
      <p:sp>
        <p:nvSpPr>
          <p:cNvPr id="9" name="Freeform 8">
            <a:extLst>
              <a:ext uri="{FF2B5EF4-FFF2-40B4-BE49-F238E27FC236}">
                <a16:creationId xmlns:a16="http://schemas.microsoft.com/office/drawing/2014/main" id="{F06E3587-B87B-FA04-5A08-32A53C5EACB3}"/>
              </a:ext>
            </a:extLst>
          </p:cNvPr>
          <p:cNvSpPr/>
          <p:nvPr/>
        </p:nvSpPr>
        <p:spPr>
          <a:xfrm>
            <a:off x="4800600" y="1219200"/>
            <a:ext cx="4191000" cy="4114800"/>
          </a:xfrm>
          <a:custGeom>
            <a:avLst/>
            <a:gdLst>
              <a:gd name="connsiteX0" fmla="*/ 0 w 4191000"/>
              <a:gd name="connsiteY0" fmla="*/ 60960 h 4114800"/>
              <a:gd name="connsiteX1" fmla="*/ 0 w 4191000"/>
              <a:gd name="connsiteY1" fmla="*/ 4114800 h 4114800"/>
              <a:gd name="connsiteX2" fmla="*/ 4191000 w 4191000"/>
              <a:gd name="connsiteY2" fmla="*/ 4114800 h 4114800"/>
              <a:gd name="connsiteX3" fmla="*/ 4191000 w 4191000"/>
              <a:gd name="connsiteY3" fmla="*/ 3977640 h 4114800"/>
              <a:gd name="connsiteX4" fmla="*/ 4191000 w 4191000"/>
              <a:gd name="connsiteY4" fmla="*/ 2788920 h 4114800"/>
              <a:gd name="connsiteX5" fmla="*/ 2499360 w 4191000"/>
              <a:gd name="connsiteY5" fmla="*/ 2788920 h 4114800"/>
              <a:gd name="connsiteX6" fmla="*/ 2499360 w 4191000"/>
              <a:gd name="connsiteY6" fmla="*/ 0 h 4114800"/>
              <a:gd name="connsiteX7" fmla="*/ 0 w 4191000"/>
              <a:gd name="connsiteY7" fmla="*/ 0 h 4114800"/>
              <a:gd name="connsiteX8" fmla="*/ 0 w 4191000"/>
              <a:gd name="connsiteY8" fmla="*/ 6096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91000" h="4114800">
                <a:moveTo>
                  <a:pt x="0" y="60960"/>
                </a:moveTo>
                <a:lnTo>
                  <a:pt x="0" y="4114800"/>
                </a:lnTo>
                <a:lnTo>
                  <a:pt x="4191000" y="4114800"/>
                </a:lnTo>
                <a:lnTo>
                  <a:pt x="4191000" y="3977640"/>
                </a:lnTo>
                <a:lnTo>
                  <a:pt x="4191000" y="2788920"/>
                </a:lnTo>
                <a:lnTo>
                  <a:pt x="2499360" y="2788920"/>
                </a:lnTo>
                <a:lnTo>
                  <a:pt x="2499360" y="0"/>
                </a:lnTo>
                <a:lnTo>
                  <a:pt x="0" y="0"/>
                </a:lnTo>
                <a:lnTo>
                  <a:pt x="0" y="60960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7F07176-BC14-5C8C-D6B1-E7AE626668A2}"/>
              </a:ext>
            </a:extLst>
          </p:cNvPr>
          <p:cNvGrpSpPr/>
          <p:nvPr/>
        </p:nvGrpSpPr>
        <p:grpSpPr>
          <a:xfrm>
            <a:off x="4811237" y="1245520"/>
            <a:ext cx="7356699" cy="4706220"/>
            <a:chOff x="4811237" y="1245520"/>
            <a:chExt cx="7356699" cy="470622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C614FDB-8B63-32BE-0DA3-A82CA095B43A}"/>
                </a:ext>
              </a:extLst>
            </p:cNvPr>
            <p:cNvGrpSpPr/>
            <p:nvPr/>
          </p:nvGrpSpPr>
          <p:grpSpPr>
            <a:xfrm>
              <a:off x="4811237" y="1245520"/>
              <a:ext cx="7356699" cy="4706220"/>
              <a:chOff x="4811237" y="1245520"/>
              <a:chExt cx="7356699" cy="4706220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4D11CC65-894E-6249-B356-DE7F3AD36913}"/>
                  </a:ext>
                </a:extLst>
              </p:cNvPr>
              <p:cNvSpPr txBox="1"/>
              <p:nvPr/>
            </p:nvSpPr>
            <p:spPr>
              <a:xfrm>
                <a:off x="4811237" y="3927211"/>
                <a:ext cx="4225464" cy="20245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60" dirty="0"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• ++ expansion potential</a:t>
                </a:r>
              </a:p>
              <a:p>
                <a:r>
                  <a:rPr lang="en-US" sz="1560" dirty="0"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• high (but modulatable) TCF-1 expression</a:t>
                </a:r>
              </a:p>
              <a:p>
                <a:r>
                  <a:rPr lang="en-US" sz="1560" dirty="0"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• ↓ exhaustion programs </a:t>
                </a:r>
              </a:p>
              <a:p>
                <a:r>
                  <a:rPr lang="en-US" sz="1560" dirty="0"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• ↓ methylation at stemness gene targets</a:t>
                </a:r>
              </a:p>
              <a:p>
                <a:r>
                  <a:rPr lang="en-US" sz="1560" dirty="0"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• ↑ responsiveness to TCR/cytokine signals</a:t>
                </a:r>
              </a:p>
              <a:p>
                <a:endParaRPr lang="en-US" sz="1600" b="1" dirty="0">
                  <a:solidFill>
                    <a:srgbClr val="0E25FF"/>
                  </a:solidFill>
                  <a:latin typeface="Calibri" panose="020F0502020204030204" pitchFamily="34" charset="0"/>
                  <a:ea typeface="Calibri" charset="0"/>
                  <a:cs typeface="Calibri" panose="020F0502020204030204" pitchFamily="34" charset="0"/>
                </a:endParaRPr>
              </a:p>
              <a:p>
                <a:endParaRPr lang="en-US" sz="1600" b="1" dirty="0">
                  <a:solidFill>
                    <a:srgbClr val="0E25FF"/>
                  </a:solidFill>
                  <a:latin typeface="Calibri" panose="020F0502020204030204" pitchFamily="34" charset="0"/>
                  <a:ea typeface="Calibri" charset="0"/>
                  <a:cs typeface="Calibri" panose="020F0502020204030204" pitchFamily="34" charset="0"/>
                </a:endParaRPr>
              </a:p>
              <a:p>
                <a:endParaRPr lang="en-US" sz="1556" dirty="0"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6F9DEED0-8826-A29A-39F0-1D9B3FAF5914}"/>
                  </a:ext>
                </a:extLst>
              </p:cNvPr>
              <p:cNvGrpSpPr/>
              <p:nvPr/>
            </p:nvGrpSpPr>
            <p:grpSpPr>
              <a:xfrm>
                <a:off x="5088015" y="1245520"/>
                <a:ext cx="7079921" cy="3776022"/>
                <a:chOff x="5088015" y="1245520"/>
                <a:chExt cx="7079921" cy="3776022"/>
              </a:xfrm>
            </p:grpSpPr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D025B80E-E2B6-634B-A9C1-ADEE7B405509}"/>
                    </a:ext>
                  </a:extLst>
                </p:cNvPr>
                <p:cNvSpPr txBox="1"/>
                <p:nvPr/>
              </p:nvSpPr>
              <p:spPr>
                <a:xfrm>
                  <a:off x="5088015" y="1245520"/>
                  <a:ext cx="2129109" cy="4342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222" dirty="0">
                      <a:latin typeface="Arial" panose="020B0604020202020204" pitchFamily="34" charset="0"/>
                      <a:ea typeface="Calibri" charset="0"/>
                      <a:cs typeface="Arial" panose="020B0604020202020204" pitchFamily="34" charset="0"/>
                    </a:rPr>
                    <a:t>Elite controllers</a:t>
                  </a:r>
                </a:p>
              </p:txBody>
            </p:sp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B2DA483D-3730-2FC4-8549-5118F94ED9F5}"/>
                    </a:ext>
                  </a:extLst>
                </p:cNvPr>
                <p:cNvGrpSpPr/>
                <p:nvPr/>
              </p:nvGrpSpPr>
              <p:grpSpPr>
                <a:xfrm>
                  <a:off x="5351519" y="1592102"/>
                  <a:ext cx="6816417" cy="3429440"/>
                  <a:chOff x="5351519" y="1592102"/>
                  <a:chExt cx="6816417" cy="3429440"/>
                </a:xfrm>
              </p:grpSpPr>
              <p:grpSp>
                <p:nvGrpSpPr>
                  <p:cNvPr id="58" name="Group 57">
                    <a:extLst>
                      <a:ext uri="{FF2B5EF4-FFF2-40B4-BE49-F238E27FC236}">
                        <a16:creationId xmlns:a16="http://schemas.microsoft.com/office/drawing/2014/main" id="{5A14DD39-34BA-C145-A4E3-15C53B91D313}"/>
                      </a:ext>
                    </a:extLst>
                  </p:cNvPr>
                  <p:cNvGrpSpPr/>
                  <p:nvPr/>
                </p:nvGrpSpPr>
                <p:grpSpPr>
                  <a:xfrm>
                    <a:off x="5351519" y="2112043"/>
                    <a:ext cx="1784362" cy="1761783"/>
                    <a:chOff x="8313375" y="2778277"/>
                    <a:chExt cx="1605926" cy="1585605"/>
                  </a:xfrm>
                </p:grpSpPr>
                <p:sp>
                  <p:nvSpPr>
                    <p:cNvPr id="59" name="Oval 58">
                      <a:extLst>
                        <a:ext uri="{FF2B5EF4-FFF2-40B4-BE49-F238E27FC236}">
                          <a16:creationId xmlns:a16="http://schemas.microsoft.com/office/drawing/2014/main" id="{6AEC69F6-CA1F-4C45-9229-B8449445AC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74687" y="3301554"/>
                      <a:ext cx="884980" cy="815796"/>
                    </a:xfrm>
                    <a:prstGeom prst="ellipse">
                      <a:avLst/>
                    </a:prstGeom>
                    <a:gradFill flip="none" rotWithShape="1">
                      <a:gsLst>
                        <a:gs pos="84000">
                          <a:schemeClr val="accent1">
                            <a:lumMod val="40000"/>
                            <a:lumOff val="60000"/>
                          </a:schemeClr>
                        </a:gs>
                        <a:gs pos="16000">
                          <a:schemeClr val="tx1">
                            <a:lumMod val="50000"/>
                            <a:lumOff val="50000"/>
                          </a:schemeClr>
                        </a:gs>
                        <a:gs pos="46000">
                          <a:schemeClr val="bg1">
                            <a:lumMod val="85000"/>
                          </a:schemeClr>
                        </a:gs>
                        <a:gs pos="64000">
                          <a:schemeClr val="bg1">
                            <a:lumMod val="9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3175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2444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US" sz="2444" b="1" baseline="-25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ex</a:t>
                      </a:r>
                      <a:endParaRPr lang="en-US" sz="2444" b="1" baseline="-25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0" name="Oval 59">
                      <a:extLst>
                        <a:ext uri="{FF2B5EF4-FFF2-40B4-BE49-F238E27FC236}">
                          <a16:creationId xmlns:a16="http://schemas.microsoft.com/office/drawing/2014/main" id="{247ECAB0-1810-8F48-9E29-B7EC536571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13375" y="2823087"/>
                      <a:ext cx="884980" cy="815796"/>
                    </a:xfrm>
                    <a:prstGeom prst="ellipse">
                      <a:avLst/>
                    </a:prstGeom>
                    <a:gradFill flip="none" rotWithShape="1">
                      <a:gsLst>
                        <a:gs pos="84000">
                          <a:schemeClr val="accent1">
                            <a:lumMod val="40000"/>
                            <a:lumOff val="60000"/>
                          </a:schemeClr>
                        </a:gs>
                        <a:gs pos="16000">
                          <a:schemeClr val="accent1">
                            <a:lumMod val="40000"/>
                            <a:lumOff val="60000"/>
                          </a:schemeClr>
                        </a:gs>
                        <a:gs pos="46000">
                          <a:schemeClr val="bg1">
                            <a:lumMod val="85000"/>
                          </a:schemeClr>
                        </a:gs>
                        <a:gs pos="84000">
                          <a:schemeClr val="bg1">
                            <a:lumMod val="9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3175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000" b="1" baseline="-25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1" name="Oval 60">
                      <a:extLst>
                        <a:ext uri="{FF2B5EF4-FFF2-40B4-BE49-F238E27FC236}">
                          <a16:creationId xmlns:a16="http://schemas.microsoft.com/office/drawing/2014/main" id="{A10FAEDC-9D46-0748-835E-7D70DDCFCD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22191" y="3548086"/>
                      <a:ext cx="884980" cy="815796"/>
                    </a:xfrm>
                    <a:prstGeom prst="ellipse">
                      <a:avLst/>
                    </a:prstGeom>
                    <a:gradFill flip="none" rotWithShape="1">
                      <a:gsLst>
                        <a:gs pos="84000">
                          <a:schemeClr val="accent1">
                            <a:lumMod val="40000"/>
                            <a:lumOff val="60000"/>
                          </a:schemeClr>
                        </a:gs>
                        <a:gs pos="16000">
                          <a:schemeClr val="accent1">
                            <a:lumMod val="40000"/>
                            <a:lumOff val="60000"/>
                          </a:schemeClr>
                        </a:gs>
                        <a:gs pos="46000">
                          <a:schemeClr val="bg1">
                            <a:lumMod val="85000"/>
                          </a:schemeClr>
                        </a:gs>
                        <a:gs pos="84000">
                          <a:schemeClr val="bg1">
                            <a:lumMod val="9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3175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000" b="1" baseline="-25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2" name="Oval 61">
                      <a:extLst>
                        <a:ext uri="{FF2B5EF4-FFF2-40B4-BE49-F238E27FC236}">
                          <a16:creationId xmlns:a16="http://schemas.microsoft.com/office/drawing/2014/main" id="{67F63CD4-7500-A44E-81DC-8BD2E4A19B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34321" y="2778277"/>
                      <a:ext cx="884980" cy="815796"/>
                    </a:xfrm>
                    <a:prstGeom prst="ellipse">
                      <a:avLst/>
                    </a:prstGeom>
                    <a:gradFill flip="none" rotWithShape="1">
                      <a:gsLst>
                        <a:gs pos="84000">
                          <a:schemeClr val="accent1">
                            <a:lumMod val="40000"/>
                            <a:lumOff val="60000"/>
                          </a:schemeClr>
                        </a:gs>
                        <a:gs pos="16000">
                          <a:schemeClr val="accent1">
                            <a:lumMod val="40000"/>
                            <a:lumOff val="60000"/>
                          </a:schemeClr>
                        </a:gs>
                        <a:gs pos="46000">
                          <a:schemeClr val="bg1">
                            <a:lumMod val="85000"/>
                          </a:schemeClr>
                        </a:gs>
                        <a:gs pos="84000">
                          <a:schemeClr val="bg1">
                            <a:lumMod val="9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3175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000" b="1" baseline="-25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70" name="Group 69">
                    <a:extLst>
                      <a:ext uri="{FF2B5EF4-FFF2-40B4-BE49-F238E27FC236}">
                        <a16:creationId xmlns:a16="http://schemas.microsoft.com/office/drawing/2014/main" id="{827500B0-AABF-A442-BD88-845E205410A6}"/>
                      </a:ext>
                    </a:extLst>
                  </p:cNvPr>
                  <p:cNvGrpSpPr/>
                  <p:nvPr/>
                </p:nvGrpSpPr>
                <p:grpSpPr>
                  <a:xfrm>
                    <a:off x="7083652" y="1592102"/>
                    <a:ext cx="5084284" cy="3429440"/>
                    <a:chOff x="7630113" y="1235395"/>
                    <a:chExt cx="5084284" cy="3429440"/>
                  </a:xfrm>
                </p:grpSpPr>
                <p:sp>
                  <p:nvSpPr>
                    <p:cNvPr id="71" name="TextBox 70">
                      <a:extLst>
                        <a:ext uri="{FF2B5EF4-FFF2-40B4-BE49-F238E27FC236}">
                          <a16:creationId xmlns:a16="http://schemas.microsoft.com/office/drawing/2014/main" id="{7F894149-D363-4642-BB15-7461BFF1927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80880" y="3852305"/>
                      <a:ext cx="2933517" cy="81253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560" dirty="0"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2° effector cells</a:t>
                      </a:r>
                    </a:p>
                    <a:p>
                      <a:r>
                        <a:rPr lang="en-US" sz="1560" dirty="0"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• immediate effector function</a:t>
                      </a:r>
                    </a:p>
                    <a:p>
                      <a:r>
                        <a:rPr lang="en-US" sz="1560" dirty="0"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• ↓ TCF-1 expression</a:t>
                      </a:r>
                    </a:p>
                  </p:txBody>
                </p:sp>
                <p:grpSp>
                  <p:nvGrpSpPr>
                    <p:cNvPr id="72" name="Group 71">
                      <a:extLst>
                        <a:ext uri="{FF2B5EF4-FFF2-40B4-BE49-F238E27FC236}">
                          <a16:creationId xmlns:a16="http://schemas.microsoft.com/office/drawing/2014/main" id="{95EFB3A3-7886-984A-A263-8DEF6AD553B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630113" y="1235395"/>
                      <a:ext cx="4458975" cy="2671054"/>
                      <a:chOff x="7630113" y="1235395"/>
                      <a:chExt cx="4458975" cy="2671054"/>
                    </a:xfrm>
                  </p:grpSpPr>
                  <p:sp>
                    <p:nvSpPr>
                      <p:cNvPr id="73" name="Oval 72">
                        <a:extLst>
                          <a:ext uri="{FF2B5EF4-FFF2-40B4-BE49-F238E27FC236}">
                            <a16:creationId xmlns:a16="http://schemas.microsoft.com/office/drawing/2014/main" id="{BC52F2D9-93EE-6B43-BCC7-BBBC2EFDDD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55984" y="1344633"/>
                        <a:ext cx="983311" cy="90644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84000">
                            <a:schemeClr val="accent2">
                              <a:lumMod val="60000"/>
                              <a:lumOff val="40000"/>
                            </a:schemeClr>
                          </a:gs>
                          <a:gs pos="15000">
                            <a:schemeClr val="accent2"/>
                          </a:gs>
                          <a:gs pos="46000">
                            <a:schemeClr val="bg1">
                              <a:lumMod val="85000"/>
                            </a:schemeClr>
                          </a:gs>
                          <a:gs pos="84000">
                            <a:schemeClr val="bg1">
                              <a:lumMod val="95000"/>
                            </a:scheme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3175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667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74" name="Oval 73">
                        <a:extLst>
                          <a:ext uri="{FF2B5EF4-FFF2-40B4-BE49-F238E27FC236}">
                            <a16:creationId xmlns:a16="http://schemas.microsoft.com/office/drawing/2014/main" id="{66CB9C6A-B03F-C44D-BD5D-44983D2EC67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87000" y="2324889"/>
                        <a:ext cx="983311" cy="90644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84000">
                            <a:schemeClr val="accent2">
                              <a:lumMod val="60000"/>
                              <a:lumOff val="40000"/>
                            </a:schemeClr>
                          </a:gs>
                          <a:gs pos="15000">
                            <a:schemeClr val="accent2"/>
                          </a:gs>
                          <a:gs pos="46000">
                            <a:schemeClr val="bg1">
                              <a:lumMod val="85000"/>
                            </a:schemeClr>
                          </a:gs>
                          <a:gs pos="84000">
                            <a:schemeClr val="bg1">
                              <a:lumMod val="95000"/>
                            </a:scheme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3175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667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endParaRPr>
                      </a:p>
                    </p:txBody>
                  </p:sp>
                  <p:cxnSp>
                    <p:nvCxnSpPr>
                      <p:cNvPr id="75" name="Straight Arrow Connector 74">
                        <a:extLst>
                          <a:ext uri="{FF2B5EF4-FFF2-40B4-BE49-F238E27FC236}">
                            <a16:creationId xmlns:a16="http://schemas.microsoft.com/office/drawing/2014/main" id="{7F15A11E-9527-6C49-9D5F-D67661FE541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8185166" y="2883837"/>
                        <a:ext cx="1255508" cy="0"/>
                      </a:xfrm>
                      <a:prstGeom prst="straightConnector1">
                        <a:avLst/>
                      </a:prstGeom>
                      <a:ln w="41275">
                        <a:solidFill>
                          <a:schemeClr val="tx1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76" name="TextBox 75">
                        <a:extLst>
                          <a:ext uri="{FF2B5EF4-FFF2-40B4-BE49-F238E27FC236}">
                            <a16:creationId xmlns:a16="http://schemas.microsoft.com/office/drawing/2014/main" id="{5924EB53-2E28-B24B-AA21-9F0A167B199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630113" y="2506404"/>
                        <a:ext cx="2349196" cy="33175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556" dirty="0">
                            <a:latin typeface="Arial" panose="020B0604020202020204" pitchFamily="34" charset="0"/>
                            <a:ea typeface="Calibri" charset="0"/>
                            <a:cs typeface="Arial" panose="020B0604020202020204" pitchFamily="34" charset="0"/>
                          </a:rPr>
                          <a:t>+antigen</a:t>
                        </a:r>
                      </a:p>
                    </p:txBody>
                  </p:sp>
                  <p:sp>
                    <p:nvSpPr>
                      <p:cNvPr id="77" name="Oval 76">
                        <a:extLst>
                          <a:ext uri="{FF2B5EF4-FFF2-40B4-BE49-F238E27FC236}">
                            <a16:creationId xmlns:a16="http://schemas.microsoft.com/office/drawing/2014/main" id="{09DFF0E1-A27F-AF46-A266-E109102C25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619642" y="1769840"/>
                        <a:ext cx="983311" cy="90644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84000">
                            <a:schemeClr val="accent2">
                              <a:lumMod val="60000"/>
                              <a:lumOff val="40000"/>
                            </a:schemeClr>
                          </a:gs>
                          <a:gs pos="15000">
                            <a:schemeClr val="accent2"/>
                          </a:gs>
                          <a:gs pos="46000">
                            <a:schemeClr val="bg1">
                              <a:lumMod val="85000"/>
                            </a:schemeClr>
                          </a:gs>
                          <a:gs pos="84000">
                            <a:schemeClr val="bg1">
                              <a:lumMod val="95000"/>
                            </a:scheme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3175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667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78" name="Oval 77">
                        <a:extLst>
                          <a:ext uri="{FF2B5EF4-FFF2-40B4-BE49-F238E27FC236}">
                            <a16:creationId xmlns:a16="http://schemas.microsoft.com/office/drawing/2014/main" id="{3E343C87-3923-674C-8297-02AEE35B67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83162" y="2582645"/>
                        <a:ext cx="983311" cy="90644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84000">
                            <a:schemeClr val="accent2">
                              <a:lumMod val="60000"/>
                              <a:lumOff val="40000"/>
                            </a:schemeClr>
                          </a:gs>
                          <a:gs pos="15000">
                            <a:schemeClr val="accent2"/>
                          </a:gs>
                          <a:gs pos="46000">
                            <a:schemeClr val="bg1">
                              <a:lumMod val="85000"/>
                            </a:schemeClr>
                          </a:gs>
                          <a:gs pos="84000">
                            <a:schemeClr val="bg1">
                              <a:lumMod val="95000"/>
                            </a:scheme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3175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667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79" name="Oval 78">
                        <a:extLst>
                          <a:ext uri="{FF2B5EF4-FFF2-40B4-BE49-F238E27FC236}">
                            <a16:creationId xmlns:a16="http://schemas.microsoft.com/office/drawing/2014/main" id="{D8C6E924-6780-B04D-ADCD-4D422594DB1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23011" y="3000009"/>
                        <a:ext cx="983311" cy="90644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84000">
                            <a:schemeClr val="accent2">
                              <a:lumMod val="60000"/>
                              <a:lumOff val="40000"/>
                            </a:schemeClr>
                          </a:gs>
                          <a:gs pos="15000">
                            <a:schemeClr val="accent2"/>
                          </a:gs>
                          <a:gs pos="46000">
                            <a:schemeClr val="bg1">
                              <a:lumMod val="85000"/>
                            </a:schemeClr>
                          </a:gs>
                          <a:gs pos="84000">
                            <a:schemeClr val="bg1">
                              <a:lumMod val="95000"/>
                            </a:scheme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3175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667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0" name="Oval 79">
                        <a:extLst>
                          <a:ext uri="{FF2B5EF4-FFF2-40B4-BE49-F238E27FC236}">
                            <a16:creationId xmlns:a16="http://schemas.microsoft.com/office/drawing/2014/main" id="{E6CB23EC-C8D1-BE48-87FB-4B85AAE7EAF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51046" y="1676205"/>
                        <a:ext cx="983311" cy="90644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84000">
                            <a:schemeClr val="accent2">
                              <a:lumMod val="60000"/>
                              <a:lumOff val="40000"/>
                            </a:schemeClr>
                          </a:gs>
                          <a:gs pos="15000">
                            <a:schemeClr val="accent2"/>
                          </a:gs>
                          <a:gs pos="46000">
                            <a:schemeClr val="bg1">
                              <a:lumMod val="85000"/>
                            </a:schemeClr>
                          </a:gs>
                          <a:gs pos="84000">
                            <a:schemeClr val="bg1">
                              <a:lumMod val="95000"/>
                            </a:scheme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3175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667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1" name="Oval 80">
                        <a:extLst>
                          <a:ext uri="{FF2B5EF4-FFF2-40B4-BE49-F238E27FC236}">
                            <a16:creationId xmlns:a16="http://schemas.microsoft.com/office/drawing/2014/main" id="{290CFEC4-B947-EB4D-AFA9-A1B1EFBFD7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018412" y="1235395"/>
                        <a:ext cx="983311" cy="90644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84000">
                            <a:schemeClr val="accent2">
                              <a:lumMod val="60000"/>
                              <a:lumOff val="40000"/>
                            </a:schemeClr>
                          </a:gs>
                          <a:gs pos="15000">
                            <a:schemeClr val="accent2"/>
                          </a:gs>
                          <a:gs pos="46000">
                            <a:schemeClr val="bg1">
                              <a:lumMod val="85000"/>
                            </a:schemeClr>
                          </a:gs>
                          <a:gs pos="84000">
                            <a:schemeClr val="bg1">
                              <a:lumMod val="95000"/>
                            </a:scheme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3175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667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2" name="Oval 81">
                        <a:extLst>
                          <a:ext uri="{FF2B5EF4-FFF2-40B4-BE49-F238E27FC236}">
                            <a16:creationId xmlns:a16="http://schemas.microsoft.com/office/drawing/2014/main" id="{5F89F1E3-51D6-6D48-B36C-2F89BB9819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105777" y="2012053"/>
                        <a:ext cx="983311" cy="90644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84000">
                            <a:schemeClr val="accent2">
                              <a:lumMod val="60000"/>
                              <a:lumOff val="40000"/>
                            </a:schemeClr>
                          </a:gs>
                          <a:gs pos="15000">
                            <a:schemeClr val="accent2"/>
                          </a:gs>
                          <a:gs pos="46000">
                            <a:schemeClr val="bg1">
                              <a:lumMod val="85000"/>
                            </a:schemeClr>
                          </a:gs>
                          <a:gs pos="84000">
                            <a:schemeClr val="bg1">
                              <a:lumMod val="95000"/>
                            </a:scheme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3175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667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3" name="Oval 82">
                        <a:extLst>
                          <a:ext uri="{FF2B5EF4-FFF2-40B4-BE49-F238E27FC236}">
                            <a16:creationId xmlns:a16="http://schemas.microsoft.com/office/drawing/2014/main" id="{EE13EB3F-87AC-AD47-9AB6-D78D2D30BD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01723" y="2801121"/>
                        <a:ext cx="983311" cy="90644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84000">
                            <a:schemeClr val="accent2">
                              <a:lumMod val="60000"/>
                              <a:lumOff val="40000"/>
                            </a:schemeClr>
                          </a:gs>
                          <a:gs pos="15000">
                            <a:schemeClr val="accent2"/>
                          </a:gs>
                          <a:gs pos="46000">
                            <a:schemeClr val="bg1">
                              <a:lumMod val="85000"/>
                            </a:schemeClr>
                          </a:gs>
                          <a:gs pos="84000">
                            <a:schemeClr val="bg1">
                              <a:lumMod val="95000"/>
                            </a:scheme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3175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667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4" name="TextBox 83">
                        <a:extLst>
                          <a:ext uri="{FF2B5EF4-FFF2-40B4-BE49-F238E27FC236}">
                            <a16:creationId xmlns:a16="http://schemas.microsoft.com/office/drawing/2014/main" id="{B3736CED-3BDC-494D-A300-D5A7C283345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689135" y="1857268"/>
                        <a:ext cx="2349196" cy="64633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dirty="0">
                            <a:latin typeface="Arial" panose="020B0604020202020204" pitchFamily="34" charset="0"/>
                            <a:ea typeface="Calibri" charset="0"/>
                            <a:cs typeface="Arial" panose="020B0604020202020204" pitchFamily="34" charset="0"/>
                          </a:rPr>
                          <a:t>off </a:t>
                        </a:r>
                      </a:p>
                      <a:p>
                        <a:pPr algn="ctr"/>
                        <a:r>
                          <a:rPr lang="en-US" dirty="0">
                            <a:latin typeface="Arial" panose="020B0604020202020204" pitchFamily="34" charset="0"/>
                            <a:ea typeface="Calibri" charset="0"/>
                            <a:cs typeface="Arial" panose="020B0604020202020204" pitchFamily="34" charset="0"/>
                          </a:rPr>
                          <a:t>ART</a:t>
                        </a:r>
                      </a:p>
                    </p:txBody>
                  </p:sp>
                </p:grpSp>
              </p:grpSp>
            </p:grpSp>
          </p:grpSp>
        </p:grpSp>
        <p:pic>
          <p:nvPicPr>
            <p:cNvPr id="10" name="Picture 4" descr="Pounce Images, Stock Photos &amp; Vectors | Shutterstock">
              <a:extLst>
                <a:ext uri="{FF2B5EF4-FFF2-40B4-BE49-F238E27FC236}">
                  <a16:creationId xmlns:a16="http://schemas.microsoft.com/office/drawing/2014/main" id="{8885E862-63A8-208A-F05A-A277E34682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44" b="20476"/>
            <a:stretch/>
          </p:blipFill>
          <p:spPr bwMode="auto">
            <a:xfrm>
              <a:off x="5843174" y="1636418"/>
              <a:ext cx="781361" cy="418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C6E1388-3521-7CBC-D9B2-07DA2019B585}"/>
              </a:ext>
            </a:extLst>
          </p:cNvPr>
          <p:cNvGrpSpPr/>
          <p:nvPr/>
        </p:nvGrpSpPr>
        <p:grpSpPr>
          <a:xfrm>
            <a:off x="4291935" y="5378212"/>
            <a:ext cx="7177331" cy="1252687"/>
            <a:chOff x="4291935" y="5378212"/>
            <a:chExt cx="7177331" cy="1252687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5A07764-A629-884E-8DAE-41612D9E36B9}"/>
                </a:ext>
              </a:extLst>
            </p:cNvPr>
            <p:cNvSpPr txBox="1"/>
            <p:nvPr/>
          </p:nvSpPr>
          <p:spPr>
            <a:xfrm>
              <a:off x="7796969" y="5615236"/>
              <a:ext cx="3672297" cy="1015663"/>
            </a:xfrm>
            <a:prstGeom prst="rect">
              <a:avLst/>
            </a:prstGeom>
            <a:solidFill>
              <a:srgbClr val="D0A5F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Apply to: vaccine, adoptive T cell or other T cell-based HIV cure strategy?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DB65F44B-606E-5C17-F18C-621F1DBF52D0}"/>
                </a:ext>
              </a:extLst>
            </p:cNvPr>
            <p:cNvCxnSpPr>
              <a:cxnSpLocks/>
            </p:cNvCxnSpPr>
            <p:nvPr/>
          </p:nvCxnSpPr>
          <p:spPr>
            <a:xfrm>
              <a:off x="6989852" y="5387385"/>
              <a:ext cx="726532" cy="50058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99CB800B-EA95-CD53-23F8-436CDA50A8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46747" y="5378212"/>
              <a:ext cx="811644" cy="55003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13A029C-71E6-29FD-59B0-E914CAB5EE66}"/>
                </a:ext>
              </a:extLst>
            </p:cNvPr>
            <p:cNvSpPr txBox="1"/>
            <p:nvPr/>
          </p:nvSpPr>
          <p:spPr>
            <a:xfrm>
              <a:off x="4291935" y="5785611"/>
              <a:ext cx="1400527" cy="707886"/>
            </a:xfrm>
            <a:prstGeom prst="rect">
              <a:avLst/>
            </a:prstGeom>
            <a:solidFill>
              <a:srgbClr val="D0A5F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Control post-ART?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75EA4D1-8ACB-D8B8-9A7D-725C6A8B8E0B}"/>
              </a:ext>
            </a:extLst>
          </p:cNvPr>
          <p:cNvSpPr txBox="1"/>
          <p:nvPr/>
        </p:nvSpPr>
        <p:spPr>
          <a:xfrm>
            <a:off x="135150" y="6163773"/>
            <a:ext cx="11680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Rutishauser et al., </a:t>
            </a:r>
            <a:r>
              <a:rPr lang="en-US" sz="1600" i="1" dirty="0">
                <a:latin typeface="Calibri" charset="0"/>
                <a:ea typeface="Calibri" charset="0"/>
                <a:cs typeface="Calibri" charset="0"/>
              </a:rPr>
              <a:t>JCI Insight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, 2021</a:t>
            </a:r>
          </a:p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Rutishauser*, Frias*, Sharma* et al., </a:t>
            </a:r>
            <a:r>
              <a:rPr lang="en-US" sz="1600" i="1" dirty="0" err="1">
                <a:latin typeface="Calibri" charset="0"/>
                <a:ea typeface="Calibri" charset="0"/>
                <a:cs typeface="Calibri" charset="0"/>
              </a:rPr>
              <a:t>bioRxiv</a:t>
            </a:r>
            <a:endParaRPr lang="en-US" sz="1600" i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E0D3A9-5E72-5F80-4C7B-BDDB08B7C5D4}"/>
              </a:ext>
            </a:extLst>
          </p:cNvPr>
          <p:cNvSpPr/>
          <p:nvPr/>
        </p:nvSpPr>
        <p:spPr>
          <a:xfrm>
            <a:off x="370925" y="4425276"/>
            <a:ext cx="3700463" cy="633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91E10F-1DB8-176B-9E0D-01D219D29FE9}"/>
              </a:ext>
            </a:extLst>
          </p:cNvPr>
          <p:cNvSpPr/>
          <p:nvPr/>
        </p:nvSpPr>
        <p:spPr>
          <a:xfrm>
            <a:off x="9230408" y="4771341"/>
            <a:ext cx="2813956" cy="633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655D65-2BEF-3083-87F2-685E9DD2BC18}"/>
              </a:ext>
            </a:extLst>
          </p:cNvPr>
          <p:cNvSpPr/>
          <p:nvPr/>
        </p:nvSpPr>
        <p:spPr>
          <a:xfrm>
            <a:off x="4909882" y="4244484"/>
            <a:ext cx="3984331" cy="972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958F1E-9FEC-E850-1799-18F1604CB4C5}"/>
              </a:ext>
            </a:extLst>
          </p:cNvPr>
          <p:cNvSpPr/>
          <p:nvPr/>
        </p:nvSpPr>
        <p:spPr>
          <a:xfrm>
            <a:off x="6574985" y="9357341"/>
            <a:ext cx="3984331" cy="972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F09D43-9F1D-CC83-A8D9-1904832770A3}"/>
              </a:ext>
            </a:extLst>
          </p:cNvPr>
          <p:cNvSpPr txBox="1"/>
          <p:nvPr/>
        </p:nvSpPr>
        <p:spPr>
          <a:xfrm>
            <a:off x="135150" y="5714053"/>
            <a:ext cx="32339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Calibri" charset="0"/>
                <a:ea typeface="Calibri" charset="0"/>
                <a:cs typeface="Calibri" charset="0"/>
              </a:rPr>
              <a:t>Migueles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 et al, </a:t>
            </a:r>
            <a:r>
              <a:rPr lang="en-US" sz="1600" i="1" dirty="0">
                <a:latin typeface="Calibri" charset="0"/>
                <a:ea typeface="Calibri" charset="0"/>
                <a:cs typeface="Calibri" charset="0"/>
              </a:rPr>
              <a:t>Nat Immunol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, 2002</a:t>
            </a:r>
          </a:p>
          <a:p>
            <a:r>
              <a:rPr lang="en-US" sz="1600" dirty="0" err="1">
                <a:latin typeface="Calibri" charset="0"/>
                <a:ea typeface="Calibri" charset="0"/>
                <a:cs typeface="Calibri" charset="0"/>
              </a:rPr>
              <a:t>Migueles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 et al., </a:t>
            </a:r>
            <a:r>
              <a:rPr lang="en-US" sz="1600" i="1" dirty="0">
                <a:latin typeface="Calibri" charset="0"/>
                <a:ea typeface="Calibri" charset="0"/>
                <a:cs typeface="Calibri" charset="0"/>
              </a:rPr>
              <a:t>J </a:t>
            </a:r>
            <a:r>
              <a:rPr lang="en-US" sz="1600" i="1" dirty="0" err="1">
                <a:latin typeface="Calibri" charset="0"/>
                <a:ea typeface="Calibri" charset="0"/>
                <a:cs typeface="Calibri" charset="0"/>
              </a:rPr>
              <a:t>Virol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, 2009</a:t>
            </a:r>
          </a:p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Ndhlovu et al, </a:t>
            </a:r>
            <a:r>
              <a:rPr lang="en-US" sz="1600" i="1" dirty="0">
                <a:latin typeface="Calibri" charset="0"/>
                <a:ea typeface="Calibri" charset="0"/>
                <a:cs typeface="Calibri" charset="0"/>
              </a:rPr>
              <a:t>Blood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, 2013</a:t>
            </a:r>
          </a:p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Collins et al, </a:t>
            </a:r>
            <a:r>
              <a:rPr lang="en-US" sz="1600" i="1" dirty="0">
                <a:latin typeface="Calibri" charset="0"/>
                <a:ea typeface="Calibri" charset="0"/>
                <a:cs typeface="Calibri" charset="0"/>
              </a:rPr>
              <a:t>Sci Immunol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, 2023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1D4911-7111-8D35-E6C4-FF8B31676440}"/>
              </a:ext>
            </a:extLst>
          </p:cNvPr>
          <p:cNvSpPr txBox="1"/>
          <p:nvPr/>
        </p:nvSpPr>
        <p:spPr>
          <a:xfrm>
            <a:off x="10782128" y="1208008"/>
            <a:ext cx="1597454" cy="318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aseline="-25000" dirty="0">
                <a:solidFill>
                  <a:schemeClr val="tx1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↑GzB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74BC202-E9F5-A3DF-573E-1B54DA4479B5}"/>
              </a:ext>
            </a:extLst>
          </p:cNvPr>
          <p:cNvGrpSpPr/>
          <p:nvPr/>
        </p:nvGrpSpPr>
        <p:grpSpPr>
          <a:xfrm>
            <a:off x="2089123" y="2401765"/>
            <a:ext cx="4940261" cy="1229911"/>
            <a:chOff x="2089123" y="2401765"/>
            <a:chExt cx="4940261" cy="122991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78200FD-E13E-4E38-E31F-178C7A8918A8}"/>
                </a:ext>
              </a:extLst>
            </p:cNvPr>
            <p:cNvSpPr txBox="1"/>
            <p:nvPr/>
          </p:nvSpPr>
          <p:spPr>
            <a:xfrm>
              <a:off x="2089123" y="3182902"/>
              <a:ext cx="7089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TCF-1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C8D64E1-0B9F-7081-D790-C081047C785D}"/>
                </a:ext>
              </a:extLst>
            </p:cNvPr>
            <p:cNvSpPr txBox="1"/>
            <p:nvPr/>
          </p:nvSpPr>
          <p:spPr>
            <a:xfrm>
              <a:off x="5497656" y="2439387"/>
              <a:ext cx="7089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TCF-1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BA18AA1-1C89-559A-11EC-16266256960B}"/>
                </a:ext>
              </a:extLst>
            </p:cNvPr>
            <p:cNvSpPr txBox="1"/>
            <p:nvPr/>
          </p:nvSpPr>
          <p:spPr>
            <a:xfrm>
              <a:off x="6320472" y="2401765"/>
              <a:ext cx="7089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TCF-1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BA6F568-0A54-0E01-A215-BF563A6A9F33}"/>
                </a:ext>
              </a:extLst>
            </p:cNvPr>
            <p:cNvSpPr txBox="1"/>
            <p:nvPr/>
          </p:nvSpPr>
          <p:spPr>
            <a:xfrm>
              <a:off x="5516689" y="3262344"/>
              <a:ext cx="7089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TCF-1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593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2" grpId="0" animBg="1"/>
      <p:bldP spid="3" grpId="0" animBg="1"/>
      <p:bldP spid="7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94DC76-040F-8846-B44A-410D1791FDF2}"/>
              </a:ext>
            </a:extLst>
          </p:cNvPr>
          <p:cNvSpPr txBox="1"/>
          <p:nvPr/>
        </p:nvSpPr>
        <p:spPr>
          <a:xfrm>
            <a:off x="243895" y="476126"/>
            <a:ext cx="119399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0090"/>
                </a:solidFill>
                <a:latin typeface="+mj-lt"/>
                <a:cs typeface="Calibri Light" panose="020F0302020204030204" pitchFamily="34" charset="0"/>
              </a:rPr>
              <a:t>Can highly functional HIV-specific CD8+ T cells formed in spontaneous controllers control HIV after ART is stopped?</a:t>
            </a:r>
          </a:p>
        </p:txBody>
      </p:sp>
      <p:pic>
        <p:nvPicPr>
          <p:cNvPr id="2" name="Picture 1" descr="Chart, line chart&#10;&#10;Description automatically generated">
            <a:extLst>
              <a:ext uri="{FF2B5EF4-FFF2-40B4-BE49-F238E27FC236}">
                <a16:creationId xmlns:a16="http://schemas.microsoft.com/office/drawing/2014/main" id="{2986D6FB-C8D2-4F8A-BA13-E3625198C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502" y="2120468"/>
            <a:ext cx="6880972" cy="384962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BAA50C5-6C23-6659-B339-C3F6F51B0AE7}"/>
              </a:ext>
            </a:extLst>
          </p:cNvPr>
          <p:cNvGrpSpPr/>
          <p:nvPr/>
        </p:nvGrpSpPr>
        <p:grpSpPr>
          <a:xfrm>
            <a:off x="2760125" y="4154227"/>
            <a:ext cx="2096706" cy="1274159"/>
            <a:chOff x="7496269" y="3889100"/>
            <a:chExt cx="2096706" cy="127415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506594B-0CDD-94A6-9AAE-9136D811102C}"/>
                </a:ext>
              </a:extLst>
            </p:cNvPr>
            <p:cNvSpPr txBox="1"/>
            <p:nvPr/>
          </p:nvSpPr>
          <p:spPr>
            <a:xfrm>
              <a:off x="8542366" y="4393818"/>
              <a:ext cx="105060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/>
                <a:t>Elite</a:t>
              </a:r>
            </a:p>
            <a:p>
              <a:r>
                <a:rPr lang="en-US" sz="2200" b="1" dirty="0"/>
                <a:t>Control</a:t>
              </a: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B1E5047-F0DE-962E-F34B-F021D1E78F77}"/>
                </a:ext>
              </a:extLst>
            </p:cNvPr>
            <p:cNvSpPr/>
            <p:nvPr/>
          </p:nvSpPr>
          <p:spPr>
            <a:xfrm>
              <a:off x="7496269" y="3889100"/>
              <a:ext cx="1611517" cy="1238301"/>
            </a:xfrm>
            <a:custGeom>
              <a:avLst/>
              <a:gdLst>
                <a:gd name="connsiteX0" fmla="*/ 0 w 1611517"/>
                <a:gd name="connsiteY0" fmla="*/ 936397 h 1238301"/>
                <a:gd name="connsiteX1" fmla="*/ 262551 w 1611517"/>
                <a:gd name="connsiteY1" fmla="*/ 175906 h 1238301"/>
                <a:gd name="connsiteX2" fmla="*/ 253497 w 1611517"/>
                <a:gd name="connsiteY2" fmla="*/ 175906 h 1238301"/>
                <a:gd name="connsiteX3" fmla="*/ 334979 w 1611517"/>
                <a:gd name="connsiteY3" fmla="*/ 12944 h 1238301"/>
                <a:gd name="connsiteX4" fmla="*/ 470781 w 1611517"/>
                <a:gd name="connsiteY4" fmla="*/ 49157 h 1238301"/>
                <a:gd name="connsiteX5" fmla="*/ 597529 w 1611517"/>
                <a:gd name="connsiteY5" fmla="*/ 356975 h 1238301"/>
                <a:gd name="connsiteX6" fmla="*/ 724278 w 1611517"/>
                <a:gd name="connsiteY6" fmla="*/ 791542 h 1238301"/>
                <a:gd name="connsiteX7" fmla="*/ 1059256 w 1611517"/>
                <a:gd name="connsiteY7" fmla="*/ 1189894 h 1238301"/>
                <a:gd name="connsiteX8" fmla="*/ 1611517 w 1611517"/>
                <a:gd name="connsiteY8" fmla="*/ 1217054 h 1238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1517" h="1238301">
                  <a:moveTo>
                    <a:pt x="0" y="936397"/>
                  </a:moveTo>
                  <a:cubicBezTo>
                    <a:pt x="110151" y="619525"/>
                    <a:pt x="220302" y="302654"/>
                    <a:pt x="262551" y="175906"/>
                  </a:cubicBezTo>
                  <a:cubicBezTo>
                    <a:pt x="304801" y="49157"/>
                    <a:pt x="241426" y="203066"/>
                    <a:pt x="253497" y="175906"/>
                  </a:cubicBezTo>
                  <a:cubicBezTo>
                    <a:pt x="265568" y="148746"/>
                    <a:pt x="298765" y="34069"/>
                    <a:pt x="334979" y="12944"/>
                  </a:cubicBezTo>
                  <a:cubicBezTo>
                    <a:pt x="371193" y="-8181"/>
                    <a:pt x="427023" y="-8181"/>
                    <a:pt x="470781" y="49157"/>
                  </a:cubicBezTo>
                  <a:cubicBezTo>
                    <a:pt x="514539" y="106495"/>
                    <a:pt x="555279" y="233244"/>
                    <a:pt x="597529" y="356975"/>
                  </a:cubicBezTo>
                  <a:cubicBezTo>
                    <a:pt x="639779" y="480706"/>
                    <a:pt x="647323" y="652722"/>
                    <a:pt x="724278" y="791542"/>
                  </a:cubicBezTo>
                  <a:cubicBezTo>
                    <a:pt x="801233" y="930362"/>
                    <a:pt x="911383" y="1118975"/>
                    <a:pt x="1059256" y="1189894"/>
                  </a:cubicBezTo>
                  <a:cubicBezTo>
                    <a:pt x="1207129" y="1260813"/>
                    <a:pt x="1409323" y="1238933"/>
                    <a:pt x="1611517" y="1217054"/>
                  </a:cubicBezTo>
                </a:path>
              </a:pathLst>
            </a:cu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0074076-1727-D1F8-43D1-68F5834C5925}"/>
              </a:ext>
            </a:extLst>
          </p:cNvPr>
          <p:cNvGrpSpPr/>
          <p:nvPr/>
        </p:nvGrpSpPr>
        <p:grpSpPr>
          <a:xfrm>
            <a:off x="5377349" y="1475848"/>
            <a:ext cx="4646223" cy="5178328"/>
            <a:chOff x="5377349" y="1475848"/>
            <a:chExt cx="4646223" cy="517832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DD7AE5E-6F5D-5339-9B70-F5DB869976B5}"/>
                </a:ext>
              </a:extLst>
            </p:cNvPr>
            <p:cNvGrpSpPr/>
            <p:nvPr/>
          </p:nvGrpSpPr>
          <p:grpSpPr>
            <a:xfrm>
              <a:off x="5377349" y="1475848"/>
              <a:ext cx="1991906" cy="5178328"/>
              <a:chOff x="5935371" y="1416524"/>
              <a:chExt cx="1991906" cy="5178328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DB6E2432-616C-7FCB-CF4B-D62691D69A03}"/>
                  </a:ext>
                </a:extLst>
              </p:cNvPr>
              <p:cNvGrpSpPr/>
              <p:nvPr/>
            </p:nvGrpSpPr>
            <p:grpSpPr>
              <a:xfrm>
                <a:off x="5935371" y="1416524"/>
                <a:ext cx="1991906" cy="4279656"/>
                <a:chOff x="5935371" y="1416524"/>
                <a:chExt cx="1991906" cy="4279656"/>
              </a:xfrm>
            </p:grpSpPr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0A158680-BB55-6A95-BE10-6DCFD564CC73}"/>
                    </a:ext>
                  </a:extLst>
                </p:cNvPr>
                <p:cNvSpPr/>
                <p:nvPr/>
              </p:nvSpPr>
              <p:spPr>
                <a:xfrm>
                  <a:off x="6693763" y="1846556"/>
                  <a:ext cx="1233514" cy="3849624"/>
                </a:xfrm>
                <a:prstGeom prst="rect">
                  <a:avLst/>
                </a:prstGeom>
                <a:noFill/>
                <a:ln w="539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1C4DF12-993F-4DF0-A9AF-EA0DDE303153}"/>
                    </a:ext>
                  </a:extLst>
                </p:cNvPr>
                <p:cNvSpPr txBox="1"/>
                <p:nvPr/>
              </p:nvSpPr>
              <p:spPr>
                <a:xfrm>
                  <a:off x="5935371" y="1416524"/>
                  <a:ext cx="184731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US" sz="2200" b="1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7DB7442-D038-BDA7-FAD0-CA1EB453AD0D}"/>
                  </a:ext>
                </a:extLst>
              </p:cNvPr>
              <p:cNvSpPr/>
              <p:nvPr/>
            </p:nvSpPr>
            <p:spPr>
              <a:xfrm>
                <a:off x="6873948" y="5792387"/>
                <a:ext cx="873144" cy="802465"/>
              </a:xfrm>
              <a:prstGeom prst="ellipse">
                <a:avLst/>
              </a:prstGeom>
              <a:gradFill flip="none" rotWithShape="1">
                <a:gsLst>
                  <a:gs pos="15000">
                    <a:srgbClr val="FFFF00"/>
                  </a:gs>
                  <a:gs pos="76000">
                    <a:schemeClr val="bg1">
                      <a:lumMod val="85000"/>
                    </a:schemeClr>
                  </a:gs>
                  <a:gs pos="100000">
                    <a:srgbClr val="FFFF00"/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CD8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DBA8EDE-B552-C6A8-698C-983A3A59E333}"/>
                </a:ext>
              </a:extLst>
            </p:cNvPr>
            <p:cNvSpPr txBox="1"/>
            <p:nvPr/>
          </p:nvSpPr>
          <p:spPr>
            <a:xfrm>
              <a:off x="7956918" y="4722617"/>
              <a:ext cx="2066654" cy="430887"/>
            </a:xfrm>
            <a:prstGeom prst="rect">
              <a:avLst/>
            </a:prstGeom>
            <a:solidFill>
              <a:srgbClr val="FFFF00">
                <a:alpha val="68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 b="1" dirty="0"/>
                <a:t>Re-control ???</a:t>
              </a: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7852734E-1E33-9FF1-CC2C-A3A9EEBDC494}"/>
                </a:ext>
              </a:extLst>
            </p:cNvPr>
            <p:cNvSpPr/>
            <p:nvPr/>
          </p:nvSpPr>
          <p:spPr>
            <a:xfrm>
              <a:off x="6910821" y="4217899"/>
              <a:ext cx="1611517" cy="1238301"/>
            </a:xfrm>
            <a:custGeom>
              <a:avLst/>
              <a:gdLst>
                <a:gd name="connsiteX0" fmla="*/ 0 w 1611517"/>
                <a:gd name="connsiteY0" fmla="*/ 936397 h 1238301"/>
                <a:gd name="connsiteX1" fmla="*/ 262551 w 1611517"/>
                <a:gd name="connsiteY1" fmla="*/ 175906 h 1238301"/>
                <a:gd name="connsiteX2" fmla="*/ 253497 w 1611517"/>
                <a:gd name="connsiteY2" fmla="*/ 175906 h 1238301"/>
                <a:gd name="connsiteX3" fmla="*/ 334979 w 1611517"/>
                <a:gd name="connsiteY3" fmla="*/ 12944 h 1238301"/>
                <a:gd name="connsiteX4" fmla="*/ 470781 w 1611517"/>
                <a:gd name="connsiteY4" fmla="*/ 49157 h 1238301"/>
                <a:gd name="connsiteX5" fmla="*/ 597529 w 1611517"/>
                <a:gd name="connsiteY5" fmla="*/ 356975 h 1238301"/>
                <a:gd name="connsiteX6" fmla="*/ 724278 w 1611517"/>
                <a:gd name="connsiteY6" fmla="*/ 791542 h 1238301"/>
                <a:gd name="connsiteX7" fmla="*/ 1059256 w 1611517"/>
                <a:gd name="connsiteY7" fmla="*/ 1189894 h 1238301"/>
                <a:gd name="connsiteX8" fmla="*/ 1611517 w 1611517"/>
                <a:gd name="connsiteY8" fmla="*/ 1217054 h 1238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1517" h="1238301">
                  <a:moveTo>
                    <a:pt x="0" y="936397"/>
                  </a:moveTo>
                  <a:cubicBezTo>
                    <a:pt x="110151" y="619525"/>
                    <a:pt x="220302" y="302654"/>
                    <a:pt x="262551" y="175906"/>
                  </a:cubicBezTo>
                  <a:cubicBezTo>
                    <a:pt x="304801" y="49157"/>
                    <a:pt x="241426" y="203066"/>
                    <a:pt x="253497" y="175906"/>
                  </a:cubicBezTo>
                  <a:cubicBezTo>
                    <a:pt x="265568" y="148746"/>
                    <a:pt x="298765" y="34069"/>
                    <a:pt x="334979" y="12944"/>
                  </a:cubicBezTo>
                  <a:cubicBezTo>
                    <a:pt x="371193" y="-8181"/>
                    <a:pt x="427023" y="-8181"/>
                    <a:pt x="470781" y="49157"/>
                  </a:cubicBezTo>
                  <a:cubicBezTo>
                    <a:pt x="514539" y="106495"/>
                    <a:pt x="555279" y="233244"/>
                    <a:pt x="597529" y="356975"/>
                  </a:cubicBezTo>
                  <a:cubicBezTo>
                    <a:pt x="639779" y="480706"/>
                    <a:pt x="647323" y="652722"/>
                    <a:pt x="724278" y="791542"/>
                  </a:cubicBezTo>
                  <a:cubicBezTo>
                    <a:pt x="801233" y="930362"/>
                    <a:pt x="911383" y="1118975"/>
                    <a:pt x="1059256" y="1189894"/>
                  </a:cubicBezTo>
                  <a:cubicBezTo>
                    <a:pt x="1207129" y="1260813"/>
                    <a:pt x="1409323" y="1238933"/>
                    <a:pt x="1611517" y="1217054"/>
                  </a:cubicBezTo>
                </a:path>
              </a:pathLst>
            </a:cu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9587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23211</TotalTime>
  <Words>4561</Words>
  <Application>Microsoft Macintosh PowerPoint</Application>
  <PresentationFormat>Widescreen</PresentationFormat>
  <Paragraphs>1034</Paragraphs>
  <Slides>63</Slides>
  <Notes>41</Notes>
  <HiddenSlides>4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1" baseType="lpstr">
      <vt:lpstr>ＭＳ Ｐゴシック</vt:lpstr>
      <vt:lpstr>Arial</vt:lpstr>
      <vt:lpstr>Calibri</vt:lpstr>
      <vt:lpstr>Calibri Light</vt:lpstr>
      <vt:lpstr>Helvetica</vt:lpstr>
      <vt:lpstr>Symbol</vt:lpstr>
      <vt:lpstr>Wingdings</vt:lpstr>
      <vt:lpstr>Office Theme</vt:lpstr>
      <vt:lpstr>PowerPoint Presentation</vt:lpstr>
      <vt:lpstr>SUMMARY FOR COMMUNITY</vt:lpstr>
      <vt:lpstr>PowerPoint Presentation</vt:lpstr>
      <vt:lpstr>PowerPoint Presentation</vt:lpstr>
      <vt:lpstr>PowerPoint Presentation</vt:lpstr>
      <vt:lpstr>PowerPoint Presentation</vt:lpstr>
      <vt:lpstr>Evidence for CD8+ T cell-mediated control of HIV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amfAR combination immunotherapy HIV cure clinical trial (“the kitchen sink study”)</vt:lpstr>
      <vt:lpstr>Time to Rebound (Weeks)</vt:lpstr>
      <vt:lpstr>7 of 10 participants had unusual HIV rebound kinetics</vt:lpstr>
      <vt:lpstr>PK modeling: VL setpoints can’t be explained by PK alone</vt:lpstr>
      <vt:lpstr>PowerPoint Presentation</vt:lpstr>
      <vt:lpstr>PowerPoint Presentation</vt:lpstr>
      <vt:lpstr>PowerPoint Presentation</vt:lpstr>
      <vt:lpstr>PowerPoint Presentation</vt:lpstr>
      <vt:lpstr>Host-responses associated with control will be complex!</vt:lpstr>
      <vt:lpstr>Harnessing CD8+ T cells for HIV cure: what will it take?  </vt:lpstr>
      <vt:lpstr>THANK YOU!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Extra slides</vt:lpstr>
      <vt:lpstr>amfAR combination clinical trial</vt:lpstr>
      <vt:lpstr>Time to Rebound (Weeks)</vt:lpstr>
      <vt:lpstr>Viral load dynamics from beginning of rebound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Rutishauser, Rachel</dc:creator>
  <cp:lastModifiedBy>Rutishauser, Rachel</cp:lastModifiedBy>
  <cp:revision>398</cp:revision>
  <dcterms:created xsi:type="dcterms:W3CDTF">2020-09-01T21:53:42Z</dcterms:created>
  <dcterms:modified xsi:type="dcterms:W3CDTF">2024-05-09T15:40:14Z</dcterms:modified>
</cp:coreProperties>
</file>