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01_3B2E75E7.xml" ContentType="application/vnd.ms-powerpoint.comments+xml"/>
  <Override PartName="/ppt/comments/modernComment_102_959C7852.xml" ContentType="application/vnd.ms-powerpoint.comments+xml"/>
  <Override PartName="/ppt/comments/modernComment_103_4B434944.xml" ContentType="application/vnd.ms-powerpoint.comments+xml"/>
  <Override PartName="/ppt/comments/modernComment_12B_5405595.xml" ContentType="application/vnd.ms-powerpoint.comments+xml"/>
  <Override PartName="/ppt/comments/modernComment_106_4D45D359.xml" ContentType="application/vnd.ms-powerpoint.comments+xml"/>
  <Override PartName="/ppt/comments/modernComment_109_E416A118.xml" ContentType="application/vnd.ms-powerpoint.comments+xml"/>
  <Override PartName="/ppt/comments/modernComment_12C_40B407FE.xml" ContentType="application/vnd.ms-powerpoint.comments+xml"/>
  <Override PartName="/ppt/comments/modernComment_13A_1EE4D8B6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7" r:id="rId1"/>
  </p:sldMasterIdLst>
  <p:notesMasterIdLst>
    <p:notesMasterId r:id="rId21"/>
  </p:notesMasterIdLst>
  <p:sldIdLst>
    <p:sldId id="256" r:id="rId2"/>
    <p:sldId id="263" r:id="rId3"/>
    <p:sldId id="257" r:id="rId4"/>
    <p:sldId id="258" r:id="rId5"/>
    <p:sldId id="315" r:id="rId6"/>
    <p:sldId id="316" r:id="rId7"/>
    <p:sldId id="259" r:id="rId8"/>
    <p:sldId id="299" r:id="rId9"/>
    <p:sldId id="262" r:id="rId10"/>
    <p:sldId id="264" r:id="rId11"/>
    <p:sldId id="265" r:id="rId12"/>
    <p:sldId id="267" r:id="rId13"/>
    <p:sldId id="268" r:id="rId14"/>
    <p:sldId id="269" r:id="rId15"/>
    <p:sldId id="300" r:id="rId16"/>
    <p:sldId id="314" r:id="rId17"/>
    <p:sldId id="302" r:id="rId18"/>
    <p:sldId id="313" r:id="rId19"/>
    <p:sldId id="30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8D333F-92A6-365A-E161-414F879E2583}" name="Ryan Bailey" initials="RB" userId="dd665ed54057047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1" autoAdjust="0"/>
    <p:restoredTop sz="84722"/>
  </p:normalViewPr>
  <p:slideViewPr>
    <p:cSldViewPr snapToGrid="0">
      <p:cViewPr>
        <p:scale>
          <a:sx n="100" d="100"/>
          <a:sy n="100" d="100"/>
        </p:scale>
        <p:origin x="144" y="-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modernComment_101_3B2E75E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A06DA00-CF21-F64D-B415-12C419554034}" authorId="{6D8D333F-92A6-365A-E161-414F879E2583}" created="2024-05-09T05:35:09.595">
    <pc:sldMkLst xmlns:pc="http://schemas.microsoft.com/office/powerpoint/2013/main/command">
      <pc:docMk/>
      <pc:sldMk cId="992900583" sldId="257"/>
    </pc:sldMkLst>
    <p188:txBody>
      <a:bodyPr/>
      <a:lstStyle/>
      <a:p>
        <a:r>
          <a:rPr lang="en-US"/>
          <a:t>Love this and the next slide as the opening</a:t>
        </a:r>
      </a:p>
    </p188:txBody>
  </p188:cm>
</p188:cmLst>
</file>

<file path=ppt/comments/modernComment_102_959C785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B81D6BC-98C4-FA48-BAD2-96854CE0FB0D}" authorId="{6D8D333F-92A6-365A-E161-414F879E2583}" created="2024-05-09T05:36:41.738">
    <pc:sldMkLst xmlns:pc="http://schemas.microsoft.com/office/powerpoint/2013/main/command">
      <pc:docMk/>
      <pc:sldMk cId="2510059602" sldId="258"/>
    </pc:sldMkLst>
    <p188:txBody>
      <a:bodyPr/>
      <a:lstStyle/>
      <a:p>
        <a:r>
          <a:rPr lang="en-US"/>
          <a:t>I would switch the order of the effects but this is where we have a bit of differing opinion on the relative importance :)
Not sure the expression level comment is necessary</a:t>
        </a:r>
      </a:p>
    </p188:txBody>
  </p188:cm>
</p188:cmLst>
</file>

<file path=ppt/comments/modernComment_103_4B43494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B8F3EEC-DD8C-3F4B-89D6-517225288821}" authorId="{6D8D333F-92A6-365A-E161-414F879E2583}" created="2024-05-09T05:54:33.117">
    <pc:sldMkLst xmlns:pc="http://schemas.microsoft.com/office/powerpoint/2013/main/command">
      <pc:docMk/>
      <pc:sldMk cId="1262700868" sldId="259"/>
    </pc:sldMkLst>
    <p188:txBody>
      <a:bodyPr/>
      <a:lstStyle/>
      <a:p>
        <a:r>
          <a:rPr lang="en-US"/>
          <a:t>I think our goal should be to minimize the ability of non-VRC01-class B cells to bind divalently using distant gps and glycosylations and also the minimization of entropic penalty as point 2 - basically this would be an illustration of the effects discussed on slide 4. Do we know whether 1 signal at amplitude N definitely sends a greater signal than 2 signals at 1/2N? I think our goal should be to create an immunogen that avoids divalent binding on non-VRC01-class b cells</a:t>
        </a:r>
      </a:p>
    </p188:txBody>
  </p188:cm>
</p188:cmLst>
</file>

<file path=ppt/comments/modernComment_106_4D45D35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0607CC3-B471-7F4E-9DBA-D4E2B78C4265}" authorId="{6D8D333F-92A6-365A-E161-414F879E2583}" created="2024-05-09T05:55:22.925">
    <pc:sldMkLst xmlns:pc="http://schemas.microsoft.com/office/powerpoint/2013/main/command">
      <pc:docMk/>
      <pc:sldMk cId="1296421721" sldId="262"/>
    </pc:sldMkLst>
    <p188:txBody>
      <a:bodyPr/>
      <a:lstStyle/>
      <a:p>
        <a:r>
          <a:rPr lang="en-US"/>
          <a:t>How was 48d selected? What properties does it have? This is interesting and relevant</a:t>
        </a:r>
      </a:p>
    </p188:txBody>
  </p188:cm>
</p188:cmLst>
</file>

<file path=ppt/comments/modernComment_109_E416A11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768C854-114D-A248-98D8-E4F21B557174}" authorId="{6D8D333F-92A6-365A-E161-414F879E2583}" created="2024-05-09T05:56:54.534">
    <pc:sldMkLst xmlns:pc="http://schemas.microsoft.com/office/powerpoint/2013/main/command">
      <pc:docMk/>
      <pc:sldMk cId="3826688280" sldId="265"/>
    </pc:sldMkLst>
    <p188:txBody>
      <a:bodyPr/>
      <a:lstStyle/>
      <a:p>
        <a:r>
          <a:rPr lang="en-US"/>
          <a:t>Should you put the headline takeaway on this slide? That VRC01 binding divalently but non-VRC01 can only bind monovalently - we need to hit folks over the head with the key messages </a:t>
        </a:r>
      </a:p>
    </p188:txBody>
  </p188:cm>
</p188:cmLst>
</file>

<file path=ppt/comments/modernComment_12B_540559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624C0B0-7BBF-6145-88FC-04461AB9CB67}" authorId="{6D8D333F-92A6-365A-E161-414F879E2583}" created="2024-05-09T05:49:35.202">
    <pc:sldMkLst xmlns:pc="http://schemas.microsoft.com/office/powerpoint/2013/main/command">
      <pc:docMk/>
      <pc:sldMk cId="88102293" sldId="299"/>
    </pc:sldMkLst>
    <p188:txBody>
      <a:bodyPr/>
      <a:lstStyle/>
      <a:p>
        <a:r>
          <a:rPr lang="en-US"/>
          <a:t>This would seem to me to be a candidate for deletion if we are running over time</a:t>
        </a:r>
      </a:p>
    </p188:txBody>
  </p188:cm>
</p188:cmLst>
</file>

<file path=ppt/comments/modernComment_12C_40B407F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C15ED32-E8D0-E648-962F-9CA587BBA6F9}" authorId="{6D8D333F-92A6-365A-E161-414F879E2583}" created="2024-05-09T05:34:43.495">
    <pc:sldMkLst xmlns:pc="http://schemas.microsoft.com/office/powerpoint/2013/main/command">
      <pc:docMk/>
      <pc:sldMk cId="1085540350" sldId="300"/>
    </pc:sldMkLst>
    <p188:txBody>
      <a:bodyPr/>
      <a:lstStyle/>
      <a:p>
        <a:r>
          <a:rPr lang="en-US"/>
          <a:t>Need to relabel the top graph as 2mutVRC01. Also I would label them clearly as bnAb vs non bnAb</a:t>
        </a:r>
      </a:p>
    </p188:txBody>
  </p188:cm>
</p188:cmLst>
</file>

<file path=ppt/comments/modernComment_13A_1EE4D8B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3629D6C-CBF0-F745-A150-5C448477EA9B}" authorId="{6D8D333F-92A6-365A-E161-414F879E2583}" created="2024-05-09T05:58:04.273">
    <pc:sldMkLst xmlns:pc="http://schemas.microsoft.com/office/powerpoint/2013/main/command">
      <pc:docMk/>
      <pc:sldMk cId="518314166" sldId="314"/>
    </pc:sldMkLst>
    <p188:txBody>
      <a:bodyPr/>
      <a:lstStyle/>
      <a:p>
        <a:r>
          <a:rPr lang="en-US"/>
          <a:t>Fab-fab cross linking also prevents divalent binding to non-VRC01-class blabs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0D129-F5EB-6C43-9602-A7AC92FADBB2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5C9B3-BE79-ED4E-8420-42A48F5AF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4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Love this and the next slide as the opening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5C9B3-BE79-ED4E-8420-42A48F5AF5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75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Fab-fab cross linking also prevents divalent binding to non-VRC01-class blabs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5C9B3-BE79-ED4E-8420-42A48F5AF5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1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5C9B3-BE79-ED4E-8420-42A48F5AF5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41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I would switch the order of the effects but this is where we have a bit of differing opinion on the relative importance :)</a:t>
            </a:r>
          </a:p>
          <a:p>
            <a:b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</a:br>
            <a:endParaRPr lang="en-US" dirty="0">
              <a:solidFill>
                <a:srgbClr val="3F3F3F"/>
              </a:solidFill>
              <a:effectLst/>
              <a:latin typeface="Helvetica" pitchFamily="2" charset="0"/>
            </a:endParaRPr>
          </a:p>
          <a:p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Not sure the expression level comment is necessary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5C9B3-BE79-ED4E-8420-42A48F5AF5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36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I would switch the order of the effects but this is where we have a bit of differing opinion on the relative importance :)</a:t>
            </a:r>
          </a:p>
          <a:p>
            <a:b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</a:br>
            <a:endParaRPr lang="en-US" dirty="0">
              <a:solidFill>
                <a:srgbClr val="3F3F3F"/>
              </a:solidFill>
              <a:effectLst/>
              <a:latin typeface="Helvetica" pitchFamily="2" charset="0"/>
            </a:endParaRPr>
          </a:p>
          <a:p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Not sure the expression level comment is necessary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5C9B3-BE79-ED4E-8420-42A48F5AF5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96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5C9B3-BE79-ED4E-8420-42A48F5AF5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8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I think our goal should be to minimize the ability of non-VRC01-class B cells to bind divalently using distant </a:t>
            </a:r>
            <a:r>
              <a:rPr lang="en-US" dirty="0" err="1">
                <a:solidFill>
                  <a:srgbClr val="3F3F3F"/>
                </a:solidFill>
                <a:effectLst/>
                <a:latin typeface="Helvetica" pitchFamily="2" charset="0"/>
              </a:rPr>
              <a:t>gps</a:t>
            </a:r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 and </a:t>
            </a:r>
            <a:r>
              <a:rPr lang="en-US" dirty="0" err="1">
                <a:solidFill>
                  <a:srgbClr val="3F3F3F"/>
                </a:solidFill>
                <a:effectLst/>
                <a:latin typeface="Helvetica" pitchFamily="2" charset="0"/>
              </a:rPr>
              <a:t>glycosylations</a:t>
            </a:r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 and also the minimization of entropic penalty as point 2 - basically this would be an illustration of the effects discussed on slide 4. Do we know whether 1 signal at amplitude N definitely sends a greater signal than 2 signals at 1/2N? I think our goal should be to create an immunogen that avoids divalent binding on non-VRC01-class b cells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5C9B3-BE79-ED4E-8420-42A48F5AF5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This would seem to me to be a candidate for deletion if we are running over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5C9B3-BE79-ED4E-8420-42A48F5AF5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2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How was 48d selected? What properties does it have? This is interesting and relevant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5C9B3-BE79-ED4E-8420-42A48F5AF5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39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Should you put the headline takeaway on this slide? That VRC01 binding divalently but non-VRC01 can only bind monovalently - we need to hit folks over the head with the key messages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5C9B3-BE79-ED4E-8420-42A48F5AF5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07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Need to relabel the top graph as 2mutVRC01. Also I would label them clearly as bnAb vs non bnAb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5C9B3-BE79-ED4E-8420-42A48F5AF5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03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9B1FD-4006-4932-931B-18D77466B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56F5B-18E6-41BE-AE27-4B20D5A98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692CC-298D-440E-89E9-1C144120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BB1D-0DFB-4FDF-AB7B-84B8F968950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B44FA-33AA-413A-B649-E9403F8B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5A88C-FDB8-49CF-8CCD-E13B9527B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50E-14F7-4317-B39C-0390FFF0F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5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2BB1D-2075-4184-91D5-24020CEBB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506CC-BFB6-4613-B42C-65AA54E7D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51493-CD9E-45AB-8D76-800C60BB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BB1D-0DFB-4FDF-AB7B-84B8F968950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6B3EF-5EC6-465B-890A-6D76119DA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D7779-306B-44CE-B7F1-5116F5F95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50E-14F7-4317-B39C-0390FFF0F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1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3686BE-3241-44F4-873F-18BFA5C60F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1D522-FC62-4484-9621-45B4CA97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C0801-D4E4-49C4-8FAA-D273BC09A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BB1D-0DFB-4FDF-AB7B-84B8F968950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8F652-937E-444D-9D25-DEC5F83C6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AC593-7A5C-4726-9904-59F3A5544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50E-14F7-4317-B39C-0390FFF0F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DC6F-32C1-41AA-862D-ADE1D203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51048-FEF8-4338-9C3F-DF3516D77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4E27D-8E4D-4EC5-B05B-F529D6631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BB1D-0DFB-4FDF-AB7B-84B8F968950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0F686-2671-4B1A-9301-E4307417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87E28-1ED8-4A91-84A9-0F1AF18A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50E-14F7-4317-B39C-0390FFF0F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0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D1930-9856-47D7-9AF0-CDF6C599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6E6FE-057F-49E7-A7BC-27C170780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E2561-22FA-497C-B84B-214E8298F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BB1D-0DFB-4FDF-AB7B-84B8F968950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8B765-5BBC-4ACA-A4B0-8C303F229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A67F7-CC4A-4776-966B-0857BA263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50E-14F7-4317-B39C-0390FFF0F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95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4FDB0-3D19-4C1A-8A95-4B2D00BD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57266-F51A-4477-8689-E4EEAE05B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1D740-5AFE-43CD-96F0-FDE18B1B1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20C97-C71A-4185-942C-50A3BFE63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BB1D-0DFB-4FDF-AB7B-84B8F968950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C9ABE-30F4-4196-A2BC-2EAAA2449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48A8B-B087-4A48-960D-71861F59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50E-14F7-4317-B39C-0390FFF0F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8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CFAA-304C-4464-BE50-D8C8B68C8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59891-391C-49E5-A283-AF0F3764E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D8095-0E61-476C-8FD4-D2CDA8296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CFFD5-AB75-4798-8C59-5E6C05385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D40207-8490-4565-8A1A-08AE90201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599D66-D172-4156-9A33-50EAB69ED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BB1D-0DFB-4FDF-AB7B-84B8F968950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F33F67-3707-4EA8-97A9-8972A178E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FFA7B4-CEC0-4D0C-B917-E8B4DBFB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50E-14F7-4317-B39C-0390FFF0F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55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04D8-5C80-40F2-97FE-B719FD032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43D1F8-F198-4AD7-99A7-091902A4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BB1D-0DFB-4FDF-AB7B-84B8F968950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BDEFA-7326-40A0-8B15-0207DFBD0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BBA58C-A164-4B26-85EF-78D64FB6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50E-14F7-4317-B39C-0390FFF0F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3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B22F78-FA40-47D4-8886-52F113563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BB1D-0DFB-4FDF-AB7B-84B8F968950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D1FF82-74E4-426F-9B1A-72932BF87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E1474-860B-4991-9469-1711446D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50E-14F7-4317-B39C-0390FFF0F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9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4A437-CF4A-4603-88B5-1C8D13BDC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D37C2-0E94-42FF-845C-2FC6FADE5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13EF43-A529-4740-8937-2AC55C908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06FB-A840-4D1E-B1A8-D1FADCE7B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BB1D-0DFB-4FDF-AB7B-84B8F968950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EFED6-5054-425E-9FD0-D3BF0570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5C059-9E48-409A-AA3B-1EA99476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50E-14F7-4317-B39C-0390FFF0F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31EF3-A256-4760-99B6-2FD4BC7C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5CDF47-2D95-4A18-970D-12D49FE06D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348D5-10DA-42C1-849D-7C98A547C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9666B-C018-4407-B596-5D0CDA432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BB1D-0DFB-4FDF-AB7B-84B8F968950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BB556-EF19-45E9-8060-AEB8703AB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75183-6EDD-4E84-9968-2DA8E1E02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50E-14F7-4317-B39C-0390FFF0F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9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9A8E5C-F6DE-4FCC-9860-0079CF15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8010B-5F41-4CF8-8C19-11E33246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F2A60-6CEB-4AA6-BF80-BB42840F8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5BB1D-0DFB-4FDF-AB7B-84B8F968950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9FC21-F6B2-4065-A1CA-223544CA8E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5B610-448F-4064-AE47-79B7BE39A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8C50E-14F7-4317-B39C-0390FFF0F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1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09_E416A118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18/10/relationships/comments" Target="../comments/modernComment_12C_40B407FE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A_1EE4D8B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18/10/relationships/comments" Target="../comments/modernComment_101_3B2E75E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18/10/relationships/comments" Target="../comments/modernComment_102_959C785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18/10/relationships/comments" Target="../comments/modernComment_102_959C78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03_4B4349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18/10/relationships/comments" Target="../comments/modernComment_12B_540559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06_4D45D3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701FF-2FDF-44EC-A49C-CD73252DF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447800"/>
            <a:ext cx="8825658" cy="1808163"/>
          </a:xfrm>
        </p:spPr>
        <p:txBody>
          <a:bodyPr>
            <a:normAutofit/>
          </a:bodyPr>
          <a:lstStyle/>
          <a:p>
            <a:r>
              <a:rPr lang="en-US" dirty="0"/>
              <a:t>Exploring avidity in HIV vaccine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955573-B683-43BE-898D-69C170671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>
            <a:normAutofit/>
          </a:bodyPr>
          <a:lstStyle/>
          <a:p>
            <a:r>
              <a:rPr lang="en-US" dirty="0"/>
              <a:t>Iain MacPherson, PhD</a:t>
            </a:r>
          </a:p>
          <a:p>
            <a:r>
              <a:rPr lang="en-US" dirty="0"/>
              <a:t>Assistant Professor</a:t>
            </a:r>
          </a:p>
          <a:p>
            <a:r>
              <a:rPr lang="en-US" dirty="0"/>
              <a:t>University of Hawaii, Department of Tropical Medicine, Medical Microbiology and Pharmacology</a:t>
            </a:r>
          </a:p>
          <a:p>
            <a:r>
              <a:rPr lang="en-US" dirty="0"/>
              <a:t>Hawaii Center for AIDS</a:t>
            </a:r>
          </a:p>
        </p:txBody>
      </p:sp>
    </p:spTree>
    <p:extLst>
      <p:ext uri="{BB962C8B-B14F-4D97-AF65-F5344CB8AC3E}">
        <p14:creationId xmlns:p14="http://schemas.microsoft.com/office/powerpoint/2010/main" val="3760673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385D-9427-45AB-A893-85491D25E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Expression and characterization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2B2E3-0606-40AC-962F-8FDB6982D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1" y="2376699"/>
            <a:ext cx="3341097" cy="3204884"/>
          </a:xfrm>
        </p:spPr>
        <p:txBody>
          <a:bodyPr/>
          <a:lstStyle/>
          <a:p>
            <a:r>
              <a:rPr lang="en-US" dirty="0"/>
              <a:t>Protein A chromatography</a:t>
            </a:r>
          </a:p>
          <a:p>
            <a:r>
              <a:rPr lang="en-US" dirty="0"/>
              <a:t>SDS-PAGE</a:t>
            </a:r>
          </a:p>
          <a:p>
            <a:r>
              <a:rPr lang="en-US" dirty="0"/>
              <a:t>Disulfide formation resulting in 0, 1, or 2 gp120s bound to 48d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3E82E-0B88-4216-AF04-15E7442E1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637" y="1690688"/>
            <a:ext cx="7864622" cy="4195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9553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B8E345-568E-4A31-9AC2-BD263A9B7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3068940"/>
            <a:ext cx="3457274" cy="25105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ECAAA8-DC47-4517-BC42-395438A32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21" y="2736211"/>
            <a:ext cx="4426127" cy="31407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855A08-E57B-467D-AF45-278EE7179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64" y="3098477"/>
            <a:ext cx="3333449" cy="2514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CC90AA-006F-4511-AA93-1F11A6C6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IC binds divalently to VRC01 but </a:t>
            </a:r>
            <a:r>
              <a:rPr lang="en-US" dirty="0" err="1"/>
              <a:t>monovalently</a:t>
            </a:r>
            <a:r>
              <a:rPr lang="en-US" dirty="0"/>
              <a:t> with non-VRC01-class Ab, A32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DF15A-9A19-4E6C-930F-1C71A7F1D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90688"/>
            <a:ext cx="9631364" cy="919162"/>
          </a:xfrm>
        </p:spPr>
        <p:txBody>
          <a:bodyPr>
            <a:normAutofit/>
          </a:bodyPr>
          <a:lstStyle/>
          <a:p>
            <a:r>
              <a:rPr lang="en-US" dirty="0"/>
              <a:t>Attach a fluorophore-labeled covalent DNA aptamer to the Fc, enabling electrophoresis through polyacrylamide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63F269-ADE3-4C29-BE8D-DDA3FB97B828}"/>
              </a:ext>
            </a:extLst>
          </p:cNvPr>
          <p:cNvSpPr/>
          <p:nvPr/>
        </p:nvSpPr>
        <p:spPr>
          <a:xfrm>
            <a:off x="646111" y="6068110"/>
            <a:ext cx="11277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Soxpollard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N., Strauss, S., Jungmann, R., MacPherson, IS.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Selection of antibody-binding covalent aptamers.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bioRxiv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2023: p. 2023.03.09.530504.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932E8B-6D1E-4954-A5C4-5CE448510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58" y="3056766"/>
            <a:ext cx="3362023" cy="25089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0C0DC7-9505-4414-9145-5543B543E162}"/>
              </a:ext>
            </a:extLst>
          </p:cNvPr>
          <p:cNvSpPr/>
          <p:nvPr/>
        </p:nvSpPr>
        <p:spPr>
          <a:xfrm>
            <a:off x="599993" y="2767014"/>
            <a:ext cx="3028729" cy="29622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5A11CE-DE7C-496A-B06B-EDF428C8C14D}"/>
              </a:ext>
            </a:extLst>
          </p:cNvPr>
          <p:cNvSpPr/>
          <p:nvPr/>
        </p:nvSpPr>
        <p:spPr>
          <a:xfrm>
            <a:off x="3628723" y="2767013"/>
            <a:ext cx="2981627" cy="29622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9E458-E0E9-4DED-AA5B-82926C302BF1}"/>
              </a:ext>
            </a:extLst>
          </p:cNvPr>
          <p:cNvSpPr/>
          <p:nvPr/>
        </p:nvSpPr>
        <p:spPr>
          <a:xfrm>
            <a:off x="7266671" y="3901172"/>
            <a:ext cx="962025" cy="11280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0967C0-4545-47FA-8A5C-135F7D54C76D}"/>
              </a:ext>
            </a:extLst>
          </p:cNvPr>
          <p:cNvSpPr/>
          <p:nvPr/>
        </p:nvSpPr>
        <p:spPr>
          <a:xfrm>
            <a:off x="8220661" y="3901172"/>
            <a:ext cx="962025" cy="11280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EF66A3-0286-4702-9A18-E6B648EF1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02" y="3718379"/>
            <a:ext cx="2981627" cy="173880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2D270B4-C8B9-4FFD-AB6C-71855F0FA48D}"/>
              </a:ext>
            </a:extLst>
          </p:cNvPr>
          <p:cNvSpPr/>
          <p:nvPr/>
        </p:nvSpPr>
        <p:spPr>
          <a:xfrm>
            <a:off x="9182686" y="3901172"/>
            <a:ext cx="962025" cy="11280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87A0AD-4283-4757-A5A2-63B1625A5419}"/>
              </a:ext>
            </a:extLst>
          </p:cNvPr>
          <p:cNvSpPr/>
          <p:nvPr/>
        </p:nvSpPr>
        <p:spPr>
          <a:xfrm>
            <a:off x="10144711" y="3901172"/>
            <a:ext cx="962025" cy="11280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8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3" grpId="4" animBg="1"/>
      <p:bldP spid="14" grpId="0" animBg="1"/>
      <p:bldP spid="14" grpId="1" animBg="1"/>
      <p:bldP spid="15" grpId="0" animBg="1"/>
      <p:bldP spid="15" grpId="1" animBg="1"/>
      <p:bldP spid="15" grpId="2" animBg="1"/>
      <p:bldP spid="20" grpId="0" animBg="1"/>
      <p:bldP spid="20" grpId="1" animBg="1"/>
      <p:bldP spid="21" grpId="0" animBg="1"/>
      <p:bldP spid="21" grpId="1" animBg="1"/>
    </p:bldLst>
  </p:timing>
  <p:extLst>
    <p:ext uri="{6950BFC3-D8DA-4A85-94F7-54DA5524770B}">
      <p188:commentRel xmlns="" xmlns:p188="http://schemas.microsoft.com/office/powerpoint/2018/8/main" r:id="rId8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0EC2F-6C10-40DE-B7A3-588DF0AD0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Incubation of ICs with VRC01 </a:t>
            </a:r>
            <a:r>
              <a:rPr lang="en-US" dirty="0" err="1"/>
              <a:t>revertants</a:t>
            </a:r>
            <a:r>
              <a:rPr lang="en-US" dirty="0"/>
              <a:t> (lower monovalent affinity)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35946-7BDD-423D-9DE7-A62F16B2D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89569"/>
            <a:ext cx="4648200" cy="4351338"/>
          </a:xfrm>
        </p:spPr>
        <p:txBody>
          <a:bodyPr/>
          <a:lstStyle/>
          <a:p>
            <a:r>
              <a:rPr lang="en-US" dirty="0"/>
              <a:t>Hypothesis</a:t>
            </a:r>
          </a:p>
          <a:p>
            <a:pPr lvl="1"/>
            <a:r>
              <a:rPr lang="en-US" dirty="0"/>
              <a:t>ICs will engage strongly with VRC01 </a:t>
            </a:r>
            <a:r>
              <a:rPr lang="en-US" dirty="0" err="1"/>
              <a:t>revertants</a:t>
            </a:r>
            <a:r>
              <a:rPr lang="en-US" dirty="0"/>
              <a:t> having a lower monovalent affinity</a:t>
            </a:r>
          </a:p>
          <a:p>
            <a:pPr lvl="1"/>
            <a:r>
              <a:rPr lang="en-US" dirty="0"/>
              <a:t>Fab-Fab-crosslinked ICs will bind with higher affinity than non-Fab-Fab-crosslinked ICs due to a lower entropic penalty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3E173-0FEB-4B52-BC9C-53929ED72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8200" y="3948693"/>
            <a:ext cx="514560" cy="369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CEF2A9-81BA-4C70-8E01-BF52B3022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36770" y="4288344"/>
            <a:ext cx="425990" cy="372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3D581-E949-4C6C-9DB2-2C3DC262C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1071" y="5000832"/>
            <a:ext cx="328818" cy="29512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E9C504-819D-4C56-87BC-27787D1272CB}"/>
              </a:ext>
            </a:extLst>
          </p:cNvPr>
          <p:cNvCxnSpPr>
            <a:cxnSpLocks/>
          </p:cNvCxnSpPr>
          <p:nvPr/>
        </p:nvCxnSpPr>
        <p:spPr>
          <a:xfrm>
            <a:off x="4648200" y="3776799"/>
            <a:ext cx="514560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6107461-AF5E-4831-8F16-4C93EEE71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1439" y="3666188"/>
            <a:ext cx="3323954" cy="1818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AFDA77-63BA-43FB-9A45-04F9C1783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3230" y="3671219"/>
            <a:ext cx="3321127" cy="180885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9E7965D-405A-48B7-96DE-EA5598C430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820504"/>
              </p:ext>
            </p:extLst>
          </p:nvPr>
        </p:nvGraphicFramePr>
        <p:xfrm>
          <a:off x="5213230" y="2546959"/>
          <a:ext cx="6679246" cy="2933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089">
                  <a:extLst>
                    <a:ext uri="{9D8B030D-6E8A-4147-A177-3AD203B41FA5}">
                      <a16:colId xmlns:a16="http://schemas.microsoft.com/office/drawing/2014/main" val="264578422"/>
                    </a:ext>
                  </a:extLst>
                </a:gridCol>
                <a:gridCol w="477089">
                  <a:extLst>
                    <a:ext uri="{9D8B030D-6E8A-4147-A177-3AD203B41FA5}">
                      <a16:colId xmlns:a16="http://schemas.microsoft.com/office/drawing/2014/main" val="3662798629"/>
                    </a:ext>
                  </a:extLst>
                </a:gridCol>
                <a:gridCol w="477089">
                  <a:extLst>
                    <a:ext uri="{9D8B030D-6E8A-4147-A177-3AD203B41FA5}">
                      <a16:colId xmlns:a16="http://schemas.microsoft.com/office/drawing/2014/main" val="3642729661"/>
                    </a:ext>
                  </a:extLst>
                </a:gridCol>
                <a:gridCol w="477089">
                  <a:extLst>
                    <a:ext uri="{9D8B030D-6E8A-4147-A177-3AD203B41FA5}">
                      <a16:colId xmlns:a16="http://schemas.microsoft.com/office/drawing/2014/main" val="2898536649"/>
                    </a:ext>
                  </a:extLst>
                </a:gridCol>
                <a:gridCol w="477089">
                  <a:extLst>
                    <a:ext uri="{9D8B030D-6E8A-4147-A177-3AD203B41FA5}">
                      <a16:colId xmlns:a16="http://schemas.microsoft.com/office/drawing/2014/main" val="2764577022"/>
                    </a:ext>
                  </a:extLst>
                </a:gridCol>
                <a:gridCol w="477089">
                  <a:extLst>
                    <a:ext uri="{9D8B030D-6E8A-4147-A177-3AD203B41FA5}">
                      <a16:colId xmlns:a16="http://schemas.microsoft.com/office/drawing/2014/main" val="3406169032"/>
                    </a:ext>
                  </a:extLst>
                </a:gridCol>
                <a:gridCol w="477089">
                  <a:extLst>
                    <a:ext uri="{9D8B030D-6E8A-4147-A177-3AD203B41FA5}">
                      <a16:colId xmlns:a16="http://schemas.microsoft.com/office/drawing/2014/main" val="3917035371"/>
                    </a:ext>
                  </a:extLst>
                </a:gridCol>
                <a:gridCol w="477089">
                  <a:extLst>
                    <a:ext uri="{9D8B030D-6E8A-4147-A177-3AD203B41FA5}">
                      <a16:colId xmlns:a16="http://schemas.microsoft.com/office/drawing/2014/main" val="1193457481"/>
                    </a:ext>
                  </a:extLst>
                </a:gridCol>
                <a:gridCol w="477089">
                  <a:extLst>
                    <a:ext uri="{9D8B030D-6E8A-4147-A177-3AD203B41FA5}">
                      <a16:colId xmlns:a16="http://schemas.microsoft.com/office/drawing/2014/main" val="1407551706"/>
                    </a:ext>
                  </a:extLst>
                </a:gridCol>
                <a:gridCol w="477089">
                  <a:extLst>
                    <a:ext uri="{9D8B030D-6E8A-4147-A177-3AD203B41FA5}">
                      <a16:colId xmlns:a16="http://schemas.microsoft.com/office/drawing/2014/main" val="3220396390"/>
                    </a:ext>
                  </a:extLst>
                </a:gridCol>
                <a:gridCol w="477089">
                  <a:extLst>
                    <a:ext uri="{9D8B030D-6E8A-4147-A177-3AD203B41FA5}">
                      <a16:colId xmlns:a16="http://schemas.microsoft.com/office/drawing/2014/main" val="3369239433"/>
                    </a:ext>
                  </a:extLst>
                </a:gridCol>
                <a:gridCol w="477089">
                  <a:extLst>
                    <a:ext uri="{9D8B030D-6E8A-4147-A177-3AD203B41FA5}">
                      <a16:colId xmlns:a16="http://schemas.microsoft.com/office/drawing/2014/main" val="1180646924"/>
                    </a:ext>
                  </a:extLst>
                </a:gridCol>
                <a:gridCol w="477089">
                  <a:extLst>
                    <a:ext uri="{9D8B030D-6E8A-4147-A177-3AD203B41FA5}">
                      <a16:colId xmlns:a16="http://schemas.microsoft.com/office/drawing/2014/main" val="4268063791"/>
                    </a:ext>
                  </a:extLst>
                </a:gridCol>
                <a:gridCol w="477089">
                  <a:extLst>
                    <a:ext uri="{9D8B030D-6E8A-4147-A177-3AD203B41FA5}">
                      <a16:colId xmlns:a16="http://schemas.microsoft.com/office/drawing/2014/main" val="122057085"/>
                    </a:ext>
                  </a:extLst>
                </a:gridCol>
              </a:tblGrid>
              <a:tr h="370840">
                <a:tc gridSpan="14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7mutVRC01 (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nM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581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6.4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6.4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0906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K126C (Fab-Fab-crosslinked)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wtK126 (No Fab-Fab-crosslink)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200704"/>
                  </a:ext>
                </a:extLst>
              </a:tr>
              <a:tr h="1820595">
                <a:tc gridSpan="7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715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015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D4F1D-C2CB-40FD-97ED-9856304EC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93" y="423430"/>
            <a:ext cx="10781413" cy="1325563"/>
          </a:xfrm>
        </p:spPr>
        <p:txBody>
          <a:bodyPr/>
          <a:lstStyle/>
          <a:p>
            <a:r>
              <a:rPr lang="en-US" dirty="0"/>
              <a:t>7mut-VRC01 gel shift assay for K126C, Loop1-3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C2096-726B-45DF-86CE-08563B006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2588491"/>
            <a:ext cx="5257800" cy="2698750"/>
          </a:xfrm>
        </p:spPr>
        <p:txBody>
          <a:bodyPr/>
          <a:lstStyle/>
          <a:p>
            <a:r>
              <a:rPr lang="en-US" dirty="0"/>
              <a:t>All Fab-Fab-crosslinked mutants outperformed their non-crosslinked variants.</a:t>
            </a:r>
          </a:p>
          <a:p>
            <a:r>
              <a:rPr lang="en-US" dirty="0"/>
              <a:t>K126C, Loop1 frontrunners</a:t>
            </a:r>
          </a:p>
          <a:p>
            <a:pPr lvl="1"/>
            <a:r>
              <a:rPr lang="en-US" dirty="0"/>
              <a:t>Loop1 has a lower crosslinking efficiency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9B69C-61D0-4356-BF1E-86F1CF4D0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88" y="2028826"/>
            <a:ext cx="6344649" cy="38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95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90603-5503-4ADF-8E72-429F5743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97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Fusion simplifies IC expression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CDDE2-A2F0-4307-A1B4-C03FCA218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573542"/>
            <a:ext cx="10763250" cy="2958005"/>
          </a:xfrm>
        </p:spPr>
        <p:txBody>
          <a:bodyPr>
            <a:normAutofit/>
          </a:bodyPr>
          <a:lstStyle/>
          <a:p>
            <a:r>
              <a:rPr lang="en-US" dirty="0"/>
              <a:t>We designed covalent immune complexes by fusing gp120 to the heavy chain of 48d</a:t>
            </a:r>
          </a:p>
          <a:p>
            <a:pPr lvl="1"/>
            <a:r>
              <a:rPr lang="en-US" dirty="0"/>
              <a:t>Circular permutation of gp120</a:t>
            </a:r>
          </a:p>
          <a:p>
            <a:pPr lvl="1"/>
            <a:r>
              <a:rPr lang="en-US" dirty="0"/>
              <a:t>Linker connecting new C-terminus of gp120 with N-terminus of 48d heavy chain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396E066-EB04-4036-9B16-EEC9070C5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3836306"/>
            <a:ext cx="3227187" cy="24923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74BA8DF-3711-4D28-A8E0-8B42D19D4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18" y="3270762"/>
            <a:ext cx="4290257" cy="305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32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8161AEA-9830-4ABE-BE1C-AB2F24A12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876" y="1690688"/>
            <a:ext cx="3770466" cy="45872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BE7212-8C0C-4374-A35E-881E88BE8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80" y="4208551"/>
            <a:ext cx="4286515" cy="2069352"/>
          </a:xfrm>
          <a:prstGeom prst="rect">
            <a:avLst/>
          </a:prstGeo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85788E0B-46F8-434E-8805-129606888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580097"/>
            <a:ext cx="11277600" cy="716231"/>
          </a:xfrm>
        </p:spPr>
        <p:txBody>
          <a:bodyPr>
            <a:normAutofit fontScale="90000"/>
          </a:bodyPr>
          <a:lstStyle/>
          <a:p>
            <a:r>
              <a:rPr lang="en-US" dirty="0"/>
              <a:t>Fab-Fab-crosslinked ICs demonstrate selective avidity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3D35F7-8D0D-4F61-990D-09053770A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80" y="1547139"/>
            <a:ext cx="4286515" cy="2067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42C676-02B8-47E4-B7E2-9B3549453717}"/>
              </a:ext>
            </a:extLst>
          </p:cNvPr>
          <p:cNvSpPr txBox="1"/>
          <p:nvPr/>
        </p:nvSpPr>
        <p:spPr>
          <a:xfrm>
            <a:off x="2870792" y="3556351"/>
            <a:ext cx="1733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VRC01 revertant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3091A6-48D9-412A-A34A-418F63EBC8D3}"/>
              </a:ext>
            </a:extLst>
          </p:cNvPr>
          <p:cNvSpPr txBox="1"/>
          <p:nvPr/>
        </p:nvSpPr>
        <p:spPr>
          <a:xfrm>
            <a:off x="2870792" y="6277903"/>
            <a:ext cx="1860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Non-VRC01-class</a:t>
            </a:r>
          </a:p>
        </p:txBody>
      </p:sp>
    </p:spTree>
    <p:extLst>
      <p:ext uri="{BB962C8B-B14F-4D97-AF65-F5344CB8AC3E}">
        <p14:creationId xmlns:p14="http://schemas.microsoft.com/office/powerpoint/2010/main" val="1085540350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6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E661-D25B-4CCB-B832-12566E583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3BA40-10BE-4EFD-88C2-03F463358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created a covalent immune complex that fixes the positions of two copies of gp120 for ideal divalent binding by VRC01</a:t>
            </a:r>
          </a:p>
          <a:p>
            <a:pPr lvl="1"/>
            <a:r>
              <a:rPr lang="en-US" dirty="0"/>
              <a:t>Fab-Fab crosslinking lowers the entropic penalty for divalent binding</a:t>
            </a:r>
          </a:p>
          <a:p>
            <a:pPr lvl="1"/>
            <a:r>
              <a:rPr lang="en-US" dirty="0"/>
              <a:t>Fab-Fab crosslinking prevents divalent binding by non-VRC01-class Abs</a:t>
            </a:r>
          </a:p>
          <a:p>
            <a:pPr lvl="1"/>
            <a:r>
              <a:rPr lang="en-US" dirty="0"/>
              <a:t>Low monovalent affinity versions of A32 bind much more weakly to the Fab-Fab-crosslinked IC than to VRC01 </a:t>
            </a:r>
            <a:r>
              <a:rPr lang="en-US" dirty="0" err="1"/>
              <a:t>revertants</a:t>
            </a:r>
            <a:r>
              <a:rPr lang="en-US" dirty="0"/>
              <a:t> with similar monovalent affinity</a:t>
            </a:r>
          </a:p>
          <a:p>
            <a:r>
              <a:rPr lang="en-US" dirty="0"/>
              <a:t>The immunogen may have potential as an immune focusing vaccine</a:t>
            </a:r>
          </a:p>
          <a:p>
            <a:pPr lvl="1"/>
            <a:r>
              <a:rPr lang="en-US" dirty="0"/>
              <a:t>If successful, the design is broadly applicable</a:t>
            </a:r>
          </a:p>
        </p:txBody>
      </p:sp>
    </p:spTree>
    <p:extLst>
      <p:ext uri="{BB962C8B-B14F-4D97-AF65-F5344CB8AC3E}">
        <p14:creationId xmlns:p14="http://schemas.microsoft.com/office/powerpoint/2010/main" val="518314166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CAFD-E713-409D-9F58-FCCB9395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Future directions- </a:t>
            </a:r>
            <a:r>
              <a:rPr lang="en-US" i="1" dirty="0"/>
              <a:t>in vivo </a:t>
            </a:r>
            <a:r>
              <a:rPr lang="en-US" dirty="0"/>
              <a:t>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A1385-5FAB-48DA-ACFD-BDC7F62AB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Does fixing antigens for 1:1 divalent binding enable immune focusing? </a:t>
            </a:r>
          </a:p>
          <a:p>
            <a:pPr lvl="1"/>
            <a:r>
              <a:rPr lang="en-US" dirty="0"/>
              <a:t>Test as a prime or boost in a VRC01 knock-in mouse model</a:t>
            </a:r>
          </a:p>
          <a:p>
            <a:pPr lvl="2"/>
            <a:r>
              <a:rPr lang="en-US" dirty="0"/>
              <a:t>Monomer, dimer, trimer</a:t>
            </a:r>
          </a:p>
          <a:p>
            <a:pPr lvl="1"/>
            <a:r>
              <a:rPr lang="en-US" dirty="0"/>
              <a:t>Controls</a:t>
            </a:r>
          </a:p>
          <a:p>
            <a:pPr lvl="2"/>
            <a:r>
              <a:rPr lang="en-US" dirty="0"/>
              <a:t>Non-Fab-Fab-crosslinked</a:t>
            </a:r>
          </a:p>
          <a:p>
            <a:pPr lvl="2"/>
            <a:r>
              <a:rPr lang="en-US" dirty="0"/>
              <a:t>Multimerized gp120</a:t>
            </a:r>
          </a:p>
        </p:txBody>
      </p:sp>
    </p:spTree>
    <p:extLst>
      <p:ext uri="{BB962C8B-B14F-4D97-AF65-F5344CB8AC3E}">
        <p14:creationId xmlns:p14="http://schemas.microsoft.com/office/powerpoint/2010/main" val="841753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F70A4-9B62-4744-A680-23D939B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48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3B008-3AF8-477E-AF9F-FB79C185E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7" y="1342297"/>
            <a:ext cx="4962525" cy="4911294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Hawaii Center for AIDS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Cecilia </a:t>
            </a:r>
            <a:r>
              <a:rPr lang="en-US" dirty="0" err="1"/>
              <a:t>Shikuma</a:t>
            </a:r>
            <a:r>
              <a:rPr lang="en-US" dirty="0"/>
              <a:t> (Director)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Ryan Bailey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Kalista</a:t>
            </a:r>
            <a:r>
              <a:rPr lang="en-US" dirty="0"/>
              <a:t> </a:t>
            </a:r>
            <a:r>
              <a:rPr lang="en-US" dirty="0" err="1"/>
              <a:t>Kahoekapu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Department of Tropical Medicine, Medical Microbiology and Pharmacology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Axel Lehrer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Ludwig </a:t>
            </a:r>
            <a:r>
              <a:rPr lang="en-US" dirty="0" err="1"/>
              <a:t>Mayerlen</a:t>
            </a:r>
            <a:endParaRPr lang="en-US" dirty="0"/>
          </a:p>
          <a:p>
            <a:pPr lvl="2">
              <a:lnSpc>
                <a:spcPct val="120000"/>
              </a:lnSpc>
            </a:pPr>
            <a:r>
              <a:rPr lang="en-US" dirty="0"/>
              <a:t>Albert To</a:t>
            </a:r>
          </a:p>
        </p:txBody>
      </p:sp>
      <p:pic>
        <p:nvPicPr>
          <p:cNvPr id="2050" name="Picture 2" descr="http://manoa.hawaii.edu/hicfa/wp-content/uploads/2016/11/Logo.png">
            <a:extLst>
              <a:ext uri="{FF2B5EF4-FFF2-40B4-BE49-F238E27FC236}">
                <a16:creationId xmlns:a16="http://schemas.microsoft.com/office/drawing/2014/main" id="{C5DED2EF-8858-4F4F-8A64-9AB567A2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4" y="1415288"/>
            <a:ext cx="381952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HLBI Logo">
            <a:extLst>
              <a:ext uri="{FF2B5EF4-FFF2-40B4-BE49-F238E27FC236}">
                <a16:creationId xmlns:a16="http://schemas.microsoft.com/office/drawing/2014/main" id="{E91DFD40-8F9A-494C-A827-0D34ADE61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22934"/>
            <a:ext cx="42386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niversity of Hawaiʻi at Mānoa">
            <a:extLst>
              <a:ext uri="{FF2B5EF4-FFF2-40B4-BE49-F238E27FC236}">
                <a16:creationId xmlns:a16="http://schemas.microsoft.com/office/drawing/2014/main" id="{A4B05421-5455-400A-A1BF-A7D065D5C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6051839"/>
            <a:ext cx="7105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cts &amp; Figures | John A. Burns School of Medicine">
            <a:extLst>
              <a:ext uri="{FF2B5EF4-FFF2-40B4-BE49-F238E27FC236}">
                <a16:creationId xmlns:a16="http://schemas.microsoft.com/office/drawing/2014/main" id="{0BD33EB4-2C4A-4C3A-B332-0E7CAEBE3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169" y="3629679"/>
            <a:ext cx="1704975" cy="22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lh7-us.googleusercontent.com/FAe9CXqMTeDWDgzuukyH_ZTNThWUWyswOXb-_yRp3AfL5mpDHq6cW424H-SLWnSHHlyqQSisotNd45LC-jpdgGRAEVobmjRTQdNrye3c0OQOv5Fy14WJzO-X3op9vJcpMq4wLlxLt3Uwe9s=s2048">
            <a:extLst>
              <a:ext uri="{FF2B5EF4-FFF2-40B4-BE49-F238E27FC236}">
                <a16:creationId xmlns:a16="http://schemas.microsoft.com/office/drawing/2014/main" id="{85B24AC7-12DA-46FA-8362-03B772F36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904" y="2890408"/>
            <a:ext cx="4698411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893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B066-2089-45D3-B803-D16ED61A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525250" cy="1325563"/>
          </a:xfrm>
        </p:spPr>
        <p:txBody>
          <a:bodyPr/>
          <a:lstStyle/>
          <a:p>
            <a:pPr algn="ctr"/>
            <a:r>
              <a:rPr lang="en-US" dirty="0"/>
              <a:t>Future directions- engineering and </a:t>
            </a:r>
            <a:r>
              <a:rPr lang="en-US" i="1" dirty="0"/>
              <a:t>in vitro</a:t>
            </a:r>
            <a:r>
              <a:rPr lang="en-US" dirty="0"/>
              <a:t>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6D6D8-57B6-4AE2-89D7-EA90B8FCE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50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Minimize off-target divalent binding</a:t>
            </a:r>
          </a:p>
          <a:p>
            <a:pPr lvl="1"/>
            <a:r>
              <a:rPr lang="en-US" dirty="0" err="1"/>
              <a:t>Hyperglycosylation</a:t>
            </a:r>
            <a:endParaRPr lang="en-US" dirty="0"/>
          </a:p>
          <a:p>
            <a:pPr lvl="1"/>
            <a:r>
              <a:rPr lang="en-US" dirty="0"/>
              <a:t>Incorporate distantly related gp120s</a:t>
            </a:r>
          </a:p>
          <a:p>
            <a:pPr lvl="2"/>
            <a:r>
              <a:rPr lang="en-US" dirty="0"/>
              <a:t>Bispecific antibody technology enabled by fusion construct</a:t>
            </a:r>
          </a:p>
          <a:p>
            <a:r>
              <a:rPr lang="en-US" dirty="0"/>
              <a:t>Dimers and Trimers</a:t>
            </a:r>
          </a:p>
          <a:p>
            <a:pPr lvl="1"/>
            <a:r>
              <a:rPr lang="en-US" dirty="0"/>
              <a:t>May maintain immune focusing</a:t>
            </a:r>
          </a:p>
          <a:p>
            <a:r>
              <a:rPr lang="en-US" dirty="0"/>
              <a:t>Surface Plasmon Resonance</a:t>
            </a:r>
          </a:p>
          <a:p>
            <a:pPr lvl="1"/>
            <a:r>
              <a:rPr lang="en-US" dirty="0"/>
              <a:t>Vertical orientation of antibodies critical</a:t>
            </a:r>
          </a:p>
          <a:p>
            <a:r>
              <a:rPr lang="en-US" dirty="0"/>
              <a:t>Cell based assays</a:t>
            </a:r>
          </a:p>
          <a:p>
            <a:pPr lvl="1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869C22D-59B6-4319-BD8A-15688107E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32" y="1690688"/>
            <a:ext cx="2723653" cy="195693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7FD2812-3C02-4271-A7A0-5C93758DC645}"/>
              </a:ext>
            </a:extLst>
          </p:cNvPr>
          <p:cNvSpPr txBox="1"/>
          <p:nvPr/>
        </p:nvSpPr>
        <p:spPr>
          <a:xfrm>
            <a:off x="6686550" y="3598444"/>
            <a:ext cx="521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Incorporation of distantly related gp120s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0F4D9F3-DB63-4613-87B1-27594204A3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97"/>
          <a:stretch/>
        </p:blipFill>
        <p:spPr>
          <a:xfrm>
            <a:off x="6553200" y="4302909"/>
            <a:ext cx="5200420" cy="213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99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0CC7A-5D38-4047-8450-1EEDF240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11B8B-9BB3-4116-B226-8261E7620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1150" y="2054225"/>
            <a:ext cx="4381500" cy="2308225"/>
          </a:xfrm>
        </p:spPr>
        <p:txBody>
          <a:bodyPr/>
          <a:lstStyle/>
          <a:p>
            <a:r>
              <a:rPr lang="en-US" dirty="0"/>
              <a:t>Vaccine design inspiration</a:t>
            </a:r>
          </a:p>
          <a:p>
            <a:r>
              <a:rPr lang="en-US" dirty="0"/>
              <a:t>Vaccine design</a:t>
            </a:r>
          </a:p>
          <a:p>
            <a:r>
              <a:rPr lang="en-US" dirty="0"/>
              <a:t>Design characterization</a:t>
            </a:r>
          </a:p>
          <a:p>
            <a:r>
              <a:rPr lang="en-US" dirty="0"/>
              <a:t>Future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600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704D3-219A-470D-8400-869679F74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21993"/>
            <a:ext cx="1003270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Divalent antibody binding at high and low monovalent affinity</a:t>
            </a:r>
          </a:p>
        </p:txBody>
      </p:sp>
      <p:pic>
        <p:nvPicPr>
          <p:cNvPr id="1028" name="Picture 4" descr="Fig. 3">
            <a:extLst>
              <a:ext uri="{FF2B5EF4-FFF2-40B4-BE49-F238E27FC236}">
                <a16:creationId xmlns:a16="http://schemas.microsoft.com/office/drawing/2014/main" id="{E4FC75C4-3E83-4F60-8C0E-FA95E36E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28" y="2239831"/>
            <a:ext cx="5378459" cy="319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B97C96-1BF3-4718-A63E-7369EAE890B9}"/>
              </a:ext>
            </a:extLst>
          </p:cNvPr>
          <p:cNvSpPr txBox="1"/>
          <p:nvPr/>
        </p:nvSpPr>
        <p:spPr>
          <a:xfrm>
            <a:off x="148086" y="6242447"/>
            <a:ext cx="118958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Shaw et al. 2019. Binding to nanopatterned antigens is dominated by the spatial tolerance of antibodies. Nature Nanotechnology 14, 184-190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D1C3A7-B73B-4D9B-BF51-1702FE43986F}"/>
              </a:ext>
            </a:extLst>
          </p:cNvPr>
          <p:cNvGrpSpPr/>
          <p:nvPr/>
        </p:nvGrpSpPr>
        <p:grpSpPr>
          <a:xfrm>
            <a:off x="290841" y="4285207"/>
            <a:ext cx="6334312" cy="1786853"/>
            <a:chOff x="113202" y="3864633"/>
            <a:chExt cx="6334312" cy="1786853"/>
          </a:xfrm>
        </p:grpSpPr>
        <p:pic>
          <p:nvPicPr>
            <p:cNvPr id="1026" name="Picture 2" descr="Fig. 2">
              <a:extLst>
                <a:ext uri="{FF2B5EF4-FFF2-40B4-BE49-F238E27FC236}">
                  <a16:creationId xmlns:a16="http://schemas.microsoft.com/office/drawing/2014/main" id="{01C2E5AD-58F4-46F6-8264-C92DF7DA3C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14"/>
            <a:stretch/>
          </p:blipFill>
          <p:spPr bwMode="auto">
            <a:xfrm>
              <a:off x="335284" y="3864633"/>
              <a:ext cx="5721898" cy="1436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50F772-5ADD-4A43-8821-B07E3B6953EA}"/>
                </a:ext>
              </a:extLst>
            </p:cNvPr>
            <p:cNvSpPr txBox="1"/>
            <p:nvPr/>
          </p:nvSpPr>
          <p:spPr>
            <a:xfrm>
              <a:off x="113202" y="5282154"/>
              <a:ext cx="6334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Divalent antigens patterned onto DNA nanostructures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C150E56-8DAF-4DBE-8433-B3EC3A5199DD}"/>
              </a:ext>
            </a:extLst>
          </p:cNvPr>
          <p:cNvSpPr/>
          <p:nvPr/>
        </p:nvSpPr>
        <p:spPr>
          <a:xfrm>
            <a:off x="1133294" y="1647556"/>
            <a:ext cx="4608379" cy="2529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0E7362-2195-4B30-8B51-ACC457FE036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635168" y="1985191"/>
            <a:ext cx="1454060" cy="1436921"/>
            <a:chOff x="4328900" y="2468632"/>
            <a:chExt cx="2750705" cy="2718281"/>
          </a:xfrm>
          <a:solidFill>
            <a:srgbClr val="00B0F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C0CFDA0-1EAF-438C-A802-930866A7410B}"/>
                </a:ext>
              </a:extLst>
            </p:cNvPr>
            <p:cNvGrpSpPr/>
            <p:nvPr/>
          </p:nvGrpSpPr>
          <p:grpSpPr>
            <a:xfrm rot="21248142">
              <a:off x="5269501" y="3831775"/>
              <a:ext cx="427847" cy="1355138"/>
              <a:chOff x="-3246317" y="3064289"/>
              <a:chExt cx="427847" cy="1355138"/>
            </a:xfrm>
            <a:grpFill/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B36EAED-354D-487A-B318-32AAF0F90402}"/>
                  </a:ext>
                </a:extLst>
              </p:cNvPr>
              <p:cNvSpPr/>
              <p:nvPr/>
            </p:nvSpPr>
            <p:spPr>
              <a:xfrm rot="20847727">
                <a:off x="-3246317" y="3733627"/>
                <a:ext cx="424769" cy="685800"/>
              </a:xfrm>
              <a:prstGeom prst="ellipse">
                <a:avLst/>
              </a:prstGeom>
              <a:grpFill/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349250" h="349250"/>
                <a:bevelB w="63500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516DBE3-DD00-42D4-A6D4-6A8EE8F1EFA7}"/>
                  </a:ext>
                </a:extLst>
              </p:cNvPr>
              <p:cNvSpPr/>
              <p:nvPr/>
            </p:nvSpPr>
            <p:spPr>
              <a:xfrm rot="784740">
                <a:off x="-3239838" y="3064289"/>
                <a:ext cx="421368" cy="685800"/>
              </a:xfrm>
              <a:prstGeom prst="ellipse">
                <a:avLst/>
              </a:prstGeom>
              <a:grpFill/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349250" h="349250"/>
                <a:bevelB w="63500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9F11D3-4B29-4AF4-8F53-564D1A433167}"/>
                </a:ext>
              </a:extLst>
            </p:cNvPr>
            <p:cNvGrpSpPr/>
            <p:nvPr/>
          </p:nvGrpSpPr>
          <p:grpSpPr>
            <a:xfrm rot="162977" flipH="1">
              <a:off x="5724567" y="3832234"/>
              <a:ext cx="407442" cy="1348755"/>
              <a:chOff x="-3228447" y="3065714"/>
              <a:chExt cx="409828" cy="1348755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8D9382E-52C3-45BF-A2EA-68B51F001FB3}"/>
                  </a:ext>
                </a:extLst>
              </p:cNvPr>
              <p:cNvSpPr/>
              <p:nvPr/>
            </p:nvSpPr>
            <p:spPr>
              <a:xfrm rot="20847727">
                <a:off x="-3202054" y="3728669"/>
                <a:ext cx="379972" cy="685800"/>
              </a:xfrm>
              <a:prstGeom prst="ellipse">
                <a:avLst/>
              </a:prstGeom>
              <a:grpFill/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349250" h="349250"/>
                <a:bevelB w="63500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9DB800C-4265-4F90-958B-281838728E3B}"/>
                  </a:ext>
                </a:extLst>
              </p:cNvPr>
              <p:cNvSpPr/>
              <p:nvPr/>
            </p:nvSpPr>
            <p:spPr>
              <a:xfrm rot="784740">
                <a:off x="-3228447" y="3065714"/>
                <a:ext cx="409828" cy="685800"/>
              </a:xfrm>
              <a:prstGeom prst="ellipse">
                <a:avLst/>
              </a:prstGeom>
              <a:grpFill/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349250" h="349250"/>
                <a:bevelB w="63500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A8F93BC-58D9-491E-BAA6-8121E8429C05}"/>
                </a:ext>
              </a:extLst>
            </p:cNvPr>
            <p:cNvGrpSpPr/>
            <p:nvPr/>
          </p:nvGrpSpPr>
          <p:grpSpPr>
            <a:xfrm rot="20829864">
              <a:off x="4328900" y="2479703"/>
              <a:ext cx="1089510" cy="1102281"/>
              <a:chOff x="-4044815" y="2006503"/>
              <a:chExt cx="1089510" cy="1102281"/>
            </a:xfrm>
            <a:grpFill/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5B4472B-4791-4378-BB0E-DA06D1C60D83}"/>
                  </a:ext>
                </a:extLst>
              </p:cNvPr>
              <p:cNvSpPr/>
              <p:nvPr/>
            </p:nvSpPr>
            <p:spPr>
              <a:xfrm rot="17618887" flipH="1">
                <a:off x="-3527914" y="2584045"/>
                <a:ext cx="363678" cy="685800"/>
              </a:xfrm>
              <a:prstGeom prst="ellipse">
                <a:avLst/>
              </a:prstGeom>
              <a:grpFill/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349250" h="349250"/>
                <a:bevelB w="63500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92625C4-8676-4578-B29D-B867B965B982}"/>
                  </a:ext>
                </a:extLst>
              </p:cNvPr>
              <p:cNvSpPr/>
              <p:nvPr/>
            </p:nvSpPr>
            <p:spPr>
              <a:xfrm rot="19879683" flipH="1">
                <a:off x="-4044815" y="2148049"/>
                <a:ext cx="394312" cy="685800"/>
              </a:xfrm>
              <a:prstGeom prst="ellipse">
                <a:avLst/>
              </a:prstGeom>
              <a:grpFill/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349250" h="349250"/>
                <a:bevelB w="63500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0354DF4-3D5D-4AC2-960B-E63159F2D95E}"/>
                  </a:ext>
                </a:extLst>
              </p:cNvPr>
              <p:cNvSpPr/>
              <p:nvPr/>
            </p:nvSpPr>
            <p:spPr>
              <a:xfrm rot="20580215" flipH="1">
                <a:off x="-3339936" y="2324825"/>
                <a:ext cx="384631" cy="685800"/>
              </a:xfrm>
              <a:prstGeom prst="ellipse">
                <a:avLst/>
              </a:prstGeom>
              <a:grpFill/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349250" h="349250"/>
                <a:bevelB w="63500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033F78F-5E22-46BE-9C0C-5F0C867898F8}"/>
                  </a:ext>
                </a:extLst>
              </p:cNvPr>
              <p:cNvSpPr/>
              <p:nvPr/>
            </p:nvSpPr>
            <p:spPr>
              <a:xfrm rot="17610407" flipH="1">
                <a:off x="-3760212" y="1850339"/>
                <a:ext cx="373472" cy="685800"/>
              </a:xfrm>
              <a:prstGeom prst="ellipse">
                <a:avLst/>
              </a:prstGeom>
              <a:grpFill/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349250" h="349250"/>
                <a:bevelB w="63500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586A87C-33FC-4CF3-AF95-D5E38A3CA701}"/>
                </a:ext>
              </a:extLst>
            </p:cNvPr>
            <p:cNvGrpSpPr/>
            <p:nvPr/>
          </p:nvGrpSpPr>
          <p:grpSpPr>
            <a:xfrm rot="787693" flipH="1">
              <a:off x="5978472" y="2468632"/>
              <a:ext cx="1101133" cy="1078200"/>
              <a:chOff x="-4042789" y="2015227"/>
              <a:chExt cx="1120022" cy="1078200"/>
            </a:xfrm>
            <a:grpFill/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CF2451C-6035-466A-8AC3-F61E08BC3204}"/>
                  </a:ext>
                </a:extLst>
              </p:cNvPr>
              <p:cNvSpPr/>
              <p:nvPr/>
            </p:nvSpPr>
            <p:spPr>
              <a:xfrm rot="19826327" flipH="1">
                <a:off x="-3288315" y="2325580"/>
                <a:ext cx="365548" cy="685800"/>
              </a:xfrm>
              <a:prstGeom prst="ellipse">
                <a:avLst/>
              </a:prstGeom>
              <a:grpFill/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349250" h="349250"/>
                <a:bevelB w="63500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C25F24A-40E9-4A75-9220-F9388688D3ED}"/>
                  </a:ext>
                </a:extLst>
              </p:cNvPr>
              <p:cNvSpPr/>
              <p:nvPr/>
            </p:nvSpPr>
            <p:spPr>
              <a:xfrm rot="17610407" flipH="1">
                <a:off x="-3757005" y="1854512"/>
                <a:ext cx="364370" cy="685799"/>
              </a:xfrm>
              <a:prstGeom prst="ellipse">
                <a:avLst/>
              </a:prstGeom>
              <a:grpFill/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349250" h="349250"/>
                <a:bevelB w="63500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14B7B66-1492-45B3-AC97-70559F0A5B80}"/>
                  </a:ext>
                </a:extLst>
              </p:cNvPr>
              <p:cNvSpPr/>
              <p:nvPr/>
            </p:nvSpPr>
            <p:spPr>
              <a:xfrm rot="19879683" flipH="1">
                <a:off x="-4042789" y="2160877"/>
                <a:ext cx="402567" cy="685800"/>
              </a:xfrm>
              <a:prstGeom prst="ellipse">
                <a:avLst/>
              </a:prstGeom>
              <a:grpFill/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349250" h="349250"/>
                <a:bevelB w="63500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C0CE82A-96EE-4FBB-8891-3CBE797A2C1F}"/>
                  </a:ext>
                </a:extLst>
              </p:cNvPr>
              <p:cNvSpPr/>
              <p:nvPr/>
            </p:nvSpPr>
            <p:spPr>
              <a:xfrm rot="16562703" flipH="1">
                <a:off x="-3524345" y="2549898"/>
                <a:ext cx="401258" cy="685800"/>
              </a:xfrm>
              <a:prstGeom prst="ellipse">
                <a:avLst/>
              </a:prstGeom>
              <a:grpFill/>
              <a:ln w="12700">
                <a:noFill/>
              </a:ln>
              <a:scene3d>
                <a:camera prst="orthographicFront"/>
                <a:lightRig rig="threePt" dir="t"/>
              </a:scene3d>
              <a:sp3d>
                <a:bevelT w="349250" h="349250"/>
                <a:bevelB w="63500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225E46A-2CB4-4376-BDCC-C258B21F404D}"/>
                </a:ext>
              </a:extLst>
            </p:cNvPr>
            <p:cNvSpPr/>
            <p:nvPr/>
          </p:nvSpPr>
          <p:spPr>
            <a:xfrm>
              <a:off x="5433404" y="3327627"/>
              <a:ext cx="166695" cy="528985"/>
            </a:xfrm>
            <a:custGeom>
              <a:avLst/>
              <a:gdLst>
                <a:gd name="connsiteX0" fmla="*/ 125129 w 170616"/>
                <a:gd name="connsiteY0" fmla="*/ 510139 h 510139"/>
                <a:gd name="connsiteX1" fmla="*/ 163630 w 170616"/>
                <a:gd name="connsiteY1" fmla="*/ 240632 h 510139"/>
                <a:gd name="connsiteX2" fmla="*/ 0 w 170616"/>
                <a:gd name="connsiteY2" fmla="*/ 0 h 51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616" h="510139">
                  <a:moveTo>
                    <a:pt x="125129" y="510139"/>
                  </a:moveTo>
                  <a:cubicBezTo>
                    <a:pt x="154807" y="417897"/>
                    <a:pt x="184485" y="325655"/>
                    <a:pt x="163630" y="240632"/>
                  </a:cubicBezTo>
                  <a:cubicBezTo>
                    <a:pt x="142775" y="155609"/>
                    <a:pt x="71387" y="77804"/>
                    <a:pt x="0" y="0"/>
                  </a:cubicBezTo>
                </a:path>
              </a:pathLst>
            </a:custGeom>
            <a:grpFill/>
            <a:ln w="127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349250" h="349250"/>
              <a:bevelB w="635000" h="635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0665455-6514-4CE5-AB56-A43148677C0D}"/>
                </a:ext>
              </a:extLst>
            </p:cNvPr>
            <p:cNvSpPr/>
            <p:nvPr/>
          </p:nvSpPr>
          <p:spPr>
            <a:xfrm flipH="1">
              <a:off x="5797420" y="3338354"/>
              <a:ext cx="166694" cy="528985"/>
            </a:xfrm>
            <a:custGeom>
              <a:avLst/>
              <a:gdLst>
                <a:gd name="connsiteX0" fmla="*/ 125129 w 170616"/>
                <a:gd name="connsiteY0" fmla="*/ 510139 h 510139"/>
                <a:gd name="connsiteX1" fmla="*/ 163630 w 170616"/>
                <a:gd name="connsiteY1" fmla="*/ 240632 h 510139"/>
                <a:gd name="connsiteX2" fmla="*/ 0 w 170616"/>
                <a:gd name="connsiteY2" fmla="*/ 0 h 51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616" h="510139">
                  <a:moveTo>
                    <a:pt x="125129" y="510139"/>
                  </a:moveTo>
                  <a:cubicBezTo>
                    <a:pt x="154807" y="417897"/>
                    <a:pt x="184485" y="325655"/>
                    <a:pt x="163630" y="240632"/>
                  </a:cubicBezTo>
                  <a:cubicBezTo>
                    <a:pt x="142775" y="155609"/>
                    <a:pt x="71387" y="77804"/>
                    <a:pt x="0" y="0"/>
                  </a:cubicBezTo>
                </a:path>
              </a:pathLst>
            </a:custGeom>
            <a:grpFill/>
            <a:ln w="127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349250" h="349250"/>
              <a:bevelB w="635000" h="635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01A6A2B-8967-4C55-BD04-34C24B7CFC95}"/>
                </a:ext>
              </a:extLst>
            </p:cNvPr>
            <p:cNvCxnSpPr>
              <a:stCxn id="14" idx="1"/>
              <a:endCxn id="15" idx="1"/>
            </p:cNvCxnSpPr>
            <p:nvPr/>
          </p:nvCxnSpPr>
          <p:spPr>
            <a:xfrm>
              <a:off x="5593274" y="3577149"/>
              <a:ext cx="210971" cy="10727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349250" h="349250"/>
              <a:bevelB w="635000" h="6350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27EFB1A-C295-4243-9E7B-8E8C00BAE6E8}"/>
                </a:ext>
              </a:extLst>
            </p:cNvPr>
            <p:cNvCxnSpPr>
              <a:cxnSpLocks/>
            </p:cNvCxnSpPr>
            <p:nvPr/>
          </p:nvCxnSpPr>
          <p:spPr>
            <a:xfrm>
              <a:off x="5595538" y="3653814"/>
              <a:ext cx="192353" cy="11891"/>
            </a:xfrm>
            <a:prstGeom prst="line">
              <a:avLst/>
            </a:prstGeom>
            <a:grpFill/>
            <a:ln w="127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349250" h="349250"/>
              <a:bevelB w="635000" h="6350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ube 30">
            <a:extLst>
              <a:ext uri="{FF2B5EF4-FFF2-40B4-BE49-F238E27FC236}">
                <a16:creationId xmlns:a16="http://schemas.microsoft.com/office/drawing/2014/main" id="{6D18D6DE-26DF-481D-AD85-F9FC3C8FD810}"/>
              </a:ext>
            </a:extLst>
          </p:cNvPr>
          <p:cNvSpPr/>
          <p:nvPr/>
        </p:nvSpPr>
        <p:spPr>
          <a:xfrm rot="10800000" flipV="1">
            <a:off x="1704165" y="3516155"/>
            <a:ext cx="3448324" cy="451008"/>
          </a:xfrm>
          <a:prstGeom prst="cube">
            <a:avLst>
              <a:gd name="adj" fmla="val 37829"/>
            </a:avLst>
          </a:prstGeom>
          <a:solidFill>
            <a:schemeClr val="accent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323C74D-9AFB-423B-A71A-F069C12A0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28093">
            <a:off x="3970203" y="3341086"/>
            <a:ext cx="407132" cy="1710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AA80EB-5C7E-44A1-B788-2860EBAF7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22992">
            <a:off x="2379563" y="3369260"/>
            <a:ext cx="407132" cy="17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00583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6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F22F-7D88-49E7-9F1A-37F42C9B5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38" y="258761"/>
            <a:ext cx="10483701" cy="140053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Goal: Fix two antigens for optimal divalent binding by a specific B-cell receptor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957F4-0A07-44EF-8D3B-70F6E6CD6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44" y="1730349"/>
            <a:ext cx="5144589" cy="4868890"/>
          </a:xfrm>
        </p:spPr>
        <p:txBody>
          <a:bodyPr>
            <a:normAutofit/>
          </a:bodyPr>
          <a:lstStyle/>
          <a:p>
            <a:r>
              <a:rPr lang="en-US" sz="2400" dirty="0"/>
              <a:t>Ideal scaffold </a:t>
            </a:r>
          </a:p>
          <a:p>
            <a:pPr lvl="1"/>
            <a:r>
              <a:rPr lang="en-US" dirty="0"/>
              <a:t>Minimizes antigen positional and rotational freedom</a:t>
            </a:r>
          </a:p>
          <a:p>
            <a:pPr lvl="1"/>
            <a:r>
              <a:rPr lang="en-US" dirty="0"/>
              <a:t>Antigenic spacing 14-16 nm</a:t>
            </a:r>
          </a:p>
          <a:p>
            <a:pPr lvl="1"/>
            <a:r>
              <a:rPr lang="en-US" dirty="0"/>
              <a:t>Minimally immunogenic</a:t>
            </a:r>
          </a:p>
          <a:p>
            <a:r>
              <a:rPr lang="en-US" sz="2400" dirty="0"/>
              <a:t>Effects</a:t>
            </a:r>
          </a:p>
          <a:p>
            <a:pPr lvl="1"/>
            <a:r>
              <a:rPr lang="en-US" dirty="0"/>
              <a:t>Minimizes the entropic penalty for divalent binding</a:t>
            </a:r>
          </a:p>
          <a:p>
            <a:pPr lvl="2"/>
            <a:r>
              <a:rPr lang="en-US" sz="2400" dirty="0"/>
              <a:t>Promotes high avidity binding</a:t>
            </a:r>
          </a:p>
          <a:p>
            <a:pPr lvl="1"/>
            <a:r>
              <a:rPr lang="en-US" dirty="0"/>
              <a:t>Limits divalent binding to only a select few B-cell receptors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F67F8D-A4E2-42D7-9D18-B51098844F0D}"/>
              </a:ext>
            </a:extLst>
          </p:cNvPr>
          <p:cNvGrpSpPr/>
          <p:nvPr/>
        </p:nvGrpSpPr>
        <p:grpSpPr>
          <a:xfrm>
            <a:off x="6650915" y="2004635"/>
            <a:ext cx="4573724" cy="4091211"/>
            <a:chOff x="6921795" y="2344876"/>
            <a:chExt cx="4573724" cy="4091211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1DB1A80-BCB6-4B00-91DF-072796916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1795" y="2344876"/>
              <a:ext cx="4538263" cy="4064215"/>
            </a:xfrm>
            <a:prstGeom prst="rect">
              <a:avLst/>
            </a:prstGeom>
            <a:noFill/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C2D6FCC-969D-45BA-B787-E96AA8DC35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53067" y="4929225"/>
              <a:ext cx="1162830" cy="1224950"/>
              <a:chOff x="1849239" y="4144692"/>
              <a:chExt cx="2340103" cy="2465113"/>
            </a:xfrm>
            <a:noFill/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CB0D96F7-DFB2-4A25-AA85-62F7668BDF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/>
            </p:blipFill>
            <p:spPr>
              <a:xfrm>
                <a:off x="2951747" y="4144692"/>
                <a:ext cx="1237595" cy="2465113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D8D0A1F0-88C8-4A18-9895-A2BE1DA87C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56"/>
              <a:stretch/>
            </p:blipFill>
            <p:spPr>
              <a:xfrm>
                <a:off x="1849239" y="4261546"/>
                <a:ext cx="1102508" cy="2231329"/>
              </a:xfrm>
              <a:prstGeom prst="rect">
                <a:avLst/>
              </a:prstGeom>
              <a:grpFill/>
            </p:spPr>
          </p:pic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ECA20AB3-8705-43CD-843F-6E7B282C963A}"/>
                  </a:ext>
                </a:extLst>
              </p:cNvPr>
              <p:cNvSpPr/>
              <p:nvPr/>
            </p:nvSpPr>
            <p:spPr>
              <a:xfrm>
                <a:off x="2630905" y="5005138"/>
                <a:ext cx="609600" cy="625641"/>
              </a:xfrm>
              <a:prstGeom prst="ellipse">
                <a:avLst/>
              </a:prstGeom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63500" h="63500"/>
                <a:bevelB w="635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1D9FC1D2-A0D8-4AE6-B884-DC1F9F216FD4}"/>
                </a:ext>
              </a:extLst>
            </p:cNvPr>
            <p:cNvCxnSpPr>
              <a:cxnSpLocks/>
            </p:cNvCxnSpPr>
            <p:nvPr/>
          </p:nvCxnSpPr>
          <p:spPr>
            <a:xfrm>
              <a:off x="7475964" y="4960295"/>
              <a:ext cx="145239" cy="4013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DC1FAF4-5D52-4B6A-A3F6-47D1BE600694}"/>
                </a:ext>
              </a:extLst>
            </p:cNvPr>
            <p:cNvSpPr txBox="1"/>
            <p:nvPr/>
          </p:nvSpPr>
          <p:spPr>
            <a:xfrm>
              <a:off x="7123645" y="5974422"/>
              <a:ext cx="1441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Antigen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3440200-E47D-44E5-8227-812E56B5C07C}"/>
                </a:ext>
              </a:extLst>
            </p:cNvPr>
            <p:cNvSpPr txBox="1"/>
            <p:nvPr/>
          </p:nvSpPr>
          <p:spPr>
            <a:xfrm>
              <a:off x="6921795" y="4562460"/>
              <a:ext cx="1441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Epitope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B80E43E-5E96-499F-AEE9-952948850BD0}"/>
                </a:ext>
              </a:extLst>
            </p:cNvPr>
            <p:cNvSpPr txBox="1"/>
            <p:nvPr/>
          </p:nvSpPr>
          <p:spPr>
            <a:xfrm>
              <a:off x="9642005" y="5323178"/>
              <a:ext cx="18535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Target B-cell receptor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059602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6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F22F-7D88-49E7-9F1A-37F42C9B5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38" y="258761"/>
            <a:ext cx="10483701" cy="140053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Goal: Fix two antigens for optimal divalent binding by a specific B-cell receptor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957F4-0A07-44EF-8D3B-70F6E6CD6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34" y="1730349"/>
            <a:ext cx="5144589" cy="4868890"/>
          </a:xfrm>
        </p:spPr>
        <p:txBody>
          <a:bodyPr>
            <a:normAutofit/>
          </a:bodyPr>
          <a:lstStyle/>
          <a:p>
            <a:r>
              <a:rPr lang="en-US" sz="2400" dirty="0"/>
              <a:t>Ideal scaffold </a:t>
            </a:r>
          </a:p>
          <a:p>
            <a:pPr lvl="1"/>
            <a:r>
              <a:rPr lang="en-US" dirty="0"/>
              <a:t>Minimizes antigen positional and rotational freedom</a:t>
            </a:r>
          </a:p>
          <a:p>
            <a:pPr lvl="1"/>
            <a:r>
              <a:rPr lang="en-US" dirty="0"/>
              <a:t>Antigenic spacing 14-16 nm</a:t>
            </a:r>
          </a:p>
          <a:p>
            <a:pPr lvl="1"/>
            <a:r>
              <a:rPr lang="en-US" dirty="0"/>
              <a:t>Minimally immunogenic</a:t>
            </a:r>
          </a:p>
          <a:p>
            <a:r>
              <a:rPr lang="en-US" sz="2400" dirty="0"/>
              <a:t>Effects</a:t>
            </a:r>
          </a:p>
          <a:p>
            <a:pPr lvl="1"/>
            <a:r>
              <a:rPr lang="en-US" dirty="0"/>
              <a:t>Minimizes the entropic penalty for divalent binding</a:t>
            </a:r>
          </a:p>
          <a:p>
            <a:pPr lvl="2"/>
            <a:r>
              <a:rPr lang="en-US" sz="2400" dirty="0"/>
              <a:t>Promotes high avidity binding</a:t>
            </a:r>
          </a:p>
          <a:p>
            <a:pPr lvl="1"/>
            <a:r>
              <a:rPr lang="en-US" dirty="0"/>
              <a:t>Limits divalent binding to only a select few B-cell receptors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36A991-3338-412C-99EB-F0A180AFAE34}"/>
              </a:ext>
            </a:extLst>
          </p:cNvPr>
          <p:cNvGrpSpPr/>
          <p:nvPr/>
        </p:nvGrpSpPr>
        <p:grpSpPr>
          <a:xfrm>
            <a:off x="5613496" y="2357275"/>
            <a:ext cx="6429648" cy="3373674"/>
            <a:chOff x="5613496" y="2357275"/>
            <a:chExt cx="6429648" cy="33736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24D053-5496-4264-8989-49EA95280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496" y="2357275"/>
              <a:ext cx="6429648" cy="337367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4C7679-393D-46ED-B097-C3E0989213D6}"/>
                </a:ext>
              </a:extLst>
            </p:cNvPr>
            <p:cNvSpPr/>
            <p:nvPr/>
          </p:nvSpPr>
          <p:spPr>
            <a:xfrm>
              <a:off x="10813312" y="4837814"/>
              <a:ext cx="1073888" cy="616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574020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6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01403-623D-4DA7-83A7-E30AC9EA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74" y="9105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Immune focusing methods</a:t>
            </a:r>
          </a:p>
        </p:txBody>
      </p:sp>
      <p:sp>
        <p:nvSpPr>
          <p:cNvPr id="9" name="Flowchart: Manual Operation 8">
            <a:extLst>
              <a:ext uri="{FF2B5EF4-FFF2-40B4-BE49-F238E27FC236}">
                <a16:creationId xmlns:a16="http://schemas.microsoft.com/office/drawing/2014/main" id="{66E71ACA-3BC5-48E1-976F-AB876C58C817}"/>
              </a:ext>
            </a:extLst>
          </p:cNvPr>
          <p:cNvSpPr/>
          <p:nvPr/>
        </p:nvSpPr>
        <p:spPr>
          <a:xfrm>
            <a:off x="1651082" y="2560288"/>
            <a:ext cx="3710763" cy="752774"/>
          </a:xfrm>
          <a:prstGeom prst="flowChartManualOperation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408460-35B0-4027-B61A-AD15E8B90AE2}"/>
              </a:ext>
            </a:extLst>
          </p:cNvPr>
          <p:cNvSpPr/>
          <p:nvPr/>
        </p:nvSpPr>
        <p:spPr>
          <a:xfrm>
            <a:off x="1567863" y="1416616"/>
            <a:ext cx="3851690" cy="111497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0E5F19-1B69-4282-9DCD-F284DA6A1F36}"/>
              </a:ext>
            </a:extLst>
          </p:cNvPr>
          <p:cNvSpPr/>
          <p:nvPr/>
        </p:nvSpPr>
        <p:spPr>
          <a:xfrm>
            <a:off x="2384730" y="3313062"/>
            <a:ext cx="2245242" cy="111497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Manual Operation 12">
            <a:extLst>
              <a:ext uri="{FF2B5EF4-FFF2-40B4-BE49-F238E27FC236}">
                <a16:creationId xmlns:a16="http://schemas.microsoft.com/office/drawing/2014/main" id="{257F9DD9-5B06-4F03-A039-5CC6614CC35C}"/>
              </a:ext>
            </a:extLst>
          </p:cNvPr>
          <p:cNvSpPr/>
          <p:nvPr/>
        </p:nvSpPr>
        <p:spPr>
          <a:xfrm>
            <a:off x="2403113" y="4475205"/>
            <a:ext cx="2205372" cy="752774"/>
          </a:xfrm>
          <a:prstGeom prst="flowChartManualOperation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7EDF7-6796-4502-9A56-D7CE8A4D584A}"/>
              </a:ext>
            </a:extLst>
          </p:cNvPr>
          <p:cNvSpPr/>
          <p:nvPr/>
        </p:nvSpPr>
        <p:spPr>
          <a:xfrm>
            <a:off x="2857972" y="5212890"/>
            <a:ext cx="1319462" cy="111497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CE174E-E6C2-46E7-8D40-298724CDADFD}"/>
              </a:ext>
            </a:extLst>
          </p:cNvPr>
          <p:cNvSpPr txBox="1"/>
          <p:nvPr/>
        </p:nvSpPr>
        <p:spPr>
          <a:xfrm>
            <a:off x="5855041" y="2555255"/>
            <a:ext cx="6689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Hyperglycosylation</a:t>
            </a:r>
            <a:r>
              <a:rPr lang="en-US" sz="3200" dirty="0"/>
              <a:t>, mosaic, epitope masking, heterologous boosting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7069E8-228D-4EE0-9888-9142FAA56C33}"/>
              </a:ext>
            </a:extLst>
          </p:cNvPr>
          <p:cNvSpPr txBox="1"/>
          <p:nvPr/>
        </p:nvSpPr>
        <p:spPr>
          <a:xfrm>
            <a:off x="2168114" y="1725040"/>
            <a:ext cx="2977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Antigen binding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0E5610-562A-4D85-8B17-0A4C60C6F9BC}"/>
              </a:ext>
            </a:extLst>
          </p:cNvPr>
          <p:cNvSpPr txBox="1"/>
          <p:nvPr/>
        </p:nvSpPr>
        <p:spPr>
          <a:xfrm>
            <a:off x="2372768" y="3361535"/>
            <a:ext cx="2245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Epitope binding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7ECA1A-B721-4DE3-9060-4777C4E47E06}"/>
              </a:ext>
            </a:extLst>
          </p:cNvPr>
          <p:cNvSpPr txBox="1"/>
          <p:nvPr/>
        </p:nvSpPr>
        <p:spPr>
          <a:xfrm>
            <a:off x="5988579" y="4428032"/>
            <a:ext cx="5506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Angle of approach enabled by fixed divalent immunogens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18A925-EF16-419C-88A3-6FD6C11006B6}"/>
              </a:ext>
            </a:extLst>
          </p:cNvPr>
          <p:cNvCxnSpPr/>
          <p:nvPr/>
        </p:nvCxnSpPr>
        <p:spPr>
          <a:xfrm flipH="1">
            <a:off x="5144900" y="3093864"/>
            <a:ext cx="572246" cy="0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F8F410-D83F-4205-BF9C-D3A711B433E2}"/>
              </a:ext>
            </a:extLst>
          </p:cNvPr>
          <p:cNvCxnSpPr>
            <a:cxnSpLocks/>
          </p:cNvCxnSpPr>
          <p:nvPr/>
        </p:nvCxnSpPr>
        <p:spPr>
          <a:xfrm flipH="1">
            <a:off x="4617682" y="4976440"/>
            <a:ext cx="1237360" cy="0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82AF90E-E22E-4477-819B-12855CE8A2A9}"/>
              </a:ext>
            </a:extLst>
          </p:cNvPr>
          <p:cNvSpPr txBox="1"/>
          <p:nvPr/>
        </p:nvSpPr>
        <p:spPr>
          <a:xfrm>
            <a:off x="2370134" y="5231766"/>
            <a:ext cx="2245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Target</a:t>
            </a:r>
          </a:p>
          <a:p>
            <a:pPr algn="ctr"/>
            <a:r>
              <a:rPr lang="en-US" sz="3200" dirty="0" err="1"/>
              <a:t>bnAb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7380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19EAF-CCAE-4E27-BDFA-F2CC8422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9561"/>
            <a:ext cx="10515600" cy="92141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Proposed immune focusing mechanisms</a:t>
            </a:r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CDD286AB-D509-46DF-88F0-0F6717D0C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69" y="3255229"/>
            <a:ext cx="9506461" cy="3347589"/>
          </a:xfrm>
          <a:noFill/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2409BBCD-3828-4BB6-8303-1D0995427369}"/>
              </a:ext>
            </a:extLst>
          </p:cNvPr>
          <p:cNvSpPr txBox="1">
            <a:spLocks/>
          </p:cNvSpPr>
          <p:nvPr/>
        </p:nvSpPr>
        <p:spPr>
          <a:xfrm>
            <a:off x="439351" y="1073888"/>
            <a:ext cx="11313297" cy="21013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Entropic penalty minimization</a:t>
            </a:r>
          </a:p>
          <a:p>
            <a:pPr lvl="1"/>
            <a:r>
              <a:rPr lang="en-US" dirty="0"/>
              <a:t>Binding equation: </a:t>
            </a:r>
            <a:r>
              <a:rPr lang="el-GR" dirty="0"/>
              <a:t>Δ</a:t>
            </a:r>
            <a:r>
              <a:rPr lang="en-US" dirty="0"/>
              <a:t>G = </a:t>
            </a:r>
            <a:r>
              <a:rPr lang="el-GR" dirty="0"/>
              <a:t>Δ</a:t>
            </a:r>
            <a:r>
              <a:rPr lang="en-US" dirty="0"/>
              <a:t>H – T</a:t>
            </a:r>
            <a:r>
              <a:rPr lang="el-GR" dirty="0"/>
              <a:t>Δ</a:t>
            </a:r>
            <a:r>
              <a:rPr lang="en-US" dirty="0"/>
              <a:t>S </a:t>
            </a:r>
          </a:p>
          <a:p>
            <a:pPr marL="457200" lvl="1" indent="0">
              <a:buNone/>
            </a:pPr>
            <a:r>
              <a:rPr lang="en-US" dirty="0"/>
              <a:t>where </a:t>
            </a:r>
            <a:r>
              <a:rPr lang="el-GR" dirty="0"/>
              <a:t>Δ</a:t>
            </a:r>
            <a:r>
              <a:rPr lang="en-US" dirty="0"/>
              <a:t>G = Gibbs Free energy change, </a:t>
            </a:r>
            <a:r>
              <a:rPr lang="el-GR" dirty="0"/>
              <a:t>Δ</a:t>
            </a:r>
            <a:r>
              <a:rPr lang="en-US" dirty="0"/>
              <a:t>H = enthalpy change, T=temperature, </a:t>
            </a:r>
            <a:r>
              <a:rPr lang="el-GR" dirty="0"/>
              <a:t>Δ</a:t>
            </a:r>
            <a:r>
              <a:rPr lang="en-US" dirty="0"/>
              <a:t>S = entropy change</a:t>
            </a:r>
          </a:p>
          <a:p>
            <a:r>
              <a:rPr lang="en-US" dirty="0"/>
              <a:t>Germinal center</a:t>
            </a:r>
          </a:p>
          <a:p>
            <a:pPr lvl="1"/>
            <a:r>
              <a:rPr lang="en-US" dirty="0"/>
              <a:t>Greater affinity discrimination</a:t>
            </a:r>
          </a:p>
          <a:p>
            <a:pPr lvl="1"/>
            <a:r>
              <a:rPr lang="en-US" dirty="0"/>
              <a:t>Stronger pulling forces signaled through the B-cell receptor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700868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4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5C25D-AD00-4A05-9A64-6D4C18F1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4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VRC01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1A2D3-D469-4F18-AFA2-23456AFA4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92" y="1186432"/>
            <a:ext cx="5110173" cy="4841505"/>
          </a:xfrm>
        </p:spPr>
        <p:txBody>
          <a:bodyPr>
            <a:normAutofit/>
          </a:bodyPr>
          <a:lstStyle/>
          <a:p>
            <a:r>
              <a:rPr lang="en-US" dirty="0"/>
              <a:t>Model system</a:t>
            </a:r>
          </a:p>
          <a:p>
            <a:pPr lvl="1"/>
            <a:r>
              <a:rPr lang="en-US" dirty="0"/>
              <a:t>Best characterized HIV </a:t>
            </a:r>
            <a:r>
              <a:rPr lang="en-US" dirty="0" err="1"/>
              <a:t>bnAb</a:t>
            </a:r>
            <a:endParaRPr lang="en-US" dirty="0"/>
          </a:p>
          <a:p>
            <a:pPr lvl="1"/>
            <a:r>
              <a:rPr lang="en-US" dirty="0"/>
              <a:t>Humanized animal models</a:t>
            </a:r>
          </a:p>
          <a:p>
            <a:r>
              <a:rPr lang="en-US" dirty="0"/>
              <a:t>Shown to confer resistance to HIV infection (AMP trials)</a:t>
            </a:r>
          </a:p>
          <a:p>
            <a:r>
              <a:rPr lang="en-US" dirty="0"/>
              <a:t>Targets the CD4 binding site of gp120</a:t>
            </a:r>
          </a:p>
          <a:p>
            <a:r>
              <a:rPr lang="en-US" dirty="0"/>
              <a:t>Germline BCR does not bind to gp120</a:t>
            </a:r>
          </a:p>
          <a:p>
            <a:pPr lvl="1"/>
            <a:r>
              <a:rPr lang="en-US" dirty="0"/>
              <a:t>Germline targeting approach</a:t>
            </a:r>
          </a:p>
          <a:p>
            <a:pPr lvl="1"/>
            <a:r>
              <a:rPr lang="en-US" dirty="0"/>
              <a:t>N276 glycan roadblock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43E24A-B4F1-4674-8FC7-4DA3BE942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024" y="3207075"/>
            <a:ext cx="6081305" cy="3387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C82CC-A7CC-4CF7-A152-389C1CEE482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944" y="1186432"/>
            <a:ext cx="6265904" cy="1990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A58A1-6FC6-41A9-B701-285293C02C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8" r="11399" b="51348"/>
          <a:stretch/>
        </p:blipFill>
        <p:spPr bwMode="auto">
          <a:xfrm>
            <a:off x="6096001" y="3253278"/>
            <a:ext cx="2362200" cy="23275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102293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6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67463-B720-4131-AF0D-1AABA151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561" y="-83783"/>
            <a:ext cx="10060875" cy="1400530"/>
          </a:xfrm>
        </p:spPr>
        <p:txBody>
          <a:bodyPr/>
          <a:lstStyle/>
          <a:p>
            <a:pPr algn="ctr"/>
            <a:r>
              <a:rPr lang="en-US" dirty="0"/>
              <a:t>Immune complex design using Ab 48d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C8DBD-A6C1-4C93-A9EE-6F84766C9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3207"/>
            <a:ext cx="10515600" cy="2050518"/>
          </a:xfrm>
        </p:spPr>
        <p:txBody>
          <a:bodyPr>
            <a:normAutofit/>
          </a:bodyPr>
          <a:lstStyle/>
          <a:p>
            <a:r>
              <a:rPr lang="en-US" sz="2400" dirty="0"/>
              <a:t>Antibody 48d</a:t>
            </a:r>
          </a:p>
          <a:p>
            <a:pPr lvl="1"/>
            <a:r>
              <a:rPr lang="en-US" sz="2400" dirty="0"/>
              <a:t>Binds to the co-receptor binding site of gp120</a:t>
            </a:r>
          </a:p>
          <a:p>
            <a:pPr lvl="1"/>
            <a:r>
              <a:rPr lang="en-US" sz="2400" dirty="0"/>
              <a:t>Engineered disulfide between 48d and gp120</a:t>
            </a:r>
          </a:p>
          <a:p>
            <a:pPr lvl="1"/>
            <a:r>
              <a:rPr lang="en-US" sz="2400" dirty="0"/>
              <a:t>Fab-Fab crosslinking via disulfide formation</a:t>
            </a:r>
          </a:p>
          <a:p>
            <a:pPr lvl="2"/>
            <a:r>
              <a:rPr lang="en-US" sz="2200" dirty="0"/>
              <a:t>Redesign of the light chain loop containing K126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8BC63-69DD-4DD8-BBA0-9472DCBA1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8" b="5661"/>
          <a:stretch/>
        </p:blipFill>
        <p:spPr bwMode="auto">
          <a:xfrm>
            <a:off x="1180740" y="3295133"/>
            <a:ext cx="9830519" cy="31977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6421721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4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4845</TotalTime>
  <Words>1013</Words>
  <Application>Microsoft Office PowerPoint</Application>
  <PresentationFormat>Widescreen</PresentationFormat>
  <Paragraphs>160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Helvetica</vt:lpstr>
      <vt:lpstr>Times New Roman</vt:lpstr>
      <vt:lpstr>Office Theme</vt:lpstr>
      <vt:lpstr>Exploring avidity in HIV vaccine design</vt:lpstr>
      <vt:lpstr>Talk outline</vt:lpstr>
      <vt:lpstr>Divalent antibody binding at high and low monovalent affinity</vt:lpstr>
      <vt:lpstr>Goal: Fix two antigens for optimal divalent binding by a specific B-cell receptor</vt:lpstr>
      <vt:lpstr>Goal: Fix two antigens for optimal divalent binding by a specific B-cell receptor</vt:lpstr>
      <vt:lpstr>Immune focusing methods</vt:lpstr>
      <vt:lpstr>Proposed immune focusing mechanisms</vt:lpstr>
      <vt:lpstr>VRC01</vt:lpstr>
      <vt:lpstr>Immune complex design using Ab 48d</vt:lpstr>
      <vt:lpstr>Expression and characterization</vt:lpstr>
      <vt:lpstr>IC binds divalently to VRC01 but monovalently with non-VRC01-class Ab, A32</vt:lpstr>
      <vt:lpstr>Incubation of ICs with VRC01 revertants (lower monovalent affinity)</vt:lpstr>
      <vt:lpstr>7mut-VRC01 gel shift assay for K126C, Loop1-3 </vt:lpstr>
      <vt:lpstr>Fusion simplifies IC expression</vt:lpstr>
      <vt:lpstr>Fab-Fab-crosslinked ICs demonstrate selective avidity</vt:lpstr>
      <vt:lpstr>Conclusions</vt:lpstr>
      <vt:lpstr>Future directions- in vivo testing</vt:lpstr>
      <vt:lpstr>Thanks</vt:lpstr>
      <vt:lpstr>Future directions- engineering and in vitro testing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avidity in HIV vaccine design</dc:title>
  <dc:creator>Iain m. MacPherson</dc:creator>
  <cp:lastModifiedBy>Iain m. MacPherson</cp:lastModifiedBy>
  <cp:revision>188</cp:revision>
  <dcterms:created xsi:type="dcterms:W3CDTF">2024-05-05T23:26:05Z</dcterms:created>
  <dcterms:modified xsi:type="dcterms:W3CDTF">2024-05-09T20:45:44Z</dcterms:modified>
</cp:coreProperties>
</file>