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modernComment_7FFFD5EE_75FDFD2B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72" r:id="rId2"/>
    <p:sldMasterId id="2147483777" r:id="rId3"/>
    <p:sldMasterId id="2147483789" r:id="rId4"/>
    <p:sldMasterId id="2147483801" r:id="rId5"/>
    <p:sldMasterId id="2147483813" r:id="rId6"/>
    <p:sldMasterId id="2147483825" r:id="rId7"/>
    <p:sldMasterId id="2147483838" r:id="rId8"/>
    <p:sldMasterId id="2147483853" r:id="rId9"/>
  </p:sldMasterIdLst>
  <p:notesMasterIdLst>
    <p:notesMasterId r:id="rId65"/>
  </p:notesMasterIdLst>
  <p:handoutMasterIdLst>
    <p:handoutMasterId r:id="rId66"/>
  </p:handoutMasterIdLst>
  <p:sldIdLst>
    <p:sldId id="263" r:id="rId10"/>
    <p:sldId id="2147479440" r:id="rId11"/>
    <p:sldId id="2147479439" r:id="rId12"/>
    <p:sldId id="949" r:id="rId13"/>
    <p:sldId id="951" r:id="rId14"/>
    <p:sldId id="950" r:id="rId15"/>
    <p:sldId id="2145707152" r:id="rId16"/>
    <p:sldId id="2145707153" r:id="rId17"/>
    <p:sldId id="2357" r:id="rId18"/>
    <p:sldId id="2147479437" r:id="rId19"/>
    <p:sldId id="2348" r:id="rId20"/>
    <p:sldId id="2147375748" r:id="rId21"/>
    <p:sldId id="2432" r:id="rId22"/>
    <p:sldId id="2147375906" r:id="rId23"/>
    <p:sldId id="2147375966" r:id="rId24"/>
    <p:sldId id="416" r:id="rId25"/>
    <p:sldId id="286" r:id="rId26"/>
    <p:sldId id="504" r:id="rId27"/>
    <p:sldId id="505" r:id="rId28"/>
    <p:sldId id="2147375969" r:id="rId29"/>
    <p:sldId id="533" r:id="rId30"/>
    <p:sldId id="2147375755" r:id="rId31"/>
    <p:sldId id="2362" r:id="rId32"/>
    <p:sldId id="383" r:id="rId33"/>
    <p:sldId id="2147375753" r:id="rId34"/>
    <p:sldId id="2147375760" r:id="rId35"/>
    <p:sldId id="2147375759" r:id="rId36"/>
    <p:sldId id="2147375934" r:id="rId37"/>
    <p:sldId id="2145705775" r:id="rId38"/>
    <p:sldId id="2147375947" r:id="rId39"/>
    <p:sldId id="2147375896" r:id="rId40"/>
    <p:sldId id="2147375898" r:id="rId41"/>
    <p:sldId id="2147375899" r:id="rId42"/>
    <p:sldId id="2345" r:id="rId43"/>
    <p:sldId id="2359" r:id="rId44"/>
    <p:sldId id="2147479438" r:id="rId45"/>
    <p:sldId id="2147479441" r:id="rId46"/>
    <p:sldId id="2147472879" r:id="rId47"/>
    <p:sldId id="332" r:id="rId48"/>
    <p:sldId id="3151" r:id="rId49"/>
    <p:sldId id="3158" r:id="rId50"/>
    <p:sldId id="512" r:id="rId51"/>
    <p:sldId id="511" r:id="rId52"/>
    <p:sldId id="296" r:id="rId53"/>
    <p:sldId id="2147472880" r:id="rId54"/>
    <p:sldId id="2147375767" r:id="rId55"/>
    <p:sldId id="2147472878" r:id="rId56"/>
    <p:sldId id="2147472882" r:id="rId57"/>
    <p:sldId id="375" r:id="rId58"/>
    <p:sldId id="517" r:id="rId59"/>
    <p:sldId id="2147375734" r:id="rId60"/>
    <p:sldId id="2147375762" r:id="rId61"/>
    <p:sldId id="376" r:id="rId62"/>
    <p:sldId id="2147472881" r:id="rId63"/>
    <p:sldId id="281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801E09-B7EE-CE3B-5AAD-080364FD10D1}" name="Cohen, Stephanie" initials="CS" userId="S::stephanie.cohen@sfdph.org::d3629d37-7eb6-4173-8bd3-e98d68fbcde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AN BUCHBINDER" initials="SB" lastIdx="4" clrIdx="0">
    <p:extLst>
      <p:ext uri="{19B8F6BF-5375-455C-9EA6-DF929625EA0E}">
        <p15:presenceInfo xmlns:p15="http://schemas.microsoft.com/office/powerpoint/2012/main" userId="S-1-5-21-789336058-117609710-839522115-19627" providerId="AD"/>
      </p:ext>
    </p:extLst>
  </p:cmAuthor>
  <p:cmAuthor id="2" name="HYMAN SCOTT" initials="HS" lastIdx="6" clrIdx="1">
    <p:extLst>
      <p:ext uri="{19B8F6BF-5375-455C-9EA6-DF929625EA0E}">
        <p15:presenceInfo xmlns:p15="http://schemas.microsoft.com/office/powerpoint/2012/main" userId="S-1-5-21-789336058-117609710-839522115-31853" providerId="AD"/>
      </p:ext>
    </p:extLst>
  </p:cmAuthor>
  <p:cmAuthor id="3" name="Bloome, Jessica" initials="BJ" lastIdx="8" clrIdx="2">
    <p:extLst>
      <p:ext uri="{19B8F6BF-5375-455C-9EA6-DF929625EA0E}">
        <p15:presenceInfo xmlns:p15="http://schemas.microsoft.com/office/powerpoint/2012/main" userId="S::Jessica.Bloome@ucsf.edu::2803b81b-c0b4-484e-ad6f-fbc75b0855ea" providerId="AD"/>
      </p:ext>
    </p:extLst>
  </p:cmAuthor>
  <p:cmAuthor id="4" name="Susan Buchbinder" initials="SB [2]" lastIdx="4" clrIdx="3">
    <p:extLst>
      <p:ext uri="{19B8F6BF-5375-455C-9EA6-DF929625EA0E}">
        <p15:presenceInfo xmlns:p15="http://schemas.microsoft.com/office/powerpoint/2012/main" userId="8c359d77420dfa00" providerId="Windows Live"/>
      </p:ext>
    </p:extLst>
  </p:cmAuthor>
  <p:cmAuthor id="5" name="Susan Buchbinder" initials="SB" lastIdx="1" clrIdx="4">
    <p:extLst>
      <p:ext uri="{19B8F6BF-5375-455C-9EA6-DF929625EA0E}">
        <p15:presenceInfo xmlns:p15="http://schemas.microsoft.com/office/powerpoint/2012/main" userId="Susan Buchbinder" providerId="None"/>
      </p:ext>
    </p:extLst>
  </p:cmAuthor>
  <p:cmAuthor id="6" name="Liu, Albert (DPH)" initials="LA(" lastIdx="5" clrIdx="5">
    <p:extLst>
      <p:ext uri="{19B8F6BF-5375-455C-9EA6-DF929625EA0E}">
        <p15:presenceInfo xmlns:p15="http://schemas.microsoft.com/office/powerpoint/2012/main" userId="S::albert.liu@sfdph.org::da82e32d-5916-4e82-a931-43969f43d5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444"/>
    <a:srgbClr val="990000"/>
    <a:srgbClr val="00823B"/>
    <a:srgbClr val="76AA80"/>
    <a:srgbClr val="FF3300"/>
    <a:srgbClr val="F17F3F"/>
    <a:srgbClr val="EEA342"/>
    <a:srgbClr val="A42381"/>
    <a:srgbClr val="A5A4A6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86407"/>
  </p:normalViewPr>
  <p:slideViewPr>
    <p:cSldViewPr snapToGrid="0" snapToObjects="1">
      <p:cViewPr varScale="1">
        <p:scale>
          <a:sx n="71" d="100"/>
          <a:sy n="71" d="100"/>
        </p:scale>
        <p:origin x="1022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napToObjects="1">
      <p:cViewPr varScale="1">
        <p:scale>
          <a:sx n="168" d="100"/>
          <a:sy n="168" d="100"/>
        </p:scale>
        <p:origin x="596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commentAuthors" Target="commentAuthor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td-fi01\users1\Stephanie%20Cohen\CC%20Research\STD%20PEP\Post%20study\GTZ-NPI\Copy%20of%20doxy_pep_uptake_12feb2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4DB-45E4-B18A-1B797C0B49D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4DB-45E4-B18A-1B797C0B49D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4DB-45E4-B18A-1B797C0B49D6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4DB-45E4-B18A-1B797C0B49D6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4DB-45E4-B18A-1B797C0B49D6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4DB-45E4-B18A-1B797C0B49D6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4DB-45E4-B18A-1B797C0B49D6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Sheet1!$D$1:$D$10</c:f>
              <c:strCache>
                <c:ptCount val="10"/>
                <c:pt idx="0">
                  <c:v>Latinx</c:v>
                </c:pt>
                <c:pt idx="1">
                  <c:v>Black</c:v>
                </c:pt>
                <c:pt idx="2">
                  <c:v>White</c:v>
                </c:pt>
                <c:pt idx="3">
                  <c:v>Women</c:v>
                </c:pt>
                <c:pt idx="4">
                  <c:v>MSM</c:v>
                </c:pt>
                <c:pt idx="5">
                  <c:v>Age &lt;30</c:v>
                </c:pt>
                <c:pt idx="6">
                  <c:v>Age ≥30</c:v>
                </c:pt>
                <c:pt idx="7">
                  <c:v>PWID</c:v>
                </c:pt>
                <c:pt idx="8">
                  <c:v>Homeless</c:v>
                </c:pt>
                <c:pt idx="9">
                  <c:v>Not homeless</c:v>
                </c:pt>
              </c:strCache>
            </c:strRef>
          </c:cat>
          <c:val>
            <c:numRef>
              <c:f>Sheet1!$E$1:$E$10</c:f>
              <c:numCache>
                <c:formatCode>General</c:formatCode>
                <c:ptCount val="10"/>
                <c:pt idx="0">
                  <c:v>0.32</c:v>
                </c:pt>
                <c:pt idx="1">
                  <c:v>0.35</c:v>
                </c:pt>
                <c:pt idx="2">
                  <c:v>0.52</c:v>
                </c:pt>
                <c:pt idx="3">
                  <c:v>0.04</c:v>
                </c:pt>
                <c:pt idx="4">
                  <c:v>0.43</c:v>
                </c:pt>
                <c:pt idx="5">
                  <c:v>0.27</c:v>
                </c:pt>
                <c:pt idx="6">
                  <c:v>0.53</c:v>
                </c:pt>
                <c:pt idx="7">
                  <c:v>1.2E-2</c:v>
                </c:pt>
                <c:pt idx="8">
                  <c:v>0.05</c:v>
                </c:pt>
                <c:pt idx="9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4DB-45E4-B18A-1B797C0B49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6202432"/>
        <c:axId val="699858184"/>
      </c:barChart>
      <c:catAx>
        <c:axId val="69620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9858184"/>
        <c:crosses val="autoZero"/>
        <c:auto val="1"/>
        <c:lblAlgn val="ctr"/>
        <c:lblOffset val="100"/>
        <c:noMultiLvlLbl val="0"/>
      </c:catAx>
      <c:valAx>
        <c:axId val="699858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>
                    <a:solidFill>
                      <a:sysClr val="windowText" lastClr="000000"/>
                    </a:solidFill>
                  </a:rPr>
                  <a:t>% using PrEP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620243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HIV Incidence,</a:t>
            </a:r>
            <a:r>
              <a:rPr lang="en-US" sz="2000" b="1" baseline="0" dirty="0">
                <a:solidFill>
                  <a:schemeClr val="tx2">
                    <a:lumMod val="50000"/>
                  </a:schemeClr>
                </a:solidFill>
              </a:rPr>
              <a:t> US Black MSM and TGW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Incidence</c:v>
                </c:pt>
              </c:strCache>
            </c:strRef>
          </c:tx>
          <c:spPr>
            <a:solidFill>
              <a:srgbClr val="EEA341"/>
            </a:solidFill>
            <a:ln>
              <a:solidFill>
                <a:srgbClr val="C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EA34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A4-41E0-A89D-7055720439CF}"/>
              </c:ext>
            </c:extLst>
          </c:dPt>
          <c:dPt>
            <c:idx val="1"/>
            <c:invertIfNegative val="0"/>
            <c:bubble3D val="0"/>
            <c:spPr>
              <a:solidFill>
                <a:srgbClr val="A32381">
                  <a:lumMod val="60000"/>
                  <a:lumOff val="40000"/>
                </a:srgb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A4-41E0-A89D-7055720439CF}"/>
              </c:ext>
            </c:extLst>
          </c:dPt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Sheet1!$C$2:$C$3</c:f>
                <c:numCache>
                  <c:formatCode>General</c:formatCode>
                  <c:ptCount val="2"/>
                  <c:pt idx="0">
                    <c:v>1.37</c:v>
                  </c:pt>
                  <c:pt idx="1">
                    <c:v>0.91</c:v>
                  </c:pt>
                </c:numCache>
              </c:numRef>
            </c:plus>
            <c:minus>
              <c:numRef>
                <c:f>Sheet1!$D$2:$D$3</c:f>
                <c:numCache>
                  <c:formatCode>General</c:formatCode>
                  <c:ptCount val="2"/>
                  <c:pt idx="0">
                    <c:v>0.93</c:v>
                  </c:pt>
                  <c:pt idx="1">
                    <c:v>0.42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Sheet1!$A$2:$A$3</c:f>
              <c:strCache>
                <c:ptCount val="2"/>
                <c:pt idx="0">
                  <c:v>TDF/FTC</c:v>
                </c:pt>
                <c:pt idx="1">
                  <c:v>CAB-LA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2.11</c:v>
                </c:pt>
                <c:pt idx="1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A4-41E0-A89D-7055720439C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79711744"/>
        <c:axId val="474843088"/>
      </c:barChart>
      <c:catAx>
        <c:axId val="97971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843088"/>
        <c:crosses val="autoZero"/>
        <c:auto val="1"/>
        <c:lblAlgn val="ctr"/>
        <c:lblOffset val="100"/>
        <c:noMultiLvlLbl val="0"/>
      </c:catAx>
      <c:valAx>
        <c:axId val="474843088"/>
        <c:scaling>
          <c:orientation val="minMax"/>
          <c:max val="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HIV</a:t>
                </a:r>
                <a:r>
                  <a:rPr lang="en-US" b="1" baseline="0" dirty="0"/>
                  <a:t> Incidence Rate (per 100 PY)</a:t>
                </a:r>
                <a:endParaRPr lang="en-US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971174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HIV Incidence,</a:t>
            </a:r>
            <a:r>
              <a:rPr lang="en-US" sz="2000" b="1" baseline="0" dirty="0">
                <a:solidFill>
                  <a:schemeClr val="tx2">
                    <a:lumMod val="50000"/>
                  </a:schemeClr>
                </a:solidFill>
              </a:rPr>
              <a:t> US Non-Black MSM and TGW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15215865548609789"/>
          <c:y val="1.16745699828420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Incidence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EA34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1C8-4B37-802A-D9F738CBD26C}"/>
              </c:ext>
            </c:extLst>
          </c:dPt>
          <c:dPt>
            <c:idx val="1"/>
            <c:invertIfNegative val="0"/>
            <c:bubble3D val="0"/>
            <c:spPr>
              <a:solidFill>
                <a:srgbClr val="D668A1"/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1C8-4B37-802A-D9F738CBD26C}"/>
              </c:ext>
            </c:extLst>
          </c:dPt>
          <c:dLbls>
            <c:dLbl>
              <c:idx val="1"/>
              <c:layout>
                <c:manualLayout>
                  <c:x val="2.1750955329360843E-3"/>
                  <c:y val="1.45932124785525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C8-4B37-802A-D9F738CBD26C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Sheet1!$C$2:$C$3</c:f>
                <c:numCache>
                  <c:formatCode>General</c:formatCode>
                  <c:ptCount val="2"/>
                  <c:pt idx="0">
                    <c:v>0.85</c:v>
                  </c:pt>
                  <c:pt idx="1">
                    <c:v>0.44</c:v>
                  </c:pt>
                </c:numCache>
              </c:numRef>
            </c:plus>
            <c:minus>
              <c:numRef>
                <c:f>Sheet1!$D$2:$D$3</c:f>
                <c:numCache>
                  <c:formatCode>General</c:formatCode>
                  <c:ptCount val="2"/>
                  <c:pt idx="0">
                    <c:v>0.42</c:v>
                  </c:pt>
                  <c:pt idx="1">
                    <c:v>-1.0000000000000001E-5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Sheet1!$A$2:$A$3</c:f>
              <c:strCache>
                <c:ptCount val="2"/>
                <c:pt idx="0">
                  <c:v>TDF/FTC</c:v>
                </c:pt>
                <c:pt idx="1">
                  <c:v>CAB-LA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0.63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C8-4B37-802A-D9F738CBD26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79711744"/>
        <c:axId val="474843088"/>
      </c:barChart>
      <c:catAx>
        <c:axId val="97971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843088"/>
        <c:crosses val="autoZero"/>
        <c:auto val="1"/>
        <c:lblAlgn val="ctr"/>
        <c:lblOffset val="100"/>
        <c:noMultiLvlLbl val="0"/>
      </c:catAx>
      <c:valAx>
        <c:axId val="474843088"/>
        <c:scaling>
          <c:orientation val="minMax"/>
          <c:max val="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HIV</a:t>
                </a:r>
                <a:r>
                  <a:rPr lang="en-US" b="1" baseline="0" dirty="0"/>
                  <a:t> Incidence Rate (per 100 PY)</a:t>
                </a:r>
                <a:endParaRPr lang="en-US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971174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Estimated</a:t>
            </a:r>
            <a:r>
              <a:rPr lang="en-US" baseline="0" dirty="0"/>
              <a:t> 10-year Cost of PrEP Options</a:t>
            </a:r>
            <a:r>
              <a:rPr lang="en-US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434489424010817"/>
          <c:y val="0.30483092277861806"/>
          <c:w val="0.73529379868466549"/>
          <c:h val="0.5535897197131949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 PrEP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Cost (Billions)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D7-47B5-AEA6-7953ED9409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Generic F/TDF</c:v>
                </c:pt>
              </c:strCache>
            </c:strRef>
          </c:tx>
          <c:spPr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Cost (Billions)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D7-47B5-AEA6-7953ED94095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Branded F/TAF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Cost (Billions)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D7-47B5-AEA6-7953ED94095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CAB-LA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Cost (Billions)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D7-47B5-AEA6-7953ED94095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631594608"/>
        <c:axId val="631594936"/>
      </c:barChart>
      <c:catAx>
        <c:axId val="631594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31594936"/>
        <c:crosses val="autoZero"/>
        <c:auto val="1"/>
        <c:lblAlgn val="ctr"/>
        <c:lblOffset val="100"/>
        <c:noMultiLvlLbl val="0"/>
      </c:catAx>
      <c:valAx>
        <c:axId val="631594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Total Cost (Billions)</a:t>
                </a:r>
              </a:p>
            </c:rich>
          </c:tx>
          <c:layout>
            <c:manualLayout>
              <c:xMode val="edge"/>
              <c:yMode val="edge"/>
              <c:x val="0.41453715551181108"/>
              <c:y val="0.929136630835591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594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64112806448703"/>
          <c:y val="0.25503325964770679"/>
          <c:w val="0.69061948868781264"/>
          <c:h val="0.111243595518971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en-US"/>
    </a:p>
  </c:tx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'total '!$J$6</c:f>
              <c:strCache>
                <c:ptCount val="1"/>
                <c:pt idx="0">
                  <c:v>White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'total '!$K$5:$M$5</c:f>
              <c:strCache>
                <c:ptCount val="3"/>
                <c:pt idx="0">
                  <c:v>SHC-1</c:v>
                </c:pt>
                <c:pt idx="1">
                  <c:v>SHC-2</c:v>
                </c:pt>
                <c:pt idx="2">
                  <c:v>HIV Care Clinic</c:v>
                </c:pt>
              </c:strCache>
            </c:strRef>
          </c:cat>
          <c:val>
            <c:numRef>
              <c:f>'total '!$K$6:$M$6</c:f>
              <c:numCache>
                <c:formatCode>0.0</c:formatCode>
                <c:ptCount val="3"/>
                <c:pt idx="0">
                  <c:v>22.923034176160044</c:v>
                </c:pt>
                <c:pt idx="1">
                  <c:v>23.710691823899371</c:v>
                </c:pt>
                <c:pt idx="2">
                  <c:v>5.9083379348426286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B3-49AE-86B7-2B018AD6C7AB}"/>
            </c:ext>
          </c:extLst>
        </c:ser>
        <c:ser>
          <c:idx val="1"/>
          <c:order val="1"/>
          <c:tx>
            <c:strRef>
              <c:f>'total '!$J$7</c:f>
              <c:strCache>
                <c:ptCount val="1"/>
                <c:pt idx="0">
                  <c:v>Black/African American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'total '!$K$5:$M$5</c:f>
              <c:strCache>
                <c:ptCount val="3"/>
                <c:pt idx="0">
                  <c:v>SHC-1</c:v>
                </c:pt>
                <c:pt idx="1">
                  <c:v>SHC-2</c:v>
                </c:pt>
                <c:pt idx="2">
                  <c:v>HIV Care Clinic</c:v>
                </c:pt>
              </c:strCache>
            </c:strRef>
          </c:cat>
          <c:val>
            <c:numRef>
              <c:f>'total '!$K$7:$M$7</c:f>
              <c:numCache>
                <c:formatCode>0.0</c:formatCode>
                <c:ptCount val="3"/>
                <c:pt idx="0">
                  <c:v>18.979591836734695</c:v>
                </c:pt>
                <c:pt idx="1">
                  <c:v>21.937321937321936</c:v>
                </c:pt>
                <c:pt idx="2">
                  <c:v>5.3359683794466397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B3-49AE-86B7-2B018AD6C7AB}"/>
            </c:ext>
          </c:extLst>
        </c:ser>
        <c:ser>
          <c:idx val="2"/>
          <c:order val="2"/>
          <c:tx>
            <c:strRef>
              <c:f>'total '!$J$8</c:f>
              <c:strCache>
                <c:ptCount val="1"/>
                <c:pt idx="0">
                  <c:v>Latinx/o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'total '!$K$5:$M$5</c:f>
              <c:strCache>
                <c:ptCount val="3"/>
                <c:pt idx="0">
                  <c:v>SHC-1</c:v>
                </c:pt>
                <c:pt idx="1">
                  <c:v>SHC-2</c:v>
                </c:pt>
                <c:pt idx="2">
                  <c:v>HIV Care Clinic</c:v>
                </c:pt>
              </c:strCache>
            </c:strRef>
          </c:cat>
          <c:val>
            <c:numRef>
              <c:f>'total '!$K$8:$M$8</c:f>
              <c:numCache>
                <c:formatCode>0.0</c:formatCode>
                <c:ptCount val="3"/>
                <c:pt idx="0">
                  <c:v>24.15329768270945</c:v>
                </c:pt>
                <c:pt idx="1">
                  <c:v>27.10997442455243</c:v>
                </c:pt>
                <c:pt idx="2">
                  <c:v>7.7220077220077217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B3-49AE-86B7-2B018AD6C7AB}"/>
            </c:ext>
          </c:extLst>
        </c:ser>
        <c:ser>
          <c:idx val="3"/>
          <c:order val="3"/>
          <c:tx>
            <c:strRef>
              <c:f>'total '!$J$9</c:f>
              <c:strCache>
                <c:ptCount val="1"/>
                <c:pt idx="0">
                  <c:v>Asian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'total '!$K$5:$M$5</c:f>
              <c:strCache>
                <c:ptCount val="3"/>
                <c:pt idx="0">
                  <c:v>SHC-1</c:v>
                </c:pt>
                <c:pt idx="1">
                  <c:v>SHC-2</c:v>
                </c:pt>
                <c:pt idx="2">
                  <c:v>HIV Care Clinic</c:v>
                </c:pt>
              </c:strCache>
            </c:strRef>
          </c:cat>
          <c:val>
            <c:numRef>
              <c:f>'total '!$K$9:$M$9</c:f>
              <c:numCache>
                <c:formatCode>0.0</c:formatCode>
                <c:ptCount val="3"/>
                <c:pt idx="0">
                  <c:v>22.406876790830946</c:v>
                </c:pt>
                <c:pt idx="1">
                  <c:v>28.061224489795915</c:v>
                </c:pt>
                <c:pt idx="2">
                  <c:v>6.7510548523206744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B3-49AE-86B7-2B018AD6C7AB}"/>
            </c:ext>
          </c:extLst>
        </c:ser>
        <c:ser>
          <c:idx val="4"/>
          <c:order val="4"/>
          <c:tx>
            <c:strRef>
              <c:f>'total '!$J$10</c:f>
              <c:strCache>
                <c:ptCount val="1"/>
                <c:pt idx="0">
                  <c:v>Pacific Islander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'total '!$K$5:$M$5</c:f>
              <c:strCache>
                <c:ptCount val="3"/>
                <c:pt idx="0">
                  <c:v>SHC-1</c:v>
                </c:pt>
                <c:pt idx="1">
                  <c:v>SHC-2</c:v>
                </c:pt>
                <c:pt idx="2">
                  <c:v>HIV Care Clinic</c:v>
                </c:pt>
              </c:strCache>
            </c:strRef>
          </c:cat>
          <c:val>
            <c:numRef>
              <c:f>'total '!$K$10:$M$10</c:f>
              <c:numCache>
                <c:formatCode>0.0</c:formatCode>
                <c:ptCount val="3"/>
                <c:pt idx="0">
                  <c:v>17.948717948717949</c:v>
                </c:pt>
                <c:pt idx="1">
                  <c:v>23.52941176470588</c:v>
                </c:pt>
                <c:pt idx="2">
                  <c:v>5.8823529411764701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B3-49AE-86B7-2B018AD6C7AB}"/>
            </c:ext>
          </c:extLst>
        </c:ser>
        <c:ser>
          <c:idx val="5"/>
          <c:order val="5"/>
          <c:tx>
            <c:strRef>
              <c:f>'total '!$J$11</c:f>
              <c:strCache>
                <c:ptCount val="1"/>
                <c:pt idx="0">
                  <c:v>Native American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'total '!$K$5:$M$5</c:f>
              <c:strCache>
                <c:ptCount val="3"/>
                <c:pt idx="0">
                  <c:v>SHC-1</c:v>
                </c:pt>
                <c:pt idx="1">
                  <c:v>SHC-2</c:v>
                </c:pt>
                <c:pt idx="2">
                  <c:v>HIV Care Clinic</c:v>
                </c:pt>
              </c:strCache>
            </c:strRef>
          </c:cat>
          <c:val>
            <c:numRef>
              <c:f>'total '!$K$11:$M$11</c:f>
              <c:numCache>
                <c:formatCode>0.0</c:formatCode>
                <c:ptCount val="3"/>
                <c:pt idx="0">
                  <c:v>35.294117647058826</c:v>
                </c:pt>
                <c:pt idx="1">
                  <c:v>33.333333333333329</c:v>
                </c:pt>
                <c:pt idx="2">
                  <c:v>10.526315789473683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7B3-49AE-86B7-2B018AD6C7AB}"/>
            </c:ext>
          </c:extLst>
        </c:ser>
        <c:ser>
          <c:idx val="6"/>
          <c:order val="6"/>
          <c:tx>
            <c:strRef>
              <c:f>'total '!$J$12</c:f>
              <c:strCache>
                <c:ptCount val="1"/>
                <c:pt idx="0">
                  <c:v>Multiracial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'total '!$K$5:$M$5</c:f>
              <c:strCache>
                <c:ptCount val="3"/>
                <c:pt idx="0">
                  <c:v>SHC-1</c:v>
                </c:pt>
                <c:pt idx="1">
                  <c:v>SHC-2</c:v>
                </c:pt>
                <c:pt idx="2">
                  <c:v>HIV Care Clinic</c:v>
                </c:pt>
              </c:strCache>
            </c:strRef>
          </c:cat>
          <c:val>
            <c:numRef>
              <c:f>'total '!$K$12:$M$12</c:f>
              <c:numCache>
                <c:formatCode>0.0</c:formatCode>
                <c:ptCount val="3"/>
                <c:pt idx="0">
                  <c:v>18.062200956937797</c:v>
                </c:pt>
                <c:pt idx="1">
                  <c:v>24.271844660194176</c:v>
                </c:pt>
                <c:pt idx="2">
                  <c:v>7.1428571428571423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7B3-49AE-86B7-2B018AD6C7AB}"/>
            </c:ext>
          </c:extLst>
        </c:ser>
        <c:ser>
          <c:idx val="7"/>
          <c:order val="7"/>
          <c:tx>
            <c:strRef>
              <c:f>'total '!$J$13</c:f>
              <c:strCache>
                <c:ptCount val="1"/>
                <c:pt idx="0">
                  <c:v>Other/Unknown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'total '!$K$5:$M$5</c:f>
              <c:strCache>
                <c:ptCount val="3"/>
                <c:pt idx="0">
                  <c:v>SHC-1</c:v>
                </c:pt>
                <c:pt idx="1">
                  <c:v>SHC-2</c:v>
                </c:pt>
                <c:pt idx="2">
                  <c:v>HIV Care Clinic</c:v>
                </c:pt>
              </c:strCache>
            </c:strRef>
          </c:cat>
          <c:val>
            <c:numRef>
              <c:f>'total '!$K$13:$M$13</c:f>
              <c:numCache>
                <c:formatCode>0.0</c:formatCode>
                <c:ptCount val="3"/>
                <c:pt idx="0">
                  <c:v>28.664495114006517</c:v>
                </c:pt>
                <c:pt idx="1">
                  <c:v>24.054982817869416</c:v>
                </c:pt>
                <c:pt idx="2">
                  <c:v>0.94339622641509435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7B3-49AE-86B7-2B018AD6C7A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967200543"/>
        <c:axId val="967202543"/>
      </c:barChart>
      <c:catAx>
        <c:axId val="967200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7202543"/>
        <c:crosses val="autoZero"/>
        <c:auto val="1"/>
        <c:lblAlgn val="ctr"/>
        <c:lblOffset val="100"/>
        <c:noMultiLvlLbl val="0"/>
      </c:catAx>
      <c:valAx>
        <c:axId val="967202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7200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omments/modernComment_7FFFD5EE_75FDFD2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E9426EB-63B3-4938-83B5-736F3FE28689}" authorId="{17801E09-B7EE-CE3B-5AAD-080364FD10D1}" created="2024-02-16T01:05:27.500">
    <pc:sldMkLst xmlns:pc="http://schemas.microsoft.com/office/powerpoint/2013/main/command">
      <pc:docMk/>
      <pc:sldMk cId="1979579691" sldId="2147472878"/>
    </pc:sldMkLst>
    <p188:txBody>
      <a:bodyPr/>
      <a:lstStyle/>
      <a:p>
        <a:r>
          <a:rPr lang="en-US"/>
          <a:t>Will update once Maddie's talk is finalized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E82A18-0B29-4E90-85E0-44D875B8C55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06BACD0-FD1F-474E-A62C-918D1B118C98}">
      <dgm:prSet/>
      <dgm:spPr/>
      <dgm:t>
        <a:bodyPr/>
        <a:lstStyle/>
        <a:p>
          <a:r>
            <a:rPr lang="en-US" dirty="0"/>
            <a:t>Turnover of staff</a:t>
          </a:r>
        </a:p>
      </dgm:t>
    </dgm:pt>
    <dgm:pt modelId="{33D1B81F-EC16-470D-B6A5-CAF118F930B2}" type="parTrans" cxnId="{5BAD9584-8D82-4C49-8E98-DAEA1DD1B999}">
      <dgm:prSet/>
      <dgm:spPr/>
      <dgm:t>
        <a:bodyPr/>
        <a:lstStyle/>
        <a:p>
          <a:endParaRPr lang="en-US"/>
        </a:p>
      </dgm:t>
    </dgm:pt>
    <dgm:pt modelId="{200CE088-62C2-4965-B7ED-EA7A671E5D98}" type="sibTrans" cxnId="{5BAD9584-8D82-4C49-8E98-DAEA1DD1B999}">
      <dgm:prSet/>
      <dgm:spPr/>
      <dgm:t>
        <a:bodyPr/>
        <a:lstStyle/>
        <a:p>
          <a:endParaRPr lang="en-US"/>
        </a:p>
      </dgm:t>
    </dgm:pt>
    <dgm:pt modelId="{9F785FB3-799A-4131-8CC4-822663F97A70}">
      <dgm:prSet/>
      <dgm:spPr/>
      <dgm:t>
        <a:bodyPr/>
        <a:lstStyle/>
        <a:p>
          <a:r>
            <a:rPr lang="en-US" dirty="0"/>
            <a:t>Peers and medical provider turnover is common</a:t>
          </a:r>
        </a:p>
      </dgm:t>
    </dgm:pt>
    <dgm:pt modelId="{010DFFEB-35DE-4002-95BE-A276303570C8}" type="parTrans" cxnId="{F510979D-2176-470B-BDBA-952424DE94B5}">
      <dgm:prSet/>
      <dgm:spPr/>
      <dgm:t>
        <a:bodyPr/>
        <a:lstStyle/>
        <a:p>
          <a:endParaRPr lang="en-US"/>
        </a:p>
      </dgm:t>
    </dgm:pt>
    <dgm:pt modelId="{B5ED153B-2DA6-40C0-912E-F6817731BAD9}" type="sibTrans" cxnId="{F510979D-2176-470B-BDBA-952424DE94B5}">
      <dgm:prSet/>
      <dgm:spPr/>
      <dgm:t>
        <a:bodyPr/>
        <a:lstStyle/>
        <a:p>
          <a:endParaRPr lang="en-US"/>
        </a:p>
      </dgm:t>
    </dgm:pt>
    <dgm:pt modelId="{BA0F1F29-E2F9-42DC-B7A4-5C42A95E71DD}">
      <dgm:prSet/>
      <dgm:spPr/>
      <dgm:t>
        <a:bodyPr/>
        <a:lstStyle/>
        <a:p>
          <a:r>
            <a:rPr lang="en-US" dirty="0"/>
            <a:t>Intake process is a barrier to starting primary care at SFDPH clinics</a:t>
          </a:r>
        </a:p>
      </dgm:t>
    </dgm:pt>
    <dgm:pt modelId="{7EA321FC-EC5F-4F63-BEF1-0CB5D92DD8CA}" type="parTrans" cxnId="{7B675765-B000-4FD3-965E-CE41DBC90999}">
      <dgm:prSet/>
      <dgm:spPr/>
      <dgm:t>
        <a:bodyPr/>
        <a:lstStyle/>
        <a:p>
          <a:endParaRPr lang="en-US"/>
        </a:p>
      </dgm:t>
    </dgm:pt>
    <dgm:pt modelId="{D2665D7E-A9C9-4808-AB97-E73762BD170D}" type="sibTrans" cxnId="{7B675765-B000-4FD3-965E-CE41DBC90999}">
      <dgm:prSet/>
      <dgm:spPr/>
      <dgm:t>
        <a:bodyPr/>
        <a:lstStyle/>
        <a:p>
          <a:endParaRPr lang="en-US"/>
        </a:p>
      </dgm:t>
    </dgm:pt>
    <dgm:pt modelId="{208A2596-D5B2-481F-9A3F-2A4B9674A6BD}">
      <dgm:prSet/>
      <dgm:spPr/>
      <dgm:t>
        <a:bodyPr/>
        <a:lstStyle/>
        <a:p>
          <a:r>
            <a:rPr lang="en-US"/>
            <a:t>SFDPH clinics have particularly high barriers to entry into care</a:t>
          </a:r>
        </a:p>
      </dgm:t>
    </dgm:pt>
    <dgm:pt modelId="{6D3F082E-3E1A-46FE-896B-7590D2CA57E6}" type="parTrans" cxnId="{8815CB82-279C-4636-96C3-90ABFCC8E361}">
      <dgm:prSet/>
      <dgm:spPr/>
      <dgm:t>
        <a:bodyPr/>
        <a:lstStyle/>
        <a:p>
          <a:endParaRPr lang="en-US"/>
        </a:p>
      </dgm:t>
    </dgm:pt>
    <dgm:pt modelId="{E8F0A002-A564-49BC-B721-4DB09B746BE4}" type="sibTrans" cxnId="{8815CB82-279C-4636-96C3-90ABFCC8E361}">
      <dgm:prSet/>
      <dgm:spPr/>
      <dgm:t>
        <a:bodyPr/>
        <a:lstStyle/>
        <a:p>
          <a:endParaRPr lang="en-US"/>
        </a:p>
      </dgm:t>
    </dgm:pt>
    <dgm:pt modelId="{AF55B7C2-5235-474F-942F-E218857476D3}">
      <dgm:prSet/>
      <dgm:spPr/>
      <dgm:t>
        <a:bodyPr/>
        <a:lstStyle/>
        <a:p>
          <a:r>
            <a:rPr lang="en-US" dirty="0"/>
            <a:t>Orientation process can be a 6-week process</a:t>
          </a:r>
        </a:p>
      </dgm:t>
    </dgm:pt>
    <dgm:pt modelId="{8C6335E2-52FA-4841-88E9-E9DAEFEEC954}" type="parTrans" cxnId="{76B33397-055C-4F01-A95F-ACE38EAF9F53}">
      <dgm:prSet/>
      <dgm:spPr/>
      <dgm:t>
        <a:bodyPr/>
        <a:lstStyle/>
        <a:p>
          <a:endParaRPr lang="en-US"/>
        </a:p>
      </dgm:t>
    </dgm:pt>
    <dgm:pt modelId="{675BF6CC-628A-4DBD-8339-D11794EE6D47}" type="sibTrans" cxnId="{76B33397-055C-4F01-A95F-ACE38EAF9F53}">
      <dgm:prSet/>
      <dgm:spPr/>
      <dgm:t>
        <a:bodyPr/>
        <a:lstStyle/>
        <a:p>
          <a:endParaRPr lang="en-US"/>
        </a:p>
      </dgm:t>
    </dgm:pt>
    <dgm:pt modelId="{4802BA5C-986F-40C2-B692-74392CAF3123}">
      <dgm:prSet/>
      <dgm:spPr/>
      <dgm:t>
        <a:bodyPr/>
        <a:lstStyle/>
        <a:p>
          <a:r>
            <a:rPr lang="en-US" dirty="0"/>
            <a:t>Who is a good candidate for </a:t>
          </a:r>
          <a:r>
            <a:rPr lang="en-US" dirty="0" err="1"/>
            <a:t>PrEP</a:t>
          </a:r>
          <a:r>
            <a:rPr lang="en-US" dirty="0"/>
            <a:t>? </a:t>
          </a:r>
        </a:p>
      </dgm:t>
    </dgm:pt>
    <dgm:pt modelId="{911C26A7-25F8-42EF-9DAE-1E83BDEA59BE}" type="parTrans" cxnId="{E73F465D-D8C2-465F-8EB3-487164D3B9AD}">
      <dgm:prSet/>
      <dgm:spPr/>
      <dgm:t>
        <a:bodyPr/>
        <a:lstStyle/>
        <a:p>
          <a:endParaRPr lang="en-US"/>
        </a:p>
      </dgm:t>
    </dgm:pt>
    <dgm:pt modelId="{07331BB1-5966-4B03-805E-5DA18106ED1E}" type="sibTrans" cxnId="{E73F465D-D8C2-465F-8EB3-487164D3B9AD}">
      <dgm:prSet/>
      <dgm:spPr/>
      <dgm:t>
        <a:bodyPr/>
        <a:lstStyle/>
        <a:p>
          <a:endParaRPr lang="en-US"/>
        </a:p>
      </dgm:t>
    </dgm:pt>
    <dgm:pt modelId="{8D914D09-30A1-4E9F-AAFF-36AEF7DEFF83}">
      <dgm:prSet/>
      <dgm:spPr/>
      <dgm:t>
        <a:bodyPr/>
        <a:lstStyle/>
        <a:p>
          <a:r>
            <a:rPr lang="en-US" dirty="0"/>
            <a:t>Differences between Stay team and clinic staff</a:t>
          </a:r>
        </a:p>
      </dgm:t>
    </dgm:pt>
    <dgm:pt modelId="{B57FA64A-C956-4ADA-A290-C040A2704780}" type="parTrans" cxnId="{3B9182D8-50EE-4CE9-81E3-1A83C8101B91}">
      <dgm:prSet/>
      <dgm:spPr/>
      <dgm:t>
        <a:bodyPr/>
        <a:lstStyle/>
        <a:p>
          <a:endParaRPr lang="en-US"/>
        </a:p>
      </dgm:t>
    </dgm:pt>
    <dgm:pt modelId="{EDEF8508-943F-48B9-B34C-D4CA0D0E525F}" type="sibTrans" cxnId="{3B9182D8-50EE-4CE9-81E3-1A83C8101B91}">
      <dgm:prSet/>
      <dgm:spPr/>
      <dgm:t>
        <a:bodyPr/>
        <a:lstStyle/>
        <a:p>
          <a:endParaRPr lang="en-US"/>
        </a:p>
      </dgm:t>
    </dgm:pt>
    <dgm:pt modelId="{EFC7C334-9056-42DE-884C-F1D962DCE4A8}">
      <dgm:prSet/>
      <dgm:spPr/>
      <dgm:t>
        <a:bodyPr/>
        <a:lstStyle/>
        <a:p>
          <a:r>
            <a:rPr lang="en-US"/>
            <a:t>Information</a:t>
          </a:r>
        </a:p>
      </dgm:t>
    </dgm:pt>
    <dgm:pt modelId="{54E14F9E-1666-4800-B382-0DBA4095B133}" type="parTrans" cxnId="{54D92E0F-63A9-48EF-8BFB-56A371FF6DAE}">
      <dgm:prSet/>
      <dgm:spPr/>
      <dgm:t>
        <a:bodyPr/>
        <a:lstStyle/>
        <a:p>
          <a:endParaRPr lang="en-US"/>
        </a:p>
      </dgm:t>
    </dgm:pt>
    <dgm:pt modelId="{E3B874D4-18D1-4252-A559-A5264CF95AB6}" type="sibTrans" cxnId="{54D92E0F-63A9-48EF-8BFB-56A371FF6DAE}">
      <dgm:prSet/>
      <dgm:spPr/>
      <dgm:t>
        <a:bodyPr/>
        <a:lstStyle/>
        <a:p>
          <a:endParaRPr lang="en-US"/>
        </a:p>
      </dgm:t>
    </dgm:pt>
    <dgm:pt modelId="{D849BEC9-E558-4810-882E-0A6F6FF2F6FB}">
      <dgm:prSet/>
      <dgm:spPr/>
      <dgm:t>
        <a:bodyPr/>
        <a:lstStyle/>
        <a:p>
          <a:r>
            <a:rPr lang="en-US" dirty="0"/>
            <a:t>Eligibility </a:t>
          </a:r>
        </a:p>
      </dgm:t>
    </dgm:pt>
    <dgm:pt modelId="{A2C8EC5F-922D-4EC7-822A-3270BACA0CB2}" type="parTrans" cxnId="{EDAC100C-2109-4ED4-B4C6-0800F63C5578}">
      <dgm:prSet/>
      <dgm:spPr/>
      <dgm:t>
        <a:bodyPr/>
        <a:lstStyle/>
        <a:p>
          <a:endParaRPr lang="en-US"/>
        </a:p>
      </dgm:t>
    </dgm:pt>
    <dgm:pt modelId="{05F2441F-2CAF-4D81-A6FB-0EA4EAAC176A}" type="sibTrans" cxnId="{EDAC100C-2109-4ED4-B4C6-0800F63C5578}">
      <dgm:prSet/>
      <dgm:spPr/>
      <dgm:t>
        <a:bodyPr/>
        <a:lstStyle/>
        <a:p>
          <a:endParaRPr lang="en-US"/>
        </a:p>
      </dgm:t>
    </dgm:pt>
    <dgm:pt modelId="{568EC0A0-F4A3-4B7E-8A4B-869F9AC2645E}" type="pres">
      <dgm:prSet presAssocID="{04E82A18-0B29-4E90-85E0-44D875B8C554}" presName="linear" presStyleCnt="0">
        <dgm:presLayoutVars>
          <dgm:animLvl val="lvl"/>
          <dgm:resizeHandles val="exact"/>
        </dgm:presLayoutVars>
      </dgm:prSet>
      <dgm:spPr/>
    </dgm:pt>
    <dgm:pt modelId="{C2BE747F-B279-4507-AA50-1D53566CBB5F}" type="pres">
      <dgm:prSet presAssocID="{906BACD0-FD1F-474E-A62C-918D1B118C9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10D87EB-6DBA-4128-8F09-B45EF9B58852}" type="pres">
      <dgm:prSet presAssocID="{906BACD0-FD1F-474E-A62C-918D1B118C98}" presName="childText" presStyleLbl="revTx" presStyleIdx="0" presStyleCnt="3">
        <dgm:presLayoutVars>
          <dgm:bulletEnabled val="1"/>
        </dgm:presLayoutVars>
      </dgm:prSet>
      <dgm:spPr/>
    </dgm:pt>
    <dgm:pt modelId="{CD735D15-A0F8-4150-A0DC-F72F22B039D5}" type="pres">
      <dgm:prSet presAssocID="{BA0F1F29-E2F9-42DC-B7A4-5C42A95E71D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6A7E45C-5441-4A91-80F9-BEF1CA110442}" type="pres">
      <dgm:prSet presAssocID="{BA0F1F29-E2F9-42DC-B7A4-5C42A95E71DD}" presName="childText" presStyleLbl="revTx" presStyleIdx="1" presStyleCnt="3">
        <dgm:presLayoutVars>
          <dgm:bulletEnabled val="1"/>
        </dgm:presLayoutVars>
      </dgm:prSet>
      <dgm:spPr/>
    </dgm:pt>
    <dgm:pt modelId="{6F96351B-FC81-4853-8D98-876CD3D93076}" type="pres">
      <dgm:prSet presAssocID="{4802BA5C-986F-40C2-B692-74392CAF312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D629681-A960-4ED2-8449-138AAC5B9663}" type="pres">
      <dgm:prSet presAssocID="{4802BA5C-986F-40C2-B692-74392CAF3123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B20DAB07-1118-4B67-9E39-707778B82347}" type="presOf" srcId="{EFC7C334-9056-42DE-884C-F1D962DCE4A8}" destId="{3D629681-A960-4ED2-8449-138AAC5B9663}" srcOrd="0" destOrd="1" presId="urn:microsoft.com/office/officeart/2005/8/layout/vList2"/>
    <dgm:cxn modelId="{EDAC100C-2109-4ED4-B4C6-0800F63C5578}" srcId="{8D914D09-30A1-4E9F-AAFF-36AEF7DEFF83}" destId="{D849BEC9-E558-4810-882E-0A6F6FF2F6FB}" srcOrd="1" destOrd="0" parTransId="{A2C8EC5F-922D-4EC7-822A-3270BACA0CB2}" sibTransId="{05F2441F-2CAF-4D81-A6FB-0EA4EAAC176A}"/>
    <dgm:cxn modelId="{02B0810E-10EC-4B91-BCE9-9CF988C7B7DF}" type="presOf" srcId="{208A2596-D5B2-481F-9A3F-2A4B9674A6BD}" destId="{F6A7E45C-5441-4A91-80F9-BEF1CA110442}" srcOrd="0" destOrd="0" presId="urn:microsoft.com/office/officeart/2005/8/layout/vList2"/>
    <dgm:cxn modelId="{54D92E0F-63A9-48EF-8BFB-56A371FF6DAE}" srcId="{8D914D09-30A1-4E9F-AAFF-36AEF7DEFF83}" destId="{EFC7C334-9056-42DE-884C-F1D962DCE4A8}" srcOrd="0" destOrd="0" parTransId="{54E14F9E-1666-4800-B382-0DBA4095B133}" sibTransId="{E3B874D4-18D1-4252-A559-A5264CF95AB6}"/>
    <dgm:cxn modelId="{0477A835-B377-487C-9AC5-019C0D7A0DF3}" type="presOf" srcId="{9F785FB3-799A-4131-8CC4-822663F97A70}" destId="{810D87EB-6DBA-4128-8F09-B45EF9B58852}" srcOrd="0" destOrd="0" presId="urn:microsoft.com/office/officeart/2005/8/layout/vList2"/>
    <dgm:cxn modelId="{DB9E0939-0FA5-4F70-9C99-3839DD72B088}" type="presOf" srcId="{906BACD0-FD1F-474E-A62C-918D1B118C98}" destId="{C2BE747F-B279-4507-AA50-1D53566CBB5F}" srcOrd="0" destOrd="0" presId="urn:microsoft.com/office/officeart/2005/8/layout/vList2"/>
    <dgm:cxn modelId="{E73F465D-D8C2-465F-8EB3-487164D3B9AD}" srcId="{04E82A18-0B29-4E90-85E0-44D875B8C554}" destId="{4802BA5C-986F-40C2-B692-74392CAF3123}" srcOrd="2" destOrd="0" parTransId="{911C26A7-25F8-42EF-9DAE-1E83BDEA59BE}" sibTransId="{07331BB1-5966-4B03-805E-5DA18106ED1E}"/>
    <dgm:cxn modelId="{D569685D-E110-43A1-B83A-B483E1CD92A8}" type="presOf" srcId="{AF55B7C2-5235-474F-942F-E218857476D3}" destId="{F6A7E45C-5441-4A91-80F9-BEF1CA110442}" srcOrd="0" destOrd="1" presId="urn:microsoft.com/office/officeart/2005/8/layout/vList2"/>
    <dgm:cxn modelId="{93019F63-756D-43F3-9698-4B770AED9FD7}" type="presOf" srcId="{8D914D09-30A1-4E9F-AAFF-36AEF7DEFF83}" destId="{3D629681-A960-4ED2-8449-138AAC5B9663}" srcOrd="0" destOrd="0" presId="urn:microsoft.com/office/officeart/2005/8/layout/vList2"/>
    <dgm:cxn modelId="{7B675765-B000-4FD3-965E-CE41DBC90999}" srcId="{04E82A18-0B29-4E90-85E0-44D875B8C554}" destId="{BA0F1F29-E2F9-42DC-B7A4-5C42A95E71DD}" srcOrd="1" destOrd="0" parTransId="{7EA321FC-EC5F-4F63-BEF1-0CB5D92DD8CA}" sibTransId="{D2665D7E-A9C9-4808-AB97-E73762BD170D}"/>
    <dgm:cxn modelId="{7BA88F4C-8628-495D-A48A-EE25D2DDEDE7}" type="presOf" srcId="{BA0F1F29-E2F9-42DC-B7A4-5C42A95E71DD}" destId="{CD735D15-A0F8-4150-A0DC-F72F22B039D5}" srcOrd="0" destOrd="0" presId="urn:microsoft.com/office/officeart/2005/8/layout/vList2"/>
    <dgm:cxn modelId="{8815CB82-279C-4636-96C3-90ABFCC8E361}" srcId="{BA0F1F29-E2F9-42DC-B7A4-5C42A95E71DD}" destId="{208A2596-D5B2-481F-9A3F-2A4B9674A6BD}" srcOrd="0" destOrd="0" parTransId="{6D3F082E-3E1A-46FE-896B-7590D2CA57E6}" sibTransId="{E8F0A002-A564-49BC-B721-4DB09B746BE4}"/>
    <dgm:cxn modelId="{5BAD9584-8D82-4C49-8E98-DAEA1DD1B999}" srcId="{04E82A18-0B29-4E90-85E0-44D875B8C554}" destId="{906BACD0-FD1F-474E-A62C-918D1B118C98}" srcOrd="0" destOrd="0" parTransId="{33D1B81F-EC16-470D-B6A5-CAF118F930B2}" sibTransId="{200CE088-62C2-4965-B7ED-EA7A671E5D98}"/>
    <dgm:cxn modelId="{76B33397-055C-4F01-A95F-ACE38EAF9F53}" srcId="{208A2596-D5B2-481F-9A3F-2A4B9674A6BD}" destId="{AF55B7C2-5235-474F-942F-E218857476D3}" srcOrd="0" destOrd="0" parTransId="{8C6335E2-52FA-4841-88E9-E9DAEFEEC954}" sibTransId="{675BF6CC-628A-4DBD-8339-D11794EE6D47}"/>
    <dgm:cxn modelId="{F510979D-2176-470B-BDBA-952424DE94B5}" srcId="{906BACD0-FD1F-474E-A62C-918D1B118C98}" destId="{9F785FB3-799A-4131-8CC4-822663F97A70}" srcOrd="0" destOrd="0" parTransId="{010DFFEB-35DE-4002-95BE-A276303570C8}" sibTransId="{B5ED153B-2DA6-40C0-912E-F6817731BAD9}"/>
    <dgm:cxn modelId="{5AC1EEBF-946E-443F-A717-4196C00E8885}" type="presOf" srcId="{D849BEC9-E558-4810-882E-0A6F6FF2F6FB}" destId="{3D629681-A960-4ED2-8449-138AAC5B9663}" srcOrd="0" destOrd="2" presId="urn:microsoft.com/office/officeart/2005/8/layout/vList2"/>
    <dgm:cxn modelId="{53DA2FC9-971C-4EEE-A17F-2399EE4BF4B2}" type="presOf" srcId="{04E82A18-0B29-4E90-85E0-44D875B8C554}" destId="{568EC0A0-F4A3-4B7E-8A4B-869F9AC2645E}" srcOrd="0" destOrd="0" presId="urn:microsoft.com/office/officeart/2005/8/layout/vList2"/>
    <dgm:cxn modelId="{3B9182D8-50EE-4CE9-81E3-1A83C8101B91}" srcId="{4802BA5C-986F-40C2-B692-74392CAF3123}" destId="{8D914D09-30A1-4E9F-AAFF-36AEF7DEFF83}" srcOrd="0" destOrd="0" parTransId="{B57FA64A-C956-4ADA-A290-C040A2704780}" sibTransId="{EDEF8508-943F-48B9-B34C-D4CA0D0E525F}"/>
    <dgm:cxn modelId="{9664D0F5-F101-4671-9AC1-8366CFAFFF86}" type="presOf" srcId="{4802BA5C-986F-40C2-B692-74392CAF3123}" destId="{6F96351B-FC81-4853-8D98-876CD3D93076}" srcOrd="0" destOrd="0" presId="urn:microsoft.com/office/officeart/2005/8/layout/vList2"/>
    <dgm:cxn modelId="{9B1606FE-EB07-4853-97AC-DF2187BD6BAD}" type="presParOf" srcId="{568EC0A0-F4A3-4B7E-8A4B-869F9AC2645E}" destId="{C2BE747F-B279-4507-AA50-1D53566CBB5F}" srcOrd="0" destOrd="0" presId="urn:microsoft.com/office/officeart/2005/8/layout/vList2"/>
    <dgm:cxn modelId="{0632CFDC-46CB-4F6B-9D1A-B7251468B773}" type="presParOf" srcId="{568EC0A0-F4A3-4B7E-8A4B-869F9AC2645E}" destId="{810D87EB-6DBA-4128-8F09-B45EF9B58852}" srcOrd="1" destOrd="0" presId="urn:microsoft.com/office/officeart/2005/8/layout/vList2"/>
    <dgm:cxn modelId="{4DAA2EBB-DBD4-467A-9DDF-E0E9C375AA71}" type="presParOf" srcId="{568EC0A0-F4A3-4B7E-8A4B-869F9AC2645E}" destId="{CD735D15-A0F8-4150-A0DC-F72F22B039D5}" srcOrd="2" destOrd="0" presId="urn:microsoft.com/office/officeart/2005/8/layout/vList2"/>
    <dgm:cxn modelId="{556B647A-FB29-40BB-A1EA-76B95BCD7A18}" type="presParOf" srcId="{568EC0A0-F4A3-4B7E-8A4B-869F9AC2645E}" destId="{F6A7E45C-5441-4A91-80F9-BEF1CA110442}" srcOrd="3" destOrd="0" presId="urn:microsoft.com/office/officeart/2005/8/layout/vList2"/>
    <dgm:cxn modelId="{A4FB647F-AE19-4DA8-8DFC-5BC47D3303E5}" type="presParOf" srcId="{568EC0A0-F4A3-4B7E-8A4B-869F9AC2645E}" destId="{6F96351B-FC81-4853-8D98-876CD3D93076}" srcOrd="4" destOrd="0" presId="urn:microsoft.com/office/officeart/2005/8/layout/vList2"/>
    <dgm:cxn modelId="{E57A2F1C-AEDC-447A-B40B-BE390B7794B4}" type="presParOf" srcId="{568EC0A0-F4A3-4B7E-8A4B-869F9AC2645E}" destId="{3D629681-A960-4ED2-8449-138AAC5B966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BE747F-B279-4507-AA50-1D53566CBB5F}">
      <dsp:nvSpPr>
        <dsp:cNvPr id="0" name=""/>
        <dsp:cNvSpPr/>
      </dsp:nvSpPr>
      <dsp:spPr>
        <a:xfrm>
          <a:off x="0" y="48112"/>
          <a:ext cx="6151562" cy="9506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Turnover of staff</a:t>
          </a:r>
        </a:p>
      </dsp:txBody>
      <dsp:txXfrm>
        <a:off x="46406" y="94518"/>
        <a:ext cx="6058750" cy="857813"/>
      </dsp:txXfrm>
    </dsp:sp>
    <dsp:sp modelId="{810D87EB-6DBA-4128-8F09-B45EF9B58852}">
      <dsp:nvSpPr>
        <dsp:cNvPr id="0" name=""/>
        <dsp:cNvSpPr/>
      </dsp:nvSpPr>
      <dsp:spPr>
        <a:xfrm>
          <a:off x="0" y="998737"/>
          <a:ext cx="6151562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12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Peers and medical provider turnover is common</a:t>
          </a:r>
        </a:p>
      </dsp:txBody>
      <dsp:txXfrm>
        <a:off x="0" y="998737"/>
        <a:ext cx="6151562" cy="414000"/>
      </dsp:txXfrm>
    </dsp:sp>
    <dsp:sp modelId="{CD735D15-A0F8-4150-A0DC-F72F22B039D5}">
      <dsp:nvSpPr>
        <dsp:cNvPr id="0" name=""/>
        <dsp:cNvSpPr/>
      </dsp:nvSpPr>
      <dsp:spPr>
        <a:xfrm>
          <a:off x="0" y="1412737"/>
          <a:ext cx="6151562" cy="950625"/>
        </a:xfrm>
        <a:prstGeom prst="roundRect">
          <a:avLst/>
        </a:prstGeom>
        <a:solidFill>
          <a:schemeClr val="accent2">
            <a:hueOff val="-5175944"/>
            <a:satOff val="22930"/>
            <a:lumOff val="-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Intake process is a barrier to starting primary care at SFDPH clinics</a:t>
          </a:r>
        </a:p>
      </dsp:txBody>
      <dsp:txXfrm>
        <a:off x="46406" y="1459143"/>
        <a:ext cx="6058750" cy="857813"/>
      </dsp:txXfrm>
    </dsp:sp>
    <dsp:sp modelId="{F6A7E45C-5441-4A91-80F9-BEF1CA110442}">
      <dsp:nvSpPr>
        <dsp:cNvPr id="0" name=""/>
        <dsp:cNvSpPr/>
      </dsp:nvSpPr>
      <dsp:spPr>
        <a:xfrm>
          <a:off x="0" y="2363362"/>
          <a:ext cx="6151562" cy="93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12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SFDPH clinics have particularly high barriers to entry into care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Orientation process can be a 6-week process</a:t>
          </a:r>
        </a:p>
      </dsp:txBody>
      <dsp:txXfrm>
        <a:off x="0" y="2363362"/>
        <a:ext cx="6151562" cy="931500"/>
      </dsp:txXfrm>
    </dsp:sp>
    <dsp:sp modelId="{6F96351B-FC81-4853-8D98-876CD3D93076}">
      <dsp:nvSpPr>
        <dsp:cNvPr id="0" name=""/>
        <dsp:cNvSpPr/>
      </dsp:nvSpPr>
      <dsp:spPr>
        <a:xfrm>
          <a:off x="0" y="3294862"/>
          <a:ext cx="6151562" cy="950625"/>
        </a:xfrm>
        <a:prstGeom prst="roundRect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Who is a good candidate for </a:t>
          </a:r>
          <a:r>
            <a:rPr lang="en-US" sz="2500" kern="1200" dirty="0" err="1"/>
            <a:t>PrEP</a:t>
          </a:r>
          <a:r>
            <a:rPr lang="en-US" sz="2500" kern="1200" dirty="0"/>
            <a:t>? </a:t>
          </a:r>
        </a:p>
      </dsp:txBody>
      <dsp:txXfrm>
        <a:off x="46406" y="3341268"/>
        <a:ext cx="6058750" cy="857813"/>
      </dsp:txXfrm>
    </dsp:sp>
    <dsp:sp modelId="{3D629681-A960-4ED2-8449-138AAC5B9663}">
      <dsp:nvSpPr>
        <dsp:cNvPr id="0" name=""/>
        <dsp:cNvSpPr/>
      </dsp:nvSpPr>
      <dsp:spPr>
        <a:xfrm>
          <a:off x="0" y="4245487"/>
          <a:ext cx="6151562" cy="983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12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Differences between Stay team and clinic staff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Information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Eligibility </a:t>
          </a:r>
        </a:p>
      </dsp:txBody>
      <dsp:txXfrm>
        <a:off x="0" y="4245487"/>
        <a:ext cx="6151562" cy="983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F996F8-AD64-874D-ACD9-846D603F87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9A8373-8504-1F41-B560-59AD17F591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83525-2CB0-6543-A049-3E300BE2AEE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7DB96-82F9-374A-B93E-199FB9A46E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2A7A7-D926-3D40-A53B-D776C39269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15833-E05B-A245-A9CE-4842201F5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836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1EA68-3A09-AC48-A5ED-DB4A5444C879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D6173-A438-744B-BEDD-C56C2B849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7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DF967-4F0C-2E40-8288-C353112DB6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805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DE4B7-2514-6802-CC07-9CC41F76F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D9E34A-0E1A-4B6F-1749-98C7F32E40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067E88-BE54-5C7C-FAC1-715BB076ED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Transgender/Gender diverse </a:t>
            </a:r>
          </a:p>
          <a:p>
            <a:r>
              <a:rPr lang="en-US" dirty="0"/>
              <a:t>Double the central schema.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7834-3571-3F25-EAA3-5A1E12D1A9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1C279-2B38-42D1-9AE2-C97A5395D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616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>
            <a:extLst>
              <a:ext uri="{FF2B5EF4-FFF2-40B4-BE49-F238E27FC236}">
                <a16:creationId xmlns:a16="http://schemas.microsoft.com/office/drawing/2014/main" id="{99AB6811-345C-F122-7913-DA2B7037E2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Espace réservé des notes 2">
            <a:extLst>
              <a:ext uri="{FF2B5EF4-FFF2-40B4-BE49-F238E27FC236}">
                <a16:creationId xmlns:a16="http://schemas.microsoft.com/office/drawing/2014/main" id="{CA661EF2-610D-8FBD-B0AF-7926BB4B70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59396" name="Espace réservé du numéro de diapositive 3">
            <a:extLst>
              <a:ext uri="{FF2B5EF4-FFF2-40B4-BE49-F238E27FC236}">
                <a16:creationId xmlns:a16="http://schemas.microsoft.com/office/drawing/2014/main" id="{9C952515-A91A-7BD3-1DCE-F2E024BB07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BBAB8C-68C8-DD4A-9C4E-AA54A67F647F}" type="slidenum"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449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Eligible here includes all MSM and TGW</a:t>
            </a:r>
          </a:p>
          <a:p>
            <a:r>
              <a:rPr lang="en-US" dirty="0"/>
              <a:t>Strut: 22.4</a:t>
            </a:r>
          </a:p>
          <a:p>
            <a:r>
              <a:rPr lang="en-US" dirty="0"/>
              <a:t>City Clinic: 25.3</a:t>
            </a:r>
          </a:p>
          <a:p>
            <a:r>
              <a:rPr lang="en-US" dirty="0"/>
              <a:t>W86: 6.4</a:t>
            </a:r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FE4BE-A048-3343-950A-09D043ECFE15}" type="slidenum">
              <a:rPr kumimoji="0" lang="en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884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model includes the no </a:t>
            </a:r>
            <a:r>
              <a:rPr lang="en-US" dirty="0" err="1"/>
              <a:t>DoxyPEP</a:t>
            </a:r>
            <a:r>
              <a:rPr lang="en-US" dirty="0"/>
              <a:t> group to account for secular trends in mean STI incidence. </a:t>
            </a:r>
          </a:p>
          <a:p>
            <a:r>
              <a:rPr lang="en-US" dirty="0"/>
              <a:t>Any STI: 58% reduction</a:t>
            </a:r>
          </a:p>
          <a:p>
            <a:r>
              <a:rPr lang="en-US" dirty="0"/>
              <a:t>CT: 67% reduction</a:t>
            </a:r>
          </a:p>
          <a:p>
            <a:r>
              <a:rPr lang="en-US" dirty="0"/>
              <a:t>Syphilis: 78% reduction</a:t>
            </a:r>
          </a:p>
          <a:p>
            <a:r>
              <a:rPr lang="en-US" dirty="0"/>
              <a:t>Gonorrhea: 11% reduction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D6173-A438-744B-BEDD-C56C2B849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787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saw similar declines for gonorrhea, chlamydia, and syphilis in the post-</a:t>
            </a:r>
            <a:r>
              <a:rPr lang="en-US" dirty="0" err="1"/>
              <a:t>DoxyPEP</a:t>
            </a:r>
            <a:r>
              <a:rPr lang="en-US" dirty="0"/>
              <a:t> period</a:t>
            </a:r>
          </a:p>
          <a:p>
            <a:r>
              <a:rPr lang="en-US" dirty="0"/>
              <a:t>For Gonorrhea: Before </a:t>
            </a:r>
            <a:r>
              <a:rPr lang="en-US" dirty="0" err="1"/>
              <a:t>DoxyPEP</a:t>
            </a:r>
            <a:r>
              <a:rPr lang="en-US" dirty="0"/>
              <a:t> GC was declining slightly, and afterwards the decline was steeper. The means are pretty close, so the lack of change in STI incidence may be secondary to follow-up time. </a:t>
            </a:r>
          </a:p>
          <a:p>
            <a:r>
              <a:rPr lang="en-US" dirty="0"/>
              <a:t>For Syphilis – the slope was lower in the post-</a:t>
            </a:r>
            <a:r>
              <a:rPr lang="en-US" dirty="0" err="1"/>
              <a:t>DoxyPEP</a:t>
            </a:r>
            <a:r>
              <a:rPr lang="en-US" dirty="0"/>
              <a:t> period, but there were fewer syphilis cases and this analysis has lower power to detect significant changes compared to the pre-post analysis of the means are lower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C4366-5B86-4E86-BD84-FF9C9065E4B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76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D7E3E-4808-4266-8331-A31010064D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418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5" name="Shape 2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r>
              <a:rPr lang="en-US" dirty="0"/>
              <a:t>Start with an introduction to SF Getting to Zero</a:t>
            </a:r>
          </a:p>
          <a:p>
            <a:pPr>
              <a:defRPr sz="1100"/>
            </a:pPr>
            <a:r>
              <a:rPr lang="en-US" dirty="0"/>
              <a:t>Consortium Grounded in the principles of collective impact – you can see from the arrows the goal is to coordinate and align efforts of our partners to have the biggest impact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pPr>
            <a:r>
              <a:rPr lang="en-US" dirty="0"/>
              <a:t>Multisector consortium with over 300 members from the community, CBOs, local government, UCSF and other research institutions, public health, and industry</a:t>
            </a:r>
          </a:p>
          <a:p>
            <a:pPr>
              <a:defRPr sz="1100"/>
            </a:pPr>
            <a:r>
              <a:rPr lang="en-US" dirty="0"/>
              <a:t>Overall goals of SF GTZ are to improve health for people impacted by HIV</a:t>
            </a:r>
          </a:p>
          <a:p>
            <a:pPr>
              <a:defRPr sz="1100"/>
            </a:pPr>
            <a:r>
              <a:rPr lang="en-US" dirty="0"/>
              <a:t>Our focus is on developing and implementing innovative programs with a priority placed on equity and demonstrating impact with measurable objectives</a:t>
            </a:r>
          </a:p>
          <a:p>
            <a:pPr>
              <a:defRPr sz="1100"/>
            </a:pPr>
            <a:r>
              <a:rPr lang="en-US" dirty="0"/>
              <a:t>Also exchange best practices with other cities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Within GTZ we have a </a:t>
            </a:r>
            <a:r>
              <a:rPr lang="en-US" dirty="0" err="1"/>
              <a:t>PrEP</a:t>
            </a:r>
            <a:r>
              <a:rPr lang="en-US" dirty="0"/>
              <a:t> committee with over 50 members from a variety of </a:t>
            </a:r>
            <a:r>
              <a:rPr lang="en-US" dirty="0" err="1"/>
              <a:t>clincis</a:t>
            </a:r>
            <a:r>
              <a:rPr lang="en-US" dirty="0"/>
              <a:t> and organizations in SF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dirty="0">
                <a:solidFill>
                  <a:srgbClr val="C00000"/>
                </a:solidFill>
                <a:latin typeface="+mn-lt"/>
              </a:rPr>
              <a:t>Mission of this committee is to p</a:t>
            </a:r>
            <a:r>
              <a:rPr lang="en-US" sz="1200" b="1" dirty="0">
                <a:solidFill>
                  <a:srgbClr val="080808"/>
                </a:solidFill>
              </a:rPr>
              <a:t>romote the Equitable Uptake and Persistence of </a:t>
            </a:r>
            <a:r>
              <a:rPr lang="en-US" sz="1200" b="1" dirty="0" err="1">
                <a:solidFill>
                  <a:srgbClr val="080808"/>
                </a:solidFill>
              </a:rPr>
              <a:t>PrEP</a:t>
            </a:r>
            <a:r>
              <a:rPr lang="en-US" sz="1200" b="1" dirty="0">
                <a:solidFill>
                  <a:srgbClr val="080808"/>
                </a:solidFill>
              </a:rPr>
              <a:t> Use through User and Provider Support, based on </a:t>
            </a:r>
            <a:r>
              <a:rPr lang="en-US" sz="1200" b="1" dirty="0" err="1">
                <a:solidFill>
                  <a:srgbClr val="080808"/>
                </a:solidFill>
              </a:rPr>
              <a:t>PrEP</a:t>
            </a:r>
            <a:r>
              <a:rPr lang="en-US" sz="1200" b="1" dirty="0">
                <a:solidFill>
                  <a:srgbClr val="080808"/>
                </a:solidFill>
              </a:rPr>
              <a:t> Metrics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BC3EC-A48D-4EAB-8D4E-B45B53322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112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project is the Stay Study – Demonstration Project centering transgender people, funded by the California </a:t>
            </a:r>
            <a:r>
              <a:rPr lang="en-US"/>
              <a:t>HIV Research Program</a:t>
            </a:r>
            <a:endParaRPr lang="en-US" dirty="0"/>
          </a:p>
          <a:p>
            <a:r>
              <a:rPr lang="en-US" dirty="0"/>
              <a:t>Goal was to integrate </a:t>
            </a:r>
            <a:r>
              <a:rPr lang="en-US" dirty="0" err="1"/>
              <a:t>PrEP</a:t>
            </a:r>
            <a:r>
              <a:rPr lang="en-US" dirty="0"/>
              <a:t> delivery into trans-specific primary care clinics</a:t>
            </a:r>
          </a:p>
          <a:p>
            <a:r>
              <a:rPr lang="en-US" dirty="0"/>
              <a:t>Included community social marketing campaign, peer navigation to support outreach and </a:t>
            </a:r>
            <a:r>
              <a:rPr lang="en-US" dirty="0" err="1"/>
              <a:t>adherene</a:t>
            </a:r>
            <a:r>
              <a:rPr lang="en-US" dirty="0"/>
              <a:t> support, and some technology-based adherence support tools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17D00-C9EA-44AC-94AA-04BEF0CA79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614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STAY Study developed a social marketing campaign involving 12 diverse Bay Area T&amp;NB social influencers. The STAY campaign harnessed the power of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PrEP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to show diversity, beauty, vibrancy, and resilience of T&amp;NB communities, rather than to employ messaging that focuses</a:t>
            </a:r>
            <a:r>
              <a:rPr lang="en-US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on HIV risk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For example, “Adding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PrEP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to your daily routine will not lead to huge changes in your life, but it will help you STAY magical.” Social influencers developed and incorporated their own personal messages about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PrEP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with engaging hashtags. The campaign was featured on our website (</a:t>
            </a:r>
            <a:r>
              <a:rPr lang="en-US" sz="12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www.staystudy.org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), posters/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palmcards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and distributed via social media.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BB8BA1-E483-4574-9A40-75D9ACBC1C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808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paper shows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was associated with being a part of stay.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BB8BA1-E483-4574-9A40-75D9ACBC1C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961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BAYLAP – Bay Area Long Acting PrEP Alliance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D6173-A438-744B-BEDD-C56C2B84917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49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Advantages of LA-PrEP for Prioritized Communities </a:t>
            </a:r>
          </a:p>
          <a:p>
            <a:pPr lvl="1"/>
            <a:r>
              <a:rPr lang="en-US" dirty="0"/>
              <a:t>Reduce pill-taking burden, enhanced privacy, reduced stigma</a:t>
            </a: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Lack of awareness of LA-PrEP among clients and providers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Questions about where to access it, cost, and side effects and efficacy</a:t>
            </a: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Importance of social/structural determinants of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Important to integrate PrEP delivery into programs addressing these determinants to promote equitable uptake and access to PrEP</a:t>
            </a: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Provider and clinic-level barriers to LA-PrEP delivery </a:t>
            </a:r>
          </a:p>
          <a:p>
            <a:pPr lvl="1"/>
            <a:r>
              <a:rPr lang="en-US" dirty="0"/>
              <a:t>Lack of clinic systems, workflows, and clinic staffing in place for delivery of LA-PrEP</a:t>
            </a:r>
          </a:p>
          <a:p>
            <a:pPr lvl="1"/>
            <a:r>
              <a:rPr lang="en-US" dirty="0"/>
              <a:t>Insurance challenge as a major barrier to LA-PrEP delivery</a:t>
            </a:r>
          </a:p>
          <a:p>
            <a:r>
              <a:rPr lang="en-US" dirty="0"/>
              <a:t>Simple, easy-to-understand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patient-facing educational materials </a:t>
            </a:r>
            <a:r>
              <a:rPr lang="en-US" dirty="0"/>
              <a:t>and campaigns to increase knowledge about LA-PrEP</a:t>
            </a:r>
          </a:p>
          <a:p>
            <a:r>
              <a:rPr lang="en-US" dirty="0"/>
              <a:t>Importance of the role of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trusted PrEP navigators and providers</a:t>
            </a:r>
          </a:p>
          <a:p>
            <a:r>
              <a:rPr lang="en-US" dirty="0"/>
              <a:t>Need for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multiple access points for LA-PrEP</a:t>
            </a:r>
            <a:r>
              <a:rPr lang="en-US" dirty="0"/>
              <a:t> including community clinics, hospitals, pharmacies, and mobile clinics/sites to reduce access barriers</a:t>
            </a:r>
          </a:p>
          <a:p>
            <a:r>
              <a:rPr lang="en-US" dirty="0"/>
              <a:t>Develop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workflows</a:t>
            </a:r>
            <a:r>
              <a:rPr lang="en-US" dirty="0"/>
              <a:t> with clear delineation of roles and responsibilities</a:t>
            </a:r>
          </a:p>
          <a:p>
            <a:r>
              <a:rPr lang="en-US" dirty="0"/>
              <a:t>Develop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provider trainings </a:t>
            </a:r>
            <a:r>
              <a:rPr lang="en-US" dirty="0"/>
              <a:t>on LA-PrEP prescribing, counseling, and insurance navigation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D6173-A438-744B-BEDD-C56C2B84917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53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During the period from 2013 to 2022, a plurality (47.7%) of primary and secondary syphilis cases were among men who have sex with men (MSM; 165,642 cases).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During 2021 to 2022, the number of cases among MSM increased 4.0% (19,229 in 2021 to 20,004 in 2022), while the number of cases did not change substantially (&lt;1.0% change) among men with unknown sex of sex partners (MSU; 10,892 in 2021 to 10,946 in 2022), increased 19.0% among men who have sex with women only (MSW; 11,228 in 2021 to 13,359 in 2022), and increased 19.5% among women (12,265 in 2021 to 14,652 in 2022).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During the five-year period from 2018 to 2022, the number of cases among MSM increased 6.6% (18,760 in 2018 to 20,004 in 2022), while the number of cases increased 86.9% among MSU (5,858 in 2018 to 10,946 in 2022), 146.7% among MSW (5,416 in 2018 to 13,359 in 2022), and 193.3% among women (4,995 in 2018 to 14,652 in 2022).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During the 10-year period from 2013 to 2022, the number of cases among MSM increased 82.6% (10,954 in 2013 to 20,004 in 2022), while the number of cases increased 307.4% among MSU (2,687 in 2013 to 10,946 in 2022), 501.8% among MSW (2,220 in 2013 to 13,359 in 2022), and 876.8% among women (1,500 in 2013 to 14,652 in 2022).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This report includes data from years that coincide with the COVID-19 pandemic, which introduced uncertainty and difficulty in interpreting STI surveillance data. See Impact of COVID-19 on STIs for more information.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See Technical Notes (https://www.cdc.gov/std/statistics/2022/technical-notes.htm) for information on syphilis case reporting. Table A1 (https://www.cdc.gov/std/statistics/2022/tables/a1.htm) provides information on unknown, missing, or invalid values of select variables.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Data for all figures are available at https://www.cdc.gov/std/statistics/2022/data.zip. The file “PS Syphilis - Cases by Sex and Sex of Sex Partners (US 2013-2022).xlsx” contains the data for the figure presented on this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9AFBC5-7751-4D71-8004-00EA0C069D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_PresTitle-Grey-NoSubtitle-NoPhot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DB3FA-BB70-C148-BF8B-BD9D3A4B1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644652"/>
            <a:ext cx="8525256" cy="2101701"/>
          </a:xfrm>
        </p:spPr>
        <p:txBody>
          <a:bodyPr>
            <a:normAutofit/>
          </a:bodyPr>
          <a:lstStyle>
            <a:lvl1pPr>
              <a:defRPr sz="5000" b="1">
                <a:solidFill>
                  <a:srgbClr val="990000"/>
                </a:solidFill>
                <a:latin typeface="+mj-lt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A52DF-1194-7648-BF6C-87153BC8E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5895447"/>
            <a:ext cx="2053033" cy="566674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43C74F-D299-5D4D-91EF-CAEAC8CADB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2937716"/>
            <a:ext cx="5379720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444444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E5914CF-129C-E347-8954-3C5EB9EC9E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3288633"/>
            <a:ext cx="5379720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444444"/>
                </a:solidFill>
              </a:defRPr>
            </a:lvl1pPr>
          </a:lstStyle>
          <a:p>
            <a:pPr lvl="0"/>
            <a:r>
              <a:rPr lang="en-US" dirty="0"/>
              <a:t>Affiliation or delete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E0B5A50-8B0E-7C45-BDDE-8041F4BC0D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3648658"/>
            <a:ext cx="5379720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444444"/>
                </a:solidFill>
              </a:defRPr>
            </a:lvl1pPr>
          </a:lstStyle>
          <a:p>
            <a:pPr lvl="0"/>
            <a:r>
              <a:rPr lang="en-US" dirty="0"/>
              <a:t>Extra or delete</a:t>
            </a:r>
          </a:p>
        </p:txBody>
      </p:sp>
    </p:spTree>
    <p:extLst>
      <p:ext uri="{BB962C8B-B14F-4D97-AF65-F5344CB8AC3E}">
        <p14:creationId xmlns:p14="http://schemas.microsoft.com/office/powerpoint/2010/main" val="4201860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0753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3FFDC-56CF-0F15-0907-249B5F895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00583-F1B3-C680-AA97-095F3703D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67E00B-832B-9A99-10FC-224E04DA1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FA61BA-3A41-0541-E169-80B8260688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D2093-29DE-9258-22C3-B784C92D78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76B90A-F70E-0C2E-9E9B-D7D182AFA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A2BC6-415E-C640-BC07-AFC669992EBB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07C015-0CA6-36AD-B849-A949FB17D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799064-78C7-9131-9F21-A9A7A5D65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210BF-65EF-7448-AC1F-6820D708C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565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367AD-57B5-7E17-FE4F-26A02B8F6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B3CD2B-7B36-21BB-B347-5AFCA7031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A2BC6-415E-C640-BC07-AFC669992EBB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BE88BE-368E-2F4F-683D-EE5B7E374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7F587C-04CA-B6DD-743C-E7AFFA0B6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210BF-65EF-7448-AC1F-6820D708C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031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75D333-327A-8D0C-464B-7F63DA899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A2BC6-415E-C640-BC07-AFC669992EBB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423D-40F2-7166-6590-2D4581F92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AC143-2746-D82F-88D7-7221A72DE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210BF-65EF-7448-AC1F-6820D708C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265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BF33-E225-FE24-94C1-F3FCAF97D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D1530-7D79-F618-2D95-C7E021DBB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5A66A-D5B1-7066-1E8A-7278152C3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5C3AAB-6FDF-80EC-9D9F-C25D0C89B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A2BC6-415E-C640-BC07-AFC669992EBB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FB020-188E-342B-8A00-30552AF77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0764D2-1D4A-08B3-E1E3-51FB2D44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210BF-65EF-7448-AC1F-6820D708C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686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3C197-38CF-711C-DFA3-CCEB58FF0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AAC751-B1BC-2559-EF41-14BCE7CCB0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CF3BD-830C-0050-6049-2699CB532A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3C79-8704-7D71-C38C-915439230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A2BC6-415E-C640-BC07-AFC669992EBB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68758-D6B6-CEA1-EB43-87E81FCB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460E0-42E3-C29A-6F19-30B59178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210BF-65EF-7448-AC1F-6820D708C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334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EB72-0362-5809-C3F8-F8593F480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D37263-95A4-AD36-5522-6F09A1D70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FD079-C4D1-FE78-CA3E-A3CB30DA2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A2BC6-415E-C640-BC07-AFC669992EBB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A387B-7704-6C1C-732D-5D000E0D4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57C3B-C2B6-FD92-CCEA-B3E83F9C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210BF-65EF-7448-AC1F-6820D708C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538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CD9576-CC81-A2D7-7BAC-052D9E5DF5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A8EDE8-EA29-AA48-7C38-37E47BA0E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50B4C-B05A-21A5-49E7-111C69FA4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A2BC6-415E-C640-BC07-AFC669992EBB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0D5A1-6641-6EDD-1569-36DEDD091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620FE-9285-49C6-547D-2DA55C18B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210BF-65EF-7448-AC1F-6820D708C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307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E43193-EE6B-D8DA-4CC9-E9B3E2191634}"/>
              </a:ext>
            </a:extLst>
          </p:cNvPr>
          <p:cNvSpPr/>
          <p:nvPr userDrawn="1"/>
        </p:nvSpPr>
        <p:spPr>
          <a:xfrm>
            <a:off x="13760" y="0"/>
            <a:ext cx="304800" cy="957096"/>
          </a:xfrm>
          <a:prstGeom prst="rect">
            <a:avLst/>
          </a:prstGeom>
          <a:solidFill>
            <a:srgbClr val="7CA29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3988C5-BB42-D5D9-4B99-AD7016E9D340}"/>
              </a:ext>
            </a:extLst>
          </p:cNvPr>
          <p:cNvSpPr/>
          <p:nvPr userDrawn="1"/>
        </p:nvSpPr>
        <p:spPr>
          <a:xfrm>
            <a:off x="13760" y="184568"/>
            <a:ext cx="12178241" cy="772529"/>
          </a:xfrm>
          <a:prstGeom prst="rect">
            <a:avLst/>
          </a:prstGeom>
          <a:solidFill>
            <a:srgbClr val="00607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01FC6E-1437-5F69-CA66-FF9E7A085ADC}"/>
              </a:ext>
            </a:extLst>
          </p:cNvPr>
          <p:cNvSpPr/>
          <p:nvPr userDrawn="1"/>
        </p:nvSpPr>
        <p:spPr>
          <a:xfrm>
            <a:off x="13760" y="957097"/>
            <a:ext cx="304800" cy="5585217"/>
          </a:xfrm>
          <a:prstGeom prst="rect">
            <a:avLst/>
          </a:prstGeom>
          <a:solidFill>
            <a:srgbClr val="60AFD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0E194A-7F45-BC67-AEBD-C3534E4D9CC1}"/>
              </a:ext>
            </a:extLst>
          </p:cNvPr>
          <p:cNvSpPr/>
          <p:nvPr userDrawn="1"/>
        </p:nvSpPr>
        <p:spPr>
          <a:xfrm>
            <a:off x="13760" y="4114799"/>
            <a:ext cx="304800" cy="2373087"/>
          </a:xfrm>
          <a:prstGeom prst="rect">
            <a:avLst/>
          </a:prstGeom>
          <a:solidFill>
            <a:srgbClr val="89CA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B9F1AF-19AA-3526-7308-3EBE1FC7E4EE}"/>
              </a:ext>
            </a:extLst>
          </p:cNvPr>
          <p:cNvSpPr/>
          <p:nvPr userDrawn="1"/>
        </p:nvSpPr>
        <p:spPr>
          <a:xfrm>
            <a:off x="13760" y="4907744"/>
            <a:ext cx="304800" cy="1936001"/>
          </a:xfrm>
          <a:prstGeom prst="rect">
            <a:avLst/>
          </a:prstGeom>
          <a:solidFill>
            <a:srgbClr val="C4E6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F7D6C8-1BAE-51A6-1F4A-E9C06B458234}"/>
              </a:ext>
            </a:extLst>
          </p:cNvPr>
          <p:cNvSpPr/>
          <p:nvPr userDrawn="1"/>
        </p:nvSpPr>
        <p:spPr>
          <a:xfrm>
            <a:off x="13760" y="6687690"/>
            <a:ext cx="304800" cy="170311"/>
          </a:xfrm>
          <a:prstGeom prst="rect">
            <a:avLst/>
          </a:prstGeom>
          <a:solidFill>
            <a:srgbClr val="F3F2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619597" y="203141"/>
            <a:ext cx="11272601" cy="735383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3733">
                <a:solidFill>
                  <a:srgbClr val="F3F2ED"/>
                </a:solidFill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B2A0601E-B541-59EC-087F-5EF570B1FBDE}"/>
              </a:ext>
            </a:extLst>
          </p:cNvPr>
          <p:cNvSpPr txBox="1">
            <a:spLocks/>
          </p:cNvSpPr>
          <p:nvPr userDrawn="1"/>
        </p:nvSpPr>
        <p:spPr>
          <a:xfrm>
            <a:off x="10945397" y="6566336"/>
            <a:ext cx="1246603" cy="291664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Slide </a:t>
            </a:r>
            <a:fld id="{8E8BE5FB-4D56-4F4E-86D6-698E60325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2FCF17C0-9E66-CC5B-0DE7-D3DFA19C5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184" y="1141666"/>
            <a:ext cx="11272013" cy="5345920"/>
          </a:xfrm>
        </p:spPr>
        <p:txBody>
          <a:bodyPr anchor="t"/>
          <a:lstStyle>
            <a:lvl1pPr marL="380990" indent="-38099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 marL="774681" indent="-3174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>
                  <a:lumMod val="25000"/>
                </a:schemeClr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 marL="1295368" indent="-38099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>
                  <a:lumMod val="25000"/>
                </a:schemeClr>
              </a:buClr>
              <a:buSzPct val="100000"/>
              <a:buFont typeface="Courier New" panose="02070309020205020404" pitchFamily="49" charset="0"/>
              <a:buChar char="o"/>
              <a:defRPr sz="2667">
                <a:solidFill>
                  <a:schemeClr val="bg2">
                    <a:lumMod val="2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>
                  <a:lumMod val="25000"/>
                </a:schemeClr>
              </a:buClr>
              <a:defRPr sz="2400">
                <a:solidFill>
                  <a:schemeClr val="bg2">
                    <a:lumMod val="25000"/>
                  </a:schemeClr>
                </a:solidFill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sz="2400" dirty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3851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E8406B-DF03-71C3-8056-FF2494B5929D}"/>
              </a:ext>
            </a:extLst>
          </p:cNvPr>
          <p:cNvSpPr/>
          <p:nvPr userDrawn="1"/>
        </p:nvSpPr>
        <p:spPr>
          <a:xfrm>
            <a:off x="13760" y="0"/>
            <a:ext cx="304800" cy="957096"/>
          </a:xfrm>
          <a:prstGeom prst="rect">
            <a:avLst/>
          </a:prstGeom>
          <a:solidFill>
            <a:srgbClr val="7CA29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A6EF33-D4B3-DDF9-823F-087C17D63598}"/>
              </a:ext>
            </a:extLst>
          </p:cNvPr>
          <p:cNvSpPr/>
          <p:nvPr userDrawn="1"/>
        </p:nvSpPr>
        <p:spPr>
          <a:xfrm>
            <a:off x="13760" y="957097"/>
            <a:ext cx="304800" cy="5585217"/>
          </a:xfrm>
          <a:prstGeom prst="rect">
            <a:avLst/>
          </a:prstGeom>
          <a:solidFill>
            <a:srgbClr val="60AFD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D53BCE-3B90-1D79-24B0-055DECA9F28A}"/>
              </a:ext>
            </a:extLst>
          </p:cNvPr>
          <p:cNvSpPr/>
          <p:nvPr userDrawn="1"/>
        </p:nvSpPr>
        <p:spPr>
          <a:xfrm>
            <a:off x="13760" y="184567"/>
            <a:ext cx="12178241" cy="1390172"/>
          </a:xfrm>
          <a:prstGeom prst="rect">
            <a:avLst/>
          </a:prstGeom>
          <a:solidFill>
            <a:srgbClr val="00607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332A19-0120-91D2-ACDB-5839E4F170D8}"/>
              </a:ext>
            </a:extLst>
          </p:cNvPr>
          <p:cNvSpPr/>
          <p:nvPr userDrawn="1"/>
        </p:nvSpPr>
        <p:spPr>
          <a:xfrm>
            <a:off x="13760" y="4114799"/>
            <a:ext cx="304800" cy="2373087"/>
          </a:xfrm>
          <a:prstGeom prst="rect">
            <a:avLst/>
          </a:prstGeom>
          <a:solidFill>
            <a:srgbClr val="89CA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09695-E566-22C8-37EE-11333FDFAE06}"/>
              </a:ext>
            </a:extLst>
          </p:cNvPr>
          <p:cNvSpPr/>
          <p:nvPr userDrawn="1"/>
        </p:nvSpPr>
        <p:spPr>
          <a:xfrm>
            <a:off x="13760" y="4907744"/>
            <a:ext cx="304800" cy="1936001"/>
          </a:xfrm>
          <a:prstGeom prst="rect">
            <a:avLst/>
          </a:prstGeom>
          <a:solidFill>
            <a:srgbClr val="C4E6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13DEB1-EDBD-F3B3-7CE2-44E760428532}"/>
              </a:ext>
            </a:extLst>
          </p:cNvPr>
          <p:cNvSpPr/>
          <p:nvPr userDrawn="1"/>
        </p:nvSpPr>
        <p:spPr>
          <a:xfrm>
            <a:off x="13760" y="6687690"/>
            <a:ext cx="12178241" cy="170311"/>
          </a:xfrm>
          <a:prstGeom prst="rect">
            <a:avLst/>
          </a:prstGeom>
          <a:solidFill>
            <a:srgbClr val="F3F2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619597" y="203139"/>
            <a:ext cx="11272601" cy="1371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4800">
                <a:solidFill>
                  <a:srgbClr val="F3F2ED"/>
                </a:solidFill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B2A0601E-B541-59EC-087F-5EF570B1FBDE}"/>
              </a:ext>
            </a:extLst>
          </p:cNvPr>
          <p:cNvSpPr txBox="1">
            <a:spLocks/>
          </p:cNvSpPr>
          <p:nvPr userDrawn="1"/>
        </p:nvSpPr>
        <p:spPr>
          <a:xfrm>
            <a:off x="10945397" y="6427568"/>
            <a:ext cx="1246603" cy="291664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Slide </a:t>
            </a:r>
            <a:fld id="{496E84FC-1A7A-4C77-A599-00383B4DB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4EF5828E-5E5C-A27D-5EF1-3376824CB7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184" y="1759306"/>
            <a:ext cx="11272013" cy="4728279"/>
          </a:xfrm>
        </p:spPr>
        <p:txBody>
          <a:bodyPr anchor="t"/>
          <a:lstStyle>
            <a:lvl1pPr marL="380990" indent="-38099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 marL="774681" indent="-3174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>
                  <a:lumMod val="25000"/>
                </a:schemeClr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 marL="1295368" indent="-38099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>
                  <a:lumMod val="25000"/>
                </a:schemeClr>
              </a:buClr>
              <a:buSzPct val="100000"/>
              <a:buFont typeface="Courier New" panose="02070309020205020404" pitchFamily="49" charset="0"/>
              <a:buChar char="o"/>
              <a:defRPr sz="2667">
                <a:solidFill>
                  <a:schemeClr val="bg2">
                    <a:lumMod val="2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>
                  <a:lumMod val="25000"/>
                </a:schemeClr>
              </a:buClr>
              <a:defRPr sz="2400">
                <a:solidFill>
                  <a:schemeClr val="bg2">
                    <a:lumMod val="25000"/>
                  </a:schemeClr>
                </a:solidFill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sz="2400" dirty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6436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389888"/>
            <a:ext cx="11216640" cy="1182624"/>
          </a:xfrm>
        </p:spPr>
        <p:txBody>
          <a:bodyPr anchor="t">
            <a:normAutofit/>
          </a:bodyPr>
          <a:lstStyle>
            <a:lvl1pPr algn="l">
              <a:defRPr sz="3733" b="1">
                <a:solidFill>
                  <a:srgbClr val="00788A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865120"/>
            <a:ext cx="8534400" cy="463296"/>
          </a:xfrm>
        </p:spPr>
        <p:txBody>
          <a:bodyPr>
            <a:normAutofit/>
          </a:bodyPr>
          <a:lstStyle>
            <a:lvl1pPr marL="0" indent="0" algn="l">
              <a:buNone/>
              <a:defRPr sz="2667" b="1">
                <a:solidFill>
                  <a:srgbClr val="00788A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743200" cy="365125"/>
          </a:xfrm>
        </p:spPr>
        <p:txBody>
          <a:bodyPr/>
          <a:lstStyle/>
          <a:p>
            <a:fld id="{48BDFDD9-E08D-4C81-B20C-0A09A4E04F8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83040" y="6356351"/>
            <a:ext cx="2743200" cy="365125"/>
          </a:xfrm>
        </p:spPr>
        <p:txBody>
          <a:bodyPr/>
          <a:lstStyle/>
          <a:p>
            <a:fld id="{35A20E59-B269-4201-9312-514125AC37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940E32-2B25-431F-84EA-1D2AE6283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1"/>
          <a:stretch/>
        </p:blipFill>
        <p:spPr>
          <a:xfrm>
            <a:off x="0" y="1"/>
            <a:ext cx="12192000" cy="12106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F1532D-311C-41AE-B050-31584709DCAD}"/>
              </a:ext>
            </a:extLst>
          </p:cNvPr>
          <p:cNvSpPr txBox="1"/>
          <p:nvPr userDrawn="1"/>
        </p:nvSpPr>
        <p:spPr>
          <a:xfrm>
            <a:off x="609600" y="120203"/>
            <a:ext cx="9204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National Center for HIV, Viral Hepatitis, STD, and TB Prevention</a:t>
            </a:r>
          </a:p>
          <a:p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Division of STD Prevention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73CBB10-9A39-42CA-895A-CF75259E1B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950208"/>
            <a:ext cx="8534400" cy="1292352"/>
          </a:xfrm>
        </p:spPr>
        <p:txBody>
          <a:bodyPr/>
          <a:lstStyle>
            <a:lvl1pPr marL="0" indent="0">
              <a:buNone/>
              <a:defRPr sz="2400">
                <a:solidFill>
                  <a:srgbClr val="00788A"/>
                </a:solidFill>
              </a:defRPr>
            </a:lvl1pPr>
            <a:lvl2pPr>
              <a:defRPr sz="2133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777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-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7467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427C5C-317B-4847-A1A5-078BB1406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" y="6023492"/>
            <a:ext cx="1187116" cy="689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0416"/>
            <a:ext cx="10972800" cy="1146048"/>
          </a:xfrm>
        </p:spPr>
        <p:txBody>
          <a:bodyPr anchor="b"/>
          <a:lstStyle>
            <a:lvl1pPr>
              <a:defRPr sz="3733" b="1">
                <a:solidFill>
                  <a:srgbClr val="00788A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48384"/>
            <a:ext cx="10972800" cy="4462272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3200" b="0">
                <a:solidFill>
                  <a:schemeClr val="tx1"/>
                </a:solidFill>
              </a:defRPr>
            </a:lvl1pPr>
            <a:lvl2pPr marL="685783" indent="-228594">
              <a:buClr>
                <a:srgbClr val="00788A"/>
              </a:buClr>
              <a:buFont typeface="Calibri" panose="020F0502020204030204" pitchFamily="34" charset="0"/>
              <a:buChar char="‒"/>
              <a:defRPr sz="2667"/>
            </a:lvl2pPr>
            <a:lvl3pPr>
              <a:buClr>
                <a:srgbClr val="C00000"/>
              </a:buClr>
              <a:defRPr sz="2667"/>
            </a:lvl3pPr>
            <a:lvl4pPr>
              <a:defRPr sz="2400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28302" y="6356351"/>
            <a:ext cx="2124497" cy="336413"/>
          </a:xfrm>
        </p:spPr>
        <p:txBody>
          <a:bodyPr/>
          <a:lstStyle/>
          <a:p>
            <a:fld id="{48BDFDD9-E08D-4C81-B20C-0A09A4E04F8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9200" y="6356351"/>
            <a:ext cx="2743200" cy="365125"/>
          </a:xfrm>
        </p:spPr>
        <p:txBody>
          <a:bodyPr/>
          <a:lstStyle/>
          <a:p>
            <a:fld id="{35A20E59-B269-4201-9312-514125AC37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6F41CA-1176-495B-90D4-07CEA856F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9"/>
          <a:stretch/>
        </p:blipFill>
        <p:spPr>
          <a:xfrm>
            <a:off x="0" y="6705601"/>
            <a:ext cx="12190928" cy="16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85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006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62272"/>
            <a:ext cx="11058144" cy="1158240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900928"/>
            <a:ext cx="10363200" cy="573024"/>
          </a:xfrm>
        </p:spPr>
        <p:txBody>
          <a:bodyPr/>
          <a:lstStyle>
            <a:lvl1pPr marL="0" indent="0">
              <a:buNone/>
              <a:defRPr sz="2667">
                <a:solidFill>
                  <a:schemeClr val="bg2"/>
                </a:solidFill>
                <a:latin typeface="+mn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8BDFDD9-E08D-4C81-B20C-0A09A4E04F81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24544" y="6356351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A20E59-B269-4201-9312-514125AC3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578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9833"/>
            <a:ext cx="10972800" cy="1005635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00788A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57795"/>
            <a:ext cx="10972800" cy="4291197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b="0">
                <a:solidFill>
                  <a:schemeClr val="tx1"/>
                </a:solidFill>
              </a:defRPr>
            </a:lvl1pPr>
            <a:lvl2pPr marL="685783" indent="-228594">
              <a:buClr>
                <a:srgbClr val="00788A"/>
              </a:buClr>
              <a:buFont typeface="Calibri" panose="020F0502020204030204" pitchFamily="34" charset="0"/>
              <a:buChar char="‒"/>
              <a:defRPr/>
            </a:lvl2pPr>
            <a:lvl3pPr>
              <a:buClr>
                <a:srgbClr val="C00000"/>
              </a:buCl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8800" y="5803961"/>
            <a:ext cx="8534400" cy="858099"/>
          </a:xfrm>
        </p:spPr>
        <p:txBody>
          <a:bodyPr anchor="t">
            <a:normAutofit/>
          </a:bodyPr>
          <a:lstStyle>
            <a:lvl1pPr marL="0" indent="0" algn="l">
              <a:buFont typeface="Wingdings" panose="05000000000000000000" pitchFamily="2" charset="2"/>
              <a:buNone/>
              <a:defRPr sz="1333" b="0">
                <a:solidFill>
                  <a:schemeClr val="tx1"/>
                </a:solidFill>
              </a:defRPr>
            </a:lvl1pPr>
            <a:lvl2pPr marL="685783" indent="-228594" algn="l">
              <a:buClr>
                <a:srgbClr val="00788A"/>
              </a:buClr>
              <a:buFont typeface="Calibri" panose="020F0502020204030204" pitchFamily="34" charset="0"/>
              <a:buChar char="‒"/>
              <a:defRPr sz="1333"/>
            </a:lvl2pPr>
            <a:lvl3pPr algn="l">
              <a:buClr>
                <a:srgbClr val="C00000"/>
              </a:buClr>
              <a:defRPr sz="1333"/>
            </a:lvl3pPr>
            <a:lvl4pPr algn="l">
              <a:defRPr sz="1333"/>
            </a:lvl4pPr>
            <a:lvl5pPr algn="l"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5BB86E-2212-41BC-BC8C-E88C6E75E1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9"/>
          <a:stretch/>
        </p:blipFill>
        <p:spPr>
          <a:xfrm>
            <a:off x="0" y="6705601"/>
            <a:ext cx="12190928" cy="162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67688-3098-4339-A70C-83D8B9BB62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" y="6023492"/>
            <a:ext cx="1187116" cy="6898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C17D18-9EF4-4A1C-A1A2-6FFF59F99215}"/>
              </a:ext>
            </a:extLst>
          </p:cNvPr>
          <p:cNvSpPr txBox="1"/>
          <p:nvPr userDrawn="1"/>
        </p:nvSpPr>
        <p:spPr>
          <a:xfrm>
            <a:off x="11660936" y="6336268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9FE1C53-EC00-467A-90D0-1E634E0048C1}" type="slidenum">
              <a:rPr lang="en-US" sz="1600" smtClean="0"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30206543"/>
      </p:ext>
    </p:extLst>
  </p:cSld>
  <p:clrMapOvr>
    <a:masterClrMapping/>
  </p:clrMapOvr>
  <p:hf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FDD9-E08D-4C81-B20C-0A09A4E04F8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E59-B269-4201-9312-514125AC37C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84BA59-B253-4153-BA45-2DB011E6D8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9"/>
          <a:stretch/>
        </p:blipFill>
        <p:spPr>
          <a:xfrm>
            <a:off x="0" y="6705601"/>
            <a:ext cx="12190928" cy="16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011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FDD9-E08D-4C81-B20C-0A09A4E04F8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E59-B269-4201-9312-514125AC37C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040B8-19C7-41B7-9038-2BD0CB327B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9"/>
          <a:stretch/>
        </p:blipFill>
        <p:spPr>
          <a:xfrm>
            <a:off x="0" y="6705601"/>
            <a:ext cx="12190928" cy="16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614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FDD9-E08D-4C81-B20C-0A09A4E04F8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E59-B269-4201-9312-514125AC37C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C7A010-3EB9-4160-B75B-51F0A90943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9"/>
          <a:stretch/>
        </p:blipFill>
        <p:spPr>
          <a:xfrm>
            <a:off x="0" y="6705601"/>
            <a:ext cx="12190928" cy="16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410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FDD9-E08D-4C81-B20C-0A09A4E04F8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E59-B269-4201-9312-514125AC37C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13F24F-1A65-4728-84F7-950E9A970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9"/>
          <a:stretch/>
        </p:blipFill>
        <p:spPr>
          <a:xfrm>
            <a:off x="0" y="6705601"/>
            <a:ext cx="12190928" cy="16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443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FDD9-E08D-4C81-B20C-0A09A4E04F8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E59-B269-4201-9312-514125AC3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6296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FDD9-E08D-4C81-B20C-0A09A4E04F8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E59-B269-4201-9312-514125AC3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505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FDD9-E08D-4C81-B20C-0A09A4E04F8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E59-B269-4201-9312-514125AC3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35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AEF2FA-C7D8-B845-905E-2141AB69B6C5}"/>
              </a:ext>
            </a:extLst>
          </p:cNvPr>
          <p:cNvSpPr/>
          <p:nvPr userDrawn="1"/>
        </p:nvSpPr>
        <p:spPr>
          <a:xfrm>
            <a:off x="0" y="6205572"/>
            <a:ext cx="2281881" cy="652427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A40459-0781-1C45-8BA2-D3D659EB7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4640" y="6303185"/>
            <a:ext cx="175260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E4D9A6-F43B-6146-B2C0-AC8C807C2F09}"/>
              </a:ext>
            </a:extLst>
          </p:cNvPr>
          <p:cNvSpPr/>
          <p:nvPr userDrawn="1"/>
        </p:nvSpPr>
        <p:spPr>
          <a:xfrm>
            <a:off x="2314832" y="6205572"/>
            <a:ext cx="9877168" cy="65242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8D5632-1CB7-0B4A-9D3A-6D40876739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019" y="6385735"/>
            <a:ext cx="1282700" cy="292100"/>
          </a:xfrm>
          <a:prstGeom prst="rect">
            <a:avLst/>
          </a:prstGeom>
        </p:spPr>
      </p:pic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FBAF64A-693B-F84F-8CD9-5E8C9BDF86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68740"/>
          </a:xfrm>
          <a:solidFill>
            <a:srgbClr val="BFBFBF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1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Slid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AEF2FA-C7D8-B845-905E-2141AB69B6C5}"/>
              </a:ext>
            </a:extLst>
          </p:cNvPr>
          <p:cNvSpPr/>
          <p:nvPr userDrawn="1"/>
        </p:nvSpPr>
        <p:spPr>
          <a:xfrm>
            <a:off x="0" y="6205572"/>
            <a:ext cx="2281881" cy="652427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A40459-0781-1C45-8BA2-D3D659EB7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4640" y="6303185"/>
            <a:ext cx="175260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E4D9A6-F43B-6146-B2C0-AC8C807C2F09}"/>
              </a:ext>
            </a:extLst>
          </p:cNvPr>
          <p:cNvSpPr/>
          <p:nvPr userDrawn="1"/>
        </p:nvSpPr>
        <p:spPr>
          <a:xfrm>
            <a:off x="2314832" y="6205572"/>
            <a:ext cx="9877168" cy="65242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8D5632-1CB7-0B4A-9D3A-6D40876739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019" y="6385735"/>
            <a:ext cx="1282700" cy="2921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FE654EC-6FAE-3342-A412-BB532545633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0" y="1"/>
            <a:ext cx="12191999" cy="59613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987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-Subtitle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DD9A50A1-BAC0-4745-B8D9-EC66ED51D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972" y="1262944"/>
            <a:ext cx="10129927" cy="603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837EA2-9444-2444-92A0-DD86648136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839" y="1873339"/>
            <a:ext cx="10090061" cy="33646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subtitle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71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-Subtitl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DD9A50A1-BAC0-4745-B8D9-EC66ED51D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973" y="1262944"/>
            <a:ext cx="10123488" cy="603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E56C8DC-08F7-4A48-851B-10C4971D7B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8182" y="2521039"/>
            <a:ext cx="6931563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400" b="0" i="0" spc="-50" baseline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enter your own text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A40D656-A38E-2C42-B4F0-53741BD078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839" y="1873339"/>
            <a:ext cx="10090061" cy="33646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subtitle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575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-Subtitle-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DD9A50A1-BAC0-4745-B8D9-EC66ED51D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973" y="1262944"/>
            <a:ext cx="10123488" cy="603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A40D656-A38E-2C42-B4F0-53741BD078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839" y="1873339"/>
            <a:ext cx="10090061" cy="33646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subtitle</a:t>
            </a:r>
          </a:p>
          <a:p>
            <a:pPr lvl="0"/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BAE38F-0E74-E04D-8125-F8E6324719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0834" y="2518411"/>
            <a:ext cx="5296816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400" b="0" i="0" spc="-50" baseline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enter your own text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5762B40-F635-044B-9D48-211B20A3E04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940674" y="2522034"/>
            <a:ext cx="5296816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400" b="0" i="0" spc="-50" baseline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enter your own text here</a:t>
            </a:r>
          </a:p>
        </p:txBody>
      </p:sp>
    </p:spTree>
    <p:extLst>
      <p:ext uri="{BB962C8B-B14F-4D97-AF65-F5344CB8AC3E}">
        <p14:creationId xmlns:p14="http://schemas.microsoft.com/office/powerpoint/2010/main" val="343877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-Subtitle-Text+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550E08-2893-E841-AAE6-86309EDA46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34883" y="2522034"/>
            <a:ext cx="4295111" cy="37909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6B80E196-DFC3-B54A-ABA2-DBC9CC048C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973" y="1262944"/>
            <a:ext cx="10123488" cy="603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5F018C-E0FD-E541-9C60-D7C27F5CB9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839" y="2522034"/>
            <a:ext cx="6492026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400" b="0" i="0" spc="-50" baseline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enter your own text here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865ED04-F532-1544-994C-66E24C04C9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839" y="1873339"/>
            <a:ext cx="10090061" cy="33646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subtitle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353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-Subtitle-Text+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CD9D427-17CE-C349-B420-21665C82269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885647" y="2514600"/>
            <a:ext cx="5544353" cy="379048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D92105A1-D3F2-1D48-90B5-3B267C2F9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973" y="1262944"/>
            <a:ext cx="10123488" cy="603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A972372-D73C-F24D-B5D4-D239503D601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839" y="2521039"/>
            <a:ext cx="5236336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400" b="0" i="0" spc="-50" baseline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enter your own text here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0C41F20-19B8-4C44-8BC2-823D655CFD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839" y="1873339"/>
            <a:ext cx="10090061" cy="33646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subtitle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846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-Subtitle-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CD9D427-17CE-C349-B420-21665C82269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39839" y="2514600"/>
            <a:ext cx="8951891" cy="388834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9E9F953-EB65-ED46-8860-A19443270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973" y="1262944"/>
            <a:ext cx="10123488" cy="603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A0CCFC1-ED55-A848-9060-68DD022299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839" y="1873339"/>
            <a:ext cx="10090061" cy="33646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subtitle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662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_PresTitle-Red-NoSubtitle-NoPhoto"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3E56AE6-9E94-6744-A979-C12D25323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9288" y="5914888"/>
            <a:ext cx="2023203" cy="527792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07CF68DC-79A1-5843-AF85-00A8D3A05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644652"/>
            <a:ext cx="8525256" cy="2101701"/>
          </a:xfrm>
        </p:spPr>
        <p:txBody>
          <a:bodyPr>
            <a:norm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B07130F1-C943-5C49-A52D-0D02F04526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2937716"/>
            <a:ext cx="5379720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F38D0FD9-66FE-DE40-A1CE-F690F7861B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3288633"/>
            <a:ext cx="5379720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Affiliation or delete</a:t>
            </a:r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2B394A56-7A25-A14C-A53D-CF28116E04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3648658"/>
            <a:ext cx="5379720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Extra or delete</a:t>
            </a:r>
          </a:p>
        </p:txBody>
      </p:sp>
    </p:spTree>
    <p:extLst>
      <p:ext uri="{BB962C8B-B14F-4D97-AF65-F5344CB8AC3E}">
        <p14:creationId xmlns:p14="http://schemas.microsoft.com/office/powerpoint/2010/main" val="2430190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-Subtitle-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C9440533-96ED-F047-8D64-571CF4C81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973" y="1262944"/>
            <a:ext cx="10123488" cy="603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904C3DC-1F5C-344B-92EB-34636AE88DE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39839" y="2514600"/>
            <a:ext cx="7727861" cy="379048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169863">
              <a:lnSpc>
                <a:spcPts val="2600"/>
              </a:lnSpc>
              <a:buFont typeface="Arial" panose="020B0604020202020204" pitchFamily="34" charset="0"/>
              <a:buChar char="•"/>
              <a:tabLst/>
              <a:defRPr sz="2400" b="0" i="0" spc="-50" baseline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enter your own text here</a:t>
            </a:r>
          </a:p>
          <a:p>
            <a:r>
              <a:rPr lang="en-US" dirty="0"/>
              <a:t>More</a:t>
            </a:r>
          </a:p>
          <a:p>
            <a:r>
              <a:rPr lang="en-US" dirty="0"/>
              <a:t>More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830CE83-AC65-D848-B109-81794C6290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839" y="1873339"/>
            <a:ext cx="10090061" cy="33646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subtitle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319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-Subtitle-Text+Photo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24802682-329E-2345-BC99-5203CE086D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79198" y="2514600"/>
            <a:ext cx="5550801" cy="205993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867F7130-9859-464D-B660-15B0C1F68E5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79197" y="4677557"/>
            <a:ext cx="2723889" cy="16275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EFF5377D-35A1-4644-85A5-D95F24C3C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973" y="1262944"/>
            <a:ext cx="10123488" cy="603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4BA4DCD-6C0C-FC40-9640-9129441F4B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839" y="2514600"/>
            <a:ext cx="5236336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400" b="0" i="0" spc="-50" baseline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enter your own text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1239C05-48FA-5C43-86CD-13BE20842FD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06110" y="4677557"/>
            <a:ext cx="2723889" cy="16275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AB51CBF4-D805-2E4C-974B-027C961726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839" y="1873339"/>
            <a:ext cx="10090061" cy="33646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subtitle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36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-Subtitle-Photo+Sta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Placeholder 12">
            <a:extLst>
              <a:ext uri="{FF2B5EF4-FFF2-40B4-BE49-F238E27FC236}">
                <a16:creationId xmlns:a16="http://schemas.microsoft.com/office/drawing/2014/main" id="{CFDC4271-72D5-514D-805D-C66256FFB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973" y="1262944"/>
            <a:ext cx="10123488" cy="603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7D962994-00CF-B44F-A6D9-75B627995F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839" y="1873339"/>
            <a:ext cx="10090061" cy="33646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subtitle</a:t>
            </a:r>
          </a:p>
          <a:p>
            <a:pPr lvl="0"/>
            <a:endParaRPr lang="en-US" dirty="0"/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56AAEDA0-7E93-234D-B366-195F59A364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0744" y="4095347"/>
            <a:ext cx="2287002" cy="3753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 b="1">
                <a:solidFill>
                  <a:srgbClr val="990000"/>
                </a:solidFill>
                <a:latin typeface="+mj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Picture Placeholder 16">
            <a:extLst>
              <a:ext uri="{FF2B5EF4-FFF2-40B4-BE49-F238E27FC236}">
                <a16:creationId xmlns:a16="http://schemas.microsoft.com/office/drawing/2014/main" id="{03E5018E-87BA-FD47-8125-FD13BFFB719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19952" y="2521039"/>
            <a:ext cx="2287001" cy="146268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170D26F2-095F-CE45-9C9D-F9C695E0BCC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8558" y="4522951"/>
            <a:ext cx="2269187" cy="3000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500" b="1">
                <a:solidFill>
                  <a:srgbClr val="444444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FD170374-CCF8-BD44-B811-B6184E5ED4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543832" y="4099067"/>
            <a:ext cx="2287002" cy="3753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 b="1">
                <a:solidFill>
                  <a:srgbClr val="990000"/>
                </a:solidFill>
                <a:latin typeface="+mj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7" name="Picture Placeholder 16">
            <a:extLst>
              <a:ext uri="{FF2B5EF4-FFF2-40B4-BE49-F238E27FC236}">
                <a16:creationId xmlns:a16="http://schemas.microsoft.com/office/drawing/2014/main" id="{8EC56F3E-2ABB-6646-92D0-B2121EA8DC0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633040" y="2524759"/>
            <a:ext cx="2287001" cy="146268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442BAA19-0F76-4F4F-8011-0981BE976E5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61646" y="4526671"/>
            <a:ext cx="2269187" cy="3000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500" b="1">
                <a:solidFill>
                  <a:srgbClr val="444444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E496DB8D-9326-D743-AEDA-0BC094EF8E2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74734" y="4095787"/>
            <a:ext cx="2287002" cy="3753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 b="1">
                <a:solidFill>
                  <a:srgbClr val="990000"/>
                </a:solidFill>
                <a:latin typeface="+mj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0" name="Picture Placeholder 16">
            <a:extLst>
              <a:ext uri="{FF2B5EF4-FFF2-40B4-BE49-F238E27FC236}">
                <a16:creationId xmlns:a16="http://schemas.microsoft.com/office/drawing/2014/main" id="{105E0F5B-D0B0-F747-A0EF-4D75E790EC0B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263942" y="2521479"/>
            <a:ext cx="2287001" cy="146268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61F2C9A-A2B2-9E4D-8C50-06B88E55FA6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2548" y="4523391"/>
            <a:ext cx="2269187" cy="3000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500" b="1">
                <a:solidFill>
                  <a:srgbClr val="444444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CA7E4023-F1CF-8247-84F3-D4108AD378F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87822" y="4099507"/>
            <a:ext cx="2287002" cy="3753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 b="1">
                <a:solidFill>
                  <a:srgbClr val="990000"/>
                </a:solidFill>
                <a:latin typeface="+mj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3" name="Picture Placeholder 16">
            <a:extLst>
              <a:ext uri="{FF2B5EF4-FFF2-40B4-BE49-F238E27FC236}">
                <a16:creationId xmlns:a16="http://schemas.microsoft.com/office/drawing/2014/main" id="{C3DAA944-1B10-A247-8C93-F6AC1510603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877030" y="2525199"/>
            <a:ext cx="2287001" cy="146268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7868861D-A90B-6145-BF9D-189D4A5FC6D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5636" y="4527111"/>
            <a:ext cx="2269187" cy="3000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500" b="1">
                <a:solidFill>
                  <a:srgbClr val="444444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29020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itle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440FB6C9-7828-FA40-8563-D2973AD380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972" y="1262944"/>
            <a:ext cx="10129927" cy="603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2404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itl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A171CC41-8231-0749-A3C0-9A7E4B1635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973" y="1262944"/>
            <a:ext cx="10123488" cy="603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72DC7EE-1210-0442-A226-4DA4CA756C6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839" y="2216239"/>
            <a:ext cx="7727861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400" b="0" i="0" spc="-50" baseline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enter your own text here</a:t>
            </a:r>
          </a:p>
        </p:txBody>
      </p:sp>
    </p:spTree>
    <p:extLst>
      <p:ext uri="{BB962C8B-B14F-4D97-AF65-F5344CB8AC3E}">
        <p14:creationId xmlns:p14="http://schemas.microsoft.com/office/powerpoint/2010/main" val="1130347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itle-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B872785-E993-2A48-BC0E-58CFAA6B9FC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839" y="2212616"/>
            <a:ext cx="5296816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400" b="0" i="0" spc="-50" baseline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enter your own text here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D6578BB7-E254-4B4A-89BB-110B23E2B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973" y="1262944"/>
            <a:ext cx="10123488" cy="603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2CFB8EC-632E-DE44-8C52-F39F30DC711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939679" y="2216239"/>
            <a:ext cx="5296816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400" b="0" i="0" spc="-50" baseline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enter your own text here</a:t>
            </a:r>
          </a:p>
        </p:txBody>
      </p:sp>
    </p:spTree>
    <p:extLst>
      <p:ext uri="{BB962C8B-B14F-4D97-AF65-F5344CB8AC3E}">
        <p14:creationId xmlns:p14="http://schemas.microsoft.com/office/powerpoint/2010/main" val="2255805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itle-Text+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550E08-2893-E841-AAE6-86309EDA46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34883" y="2216239"/>
            <a:ext cx="4295111" cy="37909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6B80E196-DFC3-B54A-ABA2-DBC9CC048C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973" y="1262944"/>
            <a:ext cx="10123488" cy="603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5F018C-E0FD-E541-9C60-D7C27F5CB9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839" y="2216239"/>
            <a:ext cx="6492026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400" b="0" i="0" spc="-50" baseline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enter your own text here</a:t>
            </a:r>
          </a:p>
        </p:txBody>
      </p:sp>
    </p:spTree>
    <p:extLst>
      <p:ext uri="{BB962C8B-B14F-4D97-AF65-F5344CB8AC3E}">
        <p14:creationId xmlns:p14="http://schemas.microsoft.com/office/powerpoint/2010/main" val="686086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itle-Text+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CD9D427-17CE-C349-B420-21665C82269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885647" y="2209800"/>
            <a:ext cx="5544353" cy="379048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D92105A1-D3F2-1D48-90B5-3B267C2F9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973" y="1262944"/>
            <a:ext cx="10123488" cy="603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A972372-D73C-F24D-B5D4-D239503D601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839" y="2216239"/>
            <a:ext cx="5236336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400" b="0" i="0" spc="-50" baseline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enter your own text here</a:t>
            </a:r>
          </a:p>
        </p:txBody>
      </p:sp>
    </p:spTree>
    <p:extLst>
      <p:ext uri="{BB962C8B-B14F-4D97-AF65-F5344CB8AC3E}">
        <p14:creationId xmlns:p14="http://schemas.microsoft.com/office/powerpoint/2010/main" val="327093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-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CD9D427-17CE-C349-B420-21665C82269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39839" y="2209800"/>
            <a:ext cx="8951891" cy="388834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9E9F953-EB65-ED46-8860-A19443270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973" y="1262944"/>
            <a:ext cx="10123488" cy="603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274219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-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C9440533-96ED-F047-8D64-571CF4C81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973" y="1262944"/>
            <a:ext cx="10123488" cy="603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904C3DC-1F5C-344B-92EB-34636AE88DE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39839" y="2216239"/>
            <a:ext cx="7727861" cy="379048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169863">
              <a:lnSpc>
                <a:spcPts val="2600"/>
              </a:lnSpc>
              <a:buFont typeface="Arial" panose="020B0604020202020204" pitchFamily="34" charset="0"/>
              <a:buChar char="•"/>
              <a:tabLst/>
              <a:defRPr sz="2400" b="0" i="0" spc="-50" baseline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enter your own text here</a:t>
            </a:r>
          </a:p>
          <a:p>
            <a:r>
              <a:rPr lang="en-US" dirty="0"/>
              <a:t>More</a:t>
            </a:r>
          </a:p>
          <a:p>
            <a:r>
              <a:rPr lang="en-US" dirty="0"/>
              <a:t>More</a:t>
            </a:r>
          </a:p>
        </p:txBody>
      </p:sp>
    </p:spTree>
    <p:extLst>
      <p:ext uri="{BB962C8B-B14F-4D97-AF65-F5344CB8AC3E}">
        <p14:creationId xmlns:p14="http://schemas.microsoft.com/office/powerpoint/2010/main" val="1926116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_PresTitle-Grey-Subtitle-3Phot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DB3FA-BB70-C148-BF8B-BD9D3A4B1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644652"/>
            <a:ext cx="8689848" cy="2101701"/>
          </a:xfrm>
        </p:spPr>
        <p:txBody>
          <a:bodyPr>
            <a:normAutofit/>
          </a:bodyPr>
          <a:lstStyle>
            <a:lvl1pPr>
              <a:defRPr sz="5000" b="1">
                <a:solidFill>
                  <a:srgbClr val="990000"/>
                </a:solidFill>
                <a:latin typeface="+mj-lt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A52DF-1194-7648-BF6C-87153BC8E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5895447"/>
            <a:ext cx="2053033" cy="566674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43C74F-D299-5D4D-91EF-CAEAC8CADB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626723"/>
            <a:ext cx="6486144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444444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770B458-D554-9440-93A1-99101680D2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2794623"/>
            <a:ext cx="8689848" cy="420688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444444"/>
                </a:solidFill>
              </a:defRPr>
            </a:lvl1pPr>
          </a:lstStyle>
          <a:p>
            <a:pPr lvl="0"/>
            <a:r>
              <a:rPr lang="en-US" dirty="0"/>
              <a:t>Optional Subtitle here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E5914CF-129C-E347-8954-3C5EB9EC9E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3977640"/>
            <a:ext cx="6486144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444444"/>
                </a:solidFill>
              </a:defRPr>
            </a:lvl1pPr>
          </a:lstStyle>
          <a:p>
            <a:pPr lvl="0"/>
            <a:r>
              <a:rPr lang="en-US" dirty="0"/>
              <a:t>Affiliation or delete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E0B5A50-8B0E-7C45-BDDE-8041F4BC0D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4337665"/>
            <a:ext cx="6486144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444444"/>
                </a:solidFill>
              </a:defRPr>
            </a:lvl1pPr>
          </a:lstStyle>
          <a:p>
            <a:pPr lvl="0"/>
            <a:r>
              <a:rPr lang="en-US" dirty="0"/>
              <a:t>Extra or delete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9C33844-B844-3F42-BB8C-0DEC63F470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4688582"/>
            <a:ext cx="6486144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444444"/>
                </a:solidFill>
              </a:defRPr>
            </a:lvl1pPr>
          </a:lstStyle>
          <a:p>
            <a:pPr lvl="0"/>
            <a:r>
              <a:rPr lang="en-US" dirty="0"/>
              <a:t>Extra or delete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B6549967-60C9-FD4C-991A-2F388138E0C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169912" y="2896070"/>
            <a:ext cx="2036956" cy="3976798"/>
          </a:xfrm>
          <a:custGeom>
            <a:avLst/>
            <a:gdLst>
              <a:gd name="connsiteX0" fmla="*/ 0 w 4082439"/>
              <a:gd name="connsiteY0" fmla="*/ 0 h 7983337"/>
              <a:gd name="connsiteX1" fmla="*/ 4082439 w 4082439"/>
              <a:gd name="connsiteY1" fmla="*/ 7983337 h 7983337"/>
              <a:gd name="connsiteX2" fmla="*/ 0 w 4082439"/>
              <a:gd name="connsiteY2" fmla="*/ 7983337 h 7983337"/>
              <a:gd name="connsiteX0" fmla="*/ 4078526 w 4082439"/>
              <a:gd name="connsiteY0" fmla="*/ 0 h 7998205"/>
              <a:gd name="connsiteX1" fmla="*/ 4082439 w 4082439"/>
              <a:gd name="connsiteY1" fmla="*/ 7998205 h 7998205"/>
              <a:gd name="connsiteX2" fmla="*/ 0 w 4082439"/>
              <a:gd name="connsiteY2" fmla="*/ 7998205 h 7998205"/>
              <a:gd name="connsiteX3" fmla="*/ 4078526 w 4082439"/>
              <a:gd name="connsiteY3" fmla="*/ 0 h 7998205"/>
              <a:gd name="connsiteX0" fmla="*/ 4078526 w 4082439"/>
              <a:gd name="connsiteY0" fmla="*/ 0 h 8005639"/>
              <a:gd name="connsiteX1" fmla="*/ 4082439 w 4082439"/>
              <a:gd name="connsiteY1" fmla="*/ 7998205 h 8005639"/>
              <a:gd name="connsiteX2" fmla="*/ 1315655 w 4082439"/>
              <a:gd name="connsiteY2" fmla="*/ 8005639 h 8005639"/>
              <a:gd name="connsiteX3" fmla="*/ 0 w 4082439"/>
              <a:gd name="connsiteY3" fmla="*/ 7998205 h 8005639"/>
              <a:gd name="connsiteX4" fmla="*/ 4078526 w 4082439"/>
              <a:gd name="connsiteY4" fmla="*/ 0 h 8005639"/>
              <a:gd name="connsiteX0" fmla="*/ 2762871 w 2766784"/>
              <a:gd name="connsiteY0" fmla="*/ 0 h 8005639"/>
              <a:gd name="connsiteX1" fmla="*/ 2766784 w 2766784"/>
              <a:gd name="connsiteY1" fmla="*/ 7998205 h 8005639"/>
              <a:gd name="connsiteX2" fmla="*/ 0 w 2766784"/>
              <a:gd name="connsiteY2" fmla="*/ 8005639 h 8005639"/>
              <a:gd name="connsiteX3" fmla="*/ 2762871 w 2766784"/>
              <a:gd name="connsiteY3" fmla="*/ 0 h 8005639"/>
              <a:gd name="connsiteX0" fmla="*/ 3016400 w 3020313"/>
              <a:gd name="connsiteY0" fmla="*/ 0 h 8005639"/>
              <a:gd name="connsiteX1" fmla="*/ 3020313 w 3020313"/>
              <a:gd name="connsiteY1" fmla="*/ 7998205 h 8005639"/>
              <a:gd name="connsiteX2" fmla="*/ 0 w 3020313"/>
              <a:gd name="connsiteY2" fmla="*/ 8005639 h 8005639"/>
              <a:gd name="connsiteX3" fmla="*/ 3016400 w 3020313"/>
              <a:gd name="connsiteY3" fmla="*/ 0 h 8005639"/>
              <a:gd name="connsiteX0" fmla="*/ 3016400 w 3020313"/>
              <a:gd name="connsiteY0" fmla="*/ 0 h 7916429"/>
              <a:gd name="connsiteX1" fmla="*/ 3020313 w 3020313"/>
              <a:gd name="connsiteY1" fmla="*/ 7908995 h 7916429"/>
              <a:gd name="connsiteX2" fmla="*/ 0 w 3020313"/>
              <a:gd name="connsiteY2" fmla="*/ 7916429 h 7916429"/>
              <a:gd name="connsiteX3" fmla="*/ 3016400 w 3020313"/>
              <a:gd name="connsiteY3" fmla="*/ 0 h 7916429"/>
              <a:gd name="connsiteX0" fmla="*/ 3016400 w 3020313"/>
              <a:gd name="connsiteY0" fmla="*/ 0 h 7938704"/>
              <a:gd name="connsiteX1" fmla="*/ 3020313 w 3020313"/>
              <a:gd name="connsiteY1" fmla="*/ 7938704 h 7938704"/>
              <a:gd name="connsiteX2" fmla="*/ 0 w 3020313"/>
              <a:gd name="connsiteY2" fmla="*/ 7916429 h 7938704"/>
              <a:gd name="connsiteX3" fmla="*/ 3016400 w 3020313"/>
              <a:gd name="connsiteY3" fmla="*/ 0 h 7938704"/>
              <a:gd name="connsiteX0" fmla="*/ 3016400 w 3020313"/>
              <a:gd name="connsiteY0" fmla="*/ 0 h 7946137"/>
              <a:gd name="connsiteX1" fmla="*/ 3020313 w 3020313"/>
              <a:gd name="connsiteY1" fmla="*/ 7938704 h 7946137"/>
              <a:gd name="connsiteX2" fmla="*/ 0 w 3020313"/>
              <a:gd name="connsiteY2" fmla="*/ 7946137 h 7946137"/>
              <a:gd name="connsiteX3" fmla="*/ 3016400 w 3020313"/>
              <a:gd name="connsiteY3" fmla="*/ 0 h 794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313" h="7946137">
                <a:moveTo>
                  <a:pt x="3016400" y="0"/>
                </a:moveTo>
                <a:cubicBezTo>
                  <a:pt x="3017704" y="2666068"/>
                  <a:pt x="3019009" y="5272636"/>
                  <a:pt x="3020313" y="7938704"/>
                </a:cubicBezTo>
                <a:lnTo>
                  <a:pt x="0" y="7946137"/>
                </a:lnTo>
                <a:lnTo>
                  <a:pt x="301640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B1187E6-43BF-0541-B112-6BB34DDED66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61658" y="2728332"/>
            <a:ext cx="5045211" cy="4140985"/>
          </a:xfrm>
          <a:custGeom>
            <a:avLst/>
            <a:gdLst>
              <a:gd name="connsiteX0" fmla="*/ 0 w 10198100"/>
              <a:gd name="connsiteY0" fmla="*/ 0 h 13716000"/>
              <a:gd name="connsiteX1" fmla="*/ 3186698 w 10198100"/>
              <a:gd name="connsiteY1" fmla="*/ 0 h 13716000"/>
              <a:gd name="connsiteX2" fmla="*/ 10198100 w 10198100"/>
              <a:gd name="connsiteY2" fmla="*/ 13715200 h 13716000"/>
              <a:gd name="connsiteX3" fmla="*/ 10198100 w 10198100"/>
              <a:gd name="connsiteY3" fmla="*/ 13716000 h 13716000"/>
              <a:gd name="connsiteX4" fmla="*/ 4180120 w 10198100"/>
              <a:gd name="connsiteY4" fmla="*/ 13716000 h 13716000"/>
              <a:gd name="connsiteX5" fmla="*/ 0 w 10198100"/>
              <a:gd name="connsiteY5" fmla="*/ 5539151 h 13716000"/>
              <a:gd name="connsiteX0" fmla="*/ 0 w 14404727"/>
              <a:gd name="connsiteY0" fmla="*/ 0 h 13716000"/>
              <a:gd name="connsiteX1" fmla="*/ 14404727 w 14404727"/>
              <a:gd name="connsiteY1" fmla="*/ 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3977795"/>
              <a:gd name="connsiteY0" fmla="*/ 0 h 13716000"/>
              <a:gd name="connsiteX1" fmla="*/ 13977795 w 13977795"/>
              <a:gd name="connsiteY1" fmla="*/ 5471532 h 13716000"/>
              <a:gd name="connsiteX2" fmla="*/ 10198100 w 13977795"/>
              <a:gd name="connsiteY2" fmla="*/ 13715200 h 13716000"/>
              <a:gd name="connsiteX3" fmla="*/ 10198100 w 13977795"/>
              <a:gd name="connsiteY3" fmla="*/ 13716000 h 13716000"/>
              <a:gd name="connsiteX4" fmla="*/ 4180120 w 13977795"/>
              <a:gd name="connsiteY4" fmla="*/ 13716000 h 13716000"/>
              <a:gd name="connsiteX5" fmla="*/ 0 w 13977795"/>
              <a:gd name="connsiteY5" fmla="*/ 5539151 h 13716000"/>
              <a:gd name="connsiteX6" fmla="*/ 0 w 13977795"/>
              <a:gd name="connsiteY6" fmla="*/ 0 h 13716000"/>
              <a:gd name="connsiteX0" fmla="*/ 0 w 14337009"/>
              <a:gd name="connsiteY0" fmla="*/ 30 h 13716030"/>
              <a:gd name="connsiteX1" fmla="*/ 13977795 w 14337009"/>
              <a:gd name="connsiteY1" fmla="*/ 5471562 h 13716030"/>
              <a:gd name="connsiteX2" fmla="*/ 10198100 w 14337009"/>
              <a:gd name="connsiteY2" fmla="*/ 13715230 h 13716030"/>
              <a:gd name="connsiteX3" fmla="*/ 10198100 w 14337009"/>
              <a:gd name="connsiteY3" fmla="*/ 13716030 h 13716030"/>
              <a:gd name="connsiteX4" fmla="*/ 4180120 w 14337009"/>
              <a:gd name="connsiteY4" fmla="*/ 13716030 h 13716030"/>
              <a:gd name="connsiteX5" fmla="*/ 0 w 14337009"/>
              <a:gd name="connsiteY5" fmla="*/ 5539181 h 13716030"/>
              <a:gd name="connsiteX6" fmla="*/ 0 w 14337009"/>
              <a:gd name="connsiteY6" fmla="*/ 30 h 13716030"/>
              <a:gd name="connsiteX0" fmla="*/ 0 w 14337009"/>
              <a:gd name="connsiteY0" fmla="*/ 30 h 13716030"/>
              <a:gd name="connsiteX1" fmla="*/ 13977795 w 14337009"/>
              <a:gd name="connsiteY1" fmla="*/ 5471562 h 13716030"/>
              <a:gd name="connsiteX2" fmla="*/ 10198100 w 14337009"/>
              <a:gd name="connsiteY2" fmla="*/ 13715230 h 13716030"/>
              <a:gd name="connsiteX3" fmla="*/ 10198100 w 14337009"/>
              <a:gd name="connsiteY3" fmla="*/ 13716030 h 13716030"/>
              <a:gd name="connsiteX4" fmla="*/ 4180120 w 14337009"/>
              <a:gd name="connsiteY4" fmla="*/ 13716030 h 13716030"/>
              <a:gd name="connsiteX5" fmla="*/ 0 w 14337009"/>
              <a:gd name="connsiteY5" fmla="*/ 5539181 h 13716030"/>
              <a:gd name="connsiteX6" fmla="*/ 0 w 14337009"/>
              <a:gd name="connsiteY6" fmla="*/ 30 h 13716030"/>
              <a:gd name="connsiteX0" fmla="*/ 0 w 14337009"/>
              <a:gd name="connsiteY0" fmla="*/ 34 h 13716034"/>
              <a:gd name="connsiteX1" fmla="*/ 13977795 w 14337009"/>
              <a:gd name="connsiteY1" fmla="*/ 5471566 h 13716034"/>
              <a:gd name="connsiteX2" fmla="*/ 10198100 w 14337009"/>
              <a:gd name="connsiteY2" fmla="*/ 13715234 h 13716034"/>
              <a:gd name="connsiteX3" fmla="*/ 10198100 w 14337009"/>
              <a:gd name="connsiteY3" fmla="*/ 13716034 h 13716034"/>
              <a:gd name="connsiteX4" fmla="*/ 4180120 w 14337009"/>
              <a:gd name="connsiteY4" fmla="*/ 13716034 h 13716034"/>
              <a:gd name="connsiteX5" fmla="*/ 0 w 14337009"/>
              <a:gd name="connsiteY5" fmla="*/ 5539185 h 13716034"/>
              <a:gd name="connsiteX6" fmla="*/ 0 w 14337009"/>
              <a:gd name="connsiteY6" fmla="*/ 34 h 13716034"/>
              <a:gd name="connsiteX0" fmla="*/ 0 w 14337009"/>
              <a:gd name="connsiteY0" fmla="*/ 34 h 13716034"/>
              <a:gd name="connsiteX1" fmla="*/ 13977795 w 14337009"/>
              <a:gd name="connsiteY1" fmla="*/ 5471566 h 13716034"/>
              <a:gd name="connsiteX2" fmla="*/ 10198100 w 14337009"/>
              <a:gd name="connsiteY2" fmla="*/ 13715234 h 13716034"/>
              <a:gd name="connsiteX3" fmla="*/ 10198100 w 14337009"/>
              <a:gd name="connsiteY3" fmla="*/ 13716034 h 13716034"/>
              <a:gd name="connsiteX4" fmla="*/ 4180120 w 14337009"/>
              <a:gd name="connsiteY4" fmla="*/ 13716034 h 13716034"/>
              <a:gd name="connsiteX5" fmla="*/ 0 w 14337009"/>
              <a:gd name="connsiteY5" fmla="*/ 5539185 h 13716034"/>
              <a:gd name="connsiteX6" fmla="*/ 0 w 14337009"/>
              <a:gd name="connsiteY6" fmla="*/ 34 h 13716034"/>
              <a:gd name="connsiteX0" fmla="*/ 0 w 13151555"/>
              <a:gd name="connsiteY0" fmla="*/ 50 h 13716050"/>
              <a:gd name="connsiteX1" fmla="*/ 12696996 w 13151555"/>
              <a:gd name="connsiteY1" fmla="*/ 4609220 h 13716050"/>
              <a:gd name="connsiteX2" fmla="*/ 10198100 w 13151555"/>
              <a:gd name="connsiteY2" fmla="*/ 13715250 h 13716050"/>
              <a:gd name="connsiteX3" fmla="*/ 10198100 w 13151555"/>
              <a:gd name="connsiteY3" fmla="*/ 13716050 h 13716050"/>
              <a:gd name="connsiteX4" fmla="*/ 4180120 w 13151555"/>
              <a:gd name="connsiteY4" fmla="*/ 13716050 h 13716050"/>
              <a:gd name="connsiteX5" fmla="*/ 0 w 13151555"/>
              <a:gd name="connsiteY5" fmla="*/ 5539201 h 13716050"/>
              <a:gd name="connsiteX6" fmla="*/ 0 w 13151555"/>
              <a:gd name="connsiteY6" fmla="*/ 50 h 13716050"/>
              <a:gd name="connsiteX0" fmla="*/ 0 w 12696996"/>
              <a:gd name="connsiteY0" fmla="*/ 50 h 13716050"/>
              <a:gd name="connsiteX1" fmla="*/ 12696996 w 12696996"/>
              <a:gd name="connsiteY1" fmla="*/ 4609220 h 13716050"/>
              <a:gd name="connsiteX2" fmla="*/ 10198100 w 12696996"/>
              <a:gd name="connsiteY2" fmla="*/ 13715250 h 13716050"/>
              <a:gd name="connsiteX3" fmla="*/ 10198100 w 12696996"/>
              <a:gd name="connsiteY3" fmla="*/ 13716050 h 13716050"/>
              <a:gd name="connsiteX4" fmla="*/ 4180120 w 12696996"/>
              <a:gd name="connsiteY4" fmla="*/ 13716050 h 13716050"/>
              <a:gd name="connsiteX5" fmla="*/ 0 w 12696996"/>
              <a:gd name="connsiteY5" fmla="*/ 5539201 h 13716050"/>
              <a:gd name="connsiteX6" fmla="*/ 0 w 12696996"/>
              <a:gd name="connsiteY6" fmla="*/ 50 h 13716050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6 h 13716036"/>
              <a:gd name="connsiteX1" fmla="*/ 14404727 w 14404727"/>
              <a:gd name="connsiteY1" fmla="*/ 5397226 h 13716036"/>
              <a:gd name="connsiteX2" fmla="*/ 10198100 w 14404727"/>
              <a:gd name="connsiteY2" fmla="*/ 13715236 h 13716036"/>
              <a:gd name="connsiteX3" fmla="*/ 10198100 w 14404727"/>
              <a:gd name="connsiteY3" fmla="*/ 13716036 h 13716036"/>
              <a:gd name="connsiteX4" fmla="*/ 4180120 w 14404727"/>
              <a:gd name="connsiteY4" fmla="*/ 13716036 h 13716036"/>
              <a:gd name="connsiteX5" fmla="*/ 0 w 14404727"/>
              <a:gd name="connsiteY5" fmla="*/ 5539187 h 13716036"/>
              <a:gd name="connsiteX6" fmla="*/ 0 w 14404727"/>
              <a:gd name="connsiteY6" fmla="*/ 36 h 13716036"/>
              <a:gd name="connsiteX0" fmla="*/ 0 w 14503898"/>
              <a:gd name="connsiteY0" fmla="*/ 150 h 13716150"/>
              <a:gd name="connsiteX1" fmla="*/ 14404727 w 14503898"/>
              <a:gd name="connsiteY1" fmla="*/ 5397340 h 13716150"/>
              <a:gd name="connsiteX2" fmla="*/ 10198100 w 14503898"/>
              <a:gd name="connsiteY2" fmla="*/ 13715350 h 13716150"/>
              <a:gd name="connsiteX3" fmla="*/ 10198100 w 14503898"/>
              <a:gd name="connsiteY3" fmla="*/ 13716150 h 13716150"/>
              <a:gd name="connsiteX4" fmla="*/ 4180120 w 14503898"/>
              <a:gd name="connsiteY4" fmla="*/ 13716150 h 13716150"/>
              <a:gd name="connsiteX5" fmla="*/ 0 w 14503898"/>
              <a:gd name="connsiteY5" fmla="*/ 5539301 h 13716150"/>
              <a:gd name="connsiteX6" fmla="*/ 0 w 14503898"/>
              <a:gd name="connsiteY6" fmla="*/ 150 h 13716150"/>
              <a:gd name="connsiteX0" fmla="*/ 0 w 14503900"/>
              <a:gd name="connsiteY0" fmla="*/ 150 h 13716150"/>
              <a:gd name="connsiteX1" fmla="*/ 14404727 w 14503900"/>
              <a:gd name="connsiteY1" fmla="*/ 5397340 h 13716150"/>
              <a:gd name="connsiteX2" fmla="*/ 10198100 w 14503900"/>
              <a:gd name="connsiteY2" fmla="*/ 13715350 h 13716150"/>
              <a:gd name="connsiteX3" fmla="*/ 10198100 w 14503900"/>
              <a:gd name="connsiteY3" fmla="*/ 13716150 h 13716150"/>
              <a:gd name="connsiteX4" fmla="*/ 4180120 w 14503900"/>
              <a:gd name="connsiteY4" fmla="*/ 13716150 h 13716150"/>
              <a:gd name="connsiteX5" fmla="*/ 0 w 14503900"/>
              <a:gd name="connsiteY5" fmla="*/ 5539301 h 13716150"/>
              <a:gd name="connsiteX6" fmla="*/ 0 w 14503900"/>
              <a:gd name="connsiteY6" fmla="*/ 150 h 13716150"/>
              <a:gd name="connsiteX0" fmla="*/ 0 w 14404727"/>
              <a:gd name="connsiteY0" fmla="*/ 154 h 13716154"/>
              <a:gd name="connsiteX1" fmla="*/ 14404727 w 14404727"/>
              <a:gd name="connsiteY1" fmla="*/ 5397344 h 13716154"/>
              <a:gd name="connsiteX2" fmla="*/ 10198100 w 14404727"/>
              <a:gd name="connsiteY2" fmla="*/ 13715354 h 13716154"/>
              <a:gd name="connsiteX3" fmla="*/ 10198100 w 14404727"/>
              <a:gd name="connsiteY3" fmla="*/ 13716154 h 13716154"/>
              <a:gd name="connsiteX4" fmla="*/ 4180120 w 14404727"/>
              <a:gd name="connsiteY4" fmla="*/ 13716154 h 13716154"/>
              <a:gd name="connsiteX5" fmla="*/ 0 w 14404727"/>
              <a:gd name="connsiteY5" fmla="*/ 5539305 h 13716154"/>
              <a:gd name="connsiteX6" fmla="*/ 0 w 14404727"/>
              <a:gd name="connsiteY6" fmla="*/ 154 h 13716154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23436"/>
              <a:gd name="connsiteX1" fmla="*/ 14404727 w 14404727"/>
              <a:gd name="connsiteY1" fmla="*/ 5397190 h 13723436"/>
              <a:gd name="connsiteX2" fmla="*/ 10198100 w 14404727"/>
              <a:gd name="connsiteY2" fmla="*/ 13715200 h 13723436"/>
              <a:gd name="connsiteX3" fmla="*/ 10198100 w 14404727"/>
              <a:gd name="connsiteY3" fmla="*/ 13716000 h 13723436"/>
              <a:gd name="connsiteX4" fmla="*/ 10181523 w 14404727"/>
              <a:gd name="connsiteY4" fmla="*/ 13723436 h 13723436"/>
              <a:gd name="connsiteX5" fmla="*/ 4180120 w 14404727"/>
              <a:gd name="connsiteY5" fmla="*/ 13716000 h 13723436"/>
              <a:gd name="connsiteX6" fmla="*/ 0 w 14404727"/>
              <a:gd name="connsiteY6" fmla="*/ 5539151 h 13723436"/>
              <a:gd name="connsiteX7" fmla="*/ 0 w 14404727"/>
              <a:gd name="connsiteY7" fmla="*/ 0 h 13723436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10198100 w 14404727"/>
              <a:gd name="connsiteY3" fmla="*/ 13716000 h 13738306"/>
              <a:gd name="connsiteX4" fmla="*/ 7148828 w 14404727"/>
              <a:gd name="connsiteY4" fmla="*/ 13738306 h 13738306"/>
              <a:gd name="connsiteX5" fmla="*/ 4180120 w 14404727"/>
              <a:gd name="connsiteY5" fmla="*/ 13716000 h 13738306"/>
              <a:gd name="connsiteX6" fmla="*/ 0 w 14404727"/>
              <a:gd name="connsiteY6" fmla="*/ 5539151 h 13738306"/>
              <a:gd name="connsiteX7" fmla="*/ 0 w 14404727"/>
              <a:gd name="connsiteY7" fmla="*/ 0 h 13738306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10198100 w 14404727"/>
              <a:gd name="connsiteY3" fmla="*/ 13716000 h 13738306"/>
              <a:gd name="connsiteX4" fmla="*/ 7148828 w 14404727"/>
              <a:gd name="connsiteY4" fmla="*/ 13738306 h 13738306"/>
              <a:gd name="connsiteX5" fmla="*/ 4180120 w 14404727"/>
              <a:gd name="connsiteY5" fmla="*/ 13716000 h 13738306"/>
              <a:gd name="connsiteX6" fmla="*/ 0 w 14404727"/>
              <a:gd name="connsiteY6" fmla="*/ 5539151 h 13738306"/>
              <a:gd name="connsiteX7" fmla="*/ 0 w 14404727"/>
              <a:gd name="connsiteY7" fmla="*/ 0 h 13738306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7148828 w 14404727"/>
              <a:gd name="connsiteY3" fmla="*/ 13738306 h 13738306"/>
              <a:gd name="connsiteX4" fmla="*/ 4180120 w 14404727"/>
              <a:gd name="connsiteY4" fmla="*/ 13716000 h 13738306"/>
              <a:gd name="connsiteX5" fmla="*/ 0 w 14404727"/>
              <a:gd name="connsiteY5" fmla="*/ 5539151 h 13738306"/>
              <a:gd name="connsiteX6" fmla="*/ 0 w 14404727"/>
              <a:gd name="connsiteY6" fmla="*/ 0 h 13738306"/>
              <a:gd name="connsiteX0" fmla="*/ 0 w 14544978"/>
              <a:gd name="connsiteY0" fmla="*/ 0 h 13738306"/>
              <a:gd name="connsiteX1" fmla="*/ 14404727 w 14544978"/>
              <a:gd name="connsiteY1" fmla="*/ 5397190 h 13738306"/>
              <a:gd name="connsiteX2" fmla="*/ 7148828 w 14544978"/>
              <a:gd name="connsiteY2" fmla="*/ 13738306 h 13738306"/>
              <a:gd name="connsiteX3" fmla="*/ 4180120 w 14544978"/>
              <a:gd name="connsiteY3" fmla="*/ 13716000 h 13738306"/>
              <a:gd name="connsiteX4" fmla="*/ 0 w 14544978"/>
              <a:gd name="connsiteY4" fmla="*/ 5539151 h 13738306"/>
              <a:gd name="connsiteX5" fmla="*/ 0 w 14544978"/>
              <a:gd name="connsiteY5" fmla="*/ 0 h 13738306"/>
              <a:gd name="connsiteX0" fmla="*/ 0 w 14544978"/>
              <a:gd name="connsiteY0" fmla="*/ 0 h 13738306"/>
              <a:gd name="connsiteX1" fmla="*/ 11344548 w 14544978"/>
              <a:gd name="connsiteY1" fmla="*/ 4252334 h 13738306"/>
              <a:gd name="connsiteX2" fmla="*/ 14404727 w 14544978"/>
              <a:gd name="connsiteY2" fmla="*/ 5397190 h 13738306"/>
              <a:gd name="connsiteX3" fmla="*/ 7148828 w 14544978"/>
              <a:gd name="connsiteY3" fmla="*/ 13738306 h 13738306"/>
              <a:gd name="connsiteX4" fmla="*/ 4180120 w 14544978"/>
              <a:gd name="connsiteY4" fmla="*/ 13716000 h 13738306"/>
              <a:gd name="connsiteX5" fmla="*/ 0 w 14544978"/>
              <a:gd name="connsiteY5" fmla="*/ 5539151 h 13738306"/>
              <a:gd name="connsiteX6" fmla="*/ 0 w 14544978"/>
              <a:gd name="connsiteY6" fmla="*/ 0 h 13738306"/>
              <a:gd name="connsiteX0" fmla="*/ 0 w 11344548"/>
              <a:gd name="connsiteY0" fmla="*/ 0 h 13738306"/>
              <a:gd name="connsiteX1" fmla="*/ 11344548 w 11344548"/>
              <a:gd name="connsiteY1" fmla="*/ 4252334 h 13738306"/>
              <a:gd name="connsiteX2" fmla="*/ 7148828 w 11344548"/>
              <a:gd name="connsiteY2" fmla="*/ 13738306 h 13738306"/>
              <a:gd name="connsiteX3" fmla="*/ 4180120 w 11344548"/>
              <a:gd name="connsiteY3" fmla="*/ 13716000 h 13738306"/>
              <a:gd name="connsiteX4" fmla="*/ 0 w 11344548"/>
              <a:gd name="connsiteY4" fmla="*/ 5539151 h 13738306"/>
              <a:gd name="connsiteX5" fmla="*/ 0 w 11344548"/>
              <a:gd name="connsiteY5" fmla="*/ 0 h 13738306"/>
              <a:gd name="connsiteX0" fmla="*/ 0 w 14406686"/>
              <a:gd name="connsiteY0" fmla="*/ 0 h 13738306"/>
              <a:gd name="connsiteX1" fmla="*/ 14406686 w 14406686"/>
              <a:gd name="connsiteY1" fmla="*/ 5456666 h 13738306"/>
              <a:gd name="connsiteX2" fmla="*/ 7148828 w 14406686"/>
              <a:gd name="connsiteY2" fmla="*/ 13738306 h 13738306"/>
              <a:gd name="connsiteX3" fmla="*/ 4180120 w 14406686"/>
              <a:gd name="connsiteY3" fmla="*/ 13716000 h 13738306"/>
              <a:gd name="connsiteX4" fmla="*/ 0 w 14406686"/>
              <a:gd name="connsiteY4" fmla="*/ 5539151 h 13738306"/>
              <a:gd name="connsiteX5" fmla="*/ 0 w 14406686"/>
              <a:gd name="connsiteY5" fmla="*/ 0 h 13738306"/>
              <a:gd name="connsiteX0" fmla="*/ 0 w 14406686"/>
              <a:gd name="connsiteY0" fmla="*/ 0 h 13716000"/>
              <a:gd name="connsiteX1" fmla="*/ 14406686 w 14406686"/>
              <a:gd name="connsiteY1" fmla="*/ 5456666 h 13716000"/>
              <a:gd name="connsiteX2" fmla="*/ 10181523 w 14406686"/>
              <a:gd name="connsiteY2" fmla="*/ 13693702 h 13716000"/>
              <a:gd name="connsiteX3" fmla="*/ 4180120 w 14406686"/>
              <a:gd name="connsiteY3" fmla="*/ 13716000 h 13716000"/>
              <a:gd name="connsiteX4" fmla="*/ 0 w 14406686"/>
              <a:gd name="connsiteY4" fmla="*/ 5539151 h 13716000"/>
              <a:gd name="connsiteX5" fmla="*/ 0 w 14406686"/>
              <a:gd name="connsiteY5" fmla="*/ 0 h 13716000"/>
              <a:gd name="connsiteX0" fmla="*/ 0 w 14377243"/>
              <a:gd name="connsiteY0" fmla="*/ 0 h 13716000"/>
              <a:gd name="connsiteX1" fmla="*/ 14377243 w 14377243"/>
              <a:gd name="connsiteY1" fmla="*/ 5441798 h 13716000"/>
              <a:gd name="connsiteX2" fmla="*/ 10181523 w 14377243"/>
              <a:gd name="connsiteY2" fmla="*/ 13693702 h 13716000"/>
              <a:gd name="connsiteX3" fmla="*/ 4180120 w 14377243"/>
              <a:gd name="connsiteY3" fmla="*/ 13716000 h 13716000"/>
              <a:gd name="connsiteX4" fmla="*/ 0 w 14377243"/>
              <a:gd name="connsiteY4" fmla="*/ 5539151 h 13716000"/>
              <a:gd name="connsiteX5" fmla="*/ 0 w 14377243"/>
              <a:gd name="connsiteY5" fmla="*/ 0 h 13716000"/>
              <a:gd name="connsiteX0" fmla="*/ 14383220 w 14383220"/>
              <a:gd name="connsiteY0" fmla="*/ 0 h 13760604"/>
              <a:gd name="connsiteX1" fmla="*/ 14377243 w 14383220"/>
              <a:gd name="connsiteY1" fmla="*/ 5486402 h 13760604"/>
              <a:gd name="connsiteX2" fmla="*/ 10181523 w 14383220"/>
              <a:gd name="connsiteY2" fmla="*/ 13738306 h 13760604"/>
              <a:gd name="connsiteX3" fmla="*/ 4180120 w 14383220"/>
              <a:gd name="connsiteY3" fmla="*/ 13760604 h 13760604"/>
              <a:gd name="connsiteX4" fmla="*/ 0 w 14383220"/>
              <a:gd name="connsiteY4" fmla="*/ 5583755 h 13760604"/>
              <a:gd name="connsiteX5" fmla="*/ 14383220 w 14383220"/>
              <a:gd name="connsiteY5" fmla="*/ 0 h 13760604"/>
              <a:gd name="connsiteX0" fmla="*/ 10203101 w 10203101"/>
              <a:gd name="connsiteY0" fmla="*/ 0 h 13760604"/>
              <a:gd name="connsiteX1" fmla="*/ 10197124 w 10203101"/>
              <a:gd name="connsiteY1" fmla="*/ 5486402 h 13760604"/>
              <a:gd name="connsiteX2" fmla="*/ 6001404 w 10203101"/>
              <a:gd name="connsiteY2" fmla="*/ 13738306 h 13760604"/>
              <a:gd name="connsiteX3" fmla="*/ 1 w 10203101"/>
              <a:gd name="connsiteY3" fmla="*/ 13760604 h 13760604"/>
              <a:gd name="connsiteX4" fmla="*/ 4608810 w 10203101"/>
              <a:gd name="connsiteY4" fmla="*/ 8146 h 13760604"/>
              <a:gd name="connsiteX5" fmla="*/ 10203101 w 10203101"/>
              <a:gd name="connsiteY5" fmla="*/ 0 h 13760604"/>
              <a:gd name="connsiteX0" fmla="*/ 10203099 w 10203099"/>
              <a:gd name="connsiteY0" fmla="*/ 0 h 13760604"/>
              <a:gd name="connsiteX1" fmla="*/ 10197122 w 10203099"/>
              <a:gd name="connsiteY1" fmla="*/ 5486402 h 13760604"/>
              <a:gd name="connsiteX2" fmla="*/ 6001402 w 10203099"/>
              <a:gd name="connsiteY2" fmla="*/ 13738306 h 13760604"/>
              <a:gd name="connsiteX3" fmla="*/ -1 w 10203099"/>
              <a:gd name="connsiteY3" fmla="*/ 13760604 h 13760604"/>
              <a:gd name="connsiteX4" fmla="*/ 7612060 w 10203099"/>
              <a:gd name="connsiteY4" fmla="*/ 8146 h 13760604"/>
              <a:gd name="connsiteX5" fmla="*/ 10203099 w 10203099"/>
              <a:gd name="connsiteY5" fmla="*/ 0 h 13760604"/>
              <a:gd name="connsiteX0" fmla="*/ 10203101 w 10203101"/>
              <a:gd name="connsiteY0" fmla="*/ 0 h 13760604"/>
              <a:gd name="connsiteX1" fmla="*/ 10197124 w 10203101"/>
              <a:gd name="connsiteY1" fmla="*/ 5486402 h 13760604"/>
              <a:gd name="connsiteX2" fmla="*/ 6001404 w 10203101"/>
              <a:gd name="connsiteY2" fmla="*/ 13738306 h 13760604"/>
              <a:gd name="connsiteX3" fmla="*/ 1 w 10203101"/>
              <a:gd name="connsiteY3" fmla="*/ 13760604 h 13760604"/>
              <a:gd name="connsiteX4" fmla="*/ 7332347 w 10203101"/>
              <a:gd name="connsiteY4" fmla="*/ 23014 h 13760604"/>
              <a:gd name="connsiteX5" fmla="*/ 10203101 w 10203101"/>
              <a:gd name="connsiteY5" fmla="*/ 0 h 13760604"/>
              <a:gd name="connsiteX0" fmla="*/ 10203099 w 10203099"/>
              <a:gd name="connsiteY0" fmla="*/ 0 h 13760604"/>
              <a:gd name="connsiteX1" fmla="*/ 10197122 w 10203099"/>
              <a:gd name="connsiteY1" fmla="*/ 5486402 h 13760604"/>
              <a:gd name="connsiteX2" fmla="*/ 6001402 w 10203099"/>
              <a:gd name="connsiteY2" fmla="*/ 13738306 h 13760604"/>
              <a:gd name="connsiteX3" fmla="*/ -1 w 10203099"/>
              <a:gd name="connsiteY3" fmla="*/ 13760604 h 13760604"/>
              <a:gd name="connsiteX4" fmla="*/ 7288178 w 10203099"/>
              <a:gd name="connsiteY4" fmla="*/ 23014 h 13760604"/>
              <a:gd name="connsiteX5" fmla="*/ 10203099 w 10203099"/>
              <a:gd name="connsiteY5" fmla="*/ 0 h 13760604"/>
              <a:gd name="connsiteX0" fmla="*/ 10203101 w 10203101"/>
              <a:gd name="connsiteY0" fmla="*/ 36460 h 13797064"/>
              <a:gd name="connsiteX1" fmla="*/ 10197124 w 10203101"/>
              <a:gd name="connsiteY1" fmla="*/ 5522862 h 13797064"/>
              <a:gd name="connsiteX2" fmla="*/ 6001404 w 10203101"/>
              <a:gd name="connsiteY2" fmla="*/ 13774766 h 13797064"/>
              <a:gd name="connsiteX3" fmla="*/ 1 w 10203101"/>
              <a:gd name="connsiteY3" fmla="*/ 13797064 h 13797064"/>
              <a:gd name="connsiteX4" fmla="*/ 7155684 w 10203101"/>
              <a:gd name="connsiteY4" fmla="*/ 0 h 13797064"/>
              <a:gd name="connsiteX5" fmla="*/ 10203101 w 10203101"/>
              <a:gd name="connsiteY5" fmla="*/ 36460 h 13797064"/>
              <a:gd name="connsiteX0" fmla="*/ 10203099 w 10203099"/>
              <a:gd name="connsiteY0" fmla="*/ 6724 h 13767328"/>
              <a:gd name="connsiteX1" fmla="*/ 10197122 w 10203099"/>
              <a:gd name="connsiteY1" fmla="*/ 5493126 h 13767328"/>
              <a:gd name="connsiteX2" fmla="*/ 6001402 w 10203099"/>
              <a:gd name="connsiteY2" fmla="*/ 13745030 h 13767328"/>
              <a:gd name="connsiteX3" fmla="*/ -1 w 10203099"/>
              <a:gd name="connsiteY3" fmla="*/ 13767328 h 13767328"/>
              <a:gd name="connsiteX4" fmla="*/ 7155682 w 10203099"/>
              <a:gd name="connsiteY4" fmla="*/ 0 h 13767328"/>
              <a:gd name="connsiteX5" fmla="*/ 10203099 w 10203099"/>
              <a:gd name="connsiteY5" fmla="*/ 6724 h 13767328"/>
              <a:gd name="connsiteX0" fmla="*/ 9996996 w 9996996"/>
              <a:gd name="connsiteY0" fmla="*/ 6724 h 13767328"/>
              <a:gd name="connsiteX1" fmla="*/ 9991019 w 9996996"/>
              <a:gd name="connsiteY1" fmla="*/ 5493126 h 13767328"/>
              <a:gd name="connsiteX2" fmla="*/ 5795299 w 9996996"/>
              <a:gd name="connsiteY2" fmla="*/ 13745030 h 13767328"/>
              <a:gd name="connsiteX3" fmla="*/ 0 w 9996996"/>
              <a:gd name="connsiteY3" fmla="*/ 13767328 h 13767328"/>
              <a:gd name="connsiteX4" fmla="*/ 6949579 w 9996996"/>
              <a:gd name="connsiteY4" fmla="*/ 0 h 13767328"/>
              <a:gd name="connsiteX5" fmla="*/ 9996996 w 9996996"/>
              <a:gd name="connsiteY5" fmla="*/ 6724 h 13767328"/>
              <a:gd name="connsiteX0" fmla="*/ 9996996 w 9996996"/>
              <a:gd name="connsiteY0" fmla="*/ 6724 h 13767328"/>
              <a:gd name="connsiteX1" fmla="*/ 9991019 w 9996996"/>
              <a:gd name="connsiteY1" fmla="*/ 5493126 h 13767328"/>
              <a:gd name="connsiteX2" fmla="*/ 5795299 w 9996996"/>
              <a:gd name="connsiteY2" fmla="*/ 13745030 h 13767328"/>
              <a:gd name="connsiteX3" fmla="*/ 0 w 9996996"/>
              <a:gd name="connsiteY3" fmla="*/ 13767328 h 13767328"/>
              <a:gd name="connsiteX4" fmla="*/ 4161176 w 9996996"/>
              <a:gd name="connsiteY4" fmla="*/ 5507994 h 13767328"/>
              <a:gd name="connsiteX5" fmla="*/ 6949579 w 9996996"/>
              <a:gd name="connsiteY5" fmla="*/ 0 h 13767328"/>
              <a:gd name="connsiteX6" fmla="*/ 9996996 w 9996996"/>
              <a:gd name="connsiteY6" fmla="*/ 6724 h 13767328"/>
              <a:gd name="connsiteX0" fmla="*/ 9996996 w 9996996"/>
              <a:gd name="connsiteY0" fmla="*/ 0 h 13760604"/>
              <a:gd name="connsiteX1" fmla="*/ 9991019 w 9996996"/>
              <a:gd name="connsiteY1" fmla="*/ 5486402 h 13760604"/>
              <a:gd name="connsiteX2" fmla="*/ 5795299 w 9996996"/>
              <a:gd name="connsiteY2" fmla="*/ 13738306 h 13760604"/>
              <a:gd name="connsiteX3" fmla="*/ 0 w 9996996"/>
              <a:gd name="connsiteY3" fmla="*/ 13760604 h 13760604"/>
              <a:gd name="connsiteX4" fmla="*/ 4161176 w 9996996"/>
              <a:gd name="connsiteY4" fmla="*/ 5501270 h 13760604"/>
              <a:gd name="connsiteX5" fmla="*/ 9996996 w 9996996"/>
              <a:gd name="connsiteY5" fmla="*/ 0 h 13760604"/>
              <a:gd name="connsiteX0" fmla="*/ 4161176 w 9991019"/>
              <a:gd name="connsiteY0" fmla="*/ 14868 h 8274202"/>
              <a:gd name="connsiteX1" fmla="*/ 9991019 w 9991019"/>
              <a:gd name="connsiteY1" fmla="*/ 0 h 8274202"/>
              <a:gd name="connsiteX2" fmla="*/ 5795299 w 9991019"/>
              <a:gd name="connsiteY2" fmla="*/ 8251904 h 8274202"/>
              <a:gd name="connsiteX3" fmla="*/ 0 w 9991019"/>
              <a:gd name="connsiteY3" fmla="*/ 8274202 h 8274202"/>
              <a:gd name="connsiteX4" fmla="*/ 4161176 w 9991019"/>
              <a:gd name="connsiteY4" fmla="*/ 14868 h 8274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1019" h="8274202">
                <a:moveTo>
                  <a:pt x="4161176" y="14868"/>
                </a:moveTo>
                <a:lnTo>
                  <a:pt x="9991019" y="0"/>
                </a:lnTo>
                <a:lnTo>
                  <a:pt x="5795299" y="8251904"/>
                </a:lnTo>
                <a:lnTo>
                  <a:pt x="0" y="8274202"/>
                </a:lnTo>
                <a:lnTo>
                  <a:pt x="4161176" y="14868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67FDEF91-5B07-8D4B-B50C-CEFA03CCD54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285251" y="-7434"/>
            <a:ext cx="2929052" cy="2676294"/>
          </a:xfrm>
          <a:custGeom>
            <a:avLst/>
            <a:gdLst>
              <a:gd name="connsiteX0" fmla="*/ 0 w 10198100"/>
              <a:gd name="connsiteY0" fmla="*/ 0 h 13716000"/>
              <a:gd name="connsiteX1" fmla="*/ 3186698 w 10198100"/>
              <a:gd name="connsiteY1" fmla="*/ 0 h 13716000"/>
              <a:gd name="connsiteX2" fmla="*/ 10198100 w 10198100"/>
              <a:gd name="connsiteY2" fmla="*/ 13715200 h 13716000"/>
              <a:gd name="connsiteX3" fmla="*/ 10198100 w 10198100"/>
              <a:gd name="connsiteY3" fmla="*/ 13716000 h 13716000"/>
              <a:gd name="connsiteX4" fmla="*/ 4180120 w 10198100"/>
              <a:gd name="connsiteY4" fmla="*/ 13716000 h 13716000"/>
              <a:gd name="connsiteX5" fmla="*/ 0 w 10198100"/>
              <a:gd name="connsiteY5" fmla="*/ 5539151 h 13716000"/>
              <a:gd name="connsiteX0" fmla="*/ 0 w 14404727"/>
              <a:gd name="connsiteY0" fmla="*/ 0 h 13716000"/>
              <a:gd name="connsiteX1" fmla="*/ 14404727 w 14404727"/>
              <a:gd name="connsiteY1" fmla="*/ 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3977795"/>
              <a:gd name="connsiteY0" fmla="*/ 0 h 13716000"/>
              <a:gd name="connsiteX1" fmla="*/ 13977795 w 13977795"/>
              <a:gd name="connsiteY1" fmla="*/ 5471532 h 13716000"/>
              <a:gd name="connsiteX2" fmla="*/ 10198100 w 13977795"/>
              <a:gd name="connsiteY2" fmla="*/ 13715200 h 13716000"/>
              <a:gd name="connsiteX3" fmla="*/ 10198100 w 13977795"/>
              <a:gd name="connsiteY3" fmla="*/ 13716000 h 13716000"/>
              <a:gd name="connsiteX4" fmla="*/ 4180120 w 13977795"/>
              <a:gd name="connsiteY4" fmla="*/ 13716000 h 13716000"/>
              <a:gd name="connsiteX5" fmla="*/ 0 w 13977795"/>
              <a:gd name="connsiteY5" fmla="*/ 5539151 h 13716000"/>
              <a:gd name="connsiteX6" fmla="*/ 0 w 13977795"/>
              <a:gd name="connsiteY6" fmla="*/ 0 h 13716000"/>
              <a:gd name="connsiteX0" fmla="*/ 0 w 14337009"/>
              <a:gd name="connsiteY0" fmla="*/ 30 h 13716030"/>
              <a:gd name="connsiteX1" fmla="*/ 13977795 w 14337009"/>
              <a:gd name="connsiteY1" fmla="*/ 5471562 h 13716030"/>
              <a:gd name="connsiteX2" fmla="*/ 10198100 w 14337009"/>
              <a:gd name="connsiteY2" fmla="*/ 13715230 h 13716030"/>
              <a:gd name="connsiteX3" fmla="*/ 10198100 w 14337009"/>
              <a:gd name="connsiteY3" fmla="*/ 13716030 h 13716030"/>
              <a:gd name="connsiteX4" fmla="*/ 4180120 w 14337009"/>
              <a:gd name="connsiteY4" fmla="*/ 13716030 h 13716030"/>
              <a:gd name="connsiteX5" fmla="*/ 0 w 14337009"/>
              <a:gd name="connsiteY5" fmla="*/ 5539181 h 13716030"/>
              <a:gd name="connsiteX6" fmla="*/ 0 w 14337009"/>
              <a:gd name="connsiteY6" fmla="*/ 30 h 13716030"/>
              <a:gd name="connsiteX0" fmla="*/ 0 w 14337009"/>
              <a:gd name="connsiteY0" fmla="*/ 30 h 13716030"/>
              <a:gd name="connsiteX1" fmla="*/ 13977795 w 14337009"/>
              <a:gd name="connsiteY1" fmla="*/ 5471562 h 13716030"/>
              <a:gd name="connsiteX2" fmla="*/ 10198100 w 14337009"/>
              <a:gd name="connsiteY2" fmla="*/ 13715230 h 13716030"/>
              <a:gd name="connsiteX3" fmla="*/ 10198100 w 14337009"/>
              <a:gd name="connsiteY3" fmla="*/ 13716030 h 13716030"/>
              <a:gd name="connsiteX4" fmla="*/ 4180120 w 14337009"/>
              <a:gd name="connsiteY4" fmla="*/ 13716030 h 13716030"/>
              <a:gd name="connsiteX5" fmla="*/ 0 w 14337009"/>
              <a:gd name="connsiteY5" fmla="*/ 5539181 h 13716030"/>
              <a:gd name="connsiteX6" fmla="*/ 0 w 14337009"/>
              <a:gd name="connsiteY6" fmla="*/ 30 h 13716030"/>
              <a:gd name="connsiteX0" fmla="*/ 0 w 14337009"/>
              <a:gd name="connsiteY0" fmla="*/ 34 h 13716034"/>
              <a:gd name="connsiteX1" fmla="*/ 13977795 w 14337009"/>
              <a:gd name="connsiteY1" fmla="*/ 5471566 h 13716034"/>
              <a:gd name="connsiteX2" fmla="*/ 10198100 w 14337009"/>
              <a:gd name="connsiteY2" fmla="*/ 13715234 h 13716034"/>
              <a:gd name="connsiteX3" fmla="*/ 10198100 w 14337009"/>
              <a:gd name="connsiteY3" fmla="*/ 13716034 h 13716034"/>
              <a:gd name="connsiteX4" fmla="*/ 4180120 w 14337009"/>
              <a:gd name="connsiteY4" fmla="*/ 13716034 h 13716034"/>
              <a:gd name="connsiteX5" fmla="*/ 0 w 14337009"/>
              <a:gd name="connsiteY5" fmla="*/ 5539185 h 13716034"/>
              <a:gd name="connsiteX6" fmla="*/ 0 w 14337009"/>
              <a:gd name="connsiteY6" fmla="*/ 34 h 13716034"/>
              <a:gd name="connsiteX0" fmla="*/ 0 w 14337009"/>
              <a:gd name="connsiteY0" fmla="*/ 34 h 13716034"/>
              <a:gd name="connsiteX1" fmla="*/ 13977795 w 14337009"/>
              <a:gd name="connsiteY1" fmla="*/ 5471566 h 13716034"/>
              <a:gd name="connsiteX2" fmla="*/ 10198100 w 14337009"/>
              <a:gd name="connsiteY2" fmla="*/ 13715234 h 13716034"/>
              <a:gd name="connsiteX3" fmla="*/ 10198100 w 14337009"/>
              <a:gd name="connsiteY3" fmla="*/ 13716034 h 13716034"/>
              <a:gd name="connsiteX4" fmla="*/ 4180120 w 14337009"/>
              <a:gd name="connsiteY4" fmla="*/ 13716034 h 13716034"/>
              <a:gd name="connsiteX5" fmla="*/ 0 w 14337009"/>
              <a:gd name="connsiteY5" fmla="*/ 5539185 h 13716034"/>
              <a:gd name="connsiteX6" fmla="*/ 0 w 14337009"/>
              <a:gd name="connsiteY6" fmla="*/ 34 h 13716034"/>
              <a:gd name="connsiteX0" fmla="*/ 0 w 13151555"/>
              <a:gd name="connsiteY0" fmla="*/ 50 h 13716050"/>
              <a:gd name="connsiteX1" fmla="*/ 12696996 w 13151555"/>
              <a:gd name="connsiteY1" fmla="*/ 4609220 h 13716050"/>
              <a:gd name="connsiteX2" fmla="*/ 10198100 w 13151555"/>
              <a:gd name="connsiteY2" fmla="*/ 13715250 h 13716050"/>
              <a:gd name="connsiteX3" fmla="*/ 10198100 w 13151555"/>
              <a:gd name="connsiteY3" fmla="*/ 13716050 h 13716050"/>
              <a:gd name="connsiteX4" fmla="*/ 4180120 w 13151555"/>
              <a:gd name="connsiteY4" fmla="*/ 13716050 h 13716050"/>
              <a:gd name="connsiteX5" fmla="*/ 0 w 13151555"/>
              <a:gd name="connsiteY5" fmla="*/ 5539201 h 13716050"/>
              <a:gd name="connsiteX6" fmla="*/ 0 w 13151555"/>
              <a:gd name="connsiteY6" fmla="*/ 50 h 13716050"/>
              <a:gd name="connsiteX0" fmla="*/ 0 w 12696996"/>
              <a:gd name="connsiteY0" fmla="*/ 50 h 13716050"/>
              <a:gd name="connsiteX1" fmla="*/ 12696996 w 12696996"/>
              <a:gd name="connsiteY1" fmla="*/ 4609220 h 13716050"/>
              <a:gd name="connsiteX2" fmla="*/ 10198100 w 12696996"/>
              <a:gd name="connsiteY2" fmla="*/ 13715250 h 13716050"/>
              <a:gd name="connsiteX3" fmla="*/ 10198100 w 12696996"/>
              <a:gd name="connsiteY3" fmla="*/ 13716050 h 13716050"/>
              <a:gd name="connsiteX4" fmla="*/ 4180120 w 12696996"/>
              <a:gd name="connsiteY4" fmla="*/ 13716050 h 13716050"/>
              <a:gd name="connsiteX5" fmla="*/ 0 w 12696996"/>
              <a:gd name="connsiteY5" fmla="*/ 5539201 h 13716050"/>
              <a:gd name="connsiteX6" fmla="*/ 0 w 12696996"/>
              <a:gd name="connsiteY6" fmla="*/ 50 h 13716050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6 h 13716036"/>
              <a:gd name="connsiteX1" fmla="*/ 14404727 w 14404727"/>
              <a:gd name="connsiteY1" fmla="*/ 5397226 h 13716036"/>
              <a:gd name="connsiteX2" fmla="*/ 10198100 w 14404727"/>
              <a:gd name="connsiteY2" fmla="*/ 13715236 h 13716036"/>
              <a:gd name="connsiteX3" fmla="*/ 10198100 w 14404727"/>
              <a:gd name="connsiteY3" fmla="*/ 13716036 h 13716036"/>
              <a:gd name="connsiteX4" fmla="*/ 4180120 w 14404727"/>
              <a:gd name="connsiteY4" fmla="*/ 13716036 h 13716036"/>
              <a:gd name="connsiteX5" fmla="*/ 0 w 14404727"/>
              <a:gd name="connsiteY5" fmla="*/ 5539187 h 13716036"/>
              <a:gd name="connsiteX6" fmla="*/ 0 w 14404727"/>
              <a:gd name="connsiteY6" fmla="*/ 36 h 13716036"/>
              <a:gd name="connsiteX0" fmla="*/ 0 w 14503898"/>
              <a:gd name="connsiteY0" fmla="*/ 150 h 13716150"/>
              <a:gd name="connsiteX1" fmla="*/ 14404727 w 14503898"/>
              <a:gd name="connsiteY1" fmla="*/ 5397340 h 13716150"/>
              <a:gd name="connsiteX2" fmla="*/ 10198100 w 14503898"/>
              <a:gd name="connsiteY2" fmla="*/ 13715350 h 13716150"/>
              <a:gd name="connsiteX3" fmla="*/ 10198100 w 14503898"/>
              <a:gd name="connsiteY3" fmla="*/ 13716150 h 13716150"/>
              <a:gd name="connsiteX4" fmla="*/ 4180120 w 14503898"/>
              <a:gd name="connsiteY4" fmla="*/ 13716150 h 13716150"/>
              <a:gd name="connsiteX5" fmla="*/ 0 w 14503898"/>
              <a:gd name="connsiteY5" fmla="*/ 5539301 h 13716150"/>
              <a:gd name="connsiteX6" fmla="*/ 0 w 14503898"/>
              <a:gd name="connsiteY6" fmla="*/ 150 h 13716150"/>
              <a:gd name="connsiteX0" fmla="*/ 0 w 14503900"/>
              <a:gd name="connsiteY0" fmla="*/ 150 h 13716150"/>
              <a:gd name="connsiteX1" fmla="*/ 14404727 w 14503900"/>
              <a:gd name="connsiteY1" fmla="*/ 5397340 h 13716150"/>
              <a:gd name="connsiteX2" fmla="*/ 10198100 w 14503900"/>
              <a:gd name="connsiteY2" fmla="*/ 13715350 h 13716150"/>
              <a:gd name="connsiteX3" fmla="*/ 10198100 w 14503900"/>
              <a:gd name="connsiteY3" fmla="*/ 13716150 h 13716150"/>
              <a:gd name="connsiteX4" fmla="*/ 4180120 w 14503900"/>
              <a:gd name="connsiteY4" fmla="*/ 13716150 h 13716150"/>
              <a:gd name="connsiteX5" fmla="*/ 0 w 14503900"/>
              <a:gd name="connsiteY5" fmla="*/ 5539301 h 13716150"/>
              <a:gd name="connsiteX6" fmla="*/ 0 w 14503900"/>
              <a:gd name="connsiteY6" fmla="*/ 150 h 13716150"/>
              <a:gd name="connsiteX0" fmla="*/ 0 w 14404727"/>
              <a:gd name="connsiteY0" fmla="*/ 154 h 13716154"/>
              <a:gd name="connsiteX1" fmla="*/ 14404727 w 14404727"/>
              <a:gd name="connsiteY1" fmla="*/ 5397344 h 13716154"/>
              <a:gd name="connsiteX2" fmla="*/ 10198100 w 14404727"/>
              <a:gd name="connsiteY2" fmla="*/ 13715354 h 13716154"/>
              <a:gd name="connsiteX3" fmla="*/ 10198100 w 14404727"/>
              <a:gd name="connsiteY3" fmla="*/ 13716154 h 13716154"/>
              <a:gd name="connsiteX4" fmla="*/ 4180120 w 14404727"/>
              <a:gd name="connsiteY4" fmla="*/ 13716154 h 13716154"/>
              <a:gd name="connsiteX5" fmla="*/ 0 w 14404727"/>
              <a:gd name="connsiteY5" fmla="*/ 5539305 h 13716154"/>
              <a:gd name="connsiteX6" fmla="*/ 0 w 14404727"/>
              <a:gd name="connsiteY6" fmla="*/ 154 h 13716154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23436"/>
              <a:gd name="connsiteX1" fmla="*/ 14404727 w 14404727"/>
              <a:gd name="connsiteY1" fmla="*/ 5397190 h 13723436"/>
              <a:gd name="connsiteX2" fmla="*/ 10198100 w 14404727"/>
              <a:gd name="connsiteY2" fmla="*/ 13715200 h 13723436"/>
              <a:gd name="connsiteX3" fmla="*/ 10198100 w 14404727"/>
              <a:gd name="connsiteY3" fmla="*/ 13716000 h 13723436"/>
              <a:gd name="connsiteX4" fmla="*/ 10181523 w 14404727"/>
              <a:gd name="connsiteY4" fmla="*/ 13723436 h 13723436"/>
              <a:gd name="connsiteX5" fmla="*/ 4180120 w 14404727"/>
              <a:gd name="connsiteY5" fmla="*/ 13716000 h 13723436"/>
              <a:gd name="connsiteX6" fmla="*/ 0 w 14404727"/>
              <a:gd name="connsiteY6" fmla="*/ 5539151 h 13723436"/>
              <a:gd name="connsiteX7" fmla="*/ 0 w 14404727"/>
              <a:gd name="connsiteY7" fmla="*/ 0 h 13723436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10198100 w 14404727"/>
              <a:gd name="connsiteY3" fmla="*/ 13716000 h 13738306"/>
              <a:gd name="connsiteX4" fmla="*/ 7148828 w 14404727"/>
              <a:gd name="connsiteY4" fmla="*/ 13738306 h 13738306"/>
              <a:gd name="connsiteX5" fmla="*/ 4180120 w 14404727"/>
              <a:gd name="connsiteY5" fmla="*/ 13716000 h 13738306"/>
              <a:gd name="connsiteX6" fmla="*/ 0 w 14404727"/>
              <a:gd name="connsiteY6" fmla="*/ 5539151 h 13738306"/>
              <a:gd name="connsiteX7" fmla="*/ 0 w 14404727"/>
              <a:gd name="connsiteY7" fmla="*/ 0 h 13738306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10198100 w 14404727"/>
              <a:gd name="connsiteY3" fmla="*/ 13716000 h 13738306"/>
              <a:gd name="connsiteX4" fmla="*/ 7148828 w 14404727"/>
              <a:gd name="connsiteY4" fmla="*/ 13738306 h 13738306"/>
              <a:gd name="connsiteX5" fmla="*/ 4180120 w 14404727"/>
              <a:gd name="connsiteY5" fmla="*/ 13716000 h 13738306"/>
              <a:gd name="connsiteX6" fmla="*/ 0 w 14404727"/>
              <a:gd name="connsiteY6" fmla="*/ 5539151 h 13738306"/>
              <a:gd name="connsiteX7" fmla="*/ 0 w 14404727"/>
              <a:gd name="connsiteY7" fmla="*/ 0 h 13738306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7148828 w 14404727"/>
              <a:gd name="connsiteY3" fmla="*/ 13738306 h 13738306"/>
              <a:gd name="connsiteX4" fmla="*/ 4180120 w 14404727"/>
              <a:gd name="connsiteY4" fmla="*/ 13716000 h 13738306"/>
              <a:gd name="connsiteX5" fmla="*/ 0 w 14404727"/>
              <a:gd name="connsiteY5" fmla="*/ 5539151 h 13738306"/>
              <a:gd name="connsiteX6" fmla="*/ 0 w 14404727"/>
              <a:gd name="connsiteY6" fmla="*/ 0 h 13738306"/>
              <a:gd name="connsiteX0" fmla="*/ 0 w 14544978"/>
              <a:gd name="connsiteY0" fmla="*/ 0 h 13738306"/>
              <a:gd name="connsiteX1" fmla="*/ 14404727 w 14544978"/>
              <a:gd name="connsiteY1" fmla="*/ 5397190 h 13738306"/>
              <a:gd name="connsiteX2" fmla="*/ 7148828 w 14544978"/>
              <a:gd name="connsiteY2" fmla="*/ 13738306 h 13738306"/>
              <a:gd name="connsiteX3" fmla="*/ 4180120 w 14544978"/>
              <a:gd name="connsiteY3" fmla="*/ 13716000 h 13738306"/>
              <a:gd name="connsiteX4" fmla="*/ 0 w 14544978"/>
              <a:gd name="connsiteY4" fmla="*/ 5539151 h 13738306"/>
              <a:gd name="connsiteX5" fmla="*/ 0 w 14544978"/>
              <a:gd name="connsiteY5" fmla="*/ 0 h 13738306"/>
              <a:gd name="connsiteX0" fmla="*/ 0 w 14544978"/>
              <a:gd name="connsiteY0" fmla="*/ 0 h 13738306"/>
              <a:gd name="connsiteX1" fmla="*/ 11344548 w 14544978"/>
              <a:gd name="connsiteY1" fmla="*/ 4252334 h 13738306"/>
              <a:gd name="connsiteX2" fmla="*/ 14404727 w 14544978"/>
              <a:gd name="connsiteY2" fmla="*/ 5397190 h 13738306"/>
              <a:gd name="connsiteX3" fmla="*/ 7148828 w 14544978"/>
              <a:gd name="connsiteY3" fmla="*/ 13738306 h 13738306"/>
              <a:gd name="connsiteX4" fmla="*/ 4180120 w 14544978"/>
              <a:gd name="connsiteY4" fmla="*/ 13716000 h 13738306"/>
              <a:gd name="connsiteX5" fmla="*/ 0 w 14544978"/>
              <a:gd name="connsiteY5" fmla="*/ 5539151 h 13738306"/>
              <a:gd name="connsiteX6" fmla="*/ 0 w 14544978"/>
              <a:gd name="connsiteY6" fmla="*/ 0 h 13738306"/>
              <a:gd name="connsiteX0" fmla="*/ 0 w 11344548"/>
              <a:gd name="connsiteY0" fmla="*/ 0 h 13738306"/>
              <a:gd name="connsiteX1" fmla="*/ 11344548 w 11344548"/>
              <a:gd name="connsiteY1" fmla="*/ 4252334 h 13738306"/>
              <a:gd name="connsiteX2" fmla="*/ 7148828 w 11344548"/>
              <a:gd name="connsiteY2" fmla="*/ 13738306 h 13738306"/>
              <a:gd name="connsiteX3" fmla="*/ 4180120 w 11344548"/>
              <a:gd name="connsiteY3" fmla="*/ 13716000 h 13738306"/>
              <a:gd name="connsiteX4" fmla="*/ 0 w 11344548"/>
              <a:gd name="connsiteY4" fmla="*/ 5539151 h 13738306"/>
              <a:gd name="connsiteX5" fmla="*/ 0 w 11344548"/>
              <a:gd name="connsiteY5" fmla="*/ 0 h 13738306"/>
              <a:gd name="connsiteX0" fmla="*/ 0 w 14406686"/>
              <a:gd name="connsiteY0" fmla="*/ 0 h 13738306"/>
              <a:gd name="connsiteX1" fmla="*/ 14406686 w 14406686"/>
              <a:gd name="connsiteY1" fmla="*/ 5456666 h 13738306"/>
              <a:gd name="connsiteX2" fmla="*/ 7148828 w 14406686"/>
              <a:gd name="connsiteY2" fmla="*/ 13738306 h 13738306"/>
              <a:gd name="connsiteX3" fmla="*/ 4180120 w 14406686"/>
              <a:gd name="connsiteY3" fmla="*/ 13716000 h 13738306"/>
              <a:gd name="connsiteX4" fmla="*/ 0 w 14406686"/>
              <a:gd name="connsiteY4" fmla="*/ 5539151 h 13738306"/>
              <a:gd name="connsiteX5" fmla="*/ 0 w 14406686"/>
              <a:gd name="connsiteY5" fmla="*/ 0 h 13738306"/>
              <a:gd name="connsiteX0" fmla="*/ 0 w 14406686"/>
              <a:gd name="connsiteY0" fmla="*/ 0 h 13716000"/>
              <a:gd name="connsiteX1" fmla="*/ 14406686 w 14406686"/>
              <a:gd name="connsiteY1" fmla="*/ 5456666 h 13716000"/>
              <a:gd name="connsiteX2" fmla="*/ 10181523 w 14406686"/>
              <a:gd name="connsiteY2" fmla="*/ 13693702 h 13716000"/>
              <a:gd name="connsiteX3" fmla="*/ 4180120 w 14406686"/>
              <a:gd name="connsiteY3" fmla="*/ 13716000 h 13716000"/>
              <a:gd name="connsiteX4" fmla="*/ 0 w 14406686"/>
              <a:gd name="connsiteY4" fmla="*/ 5539151 h 13716000"/>
              <a:gd name="connsiteX5" fmla="*/ 0 w 14406686"/>
              <a:gd name="connsiteY5" fmla="*/ 0 h 13716000"/>
              <a:gd name="connsiteX0" fmla="*/ 0 w 14377243"/>
              <a:gd name="connsiteY0" fmla="*/ 0 h 13716000"/>
              <a:gd name="connsiteX1" fmla="*/ 14377243 w 14377243"/>
              <a:gd name="connsiteY1" fmla="*/ 5441798 h 13716000"/>
              <a:gd name="connsiteX2" fmla="*/ 10181523 w 14377243"/>
              <a:gd name="connsiteY2" fmla="*/ 13693702 h 13716000"/>
              <a:gd name="connsiteX3" fmla="*/ 4180120 w 14377243"/>
              <a:gd name="connsiteY3" fmla="*/ 13716000 h 13716000"/>
              <a:gd name="connsiteX4" fmla="*/ 0 w 14377243"/>
              <a:gd name="connsiteY4" fmla="*/ 5539151 h 13716000"/>
              <a:gd name="connsiteX5" fmla="*/ 0 w 14377243"/>
              <a:gd name="connsiteY5" fmla="*/ 0 h 13716000"/>
              <a:gd name="connsiteX0" fmla="*/ 14383220 w 14383220"/>
              <a:gd name="connsiteY0" fmla="*/ 0 h 13760604"/>
              <a:gd name="connsiteX1" fmla="*/ 14377243 w 14383220"/>
              <a:gd name="connsiteY1" fmla="*/ 5486402 h 13760604"/>
              <a:gd name="connsiteX2" fmla="*/ 10181523 w 14383220"/>
              <a:gd name="connsiteY2" fmla="*/ 13738306 h 13760604"/>
              <a:gd name="connsiteX3" fmla="*/ 4180120 w 14383220"/>
              <a:gd name="connsiteY3" fmla="*/ 13760604 h 13760604"/>
              <a:gd name="connsiteX4" fmla="*/ 0 w 14383220"/>
              <a:gd name="connsiteY4" fmla="*/ 5583755 h 13760604"/>
              <a:gd name="connsiteX5" fmla="*/ 14383220 w 14383220"/>
              <a:gd name="connsiteY5" fmla="*/ 0 h 13760604"/>
              <a:gd name="connsiteX0" fmla="*/ 10203101 w 10203101"/>
              <a:gd name="connsiteY0" fmla="*/ 0 h 13760604"/>
              <a:gd name="connsiteX1" fmla="*/ 10197124 w 10203101"/>
              <a:gd name="connsiteY1" fmla="*/ 5486402 h 13760604"/>
              <a:gd name="connsiteX2" fmla="*/ 6001404 w 10203101"/>
              <a:gd name="connsiteY2" fmla="*/ 13738306 h 13760604"/>
              <a:gd name="connsiteX3" fmla="*/ 1 w 10203101"/>
              <a:gd name="connsiteY3" fmla="*/ 13760604 h 13760604"/>
              <a:gd name="connsiteX4" fmla="*/ 4608810 w 10203101"/>
              <a:gd name="connsiteY4" fmla="*/ 8146 h 13760604"/>
              <a:gd name="connsiteX5" fmla="*/ 10203101 w 10203101"/>
              <a:gd name="connsiteY5" fmla="*/ 0 h 13760604"/>
              <a:gd name="connsiteX0" fmla="*/ 10203099 w 10203099"/>
              <a:gd name="connsiteY0" fmla="*/ 0 h 13760604"/>
              <a:gd name="connsiteX1" fmla="*/ 10197122 w 10203099"/>
              <a:gd name="connsiteY1" fmla="*/ 5486402 h 13760604"/>
              <a:gd name="connsiteX2" fmla="*/ 6001402 w 10203099"/>
              <a:gd name="connsiteY2" fmla="*/ 13738306 h 13760604"/>
              <a:gd name="connsiteX3" fmla="*/ -1 w 10203099"/>
              <a:gd name="connsiteY3" fmla="*/ 13760604 h 13760604"/>
              <a:gd name="connsiteX4" fmla="*/ 7612060 w 10203099"/>
              <a:gd name="connsiteY4" fmla="*/ 8146 h 13760604"/>
              <a:gd name="connsiteX5" fmla="*/ 10203099 w 10203099"/>
              <a:gd name="connsiteY5" fmla="*/ 0 h 13760604"/>
              <a:gd name="connsiteX0" fmla="*/ 10203101 w 10203101"/>
              <a:gd name="connsiteY0" fmla="*/ 0 h 13760604"/>
              <a:gd name="connsiteX1" fmla="*/ 10197124 w 10203101"/>
              <a:gd name="connsiteY1" fmla="*/ 5486402 h 13760604"/>
              <a:gd name="connsiteX2" fmla="*/ 6001404 w 10203101"/>
              <a:gd name="connsiteY2" fmla="*/ 13738306 h 13760604"/>
              <a:gd name="connsiteX3" fmla="*/ 1 w 10203101"/>
              <a:gd name="connsiteY3" fmla="*/ 13760604 h 13760604"/>
              <a:gd name="connsiteX4" fmla="*/ 7332347 w 10203101"/>
              <a:gd name="connsiteY4" fmla="*/ 23014 h 13760604"/>
              <a:gd name="connsiteX5" fmla="*/ 10203101 w 10203101"/>
              <a:gd name="connsiteY5" fmla="*/ 0 h 13760604"/>
              <a:gd name="connsiteX0" fmla="*/ 10203099 w 10203099"/>
              <a:gd name="connsiteY0" fmla="*/ 0 h 13760604"/>
              <a:gd name="connsiteX1" fmla="*/ 10197122 w 10203099"/>
              <a:gd name="connsiteY1" fmla="*/ 5486402 h 13760604"/>
              <a:gd name="connsiteX2" fmla="*/ 6001402 w 10203099"/>
              <a:gd name="connsiteY2" fmla="*/ 13738306 h 13760604"/>
              <a:gd name="connsiteX3" fmla="*/ -1 w 10203099"/>
              <a:gd name="connsiteY3" fmla="*/ 13760604 h 13760604"/>
              <a:gd name="connsiteX4" fmla="*/ 7288178 w 10203099"/>
              <a:gd name="connsiteY4" fmla="*/ 23014 h 13760604"/>
              <a:gd name="connsiteX5" fmla="*/ 10203099 w 10203099"/>
              <a:gd name="connsiteY5" fmla="*/ 0 h 13760604"/>
              <a:gd name="connsiteX0" fmla="*/ 10203101 w 10203101"/>
              <a:gd name="connsiteY0" fmla="*/ 36460 h 13797064"/>
              <a:gd name="connsiteX1" fmla="*/ 10197124 w 10203101"/>
              <a:gd name="connsiteY1" fmla="*/ 5522862 h 13797064"/>
              <a:gd name="connsiteX2" fmla="*/ 6001404 w 10203101"/>
              <a:gd name="connsiteY2" fmla="*/ 13774766 h 13797064"/>
              <a:gd name="connsiteX3" fmla="*/ 1 w 10203101"/>
              <a:gd name="connsiteY3" fmla="*/ 13797064 h 13797064"/>
              <a:gd name="connsiteX4" fmla="*/ 7155684 w 10203101"/>
              <a:gd name="connsiteY4" fmla="*/ 0 h 13797064"/>
              <a:gd name="connsiteX5" fmla="*/ 10203101 w 10203101"/>
              <a:gd name="connsiteY5" fmla="*/ 36460 h 13797064"/>
              <a:gd name="connsiteX0" fmla="*/ 10203099 w 10203099"/>
              <a:gd name="connsiteY0" fmla="*/ 6724 h 13767328"/>
              <a:gd name="connsiteX1" fmla="*/ 10197122 w 10203099"/>
              <a:gd name="connsiteY1" fmla="*/ 5493126 h 13767328"/>
              <a:gd name="connsiteX2" fmla="*/ 6001402 w 10203099"/>
              <a:gd name="connsiteY2" fmla="*/ 13745030 h 13767328"/>
              <a:gd name="connsiteX3" fmla="*/ -1 w 10203099"/>
              <a:gd name="connsiteY3" fmla="*/ 13767328 h 13767328"/>
              <a:gd name="connsiteX4" fmla="*/ 7155682 w 10203099"/>
              <a:gd name="connsiteY4" fmla="*/ 0 h 13767328"/>
              <a:gd name="connsiteX5" fmla="*/ 10203099 w 10203099"/>
              <a:gd name="connsiteY5" fmla="*/ 6724 h 13767328"/>
              <a:gd name="connsiteX0" fmla="*/ 9996996 w 9996996"/>
              <a:gd name="connsiteY0" fmla="*/ 6724 h 13767328"/>
              <a:gd name="connsiteX1" fmla="*/ 9991019 w 9996996"/>
              <a:gd name="connsiteY1" fmla="*/ 5493126 h 13767328"/>
              <a:gd name="connsiteX2" fmla="*/ 5795299 w 9996996"/>
              <a:gd name="connsiteY2" fmla="*/ 13745030 h 13767328"/>
              <a:gd name="connsiteX3" fmla="*/ 0 w 9996996"/>
              <a:gd name="connsiteY3" fmla="*/ 13767328 h 13767328"/>
              <a:gd name="connsiteX4" fmla="*/ 6949579 w 9996996"/>
              <a:gd name="connsiteY4" fmla="*/ 0 h 13767328"/>
              <a:gd name="connsiteX5" fmla="*/ 9996996 w 9996996"/>
              <a:gd name="connsiteY5" fmla="*/ 6724 h 13767328"/>
              <a:gd name="connsiteX0" fmla="*/ 9996996 w 9996996"/>
              <a:gd name="connsiteY0" fmla="*/ 6724 h 13767328"/>
              <a:gd name="connsiteX1" fmla="*/ 9991019 w 9996996"/>
              <a:gd name="connsiteY1" fmla="*/ 5493126 h 13767328"/>
              <a:gd name="connsiteX2" fmla="*/ 5795299 w 9996996"/>
              <a:gd name="connsiteY2" fmla="*/ 13745030 h 13767328"/>
              <a:gd name="connsiteX3" fmla="*/ 0 w 9996996"/>
              <a:gd name="connsiteY3" fmla="*/ 13767328 h 13767328"/>
              <a:gd name="connsiteX4" fmla="*/ 4343817 w 9996996"/>
              <a:gd name="connsiteY4" fmla="*/ 5129560 h 13767328"/>
              <a:gd name="connsiteX5" fmla="*/ 6949579 w 9996996"/>
              <a:gd name="connsiteY5" fmla="*/ 0 h 13767328"/>
              <a:gd name="connsiteX6" fmla="*/ 9996996 w 9996996"/>
              <a:gd name="connsiteY6" fmla="*/ 6724 h 13767328"/>
              <a:gd name="connsiteX0" fmla="*/ 9996996 w 10298694"/>
              <a:gd name="connsiteY0" fmla="*/ 6724 h 13767328"/>
              <a:gd name="connsiteX1" fmla="*/ 9982274 w 10298694"/>
              <a:gd name="connsiteY1" fmla="*/ 5189034 h 13767328"/>
              <a:gd name="connsiteX2" fmla="*/ 9991019 w 10298694"/>
              <a:gd name="connsiteY2" fmla="*/ 5493126 h 13767328"/>
              <a:gd name="connsiteX3" fmla="*/ 5795299 w 10298694"/>
              <a:gd name="connsiteY3" fmla="*/ 13745030 h 13767328"/>
              <a:gd name="connsiteX4" fmla="*/ 0 w 10298694"/>
              <a:gd name="connsiteY4" fmla="*/ 13767328 h 13767328"/>
              <a:gd name="connsiteX5" fmla="*/ 4343817 w 10298694"/>
              <a:gd name="connsiteY5" fmla="*/ 5129560 h 13767328"/>
              <a:gd name="connsiteX6" fmla="*/ 6949579 w 10298694"/>
              <a:gd name="connsiteY6" fmla="*/ 0 h 13767328"/>
              <a:gd name="connsiteX7" fmla="*/ 9996996 w 10298694"/>
              <a:gd name="connsiteY7" fmla="*/ 6724 h 13767328"/>
              <a:gd name="connsiteX0" fmla="*/ 9996996 w 10443889"/>
              <a:gd name="connsiteY0" fmla="*/ 6724 h 13767328"/>
              <a:gd name="connsiteX1" fmla="*/ 9982274 w 10443889"/>
              <a:gd name="connsiteY1" fmla="*/ 5189034 h 13767328"/>
              <a:gd name="connsiteX2" fmla="*/ 5795299 w 10443889"/>
              <a:gd name="connsiteY2" fmla="*/ 13745030 h 13767328"/>
              <a:gd name="connsiteX3" fmla="*/ 0 w 10443889"/>
              <a:gd name="connsiteY3" fmla="*/ 13767328 h 13767328"/>
              <a:gd name="connsiteX4" fmla="*/ 4343817 w 10443889"/>
              <a:gd name="connsiteY4" fmla="*/ 5129560 h 13767328"/>
              <a:gd name="connsiteX5" fmla="*/ 6949579 w 10443889"/>
              <a:gd name="connsiteY5" fmla="*/ 0 h 13767328"/>
              <a:gd name="connsiteX6" fmla="*/ 9996996 w 10443889"/>
              <a:gd name="connsiteY6" fmla="*/ 6724 h 13767328"/>
              <a:gd name="connsiteX0" fmla="*/ 9996996 w 10853312"/>
              <a:gd name="connsiteY0" fmla="*/ 6724 h 13767340"/>
              <a:gd name="connsiteX1" fmla="*/ 9982274 w 10853312"/>
              <a:gd name="connsiteY1" fmla="*/ 5189034 h 13767340"/>
              <a:gd name="connsiteX2" fmla="*/ 0 w 10853312"/>
              <a:gd name="connsiteY2" fmla="*/ 13767328 h 13767340"/>
              <a:gd name="connsiteX3" fmla="*/ 4343817 w 10853312"/>
              <a:gd name="connsiteY3" fmla="*/ 5129560 h 13767340"/>
              <a:gd name="connsiteX4" fmla="*/ 6949579 w 10853312"/>
              <a:gd name="connsiteY4" fmla="*/ 0 h 13767340"/>
              <a:gd name="connsiteX5" fmla="*/ 9996996 w 10853312"/>
              <a:gd name="connsiteY5" fmla="*/ 6724 h 13767340"/>
              <a:gd name="connsiteX0" fmla="*/ 5653180 w 6199021"/>
              <a:gd name="connsiteY0" fmla="*/ 6724 h 5804424"/>
              <a:gd name="connsiteX1" fmla="*/ 5638458 w 6199021"/>
              <a:gd name="connsiteY1" fmla="*/ 5189034 h 5804424"/>
              <a:gd name="connsiteX2" fmla="*/ 1 w 6199021"/>
              <a:gd name="connsiteY2" fmla="*/ 5129560 h 5804424"/>
              <a:gd name="connsiteX3" fmla="*/ 2605763 w 6199021"/>
              <a:gd name="connsiteY3" fmla="*/ 0 h 5804424"/>
              <a:gd name="connsiteX4" fmla="*/ 5653180 w 6199021"/>
              <a:gd name="connsiteY4" fmla="*/ 6724 h 5804424"/>
              <a:gd name="connsiteX0" fmla="*/ 5653178 w 6199017"/>
              <a:gd name="connsiteY0" fmla="*/ 6724 h 5804424"/>
              <a:gd name="connsiteX1" fmla="*/ 5638456 w 6199017"/>
              <a:gd name="connsiteY1" fmla="*/ 5189034 h 5804424"/>
              <a:gd name="connsiteX2" fmla="*/ -1 w 6199017"/>
              <a:gd name="connsiteY2" fmla="*/ 5129560 h 5804424"/>
              <a:gd name="connsiteX3" fmla="*/ 2605761 w 6199017"/>
              <a:gd name="connsiteY3" fmla="*/ 0 h 5804424"/>
              <a:gd name="connsiteX4" fmla="*/ 5653178 w 6199017"/>
              <a:gd name="connsiteY4" fmla="*/ 6724 h 5804424"/>
              <a:gd name="connsiteX0" fmla="*/ 5653180 w 6199021"/>
              <a:gd name="connsiteY0" fmla="*/ 6724 h 5804424"/>
              <a:gd name="connsiteX1" fmla="*/ 5638458 w 6199021"/>
              <a:gd name="connsiteY1" fmla="*/ 5189034 h 5804424"/>
              <a:gd name="connsiteX2" fmla="*/ 1 w 6199021"/>
              <a:gd name="connsiteY2" fmla="*/ 5129560 h 5804424"/>
              <a:gd name="connsiteX3" fmla="*/ 2605763 w 6199021"/>
              <a:gd name="connsiteY3" fmla="*/ 0 h 5804424"/>
              <a:gd name="connsiteX4" fmla="*/ 5653180 w 6199021"/>
              <a:gd name="connsiteY4" fmla="*/ 6724 h 5804424"/>
              <a:gd name="connsiteX0" fmla="*/ 5653178 w 6059404"/>
              <a:gd name="connsiteY0" fmla="*/ 6724 h 5804424"/>
              <a:gd name="connsiteX1" fmla="*/ 5638456 w 6059404"/>
              <a:gd name="connsiteY1" fmla="*/ 5189034 h 5804424"/>
              <a:gd name="connsiteX2" fmla="*/ -1 w 6059404"/>
              <a:gd name="connsiteY2" fmla="*/ 5129560 h 5804424"/>
              <a:gd name="connsiteX3" fmla="*/ 2605761 w 6059404"/>
              <a:gd name="connsiteY3" fmla="*/ 0 h 5804424"/>
              <a:gd name="connsiteX4" fmla="*/ 5653178 w 6059404"/>
              <a:gd name="connsiteY4" fmla="*/ 6724 h 5804424"/>
              <a:gd name="connsiteX0" fmla="*/ 5653180 w 6091612"/>
              <a:gd name="connsiteY0" fmla="*/ 6724 h 5714270"/>
              <a:gd name="connsiteX1" fmla="*/ 5741509 w 6091612"/>
              <a:gd name="connsiteY1" fmla="*/ 1457092 h 5714270"/>
              <a:gd name="connsiteX2" fmla="*/ 5638458 w 6091612"/>
              <a:gd name="connsiteY2" fmla="*/ 5189034 h 5714270"/>
              <a:gd name="connsiteX3" fmla="*/ 1 w 6091612"/>
              <a:gd name="connsiteY3" fmla="*/ 5129560 h 5714270"/>
              <a:gd name="connsiteX4" fmla="*/ 2605763 w 6091612"/>
              <a:gd name="connsiteY4" fmla="*/ 0 h 5714270"/>
              <a:gd name="connsiteX5" fmla="*/ 5653180 w 6091612"/>
              <a:gd name="connsiteY5" fmla="*/ 6724 h 5714270"/>
              <a:gd name="connsiteX0" fmla="*/ 5653178 w 6091610"/>
              <a:gd name="connsiteY0" fmla="*/ 6724 h 5714270"/>
              <a:gd name="connsiteX1" fmla="*/ 5741507 w 6091610"/>
              <a:gd name="connsiteY1" fmla="*/ 1457092 h 5714270"/>
              <a:gd name="connsiteX2" fmla="*/ 5638456 w 6091610"/>
              <a:gd name="connsiteY2" fmla="*/ 5189034 h 5714270"/>
              <a:gd name="connsiteX3" fmla="*/ -1 w 6091610"/>
              <a:gd name="connsiteY3" fmla="*/ 5129560 h 5714270"/>
              <a:gd name="connsiteX4" fmla="*/ 2605761 w 6091610"/>
              <a:gd name="connsiteY4" fmla="*/ 0 h 5714270"/>
              <a:gd name="connsiteX5" fmla="*/ 5653178 w 6091610"/>
              <a:gd name="connsiteY5" fmla="*/ 6724 h 5714270"/>
              <a:gd name="connsiteX0" fmla="*/ 5653180 w 6091612"/>
              <a:gd name="connsiteY0" fmla="*/ 6724 h 5714270"/>
              <a:gd name="connsiteX1" fmla="*/ 5741509 w 6091612"/>
              <a:gd name="connsiteY1" fmla="*/ 1457092 h 5714270"/>
              <a:gd name="connsiteX2" fmla="*/ 5638458 w 6091612"/>
              <a:gd name="connsiteY2" fmla="*/ 5189034 h 5714270"/>
              <a:gd name="connsiteX3" fmla="*/ 1 w 6091612"/>
              <a:gd name="connsiteY3" fmla="*/ 5129560 h 5714270"/>
              <a:gd name="connsiteX4" fmla="*/ 2605763 w 6091612"/>
              <a:gd name="connsiteY4" fmla="*/ 0 h 5714270"/>
              <a:gd name="connsiteX5" fmla="*/ 5653180 w 6091612"/>
              <a:gd name="connsiteY5" fmla="*/ 6724 h 5714270"/>
              <a:gd name="connsiteX0" fmla="*/ 5653178 w 6268078"/>
              <a:gd name="connsiteY0" fmla="*/ 6724 h 5143232"/>
              <a:gd name="connsiteX1" fmla="*/ 5741507 w 6268078"/>
              <a:gd name="connsiteY1" fmla="*/ 1457092 h 5143232"/>
              <a:gd name="connsiteX2" fmla="*/ -1 w 6268078"/>
              <a:gd name="connsiteY2" fmla="*/ 5129560 h 5143232"/>
              <a:gd name="connsiteX3" fmla="*/ 2605761 w 6268078"/>
              <a:gd name="connsiteY3" fmla="*/ 0 h 5143232"/>
              <a:gd name="connsiteX4" fmla="*/ 5653178 w 6268078"/>
              <a:gd name="connsiteY4" fmla="*/ 6724 h 5143232"/>
              <a:gd name="connsiteX0" fmla="*/ 5653180 w 6268080"/>
              <a:gd name="connsiteY0" fmla="*/ 6724 h 5143232"/>
              <a:gd name="connsiteX1" fmla="*/ 5741509 w 6268080"/>
              <a:gd name="connsiteY1" fmla="*/ 1457092 h 5143232"/>
              <a:gd name="connsiteX2" fmla="*/ 1 w 6268080"/>
              <a:gd name="connsiteY2" fmla="*/ 5129560 h 5143232"/>
              <a:gd name="connsiteX3" fmla="*/ 2605763 w 6268080"/>
              <a:gd name="connsiteY3" fmla="*/ 0 h 5143232"/>
              <a:gd name="connsiteX4" fmla="*/ 5653180 w 6268080"/>
              <a:gd name="connsiteY4" fmla="*/ 6724 h 5143232"/>
              <a:gd name="connsiteX0" fmla="*/ 5653178 w 6268078"/>
              <a:gd name="connsiteY0" fmla="*/ 6724 h 5143232"/>
              <a:gd name="connsiteX1" fmla="*/ 5741507 w 6268078"/>
              <a:gd name="connsiteY1" fmla="*/ 1457092 h 5143232"/>
              <a:gd name="connsiteX2" fmla="*/ -1 w 6268078"/>
              <a:gd name="connsiteY2" fmla="*/ 5129560 h 5143232"/>
              <a:gd name="connsiteX3" fmla="*/ 2605761 w 6268078"/>
              <a:gd name="connsiteY3" fmla="*/ 0 h 5143232"/>
              <a:gd name="connsiteX4" fmla="*/ 5653178 w 6268078"/>
              <a:gd name="connsiteY4" fmla="*/ 6724 h 5143232"/>
              <a:gd name="connsiteX0" fmla="*/ 5653180 w 5899483"/>
              <a:gd name="connsiteY0" fmla="*/ 6724 h 5143232"/>
              <a:gd name="connsiteX1" fmla="*/ 5741509 w 5899483"/>
              <a:gd name="connsiteY1" fmla="*/ 1457092 h 5143232"/>
              <a:gd name="connsiteX2" fmla="*/ 1 w 5899483"/>
              <a:gd name="connsiteY2" fmla="*/ 5129560 h 5143232"/>
              <a:gd name="connsiteX3" fmla="*/ 2605763 w 5899483"/>
              <a:gd name="connsiteY3" fmla="*/ 0 h 5143232"/>
              <a:gd name="connsiteX4" fmla="*/ 5653180 w 5899483"/>
              <a:gd name="connsiteY4" fmla="*/ 6724 h 5143232"/>
              <a:gd name="connsiteX0" fmla="*/ 5653178 w 5741507"/>
              <a:gd name="connsiteY0" fmla="*/ 6724 h 5143232"/>
              <a:gd name="connsiteX1" fmla="*/ 5741507 w 5741507"/>
              <a:gd name="connsiteY1" fmla="*/ 1457092 h 5143232"/>
              <a:gd name="connsiteX2" fmla="*/ -1 w 5741507"/>
              <a:gd name="connsiteY2" fmla="*/ 5129560 h 5143232"/>
              <a:gd name="connsiteX3" fmla="*/ 2605761 w 5741507"/>
              <a:gd name="connsiteY3" fmla="*/ 0 h 5143232"/>
              <a:gd name="connsiteX4" fmla="*/ 5653178 w 5741507"/>
              <a:gd name="connsiteY4" fmla="*/ 6724 h 5143232"/>
              <a:gd name="connsiteX0" fmla="*/ 5653180 w 5653180"/>
              <a:gd name="connsiteY0" fmla="*/ 6724 h 5415358"/>
              <a:gd name="connsiteX1" fmla="*/ 5535404 w 5653180"/>
              <a:gd name="connsiteY1" fmla="*/ 4876800 h 5415358"/>
              <a:gd name="connsiteX2" fmla="*/ 1 w 5653180"/>
              <a:gd name="connsiteY2" fmla="*/ 5129560 h 5415358"/>
              <a:gd name="connsiteX3" fmla="*/ 2605763 w 5653180"/>
              <a:gd name="connsiteY3" fmla="*/ 0 h 5415358"/>
              <a:gd name="connsiteX4" fmla="*/ 5653180 w 5653180"/>
              <a:gd name="connsiteY4" fmla="*/ 6724 h 5415358"/>
              <a:gd name="connsiteX0" fmla="*/ 5653178 w 5653178"/>
              <a:gd name="connsiteY0" fmla="*/ 6724 h 5298780"/>
              <a:gd name="connsiteX1" fmla="*/ 5535402 w 5653178"/>
              <a:gd name="connsiteY1" fmla="*/ 4876800 h 5298780"/>
              <a:gd name="connsiteX2" fmla="*/ -1 w 5653178"/>
              <a:gd name="connsiteY2" fmla="*/ 5129560 h 5298780"/>
              <a:gd name="connsiteX3" fmla="*/ 2605761 w 5653178"/>
              <a:gd name="connsiteY3" fmla="*/ 0 h 5298780"/>
              <a:gd name="connsiteX4" fmla="*/ 5653178 w 5653178"/>
              <a:gd name="connsiteY4" fmla="*/ 6724 h 5298780"/>
              <a:gd name="connsiteX0" fmla="*/ 5653180 w 5653180"/>
              <a:gd name="connsiteY0" fmla="*/ 6724 h 5129560"/>
              <a:gd name="connsiteX1" fmla="*/ 5535404 w 5653180"/>
              <a:gd name="connsiteY1" fmla="*/ 4876800 h 5129560"/>
              <a:gd name="connsiteX2" fmla="*/ 1 w 5653180"/>
              <a:gd name="connsiteY2" fmla="*/ 5129560 h 5129560"/>
              <a:gd name="connsiteX3" fmla="*/ 2605763 w 5653180"/>
              <a:gd name="connsiteY3" fmla="*/ 0 h 5129560"/>
              <a:gd name="connsiteX4" fmla="*/ 5653180 w 5653180"/>
              <a:gd name="connsiteY4" fmla="*/ 6724 h 5129560"/>
              <a:gd name="connsiteX0" fmla="*/ 5653178 w 5653178"/>
              <a:gd name="connsiteY0" fmla="*/ 6724 h 5352586"/>
              <a:gd name="connsiteX1" fmla="*/ 5638454 w 5653178"/>
              <a:gd name="connsiteY1" fmla="*/ 5352586 h 5352586"/>
              <a:gd name="connsiteX2" fmla="*/ -1 w 5653178"/>
              <a:gd name="connsiteY2" fmla="*/ 5129560 h 5352586"/>
              <a:gd name="connsiteX3" fmla="*/ 2605761 w 5653178"/>
              <a:gd name="connsiteY3" fmla="*/ 0 h 5352586"/>
              <a:gd name="connsiteX4" fmla="*/ 5653178 w 5653178"/>
              <a:gd name="connsiteY4" fmla="*/ 6724 h 5352586"/>
              <a:gd name="connsiteX0" fmla="*/ 5770954 w 5770954"/>
              <a:gd name="connsiteY0" fmla="*/ 6724 h 5367454"/>
              <a:gd name="connsiteX1" fmla="*/ 5756230 w 5770954"/>
              <a:gd name="connsiteY1" fmla="*/ 5352586 h 5367454"/>
              <a:gd name="connsiteX2" fmla="*/ 0 w 5770954"/>
              <a:gd name="connsiteY2" fmla="*/ 5367454 h 5367454"/>
              <a:gd name="connsiteX3" fmla="*/ 2723537 w 5770954"/>
              <a:gd name="connsiteY3" fmla="*/ 0 h 5367454"/>
              <a:gd name="connsiteX4" fmla="*/ 5770954 w 5770954"/>
              <a:gd name="connsiteY4" fmla="*/ 6724 h 5367454"/>
              <a:gd name="connsiteX0" fmla="*/ 5770954 w 5770954"/>
              <a:gd name="connsiteY0" fmla="*/ 6724 h 5382322"/>
              <a:gd name="connsiteX1" fmla="*/ 5756230 w 5770954"/>
              <a:gd name="connsiteY1" fmla="*/ 5382322 h 5382322"/>
              <a:gd name="connsiteX2" fmla="*/ 0 w 5770954"/>
              <a:gd name="connsiteY2" fmla="*/ 5367454 h 5382322"/>
              <a:gd name="connsiteX3" fmla="*/ 2723537 w 5770954"/>
              <a:gd name="connsiteY3" fmla="*/ 0 h 5382322"/>
              <a:gd name="connsiteX4" fmla="*/ 5770954 w 5770954"/>
              <a:gd name="connsiteY4" fmla="*/ 6724 h 5382322"/>
              <a:gd name="connsiteX0" fmla="*/ 5785676 w 5785676"/>
              <a:gd name="connsiteY0" fmla="*/ 6724 h 5397192"/>
              <a:gd name="connsiteX1" fmla="*/ 5770952 w 5785676"/>
              <a:gd name="connsiteY1" fmla="*/ 5382322 h 5397192"/>
              <a:gd name="connsiteX2" fmla="*/ 0 w 5785676"/>
              <a:gd name="connsiteY2" fmla="*/ 5397192 h 5397192"/>
              <a:gd name="connsiteX3" fmla="*/ 2738259 w 5785676"/>
              <a:gd name="connsiteY3" fmla="*/ 0 h 5397192"/>
              <a:gd name="connsiteX4" fmla="*/ 5785676 w 5785676"/>
              <a:gd name="connsiteY4" fmla="*/ 6724 h 5397192"/>
              <a:gd name="connsiteX0" fmla="*/ 5785676 w 5800396"/>
              <a:gd name="connsiteY0" fmla="*/ 6724 h 5412060"/>
              <a:gd name="connsiteX1" fmla="*/ 5800396 w 5800396"/>
              <a:gd name="connsiteY1" fmla="*/ 5412060 h 5412060"/>
              <a:gd name="connsiteX2" fmla="*/ 0 w 5800396"/>
              <a:gd name="connsiteY2" fmla="*/ 5397192 h 5412060"/>
              <a:gd name="connsiteX3" fmla="*/ 2738259 w 5800396"/>
              <a:gd name="connsiteY3" fmla="*/ 0 h 5412060"/>
              <a:gd name="connsiteX4" fmla="*/ 5785676 w 5800396"/>
              <a:gd name="connsiteY4" fmla="*/ 6724 h 5412060"/>
              <a:gd name="connsiteX0" fmla="*/ 5785676 w 5800396"/>
              <a:gd name="connsiteY0" fmla="*/ 6724 h 5412060"/>
              <a:gd name="connsiteX1" fmla="*/ 5800396 w 5800396"/>
              <a:gd name="connsiteY1" fmla="*/ 5412060 h 5412060"/>
              <a:gd name="connsiteX2" fmla="*/ 0 w 5800396"/>
              <a:gd name="connsiteY2" fmla="*/ 5397192 h 5412060"/>
              <a:gd name="connsiteX3" fmla="*/ 2738259 w 5800396"/>
              <a:gd name="connsiteY3" fmla="*/ 0 h 5412060"/>
              <a:gd name="connsiteX4" fmla="*/ 5785676 w 5800396"/>
              <a:gd name="connsiteY4" fmla="*/ 6724 h 5412060"/>
              <a:gd name="connsiteX0" fmla="*/ 5785676 w 5800396"/>
              <a:gd name="connsiteY0" fmla="*/ 6724 h 5397192"/>
              <a:gd name="connsiteX1" fmla="*/ 5800396 w 5800396"/>
              <a:gd name="connsiteY1" fmla="*/ 5367454 h 5397192"/>
              <a:gd name="connsiteX2" fmla="*/ 0 w 5800396"/>
              <a:gd name="connsiteY2" fmla="*/ 5397192 h 5397192"/>
              <a:gd name="connsiteX3" fmla="*/ 2738259 w 5800396"/>
              <a:gd name="connsiteY3" fmla="*/ 0 h 5397192"/>
              <a:gd name="connsiteX4" fmla="*/ 5785676 w 5800396"/>
              <a:gd name="connsiteY4" fmla="*/ 6724 h 5397192"/>
              <a:gd name="connsiteX0" fmla="*/ 5785676 w 5800396"/>
              <a:gd name="connsiteY0" fmla="*/ 6724 h 5412060"/>
              <a:gd name="connsiteX1" fmla="*/ 5800396 w 5800396"/>
              <a:gd name="connsiteY1" fmla="*/ 5412060 h 5412060"/>
              <a:gd name="connsiteX2" fmla="*/ 0 w 5800396"/>
              <a:gd name="connsiteY2" fmla="*/ 5397192 h 5412060"/>
              <a:gd name="connsiteX3" fmla="*/ 2738259 w 5800396"/>
              <a:gd name="connsiteY3" fmla="*/ 0 h 5412060"/>
              <a:gd name="connsiteX4" fmla="*/ 5785676 w 5800396"/>
              <a:gd name="connsiteY4" fmla="*/ 6724 h 5412060"/>
              <a:gd name="connsiteX0" fmla="*/ 5785676 w 5800396"/>
              <a:gd name="connsiteY0" fmla="*/ 6724 h 5397192"/>
              <a:gd name="connsiteX1" fmla="*/ 5800396 w 5800396"/>
              <a:gd name="connsiteY1" fmla="*/ 5382322 h 5397192"/>
              <a:gd name="connsiteX2" fmla="*/ 0 w 5800396"/>
              <a:gd name="connsiteY2" fmla="*/ 5397192 h 5397192"/>
              <a:gd name="connsiteX3" fmla="*/ 2738259 w 5800396"/>
              <a:gd name="connsiteY3" fmla="*/ 0 h 5397192"/>
              <a:gd name="connsiteX4" fmla="*/ 5785676 w 5800396"/>
              <a:gd name="connsiteY4" fmla="*/ 6724 h 539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0396" h="5397192">
                <a:moveTo>
                  <a:pt x="5785676" y="6724"/>
                </a:moveTo>
                <a:cubicBezTo>
                  <a:pt x="5790583" y="1808503"/>
                  <a:pt x="5795489" y="3580543"/>
                  <a:pt x="5800396" y="5382322"/>
                </a:cubicBezTo>
                <a:lnTo>
                  <a:pt x="0" y="5397192"/>
                </a:lnTo>
                <a:lnTo>
                  <a:pt x="2738259" y="0"/>
                </a:lnTo>
                <a:lnTo>
                  <a:pt x="5785676" y="6724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56118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-Text+Photo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24802682-329E-2345-BC99-5203CE086D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79198" y="2216239"/>
            <a:ext cx="5550801" cy="205993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867F7130-9859-464D-B660-15B0C1F68E5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79197" y="4379196"/>
            <a:ext cx="2723889" cy="16275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EFF5377D-35A1-4644-85A5-D95F24C3C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973" y="1262944"/>
            <a:ext cx="10123488" cy="603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4BA4DCD-6C0C-FC40-9640-9129441F4B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839" y="2216239"/>
            <a:ext cx="5236336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400" b="0" i="0" spc="-50" baseline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enter your own text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1239C05-48FA-5C43-86CD-13BE20842FD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06110" y="4379196"/>
            <a:ext cx="2723889" cy="16275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186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-Photo+Sta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9CDCA87-AF1C-7440-AE7D-C581106863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0744" y="4095347"/>
            <a:ext cx="2287002" cy="3753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 b="1">
                <a:solidFill>
                  <a:srgbClr val="990000"/>
                </a:solidFill>
                <a:latin typeface="+mj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044AAD8E-B221-1C4A-BA6D-879FC5B07E4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19952" y="2521039"/>
            <a:ext cx="2287001" cy="146268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8F2FE48-6549-C34A-91C4-9F26AB59AB1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8558" y="4522951"/>
            <a:ext cx="2269187" cy="3000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500" b="1">
                <a:solidFill>
                  <a:srgbClr val="444444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itle Placeholder 12">
            <a:extLst>
              <a:ext uri="{FF2B5EF4-FFF2-40B4-BE49-F238E27FC236}">
                <a16:creationId xmlns:a16="http://schemas.microsoft.com/office/drawing/2014/main" id="{CFDC4271-72D5-514D-805D-C66256FFB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973" y="1262944"/>
            <a:ext cx="10123488" cy="603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3D7F69B-4BAA-AB4F-B95C-373B1BB212E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543832" y="4099067"/>
            <a:ext cx="2287002" cy="3753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 b="1">
                <a:solidFill>
                  <a:srgbClr val="990000"/>
                </a:solidFill>
                <a:latin typeface="+mj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0600B3D-8B66-6241-B796-A24C35548F4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633040" y="2524759"/>
            <a:ext cx="2287001" cy="146268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D9B99BD-A2C6-AD41-AD28-AC02754CC91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61646" y="4526671"/>
            <a:ext cx="2269187" cy="3000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500" b="1">
                <a:solidFill>
                  <a:srgbClr val="444444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B63D7126-0609-464E-8E7C-C7FB5E8F807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74734" y="4095787"/>
            <a:ext cx="2287002" cy="3753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 b="1">
                <a:solidFill>
                  <a:srgbClr val="990000"/>
                </a:solidFill>
                <a:latin typeface="+mj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Picture Placeholder 16">
            <a:extLst>
              <a:ext uri="{FF2B5EF4-FFF2-40B4-BE49-F238E27FC236}">
                <a16:creationId xmlns:a16="http://schemas.microsoft.com/office/drawing/2014/main" id="{FE60D2A3-5495-0B44-A734-B69D16991B4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263942" y="2521479"/>
            <a:ext cx="2287001" cy="146268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11FFC74A-970C-9149-A290-62A0F27745F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2548" y="4523391"/>
            <a:ext cx="2269187" cy="3000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500" b="1">
                <a:solidFill>
                  <a:srgbClr val="444444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805A369B-A4DD-5C44-9629-72AD886EEDD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87822" y="4099507"/>
            <a:ext cx="2287002" cy="3753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 b="1">
                <a:solidFill>
                  <a:srgbClr val="990000"/>
                </a:solidFill>
                <a:latin typeface="+mj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Picture Placeholder 16">
            <a:extLst>
              <a:ext uri="{FF2B5EF4-FFF2-40B4-BE49-F238E27FC236}">
                <a16:creationId xmlns:a16="http://schemas.microsoft.com/office/drawing/2014/main" id="{AE6FABA8-5269-D749-8113-DB64CC080643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877030" y="2525199"/>
            <a:ext cx="2287001" cy="146268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7AF6F246-BEA2-F449-811F-388B2EB4D39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5636" y="4527111"/>
            <a:ext cx="2269187" cy="3000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500" b="1">
                <a:solidFill>
                  <a:srgbClr val="444444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52766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-Photo+Sta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044AAD8E-B221-1C4A-BA6D-879FC5B07E4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33400" y="2514600"/>
            <a:ext cx="2222781" cy="18054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8F2FE48-6549-C34A-91C4-9F26AB59AB1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875006" y="2514600"/>
            <a:ext cx="2269187" cy="3000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500" b="1">
                <a:solidFill>
                  <a:srgbClr val="444444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itle Placeholder 12">
            <a:extLst>
              <a:ext uri="{FF2B5EF4-FFF2-40B4-BE49-F238E27FC236}">
                <a16:creationId xmlns:a16="http://schemas.microsoft.com/office/drawing/2014/main" id="{CFDC4271-72D5-514D-805D-C66256FFB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973" y="1262944"/>
            <a:ext cx="10123488" cy="603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37808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65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3689F-298C-435E-A1CF-1D0F150B8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B4087-EE91-481E-9A95-53582C5EA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82726-BAD5-47A3-914C-3CE367774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D550-D075-4C76-A0C4-BA44BE097124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AA843-3A09-4A3E-A852-85157C7A0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1D11-5A33-4D44-89F6-90AF47F5B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A5B8-7F57-49BB-BDA4-1DD31599E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119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E43193-EE6B-D8DA-4CC9-E9B3E2191634}"/>
              </a:ext>
            </a:extLst>
          </p:cNvPr>
          <p:cNvSpPr/>
          <p:nvPr userDrawn="1"/>
        </p:nvSpPr>
        <p:spPr>
          <a:xfrm>
            <a:off x="13760" y="0"/>
            <a:ext cx="304800" cy="957096"/>
          </a:xfrm>
          <a:prstGeom prst="rect">
            <a:avLst/>
          </a:prstGeom>
          <a:solidFill>
            <a:srgbClr val="7CA29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3988C5-BB42-D5D9-4B99-AD7016E9D340}"/>
              </a:ext>
            </a:extLst>
          </p:cNvPr>
          <p:cNvSpPr/>
          <p:nvPr userDrawn="1"/>
        </p:nvSpPr>
        <p:spPr>
          <a:xfrm>
            <a:off x="13760" y="184568"/>
            <a:ext cx="12178241" cy="772529"/>
          </a:xfrm>
          <a:prstGeom prst="rect">
            <a:avLst/>
          </a:prstGeom>
          <a:solidFill>
            <a:srgbClr val="00607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01FC6E-1437-5F69-CA66-FF9E7A085ADC}"/>
              </a:ext>
            </a:extLst>
          </p:cNvPr>
          <p:cNvSpPr/>
          <p:nvPr userDrawn="1"/>
        </p:nvSpPr>
        <p:spPr>
          <a:xfrm>
            <a:off x="13760" y="957097"/>
            <a:ext cx="304800" cy="5585217"/>
          </a:xfrm>
          <a:prstGeom prst="rect">
            <a:avLst/>
          </a:prstGeom>
          <a:solidFill>
            <a:srgbClr val="60AFD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0E194A-7F45-BC67-AEBD-C3534E4D9CC1}"/>
              </a:ext>
            </a:extLst>
          </p:cNvPr>
          <p:cNvSpPr/>
          <p:nvPr userDrawn="1"/>
        </p:nvSpPr>
        <p:spPr>
          <a:xfrm>
            <a:off x="13760" y="4114799"/>
            <a:ext cx="304800" cy="2373087"/>
          </a:xfrm>
          <a:prstGeom prst="rect">
            <a:avLst/>
          </a:prstGeom>
          <a:solidFill>
            <a:srgbClr val="89CA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B9F1AF-19AA-3526-7308-3EBE1FC7E4EE}"/>
              </a:ext>
            </a:extLst>
          </p:cNvPr>
          <p:cNvSpPr/>
          <p:nvPr userDrawn="1"/>
        </p:nvSpPr>
        <p:spPr>
          <a:xfrm>
            <a:off x="13760" y="4907744"/>
            <a:ext cx="304800" cy="1936001"/>
          </a:xfrm>
          <a:prstGeom prst="rect">
            <a:avLst/>
          </a:prstGeom>
          <a:solidFill>
            <a:srgbClr val="C4E6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F7D6C8-1BAE-51A6-1F4A-E9C06B458234}"/>
              </a:ext>
            </a:extLst>
          </p:cNvPr>
          <p:cNvSpPr/>
          <p:nvPr userDrawn="1"/>
        </p:nvSpPr>
        <p:spPr>
          <a:xfrm>
            <a:off x="13760" y="6687690"/>
            <a:ext cx="304800" cy="170311"/>
          </a:xfrm>
          <a:prstGeom prst="rect">
            <a:avLst/>
          </a:prstGeom>
          <a:solidFill>
            <a:srgbClr val="F3F2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619597" y="203141"/>
            <a:ext cx="11272601" cy="735383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3733">
                <a:solidFill>
                  <a:srgbClr val="F3F2ED"/>
                </a:solidFill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B2A0601E-B541-59EC-087F-5EF570B1FBDE}"/>
              </a:ext>
            </a:extLst>
          </p:cNvPr>
          <p:cNvSpPr txBox="1">
            <a:spLocks/>
          </p:cNvSpPr>
          <p:nvPr userDrawn="1"/>
        </p:nvSpPr>
        <p:spPr>
          <a:xfrm>
            <a:off x="10945397" y="6566336"/>
            <a:ext cx="1246603" cy="291664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Slide </a:t>
            </a:r>
            <a:fld id="{8E8BE5FB-4D56-4F4E-86D6-698E60325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2FCF17C0-9E66-CC5B-0DE7-D3DFA19C5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184" y="1141666"/>
            <a:ext cx="11272013" cy="5345920"/>
          </a:xfrm>
        </p:spPr>
        <p:txBody>
          <a:bodyPr anchor="t"/>
          <a:lstStyle>
            <a:lvl1pPr marL="380990" indent="-38099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 marL="774681" indent="-3174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>
                  <a:lumMod val="25000"/>
                </a:schemeClr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 marL="1295368" indent="-38099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>
                  <a:lumMod val="25000"/>
                </a:schemeClr>
              </a:buClr>
              <a:buSzPct val="100000"/>
              <a:buFont typeface="Courier New" panose="02070309020205020404" pitchFamily="49" charset="0"/>
              <a:buChar char="o"/>
              <a:defRPr sz="2667">
                <a:solidFill>
                  <a:schemeClr val="bg2">
                    <a:lumMod val="2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>
                  <a:lumMod val="25000"/>
                </a:schemeClr>
              </a:buClr>
              <a:defRPr sz="2400">
                <a:solidFill>
                  <a:schemeClr val="bg2">
                    <a:lumMod val="25000"/>
                  </a:schemeClr>
                </a:solidFill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sz="2400" dirty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767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NCHHST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1"/>
          <a:stretch/>
        </p:blipFill>
        <p:spPr>
          <a:xfrm>
            <a:off x="0" y="1"/>
            <a:ext cx="12192000" cy="121061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599" y="1386071"/>
            <a:ext cx="11211969" cy="1180971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733" b="1" baseline="0">
                <a:solidFill>
                  <a:srgbClr val="00788A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2859349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00788A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946019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00788A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120203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National Center for HIV/AIDS, Viral Hepatitis, STD, and TB Prevention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1"/>
          <a:stretch/>
        </p:blipFill>
        <p:spPr>
          <a:xfrm>
            <a:off x="0" y="1"/>
            <a:ext cx="12192000" cy="121061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09600" y="120203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National Center for HIV/AIDS, Viral Hepatitis, STD, and TB Prevention</a:t>
            </a:r>
          </a:p>
        </p:txBody>
      </p:sp>
    </p:spTree>
    <p:extLst>
      <p:ext uri="{BB962C8B-B14F-4D97-AF65-F5344CB8AC3E}">
        <p14:creationId xmlns:p14="http://schemas.microsoft.com/office/powerpoint/2010/main" val="197255751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788A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NCHHSTP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03"/>
          <a:stretch/>
        </p:blipFill>
        <p:spPr>
          <a:xfrm>
            <a:off x="0" y="6687419"/>
            <a:ext cx="12192000" cy="179165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457189" indent="-457189">
              <a:buClr>
                <a:srgbClr val="006A71"/>
              </a:buClr>
              <a:buFont typeface="Wingdings" panose="05000000000000000000" pitchFamily="2" charset="2"/>
              <a:buChar char="§"/>
              <a:defRPr sz="2667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9A4E9E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C00000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03"/>
          <a:stretch/>
        </p:blipFill>
        <p:spPr>
          <a:xfrm>
            <a:off x="0" y="6687419"/>
            <a:ext cx="12192000" cy="179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" y="6023492"/>
            <a:ext cx="1187116" cy="68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2094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166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9"/>
          <a:stretch/>
        </p:blipFill>
        <p:spPr>
          <a:xfrm>
            <a:off x="0" y="6705601"/>
            <a:ext cx="12190928" cy="162732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9"/>
          <a:stretch/>
        </p:blipFill>
        <p:spPr>
          <a:xfrm>
            <a:off x="0" y="6705601"/>
            <a:ext cx="12190928" cy="16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92966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lor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467097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09601" y="5900928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980397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_PresTitle-Grey-Subtitle-2Phot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DB3FA-BB70-C148-BF8B-BD9D3A4B1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644652"/>
            <a:ext cx="8689848" cy="2101701"/>
          </a:xfrm>
        </p:spPr>
        <p:txBody>
          <a:bodyPr>
            <a:normAutofit/>
          </a:bodyPr>
          <a:lstStyle>
            <a:lvl1pPr>
              <a:defRPr sz="5000" b="1">
                <a:solidFill>
                  <a:srgbClr val="990000"/>
                </a:solidFill>
                <a:latin typeface="+mj-lt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A52DF-1194-7648-BF6C-87153BC8E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5895447"/>
            <a:ext cx="2053033" cy="566674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43C74F-D299-5D4D-91EF-CAEAC8CADB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626723"/>
            <a:ext cx="6486144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444444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770B458-D554-9440-93A1-99101680D2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2794623"/>
            <a:ext cx="8689848" cy="420688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444444"/>
                </a:solidFill>
              </a:defRPr>
            </a:lvl1pPr>
          </a:lstStyle>
          <a:p>
            <a:pPr lvl="0"/>
            <a:r>
              <a:rPr lang="en-US" dirty="0"/>
              <a:t>Optional Subtitle here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E5914CF-129C-E347-8954-3C5EB9EC9E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3977640"/>
            <a:ext cx="6486144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444444"/>
                </a:solidFill>
              </a:defRPr>
            </a:lvl1pPr>
          </a:lstStyle>
          <a:p>
            <a:pPr lvl="0"/>
            <a:r>
              <a:rPr lang="en-US" dirty="0"/>
              <a:t>Affiliation or delete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E0B5A50-8B0E-7C45-BDDE-8041F4BC0D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4337665"/>
            <a:ext cx="6486144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444444"/>
                </a:solidFill>
              </a:defRPr>
            </a:lvl1pPr>
          </a:lstStyle>
          <a:p>
            <a:pPr lvl="0"/>
            <a:r>
              <a:rPr lang="en-US" dirty="0"/>
              <a:t>Extra or delete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9C33844-B844-3F42-BB8C-0DEC63F470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4688582"/>
            <a:ext cx="6486144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444444"/>
                </a:solidFill>
              </a:defRPr>
            </a:lvl1pPr>
          </a:lstStyle>
          <a:p>
            <a:pPr lvl="0"/>
            <a:r>
              <a:rPr lang="en-US" dirty="0"/>
              <a:t>Extra or delete</a:t>
            </a:r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934779C-77ED-C340-A8E7-F9E7D66E83F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155044" y="2903504"/>
            <a:ext cx="2036956" cy="3958214"/>
          </a:xfrm>
          <a:custGeom>
            <a:avLst/>
            <a:gdLst>
              <a:gd name="connsiteX0" fmla="*/ 0 w 4082439"/>
              <a:gd name="connsiteY0" fmla="*/ 0 h 7983337"/>
              <a:gd name="connsiteX1" fmla="*/ 4082439 w 4082439"/>
              <a:gd name="connsiteY1" fmla="*/ 7983337 h 7983337"/>
              <a:gd name="connsiteX2" fmla="*/ 0 w 4082439"/>
              <a:gd name="connsiteY2" fmla="*/ 7983337 h 7983337"/>
              <a:gd name="connsiteX0" fmla="*/ 4078526 w 4082439"/>
              <a:gd name="connsiteY0" fmla="*/ 0 h 7998205"/>
              <a:gd name="connsiteX1" fmla="*/ 4082439 w 4082439"/>
              <a:gd name="connsiteY1" fmla="*/ 7998205 h 7998205"/>
              <a:gd name="connsiteX2" fmla="*/ 0 w 4082439"/>
              <a:gd name="connsiteY2" fmla="*/ 7998205 h 7998205"/>
              <a:gd name="connsiteX3" fmla="*/ 4078526 w 4082439"/>
              <a:gd name="connsiteY3" fmla="*/ 0 h 7998205"/>
              <a:gd name="connsiteX0" fmla="*/ 4078526 w 4082439"/>
              <a:gd name="connsiteY0" fmla="*/ 0 h 8005639"/>
              <a:gd name="connsiteX1" fmla="*/ 4082439 w 4082439"/>
              <a:gd name="connsiteY1" fmla="*/ 7998205 h 8005639"/>
              <a:gd name="connsiteX2" fmla="*/ 1315655 w 4082439"/>
              <a:gd name="connsiteY2" fmla="*/ 8005639 h 8005639"/>
              <a:gd name="connsiteX3" fmla="*/ 0 w 4082439"/>
              <a:gd name="connsiteY3" fmla="*/ 7998205 h 8005639"/>
              <a:gd name="connsiteX4" fmla="*/ 4078526 w 4082439"/>
              <a:gd name="connsiteY4" fmla="*/ 0 h 8005639"/>
              <a:gd name="connsiteX0" fmla="*/ 2762871 w 2766784"/>
              <a:gd name="connsiteY0" fmla="*/ 0 h 8005639"/>
              <a:gd name="connsiteX1" fmla="*/ 2766784 w 2766784"/>
              <a:gd name="connsiteY1" fmla="*/ 7998205 h 8005639"/>
              <a:gd name="connsiteX2" fmla="*/ 0 w 2766784"/>
              <a:gd name="connsiteY2" fmla="*/ 8005639 h 8005639"/>
              <a:gd name="connsiteX3" fmla="*/ 2762871 w 2766784"/>
              <a:gd name="connsiteY3" fmla="*/ 0 h 8005639"/>
              <a:gd name="connsiteX0" fmla="*/ 3016400 w 3020313"/>
              <a:gd name="connsiteY0" fmla="*/ 0 h 8005639"/>
              <a:gd name="connsiteX1" fmla="*/ 3020313 w 3020313"/>
              <a:gd name="connsiteY1" fmla="*/ 7998205 h 8005639"/>
              <a:gd name="connsiteX2" fmla="*/ 0 w 3020313"/>
              <a:gd name="connsiteY2" fmla="*/ 8005639 h 8005639"/>
              <a:gd name="connsiteX3" fmla="*/ 3016400 w 3020313"/>
              <a:gd name="connsiteY3" fmla="*/ 0 h 8005639"/>
              <a:gd name="connsiteX0" fmla="*/ 3016400 w 3020313"/>
              <a:gd name="connsiteY0" fmla="*/ 0 h 7916429"/>
              <a:gd name="connsiteX1" fmla="*/ 3020313 w 3020313"/>
              <a:gd name="connsiteY1" fmla="*/ 7908995 h 7916429"/>
              <a:gd name="connsiteX2" fmla="*/ 0 w 3020313"/>
              <a:gd name="connsiteY2" fmla="*/ 7916429 h 7916429"/>
              <a:gd name="connsiteX3" fmla="*/ 3016400 w 3020313"/>
              <a:gd name="connsiteY3" fmla="*/ 0 h 791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313" h="7916429">
                <a:moveTo>
                  <a:pt x="3016400" y="0"/>
                </a:moveTo>
                <a:cubicBezTo>
                  <a:pt x="3017704" y="2666068"/>
                  <a:pt x="3019009" y="5242927"/>
                  <a:pt x="3020313" y="7908995"/>
                </a:cubicBezTo>
                <a:lnTo>
                  <a:pt x="0" y="7916429"/>
                </a:lnTo>
                <a:lnTo>
                  <a:pt x="301640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B0802E0D-3877-8840-827E-26426FBC10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46790" y="-10797"/>
            <a:ext cx="5048229" cy="6883664"/>
          </a:xfrm>
          <a:custGeom>
            <a:avLst/>
            <a:gdLst>
              <a:gd name="connsiteX0" fmla="*/ 0 w 10198100"/>
              <a:gd name="connsiteY0" fmla="*/ 0 h 13716000"/>
              <a:gd name="connsiteX1" fmla="*/ 3186698 w 10198100"/>
              <a:gd name="connsiteY1" fmla="*/ 0 h 13716000"/>
              <a:gd name="connsiteX2" fmla="*/ 10198100 w 10198100"/>
              <a:gd name="connsiteY2" fmla="*/ 13715200 h 13716000"/>
              <a:gd name="connsiteX3" fmla="*/ 10198100 w 10198100"/>
              <a:gd name="connsiteY3" fmla="*/ 13716000 h 13716000"/>
              <a:gd name="connsiteX4" fmla="*/ 4180120 w 10198100"/>
              <a:gd name="connsiteY4" fmla="*/ 13716000 h 13716000"/>
              <a:gd name="connsiteX5" fmla="*/ 0 w 10198100"/>
              <a:gd name="connsiteY5" fmla="*/ 5539151 h 13716000"/>
              <a:gd name="connsiteX0" fmla="*/ 0 w 14404727"/>
              <a:gd name="connsiteY0" fmla="*/ 0 h 13716000"/>
              <a:gd name="connsiteX1" fmla="*/ 14404727 w 14404727"/>
              <a:gd name="connsiteY1" fmla="*/ 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3977795"/>
              <a:gd name="connsiteY0" fmla="*/ 0 h 13716000"/>
              <a:gd name="connsiteX1" fmla="*/ 13977795 w 13977795"/>
              <a:gd name="connsiteY1" fmla="*/ 5471532 h 13716000"/>
              <a:gd name="connsiteX2" fmla="*/ 10198100 w 13977795"/>
              <a:gd name="connsiteY2" fmla="*/ 13715200 h 13716000"/>
              <a:gd name="connsiteX3" fmla="*/ 10198100 w 13977795"/>
              <a:gd name="connsiteY3" fmla="*/ 13716000 h 13716000"/>
              <a:gd name="connsiteX4" fmla="*/ 4180120 w 13977795"/>
              <a:gd name="connsiteY4" fmla="*/ 13716000 h 13716000"/>
              <a:gd name="connsiteX5" fmla="*/ 0 w 13977795"/>
              <a:gd name="connsiteY5" fmla="*/ 5539151 h 13716000"/>
              <a:gd name="connsiteX6" fmla="*/ 0 w 13977795"/>
              <a:gd name="connsiteY6" fmla="*/ 0 h 13716000"/>
              <a:gd name="connsiteX0" fmla="*/ 0 w 14337009"/>
              <a:gd name="connsiteY0" fmla="*/ 30 h 13716030"/>
              <a:gd name="connsiteX1" fmla="*/ 13977795 w 14337009"/>
              <a:gd name="connsiteY1" fmla="*/ 5471562 h 13716030"/>
              <a:gd name="connsiteX2" fmla="*/ 10198100 w 14337009"/>
              <a:gd name="connsiteY2" fmla="*/ 13715230 h 13716030"/>
              <a:gd name="connsiteX3" fmla="*/ 10198100 w 14337009"/>
              <a:gd name="connsiteY3" fmla="*/ 13716030 h 13716030"/>
              <a:gd name="connsiteX4" fmla="*/ 4180120 w 14337009"/>
              <a:gd name="connsiteY4" fmla="*/ 13716030 h 13716030"/>
              <a:gd name="connsiteX5" fmla="*/ 0 w 14337009"/>
              <a:gd name="connsiteY5" fmla="*/ 5539181 h 13716030"/>
              <a:gd name="connsiteX6" fmla="*/ 0 w 14337009"/>
              <a:gd name="connsiteY6" fmla="*/ 30 h 13716030"/>
              <a:gd name="connsiteX0" fmla="*/ 0 w 14337009"/>
              <a:gd name="connsiteY0" fmla="*/ 30 h 13716030"/>
              <a:gd name="connsiteX1" fmla="*/ 13977795 w 14337009"/>
              <a:gd name="connsiteY1" fmla="*/ 5471562 h 13716030"/>
              <a:gd name="connsiteX2" fmla="*/ 10198100 w 14337009"/>
              <a:gd name="connsiteY2" fmla="*/ 13715230 h 13716030"/>
              <a:gd name="connsiteX3" fmla="*/ 10198100 w 14337009"/>
              <a:gd name="connsiteY3" fmla="*/ 13716030 h 13716030"/>
              <a:gd name="connsiteX4" fmla="*/ 4180120 w 14337009"/>
              <a:gd name="connsiteY4" fmla="*/ 13716030 h 13716030"/>
              <a:gd name="connsiteX5" fmla="*/ 0 w 14337009"/>
              <a:gd name="connsiteY5" fmla="*/ 5539181 h 13716030"/>
              <a:gd name="connsiteX6" fmla="*/ 0 w 14337009"/>
              <a:gd name="connsiteY6" fmla="*/ 30 h 13716030"/>
              <a:gd name="connsiteX0" fmla="*/ 0 w 14337009"/>
              <a:gd name="connsiteY0" fmla="*/ 34 h 13716034"/>
              <a:gd name="connsiteX1" fmla="*/ 13977795 w 14337009"/>
              <a:gd name="connsiteY1" fmla="*/ 5471566 h 13716034"/>
              <a:gd name="connsiteX2" fmla="*/ 10198100 w 14337009"/>
              <a:gd name="connsiteY2" fmla="*/ 13715234 h 13716034"/>
              <a:gd name="connsiteX3" fmla="*/ 10198100 w 14337009"/>
              <a:gd name="connsiteY3" fmla="*/ 13716034 h 13716034"/>
              <a:gd name="connsiteX4" fmla="*/ 4180120 w 14337009"/>
              <a:gd name="connsiteY4" fmla="*/ 13716034 h 13716034"/>
              <a:gd name="connsiteX5" fmla="*/ 0 w 14337009"/>
              <a:gd name="connsiteY5" fmla="*/ 5539185 h 13716034"/>
              <a:gd name="connsiteX6" fmla="*/ 0 w 14337009"/>
              <a:gd name="connsiteY6" fmla="*/ 34 h 13716034"/>
              <a:gd name="connsiteX0" fmla="*/ 0 w 14337009"/>
              <a:gd name="connsiteY0" fmla="*/ 34 h 13716034"/>
              <a:gd name="connsiteX1" fmla="*/ 13977795 w 14337009"/>
              <a:gd name="connsiteY1" fmla="*/ 5471566 h 13716034"/>
              <a:gd name="connsiteX2" fmla="*/ 10198100 w 14337009"/>
              <a:gd name="connsiteY2" fmla="*/ 13715234 h 13716034"/>
              <a:gd name="connsiteX3" fmla="*/ 10198100 w 14337009"/>
              <a:gd name="connsiteY3" fmla="*/ 13716034 h 13716034"/>
              <a:gd name="connsiteX4" fmla="*/ 4180120 w 14337009"/>
              <a:gd name="connsiteY4" fmla="*/ 13716034 h 13716034"/>
              <a:gd name="connsiteX5" fmla="*/ 0 w 14337009"/>
              <a:gd name="connsiteY5" fmla="*/ 5539185 h 13716034"/>
              <a:gd name="connsiteX6" fmla="*/ 0 w 14337009"/>
              <a:gd name="connsiteY6" fmla="*/ 34 h 13716034"/>
              <a:gd name="connsiteX0" fmla="*/ 0 w 13151555"/>
              <a:gd name="connsiteY0" fmla="*/ 50 h 13716050"/>
              <a:gd name="connsiteX1" fmla="*/ 12696996 w 13151555"/>
              <a:gd name="connsiteY1" fmla="*/ 4609220 h 13716050"/>
              <a:gd name="connsiteX2" fmla="*/ 10198100 w 13151555"/>
              <a:gd name="connsiteY2" fmla="*/ 13715250 h 13716050"/>
              <a:gd name="connsiteX3" fmla="*/ 10198100 w 13151555"/>
              <a:gd name="connsiteY3" fmla="*/ 13716050 h 13716050"/>
              <a:gd name="connsiteX4" fmla="*/ 4180120 w 13151555"/>
              <a:gd name="connsiteY4" fmla="*/ 13716050 h 13716050"/>
              <a:gd name="connsiteX5" fmla="*/ 0 w 13151555"/>
              <a:gd name="connsiteY5" fmla="*/ 5539201 h 13716050"/>
              <a:gd name="connsiteX6" fmla="*/ 0 w 13151555"/>
              <a:gd name="connsiteY6" fmla="*/ 50 h 13716050"/>
              <a:gd name="connsiteX0" fmla="*/ 0 w 12696996"/>
              <a:gd name="connsiteY0" fmla="*/ 50 h 13716050"/>
              <a:gd name="connsiteX1" fmla="*/ 12696996 w 12696996"/>
              <a:gd name="connsiteY1" fmla="*/ 4609220 h 13716050"/>
              <a:gd name="connsiteX2" fmla="*/ 10198100 w 12696996"/>
              <a:gd name="connsiteY2" fmla="*/ 13715250 h 13716050"/>
              <a:gd name="connsiteX3" fmla="*/ 10198100 w 12696996"/>
              <a:gd name="connsiteY3" fmla="*/ 13716050 h 13716050"/>
              <a:gd name="connsiteX4" fmla="*/ 4180120 w 12696996"/>
              <a:gd name="connsiteY4" fmla="*/ 13716050 h 13716050"/>
              <a:gd name="connsiteX5" fmla="*/ 0 w 12696996"/>
              <a:gd name="connsiteY5" fmla="*/ 5539201 h 13716050"/>
              <a:gd name="connsiteX6" fmla="*/ 0 w 12696996"/>
              <a:gd name="connsiteY6" fmla="*/ 50 h 13716050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6 h 13716036"/>
              <a:gd name="connsiteX1" fmla="*/ 14404727 w 14404727"/>
              <a:gd name="connsiteY1" fmla="*/ 5397226 h 13716036"/>
              <a:gd name="connsiteX2" fmla="*/ 10198100 w 14404727"/>
              <a:gd name="connsiteY2" fmla="*/ 13715236 h 13716036"/>
              <a:gd name="connsiteX3" fmla="*/ 10198100 w 14404727"/>
              <a:gd name="connsiteY3" fmla="*/ 13716036 h 13716036"/>
              <a:gd name="connsiteX4" fmla="*/ 4180120 w 14404727"/>
              <a:gd name="connsiteY4" fmla="*/ 13716036 h 13716036"/>
              <a:gd name="connsiteX5" fmla="*/ 0 w 14404727"/>
              <a:gd name="connsiteY5" fmla="*/ 5539187 h 13716036"/>
              <a:gd name="connsiteX6" fmla="*/ 0 w 14404727"/>
              <a:gd name="connsiteY6" fmla="*/ 36 h 13716036"/>
              <a:gd name="connsiteX0" fmla="*/ 0 w 14503898"/>
              <a:gd name="connsiteY0" fmla="*/ 150 h 13716150"/>
              <a:gd name="connsiteX1" fmla="*/ 14404727 w 14503898"/>
              <a:gd name="connsiteY1" fmla="*/ 5397340 h 13716150"/>
              <a:gd name="connsiteX2" fmla="*/ 10198100 w 14503898"/>
              <a:gd name="connsiteY2" fmla="*/ 13715350 h 13716150"/>
              <a:gd name="connsiteX3" fmla="*/ 10198100 w 14503898"/>
              <a:gd name="connsiteY3" fmla="*/ 13716150 h 13716150"/>
              <a:gd name="connsiteX4" fmla="*/ 4180120 w 14503898"/>
              <a:gd name="connsiteY4" fmla="*/ 13716150 h 13716150"/>
              <a:gd name="connsiteX5" fmla="*/ 0 w 14503898"/>
              <a:gd name="connsiteY5" fmla="*/ 5539301 h 13716150"/>
              <a:gd name="connsiteX6" fmla="*/ 0 w 14503898"/>
              <a:gd name="connsiteY6" fmla="*/ 150 h 13716150"/>
              <a:gd name="connsiteX0" fmla="*/ 0 w 14503900"/>
              <a:gd name="connsiteY0" fmla="*/ 150 h 13716150"/>
              <a:gd name="connsiteX1" fmla="*/ 14404727 w 14503900"/>
              <a:gd name="connsiteY1" fmla="*/ 5397340 h 13716150"/>
              <a:gd name="connsiteX2" fmla="*/ 10198100 w 14503900"/>
              <a:gd name="connsiteY2" fmla="*/ 13715350 h 13716150"/>
              <a:gd name="connsiteX3" fmla="*/ 10198100 w 14503900"/>
              <a:gd name="connsiteY3" fmla="*/ 13716150 h 13716150"/>
              <a:gd name="connsiteX4" fmla="*/ 4180120 w 14503900"/>
              <a:gd name="connsiteY4" fmla="*/ 13716150 h 13716150"/>
              <a:gd name="connsiteX5" fmla="*/ 0 w 14503900"/>
              <a:gd name="connsiteY5" fmla="*/ 5539301 h 13716150"/>
              <a:gd name="connsiteX6" fmla="*/ 0 w 14503900"/>
              <a:gd name="connsiteY6" fmla="*/ 150 h 13716150"/>
              <a:gd name="connsiteX0" fmla="*/ 0 w 14404727"/>
              <a:gd name="connsiteY0" fmla="*/ 154 h 13716154"/>
              <a:gd name="connsiteX1" fmla="*/ 14404727 w 14404727"/>
              <a:gd name="connsiteY1" fmla="*/ 5397344 h 13716154"/>
              <a:gd name="connsiteX2" fmla="*/ 10198100 w 14404727"/>
              <a:gd name="connsiteY2" fmla="*/ 13715354 h 13716154"/>
              <a:gd name="connsiteX3" fmla="*/ 10198100 w 14404727"/>
              <a:gd name="connsiteY3" fmla="*/ 13716154 h 13716154"/>
              <a:gd name="connsiteX4" fmla="*/ 4180120 w 14404727"/>
              <a:gd name="connsiteY4" fmla="*/ 13716154 h 13716154"/>
              <a:gd name="connsiteX5" fmla="*/ 0 w 14404727"/>
              <a:gd name="connsiteY5" fmla="*/ 5539305 h 13716154"/>
              <a:gd name="connsiteX6" fmla="*/ 0 w 14404727"/>
              <a:gd name="connsiteY6" fmla="*/ 154 h 13716154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23436"/>
              <a:gd name="connsiteX1" fmla="*/ 14404727 w 14404727"/>
              <a:gd name="connsiteY1" fmla="*/ 5397190 h 13723436"/>
              <a:gd name="connsiteX2" fmla="*/ 10198100 w 14404727"/>
              <a:gd name="connsiteY2" fmla="*/ 13715200 h 13723436"/>
              <a:gd name="connsiteX3" fmla="*/ 10198100 w 14404727"/>
              <a:gd name="connsiteY3" fmla="*/ 13716000 h 13723436"/>
              <a:gd name="connsiteX4" fmla="*/ 10181523 w 14404727"/>
              <a:gd name="connsiteY4" fmla="*/ 13723436 h 13723436"/>
              <a:gd name="connsiteX5" fmla="*/ 4180120 w 14404727"/>
              <a:gd name="connsiteY5" fmla="*/ 13716000 h 13723436"/>
              <a:gd name="connsiteX6" fmla="*/ 0 w 14404727"/>
              <a:gd name="connsiteY6" fmla="*/ 5539151 h 13723436"/>
              <a:gd name="connsiteX7" fmla="*/ 0 w 14404727"/>
              <a:gd name="connsiteY7" fmla="*/ 0 h 13723436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10198100 w 14404727"/>
              <a:gd name="connsiteY3" fmla="*/ 13716000 h 13738306"/>
              <a:gd name="connsiteX4" fmla="*/ 7148828 w 14404727"/>
              <a:gd name="connsiteY4" fmla="*/ 13738306 h 13738306"/>
              <a:gd name="connsiteX5" fmla="*/ 4180120 w 14404727"/>
              <a:gd name="connsiteY5" fmla="*/ 13716000 h 13738306"/>
              <a:gd name="connsiteX6" fmla="*/ 0 w 14404727"/>
              <a:gd name="connsiteY6" fmla="*/ 5539151 h 13738306"/>
              <a:gd name="connsiteX7" fmla="*/ 0 w 14404727"/>
              <a:gd name="connsiteY7" fmla="*/ 0 h 13738306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10198100 w 14404727"/>
              <a:gd name="connsiteY3" fmla="*/ 13716000 h 13738306"/>
              <a:gd name="connsiteX4" fmla="*/ 7148828 w 14404727"/>
              <a:gd name="connsiteY4" fmla="*/ 13738306 h 13738306"/>
              <a:gd name="connsiteX5" fmla="*/ 4180120 w 14404727"/>
              <a:gd name="connsiteY5" fmla="*/ 13716000 h 13738306"/>
              <a:gd name="connsiteX6" fmla="*/ 0 w 14404727"/>
              <a:gd name="connsiteY6" fmla="*/ 5539151 h 13738306"/>
              <a:gd name="connsiteX7" fmla="*/ 0 w 14404727"/>
              <a:gd name="connsiteY7" fmla="*/ 0 h 13738306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7148828 w 14404727"/>
              <a:gd name="connsiteY3" fmla="*/ 13738306 h 13738306"/>
              <a:gd name="connsiteX4" fmla="*/ 4180120 w 14404727"/>
              <a:gd name="connsiteY4" fmla="*/ 13716000 h 13738306"/>
              <a:gd name="connsiteX5" fmla="*/ 0 w 14404727"/>
              <a:gd name="connsiteY5" fmla="*/ 5539151 h 13738306"/>
              <a:gd name="connsiteX6" fmla="*/ 0 w 14404727"/>
              <a:gd name="connsiteY6" fmla="*/ 0 h 13738306"/>
              <a:gd name="connsiteX0" fmla="*/ 0 w 14544978"/>
              <a:gd name="connsiteY0" fmla="*/ 0 h 13738306"/>
              <a:gd name="connsiteX1" fmla="*/ 14404727 w 14544978"/>
              <a:gd name="connsiteY1" fmla="*/ 5397190 h 13738306"/>
              <a:gd name="connsiteX2" fmla="*/ 7148828 w 14544978"/>
              <a:gd name="connsiteY2" fmla="*/ 13738306 h 13738306"/>
              <a:gd name="connsiteX3" fmla="*/ 4180120 w 14544978"/>
              <a:gd name="connsiteY3" fmla="*/ 13716000 h 13738306"/>
              <a:gd name="connsiteX4" fmla="*/ 0 w 14544978"/>
              <a:gd name="connsiteY4" fmla="*/ 5539151 h 13738306"/>
              <a:gd name="connsiteX5" fmla="*/ 0 w 14544978"/>
              <a:gd name="connsiteY5" fmla="*/ 0 h 13738306"/>
              <a:gd name="connsiteX0" fmla="*/ 0 w 14544978"/>
              <a:gd name="connsiteY0" fmla="*/ 0 h 13738306"/>
              <a:gd name="connsiteX1" fmla="*/ 11344548 w 14544978"/>
              <a:gd name="connsiteY1" fmla="*/ 4252334 h 13738306"/>
              <a:gd name="connsiteX2" fmla="*/ 14404727 w 14544978"/>
              <a:gd name="connsiteY2" fmla="*/ 5397190 h 13738306"/>
              <a:gd name="connsiteX3" fmla="*/ 7148828 w 14544978"/>
              <a:gd name="connsiteY3" fmla="*/ 13738306 h 13738306"/>
              <a:gd name="connsiteX4" fmla="*/ 4180120 w 14544978"/>
              <a:gd name="connsiteY4" fmla="*/ 13716000 h 13738306"/>
              <a:gd name="connsiteX5" fmla="*/ 0 w 14544978"/>
              <a:gd name="connsiteY5" fmla="*/ 5539151 h 13738306"/>
              <a:gd name="connsiteX6" fmla="*/ 0 w 14544978"/>
              <a:gd name="connsiteY6" fmla="*/ 0 h 13738306"/>
              <a:gd name="connsiteX0" fmla="*/ 0 w 11344548"/>
              <a:gd name="connsiteY0" fmla="*/ 0 h 13738306"/>
              <a:gd name="connsiteX1" fmla="*/ 11344548 w 11344548"/>
              <a:gd name="connsiteY1" fmla="*/ 4252334 h 13738306"/>
              <a:gd name="connsiteX2" fmla="*/ 7148828 w 11344548"/>
              <a:gd name="connsiteY2" fmla="*/ 13738306 h 13738306"/>
              <a:gd name="connsiteX3" fmla="*/ 4180120 w 11344548"/>
              <a:gd name="connsiteY3" fmla="*/ 13716000 h 13738306"/>
              <a:gd name="connsiteX4" fmla="*/ 0 w 11344548"/>
              <a:gd name="connsiteY4" fmla="*/ 5539151 h 13738306"/>
              <a:gd name="connsiteX5" fmla="*/ 0 w 11344548"/>
              <a:gd name="connsiteY5" fmla="*/ 0 h 13738306"/>
              <a:gd name="connsiteX0" fmla="*/ 0 w 14406686"/>
              <a:gd name="connsiteY0" fmla="*/ 0 h 13738306"/>
              <a:gd name="connsiteX1" fmla="*/ 14406686 w 14406686"/>
              <a:gd name="connsiteY1" fmla="*/ 5456666 h 13738306"/>
              <a:gd name="connsiteX2" fmla="*/ 7148828 w 14406686"/>
              <a:gd name="connsiteY2" fmla="*/ 13738306 h 13738306"/>
              <a:gd name="connsiteX3" fmla="*/ 4180120 w 14406686"/>
              <a:gd name="connsiteY3" fmla="*/ 13716000 h 13738306"/>
              <a:gd name="connsiteX4" fmla="*/ 0 w 14406686"/>
              <a:gd name="connsiteY4" fmla="*/ 5539151 h 13738306"/>
              <a:gd name="connsiteX5" fmla="*/ 0 w 14406686"/>
              <a:gd name="connsiteY5" fmla="*/ 0 h 13738306"/>
              <a:gd name="connsiteX0" fmla="*/ 0 w 14406686"/>
              <a:gd name="connsiteY0" fmla="*/ 0 h 13716000"/>
              <a:gd name="connsiteX1" fmla="*/ 14406686 w 14406686"/>
              <a:gd name="connsiteY1" fmla="*/ 5456666 h 13716000"/>
              <a:gd name="connsiteX2" fmla="*/ 10181523 w 14406686"/>
              <a:gd name="connsiteY2" fmla="*/ 13693702 h 13716000"/>
              <a:gd name="connsiteX3" fmla="*/ 4180120 w 14406686"/>
              <a:gd name="connsiteY3" fmla="*/ 13716000 h 13716000"/>
              <a:gd name="connsiteX4" fmla="*/ 0 w 14406686"/>
              <a:gd name="connsiteY4" fmla="*/ 5539151 h 13716000"/>
              <a:gd name="connsiteX5" fmla="*/ 0 w 14406686"/>
              <a:gd name="connsiteY5" fmla="*/ 0 h 13716000"/>
              <a:gd name="connsiteX0" fmla="*/ 0 w 14377243"/>
              <a:gd name="connsiteY0" fmla="*/ 0 h 13716000"/>
              <a:gd name="connsiteX1" fmla="*/ 14377243 w 14377243"/>
              <a:gd name="connsiteY1" fmla="*/ 5441798 h 13716000"/>
              <a:gd name="connsiteX2" fmla="*/ 10181523 w 14377243"/>
              <a:gd name="connsiteY2" fmla="*/ 13693702 h 13716000"/>
              <a:gd name="connsiteX3" fmla="*/ 4180120 w 14377243"/>
              <a:gd name="connsiteY3" fmla="*/ 13716000 h 13716000"/>
              <a:gd name="connsiteX4" fmla="*/ 0 w 14377243"/>
              <a:gd name="connsiteY4" fmla="*/ 5539151 h 13716000"/>
              <a:gd name="connsiteX5" fmla="*/ 0 w 14377243"/>
              <a:gd name="connsiteY5" fmla="*/ 0 h 13716000"/>
              <a:gd name="connsiteX0" fmla="*/ 14383220 w 14383220"/>
              <a:gd name="connsiteY0" fmla="*/ 0 h 13760604"/>
              <a:gd name="connsiteX1" fmla="*/ 14377243 w 14383220"/>
              <a:gd name="connsiteY1" fmla="*/ 5486402 h 13760604"/>
              <a:gd name="connsiteX2" fmla="*/ 10181523 w 14383220"/>
              <a:gd name="connsiteY2" fmla="*/ 13738306 h 13760604"/>
              <a:gd name="connsiteX3" fmla="*/ 4180120 w 14383220"/>
              <a:gd name="connsiteY3" fmla="*/ 13760604 h 13760604"/>
              <a:gd name="connsiteX4" fmla="*/ 0 w 14383220"/>
              <a:gd name="connsiteY4" fmla="*/ 5583755 h 13760604"/>
              <a:gd name="connsiteX5" fmla="*/ 14383220 w 14383220"/>
              <a:gd name="connsiteY5" fmla="*/ 0 h 13760604"/>
              <a:gd name="connsiteX0" fmla="*/ 10203101 w 10203101"/>
              <a:gd name="connsiteY0" fmla="*/ 0 h 13760604"/>
              <a:gd name="connsiteX1" fmla="*/ 10197124 w 10203101"/>
              <a:gd name="connsiteY1" fmla="*/ 5486402 h 13760604"/>
              <a:gd name="connsiteX2" fmla="*/ 6001404 w 10203101"/>
              <a:gd name="connsiteY2" fmla="*/ 13738306 h 13760604"/>
              <a:gd name="connsiteX3" fmla="*/ 1 w 10203101"/>
              <a:gd name="connsiteY3" fmla="*/ 13760604 h 13760604"/>
              <a:gd name="connsiteX4" fmla="*/ 4608810 w 10203101"/>
              <a:gd name="connsiteY4" fmla="*/ 8146 h 13760604"/>
              <a:gd name="connsiteX5" fmla="*/ 10203101 w 10203101"/>
              <a:gd name="connsiteY5" fmla="*/ 0 h 13760604"/>
              <a:gd name="connsiteX0" fmla="*/ 10203099 w 10203099"/>
              <a:gd name="connsiteY0" fmla="*/ 0 h 13760604"/>
              <a:gd name="connsiteX1" fmla="*/ 10197122 w 10203099"/>
              <a:gd name="connsiteY1" fmla="*/ 5486402 h 13760604"/>
              <a:gd name="connsiteX2" fmla="*/ 6001402 w 10203099"/>
              <a:gd name="connsiteY2" fmla="*/ 13738306 h 13760604"/>
              <a:gd name="connsiteX3" fmla="*/ -1 w 10203099"/>
              <a:gd name="connsiteY3" fmla="*/ 13760604 h 13760604"/>
              <a:gd name="connsiteX4" fmla="*/ 7612060 w 10203099"/>
              <a:gd name="connsiteY4" fmla="*/ 8146 h 13760604"/>
              <a:gd name="connsiteX5" fmla="*/ 10203099 w 10203099"/>
              <a:gd name="connsiteY5" fmla="*/ 0 h 13760604"/>
              <a:gd name="connsiteX0" fmla="*/ 10203101 w 10203101"/>
              <a:gd name="connsiteY0" fmla="*/ 0 h 13760604"/>
              <a:gd name="connsiteX1" fmla="*/ 10197124 w 10203101"/>
              <a:gd name="connsiteY1" fmla="*/ 5486402 h 13760604"/>
              <a:gd name="connsiteX2" fmla="*/ 6001404 w 10203101"/>
              <a:gd name="connsiteY2" fmla="*/ 13738306 h 13760604"/>
              <a:gd name="connsiteX3" fmla="*/ 1 w 10203101"/>
              <a:gd name="connsiteY3" fmla="*/ 13760604 h 13760604"/>
              <a:gd name="connsiteX4" fmla="*/ 7332347 w 10203101"/>
              <a:gd name="connsiteY4" fmla="*/ 23014 h 13760604"/>
              <a:gd name="connsiteX5" fmla="*/ 10203101 w 10203101"/>
              <a:gd name="connsiteY5" fmla="*/ 0 h 13760604"/>
              <a:gd name="connsiteX0" fmla="*/ 10203099 w 10203099"/>
              <a:gd name="connsiteY0" fmla="*/ 0 h 13760604"/>
              <a:gd name="connsiteX1" fmla="*/ 10197122 w 10203099"/>
              <a:gd name="connsiteY1" fmla="*/ 5486402 h 13760604"/>
              <a:gd name="connsiteX2" fmla="*/ 6001402 w 10203099"/>
              <a:gd name="connsiteY2" fmla="*/ 13738306 h 13760604"/>
              <a:gd name="connsiteX3" fmla="*/ -1 w 10203099"/>
              <a:gd name="connsiteY3" fmla="*/ 13760604 h 13760604"/>
              <a:gd name="connsiteX4" fmla="*/ 7288178 w 10203099"/>
              <a:gd name="connsiteY4" fmla="*/ 23014 h 13760604"/>
              <a:gd name="connsiteX5" fmla="*/ 10203099 w 10203099"/>
              <a:gd name="connsiteY5" fmla="*/ 0 h 13760604"/>
              <a:gd name="connsiteX0" fmla="*/ 10203101 w 10203101"/>
              <a:gd name="connsiteY0" fmla="*/ 36460 h 13797064"/>
              <a:gd name="connsiteX1" fmla="*/ 10197124 w 10203101"/>
              <a:gd name="connsiteY1" fmla="*/ 5522862 h 13797064"/>
              <a:gd name="connsiteX2" fmla="*/ 6001404 w 10203101"/>
              <a:gd name="connsiteY2" fmla="*/ 13774766 h 13797064"/>
              <a:gd name="connsiteX3" fmla="*/ 1 w 10203101"/>
              <a:gd name="connsiteY3" fmla="*/ 13797064 h 13797064"/>
              <a:gd name="connsiteX4" fmla="*/ 7155684 w 10203101"/>
              <a:gd name="connsiteY4" fmla="*/ 0 h 13797064"/>
              <a:gd name="connsiteX5" fmla="*/ 10203101 w 10203101"/>
              <a:gd name="connsiteY5" fmla="*/ 36460 h 13797064"/>
              <a:gd name="connsiteX0" fmla="*/ 10203099 w 10203099"/>
              <a:gd name="connsiteY0" fmla="*/ 6724 h 13767328"/>
              <a:gd name="connsiteX1" fmla="*/ 10197122 w 10203099"/>
              <a:gd name="connsiteY1" fmla="*/ 5493126 h 13767328"/>
              <a:gd name="connsiteX2" fmla="*/ 6001402 w 10203099"/>
              <a:gd name="connsiteY2" fmla="*/ 13745030 h 13767328"/>
              <a:gd name="connsiteX3" fmla="*/ -1 w 10203099"/>
              <a:gd name="connsiteY3" fmla="*/ 13767328 h 13767328"/>
              <a:gd name="connsiteX4" fmla="*/ 7155682 w 10203099"/>
              <a:gd name="connsiteY4" fmla="*/ 0 h 13767328"/>
              <a:gd name="connsiteX5" fmla="*/ 10203099 w 10203099"/>
              <a:gd name="connsiteY5" fmla="*/ 6724 h 13767328"/>
              <a:gd name="connsiteX0" fmla="*/ 9996996 w 9996996"/>
              <a:gd name="connsiteY0" fmla="*/ 6724 h 13767328"/>
              <a:gd name="connsiteX1" fmla="*/ 9991019 w 9996996"/>
              <a:gd name="connsiteY1" fmla="*/ 5493126 h 13767328"/>
              <a:gd name="connsiteX2" fmla="*/ 5795299 w 9996996"/>
              <a:gd name="connsiteY2" fmla="*/ 13745030 h 13767328"/>
              <a:gd name="connsiteX3" fmla="*/ 0 w 9996996"/>
              <a:gd name="connsiteY3" fmla="*/ 13767328 h 13767328"/>
              <a:gd name="connsiteX4" fmla="*/ 6949579 w 9996996"/>
              <a:gd name="connsiteY4" fmla="*/ 0 h 13767328"/>
              <a:gd name="connsiteX5" fmla="*/ 9996996 w 9996996"/>
              <a:gd name="connsiteY5" fmla="*/ 6724 h 1376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6996" h="13767328">
                <a:moveTo>
                  <a:pt x="9996996" y="6724"/>
                </a:moveTo>
                <a:cubicBezTo>
                  <a:pt x="9995004" y="1835525"/>
                  <a:pt x="9993011" y="3664325"/>
                  <a:pt x="9991019" y="5493126"/>
                </a:cubicBezTo>
                <a:lnTo>
                  <a:pt x="5795299" y="13745030"/>
                </a:lnTo>
                <a:lnTo>
                  <a:pt x="0" y="13767328"/>
                </a:lnTo>
                <a:lnTo>
                  <a:pt x="6949579" y="0"/>
                </a:lnTo>
                <a:lnTo>
                  <a:pt x="9996996" y="6724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2151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7B898-9E49-418E-B2A9-BA8F92476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59667A-E41B-4C34-A476-EFCABC868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3E70C-FEDC-48BC-A0C8-2899BB5F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7336-B76A-40A4-85DB-365387B0391A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31D6A-D79E-40F6-B794-202C6C4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8CEAD-6BCD-46F1-B3FF-44E9428D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3D4E-9B99-48A2-BEAF-86766A8E8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642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41D3-9080-4700-8E3F-8F1602003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5B4AF-8B0A-4CAB-9C9D-505CC3A03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9EA42-15B3-4FA5-A42D-2F08EBB2E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7336-B76A-40A4-85DB-365387B0391A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08293-4CB0-4B7B-A14B-7E09F5ECD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12B78-2220-4776-8D94-9C9B8970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3D4E-9B99-48A2-BEAF-86766A8E8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422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9B75A-3491-4318-AA95-1F49D1EE0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AFF79-D6B4-4032-BAEB-F4B0ADBAE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4E133-7937-4E80-A3E6-FDB0719D2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7336-B76A-40A4-85DB-365387B0391A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B880B-04DB-4980-BC0F-457ADE46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84FA3-269E-4797-860D-8821935E0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3D4E-9B99-48A2-BEAF-86766A8E8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44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B7A7-ABFF-438F-98C3-571D8643C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DA17C-8CDF-432B-A36E-EA747398BC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4BD5AE-884D-4FFF-9E79-BEE58ADA4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E8A11-0A78-477A-8CA0-A9209959B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7336-B76A-40A4-85DB-365387B0391A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B7475-B0A8-4CE9-8CA3-8058C8FB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6627C-61C4-479B-8A4C-53122CDE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3D4E-9B99-48A2-BEAF-86766A8E8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913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6BF18-5E45-4375-8DC4-F25E7ACA2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4643B-87BD-4BBC-980D-7527CEA3F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4620AD-0856-4FDE-99D7-ECA139FE8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3EE857-6292-46A4-A17C-2080094DB5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7C7615-E877-4964-BC8A-CE3230B77B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8CB5B9-09B9-40D3-9416-37A0FD971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7336-B76A-40A4-85DB-365387B0391A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04122E-96B1-4286-AC26-D6E80A43E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CBD6DD-6634-420E-8EC8-1F5DED455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3D4E-9B99-48A2-BEAF-86766A8E8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887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4D8A3-1670-476A-A3CB-5507F644A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301EB-8520-4630-9F8F-8CF73D0B1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7336-B76A-40A4-85DB-365387B0391A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AC353B-2B64-4B79-B09E-6849F5A36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5B46C-BC42-4EEF-B3D7-956067640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3D4E-9B99-48A2-BEAF-86766A8E8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410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F8B280-0884-4571-84BB-FDDDC7B5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7336-B76A-40A4-85DB-365387B0391A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3F117C-A5EA-4B75-9A79-6FF8A29D3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E0F60-C2D7-4CDE-A426-184F535BF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3D4E-9B99-48A2-BEAF-86766A8E8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496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69B91-2A5E-4AAE-AEE0-F063833B7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CCF13-A9A0-42D7-960D-8FD364FA2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01162-0086-44E3-9B1C-381FD1196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E0C7A-1CC2-4E88-94DF-0263E3A0A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7336-B76A-40A4-85DB-365387B0391A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107A0-B83D-4300-A05B-B93C28BF8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6FFFC-E50F-4C36-AE87-EC6710142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3D4E-9B99-48A2-BEAF-86766A8E8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796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3B4F6-CF2D-48AA-80ED-C024782EA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7C9D0A-01B4-4F3D-A94A-D8E0D3D2A3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DA2F8-4233-48D0-A9FD-5D6A8FB0F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BF720-8B5A-43F6-8413-7CE97D72D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7336-B76A-40A4-85DB-365387B0391A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045D2-8F7F-4F8B-A40E-7BC29940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661D8-2CFD-4087-8086-FA861F23E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3D4E-9B99-48A2-BEAF-86766A8E8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62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58C64-62C5-4F77-88FA-1F1217094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F5A309-B990-4704-9F3D-92E30361E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9EE68-E053-432C-BDC8-D57A5D3F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7336-B76A-40A4-85DB-365387B0391A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7CB52-83CE-490B-90C5-E19FE5EBC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FD131-5593-4391-BC02-6685140E2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3D4E-9B99-48A2-BEAF-86766A8E8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06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_PresTitle-Red-Subtitle-2Photo"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31F4AD-F5F1-714B-860E-862D70D3C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9288" y="5914888"/>
            <a:ext cx="2023203" cy="52779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0587D48-751F-A84B-A89D-86A2094EA8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644652"/>
            <a:ext cx="8058912" cy="2101701"/>
          </a:xfrm>
        </p:spPr>
        <p:txBody>
          <a:bodyPr>
            <a:norm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872E321-AB77-6847-8DE1-B45A93C7B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626723"/>
            <a:ext cx="7793736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1D6A569E-4D64-A847-8F12-8A4DD2C97B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2794623"/>
            <a:ext cx="8058912" cy="420688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Optional Subtitle here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3D50BB-72E6-2840-AC45-F38F909AB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3977640"/>
            <a:ext cx="7793736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Affiliation or delete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E16C205-F05B-D14A-ACD3-72F6BD58E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4337665"/>
            <a:ext cx="7491984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Extra or delete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4E44A09-C1FA-784A-9BD4-0E63F5979E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4697690"/>
            <a:ext cx="7491984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Extra or delete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05D2DFA0-B52E-2248-825C-695057AEF1B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155044" y="2903504"/>
            <a:ext cx="2036956" cy="3958214"/>
          </a:xfrm>
          <a:custGeom>
            <a:avLst/>
            <a:gdLst>
              <a:gd name="connsiteX0" fmla="*/ 0 w 4082439"/>
              <a:gd name="connsiteY0" fmla="*/ 0 h 7983337"/>
              <a:gd name="connsiteX1" fmla="*/ 4082439 w 4082439"/>
              <a:gd name="connsiteY1" fmla="*/ 7983337 h 7983337"/>
              <a:gd name="connsiteX2" fmla="*/ 0 w 4082439"/>
              <a:gd name="connsiteY2" fmla="*/ 7983337 h 7983337"/>
              <a:gd name="connsiteX0" fmla="*/ 4078526 w 4082439"/>
              <a:gd name="connsiteY0" fmla="*/ 0 h 7998205"/>
              <a:gd name="connsiteX1" fmla="*/ 4082439 w 4082439"/>
              <a:gd name="connsiteY1" fmla="*/ 7998205 h 7998205"/>
              <a:gd name="connsiteX2" fmla="*/ 0 w 4082439"/>
              <a:gd name="connsiteY2" fmla="*/ 7998205 h 7998205"/>
              <a:gd name="connsiteX3" fmla="*/ 4078526 w 4082439"/>
              <a:gd name="connsiteY3" fmla="*/ 0 h 7998205"/>
              <a:gd name="connsiteX0" fmla="*/ 4078526 w 4082439"/>
              <a:gd name="connsiteY0" fmla="*/ 0 h 8005639"/>
              <a:gd name="connsiteX1" fmla="*/ 4082439 w 4082439"/>
              <a:gd name="connsiteY1" fmla="*/ 7998205 h 8005639"/>
              <a:gd name="connsiteX2" fmla="*/ 1315655 w 4082439"/>
              <a:gd name="connsiteY2" fmla="*/ 8005639 h 8005639"/>
              <a:gd name="connsiteX3" fmla="*/ 0 w 4082439"/>
              <a:gd name="connsiteY3" fmla="*/ 7998205 h 8005639"/>
              <a:gd name="connsiteX4" fmla="*/ 4078526 w 4082439"/>
              <a:gd name="connsiteY4" fmla="*/ 0 h 8005639"/>
              <a:gd name="connsiteX0" fmla="*/ 2762871 w 2766784"/>
              <a:gd name="connsiteY0" fmla="*/ 0 h 8005639"/>
              <a:gd name="connsiteX1" fmla="*/ 2766784 w 2766784"/>
              <a:gd name="connsiteY1" fmla="*/ 7998205 h 8005639"/>
              <a:gd name="connsiteX2" fmla="*/ 0 w 2766784"/>
              <a:gd name="connsiteY2" fmla="*/ 8005639 h 8005639"/>
              <a:gd name="connsiteX3" fmla="*/ 2762871 w 2766784"/>
              <a:gd name="connsiteY3" fmla="*/ 0 h 8005639"/>
              <a:gd name="connsiteX0" fmla="*/ 3016400 w 3020313"/>
              <a:gd name="connsiteY0" fmla="*/ 0 h 8005639"/>
              <a:gd name="connsiteX1" fmla="*/ 3020313 w 3020313"/>
              <a:gd name="connsiteY1" fmla="*/ 7998205 h 8005639"/>
              <a:gd name="connsiteX2" fmla="*/ 0 w 3020313"/>
              <a:gd name="connsiteY2" fmla="*/ 8005639 h 8005639"/>
              <a:gd name="connsiteX3" fmla="*/ 3016400 w 3020313"/>
              <a:gd name="connsiteY3" fmla="*/ 0 h 8005639"/>
              <a:gd name="connsiteX0" fmla="*/ 3016400 w 3020313"/>
              <a:gd name="connsiteY0" fmla="*/ 0 h 7916429"/>
              <a:gd name="connsiteX1" fmla="*/ 3020313 w 3020313"/>
              <a:gd name="connsiteY1" fmla="*/ 7908995 h 7916429"/>
              <a:gd name="connsiteX2" fmla="*/ 0 w 3020313"/>
              <a:gd name="connsiteY2" fmla="*/ 7916429 h 7916429"/>
              <a:gd name="connsiteX3" fmla="*/ 3016400 w 3020313"/>
              <a:gd name="connsiteY3" fmla="*/ 0 h 791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313" h="7916429">
                <a:moveTo>
                  <a:pt x="3016400" y="0"/>
                </a:moveTo>
                <a:cubicBezTo>
                  <a:pt x="3017704" y="2666068"/>
                  <a:pt x="3019009" y="5242927"/>
                  <a:pt x="3020313" y="7908995"/>
                </a:cubicBezTo>
                <a:lnTo>
                  <a:pt x="0" y="7916429"/>
                </a:lnTo>
                <a:lnTo>
                  <a:pt x="301640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ECFFB69F-65B5-FD40-BC63-C44B606DA4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46790" y="-10797"/>
            <a:ext cx="5048229" cy="6883664"/>
          </a:xfrm>
          <a:custGeom>
            <a:avLst/>
            <a:gdLst>
              <a:gd name="connsiteX0" fmla="*/ 0 w 10198100"/>
              <a:gd name="connsiteY0" fmla="*/ 0 h 13716000"/>
              <a:gd name="connsiteX1" fmla="*/ 3186698 w 10198100"/>
              <a:gd name="connsiteY1" fmla="*/ 0 h 13716000"/>
              <a:gd name="connsiteX2" fmla="*/ 10198100 w 10198100"/>
              <a:gd name="connsiteY2" fmla="*/ 13715200 h 13716000"/>
              <a:gd name="connsiteX3" fmla="*/ 10198100 w 10198100"/>
              <a:gd name="connsiteY3" fmla="*/ 13716000 h 13716000"/>
              <a:gd name="connsiteX4" fmla="*/ 4180120 w 10198100"/>
              <a:gd name="connsiteY4" fmla="*/ 13716000 h 13716000"/>
              <a:gd name="connsiteX5" fmla="*/ 0 w 10198100"/>
              <a:gd name="connsiteY5" fmla="*/ 5539151 h 13716000"/>
              <a:gd name="connsiteX0" fmla="*/ 0 w 14404727"/>
              <a:gd name="connsiteY0" fmla="*/ 0 h 13716000"/>
              <a:gd name="connsiteX1" fmla="*/ 14404727 w 14404727"/>
              <a:gd name="connsiteY1" fmla="*/ 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3977795"/>
              <a:gd name="connsiteY0" fmla="*/ 0 h 13716000"/>
              <a:gd name="connsiteX1" fmla="*/ 13977795 w 13977795"/>
              <a:gd name="connsiteY1" fmla="*/ 5471532 h 13716000"/>
              <a:gd name="connsiteX2" fmla="*/ 10198100 w 13977795"/>
              <a:gd name="connsiteY2" fmla="*/ 13715200 h 13716000"/>
              <a:gd name="connsiteX3" fmla="*/ 10198100 w 13977795"/>
              <a:gd name="connsiteY3" fmla="*/ 13716000 h 13716000"/>
              <a:gd name="connsiteX4" fmla="*/ 4180120 w 13977795"/>
              <a:gd name="connsiteY4" fmla="*/ 13716000 h 13716000"/>
              <a:gd name="connsiteX5" fmla="*/ 0 w 13977795"/>
              <a:gd name="connsiteY5" fmla="*/ 5539151 h 13716000"/>
              <a:gd name="connsiteX6" fmla="*/ 0 w 13977795"/>
              <a:gd name="connsiteY6" fmla="*/ 0 h 13716000"/>
              <a:gd name="connsiteX0" fmla="*/ 0 w 14337009"/>
              <a:gd name="connsiteY0" fmla="*/ 30 h 13716030"/>
              <a:gd name="connsiteX1" fmla="*/ 13977795 w 14337009"/>
              <a:gd name="connsiteY1" fmla="*/ 5471562 h 13716030"/>
              <a:gd name="connsiteX2" fmla="*/ 10198100 w 14337009"/>
              <a:gd name="connsiteY2" fmla="*/ 13715230 h 13716030"/>
              <a:gd name="connsiteX3" fmla="*/ 10198100 w 14337009"/>
              <a:gd name="connsiteY3" fmla="*/ 13716030 h 13716030"/>
              <a:gd name="connsiteX4" fmla="*/ 4180120 w 14337009"/>
              <a:gd name="connsiteY4" fmla="*/ 13716030 h 13716030"/>
              <a:gd name="connsiteX5" fmla="*/ 0 w 14337009"/>
              <a:gd name="connsiteY5" fmla="*/ 5539181 h 13716030"/>
              <a:gd name="connsiteX6" fmla="*/ 0 w 14337009"/>
              <a:gd name="connsiteY6" fmla="*/ 30 h 13716030"/>
              <a:gd name="connsiteX0" fmla="*/ 0 w 14337009"/>
              <a:gd name="connsiteY0" fmla="*/ 30 h 13716030"/>
              <a:gd name="connsiteX1" fmla="*/ 13977795 w 14337009"/>
              <a:gd name="connsiteY1" fmla="*/ 5471562 h 13716030"/>
              <a:gd name="connsiteX2" fmla="*/ 10198100 w 14337009"/>
              <a:gd name="connsiteY2" fmla="*/ 13715230 h 13716030"/>
              <a:gd name="connsiteX3" fmla="*/ 10198100 w 14337009"/>
              <a:gd name="connsiteY3" fmla="*/ 13716030 h 13716030"/>
              <a:gd name="connsiteX4" fmla="*/ 4180120 w 14337009"/>
              <a:gd name="connsiteY4" fmla="*/ 13716030 h 13716030"/>
              <a:gd name="connsiteX5" fmla="*/ 0 w 14337009"/>
              <a:gd name="connsiteY5" fmla="*/ 5539181 h 13716030"/>
              <a:gd name="connsiteX6" fmla="*/ 0 w 14337009"/>
              <a:gd name="connsiteY6" fmla="*/ 30 h 13716030"/>
              <a:gd name="connsiteX0" fmla="*/ 0 w 14337009"/>
              <a:gd name="connsiteY0" fmla="*/ 34 h 13716034"/>
              <a:gd name="connsiteX1" fmla="*/ 13977795 w 14337009"/>
              <a:gd name="connsiteY1" fmla="*/ 5471566 h 13716034"/>
              <a:gd name="connsiteX2" fmla="*/ 10198100 w 14337009"/>
              <a:gd name="connsiteY2" fmla="*/ 13715234 h 13716034"/>
              <a:gd name="connsiteX3" fmla="*/ 10198100 w 14337009"/>
              <a:gd name="connsiteY3" fmla="*/ 13716034 h 13716034"/>
              <a:gd name="connsiteX4" fmla="*/ 4180120 w 14337009"/>
              <a:gd name="connsiteY4" fmla="*/ 13716034 h 13716034"/>
              <a:gd name="connsiteX5" fmla="*/ 0 w 14337009"/>
              <a:gd name="connsiteY5" fmla="*/ 5539185 h 13716034"/>
              <a:gd name="connsiteX6" fmla="*/ 0 w 14337009"/>
              <a:gd name="connsiteY6" fmla="*/ 34 h 13716034"/>
              <a:gd name="connsiteX0" fmla="*/ 0 w 14337009"/>
              <a:gd name="connsiteY0" fmla="*/ 34 h 13716034"/>
              <a:gd name="connsiteX1" fmla="*/ 13977795 w 14337009"/>
              <a:gd name="connsiteY1" fmla="*/ 5471566 h 13716034"/>
              <a:gd name="connsiteX2" fmla="*/ 10198100 w 14337009"/>
              <a:gd name="connsiteY2" fmla="*/ 13715234 h 13716034"/>
              <a:gd name="connsiteX3" fmla="*/ 10198100 w 14337009"/>
              <a:gd name="connsiteY3" fmla="*/ 13716034 h 13716034"/>
              <a:gd name="connsiteX4" fmla="*/ 4180120 w 14337009"/>
              <a:gd name="connsiteY4" fmla="*/ 13716034 h 13716034"/>
              <a:gd name="connsiteX5" fmla="*/ 0 w 14337009"/>
              <a:gd name="connsiteY5" fmla="*/ 5539185 h 13716034"/>
              <a:gd name="connsiteX6" fmla="*/ 0 w 14337009"/>
              <a:gd name="connsiteY6" fmla="*/ 34 h 13716034"/>
              <a:gd name="connsiteX0" fmla="*/ 0 w 13151555"/>
              <a:gd name="connsiteY0" fmla="*/ 50 h 13716050"/>
              <a:gd name="connsiteX1" fmla="*/ 12696996 w 13151555"/>
              <a:gd name="connsiteY1" fmla="*/ 4609220 h 13716050"/>
              <a:gd name="connsiteX2" fmla="*/ 10198100 w 13151555"/>
              <a:gd name="connsiteY2" fmla="*/ 13715250 h 13716050"/>
              <a:gd name="connsiteX3" fmla="*/ 10198100 w 13151555"/>
              <a:gd name="connsiteY3" fmla="*/ 13716050 h 13716050"/>
              <a:gd name="connsiteX4" fmla="*/ 4180120 w 13151555"/>
              <a:gd name="connsiteY4" fmla="*/ 13716050 h 13716050"/>
              <a:gd name="connsiteX5" fmla="*/ 0 w 13151555"/>
              <a:gd name="connsiteY5" fmla="*/ 5539201 h 13716050"/>
              <a:gd name="connsiteX6" fmla="*/ 0 w 13151555"/>
              <a:gd name="connsiteY6" fmla="*/ 50 h 13716050"/>
              <a:gd name="connsiteX0" fmla="*/ 0 w 12696996"/>
              <a:gd name="connsiteY0" fmla="*/ 50 h 13716050"/>
              <a:gd name="connsiteX1" fmla="*/ 12696996 w 12696996"/>
              <a:gd name="connsiteY1" fmla="*/ 4609220 h 13716050"/>
              <a:gd name="connsiteX2" fmla="*/ 10198100 w 12696996"/>
              <a:gd name="connsiteY2" fmla="*/ 13715250 h 13716050"/>
              <a:gd name="connsiteX3" fmla="*/ 10198100 w 12696996"/>
              <a:gd name="connsiteY3" fmla="*/ 13716050 h 13716050"/>
              <a:gd name="connsiteX4" fmla="*/ 4180120 w 12696996"/>
              <a:gd name="connsiteY4" fmla="*/ 13716050 h 13716050"/>
              <a:gd name="connsiteX5" fmla="*/ 0 w 12696996"/>
              <a:gd name="connsiteY5" fmla="*/ 5539201 h 13716050"/>
              <a:gd name="connsiteX6" fmla="*/ 0 w 12696996"/>
              <a:gd name="connsiteY6" fmla="*/ 50 h 13716050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6 h 13716036"/>
              <a:gd name="connsiteX1" fmla="*/ 14404727 w 14404727"/>
              <a:gd name="connsiteY1" fmla="*/ 5397226 h 13716036"/>
              <a:gd name="connsiteX2" fmla="*/ 10198100 w 14404727"/>
              <a:gd name="connsiteY2" fmla="*/ 13715236 h 13716036"/>
              <a:gd name="connsiteX3" fmla="*/ 10198100 w 14404727"/>
              <a:gd name="connsiteY3" fmla="*/ 13716036 h 13716036"/>
              <a:gd name="connsiteX4" fmla="*/ 4180120 w 14404727"/>
              <a:gd name="connsiteY4" fmla="*/ 13716036 h 13716036"/>
              <a:gd name="connsiteX5" fmla="*/ 0 w 14404727"/>
              <a:gd name="connsiteY5" fmla="*/ 5539187 h 13716036"/>
              <a:gd name="connsiteX6" fmla="*/ 0 w 14404727"/>
              <a:gd name="connsiteY6" fmla="*/ 36 h 13716036"/>
              <a:gd name="connsiteX0" fmla="*/ 0 w 14503898"/>
              <a:gd name="connsiteY0" fmla="*/ 150 h 13716150"/>
              <a:gd name="connsiteX1" fmla="*/ 14404727 w 14503898"/>
              <a:gd name="connsiteY1" fmla="*/ 5397340 h 13716150"/>
              <a:gd name="connsiteX2" fmla="*/ 10198100 w 14503898"/>
              <a:gd name="connsiteY2" fmla="*/ 13715350 h 13716150"/>
              <a:gd name="connsiteX3" fmla="*/ 10198100 w 14503898"/>
              <a:gd name="connsiteY3" fmla="*/ 13716150 h 13716150"/>
              <a:gd name="connsiteX4" fmla="*/ 4180120 w 14503898"/>
              <a:gd name="connsiteY4" fmla="*/ 13716150 h 13716150"/>
              <a:gd name="connsiteX5" fmla="*/ 0 w 14503898"/>
              <a:gd name="connsiteY5" fmla="*/ 5539301 h 13716150"/>
              <a:gd name="connsiteX6" fmla="*/ 0 w 14503898"/>
              <a:gd name="connsiteY6" fmla="*/ 150 h 13716150"/>
              <a:gd name="connsiteX0" fmla="*/ 0 w 14503900"/>
              <a:gd name="connsiteY0" fmla="*/ 150 h 13716150"/>
              <a:gd name="connsiteX1" fmla="*/ 14404727 w 14503900"/>
              <a:gd name="connsiteY1" fmla="*/ 5397340 h 13716150"/>
              <a:gd name="connsiteX2" fmla="*/ 10198100 w 14503900"/>
              <a:gd name="connsiteY2" fmla="*/ 13715350 h 13716150"/>
              <a:gd name="connsiteX3" fmla="*/ 10198100 w 14503900"/>
              <a:gd name="connsiteY3" fmla="*/ 13716150 h 13716150"/>
              <a:gd name="connsiteX4" fmla="*/ 4180120 w 14503900"/>
              <a:gd name="connsiteY4" fmla="*/ 13716150 h 13716150"/>
              <a:gd name="connsiteX5" fmla="*/ 0 w 14503900"/>
              <a:gd name="connsiteY5" fmla="*/ 5539301 h 13716150"/>
              <a:gd name="connsiteX6" fmla="*/ 0 w 14503900"/>
              <a:gd name="connsiteY6" fmla="*/ 150 h 13716150"/>
              <a:gd name="connsiteX0" fmla="*/ 0 w 14404727"/>
              <a:gd name="connsiteY0" fmla="*/ 154 h 13716154"/>
              <a:gd name="connsiteX1" fmla="*/ 14404727 w 14404727"/>
              <a:gd name="connsiteY1" fmla="*/ 5397344 h 13716154"/>
              <a:gd name="connsiteX2" fmla="*/ 10198100 w 14404727"/>
              <a:gd name="connsiteY2" fmla="*/ 13715354 h 13716154"/>
              <a:gd name="connsiteX3" fmla="*/ 10198100 w 14404727"/>
              <a:gd name="connsiteY3" fmla="*/ 13716154 h 13716154"/>
              <a:gd name="connsiteX4" fmla="*/ 4180120 w 14404727"/>
              <a:gd name="connsiteY4" fmla="*/ 13716154 h 13716154"/>
              <a:gd name="connsiteX5" fmla="*/ 0 w 14404727"/>
              <a:gd name="connsiteY5" fmla="*/ 5539305 h 13716154"/>
              <a:gd name="connsiteX6" fmla="*/ 0 w 14404727"/>
              <a:gd name="connsiteY6" fmla="*/ 154 h 13716154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23436"/>
              <a:gd name="connsiteX1" fmla="*/ 14404727 w 14404727"/>
              <a:gd name="connsiteY1" fmla="*/ 5397190 h 13723436"/>
              <a:gd name="connsiteX2" fmla="*/ 10198100 w 14404727"/>
              <a:gd name="connsiteY2" fmla="*/ 13715200 h 13723436"/>
              <a:gd name="connsiteX3" fmla="*/ 10198100 w 14404727"/>
              <a:gd name="connsiteY3" fmla="*/ 13716000 h 13723436"/>
              <a:gd name="connsiteX4" fmla="*/ 10181523 w 14404727"/>
              <a:gd name="connsiteY4" fmla="*/ 13723436 h 13723436"/>
              <a:gd name="connsiteX5" fmla="*/ 4180120 w 14404727"/>
              <a:gd name="connsiteY5" fmla="*/ 13716000 h 13723436"/>
              <a:gd name="connsiteX6" fmla="*/ 0 w 14404727"/>
              <a:gd name="connsiteY6" fmla="*/ 5539151 h 13723436"/>
              <a:gd name="connsiteX7" fmla="*/ 0 w 14404727"/>
              <a:gd name="connsiteY7" fmla="*/ 0 h 13723436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10198100 w 14404727"/>
              <a:gd name="connsiteY3" fmla="*/ 13716000 h 13738306"/>
              <a:gd name="connsiteX4" fmla="*/ 7148828 w 14404727"/>
              <a:gd name="connsiteY4" fmla="*/ 13738306 h 13738306"/>
              <a:gd name="connsiteX5" fmla="*/ 4180120 w 14404727"/>
              <a:gd name="connsiteY5" fmla="*/ 13716000 h 13738306"/>
              <a:gd name="connsiteX6" fmla="*/ 0 w 14404727"/>
              <a:gd name="connsiteY6" fmla="*/ 5539151 h 13738306"/>
              <a:gd name="connsiteX7" fmla="*/ 0 w 14404727"/>
              <a:gd name="connsiteY7" fmla="*/ 0 h 13738306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10198100 w 14404727"/>
              <a:gd name="connsiteY3" fmla="*/ 13716000 h 13738306"/>
              <a:gd name="connsiteX4" fmla="*/ 7148828 w 14404727"/>
              <a:gd name="connsiteY4" fmla="*/ 13738306 h 13738306"/>
              <a:gd name="connsiteX5" fmla="*/ 4180120 w 14404727"/>
              <a:gd name="connsiteY5" fmla="*/ 13716000 h 13738306"/>
              <a:gd name="connsiteX6" fmla="*/ 0 w 14404727"/>
              <a:gd name="connsiteY6" fmla="*/ 5539151 h 13738306"/>
              <a:gd name="connsiteX7" fmla="*/ 0 w 14404727"/>
              <a:gd name="connsiteY7" fmla="*/ 0 h 13738306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7148828 w 14404727"/>
              <a:gd name="connsiteY3" fmla="*/ 13738306 h 13738306"/>
              <a:gd name="connsiteX4" fmla="*/ 4180120 w 14404727"/>
              <a:gd name="connsiteY4" fmla="*/ 13716000 h 13738306"/>
              <a:gd name="connsiteX5" fmla="*/ 0 w 14404727"/>
              <a:gd name="connsiteY5" fmla="*/ 5539151 h 13738306"/>
              <a:gd name="connsiteX6" fmla="*/ 0 w 14404727"/>
              <a:gd name="connsiteY6" fmla="*/ 0 h 13738306"/>
              <a:gd name="connsiteX0" fmla="*/ 0 w 14544978"/>
              <a:gd name="connsiteY0" fmla="*/ 0 h 13738306"/>
              <a:gd name="connsiteX1" fmla="*/ 14404727 w 14544978"/>
              <a:gd name="connsiteY1" fmla="*/ 5397190 h 13738306"/>
              <a:gd name="connsiteX2" fmla="*/ 7148828 w 14544978"/>
              <a:gd name="connsiteY2" fmla="*/ 13738306 h 13738306"/>
              <a:gd name="connsiteX3" fmla="*/ 4180120 w 14544978"/>
              <a:gd name="connsiteY3" fmla="*/ 13716000 h 13738306"/>
              <a:gd name="connsiteX4" fmla="*/ 0 w 14544978"/>
              <a:gd name="connsiteY4" fmla="*/ 5539151 h 13738306"/>
              <a:gd name="connsiteX5" fmla="*/ 0 w 14544978"/>
              <a:gd name="connsiteY5" fmla="*/ 0 h 13738306"/>
              <a:gd name="connsiteX0" fmla="*/ 0 w 14544978"/>
              <a:gd name="connsiteY0" fmla="*/ 0 h 13738306"/>
              <a:gd name="connsiteX1" fmla="*/ 11344548 w 14544978"/>
              <a:gd name="connsiteY1" fmla="*/ 4252334 h 13738306"/>
              <a:gd name="connsiteX2" fmla="*/ 14404727 w 14544978"/>
              <a:gd name="connsiteY2" fmla="*/ 5397190 h 13738306"/>
              <a:gd name="connsiteX3" fmla="*/ 7148828 w 14544978"/>
              <a:gd name="connsiteY3" fmla="*/ 13738306 h 13738306"/>
              <a:gd name="connsiteX4" fmla="*/ 4180120 w 14544978"/>
              <a:gd name="connsiteY4" fmla="*/ 13716000 h 13738306"/>
              <a:gd name="connsiteX5" fmla="*/ 0 w 14544978"/>
              <a:gd name="connsiteY5" fmla="*/ 5539151 h 13738306"/>
              <a:gd name="connsiteX6" fmla="*/ 0 w 14544978"/>
              <a:gd name="connsiteY6" fmla="*/ 0 h 13738306"/>
              <a:gd name="connsiteX0" fmla="*/ 0 w 11344548"/>
              <a:gd name="connsiteY0" fmla="*/ 0 h 13738306"/>
              <a:gd name="connsiteX1" fmla="*/ 11344548 w 11344548"/>
              <a:gd name="connsiteY1" fmla="*/ 4252334 h 13738306"/>
              <a:gd name="connsiteX2" fmla="*/ 7148828 w 11344548"/>
              <a:gd name="connsiteY2" fmla="*/ 13738306 h 13738306"/>
              <a:gd name="connsiteX3" fmla="*/ 4180120 w 11344548"/>
              <a:gd name="connsiteY3" fmla="*/ 13716000 h 13738306"/>
              <a:gd name="connsiteX4" fmla="*/ 0 w 11344548"/>
              <a:gd name="connsiteY4" fmla="*/ 5539151 h 13738306"/>
              <a:gd name="connsiteX5" fmla="*/ 0 w 11344548"/>
              <a:gd name="connsiteY5" fmla="*/ 0 h 13738306"/>
              <a:gd name="connsiteX0" fmla="*/ 0 w 14406686"/>
              <a:gd name="connsiteY0" fmla="*/ 0 h 13738306"/>
              <a:gd name="connsiteX1" fmla="*/ 14406686 w 14406686"/>
              <a:gd name="connsiteY1" fmla="*/ 5456666 h 13738306"/>
              <a:gd name="connsiteX2" fmla="*/ 7148828 w 14406686"/>
              <a:gd name="connsiteY2" fmla="*/ 13738306 h 13738306"/>
              <a:gd name="connsiteX3" fmla="*/ 4180120 w 14406686"/>
              <a:gd name="connsiteY3" fmla="*/ 13716000 h 13738306"/>
              <a:gd name="connsiteX4" fmla="*/ 0 w 14406686"/>
              <a:gd name="connsiteY4" fmla="*/ 5539151 h 13738306"/>
              <a:gd name="connsiteX5" fmla="*/ 0 w 14406686"/>
              <a:gd name="connsiteY5" fmla="*/ 0 h 13738306"/>
              <a:gd name="connsiteX0" fmla="*/ 0 w 14406686"/>
              <a:gd name="connsiteY0" fmla="*/ 0 h 13716000"/>
              <a:gd name="connsiteX1" fmla="*/ 14406686 w 14406686"/>
              <a:gd name="connsiteY1" fmla="*/ 5456666 h 13716000"/>
              <a:gd name="connsiteX2" fmla="*/ 10181523 w 14406686"/>
              <a:gd name="connsiteY2" fmla="*/ 13693702 h 13716000"/>
              <a:gd name="connsiteX3" fmla="*/ 4180120 w 14406686"/>
              <a:gd name="connsiteY3" fmla="*/ 13716000 h 13716000"/>
              <a:gd name="connsiteX4" fmla="*/ 0 w 14406686"/>
              <a:gd name="connsiteY4" fmla="*/ 5539151 h 13716000"/>
              <a:gd name="connsiteX5" fmla="*/ 0 w 14406686"/>
              <a:gd name="connsiteY5" fmla="*/ 0 h 13716000"/>
              <a:gd name="connsiteX0" fmla="*/ 0 w 14377243"/>
              <a:gd name="connsiteY0" fmla="*/ 0 h 13716000"/>
              <a:gd name="connsiteX1" fmla="*/ 14377243 w 14377243"/>
              <a:gd name="connsiteY1" fmla="*/ 5441798 h 13716000"/>
              <a:gd name="connsiteX2" fmla="*/ 10181523 w 14377243"/>
              <a:gd name="connsiteY2" fmla="*/ 13693702 h 13716000"/>
              <a:gd name="connsiteX3" fmla="*/ 4180120 w 14377243"/>
              <a:gd name="connsiteY3" fmla="*/ 13716000 h 13716000"/>
              <a:gd name="connsiteX4" fmla="*/ 0 w 14377243"/>
              <a:gd name="connsiteY4" fmla="*/ 5539151 h 13716000"/>
              <a:gd name="connsiteX5" fmla="*/ 0 w 14377243"/>
              <a:gd name="connsiteY5" fmla="*/ 0 h 13716000"/>
              <a:gd name="connsiteX0" fmla="*/ 14383220 w 14383220"/>
              <a:gd name="connsiteY0" fmla="*/ 0 h 13760604"/>
              <a:gd name="connsiteX1" fmla="*/ 14377243 w 14383220"/>
              <a:gd name="connsiteY1" fmla="*/ 5486402 h 13760604"/>
              <a:gd name="connsiteX2" fmla="*/ 10181523 w 14383220"/>
              <a:gd name="connsiteY2" fmla="*/ 13738306 h 13760604"/>
              <a:gd name="connsiteX3" fmla="*/ 4180120 w 14383220"/>
              <a:gd name="connsiteY3" fmla="*/ 13760604 h 13760604"/>
              <a:gd name="connsiteX4" fmla="*/ 0 w 14383220"/>
              <a:gd name="connsiteY4" fmla="*/ 5583755 h 13760604"/>
              <a:gd name="connsiteX5" fmla="*/ 14383220 w 14383220"/>
              <a:gd name="connsiteY5" fmla="*/ 0 h 13760604"/>
              <a:gd name="connsiteX0" fmla="*/ 10203101 w 10203101"/>
              <a:gd name="connsiteY0" fmla="*/ 0 h 13760604"/>
              <a:gd name="connsiteX1" fmla="*/ 10197124 w 10203101"/>
              <a:gd name="connsiteY1" fmla="*/ 5486402 h 13760604"/>
              <a:gd name="connsiteX2" fmla="*/ 6001404 w 10203101"/>
              <a:gd name="connsiteY2" fmla="*/ 13738306 h 13760604"/>
              <a:gd name="connsiteX3" fmla="*/ 1 w 10203101"/>
              <a:gd name="connsiteY3" fmla="*/ 13760604 h 13760604"/>
              <a:gd name="connsiteX4" fmla="*/ 4608810 w 10203101"/>
              <a:gd name="connsiteY4" fmla="*/ 8146 h 13760604"/>
              <a:gd name="connsiteX5" fmla="*/ 10203101 w 10203101"/>
              <a:gd name="connsiteY5" fmla="*/ 0 h 13760604"/>
              <a:gd name="connsiteX0" fmla="*/ 10203099 w 10203099"/>
              <a:gd name="connsiteY0" fmla="*/ 0 h 13760604"/>
              <a:gd name="connsiteX1" fmla="*/ 10197122 w 10203099"/>
              <a:gd name="connsiteY1" fmla="*/ 5486402 h 13760604"/>
              <a:gd name="connsiteX2" fmla="*/ 6001402 w 10203099"/>
              <a:gd name="connsiteY2" fmla="*/ 13738306 h 13760604"/>
              <a:gd name="connsiteX3" fmla="*/ -1 w 10203099"/>
              <a:gd name="connsiteY3" fmla="*/ 13760604 h 13760604"/>
              <a:gd name="connsiteX4" fmla="*/ 7612060 w 10203099"/>
              <a:gd name="connsiteY4" fmla="*/ 8146 h 13760604"/>
              <a:gd name="connsiteX5" fmla="*/ 10203099 w 10203099"/>
              <a:gd name="connsiteY5" fmla="*/ 0 h 13760604"/>
              <a:gd name="connsiteX0" fmla="*/ 10203101 w 10203101"/>
              <a:gd name="connsiteY0" fmla="*/ 0 h 13760604"/>
              <a:gd name="connsiteX1" fmla="*/ 10197124 w 10203101"/>
              <a:gd name="connsiteY1" fmla="*/ 5486402 h 13760604"/>
              <a:gd name="connsiteX2" fmla="*/ 6001404 w 10203101"/>
              <a:gd name="connsiteY2" fmla="*/ 13738306 h 13760604"/>
              <a:gd name="connsiteX3" fmla="*/ 1 w 10203101"/>
              <a:gd name="connsiteY3" fmla="*/ 13760604 h 13760604"/>
              <a:gd name="connsiteX4" fmla="*/ 7332347 w 10203101"/>
              <a:gd name="connsiteY4" fmla="*/ 23014 h 13760604"/>
              <a:gd name="connsiteX5" fmla="*/ 10203101 w 10203101"/>
              <a:gd name="connsiteY5" fmla="*/ 0 h 13760604"/>
              <a:gd name="connsiteX0" fmla="*/ 10203099 w 10203099"/>
              <a:gd name="connsiteY0" fmla="*/ 0 h 13760604"/>
              <a:gd name="connsiteX1" fmla="*/ 10197122 w 10203099"/>
              <a:gd name="connsiteY1" fmla="*/ 5486402 h 13760604"/>
              <a:gd name="connsiteX2" fmla="*/ 6001402 w 10203099"/>
              <a:gd name="connsiteY2" fmla="*/ 13738306 h 13760604"/>
              <a:gd name="connsiteX3" fmla="*/ -1 w 10203099"/>
              <a:gd name="connsiteY3" fmla="*/ 13760604 h 13760604"/>
              <a:gd name="connsiteX4" fmla="*/ 7288178 w 10203099"/>
              <a:gd name="connsiteY4" fmla="*/ 23014 h 13760604"/>
              <a:gd name="connsiteX5" fmla="*/ 10203099 w 10203099"/>
              <a:gd name="connsiteY5" fmla="*/ 0 h 13760604"/>
              <a:gd name="connsiteX0" fmla="*/ 10203101 w 10203101"/>
              <a:gd name="connsiteY0" fmla="*/ 36460 h 13797064"/>
              <a:gd name="connsiteX1" fmla="*/ 10197124 w 10203101"/>
              <a:gd name="connsiteY1" fmla="*/ 5522862 h 13797064"/>
              <a:gd name="connsiteX2" fmla="*/ 6001404 w 10203101"/>
              <a:gd name="connsiteY2" fmla="*/ 13774766 h 13797064"/>
              <a:gd name="connsiteX3" fmla="*/ 1 w 10203101"/>
              <a:gd name="connsiteY3" fmla="*/ 13797064 h 13797064"/>
              <a:gd name="connsiteX4" fmla="*/ 7155684 w 10203101"/>
              <a:gd name="connsiteY4" fmla="*/ 0 h 13797064"/>
              <a:gd name="connsiteX5" fmla="*/ 10203101 w 10203101"/>
              <a:gd name="connsiteY5" fmla="*/ 36460 h 13797064"/>
              <a:gd name="connsiteX0" fmla="*/ 10203099 w 10203099"/>
              <a:gd name="connsiteY0" fmla="*/ 6724 h 13767328"/>
              <a:gd name="connsiteX1" fmla="*/ 10197122 w 10203099"/>
              <a:gd name="connsiteY1" fmla="*/ 5493126 h 13767328"/>
              <a:gd name="connsiteX2" fmla="*/ 6001402 w 10203099"/>
              <a:gd name="connsiteY2" fmla="*/ 13745030 h 13767328"/>
              <a:gd name="connsiteX3" fmla="*/ -1 w 10203099"/>
              <a:gd name="connsiteY3" fmla="*/ 13767328 h 13767328"/>
              <a:gd name="connsiteX4" fmla="*/ 7155682 w 10203099"/>
              <a:gd name="connsiteY4" fmla="*/ 0 h 13767328"/>
              <a:gd name="connsiteX5" fmla="*/ 10203099 w 10203099"/>
              <a:gd name="connsiteY5" fmla="*/ 6724 h 13767328"/>
              <a:gd name="connsiteX0" fmla="*/ 9996996 w 9996996"/>
              <a:gd name="connsiteY0" fmla="*/ 6724 h 13767328"/>
              <a:gd name="connsiteX1" fmla="*/ 9991019 w 9996996"/>
              <a:gd name="connsiteY1" fmla="*/ 5493126 h 13767328"/>
              <a:gd name="connsiteX2" fmla="*/ 5795299 w 9996996"/>
              <a:gd name="connsiteY2" fmla="*/ 13745030 h 13767328"/>
              <a:gd name="connsiteX3" fmla="*/ 0 w 9996996"/>
              <a:gd name="connsiteY3" fmla="*/ 13767328 h 13767328"/>
              <a:gd name="connsiteX4" fmla="*/ 6949579 w 9996996"/>
              <a:gd name="connsiteY4" fmla="*/ 0 h 13767328"/>
              <a:gd name="connsiteX5" fmla="*/ 9996996 w 9996996"/>
              <a:gd name="connsiteY5" fmla="*/ 6724 h 1376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6996" h="13767328">
                <a:moveTo>
                  <a:pt x="9996996" y="6724"/>
                </a:moveTo>
                <a:cubicBezTo>
                  <a:pt x="9995004" y="1835525"/>
                  <a:pt x="9993011" y="3664325"/>
                  <a:pt x="9991019" y="5493126"/>
                </a:cubicBezTo>
                <a:lnTo>
                  <a:pt x="5795299" y="13745030"/>
                </a:lnTo>
                <a:lnTo>
                  <a:pt x="0" y="13767328"/>
                </a:lnTo>
                <a:lnTo>
                  <a:pt x="6949579" y="0"/>
                </a:lnTo>
                <a:lnTo>
                  <a:pt x="9996996" y="6724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3187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D2F593-9D54-4299-8CC1-74DA173D6F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7ED329-121E-4EAB-A3AA-3A081E421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D18E5-A244-4055-AE38-1A51E7DB1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7336-B76A-40A4-85DB-365387B0391A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2E030-E4DC-4972-A659-BCBD60F13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08954-4D04-4B3B-9D7A-730B6C9BF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3D4E-9B99-48A2-BEAF-86766A8E8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56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C9A1-4D1C-3742-BB27-EA74F2BAB7B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B9166-08E7-9441-8614-A72E2AD49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09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C9A1-4D1C-3742-BB27-EA74F2BAB7B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B9166-08E7-9441-8614-A72E2AD49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656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C9A1-4D1C-3742-BB27-EA74F2BAB7B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B9166-08E7-9441-8614-A72E2AD49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51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C9A1-4D1C-3742-BB27-EA74F2BAB7B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B9166-08E7-9441-8614-A72E2AD49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36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C9A1-4D1C-3742-BB27-EA74F2BAB7B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B9166-08E7-9441-8614-A72E2AD493C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5956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C9A1-4D1C-3742-BB27-EA74F2BAB7B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B9166-08E7-9441-8614-A72E2AD49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861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C9A1-4D1C-3742-BB27-EA74F2BAB7B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B9166-08E7-9441-8614-A72E2AD49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929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C9A1-4D1C-3742-BB27-EA74F2BAB7B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B9166-08E7-9441-8614-A72E2AD49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08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FF55C9A1-4D1C-3742-BB27-EA74F2BAB7B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B9166-08E7-9441-8614-A72E2AD49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_PresTitle-Red-Subtitle-3Photo"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31F4AD-F5F1-714B-860E-862D70D3C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9288" y="5914888"/>
            <a:ext cx="2023203" cy="52779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0587D48-751F-A84B-A89D-86A2094EA8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644652"/>
            <a:ext cx="8058912" cy="2101701"/>
          </a:xfrm>
        </p:spPr>
        <p:txBody>
          <a:bodyPr>
            <a:norm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872E321-AB77-6847-8DE1-B45A93C7B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626723"/>
            <a:ext cx="7793736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1D6A569E-4D64-A847-8F12-8A4DD2C97B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2794623"/>
            <a:ext cx="8058912" cy="420688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Optional Subtitle here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3D50BB-72E6-2840-AC45-F38F909AB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3977640"/>
            <a:ext cx="7793736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Affiliation or delete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E16C205-F05B-D14A-ACD3-72F6BD58E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4337665"/>
            <a:ext cx="7491984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Extra or delete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4E44A09-C1FA-784A-9BD4-0E63F5979E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4697690"/>
            <a:ext cx="7491984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Extra or delete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45DFACC5-57EB-DB44-ADCF-ACD35040200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169912" y="2896070"/>
            <a:ext cx="2036956" cy="3976798"/>
          </a:xfrm>
          <a:custGeom>
            <a:avLst/>
            <a:gdLst>
              <a:gd name="connsiteX0" fmla="*/ 0 w 4082439"/>
              <a:gd name="connsiteY0" fmla="*/ 0 h 7983337"/>
              <a:gd name="connsiteX1" fmla="*/ 4082439 w 4082439"/>
              <a:gd name="connsiteY1" fmla="*/ 7983337 h 7983337"/>
              <a:gd name="connsiteX2" fmla="*/ 0 w 4082439"/>
              <a:gd name="connsiteY2" fmla="*/ 7983337 h 7983337"/>
              <a:gd name="connsiteX0" fmla="*/ 4078526 w 4082439"/>
              <a:gd name="connsiteY0" fmla="*/ 0 h 7998205"/>
              <a:gd name="connsiteX1" fmla="*/ 4082439 w 4082439"/>
              <a:gd name="connsiteY1" fmla="*/ 7998205 h 7998205"/>
              <a:gd name="connsiteX2" fmla="*/ 0 w 4082439"/>
              <a:gd name="connsiteY2" fmla="*/ 7998205 h 7998205"/>
              <a:gd name="connsiteX3" fmla="*/ 4078526 w 4082439"/>
              <a:gd name="connsiteY3" fmla="*/ 0 h 7998205"/>
              <a:gd name="connsiteX0" fmla="*/ 4078526 w 4082439"/>
              <a:gd name="connsiteY0" fmla="*/ 0 h 8005639"/>
              <a:gd name="connsiteX1" fmla="*/ 4082439 w 4082439"/>
              <a:gd name="connsiteY1" fmla="*/ 7998205 h 8005639"/>
              <a:gd name="connsiteX2" fmla="*/ 1315655 w 4082439"/>
              <a:gd name="connsiteY2" fmla="*/ 8005639 h 8005639"/>
              <a:gd name="connsiteX3" fmla="*/ 0 w 4082439"/>
              <a:gd name="connsiteY3" fmla="*/ 7998205 h 8005639"/>
              <a:gd name="connsiteX4" fmla="*/ 4078526 w 4082439"/>
              <a:gd name="connsiteY4" fmla="*/ 0 h 8005639"/>
              <a:gd name="connsiteX0" fmla="*/ 2762871 w 2766784"/>
              <a:gd name="connsiteY0" fmla="*/ 0 h 8005639"/>
              <a:gd name="connsiteX1" fmla="*/ 2766784 w 2766784"/>
              <a:gd name="connsiteY1" fmla="*/ 7998205 h 8005639"/>
              <a:gd name="connsiteX2" fmla="*/ 0 w 2766784"/>
              <a:gd name="connsiteY2" fmla="*/ 8005639 h 8005639"/>
              <a:gd name="connsiteX3" fmla="*/ 2762871 w 2766784"/>
              <a:gd name="connsiteY3" fmla="*/ 0 h 8005639"/>
              <a:gd name="connsiteX0" fmla="*/ 3016400 w 3020313"/>
              <a:gd name="connsiteY0" fmla="*/ 0 h 8005639"/>
              <a:gd name="connsiteX1" fmla="*/ 3020313 w 3020313"/>
              <a:gd name="connsiteY1" fmla="*/ 7998205 h 8005639"/>
              <a:gd name="connsiteX2" fmla="*/ 0 w 3020313"/>
              <a:gd name="connsiteY2" fmla="*/ 8005639 h 8005639"/>
              <a:gd name="connsiteX3" fmla="*/ 3016400 w 3020313"/>
              <a:gd name="connsiteY3" fmla="*/ 0 h 8005639"/>
              <a:gd name="connsiteX0" fmla="*/ 3016400 w 3020313"/>
              <a:gd name="connsiteY0" fmla="*/ 0 h 7916429"/>
              <a:gd name="connsiteX1" fmla="*/ 3020313 w 3020313"/>
              <a:gd name="connsiteY1" fmla="*/ 7908995 h 7916429"/>
              <a:gd name="connsiteX2" fmla="*/ 0 w 3020313"/>
              <a:gd name="connsiteY2" fmla="*/ 7916429 h 7916429"/>
              <a:gd name="connsiteX3" fmla="*/ 3016400 w 3020313"/>
              <a:gd name="connsiteY3" fmla="*/ 0 h 7916429"/>
              <a:gd name="connsiteX0" fmla="*/ 3016400 w 3020313"/>
              <a:gd name="connsiteY0" fmla="*/ 0 h 7938704"/>
              <a:gd name="connsiteX1" fmla="*/ 3020313 w 3020313"/>
              <a:gd name="connsiteY1" fmla="*/ 7938704 h 7938704"/>
              <a:gd name="connsiteX2" fmla="*/ 0 w 3020313"/>
              <a:gd name="connsiteY2" fmla="*/ 7916429 h 7938704"/>
              <a:gd name="connsiteX3" fmla="*/ 3016400 w 3020313"/>
              <a:gd name="connsiteY3" fmla="*/ 0 h 7938704"/>
              <a:gd name="connsiteX0" fmla="*/ 3016400 w 3020313"/>
              <a:gd name="connsiteY0" fmla="*/ 0 h 7946137"/>
              <a:gd name="connsiteX1" fmla="*/ 3020313 w 3020313"/>
              <a:gd name="connsiteY1" fmla="*/ 7938704 h 7946137"/>
              <a:gd name="connsiteX2" fmla="*/ 0 w 3020313"/>
              <a:gd name="connsiteY2" fmla="*/ 7946137 h 7946137"/>
              <a:gd name="connsiteX3" fmla="*/ 3016400 w 3020313"/>
              <a:gd name="connsiteY3" fmla="*/ 0 h 794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313" h="7946137">
                <a:moveTo>
                  <a:pt x="3016400" y="0"/>
                </a:moveTo>
                <a:cubicBezTo>
                  <a:pt x="3017704" y="2666068"/>
                  <a:pt x="3019009" y="5272636"/>
                  <a:pt x="3020313" y="7938704"/>
                </a:cubicBezTo>
                <a:lnTo>
                  <a:pt x="0" y="7946137"/>
                </a:lnTo>
                <a:lnTo>
                  <a:pt x="301640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56EEAE7E-3792-D34F-966B-BD1725ACB4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61658" y="2728332"/>
            <a:ext cx="5045211" cy="4140985"/>
          </a:xfrm>
          <a:custGeom>
            <a:avLst/>
            <a:gdLst>
              <a:gd name="connsiteX0" fmla="*/ 0 w 10198100"/>
              <a:gd name="connsiteY0" fmla="*/ 0 h 13716000"/>
              <a:gd name="connsiteX1" fmla="*/ 3186698 w 10198100"/>
              <a:gd name="connsiteY1" fmla="*/ 0 h 13716000"/>
              <a:gd name="connsiteX2" fmla="*/ 10198100 w 10198100"/>
              <a:gd name="connsiteY2" fmla="*/ 13715200 h 13716000"/>
              <a:gd name="connsiteX3" fmla="*/ 10198100 w 10198100"/>
              <a:gd name="connsiteY3" fmla="*/ 13716000 h 13716000"/>
              <a:gd name="connsiteX4" fmla="*/ 4180120 w 10198100"/>
              <a:gd name="connsiteY4" fmla="*/ 13716000 h 13716000"/>
              <a:gd name="connsiteX5" fmla="*/ 0 w 10198100"/>
              <a:gd name="connsiteY5" fmla="*/ 5539151 h 13716000"/>
              <a:gd name="connsiteX0" fmla="*/ 0 w 14404727"/>
              <a:gd name="connsiteY0" fmla="*/ 0 h 13716000"/>
              <a:gd name="connsiteX1" fmla="*/ 14404727 w 14404727"/>
              <a:gd name="connsiteY1" fmla="*/ 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3977795"/>
              <a:gd name="connsiteY0" fmla="*/ 0 h 13716000"/>
              <a:gd name="connsiteX1" fmla="*/ 13977795 w 13977795"/>
              <a:gd name="connsiteY1" fmla="*/ 5471532 h 13716000"/>
              <a:gd name="connsiteX2" fmla="*/ 10198100 w 13977795"/>
              <a:gd name="connsiteY2" fmla="*/ 13715200 h 13716000"/>
              <a:gd name="connsiteX3" fmla="*/ 10198100 w 13977795"/>
              <a:gd name="connsiteY3" fmla="*/ 13716000 h 13716000"/>
              <a:gd name="connsiteX4" fmla="*/ 4180120 w 13977795"/>
              <a:gd name="connsiteY4" fmla="*/ 13716000 h 13716000"/>
              <a:gd name="connsiteX5" fmla="*/ 0 w 13977795"/>
              <a:gd name="connsiteY5" fmla="*/ 5539151 h 13716000"/>
              <a:gd name="connsiteX6" fmla="*/ 0 w 13977795"/>
              <a:gd name="connsiteY6" fmla="*/ 0 h 13716000"/>
              <a:gd name="connsiteX0" fmla="*/ 0 w 14337009"/>
              <a:gd name="connsiteY0" fmla="*/ 30 h 13716030"/>
              <a:gd name="connsiteX1" fmla="*/ 13977795 w 14337009"/>
              <a:gd name="connsiteY1" fmla="*/ 5471562 h 13716030"/>
              <a:gd name="connsiteX2" fmla="*/ 10198100 w 14337009"/>
              <a:gd name="connsiteY2" fmla="*/ 13715230 h 13716030"/>
              <a:gd name="connsiteX3" fmla="*/ 10198100 w 14337009"/>
              <a:gd name="connsiteY3" fmla="*/ 13716030 h 13716030"/>
              <a:gd name="connsiteX4" fmla="*/ 4180120 w 14337009"/>
              <a:gd name="connsiteY4" fmla="*/ 13716030 h 13716030"/>
              <a:gd name="connsiteX5" fmla="*/ 0 w 14337009"/>
              <a:gd name="connsiteY5" fmla="*/ 5539181 h 13716030"/>
              <a:gd name="connsiteX6" fmla="*/ 0 w 14337009"/>
              <a:gd name="connsiteY6" fmla="*/ 30 h 13716030"/>
              <a:gd name="connsiteX0" fmla="*/ 0 w 14337009"/>
              <a:gd name="connsiteY0" fmla="*/ 30 h 13716030"/>
              <a:gd name="connsiteX1" fmla="*/ 13977795 w 14337009"/>
              <a:gd name="connsiteY1" fmla="*/ 5471562 h 13716030"/>
              <a:gd name="connsiteX2" fmla="*/ 10198100 w 14337009"/>
              <a:gd name="connsiteY2" fmla="*/ 13715230 h 13716030"/>
              <a:gd name="connsiteX3" fmla="*/ 10198100 w 14337009"/>
              <a:gd name="connsiteY3" fmla="*/ 13716030 h 13716030"/>
              <a:gd name="connsiteX4" fmla="*/ 4180120 w 14337009"/>
              <a:gd name="connsiteY4" fmla="*/ 13716030 h 13716030"/>
              <a:gd name="connsiteX5" fmla="*/ 0 w 14337009"/>
              <a:gd name="connsiteY5" fmla="*/ 5539181 h 13716030"/>
              <a:gd name="connsiteX6" fmla="*/ 0 w 14337009"/>
              <a:gd name="connsiteY6" fmla="*/ 30 h 13716030"/>
              <a:gd name="connsiteX0" fmla="*/ 0 w 14337009"/>
              <a:gd name="connsiteY0" fmla="*/ 34 h 13716034"/>
              <a:gd name="connsiteX1" fmla="*/ 13977795 w 14337009"/>
              <a:gd name="connsiteY1" fmla="*/ 5471566 h 13716034"/>
              <a:gd name="connsiteX2" fmla="*/ 10198100 w 14337009"/>
              <a:gd name="connsiteY2" fmla="*/ 13715234 h 13716034"/>
              <a:gd name="connsiteX3" fmla="*/ 10198100 w 14337009"/>
              <a:gd name="connsiteY3" fmla="*/ 13716034 h 13716034"/>
              <a:gd name="connsiteX4" fmla="*/ 4180120 w 14337009"/>
              <a:gd name="connsiteY4" fmla="*/ 13716034 h 13716034"/>
              <a:gd name="connsiteX5" fmla="*/ 0 w 14337009"/>
              <a:gd name="connsiteY5" fmla="*/ 5539185 h 13716034"/>
              <a:gd name="connsiteX6" fmla="*/ 0 w 14337009"/>
              <a:gd name="connsiteY6" fmla="*/ 34 h 13716034"/>
              <a:gd name="connsiteX0" fmla="*/ 0 w 14337009"/>
              <a:gd name="connsiteY0" fmla="*/ 34 h 13716034"/>
              <a:gd name="connsiteX1" fmla="*/ 13977795 w 14337009"/>
              <a:gd name="connsiteY1" fmla="*/ 5471566 h 13716034"/>
              <a:gd name="connsiteX2" fmla="*/ 10198100 w 14337009"/>
              <a:gd name="connsiteY2" fmla="*/ 13715234 h 13716034"/>
              <a:gd name="connsiteX3" fmla="*/ 10198100 w 14337009"/>
              <a:gd name="connsiteY3" fmla="*/ 13716034 h 13716034"/>
              <a:gd name="connsiteX4" fmla="*/ 4180120 w 14337009"/>
              <a:gd name="connsiteY4" fmla="*/ 13716034 h 13716034"/>
              <a:gd name="connsiteX5" fmla="*/ 0 w 14337009"/>
              <a:gd name="connsiteY5" fmla="*/ 5539185 h 13716034"/>
              <a:gd name="connsiteX6" fmla="*/ 0 w 14337009"/>
              <a:gd name="connsiteY6" fmla="*/ 34 h 13716034"/>
              <a:gd name="connsiteX0" fmla="*/ 0 w 13151555"/>
              <a:gd name="connsiteY0" fmla="*/ 50 h 13716050"/>
              <a:gd name="connsiteX1" fmla="*/ 12696996 w 13151555"/>
              <a:gd name="connsiteY1" fmla="*/ 4609220 h 13716050"/>
              <a:gd name="connsiteX2" fmla="*/ 10198100 w 13151555"/>
              <a:gd name="connsiteY2" fmla="*/ 13715250 h 13716050"/>
              <a:gd name="connsiteX3" fmla="*/ 10198100 w 13151555"/>
              <a:gd name="connsiteY3" fmla="*/ 13716050 h 13716050"/>
              <a:gd name="connsiteX4" fmla="*/ 4180120 w 13151555"/>
              <a:gd name="connsiteY4" fmla="*/ 13716050 h 13716050"/>
              <a:gd name="connsiteX5" fmla="*/ 0 w 13151555"/>
              <a:gd name="connsiteY5" fmla="*/ 5539201 h 13716050"/>
              <a:gd name="connsiteX6" fmla="*/ 0 w 13151555"/>
              <a:gd name="connsiteY6" fmla="*/ 50 h 13716050"/>
              <a:gd name="connsiteX0" fmla="*/ 0 w 12696996"/>
              <a:gd name="connsiteY0" fmla="*/ 50 h 13716050"/>
              <a:gd name="connsiteX1" fmla="*/ 12696996 w 12696996"/>
              <a:gd name="connsiteY1" fmla="*/ 4609220 h 13716050"/>
              <a:gd name="connsiteX2" fmla="*/ 10198100 w 12696996"/>
              <a:gd name="connsiteY2" fmla="*/ 13715250 h 13716050"/>
              <a:gd name="connsiteX3" fmla="*/ 10198100 w 12696996"/>
              <a:gd name="connsiteY3" fmla="*/ 13716050 h 13716050"/>
              <a:gd name="connsiteX4" fmla="*/ 4180120 w 12696996"/>
              <a:gd name="connsiteY4" fmla="*/ 13716050 h 13716050"/>
              <a:gd name="connsiteX5" fmla="*/ 0 w 12696996"/>
              <a:gd name="connsiteY5" fmla="*/ 5539201 h 13716050"/>
              <a:gd name="connsiteX6" fmla="*/ 0 w 12696996"/>
              <a:gd name="connsiteY6" fmla="*/ 50 h 13716050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6 h 13716036"/>
              <a:gd name="connsiteX1" fmla="*/ 14404727 w 14404727"/>
              <a:gd name="connsiteY1" fmla="*/ 5397226 h 13716036"/>
              <a:gd name="connsiteX2" fmla="*/ 10198100 w 14404727"/>
              <a:gd name="connsiteY2" fmla="*/ 13715236 h 13716036"/>
              <a:gd name="connsiteX3" fmla="*/ 10198100 w 14404727"/>
              <a:gd name="connsiteY3" fmla="*/ 13716036 h 13716036"/>
              <a:gd name="connsiteX4" fmla="*/ 4180120 w 14404727"/>
              <a:gd name="connsiteY4" fmla="*/ 13716036 h 13716036"/>
              <a:gd name="connsiteX5" fmla="*/ 0 w 14404727"/>
              <a:gd name="connsiteY5" fmla="*/ 5539187 h 13716036"/>
              <a:gd name="connsiteX6" fmla="*/ 0 w 14404727"/>
              <a:gd name="connsiteY6" fmla="*/ 36 h 13716036"/>
              <a:gd name="connsiteX0" fmla="*/ 0 w 14503898"/>
              <a:gd name="connsiteY0" fmla="*/ 150 h 13716150"/>
              <a:gd name="connsiteX1" fmla="*/ 14404727 w 14503898"/>
              <a:gd name="connsiteY1" fmla="*/ 5397340 h 13716150"/>
              <a:gd name="connsiteX2" fmla="*/ 10198100 w 14503898"/>
              <a:gd name="connsiteY2" fmla="*/ 13715350 h 13716150"/>
              <a:gd name="connsiteX3" fmla="*/ 10198100 w 14503898"/>
              <a:gd name="connsiteY3" fmla="*/ 13716150 h 13716150"/>
              <a:gd name="connsiteX4" fmla="*/ 4180120 w 14503898"/>
              <a:gd name="connsiteY4" fmla="*/ 13716150 h 13716150"/>
              <a:gd name="connsiteX5" fmla="*/ 0 w 14503898"/>
              <a:gd name="connsiteY5" fmla="*/ 5539301 h 13716150"/>
              <a:gd name="connsiteX6" fmla="*/ 0 w 14503898"/>
              <a:gd name="connsiteY6" fmla="*/ 150 h 13716150"/>
              <a:gd name="connsiteX0" fmla="*/ 0 w 14503900"/>
              <a:gd name="connsiteY0" fmla="*/ 150 h 13716150"/>
              <a:gd name="connsiteX1" fmla="*/ 14404727 w 14503900"/>
              <a:gd name="connsiteY1" fmla="*/ 5397340 h 13716150"/>
              <a:gd name="connsiteX2" fmla="*/ 10198100 w 14503900"/>
              <a:gd name="connsiteY2" fmla="*/ 13715350 h 13716150"/>
              <a:gd name="connsiteX3" fmla="*/ 10198100 w 14503900"/>
              <a:gd name="connsiteY3" fmla="*/ 13716150 h 13716150"/>
              <a:gd name="connsiteX4" fmla="*/ 4180120 w 14503900"/>
              <a:gd name="connsiteY4" fmla="*/ 13716150 h 13716150"/>
              <a:gd name="connsiteX5" fmla="*/ 0 w 14503900"/>
              <a:gd name="connsiteY5" fmla="*/ 5539301 h 13716150"/>
              <a:gd name="connsiteX6" fmla="*/ 0 w 14503900"/>
              <a:gd name="connsiteY6" fmla="*/ 150 h 13716150"/>
              <a:gd name="connsiteX0" fmla="*/ 0 w 14404727"/>
              <a:gd name="connsiteY0" fmla="*/ 154 h 13716154"/>
              <a:gd name="connsiteX1" fmla="*/ 14404727 w 14404727"/>
              <a:gd name="connsiteY1" fmla="*/ 5397344 h 13716154"/>
              <a:gd name="connsiteX2" fmla="*/ 10198100 w 14404727"/>
              <a:gd name="connsiteY2" fmla="*/ 13715354 h 13716154"/>
              <a:gd name="connsiteX3" fmla="*/ 10198100 w 14404727"/>
              <a:gd name="connsiteY3" fmla="*/ 13716154 h 13716154"/>
              <a:gd name="connsiteX4" fmla="*/ 4180120 w 14404727"/>
              <a:gd name="connsiteY4" fmla="*/ 13716154 h 13716154"/>
              <a:gd name="connsiteX5" fmla="*/ 0 w 14404727"/>
              <a:gd name="connsiteY5" fmla="*/ 5539305 h 13716154"/>
              <a:gd name="connsiteX6" fmla="*/ 0 w 14404727"/>
              <a:gd name="connsiteY6" fmla="*/ 154 h 13716154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23436"/>
              <a:gd name="connsiteX1" fmla="*/ 14404727 w 14404727"/>
              <a:gd name="connsiteY1" fmla="*/ 5397190 h 13723436"/>
              <a:gd name="connsiteX2" fmla="*/ 10198100 w 14404727"/>
              <a:gd name="connsiteY2" fmla="*/ 13715200 h 13723436"/>
              <a:gd name="connsiteX3" fmla="*/ 10198100 w 14404727"/>
              <a:gd name="connsiteY3" fmla="*/ 13716000 h 13723436"/>
              <a:gd name="connsiteX4" fmla="*/ 10181523 w 14404727"/>
              <a:gd name="connsiteY4" fmla="*/ 13723436 h 13723436"/>
              <a:gd name="connsiteX5" fmla="*/ 4180120 w 14404727"/>
              <a:gd name="connsiteY5" fmla="*/ 13716000 h 13723436"/>
              <a:gd name="connsiteX6" fmla="*/ 0 w 14404727"/>
              <a:gd name="connsiteY6" fmla="*/ 5539151 h 13723436"/>
              <a:gd name="connsiteX7" fmla="*/ 0 w 14404727"/>
              <a:gd name="connsiteY7" fmla="*/ 0 h 13723436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10198100 w 14404727"/>
              <a:gd name="connsiteY3" fmla="*/ 13716000 h 13738306"/>
              <a:gd name="connsiteX4" fmla="*/ 7148828 w 14404727"/>
              <a:gd name="connsiteY4" fmla="*/ 13738306 h 13738306"/>
              <a:gd name="connsiteX5" fmla="*/ 4180120 w 14404727"/>
              <a:gd name="connsiteY5" fmla="*/ 13716000 h 13738306"/>
              <a:gd name="connsiteX6" fmla="*/ 0 w 14404727"/>
              <a:gd name="connsiteY6" fmla="*/ 5539151 h 13738306"/>
              <a:gd name="connsiteX7" fmla="*/ 0 w 14404727"/>
              <a:gd name="connsiteY7" fmla="*/ 0 h 13738306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10198100 w 14404727"/>
              <a:gd name="connsiteY3" fmla="*/ 13716000 h 13738306"/>
              <a:gd name="connsiteX4" fmla="*/ 7148828 w 14404727"/>
              <a:gd name="connsiteY4" fmla="*/ 13738306 h 13738306"/>
              <a:gd name="connsiteX5" fmla="*/ 4180120 w 14404727"/>
              <a:gd name="connsiteY5" fmla="*/ 13716000 h 13738306"/>
              <a:gd name="connsiteX6" fmla="*/ 0 w 14404727"/>
              <a:gd name="connsiteY6" fmla="*/ 5539151 h 13738306"/>
              <a:gd name="connsiteX7" fmla="*/ 0 w 14404727"/>
              <a:gd name="connsiteY7" fmla="*/ 0 h 13738306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7148828 w 14404727"/>
              <a:gd name="connsiteY3" fmla="*/ 13738306 h 13738306"/>
              <a:gd name="connsiteX4" fmla="*/ 4180120 w 14404727"/>
              <a:gd name="connsiteY4" fmla="*/ 13716000 h 13738306"/>
              <a:gd name="connsiteX5" fmla="*/ 0 w 14404727"/>
              <a:gd name="connsiteY5" fmla="*/ 5539151 h 13738306"/>
              <a:gd name="connsiteX6" fmla="*/ 0 w 14404727"/>
              <a:gd name="connsiteY6" fmla="*/ 0 h 13738306"/>
              <a:gd name="connsiteX0" fmla="*/ 0 w 14544978"/>
              <a:gd name="connsiteY0" fmla="*/ 0 h 13738306"/>
              <a:gd name="connsiteX1" fmla="*/ 14404727 w 14544978"/>
              <a:gd name="connsiteY1" fmla="*/ 5397190 h 13738306"/>
              <a:gd name="connsiteX2" fmla="*/ 7148828 w 14544978"/>
              <a:gd name="connsiteY2" fmla="*/ 13738306 h 13738306"/>
              <a:gd name="connsiteX3" fmla="*/ 4180120 w 14544978"/>
              <a:gd name="connsiteY3" fmla="*/ 13716000 h 13738306"/>
              <a:gd name="connsiteX4" fmla="*/ 0 w 14544978"/>
              <a:gd name="connsiteY4" fmla="*/ 5539151 h 13738306"/>
              <a:gd name="connsiteX5" fmla="*/ 0 w 14544978"/>
              <a:gd name="connsiteY5" fmla="*/ 0 h 13738306"/>
              <a:gd name="connsiteX0" fmla="*/ 0 w 14544978"/>
              <a:gd name="connsiteY0" fmla="*/ 0 h 13738306"/>
              <a:gd name="connsiteX1" fmla="*/ 11344548 w 14544978"/>
              <a:gd name="connsiteY1" fmla="*/ 4252334 h 13738306"/>
              <a:gd name="connsiteX2" fmla="*/ 14404727 w 14544978"/>
              <a:gd name="connsiteY2" fmla="*/ 5397190 h 13738306"/>
              <a:gd name="connsiteX3" fmla="*/ 7148828 w 14544978"/>
              <a:gd name="connsiteY3" fmla="*/ 13738306 h 13738306"/>
              <a:gd name="connsiteX4" fmla="*/ 4180120 w 14544978"/>
              <a:gd name="connsiteY4" fmla="*/ 13716000 h 13738306"/>
              <a:gd name="connsiteX5" fmla="*/ 0 w 14544978"/>
              <a:gd name="connsiteY5" fmla="*/ 5539151 h 13738306"/>
              <a:gd name="connsiteX6" fmla="*/ 0 w 14544978"/>
              <a:gd name="connsiteY6" fmla="*/ 0 h 13738306"/>
              <a:gd name="connsiteX0" fmla="*/ 0 w 11344548"/>
              <a:gd name="connsiteY0" fmla="*/ 0 h 13738306"/>
              <a:gd name="connsiteX1" fmla="*/ 11344548 w 11344548"/>
              <a:gd name="connsiteY1" fmla="*/ 4252334 h 13738306"/>
              <a:gd name="connsiteX2" fmla="*/ 7148828 w 11344548"/>
              <a:gd name="connsiteY2" fmla="*/ 13738306 h 13738306"/>
              <a:gd name="connsiteX3" fmla="*/ 4180120 w 11344548"/>
              <a:gd name="connsiteY3" fmla="*/ 13716000 h 13738306"/>
              <a:gd name="connsiteX4" fmla="*/ 0 w 11344548"/>
              <a:gd name="connsiteY4" fmla="*/ 5539151 h 13738306"/>
              <a:gd name="connsiteX5" fmla="*/ 0 w 11344548"/>
              <a:gd name="connsiteY5" fmla="*/ 0 h 13738306"/>
              <a:gd name="connsiteX0" fmla="*/ 0 w 14406686"/>
              <a:gd name="connsiteY0" fmla="*/ 0 h 13738306"/>
              <a:gd name="connsiteX1" fmla="*/ 14406686 w 14406686"/>
              <a:gd name="connsiteY1" fmla="*/ 5456666 h 13738306"/>
              <a:gd name="connsiteX2" fmla="*/ 7148828 w 14406686"/>
              <a:gd name="connsiteY2" fmla="*/ 13738306 h 13738306"/>
              <a:gd name="connsiteX3" fmla="*/ 4180120 w 14406686"/>
              <a:gd name="connsiteY3" fmla="*/ 13716000 h 13738306"/>
              <a:gd name="connsiteX4" fmla="*/ 0 w 14406686"/>
              <a:gd name="connsiteY4" fmla="*/ 5539151 h 13738306"/>
              <a:gd name="connsiteX5" fmla="*/ 0 w 14406686"/>
              <a:gd name="connsiteY5" fmla="*/ 0 h 13738306"/>
              <a:gd name="connsiteX0" fmla="*/ 0 w 14406686"/>
              <a:gd name="connsiteY0" fmla="*/ 0 h 13716000"/>
              <a:gd name="connsiteX1" fmla="*/ 14406686 w 14406686"/>
              <a:gd name="connsiteY1" fmla="*/ 5456666 h 13716000"/>
              <a:gd name="connsiteX2" fmla="*/ 10181523 w 14406686"/>
              <a:gd name="connsiteY2" fmla="*/ 13693702 h 13716000"/>
              <a:gd name="connsiteX3" fmla="*/ 4180120 w 14406686"/>
              <a:gd name="connsiteY3" fmla="*/ 13716000 h 13716000"/>
              <a:gd name="connsiteX4" fmla="*/ 0 w 14406686"/>
              <a:gd name="connsiteY4" fmla="*/ 5539151 h 13716000"/>
              <a:gd name="connsiteX5" fmla="*/ 0 w 14406686"/>
              <a:gd name="connsiteY5" fmla="*/ 0 h 13716000"/>
              <a:gd name="connsiteX0" fmla="*/ 0 w 14377243"/>
              <a:gd name="connsiteY0" fmla="*/ 0 h 13716000"/>
              <a:gd name="connsiteX1" fmla="*/ 14377243 w 14377243"/>
              <a:gd name="connsiteY1" fmla="*/ 5441798 h 13716000"/>
              <a:gd name="connsiteX2" fmla="*/ 10181523 w 14377243"/>
              <a:gd name="connsiteY2" fmla="*/ 13693702 h 13716000"/>
              <a:gd name="connsiteX3" fmla="*/ 4180120 w 14377243"/>
              <a:gd name="connsiteY3" fmla="*/ 13716000 h 13716000"/>
              <a:gd name="connsiteX4" fmla="*/ 0 w 14377243"/>
              <a:gd name="connsiteY4" fmla="*/ 5539151 h 13716000"/>
              <a:gd name="connsiteX5" fmla="*/ 0 w 14377243"/>
              <a:gd name="connsiteY5" fmla="*/ 0 h 13716000"/>
              <a:gd name="connsiteX0" fmla="*/ 14383220 w 14383220"/>
              <a:gd name="connsiteY0" fmla="*/ 0 h 13760604"/>
              <a:gd name="connsiteX1" fmla="*/ 14377243 w 14383220"/>
              <a:gd name="connsiteY1" fmla="*/ 5486402 h 13760604"/>
              <a:gd name="connsiteX2" fmla="*/ 10181523 w 14383220"/>
              <a:gd name="connsiteY2" fmla="*/ 13738306 h 13760604"/>
              <a:gd name="connsiteX3" fmla="*/ 4180120 w 14383220"/>
              <a:gd name="connsiteY3" fmla="*/ 13760604 h 13760604"/>
              <a:gd name="connsiteX4" fmla="*/ 0 w 14383220"/>
              <a:gd name="connsiteY4" fmla="*/ 5583755 h 13760604"/>
              <a:gd name="connsiteX5" fmla="*/ 14383220 w 14383220"/>
              <a:gd name="connsiteY5" fmla="*/ 0 h 13760604"/>
              <a:gd name="connsiteX0" fmla="*/ 10203101 w 10203101"/>
              <a:gd name="connsiteY0" fmla="*/ 0 h 13760604"/>
              <a:gd name="connsiteX1" fmla="*/ 10197124 w 10203101"/>
              <a:gd name="connsiteY1" fmla="*/ 5486402 h 13760604"/>
              <a:gd name="connsiteX2" fmla="*/ 6001404 w 10203101"/>
              <a:gd name="connsiteY2" fmla="*/ 13738306 h 13760604"/>
              <a:gd name="connsiteX3" fmla="*/ 1 w 10203101"/>
              <a:gd name="connsiteY3" fmla="*/ 13760604 h 13760604"/>
              <a:gd name="connsiteX4" fmla="*/ 4608810 w 10203101"/>
              <a:gd name="connsiteY4" fmla="*/ 8146 h 13760604"/>
              <a:gd name="connsiteX5" fmla="*/ 10203101 w 10203101"/>
              <a:gd name="connsiteY5" fmla="*/ 0 h 13760604"/>
              <a:gd name="connsiteX0" fmla="*/ 10203099 w 10203099"/>
              <a:gd name="connsiteY0" fmla="*/ 0 h 13760604"/>
              <a:gd name="connsiteX1" fmla="*/ 10197122 w 10203099"/>
              <a:gd name="connsiteY1" fmla="*/ 5486402 h 13760604"/>
              <a:gd name="connsiteX2" fmla="*/ 6001402 w 10203099"/>
              <a:gd name="connsiteY2" fmla="*/ 13738306 h 13760604"/>
              <a:gd name="connsiteX3" fmla="*/ -1 w 10203099"/>
              <a:gd name="connsiteY3" fmla="*/ 13760604 h 13760604"/>
              <a:gd name="connsiteX4" fmla="*/ 7612060 w 10203099"/>
              <a:gd name="connsiteY4" fmla="*/ 8146 h 13760604"/>
              <a:gd name="connsiteX5" fmla="*/ 10203099 w 10203099"/>
              <a:gd name="connsiteY5" fmla="*/ 0 h 13760604"/>
              <a:gd name="connsiteX0" fmla="*/ 10203101 w 10203101"/>
              <a:gd name="connsiteY0" fmla="*/ 0 h 13760604"/>
              <a:gd name="connsiteX1" fmla="*/ 10197124 w 10203101"/>
              <a:gd name="connsiteY1" fmla="*/ 5486402 h 13760604"/>
              <a:gd name="connsiteX2" fmla="*/ 6001404 w 10203101"/>
              <a:gd name="connsiteY2" fmla="*/ 13738306 h 13760604"/>
              <a:gd name="connsiteX3" fmla="*/ 1 w 10203101"/>
              <a:gd name="connsiteY3" fmla="*/ 13760604 h 13760604"/>
              <a:gd name="connsiteX4" fmla="*/ 7332347 w 10203101"/>
              <a:gd name="connsiteY4" fmla="*/ 23014 h 13760604"/>
              <a:gd name="connsiteX5" fmla="*/ 10203101 w 10203101"/>
              <a:gd name="connsiteY5" fmla="*/ 0 h 13760604"/>
              <a:gd name="connsiteX0" fmla="*/ 10203099 w 10203099"/>
              <a:gd name="connsiteY0" fmla="*/ 0 h 13760604"/>
              <a:gd name="connsiteX1" fmla="*/ 10197122 w 10203099"/>
              <a:gd name="connsiteY1" fmla="*/ 5486402 h 13760604"/>
              <a:gd name="connsiteX2" fmla="*/ 6001402 w 10203099"/>
              <a:gd name="connsiteY2" fmla="*/ 13738306 h 13760604"/>
              <a:gd name="connsiteX3" fmla="*/ -1 w 10203099"/>
              <a:gd name="connsiteY3" fmla="*/ 13760604 h 13760604"/>
              <a:gd name="connsiteX4" fmla="*/ 7288178 w 10203099"/>
              <a:gd name="connsiteY4" fmla="*/ 23014 h 13760604"/>
              <a:gd name="connsiteX5" fmla="*/ 10203099 w 10203099"/>
              <a:gd name="connsiteY5" fmla="*/ 0 h 13760604"/>
              <a:gd name="connsiteX0" fmla="*/ 10203101 w 10203101"/>
              <a:gd name="connsiteY0" fmla="*/ 36460 h 13797064"/>
              <a:gd name="connsiteX1" fmla="*/ 10197124 w 10203101"/>
              <a:gd name="connsiteY1" fmla="*/ 5522862 h 13797064"/>
              <a:gd name="connsiteX2" fmla="*/ 6001404 w 10203101"/>
              <a:gd name="connsiteY2" fmla="*/ 13774766 h 13797064"/>
              <a:gd name="connsiteX3" fmla="*/ 1 w 10203101"/>
              <a:gd name="connsiteY3" fmla="*/ 13797064 h 13797064"/>
              <a:gd name="connsiteX4" fmla="*/ 7155684 w 10203101"/>
              <a:gd name="connsiteY4" fmla="*/ 0 h 13797064"/>
              <a:gd name="connsiteX5" fmla="*/ 10203101 w 10203101"/>
              <a:gd name="connsiteY5" fmla="*/ 36460 h 13797064"/>
              <a:gd name="connsiteX0" fmla="*/ 10203099 w 10203099"/>
              <a:gd name="connsiteY0" fmla="*/ 6724 h 13767328"/>
              <a:gd name="connsiteX1" fmla="*/ 10197122 w 10203099"/>
              <a:gd name="connsiteY1" fmla="*/ 5493126 h 13767328"/>
              <a:gd name="connsiteX2" fmla="*/ 6001402 w 10203099"/>
              <a:gd name="connsiteY2" fmla="*/ 13745030 h 13767328"/>
              <a:gd name="connsiteX3" fmla="*/ -1 w 10203099"/>
              <a:gd name="connsiteY3" fmla="*/ 13767328 h 13767328"/>
              <a:gd name="connsiteX4" fmla="*/ 7155682 w 10203099"/>
              <a:gd name="connsiteY4" fmla="*/ 0 h 13767328"/>
              <a:gd name="connsiteX5" fmla="*/ 10203099 w 10203099"/>
              <a:gd name="connsiteY5" fmla="*/ 6724 h 13767328"/>
              <a:gd name="connsiteX0" fmla="*/ 9996996 w 9996996"/>
              <a:gd name="connsiteY0" fmla="*/ 6724 h 13767328"/>
              <a:gd name="connsiteX1" fmla="*/ 9991019 w 9996996"/>
              <a:gd name="connsiteY1" fmla="*/ 5493126 h 13767328"/>
              <a:gd name="connsiteX2" fmla="*/ 5795299 w 9996996"/>
              <a:gd name="connsiteY2" fmla="*/ 13745030 h 13767328"/>
              <a:gd name="connsiteX3" fmla="*/ 0 w 9996996"/>
              <a:gd name="connsiteY3" fmla="*/ 13767328 h 13767328"/>
              <a:gd name="connsiteX4" fmla="*/ 6949579 w 9996996"/>
              <a:gd name="connsiteY4" fmla="*/ 0 h 13767328"/>
              <a:gd name="connsiteX5" fmla="*/ 9996996 w 9996996"/>
              <a:gd name="connsiteY5" fmla="*/ 6724 h 13767328"/>
              <a:gd name="connsiteX0" fmla="*/ 9996996 w 9996996"/>
              <a:gd name="connsiteY0" fmla="*/ 6724 h 13767328"/>
              <a:gd name="connsiteX1" fmla="*/ 9991019 w 9996996"/>
              <a:gd name="connsiteY1" fmla="*/ 5493126 h 13767328"/>
              <a:gd name="connsiteX2" fmla="*/ 5795299 w 9996996"/>
              <a:gd name="connsiteY2" fmla="*/ 13745030 h 13767328"/>
              <a:gd name="connsiteX3" fmla="*/ 0 w 9996996"/>
              <a:gd name="connsiteY3" fmla="*/ 13767328 h 13767328"/>
              <a:gd name="connsiteX4" fmla="*/ 4161176 w 9996996"/>
              <a:gd name="connsiteY4" fmla="*/ 5507994 h 13767328"/>
              <a:gd name="connsiteX5" fmla="*/ 6949579 w 9996996"/>
              <a:gd name="connsiteY5" fmla="*/ 0 h 13767328"/>
              <a:gd name="connsiteX6" fmla="*/ 9996996 w 9996996"/>
              <a:gd name="connsiteY6" fmla="*/ 6724 h 13767328"/>
              <a:gd name="connsiteX0" fmla="*/ 9996996 w 9996996"/>
              <a:gd name="connsiteY0" fmla="*/ 0 h 13760604"/>
              <a:gd name="connsiteX1" fmla="*/ 9991019 w 9996996"/>
              <a:gd name="connsiteY1" fmla="*/ 5486402 h 13760604"/>
              <a:gd name="connsiteX2" fmla="*/ 5795299 w 9996996"/>
              <a:gd name="connsiteY2" fmla="*/ 13738306 h 13760604"/>
              <a:gd name="connsiteX3" fmla="*/ 0 w 9996996"/>
              <a:gd name="connsiteY3" fmla="*/ 13760604 h 13760604"/>
              <a:gd name="connsiteX4" fmla="*/ 4161176 w 9996996"/>
              <a:gd name="connsiteY4" fmla="*/ 5501270 h 13760604"/>
              <a:gd name="connsiteX5" fmla="*/ 9996996 w 9996996"/>
              <a:gd name="connsiteY5" fmla="*/ 0 h 13760604"/>
              <a:gd name="connsiteX0" fmla="*/ 4161176 w 9991019"/>
              <a:gd name="connsiteY0" fmla="*/ 14868 h 8274202"/>
              <a:gd name="connsiteX1" fmla="*/ 9991019 w 9991019"/>
              <a:gd name="connsiteY1" fmla="*/ 0 h 8274202"/>
              <a:gd name="connsiteX2" fmla="*/ 5795299 w 9991019"/>
              <a:gd name="connsiteY2" fmla="*/ 8251904 h 8274202"/>
              <a:gd name="connsiteX3" fmla="*/ 0 w 9991019"/>
              <a:gd name="connsiteY3" fmla="*/ 8274202 h 8274202"/>
              <a:gd name="connsiteX4" fmla="*/ 4161176 w 9991019"/>
              <a:gd name="connsiteY4" fmla="*/ 14868 h 8274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1019" h="8274202">
                <a:moveTo>
                  <a:pt x="4161176" y="14868"/>
                </a:moveTo>
                <a:lnTo>
                  <a:pt x="9991019" y="0"/>
                </a:lnTo>
                <a:lnTo>
                  <a:pt x="5795299" y="8251904"/>
                </a:lnTo>
                <a:lnTo>
                  <a:pt x="0" y="8274202"/>
                </a:lnTo>
                <a:lnTo>
                  <a:pt x="4161176" y="14868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BD3C1004-1257-BC4D-AF0C-83DFC53263C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285251" y="-7434"/>
            <a:ext cx="2929052" cy="2676294"/>
          </a:xfrm>
          <a:custGeom>
            <a:avLst/>
            <a:gdLst>
              <a:gd name="connsiteX0" fmla="*/ 0 w 10198100"/>
              <a:gd name="connsiteY0" fmla="*/ 0 h 13716000"/>
              <a:gd name="connsiteX1" fmla="*/ 3186698 w 10198100"/>
              <a:gd name="connsiteY1" fmla="*/ 0 h 13716000"/>
              <a:gd name="connsiteX2" fmla="*/ 10198100 w 10198100"/>
              <a:gd name="connsiteY2" fmla="*/ 13715200 h 13716000"/>
              <a:gd name="connsiteX3" fmla="*/ 10198100 w 10198100"/>
              <a:gd name="connsiteY3" fmla="*/ 13716000 h 13716000"/>
              <a:gd name="connsiteX4" fmla="*/ 4180120 w 10198100"/>
              <a:gd name="connsiteY4" fmla="*/ 13716000 h 13716000"/>
              <a:gd name="connsiteX5" fmla="*/ 0 w 10198100"/>
              <a:gd name="connsiteY5" fmla="*/ 5539151 h 13716000"/>
              <a:gd name="connsiteX0" fmla="*/ 0 w 14404727"/>
              <a:gd name="connsiteY0" fmla="*/ 0 h 13716000"/>
              <a:gd name="connsiteX1" fmla="*/ 14404727 w 14404727"/>
              <a:gd name="connsiteY1" fmla="*/ 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3977795"/>
              <a:gd name="connsiteY0" fmla="*/ 0 h 13716000"/>
              <a:gd name="connsiteX1" fmla="*/ 13977795 w 13977795"/>
              <a:gd name="connsiteY1" fmla="*/ 5471532 h 13716000"/>
              <a:gd name="connsiteX2" fmla="*/ 10198100 w 13977795"/>
              <a:gd name="connsiteY2" fmla="*/ 13715200 h 13716000"/>
              <a:gd name="connsiteX3" fmla="*/ 10198100 w 13977795"/>
              <a:gd name="connsiteY3" fmla="*/ 13716000 h 13716000"/>
              <a:gd name="connsiteX4" fmla="*/ 4180120 w 13977795"/>
              <a:gd name="connsiteY4" fmla="*/ 13716000 h 13716000"/>
              <a:gd name="connsiteX5" fmla="*/ 0 w 13977795"/>
              <a:gd name="connsiteY5" fmla="*/ 5539151 h 13716000"/>
              <a:gd name="connsiteX6" fmla="*/ 0 w 13977795"/>
              <a:gd name="connsiteY6" fmla="*/ 0 h 13716000"/>
              <a:gd name="connsiteX0" fmla="*/ 0 w 14337009"/>
              <a:gd name="connsiteY0" fmla="*/ 30 h 13716030"/>
              <a:gd name="connsiteX1" fmla="*/ 13977795 w 14337009"/>
              <a:gd name="connsiteY1" fmla="*/ 5471562 h 13716030"/>
              <a:gd name="connsiteX2" fmla="*/ 10198100 w 14337009"/>
              <a:gd name="connsiteY2" fmla="*/ 13715230 h 13716030"/>
              <a:gd name="connsiteX3" fmla="*/ 10198100 w 14337009"/>
              <a:gd name="connsiteY3" fmla="*/ 13716030 h 13716030"/>
              <a:gd name="connsiteX4" fmla="*/ 4180120 w 14337009"/>
              <a:gd name="connsiteY4" fmla="*/ 13716030 h 13716030"/>
              <a:gd name="connsiteX5" fmla="*/ 0 w 14337009"/>
              <a:gd name="connsiteY5" fmla="*/ 5539181 h 13716030"/>
              <a:gd name="connsiteX6" fmla="*/ 0 w 14337009"/>
              <a:gd name="connsiteY6" fmla="*/ 30 h 13716030"/>
              <a:gd name="connsiteX0" fmla="*/ 0 w 14337009"/>
              <a:gd name="connsiteY0" fmla="*/ 30 h 13716030"/>
              <a:gd name="connsiteX1" fmla="*/ 13977795 w 14337009"/>
              <a:gd name="connsiteY1" fmla="*/ 5471562 h 13716030"/>
              <a:gd name="connsiteX2" fmla="*/ 10198100 w 14337009"/>
              <a:gd name="connsiteY2" fmla="*/ 13715230 h 13716030"/>
              <a:gd name="connsiteX3" fmla="*/ 10198100 w 14337009"/>
              <a:gd name="connsiteY3" fmla="*/ 13716030 h 13716030"/>
              <a:gd name="connsiteX4" fmla="*/ 4180120 w 14337009"/>
              <a:gd name="connsiteY4" fmla="*/ 13716030 h 13716030"/>
              <a:gd name="connsiteX5" fmla="*/ 0 w 14337009"/>
              <a:gd name="connsiteY5" fmla="*/ 5539181 h 13716030"/>
              <a:gd name="connsiteX6" fmla="*/ 0 w 14337009"/>
              <a:gd name="connsiteY6" fmla="*/ 30 h 13716030"/>
              <a:gd name="connsiteX0" fmla="*/ 0 w 14337009"/>
              <a:gd name="connsiteY0" fmla="*/ 34 h 13716034"/>
              <a:gd name="connsiteX1" fmla="*/ 13977795 w 14337009"/>
              <a:gd name="connsiteY1" fmla="*/ 5471566 h 13716034"/>
              <a:gd name="connsiteX2" fmla="*/ 10198100 w 14337009"/>
              <a:gd name="connsiteY2" fmla="*/ 13715234 h 13716034"/>
              <a:gd name="connsiteX3" fmla="*/ 10198100 w 14337009"/>
              <a:gd name="connsiteY3" fmla="*/ 13716034 h 13716034"/>
              <a:gd name="connsiteX4" fmla="*/ 4180120 w 14337009"/>
              <a:gd name="connsiteY4" fmla="*/ 13716034 h 13716034"/>
              <a:gd name="connsiteX5" fmla="*/ 0 w 14337009"/>
              <a:gd name="connsiteY5" fmla="*/ 5539185 h 13716034"/>
              <a:gd name="connsiteX6" fmla="*/ 0 w 14337009"/>
              <a:gd name="connsiteY6" fmla="*/ 34 h 13716034"/>
              <a:gd name="connsiteX0" fmla="*/ 0 w 14337009"/>
              <a:gd name="connsiteY0" fmla="*/ 34 h 13716034"/>
              <a:gd name="connsiteX1" fmla="*/ 13977795 w 14337009"/>
              <a:gd name="connsiteY1" fmla="*/ 5471566 h 13716034"/>
              <a:gd name="connsiteX2" fmla="*/ 10198100 w 14337009"/>
              <a:gd name="connsiteY2" fmla="*/ 13715234 h 13716034"/>
              <a:gd name="connsiteX3" fmla="*/ 10198100 w 14337009"/>
              <a:gd name="connsiteY3" fmla="*/ 13716034 h 13716034"/>
              <a:gd name="connsiteX4" fmla="*/ 4180120 w 14337009"/>
              <a:gd name="connsiteY4" fmla="*/ 13716034 h 13716034"/>
              <a:gd name="connsiteX5" fmla="*/ 0 w 14337009"/>
              <a:gd name="connsiteY5" fmla="*/ 5539185 h 13716034"/>
              <a:gd name="connsiteX6" fmla="*/ 0 w 14337009"/>
              <a:gd name="connsiteY6" fmla="*/ 34 h 13716034"/>
              <a:gd name="connsiteX0" fmla="*/ 0 w 13151555"/>
              <a:gd name="connsiteY0" fmla="*/ 50 h 13716050"/>
              <a:gd name="connsiteX1" fmla="*/ 12696996 w 13151555"/>
              <a:gd name="connsiteY1" fmla="*/ 4609220 h 13716050"/>
              <a:gd name="connsiteX2" fmla="*/ 10198100 w 13151555"/>
              <a:gd name="connsiteY2" fmla="*/ 13715250 h 13716050"/>
              <a:gd name="connsiteX3" fmla="*/ 10198100 w 13151555"/>
              <a:gd name="connsiteY3" fmla="*/ 13716050 h 13716050"/>
              <a:gd name="connsiteX4" fmla="*/ 4180120 w 13151555"/>
              <a:gd name="connsiteY4" fmla="*/ 13716050 h 13716050"/>
              <a:gd name="connsiteX5" fmla="*/ 0 w 13151555"/>
              <a:gd name="connsiteY5" fmla="*/ 5539201 h 13716050"/>
              <a:gd name="connsiteX6" fmla="*/ 0 w 13151555"/>
              <a:gd name="connsiteY6" fmla="*/ 50 h 13716050"/>
              <a:gd name="connsiteX0" fmla="*/ 0 w 12696996"/>
              <a:gd name="connsiteY0" fmla="*/ 50 h 13716050"/>
              <a:gd name="connsiteX1" fmla="*/ 12696996 w 12696996"/>
              <a:gd name="connsiteY1" fmla="*/ 4609220 h 13716050"/>
              <a:gd name="connsiteX2" fmla="*/ 10198100 w 12696996"/>
              <a:gd name="connsiteY2" fmla="*/ 13715250 h 13716050"/>
              <a:gd name="connsiteX3" fmla="*/ 10198100 w 12696996"/>
              <a:gd name="connsiteY3" fmla="*/ 13716050 h 13716050"/>
              <a:gd name="connsiteX4" fmla="*/ 4180120 w 12696996"/>
              <a:gd name="connsiteY4" fmla="*/ 13716050 h 13716050"/>
              <a:gd name="connsiteX5" fmla="*/ 0 w 12696996"/>
              <a:gd name="connsiteY5" fmla="*/ 5539201 h 13716050"/>
              <a:gd name="connsiteX6" fmla="*/ 0 w 12696996"/>
              <a:gd name="connsiteY6" fmla="*/ 50 h 13716050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6 h 13716036"/>
              <a:gd name="connsiteX1" fmla="*/ 14404727 w 14404727"/>
              <a:gd name="connsiteY1" fmla="*/ 5397226 h 13716036"/>
              <a:gd name="connsiteX2" fmla="*/ 10198100 w 14404727"/>
              <a:gd name="connsiteY2" fmla="*/ 13715236 h 13716036"/>
              <a:gd name="connsiteX3" fmla="*/ 10198100 w 14404727"/>
              <a:gd name="connsiteY3" fmla="*/ 13716036 h 13716036"/>
              <a:gd name="connsiteX4" fmla="*/ 4180120 w 14404727"/>
              <a:gd name="connsiteY4" fmla="*/ 13716036 h 13716036"/>
              <a:gd name="connsiteX5" fmla="*/ 0 w 14404727"/>
              <a:gd name="connsiteY5" fmla="*/ 5539187 h 13716036"/>
              <a:gd name="connsiteX6" fmla="*/ 0 w 14404727"/>
              <a:gd name="connsiteY6" fmla="*/ 36 h 13716036"/>
              <a:gd name="connsiteX0" fmla="*/ 0 w 14503898"/>
              <a:gd name="connsiteY0" fmla="*/ 150 h 13716150"/>
              <a:gd name="connsiteX1" fmla="*/ 14404727 w 14503898"/>
              <a:gd name="connsiteY1" fmla="*/ 5397340 h 13716150"/>
              <a:gd name="connsiteX2" fmla="*/ 10198100 w 14503898"/>
              <a:gd name="connsiteY2" fmla="*/ 13715350 h 13716150"/>
              <a:gd name="connsiteX3" fmla="*/ 10198100 w 14503898"/>
              <a:gd name="connsiteY3" fmla="*/ 13716150 h 13716150"/>
              <a:gd name="connsiteX4" fmla="*/ 4180120 w 14503898"/>
              <a:gd name="connsiteY4" fmla="*/ 13716150 h 13716150"/>
              <a:gd name="connsiteX5" fmla="*/ 0 w 14503898"/>
              <a:gd name="connsiteY5" fmla="*/ 5539301 h 13716150"/>
              <a:gd name="connsiteX6" fmla="*/ 0 w 14503898"/>
              <a:gd name="connsiteY6" fmla="*/ 150 h 13716150"/>
              <a:gd name="connsiteX0" fmla="*/ 0 w 14503900"/>
              <a:gd name="connsiteY0" fmla="*/ 150 h 13716150"/>
              <a:gd name="connsiteX1" fmla="*/ 14404727 w 14503900"/>
              <a:gd name="connsiteY1" fmla="*/ 5397340 h 13716150"/>
              <a:gd name="connsiteX2" fmla="*/ 10198100 w 14503900"/>
              <a:gd name="connsiteY2" fmla="*/ 13715350 h 13716150"/>
              <a:gd name="connsiteX3" fmla="*/ 10198100 w 14503900"/>
              <a:gd name="connsiteY3" fmla="*/ 13716150 h 13716150"/>
              <a:gd name="connsiteX4" fmla="*/ 4180120 w 14503900"/>
              <a:gd name="connsiteY4" fmla="*/ 13716150 h 13716150"/>
              <a:gd name="connsiteX5" fmla="*/ 0 w 14503900"/>
              <a:gd name="connsiteY5" fmla="*/ 5539301 h 13716150"/>
              <a:gd name="connsiteX6" fmla="*/ 0 w 14503900"/>
              <a:gd name="connsiteY6" fmla="*/ 150 h 13716150"/>
              <a:gd name="connsiteX0" fmla="*/ 0 w 14404727"/>
              <a:gd name="connsiteY0" fmla="*/ 154 h 13716154"/>
              <a:gd name="connsiteX1" fmla="*/ 14404727 w 14404727"/>
              <a:gd name="connsiteY1" fmla="*/ 5397344 h 13716154"/>
              <a:gd name="connsiteX2" fmla="*/ 10198100 w 14404727"/>
              <a:gd name="connsiteY2" fmla="*/ 13715354 h 13716154"/>
              <a:gd name="connsiteX3" fmla="*/ 10198100 w 14404727"/>
              <a:gd name="connsiteY3" fmla="*/ 13716154 h 13716154"/>
              <a:gd name="connsiteX4" fmla="*/ 4180120 w 14404727"/>
              <a:gd name="connsiteY4" fmla="*/ 13716154 h 13716154"/>
              <a:gd name="connsiteX5" fmla="*/ 0 w 14404727"/>
              <a:gd name="connsiteY5" fmla="*/ 5539305 h 13716154"/>
              <a:gd name="connsiteX6" fmla="*/ 0 w 14404727"/>
              <a:gd name="connsiteY6" fmla="*/ 154 h 13716154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23436"/>
              <a:gd name="connsiteX1" fmla="*/ 14404727 w 14404727"/>
              <a:gd name="connsiteY1" fmla="*/ 5397190 h 13723436"/>
              <a:gd name="connsiteX2" fmla="*/ 10198100 w 14404727"/>
              <a:gd name="connsiteY2" fmla="*/ 13715200 h 13723436"/>
              <a:gd name="connsiteX3" fmla="*/ 10198100 w 14404727"/>
              <a:gd name="connsiteY3" fmla="*/ 13716000 h 13723436"/>
              <a:gd name="connsiteX4" fmla="*/ 10181523 w 14404727"/>
              <a:gd name="connsiteY4" fmla="*/ 13723436 h 13723436"/>
              <a:gd name="connsiteX5" fmla="*/ 4180120 w 14404727"/>
              <a:gd name="connsiteY5" fmla="*/ 13716000 h 13723436"/>
              <a:gd name="connsiteX6" fmla="*/ 0 w 14404727"/>
              <a:gd name="connsiteY6" fmla="*/ 5539151 h 13723436"/>
              <a:gd name="connsiteX7" fmla="*/ 0 w 14404727"/>
              <a:gd name="connsiteY7" fmla="*/ 0 h 13723436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10198100 w 14404727"/>
              <a:gd name="connsiteY3" fmla="*/ 13716000 h 13738306"/>
              <a:gd name="connsiteX4" fmla="*/ 7148828 w 14404727"/>
              <a:gd name="connsiteY4" fmla="*/ 13738306 h 13738306"/>
              <a:gd name="connsiteX5" fmla="*/ 4180120 w 14404727"/>
              <a:gd name="connsiteY5" fmla="*/ 13716000 h 13738306"/>
              <a:gd name="connsiteX6" fmla="*/ 0 w 14404727"/>
              <a:gd name="connsiteY6" fmla="*/ 5539151 h 13738306"/>
              <a:gd name="connsiteX7" fmla="*/ 0 w 14404727"/>
              <a:gd name="connsiteY7" fmla="*/ 0 h 13738306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10198100 w 14404727"/>
              <a:gd name="connsiteY3" fmla="*/ 13716000 h 13738306"/>
              <a:gd name="connsiteX4" fmla="*/ 7148828 w 14404727"/>
              <a:gd name="connsiteY4" fmla="*/ 13738306 h 13738306"/>
              <a:gd name="connsiteX5" fmla="*/ 4180120 w 14404727"/>
              <a:gd name="connsiteY5" fmla="*/ 13716000 h 13738306"/>
              <a:gd name="connsiteX6" fmla="*/ 0 w 14404727"/>
              <a:gd name="connsiteY6" fmla="*/ 5539151 h 13738306"/>
              <a:gd name="connsiteX7" fmla="*/ 0 w 14404727"/>
              <a:gd name="connsiteY7" fmla="*/ 0 h 13738306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7148828 w 14404727"/>
              <a:gd name="connsiteY3" fmla="*/ 13738306 h 13738306"/>
              <a:gd name="connsiteX4" fmla="*/ 4180120 w 14404727"/>
              <a:gd name="connsiteY4" fmla="*/ 13716000 h 13738306"/>
              <a:gd name="connsiteX5" fmla="*/ 0 w 14404727"/>
              <a:gd name="connsiteY5" fmla="*/ 5539151 h 13738306"/>
              <a:gd name="connsiteX6" fmla="*/ 0 w 14404727"/>
              <a:gd name="connsiteY6" fmla="*/ 0 h 13738306"/>
              <a:gd name="connsiteX0" fmla="*/ 0 w 14544978"/>
              <a:gd name="connsiteY0" fmla="*/ 0 h 13738306"/>
              <a:gd name="connsiteX1" fmla="*/ 14404727 w 14544978"/>
              <a:gd name="connsiteY1" fmla="*/ 5397190 h 13738306"/>
              <a:gd name="connsiteX2" fmla="*/ 7148828 w 14544978"/>
              <a:gd name="connsiteY2" fmla="*/ 13738306 h 13738306"/>
              <a:gd name="connsiteX3" fmla="*/ 4180120 w 14544978"/>
              <a:gd name="connsiteY3" fmla="*/ 13716000 h 13738306"/>
              <a:gd name="connsiteX4" fmla="*/ 0 w 14544978"/>
              <a:gd name="connsiteY4" fmla="*/ 5539151 h 13738306"/>
              <a:gd name="connsiteX5" fmla="*/ 0 w 14544978"/>
              <a:gd name="connsiteY5" fmla="*/ 0 h 13738306"/>
              <a:gd name="connsiteX0" fmla="*/ 0 w 14544978"/>
              <a:gd name="connsiteY0" fmla="*/ 0 h 13738306"/>
              <a:gd name="connsiteX1" fmla="*/ 11344548 w 14544978"/>
              <a:gd name="connsiteY1" fmla="*/ 4252334 h 13738306"/>
              <a:gd name="connsiteX2" fmla="*/ 14404727 w 14544978"/>
              <a:gd name="connsiteY2" fmla="*/ 5397190 h 13738306"/>
              <a:gd name="connsiteX3" fmla="*/ 7148828 w 14544978"/>
              <a:gd name="connsiteY3" fmla="*/ 13738306 h 13738306"/>
              <a:gd name="connsiteX4" fmla="*/ 4180120 w 14544978"/>
              <a:gd name="connsiteY4" fmla="*/ 13716000 h 13738306"/>
              <a:gd name="connsiteX5" fmla="*/ 0 w 14544978"/>
              <a:gd name="connsiteY5" fmla="*/ 5539151 h 13738306"/>
              <a:gd name="connsiteX6" fmla="*/ 0 w 14544978"/>
              <a:gd name="connsiteY6" fmla="*/ 0 h 13738306"/>
              <a:gd name="connsiteX0" fmla="*/ 0 w 11344548"/>
              <a:gd name="connsiteY0" fmla="*/ 0 h 13738306"/>
              <a:gd name="connsiteX1" fmla="*/ 11344548 w 11344548"/>
              <a:gd name="connsiteY1" fmla="*/ 4252334 h 13738306"/>
              <a:gd name="connsiteX2" fmla="*/ 7148828 w 11344548"/>
              <a:gd name="connsiteY2" fmla="*/ 13738306 h 13738306"/>
              <a:gd name="connsiteX3" fmla="*/ 4180120 w 11344548"/>
              <a:gd name="connsiteY3" fmla="*/ 13716000 h 13738306"/>
              <a:gd name="connsiteX4" fmla="*/ 0 w 11344548"/>
              <a:gd name="connsiteY4" fmla="*/ 5539151 h 13738306"/>
              <a:gd name="connsiteX5" fmla="*/ 0 w 11344548"/>
              <a:gd name="connsiteY5" fmla="*/ 0 h 13738306"/>
              <a:gd name="connsiteX0" fmla="*/ 0 w 14406686"/>
              <a:gd name="connsiteY0" fmla="*/ 0 h 13738306"/>
              <a:gd name="connsiteX1" fmla="*/ 14406686 w 14406686"/>
              <a:gd name="connsiteY1" fmla="*/ 5456666 h 13738306"/>
              <a:gd name="connsiteX2" fmla="*/ 7148828 w 14406686"/>
              <a:gd name="connsiteY2" fmla="*/ 13738306 h 13738306"/>
              <a:gd name="connsiteX3" fmla="*/ 4180120 w 14406686"/>
              <a:gd name="connsiteY3" fmla="*/ 13716000 h 13738306"/>
              <a:gd name="connsiteX4" fmla="*/ 0 w 14406686"/>
              <a:gd name="connsiteY4" fmla="*/ 5539151 h 13738306"/>
              <a:gd name="connsiteX5" fmla="*/ 0 w 14406686"/>
              <a:gd name="connsiteY5" fmla="*/ 0 h 13738306"/>
              <a:gd name="connsiteX0" fmla="*/ 0 w 14406686"/>
              <a:gd name="connsiteY0" fmla="*/ 0 h 13716000"/>
              <a:gd name="connsiteX1" fmla="*/ 14406686 w 14406686"/>
              <a:gd name="connsiteY1" fmla="*/ 5456666 h 13716000"/>
              <a:gd name="connsiteX2" fmla="*/ 10181523 w 14406686"/>
              <a:gd name="connsiteY2" fmla="*/ 13693702 h 13716000"/>
              <a:gd name="connsiteX3" fmla="*/ 4180120 w 14406686"/>
              <a:gd name="connsiteY3" fmla="*/ 13716000 h 13716000"/>
              <a:gd name="connsiteX4" fmla="*/ 0 w 14406686"/>
              <a:gd name="connsiteY4" fmla="*/ 5539151 h 13716000"/>
              <a:gd name="connsiteX5" fmla="*/ 0 w 14406686"/>
              <a:gd name="connsiteY5" fmla="*/ 0 h 13716000"/>
              <a:gd name="connsiteX0" fmla="*/ 0 w 14377243"/>
              <a:gd name="connsiteY0" fmla="*/ 0 h 13716000"/>
              <a:gd name="connsiteX1" fmla="*/ 14377243 w 14377243"/>
              <a:gd name="connsiteY1" fmla="*/ 5441798 h 13716000"/>
              <a:gd name="connsiteX2" fmla="*/ 10181523 w 14377243"/>
              <a:gd name="connsiteY2" fmla="*/ 13693702 h 13716000"/>
              <a:gd name="connsiteX3" fmla="*/ 4180120 w 14377243"/>
              <a:gd name="connsiteY3" fmla="*/ 13716000 h 13716000"/>
              <a:gd name="connsiteX4" fmla="*/ 0 w 14377243"/>
              <a:gd name="connsiteY4" fmla="*/ 5539151 h 13716000"/>
              <a:gd name="connsiteX5" fmla="*/ 0 w 14377243"/>
              <a:gd name="connsiteY5" fmla="*/ 0 h 13716000"/>
              <a:gd name="connsiteX0" fmla="*/ 14383220 w 14383220"/>
              <a:gd name="connsiteY0" fmla="*/ 0 h 13760604"/>
              <a:gd name="connsiteX1" fmla="*/ 14377243 w 14383220"/>
              <a:gd name="connsiteY1" fmla="*/ 5486402 h 13760604"/>
              <a:gd name="connsiteX2" fmla="*/ 10181523 w 14383220"/>
              <a:gd name="connsiteY2" fmla="*/ 13738306 h 13760604"/>
              <a:gd name="connsiteX3" fmla="*/ 4180120 w 14383220"/>
              <a:gd name="connsiteY3" fmla="*/ 13760604 h 13760604"/>
              <a:gd name="connsiteX4" fmla="*/ 0 w 14383220"/>
              <a:gd name="connsiteY4" fmla="*/ 5583755 h 13760604"/>
              <a:gd name="connsiteX5" fmla="*/ 14383220 w 14383220"/>
              <a:gd name="connsiteY5" fmla="*/ 0 h 13760604"/>
              <a:gd name="connsiteX0" fmla="*/ 10203101 w 10203101"/>
              <a:gd name="connsiteY0" fmla="*/ 0 h 13760604"/>
              <a:gd name="connsiteX1" fmla="*/ 10197124 w 10203101"/>
              <a:gd name="connsiteY1" fmla="*/ 5486402 h 13760604"/>
              <a:gd name="connsiteX2" fmla="*/ 6001404 w 10203101"/>
              <a:gd name="connsiteY2" fmla="*/ 13738306 h 13760604"/>
              <a:gd name="connsiteX3" fmla="*/ 1 w 10203101"/>
              <a:gd name="connsiteY3" fmla="*/ 13760604 h 13760604"/>
              <a:gd name="connsiteX4" fmla="*/ 4608810 w 10203101"/>
              <a:gd name="connsiteY4" fmla="*/ 8146 h 13760604"/>
              <a:gd name="connsiteX5" fmla="*/ 10203101 w 10203101"/>
              <a:gd name="connsiteY5" fmla="*/ 0 h 13760604"/>
              <a:gd name="connsiteX0" fmla="*/ 10203099 w 10203099"/>
              <a:gd name="connsiteY0" fmla="*/ 0 h 13760604"/>
              <a:gd name="connsiteX1" fmla="*/ 10197122 w 10203099"/>
              <a:gd name="connsiteY1" fmla="*/ 5486402 h 13760604"/>
              <a:gd name="connsiteX2" fmla="*/ 6001402 w 10203099"/>
              <a:gd name="connsiteY2" fmla="*/ 13738306 h 13760604"/>
              <a:gd name="connsiteX3" fmla="*/ -1 w 10203099"/>
              <a:gd name="connsiteY3" fmla="*/ 13760604 h 13760604"/>
              <a:gd name="connsiteX4" fmla="*/ 7612060 w 10203099"/>
              <a:gd name="connsiteY4" fmla="*/ 8146 h 13760604"/>
              <a:gd name="connsiteX5" fmla="*/ 10203099 w 10203099"/>
              <a:gd name="connsiteY5" fmla="*/ 0 h 13760604"/>
              <a:gd name="connsiteX0" fmla="*/ 10203101 w 10203101"/>
              <a:gd name="connsiteY0" fmla="*/ 0 h 13760604"/>
              <a:gd name="connsiteX1" fmla="*/ 10197124 w 10203101"/>
              <a:gd name="connsiteY1" fmla="*/ 5486402 h 13760604"/>
              <a:gd name="connsiteX2" fmla="*/ 6001404 w 10203101"/>
              <a:gd name="connsiteY2" fmla="*/ 13738306 h 13760604"/>
              <a:gd name="connsiteX3" fmla="*/ 1 w 10203101"/>
              <a:gd name="connsiteY3" fmla="*/ 13760604 h 13760604"/>
              <a:gd name="connsiteX4" fmla="*/ 7332347 w 10203101"/>
              <a:gd name="connsiteY4" fmla="*/ 23014 h 13760604"/>
              <a:gd name="connsiteX5" fmla="*/ 10203101 w 10203101"/>
              <a:gd name="connsiteY5" fmla="*/ 0 h 13760604"/>
              <a:gd name="connsiteX0" fmla="*/ 10203099 w 10203099"/>
              <a:gd name="connsiteY0" fmla="*/ 0 h 13760604"/>
              <a:gd name="connsiteX1" fmla="*/ 10197122 w 10203099"/>
              <a:gd name="connsiteY1" fmla="*/ 5486402 h 13760604"/>
              <a:gd name="connsiteX2" fmla="*/ 6001402 w 10203099"/>
              <a:gd name="connsiteY2" fmla="*/ 13738306 h 13760604"/>
              <a:gd name="connsiteX3" fmla="*/ -1 w 10203099"/>
              <a:gd name="connsiteY3" fmla="*/ 13760604 h 13760604"/>
              <a:gd name="connsiteX4" fmla="*/ 7288178 w 10203099"/>
              <a:gd name="connsiteY4" fmla="*/ 23014 h 13760604"/>
              <a:gd name="connsiteX5" fmla="*/ 10203099 w 10203099"/>
              <a:gd name="connsiteY5" fmla="*/ 0 h 13760604"/>
              <a:gd name="connsiteX0" fmla="*/ 10203101 w 10203101"/>
              <a:gd name="connsiteY0" fmla="*/ 36460 h 13797064"/>
              <a:gd name="connsiteX1" fmla="*/ 10197124 w 10203101"/>
              <a:gd name="connsiteY1" fmla="*/ 5522862 h 13797064"/>
              <a:gd name="connsiteX2" fmla="*/ 6001404 w 10203101"/>
              <a:gd name="connsiteY2" fmla="*/ 13774766 h 13797064"/>
              <a:gd name="connsiteX3" fmla="*/ 1 w 10203101"/>
              <a:gd name="connsiteY3" fmla="*/ 13797064 h 13797064"/>
              <a:gd name="connsiteX4" fmla="*/ 7155684 w 10203101"/>
              <a:gd name="connsiteY4" fmla="*/ 0 h 13797064"/>
              <a:gd name="connsiteX5" fmla="*/ 10203101 w 10203101"/>
              <a:gd name="connsiteY5" fmla="*/ 36460 h 13797064"/>
              <a:gd name="connsiteX0" fmla="*/ 10203099 w 10203099"/>
              <a:gd name="connsiteY0" fmla="*/ 6724 h 13767328"/>
              <a:gd name="connsiteX1" fmla="*/ 10197122 w 10203099"/>
              <a:gd name="connsiteY1" fmla="*/ 5493126 h 13767328"/>
              <a:gd name="connsiteX2" fmla="*/ 6001402 w 10203099"/>
              <a:gd name="connsiteY2" fmla="*/ 13745030 h 13767328"/>
              <a:gd name="connsiteX3" fmla="*/ -1 w 10203099"/>
              <a:gd name="connsiteY3" fmla="*/ 13767328 h 13767328"/>
              <a:gd name="connsiteX4" fmla="*/ 7155682 w 10203099"/>
              <a:gd name="connsiteY4" fmla="*/ 0 h 13767328"/>
              <a:gd name="connsiteX5" fmla="*/ 10203099 w 10203099"/>
              <a:gd name="connsiteY5" fmla="*/ 6724 h 13767328"/>
              <a:gd name="connsiteX0" fmla="*/ 9996996 w 9996996"/>
              <a:gd name="connsiteY0" fmla="*/ 6724 h 13767328"/>
              <a:gd name="connsiteX1" fmla="*/ 9991019 w 9996996"/>
              <a:gd name="connsiteY1" fmla="*/ 5493126 h 13767328"/>
              <a:gd name="connsiteX2" fmla="*/ 5795299 w 9996996"/>
              <a:gd name="connsiteY2" fmla="*/ 13745030 h 13767328"/>
              <a:gd name="connsiteX3" fmla="*/ 0 w 9996996"/>
              <a:gd name="connsiteY3" fmla="*/ 13767328 h 13767328"/>
              <a:gd name="connsiteX4" fmla="*/ 6949579 w 9996996"/>
              <a:gd name="connsiteY4" fmla="*/ 0 h 13767328"/>
              <a:gd name="connsiteX5" fmla="*/ 9996996 w 9996996"/>
              <a:gd name="connsiteY5" fmla="*/ 6724 h 13767328"/>
              <a:gd name="connsiteX0" fmla="*/ 9996996 w 9996996"/>
              <a:gd name="connsiteY0" fmla="*/ 6724 h 13767328"/>
              <a:gd name="connsiteX1" fmla="*/ 9991019 w 9996996"/>
              <a:gd name="connsiteY1" fmla="*/ 5493126 h 13767328"/>
              <a:gd name="connsiteX2" fmla="*/ 5795299 w 9996996"/>
              <a:gd name="connsiteY2" fmla="*/ 13745030 h 13767328"/>
              <a:gd name="connsiteX3" fmla="*/ 0 w 9996996"/>
              <a:gd name="connsiteY3" fmla="*/ 13767328 h 13767328"/>
              <a:gd name="connsiteX4" fmla="*/ 4343817 w 9996996"/>
              <a:gd name="connsiteY4" fmla="*/ 5129560 h 13767328"/>
              <a:gd name="connsiteX5" fmla="*/ 6949579 w 9996996"/>
              <a:gd name="connsiteY5" fmla="*/ 0 h 13767328"/>
              <a:gd name="connsiteX6" fmla="*/ 9996996 w 9996996"/>
              <a:gd name="connsiteY6" fmla="*/ 6724 h 13767328"/>
              <a:gd name="connsiteX0" fmla="*/ 9996996 w 10298694"/>
              <a:gd name="connsiteY0" fmla="*/ 6724 h 13767328"/>
              <a:gd name="connsiteX1" fmla="*/ 9982274 w 10298694"/>
              <a:gd name="connsiteY1" fmla="*/ 5189034 h 13767328"/>
              <a:gd name="connsiteX2" fmla="*/ 9991019 w 10298694"/>
              <a:gd name="connsiteY2" fmla="*/ 5493126 h 13767328"/>
              <a:gd name="connsiteX3" fmla="*/ 5795299 w 10298694"/>
              <a:gd name="connsiteY3" fmla="*/ 13745030 h 13767328"/>
              <a:gd name="connsiteX4" fmla="*/ 0 w 10298694"/>
              <a:gd name="connsiteY4" fmla="*/ 13767328 h 13767328"/>
              <a:gd name="connsiteX5" fmla="*/ 4343817 w 10298694"/>
              <a:gd name="connsiteY5" fmla="*/ 5129560 h 13767328"/>
              <a:gd name="connsiteX6" fmla="*/ 6949579 w 10298694"/>
              <a:gd name="connsiteY6" fmla="*/ 0 h 13767328"/>
              <a:gd name="connsiteX7" fmla="*/ 9996996 w 10298694"/>
              <a:gd name="connsiteY7" fmla="*/ 6724 h 13767328"/>
              <a:gd name="connsiteX0" fmla="*/ 9996996 w 10443889"/>
              <a:gd name="connsiteY0" fmla="*/ 6724 h 13767328"/>
              <a:gd name="connsiteX1" fmla="*/ 9982274 w 10443889"/>
              <a:gd name="connsiteY1" fmla="*/ 5189034 h 13767328"/>
              <a:gd name="connsiteX2" fmla="*/ 5795299 w 10443889"/>
              <a:gd name="connsiteY2" fmla="*/ 13745030 h 13767328"/>
              <a:gd name="connsiteX3" fmla="*/ 0 w 10443889"/>
              <a:gd name="connsiteY3" fmla="*/ 13767328 h 13767328"/>
              <a:gd name="connsiteX4" fmla="*/ 4343817 w 10443889"/>
              <a:gd name="connsiteY4" fmla="*/ 5129560 h 13767328"/>
              <a:gd name="connsiteX5" fmla="*/ 6949579 w 10443889"/>
              <a:gd name="connsiteY5" fmla="*/ 0 h 13767328"/>
              <a:gd name="connsiteX6" fmla="*/ 9996996 w 10443889"/>
              <a:gd name="connsiteY6" fmla="*/ 6724 h 13767328"/>
              <a:gd name="connsiteX0" fmla="*/ 9996996 w 10853312"/>
              <a:gd name="connsiteY0" fmla="*/ 6724 h 13767340"/>
              <a:gd name="connsiteX1" fmla="*/ 9982274 w 10853312"/>
              <a:gd name="connsiteY1" fmla="*/ 5189034 h 13767340"/>
              <a:gd name="connsiteX2" fmla="*/ 0 w 10853312"/>
              <a:gd name="connsiteY2" fmla="*/ 13767328 h 13767340"/>
              <a:gd name="connsiteX3" fmla="*/ 4343817 w 10853312"/>
              <a:gd name="connsiteY3" fmla="*/ 5129560 h 13767340"/>
              <a:gd name="connsiteX4" fmla="*/ 6949579 w 10853312"/>
              <a:gd name="connsiteY4" fmla="*/ 0 h 13767340"/>
              <a:gd name="connsiteX5" fmla="*/ 9996996 w 10853312"/>
              <a:gd name="connsiteY5" fmla="*/ 6724 h 13767340"/>
              <a:gd name="connsiteX0" fmla="*/ 5653180 w 6199021"/>
              <a:gd name="connsiteY0" fmla="*/ 6724 h 5804424"/>
              <a:gd name="connsiteX1" fmla="*/ 5638458 w 6199021"/>
              <a:gd name="connsiteY1" fmla="*/ 5189034 h 5804424"/>
              <a:gd name="connsiteX2" fmla="*/ 1 w 6199021"/>
              <a:gd name="connsiteY2" fmla="*/ 5129560 h 5804424"/>
              <a:gd name="connsiteX3" fmla="*/ 2605763 w 6199021"/>
              <a:gd name="connsiteY3" fmla="*/ 0 h 5804424"/>
              <a:gd name="connsiteX4" fmla="*/ 5653180 w 6199021"/>
              <a:gd name="connsiteY4" fmla="*/ 6724 h 5804424"/>
              <a:gd name="connsiteX0" fmla="*/ 5653178 w 6199017"/>
              <a:gd name="connsiteY0" fmla="*/ 6724 h 5804424"/>
              <a:gd name="connsiteX1" fmla="*/ 5638456 w 6199017"/>
              <a:gd name="connsiteY1" fmla="*/ 5189034 h 5804424"/>
              <a:gd name="connsiteX2" fmla="*/ -1 w 6199017"/>
              <a:gd name="connsiteY2" fmla="*/ 5129560 h 5804424"/>
              <a:gd name="connsiteX3" fmla="*/ 2605761 w 6199017"/>
              <a:gd name="connsiteY3" fmla="*/ 0 h 5804424"/>
              <a:gd name="connsiteX4" fmla="*/ 5653178 w 6199017"/>
              <a:gd name="connsiteY4" fmla="*/ 6724 h 5804424"/>
              <a:gd name="connsiteX0" fmla="*/ 5653180 w 6199021"/>
              <a:gd name="connsiteY0" fmla="*/ 6724 h 5804424"/>
              <a:gd name="connsiteX1" fmla="*/ 5638458 w 6199021"/>
              <a:gd name="connsiteY1" fmla="*/ 5189034 h 5804424"/>
              <a:gd name="connsiteX2" fmla="*/ 1 w 6199021"/>
              <a:gd name="connsiteY2" fmla="*/ 5129560 h 5804424"/>
              <a:gd name="connsiteX3" fmla="*/ 2605763 w 6199021"/>
              <a:gd name="connsiteY3" fmla="*/ 0 h 5804424"/>
              <a:gd name="connsiteX4" fmla="*/ 5653180 w 6199021"/>
              <a:gd name="connsiteY4" fmla="*/ 6724 h 5804424"/>
              <a:gd name="connsiteX0" fmla="*/ 5653178 w 6059404"/>
              <a:gd name="connsiteY0" fmla="*/ 6724 h 5804424"/>
              <a:gd name="connsiteX1" fmla="*/ 5638456 w 6059404"/>
              <a:gd name="connsiteY1" fmla="*/ 5189034 h 5804424"/>
              <a:gd name="connsiteX2" fmla="*/ -1 w 6059404"/>
              <a:gd name="connsiteY2" fmla="*/ 5129560 h 5804424"/>
              <a:gd name="connsiteX3" fmla="*/ 2605761 w 6059404"/>
              <a:gd name="connsiteY3" fmla="*/ 0 h 5804424"/>
              <a:gd name="connsiteX4" fmla="*/ 5653178 w 6059404"/>
              <a:gd name="connsiteY4" fmla="*/ 6724 h 5804424"/>
              <a:gd name="connsiteX0" fmla="*/ 5653180 w 6091612"/>
              <a:gd name="connsiteY0" fmla="*/ 6724 h 5714270"/>
              <a:gd name="connsiteX1" fmla="*/ 5741509 w 6091612"/>
              <a:gd name="connsiteY1" fmla="*/ 1457092 h 5714270"/>
              <a:gd name="connsiteX2" fmla="*/ 5638458 w 6091612"/>
              <a:gd name="connsiteY2" fmla="*/ 5189034 h 5714270"/>
              <a:gd name="connsiteX3" fmla="*/ 1 w 6091612"/>
              <a:gd name="connsiteY3" fmla="*/ 5129560 h 5714270"/>
              <a:gd name="connsiteX4" fmla="*/ 2605763 w 6091612"/>
              <a:gd name="connsiteY4" fmla="*/ 0 h 5714270"/>
              <a:gd name="connsiteX5" fmla="*/ 5653180 w 6091612"/>
              <a:gd name="connsiteY5" fmla="*/ 6724 h 5714270"/>
              <a:gd name="connsiteX0" fmla="*/ 5653178 w 6091610"/>
              <a:gd name="connsiteY0" fmla="*/ 6724 h 5714270"/>
              <a:gd name="connsiteX1" fmla="*/ 5741507 w 6091610"/>
              <a:gd name="connsiteY1" fmla="*/ 1457092 h 5714270"/>
              <a:gd name="connsiteX2" fmla="*/ 5638456 w 6091610"/>
              <a:gd name="connsiteY2" fmla="*/ 5189034 h 5714270"/>
              <a:gd name="connsiteX3" fmla="*/ -1 w 6091610"/>
              <a:gd name="connsiteY3" fmla="*/ 5129560 h 5714270"/>
              <a:gd name="connsiteX4" fmla="*/ 2605761 w 6091610"/>
              <a:gd name="connsiteY4" fmla="*/ 0 h 5714270"/>
              <a:gd name="connsiteX5" fmla="*/ 5653178 w 6091610"/>
              <a:gd name="connsiteY5" fmla="*/ 6724 h 5714270"/>
              <a:gd name="connsiteX0" fmla="*/ 5653180 w 6091612"/>
              <a:gd name="connsiteY0" fmla="*/ 6724 h 5714270"/>
              <a:gd name="connsiteX1" fmla="*/ 5741509 w 6091612"/>
              <a:gd name="connsiteY1" fmla="*/ 1457092 h 5714270"/>
              <a:gd name="connsiteX2" fmla="*/ 5638458 w 6091612"/>
              <a:gd name="connsiteY2" fmla="*/ 5189034 h 5714270"/>
              <a:gd name="connsiteX3" fmla="*/ 1 w 6091612"/>
              <a:gd name="connsiteY3" fmla="*/ 5129560 h 5714270"/>
              <a:gd name="connsiteX4" fmla="*/ 2605763 w 6091612"/>
              <a:gd name="connsiteY4" fmla="*/ 0 h 5714270"/>
              <a:gd name="connsiteX5" fmla="*/ 5653180 w 6091612"/>
              <a:gd name="connsiteY5" fmla="*/ 6724 h 5714270"/>
              <a:gd name="connsiteX0" fmla="*/ 5653178 w 6268078"/>
              <a:gd name="connsiteY0" fmla="*/ 6724 h 5143232"/>
              <a:gd name="connsiteX1" fmla="*/ 5741507 w 6268078"/>
              <a:gd name="connsiteY1" fmla="*/ 1457092 h 5143232"/>
              <a:gd name="connsiteX2" fmla="*/ -1 w 6268078"/>
              <a:gd name="connsiteY2" fmla="*/ 5129560 h 5143232"/>
              <a:gd name="connsiteX3" fmla="*/ 2605761 w 6268078"/>
              <a:gd name="connsiteY3" fmla="*/ 0 h 5143232"/>
              <a:gd name="connsiteX4" fmla="*/ 5653178 w 6268078"/>
              <a:gd name="connsiteY4" fmla="*/ 6724 h 5143232"/>
              <a:gd name="connsiteX0" fmla="*/ 5653180 w 6268080"/>
              <a:gd name="connsiteY0" fmla="*/ 6724 h 5143232"/>
              <a:gd name="connsiteX1" fmla="*/ 5741509 w 6268080"/>
              <a:gd name="connsiteY1" fmla="*/ 1457092 h 5143232"/>
              <a:gd name="connsiteX2" fmla="*/ 1 w 6268080"/>
              <a:gd name="connsiteY2" fmla="*/ 5129560 h 5143232"/>
              <a:gd name="connsiteX3" fmla="*/ 2605763 w 6268080"/>
              <a:gd name="connsiteY3" fmla="*/ 0 h 5143232"/>
              <a:gd name="connsiteX4" fmla="*/ 5653180 w 6268080"/>
              <a:gd name="connsiteY4" fmla="*/ 6724 h 5143232"/>
              <a:gd name="connsiteX0" fmla="*/ 5653178 w 6268078"/>
              <a:gd name="connsiteY0" fmla="*/ 6724 h 5143232"/>
              <a:gd name="connsiteX1" fmla="*/ 5741507 w 6268078"/>
              <a:gd name="connsiteY1" fmla="*/ 1457092 h 5143232"/>
              <a:gd name="connsiteX2" fmla="*/ -1 w 6268078"/>
              <a:gd name="connsiteY2" fmla="*/ 5129560 h 5143232"/>
              <a:gd name="connsiteX3" fmla="*/ 2605761 w 6268078"/>
              <a:gd name="connsiteY3" fmla="*/ 0 h 5143232"/>
              <a:gd name="connsiteX4" fmla="*/ 5653178 w 6268078"/>
              <a:gd name="connsiteY4" fmla="*/ 6724 h 5143232"/>
              <a:gd name="connsiteX0" fmla="*/ 5653180 w 5899483"/>
              <a:gd name="connsiteY0" fmla="*/ 6724 h 5143232"/>
              <a:gd name="connsiteX1" fmla="*/ 5741509 w 5899483"/>
              <a:gd name="connsiteY1" fmla="*/ 1457092 h 5143232"/>
              <a:gd name="connsiteX2" fmla="*/ 1 w 5899483"/>
              <a:gd name="connsiteY2" fmla="*/ 5129560 h 5143232"/>
              <a:gd name="connsiteX3" fmla="*/ 2605763 w 5899483"/>
              <a:gd name="connsiteY3" fmla="*/ 0 h 5143232"/>
              <a:gd name="connsiteX4" fmla="*/ 5653180 w 5899483"/>
              <a:gd name="connsiteY4" fmla="*/ 6724 h 5143232"/>
              <a:gd name="connsiteX0" fmla="*/ 5653178 w 5741507"/>
              <a:gd name="connsiteY0" fmla="*/ 6724 h 5143232"/>
              <a:gd name="connsiteX1" fmla="*/ 5741507 w 5741507"/>
              <a:gd name="connsiteY1" fmla="*/ 1457092 h 5143232"/>
              <a:gd name="connsiteX2" fmla="*/ -1 w 5741507"/>
              <a:gd name="connsiteY2" fmla="*/ 5129560 h 5143232"/>
              <a:gd name="connsiteX3" fmla="*/ 2605761 w 5741507"/>
              <a:gd name="connsiteY3" fmla="*/ 0 h 5143232"/>
              <a:gd name="connsiteX4" fmla="*/ 5653178 w 5741507"/>
              <a:gd name="connsiteY4" fmla="*/ 6724 h 5143232"/>
              <a:gd name="connsiteX0" fmla="*/ 5653180 w 5653180"/>
              <a:gd name="connsiteY0" fmla="*/ 6724 h 5415358"/>
              <a:gd name="connsiteX1" fmla="*/ 5535404 w 5653180"/>
              <a:gd name="connsiteY1" fmla="*/ 4876800 h 5415358"/>
              <a:gd name="connsiteX2" fmla="*/ 1 w 5653180"/>
              <a:gd name="connsiteY2" fmla="*/ 5129560 h 5415358"/>
              <a:gd name="connsiteX3" fmla="*/ 2605763 w 5653180"/>
              <a:gd name="connsiteY3" fmla="*/ 0 h 5415358"/>
              <a:gd name="connsiteX4" fmla="*/ 5653180 w 5653180"/>
              <a:gd name="connsiteY4" fmla="*/ 6724 h 5415358"/>
              <a:gd name="connsiteX0" fmla="*/ 5653178 w 5653178"/>
              <a:gd name="connsiteY0" fmla="*/ 6724 h 5298780"/>
              <a:gd name="connsiteX1" fmla="*/ 5535402 w 5653178"/>
              <a:gd name="connsiteY1" fmla="*/ 4876800 h 5298780"/>
              <a:gd name="connsiteX2" fmla="*/ -1 w 5653178"/>
              <a:gd name="connsiteY2" fmla="*/ 5129560 h 5298780"/>
              <a:gd name="connsiteX3" fmla="*/ 2605761 w 5653178"/>
              <a:gd name="connsiteY3" fmla="*/ 0 h 5298780"/>
              <a:gd name="connsiteX4" fmla="*/ 5653178 w 5653178"/>
              <a:gd name="connsiteY4" fmla="*/ 6724 h 5298780"/>
              <a:gd name="connsiteX0" fmla="*/ 5653180 w 5653180"/>
              <a:gd name="connsiteY0" fmla="*/ 6724 h 5129560"/>
              <a:gd name="connsiteX1" fmla="*/ 5535404 w 5653180"/>
              <a:gd name="connsiteY1" fmla="*/ 4876800 h 5129560"/>
              <a:gd name="connsiteX2" fmla="*/ 1 w 5653180"/>
              <a:gd name="connsiteY2" fmla="*/ 5129560 h 5129560"/>
              <a:gd name="connsiteX3" fmla="*/ 2605763 w 5653180"/>
              <a:gd name="connsiteY3" fmla="*/ 0 h 5129560"/>
              <a:gd name="connsiteX4" fmla="*/ 5653180 w 5653180"/>
              <a:gd name="connsiteY4" fmla="*/ 6724 h 5129560"/>
              <a:gd name="connsiteX0" fmla="*/ 5653178 w 5653178"/>
              <a:gd name="connsiteY0" fmla="*/ 6724 h 5352586"/>
              <a:gd name="connsiteX1" fmla="*/ 5638454 w 5653178"/>
              <a:gd name="connsiteY1" fmla="*/ 5352586 h 5352586"/>
              <a:gd name="connsiteX2" fmla="*/ -1 w 5653178"/>
              <a:gd name="connsiteY2" fmla="*/ 5129560 h 5352586"/>
              <a:gd name="connsiteX3" fmla="*/ 2605761 w 5653178"/>
              <a:gd name="connsiteY3" fmla="*/ 0 h 5352586"/>
              <a:gd name="connsiteX4" fmla="*/ 5653178 w 5653178"/>
              <a:gd name="connsiteY4" fmla="*/ 6724 h 5352586"/>
              <a:gd name="connsiteX0" fmla="*/ 5770954 w 5770954"/>
              <a:gd name="connsiteY0" fmla="*/ 6724 h 5367454"/>
              <a:gd name="connsiteX1" fmla="*/ 5756230 w 5770954"/>
              <a:gd name="connsiteY1" fmla="*/ 5352586 h 5367454"/>
              <a:gd name="connsiteX2" fmla="*/ 0 w 5770954"/>
              <a:gd name="connsiteY2" fmla="*/ 5367454 h 5367454"/>
              <a:gd name="connsiteX3" fmla="*/ 2723537 w 5770954"/>
              <a:gd name="connsiteY3" fmla="*/ 0 h 5367454"/>
              <a:gd name="connsiteX4" fmla="*/ 5770954 w 5770954"/>
              <a:gd name="connsiteY4" fmla="*/ 6724 h 5367454"/>
              <a:gd name="connsiteX0" fmla="*/ 5770954 w 5770954"/>
              <a:gd name="connsiteY0" fmla="*/ 6724 h 5382322"/>
              <a:gd name="connsiteX1" fmla="*/ 5756230 w 5770954"/>
              <a:gd name="connsiteY1" fmla="*/ 5382322 h 5382322"/>
              <a:gd name="connsiteX2" fmla="*/ 0 w 5770954"/>
              <a:gd name="connsiteY2" fmla="*/ 5367454 h 5382322"/>
              <a:gd name="connsiteX3" fmla="*/ 2723537 w 5770954"/>
              <a:gd name="connsiteY3" fmla="*/ 0 h 5382322"/>
              <a:gd name="connsiteX4" fmla="*/ 5770954 w 5770954"/>
              <a:gd name="connsiteY4" fmla="*/ 6724 h 5382322"/>
              <a:gd name="connsiteX0" fmla="*/ 5785676 w 5785676"/>
              <a:gd name="connsiteY0" fmla="*/ 6724 h 5397192"/>
              <a:gd name="connsiteX1" fmla="*/ 5770952 w 5785676"/>
              <a:gd name="connsiteY1" fmla="*/ 5382322 h 5397192"/>
              <a:gd name="connsiteX2" fmla="*/ 0 w 5785676"/>
              <a:gd name="connsiteY2" fmla="*/ 5397192 h 5397192"/>
              <a:gd name="connsiteX3" fmla="*/ 2738259 w 5785676"/>
              <a:gd name="connsiteY3" fmla="*/ 0 h 5397192"/>
              <a:gd name="connsiteX4" fmla="*/ 5785676 w 5785676"/>
              <a:gd name="connsiteY4" fmla="*/ 6724 h 5397192"/>
              <a:gd name="connsiteX0" fmla="*/ 5785676 w 5800396"/>
              <a:gd name="connsiteY0" fmla="*/ 6724 h 5412060"/>
              <a:gd name="connsiteX1" fmla="*/ 5800396 w 5800396"/>
              <a:gd name="connsiteY1" fmla="*/ 5412060 h 5412060"/>
              <a:gd name="connsiteX2" fmla="*/ 0 w 5800396"/>
              <a:gd name="connsiteY2" fmla="*/ 5397192 h 5412060"/>
              <a:gd name="connsiteX3" fmla="*/ 2738259 w 5800396"/>
              <a:gd name="connsiteY3" fmla="*/ 0 h 5412060"/>
              <a:gd name="connsiteX4" fmla="*/ 5785676 w 5800396"/>
              <a:gd name="connsiteY4" fmla="*/ 6724 h 5412060"/>
              <a:gd name="connsiteX0" fmla="*/ 5785676 w 5800396"/>
              <a:gd name="connsiteY0" fmla="*/ 6724 h 5412060"/>
              <a:gd name="connsiteX1" fmla="*/ 5800396 w 5800396"/>
              <a:gd name="connsiteY1" fmla="*/ 5412060 h 5412060"/>
              <a:gd name="connsiteX2" fmla="*/ 0 w 5800396"/>
              <a:gd name="connsiteY2" fmla="*/ 5397192 h 5412060"/>
              <a:gd name="connsiteX3" fmla="*/ 2738259 w 5800396"/>
              <a:gd name="connsiteY3" fmla="*/ 0 h 5412060"/>
              <a:gd name="connsiteX4" fmla="*/ 5785676 w 5800396"/>
              <a:gd name="connsiteY4" fmla="*/ 6724 h 5412060"/>
              <a:gd name="connsiteX0" fmla="*/ 5785676 w 5800396"/>
              <a:gd name="connsiteY0" fmla="*/ 6724 h 5397192"/>
              <a:gd name="connsiteX1" fmla="*/ 5800396 w 5800396"/>
              <a:gd name="connsiteY1" fmla="*/ 5367454 h 5397192"/>
              <a:gd name="connsiteX2" fmla="*/ 0 w 5800396"/>
              <a:gd name="connsiteY2" fmla="*/ 5397192 h 5397192"/>
              <a:gd name="connsiteX3" fmla="*/ 2738259 w 5800396"/>
              <a:gd name="connsiteY3" fmla="*/ 0 h 5397192"/>
              <a:gd name="connsiteX4" fmla="*/ 5785676 w 5800396"/>
              <a:gd name="connsiteY4" fmla="*/ 6724 h 5397192"/>
              <a:gd name="connsiteX0" fmla="*/ 5785676 w 5800396"/>
              <a:gd name="connsiteY0" fmla="*/ 6724 h 5412060"/>
              <a:gd name="connsiteX1" fmla="*/ 5800396 w 5800396"/>
              <a:gd name="connsiteY1" fmla="*/ 5412060 h 5412060"/>
              <a:gd name="connsiteX2" fmla="*/ 0 w 5800396"/>
              <a:gd name="connsiteY2" fmla="*/ 5397192 h 5412060"/>
              <a:gd name="connsiteX3" fmla="*/ 2738259 w 5800396"/>
              <a:gd name="connsiteY3" fmla="*/ 0 h 5412060"/>
              <a:gd name="connsiteX4" fmla="*/ 5785676 w 5800396"/>
              <a:gd name="connsiteY4" fmla="*/ 6724 h 5412060"/>
              <a:gd name="connsiteX0" fmla="*/ 5785676 w 5800396"/>
              <a:gd name="connsiteY0" fmla="*/ 6724 h 5397192"/>
              <a:gd name="connsiteX1" fmla="*/ 5800396 w 5800396"/>
              <a:gd name="connsiteY1" fmla="*/ 5382322 h 5397192"/>
              <a:gd name="connsiteX2" fmla="*/ 0 w 5800396"/>
              <a:gd name="connsiteY2" fmla="*/ 5397192 h 5397192"/>
              <a:gd name="connsiteX3" fmla="*/ 2738259 w 5800396"/>
              <a:gd name="connsiteY3" fmla="*/ 0 h 5397192"/>
              <a:gd name="connsiteX4" fmla="*/ 5785676 w 5800396"/>
              <a:gd name="connsiteY4" fmla="*/ 6724 h 539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0396" h="5397192">
                <a:moveTo>
                  <a:pt x="5785676" y="6724"/>
                </a:moveTo>
                <a:cubicBezTo>
                  <a:pt x="5790583" y="1808503"/>
                  <a:pt x="5795489" y="3580543"/>
                  <a:pt x="5800396" y="5382322"/>
                </a:cubicBezTo>
                <a:lnTo>
                  <a:pt x="0" y="5397192"/>
                </a:lnTo>
                <a:lnTo>
                  <a:pt x="2738259" y="0"/>
                </a:lnTo>
                <a:lnTo>
                  <a:pt x="5785676" y="6724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51355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C9A1-4D1C-3742-BB27-EA74F2BAB7B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B9166-08E7-9441-8614-A72E2AD49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498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C9A1-4D1C-3742-BB27-EA74F2BAB7B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B9166-08E7-9441-8614-A72E2AD49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012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771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959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518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16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183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836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329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159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_PresTitle-Grey-NoSubtitle-Phot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DB3FA-BB70-C148-BF8B-BD9D3A4B1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644652"/>
            <a:ext cx="8525256" cy="2101701"/>
          </a:xfrm>
        </p:spPr>
        <p:txBody>
          <a:bodyPr>
            <a:normAutofit/>
          </a:bodyPr>
          <a:lstStyle>
            <a:lvl1pPr>
              <a:defRPr sz="5000" b="1">
                <a:solidFill>
                  <a:srgbClr val="990000"/>
                </a:solidFill>
                <a:latin typeface="+mj-lt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A52DF-1194-7648-BF6C-87153BC8E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5895447"/>
            <a:ext cx="2053033" cy="566674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43C74F-D299-5D4D-91EF-CAEAC8CADB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2937716"/>
            <a:ext cx="5379720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444444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E5914CF-129C-E347-8954-3C5EB9EC9E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3288633"/>
            <a:ext cx="5379720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444444"/>
                </a:solidFill>
              </a:defRPr>
            </a:lvl1pPr>
          </a:lstStyle>
          <a:p>
            <a:pPr lvl="0"/>
            <a:r>
              <a:rPr lang="en-US" dirty="0"/>
              <a:t>Affiliation or delete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E0B5A50-8B0E-7C45-BDDE-8041F4BC0D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3648658"/>
            <a:ext cx="5379720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444444"/>
                </a:solidFill>
              </a:defRPr>
            </a:lvl1pPr>
          </a:lstStyle>
          <a:p>
            <a:pPr lvl="0"/>
            <a:r>
              <a:rPr lang="en-US" dirty="0"/>
              <a:t>Extra or delete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54838F3A-930E-CE47-99BA-AF2AE547D0A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155044" y="2903504"/>
            <a:ext cx="2036956" cy="3958214"/>
          </a:xfrm>
          <a:custGeom>
            <a:avLst/>
            <a:gdLst>
              <a:gd name="connsiteX0" fmla="*/ 0 w 4082439"/>
              <a:gd name="connsiteY0" fmla="*/ 0 h 7983337"/>
              <a:gd name="connsiteX1" fmla="*/ 4082439 w 4082439"/>
              <a:gd name="connsiteY1" fmla="*/ 7983337 h 7983337"/>
              <a:gd name="connsiteX2" fmla="*/ 0 w 4082439"/>
              <a:gd name="connsiteY2" fmla="*/ 7983337 h 7983337"/>
              <a:gd name="connsiteX0" fmla="*/ 4078526 w 4082439"/>
              <a:gd name="connsiteY0" fmla="*/ 0 h 7998205"/>
              <a:gd name="connsiteX1" fmla="*/ 4082439 w 4082439"/>
              <a:gd name="connsiteY1" fmla="*/ 7998205 h 7998205"/>
              <a:gd name="connsiteX2" fmla="*/ 0 w 4082439"/>
              <a:gd name="connsiteY2" fmla="*/ 7998205 h 7998205"/>
              <a:gd name="connsiteX3" fmla="*/ 4078526 w 4082439"/>
              <a:gd name="connsiteY3" fmla="*/ 0 h 7998205"/>
              <a:gd name="connsiteX0" fmla="*/ 4078526 w 4082439"/>
              <a:gd name="connsiteY0" fmla="*/ 0 h 8005639"/>
              <a:gd name="connsiteX1" fmla="*/ 4082439 w 4082439"/>
              <a:gd name="connsiteY1" fmla="*/ 7998205 h 8005639"/>
              <a:gd name="connsiteX2" fmla="*/ 1315655 w 4082439"/>
              <a:gd name="connsiteY2" fmla="*/ 8005639 h 8005639"/>
              <a:gd name="connsiteX3" fmla="*/ 0 w 4082439"/>
              <a:gd name="connsiteY3" fmla="*/ 7998205 h 8005639"/>
              <a:gd name="connsiteX4" fmla="*/ 4078526 w 4082439"/>
              <a:gd name="connsiteY4" fmla="*/ 0 h 8005639"/>
              <a:gd name="connsiteX0" fmla="*/ 2762871 w 2766784"/>
              <a:gd name="connsiteY0" fmla="*/ 0 h 8005639"/>
              <a:gd name="connsiteX1" fmla="*/ 2766784 w 2766784"/>
              <a:gd name="connsiteY1" fmla="*/ 7998205 h 8005639"/>
              <a:gd name="connsiteX2" fmla="*/ 0 w 2766784"/>
              <a:gd name="connsiteY2" fmla="*/ 8005639 h 8005639"/>
              <a:gd name="connsiteX3" fmla="*/ 2762871 w 2766784"/>
              <a:gd name="connsiteY3" fmla="*/ 0 h 8005639"/>
              <a:gd name="connsiteX0" fmla="*/ 3016400 w 3020313"/>
              <a:gd name="connsiteY0" fmla="*/ 0 h 8005639"/>
              <a:gd name="connsiteX1" fmla="*/ 3020313 w 3020313"/>
              <a:gd name="connsiteY1" fmla="*/ 7998205 h 8005639"/>
              <a:gd name="connsiteX2" fmla="*/ 0 w 3020313"/>
              <a:gd name="connsiteY2" fmla="*/ 8005639 h 8005639"/>
              <a:gd name="connsiteX3" fmla="*/ 3016400 w 3020313"/>
              <a:gd name="connsiteY3" fmla="*/ 0 h 8005639"/>
              <a:gd name="connsiteX0" fmla="*/ 3016400 w 3020313"/>
              <a:gd name="connsiteY0" fmla="*/ 0 h 7916429"/>
              <a:gd name="connsiteX1" fmla="*/ 3020313 w 3020313"/>
              <a:gd name="connsiteY1" fmla="*/ 7908995 h 7916429"/>
              <a:gd name="connsiteX2" fmla="*/ 0 w 3020313"/>
              <a:gd name="connsiteY2" fmla="*/ 7916429 h 7916429"/>
              <a:gd name="connsiteX3" fmla="*/ 3016400 w 3020313"/>
              <a:gd name="connsiteY3" fmla="*/ 0 h 791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313" h="7916429">
                <a:moveTo>
                  <a:pt x="3016400" y="0"/>
                </a:moveTo>
                <a:cubicBezTo>
                  <a:pt x="3017704" y="2666068"/>
                  <a:pt x="3019009" y="5242927"/>
                  <a:pt x="3020313" y="7908995"/>
                </a:cubicBezTo>
                <a:lnTo>
                  <a:pt x="0" y="7916429"/>
                </a:lnTo>
                <a:lnTo>
                  <a:pt x="301640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EB8994E6-332B-F04D-9C42-E465814591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46790" y="-10797"/>
            <a:ext cx="5048229" cy="6883664"/>
          </a:xfrm>
          <a:custGeom>
            <a:avLst/>
            <a:gdLst>
              <a:gd name="connsiteX0" fmla="*/ 0 w 10198100"/>
              <a:gd name="connsiteY0" fmla="*/ 0 h 13716000"/>
              <a:gd name="connsiteX1" fmla="*/ 3186698 w 10198100"/>
              <a:gd name="connsiteY1" fmla="*/ 0 h 13716000"/>
              <a:gd name="connsiteX2" fmla="*/ 10198100 w 10198100"/>
              <a:gd name="connsiteY2" fmla="*/ 13715200 h 13716000"/>
              <a:gd name="connsiteX3" fmla="*/ 10198100 w 10198100"/>
              <a:gd name="connsiteY3" fmla="*/ 13716000 h 13716000"/>
              <a:gd name="connsiteX4" fmla="*/ 4180120 w 10198100"/>
              <a:gd name="connsiteY4" fmla="*/ 13716000 h 13716000"/>
              <a:gd name="connsiteX5" fmla="*/ 0 w 10198100"/>
              <a:gd name="connsiteY5" fmla="*/ 5539151 h 13716000"/>
              <a:gd name="connsiteX0" fmla="*/ 0 w 14404727"/>
              <a:gd name="connsiteY0" fmla="*/ 0 h 13716000"/>
              <a:gd name="connsiteX1" fmla="*/ 14404727 w 14404727"/>
              <a:gd name="connsiteY1" fmla="*/ 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3977795"/>
              <a:gd name="connsiteY0" fmla="*/ 0 h 13716000"/>
              <a:gd name="connsiteX1" fmla="*/ 13977795 w 13977795"/>
              <a:gd name="connsiteY1" fmla="*/ 5471532 h 13716000"/>
              <a:gd name="connsiteX2" fmla="*/ 10198100 w 13977795"/>
              <a:gd name="connsiteY2" fmla="*/ 13715200 h 13716000"/>
              <a:gd name="connsiteX3" fmla="*/ 10198100 w 13977795"/>
              <a:gd name="connsiteY3" fmla="*/ 13716000 h 13716000"/>
              <a:gd name="connsiteX4" fmla="*/ 4180120 w 13977795"/>
              <a:gd name="connsiteY4" fmla="*/ 13716000 h 13716000"/>
              <a:gd name="connsiteX5" fmla="*/ 0 w 13977795"/>
              <a:gd name="connsiteY5" fmla="*/ 5539151 h 13716000"/>
              <a:gd name="connsiteX6" fmla="*/ 0 w 13977795"/>
              <a:gd name="connsiteY6" fmla="*/ 0 h 13716000"/>
              <a:gd name="connsiteX0" fmla="*/ 0 w 14337009"/>
              <a:gd name="connsiteY0" fmla="*/ 30 h 13716030"/>
              <a:gd name="connsiteX1" fmla="*/ 13977795 w 14337009"/>
              <a:gd name="connsiteY1" fmla="*/ 5471562 h 13716030"/>
              <a:gd name="connsiteX2" fmla="*/ 10198100 w 14337009"/>
              <a:gd name="connsiteY2" fmla="*/ 13715230 h 13716030"/>
              <a:gd name="connsiteX3" fmla="*/ 10198100 w 14337009"/>
              <a:gd name="connsiteY3" fmla="*/ 13716030 h 13716030"/>
              <a:gd name="connsiteX4" fmla="*/ 4180120 w 14337009"/>
              <a:gd name="connsiteY4" fmla="*/ 13716030 h 13716030"/>
              <a:gd name="connsiteX5" fmla="*/ 0 w 14337009"/>
              <a:gd name="connsiteY5" fmla="*/ 5539181 h 13716030"/>
              <a:gd name="connsiteX6" fmla="*/ 0 w 14337009"/>
              <a:gd name="connsiteY6" fmla="*/ 30 h 13716030"/>
              <a:gd name="connsiteX0" fmla="*/ 0 w 14337009"/>
              <a:gd name="connsiteY0" fmla="*/ 30 h 13716030"/>
              <a:gd name="connsiteX1" fmla="*/ 13977795 w 14337009"/>
              <a:gd name="connsiteY1" fmla="*/ 5471562 h 13716030"/>
              <a:gd name="connsiteX2" fmla="*/ 10198100 w 14337009"/>
              <a:gd name="connsiteY2" fmla="*/ 13715230 h 13716030"/>
              <a:gd name="connsiteX3" fmla="*/ 10198100 w 14337009"/>
              <a:gd name="connsiteY3" fmla="*/ 13716030 h 13716030"/>
              <a:gd name="connsiteX4" fmla="*/ 4180120 w 14337009"/>
              <a:gd name="connsiteY4" fmla="*/ 13716030 h 13716030"/>
              <a:gd name="connsiteX5" fmla="*/ 0 w 14337009"/>
              <a:gd name="connsiteY5" fmla="*/ 5539181 h 13716030"/>
              <a:gd name="connsiteX6" fmla="*/ 0 w 14337009"/>
              <a:gd name="connsiteY6" fmla="*/ 30 h 13716030"/>
              <a:gd name="connsiteX0" fmla="*/ 0 w 14337009"/>
              <a:gd name="connsiteY0" fmla="*/ 34 h 13716034"/>
              <a:gd name="connsiteX1" fmla="*/ 13977795 w 14337009"/>
              <a:gd name="connsiteY1" fmla="*/ 5471566 h 13716034"/>
              <a:gd name="connsiteX2" fmla="*/ 10198100 w 14337009"/>
              <a:gd name="connsiteY2" fmla="*/ 13715234 h 13716034"/>
              <a:gd name="connsiteX3" fmla="*/ 10198100 w 14337009"/>
              <a:gd name="connsiteY3" fmla="*/ 13716034 h 13716034"/>
              <a:gd name="connsiteX4" fmla="*/ 4180120 w 14337009"/>
              <a:gd name="connsiteY4" fmla="*/ 13716034 h 13716034"/>
              <a:gd name="connsiteX5" fmla="*/ 0 w 14337009"/>
              <a:gd name="connsiteY5" fmla="*/ 5539185 h 13716034"/>
              <a:gd name="connsiteX6" fmla="*/ 0 w 14337009"/>
              <a:gd name="connsiteY6" fmla="*/ 34 h 13716034"/>
              <a:gd name="connsiteX0" fmla="*/ 0 w 14337009"/>
              <a:gd name="connsiteY0" fmla="*/ 34 h 13716034"/>
              <a:gd name="connsiteX1" fmla="*/ 13977795 w 14337009"/>
              <a:gd name="connsiteY1" fmla="*/ 5471566 h 13716034"/>
              <a:gd name="connsiteX2" fmla="*/ 10198100 w 14337009"/>
              <a:gd name="connsiteY2" fmla="*/ 13715234 h 13716034"/>
              <a:gd name="connsiteX3" fmla="*/ 10198100 w 14337009"/>
              <a:gd name="connsiteY3" fmla="*/ 13716034 h 13716034"/>
              <a:gd name="connsiteX4" fmla="*/ 4180120 w 14337009"/>
              <a:gd name="connsiteY4" fmla="*/ 13716034 h 13716034"/>
              <a:gd name="connsiteX5" fmla="*/ 0 w 14337009"/>
              <a:gd name="connsiteY5" fmla="*/ 5539185 h 13716034"/>
              <a:gd name="connsiteX6" fmla="*/ 0 w 14337009"/>
              <a:gd name="connsiteY6" fmla="*/ 34 h 13716034"/>
              <a:gd name="connsiteX0" fmla="*/ 0 w 13151555"/>
              <a:gd name="connsiteY0" fmla="*/ 50 h 13716050"/>
              <a:gd name="connsiteX1" fmla="*/ 12696996 w 13151555"/>
              <a:gd name="connsiteY1" fmla="*/ 4609220 h 13716050"/>
              <a:gd name="connsiteX2" fmla="*/ 10198100 w 13151555"/>
              <a:gd name="connsiteY2" fmla="*/ 13715250 h 13716050"/>
              <a:gd name="connsiteX3" fmla="*/ 10198100 w 13151555"/>
              <a:gd name="connsiteY3" fmla="*/ 13716050 h 13716050"/>
              <a:gd name="connsiteX4" fmla="*/ 4180120 w 13151555"/>
              <a:gd name="connsiteY4" fmla="*/ 13716050 h 13716050"/>
              <a:gd name="connsiteX5" fmla="*/ 0 w 13151555"/>
              <a:gd name="connsiteY5" fmla="*/ 5539201 h 13716050"/>
              <a:gd name="connsiteX6" fmla="*/ 0 w 13151555"/>
              <a:gd name="connsiteY6" fmla="*/ 50 h 13716050"/>
              <a:gd name="connsiteX0" fmla="*/ 0 w 12696996"/>
              <a:gd name="connsiteY0" fmla="*/ 50 h 13716050"/>
              <a:gd name="connsiteX1" fmla="*/ 12696996 w 12696996"/>
              <a:gd name="connsiteY1" fmla="*/ 4609220 h 13716050"/>
              <a:gd name="connsiteX2" fmla="*/ 10198100 w 12696996"/>
              <a:gd name="connsiteY2" fmla="*/ 13715250 h 13716050"/>
              <a:gd name="connsiteX3" fmla="*/ 10198100 w 12696996"/>
              <a:gd name="connsiteY3" fmla="*/ 13716050 h 13716050"/>
              <a:gd name="connsiteX4" fmla="*/ 4180120 w 12696996"/>
              <a:gd name="connsiteY4" fmla="*/ 13716050 h 13716050"/>
              <a:gd name="connsiteX5" fmla="*/ 0 w 12696996"/>
              <a:gd name="connsiteY5" fmla="*/ 5539201 h 13716050"/>
              <a:gd name="connsiteX6" fmla="*/ 0 w 12696996"/>
              <a:gd name="connsiteY6" fmla="*/ 50 h 13716050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6 h 13716036"/>
              <a:gd name="connsiteX1" fmla="*/ 14404727 w 14404727"/>
              <a:gd name="connsiteY1" fmla="*/ 5397226 h 13716036"/>
              <a:gd name="connsiteX2" fmla="*/ 10198100 w 14404727"/>
              <a:gd name="connsiteY2" fmla="*/ 13715236 h 13716036"/>
              <a:gd name="connsiteX3" fmla="*/ 10198100 w 14404727"/>
              <a:gd name="connsiteY3" fmla="*/ 13716036 h 13716036"/>
              <a:gd name="connsiteX4" fmla="*/ 4180120 w 14404727"/>
              <a:gd name="connsiteY4" fmla="*/ 13716036 h 13716036"/>
              <a:gd name="connsiteX5" fmla="*/ 0 w 14404727"/>
              <a:gd name="connsiteY5" fmla="*/ 5539187 h 13716036"/>
              <a:gd name="connsiteX6" fmla="*/ 0 w 14404727"/>
              <a:gd name="connsiteY6" fmla="*/ 36 h 13716036"/>
              <a:gd name="connsiteX0" fmla="*/ 0 w 14503898"/>
              <a:gd name="connsiteY0" fmla="*/ 150 h 13716150"/>
              <a:gd name="connsiteX1" fmla="*/ 14404727 w 14503898"/>
              <a:gd name="connsiteY1" fmla="*/ 5397340 h 13716150"/>
              <a:gd name="connsiteX2" fmla="*/ 10198100 w 14503898"/>
              <a:gd name="connsiteY2" fmla="*/ 13715350 h 13716150"/>
              <a:gd name="connsiteX3" fmla="*/ 10198100 w 14503898"/>
              <a:gd name="connsiteY3" fmla="*/ 13716150 h 13716150"/>
              <a:gd name="connsiteX4" fmla="*/ 4180120 w 14503898"/>
              <a:gd name="connsiteY4" fmla="*/ 13716150 h 13716150"/>
              <a:gd name="connsiteX5" fmla="*/ 0 w 14503898"/>
              <a:gd name="connsiteY5" fmla="*/ 5539301 h 13716150"/>
              <a:gd name="connsiteX6" fmla="*/ 0 w 14503898"/>
              <a:gd name="connsiteY6" fmla="*/ 150 h 13716150"/>
              <a:gd name="connsiteX0" fmla="*/ 0 w 14503900"/>
              <a:gd name="connsiteY0" fmla="*/ 150 h 13716150"/>
              <a:gd name="connsiteX1" fmla="*/ 14404727 w 14503900"/>
              <a:gd name="connsiteY1" fmla="*/ 5397340 h 13716150"/>
              <a:gd name="connsiteX2" fmla="*/ 10198100 w 14503900"/>
              <a:gd name="connsiteY2" fmla="*/ 13715350 h 13716150"/>
              <a:gd name="connsiteX3" fmla="*/ 10198100 w 14503900"/>
              <a:gd name="connsiteY3" fmla="*/ 13716150 h 13716150"/>
              <a:gd name="connsiteX4" fmla="*/ 4180120 w 14503900"/>
              <a:gd name="connsiteY4" fmla="*/ 13716150 h 13716150"/>
              <a:gd name="connsiteX5" fmla="*/ 0 w 14503900"/>
              <a:gd name="connsiteY5" fmla="*/ 5539301 h 13716150"/>
              <a:gd name="connsiteX6" fmla="*/ 0 w 14503900"/>
              <a:gd name="connsiteY6" fmla="*/ 150 h 13716150"/>
              <a:gd name="connsiteX0" fmla="*/ 0 w 14404727"/>
              <a:gd name="connsiteY0" fmla="*/ 154 h 13716154"/>
              <a:gd name="connsiteX1" fmla="*/ 14404727 w 14404727"/>
              <a:gd name="connsiteY1" fmla="*/ 5397344 h 13716154"/>
              <a:gd name="connsiteX2" fmla="*/ 10198100 w 14404727"/>
              <a:gd name="connsiteY2" fmla="*/ 13715354 h 13716154"/>
              <a:gd name="connsiteX3" fmla="*/ 10198100 w 14404727"/>
              <a:gd name="connsiteY3" fmla="*/ 13716154 h 13716154"/>
              <a:gd name="connsiteX4" fmla="*/ 4180120 w 14404727"/>
              <a:gd name="connsiteY4" fmla="*/ 13716154 h 13716154"/>
              <a:gd name="connsiteX5" fmla="*/ 0 w 14404727"/>
              <a:gd name="connsiteY5" fmla="*/ 5539305 h 13716154"/>
              <a:gd name="connsiteX6" fmla="*/ 0 w 14404727"/>
              <a:gd name="connsiteY6" fmla="*/ 154 h 13716154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23436"/>
              <a:gd name="connsiteX1" fmla="*/ 14404727 w 14404727"/>
              <a:gd name="connsiteY1" fmla="*/ 5397190 h 13723436"/>
              <a:gd name="connsiteX2" fmla="*/ 10198100 w 14404727"/>
              <a:gd name="connsiteY2" fmla="*/ 13715200 h 13723436"/>
              <a:gd name="connsiteX3" fmla="*/ 10198100 w 14404727"/>
              <a:gd name="connsiteY3" fmla="*/ 13716000 h 13723436"/>
              <a:gd name="connsiteX4" fmla="*/ 10181523 w 14404727"/>
              <a:gd name="connsiteY4" fmla="*/ 13723436 h 13723436"/>
              <a:gd name="connsiteX5" fmla="*/ 4180120 w 14404727"/>
              <a:gd name="connsiteY5" fmla="*/ 13716000 h 13723436"/>
              <a:gd name="connsiteX6" fmla="*/ 0 w 14404727"/>
              <a:gd name="connsiteY6" fmla="*/ 5539151 h 13723436"/>
              <a:gd name="connsiteX7" fmla="*/ 0 w 14404727"/>
              <a:gd name="connsiteY7" fmla="*/ 0 h 13723436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10198100 w 14404727"/>
              <a:gd name="connsiteY3" fmla="*/ 13716000 h 13738306"/>
              <a:gd name="connsiteX4" fmla="*/ 7148828 w 14404727"/>
              <a:gd name="connsiteY4" fmla="*/ 13738306 h 13738306"/>
              <a:gd name="connsiteX5" fmla="*/ 4180120 w 14404727"/>
              <a:gd name="connsiteY5" fmla="*/ 13716000 h 13738306"/>
              <a:gd name="connsiteX6" fmla="*/ 0 w 14404727"/>
              <a:gd name="connsiteY6" fmla="*/ 5539151 h 13738306"/>
              <a:gd name="connsiteX7" fmla="*/ 0 w 14404727"/>
              <a:gd name="connsiteY7" fmla="*/ 0 h 13738306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10198100 w 14404727"/>
              <a:gd name="connsiteY3" fmla="*/ 13716000 h 13738306"/>
              <a:gd name="connsiteX4" fmla="*/ 7148828 w 14404727"/>
              <a:gd name="connsiteY4" fmla="*/ 13738306 h 13738306"/>
              <a:gd name="connsiteX5" fmla="*/ 4180120 w 14404727"/>
              <a:gd name="connsiteY5" fmla="*/ 13716000 h 13738306"/>
              <a:gd name="connsiteX6" fmla="*/ 0 w 14404727"/>
              <a:gd name="connsiteY6" fmla="*/ 5539151 h 13738306"/>
              <a:gd name="connsiteX7" fmla="*/ 0 w 14404727"/>
              <a:gd name="connsiteY7" fmla="*/ 0 h 13738306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7148828 w 14404727"/>
              <a:gd name="connsiteY3" fmla="*/ 13738306 h 13738306"/>
              <a:gd name="connsiteX4" fmla="*/ 4180120 w 14404727"/>
              <a:gd name="connsiteY4" fmla="*/ 13716000 h 13738306"/>
              <a:gd name="connsiteX5" fmla="*/ 0 w 14404727"/>
              <a:gd name="connsiteY5" fmla="*/ 5539151 h 13738306"/>
              <a:gd name="connsiteX6" fmla="*/ 0 w 14404727"/>
              <a:gd name="connsiteY6" fmla="*/ 0 h 13738306"/>
              <a:gd name="connsiteX0" fmla="*/ 0 w 14544978"/>
              <a:gd name="connsiteY0" fmla="*/ 0 h 13738306"/>
              <a:gd name="connsiteX1" fmla="*/ 14404727 w 14544978"/>
              <a:gd name="connsiteY1" fmla="*/ 5397190 h 13738306"/>
              <a:gd name="connsiteX2" fmla="*/ 7148828 w 14544978"/>
              <a:gd name="connsiteY2" fmla="*/ 13738306 h 13738306"/>
              <a:gd name="connsiteX3" fmla="*/ 4180120 w 14544978"/>
              <a:gd name="connsiteY3" fmla="*/ 13716000 h 13738306"/>
              <a:gd name="connsiteX4" fmla="*/ 0 w 14544978"/>
              <a:gd name="connsiteY4" fmla="*/ 5539151 h 13738306"/>
              <a:gd name="connsiteX5" fmla="*/ 0 w 14544978"/>
              <a:gd name="connsiteY5" fmla="*/ 0 h 13738306"/>
              <a:gd name="connsiteX0" fmla="*/ 0 w 14544978"/>
              <a:gd name="connsiteY0" fmla="*/ 0 h 13738306"/>
              <a:gd name="connsiteX1" fmla="*/ 11344548 w 14544978"/>
              <a:gd name="connsiteY1" fmla="*/ 4252334 h 13738306"/>
              <a:gd name="connsiteX2" fmla="*/ 14404727 w 14544978"/>
              <a:gd name="connsiteY2" fmla="*/ 5397190 h 13738306"/>
              <a:gd name="connsiteX3" fmla="*/ 7148828 w 14544978"/>
              <a:gd name="connsiteY3" fmla="*/ 13738306 h 13738306"/>
              <a:gd name="connsiteX4" fmla="*/ 4180120 w 14544978"/>
              <a:gd name="connsiteY4" fmla="*/ 13716000 h 13738306"/>
              <a:gd name="connsiteX5" fmla="*/ 0 w 14544978"/>
              <a:gd name="connsiteY5" fmla="*/ 5539151 h 13738306"/>
              <a:gd name="connsiteX6" fmla="*/ 0 w 14544978"/>
              <a:gd name="connsiteY6" fmla="*/ 0 h 13738306"/>
              <a:gd name="connsiteX0" fmla="*/ 0 w 11344548"/>
              <a:gd name="connsiteY0" fmla="*/ 0 h 13738306"/>
              <a:gd name="connsiteX1" fmla="*/ 11344548 w 11344548"/>
              <a:gd name="connsiteY1" fmla="*/ 4252334 h 13738306"/>
              <a:gd name="connsiteX2" fmla="*/ 7148828 w 11344548"/>
              <a:gd name="connsiteY2" fmla="*/ 13738306 h 13738306"/>
              <a:gd name="connsiteX3" fmla="*/ 4180120 w 11344548"/>
              <a:gd name="connsiteY3" fmla="*/ 13716000 h 13738306"/>
              <a:gd name="connsiteX4" fmla="*/ 0 w 11344548"/>
              <a:gd name="connsiteY4" fmla="*/ 5539151 h 13738306"/>
              <a:gd name="connsiteX5" fmla="*/ 0 w 11344548"/>
              <a:gd name="connsiteY5" fmla="*/ 0 h 13738306"/>
              <a:gd name="connsiteX0" fmla="*/ 0 w 14406686"/>
              <a:gd name="connsiteY0" fmla="*/ 0 h 13738306"/>
              <a:gd name="connsiteX1" fmla="*/ 14406686 w 14406686"/>
              <a:gd name="connsiteY1" fmla="*/ 5456666 h 13738306"/>
              <a:gd name="connsiteX2" fmla="*/ 7148828 w 14406686"/>
              <a:gd name="connsiteY2" fmla="*/ 13738306 h 13738306"/>
              <a:gd name="connsiteX3" fmla="*/ 4180120 w 14406686"/>
              <a:gd name="connsiteY3" fmla="*/ 13716000 h 13738306"/>
              <a:gd name="connsiteX4" fmla="*/ 0 w 14406686"/>
              <a:gd name="connsiteY4" fmla="*/ 5539151 h 13738306"/>
              <a:gd name="connsiteX5" fmla="*/ 0 w 14406686"/>
              <a:gd name="connsiteY5" fmla="*/ 0 h 13738306"/>
              <a:gd name="connsiteX0" fmla="*/ 0 w 14406686"/>
              <a:gd name="connsiteY0" fmla="*/ 0 h 13716000"/>
              <a:gd name="connsiteX1" fmla="*/ 14406686 w 14406686"/>
              <a:gd name="connsiteY1" fmla="*/ 5456666 h 13716000"/>
              <a:gd name="connsiteX2" fmla="*/ 10181523 w 14406686"/>
              <a:gd name="connsiteY2" fmla="*/ 13693702 h 13716000"/>
              <a:gd name="connsiteX3" fmla="*/ 4180120 w 14406686"/>
              <a:gd name="connsiteY3" fmla="*/ 13716000 h 13716000"/>
              <a:gd name="connsiteX4" fmla="*/ 0 w 14406686"/>
              <a:gd name="connsiteY4" fmla="*/ 5539151 h 13716000"/>
              <a:gd name="connsiteX5" fmla="*/ 0 w 14406686"/>
              <a:gd name="connsiteY5" fmla="*/ 0 h 13716000"/>
              <a:gd name="connsiteX0" fmla="*/ 0 w 14377243"/>
              <a:gd name="connsiteY0" fmla="*/ 0 h 13716000"/>
              <a:gd name="connsiteX1" fmla="*/ 14377243 w 14377243"/>
              <a:gd name="connsiteY1" fmla="*/ 5441798 h 13716000"/>
              <a:gd name="connsiteX2" fmla="*/ 10181523 w 14377243"/>
              <a:gd name="connsiteY2" fmla="*/ 13693702 h 13716000"/>
              <a:gd name="connsiteX3" fmla="*/ 4180120 w 14377243"/>
              <a:gd name="connsiteY3" fmla="*/ 13716000 h 13716000"/>
              <a:gd name="connsiteX4" fmla="*/ 0 w 14377243"/>
              <a:gd name="connsiteY4" fmla="*/ 5539151 h 13716000"/>
              <a:gd name="connsiteX5" fmla="*/ 0 w 14377243"/>
              <a:gd name="connsiteY5" fmla="*/ 0 h 13716000"/>
              <a:gd name="connsiteX0" fmla="*/ 14383220 w 14383220"/>
              <a:gd name="connsiteY0" fmla="*/ 0 h 13760604"/>
              <a:gd name="connsiteX1" fmla="*/ 14377243 w 14383220"/>
              <a:gd name="connsiteY1" fmla="*/ 5486402 h 13760604"/>
              <a:gd name="connsiteX2" fmla="*/ 10181523 w 14383220"/>
              <a:gd name="connsiteY2" fmla="*/ 13738306 h 13760604"/>
              <a:gd name="connsiteX3" fmla="*/ 4180120 w 14383220"/>
              <a:gd name="connsiteY3" fmla="*/ 13760604 h 13760604"/>
              <a:gd name="connsiteX4" fmla="*/ 0 w 14383220"/>
              <a:gd name="connsiteY4" fmla="*/ 5583755 h 13760604"/>
              <a:gd name="connsiteX5" fmla="*/ 14383220 w 14383220"/>
              <a:gd name="connsiteY5" fmla="*/ 0 h 13760604"/>
              <a:gd name="connsiteX0" fmla="*/ 10203101 w 10203101"/>
              <a:gd name="connsiteY0" fmla="*/ 0 h 13760604"/>
              <a:gd name="connsiteX1" fmla="*/ 10197124 w 10203101"/>
              <a:gd name="connsiteY1" fmla="*/ 5486402 h 13760604"/>
              <a:gd name="connsiteX2" fmla="*/ 6001404 w 10203101"/>
              <a:gd name="connsiteY2" fmla="*/ 13738306 h 13760604"/>
              <a:gd name="connsiteX3" fmla="*/ 1 w 10203101"/>
              <a:gd name="connsiteY3" fmla="*/ 13760604 h 13760604"/>
              <a:gd name="connsiteX4" fmla="*/ 4608810 w 10203101"/>
              <a:gd name="connsiteY4" fmla="*/ 8146 h 13760604"/>
              <a:gd name="connsiteX5" fmla="*/ 10203101 w 10203101"/>
              <a:gd name="connsiteY5" fmla="*/ 0 h 13760604"/>
              <a:gd name="connsiteX0" fmla="*/ 10203099 w 10203099"/>
              <a:gd name="connsiteY0" fmla="*/ 0 h 13760604"/>
              <a:gd name="connsiteX1" fmla="*/ 10197122 w 10203099"/>
              <a:gd name="connsiteY1" fmla="*/ 5486402 h 13760604"/>
              <a:gd name="connsiteX2" fmla="*/ 6001402 w 10203099"/>
              <a:gd name="connsiteY2" fmla="*/ 13738306 h 13760604"/>
              <a:gd name="connsiteX3" fmla="*/ -1 w 10203099"/>
              <a:gd name="connsiteY3" fmla="*/ 13760604 h 13760604"/>
              <a:gd name="connsiteX4" fmla="*/ 7612060 w 10203099"/>
              <a:gd name="connsiteY4" fmla="*/ 8146 h 13760604"/>
              <a:gd name="connsiteX5" fmla="*/ 10203099 w 10203099"/>
              <a:gd name="connsiteY5" fmla="*/ 0 h 13760604"/>
              <a:gd name="connsiteX0" fmla="*/ 10203101 w 10203101"/>
              <a:gd name="connsiteY0" fmla="*/ 0 h 13760604"/>
              <a:gd name="connsiteX1" fmla="*/ 10197124 w 10203101"/>
              <a:gd name="connsiteY1" fmla="*/ 5486402 h 13760604"/>
              <a:gd name="connsiteX2" fmla="*/ 6001404 w 10203101"/>
              <a:gd name="connsiteY2" fmla="*/ 13738306 h 13760604"/>
              <a:gd name="connsiteX3" fmla="*/ 1 w 10203101"/>
              <a:gd name="connsiteY3" fmla="*/ 13760604 h 13760604"/>
              <a:gd name="connsiteX4" fmla="*/ 7332347 w 10203101"/>
              <a:gd name="connsiteY4" fmla="*/ 23014 h 13760604"/>
              <a:gd name="connsiteX5" fmla="*/ 10203101 w 10203101"/>
              <a:gd name="connsiteY5" fmla="*/ 0 h 13760604"/>
              <a:gd name="connsiteX0" fmla="*/ 10203099 w 10203099"/>
              <a:gd name="connsiteY0" fmla="*/ 0 h 13760604"/>
              <a:gd name="connsiteX1" fmla="*/ 10197122 w 10203099"/>
              <a:gd name="connsiteY1" fmla="*/ 5486402 h 13760604"/>
              <a:gd name="connsiteX2" fmla="*/ 6001402 w 10203099"/>
              <a:gd name="connsiteY2" fmla="*/ 13738306 h 13760604"/>
              <a:gd name="connsiteX3" fmla="*/ -1 w 10203099"/>
              <a:gd name="connsiteY3" fmla="*/ 13760604 h 13760604"/>
              <a:gd name="connsiteX4" fmla="*/ 7288178 w 10203099"/>
              <a:gd name="connsiteY4" fmla="*/ 23014 h 13760604"/>
              <a:gd name="connsiteX5" fmla="*/ 10203099 w 10203099"/>
              <a:gd name="connsiteY5" fmla="*/ 0 h 13760604"/>
              <a:gd name="connsiteX0" fmla="*/ 10203101 w 10203101"/>
              <a:gd name="connsiteY0" fmla="*/ 36460 h 13797064"/>
              <a:gd name="connsiteX1" fmla="*/ 10197124 w 10203101"/>
              <a:gd name="connsiteY1" fmla="*/ 5522862 h 13797064"/>
              <a:gd name="connsiteX2" fmla="*/ 6001404 w 10203101"/>
              <a:gd name="connsiteY2" fmla="*/ 13774766 h 13797064"/>
              <a:gd name="connsiteX3" fmla="*/ 1 w 10203101"/>
              <a:gd name="connsiteY3" fmla="*/ 13797064 h 13797064"/>
              <a:gd name="connsiteX4" fmla="*/ 7155684 w 10203101"/>
              <a:gd name="connsiteY4" fmla="*/ 0 h 13797064"/>
              <a:gd name="connsiteX5" fmla="*/ 10203101 w 10203101"/>
              <a:gd name="connsiteY5" fmla="*/ 36460 h 13797064"/>
              <a:gd name="connsiteX0" fmla="*/ 10203099 w 10203099"/>
              <a:gd name="connsiteY0" fmla="*/ 6724 h 13767328"/>
              <a:gd name="connsiteX1" fmla="*/ 10197122 w 10203099"/>
              <a:gd name="connsiteY1" fmla="*/ 5493126 h 13767328"/>
              <a:gd name="connsiteX2" fmla="*/ 6001402 w 10203099"/>
              <a:gd name="connsiteY2" fmla="*/ 13745030 h 13767328"/>
              <a:gd name="connsiteX3" fmla="*/ -1 w 10203099"/>
              <a:gd name="connsiteY3" fmla="*/ 13767328 h 13767328"/>
              <a:gd name="connsiteX4" fmla="*/ 7155682 w 10203099"/>
              <a:gd name="connsiteY4" fmla="*/ 0 h 13767328"/>
              <a:gd name="connsiteX5" fmla="*/ 10203099 w 10203099"/>
              <a:gd name="connsiteY5" fmla="*/ 6724 h 13767328"/>
              <a:gd name="connsiteX0" fmla="*/ 9996996 w 9996996"/>
              <a:gd name="connsiteY0" fmla="*/ 6724 h 13767328"/>
              <a:gd name="connsiteX1" fmla="*/ 9991019 w 9996996"/>
              <a:gd name="connsiteY1" fmla="*/ 5493126 h 13767328"/>
              <a:gd name="connsiteX2" fmla="*/ 5795299 w 9996996"/>
              <a:gd name="connsiteY2" fmla="*/ 13745030 h 13767328"/>
              <a:gd name="connsiteX3" fmla="*/ 0 w 9996996"/>
              <a:gd name="connsiteY3" fmla="*/ 13767328 h 13767328"/>
              <a:gd name="connsiteX4" fmla="*/ 6949579 w 9996996"/>
              <a:gd name="connsiteY4" fmla="*/ 0 h 13767328"/>
              <a:gd name="connsiteX5" fmla="*/ 9996996 w 9996996"/>
              <a:gd name="connsiteY5" fmla="*/ 6724 h 1376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6996" h="13767328">
                <a:moveTo>
                  <a:pt x="9996996" y="6724"/>
                </a:moveTo>
                <a:cubicBezTo>
                  <a:pt x="9995004" y="1835525"/>
                  <a:pt x="9993011" y="3664325"/>
                  <a:pt x="9991019" y="5493126"/>
                </a:cubicBezTo>
                <a:lnTo>
                  <a:pt x="5795299" y="13745030"/>
                </a:lnTo>
                <a:lnTo>
                  <a:pt x="0" y="13767328"/>
                </a:lnTo>
                <a:lnTo>
                  <a:pt x="6949579" y="0"/>
                </a:lnTo>
                <a:lnTo>
                  <a:pt x="9996996" y="6724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C7BFDF3C-119B-9C46-86BF-A91B447037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82565" y="4167051"/>
            <a:ext cx="4454941" cy="2705817"/>
          </a:xfrm>
          <a:custGeom>
            <a:avLst/>
            <a:gdLst>
              <a:gd name="connsiteX0" fmla="*/ 0 w 10608261"/>
              <a:gd name="connsiteY0" fmla="*/ 0 h 5456238"/>
              <a:gd name="connsiteX1" fmla="*/ 7818105 w 10608261"/>
              <a:gd name="connsiteY1" fmla="*/ 0 h 5456238"/>
              <a:gd name="connsiteX2" fmla="*/ 10608261 w 10608261"/>
              <a:gd name="connsiteY2" fmla="*/ 5456238 h 5456238"/>
              <a:gd name="connsiteX3" fmla="*/ 2790156 w 10608261"/>
              <a:gd name="connsiteY3" fmla="*/ 5456238 h 5456238"/>
              <a:gd name="connsiteX0" fmla="*/ 0 w 13362536"/>
              <a:gd name="connsiteY0" fmla="*/ 0 h 5456238"/>
              <a:gd name="connsiteX1" fmla="*/ 13362536 w 13362536"/>
              <a:gd name="connsiteY1" fmla="*/ 44606 h 5456238"/>
              <a:gd name="connsiteX2" fmla="*/ 10608261 w 13362536"/>
              <a:gd name="connsiteY2" fmla="*/ 5456238 h 5456238"/>
              <a:gd name="connsiteX3" fmla="*/ 2790156 w 13362536"/>
              <a:gd name="connsiteY3" fmla="*/ 5456238 h 5456238"/>
              <a:gd name="connsiteX4" fmla="*/ 0 w 13362536"/>
              <a:gd name="connsiteY4" fmla="*/ 0 h 5456238"/>
              <a:gd name="connsiteX0" fmla="*/ 0 w 13362536"/>
              <a:gd name="connsiteY0" fmla="*/ 0 h 5471106"/>
              <a:gd name="connsiteX1" fmla="*/ 13362536 w 13362536"/>
              <a:gd name="connsiteY1" fmla="*/ 44606 h 5471106"/>
              <a:gd name="connsiteX2" fmla="*/ 10608261 w 13362536"/>
              <a:gd name="connsiteY2" fmla="*/ 5456238 h 5471106"/>
              <a:gd name="connsiteX3" fmla="*/ 6149516 w 13362536"/>
              <a:gd name="connsiteY3" fmla="*/ 5471106 h 5471106"/>
              <a:gd name="connsiteX4" fmla="*/ 0 w 13362536"/>
              <a:gd name="connsiteY4" fmla="*/ 0 h 5471106"/>
              <a:gd name="connsiteX0" fmla="*/ 0 w 13362536"/>
              <a:gd name="connsiteY0" fmla="*/ 0 h 5456238"/>
              <a:gd name="connsiteX1" fmla="*/ 13362536 w 13362536"/>
              <a:gd name="connsiteY1" fmla="*/ 44606 h 5456238"/>
              <a:gd name="connsiteX2" fmla="*/ 10608261 w 13362536"/>
              <a:gd name="connsiteY2" fmla="*/ 5456238 h 5456238"/>
              <a:gd name="connsiteX3" fmla="*/ 3057718 w 13362536"/>
              <a:gd name="connsiteY3" fmla="*/ 5456238 h 5456238"/>
              <a:gd name="connsiteX4" fmla="*/ 0 w 13362536"/>
              <a:gd name="connsiteY4" fmla="*/ 0 h 5456238"/>
              <a:gd name="connsiteX0" fmla="*/ 0 w 13362536"/>
              <a:gd name="connsiteY0" fmla="*/ 0 h 5471106"/>
              <a:gd name="connsiteX1" fmla="*/ 13362536 w 13362536"/>
              <a:gd name="connsiteY1" fmla="*/ 44606 h 5471106"/>
              <a:gd name="connsiteX2" fmla="*/ 10608261 w 13362536"/>
              <a:gd name="connsiteY2" fmla="*/ 5456238 h 5471106"/>
              <a:gd name="connsiteX3" fmla="*/ 2775293 w 13362536"/>
              <a:gd name="connsiteY3" fmla="*/ 5471106 h 5471106"/>
              <a:gd name="connsiteX4" fmla="*/ 0 w 13362536"/>
              <a:gd name="connsiteY4" fmla="*/ 0 h 5471106"/>
              <a:gd name="connsiteX0" fmla="*/ 2798865 w 10587243"/>
              <a:gd name="connsiteY0" fmla="*/ 0 h 5485974"/>
              <a:gd name="connsiteX1" fmla="*/ 10587243 w 10587243"/>
              <a:gd name="connsiteY1" fmla="*/ 59474 h 5485974"/>
              <a:gd name="connsiteX2" fmla="*/ 7832968 w 10587243"/>
              <a:gd name="connsiteY2" fmla="*/ 5471106 h 5485974"/>
              <a:gd name="connsiteX3" fmla="*/ 0 w 10587243"/>
              <a:gd name="connsiteY3" fmla="*/ 5485974 h 5485974"/>
              <a:gd name="connsiteX4" fmla="*/ 2798865 w 10587243"/>
              <a:gd name="connsiteY4" fmla="*/ 0 h 5485974"/>
              <a:gd name="connsiteX0" fmla="*/ 2783999 w 10587243"/>
              <a:gd name="connsiteY0" fmla="*/ 0 h 5456238"/>
              <a:gd name="connsiteX1" fmla="*/ 10587243 w 10587243"/>
              <a:gd name="connsiteY1" fmla="*/ 29738 h 5456238"/>
              <a:gd name="connsiteX2" fmla="*/ 7832968 w 10587243"/>
              <a:gd name="connsiteY2" fmla="*/ 5441370 h 5456238"/>
              <a:gd name="connsiteX3" fmla="*/ 0 w 10587243"/>
              <a:gd name="connsiteY3" fmla="*/ 5456238 h 5456238"/>
              <a:gd name="connsiteX4" fmla="*/ 2783999 w 10587243"/>
              <a:gd name="connsiteY4" fmla="*/ 0 h 5456238"/>
              <a:gd name="connsiteX0" fmla="*/ 2769135 w 10587243"/>
              <a:gd name="connsiteY0" fmla="*/ 14866 h 5426500"/>
              <a:gd name="connsiteX1" fmla="*/ 10587243 w 10587243"/>
              <a:gd name="connsiteY1" fmla="*/ 0 h 5426500"/>
              <a:gd name="connsiteX2" fmla="*/ 7832968 w 10587243"/>
              <a:gd name="connsiteY2" fmla="*/ 5411632 h 5426500"/>
              <a:gd name="connsiteX3" fmla="*/ 0 w 10587243"/>
              <a:gd name="connsiteY3" fmla="*/ 5426500 h 5426500"/>
              <a:gd name="connsiteX4" fmla="*/ 2769135 w 10587243"/>
              <a:gd name="connsiteY4" fmla="*/ 14866 h 5426500"/>
              <a:gd name="connsiteX0" fmla="*/ 2783999 w 10587243"/>
              <a:gd name="connsiteY0" fmla="*/ 0 h 5441370"/>
              <a:gd name="connsiteX1" fmla="*/ 10587243 w 10587243"/>
              <a:gd name="connsiteY1" fmla="*/ 14870 h 5441370"/>
              <a:gd name="connsiteX2" fmla="*/ 7832968 w 10587243"/>
              <a:gd name="connsiteY2" fmla="*/ 5426502 h 5441370"/>
              <a:gd name="connsiteX3" fmla="*/ 0 w 10587243"/>
              <a:gd name="connsiteY3" fmla="*/ 5441370 h 5441370"/>
              <a:gd name="connsiteX4" fmla="*/ 2783999 w 10587243"/>
              <a:gd name="connsiteY4" fmla="*/ 0 h 5441370"/>
              <a:gd name="connsiteX0" fmla="*/ 4538002 w 10587243"/>
              <a:gd name="connsiteY0" fmla="*/ 0 h 5426502"/>
              <a:gd name="connsiteX1" fmla="*/ 10587243 w 10587243"/>
              <a:gd name="connsiteY1" fmla="*/ 2 h 5426502"/>
              <a:gd name="connsiteX2" fmla="*/ 7832968 w 10587243"/>
              <a:gd name="connsiteY2" fmla="*/ 5411634 h 5426502"/>
              <a:gd name="connsiteX3" fmla="*/ 0 w 10587243"/>
              <a:gd name="connsiteY3" fmla="*/ 5426502 h 5426502"/>
              <a:gd name="connsiteX4" fmla="*/ 4538002 w 10587243"/>
              <a:gd name="connsiteY4" fmla="*/ 0 h 5426502"/>
              <a:gd name="connsiteX0" fmla="*/ 3155610 w 9204851"/>
              <a:gd name="connsiteY0" fmla="*/ 0 h 5426502"/>
              <a:gd name="connsiteX1" fmla="*/ 9204851 w 9204851"/>
              <a:gd name="connsiteY1" fmla="*/ 2 h 5426502"/>
              <a:gd name="connsiteX2" fmla="*/ 6450576 w 9204851"/>
              <a:gd name="connsiteY2" fmla="*/ 5411634 h 5426502"/>
              <a:gd name="connsiteX3" fmla="*/ 0 w 9204851"/>
              <a:gd name="connsiteY3" fmla="*/ 5426502 h 5426502"/>
              <a:gd name="connsiteX4" fmla="*/ 3155610 w 9204851"/>
              <a:gd name="connsiteY4" fmla="*/ 0 h 5426502"/>
              <a:gd name="connsiteX0" fmla="*/ 2858321 w 8907562"/>
              <a:gd name="connsiteY0" fmla="*/ 0 h 5456238"/>
              <a:gd name="connsiteX1" fmla="*/ 8907562 w 8907562"/>
              <a:gd name="connsiteY1" fmla="*/ 2 h 5456238"/>
              <a:gd name="connsiteX2" fmla="*/ 6153287 w 8907562"/>
              <a:gd name="connsiteY2" fmla="*/ 5411634 h 5456238"/>
              <a:gd name="connsiteX3" fmla="*/ 0 w 8907562"/>
              <a:gd name="connsiteY3" fmla="*/ 5456238 h 5456238"/>
              <a:gd name="connsiteX4" fmla="*/ 2858321 w 8907562"/>
              <a:gd name="connsiteY4" fmla="*/ 0 h 5456238"/>
              <a:gd name="connsiteX0" fmla="*/ 2873185 w 8922426"/>
              <a:gd name="connsiteY0" fmla="*/ 0 h 5441370"/>
              <a:gd name="connsiteX1" fmla="*/ 8922426 w 8922426"/>
              <a:gd name="connsiteY1" fmla="*/ 2 h 5441370"/>
              <a:gd name="connsiteX2" fmla="*/ 6168151 w 8922426"/>
              <a:gd name="connsiteY2" fmla="*/ 5411634 h 5441370"/>
              <a:gd name="connsiteX3" fmla="*/ 0 w 8922426"/>
              <a:gd name="connsiteY3" fmla="*/ 5441370 h 5441370"/>
              <a:gd name="connsiteX4" fmla="*/ 2873185 w 8922426"/>
              <a:gd name="connsiteY4" fmla="*/ 0 h 5441370"/>
              <a:gd name="connsiteX0" fmla="*/ 2858321 w 8907562"/>
              <a:gd name="connsiteY0" fmla="*/ 0 h 5411634"/>
              <a:gd name="connsiteX1" fmla="*/ 8907562 w 8907562"/>
              <a:gd name="connsiteY1" fmla="*/ 2 h 5411634"/>
              <a:gd name="connsiteX2" fmla="*/ 6153287 w 8907562"/>
              <a:gd name="connsiteY2" fmla="*/ 5411634 h 5411634"/>
              <a:gd name="connsiteX3" fmla="*/ 0 w 8907562"/>
              <a:gd name="connsiteY3" fmla="*/ 5411634 h 5411634"/>
              <a:gd name="connsiteX4" fmla="*/ 2858321 w 8907562"/>
              <a:gd name="connsiteY4" fmla="*/ 0 h 541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7562" h="5411634">
                <a:moveTo>
                  <a:pt x="2858321" y="0"/>
                </a:moveTo>
                <a:lnTo>
                  <a:pt x="8907562" y="2"/>
                </a:lnTo>
                <a:lnTo>
                  <a:pt x="6153287" y="5411634"/>
                </a:lnTo>
                <a:lnTo>
                  <a:pt x="0" y="5411634"/>
                </a:lnTo>
                <a:lnTo>
                  <a:pt x="2858321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388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83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5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258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F092-DA5A-4CBA-84E4-49DC5D210912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7F91E-4F18-483C-9BE5-EBB935A022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0180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F092-DA5A-4CBA-84E4-49DC5D210912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7F91E-4F18-483C-9BE5-EBB935A022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5903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F092-DA5A-4CBA-84E4-49DC5D210912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7F91E-4F18-483C-9BE5-EBB935A022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7547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F092-DA5A-4CBA-84E4-49DC5D210912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7F91E-4F18-483C-9BE5-EBB935A022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4190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F092-DA5A-4CBA-84E4-49DC5D210912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7F91E-4F18-483C-9BE5-EBB935A022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6873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F092-DA5A-4CBA-84E4-49DC5D210912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7F91E-4F18-483C-9BE5-EBB935A022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9026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F092-DA5A-4CBA-84E4-49DC5D210912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7F91E-4F18-483C-9BE5-EBB935A022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70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_PresTitle-Red-NoSubtitle-Photo"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3E56AE6-9E94-6744-A979-C12D25323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9288" y="5914888"/>
            <a:ext cx="2023203" cy="527792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07CF68DC-79A1-5843-AF85-00A8D3A05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644652"/>
            <a:ext cx="8525256" cy="2101701"/>
          </a:xfrm>
        </p:spPr>
        <p:txBody>
          <a:bodyPr>
            <a:norm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B07130F1-C943-5C49-A52D-0D02F04526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2937716"/>
            <a:ext cx="5379720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F38D0FD9-66FE-DE40-A1CE-F690F7861B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3288633"/>
            <a:ext cx="5379720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Affiliation or delete</a:t>
            </a:r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2B394A56-7A25-A14C-A53D-CF28116E04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3648658"/>
            <a:ext cx="5379720" cy="35091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Extra or delete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80E987-D9F9-AD46-B29D-E88E13FA6BF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155044" y="2903504"/>
            <a:ext cx="2036956" cy="3958214"/>
          </a:xfrm>
          <a:custGeom>
            <a:avLst/>
            <a:gdLst>
              <a:gd name="connsiteX0" fmla="*/ 0 w 4082439"/>
              <a:gd name="connsiteY0" fmla="*/ 0 h 7983337"/>
              <a:gd name="connsiteX1" fmla="*/ 4082439 w 4082439"/>
              <a:gd name="connsiteY1" fmla="*/ 7983337 h 7983337"/>
              <a:gd name="connsiteX2" fmla="*/ 0 w 4082439"/>
              <a:gd name="connsiteY2" fmla="*/ 7983337 h 7983337"/>
              <a:gd name="connsiteX0" fmla="*/ 4078526 w 4082439"/>
              <a:gd name="connsiteY0" fmla="*/ 0 h 7998205"/>
              <a:gd name="connsiteX1" fmla="*/ 4082439 w 4082439"/>
              <a:gd name="connsiteY1" fmla="*/ 7998205 h 7998205"/>
              <a:gd name="connsiteX2" fmla="*/ 0 w 4082439"/>
              <a:gd name="connsiteY2" fmla="*/ 7998205 h 7998205"/>
              <a:gd name="connsiteX3" fmla="*/ 4078526 w 4082439"/>
              <a:gd name="connsiteY3" fmla="*/ 0 h 7998205"/>
              <a:gd name="connsiteX0" fmla="*/ 4078526 w 4082439"/>
              <a:gd name="connsiteY0" fmla="*/ 0 h 8005639"/>
              <a:gd name="connsiteX1" fmla="*/ 4082439 w 4082439"/>
              <a:gd name="connsiteY1" fmla="*/ 7998205 h 8005639"/>
              <a:gd name="connsiteX2" fmla="*/ 1315655 w 4082439"/>
              <a:gd name="connsiteY2" fmla="*/ 8005639 h 8005639"/>
              <a:gd name="connsiteX3" fmla="*/ 0 w 4082439"/>
              <a:gd name="connsiteY3" fmla="*/ 7998205 h 8005639"/>
              <a:gd name="connsiteX4" fmla="*/ 4078526 w 4082439"/>
              <a:gd name="connsiteY4" fmla="*/ 0 h 8005639"/>
              <a:gd name="connsiteX0" fmla="*/ 2762871 w 2766784"/>
              <a:gd name="connsiteY0" fmla="*/ 0 h 8005639"/>
              <a:gd name="connsiteX1" fmla="*/ 2766784 w 2766784"/>
              <a:gd name="connsiteY1" fmla="*/ 7998205 h 8005639"/>
              <a:gd name="connsiteX2" fmla="*/ 0 w 2766784"/>
              <a:gd name="connsiteY2" fmla="*/ 8005639 h 8005639"/>
              <a:gd name="connsiteX3" fmla="*/ 2762871 w 2766784"/>
              <a:gd name="connsiteY3" fmla="*/ 0 h 8005639"/>
              <a:gd name="connsiteX0" fmla="*/ 3016400 w 3020313"/>
              <a:gd name="connsiteY0" fmla="*/ 0 h 8005639"/>
              <a:gd name="connsiteX1" fmla="*/ 3020313 w 3020313"/>
              <a:gd name="connsiteY1" fmla="*/ 7998205 h 8005639"/>
              <a:gd name="connsiteX2" fmla="*/ 0 w 3020313"/>
              <a:gd name="connsiteY2" fmla="*/ 8005639 h 8005639"/>
              <a:gd name="connsiteX3" fmla="*/ 3016400 w 3020313"/>
              <a:gd name="connsiteY3" fmla="*/ 0 h 8005639"/>
              <a:gd name="connsiteX0" fmla="*/ 3016400 w 3020313"/>
              <a:gd name="connsiteY0" fmla="*/ 0 h 7916429"/>
              <a:gd name="connsiteX1" fmla="*/ 3020313 w 3020313"/>
              <a:gd name="connsiteY1" fmla="*/ 7908995 h 7916429"/>
              <a:gd name="connsiteX2" fmla="*/ 0 w 3020313"/>
              <a:gd name="connsiteY2" fmla="*/ 7916429 h 7916429"/>
              <a:gd name="connsiteX3" fmla="*/ 3016400 w 3020313"/>
              <a:gd name="connsiteY3" fmla="*/ 0 h 791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313" h="7916429">
                <a:moveTo>
                  <a:pt x="3016400" y="0"/>
                </a:moveTo>
                <a:cubicBezTo>
                  <a:pt x="3017704" y="2666068"/>
                  <a:pt x="3019009" y="5242927"/>
                  <a:pt x="3020313" y="7908995"/>
                </a:cubicBezTo>
                <a:lnTo>
                  <a:pt x="0" y="7916429"/>
                </a:lnTo>
                <a:lnTo>
                  <a:pt x="301640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46ED3686-E8B9-A342-B5DC-D69E8365CE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46790" y="-10797"/>
            <a:ext cx="5048229" cy="6883664"/>
          </a:xfrm>
          <a:custGeom>
            <a:avLst/>
            <a:gdLst>
              <a:gd name="connsiteX0" fmla="*/ 0 w 10198100"/>
              <a:gd name="connsiteY0" fmla="*/ 0 h 13716000"/>
              <a:gd name="connsiteX1" fmla="*/ 3186698 w 10198100"/>
              <a:gd name="connsiteY1" fmla="*/ 0 h 13716000"/>
              <a:gd name="connsiteX2" fmla="*/ 10198100 w 10198100"/>
              <a:gd name="connsiteY2" fmla="*/ 13715200 h 13716000"/>
              <a:gd name="connsiteX3" fmla="*/ 10198100 w 10198100"/>
              <a:gd name="connsiteY3" fmla="*/ 13716000 h 13716000"/>
              <a:gd name="connsiteX4" fmla="*/ 4180120 w 10198100"/>
              <a:gd name="connsiteY4" fmla="*/ 13716000 h 13716000"/>
              <a:gd name="connsiteX5" fmla="*/ 0 w 10198100"/>
              <a:gd name="connsiteY5" fmla="*/ 5539151 h 13716000"/>
              <a:gd name="connsiteX0" fmla="*/ 0 w 14404727"/>
              <a:gd name="connsiteY0" fmla="*/ 0 h 13716000"/>
              <a:gd name="connsiteX1" fmla="*/ 14404727 w 14404727"/>
              <a:gd name="connsiteY1" fmla="*/ 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3977795"/>
              <a:gd name="connsiteY0" fmla="*/ 0 h 13716000"/>
              <a:gd name="connsiteX1" fmla="*/ 13977795 w 13977795"/>
              <a:gd name="connsiteY1" fmla="*/ 5471532 h 13716000"/>
              <a:gd name="connsiteX2" fmla="*/ 10198100 w 13977795"/>
              <a:gd name="connsiteY2" fmla="*/ 13715200 h 13716000"/>
              <a:gd name="connsiteX3" fmla="*/ 10198100 w 13977795"/>
              <a:gd name="connsiteY3" fmla="*/ 13716000 h 13716000"/>
              <a:gd name="connsiteX4" fmla="*/ 4180120 w 13977795"/>
              <a:gd name="connsiteY4" fmla="*/ 13716000 h 13716000"/>
              <a:gd name="connsiteX5" fmla="*/ 0 w 13977795"/>
              <a:gd name="connsiteY5" fmla="*/ 5539151 h 13716000"/>
              <a:gd name="connsiteX6" fmla="*/ 0 w 13977795"/>
              <a:gd name="connsiteY6" fmla="*/ 0 h 13716000"/>
              <a:gd name="connsiteX0" fmla="*/ 0 w 14337009"/>
              <a:gd name="connsiteY0" fmla="*/ 30 h 13716030"/>
              <a:gd name="connsiteX1" fmla="*/ 13977795 w 14337009"/>
              <a:gd name="connsiteY1" fmla="*/ 5471562 h 13716030"/>
              <a:gd name="connsiteX2" fmla="*/ 10198100 w 14337009"/>
              <a:gd name="connsiteY2" fmla="*/ 13715230 h 13716030"/>
              <a:gd name="connsiteX3" fmla="*/ 10198100 w 14337009"/>
              <a:gd name="connsiteY3" fmla="*/ 13716030 h 13716030"/>
              <a:gd name="connsiteX4" fmla="*/ 4180120 w 14337009"/>
              <a:gd name="connsiteY4" fmla="*/ 13716030 h 13716030"/>
              <a:gd name="connsiteX5" fmla="*/ 0 w 14337009"/>
              <a:gd name="connsiteY5" fmla="*/ 5539181 h 13716030"/>
              <a:gd name="connsiteX6" fmla="*/ 0 w 14337009"/>
              <a:gd name="connsiteY6" fmla="*/ 30 h 13716030"/>
              <a:gd name="connsiteX0" fmla="*/ 0 w 14337009"/>
              <a:gd name="connsiteY0" fmla="*/ 30 h 13716030"/>
              <a:gd name="connsiteX1" fmla="*/ 13977795 w 14337009"/>
              <a:gd name="connsiteY1" fmla="*/ 5471562 h 13716030"/>
              <a:gd name="connsiteX2" fmla="*/ 10198100 w 14337009"/>
              <a:gd name="connsiteY2" fmla="*/ 13715230 h 13716030"/>
              <a:gd name="connsiteX3" fmla="*/ 10198100 w 14337009"/>
              <a:gd name="connsiteY3" fmla="*/ 13716030 h 13716030"/>
              <a:gd name="connsiteX4" fmla="*/ 4180120 w 14337009"/>
              <a:gd name="connsiteY4" fmla="*/ 13716030 h 13716030"/>
              <a:gd name="connsiteX5" fmla="*/ 0 w 14337009"/>
              <a:gd name="connsiteY5" fmla="*/ 5539181 h 13716030"/>
              <a:gd name="connsiteX6" fmla="*/ 0 w 14337009"/>
              <a:gd name="connsiteY6" fmla="*/ 30 h 13716030"/>
              <a:gd name="connsiteX0" fmla="*/ 0 w 14337009"/>
              <a:gd name="connsiteY0" fmla="*/ 34 h 13716034"/>
              <a:gd name="connsiteX1" fmla="*/ 13977795 w 14337009"/>
              <a:gd name="connsiteY1" fmla="*/ 5471566 h 13716034"/>
              <a:gd name="connsiteX2" fmla="*/ 10198100 w 14337009"/>
              <a:gd name="connsiteY2" fmla="*/ 13715234 h 13716034"/>
              <a:gd name="connsiteX3" fmla="*/ 10198100 w 14337009"/>
              <a:gd name="connsiteY3" fmla="*/ 13716034 h 13716034"/>
              <a:gd name="connsiteX4" fmla="*/ 4180120 w 14337009"/>
              <a:gd name="connsiteY4" fmla="*/ 13716034 h 13716034"/>
              <a:gd name="connsiteX5" fmla="*/ 0 w 14337009"/>
              <a:gd name="connsiteY5" fmla="*/ 5539185 h 13716034"/>
              <a:gd name="connsiteX6" fmla="*/ 0 w 14337009"/>
              <a:gd name="connsiteY6" fmla="*/ 34 h 13716034"/>
              <a:gd name="connsiteX0" fmla="*/ 0 w 14337009"/>
              <a:gd name="connsiteY0" fmla="*/ 34 h 13716034"/>
              <a:gd name="connsiteX1" fmla="*/ 13977795 w 14337009"/>
              <a:gd name="connsiteY1" fmla="*/ 5471566 h 13716034"/>
              <a:gd name="connsiteX2" fmla="*/ 10198100 w 14337009"/>
              <a:gd name="connsiteY2" fmla="*/ 13715234 h 13716034"/>
              <a:gd name="connsiteX3" fmla="*/ 10198100 w 14337009"/>
              <a:gd name="connsiteY3" fmla="*/ 13716034 h 13716034"/>
              <a:gd name="connsiteX4" fmla="*/ 4180120 w 14337009"/>
              <a:gd name="connsiteY4" fmla="*/ 13716034 h 13716034"/>
              <a:gd name="connsiteX5" fmla="*/ 0 w 14337009"/>
              <a:gd name="connsiteY5" fmla="*/ 5539185 h 13716034"/>
              <a:gd name="connsiteX6" fmla="*/ 0 w 14337009"/>
              <a:gd name="connsiteY6" fmla="*/ 34 h 13716034"/>
              <a:gd name="connsiteX0" fmla="*/ 0 w 13151555"/>
              <a:gd name="connsiteY0" fmla="*/ 50 h 13716050"/>
              <a:gd name="connsiteX1" fmla="*/ 12696996 w 13151555"/>
              <a:gd name="connsiteY1" fmla="*/ 4609220 h 13716050"/>
              <a:gd name="connsiteX2" fmla="*/ 10198100 w 13151555"/>
              <a:gd name="connsiteY2" fmla="*/ 13715250 h 13716050"/>
              <a:gd name="connsiteX3" fmla="*/ 10198100 w 13151555"/>
              <a:gd name="connsiteY3" fmla="*/ 13716050 h 13716050"/>
              <a:gd name="connsiteX4" fmla="*/ 4180120 w 13151555"/>
              <a:gd name="connsiteY4" fmla="*/ 13716050 h 13716050"/>
              <a:gd name="connsiteX5" fmla="*/ 0 w 13151555"/>
              <a:gd name="connsiteY5" fmla="*/ 5539201 h 13716050"/>
              <a:gd name="connsiteX6" fmla="*/ 0 w 13151555"/>
              <a:gd name="connsiteY6" fmla="*/ 50 h 13716050"/>
              <a:gd name="connsiteX0" fmla="*/ 0 w 12696996"/>
              <a:gd name="connsiteY0" fmla="*/ 50 h 13716050"/>
              <a:gd name="connsiteX1" fmla="*/ 12696996 w 12696996"/>
              <a:gd name="connsiteY1" fmla="*/ 4609220 h 13716050"/>
              <a:gd name="connsiteX2" fmla="*/ 10198100 w 12696996"/>
              <a:gd name="connsiteY2" fmla="*/ 13715250 h 13716050"/>
              <a:gd name="connsiteX3" fmla="*/ 10198100 w 12696996"/>
              <a:gd name="connsiteY3" fmla="*/ 13716050 h 13716050"/>
              <a:gd name="connsiteX4" fmla="*/ 4180120 w 12696996"/>
              <a:gd name="connsiteY4" fmla="*/ 13716050 h 13716050"/>
              <a:gd name="connsiteX5" fmla="*/ 0 w 12696996"/>
              <a:gd name="connsiteY5" fmla="*/ 5539201 h 13716050"/>
              <a:gd name="connsiteX6" fmla="*/ 0 w 12696996"/>
              <a:gd name="connsiteY6" fmla="*/ 50 h 13716050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4 h 13716034"/>
              <a:gd name="connsiteX1" fmla="*/ 14404727 w 14404727"/>
              <a:gd name="connsiteY1" fmla="*/ 5516170 h 13716034"/>
              <a:gd name="connsiteX2" fmla="*/ 10198100 w 14404727"/>
              <a:gd name="connsiteY2" fmla="*/ 13715234 h 13716034"/>
              <a:gd name="connsiteX3" fmla="*/ 10198100 w 14404727"/>
              <a:gd name="connsiteY3" fmla="*/ 13716034 h 13716034"/>
              <a:gd name="connsiteX4" fmla="*/ 4180120 w 14404727"/>
              <a:gd name="connsiteY4" fmla="*/ 13716034 h 13716034"/>
              <a:gd name="connsiteX5" fmla="*/ 0 w 14404727"/>
              <a:gd name="connsiteY5" fmla="*/ 5539185 h 13716034"/>
              <a:gd name="connsiteX6" fmla="*/ 0 w 14404727"/>
              <a:gd name="connsiteY6" fmla="*/ 34 h 13716034"/>
              <a:gd name="connsiteX0" fmla="*/ 0 w 14404727"/>
              <a:gd name="connsiteY0" fmla="*/ 36 h 13716036"/>
              <a:gd name="connsiteX1" fmla="*/ 14404727 w 14404727"/>
              <a:gd name="connsiteY1" fmla="*/ 5397226 h 13716036"/>
              <a:gd name="connsiteX2" fmla="*/ 10198100 w 14404727"/>
              <a:gd name="connsiteY2" fmla="*/ 13715236 h 13716036"/>
              <a:gd name="connsiteX3" fmla="*/ 10198100 w 14404727"/>
              <a:gd name="connsiteY3" fmla="*/ 13716036 h 13716036"/>
              <a:gd name="connsiteX4" fmla="*/ 4180120 w 14404727"/>
              <a:gd name="connsiteY4" fmla="*/ 13716036 h 13716036"/>
              <a:gd name="connsiteX5" fmla="*/ 0 w 14404727"/>
              <a:gd name="connsiteY5" fmla="*/ 5539187 h 13716036"/>
              <a:gd name="connsiteX6" fmla="*/ 0 w 14404727"/>
              <a:gd name="connsiteY6" fmla="*/ 36 h 13716036"/>
              <a:gd name="connsiteX0" fmla="*/ 0 w 14503898"/>
              <a:gd name="connsiteY0" fmla="*/ 150 h 13716150"/>
              <a:gd name="connsiteX1" fmla="*/ 14404727 w 14503898"/>
              <a:gd name="connsiteY1" fmla="*/ 5397340 h 13716150"/>
              <a:gd name="connsiteX2" fmla="*/ 10198100 w 14503898"/>
              <a:gd name="connsiteY2" fmla="*/ 13715350 h 13716150"/>
              <a:gd name="connsiteX3" fmla="*/ 10198100 w 14503898"/>
              <a:gd name="connsiteY3" fmla="*/ 13716150 h 13716150"/>
              <a:gd name="connsiteX4" fmla="*/ 4180120 w 14503898"/>
              <a:gd name="connsiteY4" fmla="*/ 13716150 h 13716150"/>
              <a:gd name="connsiteX5" fmla="*/ 0 w 14503898"/>
              <a:gd name="connsiteY5" fmla="*/ 5539301 h 13716150"/>
              <a:gd name="connsiteX6" fmla="*/ 0 w 14503898"/>
              <a:gd name="connsiteY6" fmla="*/ 150 h 13716150"/>
              <a:gd name="connsiteX0" fmla="*/ 0 w 14503900"/>
              <a:gd name="connsiteY0" fmla="*/ 150 h 13716150"/>
              <a:gd name="connsiteX1" fmla="*/ 14404727 w 14503900"/>
              <a:gd name="connsiteY1" fmla="*/ 5397340 h 13716150"/>
              <a:gd name="connsiteX2" fmla="*/ 10198100 w 14503900"/>
              <a:gd name="connsiteY2" fmla="*/ 13715350 h 13716150"/>
              <a:gd name="connsiteX3" fmla="*/ 10198100 w 14503900"/>
              <a:gd name="connsiteY3" fmla="*/ 13716150 h 13716150"/>
              <a:gd name="connsiteX4" fmla="*/ 4180120 w 14503900"/>
              <a:gd name="connsiteY4" fmla="*/ 13716150 h 13716150"/>
              <a:gd name="connsiteX5" fmla="*/ 0 w 14503900"/>
              <a:gd name="connsiteY5" fmla="*/ 5539301 h 13716150"/>
              <a:gd name="connsiteX6" fmla="*/ 0 w 14503900"/>
              <a:gd name="connsiteY6" fmla="*/ 150 h 13716150"/>
              <a:gd name="connsiteX0" fmla="*/ 0 w 14404727"/>
              <a:gd name="connsiteY0" fmla="*/ 154 h 13716154"/>
              <a:gd name="connsiteX1" fmla="*/ 14404727 w 14404727"/>
              <a:gd name="connsiteY1" fmla="*/ 5397344 h 13716154"/>
              <a:gd name="connsiteX2" fmla="*/ 10198100 w 14404727"/>
              <a:gd name="connsiteY2" fmla="*/ 13715354 h 13716154"/>
              <a:gd name="connsiteX3" fmla="*/ 10198100 w 14404727"/>
              <a:gd name="connsiteY3" fmla="*/ 13716154 h 13716154"/>
              <a:gd name="connsiteX4" fmla="*/ 4180120 w 14404727"/>
              <a:gd name="connsiteY4" fmla="*/ 13716154 h 13716154"/>
              <a:gd name="connsiteX5" fmla="*/ 0 w 14404727"/>
              <a:gd name="connsiteY5" fmla="*/ 5539305 h 13716154"/>
              <a:gd name="connsiteX6" fmla="*/ 0 w 14404727"/>
              <a:gd name="connsiteY6" fmla="*/ 154 h 13716154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23436"/>
              <a:gd name="connsiteX1" fmla="*/ 14404727 w 14404727"/>
              <a:gd name="connsiteY1" fmla="*/ 5397190 h 13723436"/>
              <a:gd name="connsiteX2" fmla="*/ 10198100 w 14404727"/>
              <a:gd name="connsiteY2" fmla="*/ 13715200 h 13723436"/>
              <a:gd name="connsiteX3" fmla="*/ 10198100 w 14404727"/>
              <a:gd name="connsiteY3" fmla="*/ 13716000 h 13723436"/>
              <a:gd name="connsiteX4" fmla="*/ 10181523 w 14404727"/>
              <a:gd name="connsiteY4" fmla="*/ 13723436 h 13723436"/>
              <a:gd name="connsiteX5" fmla="*/ 4180120 w 14404727"/>
              <a:gd name="connsiteY5" fmla="*/ 13716000 h 13723436"/>
              <a:gd name="connsiteX6" fmla="*/ 0 w 14404727"/>
              <a:gd name="connsiteY6" fmla="*/ 5539151 h 13723436"/>
              <a:gd name="connsiteX7" fmla="*/ 0 w 14404727"/>
              <a:gd name="connsiteY7" fmla="*/ 0 h 13723436"/>
              <a:gd name="connsiteX0" fmla="*/ 0 w 14404727"/>
              <a:gd name="connsiteY0" fmla="*/ 0 h 13716000"/>
              <a:gd name="connsiteX1" fmla="*/ 14404727 w 14404727"/>
              <a:gd name="connsiteY1" fmla="*/ 5397190 h 13716000"/>
              <a:gd name="connsiteX2" fmla="*/ 10198100 w 14404727"/>
              <a:gd name="connsiteY2" fmla="*/ 13715200 h 13716000"/>
              <a:gd name="connsiteX3" fmla="*/ 10198100 w 14404727"/>
              <a:gd name="connsiteY3" fmla="*/ 13716000 h 13716000"/>
              <a:gd name="connsiteX4" fmla="*/ 4180120 w 14404727"/>
              <a:gd name="connsiteY4" fmla="*/ 13716000 h 13716000"/>
              <a:gd name="connsiteX5" fmla="*/ 0 w 14404727"/>
              <a:gd name="connsiteY5" fmla="*/ 5539151 h 13716000"/>
              <a:gd name="connsiteX6" fmla="*/ 0 w 14404727"/>
              <a:gd name="connsiteY6" fmla="*/ 0 h 13716000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10198100 w 14404727"/>
              <a:gd name="connsiteY3" fmla="*/ 13716000 h 13738306"/>
              <a:gd name="connsiteX4" fmla="*/ 7148828 w 14404727"/>
              <a:gd name="connsiteY4" fmla="*/ 13738306 h 13738306"/>
              <a:gd name="connsiteX5" fmla="*/ 4180120 w 14404727"/>
              <a:gd name="connsiteY5" fmla="*/ 13716000 h 13738306"/>
              <a:gd name="connsiteX6" fmla="*/ 0 w 14404727"/>
              <a:gd name="connsiteY6" fmla="*/ 5539151 h 13738306"/>
              <a:gd name="connsiteX7" fmla="*/ 0 w 14404727"/>
              <a:gd name="connsiteY7" fmla="*/ 0 h 13738306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10198100 w 14404727"/>
              <a:gd name="connsiteY3" fmla="*/ 13716000 h 13738306"/>
              <a:gd name="connsiteX4" fmla="*/ 7148828 w 14404727"/>
              <a:gd name="connsiteY4" fmla="*/ 13738306 h 13738306"/>
              <a:gd name="connsiteX5" fmla="*/ 4180120 w 14404727"/>
              <a:gd name="connsiteY5" fmla="*/ 13716000 h 13738306"/>
              <a:gd name="connsiteX6" fmla="*/ 0 w 14404727"/>
              <a:gd name="connsiteY6" fmla="*/ 5539151 h 13738306"/>
              <a:gd name="connsiteX7" fmla="*/ 0 w 14404727"/>
              <a:gd name="connsiteY7" fmla="*/ 0 h 13738306"/>
              <a:gd name="connsiteX0" fmla="*/ 0 w 14404727"/>
              <a:gd name="connsiteY0" fmla="*/ 0 h 13738306"/>
              <a:gd name="connsiteX1" fmla="*/ 14404727 w 14404727"/>
              <a:gd name="connsiteY1" fmla="*/ 5397190 h 13738306"/>
              <a:gd name="connsiteX2" fmla="*/ 10198100 w 14404727"/>
              <a:gd name="connsiteY2" fmla="*/ 13715200 h 13738306"/>
              <a:gd name="connsiteX3" fmla="*/ 7148828 w 14404727"/>
              <a:gd name="connsiteY3" fmla="*/ 13738306 h 13738306"/>
              <a:gd name="connsiteX4" fmla="*/ 4180120 w 14404727"/>
              <a:gd name="connsiteY4" fmla="*/ 13716000 h 13738306"/>
              <a:gd name="connsiteX5" fmla="*/ 0 w 14404727"/>
              <a:gd name="connsiteY5" fmla="*/ 5539151 h 13738306"/>
              <a:gd name="connsiteX6" fmla="*/ 0 w 14404727"/>
              <a:gd name="connsiteY6" fmla="*/ 0 h 13738306"/>
              <a:gd name="connsiteX0" fmla="*/ 0 w 14544978"/>
              <a:gd name="connsiteY0" fmla="*/ 0 h 13738306"/>
              <a:gd name="connsiteX1" fmla="*/ 14404727 w 14544978"/>
              <a:gd name="connsiteY1" fmla="*/ 5397190 h 13738306"/>
              <a:gd name="connsiteX2" fmla="*/ 7148828 w 14544978"/>
              <a:gd name="connsiteY2" fmla="*/ 13738306 h 13738306"/>
              <a:gd name="connsiteX3" fmla="*/ 4180120 w 14544978"/>
              <a:gd name="connsiteY3" fmla="*/ 13716000 h 13738306"/>
              <a:gd name="connsiteX4" fmla="*/ 0 w 14544978"/>
              <a:gd name="connsiteY4" fmla="*/ 5539151 h 13738306"/>
              <a:gd name="connsiteX5" fmla="*/ 0 w 14544978"/>
              <a:gd name="connsiteY5" fmla="*/ 0 h 13738306"/>
              <a:gd name="connsiteX0" fmla="*/ 0 w 14544978"/>
              <a:gd name="connsiteY0" fmla="*/ 0 h 13738306"/>
              <a:gd name="connsiteX1" fmla="*/ 11344548 w 14544978"/>
              <a:gd name="connsiteY1" fmla="*/ 4252334 h 13738306"/>
              <a:gd name="connsiteX2" fmla="*/ 14404727 w 14544978"/>
              <a:gd name="connsiteY2" fmla="*/ 5397190 h 13738306"/>
              <a:gd name="connsiteX3" fmla="*/ 7148828 w 14544978"/>
              <a:gd name="connsiteY3" fmla="*/ 13738306 h 13738306"/>
              <a:gd name="connsiteX4" fmla="*/ 4180120 w 14544978"/>
              <a:gd name="connsiteY4" fmla="*/ 13716000 h 13738306"/>
              <a:gd name="connsiteX5" fmla="*/ 0 w 14544978"/>
              <a:gd name="connsiteY5" fmla="*/ 5539151 h 13738306"/>
              <a:gd name="connsiteX6" fmla="*/ 0 w 14544978"/>
              <a:gd name="connsiteY6" fmla="*/ 0 h 13738306"/>
              <a:gd name="connsiteX0" fmla="*/ 0 w 11344548"/>
              <a:gd name="connsiteY0" fmla="*/ 0 h 13738306"/>
              <a:gd name="connsiteX1" fmla="*/ 11344548 w 11344548"/>
              <a:gd name="connsiteY1" fmla="*/ 4252334 h 13738306"/>
              <a:gd name="connsiteX2" fmla="*/ 7148828 w 11344548"/>
              <a:gd name="connsiteY2" fmla="*/ 13738306 h 13738306"/>
              <a:gd name="connsiteX3" fmla="*/ 4180120 w 11344548"/>
              <a:gd name="connsiteY3" fmla="*/ 13716000 h 13738306"/>
              <a:gd name="connsiteX4" fmla="*/ 0 w 11344548"/>
              <a:gd name="connsiteY4" fmla="*/ 5539151 h 13738306"/>
              <a:gd name="connsiteX5" fmla="*/ 0 w 11344548"/>
              <a:gd name="connsiteY5" fmla="*/ 0 h 13738306"/>
              <a:gd name="connsiteX0" fmla="*/ 0 w 14406686"/>
              <a:gd name="connsiteY0" fmla="*/ 0 h 13738306"/>
              <a:gd name="connsiteX1" fmla="*/ 14406686 w 14406686"/>
              <a:gd name="connsiteY1" fmla="*/ 5456666 h 13738306"/>
              <a:gd name="connsiteX2" fmla="*/ 7148828 w 14406686"/>
              <a:gd name="connsiteY2" fmla="*/ 13738306 h 13738306"/>
              <a:gd name="connsiteX3" fmla="*/ 4180120 w 14406686"/>
              <a:gd name="connsiteY3" fmla="*/ 13716000 h 13738306"/>
              <a:gd name="connsiteX4" fmla="*/ 0 w 14406686"/>
              <a:gd name="connsiteY4" fmla="*/ 5539151 h 13738306"/>
              <a:gd name="connsiteX5" fmla="*/ 0 w 14406686"/>
              <a:gd name="connsiteY5" fmla="*/ 0 h 13738306"/>
              <a:gd name="connsiteX0" fmla="*/ 0 w 14406686"/>
              <a:gd name="connsiteY0" fmla="*/ 0 h 13716000"/>
              <a:gd name="connsiteX1" fmla="*/ 14406686 w 14406686"/>
              <a:gd name="connsiteY1" fmla="*/ 5456666 h 13716000"/>
              <a:gd name="connsiteX2" fmla="*/ 10181523 w 14406686"/>
              <a:gd name="connsiteY2" fmla="*/ 13693702 h 13716000"/>
              <a:gd name="connsiteX3" fmla="*/ 4180120 w 14406686"/>
              <a:gd name="connsiteY3" fmla="*/ 13716000 h 13716000"/>
              <a:gd name="connsiteX4" fmla="*/ 0 w 14406686"/>
              <a:gd name="connsiteY4" fmla="*/ 5539151 h 13716000"/>
              <a:gd name="connsiteX5" fmla="*/ 0 w 14406686"/>
              <a:gd name="connsiteY5" fmla="*/ 0 h 13716000"/>
              <a:gd name="connsiteX0" fmla="*/ 0 w 14377243"/>
              <a:gd name="connsiteY0" fmla="*/ 0 h 13716000"/>
              <a:gd name="connsiteX1" fmla="*/ 14377243 w 14377243"/>
              <a:gd name="connsiteY1" fmla="*/ 5441798 h 13716000"/>
              <a:gd name="connsiteX2" fmla="*/ 10181523 w 14377243"/>
              <a:gd name="connsiteY2" fmla="*/ 13693702 h 13716000"/>
              <a:gd name="connsiteX3" fmla="*/ 4180120 w 14377243"/>
              <a:gd name="connsiteY3" fmla="*/ 13716000 h 13716000"/>
              <a:gd name="connsiteX4" fmla="*/ 0 w 14377243"/>
              <a:gd name="connsiteY4" fmla="*/ 5539151 h 13716000"/>
              <a:gd name="connsiteX5" fmla="*/ 0 w 14377243"/>
              <a:gd name="connsiteY5" fmla="*/ 0 h 13716000"/>
              <a:gd name="connsiteX0" fmla="*/ 14383220 w 14383220"/>
              <a:gd name="connsiteY0" fmla="*/ 0 h 13760604"/>
              <a:gd name="connsiteX1" fmla="*/ 14377243 w 14383220"/>
              <a:gd name="connsiteY1" fmla="*/ 5486402 h 13760604"/>
              <a:gd name="connsiteX2" fmla="*/ 10181523 w 14383220"/>
              <a:gd name="connsiteY2" fmla="*/ 13738306 h 13760604"/>
              <a:gd name="connsiteX3" fmla="*/ 4180120 w 14383220"/>
              <a:gd name="connsiteY3" fmla="*/ 13760604 h 13760604"/>
              <a:gd name="connsiteX4" fmla="*/ 0 w 14383220"/>
              <a:gd name="connsiteY4" fmla="*/ 5583755 h 13760604"/>
              <a:gd name="connsiteX5" fmla="*/ 14383220 w 14383220"/>
              <a:gd name="connsiteY5" fmla="*/ 0 h 13760604"/>
              <a:gd name="connsiteX0" fmla="*/ 10203101 w 10203101"/>
              <a:gd name="connsiteY0" fmla="*/ 0 h 13760604"/>
              <a:gd name="connsiteX1" fmla="*/ 10197124 w 10203101"/>
              <a:gd name="connsiteY1" fmla="*/ 5486402 h 13760604"/>
              <a:gd name="connsiteX2" fmla="*/ 6001404 w 10203101"/>
              <a:gd name="connsiteY2" fmla="*/ 13738306 h 13760604"/>
              <a:gd name="connsiteX3" fmla="*/ 1 w 10203101"/>
              <a:gd name="connsiteY3" fmla="*/ 13760604 h 13760604"/>
              <a:gd name="connsiteX4" fmla="*/ 4608810 w 10203101"/>
              <a:gd name="connsiteY4" fmla="*/ 8146 h 13760604"/>
              <a:gd name="connsiteX5" fmla="*/ 10203101 w 10203101"/>
              <a:gd name="connsiteY5" fmla="*/ 0 h 13760604"/>
              <a:gd name="connsiteX0" fmla="*/ 10203099 w 10203099"/>
              <a:gd name="connsiteY0" fmla="*/ 0 h 13760604"/>
              <a:gd name="connsiteX1" fmla="*/ 10197122 w 10203099"/>
              <a:gd name="connsiteY1" fmla="*/ 5486402 h 13760604"/>
              <a:gd name="connsiteX2" fmla="*/ 6001402 w 10203099"/>
              <a:gd name="connsiteY2" fmla="*/ 13738306 h 13760604"/>
              <a:gd name="connsiteX3" fmla="*/ -1 w 10203099"/>
              <a:gd name="connsiteY3" fmla="*/ 13760604 h 13760604"/>
              <a:gd name="connsiteX4" fmla="*/ 7612060 w 10203099"/>
              <a:gd name="connsiteY4" fmla="*/ 8146 h 13760604"/>
              <a:gd name="connsiteX5" fmla="*/ 10203099 w 10203099"/>
              <a:gd name="connsiteY5" fmla="*/ 0 h 13760604"/>
              <a:gd name="connsiteX0" fmla="*/ 10203101 w 10203101"/>
              <a:gd name="connsiteY0" fmla="*/ 0 h 13760604"/>
              <a:gd name="connsiteX1" fmla="*/ 10197124 w 10203101"/>
              <a:gd name="connsiteY1" fmla="*/ 5486402 h 13760604"/>
              <a:gd name="connsiteX2" fmla="*/ 6001404 w 10203101"/>
              <a:gd name="connsiteY2" fmla="*/ 13738306 h 13760604"/>
              <a:gd name="connsiteX3" fmla="*/ 1 w 10203101"/>
              <a:gd name="connsiteY3" fmla="*/ 13760604 h 13760604"/>
              <a:gd name="connsiteX4" fmla="*/ 7332347 w 10203101"/>
              <a:gd name="connsiteY4" fmla="*/ 23014 h 13760604"/>
              <a:gd name="connsiteX5" fmla="*/ 10203101 w 10203101"/>
              <a:gd name="connsiteY5" fmla="*/ 0 h 13760604"/>
              <a:gd name="connsiteX0" fmla="*/ 10203099 w 10203099"/>
              <a:gd name="connsiteY0" fmla="*/ 0 h 13760604"/>
              <a:gd name="connsiteX1" fmla="*/ 10197122 w 10203099"/>
              <a:gd name="connsiteY1" fmla="*/ 5486402 h 13760604"/>
              <a:gd name="connsiteX2" fmla="*/ 6001402 w 10203099"/>
              <a:gd name="connsiteY2" fmla="*/ 13738306 h 13760604"/>
              <a:gd name="connsiteX3" fmla="*/ -1 w 10203099"/>
              <a:gd name="connsiteY3" fmla="*/ 13760604 h 13760604"/>
              <a:gd name="connsiteX4" fmla="*/ 7288178 w 10203099"/>
              <a:gd name="connsiteY4" fmla="*/ 23014 h 13760604"/>
              <a:gd name="connsiteX5" fmla="*/ 10203099 w 10203099"/>
              <a:gd name="connsiteY5" fmla="*/ 0 h 13760604"/>
              <a:gd name="connsiteX0" fmla="*/ 10203101 w 10203101"/>
              <a:gd name="connsiteY0" fmla="*/ 36460 h 13797064"/>
              <a:gd name="connsiteX1" fmla="*/ 10197124 w 10203101"/>
              <a:gd name="connsiteY1" fmla="*/ 5522862 h 13797064"/>
              <a:gd name="connsiteX2" fmla="*/ 6001404 w 10203101"/>
              <a:gd name="connsiteY2" fmla="*/ 13774766 h 13797064"/>
              <a:gd name="connsiteX3" fmla="*/ 1 w 10203101"/>
              <a:gd name="connsiteY3" fmla="*/ 13797064 h 13797064"/>
              <a:gd name="connsiteX4" fmla="*/ 7155684 w 10203101"/>
              <a:gd name="connsiteY4" fmla="*/ 0 h 13797064"/>
              <a:gd name="connsiteX5" fmla="*/ 10203101 w 10203101"/>
              <a:gd name="connsiteY5" fmla="*/ 36460 h 13797064"/>
              <a:gd name="connsiteX0" fmla="*/ 10203099 w 10203099"/>
              <a:gd name="connsiteY0" fmla="*/ 6724 h 13767328"/>
              <a:gd name="connsiteX1" fmla="*/ 10197122 w 10203099"/>
              <a:gd name="connsiteY1" fmla="*/ 5493126 h 13767328"/>
              <a:gd name="connsiteX2" fmla="*/ 6001402 w 10203099"/>
              <a:gd name="connsiteY2" fmla="*/ 13745030 h 13767328"/>
              <a:gd name="connsiteX3" fmla="*/ -1 w 10203099"/>
              <a:gd name="connsiteY3" fmla="*/ 13767328 h 13767328"/>
              <a:gd name="connsiteX4" fmla="*/ 7155682 w 10203099"/>
              <a:gd name="connsiteY4" fmla="*/ 0 h 13767328"/>
              <a:gd name="connsiteX5" fmla="*/ 10203099 w 10203099"/>
              <a:gd name="connsiteY5" fmla="*/ 6724 h 13767328"/>
              <a:gd name="connsiteX0" fmla="*/ 9996996 w 9996996"/>
              <a:gd name="connsiteY0" fmla="*/ 6724 h 13767328"/>
              <a:gd name="connsiteX1" fmla="*/ 9991019 w 9996996"/>
              <a:gd name="connsiteY1" fmla="*/ 5493126 h 13767328"/>
              <a:gd name="connsiteX2" fmla="*/ 5795299 w 9996996"/>
              <a:gd name="connsiteY2" fmla="*/ 13745030 h 13767328"/>
              <a:gd name="connsiteX3" fmla="*/ 0 w 9996996"/>
              <a:gd name="connsiteY3" fmla="*/ 13767328 h 13767328"/>
              <a:gd name="connsiteX4" fmla="*/ 6949579 w 9996996"/>
              <a:gd name="connsiteY4" fmla="*/ 0 h 13767328"/>
              <a:gd name="connsiteX5" fmla="*/ 9996996 w 9996996"/>
              <a:gd name="connsiteY5" fmla="*/ 6724 h 1376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6996" h="13767328">
                <a:moveTo>
                  <a:pt x="9996996" y="6724"/>
                </a:moveTo>
                <a:cubicBezTo>
                  <a:pt x="9995004" y="1835525"/>
                  <a:pt x="9993011" y="3664325"/>
                  <a:pt x="9991019" y="5493126"/>
                </a:cubicBezTo>
                <a:lnTo>
                  <a:pt x="5795299" y="13745030"/>
                </a:lnTo>
                <a:lnTo>
                  <a:pt x="0" y="13767328"/>
                </a:lnTo>
                <a:lnTo>
                  <a:pt x="6949579" y="0"/>
                </a:lnTo>
                <a:lnTo>
                  <a:pt x="9996996" y="6724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2" name="Picture Placeholder 15">
            <a:extLst>
              <a:ext uri="{FF2B5EF4-FFF2-40B4-BE49-F238E27FC236}">
                <a16:creationId xmlns:a16="http://schemas.microsoft.com/office/drawing/2014/main" id="{1FC14474-958C-4746-972E-018035CB4B9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82565" y="4167051"/>
            <a:ext cx="4454941" cy="2705817"/>
          </a:xfrm>
          <a:custGeom>
            <a:avLst/>
            <a:gdLst>
              <a:gd name="connsiteX0" fmla="*/ 0 w 10608261"/>
              <a:gd name="connsiteY0" fmla="*/ 0 h 5456238"/>
              <a:gd name="connsiteX1" fmla="*/ 7818105 w 10608261"/>
              <a:gd name="connsiteY1" fmla="*/ 0 h 5456238"/>
              <a:gd name="connsiteX2" fmla="*/ 10608261 w 10608261"/>
              <a:gd name="connsiteY2" fmla="*/ 5456238 h 5456238"/>
              <a:gd name="connsiteX3" fmla="*/ 2790156 w 10608261"/>
              <a:gd name="connsiteY3" fmla="*/ 5456238 h 5456238"/>
              <a:gd name="connsiteX0" fmla="*/ 0 w 13362536"/>
              <a:gd name="connsiteY0" fmla="*/ 0 h 5456238"/>
              <a:gd name="connsiteX1" fmla="*/ 13362536 w 13362536"/>
              <a:gd name="connsiteY1" fmla="*/ 44606 h 5456238"/>
              <a:gd name="connsiteX2" fmla="*/ 10608261 w 13362536"/>
              <a:gd name="connsiteY2" fmla="*/ 5456238 h 5456238"/>
              <a:gd name="connsiteX3" fmla="*/ 2790156 w 13362536"/>
              <a:gd name="connsiteY3" fmla="*/ 5456238 h 5456238"/>
              <a:gd name="connsiteX4" fmla="*/ 0 w 13362536"/>
              <a:gd name="connsiteY4" fmla="*/ 0 h 5456238"/>
              <a:gd name="connsiteX0" fmla="*/ 0 w 13362536"/>
              <a:gd name="connsiteY0" fmla="*/ 0 h 5471106"/>
              <a:gd name="connsiteX1" fmla="*/ 13362536 w 13362536"/>
              <a:gd name="connsiteY1" fmla="*/ 44606 h 5471106"/>
              <a:gd name="connsiteX2" fmla="*/ 10608261 w 13362536"/>
              <a:gd name="connsiteY2" fmla="*/ 5456238 h 5471106"/>
              <a:gd name="connsiteX3" fmla="*/ 6149516 w 13362536"/>
              <a:gd name="connsiteY3" fmla="*/ 5471106 h 5471106"/>
              <a:gd name="connsiteX4" fmla="*/ 0 w 13362536"/>
              <a:gd name="connsiteY4" fmla="*/ 0 h 5471106"/>
              <a:gd name="connsiteX0" fmla="*/ 0 w 13362536"/>
              <a:gd name="connsiteY0" fmla="*/ 0 h 5456238"/>
              <a:gd name="connsiteX1" fmla="*/ 13362536 w 13362536"/>
              <a:gd name="connsiteY1" fmla="*/ 44606 h 5456238"/>
              <a:gd name="connsiteX2" fmla="*/ 10608261 w 13362536"/>
              <a:gd name="connsiteY2" fmla="*/ 5456238 h 5456238"/>
              <a:gd name="connsiteX3" fmla="*/ 3057718 w 13362536"/>
              <a:gd name="connsiteY3" fmla="*/ 5456238 h 5456238"/>
              <a:gd name="connsiteX4" fmla="*/ 0 w 13362536"/>
              <a:gd name="connsiteY4" fmla="*/ 0 h 5456238"/>
              <a:gd name="connsiteX0" fmla="*/ 0 w 13362536"/>
              <a:gd name="connsiteY0" fmla="*/ 0 h 5471106"/>
              <a:gd name="connsiteX1" fmla="*/ 13362536 w 13362536"/>
              <a:gd name="connsiteY1" fmla="*/ 44606 h 5471106"/>
              <a:gd name="connsiteX2" fmla="*/ 10608261 w 13362536"/>
              <a:gd name="connsiteY2" fmla="*/ 5456238 h 5471106"/>
              <a:gd name="connsiteX3" fmla="*/ 2775293 w 13362536"/>
              <a:gd name="connsiteY3" fmla="*/ 5471106 h 5471106"/>
              <a:gd name="connsiteX4" fmla="*/ 0 w 13362536"/>
              <a:gd name="connsiteY4" fmla="*/ 0 h 5471106"/>
              <a:gd name="connsiteX0" fmla="*/ 2798865 w 10587243"/>
              <a:gd name="connsiteY0" fmla="*/ 0 h 5485974"/>
              <a:gd name="connsiteX1" fmla="*/ 10587243 w 10587243"/>
              <a:gd name="connsiteY1" fmla="*/ 59474 h 5485974"/>
              <a:gd name="connsiteX2" fmla="*/ 7832968 w 10587243"/>
              <a:gd name="connsiteY2" fmla="*/ 5471106 h 5485974"/>
              <a:gd name="connsiteX3" fmla="*/ 0 w 10587243"/>
              <a:gd name="connsiteY3" fmla="*/ 5485974 h 5485974"/>
              <a:gd name="connsiteX4" fmla="*/ 2798865 w 10587243"/>
              <a:gd name="connsiteY4" fmla="*/ 0 h 5485974"/>
              <a:gd name="connsiteX0" fmla="*/ 2783999 w 10587243"/>
              <a:gd name="connsiteY0" fmla="*/ 0 h 5456238"/>
              <a:gd name="connsiteX1" fmla="*/ 10587243 w 10587243"/>
              <a:gd name="connsiteY1" fmla="*/ 29738 h 5456238"/>
              <a:gd name="connsiteX2" fmla="*/ 7832968 w 10587243"/>
              <a:gd name="connsiteY2" fmla="*/ 5441370 h 5456238"/>
              <a:gd name="connsiteX3" fmla="*/ 0 w 10587243"/>
              <a:gd name="connsiteY3" fmla="*/ 5456238 h 5456238"/>
              <a:gd name="connsiteX4" fmla="*/ 2783999 w 10587243"/>
              <a:gd name="connsiteY4" fmla="*/ 0 h 5456238"/>
              <a:gd name="connsiteX0" fmla="*/ 2769135 w 10587243"/>
              <a:gd name="connsiteY0" fmla="*/ 14866 h 5426500"/>
              <a:gd name="connsiteX1" fmla="*/ 10587243 w 10587243"/>
              <a:gd name="connsiteY1" fmla="*/ 0 h 5426500"/>
              <a:gd name="connsiteX2" fmla="*/ 7832968 w 10587243"/>
              <a:gd name="connsiteY2" fmla="*/ 5411632 h 5426500"/>
              <a:gd name="connsiteX3" fmla="*/ 0 w 10587243"/>
              <a:gd name="connsiteY3" fmla="*/ 5426500 h 5426500"/>
              <a:gd name="connsiteX4" fmla="*/ 2769135 w 10587243"/>
              <a:gd name="connsiteY4" fmla="*/ 14866 h 5426500"/>
              <a:gd name="connsiteX0" fmla="*/ 2783999 w 10587243"/>
              <a:gd name="connsiteY0" fmla="*/ 0 h 5441370"/>
              <a:gd name="connsiteX1" fmla="*/ 10587243 w 10587243"/>
              <a:gd name="connsiteY1" fmla="*/ 14870 h 5441370"/>
              <a:gd name="connsiteX2" fmla="*/ 7832968 w 10587243"/>
              <a:gd name="connsiteY2" fmla="*/ 5426502 h 5441370"/>
              <a:gd name="connsiteX3" fmla="*/ 0 w 10587243"/>
              <a:gd name="connsiteY3" fmla="*/ 5441370 h 5441370"/>
              <a:gd name="connsiteX4" fmla="*/ 2783999 w 10587243"/>
              <a:gd name="connsiteY4" fmla="*/ 0 h 5441370"/>
              <a:gd name="connsiteX0" fmla="*/ 4538002 w 10587243"/>
              <a:gd name="connsiteY0" fmla="*/ 0 h 5426502"/>
              <a:gd name="connsiteX1" fmla="*/ 10587243 w 10587243"/>
              <a:gd name="connsiteY1" fmla="*/ 2 h 5426502"/>
              <a:gd name="connsiteX2" fmla="*/ 7832968 w 10587243"/>
              <a:gd name="connsiteY2" fmla="*/ 5411634 h 5426502"/>
              <a:gd name="connsiteX3" fmla="*/ 0 w 10587243"/>
              <a:gd name="connsiteY3" fmla="*/ 5426502 h 5426502"/>
              <a:gd name="connsiteX4" fmla="*/ 4538002 w 10587243"/>
              <a:gd name="connsiteY4" fmla="*/ 0 h 5426502"/>
              <a:gd name="connsiteX0" fmla="*/ 3155610 w 9204851"/>
              <a:gd name="connsiteY0" fmla="*/ 0 h 5426502"/>
              <a:gd name="connsiteX1" fmla="*/ 9204851 w 9204851"/>
              <a:gd name="connsiteY1" fmla="*/ 2 h 5426502"/>
              <a:gd name="connsiteX2" fmla="*/ 6450576 w 9204851"/>
              <a:gd name="connsiteY2" fmla="*/ 5411634 h 5426502"/>
              <a:gd name="connsiteX3" fmla="*/ 0 w 9204851"/>
              <a:gd name="connsiteY3" fmla="*/ 5426502 h 5426502"/>
              <a:gd name="connsiteX4" fmla="*/ 3155610 w 9204851"/>
              <a:gd name="connsiteY4" fmla="*/ 0 h 5426502"/>
              <a:gd name="connsiteX0" fmla="*/ 2858321 w 8907562"/>
              <a:gd name="connsiteY0" fmla="*/ 0 h 5456238"/>
              <a:gd name="connsiteX1" fmla="*/ 8907562 w 8907562"/>
              <a:gd name="connsiteY1" fmla="*/ 2 h 5456238"/>
              <a:gd name="connsiteX2" fmla="*/ 6153287 w 8907562"/>
              <a:gd name="connsiteY2" fmla="*/ 5411634 h 5456238"/>
              <a:gd name="connsiteX3" fmla="*/ 0 w 8907562"/>
              <a:gd name="connsiteY3" fmla="*/ 5456238 h 5456238"/>
              <a:gd name="connsiteX4" fmla="*/ 2858321 w 8907562"/>
              <a:gd name="connsiteY4" fmla="*/ 0 h 5456238"/>
              <a:gd name="connsiteX0" fmla="*/ 2873185 w 8922426"/>
              <a:gd name="connsiteY0" fmla="*/ 0 h 5441370"/>
              <a:gd name="connsiteX1" fmla="*/ 8922426 w 8922426"/>
              <a:gd name="connsiteY1" fmla="*/ 2 h 5441370"/>
              <a:gd name="connsiteX2" fmla="*/ 6168151 w 8922426"/>
              <a:gd name="connsiteY2" fmla="*/ 5411634 h 5441370"/>
              <a:gd name="connsiteX3" fmla="*/ 0 w 8922426"/>
              <a:gd name="connsiteY3" fmla="*/ 5441370 h 5441370"/>
              <a:gd name="connsiteX4" fmla="*/ 2873185 w 8922426"/>
              <a:gd name="connsiteY4" fmla="*/ 0 h 5441370"/>
              <a:gd name="connsiteX0" fmla="*/ 2858321 w 8907562"/>
              <a:gd name="connsiteY0" fmla="*/ 0 h 5411634"/>
              <a:gd name="connsiteX1" fmla="*/ 8907562 w 8907562"/>
              <a:gd name="connsiteY1" fmla="*/ 2 h 5411634"/>
              <a:gd name="connsiteX2" fmla="*/ 6153287 w 8907562"/>
              <a:gd name="connsiteY2" fmla="*/ 5411634 h 5411634"/>
              <a:gd name="connsiteX3" fmla="*/ 0 w 8907562"/>
              <a:gd name="connsiteY3" fmla="*/ 5411634 h 5411634"/>
              <a:gd name="connsiteX4" fmla="*/ 2858321 w 8907562"/>
              <a:gd name="connsiteY4" fmla="*/ 0 h 541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7562" h="5411634">
                <a:moveTo>
                  <a:pt x="2858321" y="0"/>
                </a:moveTo>
                <a:lnTo>
                  <a:pt x="8907562" y="2"/>
                </a:lnTo>
                <a:lnTo>
                  <a:pt x="6153287" y="5411634"/>
                </a:lnTo>
                <a:lnTo>
                  <a:pt x="0" y="5411634"/>
                </a:lnTo>
                <a:lnTo>
                  <a:pt x="2858321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39267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F092-DA5A-4CBA-84E4-49DC5D210912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7F91E-4F18-483C-9BE5-EBB935A022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1689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F092-DA5A-4CBA-84E4-49DC5D210912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7F91E-4F18-483C-9BE5-EBB935A022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0952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F092-DA5A-4CBA-84E4-49DC5D210912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7F91E-4F18-483C-9BE5-EBB935A022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5126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F092-DA5A-4CBA-84E4-49DC5D210912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7F91E-4F18-483C-9BE5-EBB935A022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9054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A6B9-FBA7-4DAA-BF8F-AC8405B970F5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EC40-1294-4C04-89D9-4DBB266C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142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A6B9-FBA7-4DAA-BF8F-AC8405B970F5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EC40-1294-4C04-89D9-4DBB266C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632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A6B9-FBA7-4DAA-BF8F-AC8405B970F5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EC40-1294-4C04-89D9-4DBB266C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646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A6B9-FBA7-4DAA-BF8F-AC8405B970F5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EC40-1294-4C04-89D9-4DBB266C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878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A6B9-FBA7-4DAA-BF8F-AC8405B970F5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EC40-1294-4C04-89D9-4DBB266C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535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A6B9-FBA7-4DAA-BF8F-AC8405B970F5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EC40-1294-4C04-89D9-4DBB266C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3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-Gradient">
    <p:bg>
      <p:bgPr>
        <a:gradFill>
          <a:gsLst>
            <a:gs pos="69000">
              <a:schemeClr val="accent1"/>
            </a:gs>
            <a:gs pos="0">
              <a:srgbClr val="A4238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89473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A6B9-FBA7-4DAA-BF8F-AC8405B970F5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EC40-1294-4C04-89D9-4DBB266C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511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A6B9-FBA7-4DAA-BF8F-AC8405B970F5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EC40-1294-4C04-89D9-4DBB266C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346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A6B9-FBA7-4DAA-BF8F-AC8405B970F5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EC40-1294-4C04-89D9-4DBB266C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190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A6B9-FBA7-4DAA-BF8F-AC8405B970F5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EC40-1294-4C04-89D9-4DBB266C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009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A6B9-FBA7-4DAA-BF8F-AC8405B970F5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EC40-1294-4C04-89D9-4DBB266C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376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1685132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FCA59-83D9-977D-B8CD-CF5AC5961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0DDBF1-AE53-A76F-1804-420DB55B9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0031F-6E8B-87D4-33C1-A8F12A9DD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A2BC6-415E-C640-BC07-AFC669992EBB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FC88F-E135-E6C6-257C-4399D43EB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50761-9233-8E3E-E0CF-D1BC67F34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210BF-65EF-7448-AC1F-6820D708C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362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73D5-53FA-7C4A-00A8-A8444DCB3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6EDA1-477D-D3BE-DCB1-19A371E71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21D52-CE4A-7E53-E1A9-0A415FA2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A2BC6-415E-C640-BC07-AFC669992EBB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7C5C7-0456-C653-D84A-036E17260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62685-B265-F0A7-4135-9EADE785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210BF-65EF-7448-AC1F-6820D708C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454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520E4-A623-09DE-2538-58A951941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C3478-57F7-D927-36AF-0CF6E277B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777A2-7AFB-897D-DC80-C5D97D210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A2BC6-415E-C640-BC07-AFC669992EBB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3F1A4-5E21-064A-D9C8-876D49D48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CBB06-A9AA-0CF8-327F-1C3D1E9B8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210BF-65EF-7448-AC1F-6820D708C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929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CC52-30C9-1E62-0410-BA7DF5C20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34E5C-1192-ED48-D336-5A453B3A2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F683C8-3800-C57A-3AAD-F67169004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584EE-D53E-5830-C932-BCE35246B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A2BC6-415E-C640-BC07-AFC669992EBB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19A3EC-4558-54E9-E4A6-91A993503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B798D-DD95-1FA5-68CE-CE773FB6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210BF-65EF-7448-AC1F-6820D708C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31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AD1154-7DA4-D141-B223-392D2CDEC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45" y="1257301"/>
            <a:ext cx="10515600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9257C-B881-A04E-A2A0-6432371BA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2209800"/>
            <a:ext cx="10515600" cy="3120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68BC6-6339-F646-8990-8426E35A4275}"/>
              </a:ext>
            </a:extLst>
          </p:cNvPr>
          <p:cNvSpPr/>
          <p:nvPr userDrawn="1"/>
        </p:nvSpPr>
        <p:spPr>
          <a:xfrm>
            <a:off x="0" y="0"/>
            <a:ext cx="2516000" cy="652427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F31A0E-2562-4842-8F26-89C3BCB72BC1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392656" y="97613"/>
            <a:ext cx="1752600" cy="457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E5536D-D21F-EB44-AFC5-04369ED37A48}"/>
              </a:ext>
            </a:extLst>
          </p:cNvPr>
          <p:cNvSpPr/>
          <p:nvPr userDrawn="1"/>
        </p:nvSpPr>
        <p:spPr>
          <a:xfrm>
            <a:off x="2552576" y="0"/>
            <a:ext cx="9639424" cy="65242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E9AFCBA-5D17-5247-8320-22CB604AA518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2908656" y="180163"/>
            <a:ext cx="14605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1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1" r:id="rId2"/>
    <p:sldLayoutId id="2147483650" r:id="rId3"/>
    <p:sldLayoutId id="2147483683" r:id="rId4"/>
    <p:sldLayoutId id="2147483662" r:id="rId5"/>
    <p:sldLayoutId id="2147483684" r:id="rId6"/>
    <p:sldLayoutId id="2147483665" r:id="rId7"/>
    <p:sldLayoutId id="2147483666" r:id="rId8"/>
    <p:sldLayoutId id="2147483655" r:id="rId9"/>
    <p:sldLayoutId id="2147483676" r:id="rId10"/>
    <p:sldLayoutId id="2147483674" r:id="rId11"/>
    <p:sldLayoutId id="2147483649" r:id="rId12"/>
    <p:sldLayoutId id="2147483692" r:id="rId13"/>
    <p:sldLayoutId id="2147483679" r:id="rId14"/>
    <p:sldLayoutId id="2147483680" r:id="rId15"/>
    <p:sldLayoutId id="2147483685" r:id="rId16"/>
    <p:sldLayoutId id="2147483686" r:id="rId17"/>
    <p:sldLayoutId id="2147483687" r:id="rId18"/>
    <p:sldLayoutId id="2147483688" r:id="rId19"/>
    <p:sldLayoutId id="2147483669" r:id="rId20"/>
    <p:sldLayoutId id="2147483657" r:id="rId21"/>
    <p:sldLayoutId id="2147483654" r:id="rId22"/>
    <p:sldLayoutId id="2147483653" r:id="rId23"/>
    <p:sldLayoutId id="2147483660" r:id="rId24"/>
    <p:sldLayoutId id="2147483651" r:id="rId25"/>
    <p:sldLayoutId id="2147483668" r:id="rId26"/>
    <p:sldLayoutId id="2147483652" r:id="rId27"/>
    <p:sldLayoutId id="2147483675" r:id="rId28"/>
    <p:sldLayoutId id="2147483689" r:id="rId29"/>
    <p:sldLayoutId id="2147483690" r:id="rId30"/>
    <p:sldLayoutId id="2147483691" r:id="rId31"/>
    <p:sldLayoutId id="2147483693" r:id="rId32"/>
    <p:sldLayoutId id="2147483670" r:id="rId33"/>
    <p:sldLayoutId id="2147483695" r:id="rId34"/>
    <p:sldLayoutId id="2147483851" r:id="rId3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990000"/>
          </a:solidFill>
          <a:latin typeface="+mn-lt"/>
          <a:ea typeface="+mj-ea"/>
          <a:cs typeface="+mj-cs"/>
        </a:defRPr>
      </a:lvl1pPr>
    </p:titleStyle>
    <p:bodyStyle>
      <a:lvl1pPr marL="173038" indent="-166688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2400" kern="1200">
          <a:solidFill>
            <a:srgbClr val="444444"/>
          </a:solidFill>
          <a:latin typeface="+mn-lt"/>
          <a:ea typeface="+mn-ea"/>
          <a:cs typeface="+mn-cs"/>
        </a:defRPr>
      </a:lvl1pPr>
      <a:lvl2pPr marL="576263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rgbClr val="444444"/>
          </a:solidFill>
          <a:latin typeface="+mn-lt"/>
          <a:ea typeface="+mn-ea"/>
          <a:cs typeface="+mn-cs"/>
        </a:defRPr>
      </a:lvl2pPr>
      <a:lvl3pPr marL="1089025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rgbClr val="44444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orient="horz" pos="1584" userDrawn="1">
          <p15:clr>
            <a:srgbClr val="F26B43"/>
          </p15:clr>
        </p15:guide>
        <p15:guide id="6" pos="6696" userDrawn="1">
          <p15:clr>
            <a:srgbClr val="F26B43"/>
          </p15:clr>
        </p15:guide>
        <p15:guide id="7" pos="5208" userDrawn="1">
          <p15:clr>
            <a:srgbClr val="F26B43"/>
          </p15:clr>
        </p15:guide>
        <p15:guide id="8" pos="312" userDrawn="1">
          <p15:clr>
            <a:srgbClr val="F26B43"/>
          </p15:clr>
        </p15:guide>
        <p15:guide id="9" pos="7200" userDrawn="1">
          <p15:clr>
            <a:srgbClr val="F26B43"/>
          </p15:clr>
        </p15:guide>
        <p15:guide id="10" orient="horz" pos="1176" userDrawn="1">
          <p15:clr>
            <a:srgbClr val="F26B43"/>
          </p15:clr>
        </p15:guide>
        <p15:guide id="11" orient="horz" pos="1392" userDrawn="1">
          <p15:clr>
            <a:srgbClr val="F26B43"/>
          </p15:clr>
        </p15:guide>
        <p15:guide id="14" pos="33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895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58DC9E-2895-4AE5-8B10-C16C0BB44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C7E32-69A5-46F8-83A6-E003921A2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29D73-D9F0-489B-B48D-86261652E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77336-B76A-40A4-85DB-365387B0391A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F0C4F-7B91-4910-9FDE-5959369E6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3FC98-7CA6-4B3D-9BA7-DC0627A68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93D4E-9B99-48A2-BEAF-86766A8E8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F55C9A1-4D1C-3742-BB27-EA74F2BAB7B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CEEB9166-08E7-9441-8614-A72E2AD49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0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1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4F092-DA5A-4CBA-84E4-49DC5D210912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7F91E-4F18-483C-9BE5-EBB935A022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931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9A6B9-FBA7-4DAA-BF8F-AC8405B970F5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FEC40-1294-4C04-89D9-4DBB266C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3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03AA23-87DA-35EA-9609-73E9BC7F4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687A6-E404-FE85-B993-4CCE8B03F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AD79A-BAB0-61DA-E181-1E97188220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A2BC6-415E-C640-BC07-AFC669992EBB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195E6-8055-C1DA-15EF-4A3B25F7F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99CDB-88F2-EB12-CD06-5D3129458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210BF-65EF-7448-AC1F-6820D708C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7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DFDD9-E08D-4C81-B20C-0A09A4E04F8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20E59-B269-4201-9312-514125AC3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3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3" Type="http://schemas.openxmlformats.org/officeDocument/2006/relationships/image" Target="../media/image15.png"/><Relationship Id="rId21" Type="http://schemas.openxmlformats.org/officeDocument/2006/relationships/image" Target="../media/image33.emf"/><Relationship Id="rId7" Type="http://schemas.openxmlformats.org/officeDocument/2006/relationships/image" Target="../media/image19.gif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hyperlink" Target="https://www.apretudecopayprogram.com/terms-and-conditions" TargetMode="Externa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5.png"/><Relationship Id="rId4" Type="http://schemas.openxmlformats.org/officeDocument/2006/relationships/image" Target="../media/image45.emf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D5EE_75FDFD2B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21AE0-AC1D-47E2-97F1-67231EBF7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44652"/>
            <a:ext cx="11217442" cy="2101701"/>
          </a:xfrm>
        </p:spPr>
        <p:txBody>
          <a:bodyPr>
            <a:normAutofit/>
          </a:bodyPr>
          <a:lstStyle/>
          <a:p>
            <a:r>
              <a:rPr lang="en-US" dirty="0"/>
              <a:t>Advancing HIV and STI Prevention And Equity Among US MSM and TGW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0999" y="3168716"/>
            <a:ext cx="7823201" cy="350917"/>
          </a:xfrm>
        </p:spPr>
        <p:txBody>
          <a:bodyPr/>
          <a:lstStyle/>
          <a:p>
            <a:r>
              <a:rPr lang="en-US" sz="2000" dirty="0"/>
              <a:t>Hyman M. Scott, MD MPH</a:t>
            </a:r>
          </a:p>
          <a:p>
            <a:r>
              <a:rPr lang="en-US" sz="2000" dirty="0"/>
              <a:t>Bridge HIV, San Francisco Department of Public Health</a:t>
            </a:r>
          </a:p>
          <a:p>
            <a:r>
              <a:rPr lang="en-US" sz="2000" dirty="0"/>
              <a:t>Assistant Clinical Professor, University of California, San Francisco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3323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2AAC650-4EF1-FAA9-9168-81EF52D57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Structural Barriers - PrEP Coverage and HIV Diagnoses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575901-83FE-D031-5CE0-2D9DF3CCE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45" y="1825625"/>
            <a:ext cx="4378299" cy="4351338"/>
          </a:xfrm>
        </p:spPr>
        <p:txBody>
          <a:bodyPr>
            <a:normAutofit/>
          </a:bodyPr>
          <a:lstStyle/>
          <a:p>
            <a:r>
              <a:rPr lang="en-US" dirty="0"/>
              <a:t>PrEP Coverage was low across all states and ranged from 5.8% in the lowest quintile to 15.7% in the highest quintile.</a:t>
            </a:r>
          </a:p>
          <a:p>
            <a:r>
              <a:rPr lang="en-US" dirty="0"/>
              <a:t>HIV diagnoses decline 8% in states with highest PrEP Coverage</a:t>
            </a:r>
          </a:p>
          <a:p>
            <a:r>
              <a:rPr lang="en-US" dirty="0"/>
              <a:t>No change among states in the lowest quintile. 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DA4666-8B15-50AC-FD50-D53FE6062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201" y="2033361"/>
            <a:ext cx="6525726" cy="39358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B7D8E3-1687-955C-55A6-305BACA779D5}"/>
              </a:ext>
            </a:extLst>
          </p:cNvPr>
          <p:cNvSpPr txBox="1"/>
          <p:nvPr/>
        </p:nvSpPr>
        <p:spPr>
          <a:xfrm>
            <a:off x="9330613" y="6519446"/>
            <a:ext cx="2786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Sullivan et al CROI 2024 #165</a:t>
            </a:r>
          </a:p>
        </p:txBody>
      </p:sp>
    </p:spTree>
    <p:extLst>
      <p:ext uri="{BB962C8B-B14F-4D97-AF65-F5344CB8AC3E}">
        <p14:creationId xmlns:p14="http://schemas.microsoft.com/office/powerpoint/2010/main" val="3280038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 Implementation Challenges in the US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04089" y="2148668"/>
          <a:ext cx="10468304" cy="391790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802807">
                  <a:extLst>
                    <a:ext uri="{9D8B030D-6E8A-4147-A177-3AD203B41FA5}">
                      <a16:colId xmlns:a16="http://schemas.microsoft.com/office/drawing/2014/main" val="1988423861"/>
                    </a:ext>
                  </a:extLst>
                </a:gridCol>
                <a:gridCol w="2060028">
                  <a:extLst>
                    <a:ext uri="{9D8B030D-6E8A-4147-A177-3AD203B41FA5}">
                      <a16:colId xmlns:a16="http://schemas.microsoft.com/office/drawing/2014/main" val="2624387328"/>
                    </a:ext>
                  </a:extLst>
                </a:gridCol>
                <a:gridCol w="2605469">
                  <a:extLst>
                    <a:ext uri="{9D8B030D-6E8A-4147-A177-3AD203B41FA5}">
                      <a16:colId xmlns:a16="http://schemas.microsoft.com/office/drawing/2014/main" val="1618317462"/>
                    </a:ext>
                  </a:extLst>
                </a:gridCol>
              </a:tblGrid>
              <a:tr h="626065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Implementation Challenges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Engaged in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baseline="0" dirty="0" err="1">
                          <a:solidFill>
                            <a:schemeClr val="bg1"/>
                          </a:solidFill>
                        </a:rPr>
                        <a:t>PrEP</a:t>
                      </a:r>
                      <a:endParaRPr lang="en-US" sz="1600" b="1" baseline="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n=106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Not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 engaged in </a:t>
                      </a:r>
                      <a:r>
                        <a:rPr lang="en-US" sz="1600" b="1" baseline="0" dirty="0" err="1">
                          <a:solidFill>
                            <a:schemeClr val="bg1"/>
                          </a:solidFill>
                        </a:rPr>
                        <a:t>PrEP</a:t>
                      </a:r>
                      <a:endParaRPr lang="en-US" sz="1600" b="1" baseline="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n=174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05356648"/>
                  </a:ext>
                </a:extLst>
              </a:tr>
              <a:tr h="36576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Lack of </a:t>
                      </a:r>
                      <a:r>
                        <a:rPr lang="en-US" sz="1600" b="1" i="0" dirty="0" err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PrEP</a:t>
                      </a:r>
                      <a:r>
                        <a:rPr lang="en-US" sz="1600" b="1" i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awareness among staff</a:t>
                      </a:r>
                      <a:endParaRPr lang="en-US" sz="1600" b="1" i="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47%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23%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7913585"/>
                  </a:ext>
                </a:extLst>
              </a:tr>
              <a:tr h="36576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Lack</a:t>
                      </a:r>
                      <a:r>
                        <a:rPr lang="en-US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of support from Health Department leaders</a:t>
                      </a:r>
                      <a:endParaRPr lang="en-US" sz="16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15%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6%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344896662"/>
                  </a:ext>
                </a:extLst>
              </a:tr>
              <a:tr h="36576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Uncertain about </a:t>
                      </a:r>
                      <a:r>
                        <a:rPr lang="en-US" sz="1600" dirty="0" err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PrEP</a:t>
                      </a:r>
                      <a:r>
                        <a:rPr lang="en-US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effectiveness</a:t>
                      </a:r>
                      <a:endParaRPr lang="en-US" sz="16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22%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6%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32865242"/>
                  </a:ext>
                </a:extLst>
              </a:tr>
              <a:tr h="36576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Limited</a:t>
                      </a:r>
                      <a:r>
                        <a:rPr lang="en-US" sz="16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staff capacity to implement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61%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27%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05603349"/>
                  </a:ext>
                </a:extLst>
              </a:tr>
              <a:tr h="36576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Lack of HCP</a:t>
                      </a:r>
                      <a:r>
                        <a:rPr lang="en-US" sz="16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willing</a:t>
                      </a:r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to deliver </a:t>
                      </a:r>
                      <a:r>
                        <a:rPr lang="en-US" sz="16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PrEP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46%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9%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21083858"/>
                  </a:ext>
                </a:extLst>
              </a:tr>
              <a:tr h="36576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Concern</a:t>
                      </a:r>
                      <a:r>
                        <a:rPr lang="en-US" sz="16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about financial access to </a:t>
                      </a:r>
                      <a:r>
                        <a:rPr lang="en-US" sz="1600" b="1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PrEP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53%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17%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25511913"/>
                  </a:ext>
                </a:extLst>
              </a:tr>
              <a:tr h="36576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Concern about low reimbursement</a:t>
                      </a:r>
                      <a:r>
                        <a:rPr lang="en-US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from 3</a:t>
                      </a:r>
                      <a:r>
                        <a:rPr lang="en-US" sz="1600" baseline="300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rd</a:t>
                      </a:r>
                      <a:r>
                        <a:rPr lang="en-US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party payers</a:t>
                      </a:r>
                      <a:endParaRPr lang="en-US" sz="16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27%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11%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45967513"/>
                  </a:ext>
                </a:extLst>
              </a:tr>
              <a:tr h="36576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Not sure what health</a:t>
                      </a:r>
                      <a:r>
                        <a:rPr lang="en-US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department</a:t>
                      </a:r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could or should do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29%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18%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512047378"/>
                  </a:ext>
                </a:extLst>
              </a:tr>
              <a:tr h="36576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No significant challenges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17%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52%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18237195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437736" y="6458040"/>
            <a:ext cx="2676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/>
              </a:rPr>
              <a:t>Weiss et al </a:t>
            </a:r>
            <a:r>
              <a:rPr lang="en-US" sz="1400" dirty="0" err="1">
                <a:solidFill>
                  <a:srgbClr val="C00000"/>
                </a:solidFill>
                <a:latin typeface="Arial"/>
              </a:rPr>
              <a:t>PloSONE</a:t>
            </a:r>
            <a:r>
              <a:rPr lang="en-US" sz="1400" dirty="0">
                <a:solidFill>
                  <a:srgbClr val="C00000"/>
                </a:solidFill>
                <a:latin typeface="Arial"/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2663668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A40B7-067F-CC37-C8E1-73095CB80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slow Oral PrEP rollout in the 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E1A87-5D10-FEF3-2D12-FE34664B4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2662" y="2127325"/>
            <a:ext cx="9938109" cy="4133626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Community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Coordinated education and outreach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Inclusive language that reflects the science AND is inclusive of all who can benefit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Providers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Education and standards of practice. Public Health Detailing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Addressing concerns about risk compensation, resistance, and side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Messaging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Non-stigmatizing and clear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Need to address myths and community/client concerns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Expand access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Mitigate medication costs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Increase provider willingness and clinic capacity</a:t>
            </a:r>
          </a:p>
        </p:txBody>
      </p:sp>
    </p:spTree>
    <p:extLst>
      <p:ext uri="{BB962C8B-B14F-4D97-AF65-F5344CB8AC3E}">
        <p14:creationId xmlns:p14="http://schemas.microsoft.com/office/powerpoint/2010/main" val="397468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D9A7C2-E66A-4641-BBE8-6B8385D84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98" y="872225"/>
            <a:ext cx="11762233" cy="60395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Disparities of PrEP uptake in priority populations in SF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2ED1BABF-42C1-4853-926F-B7A12ED7B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94789"/>
            <a:ext cx="11762234" cy="2645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0" rIns="9144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44444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Race/ethnicity data from 2018-19 Quickie Survey (n=592).  Data on women and PWID from NHBS 2019 (n=294) and NHBS 2018 (n=397). Homeless data from NHBS 2017-2020 and TEACH (n=1245).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2F70F1-93A5-4CAD-A277-2A815E065019}"/>
              </a:ext>
            </a:extLst>
          </p:cNvPr>
          <p:cNvSpPr txBox="1"/>
          <p:nvPr/>
        </p:nvSpPr>
        <p:spPr>
          <a:xfrm>
            <a:off x="0" y="6527046"/>
            <a:ext cx="10613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Namara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Journal of STD &amp; AIDS 2021; McFarland AIDS and Behavior 2020; Raymond HF AIDS and Behavior 2019; Personal communication: McFarland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E4EA4C2-EEC4-42CF-8416-755C40F933D0}"/>
              </a:ext>
            </a:extLst>
          </p:cNvPr>
          <p:cNvGraphicFramePr>
            <a:graphicFrameLocks/>
          </p:cNvGraphicFramePr>
          <p:nvPr/>
        </p:nvGraphicFramePr>
        <p:xfrm>
          <a:off x="642154" y="1654676"/>
          <a:ext cx="10907692" cy="4581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4BF51FB-FD02-37E2-FFF2-A4DE8C32DA0D}"/>
              </a:ext>
            </a:extLst>
          </p:cNvPr>
          <p:cNvSpPr/>
          <p:nvPr/>
        </p:nvSpPr>
        <p:spPr>
          <a:xfrm>
            <a:off x="1893570" y="5532120"/>
            <a:ext cx="1744980" cy="40386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D9A19F-E245-BD2C-C6AB-897C24454654}"/>
              </a:ext>
            </a:extLst>
          </p:cNvPr>
          <p:cNvSpPr/>
          <p:nvPr/>
        </p:nvSpPr>
        <p:spPr>
          <a:xfrm>
            <a:off x="4743450" y="5535001"/>
            <a:ext cx="849630" cy="40386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43CC2B-9C12-985E-717E-313A5582753C}"/>
              </a:ext>
            </a:extLst>
          </p:cNvPr>
          <p:cNvSpPr/>
          <p:nvPr/>
        </p:nvSpPr>
        <p:spPr>
          <a:xfrm>
            <a:off x="8667750" y="5537882"/>
            <a:ext cx="1809750" cy="3980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19E0F8-444C-E2BD-4226-B6389BC29D7E}"/>
              </a:ext>
            </a:extLst>
          </p:cNvPr>
          <p:cNvSpPr/>
          <p:nvPr/>
        </p:nvSpPr>
        <p:spPr>
          <a:xfrm>
            <a:off x="6614162" y="5532120"/>
            <a:ext cx="948688" cy="40386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3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Oval 8"/>
          <p:cNvGrpSpPr/>
          <p:nvPr/>
        </p:nvGrpSpPr>
        <p:grpSpPr>
          <a:xfrm>
            <a:off x="-47248" y="4684354"/>
            <a:ext cx="2225912" cy="1435572"/>
            <a:chOff x="-1" y="0"/>
            <a:chExt cx="1908950" cy="1288486"/>
          </a:xfrm>
        </p:grpSpPr>
        <p:sp>
          <p:nvSpPr>
            <p:cNvPr id="268" name="Oval"/>
            <p:cNvSpPr/>
            <p:nvPr/>
          </p:nvSpPr>
          <p:spPr>
            <a:xfrm>
              <a:off x="-1" y="0"/>
              <a:ext cx="1908950" cy="1288486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rgbClr val="98480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UCSF…"/>
            <p:cNvSpPr txBox="1"/>
            <p:nvPr/>
          </p:nvSpPr>
          <p:spPr>
            <a:xfrm>
              <a:off x="279558" y="44080"/>
              <a:ext cx="1349832" cy="1200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UCSF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&amp; other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research institutions</a:t>
              </a:r>
            </a:p>
          </p:txBody>
        </p:sp>
      </p:grpSp>
      <p:grpSp>
        <p:nvGrpSpPr>
          <p:cNvPr id="32" name="Oval 2">
            <a:extLst>
              <a:ext uri="{FF2B5EF4-FFF2-40B4-BE49-F238E27FC236}">
                <a16:creationId xmlns:a16="http://schemas.microsoft.com/office/drawing/2014/main" id="{F708549B-4F33-4F68-AA03-5260EB2547B0}"/>
              </a:ext>
            </a:extLst>
          </p:cNvPr>
          <p:cNvGrpSpPr/>
          <p:nvPr/>
        </p:nvGrpSpPr>
        <p:grpSpPr>
          <a:xfrm>
            <a:off x="1328531" y="5697882"/>
            <a:ext cx="2225912" cy="1337347"/>
            <a:chOff x="-1" y="-1"/>
            <a:chExt cx="1908950" cy="1396408"/>
          </a:xfrm>
        </p:grpSpPr>
        <p:sp>
          <p:nvSpPr>
            <p:cNvPr id="33" name="Oval">
              <a:extLst>
                <a:ext uri="{FF2B5EF4-FFF2-40B4-BE49-F238E27FC236}">
                  <a16:creationId xmlns:a16="http://schemas.microsoft.com/office/drawing/2014/main" id="{7D31096E-F3EF-4682-B0EE-EF4C2F3A5DFA}"/>
                </a:ext>
              </a:extLst>
            </p:cNvPr>
            <p:cNvSpPr/>
            <p:nvPr/>
          </p:nvSpPr>
          <p:spPr>
            <a:xfrm>
              <a:off x="-1" y="-1"/>
              <a:ext cx="1908950" cy="1396408"/>
            </a:xfrm>
            <a:prstGeom prst="ellipse">
              <a:avLst/>
            </a:prstGeom>
            <a:noFill/>
            <a:ln w="762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Private Sector…">
              <a:extLst>
                <a:ext uri="{FF2B5EF4-FFF2-40B4-BE49-F238E27FC236}">
                  <a16:creationId xmlns:a16="http://schemas.microsoft.com/office/drawing/2014/main" id="{32615D98-3216-45BA-9D3D-D3374D427EF2}"/>
                </a:ext>
              </a:extLst>
            </p:cNvPr>
            <p:cNvSpPr txBox="1"/>
            <p:nvPr/>
          </p:nvSpPr>
          <p:spPr>
            <a:xfrm>
              <a:off x="279558" y="505383"/>
              <a:ext cx="1349832" cy="385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Industry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Oval 4">
            <a:extLst>
              <a:ext uri="{FF2B5EF4-FFF2-40B4-BE49-F238E27FC236}">
                <a16:creationId xmlns:a16="http://schemas.microsoft.com/office/drawing/2014/main" id="{743378C5-1E0A-43DF-B6F5-B2A01997D513}"/>
              </a:ext>
            </a:extLst>
          </p:cNvPr>
          <p:cNvGrpSpPr/>
          <p:nvPr/>
        </p:nvGrpSpPr>
        <p:grpSpPr>
          <a:xfrm>
            <a:off x="-7434" y="3346643"/>
            <a:ext cx="2146285" cy="1435572"/>
            <a:chOff x="0" y="0"/>
            <a:chExt cx="1965032" cy="1465416"/>
          </a:xfrm>
        </p:grpSpPr>
        <p:sp>
          <p:nvSpPr>
            <p:cNvPr id="29" name="Oval">
              <a:extLst>
                <a:ext uri="{FF2B5EF4-FFF2-40B4-BE49-F238E27FC236}">
                  <a16:creationId xmlns:a16="http://schemas.microsoft.com/office/drawing/2014/main" id="{8396F775-7A2E-4E1D-B97E-9975808B7208}"/>
                </a:ext>
              </a:extLst>
            </p:cNvPr>
            <p:cNvSpPr/>
            <p:nvPr/>
          </p:nvSpPr>
          <p:spPr>
            <a:xfrm>
              <a:off x="0" y="0"/>
              <a:ext cx="1965032" cy="1465416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HIV Community Planning Council">
              <a:extLst>
                <a:ext uri="{FF2B5EF4-FFF2-40B4-BE49-F238E27FC236}">
                  <a16:creationId xmlns:a16="http://schemas.microsoft.com/office/drawing/2014/main" id="{0CBFF3EE-C3F1-48FA-B8AD-B71F54FCB50B}"/>
                </a:ext>
              </a:extLst>
            </p:cNvPr>
            <p:cNvSpPr txBox="1"/>
            <p:nvPr/>
          </p:nvSpPr>
          <p:spPr>
            <a:xfrm>
              <a:off x="287772" y="120070"/>
              <a:ext cx="1389487" cy="1225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/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Policy Makers &amp; Local Govt: Mayor, Board of Supervisors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4" name="Oval 1"/>
          <p:cNvGrpSpPr/>
          <p:nvPr/>
        </p:nvGrpSpPr>
        <p:grpSpPr>
          <a:xfrm>
            <a:off x="2032340" y="3345136"/>
            <a:ext cx="2157094" cy="1429634"/>
            <a:chOff x="0" y="-1"/>
            <a:chExt cx="1879114" cy="1467572"/>
          </a:xfrm>
        </p:grpSpPr>
        <p:sp>
          <p:nvSpPr>
            <p:cNvPr id="252" name="Oval"/>
            <p:cNvSpPr/>
            <p:nvPr/>
          </p:nvSpPr>
          <p:spPr>
            <a:xfrm>
              <a:off x="0" y="-1"/>
              <a:ext cx="1879114" cy="1467572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Department of Public Health"/>
            <p:cNvSpPr txBox="1"/>
            <p:nvPr/>
          </p:nvSpPr>
          <p:spPr>
            <a:xfrm>
              <a:off x="275189" y="272121"/>
              <a:ext cx="1328736" cy="923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/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Department of Public Health</a:t>
              </a:r>
            </a:p>
          </p:txBody>
        </p:sp>
      </p:grpSp>
      <p:grpSp>
        <p:nvGrpSpPr>
          <p:cNvPr id="257" name="Oval 2"/>
          <p:cNvGrpSpPr/>
          <p:nvPr/>
        </p:nvGrpSpPr>
        <p:grpSpPr>
          <a:xfrm>
            <a:off x="2032340" y="4652771"/>
            <a:ext cx="2225913" cy="1405816"/>
            <a:chOff x="-1" y="-1"/>
            <a:chExt cx="1908950" cy="1396408"/>
          </a:xfrm>
        </p:grpSpPr>
        <p:sp>
          <p:nvSpPr>
            <p:cNvPr id="255" name="Oval"/>
            <p:cNvSpPr/>
            <p:nvPr/>
          </p:nvSpPr>
          <p:spPr>
            <a:xfrm>
              <a:off x="-1" y="-1"/>
              <a:ext cx="1908950" cy="1396408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Private Sector…"/>
            <p:cNvSpPr txBox="1"/>
            <p:nvPr/>
          </p:nvSpPr>
          <p:spPr>
            <a:xfrm>
              <a:off x="279558" y="236539"/>
              <a:ext cx="1349832" cy="923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Private Sector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e.g. Kaiser</a:t>
              </a:r>
            </a:p>
          </p:txBody>
        </p:sp>
      </p:grpSp>
      <p:grpSp>
        <p:nvGrpSpPr>
          <p:cNvPr id="263" name="Oval 4"/>
          <p:cNvGrpSpPr/>
          <p:nvPr/>
        </p:nvGrpSpPr>
        <p:grpSpPr>
          <a:xfrm>
            <a:off x="-7433" y="1964965"/>
            <a:ext cx="2146285" cy="1435572"/>
            <a:chOff x="0" y="0"/>
            <a:chExt cx="1965032" cy="1465416"/>
          </a:xfrm>
        </p:grpSpPr>
        <p:sp>
          <p:nvSpPr>
            <p:cNvPr id="261" name="Oval"/>
            <p:cNvSpPr/>
            <p:nvPr/>
          </p:nvSpPr>
          <p:spPr>
            <a:xfrm>
              <a:off x="0" y="0"/>
              <a:ext cx="1965032" cy="1465416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rgbClr val="FFC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HIV Community Planning Council"/>
            <p:cNvSpPr txBox="1"/>
            <p:nvPr/>
          </p:nvSpPr>
          <p:spPr>
            <a:xfrm>
              <a:off x="287772" y="132546"/>
              <a:ext cx="1389487" cy="1200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/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HIV Community Planning Council</a:t>
              </a:r>
            </a:p>
          </p:txBody>
        </p:sp>
      </p:grpSp>
      <p:pic>
        <p:nvPicPr>
          <p:cNvPr id="264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585" y="1284743"/>
            <a:ext cx="7989965" cy="21798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3" name="Oval 9"/>
          <p:cNvGrpSpPr/>
          <p:nvPr/>
        </p:nvGrpSpPr>
        <p:grpSpPr>
          <a:xfrm>
            <a:off x="1996474" y="2023292"/>
            <a:ext cx="2248513" cy="1361483"/>
            <a:chOff x="-1" y="-1"/>
            <a:chExt cx="1908950" cy="1396408"/>
          </a:xfrm>
        </p:grpSpPr>
        <p:sp>
          <p:nvSpPr>
            <p:cNvPr id="271" name="Oval"/>
            <p:cNvSpPr/>
            <p:nvPr/>
          </p:nvSpPr>
          <p:spPr>
            <a:xfrm>
              <a:off x="-1" y="-1"/>
              <a:ext cx="1908950" cy="1396408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rgbClr val="7030A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Advocates &amp; Organizing Groups"/>
            <p:cNvSpPr txBox="1"/>
            <p:nvPr/>
          </p:nvSpPr>
          <p:spPr>
            <a:xfrm>
              <a:off x="279558" y="236539"/>
              <a:ext cx="1349832" cy="923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/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Advocates &amp; Organizing Groups </a:t>
              </a: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1F673E1B-2E61-43F4-A677-0DE69EE36C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88619"/>
          </a:xfrm>
          <a:prstGeom prst="rect">
            <a:avLst/>
          </a:prstGeom>
          <a:solidFill>
            <a:srgbClr val="CC33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Getting to Zero SF Consortium: A Collective Impact Initiative</a:t>
            </a:r>
          </a:p>
        </p:txBody>
      </p:sp>
      <p:sp>
        <p:nvSpPr>
          <p:cNvPr id="24" name="Oval">
            <a:extLst>
              <a:ext uri="{FF2B5EF4-FFF2-40B4-BE49-F238E27FC236}">
                <a16:creationId xmlns:a16="http://schemas.microsoft.com/office/drawing/2014/main" id="{E607D538-C8B6-4EA6-B9F3-DB8FEA5C0E38}"/>
              </a:ext>
            </a:extLst>
          </p:cNvPr>
          <p:cNvSpPr/>
          <p:nvPr/>
        </p:nvSpPr>
        <p:spPr>
          <a:xfrm>
            <a:off x="19450" y="677128"/>
            <a:ext cx="2225913" cy="1409000"/>
          </a:xfrm>
          <a:prstGeom prst="ellipse">
            <a:avLst/>
          </a:prstGeom>
          <a:solidFill>
            <a:srgbClr val="FFFFFF"/>
          </a:solidFill>
          <a:ln w="76200" cap="flat">
            <a:solidFill>
              <a:srgbClr val="00B05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Individuals/ Community Members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8C8E8F-19F4-47C2-856C-7466228AA2D0}"/>
              </a:ext>
            </a:extLst>
          </p:cNvPr>
          <p:cNvSpPr txBox="1"/>
          <p:nvPr/>
        </p:nvSpPr>
        <p:spPr>
          <a:xfrm>
            <a:off x="4586474" y="3866693"/>
            <a:ext cx="7182185" cy="2333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overall goals are to: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 health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persons at risk for or living with HIV/AIDS in San Francisco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Secure multi-sector funding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support for existing and new programs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and implement innovative programs with a priority placed on equity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demonstrate impact with measurable objectives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Exchange best practices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other cities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0" name="Oval 3"/>
          <p:cNvGrpSpPr/>
          <p:nvPr/>
        </p:nvGrpSpPr>
        <p:grpSpPr>
          <a:xfrm>
            <a:off x="2032340" y="673340"/>
            <a:ext cx="2146285" cy="1517464"/>
            <a:chOff x="0" y="0"/>
            <a:chExt cx="2017142" cy="1390292"/>
          </a:xfrm>
        </p:grpSpPr>
        <p:sp>
          <p:nvSpPr>
            <p:cNvPr id="258" name="Oval"/>
            <p:cNvSpPr/>
            <p:nvPr/>
          </p:nvSpPr>
          <p:spPr>
            <a:xfrm>
              <a:off x="0" y="0"/>
              <a:ext cx="2017142" cy="1390292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Community-based organizations"/>
            <p:cNvSpPr txBox="1"/>
            <p:nvPr/>
          </p:nvSpPr>
          <p:spPr>
            <a:xfrm>
              <a:off x="295403" y="233482"/>
              <a:ext cx="1426336" cy="923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/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Community-based organizations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30274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76B4B-D991-4CF7-9BAC-3CF5130EA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264" y="429754"/>
            <a:ext cx="7472510" cy="1065386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GTZ </a:t>
            </a:r>
            <a:r>
              <a:rPr lang="en-US" sz="5400" b="1" dirty="0" err="1">
                <a:solidFill>
                  <a:srgbClr val="C00000"/>
                </a:solidFill>
              </a:rPr>
              <a:t>PrEP</a:t>
            </a:r>
            <a:r>
              <a:rPr lang="en-US" sz="5400" b="1" dirty="0">
                <a:solidFill>
                  <a:srgbClr val="C00000"/>
                </a:solidFill>
              </a:rPr>
              <a:t> Committee</a:t>
            </a:r>
            <a:endParaRPr 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B4B6D-F715-7942-A94E-D13853F8A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693" y="441873"/>
            <a:ext cx="2288636" cy="113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C9D45EF-3064-9C2D-73D1-B87F24A17DF7}"/>
              </a:ext>
            </a:extLst>
          </p:cNvPr>
          <p:cNvSpPr txBox="1">
            <a:spLocks/>
          </p:cNvSpPr>
          <p:nvPr/>
        </p:nvSpPr>
        <p:spPr>
          <a:xfrm>
            <a:off x="-406474" y="3183152"/>
            <a:ext cx="11512625" cy="490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Co-Chairs: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Albert Liu, MD, MPH, Aurora Chavez, MPH, and Nikole Trainor, MPH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ABE7F8-3574-0452-1A5A-337D1C425633}"/>
              </a:ext>
            </a:extLst>
          </p:cNvPr>
          <p:cNvSpPr txBox="1"/>
          <p:nvPr/>
        </p:nvSpPr>
        <p:spPr>
          <a:xfrm>
            <a:off x="477383" y="1851416"/>
            <a:ext cx="91056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Mission Statement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Promote the Equitable Uptake and Persistence of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Use through User and Provider Support, based 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Metrics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C5914B-0806-D7EB-A108-A0D5454EA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704" y="1982405"/>
            <a:ext cx="2038489" cy="1802922"/>
          </a:xfrm>
          <a:prstGeom prst="rect">
            <a:avLst/>
          </a:prstGeom>
        </p:spPr>
      </p:pic>
      <p:pic>
        <p:nvPicPr>
          <p:cNvPr id="8" name="Picture 2" descr="http://identity.ucsf.edu/sites/identity.ucsf.edu/files/styles/pharmacy_full/public/po_brand_a_masterlogo_1.png?itok=DbTSjNYS">
            <a:extLst>
              <a:ext uri="{FF2B5EF4-FFF2-40B4-BE49-F238E27FC236}">
                <a16:creationId xmlns:a16="http://schemas.microsoft.com/office/drawing/2014/main" id="{0A470764-6C83-38B8-10F0-21C5F1514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274" y="4491030"/>
            <a:ext cx="1332012" cy="68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shanti.org/main_images/shanti_logo.jpg">
            <a:extLst>
              <a:ext uri="{FF2B5EF4-FFF2-40B4-BE49-F238E27FC236}">
                <a16:creationId xmlns:a16="http://schemas.microsoft.com/office/drawing/2014/main" id="{5C31477D-A5A8-BB4A-9467-B9BB67C98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162" y="5694997"/>
            <a:ext cx="625346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://www.womensconference.org/assets/Uploads/Kaiser-Logo3.gif">
            <a:extLst>
              <a:ext uri="{FF2B5EF4-FFF2-40B4-BE49-F238E27FC236}">
                <a16:creationId xmlns:a16="http://schemas.microsoft.com/office/drawing/2014/main" id="{EB6EC45A-82D8-297B-6350-A5E665B53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954" y="4289055"/>
            <a:ext cx="1480092" cy="94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pbs.twimg.com/media/CB7BXhLW0AIjDDE.jpg">
            <a:extLst>
              <a:ext uri="{FF2B5EF4-FFF2-40B4-BE49-F238E27FC236}">
                <a16:creationId xmlns:a16="http://schemas.microsoft.com/office/drawing/2014/main" id="{8B5ADB39-9744-0D9B-BCC1-6BA1F59F5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40" y="4494944"/>
            <a:ext cx="1473079" cy="59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yt3.ggpht.com/-IxgQbp2TdBo/AAAAAAAAAAI/AAAAAAAAAAA/PRXRLhpcjtU/s900-c-k-no/photo.jpg">
            <a:extLst>
              <a:ext uri="{FF2B5EF4-FFF2-40B4-BE49-F238E27FC236}">
                <a16:creationId xmlns:a16="http://schemas.microsoft.com/office/drawing/2014/main" id="{2C50A223-8EE4-E4EE-F4EA-60D42E710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152" y="4420873"/>
            <a:ext cx="768485" cy="76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artforaids.org/wp-content/uploads/2012/03/Alliance-Logo-RGB-web.png?22410b">
            <a:extLst>
              <a:ext uri="{FF2B5EF4-FFF2-40B4-BE49-F238E27FC236}">
                <a16:creationId xmlns:a16="http://schemas.microsoft.com/office/drawing/2014/main" id="{C061A129-2917-3AD7-3454-F281061AE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214" y="5819461"/>
            <a:ext cx="1060396" cy="66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Image result for gilead logo">
            <a:extLst>
              <a:ext uri="{FF2B5EF4-FFF2-40B4-BE49-F238E27FC236}">
                <a16:creationId xmlns:a16="http://schemas.microsoft.com/office/drawing/2014/main" id="{0525CE87-522B-FCDC-0522-2D9A9BC6E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8" y="5941525"/>
            <a:ext cx="1371931" cy="38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instituto de la raza san francisco">
            <a:extLst>
              <a:ext uri="{FF2B5EF4-FFF2-40B4-BE49-F238E27FC236}">
                <a16:creationId xmlns:a16="http://schemas.microsoft.com/office/drawing/2014/main" id="{0239EA45-3F54-6CFD-AF39-21F708D23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63" y="5749603"/>
            <a:ext cx="1167405" cy="75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Image result for mission wellness pharmacy">
            <a:extLst>
              <a:ext uri="{FF2B5EF4-FFF2-40B4-BE49-F238E27FC236}">
                <a16:creationId xmlns:a16="http://schemas.microsoft.com/office/drawing/2014/main" id="{165A2FD7-CD27-E991-DC59-AC2B46DDA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237" y="4407861"/>
            <a:ext cx="854050" cy="8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Image result for mission neighborhood health center">
            <a:extLst>
              <a:ext uri="{FF2B5EF4-FFF2-40B4-BE49-F238E27FC236}">
                <a16:creationId xmlns:a16="http://schemas.microsoft.com/office/drawing/2014/main" id="{6CE362A2-9225-EB06-37FA-FE71F8982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589" y="5699865"/>
            <a:ext cx="2537981" cy="75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an Francisco City Clinic in San ...">
            <a:extLst>
              <a:ext uri="{FF2B5EF4-FFF2-40B4-BE49-F238E27FC236}">
                <a16:creationId xmlns:a16="http://schemas.microsoft.com/office/drawing/2014/main" id="{49FB09BB-70EC-88C0-16F1-87DCCCDC9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3101" y="3537604"/>
            <a:ext cx="123937" cy="12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lanned Parenthood Logo and symbol, meaning, history, PNG, brand">
            <a:extLst>
              <a:ext uri="{FF2B5EF4-FFF2-40B4-BE49-F238E27FC236}">
                <a16:creationId xmlns:a16="http://schemas.microsoft.com/office/drawing/2014/main" id="{06486C70-F482-2CC6-1768-24FAC0DFA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78" y="4458016"/>
            <a:ext cx="1379679" cy="77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iV Healthcare logo - HIV Cure Center">
            <a:extLst>
              <a:ext uri="{FF2B5EF4-FFF2-40B4-BE49-F238E27FC236}">
                <a16:creationId xmlns:a16="http://schemas.microsoft.com/office/drawing/2014/main" id="{9C3F866B-32B5-06C3-EA07-373D5AB6F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46" y="5819461"/>
            <a:ext cx="662748" cy="66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an Francisco Community Health Center | LinkedIn">
            <a:extLst>
              <a:ext uri="{FF2B5EF4-FFF2-40B4-BE49-F238E27FC236}">
                <a16:creationId xmlns:a16="http://schemas.microsoft.com/office/drawing/2014/main" id="{45021799-1DEF-D73A-FB22-9D487659E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869" y="5738418"/>
            <a:ext cx="835295" cy="83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t. Mary's Medical Center, A Dignity Health Member | Hospitals | Non-Profit  - San Francisco Chamber of Commerce">
            <a:extLst>
              <a:ext uri="{FF2B5EF4-FFF2-40B4-BE49-F238E27FC236}">
                <a16:creationId xmlns:a16="http://schemas.microsoft.com/office/drawing/2014/main" id="{DF77DE55-F045-F34F-07F8-4CFC34E7C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340" y="4449163"/>
            <a:ext cx="1965900" cy="77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East Bay Getting to Zero">
            <a:extLst>
              <a:ext uri="{FF2B5EF4-FFF2-40B4-BE49-F238E27FC236}">
                <a16:creationId xmlns:a16="http://schemas.microsoft.com/office/drawing/2014/main" id="{2C090B7D-B0B1-F9D3-DC84-A27C7B5255E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76308" y="5582715"/>
            <a:ext cx="1609725" cy="7429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82B106-26E0-BA78-0A1F-40F5486F99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596011" y="4476896"/>
            <a:ext cx="1609725" cy="69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47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138" y="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spc="100" dirty="0">
                <a:solidFill>
                  <a:srgbClr val="1A6CD0"/>
                </a:solidFill>
              </a:rPr>
              <a:t>Stay Study: </a:t>
            </a:r>
            <a:r>
              <a:rPr lang="en-US" b="1" spc="100" dirty="0" err="1">
                <a:solidFill>
                  <a:srgbClr val="1A6CD0"/>
                </a:solidFill>
              </a:rPr>
              <a:t>PrEP</a:t>
            </a:r>
            <a:r>
              <a:rPr lang="en-US" b="1" spc="100" dirty="0">
                <a:solidFill>
                  <a:srgbClr val="1A6CD0"/>
                </a:solidFill>
              </a:rPr>
              <a:t> Demonstration Project for Transgender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138" y="1325563"/>
            <a:ext cx="11213847" cy="1219201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To develop, implement, and evaluate a comprehensive PrEP outreach and support strategy to maximize PrEP uptake and adherence among trans people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63CB26-5EA6-962C-73F9-0D68D8811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74516" y="6010070"/>
            <a:ext cx="2426445" cy="682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D8E453-FF5E-7270-AFBE-32225EA17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19" y="2249165"/>
            <a:ext cx="9029056" cy="444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25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Untitled-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0"/>
            <a:ext cx="730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208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D139A-463A-4189-9D2A-E063BDCB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sz="2000"/>
              <a:t>Unanticipated challenges with </a:t>
            </a:r>
            <a:r>
              <a:rPr lang="en-US" sz="2000" err="1"/>
              <a:t>PrEP</a:t>
            </a:r>
            <a:r>
              <a:rPr lang="en-US" sz="2000"/>
              <a:t> implementation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99671AC-BB51-40DB-B902-A225A9A341B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97500" y="158996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5397500" y="5546377"/>
            <a:ext cx="6151562" cy="874575"/>
            <a:chOff x="0" y="3468495"/>
            <a:chExt cx="6151562" cy="874575"/>
          </a:xfrm>
          <a:solidFill>
            <a:srgbClr val="00B0F0"/>
          </a:solidFill>
        </p:grpSpPr>
        <p:sp>
          <p:nvSpPr>
            <p:cNvPr id="6" name="Rounded Rectangle 5"/>
            <p:cNvSpPr/>
            <p:nvPr/>
          </p:nvSpPr>
          <p:spPr>
            <a:xfrm>
              <a:off x="0" y="3468495"/>
              <a:ext cx="6151562" cy="87457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0351888"/>
                <a:satOff val="45859"/>
                <a:lumOff val="-16864"/>
                <a:alphaOff val="0"/>
              </a:schemeClr>
            </a:fillRef>
            <a:effectRef idx="0">
              <a:schemeClr val="accent2">
                <a:hueOff val="-10351888"/>
                <a:satOff val="45859"/>
                <a:lumOff val="-1686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7" name="Rounded Rectangle 4"/>
            <p:cNvSpPr txBox="1"/>
            <p:nvPr/>
          </p:nvSpPr>
          <p:spPr>
            <a:xfrm>
              <a:off x="42693" y="3511188"/>
              <a:ext cx="6066176" cy="78918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marR="0" lvl="0" indent="0" algn="l" defTabSz="10223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Quarterly follow-up visits burden for providers and clinic staff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9342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4475" y="196395"/>
            <a:ext cx="7729728" cy="1188720"/>
          </a:xfrm>
        </p:spPr>
        <p:txBody>
          <a:bodyPr/>
          <a:lstStyle/>
          <a:p>
            <a:r>
              <a:rPr lang="en-US" dirty="0"/>
              <a:t>Trans specific </a:t>
            </a:r>
            <a:r>
              <a:rPr lang="en-US" dirty="0" err="1"/>
              <a:t>PrEP</a:t>
            </a:r>
            <a:r>
              <a:rPr lang="en-US" dirty="0"/>
              <a:t> clinic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433" y="1545871"/>
            <a:ext cx="9360278" cy="3101983"/>
          </a:xfrm>
        </p:spPr>
        <p:txBody>
          <a:bodyPr/>
          <a:lstStyle/>
          <a:p>
            <a:r>
              <a:rPr lang="en-US" dirty="0"/>
              <a:t>Bridge HIV: HIV Prevention Research Clinic within San Francisco Department of Public Health</a:t>
            </a:r>
          </a:p>
          <a:p>
            <a:r>
              <a:rPr lang="en-US" dirty="0"/>
              <a:t>Dedicated waiting room, more flexible hours</a:t>
            </a:r>
          </a:p>
          <a:p>
            <a:r>
              <a:rPr lang="en-US" dirty="0"/>
              <a:t>Patient visits coordinated and led by trans peer navigator</a:t>
            </a:r>
          </a:p>
          <a:p>
            <a:r>
              <a:rPr lang="en-US" dirty="0"/>
              <a:t>NP-led clinical staff experienced in </a:t>
            </a:r>
            <a:r>
              <a:rPr lang="en-US" dirty="0" err="1"/>
              <a:t>PrEP</a:t>
            </a:r>
            <a:r>
              <a:rPr lang="en-US" dirty="0"/>
              <a:t> delivery and prevention needs of trans populations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51275"/>
          <a:stretch/>
        </p:blipFill>
        <p:spPr bwMode="auto">
          <a:xfrm>
            <a:off x="7763245" y="3390587"/>
            <a:ext cx="4441915" cy="3463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172dda97863d599d36b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4106"/>
            <a:ext cx="4650060" cy="3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172dda9c78340458969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981" y="1545871"/>
            <a:ext cx="2057791" cy="153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172dda935dda6c1b6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35746" y="3840333"/>
            <a:ext cx="3488281" cy="259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606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C154-0E80-C135-B7B7-0872F0373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F8E39-B0FD-7F59-4F16-D640952EB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9" y="2216239"/>
            <a:ext cx="10938570" cy="37904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Current status of HIV &amp; PrEP use in the 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Challenges and strategies to improve oral and injectable PrEP implementation and equity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DoxyPEP</a:t>
            </a:r>
            <a:r>
              <a:rPr lang="en-US" dirty="0"/>
              <a:t> for STI prevention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172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2F9D2-3B02-D8A9-1558-1E96C3936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Key Findings: Stay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27360-B816-11AC-1467-A7E7642FE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u="sng" dirty="0"/>
              <a:t>Diverse cohort</a:t>
            </a:r>
            <a:r>
              <a:rPr lang="en-US" sz="2400" dirty="0"/>
              <a:t>: 78% woman/transwomen, 6% man/transmen, 16% nonbinary/ other gender identity; 27% </a:t>
            </a:r>
            <a:r>
              <a:rPr lang="en-US" sz="2400" dirty="0" err="1"/>
              <a:t>Latine</a:t>
            </a:r>
            <a:r>
              <a:rPr lang="en-US" sz="2400" dirty="0"/>
              <a:t>, 14% Black; 23% homeless or marginally housed, 74% food insecurity, 23% current sex work, 42% depression, 39% anxiety</a:t>
            </a:r>
          </a:p>
          <a:p>
            <a:r>
              <a:rPr lang="en-US" sz="2400" u="sng" dirty="0"/>
              <a:t>High level of </a:t>
            </a:r>
            <a:r>
              <a:rPr lang="en-US" sz="2400" u="sng" dirty="0" err="1"/>
              <a:t>PrEP</a:t>
            </a:r>
            <a:r>
              <a:rPr lang="en-US" sz="2400" u="sng" dirty="0"/>
              <a:t> uptake</a:t>
            </a:r>
            <a:r>
              <a:rPr lang="en-US" sz="2400" dirty="0"/>
              <a:t>: 87% (among 158 participants enrolled)</a:t>
            </a:r>
          </a:p>
          <a:p>
            <a:r>
              <a:rPr lang="en-US" sz="2400" u="sng" dirty="0"/>
              <a:t>Retention</a:t>
            </a:r>
            <a:r>
              <a:rPr lang="en-US" sz="2400" dirty="0"/>
              <a:t>: 60% at 12 months</a:t>
            </a:r>
          </a:p>
          <a:p>
            <a:pPr lvl="1"/>
            <a:r>
              <a:rPr lang="en-US" sz="1866" dirty="0"/>
              <a:t>Higher retention associated with </a:t>
            </a:r>
            <a:r>
              <a:rPr lang="en-US" sz="1866" dirty="0" err="1"/>
              <a:t>PrEP</a:t>
            </a:r>
            <a:r>
              <a:rPr lang="en-US" sz="1866" dirty="0"/>
              <a:t>-only clinic, older age (&gt;35), PTSD</a:t>
            </a:r>
          </a:p>
          <a:p>
            <a:pPr lvl="1"/>
            <a:r>
              <a:rPr lang="en-US" sz="1866" dirty="0"/>
              <a:t>Lower retention among </a:t>
            </a:r>
            <a:r>
              <a:rPr lang="en-US" sz="1866" dirty="0" err="1"/>
              <a:t>Latine</a:t>
            </a:r>
            <a:r>
              <a:rPr lang="en-US" sz="1866" dirty="0"/>
              <a:t> ppts and those reporting condomless anal sex</a:t>
            </a:r>
          </a:p>
          <a:p>
            <a:r>
              <a:rPr lang="en-US" sz="2400" u="sng" dirty="0"/>
              <a:t>Adherence</a:t>
            </a:r>
            <a:r>
              <a:rPr lang="en-US" sz="2400" dirty="0"/>
              <a:t>: 54-64% had protective TFV-DP levels at weeks 4-48</a:t>
            </a:r>
          </a:p>
          <a:p>
            <a:pPr lvl="1"/>
            <a:r>
              <a:rPr lang="en-US" sz="1866" dirty="0"/>
              <a:t>Higher adherence associated with having a college education and having stable housing</a:t>
            </a:r>
          </a:p>
          <a:p>
            <a:pPr lvl="1"/>
            <a:r>
              <a:rPr lang="en-US" sz="1866" dirty="0"/>
              <a:t>Lower adherence associated with food insecurity </a:t>
            </a:r>
          </a:p>
          <a:p>
            <a:r>
              <a:rPr lang="en-US" sz="2400" u="sng" dirty="0" err="1"/>
              <a:t>PrEP</a:t>
            </a:r>
            <a:r>
              <a:rPr lang="en-US" sz="2400" u="sng" dirty="0"/>
              <a:t> only clinic</a:t>
            </a:r>
            <a:r>
              <a:rPr lang="en-US" sz="2400" dirty="0"/>
              <a:t> had faster enrollment and pts had higher reported sexual risk, drug use, and mental health issues, and were less likely to be on </a:t>
            </a:r>
            <a:r>
              <a:rPr lang="en-US" sz="2400" dirty="0" err="1"/>
              <a:t>PrEP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01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imageSelected0">
            <a:extLst>
              <a:ext uri="{FF2B5EF4-FFF2-40B4-BE49-F238E27FC236}">
                <a16:creationId xmlns:a16="http://schemas.microsoft.com/office/drawing/2014/main" id="{02807C4A-18E9-1108-23DE-A0D12AF3D7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832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interest in non-Daily PrEP among MSM</a:t>
            </a:r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619595" y="1780732"/>
            <a:ext cx="10191839" cy="49486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Arial" panose="020B0604020202020204" pitchFamily="34" charset="0"/>
              <a:buChar char="•"/>
              <a:defRPr sz="2800" b="0" i="0" u="none" strike="noStrike" cap="none">
                <a:solidFill>
                  <a:srgbClr val="114454"/>
                </a:solidFill>
                <a:latin typeface="+mj-lt"/>
                <a:ea typeface="Nixie One"/>
                <a:cs typeface="Nixie One"/>
                <a:sym typeface="Nixie One"/>
              </a:defRPr>
            </a:lvl1pPr>
            <a:lvl2pPr marL="914400" marR="0" lvl="1" indent="-3381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Char char="▫"/>
              <a:defRPr sz="2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2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2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2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2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2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2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2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4444">
                    <a:lumMod val="75000"/>
                  </a:srgbClr>
                </a:solidFill>
                <a:effectLst/>
                <a:uLnTx/>
                <a:uFillTx/>
                <a:latin typeface="Arial"/>
                <a:sym typeface="Nixie One"/>
              </a:rPr>
              <a:t>Australian study of PrEP-experienced MSM showed higher interest among those concerned about side effects and daily adherence.</a:t>
            </a:r>
          </a:p>
          <a:p>
            <a:pPr marL="800089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4444">
                    <a:lumMod val="75000"/>
                  </a:srgbClr>
                </a:solidFill>
                <a:effectLst/>
                <a:uLnTx/>
                <a:uFillTx/>
                <a:latin typeface="Nixie One"/>
                <a:sym typeface="Nixie One"/>
              </a:rPr>
              <a:t>Long acting injectable (LAI) – 59.7%</a:t>
            </a:r>
          </a:p>
          <a:p>
            <a:pPr marL="800089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4444">
                    <a:lumMod val="75000"/>
                  </a:srgbClr>
                </a:solidFill>
                <a:effectLst/>
                <a:uLnTx/>
                <a:uFillTx/>
                <a:latin typeface="Nixie One"/>
                <a:sym typeface="Nixie One"/>
              </a:rPr>
              <a:t>Daily  – 52.0%</a:t>
            </a:r>
          </a:p>
          <a:p>
            <a:pPr marL="800089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4444">
                    <a:lumMod val="75000"/>
                  </a:srgbClr>
                </a:solidFill>
                <a:effectLst/>
                <a:uLnTx/>
                <a:uFillTx/>
                <a:latin typeface="Nixie One"/>
                <a:sym typeface="Nixie One"/>
              </a:rPr>
              <a:t>Implant – 45.3%</a:t>
            </a:r>
          </a:p>
          <a:p>
            <a:pPr marL="800089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4444">
                    <a:lumMod val="75000"/>
                  </a:srgbClr>
                </a:solidFill>
                <a:effectLst/>
                <a:uLnTx/>
                <a:uFillTx/>
                <a:latin typeface="Nixie One"/>
                <a:sym typeface="Nixie One"/>
              </a:rPr>
              <a:t>Event driven – 42.8%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4444">
                  <a:lumMod val="75000"/>
                </a:srgbClr>
              </a:solidFill>
              <a:effectLst/>
              <a:uLnTx/>
              <a:uFillTx/>
              <a:latin typeface="Arial"/>
              <a:sym typeface="Nixie One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4444">
                    <a:lumMod val="75000"/>
                  </a:srgbClr>
                </a:solidFill>
                <a:effectLst/>
                <a:uLnTx/>
                <a:uFillTx/>
                <a:latin typeface="Arial"/>
                <a:sym typeface="Nixie One"/>
              </a:rPr>
              <a:t>US study of interest in different PrEP options among MSM recruited online </a:t>
            </a:r>
          </a:p>
          <a:p>
            <a:pPr marL="800089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4444">
                    <a:lumMod val="75000"/>
                  </a:srgbClr>
                </a:solidFill>
                <a:effectLst/>
                <a:uLnTx/>
                <a:uFillTx/>
                <a:latin typeface="Nixie One"/>
                <a:sym typeface="Nixie One"/>
              </a:rPr>
              <a:t>Daily – 35.4%</a:t>
            </a:r>
          </a:p>
          <a:p>
            <a:pPr marL="800089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4444">
                    <a:lumMod val="75000"/>
                  </a:srgbClr>
                </a:solidFill>
                <a:effectLst/>
                <a:uLnTx/>
                <a:uFillTx/>
                <a:latin typeface="Nixie One"/>
                <a:sym typeface="Nixie One"/>
              </a:rPr>
              <a:t>Implant (non-visible) - 34.3%</a:t>
            </a:r>
          </a:p>
          <a:p>
            <a:pPr marL="800089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4444">
                    <a:lumMod val="75000"/>
                  </a:srgbClr>
                </a:solidFill>
                <a:effectLst/>
                <a:uLnTx/>
                <a:uFillTx/>
                <a:latin typeface="Nixie One"/>
                <a:sym typeface="Nixie One"/>
              </a:rPr>
              <a:t>LAI – 25.2%</a:t>
            </a:r>
          </a:p>
          <a:p>
            <a:pPr marL="800089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4444">
                    <a:lumMod val="75000"/>
                  </a:srgbClr>
                </a:solidFill>
                <a:effectLst/>
                <a:uLnTx/>
                <a:uFillTx/>
                <a:latin typeface="Nixie One"/>
                <a:sym typeface="Nixie One"/>
              </a:rPr>
              <a:t>Implant (visible) – 4.3%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4444">
                  <a:lumMod val="75000"/>
                </a:srgbClr>
              </a:solidFill>
              <a:effectLst/>
              <a:uLnTx/>
              <a:uFillTx/>
              <a:latin typeface="Arial"/>
              <a:sym typeface="Nixie One"/>
            </a:endParaRPr>
          </a:p>
          <a:p>
            <a:pPr marL="173037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4444">
                    <a:lumMod val="75000"/>
                  </a:srgbClr>
                </a:solidFill>
                <a:effectLst/>
                <a:uLnTx/>
                <a:uFillTx/>
                <a:latin typeface="Arial"/>
                <a:sym typeface="Nixie One"/>
              </a:rPr>
              <a:t>	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4444">
                  <a:lumMod val="75000"/>
                </a:srgbClr>
              </a:solidFill>
              <a:effectLst/>
              <a:uLnTx/>
              <a:uFillTx/>
              <a:latin typeface="Arial"/>
              <a:sym typeface="Nixie On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6473F3-C620-4F3D-9BCD-2E0EB65B795F}"/>
              </a:ext>
            </a:extLst>
          </p:cNvPr>
          <p:cNvSpPr txBox="1"/>
          <p:nvPr/>
        </p:nvSpPr>
        <p:spPr>
          <a:xfrm>
            <a:off x="6719267" y="6175016"/>
            <a:ext cx="5472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 et al AIDS and Behavior 2022 volume 26, 88–95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Greene et al AIDS and Behavior 2017 volume 21, 1336–1349</a:t>
            </a:r>
          </a:p>
        </p:txBody>
      </p:sp>
    </p:spTree>
    <p:extLst>
      <p:ext uri="{BB962C8B-B14F-4D97-AF65-F5344CB8AC3E}">
        <p14:creationId xmlns:p14="http://schemas.microsoft.com/office/powerpoint/2010/main" val="466717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00" y="1702082"/>
            <a:ext cx="10405146" cy="499887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9973" y="896958"/>
            <a:ext cx="10123488" cy="603956"/>
          </a:xfrm>
        </p:spPr>
        <p:txBody>
          <a:bodyPr/>
          <a:lstStyle/>
          <a:p>
            <a:r>
              <a:rPr lang="en-US" dirty="0"/>
              <a:t>CAB-LA is superior to TDF/FTC</a:t>
            </a:r>
          </a:p>
        </p:txBody>
      </p:sp>
    </p:spTree>
    <p:extLst>
      <p:ext uri="{BB962C8B-B14F-4D97-AF65-F5344CB8AC3E}">
        <p14:creationId xmlns:p14="http://schemas.microsoft.com/office/powerpoint/2010/main" val="981514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HPTN 083 Subgroup Analysis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539840" y="2514600"/>
            <a:ext cx="3924740" cy="3790483"/>
          </a:xfrm>
        </p:spPr>
        <p:txBody>
          <a:bodyPr/>
          <a:lstStyle/>
          <a:p>
            <a:r>
              <a:rPr lang="en-US" dirty="0"/>
              <a:t>CAB-LA associated with lower HIV incidence among: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Youth &lt;30 </a:t>
            </a:r>
            <a:r>
              <a:rPr lang="en-US" dirty="0" err="1">
                <a:solidFill>
                  <a:schemeClr val="tx2"/>
                </a:solidFill>
              </a:rPr>
              <a:t>yrs</a:t>
            </a:r>
            <a:endParaRPr lang="en-US" dirty="0">
              <a:solidFill>
                <a:schemeClr val="tx2"/>
              </a:solidFill>
            </a:endParaRP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MSM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US Black participants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4176"/>
          <a:stretch/>
        </p:blipFill>
        <p:spPr>
          <a:xfrm>
            <a:off x="4464579" y="2150022"/>
            <a:ext cx="7606241" cy="42994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09259" y="6504743"/>
            <a:ext cx="231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Landovitz</a:t>
            </a:r>
            <a:r>
              <a:rPr lang="en-US" sz="1200" dirty="0"/>
              <a:t> et al NEJM 2021</a:t>
            </a:r>
          </a:p>
        </p:txBody>
      </p:sp>
    </p:spTree>
    <p:extLst>
      <p:ext uri="{BB962C8B-B14F-4D97-AF65-F5344CB8AC3E}">
        <p14:creationId xmlns:p14="http://schemas.microsoft.com/office/powerpoint/2010/main" val="1813846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DB380-09AC-D37F-FBD2-C493749CA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 Incidence and Efficacy among US Black MSM and TGW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CDE1C-FB8C-1862-1C3C-21EDA2936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9" y="2724150"/>
            <a:ext cx="7727861" cy="3790483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E06D0CB6-6172-2F41-F5BC-FDCED84FAF82}"/>
              </a:ext>
            </a:extLst>
          </p:cNvPr>
          <p:cNvGraphicFramePr>
            <a:graphicFrameLocks/>
          </p:cNvGraphicFramePr>
          <p:nvPr/>
        </p:nvGraphicFramePr>
        <p:xfrm>
          <a:off x="403761" y="2235089"/>
          <a:ext cx="593710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414A216-FC72-934A-736D-6D73E048A851}"/>
              </a:ext>
            </a:extLst>
          </p:cNvPr>
          <p:cNvSpPr txBox="1"/>
          <p:nvPr/>
        </p:nvSpPr>
        <p:spPr>
          <a:xfrm>
            <a:off x="2311622" y="2800878"/>
            <a:ext cx="229421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HR: 0.28 (0.096-0.834)</a:t>
            </a: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CF8B6E85-38F2-7077-D476-B492041E38CA}"/>
              </a:ext>
            </a:extLst>
          </p:cNvPr>
          <p:cNvGraphicFramePr>
            <a:graphicFrameLocks/>
          </p:cNvGraphicFramePr>
          <p:nvPr/>
        </p:nvGraphicFramePr>
        <p:xfrm>
          <a:off x="5939091" y="2235089"/>
          <a:ext cx="595998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D9CB550-D37E-15CB-FC78-46558C11F546}"/>
              </a:ext>
            </a:extLst>
          </p:cNvPr>
          <p:cNvSpPr txBox="1"/>
          <p:nvPr/>
        </p:nvSpPr>
        <p:spPr>
          <a:xfrm>
            <a:off x="8248730" y="2837479"/>
            <a:ext cx="241123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HR: 0.086 (0.004-2.060)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987218-7204-C1C9-65FF-A94890770DD6}"/>
              </a:ext>
            </a:extLst>
          </p:cNvPr>
          <p:cNvSpPr txBox="1"/>
          <p:nvPr/>
        </p:nvSpPr>
        <p:spPr>
          <a:xfrm>
            <a:off x="1525329" y="3328848"/>
            <a:ext cx="162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444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Infections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57287A-C7BC-FAB9-D94E-A4714E4DDABF}"/>
              </a:ext>
            </a:extLst>
          </p:cNvPr>
          <p:cNvSpPr txBox="1"/>
          <p:nvPr/>
        </p:nvSpPr>
        <p:spPr>
          <a:xfrm>
            <a:off x="4100584" y="4508986"/>
            <a:ext cx="162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444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Infections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691F2-42DF-DB27-1881-94AA26B751BC}"/>
              </a:ext>
            </a:extLst>
          </p:cNvPr>
          <p:cNvSpPr txBox="1"/>
          <p:nvPr/>
        </p:nvSpPr>
        <p:spPr>
          <a:xfrm>
            <a:off x="7051684" y="4467810"/>
            <a:ext cx="162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444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Infections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CCCD19-E466-CD8D-0F11-1BB42BAC22D9}"/>
              </a:ext>
            </a:extLst>
          </p:cNvPr>
          <p:cNvSpPr txBox="1"/>
          <p:nvPr/>
        </p:nvSpPr>
        <p:spPr>
          <a:xfrm>
            <a:off x="9661469" y="5132341"/>
            <a:ext cx="162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444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Infections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E8848-1444-835F-E6D6-D4429706BB41}"/>
              </a:ext>
            </a:extLst>
          </p:cNvPr>
          <p:cNvSpPr txBox="1"/>
          <p:nvPr/>
        </p:nvSpPr>
        <p:spPr>
          <a:xfrm>
            <a:off x="8671936" y="6376877"/>
            <a:ext cx="2798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CROI 2023 Abstract #161</a:t>
            </a:r>
          </a:p>
        </p:txBody>
      </p:sp>
    </p:spTree>
    <p:extLst>
      <p:ext uri="{BB962C8B-B14F-4D97-AF65-F5344CB8AC3E}">
        <p14:creationId xmlns:p14="http://schemas.microsoft.com/office/powerpoint/2010/main" val="196739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6" grpId="0">
        <p:bldAsOne/>
      </p:bldGraphic>
      <p:bldP spid="7" grpId="0" animBg="1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A7BA8-7B40-47FF-9A7F-53444BDDF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Considerations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425A8-9D55-40FE-8156-916C6CA1A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9" y="2299996"/>
            <a:ext cx="8535581" cy="37904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HIV testing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Turnaround time for HIV Ab testing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POC rapid HIV testing availability at healthcare sites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Viral load testing at every visit – availability and cost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Visit structures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Potentially additional visits and staff – provider, lab, and injection visits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Same day starts will be more challenging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Missed or delayed injections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Coverage with oral CAB or TDF/FTC or TAF/FTC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PEP regimens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36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82C71-C022-48AA-94CC-11718DF7E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Coverage and Cost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22F6F-6341-4BEF-A33E-9E8068C81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973" y="2202399"/>
            <a:ext cx="7727861" cy="37904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Cost: Medical vs Pharmacy benefit </a:t>
            </a:r>
            <a:endParaRPr lang="en-US" dirty="0">
              <a:solidFill>
                <a:schemeClr val="tx2"/>
              </a:solidFill>
            </a:endParaRP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Generic TDF/FTC has reduced cost substantially</a:t>
            </a:r>
          </a:p>
          <a:p>
            <a:pPr marL="1257277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CAB-LA ~ $3,700 per dose (~$25,900 per year)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Will determine patient and up-front provider costs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Covered by national program and PrEP-AP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Access and Assistance Programs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Manufacture programs are often available in US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Availability through national programs globally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90000"/>
                </a:solidFill>
              </a:rPr>
              <a:t>CAB-LA Cautionary Tale</a:t>
            </a:r>
            <a:r>
              <a:rPr lang="en-US" dirty="0">
                <a:solidFill>
                  <a:srgbClr val="C00000"/>
                </a:solidFill>
              </a:rPr>
              <a:t>: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Cost/Insurance navigation for CAB-LA is often so complex and time-consuming that access is limited even when it’s “covered”.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534BC7-7093-48E0-AF20-14F2AFB02506}"/>
              </a:ext>
            </a:extLst>
          </p:cNvPr>
          <p:cNvSpPr txBox="1"/>
          <p:nvPr/>
        </p:nvSpPr>
        <p:spPr>
          <a:xfrm>
            <a:off x="8008883" y="6328382"/>
            <a:ext cx="4386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https://www.apretudecopayprogram.com/terms-and-conditions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Neilen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 Ann Intern Med. 2022 Feb 1</a:t>
            </a:r>
          </a:p>
        </p:txBody>
      </p:sp>
      <p:graphicFrame>
        <p:nvGraphicFramePr>
          <p:cNvPr id="8" name="Chart 7" descr="This is a graph showing the estimated 10-year cost of PrEP options. Source: https://www.apretudecopayprogram.com/terms-and-conditions&#10;Neilen et al Ann Intern Med. 2022 Feb 1&#10;">
            <a:extLst>
              <a:ext uri="{FF2B5EF4-FFF2-40B4-BE49-F238E27FC236}">
                <a16:creationId xmlns:a16="http://schemas.microsoft.com/office/drawing/2014/main" id="{66450BFD-113A-4970-9AD6-1F821595BEAC}"/>
              </a:ext>
            </a:extLst>
          </p:cNvPr>
          <p:cNvGraphicFramePr/>
          <p:nvPr/>
        </p:nvGraphicFramePr>
        <p:xfrm>
          <a:off x="8008883" y="1866900"/>
          <a:ext cx="3924882" cy="3640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62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CD7B4-59B0-EB1C-AFF1-890F5941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166" y="803377"/>
            <a:ext cx="8424178" cy="1402710"/>
          </a:xfrm>
        </p:spPr>
        <p:txBody>
          <a:bodyPr>
            <a:noAutofit/>
          </a:bodyPr>
          <a:lstStyle/>
          <a:p>
            <a:r>
              <a:rPr lang="en-US" sz="3400" dirty="0"/>
              <a:t>Developing a Regional Approach for Equitable  </a:t>
            </a:r>
            <a:br>
              <a:rPr lang="en-US" sz="3400" dirty="0"/>
            </a:br>
            <a:r>
              <a:rPr lang="en-US" sz="3400" dirty="0"/>
              <a:t>  Implementation of Long-Acting Injectable</a:t>
            </a:r>
            <a:br>
              <a:rPr lang="en-US" sz="3400" dirty="0"/>
            </a:br>
            <a:r>
              <a:rPr lang="en-US" sz="3400" dirty="0"/>
              <a:t>    PrEP in the Bay Area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4FE1C-49EC-ADC0-9919-F1EB11C5A5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3515847"/>
            <a:ext cx="6744418" cy="350917"/>
          </a:xfrm>
        </p:spPr>
        <p:txBody>
          <a:bodyPr/>
          <a:lstStyle/>
          <a:p>
            <a:r>
              <a:rPr lang="en-US" b="1" dirty="0"/>
              <a:t>Al Liu, MD, MPH </a:t>
            </a:r>
            <a:r>
              <a:rPr lang="en-US" dirty="0"/>
              <a:t>| Bridge HIV, San Francisco Dept. of Public Health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26C7B-F607-F17A-5E1B-741285298D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0999" y="3866764"/>
            <a:ext cx="6744419" cy="350917"/>
          </a:xfrm>
        </p:spPr>
        <p:txBody>
          <a:bodyPr/>
          <a:lstStyle/>
          <a:p>
            <a:r>
              <a:rPr lang="en-US" b="1" dirty="0"/>
              <a:t>Kim Koester, PhD</a:t>
            </a:r>
            <a:r>
              <a:rPr lang="en-US" dirty="0"/>
              <a:t> | Center for AIDS Prevention Studies, UCSF</a:t>
            </a:r>
          </a:p>
          <a:p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58D5D2-AF85-C785-B4DF-9EC1AF220F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4226789"/>
            <a:ext cx="6744419" cy="350917"/>
          </a:xfrm>
        </p:spPr>
        <p:txBody>
          <a:bodyPr/>
          <a:lstStyle/>
          <a:p>
            <a:r>
              <a:rPr lang="en-US" b="1" dirty="0"/>
              <a:t>Cat Dancing Alleyne </a:t>
            </a:r>
            <a:r>
              <a:rPr lang="en-US" dirty="0"/>
              <a:t>| Bridge HIV, San Francisco Dept. of Public Health</a:t>
            </a:r>
          </a:p>
          <a:p>
            <a:endParaRPr lang="en-US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5C05AA6-1296-BC3B-EC7C-32461EB8DDEE}"/>
              </a:ext>
            </a:extLst>
          </p:cNvPr>
          <p:cNvSpPr txBox="1">
            <a:spLocks/>
          </p:cNvSpPr>
          <p:nvPr/>
        </p:nvSpPr>
        <p:spPr>
          <a:xfrm>
            <a:off x="381000" y="4586814"/>
            <a:ext cx="6744419" cy="350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rgbClr val="444444"/>
                </a:solidFill>
                <a:latin typeface="+mn-lt"/>
                <a:ea typeface="+mn-ea"/>
                <a:cs typeface="+mn-cs"/>
              </a:defRPr>
            </a:lvl1pPr>
            <a:lvl2pPr marL="5762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rgbClr val="444444"/>
                </a:solidFill>
                <a:latin typeface="+mn-lt"/>
                <a:ea typeface="+mn-ea"/>
                <a:cs typeface="+mn-cs"/>
              </a:defRPr>
            </a:lvl2pPr>
            <a:lvl3pPr marL="1089025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rgbClr val="44444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Janie Vinson </a:t>
            </a:r>
            <a:r>
              <a:rPr lang="en-US" dirty="0"/>
              <a:t>| Bridge HIV, San Francisco Dept. of Public Health</a:t>
            </a:r>
          </a:p>
          <a:p>
            <a:endParaRPr lang="en-US" b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E23FA01-739A-E403-82CE-DBBF187147CA}"/>
              </a:ext>
            </a:extLst>
          </p:cNvPr>
          <p:cNvGrpSpPr/>
          <p:nvPr/>
        </p:nvGrpSpPr>
        <p:grpSpPr>
          <a:xfrm>
            <a:off x="262299" y="5788289"/>
            <a:ext cx="11441524" cy="796730"/>
            <a:chOff x="150156" y="5788289"/>
            <a:chExt cx="11441524" cy="796730"/>
          </a:xfrm>
        </p:grpSpPr>
        <p:pic>
          <p:nvPicPr>
            <p:cNvPr id="13" name="Picture 2" descr="East Bay Getting to Zero">
              <a:extLst>
                <a:ext uri="{FF2B5EF4-FFF2-40B4-BE49-F238E27FC236}">
                  <a16:creationId xmlns:a16="http://schemas.microsoft.com/office/drawing/2014/main" id="{0E6E745E-B692-344A-48A6-01886DC82B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651" y="5804365"/>
              <a:ext cx="1604591" cy="7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EA57CF-829B-69D2-2CA7-1431DA9BF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4431" y="5828555"/>
              <a:ext cx="919135" cy="713655"/>
            </a:xfrm>
            <a:prstGeom prst="rect">
              <a:avLst/>
            </a:prstGeom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25FD9FBA-7C90-71BE-42F7-7EF177123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6272" y="5788289"/>
              <a:ext cx="1553129" cy="769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 descr="A blue and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D9C5ECAE-78BF-FDA4-61AA-949DA1B75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0156" y="5813280"/>
              <a:ext cx="2408980" cy="771739"/>
            </a:xfrm>
            <a:prstGeom prst="rect">
              <a:avLst/>
            </a:prstGeom>
          </p:spPr>
        </p:pic>
        <p:pic>
          <p:nvPicPr>
            <p:cNvPr id="19" name="Picture 18" descr="A blue text on a black background&#10;&#10;Description automatically generated">
              <a:extLst>
                <a:ext uri="{FF2B5EF4-FFF2-40B4-BE49-F238E27FC236}">
                  <a16:creationId xmlns:a16="http://schemas.microsoft.com/office/drawing/2014/main" id="{E6E6EE91-8227-D879-62B5-C6D5CDE88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36659" y="5862939"/>
              <a:ext cx="855021" cy="55595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2ADADDC-3516-54AF-2230-5E1F13E98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28596" y="5848136"/>
              <a:ext cx="2053033" cy="566674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32A41C7-A015-EF40-753A-CA869F0C27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299" y="605232"/>
            <a:ext cx="3725174" cy="195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88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27EEEC-684A-F02C-66AF-B5058F14C871}"/>
              </a:ext>
            </a:extLst>
          </p:cNvPr>
          <p:cNvSpPr txBox="1">
            <a:spLocks/>
          </p:cNvSpPr>
          <p:nvPr/>
        </p:nvSpPr>
        <p:spPr>
          <a:xfrm>
            <a:off x="499973" y="1262944"/>
            <a:ext cx="10123488" cy="603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rgbClr val="9900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Key prioritized groups for LA-PrEP in Bay Area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FEC77F-F5CB-F37B-2656-23D00BA54671}"/>
              </a:ext>
            </a:extLst>
          </p:cNvPr>
          <p:cNvSpPr txBox="1">
            <a:spLocks/>
          </p:cNvSpPr>
          <p:nvPr/>
        </p:nvSpPr>
        <p:spPr>
          <a:xfrm>
            <a:off x="538182" y="2184620"/>
            <a:ext cx="9649614" cy="3344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400" b="0" i="0" kern="1200" spc="-50" baseline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800" dirty="0"/>
              <a:t>To promote equitable LA-PrEP implementation by:</a:t>
            </a:r>
          </a:p>
          <a:p>
            <a:pPr marL="457200" indent="-227013">
              <a:buFont typeface="Arial" panose="020B0604020202020204" pitchFamily="34" charset="0"/>
              <a:buChar char="•"/>
            </a:pPr>
            <a:r>
              <a:rPr lang="en-US" sz="2600" i="1" dirty="0"/>
              <a:t>African American individuals</a:t>
            </a:r>
          </a:p>
          <a:p>
            <a:pPr marL="457200" indent="-227013">
              <a:buFont typeface="Arial" panose="020B0604020202020204" pitchFamily="34" charset="0"/>
              <a:buChar char="•"/>
            </a:pPr>
            <a:r>
              <a:rPr lang="en-US" sz="2600" i="1" dirty="0"/>
              <a:t>Latinx individuals</a:t>
            </a:r>
          </a:p>
          <a:p>
            <a:pPr marL="457200" indent="-227013">
              <a:buFont typeface="Arial" panose="020B0604020202020204" pitchFamily="34" charset="0"/>
              <a:buChar char="•"/>
            </a:pPr>
            <a:r>
              <a:rPr lang="en-US" sz="2600" i="1" dirty="0"/>
              <a:t>Cisgender and Transgender women</a:t>
            </a:r>
          </a:p>
          <a:p>
            <a:pPr marL="457200" indent="-227013">
              <a:buFont typeface="Arial" panose="020B0604020202020204" pitchFamily="34" charset="0"/>
              <a:buChar char="•"/>
            </a:pPr>
            <a:r>
              <a:rPr lang="en-US" sz="2600" i="1" dirty="0"/>
              <a:t>People experiencing homelessness </a:t>
            </a:r>
          </a:p>
          <a:p>
            <a:pPr marL="457200" indent="-227013">
              <a:buFont typeface="Arial" panose="020B0604020202020204" pitchFamily="34" charset="0"/>
              <a:buChar char="•"/>
            </a:pPr>
            <a:r>
              <a:rPr lang="en-US" sz="2600" i="1" dirty="0"/>
              <a:t>People who inject drugs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2123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338D126-4BFE-B394-A48A-F087415E7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C1FA7E-06DD-A427-348B-65DB10F896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have no relevant financial disclosures to report.</a:t>
            </a:r>
          </a:p>
        </p:txBody>
      </p:sp>
    </p:spTree>
    <p:extLst>
      <p:ext uri="{BB962C8B-B14F-4D97-AF65-F5344CB8AC3E}">
        <p14:creationId xmlns:p14="http://schemas.microsoft.com/office/powerpoint/2010/main" val="425082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F658B20-BC5A-A4BA-C706-D89E7D3EC3E5}"/>
              </a:ext>
            </a:extLst>
          </p:cNvPr>
          <p:cNvSpPr txBox="1">
            <a:spLocks/>
          </p:cNvSpPr>
          <p:nvPr/>
        </p:nvSpPr>
        <p:spPr>
          <a:xfrm>
            <a:off x="499973" y="1262944"/>
            <a:ext cx="10123488" cy="603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rgbClr val="9900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Key Takeaways from BAYLAP Stakeholder and Client Engagement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2276BA5-B189-0D19-32BC-62D06AC37039}"/>
              </a:ext>
            </a:extLst>
          </p:cNvPr>
          <p:cNvSpPr txBox="1">
            <a:spLocks/>
          </p:cNvSpPr>
          <p:nvPr/>
        </p:nvSpPr>
        <p:spPr>
          <a:xfrm>
            <a:off x="779720" y="2948411"/>
            <a:ext cx="11098853" cy="22407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400" b="0" i="0" kern="1200" spc="-50" baseline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+mn-lt"/>
              </a:rPr>
              <a:t>High level of enthusiasm for LA-PrEP among stakeholders and clients </a:t>
            </a:r>
          </a:p>
          <a:p>
            <a:pPr marL="457200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+mn-lt"/>
              </a:rPr>
              <a:t>Toolkit concept is perceived as having high value among stakeholders</a:t>
            </a:r>
          </a:p>
          <a:p>
            <a:pPr marL="457200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+mn-lt"/>
              </a:rPr>
              <a:t>Clients are most concerned about efficacy and access issues</a:t>
            </a:r>
          </a:p>
          <a:p>
            <a:pPr marL="457200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+mn-lt"/>
              </a:rPr>
              <a:t>Stakeholders are most concerned about lack of capacity to offer LA-PrEP</a:t>
            </a:r>
            <a:endParaRPr lang="en-US" sz="2600" dirty="0">
              <a:solidFill>
                <a:srgbClr val="4444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39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8AEBE-BE1C-AC34-F8DB-DD25DB1EE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45" y="1257301"/>
            <a:ext cx="105156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BAYLAP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CBEE3-BC9E-E326-B475-7CAE86ACF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209800"/>
            <a:ext cx="10515600" cy="424478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Advantages of LA-</a:t>
            </a:r>
            <a:r>
              <a:rPr lang="en-US" dirty="0" err="1"/>
              <a:t>PrEP</a:t>
            </a:r>
            <a:r>
              <a:rPr lang="en-US" dirty="0"/>
              <a:t> for Prioritized Communities</a:t>
            </a:r>
          </a:p>
          <a:p>
            <a:pPr lvl="1"/>
            <a:r>
              <a:rPr lang="en-US" dirty="0"/>
              <a:t>Reduce pill-taking burden, enhanced privacy, reduced stigma</a:t>
            </a:r>
          </a:p>
          <a:p>
            <a:pPr lvl="1"/>
            <a:r>
              <a:rPr lang="en-US" dirty="0"/>
              <a:t>Helpful in clients living in multigenerational households, PEH</a:t>
            </a:r>
          </a:p>
          <a:p>
            <a:r>
              <a:rPr lang="en-US" dirty="0"/>
              <a:t>Lack of awareness of LA-</a:t>
            </a:r>
            <a:r>
              <a:rPr lang="en-US" dirty="0" err="1"/>
              <a:t>PrEP</a:t>
            </a:r>
            <a:r>
              <a:rPr lang="en-US" dirty="0"/>
              <a:t> among clients and providers</a:t>
            </a:r>
          </a:p>
          <a:p>
            <a:pPr lvl="1"/>
            <a:r>
              <a:rPr lang="en-US" dirty="0"/>
              <a:t>No one in peer group talking about it</a:t>
            </a:r>
          </a:p>
          <a:p>
            <a:pPr lvl="1"/>
            <a:r>
              <a:rPr lang="en-US" dirty="0"/>
              <a:t>Questions about where to access it, cost, and side effects and efficacy</a:t>
            </a:r>
          </a:p>
          <a:p>
            <a:r>
              <a:rPr lang="en-US" dirty="0"/>
              <a:t>Importance of social/structural determinants of health</a:t>
            </a:r>
          </a:p>
          <a:p>
            <a:pPr lvl="1"/>
            <a:r>
              <a:rPr lang="en-US" dirty="0"/>
              <a:t>Housing/food insecurity, transportation barriers, care deserts, racism, stigma, immigration status, homophobia/transphobia, language barriers, and cost/insurance </a:t>
            </a:r>
          </a:p>
          <a:p>
            <a:pPr lvl="1"/>
            <a:r>
              <a:rPr lang="en-US" dirty="0"/>
              <a:t>Important to integrate </a:t>
            </a:r>
            <a:r>
              <a:rPr lang="en-US" dirty="0" err="1"/>
              <a:t>PrEP</a:t>
            </a:r>
            <a:r>
              <a:rPr lang="en-US" dirty="0"/>
              <a:t> delivery into programs addressing these determinants to promote equitable uptake and access to </a:t>
            </a:r>
            <a:r>
              <a:rPr lang="en-US" dirty="0" err="1"/>
              <a:t>PrEP</a:t>
            </a:r>
            <a:endParaRPr lang="en-US" dirty="0"/>
          </a:p>
          <a:p>
            <a:pPr lvl="1"/>
            <a:r>
              <a:rPr lang="en-US" dirty="0"/>
              <a:t>For PEH: Services under one roof and available via drop-in, expert phlebotomists, coordinate with Street team, go to the pt and provide services in field</a:t>
            </a:r>
          </a:p>
          <a:p>
            <a:r>
              <a:rPr lang="en-US" dirty="0"/>
              <a:t>Provider and clinic-level barriers to LA-</a:t>
            </a:r>
            <a:r>
              <a:rPr lang="en-US" dirty="0" err="1"/>
              <a:t>PrEP</a:t>
            </a:r>
            <a:r>
              <a:rPr lang="en-US" dirty="0"/>
              <a:t> delivery</a:t>
            </a:r>
          </a:p>
          <a:p>
            <a:pPr lvl="1"/>
            <a:r>
              <a:rPr lang="en-US" dirty="0"/>
              <a:t>Lack of clinic systems, workflows, and clinic staffing in place for delivery of LA-</a:t>
            </a:r>
            <a:r>
              <a:rPr lang="en-US" dirty="0" err="1"/>
              <a:t>PrEP</a:t>
            </a:r>
            <a:endParaRPr lang="en-US" dirty="0"/>
          </a:p>
          <a:p>
            <a:pPr lvl="1"/>
            <a:r>
              <a:rPr lang="en-US" dirty="0"/>
              <a:t>Insurance challenge as a major barrier to LA-</a:t>
            </a:r>
            <a:r>
              <a:rPr lang="en-US" dirty="0" err="1"/>
              <a:t>PrEP</a:t>
            </a:r>
            <a:r>
              <a:rPr lang="en-US" dirty="0"/>
              <a:t> delivery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17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8AEBE-BE1C-AC34-F8DB-DD25DB1EE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45" y="1257301"/>
            <a:ext cx="105156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BAYLAP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CBEE3-BC9E-E326-B475-7CAE86ACF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209799"/>
            <a:ext cx="10515600" cy="3846755"/>
          </a:xfrm>
        </p:spPr>
        <p:txBody>
          <a:bodyPr>
            <a:normAutofit fontScale="92500"/>
          </a:bodyPr>
          <a:lstStyle/>
          <a:p>
            <a:r>
              <a:rPr lang="en-US" dirty="0"/>
              <a:t>Need for simple, easy-to-understand </a:t>
            </a:r>
            <a:r>
              <a:rPr lang="en-US" dirty="0">
                <a:solidFill>
                  <a:srgbClr val="00B050"/>
                </a:solidFill>
              </a:rPr>
              <a:t>patient-facing educational materials and campaigns </a:t>
            </a:r>
            <a:r>
              <a:rPr lang="en-US" dirty="0"/>
              <a:t>to increase knowledge about LA-</a:t>
            </a:r>
            <a:r>
              <a:rPr lang="en-US" dirty="0" err="1"/>
              <a:t>PrEP</a:t>
            </a:r>
            <a:endParaRPr lang="en-US" dirty="0"/>
          </a:p>
          <a:p>
            <a:r>
              <a:rPr lang="en-US" dirty="0"/>
              <a:t>Importance of the role of </a:t>
            </a:r>
            <a:r>
              <a:rPr lang="en-US" dirty="0">
                <a:solidFill>
                  <a:srgbClr val="00B050"/>
                </a:solidFill>
              </a:rPr>
              <a:t>trusted </a:t>
            </a:r>
            <a:r>
              <a:rPr lang="en-US" dirty="0" err="1">
                <a:solidFill>
                  <a:srgbClr val="00B050"/>
                </a:solidFill>
              </a:rPr>
              <a:t>PrEP</a:t>
            </a:r>
            <a:r>
              <a:rPr lang="en-US" dirty="0">
                <a:solidFill>
                  <a:srgbClr val="00B050"/>
                </a:solidFill>
              </a:rPr>
              <a:t> navigators and providers</a:t>
            </a:r>
          </a:p>
          <a:p>
            <a:r>
              <a:rPr lang="en-US" dirty="0">
                <a:solidFill>
                  <a:srgbClr val="00B050"/>
                </a:solidFill>
              </a:rPr>
              <a:t>Need for multiple access points </a:t>
            </a:r>
            <a:r>
              <a:rPr lang="en-US" dirty="0"/>
              <a:t>for LA-</a:t>
            </a:r>
            <a:r>
              <a:rPr lang="en-US" dirty="0" err="1"/>
              <a:t>PrEP</a:t>
            </a:r>
            <a:r>
              <a:rPr lang="en-US" dirty="0"/>
              <a:t>, including community clinics, hospitals, pharmacies, and mobile clinics/sites to reduce access barriers</a:t>
            </a:r>
          </a:p>
          <a:p>
            <a:r>
              <a:rPr lang="en-US" dirty="0">
                <a:solidFill>
                  <a:srgbClr val="00B050"/>
                </a:solidFill>
              </a:rPr>
              <a:t>Develop workflows </a:t>
            </a:r>
            <a:r>
              <a:rPr lang="en-US" dirty="0"/>
              <a:t>with clear delineation of roles and responsibilities</a:t>
            </a:r>
          </a:p>
          <a:p>
            <a:r>
              <a:rPr lang="en-US" dirty="0">
                <a:solidFill>
                  <a:srgbClr val="00B050"/>
                </a:solidFill>
              </a:rPr>
              <a:t>Develop provider trainings </a:t>
            </a:r>
            <a:r>
              <a:rPr lang="en-US" dirty="0"/>
              <a:t>on LA-</a:t>
            </a:r>
            <a:r>
              <a:rPr lang="en-US" dirty="0" err="1"/>
              <a:t>PrEP</a:t>
            </a:r>
            <a:r>
              <a:rPr lang="en-US" dirty="0"/>
              <a:t> prescribing, counseling, and insurance navigation</a:t>
            </a:r>
          </a:p>
          <a:p>
            <a:r>
              <a:rPr lang="en-US" dirty="0">
                <a:solidFill>
                  <a:srgbClr val="00B050"/>
                </a:solidFill>
              </a:rPr>
              <a:t>Provide regular check-ins </a:t>
            </a:r>
            <a:r>
              <a:rPr lang="en-US" dirty="0"/>
              <a:t>with patients between injection visits, transportation support to/from clinics, ongoing insurance navigation support, support from community pharmacists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205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0BCAF05-607C-EE71-EEE3-12E5E217C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" y="2086984"/>
            <a:ext cx="5370781" cy="4011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8A6EFC-8B34-0BA7-2150-046F3837D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874" y="1841604"/>
            <a:ext cx="3307625" cy="4256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D19C75-CB9D-E3E7-BF22-746E848A9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7499" y="1917670"/>
            <a:ext cx="3446601" cy="4104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8387073-79EB-1921-E475-A7E23D59E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73" y="1262944"/>
            <a:ext cx="10123488" cy="603956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Provider Tools</a:t>
            </a:r>
          </a:p>
        </p:txBody>
      </p:sp>
    </p:spTree>
    <p:extLst>
      <p:ext uri="{BB962C8B-B14F-4D97-AF65-F5344CB8AC3E}">
        <p14:creationId xmlns:p14="http://schemas.microsoft.com/office/powerpoint/2010/main" val="159592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972" y="1262944"/>
            <a:ext cx="10674533" cy="603956"/>
          </a:xfrm>
        </p:spPr>
        <p:txBody>
          <a:bodyPr/>
          <a:lstStyle/>
          <a:p>
            <a:r>
              <a:rPr lang="en-US" dirty="0"/>
              <a:t>Universal PrEP Discussion Recommendation in 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B17F9-02F1-4D88-8E59-14A1334A4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973" y="2212221"/>
            <a:ext cx="5111153" cy="3790483"/>
          </a:xfrm>
        </p:spPr>
        <p:txBody>
          <a:bodyPr/>
          <a:lstStyle/>
          <a:p>
            <a:r>
              <a:rPr lang="en-US" dirty="0"/>
              <a:t>All sexually active adults and adolescents should have PrEP discussed/considered as an option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C107782A-5264-4FCE-A826-555099291B7F}"/>
              </a:ext>
            </a:extLst>
          </p:cNvPr>
          <p:cNvGraphicFramePr>
            <a:graphicFrameLocks noGrp="1"/>
          </p:cNvGraphicFramePr>
          <p:nvPr/>
        </p:nvGraphicFramePr>
        <p:xfrm>
          <a:off x="5561717" y="2529225"/>
          <a:ext cx="6545855" cy="28600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904585">
                  <a:extLst>
                    <a:ext uri="{9D8B030D-6E8A-4147-A177-3AD203B41FA5}">
                      <a16:colId xmlns:a16="http://schemas.microsoft.com/office/drawing/2014/main" val="777443779"/>
                    </a:ext>
                  </a:extLst>
                </a:gridCol>
                <a:gridCol w="1176475">
                  <a:extLst>
                    <a:ext uri="{9D8B030D-6E8A-4147-A177-3AD203B41FA5}">
                      <a16:colId xmlns:a16="http://schemas.microsoft.com/office/drawing/2014/main" val="2249273060"/>
                    </a:ext>
                  </a:extLst>
                </a:gridCol>
                <a:gridCol w="1166588">
                  <a:extLst>
                    <a:ext uri="{9D8B030D-6E8A-4147-A177-3AD203B41FA5}">
                      <a16:colId xmlns:a16="http://schemas.microsoft.com/office/drawing/2014/main" val="765067100"/>
                    </a:ext>
                  </a:extLst>
                </a:gridCol>
                <a:gridCol w="1216020">
                  <a:extLst>
                    <a:ext uri="{9D8B030D-6E8A-4147-A177-3AD203B41FA5}">
                      <a16:colId xmlns:a16="http://schemas.microsoft.com/office/drawing/2014/main" val="3398590656"/>
                    </a:ext>
                  </a:extLst>
                </a:gridCol>
                <a:gridCol w="1082187">
                  <a:extLst>
                    <a:ext uri="{9D8B030D-6E8A-4147-A177-3AD203B41FA5}">
                      <a16:colId xmlns:a16="http://schemas.microsoft.com/office/drawing/2014/main" val="15904593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Daily Oral TDF/FTC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Daily Oral TAF/FTC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2-1-1 Oral TDF/FTC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CAB-LA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223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Cis 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898885"/>
                  </a:ext>
                </a:extLst>
              </a:tr>
              <a:tr h="36434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Cis Women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756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Trans women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2"/>
                          </a:solidFill>
                        </a:rPr>
                        <a:t>(√)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3636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Trans 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626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PWID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246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Renal </a:t>
                      </a:r>
                      <a:r>
                        <a:rPr lang="en-US" dirty="0" err="1">
                          <a:solidFill>
                            <a:schemeClr val="tx2"/>
                          </a:solidFill>
                        </a:rPr>
                        <a:t>dz</a:t>
                      </a: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 (↓</a:t>
                      </a:r>
                      <a:r>
                        <a:rPr lang="en-US" dirty="0" err="1">
                          <a:solidFill>
                            <a:schemeClr val="tx2"/>
                          </a:solidFill>
                        </a:rPr>
                        <a:t>CrCl</a:t>
                      </a: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14377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C2EF2C0-5E19-47F6-B73F-657937E73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24" y="3488112"/>
            <a:ext cx="4858439" cy="251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1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Providing Choice In PrEP </a:t>
            </a:r>
            <a:r>
              <a:rPr lang="en-US"/>
              <a:t>– Lessons </a:t>
            </a:r>
            <a:r>
              <a:rPr lang="en-US" dirty="0"/>
              <a:t>from Contraception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9839" y="2815655"/>
            <a:ext cx="6149719" cy="379048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Contraception Example: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No single method serves the needs of every subgroup.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Greater use when more methods are available to more people.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Each additional option associated with 4-8% increase in uptake. 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HCP are integral to increasing uptake of long-acting contraception</a:t>
            </a:r>
          </a:p>
        </p:txBody>
      </p:sp>
      <p:pic>
        <p:nvPicPr>
          <p:cNvPr id="5" name="Picture 4" descr="This is an image of a graph showing the relationship between MCPR for 113 surveyed countries and number of available &lt;contraception&gt; methods. Source: Ross J, Stover J. Use of modern contraception increases when more methods become available: analysis of evidence from 1982-2009. Glob Health Sci Pract. 2013 Jul 26;1(2):203-12; Mahony H et al. Social Network Influences on Young Women's Choice to Use Long-Acting Reversible Contraception: A Systematic Review. J Midwifery Womens Health. 2021 Nov;66(6):758-771&#10;Ross J, Stover J. Use of modern contraception increases when more methods become available: analysis of evidence from 1982-2009. Glob Health Sci Pract. 2013 Jul 26;1(2):203-12; Mahony H et al. Social Network Influences on Young Women's Choice to Use Long-Acting Reversible Contraception: A Systematic Review. J Midwifery Womens Health. 2021 Nov;66(6):758-771&#10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558" y="2216247"/>
            <a:ext cx="4829101" cy="40776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6726" y="6269119"/>
            <a:ext cx="1124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Ross J, Stover J. Use of modern contraception increases when more methods become available: analysis of evidence from 1982-2009. Glob Health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2013 Jul 26;1(2):203-12;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Mahony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 et al. Social Network Influences on Young Women's Choice to Use Long-Acting Reversible Contraception: A Systematic Review. J Midwifery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Womens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Health. 2021 Nov;66(6):758-771</a:t>
            </a:r>
          </a:p>
        </p:txBody>
      </p:sp>
    </p:spTree>
    <p:extLst>
      <p:ext uri="{BB962C8B-B14F-4D97-AF65-F5344CB8AC3E}">
        <p14:creationId xmlns:p14="http://schemas.microsoft.com/office/powerpoint/2010/main" val="2344750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314F5-3BE0-7168-7F02-70020CAC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PrEP Choice Dynamic HIV Prevention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7E690-0B0D-7E9A-9C7D-119CE5F1E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3F2EE1-F314-B122-F548-6AC90E2FC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715"/>
          <a:stretch/>
        </p:blipFill>
        <p:spPr>
          <a:xfrm>
            <a:off x="690464" y="2138039"/>
            <a:ext cx="6380584" cy="3604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3BA866-EE5F-DD41-4643-A6ED74A23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832" y="2426354"/>
            <a:ext cx="7056168" cy="40389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3FD6E7-F20A-D693-3000-04A1AF482E06}"/>
              </a:ext>
            </a:extLst>
          </p:cNvPr>
          <p:cNvSpPr txBox="1"/>
          <p:nvPr/>
        </p:nvSpPr>
        <p:spPr>
          <a:xfrm>
            <a:off x="9125339" y="6465278"/>
            <a:ext cx="2939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Moses, et al. CROI 2024 #172</a:t>
            </a:r>
          </a:p>
        </p:txBody>
      </p:sp>
    </p:spTree>
    <p:extLst>
      <p:ext uri="{BB962C8B-B14F-4D97-AF65-F5344CB8AC3E}">
        <p14:creationId xmlns:p14="http://schemas.microsoft.com/office/powerpoint/2010/main" val="336130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8064-C34D-4973-40BC-951DE898C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we doing better with STIs?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8304E-584C-6DE9-6E9E-0CE3A5127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159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07B63-2D71-D468-E315-486D3264A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4709E8-B99B-981F-FEAD-B81DD054A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823"/>
          <a:stretch/>
        </p:blipFill>
        <p:spPr>
          <a:xfrm>
            <a:off x="1023769" y="855577"/>
            <a:ext cx="10144461" cy="55387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0CBB91-CE4E-B4FD-507C-DB60530C0BF9}"/>
              </a:ext>
            </a:extLst>
          </p:cNvPr>
          <p:cNvSpPr txBox="1"/>
          <p:nvPr/>
        </p:nvSpPr>
        <p:spPr>
          <a:xfrm>
            <a:off x="6818506" y="6458202"/>
            <a:ext cx="502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https://www.cdc.gov/std/statistics/infographic.htm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9C9693-E8CC-AFE5-F3DA-53A432EEF8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fld id="{CE8EFBC1-741D-4A40-B928-922A7F4E1C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77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544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9833"/>
            <a:ext cx="10972800" cy="1005635"/>
          </a:xfrm>
        </p:spPr>
        <p:txBody>
          <a:bodyPr/>
          <a:lstStyle/>
          <a:p>
            <a:r>
              <a:t>Primary and Secondary Syphilis — Reported Cases by Sex and Sex of Sex Partners, United States, 2013–2022</a:t>
            </a:r>
          </a:p>
        </p:txBody>
      </p:sp>
      <p:pic>
        <p:nvPicPr>
          <p:cNvPr id="3" name="Picture 1" descr="Ribbon plot showing reported cases of primary and secondary syphilis by sex and sex of sex partners during 2013 to 2022.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099734" y="1354667"/>
            <a:ext cx="7992533" cy="4284133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b="1"/>
              <a:t>ACRONYMS:</a:t>
            </a:r>
            <a:r>
              <a:t> MSM = Men who have sex with men; MSU = Men with unknown sex of sex partners; MSW = Men who have sex with women only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D0E2D54-0AA6-CFB7-A9E4-B59C8E4EC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well (or poorly) are we doing?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A44EE4-3781-BF32-FC3B-4A9F88428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758" y="1984073"/>
            <a:ext cx="8660483" cy="487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667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A05C314-5000-E95C-AD9C-56D99273F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89F8E1E1-846C-053B-5589-752EDD8991C0}"/>
              </a:ext>
            </a:extLst>
          </p:cNvPr>
          <p:cNvSpPr/>
          <p:nvPr/>
        </p:nvSpPr>
        <p:spPr>
          <a:xfrm>
            <a:off x="1043771" y="2491991"/>
            <a:ext cx="10352439" cy="42750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E1F1B5-FFBF-787B-2689-900A0C721821}"/>
              </a:ext>
            </a:extLst>
          </p:cNvPr>
          <p:cNvSpPr txBox="1"/>
          <p:nvPr/>
        </p:nvSpPr>
        <p:spPr>
          <a:xfrm>
            <a:off x="2772250" y="1018461"/>
            <a:ext cx="2746211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MSM &amp; TW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HIV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without HIV on PrEP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3166E8-642D-2177-0E89-90D0C17DE656}"/>
              </a:ext>
            </a:extLst>
          </p:cNvPr>
          <p:cNvGraphicFramePr>
            <a:graphicFrameLocks noGrp="1"/>
          </p:cNvGraphicFramePr>
          <p:nvPr/>
        </p:nvGraphicFramePr>
        <p:xfrm>
          <a:off x="7459584" y="1617326"/>
          <a:ext cx="4272865" cy="312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254">
                  <a:extLst>
                    <a:ext uri="{9D8B030D-6E8A-4147-A177-3AD203B41FA5}">
                      <a16:colId xmlns:a16="http://schemas.microsoft.com/office/drawing/2014/main" val="195022035"/>
                    </a:ext>
                  </a:extLst>
                </a:gridCol>
                <a:gridCol w="813515">
                  <a:extLst>
                    <a:ext uri="{9D8B030D-6E8A-4147-A177-3AD203B41FA5}">
                      <a16:colId xmlns:a16="http://schemas.microsoft.com/office/drawing/2014/main" val="2455611889"/>
                    </a:ext>
                  </a:extLst>
                </a:gridCol>
                <a:gridCol w="840187">
                  <a:extLst>
                    <a:ext uri="{9D8B030D-6E8A-4147-A177-3AD203B41FA5}">
                      <a16:colId xmlns:a16="http://schemas.microsoft.com/office/drawing/2014/main" val="1282927137"/>
                    </a:ext>
                  </a:extLst>
                </a:gridCol>
                <a:gridCol w="807336">
                  <a:extLst>
                    <a:ext uri="{9D8B030D-6E8A-4147-A177-3AD203B41FA5}">
                      <a16:colId xmlns:a16="http://schemas.microsoft.com/office/drawing/2014/main" val="2298365081"/>
                    </a:ext>
                  </a:extLst>
                </a:gridCol>
                <a:gridCol w="854573">
                  <a:extLst>
                    <a:ext uri="{9D8B030D-6E8A-4147-A177-3AD203B41FA5}">
                      <a16:colId xmlns:a16="http://schemas.microsoft.com/office/drawing/2014/main" val="3679663058"/>
                    </a:ext>
                  </a:extLst>
                </a:gridCol>
              </a:tblGrid>
              <a:tr h="282959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baseline="0" dirty="0">
                          <a:solidFill>
                            <a:schemeClr val="bg1"/>
                          </a:solidFill>
                        </a:rPr>
                        <a:t>No PEP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9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9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9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9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9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04398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146D09F-5BCE-0194-0AC6-7EDCE26567CE}"/>
              </a:ext>
            </a:extLst>
          </p:cNvPr>
          <p:cNvSpPr txBox="1"/>
          <p:nvPr/>
        </p:nvSpPr>
        <p:spPr>
          <a:xfrm>
            <a:off x="7403363" y="1904058"/>
            <a:ext cx="4619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Month            0                3                  6                  9                 12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00DEA3E-FB94-4C00-F0B4-8267E53863FF}"/>
              </a:ext>
            </a:extLst>
          </p:cNvPr>
          <p:cNvCxnSpPr>
            <a:cxnSpLocks/>
            <a:stCxn id="10" idx="1"/>
            <a:endCxn id="24" idx="1"/>
          </p:cNvCxnSpPr>
          <p:nvPr/>
        </p:nvCxnSpPr>
        <p:spPr>
          <a:xfrm flipV="1">
            <a:off x="7002121" y="1200626"/>
            <a:ext cx="452805" cy="258361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ABBCEF4-6313-ACA4-4BB6-8C79CAB702D5}"/>
              </a:ext>
            </a:extLst>
          </p:cNvPr>
          <p:cNvCxnSpPr>
            <a:cxnSpLocks/>
          </p:cNvCxnSpPr>
          <p:nvPr/>
        </p:nvCxnSpPr>
        <p:spPr>
          <a:xfrm>
            <a:off x="6962361" y="1541622"/>
            <a:ext cx="482591" cy="257327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C044BA0-FE0A-8CEB-71E3-BF492783E56F}"/>
              </a:ext>
            </a:extLst>
          </p:cNvPr>
          <p:cNvSpPr txBox="1"/>
          <p:nvPr/>
        </p:nvSpPr>
        <p:spPr>
          <a:xfrm>
            <a:off x="4936273" y="1279070"/>
            <a:ext cx="256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2:1 randomization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CE2FD3-8ACD-A0B6-14FD-5FC5DF4C4DC5}"/>
              </a:ext>
            </a:extLst>
          </p:cNvPr>
          <p:cNvSpPr/>
          <p:nvPr/>
        </p:nvSpPr>
        <p:spPr>
          <a:xfrm flipH="1">
            <a:off x="6906132" y="1443790"/>
            <a:ext cx="112458" cy="103770"/>
          </a:xfrm>
          <a:prstGeom prst="ellipse">
            <a:avLst/>
          </a:prstGeom>
          <a:solidFill>
            <a:schemeClr val="accent1"/>
          </a:solidFill>
          <a:ln>
            <a:solidFill>
              <a:srgbClr val="0763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Up Arrow 25">
            <a:extLst>
              <a:ext uri="{FF2B5EF4-FFF2-40B4-BE49-F238E27FC236}">
                <a16:creationId xmlns:a16="http://schemas.microsoft.com/office/drawing/2014/main" id="{2E77AD1E-2F39-5448-8568-B2D2F3EC7109}"/>
              </a:ext>
            </a:extLst>
          </p:cNvPr>
          <p:cNvSpPr/>
          <p:nvPr/>
        </p:nvSpPr>
        <p:spPr>
          <a:xfrm flipH="1">
            <a:off x="8457389" y="2178963"/>
            <a:ext cx="96386" cy="212605"/>
          </a:xfrm>
          <a:prstGeom prst="upArrow">
            <a:avLst/>
          </a:prstGeom>
          <a:solidFill>
            <a:srgbClr val="FF890E"/>
          </a:solidFill>
          <a:ln>
            <a:solidFill>
              <a:srgbClr val="FF8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Up Arrow 30">
            <a:extLst>
              <a:ext uri="{FF2B5EF4-FFF2-40B4-BE49-F238E27FC236}">
                <a16:creationId xmlns:a16="http://schemas.microsoft.com/office/drawing/2014/main" id="{3F0153F4-3A8B-106D-95D0-E3A64D190FD3}"/>
              </a:ext>
            </a:extLst>
          </p:cNvPr>
          <p:cNvSpPr/>
          <p:nvPr/>
        </p:nvSpPr>
        <p:spPr>
          <a:xfrm>
            <a:off x="10817293" y="2178964"/>
            <a:ext cx="96387" cy="201800"/>
          </a:xfrm>
          <a:prstGeom prst="upArrow">
            <a:avLst/>
          </a:prstGeom>
          <a:solidFill>
            <a:srgbClr val="FF890E"/>
          </a:solidFill>
          <a:ln>
            <a:solidFill>
              <a:srgbClr val="FF8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558AD3-8A0C-AA0D-1195-9C75B799594E}"/>
              </a:ext>
            </a:extLst>
          </p:cNvPr>
          <p:cNvSpPr txBox="1"/>
          <p:nvPr/>
        </p:nvSpPr>
        <p:spPr>
          <a:xfrm>
            <a:off x="7273044" y="2184191"/>
            <a:ext cx="1194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89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 testing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1C164D52-AD21-3214-D072-48351AC8930F}"/>
              </a:ext>
            </a:extLst>
          </p:cNvPr>
          <p:cNvGraphicFramePr>
            <a:graphicFrameLocks noGrp="1"/>
          </p:cNvGraphicFramePr>
          <p:nvPr/>
        </p:nvGraphicFramePr>
        <p:xfrm>
          <a:off x="7454926" y="926306"/>
          <a:ext cx="424591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215">
                  <a:extLst>
                    <a:ext uri="{9D8B030D-6E8A-4147-A177-3AD203B41FA5}">
                      <a16:colId xmlns:a16="http://schemas.microsoft.com/office/drawing/2014/main" val="195022035"/>
                    </a:ext>
                  </a:extLst>
                </a:gridCol>
                <a:gridCol w="808383">
                  <a:extLst>
                    <a:ext uri="{9D8B030D-6E8A-4147-A177-3AD203B41FA5}">
                      <a16:colId xmlns:a16="http://schemas.microsoft.com/office/drawing/2014/main" val="2455611889"/>
                    </a:ext>
                  </a:extLst>
                </a:gridCol>
                <a:gridCol w="834887">
                  <a:extLst>
                    <a:ext uri="{9D8B030D-6E8A-4147-A177-3AD203B41FA5}">
                      <a16:colId xmlns:a16="http://schemas.microsoft.com/office/drawing/2014/main" val="1282927137"/>
                    </a:ext>
                  </a:extLst>
                </a:gridCol>
                <a:gridCol w="802243">
                  <a:extLst>
                    <a:ext uri="{9D8B030D-6E8A-4147-A177-3AD203B41FA5}">
                      <a16:colId xmlns:a16="http://schemas.microsoft.com/office/drawing/2014/main" val="2298365081"/>
                    </a:ext>
                  </a:extLst>
                </a:gridCol>
                <a:gridCol w="849182">
                  <a:extLst>
                    <a:ext uri="{9D8B030D-6E8A-4147-A177-3AD203B41FA5}">
                      <a16:colId xmlns:a16="http://schemas.microsoft.com/office/drawing/2014/main" val="3679663058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Doxy PEP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043989"/>
                  </a:ext>
                </a:extLst>
              </a:tr>
            </a:tbl>
          </a:graphicData>
        </a:graphic>
      </p:graphicFrame>
      <p:sp>
        <p:nvSpPr>
          <p:cNvPr id="74" name="Up Arrow 25">
            <a:extLst>
              <a:ext uri="{FF2B5EF4-FFF2-40B4-BE49-F238E27FC236}">
                <a16:creationId xmlns:a16="http://schemas.microsoft.com/office/drawing/2014/main" id="{24025CAD-AD1E-DB58-2642-B08EF70142CC}"/>
              </a:ext>
            </a:extLst>
          </p:cNvPr>
          <p:cNvSpPr/>
          <p:nvPr/>
        </p:nvSpPr>
        <p:spPr>
          <a:xfrm>
            <a:off x="10004141" y="2178964"/>
            <a:ext cx="96387" cy="201800"/>
          </a:xfrm>
          <a:prstGeom prst="upArrow">
            <a:avLst/>
          </a:prstGeom>
          <a:solidFill>
            <a:srgbClr val="FF890E"/>
          </a:solidFill>
          <a:ln>
            <a:solidFill>
              <a:srgbClr val="FF8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Up Arrow 25">
            <a:extLst>
              <a:ext uri="{FF2B5EF4-FFF2-40B4-BE49-F238E27FC236}">
                <a16:creationId xmlns:a16="http://schemas.microsoft.com/office/drawing/2014/main" id="{60A96EB1-89F6-02FA-0DF9-0BC712094B1B}"/>
              </a:ext>
            </a:extLst>
          </p:cNvPr>
          <p:cNvSpPr/>
          <p:nvPr/>
        </p:nvSpPr>
        <p:spPr>
          <a:xfrm>
            <a:off x="9199014" y="2178964"/>
            <a:ext cx="96387" cy="201800"/>
          </a:xfrm>
          <a:prstGeom prst="upArrow">
            <a:avLst/>
          </a:prstGeom>
          <a:solidFill>
            <a:srgbClr val="FF890E"/>
          </a:solidFill>
          <a:ln>
            <a:solidFill>
              <a:srgbClr val="FF8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Up Arrow 30">
            <a:extLst>
              <a:ext uri="{FF2B5EF4-FFF2-40B4-BE49-F238E27FC236}">
                <a16:creationId xmlns:a16="http://schemas.microsoft.com/office/drawing/2014/main" id="{AF655F1D-8928-3D1F-42CE-76730284A77D}"/>
              </a:ext>
            </a:extLst>
          </p:cNvPr>
          <p:cNvSpPr/>
          <p:nvPr/>
        </p:nvSpPr>
        <p:spPr>
          <a:xfrm>
            <a:off x="11621665" y="2153564"/>
            <a:ext cx="96387" cy="201800"/>
          </a:xfrm>
          <a:prstGeom prst="upArrow">
            <a:avLst/>
          </a:prstGeom>
          <a:solidFill>
            <a:srgbClr val="FF890E"/>
          </a:solidFill>
          <a:ln>
            <a:solidFill>
              <a:srgbClr val="FF8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B3925E6-8724-C169-DF83-0FF6B193A509}"/>
              </a:ext>
            </a:extLst>
          </p:cNvPr>
          <p:cNvSpPr txBox="1"/>
          <p:nvPr/>
        </p:nvSpPr>
        <p:spPr>
          <a:xfrm>
            <a:off x="83725" y="881906"/>
            <a:ext cx="3062338" cy="1154162"/>
          </a:xfrm>
          <a:prstGeom prst="rect">
            <a:avLst/>
          </a:prstGeom>
          <a:solidFill>
            <a:schemeClr val="bg1"/>
          </a:solidFill>
          <a:ln w="3175" cmpd="dbl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Intervention: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label doxycycline 200 mg as PEP within 72 hours after condomless sexual contact, max 200mg /daily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09C577-9229-FE1C-DA9F-EF9B49165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32" y="-223443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DoxyPEP</a:t>
            </a:r>
            <a:r>
              <a:rPr lang="en-US" dirty="0"/>
              <a:t> study design and results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C3B7B503-8466-17EF-C117-E1384A47AB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4" t="1086" r="376" b="9348"/>
          <a:stretch/>
        </p:blipFill>
        <p:spPr>
          <a:xfrm>
            <a:off x="5019831" y="2597049"/>
            <a:ext cx="6116042" cy="4151459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1434C247-F5E4-8D14-6C76-8109E39B1560}"/>
              </a:ext>
            </a:extLst>
          </p:cNvPr>
          <p:cNvSpPr/>
          <p:nvPr/>
        </p:nvSpPr>
        <p:spPr>
          <a:xfrm>
            <a:off x="6088369" y="2655076"/>
            <a:ext cx="4051550" cy="502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ADFCAB2-C96D-8A82-3338-1E9A6C7CE8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82" r="50907" b="20047"/>
          <a:stretch/>
        </p:blipFill>
        <p:spPr>
          <a:xfrm>
            <a:off x="8355819" y="2769758"/>
            <a:ext cx="2518238" cy="502926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F76D4A1C-25BD-0D8E-04E6-C28FF54B8694}"/>
              </a:ext>
            </a:extLst>
          </p:cNvPr>
          <p:cNvGrpSpPr>
            <a:grpSpLocks/>
          </p:cNvGrpSpPr>
          <p:nvPr/>
        </p:nvGrpSpPr>
        <p:grpSpPr bwMode="auto">
          <a:xfrm>
            <a:off x="1163679" y="6337521"/>
            <a:ext cx="1701785" cy="321099"/>
            <a:chOff x="0" y="0"/>
            <a:chExt cx="4196" cy="882"/>
          </a:xfrm>
        </p:grpSpPr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02A76ADA-1231-8F11-0AF2-2DF81B369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" y="213"/>
              <a:ext cx="420" cy="418"/>
            </a:xfrm>
            <a:custGeom>
              <a:avLst/>
              <a:gdLst>
                <a:gd name="T0" fmla="*/ 213 w 420"/>
                <a:gd name="T1" fmla="*/ 0 h 418"/>
                <a:gd name="T2" fmla="*/ 192 w 420"/>
                <a:gd name="T3" fmla="*/ 1 h 418"/>
                <a:gd name="T4" fmla="*/ 171 w 420"/>
                <a:gd name="T5" fmla="*/ 4 h 418"/>
                <a:gd name="T6" fmla="*/ 150 w 420"/>
                <a:gd name="T7" fmla="*/ 9 h 418"/>
                <a:gd name="T8" fmla="*/ 130 w 420"/>
                <a:gd name="T9" fmla="*/ 16 h 418"/>
                <a:gd name="T10" fmla="*/ 111 w 420"/>
                <a:gd name="T11" fmla="*/ 25 h 418"/>
                <a:gd name="T12" fmla="*/ 94 w 420"/>
                <a:gd name="T13" fmla="*/ 35 h 418"/>
                <a:gd name="T14" fmla="*/ 77 w 420"/>
                <a:gd name="T15" fmla="*/ 47 h 418"/>
                <a:gd name="T16" fmla="*/ 62 w 420"/>
                <a:gd name="T17" fmla="*/ 61 h 418"/>
                <a:gd name="T18" fmla="*/ 48 w 420"/>
                <a:gd name="T19" fmla="*/ 76 h 418"/>
                <a:gd name="T20" fmla="*/ 36 w 420"/>
                <a:gd name="T21" fmla="*/ 92 h 418"/>
                <a:gd name="T22" fmla="*/ 25 w 420"/>
                <a:gd name="T23" fmla="*/ 110 h 418"/>
                <a:gd name="T24" fmla="*/ 16 w 420"/>
                <a:gd name="T25" fmla="*/ 128 h 418"/>
                <a:gd name="T26" fmla="*/ 9 w 420"/>
                <a:gd name="T27" fmla="*/ 147 h 418"/>
                <a:gd name="T28" fmla="*/ 4 w 420"/>
                <a:gd name="T29" fmla="*/ 167 h 418"/>
                <a:gd name="T30" fmla="*/ 1 w 420"/>
                <a:gd name="T31" fmla="*/ 187 h 418"/>
                <a:gd name="T32" fmla="*/ 0 w 420"/>
                <a:gd name="T33" fmla="*/ 208 h 418"/>
                <a:gd name="T34" fmla="*/ 1 w 420"/>
                <a:gd name="T35" fmla="*/ 229 h 418"/>
                <a:gd name="T36" fmla="*/ 4 w 420"/>
                <a:gd name="T37" fmla="*/ 249 h 418"/>
                <a:gd name="T38" fmla="*/ 9 w 420"/>
                <a:gd name="T39" fmla="*/ 269 h 418"/>
                <a:gd name="T40" fmla="*/ 16 w 420"/>
                <a:gd name="T41" fmla="*/ 288 h 418"/>
                <a:gd name="T42" fmla="*/ 25 w 420"/>
                <a:gd name="T43" fmla="*/ 307 h 418"/>
                <a:gd name="T44" fmla="*/ 35 w 420"/>
                <a:gd name="T45" fmla="*/ 324 h 418"/>
                <a:gd name="T46" fmla="*/ 47 w 420"/>
                <a:gd name="T47" fmla="*/ 340 h 418"/>
                <a:gd name="T48" fmla="*/ 61 w 420"/>
                <a:gd name="T49" fmla="*/ 355 h 418"/>
                <a:gd name="T50" fmla="*/ 94 w 420"/>
                <a:gd name="T51" fmla="*/ 381 h 418"/>
                <a:gd name="T52" fmla="*/ 130 w 420"/>
                <a:gd name="T53" fmla="*/ 401 h 418"/>
                <a:gd name="T54" fmla="*/ 169 w 420"/>
                <a:gd name="T55" fmla="*/ 413 h 418"/>
                <a:gd name="T56" fmla="*/ 211 w 420"/>
                <a:gd name="T57" fmla="*/ 417 h 418"/>
                <a:gd name="T58" fmla="*/ 252 w 420"/>
                <a:gd name="T59" fmla="*/ 413 h 418"/>
                <a:gd name="T60" fmla="*/ 291 w 420"/>
                <a:gd name="T61" fmla="*/ 401 h 418"/>
                <a:gd name="T62" fmla="*/ 327 w 420"/>
                <a:gd name="T63" fmla="*/ 382 h 418"/>
                <a:gd name="T64" fmla="*/ 359 w 420"/>
                <a:gd name="T65" fmla="*/ 355 h 418"/>
                <a:gd name="T66" fmla="*/ 372 w 420"/>
                <a:gd name="T67" fmla="*/ 341 h 418"/>
                <a:gd name="T68" fmla="*/ 384 w 420"/>
                <a:gd name="T69" fmla="*/ 324 h 418"/>
                <a:gd name="T70" fmla="*/ 394 w 420"/>
                <a:gd name="T71" fmla="*/ 307 h 418"/>
                <a:gd name="T72" fmla="*/ 403 w 420"/>
                <a:gd name="T73" fmla="*/ 289 h 418"/>
                <a:gd name="T74" fmla="*/ 410 w 420"/>
                <a:gd name="T75" fmla="*/ 269 h 418"/>
                <a:gd name="T76" fmla="*/ 415 w 420"/>
                <a:gd name="T77" fmla="*/ 249 h 418"/>
                <a:gd name="T78" fmla="*/ 418 w 420"/>
                <a:gd name="T79" fmla="*/ 229 h 418"/>
                <a:gd name="T80" fmla="*/ 419 w 420"/>
                <a:gd name="T81" fmla="*/ 208 h 418"/>
                <a:gd name="T82" fmla="*/ 415 w 420"/>
                <a:gd name="T83" fmla="*/ 167 h 418"/>
                <a:gd name="T84" fmla="*/ 403 w 420"/>
                <a:gd name="T85" fmla="*/ 128 h 418"/>
                <a:gd name="T86" fmla="*/ 385 w 420"/>
                <a:gd name="T87" fmla="*/ 93 h 418"/>
                <a:gd name="T88" fmla="*/ 360 w 420"/>
                <a:gd name="T89" fmla="*/ 61 h 418"/>
                <a:gd name="T90" fmla="*/ 328 w 420"/>
                <a:gd name="T91" fmla="*/ 35 h 418"/>
                <a:gd name="T92" fmla="*/ 293 w 420"/>
                <a:gd name="T93" fmla="*/ 15 h 418"/>
                <a:gd name="T94" fmla="*/ 254 w 420"/>
                <a:gd name="T95" fmla="*/ 4 h 418"/>
                <a:gd name="T96" fmla="*/ 213 w 420"/>
                <a:gd name="T97" fmla="*/ 0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0" h="418">
                  <a:moveTo>
                    <a:pt x="213" y="0"/>
                  </a:moveTo>
                  <a:lnTo>
                    <a:pt x="192" y="1"/>
                  </a:lnTo>
                  <a:lnTo>
                    <a:pt x="171" y="4"/>
                  </a:lnTo>
                  <a:lnTo>
                    <a:pt x="150" y="9"/>
                  </a:lnTo>
                  <a:lnTo>
                    <a:pt x="130" y="16"/>
                  </a:lnTo>
                  <a:lnTo>
                    <a:pt x="111" y="25"/>
                  </a:lnTo>
                  <a:lnTo>
                    <a:pt x="94" y="35"/>
                  </a:lnTo>
                  <a:lnTo>
                    <a:pt x="77" y="47"/>
                  </a:lnTo>
                  <a:lnTo>
                    <a:pt x="62" y="61"/>
                  </a:lnTo>
                  <a:lnTo>
                    <a:pt x="48" y="76"/>
                  </a:lnTo>
                  <a:lnTo>
                    <a:pt x="36" y="92"/>
                  </a:lnTo>
                  <a:lnTo>
                    <a:pt x="25" y="110"/>
                  </a:lnTo>
                  <a:lnTo>
                    <a:pt x="16" y="128"/>
                  </a:lnTo>
                  <a:lnTo>
                    <a:pt x="9" y="147"/>
                  </a:lnTo>
                  <a:lnTo>
                    <a:pt x="4" y="167"/>
                  </a:lnTo>
                  <a:lnTo>
                    <a:pt x="1" y="187"/>
                  </a:lnTo>
                  <a:lnTo>
                    <a:pt x="0" y="208"/>
                  </a:lnTo>
                  <a:lnTo>
                    <a:pt x="1" y="229"/>
                  </a:lnTo>
                  <a:lnTo>
                    <a:pt x="4" y="249"/>
                  </a:lnTo>
                  <a:lnTo>
                    <a:pt x="9" y="269"/>
                  </a:lnTo>
                  <a:lnTo>
                    <a:pt x="16" y="288"/>
                  </a:lnTo>
                  <a:lnTo>
                    <a:pt x="25" y="307"/>
                  </a:lnTo>
                  <a:lnTo>
                    <a:pt x="35" y="324"/>
                  </a:lnTo>
                  <a:lnTo>
                    <a:pt x="47" y="340"/>
                  </a:lnTo>
                  <a:lnTo>
                    <a:pt x="61" y="355"/>
                  </a:lnTo>
                  <a:lnTo>
                    <a:pt x="94" y="381"/>
                  </a:lnTo>
                  <a:lnTo>
                    <a:pt x="130" y="401"/>
                  </a:lnTo>
                  <a:lnTo>
                    <a:pt x="169" y="413"/>
                  </a:lnTo>
                  <a:lnTo>
                    <a:pt x="211" y="417"/>
                  </a:lnTo>
                  <a:lnTo>
                    <a:pt x="252" y="413"/>
                  </a:lnTo>
                  <a:lnTo>
                    <a:pt x="291" y="401"/>
                  </a:lnTo>
                  <a:lnTo>
                    <a:pt x="327" y="382"/>
                  </a:lnTo>
                  <a:lnTo>
                    <a:pt x="359" y="355"/>
                  </a:lnTo>
                  <a:lnTo>
                    <a:pt x="372" y="341"/>
                  </a:lnTo>
                  <a:lnTo>
                    <a:pt x="384" y="324"/>
                  </a:lnTo>
                  <a:lnTo>
                    <a:pt x="394" y="307"/>
                  </a:lnTo>
                  <a:lnTo>
                    <a:pt x="403" y="289"/>
                  </a:lnTo>
                  <a:lnTo>
                    <a:pt x="410" y="269"/>
                  </a:lnTo>
                  <a:lnTo>
                    <a:pt x="415" y="249"/>
                  </a:lnTo>
                  <a:lnTo>
                    <a:pt x="418" y="229"/>
                  </a:lnTo>
                  <a:lnTo>
                    <a:pt x="419" y="208"/>
                  </a:lnTo>
                  <a:lnTo>
                    <a:pt x="415" y="167"/>
                  </a:lnTo>
                  <a:lnTo>
                    <a:pt x="403" y="128"/>
                  </a:lnTo>
                  <a:lnTo>
                    <a:pt x="385" y="93"/>
                  </a:lnTo>
                  <a:lnTo>
                    <a:pt x="360" y="61"/>
                  </a:lnTo>
                  <a:lnTo>
                    <a:pt x="328" y="35"/>
                  </a:lnTo>
                  <a:lnTo>
                    <a:pt x="293" y="15"/>
                  </a:lnTo>
                  <a:lnTo>
                    <a:pt x="254" y="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7158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08FA7BA-817F-B2ED-CF07-290C82CFC7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" y="0"/>
              <a:ext cx="814" cy="882"/>
              <a:chOff x="643" y="0"/>
              <a:chExt cx="814" cy="882"/>
            </a:xfrm>
          </p:grpSpPr>
          <p:sp>
            <p:nvSpPr>
              <p:cNvPr id="88" name="Freeform 83">
                <a:extLst>
                  <a:ext uri="{FF2B5EF4-FFF2-40B4-BE49-F238E27FC236}">
                    <a16:creationId xmlns:a16="http://schemas.microsoft.com/office/drawing/2014/main" id="{F949D9C8-879A-EEC1-8F97-A6FAC89EA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" y="0"/>
                <a:ext cx="814" cy="882"/>
              </a:xfrm>
              <a:custGeom>
                <a:avLst/>
                <a:gdLst>
                  <a:gd name="T0" fmla="*/ 406 w 814"/>
                  <a:gd name="T1" fmla="*/ 0 h 882"/>
                  <a:gd name="T2" fmla="*/ 342 w 814"/>
                  <a:gd name="T3" fmla="*/ 8 h 882"/>
                  <a:gd name="T4" fmla="*/ 281 w 814"/>
                  <a:gd name="T5" fmla="*/ 33 h 882"/>
                  <a:gd name="T6" fmla="*/ 61 w 814"/>
                  <a:gd name="T7" fmla="*/ 161 h 882"/>
                  <a:gd name="T8" fmla="*/ 35 w 814"/>
                  <a:gd name="T9" fmla="*/ 181 h 882"/>
                  <a:gd name="T10" fmla="*/ 16 w 814"/>
                  <a:gd name="T11" fmla="*/ 206 h 882"/>
                  <a:gd name="T12" fmla="*/ 4 w 814"/>
                  <a:gd name="T13" fmla="*/ 235 h 882"/>
                  <a:gd name="T14" fmla="*/ 0 w 814"/>
                  <a:gd name="T15" fmla="*/ 266 h 882"/>
                  <a:gd name="T16" fmla="*/ 0 w 814"/>
                  <a:gd name="T17" fmla="*/ 281 h 882"/>
                  <a:gd name="T18" fmla="*/ 5 w 814"/>
                  <a:gd name="T19" fmla="*/ 367 h 882"/>
                  <a:gd name="T20" fmla="*/ 22 w 814"/>
                  <a:gd name="T21" fmla="*/ 453 h 882"/>
                  <a:gd name="T22" fmla="*/ 50 w 814"/>
                  <a:gd name="T23" fmla="*/ 536 h 882"/>
                  <a:gd name="T24" fmla="*/ 88 w 814"/>
                  <a:gd name="T25" fmla="*/ 614 h 882"/>
                  <a:gd name="T26" fmla="*/ 138 w 814"/>
                  <a:gd name="T27" fmla="*/ 687 h 882"/>
                  <a:gd name="T28" fmla="*/ 195 w 814"/>
                  <a:gd name="T29" fmla="*/ 754 h 882"/>
                  <a:gd name="T30" fmla="*/ 261 w 814"/>
                  <a:gd name="T31" fmla="*/ 812 h 882"/>
                  <a:gd name="T32" fmla="*/ 335 w 814"/>
                  <a:gd name="T33" fmla="*/ 860 h 882"/>
                  <a:gd name="T34" fmla="*/ 343 w 814"/>
                  <a:gd name="T35" fmla="*/ 865 h 882"/>
                  <a:gd name="T36" fmla="*/ 374 w 814"/>
                  <a:gd name="T37" fmla="*/ 877 h 882"/>
                  <a:gd name="T38" fmla="*/ 406 w 814"/>
                  <a:gd name="T39" fmla="*/ 881 h 882"/>
                  <a:gd name="T40" fmla="*/ 438 w 814"/>
                  <a:gd name="T41" fmla="*/ 877 h 882"/>
                  <a:gd name="T42" fmla="*/ 468 w 814"/>
                  <a:gd name="T43" fmla="*/ 863 h 882"/>
                  <a:gd name="T44" fmla="*/ 476 w 814"/>
                  <a:gd name="T45" fmla="*/ 858 h 882"/>
                  <a:gd name="T46" fmla="*/ 550 w 814"/>
                  <a:gd name="T47" fmla="*/ 809 h 882"/>
                  <a:gd name="T48" fmla="*/ 616 w 814"/>
                  <a:gd name="T49" fmla="*/ 751 h 882"/>
                  <a:gd name="T50" fmla="*/ 645 w 814"/>
                  <a:gd name="T51" fmla="*/ 719 h 882"/>
                  <a:gd name="T52" fmla="*/ 408 w 814"/>
                  <a:gd name="T53" fmla="*/ 719 h 882"/>
                  <a:gd name="T54" fmla="*/ 378 w 814"/>
                  <a:gd name="T55" fmla="*/ 717 h 882"/>
                  <a:gd name="T56" fmla="*/ 349 w 814"/>
                  <a:gd name="T57" fmla="*/ 713 h 882"/>
                  <a:gd name="T58" fmla="*/ 320 w 814"/>
                  <a:gd name="T59" fmla="*/ 705 h 882"/>
                  <a:gd name="T60" fmla="*/ 292 w 814"/>
                  <a:gd name="T61" fmla="*/ 694 h 882"/>
                  <a:gd name="T62" fmla="*/ 265 w 814"/>
                  <a:gd name="T63" fmla="*/ 682 h 882"/>
                  <a:gd name="T64" fmla="*/ 241 w 814"/>
                  <a:gd name="T65" fmla="*/ 667 h 882"/>
                  <a:gd name="T66" fmla="*/ 218 w 814"/>
                  <a:gd name="T67" fmla="*/ 650 h 882"/>
                  <a:gd name="T68" fmla="*/ 196 w 814"/>
                  <a:gd name="T69" fmla="*/ 630 h 882"/>
                  <a:gd name="T70" fmla="*/ 177 w 814"/>
                  <a:gd name="T71" fmla="*/ 609 h 882"/>
                  <a:gd name="T72" fmla="*/ 160 w 814"/>
                  <a:gd name="T73" fmla="*/ 586 h 882"/>
                  <a:gd name="T74" fmla="*/ 145 w 814"/>
                  <a:gd name="T75" fmla="*/ 562 h 882"/>
                  <a:gd name="T76" fmla="*/ 132 w 814"/>
                  <a:gd name="T77" fmla="*/ 536 h 882"/>
                  <a:gd name="T78" fmla="*/ 122 w 814"/>
                  <a:gd name="T79" fmla="*/ 508 h 882"/>
                  <a:gd name="T80" fmla="*/ 114 w 814"/>
                  <a:gd name="T81" fmla="*/ 479 h 882"/>
                  <a:gd name="T82" fmla="*/ 110 w 814"/>
                  <a:gd name="T83" fmla="*/ 450 h 882"/>
                  <a:gd name="T84" fmla="*/ 109 w 814"/>
                  <a:gd name="T85" fmla="*/ 421 h 882"/>
                  <a:gd name="T86" fmla="*/ 110 w 814"/>
                  <a:gd name="T87" fmla="*/ 391 h 882"/>
                  <a:gd name="T88" fmla="*/ 115 w 814"/>
                  <a:gd name="T89" fmla="*/ 362 h 882"/>
                  <a:gd name="T90" fmla="*/ 122 w 814"/>
                  <a:gd name="T91" fmla="*/ 334 h 882"/>
                  <a:gd name="T92" fmla="*/ 133 w 814"/>
                  <a:gd name="T93" fmla="*/ 306 h 882"/>
                  <a:gd name="T94" fmla="*/ 145 w 814"/>
                  <a:gd name="T95" fmla="*/ 280 h 882"/>
                  <a:gd name="T96" fmla="*/ 160 w 814"/>
                  <a:gd name="T97" fmla="*/ 256 h 882"/>
                  <a:gd name="T98" fmla="*/ 178 w 814"/>
                  <a:gd name="T99" fmla="*/ 233 h 882"/>
                  <a:gd name="T100" fmla="*/ 197 w 814"/>
                  <a:gd name="T101" fmla="*/ 212 h 882"/>
                  <a:gd name="T102" fmla="*/ 219 w 814"/>
                  <a:gd name="T103" fmla="*/ 192 h 882"/>
                  <a:gd name="T104" fmla="*/ 242 w 814"/>
                  <a:gd name="T105" fmla="*/ 175 h 882"/>
                  <a:gd name="T106" fmla="*/ 267 w 814"/>
                  <a:gd name="T107" fmla="*/ 160 h 882"/>
                  <a:gd name="T108" fmla="*/ 293 w 814"/>
                  <a:gd name="T109" fmla="*/ 148 h 882"/>
                  <a:gd name="T110" fmla="*/ 321 w 814"/>
                  <a:gd name="T111" fmla="*/ 138 h 882"/>
                  <a:gd name="T112" fmla="*/ 350 w 814"/>
                  <a:gd name="T113" fmla="*/ 130 h 882"/>
                  <a:gd name="T114" fmla="*/ 380 w 814"/>
                  <a:gd name="T115" fmla="*/ 126 h 882"/>
                  <a:gd name="T116" fmla="*/ 410 w 814"/>
                  <a:gd name="T117" fmla="*/ 124 h 882"/>
                  <a:gd name="T118" fmla="*/ 691 w 814"/>
                  <a:gd name="T119" fmla="*/ 124 h 882"/>
                  <a:gd name="T120" fmla="*/ 532 w 814"/>
                  <a:gd name="T121" fmla="*/ 33 h 882"/>
                  <a:gd name="T122" fmla="*/ 471 w 814"/>
                  <a:gd name="T123" fmla="*/ 8 h 882"/>
                  <a:gd name="T124" fmla="*/ 406 w 814"/>
                  <a:gd name="T125" fmla="*/ 0 h 8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14" h="882">
                    <a:moveTo>
                      <a:pt x="406" y="0"/>
                    </a:moveTo>
                    <a:lnTo>
                      <a:pt x="342" y="8"/>
                    </a:lnTo>
                    <a:lnTo>
                      <a:pt x="281" y="33"/>
                    </a:lnTo>
                    <a:lnTo>
                      <a:pt x="61" y="161"/>
                    </a:lnTo>
                    <a:lnTo>
                      <a:pt x="35" y="181"/>
                    </a:lnTo>
                    <a:lnTo>
                      <a:pt x="16" y="206"/>
                    </a:lnTo>
                    <a:lnTo>
                      <a:pt x="4" y="235"/>
                    </a:lnTo>
                    <a:lnTo>
                      <a:pt x="0" y="266"/>
                    </a:lnTo>
                    <a:lnTo>
                      <a:pt x="0" y="281"/>
                    </a:lnTo>
                    <a:lnTo>
                      <a:pt x="5" y="367"/>
                    </a:lnTo>
                    <a:lnTo>
                      <a:pt x="22" y="453"/>
                    </a:lnTo>
                    <a:lnTo>
                      <a:pt x="50" y="536"/>
                    </a:lnTo>
                    <a:lnTo>
                      <a:pt x="88" y="614"/>
                    </a:lnTo>
                    <a:lnTo>
                      <a:pt x="138" y="687"/>
                    </a:lnTo>
                    <a:lnTo>
                      <a:pt x="195" y="754"/>
                    </a:lnTo>
                    <a:lnTo>
                      <a:pt x="261" y="812"/>
                    </a:lnTo>
                    <a:lnTo>
                      <a:pt x="335" y="860"/>
                    </a:lnTo>
                    <a:lnTo>
                      <a:pt x="343" y="865"/>
                    </a:lnTo>
                    <a:lnTo>
                      <a:pt x="374" y="877"/>
                    </a:lnTo>
                    <a:lnTo>
                      <a:pt x="406" y="881"/>
                    </a:lnTo>
                    <a:lnTo>
                      <a:pt x="438" y="877"/>
                    </a:lnTo>
                    <a:lnTo>
                      <a:pt x="468" y="863"/>
                    </a:lnTo>
                    <a:lnTo>
                      <a:pt x="476" y="858"/>
                    </a:lnTo>
                    <a:lnTo>
                      <a:pt x="550" y="809"/>
                    </a:lnTo>
                    <a:lnTo>
                      <a:pt x="616" y="751"/>
                    </a:lnTo>
                    <a:lnTo>
                      <a:pt x="645" y="719"/>
                    </a:lnTo>
                    <a:lnTo>
                      <a:pt x="408" y="719"/>
                    </a:lnTo>
                    <a:lnTo>
                      <a:pt x="378" y="717"/>
                    </a:lnTo>
                    <a:lnTo>
                      <a:pt x="349" y="713"/>
                    </a:lnTo>
                    <a:lnTo>
                      <a:pt x="320" y="705"/>
                    </a:lnTo>
                    <a:lnTo>
                      <a:pt x="292" y="694"/>
                    </a:lnTo>
                    <a:lnTo>
                      <a:pt x="265" y="682"/>
                    </a:lnTo>
                    <a:lnTo>
                      <a:pt x="241" y="667"/>
                    </a:lnTo>
                    <a:lnTo>
                      <a:pt x="218" y="650"/>
                    </a:lnTo>
                    <a:lnTo>
                      <a:pt x="196" y="630"/>
                    </a:lnTo>
                    <a:lnTo>
                      <a:pt x="177" y="609"/>
                    </a:lnTo>
                    <a:lnTo>
                      <a:pt x="160" y="586"/>
                    </a:lnTo>
                    <a:lnTo>
                      <a:pt x="145" y="562"/>
                    </a:lnTo>
                    <a:lnTo>
                      <a:pt x="132" y="536"/>
                    </a:lnTo>
                    <a:lnTo>
                      <a:pt x="122" y="508"/>
                    </a:lnTo>
                    <a:lnTo>
                      <a:pt x="114" y="479"/>
                    </a:lnTo>
                    <a:lnTo>
                      <a:pt x="110" y="450"/>
                    </a:lnTo>
                    <a:lnTo>
                      <a:pt x="109" y="421"/>
                    </a:lnTo>
                    <a:lnTo>
                      <a:pt x="110" y="391"/>
                    </a:lnTo>
                    <a:lnTo>
                      <a:pt x="115" y="362"/>
                    </a:lnTo>
                    <a:lnTo>
                      <a:pt x="122" y="334"/>
                    </a:lnTo>
                    <a:lnTo>
                      <a:pt x="133" y="306"/>
                    </a:lnTo>
                    <a:lnTo>
                      <a:pt x="145" y="280"/>
                    </a:lnTo>
                    <a:lnTo>
                      <a:pt x="160" y="256"/>
                    </a:lnTo>
                    <a:lnTo>
                      <a:pt x="178" y="233"/>
                    </a:lnTo>
                    <a:lnTo>
                      <a:pt x="197" y="212"/>
                    </a:lnTo>
                    <a:lnTo>
                      <a:pt x="219" y="192"/>
                    </a:lnTo>
                    <a:lnTo>
                      <a:pt x="242" y="175"/>
                    </a:lnTo>
                    <a:lnTo>
                      <a:pt x="267" y="160"/>
                    </a:lnTo>
                    <a:lnTo>
                      <a:pt x="293" y="148"/>
                    </a:lnTo>
                    <a:lnTo>
                      <a:pt x="321" y="138"/>
                    </a:lnTo>
                    <a:lnTo>
                      <a:pt x="350" y="130"/>
                    </a:lnTo>
                    <a:lnTo>
                      <a:pt x="380" y="126"/>
                    </a:lnTo>
                    <a:lnTo>
                      <a:pt x="410" y="124"/>
                    </a:lnTo>
                    <a:lnTo>
                      <a:pt x="691" y="124"/>
                    </a:lnTo>
                    <a:lnTo>
                      <a:pt x="532" y="33"/>
                    </a:lnTo>
                    <a:lnTo>
                      <a:pt x="471" y="8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7158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84">
                <a:extLst>
                  <a:ext uri="{FF2B5EF4-FFF2-40B4-BE49-F238E27FC236}">
                    <a16:creationId xmlns:a16="http://schemas.microsoft.com/office/drawing/2014/main" id="{8F914CD6-8ACF-8499-B612-4E9804966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" y="0"/>
                <a:ext cx="814" cy="882"/>
              </a:xfrm>
              <a:custGeom>
                <a:avLst/>
                <a:gdLst>
                  <a:gd name="T0" fmla="*/ 691 w 814"/>
                  <a:gd name="T1" fmla="*/ 124 h 882"/>
                  <a:gd name="T2" fmla="*/ 410 w 814"/>
                  <a:gd name="T3" fmla="*/ 124 h 882"/>
                  <a:gd name="T4" fmla="*/ 469 w 814"/>
                  <a:gd name="T5" fmla="*/ 130 h 882"/>
                  <a:gd name="T6" fmla="*/ 524 w 814"/>
                  <a:gd name="T7" fmla="*/ 147 h 882"/>
                  <a:gd name="T8" fmla="*/ 575 w 814"/>
                  <a:gd name="T9" fmla="*/ 175 h 882"/>
                  <a:gd name="T10" fmla="*/ 620 w 814"/>
                  <a:gd name="T11" fmla="*/ 213 h 882"/>
                  <a:gd name="T12" fmla="*/ 639 w 814"/>
                  <a:gd name="T13" fmla="*/ 234 h 882"/>
                  <a:gd name="T14" fmla="*/ 655 w 814"/>
                  <a:gd name="T15" fmla="*/ 257 h 882"/>
                  <a:gd name="T16" fmla="*/ 670 w 814"/>
                  <a:gd name="T17" fmla="*/ 281 h 882"/>
                  <a:gd name="T18" fmla="*/ 682 w 814"/>
                  <a:gd name="T19" fmla="*/ 307 h 882"/>
                  <a:gd name="T20" fmla="*/ 692 w 814"/>
                  <a:gd name="T21" fmla="*/ 334 h 882"/>
                  <a:gd name="T22" fmla="*/ 699 w 814"/>
                  <a:gd name="T23" fmla="*/ 363 h 882"/>
                  <a:gd name="T24" fmla="*/ 703 w 814"/>
                  <a:gd name="T25" fmla="*/ 392 h 882"/>
                  <a:gd name="T26" fmla="*/ 704 w 814"/>
                  <a:gd name="T27" fmla="*/ 421 h 882"/>
                  <a:gd name="T28" fmla="*/ 703 w 814"/>
                  <a:gd name="T29" fmla="*/ 451 h 882"/>
                  <a:gd name="T30" fmla="*/ 699 w 814"/>
                  <a:gd name="T31" fmla="*/ 480 h 882"/>
                  <a:gd name="T32" fmla="*/ 692 w 814"/>
                  <a:gd name="T33" fmla="*/ 508 h 882"/>
                  <a:gd name="T34" fmla="*/ 682 w 814"/>
                  <a:gd name="T35" fmla="*/ 536 h 882"/>
                  <a:gd name="T36" fmla="*/ 669 w 814"/>
                  <a:gd name="T37" fmla="*/ 562 h 882"/>
                  <a:gd name="T38" fmla="*/ 655 w 814"/>
                  <a:gd name="T39" fmla="*/ 586 h 882"/>
                  <a:gd name="T40" fmla="*/ 638 w 814"/>
                  <a:gd name="T41" fmla="*/ 609 h 882"/>
                  <a:gd name="T42" fmla="*/ 619 w 814"/>
                  <a:gd name="T43" fmla="*/ 630 h 882"/>
                  <a:gd name="T44" fmla="*/ 574 w 814"/>
                  <a:gd name="T45" fmla="*/ 668 h 882"/>
                  <a:gd name="T46" fmla="*/ 523 w 814"/>
                  <a:gd name="T47" fmla="*/ 696 h 882"/>
                  <a:gd name="T48" fmla="*/ 467 w 814"/>
                  <a:gd name="T49" fmla="*/ 713 h 882"/>
                  <a:gd name="T50" fmla="*/ 408 w 814"/>
                  <a:gd name="T51" fmla="*/ 719 h 882"/>
                  <a:gd name="T52" fmla="*/ 645 w 814"/>
                  <a:gd name="T53" fmla="*/ 719 h 882"/>
                  <a:gd name="T54" fmla="*/ 674 w 814"/>
                  <a:gd name="T55" fmla="*/ 685 h 882"/>
                  <a:gd name="T56" fmla="*/ 723 w 814"/>
                  <a:gd name="T57" fmla="*/ 612 h 882"/>
                  <a:gd name="T58" fmla="*/ 762 w 814"/>
                  <a:gd name="T59" fmla="*/ 534 h 882"/>
                  <a:gd name="T60" fmla="*/ 790 w 814"/>
                  <a:gd name="T61" fmla="*/ 451 h 882"/>
                  <a:gd name="T62" fmla="*/ 808 w 814"/>
                  <a:gd name="T63" fmla="*/ 365 h 882"/>
                  <a:gd name="T64" fmla="*/ 813 w 814"/>
                  <a:gd name="T65" fmla="*/ 279 h 882"/>
                  <a:gd name="T66" fmla="*/ 813 w 814"/>
                  <a:gd name="T67" fmla="*/ 266 h 882"/>
                  <a:gd name="T68" fmla="*/ 809 w 814"/>
                  <a:gd name="T69" fmla="*/ 234 h 882"/>
                  <a:gd name="T70" fmla="*/ 797 w 814"/>
                  <a:gd name="T71" fmla="*/ 204 h 882"/>
                  <a:gd name="T72" fmla="*/ 777 w 814"/>
                  <a:gd name="T73" fmla="*/ 179 h 882"/>
                  <a:gd name="T74" fmla="*/ 752 w 814"/>
                  <a:gd name="T75" fmla="*/ 159 h 882"/>
                  <a:gd name="T76" fmla="*/ 691 w 814"/>
                  <a:gd name="T77" fmla="*/ 124 h 8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14" h="882">
                    <a:moveTo>
                      <a:pt x="691" y="124"/>
                    </a:moveTo>
                    <a:lnTo>
                      <a:pt x="410" y="124"/>
                    </a:lnTo>
                    <a:lnTo>
                      <a:pt x="469" y="130"/>
                    </a:lnTo>
                    <a:lnTo>
                      <a:pt x="524" y="147"/>
                    </a:lnTo>
                    <a:lnTo>
                      <a:pt x="575" y="175"/>
                    </a:lnTo>
                    <a:lnTo>
                      <a:pt x="620" y="213"/>
                    </a:lnTo>
                    <a:lnTo>
                      <a:pt x="639" y="234"/>
                    </a:lnTo>
                    <a:lnTo>
                      <a:pt x="655" y="257"/>
                    </a:lnTo>
                    <a:lnTo>
                      <a:pt x="670" y="281"/>
                    </a:lnTo>
                    <a:lnTo>
                      <a:pt x="682" y="307"/>
                    </a:lnTo>
                    <a:lnTo>
                      <a:pt x="692" y="334"/>
                    </a:lnTo>
                    <a:lnTo>
                      <a:pt x="699" y="363"/>
                    </a:lnTo>
                    <a:lnTo>
                      <a:pt x="703" y="392"/>
                    </a:lnTo>
                    <a:lnTo>
                      <a:pt x="704" y="421"/>
                    </a:lnTo>
                    <a:lnTo>
                      <a:pt x="703" y="451"/>
                    </a:lnTo>
                    <a:lnTo>
                      <a:pt x="699" y="480"/>
                    </a:lnTo>
                    <a:lnTo>
                      <a:pt x="692" y="508"/>
                    </a:lnTo>
                    <a:lnTo>
                      <a:pt x="682" y="536"/>
                    </a:lnTo>
                    <a:lnTo>
                      <a:pt x="669" y="562"/>
                    </a:lnTo>
                    <a:lnTo>
                      <a:pt x="655" y="586"/>
                    </a:lnTo>
                    <a:lnTo>
                      <a:pt x="638" y="609"/>
                    </a:lnTo>
                    <a:lnTo>
                      <a:pt x="619" y="630"/>
                    </a:lnTo>
                    <a:lnTo>
                      <a:pt x="574" y="668"/>
                    </a:lnTo>
                    <a:lnTo>
                      <a:pt x="523" y="696"/>
                    </a:lnTo>
                    <a:lnTo>
                      <a:pt x="467" y="713"/>
                    </a:lnTo>
                    <a:lnTo>
                      <a:pt x="408" y="719"/>
                    </a:lnTo>
                    <a:lnTo>
                      <a:pt x="645" y="719"/>
                    </a:lnTo>
                    <a:lnTo>
                      <a:pt x="674" y="685"/>
                    </a:lnTo>
                    <a:lnTo>
                      <a:pt x="723" y="612"/>
                    </a:lnTo>
                    <a:lnTo>
                      <a:pt x="762" y="534"/>
                    </a:lnTo>
                    <a:lnTo>
                      <a:pt x="790" y="451"/>
                    </a:lnTo>
                    <a:lnTo>
                      <a:pt x="808" y="365"/>
                    </a:lnTo>
                    <a:lnTo>
                      <a:pt x="813" y="279"/>
                    </a:lnTo>
                    <a:lnTo>
                      <a:pt x="813" y="266"/>
                    </a:lnTo>
                    <a:lnTo>
                      <a:pt x="809" y="234"/>
                    </a:lnTo>
                    <a:lnTo>
                      <a:pt x="797" y="204"/>
                    </a:lnTo>
                    <a:lnTo>
                      <a:pt x="777" y="179"/>
                    </a:lnTo>
                    <a:lnTo>
                      <a:pt x="752" y="159"/>
                    </a:lnTo>
                    <a:lnTo>
                      <a:pt x="691" y="124"/>
                    </a:lnTo>
                    <a:close/>
                  </a:path>
                </a:pathLst>
              </a:custGeom>
              <a:solidFill>
                <a:srgbClr val="7158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D3A5685-AECE-5045-FB61-C351684B3D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99"/>
              <a:ext cx="603" cy="691"/>
              <a:chOff x="0" y="99"/>
              <a:chExt cx="603" cy="691"/>
            </a:xfrm>
          </p:grpSpPr>
          <p:sp>
            <p:nvSpPr>
              <p:cNvPr id="86" name="Freeform 81">
                <a:extLst>
                  <a:ext uri="{FF2B5EF4-FFF2-40B4-BE49-F238E27FC236}">
                    <a16:creationId xmlns:a16="http://schemas.microsoft.com/office/drawing/2014/main" id="{BCE88FC8-8608-48E2-B831-5BF606142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99"/>
                <a:ext cx="603" cy="691"/>
              </a:xfrm>
              <a:custGeom>
                <a:avLst/>
                <a:gdLst>
                  <a:gd name="T0" fmla="*/ 246 w 603"/>
                  <a:gd name="T1" fmla="*/ 0 h 691"/>
                  <a:gd name="T2" fmla="*/ 33 w 603"/>
                  <a:gd name="T3" fmla="*/ 0 h 691"/>
                  <a:gd name="T4" fmla="*/ 21 w 603"/>
                  <a:gd name="T5" fmla="*/ 5 h 691"/>
                  <a:gd name="T6" fmla="*/ 13 w 603"/>
                  <a:gd name="T7" fmla="*/ 13 h 691"/>
                  <a:gd name="T8" fmla="*/ 4 w 603"/>
                  <a:gd name="T9" fmla="*/ 21 h 691"/>
                  <a:gd name="T10" fmla="*/ 0 w 603"/>
                  <a:gd name="T11" fmla="*/ 32 h 691"/>
                  <a:gd name="T12" fmla="*/ 0 w 603"/>
                  <a:gd name="T13" fmla="*/ 646 h 691"/>
                  <a:gd name="T14" fmla="*/ 3 w 603"/>
                  <a:gd name="T15" fmla="*/ 663 h 691"/>
                  <a:gd name="T16" fmla="*/ 12 w 603"/>
                  <a:gd name="T17" fmla="*/ 677 h 691"/>
                  <a:gd name="T18" fmla="*/ 27 w 603"/>
                  <a:gd name="T19" fmla="*/ 687 h 691"/>
                  <a:gd name="T20" fmla="*/ 44 w 603"/>
                  <a:gd name="T21" fmla="*/ 690 h 691"/>
                  <a:gd name="T22" fmla="*/ 244 w 603"/>
                  <a:gd name="T23" fmla="*/ 690 h 691"/>
                  <a:gd name="T24" fmla="*/ 279 w 603"/>
                  <a:gd name="T25" fmla="*/ 688 h 691"/>
                  <a:gd name="T26" fmla="*/ 314 w 603"/>
                  <a:gd name="T27" fmla="*/ 683 h 691"/>
                  <a:gd name="T28" fmla="*/ 348 w 603"/>
                  <a:gd name="T29" fmla="*/ 675 h 691"/>
                  <a:gd name="T30" fmla="*/ 382 w 603"/>
                  <a:gd name="T31" fmla="*/ 663 h 691"/>
                  <a:gd name="T32" fmla="*/ 413 w 603"/>
                  <a:gd name="T33" fmla="*/ 649 h 691"/>
                  <a:gd name="T34" fmla="*/ 442 w 603"/>
                  <a:gd name="T35" fmla="*/ 631 h 691"/>
                  <a:gd name="T36" fmla="*/ 470 w 603"/>
                  <a:gd name="T37" fmla="*/ 611 h 691"/>
                  <a:gd name="T38" fmla="*/ 481 w 603"/>
                  <a:gd name="T39" fmla="*/ 602 h 691"/>
                  <a:gd name="T40" fmla="*/ 88 w 603"/>
                  <a:gd name="T41" fmla="*/ 602 h 691"/>
                  <a:gd name="T42" fmla="*/ 88 w 603"/>
                  <a:gd name="T43" fmla="*/ 87 h 691"/>
                  <a:gd name="T44" fmla="*/ 482 w 603"/>
                  <a:gd name="T45" fmla="*/ 87 h 691"/>
                  <a:gd name="T46" fmla="*/ 472 w 603"/>
                  <a:gd name="T47" fmla="*/ 79 h 691"/>
                  <a:gd name="T48" fmla="*/ 444 w 603"/>
                  <a:gd name="T49" fmla="*/ 59 h 691"/>
                  <a:gd name="T50" fmla="*/ 415 w 603"/>
                  <a:gd name="T51" fmla="*/ 41 h 691"/>
                  <a:gd name="T52" fmla="*/ 384 w 603"/>
                  <a:gd name="T53" fmla="*/ 27 h 691"/>
                  <a:gd name="T54" fmla="*/ 351 w 603"/>
                  <a:gd name="T55" fmla="*/ 15 h 691"/>
                  <a:gd name="T56" fmla="*/ 317 w 603"/>
                  <a:gd name="T57" fmla="*/ 7 h 691"/>
                  <a:gd name="T58" fmla="*/ 281 w 603"/>
                  <a:gd name="T59" fmla="*/ 1 h 691"/>
                  <a:gd name="T60" fmla="*/ 246 w 603"/>
                  <a:gd name="T61" fmla="*/ 0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03" h="691">
                    <a:moveTo>
                      <a:pt x="246" y="0"/>
                    </a:moveTo>
                    <a:lnTo>
                      <a:pt x="33" y="0"/>
                    </a:lnTo>
                    <a:lnTo>
                      <a:pt x="21" y="5"/>
                    </a:lnTo>
                    <a:lnTo>
                      <a:pt x="13" y="13"/>
                    </a:lnTo>
                    <a:lnTo>
                      <a:pt x="4" y="21"/>
                    </a:lnTo>
                    <a:lnTo>
                      <a:pt x="0" y="32"/>
                    </a:lnTo>
                    <a:lnTo>
                      <a:pt x="0" y="646"/>
                    </a:lnTo>
                    <a:lnTo>
                      <a:pt x="3" y="663"/>
                    </a:lnTo>
                    <a:lnTo>
                      <a:pt x="12" y="677"/>
                    </a:lnTo>
                    <a:lnTo>
                      <a:pt x="27" y="687"/>
                    </a:lnTo>
                    <a:lnTo>
                      <a:pt x="44" y="690"/>
                    </a:lnTo>
                    <a:lnTo>
                      <a:pt x="244" y="690"/>
                    </a:lnTo>
                    <a:lnTo>
                      <a:pt x="279" y="688"/>
                    </a:lnTo>
                    <a:lnTo>
                      <a:pt x="314" y="683"/>
                    </a:lnTo>
                    <a:lnTo>
                      <a:pt x="348" y="675"/>
                    </a:lnTo>
                    <a:lnTo>
                      <a:pt x="382" y="663"/>
                    </a:lnTo>
                    <a:lnTo>
                      <a:pt x="413" y="649"/>
                    </a:lnTo>
                    <a:lnTo>
                      <a:pt x="442" y="631"/>
                    </a:lnTo>
                    <a:lnTo>
                      <a:pt x="470" y="611"/>
                    </a:lnTo>
                    <a:lnTo>
                      <a:pt x="481" y="602"/>
                    </a:lnTo>
                    <a:lnTo>
                      <a:pt x="88" y="602"/>
                    </a:lnTo>
                    <a:lnTo>
                      <a:pt x="88" y="87"/>
                    </a:lnTo>
                    <a:lnTo>
                      <a:pt x="482" y="87"/>
                    </a:lnTo>
                    <a:lnTo>
                      <a:pt x="472" y="79"/>
                    </a:lnTo>
                    <a:lnTo>
                      <a:pt x="444" y="59"/>
                    </a:lnTo>
                    <a:lnTo>
                      <a:pt x="415" y="41"/>
                    </a:lnTo>
                    <a:lnTo>
                      <a:pt x="384" y="27"/>
                    </a:lnTo>
                    <a:lnTo>
                      <a:pt x="351" y="15"/>
                    </a:lnTo>
                    <a:lnTo>
                      <a:pt x="317" y="7"/>
                    </a:lnTo>
                    <a:lnTo>
                      <a:pt x="281" y="1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82">
                <a:extLst>
                  <a:ext uri="{FF2B5EF4-FFF2-40B4-BE49-F238E27FC236}">
                    <a16:creationId xmlns:a16="http://schemas.microsoft.com/office/drawing/2014/main" id="{E346B8E7-D3FC-E7CA-4D1E-ED9124B74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99"/>
                <a:ext cx="603" cy="691"/>
              </a:xfrm>
              <a:custGeom>
                <a:avLst/>
                <a:gdLst>
                  <a:gd name="T0" fmla="*/ 482 w 603"/>
                  <a:gd name="T1" fmla="*/ 87 h 691"/>
                  <a:gd name="T2" fmla="*/ 246 w 603"/>
                  <a:gd name="T3" fmla="*/ 87 h 691"/>
                  <a:gd name="T4" fmla="*/ 298 w 603"/>
                  <a:gd name="T5" fmla="*/ 92 h 691"/>
                  <a:gd name="T6" fmla="*/ 348 w 603"/>
                  <a:gd name="T7" fmla="*/ 107 h 691"/>
                  <a:gd name="T8" fmla="*/ 394 w 603"/>
                  <a:gd name="T9" fmla="*/ 131 h 691"/>
                  <a:gd name="T10" fmla="*/ 435 w 603"/>
                  <a:gd name="T11" fmla="*/ 165 h 691"/>
                  <a:gd name="T12" fmla="*/ 453 w 603"/>
                  <a:gd name="T13" fmla="*/ 183 h 691"/>
                  <a:gd name="T14" fmla="*/ 468 w 603"/>
                  <a:gd name="T15" fmla="*/ 203 h 691"/>
                  <a:gd name="T16" fmla="*/ 482 w 603"/>
                  <a:gd name="T17" fmla="*/ 225 h 691"/>
                  <a:gd name="T18" fmla="*/ 493 w 603"/>
                  <a:gd name="T19" fmla="*/ 247 h 691"/>
                  <a:gd name="T20" fmla="*/ 503 w 603"/>
                  <a:gd name="T21" fmla="*/ 271 h 691"/>
                  <a:gd name="T22" fmla="*/ 509 w 603"/>
                  <a:gd name="T23" fmla="*/ 296 h 691"/>
                  <a:gd name="T24" fmla="*/ 513 w 603"/>
                  <a:gd name="T25" fmla="*/ 321 h 691"/>
                  <a:gd name="T26" fmla="*/ 514 w 603"/>
                  <a:gd name="T27" fmla="*/ 347 h 691"/>
                  <a:gd name="T28" fmla="*/ 513 w 603"/>
                  <a:gd name="T29" fmla="*/ 371 h 691"/>
                  <a:gd name="T30" fmla="*/ 509 w 603"/>
                  <a:gd name="T31" fmla="*/ 396 h 691"/>
                  <a:gd name="T32" fmla="*/ 503 w 603"/>
                  <a:gd name="T33" fmla="*/ 419 h 691"/>
                  <a:gd name="T34" fmla="*/ 493 w 603"/>
                  <a:gd name="T35" fmla="*/ 442 h 691"/>
                  <a:gd name="T36" fmla="*/ 481 w 603"/>
                  <a:gd name="T37" fmla="*/ 465 h 691"/>
                  <a:gd name="T38" fmla="*/ 468 w 603"/>
                  <a:gd name="T39" fmla="*/ 486 h 691"/>
                  <a:gd name="T40" fmla="*/ 452 w 603"/>
                  <a:gd name="T41" fmla="*/ 506 h 691"/>
                  <a:gd name="T42" fmla="*/ 435 w 603"/>
                  <a:gd name="T43" fmla="*/ 525 h 691"/>
                  <a:gd name="T44" fmla="*/ 415 w 603"/>
                  <a:gd name="T45" fmla="*/ 542 h 691"/>
                  <a:gd name="T46" fmla="*/ 394 w 603"/>
                  <a:gd name="T47" fmla="*/ 557 h 691"/>
                  <a:gd name="T48" fmla="*/ 372 w 603"/>
                  <a:gd name="T49" fmla="*/ 570 h 691"/>
                  <a:gd name="T50" fmla="*/ 348 w 603"/>
                  <a:gd name="T51" fmla="*/ 580 h 691"/>
                  <a:gd name="T52" fmla="*/ 324 w 603"/>
                  <a:gd name="T53" fmla="*/ 589 h 691"/>
                  <a:gd name="T54" fmla="*/ 298 w 603"/>
                  <a:gd name="T55" fmla="*/ 596 h 691"/>
                  <a:gd name="T56" fmla="*/ 272 w 603"/>
                  <a:gd name="T57" fmla="*/ 600 h 691"/>
                  <a:gd name="T58" fmla="*/ 246 w 603"/>
                  <a:gd name="T59" fmla="*/ 602 h 691"/>
                  <a:gd name="T60" fmla="*/ 481 w 603"/>
                  <a:gd name="T61" fmla="*/ 602 h 691"/>
                  <a:gd name="T62" fmla="*/ 496 w 603"/>
                  <a:gd name="T63" fmla="*/ 588 h 691"/>
                  <a:gd name="T64" fmla="*/ 520 w 603"/>
                  <a:gd name="T65" fmla="*/ 564 h 691"/>
                  <a:gd name="T66" fmla="*/ 540 w 603"/>
                  <a:gd name="T67" fmla="*/ 537 h 691"/>
                  <a:gd name="T68" fmla="*/ 558 w 603"/>
                  <a:gd name="T69" fmla="*/ 509 h 691"/>
                  <a:gd name="T70" fmla="*/ 573 w 603"/>
                  <a:gd name="T71" fmla="*/ 478 h 691"/>
                  <a:gd name="T72" fmla="*/ 586 w 603"/>
                  <a:gd name="T73" fmla="*/ 447 h 691"/>
                  <a:gd name="T74" fmla="*/ 595 w 603"/>
                  <a:gd name="T75" fmla="*/ 414 h 691"/>
                  <a:gd name="T76" fmla="*/ 601 w 603"/>
                  <a:gd name="T77" fmla="*/ 381 h 691"/>
                  <a:gd name="T78" fmla="*/ 602 w 603"/>
                  <a:gd name="T79" fmla="*/ 347 h 691"/>
                  <a:gd name="T80" fmla="*/ 601 w 603"/>
                  <a:gd name="T81" fmla="*/ 312 h 691"/>
                  <a:gd name="T82" fmla="*/ 595 w 603"/>
                  <a:gd name="T83" fmla="*/ 278 h 691"/>
                  <a:gd name="T84" fmla="*/ 586 w 603"/>
                  <a:gd name="T85" fmla="*/ 245 h 691"/>
                  <a:gd name="T86" fmla="*/ 574 w 603"/>
                  <a:gd name="T87" fmla="*/ 212 h 691"/>
                  <a:gd name="T88" fmla="*/ 559 w 603"/>
                  <a:gd name="T89" fmla="*/ 182 h 691"/>
                  <a:gd name="T90" fmla="*/ 541 w 603"/>
                  <a:gd name="T91" fmla="*/ 153 h 691"/>
                  <a:gd name="T92" fmla="*/ 521 w 603"/>
                  <a:gd name="T93" fmla="*/ 126 h 691"/>
                  <a:gd name="T94" fmla="*/ 498 w 603"/>
                  <a:gd name="T95" fmla="*/ 101 h 691"/>
                  <a:gd name="T96" fmla="*/ 482 w 603"/>
                  <a:gd name="T97" fmla="*/ 8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03" h="691">
                    <a:moveTo>
                      <a:pt x="482" y="87"/>
                    </a:moveTo>
                    <a:lnTo>
                      <a:pt x="246" y="87"/>
                    </a:lnTo>
                    <a:lnTo>
                      <a:pt x="298" y="92"/>
                    </a:lnTo>
                    <a:lnTo>
                      <a:pt x="348" y="107"/>
                    </a:lnTo>
                    <a:lnTo>
                      <a:pt x="394" y="131"/>
                    </a:lnTo>
                    <a:lnTo>
                      <a:pt x="435" y="165"/>
                    </a:lnTo>
                    <a:lnTo>
                      <a:pt x="453" y="183"/>
                    </a:lnTo>
                    <a:lnTo>
                      <a:pt x="468" y="203"/>
                    </a:lnTo>
                    <a:lnTo>
                      <a:pt x="482" y="225"/>
                    </a:lnTo>
                    <a:lnTo>
                      <a:pt x="493" y="247"/>
                    </a:lnTo>
                    <a:lnTo>
                      <a:pt x="503" y="271"/>
                    </a:lnTo>
                    <a:lnTo>
                      <a:pt x="509" y="296"/>
                    </a:lnTo>
                    <a:lnTo>
                      <a:pt x="513" y="321"/>
                    </a:lnTo>
                    <a:lnTo>
                      <a:pt x="514" y="347"/>
                    </a:lnTo>
                    <a:lnTo>
                      <a:pt x="513" y="371"/>
                    </a:lnTo>
                    <a:lnTo>
                      <a:pt x="509" y="396"/>
                    </a:lnTo>
                    <a:lnTo>
                      <a:pt x="503" y="419"/>
                    </a:lnTo>
                    <a:lnTo>
                      <a:pt x="493" y="442"/>
                    </a:lnTo>
                    <a:lnTo>
                      <a:pt x="481" y="465"/>
                    </a:lnTo>
                    <a:lnTo>
                      <a:pt x="468" y="486"/>
                    </a:lnTo>
                    <a:lnTo>
                      <a:pt x="452" y="506"/>
                    </a:lnTo>
                    <a:lnTo>
                      <a:pt x="435" y="525"/>
                    </a:lnTo>
                    <a:lnTo>
                      <a:pt x="415" y="542"/>
                    </a:lnTo>
                    <a:lnTo>
                      <a:pt x="394" y="557"/>
                    </a:lnTo>
                    <a:lnTo>
                      <a:pt x="372" y="570"/>
                    </a:lnTo>
                    <a:lnTo>
                      <a:pt x="348" y="580"/>
                    </a:lnTo>
                    <a:lnTo>
                      <a:pt x="324" y="589"/>
                    </a:lnTo>
                    <a:lnTo>
                      <a:pt x="298" y="596"/>
                    </a:lnTo>
                    <a:lnTo>
                      <a:pt x="272" y="600"/>
                    </a:lnTo>
                    <a:lnTo>
                      <a:pt x="246" y="602"/>
                    </a:lnTo>
                    <a:lnTo>
                      <a:pt x="481" y="602"/>
                    </a:lnTo>
                    <a:lnTo>
                      <a:pt x="496" y="588"/>
                    </a:lnTo>
                    <a:lnTo>
                      <a:pt x="520" y="564"/>
                    </a:lnTo>
                    <a:lnTo>
                      <a:pt x="540" y="537"/>
                    </a:lnTo>
                    <a:lnTo>
                      <a:pt x="558" y="509"/>
                    </a:lnTo>
                    <a:lnTo>
                      <a:pt x="573" y="478"/>
                    </a:lnTo>
                    <a:lnTo>
                      <a:pt x="586" y="447"/>
                    </a:lnTo>
                    <a:lnTo>
                      <a:pt x="595" y="414"/>
                    </a:lnTo>
                    <a:lnTo>
                      <a:pt x="601" y="381"/>
                    </a:lnTo>
                    <a:lnTo>
                      <a:pt x="602" y="347"/>
                    </a:lnTo>
                    <a:lnTo>
                      <a:pt x="601" y="312"/>
                    </a:lnTo>
                    <a:lnTo>
                      <a:pt x="595" y="278"/>
                    </a:lnTo>
                    <a:lnTo>
                      <a:pt x="586" y="245"/>
                    </a:lnTo>
                    <a:lnTo>
                      <a:pt x="574" y="212"/>
                    </a:lnTo>
                    <a:lnTo>
                      <a:pt x="559" y="182"/>
                    </a:lnTo>
                    <a:lnTo>
                      <a:pt x="541" y="153"/>
                    </a:lnTo>
                    <a:lnTo>
                      <a:pt x="521" y="126"/>
                    </a:lnTo>
                    <a:lnTo>
                      <a:pt x="498" y="101"/>
                    </a:lnTo>
                    <a:lnTo>
                      <a:pt x="482" y="8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D48A4C9-2D59-8808-FF45-91CDF71668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1" y="100"/>
              <a:ext cx="534" cy="690"/>
              <a:chOff x="1461" y="100"/>
              <a:chExt cx="534" cy="690"/>
            </a:xfrm>
          </p:grpSpPr>
          <p:sp>
            <p:nvSpPr>
              <p:cNvPr id="83" name="Freeform 78">
                <a:extLst>
                  <a:ext uri="{FF2B5EF4-FFF2-40B4-BE49-F238E27FC236}">
                    <a16:creationId xmlns:a16="http://schemas.microsoft.com/office/drawing/2014/main" id="{FED28DE7-128F-1B8A-3B69-FEBFD1B3F5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1" y="100"/>
                <a:ext cx="534" cy="690"/>
              </a:xfrm>
              <a:custGeom>
                <a:avLst/>
                <a:gdLst>
                  <a:gd name="T0" fmla="*/ 61 w 534"/>
                  <a:gd name="T1" fmla="*/ 0 h 690"/>
                  <a:gd name="T2" fmla="*/ 45 w 534"/>
                  <a:gd name="T3" fmla="*/ 0 h 690"/>
                  <a:gd name="T4" fmla="*/ 29 w 534"/>
                  <a:gd name="T5" fmla="*/ 7 h 690"/>
                  <a:gd name="T6" fmla="*/ 17 w 534"/>
                  <a:gd name="T7" fmla="*/ 20 h 690"/>
                  <a:gd name="T8" fmla="*/ 11 w 534"/>
                  <a:gd name="T9" fmla="*/ 36 h 690"/>
                  <a:gd name="T10" fmla="*/ 12 w 534"/>
                  <a:gd name="T11" fmla="*/ 53 h 690"/>
                  <a:gd name="T12" fmla="*/ 19 w 534"/>
                  <a:gd name="T13" fmla="*/ 69 h 690"/>
                  <a:gd name="T14" fmla="*/ 213 w 534"/>
                  <a:gd name="T15" fmla="*/ 336 h 690"/>
                  <a:gd name="T16" fmla="*/ 8 w 534"/>
                  <a:gd name="T17" fmla="*/ 620 h 690"/>
                  <a:gd name="T18" fmla="*/ 0 w 534"/>
                  <a:gd name="T19" fmla="*/ 636 h 690"/>
                  <a:gd name="T20" fmla="*/ 0 w 534"/>
                  <a:gd name="T21" fmla="*/ 653 h 690"/>
                  <a:gd name="T22" fmla="*/ 5 w 534"/>
                  <a:gd name="T23" fmla="*/ 669 h 690"/>
                  <a:gd name="T24" fmla="*/ 18 w 534"/>
                  <a:gd name="T25" fmla="*/ 681 h 690"/>
                  <a:gd name="T26" fmla="*/ 34 w 534"/>
                  <a:gd name="T27" fmla="*/ 688 h 690"/>
                  <a:gd name="T28" fmla="*/ 50 w 534"/>
                  <a:gd name="T29" fmla="*/ 689 h 690"/>
                  <a:gd name="T30" fmla="*/ 66 w 534"/>
                  <a:gd name="T31" fmla="*/ 683 h 690"/>
                  <a:gd name="T32" fmla="*/ 79 w 534"/>
                  <a:gd name="T33" fmla="*/ 672 h 690"/>
                  <a:gd name="T34" fmla="*/ 267 w 534"/>
                  <a:gd name="T35" fmla="*/ 411 h 690"/>
                  <a:gd name="T36" fmla="*/ 375 w 534"/>
                  <a:gd name="T37" fmla="*/ 411 h 690"/>
                  <a:gd name="T38" fmla="*/ 321 w 534"/>
                  <a:gd name="T39" fmla="*/ 336 h 690"/>
                  <a:gd name="T40" fmla="*/ 375 w 534"/>
                  <a:gd name="T41" fmla="*/ 261 h 690"/>
                  <a:gd name="T42" fmla="*/ 267 w 534"/>
                  <a:gd name="T43" fmla="*/ 261 h 690"/>
                  <a:gd name="T44" fmla="*/ 90 w 534"/>
                  <a:gd name="T45" fmla="*/ 17 h 690"/>
                  <a:gd name="T46" fmla="*/ 77 w 534"/>
                  <a:gd name="T47" fmla="*/ 5 h 690"/>
                  <a:gd name="T48" fmla="*/ 61 w 534"/>
                  <a:gd name="T49" fmla="*/ 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34" h="690">
                    <a:moveTo>
                      <a:pt x="61" y="0"/>
                    </a:moveTo>
                    <a:lnTo>
                      <a:pt x="45" y="0"/>
                    </a:lnTo>
                    <a:lnTo>
                      <a:pt x="29" y="7"/>
                    </a:lnTo>
                    <a:lnTo>
                      <a:pt x="17" y="20"/>
                    </a:lnTo>
                    <a:lnTo>
                      <a:pt x="11" y="36"/>
                    </a:lnTo>
                    <a:lnTo>
                      <a:pt x="12" y="53"/>
                    </a:lnTo>
                    <a:lnTo>
                      <a:pt x="19" y="69"/>
                    </a:lnTo>
                    <a:lnTo>
                      <a:pt x="213" y="336"/>
                    </a:lnTo>
                    <a:lnTo>
                      <a:pt x="8" y="620"/>
                    </a:lnTo>
                    <a:lnTo>
                      <a:pt x="0" y="636"/>
                    </a:lnTo>
                    <a:lnTo>
                      <a:pt x="0" y="653"/>
                    </a:lnTo>
                    <a:lnTo>
                      <a:pt x="5" y="669"/>
                    </a:lnTo>
                    <a:lnTo>
                      <a:pt x="18" y="681"/>
                    </a:lnTo>
                    <a:lnTo>
                      <a:pt x="34" y="688"/>
                    </a:lnTo>
                    <a:lnTo>
                      <a:pt x="50" y="689"/>
                    </a:lnTo>
                    <a:lnTo>
                      <a:pt x="66" y="683"/>
                    </a:lnTo>
                    <a:lnTo>
                      <a:pt x="79" y="672"/>
                    </a:lnTo>
                    <a:lnTo>
                      <a:pt x="267" y="411"/>
                    </a:lnTo>
                    <a:lnTo>
                      <a:pt x="375" y="411"/>
                    </a:lnTo>
                    <a:lnTo>
                      <a:pt x="321" y="336"/>
                    </a:lnTo>
                    <a:lnTo>
                      <a:pt x="375" y="261"/>
                    </a:lnTo>
                    <a:lnTo>
                      <a:pt x="267" y="261"/>
                    </a:lnTo>
                    <a:lnTo>
                      <a:pt x="90" y="17"/>
                    </a:lnTo>
                    <a:lnTo>
                      <a:pt x="77" y="5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79">
                <a:extLst>
                  <a:ext uri="{FF2B5EF4-FFF2-40B4-BE49-F238E27FC236}">
                    <a16:creationId xmlns:a16="http://schemas.microsoft.com/office/drawing/2014/main" id="{9144F05A-FD21-89B0-36FA-6980CD5DEB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1" y="100"/>
                <a:ext cx="534" cy="690"/>
              </a:xfrm>
              <a:custGeom>
                <a:avLst/>
                <a:gdLst>
                  <a:gd name="T0" fmla="*/ 375 w 534"/>
                  <a:gd name="T1" fmla="*/ 411 h 690"/>
                  <a:gd name="T2" fmla="*/ 267 w 534"/>
                  <a:gd name="T3" fmla="*/ 411 h 690"/>
                  <a:gd name="T4" fmla="*/ 454 w 534"/>
                  <a:gd name="T5" fmla="*/ 672 h 690"/>
                  <a:gd name="T6" fmla="*/ 467 w 534"/>
                  <a:gd name="T7" fmla="*/ 683 h 690"/>
                  <a:gd name="T8" fmla="*/ 483 w 534"/>
                  <a:gd name="T9" fmla="*/ 689 h 690"/>
                  <a:gd name="T10" fmla="*/ 500 w 534"/>
                  <a:gd name="T11" fmla="*/ 688 h 690"/>
                  <a:gd name="T12" fmla="*/ 516 w 534"/>
                  <a:gd name="T13" fmla="*/ 681 h 690"/>
                  <a:gd name="T14" fmla="*/ 527 w 534"/>
                  <a:gd name="T15" fmla="*/ 669 h 690"/>
                  <a:gd name="T16" fmla="*/ 533 w 534"/>
                  <a:gd name="T17" fmla="*/ 653 h 690"/>
                  <a:gd name="T18" fmla="*/ 533 w 534"/>
                  <a:gd name="T19" fmla="*/ 636 h 690"/>
                  <a:gd name="T20" fmla="*/ 525 w 534"/>
                  <a:gd name="T21" fmla="*/ 620 h 690"/>
                  <a:gd name="T22" fmla="*/ 375 w 534"/>
                  <a:gd name="T23" fmla="*/ 411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34" h="690">
                    <a:moveTo>
                      <a:pt x="375" y="411"/>
                    </a:moveTo>
                    <a:lnTo>
                      <a:pt x="267" y="411"/>
                    </a:lnTo>
                    <a:lnTo>
                      <a:pt x="454" y="672"/>
                    </a:lnTo>
                    <a:lnTo>
                      <a:pt x="467" y="683"/>
                    </a:lnTo>
                    <a:lnTo>
                      <a:pt x="483" y="689"/>
                    </a:lnTo>
                    <a:lnTo>
                      <a:pt x="500" y="688"/>
                    </a:lnTo>
                    <a:lnTo>
                      <a:pt x="516" y="681"/>
                    </a:lnTo>
                    <a:lnTo>
                      <a:pt x="527" y="669"/>
                    </a:lnTo>
                    <a:lnTo>
                      <a:pt x="533" y="653"/>
                    </a:lnTo>
                    <a:lnTo>
                      <a:pt x="533" y="636"/>
                    </a:lnTo>
                    <a:lnTo>
                      <a:pt x="525" y="620"/>
                    </a:lnTo>
                    <a:lnTo>
                      <a:pt x="375" y="4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80">
                <a:extLst>
                  <a:ext uri="{FF2B5EF4-FFF2-40B4-BE49-F238E27FC236}">
                    <a16:creationId xmlns:a16="http://schemas.microsoft.com/office/drawing/2014/main" id="{F6B2F89F-48BA-DCB7-2AC6-BE6726CED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1" y="100"/>
                <a:ext cx="534" cy="690"/>
              </a:xfrm>
              <a:custGeom>
                <a:avLst/>
                <a:gdLst>
                  <a:gd name="T0" fmla="*/ 471 w 534"/>
                  <a:gd name="T1" fmla="*/ 0 h 690"/>
                  <a:gd name="T2" fmla="*/ 456 w 534"/>
                  <a:gd name="T3" fmla="*/ 5 h 690"/>
                  <a:gd name="T4" fmla="*/ 443 w 534"/>
                  <a:gd name="T5" fmla="*/ 17 h 690"/>
                  <a:gd name="T6" fmla="*/ 267 w 534"/>
                  <a:gd name="T7" fmla="*/ 261 h 690"/>
                  <a:gd name="T8" fmla="*/ 375 w 534"/>
                  <a:gd name="T9" fmla="*/ 261 h 690"/>
                  <a:gd name="T10" fmla="*/ 514 w 534"/>
                  <a:gd name="T11" fmla="*/ 69 h 690"/>
                  <a:gd name="T12" fmla="*/ 521 w 534"/>
                  <a:gd name="T13" fmla="*/ 53 h 690"/>
                  <a:gd name="T14" fmla="*/ 522 w 534"/>
                  <a:gd name="T15" fmla="*/ 36 h 690"/>
                  <a:gd name="T16" fmla="*/ 516 w 534"/>
                  <a:gd name="T17" fmla="*/ 20 h 690"/>
                  <a:gd name="T18" fmla="*/ 504 w 534"/>
                  <a:gd name="T19" fmla="*/ 7 h 690"/>
                  <a:gd name="T20" fmla="*/ 488 w 534"/>
                  <a:gd name="T21" fmla="*/ 0 h 690"/>
                  <a:gd name="T22" fmla="*/ 471 w 534"/>
                  <a:gd name="T23" fmla="*/ 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34" h="690">
                    <a:moveTo>
                      <a:pt x="471" y="0"/>
                    </a:moveTo>
                    <a:lnTo>
                      <a:pt x="456" y="5"/>
                    </a:lnTo>
                    <a:lnTo>
                      <a:pt x="443" y="17"/>
                    </a:lnTo>
                    <a:lnTo>
                      <a:pt x="267" y="261"/>
                    </a:lnTo>
                    <a:lnTo>
                      <a:pt x="375" y="261"/>
                    </a:lnTo>
                    <a:lnTo>
                      <a:pt x="514" y="69"/>
                    </a:lnTo>
                    <a:lnTo>
                      <a:pt x="521" y="53"/>
                    </a:lnTo>
                    <a:lnTo>
                      <a:pt x="522" y="36"/>
                    </a:lnTo>
                    <a:lnTo>
                      <a:pt x="516" y="20"/>
                    </a:lnTo>
                    <a:lnTo>
                      <a:pt x="504" y="7"/>
                    </a:lnTo>
                    <a:lnTo>
                      <a:pt x="488" y="0"/>
                    </a:lnTo>
                    <a:lnTo>
                      <a:pt x="4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CC16B34-0D9F-8BAC-5BE2-9CD127F48B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5" y="100"/>
              <a:ext cx="559" cy="691"/>
              <a:chOff x="2045" y="100"/>
              <a:chExt cx="559" cy="691"/>
            </a:xfrm>
          </p:grpSpPr>
          <p:sp>
            <p:nvSpPr>
              <p:cNvPr id="81" name="Freeform 76">
                <a:extLst>
                  <a:ext uri="{FF2B5EF4-FFF2-40B4-BE49-F238E27FC236}">
                    <a16:creationId xmlns:a16="http://schemas.microsoft.com/office/drawing/2014/main" id="{FE30FD70-032B-6599-90C1-8AEE4662D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5" y="100"/>
                <a:ext cx="559" cy="691"/>
              </a:xfrm>
              <a:custGeom>
                <a:avLst/>
                <a:gdLst>
                  <a:gd name="T0" fmla="*/ 34 w 559"/>
                  <a:gd name="T1" fmla="*/ 0 h 691"/>
                  <a:gd name="T2" fmla="*/ 18 w 559"/>
                  <a:gd name="T3" fmla="*/ 6 h 691"/>
                  <a:gd name="T4" fmla="*/ 6 w 559"/>
                  <a:gd name="T5" fmla="*/ 19 h 691"/>
                  <a:gd name="T6" fmla="*/ 0 w 559"/>
                  <a:gd name="T7" fmla="*/ 34 h 691"/>
                  <a:gd name="T8" fmla="*/ 0 w 559"/>
                  <a:gd name="T9" fmla="*/ 51 h 691"/>
                  <a:gd name="T10" fmla="*/ 6 w 559"/>
                  <a:gd name="T11" fmla="*/ 67 h 691"/>
                  <a:gd name="T12" fmla="*/ 234 w 559"/>
                  <a:gd name="T13" fmla="*/ 410 h 691"/>
                  <a:gd name="T14" fmla="*/ 234 w 559"/>
                  <a:gd name="T15" fmla="*/ 646 h 691"/>
                  <a:gd name="T16" fmla="*/ 238 w 559"/>
                  <a:gd name="T17" fmla="*/ 663 h 691"/>
                  <a:gd name="T18" fmla="*/ 248 w 559"/>
                  <a:gd name="T19" fmla="*/ 677 h 691"/>
                  <a:gd name="T20" fmla="*/ 262 w 559"/>
                  <a:gd name="T21" fmla="*/ 686 h 691"/>
                  <a:gd name="T22" fmla="*/ 278 w 559"/>
                  <a:gd name="T23" fmla="*/ 690 h 691"/>
                  <a:gd name="T24" fmla="*/ 296 w 559"/>
                  <a:gd name="T25" fmla="*/ 686 h 691"/>
                  <a:gd name="T26" fmla="*/ 310 w 559"/>
                  <a:gd name="T27" fmla="*/ 677 h 691"/>
                  <a:gd name="T28" fmla="*/ 319 w 559"/>
                  <a:gd name="T29" fmla="*/ 663 h 691"/>
                  <a:gd name="T30" fmla="*/ 322 w 559"/>
                  <a:gd name="T31" fmla="*/ 646 h 691"/>
                  <a:gd name="T32" fmla="*/ 322 w 559"/>
                  <a:gd name="T33" fmla="*/ 410 h 691"/>
                  <a:gd name="T34" fmla="*/ 384 w 559"/>
                  <a:gd name="T35" fmla="*/ 318 h 691"/>
                  <a:gd name="T36" fmla="*/ 278 w 559"/>
                  <a:gd name="T37" fmla="*/ 318 h 691"/>
                  <a:gd name="T38" fmla="*/ 79 w 559"/>
                  <a:gd name="T39" fmla="*/ 18 h 691"/>
                  <a:gd name="T40" fmla="*/ 67 w 559"/>
                  <a:gd name="T41" fmla="*/ 6 h 691"/>
                  <a:gd name="T42" fmla="*/ 51 w 559"/>
                  <a:gd name="T43" fmla="*/ 0 h 691"/>
                  <a:gd name="T44" fmla="*/ 34 w 559"/>
                  <a:gd name="T45" fmla="*/ 0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9" h="691">
                    <a:moveTo>
                      <a:pt x="34" y="0"/>
                    </a:moveTo>
                    <a:lnTo>
                      <a:pt x="18" y="6"/>
                    </a:lnTo>
                    <a:lnTo>
                      <a:pt x="6" y="19"/>
                    </a:lnTo>
                    <a:lnTo>
                      <a:pt x="0" y="34"/>
                    </a:lnTo>
                    <a:lnTo>
                      <a:pt x="0" y="51"/>
                    </a:lnTo>
                    <a:lnTo>
                      <a:pt x="6" y="67"/>
                    </a:lnTo>
                    <a:lnTo>
                      <a:pt x="234" y="410"/>
                    </a:lnTo>
                    <a:lnTo>
                      <a:pt x="234" y="646"/>
                    </a:lnTo>
                    <a:lnTo>
                      <a:pt x="238" y="663"/>
                    </a:lnTo>
                    <a:lnTo>
                      <a:pt x="248" y="677"/>
                    </a:lnTo>
                    <a:lnTo>
                      <a:pt x="262" y="686"/>
                    </a:lnTo>
                    <a:lnTo>
                      <a:pt x="278" y="690"/>
                    </a:lnTo>
                    <a:lnTo>
                      <a:pt x="296" y="686"/>
                    </a:lnTo>
                    <a:lnTo>
                      <a:pt x="310" y="677"/>
                    </a:lnTo>
                    <a:lnTo>
                      <a:pt x="319" y="663"/>
                    </a:lnTo>
                    <a:lnTo>
                      <a:pt x="322" y="646"/>
                    </a:lnTo>
                    <a:lnTo>
                      <a:pt x="322" y="410"/>
                    </a:lnTo>
                    <a:lnTo>
                      <a:pt x="384" y="318"/>
                    </a:lnTo>
                    <a:lnTo>
                      <a:pt x="278" y="318"/>
                    </a:lnTo>
                    <a:lnTo>
                      <a:pt x="79" y="18"/>
                    </a:lnTo>
                    <a:lnTo>
                      <a:pt x="67" y="6"/>
                    </a:lnTo>
                    <a:lnTo>
                      <a:pt x="51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77">
                <a:extLst>
                  <a:ext uri="{FF2B5EF4-FFF2-40B4-BE49-F238E27FC236}">
                    <a16:creationId xmlns:a16="http://schemas.microsoft.com/office/drawing/2014/main" id="{4D97B0F6-C95D-EBAF-9DF4-E2A1AEE3CC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5" y="100"/>
                <a:ext cx="559" cy="691"/>
              </a:xfrm>
              <a:custGeom>
                <a:avLst/>
                <a:gdLst>
                  <a:gd name="T0" fmla="*/ 523 w 559"/>
                  <a:gd name="T1" fmla="*/ 0 h 691"/>
                  <a:gd name="T2" fmla="*/ 506 w 559"/>
                  <a:gd name="T3" fmla="*/ 0 h 691"/>
                  <a:gd name="T4" fmla="*/ 491 w 559"/>
                  <a:gd name="T5" fmla="*/ 6 h 691"/>
                  <a:gd name="T6" fmla="*/ 479 w 559"/>
                  <a:gd name="T7" fmla="*/ 18 h 691"/>
                  <a:gd name="T8" fmla="*/ 278 w 559"/>
                  <a:gd name="T9" fmla="*/ 318 h 691"/>
                  <a:gd name="T10" fmla="*/ 384 w 559"/>
                  <a:gd name="T11" fmla="*/ 318 h 691"/>
                  <a:gd name="T12" fmla="*/ 552 w 559"/>
                  <a:gd name="T13" fmla="*/ 67 h 691"/>
                  <a:gd name="T14" fmla="*/ 558 w 559"/>
                  <a:gd name="T15" fmla="*/ 51 h 691"/>
                  <a:gd name="T16" fmla="*/ 558 w 559"/>
                  <a:gd name="T17" fmla="*/ 34 h 691"/>
                  <a:gd name="T18" fmla="*/ 552 w 559"/>
                  <a:gd name="T19" fmla="*/ 19 h 691"/>
                  <a:gd name="T20" fmla="*/ 539 w 559"/>
                  <a:gd name="T21" fmla="*/ 6 h 691"/>
                  <a:gd name="T22" fmla="*/ 523 w 559"/>
                  <a:gd name="T23" fmla="*/ 0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59" h="691">
                    <a:moveTo>
                      <a:pt x="523" y="0"/>
                    </a:moveTo>
                    <a:lnTo>
                      <a:pt x="506" y="0"/>
                    </a:lnTo>
                    <a:lnTo>
                      <a:pt x="491" y="6"/>
                    </a:lnTo>
                    <a:lnTo>
                      <a:pt x="479" y="18"/>
                    </a:lnTo>
                    <a:lnTo>
                      <a:pt x="278" y="318"/>
                    </a:lnTo>
                    <a:lnTo>
                      <a:pt x="384" y="318"/>
                    </a:lnTo>
                    <a:lnTo>
                      <a:pt x="552" y="67"/>
                    </a:lnTo>
                    <a:lnTo>
                      <a:pt x="558" y="51"/>
                    </a:lnTo>
                    <a:lnTo>
                      <a:pt x="558" y="34"/>
                    </a:lnTo>
                    <a:lnTo>
                      <a:pt x="552" y="19"/>
                    </a:lnTo>
                    <a:lnTo>
                      <a:pt x="539" y="6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6E885CA-EE83-E297-410C-612108A4A6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91"/>
              <a:ext cx="435" cy="700"/>
              <a:chOff x="3216" y="91"/>
              <a:chExt cx="435" cy="700"/>
            </a:xfrm>
          </p:grpSpPr>
          <p:sp>
            <p:nvSpPr>
              <p:cNvPr id="78" name="Freeform 73">
                <a:extLst>
                  <a:ext uri="{FF2B5EF4-FFF2-40B4-BE49-F238E27FC236}">
                    <a16:creationId xmlns:a16="http://schemas.microsoft.com/office/drawing/2014/main" id="{5A1298C8-7186-62E5-5A82-3E38DFACE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6" y="91"/>
                <a:ext cx="435" cy="700"/>
              </a:xfrm>
              <a:custGeom>
                <a:avLst/>
                <a:gdLst>
                  <a:gd name="T0" fmla="*/ 96 w 435"/>
                  <a:gd name="T1" fmla="*/ 0 h 700"/>
                  <a:gd name="T2" fmla="*/ 32 w 435"/>
                  <a:gd name="T3" fmla="*/ 0 h 700"/>
                  <a:gd name="T4" fmla="*/ 21 w 435"/>
                  <a:gd name="T5" fmla="*/ 4 h 700"/>
                  <a:gd name="T6" fmla="*/ 13 w 435"/>
                  <a:gd name="T7" fmla="*/ 12 h 700"/>
                  <a:gd name="T8" fmla="*/ 5 w 435"/>
                  <a:gd name="T9" fmla="*/ 21 h 700"/>
                  <a:gd name="T10" fmla="*/ 0 w 435"/>
                  <a:gd name="T11" fmla="*/ 31 h 700"/>
                  <a:gd name="T12" fmla="*/ 0 w 435"/>
                  <a:gd name="T13" fmla="*/ 654 h 700"/>
                  <a:gd name="T14" fmla="*/ 3 w 435"/>
                  <a:gd name="T15" fmla="*/ 671 h 700"/>
                  <a:gd name="T16" fmla="*/ 13 w 435"/>
                  <a:gd name="T17" fmla="*/ 685 h 700"/>
                  <a:gd name="T18" fmla="*/ 27 w 435"/>
                  <a:gd name="T19" fmla="*/ 695 h 700"/>
                  <a:gd name="T20" fmla="*/ 44 w 435"/>
                  <a:gd name="T21" fmla="*/ 698 h 700"/>
                  <a:gd name="T22" fmla="*/ 389 w 435"/>
                  <a:gd name="T23" fmla="*/ 699 h 700"/>
                  <a:gd name="T24" fmla="*/ 406 w 435"/>
                  <a:gd name="T25" fmla="*/ 695 h 700"/>
                  <a:gd name="T26" fmla="*/ 420 w 435"/>
                  <a:gd name="T27" fmla="*/ 685 h 700"/>
                  <a:gd name="T28" fmla="*/ 430 w 435"/>
                  <a:gd name="T29" fmla="*/ 671 h 700"/>
                  <a:gd name="T30" fmla="*/ 434 w 435"/>
                  <a:gd name="T31" fmla="*/ 654 h 700"/>
                  <a:gd name="T32" fmla="*/ 430 w 435"/>
                  <a:gd name="T33" fmla="*/ 636 h 700"/>
                  <a:gd name="T34" fmla="*/ 420 w 435"/>
                  <a:gd name="T35" fmla="*/ 622 h 700"/>
                  <a:gd name="T36" fmla="*/ 406 w 435"/>
                  <a:gd name="T37" fmla="*/ 613 h 700"/>
                  <a:gd name="T38" fmla="*/ 389 w 435"/>
                  <a:gd name="T39" fmla="*/ 609 h 700"/>
                  <a:gd name="T40" fmla="*/ 88 w 435"/>
                  <a:gd name="T41" fmla="*/ 608 h 700"/>
                  <a:gd name="T42" fmla="*/ 88 w 435"/>
                  <a:gd name="T43" fmla="*/ 401 h 700"/>
                  <a:gd name="T44" fmla="*/ 367 w 435"/>
                  <a:gd name="T45" fmla="*/ 401 h 700"/>
                  <a:gd name="T46" fmla="*/ 381 w 435"/>
                  <a:gd name="T47" fmla="*/ 398 h 700"/>
                  <a:gd name="T48" fmla="*/ 395 w 435"/>
                  <a:gd name="T49" fmla="*/ 388 h 700"/>
                  <a:gd name="T50" fmla="*/ 404 w 435"/>
                  <a:gd name="T51" fmla="*/ 374 h 700"/>
                  <a:gd name="T52" fmla="*/ 408 w 435"/>
                  <a:gd name="T53" fmla="*/ 357 h 700"/>
                  <a:gd name="T54" fmla="*/ 405 w 435"/>
                  <a:gd name="T55" fmla="*/ 339 h 700"/>
                  <a:gd name="T56" fmla="*/ 395 w 435"/>
                  <a:gd name="T57" fmla="*/ 325 h 700"/>
                  <a:gd name="T58" fmla="*/ 381 w 435"/>
                  <a:gd name="T59" fmla="*/ 315 h 700"/>
                  <a:gd name="T60" fmla="*/ 364 w 435"/>
                  <a:gd name="T61" fmla="*/ 312 h 700"/>
                  <a:gd name="T62" fmla="*/ 356 w 435"/>
                  <a:gd name="T63" fmla="*/ 312 h 700"/>
                  <a:gd name="T64" fmla="*/ 356 w 435"/>
                  <a:gd name="T65" fmla="*/ 312 h 700"/>
                  <a:gd name="T66" fmla="*/ 88 w 435"/>
                  <a:gd name="T67" fmla="*/ 311 h 700"/>
                  <a:gd name="T68" fmla="*/ 88 w 435"/>
                  <a:gd name="T69" fmla="*/ 89 h 700"/>
                  <a:gd name="T70" fmla="*/ 393 w 435"/>
                  <a:gd name="T71" fmla="*/ 89 h 700"/>
                  <a:gd name="T72" fmla="*/ 406 w 435"/>
                  <a:gd name="T73" fmla="*/ 86 h 700"/>
                  <a:gd name="T74" fmla="*/ 420 w 435"/>
                  <a:gd name="T75" fmla="*/ 77 h 700"/>
                  <a:gd name="T76" fmla="*/ 430 w 435"/>
                  <a:gd name="T77" fmla="*/ 62 h 700"/>
                  <a:gd name="T78" fmla="*/ 434 w 435"/>
                  <a:gd name="T79" fmla="*/ 45 h 700"/>
                  <a:gd name="T80" fmla="*/ 430 w 435"/>
                  <a:gd name="T81" fmla="*/ 28 h 700"/>
                  <a:gd name="T82" fmla="*/ 420 w 435"/>
                  <a:gd name="T83" fmla="*/ 13 h 700"/>
                  <a:gd name="T84" fmla="*/ 406 w 435"/>
                  <a:gd name="T85" fmla="*/ 4 h 700"/>
                  <a:gd name="T86" fmla="*/ 389 w 435"/>
                  <a:gd name="T87" fmla="*/ 0 h 700"/>
                  <a:gd name="T88" fmla="*/ 382 w 435"/>
                  <a:gd name="T89" fmla="*/ 0 h 700"/>
                  <a:gd name="T90" fmla="*/ 382 w 435"/>
                  <a:gd name="T91" fmla="*/ 0 h 700"/>
                  <a:gd name="T92" fmla="*/ 96 w 435"/>
                  <a:gd name="T93" fmla="*/ 0 h 700"/>
                  <a:gd name="T94" fmla="*/ 96 w 435"/>
                  <a:gd name="T95" fmla="*/ 0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35" h="700">
                    <a:moveTo>
                      <a:pt x="96" y="0"/>
                    </a:moveTo>
                    <a:lnTo>
                      <a:pt x="32" y="0"/>
                    </a:lnTo>
                    <a:lnTo>
                      <a:pt x="21" y="4"/>
                    </a:lnTo>
                    <a:lnTo>
                      <a:pt x="13" y="12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654"/>
                    </a:lnTo>
                    <a:lnTo>
                      <a:pt x="3" y="671"/>
                    </a:lnTo>
                    <a:lnTo>
                      <a:pt x="13" y="685"/>
                    </a:lnTo>
                    <a:lnTo>
                      <a:pt x="27" y="695"/>
                    </a:lnTo>
                    <a:lnTo>
                      <a:pt x="44" y="698"/>
                    </a:lnTo>
                    <a:lnTo>
                      <a:pt x="389" y="699"/>
                    </a:lnTo>
                    <a:lnTo>
                      <a:pt x="406" y="695"/>
                    </a:lnTo>
                    <a:lnTo>
                      <a:pt x="420" y="685"/>
                    </a:lnTo>
                    <a:lnTo>
                      <a:pt x="430" y="671"/>
                    </a:lnTo>
                    <a:lnTo>
                      <a:pt x="434" y="654"/>
                    </a:lnTo>
                    <a:lnTo>
                      <a:pt x="430" y="636"/>
                    </a:lnTo>
                    <a:lnTo>
                      <a:pt x="420" y="622"/>
                    </a:lnTo>
                    <a:lnTo>
                      <a:pt x="406" y="613"/>
                    </a:lnTo>
                    <a:lnTo>
                      <a:pt x="389" y="609"/>
                    </a:lnTo>
                    <a:lnTo>
                      <a:pt x="88" y="608"/>
                    </a:lnTo>
                    <a:lnTo>
                      <a:pt x="88" y="401"/>
                    </a:lnTo>
                    <a:lnTo>
                      <a:pt x="367" y="401"/>
                    </a:lnTo>
                    <a:lnTo>
                      <a:pt x="381" y="398"/>
                    </a:lnTo>
                    <a:lnTo>
                      <a:pt x="395" y="388"/>
                    </a:lnTo>
                    <a:lnTo>
                      <a:pt x="404" y="374"/>
                    </a:lnTo>
                    <a:lnTo>
                      <a:pt x="408" y="357"/>
                    </a:lnTo>
                    <a:lnTo>
                      <a:pt x="405" y="339"/>
                    </a:lnTo>
                    <a:lnTo>
                      <a:pt x="395" y="325"/>
                    </a:lnTo>
                    <a:lnTo>
                      <a:pt x="381" y="315"/>
                    </a:lnTo>
                    <a:lnTo>
                      <a:pt x="364" y="312"/>
                    </a:lnTo>
                    <a:lnTo>
                      <a:pt x="356" y="312"/>
                    </a:lnTo>
                    <a:lnTo>
                      <a:pt x="356" y="312"/>
                    </a:lnTo>
                    <a:lnTo>
                      <a:pt x="88" y="311"/>
                    </a:lnTo>
                    <a:lnTo>
                      <a:pt x="88" y="89"/>
                    </a:lnTo>
                    <a:lnTo>
                      <a:pt x="393" y="89"/>
                    </a:lnTo>
                    <a:lnTo>
                      <a:pt x="406" y="86"/>
                    </a:lnTo>
                    <a:lnTo>
                      <a:pt x="420" y="77"/>
                    </a:lnTo>
                    <a:lnTo>
                      <a:pt x="430" y="62"/>
                    </a:lnTo>
                    <a:lnTo>
                      <a:pt x="434" y="45"/>
                    </a:lnTo>
                    <a:lnTo>
                      <a:pt x="430" y="28"/>
                    </a:lnTo>
                    <a:lnTo>
                      <a:pt x="420" y="13"/>
                    </a:lnTo>
                    <a:lnTo>
                      <a:pt x="406" y="4"/>
                    </a:lnTo>
                    <a:lnTo>
                      <a:pt x="389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96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74">
                <a:extLst>
                  <a:ext uri="{FF2B5EF4-FFF2-40B4-BE49-F238E27FC236}">
                    <a16:creationId xmlns:a16="http://schemas.microsoft.com/office/drawing/2014/main" id="{8BBF9EA8-3372-70B7-DE13-CCFA03CBC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6" y="91"/>
                <a:ext cx="435" cy="700"/>
              </a:xfrm>
              <a:custGeom>
                <a:avLst/>
                <a:gdLst>
                  <a:gd name="T0" fmla="*/ 367 w 435"/>
                  <a:gd name="T1" fmla="*/ 401 h 700"/>
                  <a:gd name="T2" fmla="*/ 88 w 435"/>
                  <a:gd name="T3" fmla="*/ 401 h 700"/>
                  <a:gd name="T4" fmla="*/ 363 w 435"/>
                  <a:gd name="T5" fmla="*/ 402 h 700"/>
                  <a:gd name="T6" fmla="*/ 364 w 435"/>
                  <a:gd name="T7" fmla="*/ 402 h 700"/>
                  <a:gd name="T8" fmla="*/ 367 w 435"/>
                  <a:gd name="T9" fmla="*/ 401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5" h="700">
                    <a:moveTo>
                      <a:pt x="367" y="401"/>
                    </a:moveTo>
                    <a:lnTo>
                      <a:pt x="88" y="401"/>
                    </a:lnTo>
                    <a:lnTo>
                      <a:pt x="363" y="402"/>
                    </a:lnTo>
                    <a:lnTo>
                      <a:pt x="364" y="402"/>
                    </a:lnTo>
                    <a:lnTo>
                      <a:pt x="367" y="4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75">
                <a:extLst>
                  <a:ext uri="{FF2B5EF4-FFF2-40B4-BE49-F238E27FC236}">
                    <a16:creationId xmlns:a16="http://schemas.microsoft.com/office/drawing/2014/main" id="{BE3EA21B-CB95-A818-07E8-A0135BE62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6" y="91"/>
                <a:ext cx="435" cy="700"/>
              </a:xfrm>
              <a:custGeom>
                <a:avLst/>
                <a:gdLst>
                  <a:gd name="T0" fmla="*/ 393 w 435"/>
                  <a:gd name="T1" fmla="*/ 89 h 700"/>
                  <a:gd name="T2" fmla="*/ 88 w 435"/>
                  <a:gd name="T3" fmla="*/ 89 h 700"/>
                  <a:gd name="T4" fmla="*/ 382 w 435"/>
                  <a:gd name="T5" fmla="*/ 90 h 700"/>
                  <a:gd name="T6" fmla="*/ 388 w 435"/>
                  <a:gd name="T7" fmla="*/ 90 h 700"/>
                  <a:gd name="T8" fmla="*/ 389 w 435"/>
                  <a:gd name="T9" fmla="*/ 90 h 700"/>
                  <a:gd name="T10" fmla="*/ 393 w 435"/>
                  <a:gd name="T11" fmla="*/ 89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5" h="700">
                    <a:moveTo>
                      <a:pt x="393" y="89"/>
                    </a:moveTo>
                    <a:lnTo>
                      <a:pt x="88" y="89"/>
                    </a:lnTo>
                    <a:lnTo>
                      <a:pt x="382" y="90"/>
                    </a:lnTo>
                    <a:lnTo>
                      <a:pt x="388" y="90"/>
                    </a:lnTo>
                    <a:lnTo>
                      <a:pt x="389" y="90"/>
                    </a:lnTo>
                    <a:lnTo>
                      <a:pt x="393" y="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9FD638C-C449-71E1-95C5-3C9025B1E1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71" y="91"/>
              <a:ext cx="479" cy="699"/>
              <a:chOff x="2671" y="91"/>
              <a:chExt cx="479" cy="699"/>
            </a:xfrm>
          </p:grpSpPr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8F853055-4D20-D7D6-2805-AB481637D0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91"/>
                <a:ext cx="479" cy="699"/>
              </a:xfrm>
              <a:custGeom>
                <a:avLst/>
                <a:gdLst>
                  <a:gd name="T0" fmla="*/ 275 w 479"/>
                  <a:gd name="T1" fmla="*/ 0 h 699"/>
                  <a:gd name="T2" fmla="*/ 32 w 479"/>
                  <a:gd name="T3" fmla="*/ 0 h 699"/>
                  <a:gd name="T4" fmla="*/ 21 w 479"/>
                  <a:gd name="T5" fmla="*/ 4 h 699"/>
                  <a:gd name="T6" fmla="*/ 13 w 479"/>
                  <a:gd name="T7" fmla="*/ 12 h 699"/>
                  <a:gd name="T8" fmla="*/ 5 w 479"/>
                  <a:gd name="T9" fmla="*/ 21 h 699"/>
                  <a:gd name="T10" fmla="*/ 0 w 479"/>
                  <a:gd name="T11" fmla="*/ 31 h 699"/>
                  <a:gd name="T12" fmla="*/ 0 w 479"/>
                  <a:gd name="T13" fmla="*/ 654 h 699"/>
                  <a:gd name="T14" fmla="*/ 3 w 479"/>
                  <a:gd name="T15" fmla="*/ 671 h 699"/>
                  <a:gd name="T16" fmla="*/ 13 w 479"/>
                  <a:gd name="T17" fmla="*/ 685 h 699"/>
                  <a:gd name="T18" fmla="*/ 27 w 479"/>
                  <a:gd name="T19" fmla="*/ 695 h 699"/>
                  <a:gd name="T20" fmla="*/ 44 w 479"/>
                  <a:gd name="T21" fmla="*/ 698 h 699"/>
                  <a:gd name="T22" fmla="*/ 44 w 479"/>
                  <a:gd name="T23" fmla="*/ 698 h 699"/>
                  <a:gd name="T24" fmla="*/ 45 w 479"/>
                  <a:gd name="T25" fmla="*/ 698 h 699"/>
                  <a:gd name="T26" fmla="*/ 61 w 479"/>
                  <a:gd name="T27" fmla="*/ 695 h 699"/>
                  <a:gd name="T28" fmla="*/ 75 w 479"/>
                  <a:gd name="T29" fmla="*/ 685 h 699"/>
                  <a:gd name="T30" fmla="*/ 85 w 479"/>
                  <a:gd name="T31" fmla="*/ 671 h 699"/>
                  <a:gd name="T32" fmla="*/ 88 w 479"/>
                  <a:gd name="T33" fmla="*/ 654 h 699"/>
                  <a:gd name="T34" fmla="*/ 88 w 479"/>
                  <a:gd name="T35" fmla="*/ 409 h 699"/>
                  <a:gd name="T36" fmla="*/ 275 w 479"/>
                  <a:gd name="T37" fmla="*/ 409 h 699"/>
                  <a:gd name="T38" fmla="*/ 354 w 479"/>
                  <a:gd name="T39" fmla="*/ 397 h 699"/>
                  <a:gd name="T40" fmla="*/ 416 w 479"/>
                  <a:gd name="T41" fmla="*/ 363 h 699"/>
                  <a:gd name="T42" fmla="*/ 444 w 479"/>
                  <a:gd name="T43" fmla="*/ 326 h 699"/>
                  <a:gd name="T44" fmla="*/ 88 w 479"/>
                  <a:gd name="T45" fmla="*/ 326 h 699"/>
                  <a:gd name="T46" fmla="*/ 88 w 479"/>
                  <a:gd name="T47" fmla="*/ 83 h 699"/>
                  <a:gd name="T48" fmla="*/ 444 w 479"/>
                  <a:gd name="T49" fmla="*/ 83 h 699"/>
                  <a:gd name="T50" fmla="*/ 416 w 479"/>
                  <a:gd name="T51" fmla="*/ 46 h 699"/>
                  <a:gd name="T52" fmla="*/ 354 w 479"/>
                  <a:gd name="T53" fmla="*/ 11 h 699"/>
                  <a:gd name="T54" fmla="*/ 275 w 479"/>
                  <a:gd name="T55" fmla="*/ 0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79" h="699">
                    <a:moveTo>
                      <a:pt x="275" y="0"/>
                    </a:moveTo>
                    <a:lnTo>
                      <a:pt x="32" y="0"/>
                    </a:lnTo>
                    <a:lnTo>
                      <a:pt x="21" y="4"/>
                    </a:lnTo>
                    <a:lnTo>
                      <a:pt x="13" y="12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654"/>
                    </a:lnTo>
                    <a:lnTo>
                      <a:pt x="3" y="671"/>
                    </a:lnTo>
                    <a:lnTo>
                      <a:pt x="13" y="685"/>
                    </a:lnTo>
                    <a:lnTo>
                      <a:pt x="27" y="695"/>
                    </a:lnTo>
                    <a:lnTo>
                      <a:pt x="44" y="698"/>
                    </a:lnTo>
                    <a:lnTo>
                      <a:pt x="44" y="698"/>
                    </a:lnTo>
                    <a:lnTo>
                      <a:pt x="45" y="698"/>
                    </a:lnTo>
                    <a:lnTo>
                      <a:pt x="61" y="695"/>
                    </a:lnTo>
                    <a:lnTo>
                      <a:pt x="75" y="685"/>
                    </a:lnTo>
                    <a:lnTo>
                      <a:pt x="85" y="671"/>
                    </a:lnTo>
                    <a:lnTo>
                      <a:pt x="88" y="654"/>
                    </a:lnTo>
                    <a:lnTo>
                      <a:pt x="88" y="409"/>
                    </a:lnTo>
                    <a:lnTo>
                      <a:pt x="275" y="409"/>
                    </a:lnTo>
                    <a:lnTo>
                      <a:pt x="354" y="397"/>
                    </a:lnTo>
                    <a:lnTo>
                      <a:pt x="416" y="363"/>
                    </a:lnTo>
                    <a:lnTo>
                      <a:pt x="444" y="326"/>
                    </a:lnTo>
                    <a:lnTo>
                      <a:pt x="88" y="326"/>
                    </a:lnTo>
                    <a:lnTo>
                      <a:pt x="88" y="83"/>
                    </a:lnTo>
                    <a:lnTo>
                      <a:pt x="444" y="83"/>
                    </a:lnTo>
                    <a:lnTo>
                      <a:pt x="416" y="46"/>
                    </a:lnTo>
                    <a:lnTo>
                      <a:pt x="354" y="11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5A4D28A7-6B87-7F79-0A88-70B9C39664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91"/>
                <a:ext cx="479" cy="699"/>
              </a:xfrm>
              <a:custGeom>
                <a:avLst/>
                <a:gdLst>
                  <a:gd name="T0" fmla="*/ 45 w 479"/>
                  <a:gd name="T1" fmla="*/ 698 h 699"/>
                  <a:gd name="T2" fmla="*/ 44 w 479"/>
                  <a:gd name="T3" fmla="*/ 698 h 699"/>
                  <a:gd name="T4" fmla="*/ 44 w 479"/>
                  <a:gd name="T5" fmla="*/ 698 h 699"/>
                  <a:gd name="T6" fmla="*/ 45 w 479"/>
                  <a:gd name="T7" fmla="*/ 698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9" h="699">
                    <a:moveTo>
                      <a:pt x="45" y="698"/>
                    </a:moveTo>
                    <a:lnTo>
                      <a:pt x="44" y="698"/>
                    </a:lnTo>
                    <a:lnTo>
                      <a:pt x="44" y="698"/>
                    </a:lnTo>
                    <a:lnTo>
                      <a:pt x="45" y="69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BA9EE6C1-B61D-BD59-5423-E110370912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91"/>
                <a:ext cx="479" cy="699"/>
              </a:xfrm>
              <a:custGeom>
                <a:avLst/>
                <a:gdLst>
                  <a:gd name="T0" fmla="*/ 444 w 479"/>
                  <a:gd name="T1" fmla="*/ 83 h 699"/>
                  <a:gd name="T2" fmla="*/ 281 w 479"/>
                  <a:gd name="T3" fmla="*/ 83 h 699"/>
                  <a:gd name="T4" fmla="*/ 328 w 479"/>
                  <a:gd name="T5" fmla="*/ 89 h 699"/>
                  <a:gd name="T6" fmla="*/ 362 w 479"/>
                  <a:gd name="T7" fmla="*/ 109 h 699"/>
                  <a:gd name="T8" fmla="*/ 384 w 479"/>
                  <a:gd name="T9" fmla="*/ 140 h 699"/>
                  <a:gd name="T10" fmla="*/ 395 w 479"/>
                  <a:gd name="T11" fmla="*/ 183 h 699"/>
                  <a:gd name="T12" fmla="*/ 396 w 479"/>
                  <a:gd name="T13" fmla="*/ 190 h 699"/>
                  <a:gd name="T14" fmla="*/ 396 w 479"/>
                  <a:gd name="T15" fmla="*/ 214 h 699"/>
                  <a:gd name="T16" fmla="*/ 396 w 479"/>
                  <a:gd name="T17" fmla="*/ 219 h 699"/>
                  <a:gd name="T18" fmla="*/ 395 w 479"/>
                  <a:gd name="T19" fmla="*/ 225 h 699"/>
                  <a:gd name="T20" fmla="*/ 384 w 479"/>
                  <a:gd name="T21" fmla="*/ 268 h 699"/>
                  <a:gd name="T22" fmla="*/ 362 w 479"/>
                  <a:gd name="T23" fmla="*/ 300 h 699"/>
                  <a:gd name="T24" fmla="*/ 328 w 479"/>
                  <a:gd name="T25" fmla="*/ 319 h 699"/>
                  <a:gd name="T26" fmla="*/ 281 w 479"/>
                  <a:gd name="T27" fmla="*/ 326 h 699"/>
                  <a:gd name="T28" fmla="*/ 444 w 479"/>
                  <a:gd name="T29" fmla="*/ 326 h 699"/>
                  <a:gd name="T30" fmla="*/ 457 w 479"/>
                  <a:gd name="T31" fmla="*/ 308 h 699"/>
                  <a:gd name="T32" fmla="*/ 477 w 479"/>
                  <a:gd name="T33" fmla="*/ 236 h 699"/>
                  <a:gd name="T34" fmla="*/ 477 w 479"/>
                  <a:gd name="T35" fmla="*/ 236 h 699"/>
                  <a:gd name="T36" fmla="*/ 477 w 479"/>
                  <a:gd name="T37" fmla="*/ 233 h 699"/>
                  <a:gd name="T38" fmla="*/ 478 w 479"/>
                  <a:gd name="T39" fmla="*/ 232 h 699"/>
                  <a:gd name="T40" fmla="*/ 478 w 479"/>
                  <a:gd name="T41" fmla="*/ 230 h 699"/>
                  <a:gd name="T42" fmla="*/ 478 w 479"/>
                  <a:gd name="T43" fmla="*/ 223 h 699"/>
                  <a:gd name="T44" fmla="*/ 478 w 479"/>
                  <a:gd name="T45" fmla="*/ 183 h 699"/>
                  <a:gd name="T46" fmla="*/ 478 w 479"/>
                  <a:gd name="T47" fmla="*/ 176 h 699"/>
                  <a:gd name="T48" fmla="*/ 477 w 479"/>
                  <a:gd name="T49" fmla="*/ 175 h 699"/>
                  <a:gd name="T50" fmla="*/ 477 w 479"/>
                  <a:gd name="T51" fmla="*/ 173 h 699"/>
                  <a:gd name="T52" fmla="*/ 477 w 479"/>
                  <a:gd name="T53" fmla="*/ 173 h 699"/>
                  <a:gd name="T54" fmla="*/ 457 w 479"/>
                  <a:gd name="T55" fmla="*/ 100 h 699"/>
                  <a:gd name="T56" fmla="*/ 444 w 479"/>
                  <a:gd name="T57" fmla="*/ 83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79" h="699">
                    <a:moveTo>
                      <a:pt x="444" y="83"/>
                    </a:moveTo>
                    <a:lnTo>
                      <a:pt x="281" y="83"/>
                    </a:lnTo>
                    <a:lnTo>
                      <a:pt x="328" y="89"/>
                    </a:lnTo>
                    <a:lnTo>
                      <a:pt x="362" y="109"/>
                    </a:lnTo>
                    <a:lnTo>
                      <a:pt x="384" y="140"/>
                    </a:lnTo>
                    <a:lnTo>
                      <a:pt x="395" y="183"/>
                    </a:lnTo>
                    <a:lnTo>
                      <a:pt x="396" y="190"/>
                    </a:lnTo>
                    <a:lnTo>
                      <a:pt x="396" y="214"/>
                    </a:lnTo>
                    <a:lnTo>
                      <a:pt x="396" y="219"/>
                    </a:lnTo>
                    <a:lnTo>
                      <a:pt x="395" y="225"/>
                    </a:lnTo>
                    <a:lnTo>
                      <a:pt x="384" y="268"/>
                    </a:lnTo>
                    <a:lnTo>
                      <a:pt x="362" y="300"/>
                    </a:lnTo>
                    <a:lnTo>
                      <a:pt x="328" y="319"/>
                    </a:lnTo>
                    <a:lnTo>
                      <a:pt x="281" y="326"/>
                    </a:lnTo>
                    <a:lnTo>
                      <a:pt x="444" y="326"/>
                    </a:lnTo>
                    <a:lnTo>
                      <a:pt x="457" y="308"/>
                    </a:lnTo>
                    <a:lnTo>
                      <a:pt x="477" y="236"/>
                    </a:lnTo>
                    <a:lnTo>
                      <a:pt x="477" y="236"/>
                    </a:lnTo>
                    <a:lnTo>
                      <a:pt x="477" y="233"/>
                    </a:lnTo>
                    <a:lnTo>
                      <a:pt x="478" y="232"/>
                    </a:lnTo>
                    <a:lnTo>
                      <a:pt x="478" y="230"/>
                    </a:lnTo>
                    <a:lnTo>
                      <a:pt x="478" y="223"/>
                    </a:lnTo>
                    <a:lnTo>
                      <a:pt x="478" y="183"/>
                    </a:lnTo>
                    <a:lnTo>
                      <a:pt x="478" y="176"/>
                    </a:lnTo>
                    <a:lnTo>
                      <a:pt x="477" y="175"/>
                    </a:lnTo>
                    <a:lnTo>
                      <a:pt x="477" y="173"/>
                    </a:lnTo>
                    <a:lnTo>
                      <a:pt x="477" y="173"/>
                    </a:lnTo>
                    <a:lnTo>
                      <a:pt x="457" y="100"/>
                    </a:lnTo>
                    <a:lnTo>
                      <a:pt x="444" y="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9FD5BCC-0FEF-B692-9C74-8F5AA96FFA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7" y="91"/>
              <a:ext cx="479" cy="699"/>
              <a:chOff x="3717" y="91"/>
              <a:chExt cx="479" cy="699"/>
            </a:xfrm>
          </p:grpSpPr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AC74B3B4-E500-877E-989B-9B3620E83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91"/>
                <a:ext cx="479" cy="699"/>
              </a:xfrm>
              <a:custGeom>
                <a:avLst/>
                <a:gdLst>
                  <a:gd name="T0" fmla="*/ 274 w 479"/>
                  <a:gd name="T1" fmla="*/ 0 h 699"/>
                  <a:gd name="T2" fmla="*/ 32 w 479"/>
                  <a:gd name="T3" fmla="*/ 0 h 699"/>
                  <a:gd name="T4" fmla="*/ 21 w 479"/>
                  <a:gd name="T5" fmla="*/ 4 h 699"/>
                  <a:gd name="T6" fmla="*/ 13 w 479"/>
                  <a:gd name="T7" fmla="*/ 12 h 699"/>
                  <a:gd name="T8" fmla="*/ 5 w 479"/>
                  <a:gd name="T9" fmla="*/ 21 h 699"/>
                  <a:gd name="T10" fmla="*/ 0 w 479"/>
                  <a:gd name="T11" fmla="*/ 31 h 699"/>
                  <a:gd name="T12" fmla="*/ 0 w 479"/>
                  <a:gd name="T13" fmla="*/ 654 h 699"/>
                  <a:gd name="T14" fmla="*/ 3 w 479"/>
                  <a:gd name="T15" fmla="*/ 671 h 699"/>
                  <a:gd name="T16" fmla="*/ 13 w 479"/>
                  <a:gd name="T17" fmla="*/ 685 h 699"/>
                  <a:gd name="T18" fmla="*/ 27 w 479"/>
                  <a:gd name="T19" fmla="*/ 695 h 699"/>
                  <a:gd name="T20" fmla="*/ 44 w 479"/>
                  <a:gd name="T21" fmla="*/ 698 h 699"/>
                  <a:gd name="T22" fmla="*/ 44 w 479"/>
                  <a:gd name="T23" fmla="*/ 698 h 699"/>
                  <a:gd name="T24" fmla="*/ 45 w 479"/>
                  <a:gd name="T25" fmla="*/ 698 h 699"/>
                  <a:gd name="T26" fmla="*/ 61 w 479"/>
                  <a:gd name="T27" fmla="*/ 695 h 699"/>
                  <a:gd name="T28" fmla="*/ 75 w 479"/>
                  <a:gd name="T29" fmla="*/ 685 h 699"/>
                  <a:gd name="T30" fmla="*/ 85 w 479"/>
                  <a:gd name="T31" fmla="*/ 671 h 699"/>
                  <a:gd name="T32" fmla="*/ 88 w 479"/>
                  <a:gd name="T33" fmla="*/ 654 h 699"/>
                  <a:gd name="T34" fmla="*/ 88 w 479"/>
                  <a:gd name="T35" fmla="*/ 409 h 699"/>
                  <a:gd name="T36" fmla="*/ 274 w 479"/>
                  <a:gd name="T37" fmla="*/ 409 h 699"/>
                  <a:gd name="T38" fmla="*/ 354 w 479"/>
                  <a:gd name="T39" fmla="*/ 397 h 699"/>
                  <a:gd name="T40" fmla="*/ 416 w 479"/>
                  <a:gd name="T41" fmla="*/ 363 h 699"/>
                  <a:gd name="T42" fmla="*/ 444 w 479"/>
                  <a:gd name="T43" fmla="*/ 326 h 699"/>
                  <a:gd name="T44" fmla="*/ 88 w 479"/>
                  <a:gd name="T45" fmla="*/ 326 h 699"/>
                  <a:gd name="T46" fmla="*/ 88 w 479"/>
                  <a:gd name="T47" fmla="*/ 83 h 699"/>
                  <a:gd name="T48" fmla="*/ 444 w 479"/>
                  <a:gd name="T49" fmla="*/ 83 h 699"/>
                  <a:gd name="T50" fmla="*/ 416 w 479"/>
                  <a:gd name="T51" fmla="*/ 46 h 699"/>
                  <a:gd name="T52" fmla="*/ 354 w 479"/>
                  <a:gd name="T53" fmla="*/ 11 h 699"/>
                  <a:gd name="T54" fmla="*/ 274 w 479"/>
                  <a:gd name="T55" fmla="*/ 0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79" h="699">
                    <a:moveTo>
                      <a:pt x="274" y="0"/>
                    </a:moveTo>
                    <a:lnTo>
                      <a:pt x="32" y="0"/>
                    </a:lnTo>
                    <a:lnTo>
                      <a:pt x="21" y="4"/>
                    </a:lnTo>
                    <a:lnTo>
                      <a:pt x="13" y="12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654"/>
                    </a:lnTo>
                    <a:lnTo>
                      <a:pt x="3" y="671"/>
                    </a:lnTo>
                    <a:lnTo>
                      <a:pt x="13" y="685"/>
                    </a:lnTo>
                    <a:lnTo>
                      <a:pt x="27" y="695"/>
                    </a:lnTo>
                    <a:lnTo>
                      <a:pt x="44" y="698"/>
                    </a:lnTo>
                    <a:lnTo>
                      <a:pt x="44" y="698"/>
                    </a:lnTo>
                    <a:lnTo>
                      <a:pt x="45" y="698"/>
                    </a:lnTo>
                    <a:lnTo>
                      <a:pt x="61" y="695"/>
                    </a:lnTo>
                    <a:lnTo>
                      <a:pt x="75" y="685"/>
                    </a:lnTo>
                    <a:lnTo>
                      <a:pt x="85" y="671"/>
                    </a:lnTo>
                    <a:lnTo>
                      <a:pt x="88" y="654"/>
                    </a:lnTo>
                    <a:lnTo>
                      <a:pt x="88" y="409"/>
                    </a:lnTo>
                    <a:lnTo>
                      <a:pt x="274" y="409"/>
                    </a:lnTo>
                    <a:lnTo>
                      <a:pt x="354" y="397"/>
                    </a:lnTo>
                    <a:lnTo>
                      <a:pt x="416" y="363"/>
                    </a:lnTo>
                    <a:lnTo>
                      <a:pt x="444" y="326"/>
                    </a:lnTo>
                    <a:lnTo>
                      <a:pt x="88" y="326"/>
                    </a:lnTo>
                    <a:lnTo>
                      <a:pt x="88" y="83"/>
                    </a:lnTo>
                    <a:lnTo>
                      <a:pt x="444" y="83"/>
                    </a:lnTo>
                    <a:lnTo>
                      <a:pt x="416" y="46"/>
                    </a:lnTo>
                    <a:lnTo>
                      <a:pt x="354" y="11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F0C42F97-790A-2542-05FE-3FA6257BA2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91"/>
                <a:ext cx="479" cy="699"/>
              </a:xfrm>
              <a:custGeom>
                <a:avLst/>
                <a:gdLst>
                  <a:gd name="T0" fmla="*/ 45 w 479"/>
                  <a:gd name="T1" fmla="*/ 698 h 699"/>
                  <a:gd name="T2" fmla="*/ 44 w 479"/>
                  <a:gd name="T3" fmla="*/ 698 h 699"/>
                  <a:gd name="T4" fmla="*/ 44 w 479"/>
                  <a:gd name="T5" fmla="*/ 698 h 699"/>
                  <a:gd name="T6" fmla="*/ 45 w 479"/>
                  <a:gd name="T7" fmla="*/ 698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9" h="699">
                    <a:moveTo>
                      <a:pt x="45" y="698"/>
                    </a:moveTo>
                    <a:lnTo>
                      <a:pt x="44" y="698"/>
                    </a:lnTo>
                    <a:lnTo>
                      <a:pt x="44" y="698"/>
                    </a:lnTo>
                    <a:lnTo>
                      <a:pt x="45" y="69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E51208F4-36B0-A35E-24DC-DBB40206F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91"/>
                <a:ext cx="479" cy="699"/>
              </a:xfrm>
              <a:custGeom>
                <a:avLst/>
                <a:gdLst>
                  <a:gd name="T0" fmla="*/ 444 w 479"/>
                  <a:gd name="T1" fmla="*/ 83 h 699"/>
                  <a:gd name="T2" fmla="*/ 281 w 479"/>
                  <a:gd name="T3" fmla="*/ 83 h 699"/>
                  <a:gd name="T4" fmla="*/ 328 w 479"/>
                  <a:gd name="T5" fmla="*/ 89 h 699"/>
                  <a:gd name="T6" fmla="*/ 362 w 479"/>
                  <a:gd name="T7" fmla="*/ 109 h 699"/>
                  <a:gd name="T8" fmla="*/ 384 w 479"/>
                  <a:gd name="T9" fmla="*/ 140 h 699"/>
                  <a:gd name="T10" fmla="*/ 395 w 479"/>
                  <a:gd name="T11" fmla="*/ 183 h 699"/>
                  <a:gd name="T12" fmla="*/ 396 w 479"/>
                  <a:gd name="T13" fmla="*/ 190 h 699"/>
                  <a:gd name="T14" fmla="*/ 396 w 479"/>
                  <a:gd name="T15" fmla="*/ 214 h 699"/>
                  <a:gd name="T16" fmla="*/ 396 w 479"/>
                  <a:gd name="T17" fmla="*/ 219 h 699"/>
                  <a:gd name="T18" fmla="*/ 395 w 479"/>
                  <a:gd name="T19" fmla="*/ 225 h 699"/>
                  <a:gd name="T20" fmla="*/ 384 w 479"/>
                  <a:gd name="T21" fmla="*/ 268 h 699"/>
                  <a:gd name="T22" fmla="*/ 362 w 479"/>
                  <a:gd name="T23" fmla="*/ 300 h 699"/>
                  <a:gd name="T24" fmla="*/ 328 w 479"/>
                  <a:gd name="T25" fmla="*/ 319 h 699"/>
                  <a:gd name="T26" fmla="*/ 281 w 479"/>
                  <a:gd name="T27" fmla="*/ 326 h 699"/>
                  <a:gd name="T28" fmla="*/ 444 w 479"/>
                  <a:gd name="T29" fmla="*/ 326 h 699"/>
                  <a:gd name="T30" fmla="*/ 457 w 479"/>
                  <a:gd name="T31" fmla="*/ 308 h 699"/>
                  <a:gd name="T32" fmla="*/ 477 w 479"/>
                  <a:gd name="T33" fmla="*/ 236 h 699"/>
                  <a:gd name="T34" fmla="*/ 477 w 479"/>
                  <a:gd name="T35" fmla="*/ 236 h 699"/>
                  <a:gd name="T36" fmla="*/ 477 w 479"/>
                  <a:gd name="T37" fmla="*/ 233 h 699"/>
                  <a:gd name="T38" fmla="*/ 478 w 479"/>
                  <a:gd name="T39" fmla="*/ 232 h 699"/>
                  <a:gd name="T40" fmla="*/ 478 w 479"/>
                  <a:gd name="T41" fmla="*/ 230 h 699"/>
                  <a:gd name="T42" fmla="*/ 478 w 479"/>
                  <a:gd name="T43" fmla="*/ 223 h 699"/>
                  <a:gd name="T44" fmla="*/ 478 w 479"/>
                  <a:gd name="T45" fmla="*/ 183 h 699"/>
                  <a:gd name="T46" fmla="*/ 478 w 479"/>
                  <a:gd name="T47" fmla="*/ 176 h 699"/>
                  <a:gd name="T48" fmla="*/ 477 w 479"/>
                  <a:gd name="T49" fmla="*/ 175 h 699"/>
                  <a:gd name="T50" fmla="*/ 477 w 479"/>
                  <a:gd name="T51" fmla="*/ 173 h 699"/>
                  <a:gd name="T52" fmla="*/ 477 w 479"/>
                  <a:gd name="T53" fmla="*/ 173 h 699"/>
                  <a:gd name="T54" fmla="*/ 457 w 479"/>
                  <a:gd name="T55" fmla="*/ 100 h 699"/>
                  <a:gd name="T56" fmla="*/ 444 w 479"/>
                  <a:gd name="T57" fmla="*/ 83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79" h="699">
                    <a:moveTo>
                      <a:pt x="444" y="83"/>
                    </a:moveTo>
                    <a:lnTo>
                      <a:pt x="281" y="83"/>
                    </a:lnTo>
                    <a:lnTo>
                      <a:pt x="328" y="89"/>
                    </a:lnTo>
                    <a:lnTo>
                      <a:pt x="362" y="109"/>
                    </a:lnTo>
                    <a:lnTo>
                      <a:pt x="384" y="140"/>
                    </a:lnTo>
                    <a:lnTo>
                      <a:pt x="395" y="183"/>
                    </a:lnTo>
                    <a:lnTo>
                      <a:pt x="396" y="190"/>
                    </a:lnTo>
                    <a:lnTo>
                      <a:pt x="396" y="214"/>
                    </a:lnTo>
                    <a:lnTo>
                      <a:pt x="396" y="219"/>
                    </a:lnTo>
                    <a:lnTo>
                      <a:pt x="395" y="225"/>
                    </a:lnTo>
                    <a:lnTo>
                      <a:pt x="384" y="268"/>
                    </a:lnTo>
                    <a:lnTo>
                      <a:pt x="362" y="300"/>
                    </a:lnTo>
                    <a:lnTo>
                      <a:pt x="328" y="319"/>
                    </a:lnTo>
                    <a:lnTo>
                      <a:pt x="281" y="326"/>
                    </a:lnTo>
                    <a:lnTo>
                      <a:pt x="444" y="326"/>
                    </a:lnTo>
                    <a:lnTo>
                      <a:pt x="457" y="308"/>
                    </a:lnTo>
                    <a:lnTo>
                      <a:pt x="477" y="236"/>
                    </a:lnTo>
                    <a:lnTo>
                      <a:pt x="477" y="236"/>
                    </a:lnTo>
                    <a:lnTo>
                      <a:pt x="477" y="233"/>
                    </a:lnTo>
                    <a:lnTo>
                      <a:pt x="478" y="232"/>
                    </a:lnTo>
                    <a:lnTo>
                      <a:pt x="478" y="230"/>
                    </a:lnTo>
                    <a:lnTo>
                      <a:pt x="478" y="223"/>
                    </a:lnTo>
                    <a:lnTo>
                      <a:pt x="478" y="183"/>
                    </a:lnTo>
                    <a:lnTo>
                      <a:pt x="478" y="176"/>
                    </a:lnTo>
                    <a:lnTo>
                      <a:pt x="477" y="175"/>
                    </a:lnTo>
                    <a:lnTo>
                      <a:pt x="477" y="173"/>
                    </a:lnTo>
                    <a:lnTo>
                      <a:pt x="477" y="173"/>
                    </a:lnTo>
                    <a:lnTo>
                      <a:pt x="457" y="100"/>
                    </a:lnTo>
                    <a:lnTo>
                      <a:pt x="444" y="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BA0261E-9A90-099D-DD3C-643C8BBAA62E}"/>
              </a:ext>
            </a:extLst>
          </p:cNvPr>
          <p:cNvSpPr txBox="1"/>
          <p:nvPr/>
        </p:nvSpPr>
        <p:spPr>
          <a:xfrm>
            <a:off x="6274811" y="3521569"/>
            <a:ext cx="26926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 0.37 (0.28-0.29)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Logrank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p-value &lt; 0.0001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EABDD0-E884-88AE-ABB2-56EA97F81D7D}"/>
              </a:ext>
            </a:extLst>
          </p:cNvPr>
          <p:cNvSpPr/>
          <p:nvPr/>
        </p:nvSpPr>
        <p:spPr>
          <a:xfrm>
            <a:off x="7975133" y="6567241"/>
            <a:ext cx="1320268" cy="181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2E65CC-762C-7093-BB18-8A65097EC5B7}"/>
              </a:ext>
            </a:extLst>
          </p:cNvPr>
          <p:cNvSpPr txBox="1"/>
          <p:nvPr/>
        </p:nvSpPr>
        <p:spPr>
          <a:xfrm>
            <a:off x="7669090" y="6462020"/>
            <a:ext cx="2397855" cy="374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Days until first STI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EC7732-89AB-A379-87F8-F03752C9C067}"/>
              </a:ext>
            </a:extLst>
          </p:cNvPr>
          <p:cNvSpPr txBox="1"/>
          <p:nvPr/>
        </p:nvSpPr>
        <p:spPr>
          <a:xfrm rot="16200000">
            <a:off x="4492532" y="4637025"/>
            <a:ext cx="2397855" cy="3749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Probability of first STI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49B80A6-D07A-FA99-AE15-5A56F8998D5A}"/>
              </a:ext>
            </a:extLst>
          </p:cNvPr>
          <p:cNvSpPr txBox="1"/>
          <p:nvPr/>
        </p:nvSpPr>
        <p:spPr>
          <a:xfrm>
            <a:off x="1195053" y="3161051"/>
            <a:ext cx="4159178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DoxyPEP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Results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 65%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↓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reduction in bacterial STIs each quarter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≈ 80%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↓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chlamydia &amp; syphilis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≈ 50%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↓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gonorrhea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Effectiveness independent of HIV serostatus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62288A-A661-4475-0AFE-E6710342C913}"/>
              </a:ext>
            </a:extLst>
          </p:cNvPr>
          <p:cNvSpPr txBox="1"/>
          <p:nvPr/>
        </p:nvSpPr>
        <p:spPr>
          <a:xfrm>
            <a:off x="9732256" y="25787"/>
            <a:ext cx="2614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CROI 2024 Abstract #125</a:t>
            </a:r>
          </a:p>
        </p:txBody>
      </p:sp>
    </p:spTree>
    <p:extLst>
      <p:ext uri="{BB962C8B-B14F-4D97-AF65-F5344CB8AC3E}">
        <p14:creationId xmlns:p14="http://schemas.microsoft.com/office/powerpoint/2010/main" val="7412534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D1C52-E1EB-C83D-0677-73B6160D8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C6770-9531-6D1B-3B7B-F8650B775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 anchorCtr="0"/>
          <a:lstStyle/>
          <a:p>
            <a:r>
              <a:rPr lang="en-US" dirty="0"/>
              <a:t>Sustained reduction in STIs during OLE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52E1287-FC95-F0A0-7841-96F6F1B280DE}"/>
              </a:ext>
            </a:extLst>
          </p:cNvPr>
          <p:cNvGrpSpPr>
            <a:grpSpLocks/>
          </p:cNvGrpSpPr>
          <p:nvPr/>
        </p:nvGrpSpPr>
        <p:grpSpPr bwMode="auto">
          <a:xfrm>
            <a:off x="10369899" y="6380703"/>
            <a:ext cx="1701785" cy="321099"/>
            <a:chOff x="0" y="0"/>
            <a:chExt cx="4196" cy="882"/>
          </a:xfrm>
        </p:grpSpPr>
        <p:sp>
          <p:nvSpPr>
            <p:cNvPr id="6" name="Freeform 59">
              <a:extLst>
                <a:ext uri="{FF2B5EF4-FFF2-40B4-BE49-F238E27FC236}">
                  <a16:creationId xmlns:a16="http://schemas.microsoft.com/office/drawing/2014/main" id="{2BF91180-057B-4DE1-586F-44DEBC011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" y="213"/>
              <a:ext cx="420" cy="418"/>
            </a:xfrm>
            <a:custGeom>
              <a:avLst/>
              <a:gdLst>
                <a:gd name="T0" fmla="*/ 213 w 420"/>
                <a:gd name="T1" fmla="*/ 0 h 418"/>
                <a:gd name="T2" fmla="*/ 192 w 420"/>
                <a:gd name="T3" fmla="*/ 1 h 418"/>
                <a:gd name="T4" fmla="*/ 171 w 420"/>
                <a:gd name="T5" fmla="*/ 4 h 418"/>
                <a:gd name="T6" fmla="*/ 150 w 420"/>
                <a:gd name="T7" fmla="*/ 9 h 418"/>
                <a:gd name="T8" fmla="*/ 130 w 420"/>
                <a:gd name="T9" fmla="*/ 16 h 418"/>
                <a:gd name="T10" fmla="*/ 111 w 420"/>
                <a:gd name="T11" fmla="*/ 25 h 418"/>
                <a:gd name="T12" fmla="*/ 94 w 420"/>
                <a:gd name="T13" fmla="*/ 35 h 418"/>
                <a:gd name="T14" fmla="*/ 77 w 420"/>
                <a:gd name="T15" fmla="*/ 47 h 418"/>
                <a:gd name="T16" fmla="*/ 62 w 420"/>
                <a:gd name="T17" fmla="*/ 61 h 418"/>
                <a:gd name="T18" fmla="*/ 48 w 420"/>
                <a:gd name="T19" fmla="*/ 76 h 418"/>
                <a:gd name="T20" fmla="*/ 36 w 420"/>
                <a:gd name="T21" fmla="*/ 92 h 418"/>
                <a:gd name="T22" fmla="*/ 25 w 420"/>
                <a:gd name="T23" fmla="*/ 110 h 418"/>
                <a:gd name="T24" fmla="*/ 16 w 420"/>
                <a:gd name="T25" fmla="*/ 128 h 418"/>
                <a:gd name="T26" fmla="*/ 9 w 420"/>
                <a:gd name="T27" fmla="*/ 147 h 418"/>
                <a:gd name="T28" fmla="*/ 4 w 420"/>
                <a:gd name="T29" fmla="*/ 167 h 418"/>
                <a:gd name="T30" fmla="*/ 1 w 420"/>
                <a:gd name="T31" fmla="*/ 187 h 418"/>
                <a:gd name="T32" fmla="*/ 0 w 420"/>
                <a:gd name="T33" fmla="*/ 208 h 418"/>
                <a:gd name="T34" fmla="*/ 1 w 420"/>
                <a:gd name="T35" fmla="*/ 229 h 418"/>
                <a:gd name="T36" fmla="*/ 4 w 420"/>
                <a:gd name="T37" fmla="*/ 249 h 418"/>
                <a:gd name="T38" fmla="*/ 9 w 420"/>
                <a:gd name="T39" fmla="*/ 269 h 418"/>
                <a:gd name="T40" fmla="*/ 16 w 420"/>
                <a:gd name="T41" fmla="*/ 288 h 418"/>
                <a:gd name="T42" fmla="*/ 25 w 420"/>
                <a:gd name="T43" fmla="*/ 307 h 418"/>
                <a:gd name="T44" fmla="*/ 35 w 420"/>
                <a:gd name="T45" fmla="*/ 324 h 418"/>
                <a:gd name="T46" fmla="*/ 47 w 420"/>
                <a:gd name="T47" fmla="*/ 340 h 418"/>
                <a:gd name="T48" fmla="*/ 61 w 420"/>
                <a:gd name="T49" fmla="*/ 355 h 418"/>
                <a:gd name="T50" fmla="*/ 94 w 420"/>
                <a:gd name="T51" fmla="*/ 381 h 418"/>
                <a:gd name="T52" fmla="*/ 130 w 420"/>
                <a:gd name="T53" fmla="*/ 401 h 418"/>
                <a:gd name="T54" fmla="*/ 169 w 420"/>
                <a:gd name="T55" fmla="*/ 413 h 418"/>
                <a:gd name="T56" fmla="*/ 211 w 420"/>
                <a:gd name="T57" fmla="*/ 417 h 418"/>
                <a:gd name="T58" fmla="*/ 252 w 420"/>
                <a:gd name="T59" fmla="*/ 413 h 418"/>
                <a:gd name="T60" fmla="*/ 291 w 420"/>
                <a:gd name="T61" fmla="*/ 401 h 418"/>
                <a:gd name="T62" fmla="*/ 327 w 420"/>
                <a:gd name="T63" fmla="*/ 382 h 418"/>
                <a:gd name="T64" fmla="*/ 359 w 420"/>
                <a:gd name="T65" fmla="*/ 355 h 418"/>
                <a:gd name="T66" fmla="*/ 372 w 420"/>
                <a:gd name="T67" fmla="*/ 341 h 418"/>
                <a:gd name="T68" fmla="*/ 384 w 420"/>
                <a:gd name="T69" fmla="*/ 324 h 418"/>
                <a:gd name="T70" fmla="*/ 394 w 420"/>
                <a:gd name="T71" fmla="*/ 307 h 418"/>
                <a:gd name="T72" fmla="*/ 403 w 420"/>
                <a:gd name="T73" fmla="*/ 289 h 418"/>
                <a:gd name="T74" fmla="*/ 410 w 420"/>
                <a:gd name="T75" fmla="*/ 269 h 418"/>
                <a:gd name="T76" fmla="*/ 415 w 420"/>
                <a:gd name="T77" fmla="*/ 249 h 418"/>
                <a:gd name="T78" fmla="*/ 418 w 420"/>
                <a:gd name="T79" fmla="*/ 229 h 418"/>
                <a:gd name="T80" fmla="*/ 419 w 420"/>
                <a:gd name="T81" fmla="*/ 208 h 418"/>
                <a:gd name="T82" fmla="*/ 415 w 420"/>
                <a:gd name="T83" fmla="*/ 167 h 418"/>
                <a:gd name="T84" fmla="*/ 403 w 420"/>
                <a:gd name="T85" fmla="*/ 128 h 418"/>
                <a:gd name="T86" fmla="*/ 385 w 420"/>
                <a:gd name="T87" fmla="*/ 93 h 418"/>
                <a:gd name="T88" fmla="*/ 360 w 420"/>
                <a:gd name="T89" fmla="*/ 61 h 418"/>
                <a:gd name="T90" fmla="*/ 328 w 420"/>
                <a:gd name="T91" fmla="*/ 35 h 418"/>
                <a:gd name="T92" fmla="*/ 293 w 420"/>
                <a:gd name="T93" fmla="*/ 15 h 418"/>
                <a:gd name="T94" fmla="*/ 254 w 420"/>
                <a:gd name="T95" fmla="*/ 4 h 418"/>
                <a:gd name="T96" fmla="*/ 213 w 420"/>
                <a:gd name="T97" fmla="*/ 0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0" h="418">
                  <a:moveTo>
                    <a:pt x="213" y="0"/>
                  </a:moveTo>
                  <a:lnTo>
                    <a:pt x="192" y="1"/>
                  </a:lnTo>
                  <a:lnTo>
                    <a:pt x="171" y="4"/>
                  </a:lnTo>
                  <a:lnTo>
                    <a:pt x="150" y="9"/>
                  </a:lnTo>
                  <a:lnTo>
                    <a:pt x="130" y="16"/>
                  </a:lnTo>
                  <a:lnTo>
                    <a:pt x="111" y="25"/>
                  </a:lnTo>
                  <a:lnTo>
                    <a:pt x="94" y="35"/>
                  </a:lnTo>
                  <a:lnTo>
                    <a:pt x="77" y="47"/>
                  </a:lnTo>
                  <a:lnTo>
                    <a:pt x="62" y="61"/>
                  </a:lnTo>
                  <a:lnTo>
                    <a:pt x="48" y="76"/>
                  </a:lnTo>
                  <a:lnTo>
                    <a:pt x="36" y="92"/>
                  </a:lnTo>
                  <a:lnTo>
                    <a:pt x="25" y="110"/>
                  </a:lnTo>
                  <a:lnTo>
                    <a:pt x="16" y="128"/>
                  </a:lnTo>
                  <a:lnTo>
                    <a:pt x="9" y="147"/>
                  </a:lnTo>
                  <a:lnTo>
                    <a:pt x="4" y="167"/>
                  </a:lnTo>
                  <a:lnTo>
                    <a:pt x="1" y="187"/>
                  </a:lnTo>
                  <a:lnTo>
                    <a:pt x="0" y="208"/>
                  </a:lnTo>
                  <a:lnTo>
                    <a:pt x="1" y="229"/>
                  </a:lnTo>
                  <a:lnTo>
                    <a:pt x="4" y="249"/>
                  </a:lnTo>
                  <a:lnTo>
                    <a:pt x="9" y="269"/>
                  </a:lnTo>
                  <a:lnTo>
                    <a:pt x="16" y="288"/>
                  </a:lnTo>
                  <a:lnTo>
                    <a:pt x="25" y="307"/>
                  </a:lnTo>
                  <a:lnTo>
                    <a:pt x="35" y="324"/>
                  </a:lnTo>
                  <a:lnTo>
                    <a:pt x="47" y="340"/>
                  </a:lnTo>
                  <a:lnTo>
                    <a:pt x="61" y="355"/>
                  </a:lnTo>
                  <a:lnTo>
                    <a:pt x="94" y="381"/>
                  </a:lnTo>
                  <a:lnTo>
                    <a:pt x="130" y="401"/>
                  </a:lnTo>
                  <a:lnTo>
                    <a:pt x="169" y="413"/>
                  </a:lnTo>
                  <a:lnTo>
                    <a:pt x="211" y="417"/>
                  </a:lnTo>
                  <a:lnTo>
                    <a:pt x="252" y="413"/>
                  </a:lnTo>
                  <a:lnTo>
                    <a:pt x="291" y="401"/>
                  </a:lnTo>
                  <a:lnTo>
                    <a:pt x="327" y="382"/>
                  </a:lnTo>
                  <a:lnTo>
                    <a:pt x="359" y="355"/>
                  </a:lnTo>
                  <a:lnTo>
                    <a:pt x="372" y="341"/>
                  </a:lnTo>
                  <a:lnTo>
                    <a:pt x="384" y="324"/>
                  </a:lnTo>
                  <a:lnTo>
                    <a:pt x="394" y="307"/>
                  </a:lnTo>
                  <a:lnTo>
                    <a:pt x="403" y="289"/>
                  </a:lnTo>
                  <a:lnTo>
                    <a:pt x="410" y="269"/>
                  </a:lnTo>
                  <a:lnTo>
                    <a:pt x="415" y="249"/>
                  </a:lnTo>
                  <a:lnTo>
                    <a:pt x="418" y="229"/>
                  </a:lnTo>
                  <a:lnTo>
                    <a:pt x="419" y="208"/>
                  </a:lnTo>
                  <a:lnTo>
                    <a:pt x="415" y="167"/>
                  </a:lnTo>
                  <a:lnTo>
                    <a:pt x="403" y="128"/>
                  </a:lnTo>
                  <a:lnTo>
                    <a:pt x="385" y="93"/>
                  </a:lnTo>
                  <a:lnTo>
                    <a:pt x="360" y="61"/>
                  </a:lnTo>
                  <a:lnTo>
                    <a:pt x="328" y="35"/>
                  </a:lnTo>
                  <a:lnTo>
                    <a:pt x="293" y="15"/>
                  </a:lnTo>
                  <a:lnTo>
                    <a:pt x="254" y="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7158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CF2F0DF-3FBF-F381-3D19-19CE34D391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" y="0"/>
              <a:ext cx="814" cy="882"/>
              <a:chOff x="643" y="0"/>
              <a:chExt cx="814" cy="882"/>
            </a:xfrm>
          </p:grpSpPr>
          <p:sp>
            <p:nvSpPr>
              <p:cNvPr id="30" name="Freeform 83">
                <a:extLst>
                  <a:ext uri="{FF2B5EF4-FFF2-40B4-BE49-F238E27FC236}">
                    <a16:creationId xmlns:a16="http://schemas.microsoft.com/office/drawing/2014/main" id="{C679E399-5317-55A1-BDA9-76654E2B86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" y="0"/>
                <a:ext cx="814" cy="882"/>
              </a:xfrm>
              <a:custGeom>
                <a:avLst/>
                <a:gdLst>
                  <a:gd name="T0" fmla="*/ 406 w 814"/>
                  <a:gd name="T1" fmla="*/ 0 h 882"/>
                  <a:gd name="T2" fmla="*/ 342 w 814"/>
                  <a:gd name="T3" fmla="*/ 8 h 882"/>
                  <a:gd name="T4" fmla="*/ 281 w 814"/>
                  <a:gd name="T5" fmla="*/ 33 h 882"/>
                  <a:gd name="T6" fmla="*/ 61 w 814"/>
                  <a:gd name="T7" fmla="*/ 161 h 882"/>
                  <a:gd name="T8" fmla="*/ 35 w 814"/>
                  <a:gd name="T9" fmla="*/ 181 h 882"/>
                  <a:gd name="T10" fmla="*/ 16 w 814"/>
                  <a:gd name="T11" fmla="*/ 206 h 882"/>
                  <a:gd name="T12" fmla="*/ 4 w 814"/>
                  <a:gd name="T13" fmla="*/ 235 h 882"/>
                  <a:gd name="T14" fmla="*/ 0 w 814"/>
                  <a:gd name="T15" fmla="*/ 266 h 882"/>
                  <a:gd name="T16" fmla="*/ 0 w 814"/>
                  <a:gd name="T17" fmla="*/ 281 h 882"/>
                  <a:gd name="T18" fmla="*/ 5 w 814"/>
                  <a:gd name="T19" fmla="*/ 367 h 882"/>
                  <a:gd name="T20" fmla="*/ 22 w 814"/>
                  <a:gd name="T21" fmla="*/ 453 h 882"/>
                  <a:gd name="T22" fmla="*/ 50 w 814"/>
                  <a:gd name="T23" fmla="*/ 536 h 882"/>
                  <a:gd name="T24" fmla="*/ 88 w 814"/>
                  <a:gd name="T25" fmla="*/ 614 h 882"/>
                  <a:gd name="T26" fmla="*/ 138 w 814"/>
                  <a:gd name="T27" fmla="*/ 687 h 882"/>
                  <a:gd name="T28" fmla="*/ 195 w 814"/>
                  <a:gd name="T29" fmla="*/ 754 h 882"/>
                  <a:gd name="T30" fmla="*/ 261 w 814"/>
                  <a:gd name="T31" fmla="*/ 812 h 882"/>
                  <a:gd name="T32" fmla="*/ 335 w 814"/>
                  <a:gd name="T33" fmla="*/ 860 h 882"/>
                  <a:gd name="T34" fmla="*/ 343 w 814"/>
                  <a:gd name="T35" fmla="*/ 865 h 882"/>
                  <a:gd name="T36" fmla="*/ 374 w 814"/>
                  <a:gd name="T37" fmla="*/ 877 h 882"/>
                  <a:gd name="T38" fmla="*/ 406 w 814"/>
                  <a:gd name="T39" fmla="*/ 881 h 882"/>
                  <a:gd name="T40" fmla="*/ 438 w 814"/>
                  <a:gd name="T41" fmla="*/ 877 h 882"/>
                  <a:gd name="T42" fmla="*/ 468 w 814"/>
                  <a:gd name="T43" fmla="*/ 863 h 882"/>
                  <a:gd name="T44" fmla="*/ 476 w 814"/>
                  <a:gd name="T45" fmla="*/ 858 h 882"/>
                  <a:gd name="T46" fmla="*/ 550 w 814"/>
                  <a:gd name="T47" fmla="*/ 809 h 882"/>
                  <a:gd name="T48" fmla="*/ 616 w 814"/>
                  <a:gd name="T49" fmla="*/ 751 h 882"/>
                  <a:gd name="T50" fmla="*/ 645 w 814"/>
                  <a:gd name="T51" fmla="*/ 719 h 882"/>
                  <a:gd name="T52" fmla="*/ 408 w 814"/>
                  <a:gd name="T53" fmla="*/ 719 h 882"/>
                  <a:gd name="T54" fmla="*/ 378 w 814"/>
                  <a:gd name="T55" fmla="*/ 717 h 882"/>
                  <a:gd name="T56" fmla="*/ 349 w 814"/>
                  <a:gd name="T57" fmla="*/ 713 h 882"/>
                  <a:gd name="T58" fmla="*/ 320 w 814"/>
                  <a:gd name="T59" fmla="*/ 705 h 882"/>
                  <a:gd name="T60" fmla="*/ 292 w 814"/>
                  <a:gd name="T61" fmla="*/ 694 h 882"/>
                  <a:gd name="T62" fmla="*/ 265 w 814"/>
                  <a:gd name="T63" fmla="*/ 682 h 882"/>
                  <a:gd name="T64" fmla="*/ 241 w 814"/>
                  <a:gd name="T65" fmla="*/ 667 h 882"/>
                  <a:gd name="T66" fmla="*/ 218 w 814"/>
                  <a:gd name="T67" fmla="*/ 650 h 882"/>
                  <a:gd name="T68" fmla="*/ 196 w 814"/>
                  <a:gd name="T69" fmla="*/ 630 h 882"/>
                  <a:gd name="T70" fmla="*/ 177 w 814"/>
                  <a:gd name="T71" fmla="*/ 609 h 882"/>
                  <a:gd name="T72" fmla="*/ 160 w 814"/>
                  <a:gd name="T73" fmla="*/ 586 h 882"/>
                  <a:gd name="T74" fmla="*/ 145 w 814"/>
                  <a:gd name="T75" fmla="*/ 562 h 882"/>
                  <a:gd name="T76" fmla="*/ 132 w 814"/>
                  <a:gd name="T77" fmla="*/ 536 h 882"/>
                  <a:gd name="T78" fmla="*/ 122 w 814"/>
                  <a:gd name="T79" fmla="*/ 508 h 882"/>
                  <a:gd name="T80" fmla="*/ 114 w 814"/>
                  <a:gd name="T81" fmla="*/ 479 h 882"/>
                  <a:gd name="T82" fmla="*/ 110 w 814"/>
                  <a:gd name="T83" fmla="*/ 450 h 882"/>
                  <a:gd name="T84" fmla="*/ 109 w 814"/>
                  <a:gd name="T85" fmla="*/ 421 h 882"/>
                  <a:gd name="T86" fmla="*/ 110 w 814"/>
                  <a:gd name="T87" fmla="*/ 391 h 882"/>
                  <a:gd name="T88" fmla="*/ 115 w 814"/>
                  <a:gd name="T89" fmla="*/ 362 h 882"/>
                  <a:gd name="T90" fmla="*/ 122 w 814"/>
                  <a:gd name="T91" fmla="*/ 334 h 882"/>
                  <a:gd name="T92" fmla="*/ 133 w 814"/>
                  <a:gd name="T93" fmla="*/ 306 h 882"/>
                  <a:gd name="T94" fmla="*/ 145 w 814"/>
                  <a:gd name="T95" fmla="*/ 280 h 882"/>
                  <a:gd name="T96" fmla="*/ 160 w 814"/>
                  <a:gd name="T97" fmla="*/ 256 h 882"/>
                  <a:gd name="T98" fmla="*/ 178 w 814"/>
                  <a:gd name="T99" fmla="*/ 233 h 882"/>
                  <a:gd name="T100" fmla="*/ 197 w 814"/>
                  <a:gd name="T101" fmla="*/ 212 h 882"/>
                  <a:gd name="T102" fmla="*/ 219 w 814"/>
                  <a:gd name="T103" fmla="*/ 192 h 882"/>
                  <a:gd name="T104" fmla="*/ 242 w 814"/>
                  <a:gd name="T105" fmla="*/ 175 h 882"/>
                  <a:gd name="T106" fmla="*/ 267 w 814"/>
                  <a:gd name="T107" fmla="*/ 160 h 882"/>
                  <a:gd name="T108" fmla="*/ 293 w 814"/>
                  <a:gd name="T109" fmla="*/ 148 h 882"/>
                  <a:gd name="T110" fmla="*/ 321 w 814"/>
                  <a:gd name="T111" fmla="*/ 138 h 882"/>
                  <a:gd name="T112" fmla="*/ 350 w 814"/>
                  <a:gd name="T113" fmla="*/ 130 h 882"/>
                  <a:gd name="T114" fmla="*/ 380 w 814"/>
                  <a:gd name="T115" fmla="*/ 126 h 882"/>
                  <a:gd name="T116" fmla="*/ 410 w 814"/>
                  <a:gd name="T117" fmla="*/ 124 h 882"/>
                  <a:gd name="T118" fmla="*/ 691 w 814"/>
                  <a:gd name="T119" fmla="*/ 124 h 882"/>
                  <a:gd name="T120" fmla="*/ 532 w 814"/>
                  <a:gd name="T121" fmla="*/ 33 h 882"/>
                  <a:gd name="T122" fmla="*/ 471 w 814"/>
                  <a:gd name="T123" fmla="*/ 8 h 882"/>
                  <a:gd name="T124" fmla="*/ 406 w 814"/>
                  <a:gd name="T125" fmla="*/ 0 h 8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14" h="882">
                    <a:moveTo>
                      <a:pt x="406" y="0"/>
                    </a:moveTo>
                    <a:lnTo>
                      <a:pt x="342" y="8"/>
                    </a:lnTo>
                    <a:lnTo>
                      <a:pt x="281" y="33"/>
                    </a:lnTo>
                    <a:lnTo>
                      <a:pt x="61" y="161"/>
                    </a:lnTo>
                    <a:lnTo>
                      <a:pt x="35" y="181"/>
                    </a:lnTo>
                    <a:lnTo>
                      <a:pt x="16" y="206"/>
                    </a:lnTo>
                    <a:lnTo>
                      <a:pt x="4" y="235"/>
                    </a:lnTo>
                    <a:lnTo>
                      <a:pt x="0" y="266"/>
                    </a:lnTo>
                    <a:lnTo>
                      <a:pt x="0" y="281"/>
                    </a:lnTo>
                    <a:lnTo>
                      <a:pt x="5" y="367"/>
                    </a:lnTo>
                    <a:lnTo>
                      <a:pt x="22" y="453"/>
                    </a:lnTo>
                    <a:lnTo>
                      <a:pt x="50" y="536"/>
                    </a:lnTo>
                    <a:lnTo>
                      <a:pt x="88" y="614"/>
                    </a:lnTo>
                    <a:lnTo>
                      <a:pt x="138" y="687"/>
                    </a:lnTo>
                    <a:lnTo>
                      <a:pt x="195" y="754"/>
                    </a:lnTo>
                    <a:lnTo>
                      <a:pt x="261" y="812"/>
                    </a:lnTo>
                    <a:lnTo>
                      <a:pt x="335" y="860"/>
                    </a:lnTo>
                    <a:lnTo>
                      <a:pt x="343" y="865"/>
                    </a:lnTo>
                    <a:lnTo>
                      <a:pt x="374" y="877"/>
                    </a:lnTo>
                    <a:lnTo>
                      <a:pt x="406" y="881"/>
                    </a:lnTo>
                    <a:lnTo>
                      <a:pt x="438" y="877"/>
                    </a:lnTo>
                    <a:lnTo>
                      <a:pt x="468" y="863"/>
                    </a:lnTo>
                    <a:lnTo>
                      <a:pt x="476" y="858"/>
                    </a:lnTo>
                    <a:lnTo>
                      <a:pt x="550" y="809"/>
                    </a:lnTo>
                    <a:lnTo>
                      <a:pt x="616" y="751"/>
                    </a:lnTo>
                    <a:lnTo>
                      <a:pt x="645" y="719"/>
                    </a:lnTo>
                    <a:lnTo>
                      <a:pt x="408" y="719"/>
                    </a:lnTo>
                    <a:lnTo>
                      <a:pt x="378" y="717"/>
                    </a:lnTo>
                    <a:lnTo>
                      <a:pt x="349" y="713"/>
                    </a:lnTo>
                    <a:lnTo>
                      <a:pt x="320" y="705"/>
                    </a:lnTo>
                    <a:lnTo>
                      <a:pt x="292" y="694"/>
                    </a:lnTo>
                    <a:lnTo>
                      <a:pt x="265" y="682"/>
                    </a:lnTo>
                    <a:lnTo>
                      <a:pt x="241" y="667"/>
                    </a:lnTo>
                    <a:lnTo>
                      <a:pt x="218" y="650"/>
                    </a:lnTo>
                    <a:lnTo>
                      <a:pt x="196" y="630"/>
                    </a:lnTo>
                    <a:lnTo>
                      <a:pt x="177" y="609"/>
                    </a:lnTo>
                    <a:lnTo>
                      <a:pt x="160" y="586"/>
                    </a:lnTo>
                    <a:lnTo>
                      <a:pt x="145" y="562"/>
                    </a:lnTo>
                    <a:lnTo>
                      <a:pt x="132" y="536"/>
                    </a:lnTo>
                    <a:lnTo>
                      <a:pt x="122" y="508"/>
                    </a:lnTo>
                    <a:lnTo>
                      <a:pt x="114" y="479"/>
                    </a:lnTo>
                    <a:lnTo>
                      <a:pt x="110" y="450"/>
                    </a:lnTo>
                    <a:lnTo>
                      <a:pt x="109" y="421"/>
                    </a:lnTo>
                    <a:lnTo>
                      <a:pt x="110" y="391"/>
                    </a:lnTo>
                    <a:lnTo>
                      <a:pt x="115" y="362"/>
                    </a:lnTo>
                    <a:lnTo>
                      <a:pt x="122" y="334"/>
                    </a:lnTo>
                    <a:lnTo>
                      <a:pt x="133" y="306"/>
                    </a:lnTo>
                    <a:lnTo>
                      <a:pt x="145" y="280"/>
                    </a:lnTo>
                    <a:lnTo>
                      <a:pt x="160" y="256"/>
                    </a:lnTo>
                    <a:lnTo>
                      <a:pt x="178" y="233"/>
                    </a:lnTo>
                    <a:lnTo>
                      <a:pt x="197" y="212"/>
                    </a:lnTo>
                    <a:lnTo>
                      <a:pt x="219" y="192"/>
                    </a:lnTo>
                    <a:lnTo>
                      <a:pt x="242" y="175"/>
                    </a:lnTo>
                    <a:lnTo>
                      <a:pt x="267" y="160"/>
                    </a:lnTo>
                    <a:lnTo>
                      <a:pt x="293" y="148"/>
                    </a:lnTo>
                    <a:lnTo>
                      <a:pt x="321" y="138"/>
                    </a:lnTo>
                    <a:lnTo>
                      <a:pt x="350" y="130"/>
                    </a:lnTo>
                    <a:lnTo>
                      <a:pt x="380" y="126"/>
                    </a:lnTo>
                    <a:lnTo>
                      <a:pt x="410" y="124"/>
                    </a:lnTo>
                    <a:lnTo>
                      <a:pt x="691" y="124"/>
                    </a:lnTo>
                    <a:lnTo>
                      <a:pt x="532" y="33"/>
                    </a:lnTo>
                    <a:lnTo>
                      <a:pt x="471" y="8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7158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84">
                <a:extLst>
                  <a:ext uri="{FF2B5EF4-FFF2-40B4-BE49-F238E27FC236}">
                    <a16:creationId xmlns:a16="http://schemas.microsoft.com/office/drawing/2014/main" id="{0533AA70-B150-2FFC-69CA-C8D69A6D7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" y="0"/>
                <a:ext cx="814" cy="882"/>
              </a:xfrm>
              <a:custGeom>
                <a:avLst/>
                <a:gdLst>
                  <a:gd name="T0" fmla="*/ 691 w 814"/>
                  <a:gd name="T1" fmla="*/ 124 h 882"/>
                  <a:gd name="T2" fmla="*/ 410 w 814"/>
                  <a:gd name="T3" fmla="*/ 124 h 882"/>
                  <a:gd name="T4" fmla="*/ 469 w 814"/>
                  <a:gd name="T5" fmla="*/ 130 h 882"/>
                  <a:gd name="T6" fmla="*/ 524 w 814"/>
                  <a:gd name="T7" fmla="*/ 147 h 882"/>
                  <a:gd name="T8" fmla="*/ 575 w 814"/>
                  <a:gd name="T9" fmla="*/ 175 h 882"/>
                  <a:gd name="T10" fmla="*/ 620 w 814"/>
                  <a:gd name="T11" fmla="*/ 213 h 882"/>
                  <a:gd name="T12" fmla="*/ 639 w 814"/>
                  <a:gd name="T13" fmla="*/ 234 h 882"/>
                  <a:gd name="T14" fmla="*/ 655 w 814"/>
                  <a:gd name="T15" fmla="*/ 257 h 882"/>
                  <a:gd name="T16" fmla="*/ 670 w 814"/>
                  <a:gd name="T17" fmla="*/ 281 h 882"/>
                  <a:gd name="T18" fmla="*/ 682 w 814"/>
                  <a:gd name="T19" fmla="*/ 307 h 882"/>
                  <a:gd name="T20" fmla="*/ 692 w 814"/>
                  <a:gd name="T21" fmla="*/ 334 h 882"/>
                  <a:gd name="T22" fmla="*/ 699 w 814"/>
                  <a:gd name="T23" fmla="*/ 363 h 882"/>
                  <a:gd name="T24" fmla="*/ 703 w 814"/>
                  <a:gd name="T25" fmla="*/ 392 h 882"/>
                  <a:gd name="T26" fmla="*/ 704 w 814"/>
                  <a:gd name="T27" fmla="*/ 421 h 882"/>
                  <a:gd name="T28" fmla="*/ 703 w 814"/>
                  <a:gd name="T29" fmla="*/ 451 h 882"/>
                  <a:gd name="T30" fmla="*/ 699 w 814"/>
                  <a:gd name="T31" fmla="*/ 480 h 882"/>
                  <a:gd name="T32" fmla="*/ 692 w 814"/>
                  <a:gd name="T33" fmla="*/ 508 h 882"/>
                  <a:gd name="T34" fmla="*/ 682 w 814"/>
                  <a:gd name="T35" fmla="*/ 536 h 882"/>
                  <a:gd name="T36" fmla="*/ 669 w 814"/>
                  <a:gd name="T37" fmla="*/ 562 h 882"/>
                  <a:gd name="T38" fmla="*/ 655 w 814"/>
                  <a:gd name="T39" fmla="*/ 586 h 882"/>
                  <a:gd name="T40" fmla="*/ 638 w 814"/>
                  <a:gd name="T41" fmla="*/ 609 h 882"/>
                  <a:gd name="T42" fmla="*/ 619 w 814"/>
                  <a:gd name="T43" fmla="*/ 630 h 882"/>
                  <a:gd name="T44" fmla="*/ 574 w 814"/>
                  <a:gd name="T45" fmla="*/ 668 h 882"/>
                  <a:gd name="T46" fmla="*/ 523 w 814"/>
                  <a:gd name="T47" fmla="*/ 696 h 882"/>
                  <a:gd name="T48" fmla="*/ 467 w 814"/>
                  <a:gd name="T49" fmla="*/ 713 h 882"/>
                  <a:gd name="T50" fmla="*/ 408 w 814"/>
                  <a:gd name="T51" fmla="*/ 719 h 882"/>
                  <a:gd name="T52" fmla="*/ 645 w 814"/>
                  <a:gd name="T53" fmla="*/ 719 h 882"/>
                  <a:gd name="T54" fmla="*/ 674 w 814"/>
                  <a:gd name="T55" fmla="*/ 685 h 882"/>
                  <a:gd name="T56" fmla="*/ 723 w 814"/>
                  <a:gd name="T57" fmla="*/ 612 h 882"/>
                  <a:gd name="T58" fmla="*/ 762 w 814"/>
                  <a:gd name="T59" fmla="*/ 534 h 882"/>
                  <a:gd name="T60" fmla="*/ 790 w 814"/>
                  <a:gd name="T61" fmla="*/ 451 h 882"/>
                  <a:gd name="T62" fmla="*/ 808 w 814"/>
                  <a:gd name="T63" fmla="*/ 365 h 882"/>
                  <a:gd name="T64" fmla="*/ 813 w 814"/>
                  <a:gd name="T65" fmla="*/ 279 h 882"/>
                  <a:gd name="T66" fmla="*/ 813 w 814"/>
                  <a:gd name="T67" fmla="*/ 266 h 882"/>
                  <a:gd name="T68" fmla="*/ 809 w 814"/>
                  <a:gd name="T69" fmla="*/ 234 h 882"/>
                  <a:gd name="T70" fmla="*/ 797 w 814"/>
                  <a:gd name="T71" fmla="*/ 204 h 882"/>
                  <a:gd name="T72" fmla="*/ 777 w 814"/>
                  <a:gd name="T73" fmla="*/ 179 h 882"/>
                  <a:gd name="T74" fmla="*/ 752 w 814"/>
                  <a:gd name="T75" fmla="*/ 159 h 882"/>
                  <a:gd name="T76" fmla="*/ 691 w 814"/>
                  <a:gd name="T77" fmla="*/ 124 h 8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14" h="882">
                    <a:moveTo>
                      <a:pt x="691" y="124"/>
                    </a:moveTo>
                    <a:lnTo>
                      <a:pt x="410" y="124"/>
                    </a:lnTo>
                    <a:lnTo>
                      <a:pt x="469" y="130"/>
                    </a:lnTo>
                    <a:lnTo>
                      <a:pt x="524" y="147"/>
                    </a:lnTo>
                    <a:lnTo>
                      <a:pt x="575" y="175"/>
                    </a:lnTo>
                    <a:lnTo>
                      <a:pt x="620" y="213"/>
                    </a:lnTo>
                    <a:lnTo>
                      <a:pt x="639" y="234"/>
                    </a:lnTo>
                    <a:lnTo>
                      <a:pt x="655" y="257"/>
                    </a:lnTo>
                    <a:lnTo>
                      <a:pt x="670" y="281"/>
                    </a:lnTo>
                    <a:lnTo>
                      <a:pt x="682" y="307"/>
                    </a:lnTo>
                    <a:lnTo>
                      <a:pt x="692" y="334"/>
                    </a:lnTo>
                    <a:lnTo>
                      <a:pt x="699" y="363"/>
                    </a:lnTo>
                    <a:lnTo>
                      <a:pt x="703" y="392"/>
                    </a:lnTo>
                    <a:lnTo>
                      <a:pt x="704" y="421"/>
                    </a:lnTo>
                    <a:lnTo>
                      <a:pt x="703" y="451"/>
                    </a:lnTo>
                    <a:lnTo>
                      <a:pt x="699" y="480"/>
                    </a:lnTo>
                    <a:lnTo>
                      <a:pt x="692" y="508"/>
                    </a:lnTo>
                    <a:lnTo>
                      <a:pt x="682" y="536"/>
                    </a:lnTo>
                    <a:lnTo>
                      <a:pt x="669" y="562"/>
                    </a:lnTo>
                    <a:lnTo>
                      <a:pt x="655" y="586"/>
                    </a:lnTo>
                    <a:lnTo>
                      <a:pt x="638" y="609"/>
                    </a:lnTo>
                    <a:lnTo>
                      <a:pt x="619" y="630"/>
                    </a:lnTo>
                    <a:lnTo>
                      <a:pt x="574" y="668"/>
                    </a:lnTo>
                    <a:lnTo>
                      <a:pt x="523" y="696"/>
                    </a:lnTo>
                    <a:lnTo>
                      <a:pt x="467" y="713"/>
                    </a:lnTo>
                    <a:lnTo>
                      <a:pt x="408" y="719"/>
                    </a:lnTo>
                    <a:lnTo>
                      <a:pt x="645" y="719"/>
                    </a:lnTo>
                    <a:lnTo>
                      <a:pt x="674" y="685"/>
                    </a:lnTo>
                    <a:lnTo>
                      <a:pt x="723" y="612"/>
                    </a:lnTo>
                    <a:lnTo>
                      <a:pt x="762" y="534"/>
                    </a:lnTo>
                    <a:lnTo>
                      <a:pt x="790" y="451"/>
                    </a:lnTo>
                    <a:lnTo>
                      <a:pt x="808" y="365"/>
                    </a:lnTo>
                    <a:lnTo>
                      <a:pt x="813" y="279"/>
                    </a:lnTo>
                    <a:lnTo>
                      <a:pt x="813" y="266"/>
                    </a:lnTo>
                    <a:lnTo>
                      <a:pt x="809" y="234"/>
                    </a:lnTo>
                    <a:lnTo>
                      <a:pt x="797" y="204"/>
                    </a:lnTo>
                    <a:lnTo>
                      <a:pt x="777" y="179"/>
                    </a:lnTo>
                    <a:lnTo>
                      <a:pt x="752" y="159"/>
                    </a:lnTo>
                    <a:lnTo>
                      <a:pt x="691" y="124"/>
                    </a:lnTo>
                    <a:close/>
                  </a:path>
                </a:pathLst>
              </a:custGeom>
              <a:solidFill>
                <a:srgbClr val="7158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BBEE6C7-B9D8-B1C7-639A-93CB71AEAB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99"/>
              <a:ext cx="603" cy="691"/>
              <a:chOff x="0" y="99"/>
              <a:chExt cx="603" cy="691"/>
            </a:xfrm>
          </p:grpSpPr>
          <p:sp>
            <p:nvSpPr>
              <p:cNvPr id="28" name="Freeform 81">
                <a:extLst>
                  <a:ext uri="{FF2B5EF4-FFF2-40B4-BE49-F238E27FC236}">
                    <a16:creationId xmlns:a16="http://schemas.microsoft.com/office/drawing/2014/main" id="{FF893246-CD7F-1A2C-3AB5-7850E8037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99"/>
                <a:ext cx="603" cy="691"/>
              </a:xfrm>
              <a:custGeom>
                <a:avLst/>
                <a:gdLst>
                  <a:gd name="T0" fmla="*/ 246 w 603"/>
                  <a:gd name="T1" fmla="*/ 0 h 691"/>
                  <a:gd name="T2" fmla="*/ 33 w 603"/>
                  <a:gd name="T3" fmla="*/ 0 h 691"/>
                  <a:gd name="T4" fmla="*/ 21 w 603"/>
                  <a:gd name="T5" fmla="*/ 5 h 691"/>
                  <a:gd name="T6" fmla="*/ 13 w 603"/>
                  <a:gd name="T7" fmla="*/ 13 h 691"/>
                  <a:gd name="T8" fmla="*/ 4 w 603"/>
                  <a:gd name="T9" fmla="*/ 21 h 691"/>
                  <a:gd name="T10" fmla="*/ 0 w 603"/>
                  <a:gd name="T11" fmla="*/ 32 h 691"/>
                  <a:gd name="T12" fmla="*/ 0 w 603"/>
                  <a:gd name="T13" fmla="*/ 646 h 691"/>
                  <a:gd name="T14" fmla="*/ 3 w 603"/>
                  <a:gd name="T15" fmla="*/ 663 h 691"/>
                  <a:gd name="T16" fmla="*/ 12 w 603"/>
                  <a:gd name="T17" fmla="*/ 677 h 691"/>
                  <a:gd name="T18" fmla="*/ 27 w 603"/>
                  <a:gd name="T19" fmla="*/ 687 h 691"/>
                  <a:gd name="T20" fmla="*/ 44 w 603"/>
                  <a:gd name="T21" fmla="*/ 690 h 691"/>
                  <a:gd name="T22" fmla="*/ 244 w 603"/>
                  <a:gd name="T23" fmla="*/ 690 h 691"/>
                  <a:gd name="T24" fmla="*/ 279 w 603"/>
                  <a:gd name="T25" fmla="*/ 688 h 691"/>
                  <a:gd name="T26" fmla="*/ 314 w 603"/>
                  <a:gd name="T27" fmla="*/ 683 h 691"/>
                  <a:gd name="T28" fmla="*/ 348 w 603"/>
                  <a:gd name="T29" fmla="*/ 675 h 691"/>
                  <a:gd name="T30" fmla="*/ 382 w 603"/>
                  <a:gd name="T31" fmla="*/ 663 h 691"/>
                  <a:gd name="T32" fmla="*/ 413 w 603"/>
                  <a:gd name="T33" fmla="*/ 649 h 691"/>
                  <a:gd name="T34" fmla="*/ 442 w 603"/>
                  <a:gd name="T35" fmla="*/ 631 h 691"/>
                  <a:gd name="T36" fmla="*/ 470 w 603"/>
                  <a:gd name="T37" fmla="*/ 611 h 691"/>
                  <a:gd name="T38" fmla="*/ 481 w 603"/>
                  <a:gd name="T39" fmla="*/ 602 h 691"/>
                  <a:gd name="T40" fmla="*/ 88 w 603"/>
                  <a:gd name="T41" fmla="*/ 602 h 691"/>
                  <a:gd name="T42" fmla="*/ 88 w 603"/>
                  <a:gd name="T43" fmla="*/ 87 h 691"/>
                  <a:gd name="T44" fmla="*/ 482 w 603"/>
                  <a:gd name="T45" fmla="*/ 87 h 691"/>
                  <a:gd name="T46" fmla="*/ 472 w 603"/>
                  <a:gd name="T47" fmla="*/ 79 h 691"/>
                  <a:gd name="T48" fmla="*/ 444 w 603"/>
                  <a:gd name="T49" fmla="*/ 59 h 691"/>
                  <a:gd name="T50" fmla="*/ 415 w 603"/>
                  <a:gd name="T51" fmla="*/ 41 h 691"/>
                  <a:gd name="T52" fmla="*/ 384 w 603"/>
                  <a:gd name="T53" fmla="*/ 27 h 691"/>
                  <a:gd name="T54" fmla="*/ 351 w 603"/>
                  <a:gd name="T55" fmla="*/ 15 h 691"/>
                  <a:gd name="T56" fmla="*/ 317 w 603"/>
                  <a:gd name="T57" fmla="*/ 7 h 691"/>
                  <a:gd name="T58" fmla="*/ 281 w 603"/>
                  <a:gd name="T59" fmla="*/ 1 h 691"/>
                  <a:gd name="T60" fmla="*/ 246 w 603"/>
                  <a:gd name="T61" fmla="*/ 0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03" h="691">
                    <a:moveTo>
                      <a:pt x="246" y="0"/>
                    </a:moveTo>
                    <a:lnTo>
                      <a:pt x="33" y="0"/>
                    </a:lnTo>
                    <a:lnTo>
                      <a:pt x="21" y="5"/>
                    </a:lnTo>
                    <a:lnTo>
                      <a:pt x="13" y="13"/>
                    </a:lnTo>
                    <a:lnTo>
                      <a:pt x="4" y="21"/>
                    </a:lnTo>
                    <a:lnTo>
                      <a:pt x="0" y="32"/>
                    </a:lnTo>
                    <a:lnTo>
                      <a:pt x="0" y="646"/>
                    </a:lnTo>
                    <a:lnTo>
                      <a:pt x="3" y="663"/>
                    </a:lnTo>
                    <a:lnTo>
                      <a:pt x="12" y="677"/>
                    </a:lnTo>
                    <a:lnTo>
                      <a:pt x="27" y="687"/>
                    </a:lnTo>
                    <a:lnTo>
                      <a:pt x="44" y="690"/>
                    </a:lnTo>
                    <a:lnTo>
                      <a:pt x="244" y="690"/>
                    </a:lnTo>
                    <a:lnTo>
                      <a:pt x="279" y="688"/>
                    </a:lnTo>
                    <a:lnTo>
                      <a:pt x="314" y="683"/>
                    </a:lnTo>
                    <a:lnTo>
                      <a:pt x="348" y="675"/>
                    </a:lnTo>
                    <a:lnTo>
                      <a:pt x="382" y="663"/>
                    </a:lnTo>
                    <a:lnTo>
                      <a:pt x="413" y="649"/>
                    </a:lnTo>
                    <a:lnTo>
                      <a:pt x="442" y="631"/>
                    </a:lnTo>
                    <a:lnTo>
                      <a:pt x="470" y="611"/>
                    </a:lnTo>
                    <a:lnTo>
                      <a:pt x="481" y="602"/>
                    </a:lnTo>
                    <a:lnTo>
                      <a:pt x="88" y="602"/>
                    </a:lnTo>
                    <a:lnTo>
                      <a:pt x="88" y="87"/>
                    </a:lnTo>
                    <a:lnTo>
                      <a:pt x="482" y="87"/>
                    </a:lnTo>
                    <a:lnTo>
                      <a:pt x="472" y="79"/>
                    </a:lnTo>
                    <a:lnTo>
                      <a:pt x="444" y="59"/>
                    </a:lnTo>
                    <a:lnTo>
                      <a:pt x="415" y="41"/>
                    </a:lnTo>
                    <a:lnTo>
                      <a:pt x="384" y="27"/>
                    </a:lnTo>
                    <a:lnTo>
                      <a:pt x="351" y="15"/>
                    </a:lnTo>
                    <a:lnTo>
                      <a:pt x="317" y="7"/>
                    </a:lnTo>
                    <a:lnTo>
                      <a:pt x="281" y="1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82">
                <a:extLst>
                  <a:ext uri="{FF2B5EF4-FFF2-40B4-BE49-F238E27FC236}">
                    <a16:creationId xmlns:a16="http://schemas.microsoft.com/office/drawing/2014/main" id="{49D5D8B0-A650-FC9E-B3CE-0D13B7CC3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99"/>
                <a:ext cx="603" cy="691"/>
              </a:xfrm>
              <a:custGeom>
                <a:avLst/>
                <a:gdLst>
                  <a:gd name="T0" fmla="*/ 482 w 603"/>
                  <a:gd name="T1" fmla="*/ 87 h 691"/>
                  <a:gd name="T2" fmla="*/ 246 w 603"/>
                  <a:gd name="T3" fmla="*/ 87 h 691"/>
                  <a:gd name="T4" fmla="*/ 298 w 603"/>
                  <a:gd name="T5" fmla="*/ 92 h 691"/>
                  <a:gd name="T6" fmla="*/ 348 w 603"/>
                  <a:gd name="T7" fmla="*/ 107 h 691"/>
                  <a:gd name="T8" fmla="*/ 394 w 603"/>
                  <a:gd name="T9" fmla="*/ 131 h 691"/>
                  <a:gd name="T10" fmla="*/ 435 w 603"/>
                  <a:gd name="T11" fmla="*/ 165 h 691"/>
                  <a:gd name="T12" fmla="*/ 453 w 603"/>
                  <a:gd name="T13" fmla="*/ 183 h 691"/>
                  <a:gd name="T14" fmla="*/ 468 w 603"/>
                  <a:gd name="T15" fmla="*/ 203 h 691"/>
                  <a:gd name="T16" fmla="*/ 482 w 603"/>
                  <a:gd name="T17" fmla="*/ 225 h 691"/>
                  <a:gd name="T18" fmla="*/ 493 w 603"/>
                  <a:gd name="T19" fmla="*/ 247 h 691"/>
                  <a:gd name="T20" fmla="*/ 503 w 603"/>
                  <a:gd name="T21" fmla="*/ 271 h 691"/>
                  <a:gd name="T22" fmla="*/ 509 w 603"/>
                  <a:gd name="T23" fmla="*/ 296 h 691"/>
                  <a:gd name="T24" fmla="*/ 513 w 603"/>
                  <a:gd name="T25" fmla="*/ 321 h 691"/>
                  <a:gd name="T26" fmla="*/ 514 w 603"/>
                  <a:gd name="T27" fmla="*/ 347 h 691"/>
                  <a:gd name="T28" fmla="*/ 513 w 603"/>
                  <a:gd name="T29" fmla="*/ 371 h 691"/>
                  <a:gd name="T30" fmla="*/ 509 w 603"/>
                  <a:gd name="T31" fmla="*/ 396 h 691"/>
                  <a:gd name="T32" fmla="*/ 503 w 603"/>
                  <a:gd name="T33" fmla="*/ 419 h 691"/>
                  <a:gd name="T34" fmla="*/ 493 w 603"/>
                  <a:gd name="T35" fmla="*/ 442 h 691"/>
                  <a:gd name="T36" fmla="*/ 481 w 603"/>
                  <a:gd name="T37" fmla="*/ 465 h 691"/>
                  <a:gd name="T38" fmla="*/ 468 w 603"/>
                  <a:gd name="T39" fmla="*/ 486 h 691"/>
                  <a:gd name="T40" fmla="*/ 452 w 603"/>
                  <a:gd name="T41" fmla="*/ 506 h 691"/>
                  <a:gd name="T42" fmla="*/ 435 w 603"/>
                  <a:gd name="T43" fmla="*/ 525 h 691"/>
                  <a:gd name="T44" fmla="*/ 415 w 603"/>
                  <a:gd name="T45" fmla="*/ 542 h 691"/>
                  <a:gd name="T46" fmla="*/ 394 w 603"/>
                  <a:gd name="T47" fmla="*/ 557 h 691"/>
                  <a:gd name="T48" fmla="*/ 372 w 603"/>
                  <a:gd name="T49" fmla="*/ 570 h 691"/>
                  <a:gd name="T50" fmla="*/ 348 w 603"/>
                  <a:gd name="T51" fmla="*/ 580 h 691"/>
                  <a:gd name="T52" fmla="*/ 324 w 603"/>
                  <a:gd name="T53" fmla="*/ 589 h 691"/>
                  <a:gd name="T54" fmla="*/ 298 w 603"/>
                  <a:gd name="T55" fmla="*/ 596 h 691"/>
                  <a:gd name="T56" fmla="*/ 272 w 603"/>
                  <a:gd name="T57" fmla="*/ 600 h 691"/>
                  <a:gd name="T58" fmla="*/ 246 w 603"/>
                  <a:gd name="T59" fmla="*/ 602 h 691"/>
                  <a:gd name="T60" fmla="*/ 481 w 603"/>
                  <a:gd name="T61" fmla="*/ 602 h 691"/>
                  <a:gd name="T62" fmla="*/ 496 w 603"/>
                  <a:gd name="T63" fmla="*/ 588 h 691"/>
                  <a:gd name="T64" fmla="*/ 520 w 603"/>
                  <a:gd name="T65" fmla="*/ 564 h 691"/>
                  <a:gd name="T66" fmla="*/ 540 w 603"/>
                  <a:gd name="T67" fmla="*/ 537 h 691"/>
                  <a:gd name="T68" fmla="*/ 558 w 603"/>
                  <a:gd name="T69" fmla="*/ 509 h 691"/>
                  <a:gd name="T70" fmla="*/ 573 w 603"/>
                  <a:gd name="T71" fmla="*/ 478 h 691"/>
                  <a:gd name="T72" fmla="*/ 586 w 603"/>
                  <a:gd name="T73" fmla="*/ 447 h 691"/>
                  <a:gd name="T74" fmla="*/ 595 w 603"/>
                  <a:gd name="T75" fmla="*/ 414 h 691"/>
                  <a:gd name="T76" fmla="*/ 601 w 603"/>
                  <a:gd name="T77" fmla="*/ 381 h 691"/>
                  <a:gd name="T78" fmla="*/ 602 w 603"/>
                  <a:gd name="T79" fmla="*/ 347 h 691"/>
                  <a:gd name="T80" fmla="*/ 601 w 603"/>
                  <a:gd name="T81" fmla="*/ 312 h 691"/>
                  <a:gd name="T82" fmla="*/ 595 w 603"/>
                  <a:gd name="T83" fmla="*/ 278 h 691"/>
                  <a:gd name="T84" fmla="*/ 586 w 603"/>
                  <a:gd name="T85" fmla="*/ 245 h 691"/>
                  <a:gd name="T86" fmla="*/ 574 w 603"/>
                  <a:gd name="T87" fmla="*/ 212 h 691"/>
                  <a:gd name="T88" fmla="*/ 559 w 603"/>
                  <a:gd name="T89" fmla="*/ 182 h 691"/>
                  <a:gd name="T90" fmla="*/ 541 w 603"/>
                  <a:gd name="T91" fmla="*/ 153 h 691"/>
                  <a:gd name="T92" fmla="*/ 521 w 603"/>
                  <a:gd name="T93" fmla="*/ 126 h 691"/>
                  <a:gd name="T94" fmla="*/ 498 w 603"/>
                  <a:gd name="T95" fmla="*/ 101 h 691"/>
                  <a:gd name="T96" fmla="*/ 482 w 603"/>
                  <a:gd name="T97" fmla="*/ 8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03" h="691">
                    <a:moveTo>
                      <a:pt x="482" y="87"/>
                    </a:moveTo>
                    <a:lnTo>
                      <a:pt x="246" y="87"/>
                    </a:lnTo>
                    <a:lnTo>
                      <a:pt x="298" y="92"/>
                    </a:lnTo>
                    <a:lnTo>
                      <a:pt x="348" y="107"/>
                    </a:lnTo>
                    <a:lnTo>
                      <a:pt x="394" y="131"/>
                    </a:lnTo>
                    <a:lnTo>
                      <a:pt x="435" y="165"/>
                    </a:lnTo>
                    <a:lnTo>
                      <a:pt x="453" y="183"/>
                    </a:lnTo>
                    <a:lnTo>
                      <a:pt x="468" y="203"/>
                    </a:lnTo>
                    <a:lnTo>
                      <a:pt x="482" y="225"/>
                    </a:lnTo>
                    <a:lnTo>
                      <a:pt x="493" y="247"/>
                    </a:lnTo>
                    <a:lnTo>
                      <a:pt x="503" y="271"/>
                    </a:lnTo>
                    <a:lnTo>
                      <a:pt x="509" y="296"/>
                    </a:lnTo>
                    <a:lnTo>
                      <a:pt x="513" y="321"/>
                    </a:lnTo>
                    <a:lnTo>
                      <a:pt x="514" y="347"/>
                    </a:lnTo>
                    <a:lnTo>
                      <a:pt x="513" y="371"/>
                    </a:lnTo>
                    <a:lnTo>
                      <a:pt x="509" y="396"/>
                    </a:lnTo>
                    <a:lnTo>
                      <a:pt x="503" y="419"/>
                    </a:lnTo>
                    <a:lnTo>
                      <a:pt x="493" y="442"/>
                    </a:lnTo>
                    <a:lnTo>
                      <a:pt x="481" y="465"/>
                    </a:lnTo>
                    <a:lnTo>
                      <a:pt x="468" y="486"/>
                    </a:lnTo>
                    <a:lnTo>
                      <a:pt x="452" y="506"/>
                    </a:lnTo>
                    <a:lnTo>
                      <a:pt x="435" y="525"/>
                    </a:lnTo>
                    <a:lnTo>
                      <a:pt x="415" y="542"/>
                    </a:lnTo>
                    <a:lnTo>
                      <a:pt x="394" y="557"/>
                    </a:lnTo>
                    <a:lnTo>
                      <a:pt x="372" y="570"/>
                    </a:lnTo>
                    <a:lnTo>
                      <a:pt x="348" y="580"/>
                    </a:lnTo>
                    <a:lnTo>
                      <a:pt x="324" y="589"/>
                    </a:lnTo>
                    <a:lnTo>
                      <a:pt x="298" y="596"/>
                    </a:lnTo>
                    <a:lnTo>
                      <a:pt x="272" y="600"/>
                    </a:lnTo>
                    <a:lnTo>
                      <a:pt x="246" y="602"/>
                    </a:lnTo>
                    <a:lnTo>
                      <a:pt x="481" y="602"/>
                    </a:lnTo>
                    <a:lnTo>
                      <a:pt x="496" y="588"/>
                    </a:lnTo>
                    <a:lnTo>
                      <a:pt x="520" y="564"/>
                    </a:lnTo>
                    <a:lnTo>
                      <a:pt x="540" y="537"/>
                    </a:lnTo>
                    <a:lnTo>
                      <a:pt x="558" y="509"/>
                    </a:lnTo>
                    <a:lnTo>
                      <a:pt x="573" y="478"/>
                    </a:lnTo>
                    <a:lnTo>
                      <a:pt x="586" y="447"/>
                    </a:lnTo>
                    <a:lnTo>
                      <a:pt x="595" y="414"/>
                    </a:lnTo>
                    <a:lnTo>
                      <a:pt x="601" y="381"/>
                    </a:lnTo>
                    <a:lnTo>
                      <a:pt x="602" y="347"/>
                    </a:lnTo>
                    <a:lnTo>
                      <a:pt x="601" y="312"/>
                    </a:lnTo>
                    <a:lnTo>
                      <a:pt x="595" y="278"/>
                    </a:lnTo>
                    <a:lnTo>
                      <a:pt x="586" y="245"/>
                    </a:lnTo>
                    <a:lnTo>
                      <a:pt x="574" y="212"/>
                    </a:lnTo>
                    <a:lnTo>
                      <a:pt x="559" y="182"/>
                    </a:lnTo>
                    <a:lnTo>
                      <a:pt x="541" y="153"/>
                    </a:lnTo>
                    <a:lnTo>
                      <a:pt x="521" y="126"/>
                    </a:lnTo>
                    <a:lnTo>
                      <a:pt x="498" y="101"/>
                    </a:lnTo>
                    <a:lnTo>
                      <a:pt x="482" y="8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D60ADD-A4BA-6F7C-1C7D-7EBDF9F59F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1" y="100"/>
              <a:ext cx="534" cy="690"/>
              <a:chOff x="1461" y="100"/>
              <a:chExt cx="534" cy="690"/>
            </a:xfrm>
          </p:grpSpPr>
          <p:sp>
            <p:nvSpPr>
              <p:cNvPr id="25" name="Freeform 78">
                <a:extLst>
                  <a:ext uri="{FF2B5EF4-FFF2-40B4-BE49-F238E27FC236}">
                    <a16:creationId xmlns:a16="http://schemas.microsoft.com/office/drawing/2014/main" id="{A288B7C2-D614-0BE3-9380-4BAADA53D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1" y="100"/>
                <a:ext cx="534" cy="690"/>
              </a:xfrm>
              <a:custGeom>
                <a:avLst/>
                <a:gdLst>
                  <a:gd name="T0" fmla="*/ 61 w 534"/>
                  <a:gd name="T1" fmla="*/ 0 h 690"/>
                  <a:gd name="T2" fmla="*/ 45 w 534"/>
                  <a:gd name="T3" fmla="*/ 0 h 690"/>
                  <a:gd name="T4" fmla="*/ 29 w 534"/>
                  <a:gd name="T5" fmla="*/ 7 h 690"/>
                  <a:gd name="T6" fmla="*/ 17 w 534"/>
                  <a:gd name="T7" fmla="*/ 20 h 690"/>
                  <a:gd name="T8" fmla="*/ 11 w 534"/>
                  <a:gd name="T9" fmla="*/ 36 h 690"/>
                  <a:gd name="T10" fmla="*/ 12 w 534"/>
                  <a:gd name="T11" fmla="*/ 53 h 690"/>
                  <a:gd name="T12" fmla="*/ 19 w 534"/>
                  <a:gd name="T13" fmla="*/ 69 h 690"/>
                  <a:gd name="T14" fmla="*/ 213 w 534"/>
                  <a:gd name="T15" fmla="*/ 336 h 690"/>
                  <a:gd name="T16" fmla="*/ 8 w 534"/>
                  <a:gd name="T17" fmla="*/ 620 h 690"/>
                  <a:gd name="T18" fmla="*/ 0 w 534"/>
                  <a:gd name="T19" fmla="*/ 636 h 690"/>
                  <a:gd name="T20" fmla="*/ 0 w 534"/>
                  <a:gd name="T21" fmla="*/ 653 h 690"/>
                  <a:gd name="T22" fmla="*/ 5 w 534"/>
                  <a:gd name="T23" fmla="*/ 669 h 690"/>
                  <a:gd name="T24" fmla="*/ 18 w 534"/>
                  <a:gd name="T25" fmla="*/ 681 h 690"/>
                  <a:gd name="T26" fmla="*/ 34 w 534"/>
                  <a:gd name="T27" fmla="*/ 688 h 690"/>
                  <a:gd name="T28" fmla="*/ 50 w 534"/>
                  <a:gd name="T29" fmla="*/ 689 h 690"/>
                  <a:gd name="T30" fmla="*/ 66 w 534"/>
                  <a:gd name="T31" fmla="*/ 683 h 690"/>
                  <a:gd name="T32" fmla="*/ 79 w 534"/>
                  <a:gd name="T33" fmla="*/ 672 h 690"/>
                  <a:gd name="T34" fmla="*/ 267 w 534"/>
                  <a:gd name="T35" fmla="*/ 411 h 690"/>
                  <a:gd name="T36" fmla="*/ 375 w 534"/>
                  <a:gd name="T37" fmla="*/ 411 h 690"/>
                  <a:gd name="T38" fmla="*/ 321 w 534"/>
                  <a:gd name="T39" fmla="*/ 336 h 690"/>
                  <a:gd name="T40" fmla="*/ 375 w 534"/>
                  <a:gd name="T41" fmla="*/ 261 h 690"/>
                  <a:gd name="T42" fmla="*/ 267 w 534"/>
                  <a:gd name="T43" fmla="*/ 261 h 690"/>
                  <a:gd name="T44" fmla="*/ 90 w 534"/>
                  <a:gd name="T45" fmla="*/ 17 h 690"/>
                  <a:gd name="T46" fmla="*/ 77 w 534"/>
                  <a:gd name="T47" fmla="*/ 5 h 690"/>
                  <a:gd name="T48" fmla="*/ 61 w 534"/>
                  <a:gd name="T49" fmla="*/ 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34" h="690">
                    <a:moveTo>
                      <a:pt x="61" y="0"/>
                    </a:moveTo>
                    <a:lnTo>
                      <a:pt x="45" y="0"/>
                    </a:lnTo>
                    <a:lnTo>
                      <a:pt x="29" y="7"/>
                    </a:lnTo>
                    <a:lnTo>
                      <a:pt x="17" y="20"/>
                    </a:lnTo>
                    <a:lnTo>
                      <a:pt x="11" y="36"/>
                    </a:lnTo>
                    <a:lnTo>
                      <a:pt x="12" y="53"/>
                    </a:lnTo>
                    <a:lnTo>
                      <a:pt x="19" y="69"/>
                    </a:lnTo>
                    <a:lnTo>
                      <a:pt x="213" y="336"/>
                    </a:lnTo>
                    <a:lnTo>
                      <a:pt x="8" y="620"/>
                    </a:lnTo>
                    <a:lnTo>
                      <a:pt x="0" y="636"/>
                    </a:lnTo>
                    <a:lnTo>
                      <a:pt x="0" y="653"/>
                    </a:lnTo>
                    <a:lnTo>
                      <a:pt x="5" y="669"/>
                    </a:lnTo>
                    <a:lnTo>
                      <a:pt x="18" y="681"/>
                    </a:lnTo>
                    <a:lnTo>
                      <a:pt x="34" y="688"/>
                    </a:lnTo>
                    <a:lnTo>
                      <a:pt x="50" y="689"/>
                    </a:lnTo>
                    <a:lnTo>
                      <a:pt x="66" y="683"/>
                    </a:lnTo>
                    <a:lnTo>
                      <a:pt x="79" y="672"/>
                    </a:lnTo>
                    <a:lnTo>
                      <a:pt x="267" y="411"/>
                    </a:lnTo>
                    <a:lnTo>
                      <a:pt x="375" y="411"/>
                    </a:lnTo>
                    <a:lnTo>
                      <a:pt x="321" y="336"/>
                    </a:lnTo>
                    <a:lnTo>
                      <a:pt x="375" y="261"/>
                    </a:lnTo>
                    <a:lnTo>
                      <a:pt x="267" y="261"/>
                    </a:lnTo>
                    <a:lnTo>
                      <a:pt x="90" y="17"/>
                    </a:lnTo>
                    <a:lnTo>
                      <a:pt x="77" y="5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79">
                <a:extLst>
                  <a:ext uri="{FF2B5EF4-FFF2-40B4-BE49-F238E27FC236}">
                    <a16:creationId xmlns:a16="http://schemas.microsoft.com/office/drawing/2014/main" id="{484D48E4-91EF-D5D7-8519-64ED7D26B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1" y="100"/>
                <a:ext cx="534" cy="690"/>
              </a:xfrm>
              <a:custGeom>
                <a:avLst/>
                <a:gdLst>
                  <a:gd name="T0" fmla="*/ 375 w 534"/>
                  <a:gd name="T1" fmla="*/ 411 h 690"/>
                  <a:gd name="T2" fmla="*/ 267 w 534"/>
                  <a:gd name="T3" fmla="*/ 411 h 690"/>
                  <a:gd name="T4" fmla="*/ 454 w 534"/>
                  <a:gd name="T5" fmla="*/ 672 h 690"/>
                  <a:gd name="T6" fmla="*/ 467 w 534"/>
                  <a:gd name="T7" fmla="*/ 683 h 690"/>
                  <a:gd name="T8" fmla="*/ 483 w 534"/>
                  <a:gd name="T9" fmla="*/ 689 h 690"/>
                  <a:gd name="T10" fmla="*/ 500 w 534"/>
                  <a:gd name="T11" fmla="*/ 688 h 690"/>
                  <a:gd name="T12" fmla="*/ 516 w 534"/>
                  <a:gd name="T13" fmla="*/ 681 h 690"/>
                  <a:gd name="T14" fmla="*/ 527 w 534"/>
                  <a:gd name="T15" fmla="*/ 669 h 690"/>
                  <a:gd name="T16" fmla="*/ 533 w 534"/>
                  <a:gd name="T17" fmla="*/ 653 h 690"/>
                  <a:gd name="T18" fmla="*/ 533 w 534"/>
                  <a:gd name="T19" fmla="*/ 636 h 690"/>
                  <a:gd name="T20" fmla="*/ 525 w 534"/>
                  <a:gd name="T21" fmla="*/ 620 h 690"/>
                  <a:gd name="T22" fmla="*/ 375 w 534"/>
                  <a:gd name="T23" fmla="*/ 411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34" h="690">
                    <a:moveTo>
                      <a:pt x="375" y="411"/>
                    </a:moveTo>
                    <a:lnTo>
                      <a:pt x="267" y="411"/>
                    </a:lnTo>
                    <a:lnTo>
                      <a:pt x="454" y="672"/>
                    </a:lnTo>
                    <a:lnTo>
                      <a:pt x="467" y="683"/>
                    </a:lnTo>
                    <a:lnTo>
                      <a:pt x="483" y="689"/>
                    </a:lnTo>
                    <a:lnTo>
                      <a:pt x="500" y="688"/>
                    </a:lnTo>
                    <a:lnTo>
                      <a:pt x="516" y="681"/>
                    </a:lnTo>
                    <a:lnTo>
                      <a:pt x="527" y="669"/>
                    </a:lnTo>
                    <a:lnTo>
                      <a:pt x="533" y="653"/>
                    </a:lnTo>
                    <a:lnTo>
                      <a:pt x="533" y="636"/>
                    </a:lnTo>
                    <a:lnTo>
                      <a:pt x="525" y="620"/>
                    </a:lnTo>
                    <a:lnTo>
                      <a:pt x="375" y="4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80">
                <a:extLst>
                  <a:ext uri="{FF2B5EF4-FFF2-40B4-BE49-F238E27FC236}">
                    <a16:creationId xmlns:a16="http://schemas.microsoft.com/office/drawing/2014/main" id="{F7FDBDEF-FE46-8D7F-CA9B-E59EB2318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1" y="100"/>
                <a:ext cx="534" cy="690"/>
              </a:xfrm>
              <a:custGeom>
                <a:avLst/>
                <a:gdLst>
                  <a:gd name="T0" fmla="*/ 471 w 534"/>
                  <a:gd name="T1" fmla="*/ 0 h 690"/>
                  <a:gd name="T2" fmla="*/ 456 w 534"/>
                  <a:gd name="T3" fmla="*/ 5 h 690"/>
                  <a:gd name="T4" fmla="*/ 443 w 534"/>
                  <a:gd name="T5" fmla="*/ 17 h 690"/>
                  <a:gd name="T6" fmla="*/ 267 w 534"/>
                  <a:gd name="T7" fmla="*/ 261 h 690"/>
                  <a:gd name="T8" fmla="*/ 375 w 534"/>
                  <a:gd name="T9" fmla="*/ 261 h 690"/>
                  <a:gd name="T10" fmla="*/ 514 w 534"/>
                  <a:gd name="T11" fmla="*/ 69 h 690"/>
                  <a:gd name="T12" fmla="*/ 521 w 534"/>
                  <a:gd name="T13" fmla="*/ 53 h 690"/>
                  <a:gd name="T14" fmla="*/ 522 w 534"/>
                  <a:gd name="T15" fmla="*/ 36 h 690"/>
                  <a:gd name="T16" fmla="*/ 516 w 534"/>
                  <a:gd name="T17" fmla="*/ 20 h 690"/>
                  <a:gd name="T18" fmla="*/ 504 w 534"/>
                  <a:gd name="T19" fmla="*/ 7 h 690"/>
                  <a:gd name="T20" fmla="*/ 488 w 534"/>
                  <a:gd name="T21" fmla="*/ 0 h 690"/>
                  <a:gd name="T22" fmla="*/ 471 w 534"/>
                  <a:gd name="T23" fmla="*/ 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34" h="690">
                    <a:moveTo>
                      <a:pt x="471" y="0"/>
                    </a:moveTo>
                    <a:lnTo>
                      <a:pt x="456" y="5"/>
                    </a:lnTo>
                    <a:lnTo>
                      <a:pt x="443" y="17"/>
                    </a:lnTo>
                    <a:lnTo>
                      <a:pt x="267" y="261"/>
                    </a:lnTo>
                    <a:lnTo>
                      <a:pt x="375" y="261"/>
                    </a:lnTo>
                    <a:lnTo>
                      <a:pt x="514" y="69"/>
                    </a:lnTo>
                    <a:lnTo>
                      <a:pt x="521" y="53"/>
                    </a:lnTo>
                    <a:lnTo>
                      <a:pt x="522" y="36"/>
                    </a:lnTo>
                    <a:lnTo>
                      <a:pt x="516" y="20"/>
                    </a:lnTo>
                    <a:lnTo>
                      <a:pt x="504" y="7"/>
                    </a:lnTo>
                    <a:lnTo>
                      <a:pt x="488" y="0"/>
                    </a:lnTo>
                    <a:lnTo>
                      <a:pt x="4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79781E5-AC71-9D1B-0EA6-567D1081CF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5" y="100"/>
              <a:ext cx="559" cy="691"/>
              <a:chOff x="2045" y="100"/>
              <a:chExt cx="559" cy="691"/>
            </a:xfrm>
          </p:grpSpPr>
          <p:sp>
            <p:nvSpPr>
              <p:cNvPr id="23" name="Freeform 76">
                <a:extLst>
                  <a:ext uri="{FF2B5EF4-FFF2-40B4-BE49-F238E27FC236}">
                    <a16:creationId xmlns:a16="http://schemas.microsoft.com/office/drawing/2014/main" id="{1A903B29-493B-708B-873E-6521FEF62F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5" y="100"/>
                <a:ext cx="559" cy="691"/>
              </a:xfrm>
              <a:custGeom>
                <a:avLst/>
                <a:gdLst>
                  <a:gd name="T0" fmla="*/ 34 w 559"/>
                  <a:gd name="T1" fmla="*/ 0 h 691"/>
                  <a:gd name="T2" fmla="*/ 18 w 559"/>
                  <a:gd name="T3" fmla="*/ 6 h 691"/>
                  <a:gd name="T4" fmla="*/ 6 w 559"/>
                  <a:gd name="T5" fmla="*/ 19 h 691"/>
                  <a:gd name="T6" fmla="*/ 0 w 559"/>
                  <a:gd name="T7" fmla="*/ 34 h 691"/>
                  <a:gd name="T8" fmla="*/ 0 w 559"/>
                  <a:gd name="T9" fmla="*/ 51 h 691"/>
                  <a:gd name="T10" fmla="*/ 6 w 559"/>
                  <a:gd name="T11" fmla="*/ 67 h 691"/>
                  <a:gd name="T12" fmla="*/ 234 w 559"/>
                  <a:gd name="T13" fmla="*/ 410 h 691"/>
                  <a:gd name="T14" fmla="*/ 234 w 559"/>
                  <a:gd name="T15" fmla="*/ 646 h 691"/>
                  <a:gd name="T16" fmla="*/ 238 w 559"/>
                  <a:gd name="T17" fmla="*/ 663 h 691"/>
                  <a:gd name="T18" fmla="*/ 248 w 559"/>
                  <a:gd name="T19" fmla="*/ 677 h 691"/>
                  <a:gd name="T20" fmla="*/ 262 w 559"/>
                  <a:gd name="T21" fmla="*/ 686 h 691"/>
                  <a:gd name="T22" fmla="*/ 278 w 559"/>
                  <a:gd name="T23" fmla="*/ 690 h 691"/>
                  <a:gd name="T24" fmla="*/ 296 w 559"/>
                  <a:gd name="T25" fmla="*/ 686 h 691"/>
                  <a:gd name="T26" fmla="*/ 310 w 559"/>
                  <a:gd name="T27" fmla="*/ 677 h 691"/>
                  <a:gd name="T28" fmla="*/ 319 w 559"/>
                  <a:gd name="T29" fmla="*/ 663 h 691"/>
                  <a:gd name="T30" fmla="*/ 322 w 559"/>
                  <a:gd name="T31" fmla="*/ 646 h 691"/>
                  <a:gd name="T32" fmla="*/ 322 w 559"/>
                  <a:gd name="T33" fmla="*/ 410 h 691"/>
                  <a:gd name="T34" fmla="*/ 384 w 559"/>
                  <a:gd name="T35" fmla="*/ 318 h 691"/>
                  <a:gd name="T36" fmla="*/ 278 w 559"/>
                  <a:gd name="T37" fmla="*/ 318 h 691"/>
                  <a:gd name="T38" fmla="*/ 79 w 559"/>
                  <a:gd name="T39" fmla="*/ 18 h 691"/>
                  <a:gd name="T40" fmla="*/ 67 w 559"/>
                  <a:gd name="T41" fmla="*/ 6 h 691"/>
                  <a:gd name="T42" fmla="*/ 51 w 559"/>
                  <a:gd name="T43" fmla="*/ 0 h 691"/>
                  <a:gd name="T44" fmla="*/ 34 w 559"/>
                  <a:gd name="T45" fmla="*/ 0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9" h="691">
                    <a:moveTo>
                      <a:pt x="34" y="0"/>
                    </a:moveTo>
                    <a:lnTo>
                      <a:pt x="18" y="6"/>
                    </a:lnTo>
                    <a:lnTo>
                      <a:pt x="6" y="19"/>
                    </a:lnTo>
                    <a:lnTo>
                      <a:pt x="0" y="34"/>
                    </a:lnTo>
                    <a:lnTo>
                      <a:pt x="0" y="51"/>
                    </a:lnTo>
                    <a:lnTo>
                      <a:pt x="6" y="67"/>
                    </a:lnTo>
                    <a:lnTo>
                      <a:pt x="234" y="410"/>
                    </a:lnTo>
                    <a:lnTo>
                      <a:pt x="234" y="646"/>
                    </a:lnTo>
                    <a:lnTo>
                      <a:pt x="238" y="663"/>
                    </a:lnTo>
                    <a:lnTo>
                      <a:pt x="248" y="677"/>
                    </a:lnTo>
                    <a:lnTo>
                      <a:pt x="262" y="686"/>
                    </a:lnTo>
                    <a:lnTo>
                      <a:pt x="278" y="690"/>
                    </a:lnTo>
                    <a:lnTo>
                      <a:pt x="296" y="686"/>
                    </a:lnTo>
                    <a:lnTo>
                      <a:pt x="310" y="677"/>
                    </a:lnTo>
                    <a:lnTo>
                      <a:pt x="319" y="663"/>
                    </a:lnTo>
                    <a:lnTo>
                      <a:pt x="322" y="646"/>
                    </a:lnTo>
                    <a:lnTo>
                      <a:pt x="322" y="410"/>
                    </a:lnTo>
                    <a:lnTo>
                      <a:pt x="384" y="318"/>
                    </a:lnTo>
                    <a:lnTo>
                      <a:pt x="278" y="318"/>
                    </a:lnTo>
                    <a:lnTo>
                      <a:pt x="79" y="18"/>
                    </a:lnTo>
                    <a:lnTo>
                      <a:pt x="67" y="6"/>
                    </a:lnTo>
                    <a:lnTo>
                      <a:pt x="51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77">
                <a:extLst>
                  <a:ext uri="{FF2B5EF4-FFF2-40B4-BE49-F238E27FC236}">
                    <a16:creationId xmlns:a16="http://schemas.microsoft.com/office/drawing/2014/main" id="{DB452403-3E1C-A7A2-3E7B-A2E719885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5" y="100"/>
                <a:ext cx="559" cy="691"/>
              </a:xfrm>
              <a:custGeom>
                <a:avLst/>
                <a:gdLst>
                  <a:gd name="T0" fmla="*/ 523 w 559"/>
                  <a:gd name="T1" fmla="*/ 0 h 691"/>
                  <a:gd name="T2" fmla="*/ 506 w 559"/>
                  <a:gd name="T3" fmla="*/ 0 h 691"/>
                  <a:gd name="T4" fmla="*/ 491 w 559"/>
                  <a:gd name="T5" fmla="*/ 6 h 691"/>
                  <a:gd name="T6" fmla="*/ 479 w 559"/>
                  <a:gd name="T7" fmla="*/ 18 h 691"/>
                  <a:gd name="T8" fmla="*/ 278 w 559"/>
                  <a:gd name="T9" fmla="*/ 318 h 691"/>
                  <a:gd name="T10" fmla="*/ 384 w 559"/>
                  <a:gd name="T11" fmla="*/ 318 h 691"/>
                  <a:gd name="T12" fmla="*/ 552 w 559"/>
                  <a:gd name="T13" fmla="*/ 67 h 691"/>
                  <a:gd name="T14" fmla="*/ 558 w 559"/>
                  <a:gd name="T15" fmla="*/ 51 h 691"/>
                  <a:gd name="T16" fmla="*/ 558 w 559"/>
                  <a:gd name="T17" fmla="*/ 34 h 691"/>
                  <a:gd name="T18" fmla="*/ 552 w 559"/>
                  <a:gd name="T19" fmla="*/ 19 h 691"/>
                  <a:gd name="T20" fmla="*/ 539 w 559"/>
                  <a:gd name="T21" fmla="*/ 6 h 691"/>
                  <a:gd name="T22" fmla="*/ 523 w 559"/>
                  <a:gd name="T23" fmla="*/ 0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59" h="691">
                    <a:moveTo>
                      <a:pt x="523" y="0"/>
                    </a:moveTo>
                    <a:lnTo>
                      <a:pt x="506" y="0"/>
                    </a:lnTo>
                    <a:lnTo>
                      <a:pt x="491" y="6"/>
                    </a:lnTo>
                    <a:lnTo>
                      <a:pt x="479" y="18"/>
                    </a:lnTo>
                    <a:lnTo>
                      <a:pt x="278" y="318"/>
                    </a:lnTo>
                    <a:lnTo>
                      <a:pt x="384" y="318"/>
                    </a:lnTo>
                    <a:lnTo>
                      <a:pt x="552" y="67"/>
                    </a:lnTo>
                    <a:lnTo>
                      <a:pt x="558" y="51"/>
                    </a:lnTo>
                    <a:lnTo>
                      <a:pt x="558" y="34"/>
                    </a:lnTo>
                    <a:lnTo>
                      <a:pt x="552" y="19"/>
                    </a:lnTo>
                    <a:lnTo>
                      <a:pt x="539" y="6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A0067C5-3A00-44F1-C25A-C4505F4104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91"/>
              <a:ext cx="435" cy="700"/>
              <a:chOff x="3216" y="91"/>
              <a:chExt cx="435" cy="700"/>
            </a:xfrm>
          </p:grpSpPr>
          <p:sp>
            <p:nvSpPr>
              <p:cNvPr id="20" name="Freeform 73">
                <a:extLst>
                  <a:ext uri="{FF2B5EF4-FFF2-40B4-BE49-F238E27FC236}">
                    <a16:creationId xmlns:a16="http://schemas.microsoft.com/office/drawing/2014/main" id="{34F58AF4-CA68-25E0-2A90-97865462D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6" y="91"/>
                <a:ext cx="435" cy="700"/>
              </a:xfrm>
              <a:custGeom>
                <a:avLst/>
                <a:gdLst>
                  <a:gd name="T0" fmla="*/ 96 w 435"/>
                  <a:gd name="T1" fmla="*/ 0 h 700"/>
                  <a:gd name="T2" fmla="*/ 32 w 435"/>
                  <a:gd name="T3" fmla="*/ 0 h 700"/>
                  <a:gd name="T4" fmla="*/ 21 w 435"/>
                  <a:gd name="T5" fmla="*/ 4 h 700"/>
                  <a:gd name="T6" fmla="*/ 13 w 435"/>
                  <a:gd name="T7" fmla="*/ 12 h 700"/>
                  <a:gd name="T8" fmla="*/ 5 w 435"/>
                  <a:gd name="T9" fmla="*/ 21 h 700"/>
                  <a:gd name="T10" fmla="*/ 0 w 435"/>
                  <a:gd name="T11" fmla="*/ 31 h 700"/>
                  <a:gd name="T12" fmla="*/ 0 w 435"/>
                  <a:gd name="T13" fmla="*/ 654 h 700"/>
                  <a:gd name="T14" fmla="*/ 3 w 435"/>
                  <a:gd name="T15" fmla="*/ 671 h 700"/>
                  <a:gd name="T16" fmla="*/ 13 w 435"/>
                  <a:gd name="T17" fmla="*/ 685 h 700"/>
                  <a:gd name="T18" fmla="*/ 27 w 435"/>
                  <a:gd name="T19" fmla="*/ 695 h 700"/>
                  <a:gd name="T20" fmla="*/ 44 w 435"/>
                  <a:gd name="T21" fmla="*/ 698 h 700"/>
                  <a:gd name="T22" fmla="*/ 389 w 435"/>
                  <a:gd name="T23" fmla="*/ 699 h 700"/>
                  <a:gd name="T24" fmla="*/ 406 w 435"/>
                  <a:gd name="T25" fmla="*/ 695 h 700"/>
                  <a:gd name="T26" fmla="*/ 420 w 435"/>
                  <a:gd name="T27" fmla="*/ 685 h 700"/>
                  <a:gd name="T28" fmla="*/ 430 w 435"/>
                  <a:gd name="T29" fmla="*/ 671 h 700"/>
                  <a:gd name="T30" fmla="*/ 434 w 435"/>
                  <a:gd name="T31" fmla="*/ 654 h 700"/>
                  <a:gd name="T32" fmla="*/ 430 w 435"/>
                  <a:gd name="T33" fmla="*/ 636 h 700"/>
                  <a:gd name="T34" fmla="*/ 420 w 435"/>
                  <a:gd name="T35" fmla="*/ 622 h 700"/>
                  <a:gd name="T36" fmla="*/ 406 w 435"/>
                  <a:gd name="T37" fmla="*/ 613 h 700"/>
                  <a:gd name="T38" fmla="*/ 389 w 435"/>
                  <a:gd name="T39" fmla="*/ 609 h 700"/>
                  <a:gd name="T40" fmla="*/ 88 w 435"/>
                  <a:gd name="T41" fmla="*/ 608 h 700"/>
                  <a:gd name="T42" fmla="*/ 88 w 435"/>
                  <a:gd name="T43" fmla="*/ 401 h 700"/>
                  <a:gd name="T44" fmla="*/ 367 w 435"/>
                  <a:gd name="T45" fmla="*/ 401 h 700"/>
                  <a:gd name="T46" fmla="*/ 381 w 435"/>
                  <a:gd name="T47" fmla="*/ 398 h 700"/>
                  <a:gd name="T48" fmla="*/ 395 w 435"/>
                  <a:gd name="T49" fmla="*/ 388 h 700"/>
                  <a:gd name="T50" fmla="*/ 404 w 435"/>
                  <a:gd name="T51" fmla="*/ 374 h 700"/>
                  <a:gd name="T52" fmla="*/ 408 w 435"/>
                  <a:gd name="T53" fmla="*/ 357 h 700"/>
                  <a:gd name="T54" fmla="*/ 405 w 435"/>
                  <a:gd name="T55" fmla="*/ 339 h 700"/>
                  <a:gd name="T56" fmla="*/ 395 w 435"/>
                  <a:gd name="T57" fmla="*/ 325 h 700"/>
                  <a:gd name="T58" fmla="*/ 381 w 435"/>
                  <a:gd name="T59" fmla="*/ 315 h 700"/>
                  <a:gd name="T60" fmla="*/ 364 w 435"/>
                  <a:gd name="T61" fmla="*/ 312 h 700"/>
                  <a:gd name="T62" fmla="*/ 356 w 435"/>
                  <a:gd name="T63" fmla="*/ 312 h 700"/>
                  <a:gd name="T64" fmla="*/ 356 w 435"/>
                  <a:gd name="T65" fmla="*/ 312 h 700"/>
                  <a:gd name="T66" fmla="*/ 88 w 435"/>
                  <a:gd name="T67" fmla="*/ 311 h 700"/>
                  <a:gd name="T68" fmla="*/ 88 w 435"/>
                  <a:gd name="T69" fmla="*/ 89 h 700"/>
                  <a:gd name="T70" fmla="*/ 393 w 435"/>
                  <a:gd name="T71" fmla="*/ 89 h 700"/>
                  <a:gd name="T72" fmla="*/ 406 w 435"/>
                  <a:gd name="T73" fmla="*/ 86 h 700"/>
                  <a:gd name="T74" fmla="*/ 420 w 435"/>
                  <a:gd name="T75" fmla="*/ 77 h 700"/>
                  <a:gd name="T76" fmla="*/ 430 w 435"/>
                  <a:gd name="T77" fmla="*/ 62 h 700"/>
                  <a:gd name="T78" fmla="*/ 434 w 435"/>
                  <a:gd name="T79" fmla="*/ 45 h 700"/>
                  <a:gd name="T80" fmla="*/ 430 w 435"/>
                  <a:gd name="T81" fmla="*/ 28 h 700"/>
                  <a:gd name="T82" fmla="*/ 420 w 435"/>
                  <a:gd name="T83" fmla="*/ 13 h 700"/>
                  <a:gd name="T84" fmla="*/ 406 w 435"/>
                  <a:gd name="T85" fmla="*/ 4 h 700"/>
                  <a:gd name="T86" fmla="*/ 389 w 435"/>
                  <a:gd name="T87" fmla="*/ 0 h 700"/>
                  <a:gd name="T88" fmla="*/ 382 w 435"/>
                  <a:gd name="T89" fmla="*/ 0 h 700"/>
                  <a:gd name="T90" fmla="*/ 382 w 435"/>
                  <a:gd name="T91" fmla="*/ 0 h 700"/>
                  <a:gd name="T92" fmla="*/ 96 w 435"/>
                  <a:gd name="T93" fmla="*/ 0 h 700"/>
                  <a:gd name="T94" fmla="*/ 96 w 435"/>
                  <a:gd name="T95" fmla="*/ 0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35" h="700">
                    <a:moveTo>
                      <a:pt x="96" y="0"/>
                    </a:moveTo>
                    <a:lnTo>
                      <a:pt x="32" y="0"/>
                    </a:lnTo>
                    <a:lnTo>
                      <a:pt x="21" y="4"/>
                    </a:lnTo>
                    <a:lnTo>
                      <a:pt x="13" y="12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654"/>
                    </a:lnTo>
                    <a:lnTo>
                      <a:pt x="3" y="671"/>
                    </a:lnTo>
                    <a:lnTo>
                      <a:pt x="13" y="685"/>
                    </a:lnTo>
                    <a:lnTo>
                      <a:pt x="27" y="695"/>
                    </a:lnTo>
                    <a:lnTo>
                      <a:pt x="44" y="698"/>
                    </a:lnTo>
                    <a:lnTo>
                      <a:pt x="389" y="699"/>
                    </a:lnTo>
                    <a:lnTo>
                      <a:pt x="406" y="695"/>
                    </a:lnTo>
                    <a:lnTo>
                      <a:pt x="420" y="685"/>
                    </a:lnTo>
                    <a:lnTo>
                      <a:pt x="430" y="671"/>
                    </a:lnTo>
                    <a:lnTo>
                      <a:pt x="434" y="654"/>
                    </a:lnTo>
                    <a:lnTo>
                      <a:pt x="430" y="636"/>
                    </a:lnTo>
                    <a:lnTo>
                      <a:pt x="420" y="622"/>
                    </a:lnTo>
                    <a:lnTo>
                      <a:pt x="406" y="613"/>
                    </a:lnTo>
                    <a:lnTo>
                      <a:pt x="389" y="609"/>
                    </a:lnTo>
                    <a:lnTo>
                      <a:pt x="88" y="608"/>
                    </a:lnTo>
                    <a:lnTo>
                      <a:pt x="88" y="401"/>
                    </a:lnTo>
                    <a:lnTo>
                      <a:pt x="367" y="401"/>
                    </a:lnTo>
                    <a:lnTo>
                      <a:pt x="381" y="398"/>
                    </a:lnTo>
                    <a:lnTo>
                      <a:pt x="395" y="388"/>
                    </a:lnTo>
                    <a:lnTo>
                      <a:pt x="404" y="374"/>
                    </a:lnTo>
                    <a:lnTo>
                      <a:pt x="408" y="357"/>
                    </a:lnTo>
                    <a:lnTo>
                      <a:pt x="405" y="339"/>
                    </a:lnTo>
                    <a:lnTo>
                      <a:pt x="395" y="325"/>
                    </a:lnTo>
                    <a:lnTo>
                      <a:pt x="381" y="315"/>
                    </a:lnTo>
                    <a:lnTo>
                      <a:pt x="364" y="312"/>
                    </a:lnTo>
                    <a:lnTo>
                      <a:pt x="356" y="312"/>
                    </a:lnTo>
                    <a:lnTo>
                      <a:pt x="356" y="312"/>
                    </a:lnTo>
                    <a:lnTo>
                      <a:pt x="88" y="311"/>
                    </a:lnTo>
                    <a:lnTo>
                      <a:pt x="88" y="89"/>
                    </a:lnTo>
                    <a:lnTo>
                      <a:pt x="393" y="89"/>
                    </a:lnTo>
                    <a:lnTo>
                      <a:pt x="406" y="86"/>
                    </a:lnTo>
                    <a:lnTo>
                      <a:pt x="420" y="77"/>
                    </a:lnTo>
                    <a:lnTo>
                      <a:pt x="430" y="62"/>
                    </a:lnTo>
                    <a:lnTo>
                      <a:pt x="434" y="45"/>
                    </a:lnTo>
                    <a:lnTo>
                      <a:pt x="430" y="28"/>
                    </a:lnTo>
                    <a:lnTo>
                      <a:pt x="420" y="13"/>
                    </a:lnTo>
                    <a:lnTo>
                      <a:pt x="406" y="4"/>
                    </a:lnTo>
                    <a:lnTo>
                      <a:pt x="389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96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74">
                <a:extLst>
                  <a:ext uri="{FF2B5EF4-FFF2-40B4-BE49-F238E27FC236}">
                    <a16:creationId xmlns:a16="http://schemas.microsoft.com/office/drawing/2014/main" id="{7EE9EB50-EA2B-C5C2-BCC2-F217B46C9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6" y="91"/>
                <a:ext cx="435" cy="700"/>
              </a:xfrm>
              <a:custGeom>
                <a:avLst/>
                <a:gdLst>
                  <a:gd name="T0" fmla="*/ 367 w 435"/>
                  <a:gd name="T1" fmla="*/ 401 h 700"/>
                  <a:gd name="T2" fmla="*/ 88 w 435"/>
                  <a:gd name="T3" fmla="*/ 401 h 700"/>
                  <a:gd name="T4" fmla="*/ 363 w 435"/>
                  <a:gd name="T5" fmla="*/ 402 h 700"/>
                  <a:gd name="T6" fmla="*/ 364 w 435"/>
                  <a:gd name="T7" fmla="*/ 402 h 700"/>
                  <a:gd name="T8" fmla="*/ 367 w 435"/>
                  <a:gd name="T9" fmla="*/ 401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5" h="700">
                    <a:moveTo>
                      <a:pt x="367" y="401"/>
                    </a:moveTo>
                    <a:lnTo>
                      <a:pt x="88" y="401"/>
                    </a:lnTo>
                    <a:lnTo>
                      <a:pt x="363" y="402"/>
                    </a:lnTo>
                    <a:lnTo>
                      <a:pt x="364" y="402"/>
                    </a:lnTo>
                    <a:lnTo>
                      <a:pt x="367" y="4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75">
                <a:extLst>
                  <a:ext uri="{FF2B5EF4-FFF2-40B4-BE49-F238E27FC236}">
                    <a16:creationId xmlns:a16="http://schemas.microsoft.com/office/drawing/2014/main" id="{95F5D0BB-FE81-5C00-B5BD-FCEDAFB65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6" y="91"/>
                <a:ext cx="435" cy="700"/>
              </a:xfrm>
              <a:custGeom>
                <a:avLst/>
                <a:gdLst>
                  <a:gd name="T0" fmla="*/ 393 w 435"/>
                  <a:gd name="T1" fmla="*/ 89 h 700"/>
                  <a:gd name="T2" fmla="*/ 88 w 435"/>
                  <a:gd name="T3" fmla="*/ 89 h 700"/>
                  <a:gd name="T4" fmla="*/ 382 w 435"/>
                  <a:gd name="T5" fmla="*/ 90 h 700"/>
                  <a:gd name="T6" fmla="*/ 388 w 435"/>
                  <a:gd name="T7" fmla="*/ 90 h 700"/>
                  <a:gd name="T8" fmla="*/ 389 w 435"/>
                  <a:gd name="T9" fmla="*/ 90 h 700"/>
                  <a:gd name="T10" fmla="*/ 393 w 435"/>
                  <a:gd name="T11" fmla="*/ 89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5" h="700">
                    <a:moveTo>
                      <a:pt x="393" y="89"/>
                    </a:moveTo>
                    <a:lnTo>
                      <a:pt x="88" y="89"/>
                    </a:lnTo>
                    <a:lnTo>
                      <a:pt x="382" y="90"/>
                    </a:lnTo>
                    <a:lnTo>
                      <a:pt x="388" y="90"/>
                    </a:lnTo>
                    <a:lnTo>
                      <a:pt x="389" y="90"/>
                    </a:lnTo>
                    <a:lnTo>
                      <a:pt x="393" y="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9493B64-DDED-9EC9-FA60-932157157B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71" y="91"/>
              <a:ext cx="479" cy="699"/>
              <a:chOff x="2671" y="91"/>
              <a:chExt cx="479" cy="699"/>
            </a:xfrm>
          </p:grpSpPr>
          <p:sp>
            <p:nvSpPr>
              <p:cNvPr id="17" name="Freeform 70">
                <a:extLst>
                  <a:ext uri="{FF2B5EF4-FFF2-40B4-BE49-F238E27FC236}">
                    <a16:creationId xmlns:a16="http://schemas.microsoft.com/office/drawing/2014/main" id="{054029B0-EBE2-BE50-13DC-5432473522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91"/>
                <a:ext cx="479" cy="699"/>
              </a:xfrm>
              <a:custGeom>
                <a:avLst/>
                <a:gdLst>
                  <a:gd name="T0" fmla="*/ 275 w 479"/>
                  <a:gd name="T1" fmla="*/ 0 h 699"/>
                  <a:gd name="T2" fmla="*/ 32 w 479"/>
                  <a:gd name="T3" fmla="*/ 0 h 699"/>
                  <a:gd name="T4" fmla="*/ 21 w 479"/>
                  <a:gd name="T5" fmla="*/ 4 h 699"/>
                  <a:gd name="T6" fmla="*/ 13 w 479"/>
                  <a:gd name="T7" fmla="*/ 12 h 699"/>
                  <a:gd name="T8" fmla="*/ 5 w 479"/>
                  <a:gd name="T9" fmla="*/ 21 h 699"/>
                  <a:gd name="T10" fmla="*/ 0 w 479"/>
                  <a:gd name="T11" fmla="*/ 31 h 699"/>
                  <a:gd name="T12" fmla="*/ 0 w 479"/>
                  <a:gd name="T13" fmla="*/ 654 h 699"/>
                  <a:gd name="T14" fmla="*/ 3 w 479"/>
                  <a:gd name="T15" fmla="*/ 671 h 699"/>
                  <a:gd name="T16" fmla="*/ 13 w 479"/>
                  <a:gd name="T17" fmla="*/ 685 h 699"/>
                  <a:gd name="T18" fmla="*/ 27 w 479"/>
                  <a:gd name="T19" fmla="*/ 695 h 699"/>
                  <a:gd name="T20" fmla="*/ 44 w 479"/>
                  <a:gd name="T21" fmla="*/ 698 h 699"/>
                  <a:gd name="T22" fmla="*/ 44 w 479"/>
                  <a:gd name="T23" fmla="*/ 698 h 699"/>
                  <a:gd name="T24" fmla="*/ 45 w 479"/>
                  <a:gd name="T25" fmla="*/ 698 h 699"/>
                  <a:gd name="T26" fmla="*/ 61 w 479"/>
                  <a:gd name="T27" fmla="*/ 695 h 699"/>
                  <a:gd name="T28" fmla="*/ 75 w 479"/>
                  <a:gd name="T29" fmla="*/ 685 h 699"/>
                  <a:gd name="T30" fmla="*/ 85 w 479"/>
                  <a:gd name="T31" fmla="*/ 671 h 699"/>
                  <a:gd name="T32" fmla="*/ 88 w 479"/>
                  <a:gd name="T33" fmla="*/ 654 h 699"/>
                  <a:gd name="T34" fmla="*/ 88 w 479"/>
                  <a:gd name="T35" fmla="*/ 409 h 699"/>
                  <a:gd name="T36" fmla="*/ 275 w 479"/>
                  <a:gd name="T37" fmla="*/ 409 h 699"/>
                  <a:gd name="T38" fmla="*/ 354 w 479"/>
                  <a:gd name="T39" fmla="*/ 397 h 699"/>
                  <a:gd name="T40" fmla="*/ 416 w 479"/>
                  <a:gd name="T41" fmla="*/ 363 h 699"/>
                  <a:gd name="T42" fmla="*/ 444 w 479"/>
                  <a:gd name="T43" fmla="*/ 326 h 699"/>
                  <a:gd name="T44" fmla="*/ 88 w 479"/>
                  <a:gd name="T45" fmla="*/ 326 h 699"/>
                  <a:gd name="T46" fmla="*/ 88 w 479"/>
                  <a:gd name="T47" fmla="*/ 83 h 699"/>
                  <a:gd name="T48" fmla="*/ 444 w 479"/>
                  <a:gd name="T49" fmla="*/ 83 h 699"/>
                  <a:gd name="T50" fmla="*/ 416 w 479"/>
                  <a:gd name="T51" fmla="*/ 46 h 699"/>
                  <a:gd name="T52" fmla="*/ 354 w 479"/>
                  <a:gd name="T53" fmla="*/ 11 h 699"/>
                  <a:gd name="T54" fmla="*/ 275 w 479"/>
                  <a:gd name="T55" fmla="*/ 0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79" h="699">
                    <a:moveTo>
                      <a:pt x="275" y="0"/>
                    </a:moveTo>
                    <a:lnTo>
                      <a:pt x="32" y="0"/>
                    </a:lnTo>
                    <a:lnTo>
                      <a:pt x="21" y="4"/>
                    </a:lnTo>
                    <a:lnTo>
                      <a:pt x="13" y="12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654"/>
                    </a:lnTo>
                    <a:lnTo>
                      <a:pt x="3" y="671"/>
                    </a:lnTo>
                    <a:lnTo>
                      <a:pt x="13" y="685"/>
                    </a:lnTo>
                    <a:lnTo>
                      <a:pt x="27" y="695"/>
                    </a:lnTo>
                    <a:lnTo>
                      <a:pt x="44" y="698"/>
                    </a:lnTo>
                    <a:lnTo>
                      <a:pt x="44" y="698"/>
                    </a:lnTo>
                    <a:lnTo>
                      <a:pt x="45" y="698"/>
                    </a:lnTo>
                    <a:lnTo>
                      <a:pt x="61" y="695"/>
                    </a:lnTo>
                    <a:lnTo>
                      <a:pt x="75" y="685"/>
                    </a:lnTo>
                    <a:lnTo>
                      <a:pt x="85" y="671"/>
                    </a:lnTo>
                    <a:lnTo>
                      <a:pt x="88" y="654"/>
                    </a:lnTo>
                    <a:lnTo>
                      <a:pt x="88" y="409"/>
                    </a:lnTo>
                    <a:lnTo>
                      <a:pt x="275" y="409"/>
                    </a:lnTo>
                    <a:lnTo>
                      <a:pt x="354" y="397"/>
                    </a:lnTo>
                    <a:lnTo>
                      <a:pt x="416" y="363"/>
                    </a:lnTo>
                    <a:lnTo>
                      <a:pt x="444" y="326"/>
                    </a:lnTo>
                    <a:lnTo>
                      <a:pt x="88" y="326"/>
                    </a:lnTo>
                    <a:lnTo>
                      <a:pt x="88" y="83"/>
                    </a:lnTo>
                    <a:lnTo>
                      <a:pt x="444" y="83"/>
                    </a:lnTo>
                    <a:lnTo>
                      <a:pt x="416" y="46"/>
                    </a:lnTo>
                    <a:lnTo>
                      <a:pt x="354" y="11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71">
                <a:extLst>
                  <a:ext uri="{FF2B5EF4-FFF2-40B4-BE49-F238E27FC236}">
                    <a16:creationId xmlns:a16="http://schemas.microsoft.com/office/drawing/2014/main" id="{8D973294-A99D-2672-40BE-7379B14D5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91"/>
                <a:ext cx="479" cy="699"/>
              </a:xfrm>
              <a:custGeom>
                <a:avLst/>
                <a:gdLst>
                  <a:gd name="T0" fmla="*/ 45 w 479"/>
                  <a:gd name="T1" fmla="*/ 698 h 699"/>
                  <a:gd name="T2" fmla="*/ 44 w 479"/>
                  <a:gd name="T3" fmla="*/ 698 h 699"/>
                  <a:gd name="T4" fmla="*/ 44 w 479"/>
                  <a:gd name="T5" fmla="*/ 698 h 699"/>
                  <a:gd name="T6" fmla="*/ 45 w 479"/>
                  <a:gd name="T7" fmla="*/ 698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9" h="699">
                    <a:moveTo>
                      <a:pt x="45" y="698"/>
                    </a:moveTo>
                    <a:lnTo>
                      <a:pt x="44" y="698"/>
                    </a:lnTo>
                    <a:lnTo>
                      <a:pt x="44" y="698"/>
                    </a:lnTo>
                    <a:lnTo>
                      <a:pt x="45" y="69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72">
                <a:extLst>
                  <a:ext uri="{FF2B5EF4-FFF2-40B4-BE49-F238E27FC236}">
                    <a16:creationId xmlns:a16="http://schemas.microsoft.com/office/drawing/2014/main" id="{D25F90A8-4482-AEFE-5680-4E92C85E7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91"/>
                <a:ext cx="479" cy="699"/>
              </a:xfrm>
              <a:custGeom>
                <a:avLst/>
                <a:gdLst>
                  <a:gd name="T0" fmla="*/ 444 w 479"/>
                  <a:gd name="T1" fmla="*/ 83 h 699"/>
                  <a:gd name="T2" fmla="*/ 281 w 479"/>
                  <a:gd name="T3" fmla="*/ 83 h 699"/>
                  <a:gd name="T4" fmla="*/ 328 w 479"/>
                  <a:gd name="T5" fmla="*/ 89 h 699"/>
                  <a:gd name="T6" fmla="*/ 362 w 479"/>
                  <a:gd name="T7" fmla="*/ 109 h 699"/>
                  <a:gd name="T8" fmla="*/ 384 w 479"/>
                  <a:gd name="T9" fmla="*/ 140 h 699"/>
                  <a:gd name="T10" fmla="*/ 395 w 479"/>
                  <a:gd name="T11" fmla="*/ 183 h 699"/>
                  <a:gd name="T12" fmla="*/ 396 w 479"/>
                  <a:gd name="T13" fmla="*/ 190 h 699"/>
                  <a:gd name="T14" fmla="*/ 396 w 479"/>
                  <a:gd name="T15" fmla="*/ 214 h 699"/>
                  <a:gd name="T16" fmla="*/ 396 w 479"/>
                  <a:gd name="T17" fmla="*/ 219 h 699"/>
                  <a:gd name="T18" fmla="*/ 395 w 479"/>
                  <a:gd name="T19" fmla="*/ 225 h 699"/>
                  <a:gd name="T20" fmla="*/ 384 w 479"/>
                  <a:gd name="T21" fmla="*/ 268 h 699"/>
                  <a:gd name="T22" fmla="*/ 362 w 479"/>
                  <a:gd name="T23" fmla="*/ 300 h 699"/>
                  <a:gd name="T24" fmla="*/ 328 w 479"/>
                  <a:gd name="T25" fmla="*/ 319 h 699"/>
                  <a:gd name="T26" fmla="*/ 281 w 479"/>
                  <a:gd name="T27" fmla="*/ 326 h 699"/>
                  <a:gd name="T28" fmla="*/ 444 w 479"/>
                  <a:gd name="T29" fmla="*/ 326 h 699"/>
                  <a:gd name="T30" fmla="*/ 457 w 479"/>
                  <a:gd name="T31" fmla="*/ 308 h 699"/>
                  <a:gd name="T32" fmla="*/ 477 w 479"/>
                  <a:gd name="T33" fmla="*/ 236 h 699"/>
                  <a:gd name="T34" fmla="*/ 477 w 479"/>
                  <a:gd name="T35" fmla="*/ 236 h 699"/>
                  <a:gd name="T36" fmla="*/ 477 w 479"/>
                  <a:gd name="T37" fmla="*/ 233 h 699"/>
                  <a:gd name="T38" fmla="*/ 478 w 479"/>
                  <a:gd name="T39" fmla="*/ 232 h 699"/>
                  <a:gd name="T40" fmla="*/ 478 w 479"/>
                  <a:gd name="T41" fmla="*/ 230 h 699"/>
                  <a:gd name="T42" fmla="*/ 478 w 479"/>
                  <a:gd name="T43" fmla="*/ 223 h 699"/>
                  <a:gd name="T44" fmla="*/ 478 w 479"/>
                  <a:gd name="T45" fmla="*/ 183 h 699"/>
                  <a:gd name="T46" fmla="*/ 478 w 479"/>
                  <a:gd name="T47" fmla="*/ 176 h 699"/>
                  <a:gd name="T48" fmla="*/ 477 w 479"/>
                  <a:gd name="T49" fmla="*/ 175 h 699"/>
                  <a:gd name="T50" fmla="*/ 477 w 479"/>
                  <a:gd name="T51" fmla="*/ 173 h 699"/>
                  <a:gd name="T52" fmla="*/ 477 w 479"/>
                  <a:gd name="T53" fmla="*/ 173 h 699"/>
                  <a:gd name="T54" fmla="*/ 457 w 479"/>
                  <a:gd name="T55" fmla="*/ 100 h 699"/>
                  <a:gd name="T56" fmla="*/ 444 w 479"/>
                  <a:gd name="T57" fmla="*/ 83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79" h="699">
                    <a:moveTo>
                      <a:pt x="444" y="83"/>
                    </a:moveTo>
                    <a:lnTo>
                      <a:pt x="281" y="83"/>
                    </a:lnTo>
                    <a:lnTo>
                      <a:pt x="328" y="89"/>
                    </a:lnTo>
                    <a:lnTo>
                      <a:pt x="362" y="109"/>
                    </a:lnTo>
                    <a:lnTo>
                      <a:pt x="384" y="140"/>
                    </a:lnTo>
                    <a:lnTo>
                      <a:pt x="395" y="183"/>
                    </a:lnTo>
                    <a:lnTo>
                      <a:pt x="396" y="190"/>
                    </a:lnTo>
                    <a:lnTo>
                      <a:pt x="396" y="214"/>
                    </a:lnTo>
                    <a:lnTo>
                      <a:pt x="396" y="219"/>
                    </a:lnTo>
                    <a:lnTo>
                      <a:pt x="395" y="225"/>
                    </a:lnTo>
                    <a:lnTo>
                      <a:pt x="384" y="268"/>
                    </a:lnTo>
                    <a:lnTo>
                      <a:pt x="362" y="300"/>
                    </a:lnTo>
                    <a:lnTo>
                      <a:pt x="328" y="319"/>
                    </a:lnTo>
                    <a:lnTo>
                      <a:pt x="281" y="326"/>
                    </a:lnTo>
                    <a:lnTo>
                      <a:pt x="444" y="326"/>
                    </a:lnTo>
                    <a:lnTo>
                      <a:pt x="457" y="308"/>
                    </a:lnTo>
                    <a:lnTo>
                      <a:pt x="477" y="236"/>
                    </a:lnTo>
                    <a:lnTo>
                      <a:pt x="477" y="236"/>
                    </a:lnTo>
                    <a:lnTo>
                      <a:pt x="477" y="233"/>
                    </a:lnTo>
                    <a:lnTo>
                      <a:pt x="478" y="232"/>
                    </a:lnTo>
                    <a:lnTo>
                      <a:pt x="478" y="230"/>
                    </a:lnTo>
                    <a:lnTo>
                      <a:pt x="478" y="223"/>
                    </a:lnTo>
                    <a:lnTo>
                      <a:pt x="478" y="183"/>
                    </a:lnTo>
                    <a:lnTo>
                      <a:pt x="478" y="176"/>
                    </a:lnTo>
                    <a:lnTo>
                      <a:pt x="477" y="175"/>
                    </a:lnTo>
                    <a:lnTo>
                      <a:pt x="477" y="173"/>
                    </a:lnTo>
                    <a:lnTo>
                      <a:pt x="477" y="173"/>
                    </a:lnTo>
                    <a:lnTo>
                      <a:pt x="457" y="100"/>
                    </a:lnTo>
                    <a:lnTo>
                      <a:pt x="444" y="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54AD878-E805-C114-C29B-26FD1F83C5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7" y="91"/>
              <a:ext cx="479" cy="699"/>
              <a:chOff x="3717" y="91"/>
              <a:chExt cx="479" cy="699"/>
            </a:xfrm>
          </p:grpSpPr>
          <p:sp>
            <p:nvSpPr>
              <p:cNvPr id="14" name="Freeform 67">
                <a:extLst>
                  <a:ext uri="{FF2B5EF4-FFF2-40B4-BE49-F238E27FC236}">
                    <a16:creationId xmlns:a16="http://schemas.microsoft.com/office/drawing/2014/main" id="{E0172051-ACAE-BE79-2483-286AB3CEC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91"/>
                <a:ext cx="479" cy="699"/>
              </a:xfrm>
              <a:custGeom>
                <a:avLst/>
                <a:gdLst>
                  <a:gd name="T0" fmla="*/ 274 w 479"/>
                  <a:gd name="T1" fmla="*/ 0 h 699"/>
                  <a:gd name="T2" fmla="*/ 32 w 479"/>
                  <a:gd name="T3" fmla="*/ 0 h 699"/>
                  <a:gd name="T4" fmla="*/ 21 w 479"/>
                  <a:gd name="T5" fmla="*/ 4 h 699"/>
                  <a:gd name="T6" fmla="*/ 13 w 479"/>
                  <a:gd name="T7" fmla="*/ 12 h 699"/>
                  <a:gd name="T8" fmla="*/ 5 w 479"/>
                  <a:gd name="T9" fmla="*/ 21 h 699"/>
                  <a:gd name="T10" fmla="*/ 0 w 479"/>
                  <a:gd name="T11" fmla="*/ 31 h 699"/>
                  <a:gd name="T12" fmla="*/ 0 w 479"/>
                  <a:gd name="T13" fmla="*/ 654 h 699"/>
                  <a:gd name="T14" fmla="*/ 3 w 479"/>
                  <a:gd name="T15" fmla="*/ 671 h 699"/>
                  <a:gd name="T16" fmla="*/ 13 w 479"/>
                  <a:gd name="T17" fmla="*/ 685 h 699"/>
                  <a:gd name="T18" fmla="*/ 27 w 479"/>
                  <a:gd name="T19" fmla="*/ 695 h 699"/>
                  <a:gd name="T20" fmla="*/ 44 w 479"/>
                  <a:gd name="T21" fmla="*/ 698 h 699"/>
                  <a:gd name="T22" fmla="*/ 44 w 479"/>
                  <a:gd name="T23" fmla="*/ 698 h 699"/>
                  <a:gd name="T24" fmla="*/ 45 w 479"/>
                  <a:gd name="T25" fmla="*/ 698 h 699"/>
                  <a:gd name="T26" fmla="*/ 61 w 479"/>
                  <a:gd name="T27" fmla="*/ 695 h 699"/>
                  <a:gd name="T28" fmla="*/ 75 w 479"/>
                  <a:gd name="T29" fmla="*/ 685 h 699"/>
                  <a:gd name="T30" fmla="*/ 85 w 479"/>
                  <a:gd name="T31" fmla="*/ 671 h 699"/>
                  <a:gd name="T32" fmla="*/ 88 w 479"/>
                  <a:gd name="T33" fmla="*/ 654 h 699"/>
                  <a:gd name="T34" fmla="*/ 88 w 479"/>
                  <a:gd name="T35" fmla="*/ 409 h 699"/>
                  <a:gd name="T36" fmla="*/ 274 w 479"/>
                  <a:gd name="T37" fmla="*/ 409 h 699"/>
                  <a:gd name="T38" fmla="*/ 354 w 479"/>
                  <a:gd name="T39" fmla="*/ 397 h 699"/>
                  <a:gd name="T40" fmla="*/ 416 w 479"/>
                  <a:gd name="T41" fmla="*/ 363 h 699"/>
                  <a:gd name="T42" fmla="*/ 444 w 479"/>
                  <a:gd name="T43" fmla="*/ 326 h 699"/>
                  <a:gd name="T44" fmla="*/ 88 w 479"/>
                  <a:gd name="T45" fmla="*/ 326 h 699"/>
                  <a:gd name="T46" fmla="*/ 88 w 479"/>
                  <a:gd name="T47" fmla="*/ 83 h 699"/>
                  <a:gd name="T48" fmla="*/ 444 w 479"/>
                  <a:gd name="T49" fmla="*/ 83 h 699"/>
                  <a:gd name="T50" fmla="*/ 416 w 479"/>
                  <a:gd name="T51" fmla="*/ 46 h 699"/>
                  <a:gd name="T52" fmla="*/ 354 w 479"/>
                  <a:gd name="T53" fmla="*/ 11 h 699"/>
                  <a:gd name="T54" fmla="*/ 274 w 479"/>
                  <a:gd name="T55" fmla="*/ 0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79" h="699">
                    <a:moveTo>
                      <a:pt x="274" y="0"/>
                    </a:moveTo>
                    <a:lnTo>
                      <a:pt x="32" y="0"/>
                    </a:lnTo>
                    <a:lnTo>
                      <a:pt x="21" y="4"/>
                    </a:lnTo>
                    <a:lnTo>
                      <a:pt x="13" y="12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654"/>
                    </a:lnTo>
                    <a:lnTo>
                      <a:pt x="3" y="671"/>
                    </a:lnTo>
                    <a:lnTo>
                      <a:pt x="13" y="685"/>
                    </a:lnTo>
                    <a:lnTo>
                      <a:pt x="27" y="695"/>
                    </a:lnTo>
                    <a:lnTo>
                      <a:pt x="44" y="698"/>
                    </a:lnTo>
                    <a:lnTo>
                      <a:pt x="44" y="698"/>
                    </a:lnTo>
                    <a:lnTo>
                      <a:pt x="45" y="698"/>
                    </a:lnTo>
                    <a:lnTo>
                      <a:pt x="61" y="695"/>
                    </a:lnTo>
                    <a:lnTo>
                      <a:pt x="75" y="685"/>
                    </a:lnTo>
                    <a:lnTo>
                      <a:pt x="85" y="671"/>
                    </a:lnTo>
                    <a:lnTo>
                      <a:pt x="88" y="654"/>
                    </a:lnTo>
                    <a:lnTo>
                      <a:pt x="88" y="409"/>
                    </a:lnTo>
                    <a:lnTo>
                      <a:pt x="274" y="409"/>
                    </a:lnTo>
                    <a:lnTo>
                      <a:pt x="354" y="397"/>
                    </a:lnTo>
                    <a:lnTo>
                      <a:pt x="416" y="363"/>
                    </a:lnTo>
                    <a:lnTo>
                      <a:pt x="444" y="326"/>
                    </a:lnTo>
                    <a:lnTo>
                      <a:pt x="88" y="326"/>
                    </a:lnTo>
                    <a:lnTo>
                      <a:pt x="88" y="83"/>
                    </a:lnTo>
                    <a:lnTo>
                      <a:pt x="444" y="83"/>
                    </a:lnTo>
                    <a:lnTo>
                      <a:pt x="416" y="46"/>
                    </a:lnTo>
                    <a:lnTo>
                      <a:pt x="354" y="11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68">
                <a:extLst>
                  <a:ext uri="{FF2B5EF4-FFF2-40B4-BE49-F238E27FC236}">
                    <a16:creationId xmlns:a16="http://schemas.microsoft.com/office/drawing/2014/main" id="{076E63D4-EF9C-10E3-DF23-A13F4A079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91"/>
                <a:ext cx="479" cy="699"/>
              </a:xfrm>
              <a:custGeom>
                <a:avLst/>
                <a:gdLst>
                  <a:gd name="T0" fmla="*/ 45 w 479"/>
                  <a:gd name="T1" fmla="*/ 698 h 699"/>
                  <a:gd name="T2" fmla="*/ 44 w 479"/>
                  <a:gd name="T3" fmla="*/ 698 h 699"/>
                  <a:gd name="T4" fmla="*/ 44 w 479"/>
                  <a:gd name="T5" fmla="*/ 698 h 699"/>
                  <a:gd name="T6" fmla="*/ 45 w 479"/>
                  <a:gd name="T7" fmla="*/ 698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9" h="699">
                    <a:moveTo>
                      <a:pt x="45" y="698"/>
                    </a:moveTo>
                    <a:lnTo>
                      <a:pt x="44" y="698"/>
                    </a:lnTo>
                    <a:lnTo>
                      <a:pt x="44" y="698"/>
                    </a:lnTo>
                    <a:lnTo>
                      <a:pt x="45" y="69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69">
                <a:extLst>
                  <a:ext uri="{FF2B5EF4-FFF2-40B4-BE49-F238E27FC236}">
                    <a16:creationId xmlns:a16="http://schemas.microsoft.com/office/drawing/2014/main" id="{FD8E7A05-C014-B96B-9E4D-4995004D9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91"/>
                <a:ext cx="479" cy="699"/>
              </a:xfrm>
              <a:custGeom>
                <a:avLst/>
                <a:gdLst>
                  <a:gd name="T0" fmla="*/ 444 w 479"/>
                  <a:gd name="T1" fmla="*/ 83 h 699"/>
                  <a:gd name="T2" fmla="*/ 281 w 479"/>
                  <a:gd name="T3" fmla="*/ 83 h 699"/>
                  <a:gd name="T4" fmla="*/ 328 w 479"/>
                  <a:gd name="T5" fmla="*/ 89 h 699"/>
                  <a:gd name="T6" fmla="*/ 362 w 479"/>
                  <a:gd name="T7" fmla="*/ 109 h 699"/>
                  <a:gd name="T8" fmla="*/ 384 w 479"/>
                  <a:gd name="T9" fmla="*/ 140 h 699"/>
                  <a:gd name="T10" fmla="*/ 395 w 479"/>
                  <a:gd name="T11" fmla="*/ 183 h 699"/>
                  <a:gd name="T12" fmla="*/ 396 w 479"/>
                  <a:gd name="T13" fmla="*/ 190 h 699"/>
                  <a:gd name="T14" fmla="*/ 396 w 479"/>
                  <a:gd name="T15" fmla="*/ 214 h 699"/>
                  <a:gd name="T16" fmla="*/ 396 w 479"/>
                  <a:gd name="T17" fmla="*/ 219 h 699"/>
                  <a:gd name="T18" fmla="*/ 395 w 479"/>
                  <a:gd name="T19" fmla="*/ 225 h 699"/>
                  <a:gd name="T20" fmla="*/ 384 w 479"/>
                  <a:gd name="T21" fmla="*/ 268 h 699"/>
                  <a:gd name="T22" fmla="*/ 362 w 479"/>
                  <a:gd name="T23" fmla="*/ 300 h 699"/>
                  <a:gd name="T24" fmla="*/ 328 w 479"/>
                  <a:gd name="T25" fmla="*/ 319 h 699"/>
                  <a:gd name="T26" fmla="*/ 281 w 479"/>
                  <a:gd name="T27" fmla="*/ 326 h 699"/>
                  <a:gd name="T28" fmla="*/ 444 w 479"/>
                  <a:gd name="T29" fmla="*/ 326 h 699"/>
                  <a:gd name="T30" fmla="*/ 457 w 479"/>
                  <a:gd name="T31" fmla="*/ 308 h 699"/>
                  <a:gd name="T32" fmla="*/ 477 w 479"/>
                  <a:gd name="T33" fmla="*/ 236 h 699"/>
                  <a:gd name="T34" fmla="*/ 477 w 479"/>
                  <a:gd name="T35" fmla="*/ 236 h 699"/>
                  <a:gd name="T36" fmla="*/ 477 w 479"/>
                  <a:gd name="T37" fmla="*/ 233 h 699"/>
                  <a:gd name="T38" fmla="*/ 478 w 479"/>
                  <a:gd name="T39" fmla="*/ 232 h 699"/>
                  <a:gd name="T40" fmla="*/ 478 w 479"/>
                  <a:gd name="T41" fmla="*/ 230 h 699"/>
                  <a:gd name="T42" fmla="*/ 478 w 479"/>
                  <a:gd name="T43" fmla="*/ 223 h 699"/>
                  <a:gd name="T44" fmla="*/ 478 w 479"/>
                  <a:gd name="T45" fmla="*/ 183 h 699"/>
                  <a:gd name="T46" fmla="*/ 478 w 479"/>
                  <a:gd name="T47" fmla="*/ 176 h 699"/>
                  <a:gd name="T48" fmla="*/ 477 w 479"/>
                  <a:gd name="T49" fmla="*/ 175 h 699"/>
                  <a:gd name="T50" fmla="*/ 477 w 479"/>
                  <a:gd name="T51" fmla="*/ 173 h 699"/>
                  <a:gd name="T52" fmla="*/ 477 w 479"/>
                  <a:gd name="T53" fmla="*/ 173 h 699"/>
                  <a:gd name="T54" fmla="*/ 457 w 479"/>
                  <a:gd name="T55" fmla="*/ 100 h 699"/>
                  <a:gd name="T56" fmla="*/ 444 w 479"/>
                  <a:gd name="T57" fmla="*/ 83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79" h="699">
                    <a:moveTo>
                      <a:pt x="444" y="83"/>
                    </a:moveTo>
                    <a:lnTo>
                      <a:pt x="281" y="83"/>
                    </a:lnTo>
                    <a:lnTo>
                      <a:pt x="328" y="89"/>
                    </a:lnTo>
                    <a:lnTo>
                      <a:pt x="362" y="109"/>
                    </a:lnTo>
                    <a:lnTo>
                      <a:pt x="384" y="140"/>
                    </a:lnTo>
                    <a:lnTo>
                      <a:pt x="395" y="183"/>
                    </a:lnTo>
                    <a:lnTo>
                      <a:pt x="396" y="190"/>
                    </a:lnTo>
                    <a:lnTo>
                      <a:pt x="396" y="214"/>
                    </a:lnTo>
                    <a:lnTo>
                      <a:pt x="396" y="219"/>
                    </a:lnTo>
                    <a:lnTo>
                      <a:pt x="395" y="225"/>
                    </a:lnTo>
                    <a:lnTo>
                      <a:pt x="384" y="268"/>
                    </a:lnTo>
                    <a:lnTo>
                      <a:pt x="362" y="300"/>
                    </a:lnTo>
                    <a:lnTo>
                      <a:pt x="328" y="319"/>
                    </a:lnTo>
                    <a:lnTo>
                      <a:pt x="281" y="326"/>
                    </a:lnTo>
                    <a:lnTo>
                      <a:pt x="444" y="326"/>
                    </a:lnTo>
                    <a:lnTo>
                      <a:pt x="457" y="308"/>
                    </a:lnTo>
                    <a:lnTo>
                      <a:pt x="477" y="236"/>
                    </a:lnTo>
                    <a:lnTo>
                      <a:pt x="477" y="236"/>
                    </a:lnTo>
                    <a:lnTo>
                      <a:pt x="477" y="233"/>
                    </a:lnTo>
                    <a:lnTo>
                      <a:pt x="478" y="232"/>
                    </a:lnTo>
                    <a:lnTo>
                      <a:pt x="478" y="230"/>
                    </a:lnTo>
                    <a:lnTo>
                      <a:pt x="478" y="223"/>
                    </a:lnTo>
                    <a:lnTo>
                      <a:pt x="478" y="183"/>
                    </a:lnTo>
                    <a:lnTo>
                      <a:pt x="478" y="176"/>
                    </a:lnTo>
                    <a:lnTo>
                      <a:pt x="477" y="175"/>
                    </a:lnTo>
                    <a:lnTo>
                      <a:pt x="477" y="173"/>
                    </a:lnTo>
                    <a:lnTo>
                      <a:pt x="477" y="173"/>
                    </a:lnTo>
                    <a:lnTo>
                      <a:pt x="457" y="100"/>
                    </a:lnTo>
                    <a:lnTo>
                      <a:pt x="444" y="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3" name="endpoints_graph1.jpeg">
            <a:extLst>
              <a:ext uri="{FF2B5EF4-FFF2-40B4-BE49-F238E27FC236}">
                <a16:creationId xmlns:a16="http://schemas.microsoft.com/office/drawing/2014/main" id="{24CDE26F-B9BC-7CEF-F916-EA0B8ADFC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38200" y="1027906"/>
            <a:ext cx="9144000" cy="5378820"/>
          </a:xfrm>
          <a:prstGeom prst="rect">
            <a:avLst/>
          </a:prstGeom>
        </p:spPr>
      </p:pic>
      <p:pic>
        <p:nvPicPr>
          <p:cNvPr id="34" name="endpoints_graph2.jpeg">
            <a:extLst>
              <a:ext uri="{FF2B5EF4-FFF2-40B4-BE49-F238E27FC236}">
                <a16:creationId xmlns:a16="http://schemas.microsoft.com/office/drawing/2014/main" id="{4570CC44-7FC5-1CF6-8C0F-6CB2A134EA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14" t="39588" b="39620"/>
          <a:stretch/>
        </p:blipFill>
        <p:spPr>
          <a:xfrm>
            <a:off x="9521860" y="1514301"/>
            <a:ext cx="2377440" cy="1914699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80ED427-F027-42C4-2430-8418F71386B8}"/>
              </a:ext>
            </a:extLst>
          </p:cNvPr>
          <p:cNvCxnSpPr>
            <a:cxnSpLocks/>
          </p:cNvCxnSpPr>
          <p:nvPr/>
        </p:nvCxnSpPr>
        <p:spPr>
          <a:xfrm>
            <a:off x="5868953" y="1242509"/>
            <a:ext cx="0" cy="5029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D7BB18A-23E3-81A1-328F-BEB4856E76A9}"/>
              </a:ext>
            </a:extLst>
          </p:cNvPr>
          <p:cNvSpPr txBox="1"/>
          <p:nvPr/>
        </p:nvSpPr>
        <p:spPr>
          <a:xfrm>
            <a:off x="9732256" y="25787"/>
            <a:ext cx="2614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CROI 2024 Abstract 125</a:t>
            </a:r>
          </a:p>
        </p:txBody>
      </p:sp>
    </p:spTree>
    <p:extLst>
      <p:ext uri="{BB962C8B-B14F-4D97-AF65-F5344CB8AC3E}">
        <p14:creationId xmlns:p14="http://schemas.microsoft.com/office/powerpoint/2010/main" val="17123486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Espace réservé du contenu 8">
            <a:extLst>
              <a:ext uri="{FF2B5EF4-FFF2-40B4-BE49-F238E27FC236}">
                <a16:creationId xmlns:a16="http://schemas.microsoft.com/office/drawing/2014/main" id="{9084E51E-D586-B621-0B1C-1200CAE86BC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2428" r="1317" b="14610"/>
          <a:stretch>
            <a:fillRect/>
          </a:stretch>
        </p:blipFill>
        <p:spPr>
          <a:xfrm>
            <a:off x="6210300" y="1828800"/>
            <a:ext cx="5905500" cy="3776663"/>
          </a:xfrm>
        </p:spPr>
      </p:pic>
      <p:pic>
        <p:nvPicPr>
          <p:cNvPr id="58371" name="Espace réservé du contenu 4">
            <a:extLst>
              <a:ext uri="{FF2B5EF4-FFF2-40B4-BE49-F238E27FC236}">
                <a16:creationId xmlns:a16="http://schemas.microsoft.com/office/drawing/2014/main" id="{93D2B376-B8E7-81DD-4048-5BB09F08E55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2428" r="1134" b="14610"/>
          <a:stretch>
            <a:fillRect/>
          </a:stretch>
        </p:blipFill>
        <p:spPr>
          <a:xfrm>
            <a:off x="152400" y="1828800"/>
            <a:ext cx="5916613" cy="3776663"/>
          </a:xfrm>
        </p:spPr>
      </p:pic>
      <p:sp>
        <p:nvSpPr>
          <p:cNvPr id="58372" name="Text Box 6">
            <a:extLst>
              <a:ext uri="{FF2B5EF4-FFF2-40B4-BE49-F238E27FC236}">
                <a16:creationId xmlns:a16="http://schemas.microsoft.com/office/drawing/2014/main" id="{3DEC5C60-6A67-A30B-B5E6-016B91E00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867400"/>
            <a:ext cx="43164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92 subjects infected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68 in No PEP arm </a:t>
            </a:r>
            <a:r>
              <a:rPr kumimoji="0" lang="fr-FR" alt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(incidence: 42.1/100 PY), </a:t>
            </a:r>
            <a:endParaRPr kumimoji="0" lang="fr-FR" altLang="fr-FR" sz="1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 in Doxy PEP arm </a:t>
            </a:r>
            <a:r>
              <a:rPr kumimoji="0" lang="fr-FR" alt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(incidence: 5.9/100 PY)</a:t>
            </a: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2C927EBB-75DB-4A97-A743-678972896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76200"/>
            <a:ext cx="9906000" cy="123031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F2F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 anchorCtr="1"/>
          <a:lstStyle>
            <a:lvl1pPr defTabSz="409575">
              <a:spcBef>
                <a:spcPct val="20000"/>
              </a:spcBef>
              <a:buChar char="•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09575">
              <a:spcBef>
                <a:spcPct val="20000"/>
              </a:spcBef>
              <a:buChar char="–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09575">
              <a:spcBef>
                <a:spcPct val="20000"/>
              </a:spcBef>
              <a:buChar char="•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09575">
              <a:spcBef>
                <a:spcPct val="20000"/>
              </a:spcBef>
              <a:buChar char="–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09575">
              <a:spcBef>
                <a:spcPct val="20000"/>
              </a:spcBef>
              <a:buChar char="»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09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09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09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09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09575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None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/>
            </a:pPr>
            <a:endParaRPr kumimoji="0" lang="en-US" altLang="fr-FR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  <a:p>
            <a:pPr marL="0" marR="0" lvl="0" indent="0" algn="ctr" defTabSz="409575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None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/>
            </a:pPr>
            <a:endParaRPr kumimoji="0" lang="en-US" altLang="fr-FR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  <a:p>
            <a:pPr marL="0" marR="0" lvl="0" indent="0" algn="ctr" defTabSz="409575" rtl="0" eaLnBrk="1" fontAlgn="base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None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/>
            </a:pPr>
            <a:r>
              <a:rPr kumimoji="0" lang="en-US" alt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 Unicode MS" pitchFamily="34" charset="-128"/>
              </a:rPr>
              <a:t>Doxycycline PEP </a:t>
            </a:r>
          </a:p>
          <a:p>
            <a:pPr marL="0" marR="0" lvl="0" indent="0" algn="ctr" defTabSz="409575" rtl="0" eaLnBrk="1" fontAlgn="base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None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/>
            </a:pPr>
            <a:r>
              <a:rPr kumimoji="0" lang="en-US" alt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 Unicode MS" pitchFamily="34" charset="-128"/>
              </a:rPr>
              <a:t>Time to First CT and Syphilis Infection</a:t>
            </a:r>
          </a:p>
          <a:p>
            <a:pPr marL="0" marR="0" lvl="0" indent="0" algn="ctr" defTabSz="409575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None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/>
            </a:pPr>
            <a:endParaRPr kumimoji="0" lang="en-US" altLang="fr-FR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  <a:p>
            <a:pPr marL="0" marR="0" lvl="0" indent="0" algn="ctr" defTabSz="409575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None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/>
            </a:pPr>
            <a:endParaRPr kumimoji="0" lang="en-US" altLang="fr-FR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8374" name="Text Box 6">
            <a:extLst>
              <a:ext uri="{FF2B5EF4-FFF2-40B4-BE49-F238E27FC236}">
                <a16:creationId xmlns:a16="http://schemas.microsoft.com/office/drawing/2014/main" id="{8CEAD974-DB15-5408-0B4A-AAD38C8F2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775" y="5867400"/>
            <a:ext cx="43148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 subjects infected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 in No PEP arm </a:t>
            </a:r>
            <a:r>
              <a:rPr kumimoji="0" lang="fr-FR" alt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(incidence: 14.5/100 PY), </a:t>
            </a:r>
            <a:endParaRPr kumimoji="0" lang="fr-FR" altLang="fr-FR" sz="1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in Doxy PEP arm </a:t>
            </a:r>
            <a:r>
              <a:rPr kumimoji="0" lang="fr-FR" alt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(incidence: 2.9/100 PY)</a:t>
            </a:r>
          </a:p>
        </p:txBody>
      </p:sp>
      <p:sp>
        <p:nvSpPr>
          <p:cNvPr id="58375" name="ZoneTexte 1">
            <a:extLst>
              <a:ext uri="{FF2B5EF4-FFF2-40B4-BE49-F238E27FC236}">
                <a16:creationId xmlns:a16="http://schemas.microsoft.com/office/drawing/2014/main" id="{7C23F6AD-52B9-DFC3-781F-46BC9412CFD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111500" y="1566863"/>
            <a:ext cx="850900" cy="3714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CT</a:t>
            </a:r>
          </a:p>
        </p:txBody>
      </p:sp>
      <p:sp>
        <p:nvSpPr>
          <p:cNvPr id="58376" name="ZoneTexte 1">
            <a:extLst>
              <a:ext uri="{FF2B5EF4-FFF2-40B4-BE49-F238E27FC236}">
                <a16:creationId xmlns:a16="http://schemas.microsoft.com/office/drawing/2014/main" id="{C7CBD210-17BE-E55D-8CC1-0AAE03759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1568450"/>
            <a:ext cx="106997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Syphilis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0B880-5A3A-121A-B830-F37979C281E2}"/>
              </a:ext>
            </a:extLst>
          </p:cNvPr>
          <p:cNvSpPr txBox="1"/>
          <p:nvPr/>
        </p:nvSpPr>
        <p:spPr>
          <a:xfrm>
            <a:off x="9741503" y="6499780"/>
            <a:ext cx="2614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CROI 2024 Abstract 124</a:t>
            </a:r>
          </a:p>
        </p:txBody>
      </p:sp>
    </p:spTree>
    <p:extLst>
      <p:ext uri="{BB962C8B-B14F-4D97-AF65-F5344CB8AC3E}">
        <p14:creationId xmlns:p14="http://schemas.microsoft.com/office/powerpoint/2010/main" val="2978219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age 2">
            <a:extLst>
              <a:ext uri="{FF2B5EF4-FFF2-40B4-BE49-F238E27FC236}">
                <a16:creationId xmlns:a16="http://schemas.microsoft.com/office/drawing/2014/main" id="{D006AB46-8914-3CB2-35C4-82B09A22B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2222" r="2162" b="14445"/>
          <a:stretch>
            <a:fillRect/>
          </a:stretch>
        </p:blipFill>
        <p:spPr bwMode="auto">
          <a:xfrm>
            <a:off x="2209800" y="1366838"/>
            <a:ext cx="8839200" cy="433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3">
            <a:extLst>
              <a:ext uri="{FF2B5EF4-FFF2-40B4-BE49-F238E27FC236}">
                <a16:creationId xmlns:a16="http://schemas.microsoft.com/office/drawing/2014/main" id="{64CD8AB6-FED9-41EA-BF87-373C07800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11125"/>
            <a:ext cx="10147300" cy="10842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F2F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 anchorCtr="1"/>
          <a:lstStyle>
            <a:lvl1pPr defTabSz="409575">
              <a:spcBef>
                <a:spcPct val="20000"/>
              </a:spcBef>
              <a:buChar char="•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09575">
              <a:spcBef>
                <a:spcPct val="20000"/>
              </a:spcBef>
              <a:buChar char="–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09575">
              <a:spcBef>
                <a:spcPct val="20000"/>
              </a:spcBef>
              <a:buChar char="•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09575">
              <a:spcBef>
                <a:spcPct val="20000"/>
              </a:spcBef>
              <a:buChar char="–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09575">
              <a:spcBef>
                <a:spcPct val="20000"/>
              </a:spcBef>
              <a:buChar char="»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09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09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09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09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09575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None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/>
            </a:pPr>
            <a:endParaRPr kumimoji="0" lang="en-US" altLang="fr-FR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  <a:p>
            <a:pPr marL="0" marR="0" lvl="0" indent="0" algn="ctr" defTabSz="409575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None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/>
            </a:pPr>
            <a:endParaRPr kumimoji="0" lang="en-US" altLang="fr-FR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  <a:p>
            <a:pPr marL="0" marR="0" lvl="0" indent="0" algn="ctr" defTabSz="409575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None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/>
            </a:pPr>
            <a:r>
              <a:rPr kumimoji="0" lang="en-US" alt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rPr>
              <a:t>Doxycycline PEP </a:t>
            </a:r>
          </a:p>
          <a:p>
            <a:pPr marL="0" marR="0" lvl="0" indent="0" algn="ctr" defTabSz="409575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None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/>
            </a:pPr>
            <a:r>
              <a:rPr kumimoji="0" lang="en-US" alt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rPr>
              <a:t>Time to First GC</a:t>
            </a:r>
          </a:p>
          <a:p>
            <a:pPr marL="0" marR="0" lvl="0" indent="0" algn="ctr" defTabSz="409575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None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/>
            </a:pPr>
            <a:endParaRPr kumimoji="0" lang="en-US" altLang="fr-FR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  <a:p>
            <a:pPr marL="0" marR="0" lvl="0" indent="0" algn="ctr" defTabSz="409575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None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/>
            </a:pPr>
            <a:endParaRPr kumimoji="0" lang="en-US" altLang="fr-FR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0420" name="Text Box 6">
            <a:extLst>
              <a:ext uri="{FF2B5EF4-FFF2-40B4-BE49-F238E27FC236}">
                <a16:creationId xmlns:a16="http://schemas.microsoft.com/office/drawing/2014/main" id="{4459483D-D2D5-5FB0-01FA-273506E54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859463"/>
            <a:ext cx="69008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238 subjects infected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94 in No PEP arm </a:t>
            </a:r>
            <a:r>
              <a:rPr kumimoji="0" lang="fr-FR" alt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(incidence: </a:t>
            </a:r>
            <a:r>
              <a:rPr kumimoji="0" lang="fr-FR" altLang="fr-F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68.4/100</a:t>
            </a:r>
            <a:r>
              <a:rPr kumimoji="0" lang="fr-FR" alt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PY)</a:t>
            </a:r>
            <a:endParaRPr kumimoji="0" lang="fr-FR" altLang="fr-FR" sz="1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144 in Doxy PEP arm </a:t>
            </a:r>
            <a:r>
              <a:rPr kumimoji="0" lang="fr-FR" alt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(incidence: 45.5 /100 PY)</a:t>
            </a:r>
          </a:p>
        </p:txBody>
      </p:sp>
      <p:sp>
        <p:nvSpPr>
          <p:cNvPr id="60421" name="ZoneTexte 1">
            <a:extLst>
              <a:ext uri="{FF2B5EF4-FFF2-40B4-BE49-F238E27FC236}">
                <a16:creationId xmlns:a16="http://schemas.microsoft.com/office/drawing/2014/main" id="{AC244B43-4375-E0E4-41E1-3CC128EC7DE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096000" y="1549400"/>
            <a:ext cx="850900" cy="3714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GC</a:t>
            </a:r>
          </a:p>
        </p:txBody>
      </p:sp>
      <p:sp>
        <p:nvSpPr>
          <p:cNvPr id="60422" name="Rectangle 11">
            <a:extLst>
              <a:ext uri="{FF2B5EF4-FFF2-40B4-BE49-F238E27FC236}">
                <a16:creationId xmlns:a16="http://schemas.microsoft.com/office/drawing/2014/main" id="{7F07C8B2-2651-DDF9-10C6-8AF7D2E44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943600"/>
            <a:ext cx="3238500" cy="58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Interim analyis: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84 subjects infected, aHR: 0.49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88FDF6-9625-7BD3-2D98-357B5B1E19EC}"/>
              </a:ext>
            </a:extLst>
          </p:cNvPr>
          <p:cNvSpPr txBox="1"/>
          <p:nvPr/>
        </p:nvSpPr>
        <p:spPr>
          <a:xfrm>
            <a:off x="9741503" y="6488668"/>
            <a:ext cx="2614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CROI 2024 Abstract 124</a:t>
            </a:r>
          </a:p>
        </p:txBody>
      </p:sp>
    </p:spTree>
    <p:extLst>
      <p:ext uri="{BB962C8B-B14F-4D97-AF65-F5344CB8AC3E}">
        <p14:creationId xmlns:p14="http://schemas.microsoft.com/office/powerpoint/2010/main" val="17095453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71565-3C4C-3EF1-EF31-7F774E6F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898" y="169656"/>
            <a:ext cx="1110410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Doxy-PEP Uptake by Race/Ethnicity at </a:t>
            </a:r>
            <a:b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Sexual Health Clinics (SHC) and 1 HIV Care Clinic </a:t>
            </a:r>
            <a:br>
              <a:rPr lang="en-US" b="1" dirty="0"/>
            </a:b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Francisco, Oct 2022 – Dec 2023</a:t>
            </a:r>
            <a:endParaRPr lang="en-US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3A2356F-1116-5D18-48E7-A3E19F399852}"/>
              </a:ext>
            </a:extLst>
          </p:cNvPr>
          <p:cNvGraphicFramePr>
            <a:graphicFrameLocks/>
          </p:cNvGraphicFramePr>
          <p:nvPr/>
        </p:nvGraphicFramePr>
        <p:xfrm>
          <a:off x="1506207" y="1495219"/>
          <a:ext cx="9601614" cy="5071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0D4E71-644D-E056-2032-CB2C0A6AEC30}"/>
              </a:ext>
            </a:extLst>
          </p:cNvPr>
          <p:cNvCxnSpPr/>
          <p:nvPr/>
        </p:nvCxnSpPr>
        <p:spPr>
          <a:xfrm>
            <a:off x="2087917" y="3538971"/>
            <a:ext cx="288897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438CBA-1F67-3B22-7B36-CD0CD4774139}"/>
              </a:ext>
            </a:extLst>
          </p:cNvPr>
          <p:cNvCxnSpPr/>
          <p:nvPr/>
        </p:nvCxnSpPr>
        <p:spPr>
          <a:xfrm>
            <a:off x="5129290" y="3206261"/>
            <a:ext cx="288897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6A6B77-F9E7-A4B5-11AF-0CDCD01A5DF6}"/>
              </a:ext>
            </a:extLst>
          </p:cNvPr>
          <p:cNvCxnSpPr/>
          <p:nvPr/>
        </p:nvCxnSpPr>
        <p:spPr>
          <a:xfrm>
            <a:off x="8041710" y="5253783"/>
            <a:ext cx="288897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21D06D9-573D-E9DD-FB14-1F049F864325}"/>
              </a:ext>
            </a:extLst>
          </p:cNvPr>
          <p:cNvSpPr txBox="1"/>
          <p:nvPr/>
        </p:nvSpPr>
        <p:spPr>
          <a:xfrm>
            <a:off x="8368131" y="1883939"/>
            <a:ext cx="3500845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Uptake lower in HIV care clinic setting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Similar uptake across racial/ethnic groups within existing clinic cohorts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81ECDF-3417-A9AD-5D78-2139E4CA7EA0}"/>
              </a:ext>
            </a:extLst>
          </p:cNvPr>
          <p:cNvSpPr txBox="1"/>
          <p:nvPr/>
        </p:nvSpPr>
        <p:spPr>
          <a:xfrm>
            <a:off x="251837" y="2830507"/>
            <a:ext cx="125437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of MSM and TGW prescribed doxy-PEP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5AF499-84D8-C524-A19F-A8D126644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64" y="6167677"/>
            <a:ext cx="1303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8130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E24087-3E02-0F74-E400-135EFDE47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Reduced STI Incidence among </a:t>
            </a:r>
            <a:r>
              <a:rPr lang="en-US" dirty="0" err="1"/>
              <a:t>DoxyPEP</a:t>
            </a:r>
            <a:r>
              <a:rPr lang="en-US" dirty="0"/>
              <a:t> Users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E4A52A1-FF95-4CB8-2A57-88266A96ED7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39839" y="2268413"/>
            <a:ext cx="10852509" cy="3790483"/>
          </a:xfrm>
        </p:spPr>
        <p:txBody>
          <a:bodyPr/>
          <a:lstStyle/>
          <a:p>
            <a:r>
              <a:rPr lang="en-US" dirty="0"/>
              <a:t>Implementation at SFAF PrEP Clinic – 39% of PrEP users started </a:t>
            </a:r>
            <a:r>
              <a:rPr lang="en-US" dirty="0" err="1"/>
              <a:t>DoxPEP</a:t>
            </a:r>
            <a:r>
              <a:rPr lang="en-US" dirty="0"/>
              <a:t> in &lt;9 months.</a:t>
            </a:r>
          </a:p>
          <a:p>
            <a:r>
              <a:rPr lang="en-US" dirty="0"/>
              <a:t>Uptake was equitable by race/ethnicity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ED9F4A-95FE-1532-2FC7-DFAEFBE5C0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FC977C6B-D48C-BBD9-5035-75EAA86891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737974"/>
              </p:ext>
            </p:extLst>
          </p:nvPr>
        </p:nvGraphicFramePr>
        <p:xfrm>
          <a:off x="4912163" y="4091674"/>
          <a:ext cx="7074444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2803">
                  <a:extLst>
                    <a:ext uri="{9D8B030D-6E8A-4147-A177-3AD203B41FA5}">
                      <a16:colId xmlns:a16="http://schemas.microsoft.com/office/drawing/2014/main" val="4121148335"/>
                    </a:ext>
                  </a:extLst>
                </a:gridCol>
                <a:gridCol w="1414419">
                  <a:extLst>
                    <a:ext uri="{9D8B030D-6E8A-4147-A177-3AD203B41FA5}">
                      <a16:colId xmlns:a16="http://schemas.microsoft.com/office/drawing/2014/main" val="3510781775"/>
                    </a:ext>
                  </a:extLst>
                </a:gridCol>
                <a:gridCol w="1768611">
                  <a:extLst>
                    <a:ext uri="{9D8B030D-6E8A-4147-A177-3AD203B41FA5}">
                      <a16:colId xmlns:a16="http://schemas.microsoft.com/office/drawing/2014/main" val="3981379793"/>
                    </a:ext>
                  </a:extLst>
                </a:gridCol>
                <a:gridCol w="1768611">
                  <a:extLst>
                    <a:ext uri="{9D8B030D-6E8A-4147-A177-3AD203B41FA5}">
                      <a16:colId xmlns:a16="http://schemas.microsoft.com/office/drawing/2014/main" val="33930634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95% 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p-value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138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Any 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0.42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0.24 - 0.74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0.003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059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   Chlamydia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0.33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0.23 - 0.46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&lt;0.001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858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   Syphilis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0.09 - 0.54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48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  Gonorrhea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0.89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0.69 - 1.15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0.383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09347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3691D88-94D1-CEB2-1528-79753EF9A349}"/>
              </a:ext>
            </a:extLst>
          </p:cNvPr>
          <p:cNvSpPr txBox="1"/>
          <p:nvPr/>
        </p:nvSpPr>
        <p:spPr>
          <a:xfrm>
            <a:off x="5214892" y="6483802"/>
            <a:ext cx="5986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Any STI: Chlamydia, Syphilis, or Gonorrhea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19C19-BC94-5724-FEB2-76F51527B096}"/>
              </a:ext>
            </a:extLst>
          </p:cNvPr>
          <p:cNvSpPr txBox="1"/>
          <p:nvPr/>
        </p:nvSpPr>
        <p:spPr>
          <a:xfrm>
            <a:off x="9567698" y="6533107"/>
            <a:ext cx="2960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CROI 2024 Abstract 126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48D550-181F-7C49-89DE-3219318ED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420" y="3311220"/>
            <a:ext cx="5639289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7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067F5-DAC6-B987-BC26-4A6AE7EAE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A20DD881-21F4-0789-0A63-802F1EF432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221"/>
          <a:stretch/>
        </p:blipFill>
        <p:spPr>
          <a:xfrm>
            <a:off x="603647" y="2691751"/>
            <a:ext cx="7253572" cy="3003755"/>
          </a:xfrm>
          <a:prstGeom prst="rect">
            <a:avLst/>
          </a:prstGeom>
        </p:spPr>
      </p:pic>
      <p:pic>
        <p:nvPicPr>
          <p:cNvPr id="9" name="Picture 8" descr="A white card with colorful lines&#10;&#10;Description automatically generated">
            <a:extLst>
              <a:ext uri="{FF2B5EF4-FFF2-40B4-BE49-F238E27FC236}">
                <a16:creationId xmlns:a16="http://schemas.microsoft.com/office/drawing/2014/main" id="{8E7C5E09-7A44-6025-E03D-9130AD558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219" y="3550490"/>
            <a:ext cx="4067282" cy="9287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4251B7-01D1-F911-B7A3-4320919710C2}"/>
              </a:ext>
            </a:extLst>
          </p:cNvPr>
          <p:cNvSpPr txBox="1"/>
          <p:nvPr/>
        </p:nvSpPr>
        <p:spPr>
          <a:xfrm rot="16200000">
            <a:off x="-1072460" y="3953741"/>
            <a:ext cx="3122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Specific STI Incidence Per Quarter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2094AB-38EB-E5BB-6A31-FD0A6BFEAC11}"/>
              </a:ext>
            </a:extLst>
          </p:cNvPr>
          <p:cNvSpPr txBox="1"/>
          <p:nvPr/>
        </p:nvSpPr>
        <p:spPr>
          <a:xfrm>
            <a:off x="7013181" y="225963"/>
            <a:ext cx="773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301E04-1EB9-8BD9-43F0-D223080F00D2}"/>
              </a:ext>
            </a:extLst>
          </p:cNvPr>
          <p:cNvSpPr txBox="1"/>
          <p:nvPr/>
        </p:nvSpPr>
        <p:spPr>
          <a:xfrm>
            <a:off x="1847850" y="5907914"/>
            <a:ext cx="801460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99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ITS: Any STI: p=0.032; Chlamydia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p=0.021; Gonorrhea: p=0.003; Syphilis: p=0.360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73A0DE-82E0-360E-0B6D-125D68D32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Interrupted Time Series: STI Incidence Pre- Post-</a:t>
            </a:r>
            <a:r>
              <a:rPr lang="en-US" err="1"/>
              <a:t>DoxyPEP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76BF-8052-40A1-B5EA-542ABFB4BBCE}"/>
              </a:ext>
            </a:extLst>
          </p:cNvPr>
          <p:cNvSpPr txBox="1"/>
          <p:nvPr/>
        </p:nvSpPr>
        <p:spPr>
          <a:xfrm>
            <a:off x="9711521" y="6480415"/>
            <a:ext cx="2945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CROI 2024 Abstract 126</a:t>
            </a:r>
          </a:p>
        </p:txBody>
      </p:sp>
    </p:spTree>
    <p:extLst>
      <p:ext uri="{BB962C8B-B14F-4D97-AF65-F5344CB8AC3E}">
        <p14:creationId xmlns:p14="http://schemas.microsoft.com/office/powerpoint/2010/main" val="38216530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D1259-2040-F153-28B2-9A61E796A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221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analyses from SF suggest doxy-PEP is having an impact on citywide CT and early syphilis rates (not GC)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3B79E-A1C2-469E-FAEC-103C276F2C94}"/>
              </a:ext>
            </a:extLst>
          </p:cNvPr>
          <p:cNvSpPr txBox="1"/>
          <p:nvPr/>
        </p:nvSpPr>
        <p:spPr>
          <a:xfrm>
            <a:off x="155429" y="6490804"/>
            <a:ext cx="75793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Sankaran M, CROI 2024 (abstract #3361)</a:t>
            </a: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9C18E587-445A-B94A-94A4-9F28F415C1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037579" y="1825625"/>
            <a:ext cx="4782842" cy="4351338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CC897294-48D7-9335-1F20-BE6659177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261" y="1825625"/>
            <a:ext cx="4797320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F92C61-6992-C44D-BF5D-964B0ED90844}"/>
              </a:ext>
            </a:extLst>
          </p:cNvPr>
          <p:cNvSpPr txBox="1"/>
          <p:nvPr/>
        </p:nvSpPr>
        <p:spPr>
          <a:xfrm>
            <a:off x="1920051" y="4663440"/>
            <a:ext cx="321365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13 months, observed cases were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50% (95% CI 38%-59%)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lower than model forecasts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463AF-41EA-7764-3669-ABCB7E312F91}"/>
              </a:ext>
            </a:extLst>
          </p:cNvPr>
          <p:cNvSpPr txBox="1"/>
          <p:nvPr/>
        </p:nvSpPr>
        <p:spPr>
          <a:xfrm>
            <a:off x="7441095" y="4663439"/>
            <a:ext cx="321365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13 months, observed cases were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50% (95% CI 38%-59%)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lower than model forecasts</a:t>
            </a:r>
          </a:p>
        </p:txBody>
      </p:sp>
    </p:spTree>
    <p:extLst>
      <p:ext uri="{BB962C8B-B14F-4D97-AF65-F5344CB8AC3E}">
        <p14:creationId xmlns:p14="http://schemas.microsoft.com/office/powerpoint/2010/main" val="197957969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7C86CC-89BD-555C-B287-F386681D3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2" y="1588349"/>
            <a:ext cx="10887075" cy="519112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9ADCD5D-1E67-5C52-8013-DEC9A4684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9" y="865110"/>
            <a:ext cx="10129927" cy="603956"/>
          </a:xfrm>
        </p:spPr>
        <p:txBody>
          <a:bodyPr/>
          <a:lstStyle/>
          <a:p>
            <a:r>
              <a:rPr lang="en-US" dirty="0"/>
              <a:t>CDC </a:t>
            </a:r>
            <a:r>
              <a:rPr lang="en-US" dirty="0" err="1"/>
              <a:t>DoxyPEP</a:t>
            </a:r>
            <a:r>
              <a:rPr lang="en-US" dirty="0"/>
              <a:t> Guidelines (6/6/2024)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354F1F-17F7-AE4A-6D7C-19C521F265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579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Drug-Resistant Gonorrhea is a CDC “Urgent Threat”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92" y="2340996"/>
            <a:ext cx="11258531" cy="426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06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0B6EF-D02F-AE60-DA4B-F64C340F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graph of infection in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E4E40730-6841-98A4-B6C6-0F33D7BDD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931" y="688622"/>
            <a:ext cx="7838739" cy="61693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EABEAA-8B70-A533-2728-17E5C9DF3D59}"/>
              </a:ext>
            </a:extLst>
          </p:cNvPr>
          <p:cNvSpPr txBox="1"/>
          <p:nvPr/>
        </p:nvSpPr>
        <p:spPr>
          <a:xfrm>
            <a:off x="129092" y="2528046"/>
            <a:ext cx="3141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12% Overall Decline </a:t>
            </a:r>
            <a:r>
              <a:rPr lang="en-US" dirty="0"/>
              <a:t>in HIV (2018-2022)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Among MSM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Declined:</a:t>
            </a:r>
          </a:p>
          <a:p>
            <a:pPr lvl="1"/>
            <a:r>
              <a:rPr lang="en-US" dirty="0"/>
              <a:t>	16% Black MSM</a:t>
            </a:r>
          </a:p>
          <a:p>
            <a:pPr lvl="1"/>
            <a:r>
              <a:rPr lang="en-US" dirty="0"/>
              <a:t>	20% White MSM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change for Hispanic MSM</a:t>
            </a:r>
          </a:p>
        </p:txBody>
      </p:sp>
    </p:spTree>
    <p:extLst>
      <p:ext uri="{BB962C8B-B14F-4D97-AF65-F5344CB8AC3E}">
        <p14:creationId xmlns:p14="http://schemas.microsoft.com/office/powerpoint/2010/main" val="18537889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>
            <a:extLst>
              <a:ext uri="{FF2B5EF4-FFF2-40B4-BE49-F238E27FC236}">
                <a16:creationId xmlns:a16="http://schemas.microsoft.com/office/drawing/2014/main" id="{31273B09-02F2-CC1B-764C-F70FF13F6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53988"/>
            <a:ext cx="9753600" cy="98901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F2F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 anchorCtr="1"/>
          <a:lstStyle>
            <a:lvl1pPr defTabSz="409575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9575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9575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9575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9575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9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9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9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9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09575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/>
            </a:pPr>
            <a:endParaRPr kumimoji="0" lang="en-US" altLang="fr-FR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  <a:p>
            <a:pPr marL="0" marR="0" lvl="0" indent="0" algn="ctr" defTabSz="409575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/>
            </a:pPr>
            <a:endParaRPr kumimoji="0" lang="en-US" altLang="fr-FR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  <a:p>
            <a:pPr marL="0" marR="0" lvl="0" indent="0" algn="ctr" defTabSz="409575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/>
            </a:pPr>
            <a:r>
              <a:rPr kumimoji="0" lang="en-US" altLang="fr-FR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rPr>
              <a:t>4CMenB Vaccine </a:t>
            </a:r>
          </a:p>
          <a:p>
            <a:pPr marL="0" marR="0" lvl="0" indent="0" algn="ctr" defTabSz="409575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/>
            </a:pPr>
            <a:r>
              <a:rPr kumimoji="0" lang="en-US" altLang="fr-FR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rPr>
              <a:t>Secondary Efficacy Outcomes</a:t>
            </a:r>
          </a:p>
          <a:p>
            <a:pPr marL="0" marR="0" lvl="0" indent="0" algn="ctr" defTabSz="409575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/>
            </a:pPr>
            <a:endParaRPr kumimoji="0" lang="fr-FR" altLang="fr-FR" sz="36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  <a:p>
            <a:pPr marL="0" marR="0" lvl="0" indent="0" algn="ctr" defTabSz="409575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49288" algn="l"/>
                <a:tab pos="1298575" algn="l"/>
                <a:tab pos="1949450" algn="l"/>
                <a:tab pos="2598738" algn="l"/>
                <a:tab pos="3248025" algn="l"/>
                <a:tab pos="3897313" algn="l"/>
                <a:tab pos="4548188" algn="l"/>
                <a:tab pos="5197475" algn="l"/>
                <a:tab pos="5846763" algn="l"/>
                <a:tab pos="6496050" algn="l"/>
                <a:tab pos="7145338" algn="l"/>
                <a:tab pos="7796213" algn="l"/>
              </a:tabLst>
              <a:defRPr/>
            </a:pPr>
            <a:endParaRPr kumimoji="0" lang="en-US" altLang="fr-FR" sz="36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B6EBFB7-D014-416C-A0C7-22E658BCCC62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1287463"/>
          <a:ext cx="11277601" cy="5156201"/>
        </p:xfrm>
        <a:graphic>
          <a:graphicData uri="http://schemas.openxmlformats.org/drawingml/2006/table">
            <a:tbl>
              <a:tblPr/>
              <a:tblGrid>
                <a:gridCol w="3886202">
                  <a:extLst>
                    <a:ext uri="{9D8B030D-6E8A-4147-A177-3AD203B41FA5}">
                      <a16:colId xmlns:a16="http://schemas.microsoft.com/office/drawing/2014/main" val="1480916487"/>
                    </a:ext>
                  </a:extLst>
                </a:gridCol>
                <a:gridCol w="2214785">
                  <a:extLst>
                    <a:ext uri="{9D8B030D-6E8A-4147-A177-3AD203B41FA5}">
                      <a16:colId xmlns:a16="http://schemas.microsoft.com/office/drawing/2014/main" val="3569469080"/>
                    </a:ext>
                  </a:extLst>
                </a:gridCol>
                <a:gridCol w="1931084">
                  <a:extLst>
                    <a:ext uri="{9D8B030D-6E8A-4147-A177-3AD203B41FA5}">
                      <a16:colId xmlns:a16="http://schemas.microsoft.com/office/drawing/2014/main" val="2062645756"/>
                    </a:ext>
                  </a:extLst>
                </a:gridCol>
                <a:gridCol w="2292458">
                  <a:extLst>
                    <a:ext uri="{9D8B030D-6E8A-4147-A177-3AD203B41FA5}">
                      <a16:colId xmlns:a16="http://schemas.microsoft.com/office/drawing/2014/main" val="2786601619"/>
                    </a:ext>
                  </a:extLst>
                </a:gridCol>
                <a:gridCol w="953072">
                  <a:extLst>
                    <a:ext uri="{9D8B030D-6E8A-4147-A177-3AD203B41FA5}">
                      <a16:colId xmlns:a16="http://schemas.microsoft.com/office/drawing/2014/main" val="4105463146"/>
                    </a:ext>
                  </a:extLst>
                </a:gridCol>
              </a:tblGrid>
              <a:tr h="548720">
                <a:tc rowSpan="2">
                  <a:txBody>
                    <a:bodyPr/>
                    <a:lstStyle/>
                    <a:p>
                      <a:r>
                        <a:rPr lang="fr-F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Positive </a:t>
                      </a: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4CMenB </a:t>
                      </a:r>
                      <a:r>
                        <a:rPr lang="es-ES" sz="1800" b="1" dirty="0" err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vaccine</a:t>
                      </a:r>
                      <a:endParaRPr lang="fr-FR" sz="1800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(N=274)</a:t>
                      </a:r>
                      <a:endParaRPr lang="fr-FR" sz="1800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 vaccine</a:t>
                      </a:r>
                      <a:endParaRPr lang="fr-FR" sz="18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(N=270)</a:t>
                      </a:r>
                      <a:endParaRPr lang="fr-FR" sz="18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Adjusted hazard ratio (95% CI)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p-value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235053"/>
                  </a:ext>
                </a:extLst>
              </a:tr>
              <a:tr h="67859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Events </a:t>
                      </a:r>
                    </a:p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(Incidence per 100 p-y)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Events </a:t>
                      </a:r>
                    </a:p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(Incidence per 100 p-y)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864618"/>
                  </a:ext>
                </a:extLst>
              </a:tr>
              <a:tr h="274360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First episode</a:t>
                      </a:r>
                      <a:endParaRPr lang="fr-FR" sz="18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fr-FR" sz="14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557485"/>
                  </a:ext>
                </a:extLst>
              </a:tr>
              <a:tr h="461856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US" sz="1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Gonorrhea (all sites)</a:t>
                      </a:r>
                      <a:endParaRPr lang="fr-FR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103 (58.3)</a:t>
                      </a:r>
                      <a:endParaRPr lang="fr-FR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6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122 (77.1)</a:t>
                      </a:r>
                      <a:endParaRPr lang="fr-FR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0.78 (0.60-1.01)</a:t>
                      </a:r>
                      <a:endParaRPr lang="fr-FR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fr-FR" sz="1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643312"/>
                  </a:ext>
                </a:extLst>
              </a:tr>
              <a:tr h="273663"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Anal Gonorrhea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61 (29.7)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64 (33.1)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0.90 (0.64-1.28)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0.57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8167078"/>
                  </a:ext>
                </a:extLst>
              </a:tr>
              <a:tr h="273663"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Pharyngeal Gonorrhea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58 (27.6)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74 (37.7)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0.75 (0.53-1.05)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0.09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5287759"/>
                  </a:ext>
                </a:extLst>
              </a:tr>
              <a:tr h="273663"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Urinary Gonorrhea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 (5.4)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 (4.3)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1.29 (0.56-2.94)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fr-FR" sz="14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0.55</a:t>
                      </a: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8995968"/>
                  </a:ext>
                </a:extLst>
              </a:tr>
              <a:tr h="273663"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Symptomatic Gonorrhea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 (5.0)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 (6.1)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0.82 (0.38-1.78)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0.62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7958155"/>
                  </a:ext>
                </a:extLst>
              </a:tr>
              <a:tr h="273663"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Culture Positive  Gonorrhea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 (14.7)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 (15.8)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0.95 (0.55-1.65)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0.86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7358180"/>
                  </a:ext>
                </a:extLst>
              </a:tr>
              <a:tr h="448085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Cumulative incidence</a:t>
                      </a:r>
                      <a:endParaRPr lang="fr-FR" sz="18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b="1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Adjusted IRR 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b="1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(95% CI)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fr-FR" sz="14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81488"/>
                  </a:ext>
                </a:extLst>
              </a:tr>
              <a:tr h="256049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US" sz="1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Gonorrhea (all sites)</a:t>
                      </a:r>
                      <a:endParaRPr lang="fr-FR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fr-FR" sz="1600" i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132 (52.6)</a:t>
                      </a:r>
                      <a:endParaRPr lang="fr-FR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fr-FR" sz="1600" i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151 (62.4)</a:t>
                      </a:r>
                      <a:endParaRPr lang="fr-FR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fr-FR" sz="1600" i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0.84 (0.67-1.07)</a:t>
                      </a:r>
                      <a:endParaRPr lang="fr-FR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GB" sz="1600" i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0.16</a:t>
                      </a:r>
                      <a:endParaRPr lang="fr-FR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90191"/>
                  </a:ext>
                </a:extLst>
              </a:tr>
              <a:tr h="224044"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Anal Gonorrhea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88 (35.1)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82 (33.9)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1.04 (0.77-1.40)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0.82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344143"/>
                  </a:ext>
                </a:extLst>
              </a:tr>
              <a:tr h="224044"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Pharyngeal Gonorrhea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 (31.9)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92 (38.0)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0.84 (0.62-1.13)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0.25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1746613"/>
                  </a:ext>
                </a:extLst>
              </a:tr>
              <a:tr h="224044"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Urinary Gonorrhea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 (7.2)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 (5.0)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1.45 (0.70-3.01)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0.32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6561274"/>
                  </a:ext>
                </a:extLst>
              </a:tr>
              <a:tr h="224044"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Symptomatic Gonorrhea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fr-FR" sz="1400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 (4.8)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fr-FR" sz="1400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 (6.2)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fr-FR" sz="1400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0.77 (0.36-1.65)</a:t>
                      </a:r>
                      <a:endParaRPr lang="fr-FR" sz="14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fr-FR" sz="1400" i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0.51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543041"/>
                  </a:ext>
                </a:extLst>
              </a:tr>
              <a:tr h="224044"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Culture Positive Gonorrhea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fr-FR" sz="1400" i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 (11.6)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fr-FR" sz="1400" i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 (11.6)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fr-FR" sz="1400" i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1.00 (0.59-1.68)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en-GB" sz="1400" i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1.00</a:t>
                      </a:r>
                      <a:endParaRPr lang="fr-FR" sz="1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12" marR="39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89819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44BF444-9C34-49DF-83D0-D9E256C3705C}"/>
              </a:ext>
            </a:extLst>
          </p:cNvPr>
          <p:cNvSpPr/>
          <p:nvPr/>
        </p:nvSpPr>
        <p:spPr>
          <a:xfrm>
            <a:off x="1219200" y="4038600"/>
            <a:ext cx="103632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C4368F-29E6-453A-8678-DF367B1688B9}"/>
              </a:ext>
            </a:extLst>
          </p:cNvPr>
          <p:cNvSpPr/>
          <p:nvPr/>
        </p:nvSpPr>
        <p:spPr>
          <a:xfrm>
            <a:off x="304800" y="4572000"/>
            <a:ext cx="11277600" cy="76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B79596-5411-44ED-93BA-A5342236159D}"/>
              </a:ext>
            </a:extLst>
          </p:cNvPr>
          <p:cNvSpPr/>
          <p:nvPr/>
        </p:nvSpPr>
        <p:spPr>
          <a:xfrm>
            <a:off x="1371600" y="5942013"/>
            <a:ext cx="10361613" cy="4937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8FC13-B336-403E-6671-017AAAD38035}"/>
              </a:ext>
            </a:extLst>
          </p:cNvPr>
          <p:cNvSpPr txBox="1"/>
          <p:nvPr/>
        </p:nvSpPr>
        <p:spPr>
          <a:xfrm>
            <a:off x="9665303" y="6519346"/>
            <a:ext cx="2614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CROI 2024 Abstract 124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Outer Membrane Vesicle (OMV) vaccines?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12405" y="2523645"/>
            <a:ext cx="11271250" cy="5346700"/>
          </a:xfrm>
        </p:spPr>
        <p:txBody>
          <a:bodyPr>
            <a:normAutofit/>
          </a:bodyPr>
          <a:lstStyle/>
          <a:p>
            <a:r>
              <a:rPr lang="en-US" dirty="0"/>
              <a:t>Molecular and Epidemiologic data support that outer membrane vesicle  vaccines (OMV) may protect against gonorrhea</a:t>
            </a:r>
          </a:p>
          <a:p>
            <a:pPr lvl="1"/>
            <a:r>
              <a:rPr lang="en-US" dirty="0"/>
              <a:t>Vaccination campaigns aimed at N. meningitides have been linked with declines in gonococcal disease</a:t>
            </a:r>
          </a:p>
          <a:p>
            <a:pPr lvl="1"/>
            <a:r>
              <a:rPr lang="en-US" dirty="0"/>
              <a:t>Outer membrane vesicle of N. meningitides elicits cross-reactive antibodies to N. gonorrhoeae</a:t>
            </a:r>
          </a:p>
          <a:p>
            <a:pPr lvl="1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Mass vaccination of college students and staff in Oregon in response to a meningitis outbreak – 15,760 OMV vaccine recipients and 15,212 non-OMV vaccine recipients.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/>
              <a:t>Vaccine effectiveness of 47% (95% CI, 13%-68%) among 18-29 year olds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/>
              <a:t>Vaccine effectiveness of 59% (95% CI: 20%-79%) among 18-19 year olds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31FF24-2DB8-D891-F0BC-F5D0D1EEE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9216" y="6398930"/>
            <a:ext cx="70035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Petousis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-Harris Lancet 2017;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Semchenko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CID 2019 Robison JAMA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Netwk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Open 2023</a:t>
            </a:r>
          </a:p>
        </p:txBody>
      </p:sp>
    </p:spTree>
    <p:extLst>
      <p:ext uri="{BB962C8B-B14F-4D97-AF65-F5344CB8AC3E}">
        <p14:creationId xmlns:p14="http://schemas.microsoft.com/office/powerpoint/2010/main" val="12308321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F4D5A-0D7F-44C6-4056-5BB69A0E2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B6E079-D0FB-B53E-38C6-75FDB705D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Meningococcal Vaccine Against Gonococcal Infection (MAGI) Study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54E99-0C70-762E-DF55-DB705512FCB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3014" y="2667429"/>
            <a:ext cx="7796213" cy="5346700"/>
          </a:xfrm>
        </p:spPr>
        <p:txBody>
          <a:bodyPr>
            <a:normAutofit/>
          </a:bodyPr>
          <a:lstStyle/>
          <a:p>
            <a:r>
              <a:rPr lang="en-US" dirty="0"/>
              <a:t>Primary Objective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 demonstrate efficacy of Bexsero in prevention of urogenital and/or anorectal gonococcal infection.</a:t>
            </a:r>
          </a:p>
          <a:p>
            <a:endParaRPr lang="en-US" dirty="0"/>
          </a:p>
          <a:p>
            <a:r>
              <a:rPr lang="en-US" dirty="0"/>
              <a:t>Secondary Objectives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To estimate efficacy of Bexsero in prevention of overall gonococcal infection and by anatomical site (urogenital, anorectal or pharyngeal).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To assess safety of Bexsero.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F38085-EB6F-ADF1-C068-65180D8BC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1866900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794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Meningococcal Vaccine Against Gonococcal Infection (MAGI) Study</a:t>
            </a:r>
          </a:p>
        </p:txBody>
      </p:sp>
      <p:sp>
        <p:nvSpPr>
          <p:cNvPr id="17" name="TextBox 16"/>
          <p:cNvSpPr txBox="1"/>
          <p:nvPr/>
        </p:nvSpPr>
        <p:spPr bwMode="auto">
          <a:xfrm>
            <a:off x="1888077" y="5403404"/>
            <a:ext cx="100041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Who will enroll?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18-50 years old people who are in good health and at increased risk for gonorrhea infection.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Cannot have received Men B vaccine in the past;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 GC or CT diagnosis in the past 14 days; or antibiotics to GC in past 14 days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8DB0E91-DFDD-7943-9EA5-0647A7912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16" t="-2231" r="616" b="17683"/>
          <a:stretch/>
        </p:blipFill>
        <p:spPr>
          <a:xfrm>
            <a:off x="619597" y="1875454"/>
            <a:ext cx="10607959" cy="329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553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0E8F97-257E-8337-F4AA-C448F3AEB15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39839" y="2514600"/>
            <a:ext cx="10539287" cy="388834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are off track to meet our EHE targets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Despite modest declines in HIV cases in the US, racial/ethnic disparities are expanding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Strategies are needed to support expanded PrEP uptake and equity.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Addressing structural and social determinates will be essential to improving HIV/STI prevention outcomes.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DoxyPEP</a:t>
            </a:r>
            <a:r>
              <a:rPr lang="en-US" dirty="0"/>
              <a:t> has led to rapid and substantial declines in CT and early syphilis in </a:t>
            </a:r>
            <a:r>
              <a:rPr lang="en-US"/>
              <a:t>SF. 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64E5C0-E516-53C9-32C3-2C2D1932A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B479D1-44CD-B8A8-48C8-A0B6E30004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916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 result for national institute of health">
            <a:extLst>
              <a:ext uri="{FF2B5EF4-FFF2-40B4-BE49-F238E27FC236}">
                <a16:creationId xmlns:a16="http://schemas.microsoft.com/office/drawing/2014/main" id="{7E92EA5B-B91F-4548-8A68-D506FBFC8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8" t="9982" r="24057" b="8592"/>
          <a:stretch/>
        </p:blipFill>
        <p:spPr bwMode="auto">
          <a:xfrm>
            <a:off x="6494300" y="1021616"/>
            <a:ext cx="1534849" cy="131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02" y="2209800"/>
            <a:ext cx="5379121" cy="4201758"/>
          </a:xfrm>
        </p:spPr>
        <p:txBody>
          <a:bodyPr numCol="3">
            <a:normAutofit fontScale="77500" lnSpcReduction="20000"/>
          </a:bodyPr>
          <a:lstStyle/>
          <a:p>
            <a:pPr>
              <a:spcBef>
                <a:spcPts val="300"/>
              </a:spcBef>
            </a:pPr>
            <a:r>
              <a:rPr lang="en-US" sz="2400" dirty="0"/>
              <a:t>Rivet Amico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Sean </a:t>
            </a:r>
            <a:r>
              <a:rPr lang="en-US" sz="2400" dirty="0" err="1"/>
              <a:t>Arayasirikul</a:t>
            </a:r>
            <a:endParaRPr lang="en-US" sz="2400" dirty="0"/>
          </a:p>
          <a:p>
            <a:pPr>
              <a:spcBef>
                <a:spcPts val="300"/>
              </a:spcBef>
            </a:pPr>
            <a:r>
              <a:rPr lang="en-US" sz="2400" dirty="0"/>
              <a:t>Oliver Bacon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Jennifer Brothers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Janessa Broussard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Susan Buchbinder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Christopher Cannon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Pierre Cedric-Crouch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Stephanie Cohen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Kenneth Coleman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Susanne </a:t>
            </a:r>
            <a:r>
              <a:rPr lang="en-US" sz="2400" dirty="0" err="1"/>
              <a:t>Doblecki</a:t>
            </a:r>
            <a:r>
              <a:rPr lang="en-US" sz="2400" dirty="0"/>
              <a:t>-Lewis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Jonathan Fuchs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Monica Gandhi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Steve Gibson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Sarit Golub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Rafael Gonzalez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Kate Greer van </a:t>
            </a:r>
            <a:r>
              <a:rPr lang="en-US" sz="2400" dirty="0" err="1"/>
              <a:t>Praag</a:t>
            </a:r>
            <a:endParaRPr lang="en-US" sz="2400" dirty="0"/>
          </a:p>
          <a:p>
            <a:pPr>
              <a:spcBef>
                <a:spcPts val="300"/>
              </a:spcBef>
            </a:pPr>
            <a:r>
              <a:rPr lang="en-US" sz="2400" dirty="0"/>
              <a:t>Orlando Harris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Sybil </a:t>
            </a:r>
            <a:r>
              <a:rPr lang="en-US" sz="2400" dirty="0" err="1"/>
              <a:t>Hosek</a:t>
            </a:r>
            <a:endParaRPr lang="en-US" sz="2400" dirty="0"/>
          </a:p>
          <a:p>
            <a:pPr>
              <a:spcBef>
                <a:spcPts val="300"/>
              </a:spcBef>
            </a:pPr>
            <a:r>
              <a:rPr lang="en-US" sz="2400" dirty="0"/>
              <a:t>George Jackson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Andrew </a:t>
            </a:r>
            <a:r>
              <a:rPr lang="en-US" sz="2400" dirty="0" err="1"/>
              <a:t>Kerkhoff</a:t>
            </a:r>
            <a:endParaRPr lang="en-US" dirty="0"/>
          </a:p>
          <a:p>
            <a:pPr>
              <a:spcBef>
                <a:spcPts val="300"/>
              </a:spcBef>
              <a:defRPr/>
            </a:pPr>
            <a:r>
              <a:rPr lang="en-US" sz="2400" dirty="0"/>
              <a:t>Kim Koester</a:t>
            </a:r>
          </a:p>
          <a:p>
            <a:pPr marL="173038" marR="0" lvl="0" indent="-1666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Nicole Laborde</a:t>
            </a:r>
          </a:p>
          <a:p>
            <a:pPr marL="173038" marR="0" lvl="0" indent="-1666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Richard Lester</a:t>
            </a:r>
          </a:p>
          <a:p>
            <a:pPr marL="173038" marR="0" lvl="0" indent="-1666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Maria Lopez</a:t>
            </a:r>
          </a:p>
          <a:p>
            <a:pPr marL="173038" marR="0" lvl="0" indent="-1666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Calibri"/>
              </a:rPr>
              <a:t>Samali </a:t>
            </a:r>
            <a:r>
              <a:rPr lang="en-US" sz="2400" dirty="0" err="1">
                <a:latin typeface="Calibri"/>
              </a:rPr>
              <a:t>Luebega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3038" marR="0" lvl="0" indent="-1666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Kristin Ming</a:t>
            </a:r>
          </a:p>
          <a:p>
            <a:pPr marL="173038" marR="0" lvl="0" indent="-1666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Calibri"/>
              </a:rPr>
              <a:t>Janet Myers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3038" marR="0" lvl="0" indent="-1666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Anne Nelson</a:t>
            </a:r>
          </a:p>
          <a:p>
            <a:pPr marL="173038" marR="0" lvl="0" indent="-1666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Calibri"/>
              </a:rPr>
              <a:t>Jim Pickett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3038" marR="0" lvl="0" indent="-1666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Calibri"/>
              </a:rPr>
              <a:t>Christina Rodriguez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3038" marR="0" lvl="0" indent="-1666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Parya Saberi</a:t>
            </a:r>
          </a:p>
          <a:p>
            <a:pPr marL="173038" marR="0" lvl="0" indent="-1666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Siegler</a:t>
            </a:r>
          </a:p>
          <a:p>
            <a:pPr marL="173038" marR="0" lvl="0" indent="-1666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Matt Spinelli</a:t>
            </a:r>
          </a:p>
          <a:p>
            <a:pPr marL="173038" marR="0" lvl="0" indent="-1666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Eric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Vittinghoff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3038" marR="0" lvl="0" indent="-1666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Nicole Walker</a:t>
            </a:r>
          </a:p>
          <a:p>
            <a:pPr marL="173038" marR="0" lvl="0" indent="-1666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Erin Wilson</a:t>
            </a:r>
          </a:p>
          <a:p>
            <a:pPr marL="173038" marR="0" lvl="0" indent="-1666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Calibri"/>
              </a:rPr>
              <a:t>Natalie Wilson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3038" marR="0" lvl="0" indent="-1666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Janie Vinson</a:t>
            </a: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824F1-1172-44B2-A741-70A7BCB17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651" y="2400480"/>
            <a:ext cx="1426588" cy="573074"/>
          </a:xfrm>
          <a:prstGeom prst="rect">
            <a:avLst/>
          </a:prstGeom>
        </p:spPr>
      </p:pic>
      <p:pic>
        <p:nvPicPr>
          <p:cNvPr id="1026" name="Picture 2" descr="Image result for hptn">
            <a:extLst>
              <a:ext uri="{FF2B5EF4-FFF2-40B4-BE49-F238E27FC236}">
                <a16:creationId xmlns:a16="http://schemas.microsoft.com/office/drawing/2014/main" id="{DB876A79-53F9-4232-B6D4-908642971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702" y="2154165"/>
            <a:ext cx="2464813" cy="99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vtn">
            <a:extLst>
              <a:ext uri="{FF2B5EF4-FFF2-40B4-BE49-F238E27FC236}">
                <a16:creationId xmlns:a16="http://schemas.microsoft.com/office/drawing/2014/main" id="{23780DB6-51E1-4CA4-A95A-B6BD46231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024" y="2531169"/>
            <a:ext cx="1646126" cy="103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CB67DF-26A4-4225-9E4A-C7258D0A1D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9288" y="4725795"/>
            <a:ext cx="6462712" cy="2086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1CBB2B-D784-4B3E-BAD0-A0793AF49C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808" t="48386" r="25862" b="21474"/>
          <a:stretch/>
        </p:blipFill>
        <p:spPr>
          <a:xfrm>
            <a:off x="5884642" y="5944502"/>
            <a:ext cx="926088" cy="628815"/>
          </a:xfrm>
          <a:prstGeom prst="rect">
            <a:avLst/>
          </a:prstGeom>
        </p:spPr>
      </p:pic>
      <p:pic>
        <p:nvPicPr>
          <p:cNvPr id="1032" name="Picture 8" descr="Image result for robert wood johnson">
            <a:extLst>
              <a:ext uri="{FF2B5EF4-FFF2-40B4-BE49-F238E27FC236}">
                <a16:creationId xmlns:a16="http://schemas.microsoft.com/office/drawing/2014/main" id="{6E3F2728-BEF8-492F-AAF6-F64EA3C10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76" y="3619142"/>
            <a:ext cx="3017073" cy="110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sfdph population health division">
            <a:extLst>
              <a:ext uri="{FF2B5EF4-FFF2-40B4-BE49-F238E27FC236}">
                <a16:creationId xmlns:a16="http://schemas.microsoft.com/office/drawing/2014/main" id="{E5385A58-B314-47CD-869F-AF6E1C978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739" y="3507562"/>
            <a:ext cx="2739776" cy="111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7C465E-4275-7B50-EBA3-1D0EAD7D23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2531" y="1045840"/>
            <a:ext cx="1688738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4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F6710-E1C3-32F6-123B-9C68B7678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graph of a number of prescriptions&#10;&#10;Description automatically generated">
            <a:extLst>
              <a:ext uri="{FF2B5EF4-FFF2-40B4-BE49-F238E27FC236}">
                <a16:creationId xmlns:a16="http://schemas.microsoft.com/office/drawing/2014/main" id="{B31BDF91-4E8B-43CF-965D-3DF24F08E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27" y="629920"/>
            <a:ext cx="10308546" cy="622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88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925D17-9F66-27A9-7DBC-F2A6FB6FB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8951" cy="736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26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6FF85B-D225-F12B-FF86-188D408A1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-32147"/>
            <a:ext cx="12188951" cy="6851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5FD297-A0BD-B600-EBFB-2C61EB896063}"/>
              </a:ext>
            </a:extLst>
          </p:cNvPr>
          <p:cNvSpPr txBox="1"/>
          <p:nvPr/>
        </p:nvSpPr>
        <p:spPr>
          <a:xfrm>
            <a:off x="10410093" y="3124199"/>
            <a:ext cx="1527662" cy="2031325"/>
          </a:xfrm>
          <a:prstGeom prst="rect">
            <a:avLst/>
          </a:prstGeom>
          <a:solidFill>
            <a:srgbClr val="FFFFCC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32% of transgender women and 28% of transgender men without HIV used PrEP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252FA3-6B1C-7DE0-104C-7AF168E2583F}"/>
              </a:ext>
            </a:extLst>
          </p:cNvPr>
          <p:cNvSpPr txBox="1"/>
          <p:nvPr/>
        </p:nvSpPr>
        <p:spPr>
          <a:xfrm>
            <a:off x="8027157" y="6429164"/>
            <a:ext cx="4163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b="1">
                <a:solidFill>
                  <a:schemeClr val="tx2"/>
                </a:solidFill>
              </a:rPr>
              <a:t>Reisner et al, LGBT Health 2021</a:t>
            </a:r>
          </a:p>
          <a:p>
            <a:pPr algn="r"/>
            <a:r>
              <a:rPr lang="en-US" sz="1000" b="1">
                <a:solidFill>
                  <a:schemeClr val="tx2"/>
                </a:solidFill>
              </a:rPr>
              <a:t>https://www.cdc.gov/hiv/group/gender/transgender/hiv-prevention.html</a:t>
            </a:r>
          </a:p>
        </p:txBody>
      </p:sp>
    </p:spTree>
    <p:extLst>
      <p:ext uri="{BB962C8B-B14F-4D97-AF65-F5344CB8AC3E}">
        <p14:creationId xmlns:p14="http://schemas.microsoft.com/office/powerpoint/2010/main" val="375084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972" y="1262944"/>
            <a:ext cx="10472827" cy="603956"/>
          </a:xfrm>
        </p:spPr>
        <p:txBody>
          <a:bodyPr/>
          <a:lstStyle/>
          <a:p>
            <a:r>
              <a:rPr lang="en-US" dirty="0"/>
              <a:t>The Promise of Oral PrEP Implementation 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615143" y="2514600"/>
            <a:ext cx="9185074" cy="3790483"/>
          </a:xfrm>
        </p:spPr>
        <p:txBody>
          <a:bodyPr/>
          <a:lstStyle/>
          <a:p>
            <a:r>
              <a:rPr lang="en-US" dirty="0"/>
              <a:t>Single arm pragmatic implementation study of ~10,000 MSM</a:t>
            </a:r>
          </a:p>
          <a:p>
            <a:r>
              <a:rPr lang="en-US" dirty="0"/>
              <a:t>HIV incidence was 92% lower than would have been predicted w/o PrEP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457" y="3627508"/>
            <a:ext cx="7714445" cy="288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543245" y="6332590"/>
            <a:ext cx="255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Grulich</a:t>
            </a:r>
            <a:r>
              <a:rPr lang="en-US" dirty="0"/>
              <a:t> Lancet HIV 2021</a:t>
            </a:r>
          </a:p>
        </p:txBody>
      </p:sp>
    </p:spTree>
    <p:extLst>
      <p:ext uri="{BB962C8B-B14F-4D97-AF65-F5344CB8AC3E}">
        <p14:creationId xmlns:p14="http://schemas.microsoft.com/office/powerpoint/2010/main" val="3153715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ridge HIV Theme">
      <a:dk1>
        <a:srgbClr val="990000"/>
      </a:dk1>
      <a:lt1>
        <a:srgbClr val="FFFFFF"/>
      </a:lt1>
      <a:dk2>
        <a:srgbClr val="444444"/>
      </a:dk2>
      <a:lt2>
        <a:srgbClr val="999999"/>
      </a:lt2>
      <a:accent1>
        <a:srgbClr val="990000"/>
      </a:accent1>
      <a:accent2>
        <a:srgbClr val="999999"/>
      </a:accent2>
      <a:accent3>
        <a:srgbClr val="00A3DA"/>
      </a:accent3>
      <a:accent4>
        <a:srgbClr val="EEA341"/>
      </a:accent4>
      <a:accent5>
        <a:srgbClr val="A32381"/>
      </a:accent5>
      <a:accent6>
        <a:srgbClr val="CED665"/>
      </a:accent6>
      <a:hlink>
        <a:srgbClr val="990000"/>
      </a:hlink>
      <a:folHlink>
        <a:srgbClr val="99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Custom 13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1" id="{FDB275E8-7261-4A99-BA1A-4BD79DB00272}" vid="{94B8CB64-C6D1-43E7-8D29-4C7182201CB0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CC3300"/>
          </a:solidFill>
        </a:ln>
      </a:spPr>
      <a:bodyPr rtlCol="0" anchor="ctr"/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dirty="0" smtClean="0"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18768</TotalTime>
  <Words>4331</Words>
  <Application>Microsoft Office PowerPoint</Application>
  <PresentationFormat>Widescreen</PresentationFormat>
  <Paragraphs>581</Paragraphs>
  <Slides>55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55</vt:i4>
      </vt:variant>
    </vt:vector>
  </HeadingPairs>
  <TitlesOfParts>
    <vt:vector size="75" baseType="lpstr">
      <vt:lpstr>Aptos</vt:lpstr>
      <vt:lpstr>Arial</vt:lpstr>
      <vt:lpstr>Calibri</vt:lpstr>
      <vt:lpstr>Calibri Light</vt:lpstr>
      <vt:lpstr>Courier New</vt:lpstr>
      <vt:lpstr>Gill Sans MT</vt:lpstr>
      <vt:lpstr>Myriad Web Pro</vt:lpstr>
      <vt:lpstr>Nixie One</vt:lpstr>
      <vt:lpstr>Segoe UI</vt:lpstr>
      <vt:lpstr>Times New Roman</vt:lpstr>
      <vt:lpstr>Wingdings</vt:lpstr>
      <vt:lpstr>Office Theme</vt:lpstr>
      <vt:lpstr>Theme1</vt:lpstr>
      <vt:lpstr>6_Office Theme</vt:lpstr>
      <vt:lpstr>1_Parcel</vt:lpstr>
      <vt:lpstr>5_Office Theme</vt:lpstr>
      <vt:lpstr>9_Office Theme</vt:lpstr>
      <vt:lpstr>7_Office Theme</vt:lpstr>
      <vt:lpstr>1_Office Theme</vt:lpstr>
      <vt:lpstr>2_Office Theme</vt:lpstr>
      <vt:lpstr>Advancing HIV and STI Prevention And Equity Among US MSM and TGW</vt:lpstr>
      <vt:lpstr>Outline</vt:lpstr>
      <vt:lpstr>Disclosures</vt:lpstr>
      <vt:lpstr>How well (or poorly) are we doing?</vt:lpstr>
      <vt:lpstr>PowerPoint Presentation</vt:lpstr>
      <vt:lpstr>PowerPoint Presentation</vt:lpstr>
      <vt:lpstr>PowerPoint Presentation</vt:lpstr>
      <vt:lpstr>PowerPoint Presentation</vt:lpstr>
      <vt:lpstr>The Promise of Oral PrEP Implementation Impact</vt:lpstr>
      <vt:lpstr>Structural Barriers - PrEP Coverage and HIV Diagnoses</vt:lpstr>
      <vt:lpstr>PrEP Implementation Challenges in the US</vt:lpstr>
      <vt:lpstr>Lessons from slow Oral PrEP rollout in the US</vt:lpstr>
      <vt:lpstr>Disparities of PrEP uptake in priority populations in SF</vt:lpstr>
      <vt:lpstr>PowerPoint Presentation</vt:lpstr>
      <vt:lpstr>GTZ PrEP Committee</vt:lpstr>
      <vt:lpstr>Stay Study: PrEP Demonstration Project for Transgender People</vt:lpstr>
      <vt:lpstr>PowerPoint Presentation</vt:lpstr>
      <vt:lpstr>Unanticipated challenges with PrEP implementation</vt:lpstr>
      <vt:lpstr>Trans specific PrEP clinic Model</vt:lpstr>
      <vt:lpstr>Key Findings: Stay Study</vt:lpstr>
      <vt:lpstr>PowerPoint Presentation</vt:lpstr>
      <vt:lpstr>High interest in non-Daily PrEP among MSM</vt:lpstr>
      <vt:lpstr>CAB-LA is superior to TDF/FTC</vt:lpstr>
      <vt:lpstr>HPTN 083 Subgroup Analysis</vt:lpstr>
      <vt:lpstr>HIV Incidence and Efficacy among US Black MSM and TGW</vt:lpstr>
      <vt:lpstr>Clinical Considerations </vt:lpstr>
      <vt:lpstr>Coverage and Cost Considerations</vt:lpstr>
      <vt:lpstr>Developing a Regional Approach for Equitable     Implementation of Long-Acting Injectable     PrEP in the Bay Area</vt:lpstr>
      <vt:lpstr>PowerPoint Presentation</vt:lpstr>
      <vt:lpstr>PowerPoint Presentation</vt:lpstr>
      <vt:lpstr>BAYLAP findings</vt:lpstr>
      <vt:lpstr>BAYLAP Recommendations</vt:lpstr>
      <vt:lpstr>Example Provider Tools</vt:lpstr>
      <vt:lpstr>Universal PrEP Discussion Recommendation in US</vt:lpstr>
      <vt:lpstr>Providing Choice In PrEP – Lessons from Contraception</vt:lpstr>
      <vt:lpstr>PrEP Choice Dynamic HIV Prevention</vt:lpstr>
      <vt:lpstr>Are we doing better with STIs?</vt:lpstr>
      <vt:lpstr>PowerPoint Presentation</vt:lpstr>
      <vt:lpstr>Primary and Secondary Syphilis — Reported Cases by Sex and Sex of Sex Partners, United States, 2013–2022</vt:lpstr>
      <vt:lpstr>DoxyPEP study design and results</vt:lpstr>
      <vt:lpstr>Sustained reduction in STIs during OLE</vt:lpstr>
      <vt:lpstr>PowerPoint Presentation</vt:lpstr>
      <vt:lpstr>PowerPoint Presentation</vt:lpstr>
      <vt:lpstr>Doxy-PEP Uptake by Race/Ethnicity at  2 Sexual Health Clinics (SHC) and 1 HIV Care Clinic  San Francisco, Oct 2022 – Dec 2023</vt:lpstr>
      <vt:lpstr>Reduced STI Incidence among DoxyPEP Users</vt:lpstr>
      <vt:lpstr>Interrupted Time Series: STI Incidence Pre- Post-DoxyPEP</vt:lpstr>
      <vt:lpstr>Early analyses from SF suggest doxy-PEP is having an impact on citywide CT and early syphilis rates (not GC)</vt:lpstr>
      <vt:lpstr>CDC DoxyPEP Guidelines (6/6/2024)</vt:lpstr>
      <vt:lpstr>Drug-Resistant Gonorrhea is a CDC “Urgent Threat”</vt:lpstr>
      <vt:lpstr>PowerPoint Presentation</vt:lpstr>
      <vt:lpstr>Why Outer Membrane Vesicle (OMV) vaccines?</vt:lpstr>
      <vt:lpstr>Meningococcal Vaccine Against Gonococcal Infection (MAGI) Study</vt:lpstr>
      <vt:lpstr>Meningococcal Vaccine Against Gonococcal Infection (MAGI) Study</vt:lpstr>
      <vt:lpstr>Conclusions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Bridge HIV</dc:creator>
  <cp:lastModifiedBy>Scott, Hyman (DPH)</cp:lastModifiedBy>
  <cp:revision>281</cp:revision>
  <dcterms:created xsi:type="dcterms:W3CDTF">2018-08-06T18:41:55Z</dcterms:created>
  <dcterms:modified xsi:type="dcterms:W3CDTF">2024-06-13T22:31:09Z</dcterms:modified>
</cp:coreProperties>
</file>