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7" r:id="rId2"/>
    <p:sldId id="258" r:id="rId3"/>
    <p:sldId id="259" r:id="rId4"/>
    <p:sldId id="31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20" r:id="rId61"/>
  </p:sldIdLst>
  <p:sldSz cx="12192000" cy="6858000"/>
  <p:notesSz cx="6858000" cy="9144000"/>
  <p:embeddedFontLst>
    <p:embeddedFont>
      <p:font typeface="Century Gothic" panose="020B0502020202020204" pitchFamily="34" charset="0"/>
      <p:regular r:id="rId63"/>
      <p:bold r:id="rId64"/>
      <p:italic r:id="rId65"/>
      <p:boldItalic r:id="rId66"/>
    </p:embeddedFont>
    <p:embeddedFont>
      <p:font typeface="Helvetica Neue" panose="02000503000000020004" pitchFamily="2" charset="0"/>
      <p:regular r:id="rId67"/>
      <p:bold r:id="rId68"/>
      <p:italic r:id="rId69"/>
      <p:boldItalic r:id="rId70"/>
    </p:embeddedFont>
    <p:embeddedFont>
      <p:font typeface="Tahoma" panose="020B0604030504040204" pitchFamily="34" charset="0"/>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1wSzYweK1BcWU5Lxs8QJYeKuA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9FDF17-8EEF-481D-ABF3-ACA1EB2337C9}">
  <a:tblStyle styleId="{0C9FDF17-8EEF-481D-ABF3-ACA1EB2337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lot of excitement with seeing this article, but</a:t>
            </a:r>
            <a:endParaRPr/>
          </a:p>
          <a:p>
            <a:pPr marL="0" lvl="0" indent="0" algn="l" rtl="0">
              <a:spcBef>
                <a:spcPts val="0"/>
              </a:spcBef>
              <a:spcAft>
                <a:spcPts val="0"/>
              </a:spcAft>
              <a:buNone/>
            </a:pPr>
            <a:r>
              <a:rPr lang="en-US"/>
              <a:t>But our team saw this slide, so we know that changes had to be made to the guidelines given what seeing in MA </a:t>
            </a: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Given med-peds background interested in CEA of HCV testing among young adults</a:t>
            </a:r>
            <a:endParaRPr/>
          </a:p>
        </p:txBody>
      </p:sp>
      <p:sp>
        <p:nvSpPr>
          <p:cNvPr id="181" name="Google Shape;1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200" name="Google Shape;200;p15:notes"/>
          <p:cNvSpPr/>
          <p:nvPr/>
        </p:nvSpPr>
        <p:spPr>
          <a:xfrm>
            <a:off x="3886200" y="0"/>
            <a:ext cx="2971800" cy="4556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1" name="Google Shape;201;p15:notes"/>
          <p:cNvSpPr/>
          <p:nvPr/>
        </p:nvSpPr>
        <p:spPr>
          <a:xfrm>
            <a:off x="3886200" y="8686800"/>
            <a:ext cx="2971800" cy="457200"/>
          </a:xfrm>
          <a:prstGeom prst="rect">
            <a:avLst/>
          </a:prstGeom>
          <a:noFill/>
          <a:ln>
            <a:noFill/>
          </a:ln>
        </p:spPr>
        <p:txBody>
          <a:bodyPr spcFirstLastPara="1" wrap="square" lIns="98425" tIns="49200" rIns="98425" bIns="49200" anchor="b" anchorCtr="0">
            <a:noAutofit/>
          </a:bodyPr>
          <a:lstStyle/>
          <a:p>
            <a:pPr marL="0" marR="0" lvl="0" indent="0" algn="r" rtl="0">
              <a:spcBef>
                <a:spcPts val="0"/>
              </a:spcBef>
              <a:spcAft>
                <a:spcPts val="0"/>
              </a:spcAft>
              <a:buNone/>
            </a:pPr>
            <a:r>
              <a:rPr lang="en-US" sz="1300">
                <a:solidFill>
                  <a:schemeClr val="dk1"/>
                </a:solidFill>
                <a:latin typeface="Times New Roman"/>
                <a:ea typeface="Times New Roman"/>
                <a:cs typeface="Times New Roman"/>
                <a:sym typeface="Times New Roman"/>
              </a:rPr>
              <a:t>9</a:t>
            </a:r>
            <a:endParaRPr/>
          </a:p>
        </p:txBody>
      </p:sp>
      <p:sp>
        <p:nvSpPr>
          <p:cNvPr id="202" name="Google Shape;202;p15:notes"/>
          <p:cNvSpPr/>
          <p:nvPr/>
        </p:nvSpPr>
        <p:spPr>
          <a:xfrm>
            <a:off x="0" y="8686800"/>
            <a:ext cx="2970213"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3" name="Google Shape;203;p15:notes"/>
          <p:cNvSpPr/>
          <p:nvPr/>
        </p:nvSpPr>
        <p:spPr>
          <a:xfrm>
            <a:off x="0" y="0"/>
            <a:ext cx="2970213" cy="4556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4" name="Google Shape;204;p15:notes"/>
          <p:cNvSpPr/>
          <p:nvPr/>
        </p:nvSpPr>
        <p:spPr>
          <a:xfrm>
            <a:off x="3886200" y="0"/>
            <a:ext cx="2971800" cy="4524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5" name="Google Shape;205;p15:notes"/>
          <p:cNvSpPr/>
          <p:nvPr/>
        </p:nvSpPr>
        <p:spPr>
          <a:xfrm>
            <a:off x="3886200" y="8686800"/>
            <a:ext cx="2971800" cy="457200"/>
          </a:xfrm>
          <a:prstGeom prst="rect">
            <a:avLst/>
          </a:prstGeom>
          <a:noFill/>
          <a:ln>
            <a:noFill/>
          </a:ln>
        </p:spPr>
        <p:txBody>
          <a:bodyPr spcFirstLastPara="1" wrap="square" lIns="115875" tIns="57150" rIns="115875" bIns="57150" anchor="b" anchorCtr="0">
            <a:noAutofit/>
          </a:bodyPr>
          <a:lstStyle/>
          <a:p>
            <a:pPr marL="0" marR="0" lvl="0" indent="0" algn="r" rtl="0">
              <a:spcBef>
                <a:spcPts val="0"/>
              </a:spcBef>
              <a:spcAft>
                <a:spcPts val="0"/>
              </a:spcAft>
              <a:buNone/>
            </a:pPr>
            <a:r>
              <a:rPr lang="en-US" sz="1500">
                <a:solidFill>
                  <a:schemeClr val="dk1"/>
                </a:solidFill>
                <a:latin typeface="Times New Roman"/>
                <a:ea typeface="Times New Roman"/>
                <a:cs typeface="Times New Roman"/>
                <a:sym typeface="Times New Roman"/>
              </a:rPr>
              <a:t>20</a:t>
            </a:r>
            <a:endParaRPr/>
          </a:p>
        </p:txBody>
      </p:sp>
      <p:sp>
        <p:nvSpPr>
          <p:cNvPr id="206" name="Google Shape;206;p15:notes"/>
          <p:cNvSpPr/>
          <p:nvPr/>
        </p:nvSpPr>
        <p:spPr>
          <a:xfrm>
            <a:off x="0" y="8686800"/>
            <a:ext cx="2968625"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7" name="Google Shape;207;p15:notes"/>
          <p:cNvSpPr/>
          <p:nvPr/>
        </p:nvSpPr>
        <p:spPr>
          <a:xfrm>
            <a:off x="0" y="0"/>
            <a:ext cx="2968625" cy="4524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08" name="Google Shape;208;p15: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15:notes"/>
          <p:cNvSpPr txBox="1">
            <a:spLocks noGrp="1"/>
          </p:cNvSpPr>
          <p:nvPr>
            <p:ph type="body" idx="1"/>
          </p:nvPr>
        </p:nvSpPr>
        <p:spPr>
          <a:xfrm>
            <a:off x="914400" y="4343400"/>
            <a:ext cx="5027613" cy="4114800"/>
          </a:xfrm>
          <a:prstGeom prst="rect">
            <a:avLst/>
          </a:prstGeom>
          <a:noFill/>
          <a:ln>
            <a:noFill/>
          </a:ln>
        </p:spPr>
        <p:txBody>
          <a:bodyPr spcFirstLastPara="1" wrap="square" lIns="115875" tIns="57150" rIns="115875" bIns="57150" anchor="t" anchorCtr="0">
            <a:noAutofit/>
          </a:bodyPr>
          <a:lstStyle/>
          <a:p>
            <a:pPr marL="0" lvl="0" indent="0" algn="l" rtl="0">
              <a:spcBef>
                <a:spcPts val="0"/>
              </a:spcBef>
              <a:spcAft>
                <a:spcPts val="0"/>
              </a:spcAft>
              <a:buNone/>
            </a:pPr>
            <a:r>
              <a:rPr lang="en-US"/>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
        <p:nvSpPr>
          <p:cNvPr id="225" name="Google Shape;225;p17:notes"/>
          <p:cNvSpPr/>
          <p:nvPr/>
        </p:nvSpPr>
        <p:spPr>
          <a:xfrm>
            <a:off x="3886200" y="0"/>
            <a:ext cx="2971800" cy="4556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26" name="Google Shape;226;p17:notes"/>
          <p:cNvSpPr/>
          <p:nvPr/>
        </p:nvSpPr>
        <p:spPr>
          <a:xfrm>
            <a:off x="3886200" y="8686800"/>
            <a:ext cx="2971800" cy="457200"/>
          </a:xfrm>
          <a:prstGeom prst="rect">
            <a:avLst/>
          </a:prstGeom>
          <a:noFill/>
          <a:ln>
            <a:noFill/>
          </a:ln>
        </p:spPr>
        <p:txBody>
          <a:bodyPr spcFirstLastPara="1" wrap="square" lIns="98425" tIns="49200" rIns="98425" bIns="49200" anchor="b" anchorCtr="0">
            <a:noAutofit/>
          </a:bodyPr>
          <a:lstStyle/>
          <a:p>
            <a:pPr marL="0" marR="0" lvl="0" indent="0" algn="r" rtl="0">
              <a:spcBef>
                <a:spcPts val="0"/>
              </a:spcBef>
              <a:spcAft>
                <a:spcPts val="0"/>
              </a:spcAft>
              <a:buNone/>
            </a:pPr>
            <a:r>
              <a:rPr lang="en-US" sz="1300">
                <a:solidFill>
                  <a:schemeClr val="dk1"/>
                </a:solidFill>
                <a:latin typeface="Times New Roman"/>
                <a:ea typeface="Times New Roman"/>
                <a:cs typeface="Times New Roman"/>
                <a:sym typeface="Times New Roman"/>
              </a:rPr>
              <a:t>10</a:t>
            </a:r>
            <a:endParaRPr/>
          </a:p>
        </p:txBody>
      </p:sp>
      <p:sp>
        <p:nvSpPr>
          <p:cNvPr id="227" name="Google Shape;227;p17:notes"/>
          <p:cNvSpPr/>
          <p:nvPr/>
        </p:nvSpPr>
        <p:spPr>
          <a:xfrm>
            <a:off x="0" y="8686800"/>
            <a:ext cx="2970213"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28" name="Google Shape;228;p17:notes"/>
          <p:cNvSpPr/>
          <p:nvPr/>
        </p:nvSpPr>
        <p:spPr>
          <a:xfrm>
            <a:off x="0" y="0"/>
            <a:ext cx="2970213" cy="4556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29" name="Google Shape;229;p17:notes"/>
          <p:cNvSpPr/>
          <p:nvPr/>
        </p:nvSpPr>
        <p:spPr>
          <a:xfrm>
            <a:off x="3886200" y="0"/>
            <a:ext cx="2971800" cy="4524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30" name="Google Shape;230;p17:notes"/>
          <p:cNvSpPr/>
          <p:nvPr/>
        </p:nvSpPr>
        <p:spPr>
          <a:xfrm>
            <a:off x="3886200" y="8686800"/>
            <a:ext cx="2971800" cy="457200"/>
          </a:xfrm>
          <a:prstGeom prst="rect">
            <a:avLst/>
          </a:prstGeom>
          <a:noFill/>
          <a:ln>
            <a:noFill/>
          </a:ln>
        </p:spPr>
        <p:txBody>
          <a:bodyPr spcFirstLastPara="1" wrap="square" lIns="115875" tIns="57150" rIns="115875" bIns="57150" anchor="b" anchorCtr="0">
            <a:noAutofit/>
          </a:bodyPr>
          <a:lstStyle/>
          <a:p>
            <a:pPr marL="0" marR="0" lvl="0" indent="0" algn="r" rtl="0">
              <a:spcBef>
                <a:spcPts val="0"/>
              </a:spcBef>
              <a:spcAft>
                <a:spcPts val="0"/>
              </a:spcAft>
              <a:buNone/>
            </a:pPr>
            <a:r>
              <a:rPr lang="en-US" sz="1500">
                <a:solidFill>
                  <a:schemeClr val="dk1"/>
                </a:solidFill>
                <a:latin typeface="Times New Roman"/>
                <a:ea typeface="Times New Roman"/>
                <a:cs typeface="Times New Roman"/>
                <a:sym typeface="Times New Roman"/>
              </a:rPr>
              <a:t>22</a:t>
            </a:r>
            <a:endParaRPr/>
          </a:p>
        </p:txBody>
      </p:sp>
      <p:sp>
        <p:nvSpPr>
          <p:cNvPr id="231" name="Google Shape;231;p17:notes"/>
          <p:cNvSpPr/>
          <p:nvPr/>
        </p:nvSpPr>
        <p:spPr>
          <a:xfrm>
            <a:off x="0" y="8686800"/>
            <a:ext cx="2968625"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32" name="Google Shape;232;p17:notes"/>
          <p:cNvSpPr/>
          <p:nvPr/>
        </p:nvSpPr>
        <p:spPr>
          <a:xfrm>
            <a:off x="0" y="0"/>
            <a:ext cx="2968625" cy="4524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p:txBody>
      </p:sp>
      <p:sp>
        <p:nvSpPr>
          <p:cNvPr id="233" name="Google Shape;233;p17:notes"/>
          <p:cNvSpPr>
            <a:spLocks noGrp="1" noRot="1" noChangeAspect="1"/>
          </p:cNvSpPr>
          <p:nvPr>
            <p:ph type="sldImg" idx="2"/>
          </p:nvPr>
        </p:nvSpPr>
        <p:spPr>
          <a:xfrm>
            <a:off x="365125" y="685800"/>
            <a:ext cx="6072188"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7:notes"/>
          <p:cNvSpPr txBox="1">
            <a:spLocks noGrp="1"/>
          </p:cNvSpPr>
          <p:nvPr>
            <p:ph type="body" idx="1"/>
          </p:nvPr>
        </p:nvSpPr>
        <p:spPr>
          <a:xfrm>
            <a:off x="914400" y="4343400"/>
            <a:ext cx="5027613" cy="4114800"/>
          </a:xfrm>
          <a:prstGeom prst="rect">
            <a:avLst/>
          </a:prstGeom>
          <a:noFill/>
          <a:ln>
            <a:noFill/>
          </a:ln>
        </p:spPr>
        <p:txBody>
          <a:bodyPr spcFirstLastPara="1" wrap="square" lIns="115875" tIns="57150" rIns="115875" bIns="57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Result from sensitivity analysis slide </a:t>
            </a:r>
            <a:endParaRPr/>
          </a:p>
          <a:p>
            <a:pPr marL="0" lvl="0" indent="0" algn="l" rtl="0">
              <a:spcBef>
                <a:spcPts val="0"/>
              </a:spcBef>
              <a:spcAft>
                <a:spcPts val="0"/>
              </a:spcAft>
              <a:buNone/>
            </a:pPr>
            <a:r>
              <a:rPr lang="en-US"/>
              <a:t>Counselor-initiated routine rapid testing was cost-effective at the $100,000/QALY gained threshold unless:</a:t>
            </a:r>
            <a:endParaRPr/>
          </a:p>
          <a:p>
            <a:pPr marL="914400" lvl="2" indent="0" algn="l" rtl="0">
              <a:spcBef>
                <a:spcPts val="0"/>
              </a:spcBef>
              <a:spcAft>
                <a:spcPts val="0"/>
              </a:spcAft>
              <a:buNone/>
            </a:pPr>
            <a:r>
              <a:rPr lang="en-US"/>
              <a:t>PWID prevalence  &lt; 0.59%</a:t>
            </a:r>
            <a:endParaRPr/>
          </a:p>
          <a:p>
            <a:pPr marL="914400" lvl="2" indent="0" algn="l" rtl="0">
              <a:spcBef>
                <a:spcPts val="0"/>
              </a:spcBef>
              <a:spcAft>
                <a:spcPts val="0"/>
              </a:spcAft>
              <a:buNone/>
            </a:pPr>
            <a:r>
              <a:rPr lang="en-US"/>
              <a:t>HCV prevalence  &lt;15% among 15 to 30-year-old PWID</a:t>
            </a:r>
            <a:endParaRPr/>
          </a:p>
          <a:p>
            <a:pPr marL="914400" lvl="2" indent="0" algn="l" rtl="0">
              <a:spcBef>
                <a:spcPts val="0"/>
              </a:spcBef>
              <a:spcAft>
                <a:spcPts val="0"/>
              </a:spcAft>
              <a:buNone/>
            </a:pPr>
            <a:r>
              <a:rPr lang="en-US"/>
              <a:t>The lifetime re-infection rate  &gt;95%</a:t>
            </a:r>
            <a:endParaRPr/>
          </a:p>
          <a:p>
            <a:pPr marL="0" lvl="0" indent="0" algn="l" rtl="0">
              <a:spcBef>
                <a:spcPts val="0"/>
              </a:spcBef>
              <a:spcAft>
                <a:spcPts val="0"/>
              </a:spcAft>
              <a:buNone/>
            </a:pPr>
            <a:r>
              <a:rPr lang="en-US"/>
              <a:t>--</a:t>
            </a:r>
            <a:endParaRPr/>
          </a:p>
          <a:p>
            <a:pPr marL="0" marR="0" lvl="0" indent="0" algn="l" rtl="0">
              <a:lnSpc>
                <a:spcPct val="100000"/>
              </a:lnSpc>
              <a:spcBef>
                <a:spcPts val="0"/>
              </a:spcBef>
              <a:spcAft>
                <a:spcPts val="0"/>
              </a:spcAft>
              <a:buClr>
                <a:schemeClr val="dk1"/>
              </a:buClr>
              <a:buSzPts val="1200"/>
              <a:buFont typeface="Calibri"/>
              <a:buNone/>
            </a:pPr>
            <a:r>
              <a:rPr lang="en-US"/>
              <a:t>Routine testing is cost-effective for 15 to 30-year-olds in communities with a prevalence of young PWID &gt; 0.59%</a:t>
            </a:r>
            <a:endParaRPr/>
          </a:p>
          <a:p>
            <a:pPr marL="0" lvl="0" indent="0" algn="l" rtl="0">
              <a:spcBef>
                <a:spcPts val="0"/>
              </a:spcBef>
              <a:spcAft>
                <a:spcPts val="0"/>
              </a:spcAft>
              <a:buNone/>
            </a:pPr>
            <a:endParaRPr/>
          </a:p>
        </p:txBody>
      </p:sp>
      <p:sp>
        <p:nvSpPr>
          <p:cNvPr id="301" name="Google Shape;3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dirty="0" err="1">
                <a:latin typeface="Arial"/>
                <a:ea typeface="Arial"/>
                <a:cs typeface="Arial"/>
                <a:sym typeface="Arial"/>
              </a:rPr>
              <a:t>Syndemic</a:t>
            </a:r>
            <a:r>
              <a:rPr lang="en-US" sz="1800" dirty="0">
                <a:latin typeface="Arial"/>
                <a:ea typeface="Arial"/>
                <a:cs typeface="Arial"/>
                <a:sym typeface="Arial"/>
              </a:rPr>
              <a:t> which denotes multiple epidemics seen in the same population that cause worse outcomes than if each had presented separately</a:t>
            </a:r>
            <a:endParaRPr sz="1800" dirty="0">
              <a:latin typeface="Arial"/>
              <a:ea typeface="Arial"/>
              <a:cs typeface="Arial"/>
              <a:sym typeface="Arial"/>
            </a:endParaRPr>
          </a:p>
          <a:p>
            <a:pPr marL="0" lvl="0" indent="0" algn="l" rtl="0">
              <a:spcBef>
                <a:spcPts val="0"/>
              </a:spcBef>
              <a:spcAft>
                <a:spcPts val="0"/>
              </a:spcAft>
              <a:buNone/>
            </a:pPr>
            <a:endParaRPr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200" b="1"/>
              <a:t>HIV laboratory-based testing</a:t>
            </a:r>
            <a:endParaRPr/>
          </a:p>
          <a:p>
            <a:pPr marL="457200" lvl="1" indent="0" algn="l" rtl="0">
              <a:spcBef>
                <a:spcPts val="0"/>
              </a:spcBef>
              <a:spcAft>
                <a:spcPts val="0"/>
              </a:spcAft>
              <a:buNone/>
            </a:pPr>
            <a:r>
              <a:rPr lang="en-US" sz="11200"/>
              <a:t>Advantage: allows identification of acute HIV cases</a:t>
            </a:r>
            <a:endParaRPr/>
          </a:p>
          <a:p>
            <a:pPr marL="457200" lvl="1" indent="0" algn="l" rtl="0">
              <a:spcBef>
                <a:spcPts val="0"/>
              </a:spcBef>
              <a:spcAft>
                <a:spcPts val="0"/>
              </a:spcAft>
              <a:buNone/>
            </a:pPr>
            <a:r>
              <a:rPr lang="en-US" sz="11200"/>
              <a:t>Drawback: test results might take 2 to 3 days</a:t>
            </a:r>
            <a:endParaRPr/>
          </a:p>
          <a:p>
            <a:pPr marL="457200" lvl="1" indent="0" algn="l" rtl="0">
              <a:spcBef>
                <a:spcPts val="0"/>
              </a:spcBef>
              <a:spcAft>
                <a:spcPts val="0"/>
              </a:spcAft>
              <a:buClr>
                <a:schemeClr val="dk1"/>
              </a:buClr>
              <a:buSzPts val="11200"/>
              <a:buFont typeface="Calibri"/>
              <a:buNone/>
            </a:pPr>
            <a:endParaRPr sz="11200"/>
          </a:p>
          <a:p>
            <a:pPr marL="0" lvl="0" indent="0" algn="l" rtl="0">
              <a:spcBef>
                <a:spcPts val="0"/>
              </a:spcBef>
              <a:spcAft>
                <a:spcPts val="0"/>
              </a:spcAft>
              <a:buNone/>
            </a:pPr>
            <a:r>
              <a:rPr lang="en-US" sz="11200"/>
              <a:t> </a:t>
            </a:r>
            <a:r>
              <a:rPr lang="en-US" sz="11200" b="1"/>
              <a:t>Rapid testing</a:t>
            </a:r>
            <a:endParaRPr/>
          </a:p>
          <a:p>
            <a:pPr marL="457200" lvl="1" indent="0" algn="l" rtl="0">
              <a:spcBef>
                <a:spcPts val="0"/>
              </a:spcBef>
              <a:spcAft>
                <a:spcPts val="0"/>
              </a:spcAft>
              <a:buNone/>
            </a:pPr>
            <a:r>
              <a:rPr lang="en-US" sz="11200"/>
              <a:t>Advantage: Allows for test results within 20 minutes</a:t>
            </a:r>
            <a:endParaRPr/>
          </a:p>
          <a:p>
            <a:pPr marL="457200" lvl="1" indent="0" algn="l" rtl="0">
              <a:spcBef>
                <a:spcPts val="0"/>
              </a:spcBef>
              <a:spcAft>
                <a:spcPts val="0"/>
              </a:spcAft>
              <a:buNone/>
            </a:pPr>
            <a:r>
              <a:rPr lang="en-US" sz="11200"/>
              <a:t>Drawback: Does not enable identification of acute HIV cases</a:t>
            </a:r>
            <a:endParaRPr/>
          </a:p>
          <a:p>
            <a:pPr marL="457200" lvl="1" indent="0" algn="l" rtl="0">
              <a:spcBef>
                <a:spcPts val="0"/>
              </a:spcBef>
              <a:spcAft>
                <a:spcPts val="0"/>
              </a:spcAft>
              <a:buNone/>
            </a:pPr>
            <a:endParaRPr sz="11200"/>
          </a:p>
          <a:p>
            <a:pPr marL="0" lvl="0" indent="0" algn="l" rtl="0">
              <a:spcBef>
                <a:spcPts val="0"/>
              </a:spcBef>
              <a:spcAft>
                <a:spcPts val="0"/>
              </a:spcAft>
              <a:buNone/>
            </a:pPr>
            <a:r>
              <a:rPr lang="en-US" sz="9600"/>
              <a:t>The CDC recommends HIV pre-exposure prophylaxis (PrEP) for individuals who are HIV negative and at risk for acquiring HIV</a:t>
            </a:r>
            <a:endParaRPr/>
          </a:p>
          <a:p>
            <a:pPr marL="0" lvl="0" indent="0" algn="l" rtl="0">
              <a:spcBef>
                <a:spcPts val="0"/>
              </a:spcBef>
              <a:spcAft>
                <a:spcPts val="0"/>
              </a:spcAft>
              <a:buClr>
                <a:schemeClr val="dk1"/>
              </a:buClr>
              <a:buSzPts val="9600"/>
              <a:buFont typeface="Calibri"/>
              <a:buNone/>
            </a:pPr>
            <a:endParaRPr sz="9600"/>
          </a:p>
          <a:p>
            <a:pPr marL="0" lvl="0" indent="0" algn="l" rtl="0">
              <a:spcBef>
                <a:spcPts val="0"/>
              </a:spcBef>
              <a:spcAft>
                <a:spcPts val="0"/>
              </a:spcAft>
              <a:buNone/>
            </a:pPr>
            <a:r>
              <a:rPr lang="en-US" sz="9600"/>
              <a:t>A randomized controlled trial showed that HIV PrEP is effective among persons who inject drugs</a:t>
            </a:r>
            <a:endParaRPr/>
          </a:p>
          <a:p>
            <a:pPr marL="0" lvl="0" indent="0" algn="l" rtl="0">
              <a:spcBef>
                <a:spcPts val="0"/>
              </a:spcBef>
              <a:spcAft>
                <a:spcPts val="0"/>
              </a:spcAft>
              <a:buClr>
                <a:schemeClr val="dk1"/>
              </a:buClr>
              <a:buSzPts val="9600"/>
              <a:buFont typeface="Calibri"/>
              <a:buNone/>
            </a:pPr>
            <a:endParaRPr sz="9600"/>
          </a:p>
          <a:p>
            <a:pPr marL="0" lvl="0" indent="0" algn="l" rtl="0">
              <a:spcBef>
                <a:spcPts val="0"/>
              </a:spcBef>
              <a:spcAft>
                <a:spcPts val="0"/>
              </a:spcAft>
              <a:buNone/>
            </a:pPr>
            <a:r>
              <a:rPr lang="en-US" sz="9600"/>
              <a:t>Uptake of HIV PrEP has been low, especially among persons who inject drugs</a:t>
            </a:r>
            <a:endParaRPr/>
          </a:p>
          <a:p>
            <a:pPr marL="457200" lvl="1" indent="0" algn="l" rtl="0">
              <a:spcBef>
                <a:spcPts val="0"/>
              </a:spcBef>
              <a:spcAft>
                <a:spcPts val="0"/>
              </a:spcAft>
              <a:buNone/>
            </a:pPr>
            <a:endParaRPr sz="11200"/>
          </a:p>
          <a:p>
            <a:pPr marL="0" lvl="0" indent="0" algn="l" rtl="0">
              <a:spcBef>
                <a:spcPts val="0"/>
              </a:spcBef>
              <a:spcAft>
                <a:spcPts val="0"/>
              </a:spcAft>
              <a:buNone/>
            </a:pPr>
            <a:endParaRPr/>
          </a:p>
        </p:txBody>
      </p:sp>
      <p:sp>
        <p:nvSpPr>
          <p:cNvPr id="392" name="Google Shape;3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1595AC2A-8E7D-1152-0C12-3BDE62DBBD33}"/>
            </a:ext>
          </a:extLst>
        </p:cNvPr>
        <p:cNvGrpSpPr/>
        <p:nvPr/>
      </p:nvGrpSpPr>
      <p:grpSpPr>
        <a:xfrm>
          <a:off x="0" y="0"/>
          <a:ext cx="0" cy="0"/>
          <a:chOff x="0" y="0"/>
          <a:chExt cx="0" cy="0"/>
        </a:xfrm>
      </p:grpSpPr>
      <p:sp>
        <p:nvSpPr>
          <p:cNvPr id="130" name="Google Shape;130;p5:notes">
            <a:extLst>
              <a:ext uri="{FF2B5EF4-FFF2-40B4-BE49-F238E27FC236}">
                <a16:creationId xmlns:a16="http://schemas.microsoft.com/office/drawing/2014/main" id="{84519836-0431-6567-C3A9-0DD839B0E6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a:extLst>
              <a:ext uri="{FF2B5EF4-FFF2-40B4-BE49-F238E27FC236}">
                <a16:creationId xmlns:a16="http://schemas.microsoft.com/office/drawing/2014/main" id="{317E375A-3B9E-4A5B-C3B7-4F5E281C5F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856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In-depth, semi-structured qualitative interviews (N=24) at a drug detoxification</a:t>
            </a:r>
            <a:endParaRPr/>
          </a:p>
          <a:p>
            <a:pPr marL="0" lvl="0" indent="0" algn="l" rtl="0">
              <a:spcBef>
                <a:spcPts val="0"/>
              </a:spcBef>
              <a:spcAft>
                <a:spcPts val="0"/>
              </a:spcAft>
              <a:buNone/>
            </a:pPr>
            <a:r>
              <a:rPr lang="en-US"/>
              <a:t>Determine facilitators and barrier to HCV treatment uptake</a:t>
            </a:r>
            <a:endParaRPr/>
          </a:p>
          <a:p>
            <a:pPr marL="0" lvl="0" indent="0" algn="l" rtl="0">
              <a:spcBef>
                <a:spcPts val="0"/>
              </a:spcBef>
              <a:spcAft>
                <a:spcPts val="0"/>
              </a:spcAft>
              <a:buNone/>
            </a:pPr>
            <a:r>
              <a:rPr lang="en-US"/>
              <a:t>Elicit solutions as proposed by participants</a:t>
            </a:r>
            <a:endParaRPr/>
          </a:p>
          <a:p>
            <a:pPr marL="0" lvl="0" indent="0" algn="l" rtl="0">
              <a:spcBef>
                <a:spcPts val="0"/>
              </a:spcBef>
              <a:spcAft>
                <a:spcPts val="0"/>
              </a:spcAft>
              <a:buNone/>
            </a:pPr>
            <a:r>
              <a:rPr lang="en-US"/>
              <a:t>Thematic analysis of coded data</a:t>
            </a:r>
            <a:endParaRPr/>
          </a:p>
          <a:p>
            <a:pPr marL="0" lvl="0" indent="0" algn="l" rtl="0">
              <a:spcBef>
                <a:spcPts val="0"/>
              </a:spcBef>
              <a:spcAft>
                <a:spcPts val="0"/>
              </a:spcAft>
              <a:buNone/>
            </a:pPr>
            <a:endParaRPr/>
          </a:p>
        </p:txBody>
      </p:sp>
      <p:sp>
        <p:nvSpPr>
          <p:cNvPr id="435" name="Google Shape;43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From November 18, 2014, to November 1, 2015, HIV infection was diagnosed in 181 case patients. Most of these patients (87.8%) reported having injected the extended-release formulation of the prescription opioid oxymorphone, and 92.3% were coinfected with hepatitis C virus.</a:t>
            </a:r>
            <a:endParaRPr dirty="0"/>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We approached 33 individuals at Faster Paths and enrolled 31. By the end of the intervention, 3 participants were lost to follow up or unenrolled by self-request. At the end of the intervention 48% (15) of individuals were on MOUD , 43 % (6) of eligible participants initiated PrEP, and 22% (2) of eligible participants initiated HCV treatment. Of those on MOUD, 87% (13) were on buprenorphine and 13% (2) were on methadone.</a:t>
            </a:r>
            <a:r>
              <a:rPr lang="en-US"/>
              <a:t> </a:t>
            </a:r>
            <a:r>
              <a:rPr lang="en-US" sz="1200">
                <a:solidFill>
                  <a:schemeClr val="dk1"/>
                </a:solidFill>
                <a:latin typeface="Calibri"/>
                <a:ea typeface="Calibri"/>
                <a:cs typeface="Calibri"/>
                <a:sym typeface="Calibri"/>
              </a:rPr>
              <a:t> </a:t>
            </a:r>
            <a:endParaRPr/>
          </a:p>
        </p:txBody>
      </p:sp>
      <p:sp>
        <p:nvSpPr>
          <p:cNvPr id="493" name="Google Shape;49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were able to get into contact with 20 of our participants for a satisfaction survey following the intervention. 95% (19) of participants reported being either satisfied or very satisfied working with a recovery coach. 100% (20) of the participants who completed our survey indicated that they would recommend the peer recovery coaching intervention to other individuals with substance use disorder, and 95% (19) strongly agree or agree that the intervention was helpful.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From conclusion</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show that during the COVID-19 pandemic we recruited individuals at-high risk for overdose deaths, HIV and HCV, and offered a comprehensive approach to address opioid use disorder and its infectious complications. Our findings are especially timely given increases in overdose deaths during the COVID 19 pandemic and a rise in HIV cases among persons who inject drugs in recent years. We found that the CHORUS intervention is feasible and acceptable. we also recorded encouraging preliminary findings related to medications for opioid use disorder and HIV pre-exposure prophylaxis with nearly half of participants on MOUD and over 40% on PrEP. This PrEP finding is especially exciting given that a retrospective chart review done with Faster Paths patients shows only 14.6 of eligible participants on PrEP. In our sample, HCV treatment initiation within 6 months was more limited. This may be due to the additional steps required to initiate HCV treatment compared to PrEP.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 will quicky touch on one of the things that helped make our intervention successful, and that is the nontraditional engagement techniques employed by our recovery coach Tyshaun. Tyshaun not only provided recovery support, but he worked to help address other social determinants of health like housing, identification, and employment. Tyshaun also took care to connect with participants that were more diffuclt to contact by walking around locations like melena cass boulevard where he knew he may run into them. This was helpful for us to connect to participants who may have lost their phones, or otherwise disconnected from the study.</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Future studies should focus on evaluating CHORUS’ efficacy and determining its possible implementation in other real-world clinical settings.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Helvetica Neue"/>
              <a:buNone/>
            </a:pPr>
            <a:r>
              <a:rPr lang="en-US">
                <a:latin typeface="Helvetica Neue"/>
                <a:ea typeface="Helvetica Neue"/>
                <a:cs typeface="Helvetica Neue"/>
                <a:sym typeface="Helvetica Neue"/>
              </a:rPr>
              <a:t>https://journals.lww.com/journaladdictionmedicine/Abstract/9000/HIV_Exposure_Prophylaxis_Delivery_in_a_Low_barrier.98912.aspx</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a:p>
        </p:txBody>
      </p:sp>
      <p:sp>
        <p:nvSpPr>
          <p:cNvPr id="501" name="Google Shape;50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partnered with the community</a:t>
            </a:r>
            <a:endParaRPr/>
          </a:p>
        </p:txBody>
      </p:sp>
      <p:sp>
        <p:nvSpPr>
          <p:cNvPr id="509" name="Google Shape;50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60</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4"/>
          <p:cNvSpPr>
            <a:spLocks noGrp="1"/>
          </p:cNvSpPr>
          <p:nvPr>
            <p:ph type="pic" idx="2"/>
          </p:nvPr>
        </p:nvSpPr>
        <p:spPr>
          <a:xfrm>
            <a:off x="5183188" y="987425"/>
            <a:ext cx="6172200" cy="4873625"/>
          </a:xfrm>
          <a:prstGeom prst="rect">
            <a:avLst/>
          </a:prstGeom>
          <a:noFill/>
          <a:ln>
            <a:noFill/>
          </a:ln>
        </p:spPr>
      </p:sp>
      <p:sp>
        <p:nvSpPr>
          <p:cNvPr id="75" name="Google Shape;75;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7"/>
          <p:cNvSpPr txBox="1">
            <a:spLocks noGrp="1"/>
          </p:cNvSpPr>
          <p:nvPr>
            <p:ph type="body" idx="1"/>
          </p:nvPr>
        </p:nvSpPr>
        <p:spPr>
          <a:xfrm>
            <a:off x="508000" y="1411553"/>
            <a:ext cx="11176000" cy="285616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7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50" name="Google Shape;50;p7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7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7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46.jp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1524000" y="79089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t>From Simulation Modeling to Developing Interventions: A Multipronged Approach to the HIV, HCV and OUD Syndemic</a:t>
            </a:r>
            <a:endParaRPr sz="4000"/>
          </a:p>
        </p:txBody>
      </p:sp>
      <p:sp>
        <p:nvSpPr>
          <p:cNvPr id="112" name="Google Shape;112;p2"/>
          <p:cNvSpPr txBox="1">
            <a:spLocks noGrp="1"/>
          </p:cNvSpPr>
          <p:nvPr>
            <p:ph type="subTitle" idx="1"/>
          </p:nvPr>
        </p:nvSpPr>
        <p:spPr>
          <a:xfrm>
            <a:off x="1524000" y="4079875"/>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1800" dirty="0"/>
              <a:t>Sabrina A. </a:t>
            </a:r>
            <a:r>
              <a:rPr lang="en-US" sz="1800" dirty="0" err="1"/>
              <a:t>Assoumou</a:t>
            </a:r>
            <a:r>
              <a:rPr lang="en-US" sz="1800" dirty="0"/>
              <a:t>, MD MPH</a:t>
            </a:r>
            <a:endParaRPr dirty="0"/>
          </a:p>
          <a:p>
            <a:pPr marL="0" lvl="0" indent="0" algn="ctr" rtl="0">
              <a:lnSpc>
                <a:spcPct val="90000"/>
              </a:lnSpc>
              <a:spcBef>
                <a:spcPts val="1000"/>
              </a:spcBef>
              <a:spcAft>
                <a:spcPts val="0"/>
              </a:spcAft>
              <a:buClr>
                <a:schemeClr val="dk1"/>
              </a:buClr>
              <a:buSzPts val="1800"/>
              <a:buNone/>
            </a:pPr>
            <a:r>
              <a:rPr lang="en-US" sz="1800" dirty="0"/>
              <a:t>Louis W. Sullivan, MD, Endowed Professor of Medicine</a:t>
            </a:r>
            <a:endParaRPr dirty="0"/>
          </a:p>
          <a:p>
            <a:pPr marL="0" lvl="0" indent="0" algn="ctr" rtl="0">
              <a:lnSpc>
                <a:spcPct val="90000"/>
              </a:lnSpc>
              <a:spcBef>
                <a:spcPts val="1000"/>
              </a:spcBef>
              <a:spcAft>
                <a:spcPts val="0"/>
              </a:spcAft>
              <a:buClr>
                <a:schemeClr val="dk1"/>
              </a:buClr>
              <a:buSzPts val="1800"/>
              <a:buNone/>
            </a:pPr>
            <a:r>
              <a:rPr lang="en-US" sz="1800" dirty="0"/>
              <a:t>Associate Professor of Medicine</a:t>
            </a:r>
            <a:endParaRPr dirty="0"/>
          </a:p>
          <a:p>
            <a:pPr marL="0" lvl="0" indent="0" algn="ctr" rtl="0">
              <a:lnSpc>
                <a:spcPct val="90000"/>
              </a:lnSpc>
              <a:spcBef>
                <a:spcPts val="1000"/>
              </a:spcBef>
              <a:spcAft>
                <a:spcPts val="0"/>
              </a:spcAft>
              <a:buClr>
                <a:schemeClr val="dk1"/>
              </a:buClr>
              <a:buSzPts val="1800"/>
              <a:buNone/>
            </a:pPr>
            <a:r>
              <a:rPr lang="en-US" sz="1800" dirty="0"/>
              <a:t>Boston University </a:t>
            </a:r>
            <a:endParaRPr dirty="0"/>
          </a:p>
          <a:p>
            <a:pPr marL="0" lvl="0" indent="0" algn="ctr" rtl="0">
              <a:lnSpc>
                <a:spcPct val="90000"/>
              </a:lnSpc>
              <a:spcBef>
                <a:spcPts val="1000"/>
              </a:spcBef>
              <a:spcAft>
                <a:spcPts val="0"/>
              </a:spcAft>
              <a:buClr>
                <a:schemeClr val="dk1"/>
              </a:buClr>
              <a:buSzPts val="1800"/>
              <a:buNone/>
            </a:pPr>
            <a:r>
              <a:rPr lang="en-US" sz="1800" dirty="0"/>
              <a:t>Boston Medical Center </a:t>
            </a:r>
            <a:endParaRPr dirty="0"/>
          </a:p>
          <a:p>
            <a:pPr marL="0" lvl="0" indent="0" algn="ctr" rtl="0">
              <a:lnSpc>
                <a:spcPct val="90000"/>
              </a:lnSpc>
              <a:spcBef>
                <a:spcPts val="1000"/>
              </a:spcBef>
              <a:spcAft>
                <a:spcPts val="0"/>
              </a:spcAft>
              <a:buClr>
                <a:schemeClr val="dk1"/>
              </a:buClr>
              <a:buSzPts val="1800"/>
              <a:buNone/>
            </a:pPr>
            <a:r>
              <a:rPr lang="en-US" sz="1800" dirty="0"/>
              <a:t>November 7</a:t>
            </a:r>
            <a:r>
              <a:rPr lang="en-US" sz="1800" baseline="30000" dirty="0"/>
              <a:t>th</a:t>
            </a:r>
            <a:r>
              <a:rPr lang="en-US" sz="1800" dirty="0"/>
              <a:t>, 2024</a:t>
            </a:r>
            <a:endParaRPr dirty="0"/>
          </a:p>
        </p:txBody>
      </p:sp>
      <p:pic>
        <p:nvPicPr>
          <p:cNvPr id="113" name="Google Shape;113;p2"/>
          <p:cNvPicPr preferRelativeResize="0"/>
          <p:nvPr/>
        </p:nvPicPr>
        <p:blipFill rotWithShape="1">
          <a:blip r:embed="rId3">
            <a:alphaModFix/>
          </a:blip>
          <a:srcRect/>
          <a:stretch/>
        </p:blipFill>
        <p:spPr>
          <a:xfrm>
            <a:off x="0" y="5465378"/>
            <a:ext cx="2795752" cy="1385505"/>
          </a:xfrm>
          <a:prstGeom prst="rect">
            <a:avLst/>
          </a:prstGeom>
          <a:noFill/>
          <a:ln>
            <a:noFill/>
          </a:ln>
        </p:spPr>
      </p:pic>
      <p:pic>
        <p:nvPicPr>
          <p:cNvPr id="114" name="Google Shape;114;p2"/>
          <p:cNvPicPr preferRelativeResize="0"/>
          <p:nvPr/>
        </p:nvPicPr>
        <p:blipFill rotWithShape="1">
          <a:blip r:embed="rId4">
            <a:alphaModFix/>
          </a:blip>
          <a:srcRect/>
          <a:stretch/>
        </p:blipFill>
        <p:spPr>
          <a:xfrm>
            <a:off x="9511861" y="5623034"/>
            <a:ext cx="2680139" cy="122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7" name="Google Shape;177;p11"/>
          <p:cNvPicPr preferRelativeResize="0">
            <a:picLocks noGrp="1"/>
          </p:cNvPicPr>
          <p:nvPr>
            <p:ph type="body" idx="1"/>
          </p:nvPr>
        </p:nvPicPr>
        <p:blipFill rotWithShape="1">
          <a:blip r:embed="rId3">
            <a:alphaModFix/>
          </a:blip>
          <a:srcRect/>
          <a:stretch/>
        </p:blipFill>
        <p:spPr>
          <a:xfrm>
            <a:off x="1295400" y="2324894"/>
            <a:ext cx="9601200" cy="335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Increase in newly reported HCV cases among individuals younger than 30 years of age in MA</a:t>
            </a:r>
            <a:endParaRPr/>
          </a:p>
        </p:txBody>
      </p:sp>
      <p:pic>
        <p:nvPicPr>
          <p:cNvPr id="184" name="Google Shape;184;p12"/>
          <p:cNvPicPr preferRelativeResize="0">
            <a:picLocks noGrp="1"/>
          </p:cNvPicPr>
          <p:nvPr>
            <p:ph type="body" idx="1"/>
          </p:nvPr>
        </p:nvPicPr>
        <p:blipFill rotWithShape="1">
          <a:blip r:embed="rId3">
            <a:alphaModFix/>
          </a:blip>
          <a:srcRect/>
          <a:stretch/>
        </p:blipFill>
        <p:spPr>
          <a:xfrm>
            <a:off x="838200" y="1930201"/>
            <a:ext cx="10515600" cy="4142185"/>
          </a:xfrm>
          <a:prstGeom prst="rect">
            <a:avLst/>
          </a:prstGeom>
          <a:noFill/>
          <a:ln>
            <a:noFill/>
          </a:ln>
        </p:spPr>
      </p:pic>
      <p:sp>
        <p:nvSpPr>
          <p:cNvPr id="185" name="Google Shape;185;p12"/>
          <p:cNvSpPr/>
          <p:nvPr/>
        </p:nvSpPr>
        <p:spPr>
          <a:xfrm>
            <a:off x="838200" y="6127233"/>
            <a:ext cx="22427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MMWR, 2011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1" name="Google Shape;191;p13"/>
          <p:cNvPicPr preferRelativeResize="0">
            <a:picLocks noGrp="1"/>
          </p:cNvPicPr>
          <p:nvPr>
            <p:ph type="body" idx="1"/>
          </p:nvPr>
        </p:nvPicPr>
        <p:blipFill rotWithShape="1">
          <a:blip r:embed="rId3">
            <a:alphaModFix/>
          </a:blip>
          <a:srcRect/>
          <a:stretch/>
        </p:blipFill>
        <p:spPr>
          <a:xfrm>
            <a:off x="1778000" y="2604294"/>
            <a:ext cx="8636000" cy="279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cost-effectiveness analysis?</a:t>
            </a:r>
            <a:endParaRPr/>
          </a:p>
        </p:txBody>
      </p:sp>
      <p:sp>
        <p:nvSpPr>
          <p:cNvPr id="197" name="Google Shape;197;p14"/>
          <p:cNvSpPr txBox="1">
            <a:spLocks noGrp="1"/>
          </p:cNvSpPr>
          <p:nvPr>
            <p:ph type="body" idx="1"/>
          </p:nvPr>
        </p:nvSpPr>
        <p:spPr>
          <a:xfrm>
            <a:off x="508000" y="2073415"/>
            <a:ext cx="11176000" cy="27111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Evaluates an intervention by asking:</a:t>
            </a:r>
            <a:endParaRPr/>
          </a:p>
          <a:p>
            <a:pPr marL="609585" lvl="1" indent="0" algn="l" rtl="0">
              <a:lnSpc>
                <a:spcPct val="90000"/>
              </a:lnSpc>
              <a:spcBef>
                <a:spcPts val="1600"/>
              </a:spcBef>
              <a:spcAft>
                <a:spcPts val="0"/>
              </a:spcAft>
              <a:buClr>
                <a:schemeClr val="dk1"/>
              </a:buClr>
              <a:buSzPts val="2400"/>
              <a:buNone/>
            </a:pPr>
            <a:r>
              <a:rPr lang="en-US"/>
              <a:t>“How much health benefit do we get for our money?”</a:t>
            </a:r>
            <a:endParaRPr/>
          </a:p>
          <a:p>
            <a:pPr marL="228600" lvl="0" indent="-228600" algn="l" rtl="0">
              <a:lnSpc>
                <a:spcPct val="90000"/>
              </a:lnSpc>
              <a:spcBef>
                <a:spcPts val="1600"/>
              </a:spcBef>
              <a:spcAft>
                <a:spcPts val="0"/>
              </a:spcAft>
              <a:buClr>
                <a:schemeClr val="dk1"/>
              </a:buClr>
              <a:buSzPts val="2800"/>
              <a:buChar char="•"/>
            </a:pPr>
            <a:r>
              <a:rPr lang="en-US"/>
              <a:t>Seeks to efficiently allocate limited health resources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p:nvPr/>
        </p:nvSpPr>
        <p:spPr>
          <a:xfrm>
            <a:off x="914400" y="6248400"/>
            <a:ext cx="2540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12" name="Google Shape;212;p15"/>
          <p:cNvSpPr/>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13" name="Google Shape;213;p15"/>
          <p:cNvSpPr/>
          <p:nvPr/>
        </p:nvSpPr>
        <p:spPr>
          <a:xfrm>
            <a:off x="914400" y="6248400"/>
            <a:ext cx="2540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14" name="Google Shape;214;p15"/>
          <p:cNvSpPr/>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15" name="Google Shape;215;p15"/>
          <p:cNvSpPr txBox="1">
            <a:spLocks noGrp="1"/>
          </p:cNvSpPr>
          <p:nvPr>
            <p:ph type="title"/>
          </p:nvPr>
        </p:nvSpPr>
        <p:spPr>
          <a:xfrm>
            <a:off x="508000" y="230189"/>
            <a:ext cx="11176000" cy="1022503"/>
          </a:xfrm>
          <a:prstGeom prst="rect">
            <a:avLst/>
          </a:prstGeom>
          <a:noFill/>
          <a:ln>
            <a:noFill/>
          </a:ln>
        </p:spPr>
        <p:txBody>
          <a:bodyPr spcFirstLastPara="1" wrap="square" lIns="120650" tIns="59250" rIns="120650" bIns="5925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Cost-effectiveness analysis</a:t>
            </a:r>
            <a:endParaRPr/>
          </a:p>
        </p:txBody>
      </p:sp>
      <p:sp>
        <p:nvSpPr>
          <p:cNvPr id="216" name="Google Shape;216;p15"/>
          <p:cNvSpPr txBox="1">
            <a:spLocks noGrp="1"/>
          </p:cNvSpPr>
          <p:nvPr>
            <p:ph type="body" idx="1"/>
          </p:nvPr>
        </p:nvSpPr>
        <p:spPr>
          <a:xfrm>
            <a:off x="838200" y="1825625"/>
            <a:ext cx="10515600" cy="4351338"/>
          </a:xfrm>
          <a:prstGeom prst="rect">
            <a:avLst/>
          </a:prstGeom>
          <a:noFill/>
          <a:ln>
            <a:noFill/>
          </a:ln>
        </p:spPr>
        <p:txBody>
          <a:bodyPr spcFirstLastPara="1" wrap="square" lIns="120650" tIns="59250" rIns="120650" bIns="59250" anchor="t" anchorCtr="0">
            <a:normAutofit/>
          </a:bodyPr>
          <a:lstStyle/>
          <a:p>
            <a:pPr marL="228600" lvl="0" indent="-228600" algn="l" rtl="0">
              <a:lnSpc>
                <a:spcPct val="90000"/>
              </a:lnSpc>
              <a:spcBef>
                <a:spcPts val="0"/>
              </a:spcBef>
              <a:spcAft>
                <a:spcPts val="0"/>
              </a:spcAft>
              <a:buClr>
                <a:schemeClr val="dk1"/>
              </a:buClr>
              <a:buSzPts val="3466"/>
              <a:buChar char="•"/>
            </a:pPr>
            <a:r>
              <a:rPr lang="en-US" sz="3466">
                <a:latin typeface="Arial"/>
                <a:ea typeface="Arial"/>
                <a:cs typeface="Arial"/>
                <a:sym typeface="Arial"/>
              </a:rPr>
              <a:t>Two outcome measures</a:t>
            </a:r>
            <a:endParaRPr/>
          </a:p>
          <a:p>
            <a:pPr marL="685800" lvl="1" indent="-228600" algn="l" rtl="0">
              <a:lnSpc>
                <a:spcPct val="90000"/>
              </a:lnSpc>
              <a:spcBef>
                <a:spcPts val="500"/>
              </a:spcBef>
              <a:spcAft>
                <a:spcPts val="0"/>
              </a:spcAft>
              <a:buClr>
                <a:schemeClr val="dk1"/>
              </a:buClr>
              <a:buSzPts val="3466"/>
              <a:buChar char="•"/>
            </a:pPr>
            <a:r>
              <a:rPr lang="en-US" sz="3466">
                <a:latin typeface="Arial"/>
                <a:ea typeface="Arial"/>
                <a:cs typeface="Arial"/>
                <a:sym typeface="Arial"/>
              </a:rPr>
              <a:t>Cost ($)</a:t>
            </a:r>
            <a:endParaRPr/>
          </a:p>
          <a:p>
            <a:pPr marL="685800" lvl="1" indent="-228600" algn="l" rtl="0">
              <a:lnSpc>
                <a:spcPct val="90000"/>
              </a:lnSpc>
              <a:spcBef>
                <a:spcPts val="500"/>
              </a:spcBef>
              <a:spcAft>
                <a:spcPts val="0"/>
              </a:spcAft>
              <a:buClr>
                <a:schemeClr val="dk1"/>
              </a:buClr>
              <a:buSzPts val="3466"/>
              <a:buChar char="•"/>
            </a:pPr>
            <a:r>
              <a:rPr lang="en-US" sz="3466">
                <a:latin typeface="Arial"/>
                <a:ea typeface="Arial"/>
                <a:cs typeface="Arial"/>
                <a:sym typeface="Arial"/>
              </a:rPr>
              <a:t>Effectiveness (quality-adjusted life years)</a:t>
            </a:r>
            <a:endParaRPr/>
          </a:p>
          <a:p>
            <a:pPr marL="228600" lvl="0" indent="-228600" algn="l" rtl="0">
              <a:lnSpc>
                <a:spcPct val="90000"/>
              </a:lnSpc>
              <a:spcBef>
                <a:spcPts val="3232"/>
              </a:spcBef>
              <a:spcAft>
                <a:spcPts val="0"/>
              </a:spcAft>
              <a:buClr>
                <a:schemeClr val="dk1"/>
              </a:buClr>
              <a:buSzPts val="3466"/>
              <a:buChar char="•"/>
            </a:pPr>
            <a:r>
              <a:rPr lang="en-US" sz="3466">
                <a:latin typeface="Arial"/>
                <a:ea typeface="Arial"/>
                <a:cs typeface="Arial"/>
                <a:sym typeface="Arial"/>
              </a:rPr>
              <a:t>Incremental cost-effectiveness ratio (ICER):</a:t>
            </a:r>
            <a:endParaRPr/>
          </a:p>
          <a:p>
            <a:pPr marL="228600" lvl="0" indent="-228600" algn="ctr" rtl="0">
              <a:lnSpc>
                <a:spcPct val="90000"/>
              </a:lnSpc>
              <a:spcBef>
                <a:spcPts val="1000"/>
              </a:spcBef>
              <a:spcAft>
                <a:spcPts val="0"/>
              </a:spcAft>
              <a:buClr>
                <a:schemeClr val="dk1"/>
              </a:buClr>
              <a:buSzPts val="3466"/>
              <a:buFont typeface="Arial"/>
              <a:buNone/>
            </a:pPr>
            <a:r>
              <a:rPr lang="en-US" sz="3466">
                <a:latin typeface="Arial"/>
                <a:ea typeface="Arial"/>
                <a:cs typeface="Arial"/>
                <a:sym typeface="Arial"/>
              </a:rPr>
              <a:t>			</a:t>
            </a:r>
            <a:r>
              <a:rPr lang="en-US" sz="3466" u="sng">
                <a:latin typeface="Arial"/>
                <a:ea typeface="Arial"/>
                <a:cs typeface="Arial"/>
                <a:sym typeface="Arial"/>
              </a:rPr>
              <a:t>Additional Resource Use ($)</a:t>
            </a:r>
            <a:endParaRPr sz="3466">
              <a:latin typeface="Arial"/>
              <a:ea typeface="Arial"/>
              <a:cs typeface="Arial"/>
              <a:sym typeface="Arial"/>
            </a:endParaRPr>
          </a:p>
          <a:p>
            <a:pPr marL="228600" lvl="0" indent="-228600" algn="ctr" rtl="0">
              <a:lnSpc>
                <a:spcPct val="90000"/>
              </a:lnSpc>
              <a:spcBef>
                <a:spcPts val="1000"/>
              </a:spcBef>
              <a:spcAft>
                <a:spcPts val="0"/>
              </a:spcAft>
              <a:buClr>
                <a:schemeClr val="dk1"/>
              </a:buClr>
              <a:buSzPts val="3466"/>
              <a:buFont typeface="Arial"/>
              <a:buNone/>
            </a:pPr>
            <a:r>
              <a:rPr lang="en-US" sz="3466">
                <a:latin typeface="Arial"/>
                <a:ea typeface="Arial"/>
                <a:cs typeface="Arial"/>
                <a:sym typeface="Arial"/>
              </a:rPr>
              <a:t>			Additional Health Benefits (QALY)</a:t>
            </a:r>
            <a:endParaRPr b="1">
              <a:solidFill>
                <a:srgbClr val="FF3300"/>
              </a:solidFill>
              <a:latin typeface="Times New Roman"/>
              <a:ea typeface="Times New Roman"/>
              <a:cs typeface="Times New Roman"/>
              <a:sym typeface="Times New Roman"/>
            </a:endParaRPr>
          </a:p>
          <a:p>
            <a:pPr marL="228600" lvl="0" indent="-228600" algn="ctr" rtl="0">
              <a:lnSpc>
                <a:spcPct val="90000"/>
              </a:lnSpc>
              <a:spcBef>
                <a:spcPts val="1000"/>
              </a:spcBef>
              <a:spcAft>
                <a:spcPts val="0"/>
              </a:spcAft>
              <a:buClr>
                <a:schemeClr val="dk1"/>
              </a:buClr>
              <a:buSzPts val="2800"/>
              <a:buFont typeface="Calibri"/>
              <a:buNone/>
            </a:pPr>
            <a:endParaRPr b="1" i="1">
              <a:solidFill>
                <a:schemeClr val="hlink"/>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Cost-effectiveness analysis</a:t>
            </a:r>
            <a:endParaRPr/>
          </a:p>
        </p:txBody>
      </p:sp>
      <p:sp>
        <p:nvSpPr>
          <p:cNvPr id="222" name="Google Shape;222;p16"/>
          <p:cNvSpPr txBox="1">
            <a:spLocks noGrp="1"/>
          </p:cNvSpPr>
          <p:nvPr>
            <p:ph type="body" idx="1"/>
          </p:nvPr>
        </p:nvSpPr>
        <p:spPr>
          <a:xfrm>
            <a:off x="508000" y="1870075"/>
            <a:ext cx="11176000" cy="26373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Maximizes population-level benefits of medical therapies</a:t>
            </a:r>
            <a:endParaRPr/>
          </a:p>
          <a:p>
            <a:pPr marL="228600" lvl="0" indent="-228600" algn="l" rtl="0">
              <a:lnSpc>
                <a:spcPct val="90000"/>
              </a:lnSpc>
              <a:spcBef>
                <a:spcPts val="1000"/>
              </a:spcBef>
              <a:spcAft>
                <a:spcPts val="0"/>
              </a:spcAft>
              <a:buClr>
                <a:schemeClr val="dk1"/>
              </a:buClr>
              <a:buSzPts val="2800"/>
              <a:buChar char="•"/>
            </a:pPr>
            <a:r>
              <a:rPr lang="en-US"/>
              <a:t>DOES NOT seek to minimize cost</a:t>
            </a:r>
            <a:endParaRPr/>
          </a:p>
          <a:p>
            <a:pPr marL="228600" lvl="0" indent="-228600" algn="l" rtl="0">
              <a:lnSpc>
                <a:spcPct val="90000"/>
              </a:lnSpc>
              <a:spcBef>
                <a:spcPts val="1000"/>
              </a:spcBef>
              <a:spcAft>
                <a:spcPts val="0"/>
              </a:spcAft>
              <a:buClr>
                <a:schemeClr val="dk1"/>
              </a:buClr>
              <a:buSzPts val="2800"/>
              <a:buChar char="•"/>
            </a:pPr>
            <a:r>
              <a:rPr lang="en-US"/>
              <a:t>Requires an explicit willingness-to-pay threshold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p:nvPr/>
        </p:nvSpPr>
        <p:spPr>
          <a:xfrm>
            <a:off x="914400" y="6248400"/>
            <a:ext cx="2540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37" name="Google Shape;237;p17"/>
          <p:cNvSpPr/>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38" name="Google Shape;238;p17"/>
          <p:cNvSpPr/>
          <p:nvPr/>
        </p:nvSpPr>
        <p:spPr>
          <a:xfrm>
            <a:off x="914400" y="6248400"/>
            <a:ext cx="2540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39" name="Google Shape;239;p17"/>
          <p:cNvSpPr/>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867">
              <a:solidFill>
                <a:schemeClr val="dk1"/>
              </a:solidFill>
              <a:latin typeface="Calibri"/>
              <a:ea typeface="Calibri"/>
              <a:cs typeface="Calibri"/>
              <a:sym typeface="Calibri"/>
            </a:endParaRPr>
          </a:p>
        </p:txBody>
      </p:sp>
      <p:sp>
        <p:nvSpPr>
          <p:cNvPr id="240" name="Google Shape;240;p17"/>
          <p:cNvSpPr txBox="1">
            <a:spLocks noGrp="1"/>
          </p:cNvSpPr>
          <p:nvPr>
            <p:ph type="title"/>
          </p:nvPr>
        </p:nvSpPr>
        <p:spPr>
          <a:xfrm>
            <a:off x="914400" y="228601"/>
            <a:ext cx="10363200" cy="1022503"/>
          </a:xfrm>
          <a:prstGeom prst="rect">
            <a:avLst/>
          </a:prstGeom>
          <a:noFill/>
          <a:ln>
            <a:noFill/>
          </a:ln>
        </p:spPr>
        <p:txBody>
          <a:bodyPr spcFirstLastPara="1" wrap="square" lIns="120650" tIns="59250" rIns="120650" bIns="5925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What are we willing to pay?</a:t>
            </a:r>
            <a:endParaRPr/>
          </a:p>
        </p:txBody>
      </p:sp>
      <p:sp>
        <p:nvSpPr>
          <p:cNvPr id="241" name="Google Shape;241;p17"/>
          <p:cNvSpPr txBox="1">
            <a:spLocks noGrp="1"/>
          </p:cNvSpPr>
          <p:nvPr>
            <p:ph type="body" idx="1"/>
          </p:nvPr>
        </p:nvSpPr>
        <p:spPr>
          <a:xfrm>
            <a:off x="609600" y="1295400"/>
            <a:ext cx="11887200" cy="4114800"/>
          </a:xfrm>
          <a:prstGeom prst="rect">
            <a:avLst/>
          </a:prstGeom>
          <a:noFill/>
          <a:ln>
            <a:noFill/>
          </a:ln>
        </p:spPr>
        <p:txBody>
          <a:bodyPr spcFirstLastPara="1" wrap="square" lIns="120650" tIns="59250" rIns="120650" bIns="59250" anchor="t" anchorCtr="0">
            <a:normAutofit/>
          </a:bodyPr>
          <a:lstStyle/>
          <a:p>
            <a:pPr marL="228600" lvl="0" indent="-228600" algn="ctr"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						$/QALY*</a:t>
            </a:r>
            <a:endParaRPr/>
          </a:p>
          <a:p>
            <a:pPr marL="228600" lvl="0" indent="-228600" algn="l" rtl="0">
              <a:lnSpc>
                <a:spcPct val="150000"/>
              </a:lnSpc>
              <a:spcBef>
                <a:spcPts val="1000"/>
              </a:spcBef>
              <a:spcAft>
                <a:spcPts val="0"/>
              </a:spcAft>
              <a:buClr>
                <a:schemeClr val="dk1"/>
              </a:buClr>
              <a:buSzPts val="3200"/>
              <a:buFont typeface="Arial"/>
              <a:buNone/>
            </a:pPr>
            <a:r>
              <a:rPr lang="en-US" sz="3200">
                <a:latin typeface="Arial"/>
                <a:ea typeface="Arial"/>
                <a:cs typeface="Arial"/>
                <a:sym typeface="Arial"/>
              </a:rPr>
              <a:t>ART for HIV infection</a:t>
            </a:r>
            <a:r>
              <a:rPr lang="en-US" sz="3200" baseline="30000">
                <a:latin typeface="Arial"/>
                <a:ea typeface="Arial"/>
                <a:cs typeface="Arial"/>
                <a:sym typeface="Arial"/>
              </a:rPr>
              <a:t>1</a:t>
            </a:r>
            <a:r>
              <a:rPr lang="en-US" sz="3200">
                <a:latin typeface="Arial"/>
                <a:ea typeface="Arial"/>
                <a:cs typeface="Arial"/>
                <a:sym typeface="Arial"/>
              </a:rPr>
              <a:t>				$34,400</a:t>
            </a:r>
            <a:endParaRPr/>
          </a:p>
          <a:p>
            <a:pPr marL="228600" lvl="0" indent="-228600" algn="l" rtl="0">
              <a:lnSpc>
                <a:spcPct val="150000"/>
              </a:lnSpc>
              <a:spcBef>
                <a:spcPts val="1000"/>
              </a:spcBef>
              <a:spcAft>
                <a:spcPts val="0"/>
              </a:spcAft>
              <a:buClr>
                <a:schemeClr val="dk1"/>
              </a:buClr>
              <a:buSzPts val="3200"/>
              <a:buFont typeface="Arial"/>
              <a:buNone/>
            </a:pPr>
            <a:r>
              <a:rPr lang="en-US" sz="3200">
                <a:latin typeface="Arial"/>
                <a:ea typeface="Arial"/>
                <a:cs typeface="Arial"/>
                <a:sym typeface="Arial"/>
              </a:rPr>
              <a:t>Statins for primary prevention</a:t>
            </a:r>
            <a:r>
              <a:rPr lang="en-US" sz="3200" baseline="30000">
                <a:latin typeface="Arial"/>
                <a:ea typeface="Arial"/>
                <a:cs typeface="Arial"/>
                <a:sym typeface="Arial"/>
              </a:rPr>
              <a:t>2</a:t>
            </a:r>
            <a:r>
              <a:rPr lang="en-US" sz="3200">
                <a:latin typeface="Arial"/>
                <a:ea typeface="Arial"/>
                <a:cs typeface="Arial"/>
                <a:sym typeface="Arial"/>
              </a:rPr>
              <a:t>			$52,100</a:t>
            </a:r>
            <a:endParaRPr/>
          </a:p>
          <a:p>
            <a:pPr marL="228600" lvl="0" indent="-228600" algn="l" rtl="0">
              <a:lnSpc>
                <a:spcPct val="150000"/>
              </a:lnSpc>
              <a:spcBef>
                <a:spcPts val="1000"/>
              </a:spcBef>
              <a:spcAft>
                <a:spcPts val="0"/>
              </a:spcAft>
              <a:buClr>
                <a:schemeClr val="dk1"/>
              </a:buClr>
              <a:buSzPts val="3200"/>
              <a:buFont typeface="Arial"/>
              <a:buNone/>
            </a:pPr>
            <a:r>
              <a:rPr lang="en-US" sz="3200">
                <a:latin typeface="Arial"/>
                <a:ea typeface="Arial"/>
                <a:cs typeface="Arial"/>
                <a:sym typeface="Arial"/>
              </a:rPr>
              <a:t>Implantable defibrillators</a:t>
            </a:r>
            <a:r>
              <a:rPr lang="en-US" sz="3200" baseline="30000">
                <a:latin typeface="Arial"/>
                <a:ea typeface="Arial"/>
                <a:cs typeface="Arial"/>
                <a:sym typeface="Arial"/>
              </a:rPr>
              <a:t>3</a:t>
            </a:r>
            <a:r>
              <a:rPr lang="en-US" sz="3200">
                <a:latin typeface="Arial"/>
                <a:ea typeface="Arial"/>
                <a:cs typeface="Arial"/>
                <a:sym typeface="Arial"/>
              </a:rPr>
              <a:t>				$89,400</a:t>
            </a:r>
            <a:endParaRPr/>
          </a:p>
        </p:txBody>
      </p:sp>
      <p:cxnSp>
        <p:nvCxnSpPr>
          <p:cNvPr id="242" name="Google Shape;242;p17"/>
          <p:cNvCxnSpPr/>
          <p:nvPr/>
        </p:nvCxnSpPr>
        <p:spPr>
          <a:xfrm>
            <a:off x="7168445" y="1892532"/>
            <a:ext cx="3657600" cy="0"/>
          </a:xfrm>
          <a:prstGeom prst="straightConnector1">
            <a:avLst/>
          </a:prstGeom>
          <a:noFill/>
          <a:ln w="12700" cap="flat" cmpd="sng">
            <a:solidFill>
              <a:srgbClr val="FF3300"/>
            </a:solidFill>
            <a:prstDash val="solid"/>
            <a:round/>
            <a:headEnd type="none" w="med" len="med"/>
            <a:tailEnd type="none" w="med" len="med"/>
          </a:ln>
        </p:spPr>
      </p:cxnSp>
      <p:cxnSp>
        <p:nvCxnSpPr>
          <p:cNvPr id="243" name="Google Shape;243;p17"/>
          <p:cNvCxnSpPr/>
          <p:nvPr/>
        </p:nvCxnSpPr>
        <p:spPr>
          <a:xfrm>
            <a:off x="406400" y="5117401"/>
            <a:ext cx="11176000" cy="0"/>
          </a:xfrm>
          <a:prstGeom prst="straightConnector1">
            <a:avLst/>
          </a:prstGeom>
          <a:noFill/>
          <a:ln w="9525" cap="flat" cmpd="sng">
            <a:solidFill>
              <a:srgbClr val="FF0000"/>
            </a:solidFill>
            <a:prstDash val="solid"/>
            <a:round/>
            <a:headEnd type="none" w="med" len="med"/>
            <a:tailEnd type="none" w="med" len="med"/>
          </a:ln>
        </p:spPr>
      </p:cxnSp>
      <p:sp>
        <p:nvSpPr>
          <p:cNvPr id="244" name="Google Shape;244;p17"/>
          <p:cNvSpPr txBox="1"/>
          <p:nvPr/>
        </p:nvSpPr>
        <p:spPr>
          <a:xfrm>
            <a:off x="406400" y="5714534"/>
            <a:ext cx="11176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Converted to 2020 currency year</a:t>
            </a:r>
            <a:endParaRPr/>
          </a:p>
          <a:p>
            <a:pPr marL="0" marR="0" lvl="0" indent="0" algn="l" rtl="0">
              <a:spcBef>
                <a:spcPts val="0"/>
              </a:spcBef>
              <a:spcAft>
                <a:spcPts val="0"/>
              </a:spcAft>
              <a:buNone/>
            </a:pPr>
            <a:r>
              <a:rPr lang="en-US" sz="1200" baseline="30000">
                <a:solidFill>
                  <a:schemeClr val="dk1"/>
                </a:solidFill>
                <a:latin typeface="Calibri"/>
                <a:ea typeface="Calibri"/>
                <a:cs typeface="Calibri"/>
                <a:sym typeface="Calibri"/>
              </a:rPr>
              <a:t>1</a:t>
            </a:r>
            <a:r>
              <a:rPr lang="en-US" sz="1200">
                <a:solidFill>
                  <a:schemeClr val="dk1"/>
                </a:solidFill>
                <a:latin typeface="Calibri"/>
                <a:ea typeface="Calibri"/>
                <a:cs typeface="Calibri"/>
                <a:sym typeface="Calibri"/>
              </a:rPr>
              <a:t> Freedberg et al. NEJM </a:t>
            </a:r>
            <a:endParaRPr/>
          </a:p>
          <a:p>
            <a:pPr marL="0" marR="0" lvl="0" indent="0" algn="l" rtl="0">
              <a:spcBef>
                <a:spcPts val="0"/>
              </a:spcBef>
              <a:spcAft>
                <a:spcPts val="0"/>
              </a:spcAft>
              <a:buNone/>
            </a:pPr>
            <a:r>
              <a:rPr lang="en-US" sz="1200" baseline="30000">
                <a:solidFill>
                  <a:schemeClr val="dk1"/>
                </a:solidFill>
                <a:latin typeface="Calibri"/>
                <a:ea typeface="Calibri"/>
                <a:cs typeface="Calibri"/>
                <a:sym typeface="Calibri"/>
              </a:rPr>
              <a:t>2 </a:t>
            </a:r>
            <a:r>
              <a:rPr lang="en-US" sz="1200">
                <a:solidFill>
                  <a:schemeClr val="dk1"/>
                </a:solidFill>
                <a:latin typeface="Calibri"/>
                <a:ea typeface="Calibri"/>
                <a:cs typeface="Calibri"/>
                <a:sym typeface="Calibri"/>
              </a:rPr>
              <a:t>Pletcher et al. Annals Internal Medicine 2009</a:t>
            </a:r>
            <a:endParaRPr/>
          </a:p>
          <a:p>
            <a:pPr marL="0" marR="0" lvl="0" indent="0" algn="l" rtl="0">
              <a:spcBef>
                <a:spcPts val="0"/>
              </a:spcBef>
              <a:spcAft>
                <a:spcPts val="0"/>
              </a:spcAft>
              <a:buNone/>
            </a:pPr>
            <a:r>
              <a:rPr lang="en-US" sz="1200" baseline="30000">
                <a:solidFill>
                  <a:schemeClr val="dk1"/>
                </a:solidFill>
                <a:latin typeface="Calibri"/>
                <a:ea typeface="Calibri"/>
                <a:cs typeface="Calibri"/>
                <a:sym typeface="Calibri"/>
              </a:rPr>
              <a:t>3</a:t>
            </a:r>
            <a:r>
              <a:rPr lang="en-US" sz="1200">
                <a:solidFill>
                  <a:schemeClr val="dk1"/>
                </a:solidFill>
                <a:latin typeface="Calibri"/>
                <a:ea typeface="Calibri"/>
                <a:cs typeface="Calibri"/>
                <a:sym typeface="Calibri"/>
              </a:rPr>
              <a:t> Sanders et al. NEJM 2005</a:t>
            </a:r>
            <a:endParaRPr sz="1200" baseline="30000">
              <a:solidFill>
                <a:schemeClr val="dk1"/>
              </a:solidFill>
              <a:latin typeface="Calibri"/>
              <a:ea typeface="Calibri"/>
              <a:cs typeface="Calibri"/>
              <a:sym typeface="Calibri"/>
            </a:endParaRPr>
          </a:p>
          <a:p>
            <a:pPr marL="0" marR="0" lvl="0" indent="0" algn="l" rtl="0">
              <a:spcBef>
                <a:spcPts val="0"/>
              </a:spcBef>
              <a:spcAft>
                <a:spcPts val="0"/>
              </a:spcAft>
              <a:buNone/>
            </a:pPr>
            <a:endParaRPr sz="2400" baseline="300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p:nvPr/>
        </p:nvSpPr>
        <p:spPr>
          <a:xfrm>
            <a:off x="5181600" y="2133600"/>
            <a:ext cx="3251200" cy="14478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1. Natural History</a:t>
            </a:r>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2.Test characteristics</a:t>
            </a:r>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3.Cost</a:t>
            </a:r>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4.Utility</a:t>
            </a:r>
            <a:endParaRPr/>
          </a:p>
        </p:txBody>
      </p:sp>
      <p:sp>
        <p:nvSpPr>
          <p:cNvPr id="250" name="Google Shape;250;p18"/>
          <p:cNvSpPr/>
          <p:nvPr/>
        </p:nvSpPr>
        <p:spPr>
          <a:xfrm rot="10800000">
            <a:off x="10566400" y="5029201"/>
            <a:ext cx="762000" cy="7239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51" name="Google Shape;251;p18"/>
          <p:cNvSpPr/>
          <p:nvPr/>
        </p:nvSpPr>
        <p:spPr>
          <a:xfrm rot="5400000">
            <a:off x="9886951" y="2051051"/>
            <a:ext cx="495300" cy="9652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52" name="Google Shape;252;p18"/>
          <p:cNvSpPr/>
          <p:nvPr/>
        </p:nvSpPr>
        <p:spPr>
          <a:xfrm>
            <a:off x="4368800" y="5334000"/>
            <a:ext cx="508000" cy="304800"/>
          </a:xfrm>
          <a:prstGeom prst="leftArrow">
            <a:avLst>
              <a:gd name="adj1" fmla="val 50000"/>
              <a:gd name="adj2" fmla="val 31250"/>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53" name="Google Shape;253;p18"/>
          <p:cNvSpPr/>
          <p:nvPr/>
        </p:nvSpPr>
        <p:spPr>
          <a:xfrm>
            <a:off x="4368800" y="2743200"/>
            <a:ext cx="609600" cy="304800"/>
          </a:xfrm>
          <a:prstGeom prst="rightArrow">
            <a:avLst>
              <a:gd name="adj1" fmla="val 50000"/>
              <a:gd name="adj2" fmla="val 37500"/>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54" name="Google Shape;254;p18"/>
          <p:cNvSpPr/>
          <p:nvPr/>
        </p:nvSpPr>
        <p:spPr>
          <a:xfrm>
            <a:off x="1320800" y="2133600"/>
            <a:ext cx="2844800" cy="14478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Literature and clinical studies primary data are synthesized</a:t>
            </a:r>
            <a:endParaRPr/>
          </a:p>
        </p:txBody>
      </p:sp>
      <p:sp>
        <p:nvSpPr>
          <p:cNvPr id="255" name="Google Shape;255;p18"/>
          <p:cNvSpPr/>
          <p:nvPr/>
        </p:nvSpPr>
        <p:spPr>
          <a:xfrm>
            <a:off x="8940800" y="2971800"/>
            <a:ext cx="2844800" cy="14478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Info used to populate a simulation model</a:t>
            </a:r>
            <a:endParaRPr/>
          </a:p>
        </p:txBody>
      </p:sp>
      <p:sp>
        <p:nvSpPr>
          <p:cNvPr id="256" name="Google Shape;2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ahoma"/>
              <a:buNone/>
            </a:pPr>
            <a:r>
              <a:rPr lang="en-US">
                <a:latin typeface="Tahoma"/>
                <a:ea typeface="Tahoma"/>
                <a:cs typeface="Tahoma"/>
                <a:sym typeface="Tahoma"/>
              </a:rPr>
              <a:t>Cost-Effectiveness Analysis Steps</a:t>
            </a:r>
            <a:endParaRPr/>
          </a:p>
        </p:txBody>
      </p:sp>
      <p:sp>
        <p:nvSpPr>
          <p:cNvPr id="257" name="Google Shape;257;p18"/>
          <p:cNvSpPr/>
          <p:nvPr/>
        </p:nvSpPr>
        <p:spPr>
          <a:xfrm>
            <a:off x="5249333" y="4800600"/>
            <a:ext cx="5080000" cy="14478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Times New Roman"/>
                <a:ea typeface="Times New Roman"/>
                <a:cs typeface="Times New Roman"/>
                <a:sym typeface="Times New Roman"/>
              </a:rPr>
              <a:t>                          </a:t>
            </a:r>
            <a:r>
              <a:rPr lang="en-US" sz="2400">
                <a:solidFill>
                  <a:srgbClr val="000000"/>
                </a:solidFill>
                <a:latin typeface="Calibri"/>
                <a:ea typeface="Calibri"/>
                <a:cs typeface="Calibri"/>
                <a:sym typeface="Calibri"/>
              </a:rPr>
              <a:t>Additional cost</a:t>
            </a:r>
            <a:endParaRPr/>
          </a:p>
          <a:p>
            <a:pPr marL="0" marR="0" lvl="0" indent="0" algn="ctr" rtl="0">
              <a:spcBef>
                <a:spcPts val="0"/>
              </a:spcBef>
              <a:spcAft>
                <a:spcPts val="0"/>
              </a:spcAft>
              <a:buNone/>
            </a:pPr>
            <a:r>
              <a:rPr lang="en-US" sz="2400">
                <a:solidFill>
                  <a:srgbClr val="000000"/>
                </a:solidFill>
                <a:latin typeface="Calibri"/>
                <a:ea typeface="Calibri"/>
                <a:cs typeface="Calibri"/>
                <a:sym typeface="Calibri"/>
              </a:rPr>
              <a:t> ICER  =  ----------------------------- </a:t>
            </a:r>
            <a:endParaRPr/>
          </a:p>
          <a:p>
            <a:pPr marL="0" marR="0" lvl="0" indent="0" algn="ctr" rtl="0">
              <a:spcBef>
                <a:spcPts val="0"/>
              </a:spcBef>
              <a:spcAft>
                <a:spcPts val="0"/>
              </a:spcAft>
              <a:buNone/>
            </a:pPr>
            <a:r>
              <a:rPr lang="en-US" sz="2400">
                <a:solidFill>
                  <a:srgbClr val="000000"/>
                </a:solidFill>
                <a:latin typeface="Calibri"/>
                <a:ea typeface="Calibri"/>
                <a:cs typeface="Calibri"/>
                <a:sym typeface="Calibri"/>
              </a:rPr>
              <a:t>               Additional clinical benefit</a:t>
            </a:r>
            <a:endParaRPr/>
          </a:p>
        </p:txBody>
      </p:sp>
      <p:sp>
        <p:nvSpPr>
          <p:cNvPr id="258" name="Google Shape;258;p18"/>
          <p:cNvSpPr/>
          <p:nvPr/>
        </p:nvSpPr>
        <p:spPr>
          <a:xfrm>
            <a:off x="1320800" y="4800600"/>
            <a:ext cx="2844800" cy="14478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ICER commonly cited threshold </a:t>
            </a:r>
            <a:endParaRPr/>
          </a:p>
          <a:p>
            <a:pPr marL="0" marR="0" lvl="0" indent="0" algn="ctr" rtl="0">
              <a:spcBef>
                <a:spcPts val="0"/>
              </a:spcBef>
              <a:spcAft>
                <a:spcPts val="0"/>
              </a:spcAft>
              <a:buNone/>
            </a:pPr>
            <a:r>
              <a:rPr lang="en-US" sz="2400">
                <a:solidFill>
                  <a:srgbClr val="000000"/>
                </a:solidFill>
                <a:latin typeface="Calibri"/>
                <a:ea typeface="Calibri"/>
                <a:cs typeface="Calibri"/>
                <a:sym typeface="Calibri"/>
              </a:rPr>
              <a:t>$50,000- $100,000</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p:tgtEl>
                                          <p:spTgt spid="25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 calcmode="lin" valueType="num">
                                      <p:cBhvr additive="base">
                                        <p:cTn id="17" dur="500"/>
                                        <p:tgtEl>
                                          <p:spTgt spid="25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fade">
                                      <p:cBhvr>
                                        <p:cTn id="22" dur="500"/>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 calcmode="lin" valueType="num">
                                      <p:cBhvr additive="base">
                                        <p:cTn id="27" dur="500"/>
                                        <p:tgtEl>
                                          <p:spTgt spid="25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7"/>
                                        </p:tgtEl>
                                        <p:attrNameLst>
                                          <p:attrName>style.visibility</p:attrName>
                                        </p:attrNameLst>
                                      </p:cBhvr>
                                      <p:to>
                                        <p:strVal val="visible"/>
                                      </p:to>
                                    </p:set>
                                    <p:animEffect transition="in" filter="fade">
                                      <p:cBhvr>
                                        <p:cTn id="32" dur="500"/>
                                        <p:tgtEl>
                                          <p:spTgt spid="25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52"/>
                                        </p:tgtEl>
                                        <p:attrNameLst>
                                          <p:attrName>style.visibility</p:attrName>
                                        </p:attrNameLst>
                                      </p:cBhvr>
                                      <p:to>
                                        <p:strVal val="visible"/>
                                      </p:to>
                                    </p:set>
                                    <p:anim calcmode="lin" valueType="num">
                                      <p:cBhvr additive="base">
                                        <p:cTn id="37" dur="500"/>
                                        <p:tgtEl>
                                          <p:spTgt spid="252"/>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8"/>
                                        </p:tgtEl>
                                        <p:attrNameLst>
                                          <p:attrName>style.visibility</p:attrName>
                                        </p:attrNameLst>
                                      </p:cBhvr>
                                      <p:to>
                                        <p:strVal val="visible"/>
                                      </p:to>
                                    </p:set>
                                    <p:animEffect transition="in" filter="fade">
                                      <p:cBhvr>
                                        <p:cTn id="42"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64" name="Google Shape;264;p19"/>
          <p:cNvPicPr preferRelativeResize="0">
            <a:picLocks noGrp="1"/>
          </p:cNvPicPr>
          <p:nvPr>
            <p:ph type="body" idx="1"/>
          </p:nvPr>
        </p:nvPicPr>
        <p:blipFill rotWithShape="1">
          <a:blip r:embed="rId3">
            <a:alphaModFix/>
          </a:blip>
          <a:srcRect/>
          <a:stretch/>
        </p:blipFill>
        <p:spPr>
          <a:xfrm>
            <a:off x="1778000" y="2604294"/>
            <a:ext cx="8636000" cy="2794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Background</a:t>
            </a:r>
            <a:endParaRPr/>
          </a:p>
        </p:txBody>
      </p:sp>
      <p:sp>
        <p:nvSpPr>
          <p:cNvPr id="270" name="Google Shape;270;p20"/>
          <p:cNvSpPr txBox="1">
            <a:spLocks noGrp="1"/>
          </p:cNvSpPr>
          <p:nvPr>
            <p:ph type="body" idx="1"/>
          </p:nvPr>
        </p:nvSpPr>
        <p:spPr>
          <a:xfrm>
            <a:off x="508000" y="1411552"/>
            <a:ext cx="11176000" cy="38191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Increasing rate of HCV among 15 to 30-year-olds in the United states</a:t>
            </a:r>
            <a:endParaRPr/>
          </a:p>
          <a:p>
            <a:pPr marL="228600" lvl="0" indent="-228600" algn="l" rtl="0">
              <a:lnSpc>
                <a:spcPct val="90000"/>
              </a:lnSpc>
              <a:spcBef>
                <a:spcPts val="1000"/>
              </a:spcBef>
              <a:spcAft>
                <a:spcPts val="0"/>
              </a:spcAft>
              <a:buClr>
                <a:schemeClr val="dk1"/>
              </a:buClr>
              <a:buSzPts val="2800"/>
              <a:buChar char="•"/>
            </a:pPr>
            <a:r>
              <a:rPr lang="en-US"/>
              <a:t>Risk-based screening was the recommendation for people who inject drugs (PWID)</a:t>
            </a:r>
            <a:endParaRPr/>
          </a:p>
          <a:p>
            <a:pPr marL="228600" lvl="0" indent="-228600" algn="l" rtl="0">
              <a:lnSpc>
                <a:spcPct val="90000"/>
              </a:lnSpc>
              <a:spcBef>
                <a:spcPts val="1000"/>
              </a:spcBef>
              <a:spcAft>
                <a:spcPts val="0"/>
              </a:spcAft>
              <a:buClr>
                <a:schemeClr val="dk1"/>
              </a:buClr>
              <a:buSzPts val="2800"/>
              <a:buChar char="•"/>
            </a:pPr>
            <a:r>
              <a:rPr lang="en-US"/>
              <a:t>Alternative approaches might be necessary</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Outline</a:t>
            </a:r>
            <a:endParaRPr/>
          </a:p>
        </p:txBody>
      </p:sp>
      <p:sp>
        <p:nvSpPr>
          <p:cNvPr id="120" name="Google Shape;12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Background on the syndemic of OUD, HCV and HIV</a:t>
            </a:r>
            <a:endParaRPr/>
          </a:p>
          <a:p>
            <a:pPr marL="228600" lvl="0" indent="-228600" algn="l" rtl="0">
              <a:lnSpc>
                <a:spcPct val="90000"/>
              </a:lnSpc>
              <a:spcBef>
                <a:spcPts val="1000"/>
              </a:spcBef>
              <a:spcAft>
                <a:spcPts val="0"/>
              </a:spcAft>
              <a:buClr>
                <a:schemeClr val="dk1"/>
              </a:buClr>
              <a:buSzPts val="2800"/>
              <a:buChar char="•"/>
            </a:pPr>
            <a:r>
              <a:rPr lang="en-US"/>
              <a:t>Cost-effectiveness of HCV screening among young adults</a:t>
            </a:r>
            <a:endParaRPr/>
          </a:p>
          <a:p>
            <a:pPr marL="228600" lvl="0" indent="-228600" algn="l" rtl="0">
              <a:lnSpc>
                <a:spcPct val="90000"/>
              </a:lnSpc>
              <a:spcBef>
                <a:spcPts val="1000"/>
              </a:spcBef>
              <a:spcAft>
                <a:spcPts val="0"/>
              </a:spcAft>
              <a:buClr>
                <a:schemeClr val="dk1"/>
              </a:buClr>
              <a:buSzPts val="2800"/>
              <a:buChar char="•"/>
            </a:pPr>
            <a:r>
              <a:rPr lang="en-US"/>
              <a:t>Developing model of care</a:t>
            </a:r>
            <a:endParaRPr/>
          </a:p>
          <a:p>
            <a:pPr marL="228600" lvl="0" indent="-228600" algn="l" rtl="0">
              <a:lnSpc>
                <a:spcPct val="90000"/>
              </a:lnSpc>
              <a:spcBef>
                <a:spcPts val="1000"/>
              </a:spcBef>
              <a:spcAft>
                <a:spcPts val="0"/>
              </a:spcAft>
              <a:buClr>
                <a:schemeClr val="dk1"/>
              </a:buClr>
              <a:buSzPts val="2800"/>
              <a:buChar char="•"/>
            </a:pPr>
            <a:r>
              <a:rPr lang="en-US"/>
              <a:t>Conclusions/next steps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Study objective</a:t>
            </a:r>
            <a:endParaRPr/>
          </a:p>
        </p:txBody>
      </p:sp>
      <p:sp>
        <p:nvSpPr>
          <p:cNvPr id="276" name="Google Shape;276;p21"/>
          <p:cNvSpPr txBox="1">
            <a:spLocks noGrp="1"/>
          </p:cNvSpPr>
          <p:nvPr>
            <p:ph type="body" idx="1"/>
          </p:nvPr>
        </p:nvSpPr>
        <p:spPr>
          <a:xfrm>
            <a:off x="508000" y="1411552"/>
            <a:ext cx="11176000" cy="50406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t>Goal</a:t>
            </a:r>
            <a:r>
              <a:rPr lang="en-US"/>
              <a:t>: Evaluate clinical benefit and cost-effectiveness  for screening among adolescents and young adults</a:t>
            </a:r>
            <a:endParaRPr/>
          </a:p>
          <a:p>
            <a:pPr marL="228600" lvl="0" indent="-228600" algn="l" rtl="0">
              <a:lnSpc>
                <a:spcPct val="90000"/>
              </a:lnSpc>
              <a:spcBef>
                <a:spcPts val="1000"/>
              </a:spcBef>
              <a:spcAft>
                <a:spcPts val="0"/>
              </a:spcAft>
              <a:buClr>
                <a:schemeClr val="dk1"/>
              </a:buClr>
              <a:buSzPts val="2800"/>
              <a:buChar char="•"/>
            </a:pPr>
            <a:r>
              <a:rPr lang="en-US" u="sng"/>
              <a:t>Study population</a:t>
            </a:r>
            <a:r>
              <a:rPr lang="en-US"/>
              <a:t>:  15 to 30-year-olds </a:t>
            </a:r>
            <a:endParaRPr u="sng"/>
          </a:p>
          <a:p>
            <a:pPr marL="228600" lvl="0" indent="-228600" algn="l" rtl="0">
              <a:lnSpc>
                <a:spcPct val="90000"/>
              </a:lnSpc>
              <a:spcBef>
                <a:spcPts val="1000"/>
              </a:spcBef>
              <a:spcAft>
                <a:spcPts val="0"/>
              </a:spcAft>
              <a:buClr>
                <a:schemeClr val="dk1"/>
              </a:buClr>
              <a:buSzPts val="2800"/>
              <a:buChar char="•"/>
            </a:pPr>
            <a:r>
              <a:rPr lang="en-US" u="sng"/>
              <a:t>Setting:</a:t>
            </a:r>
            <a:r>
              <a:rPr lang="en-US"/>
              <a:t> Urban community health centers in neighborhoods with a high overall number of reported HCV cases </a:t>
            </a:r>
            <a:endParaRPr/>
          </a:p>
          <a:p>
            <a:pPr marL="690016" lvl="1" indent="0" algn="l" rtl="0">
              <a:lnSpc>
                <a:spcPct val="90000"/>
              </a:lnSpc>
              <a:spcBef>
                <a:spcPts val="500"/>
              </a:spcBef>
              <a:spcAft>
                <a:spcPts val="0"/>
              </a:spcAft>
              <a:buClr>
                <a:schemeClr val="dk1"/>
              </a:buClr>
              <a:buSzPts val="2400"/>
              <a:buNone/>
            </a:pP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 (1 of 2)</a:t>
            </a:r>
            <a:endParaRPr/>
          </a:p>
        </p:txBody>
      </p:sp>
      <p:sp>
        <p:nvSpPr>
          <p:cNvPr id="282" name="Google Shape;282;p22"/>
          <p:cNvSpPr txBox="1">
            <a:spLocks noGrp="1"/>
          </p:cNvSpPr>
          <p:nvPr>
            <p:ph type="body" idx="1"/>
          </p:nvPr>
        </p:nvSpPr>
        <p:spPr>
          <a:xfrm>
            <a:off x="508000" y="1411552"/>
            <a:ext cx="11176000" cy="4717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 developed a decision analytic model to project:</a:t>
            </a:r>
            <a:endParaRPr/>
          </a:p>
          <a:p>
            <a:pPr marL="685800" lvl="1" indent="-228600" algn="l" rtl="0">
              <a:lnSpc>
                <a:spcPct val="90000"/>
              </a:lnSpc>
              <a:spcBef>
                <a:spcPts val="500"/>
              </a:spcBef>
              <a:spcAft>
                <a:spcPts val="0"/>
              </a:spcAft>
              <a:buClr>
                <a:schemeClr val="dk1"/>
              </a:buClr>
              <a:buSzPts val="2400"/>
              <a:buChar char="•"/>
            </a:pPr>
            <a:r>
              <a:rPr lang="en-US"/>
              <a:t>Quality-adjusted life years (QALYs)</a:t>
            </a:r>
            <a:endParaRPr/>
          </a:p>
          <a:p>
            <a:pPr marL="685800" lvl="1" indent="-228600" algn="l" rtl="0">
              <a:lnSpc>
                <a:spcPct val="90000"/>
              </a:lnSpc>
              <a:spcBef>
                <a:spcPts val="500"/>
              </a:spcBef>
              <a:spcAft>
                <a:spcPts val="0"/>
              </a:spcAft>
              <a:buClr>
                <a:schemeClr val="dk1"/>
              </a:buClr>
              <a:buSzPts val="2400"/>
              <a:buChar char="•"/>
            </a:pPr>
            <a:r>
              <a:rPr lang="en-US"/>
              <a:t>Lifetime costs (2014 US $)</a:t>
            </a:r>
            <a:endParaRPr/>
          </a:p>
          <a:p>
            <a:pPr marL="685800" lvl="1" indent="-228600" algn="l" rtl="0">
              <a:lnSpc>
                <a:spcPct val="90000"/>
              </a:lnSpc>
              <a:spcBef>
                <a:spcPts val="500"/>
              </a:spcBef>
              <a:spcAft>
                <a:spcPts val="0"/>
              </a:spcAft>
              <a:buClr>
                <a:schemeClr val="dk1"/>
              </a:buClr>
              <a:buSzPts val="2400"/>
              <a:buChar char="•"/>
            </a:pPr>
            <a:r>
              <a:rPr lang="en-US"/>
              <a:t>Incremental cost-effectiveness ratios (ICER)</a:t>
            </a:r>
            <a:endParaRPr/>
          </a:p>
          <a:p>
            <a:pPr marL="685800" lvl="1" indent="-228600" algn="l" rtl="0">
              <a:lnSpc>
                <a:spcPct val="90000"/>
              </a:lnSpc>
              <a:spcBef>
                <a:spcPts val="500"/>
              </a:spcBef>
              <a:spcAft>
                <a:spcPts val="0"/>
              </a:spcAft>
              <a:buClr>
                <a:schemeClr val="dk1"/>
              </a:buClr>
              <a:buSzPts val="2400"/>
              <a:buChar char="•"/>
            </a:pPr>
            <a:r>
              <a:rPr lang="en-US"/>
              <a:t>Proportion reaching steps along the HCV cascade</a:t>
            </a:r>
            <a:endParaRPr/>
          </a:p>
          <a:p>
            <a:pPr marL="690016" lvl="1" indent="0" algn="l" rtl="0">
              <a:lnSpc>
                <a:spcPct val="90000"/>
              </a:lnSpc>
              <a:spcBef>
                <a:spcPts val="500"/>
              </a:spcBef>
              <a:spcAft>
                <a:spcPts val="0"/>
              </a:spcAft>
              <a:buClr>
                <a:schemeClr val="dk1"/>
              </a:buClr>
              <a:buSzPts val="2400"/>
              <a:buNone/>
            </a:pPr>
            <a:r>
              <a:rPr lang="en-US"/>
              <a:t>	</a:t>
            </a:r>
            <a:r>
              <a:rPr lang="en-US" sz="2667"/>
              <a:t>(proportion of cases identified, linked to care, and reaching sustained  		 virologic response)</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 (2 of 2)</a:t>
            </a:r>
            <a:endParaRPr/>
          </a:p>
        </p:txBody>
      </p:sp>
      <p:sp>
        <p:nvSpPr>
          <p:cNvPr id="288" name="Google Shape;288;p23"/>
          <p:cNvSpPr txBox="1">
            <a:spLocks noGrp="1"/>
          </p:cNvSpPr>
          <p:nvPr>
            <p:ph type="body" idx="1"/>
          </p:nvPr>
        </p:nvSpPr>
        <p:spPr>
          <a:xfrm>
            <a:off x="508000" y="1411552"/>
            <a:ext cx="11176000" cy="52855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 evaluated 9 strategies</a:t>
            </a:r>
            <a:endParaRPr/>
          </a:p>
          <a:p>
            <a:pPr marL="228600" lvl="0" indent="-228600" algn="l" rtl="0">
              <a:lnSpc>
                <a:spcPct val="90000"/>
              </a:lnSpc>
              <a:spcBef>
                <a:spcPts val="1000"/>
              </a:spcBef>
              <a:spcAft>
                <a:spcPts val="0"/>
              </a:spcAft>
              <a:buClr>
                <a:schemeClr val="dk1"/>
              </a:buClr>
              <a:buSzPts val="2800"/>
              <a:buChar char="•"/>
            </a:pPr>
            <a:r>
              <a:rPr lang="en-US"/>
              <a:t>Strategies differed in 3 ways:</a:t>
            </a:r>
            <a:endParaRPr/>
          </a:p>
          <a:p>
            <a:pPr marL="685800" lvl="1" indent="-228600" algn="l" rtl="0">
              <a:lnSpc>
                <a:spcPct val="90000"/>
              </a:lnSpc>
              <a:spcBef>
                <a:spcPts val="500"/>
              </a:spcBef>
              <a:spcAft>
                <a:spcPts val="0"/>
              </a:spcAft>
              <a:buClr>
                <a:schemeClr val="dk1"/>
              </a:buClr>
              <a:buSzPts val="2400"/>
              <a:buChar char="•"/>
            </a:pPr>
            <a:r>
              <a:rPr lang="en-US" u="sng"/>
              <a:t>Type of test</a:t>
            </a:r>
            <a:r>
              <a:rPr lang="en-US"/>
              <a:t>: </a:t>
            </a:r>
            <a:endParaRPr/>
          </a:p>
          <a:p>
            <a:pPr marL="1600200" lvl="3" indent="-228600" algn="l" rtl="0">
              <a:lnSpc>
                <a:spcPct val="90000"/>
              </a:lnSpc>
              <a:spcBef>
                <a:spcPts val="500"/>
              </a:spcBef>
              <a:spcAft>
                <a:spcPts val="0"/>
              </a:spcAft>
              <a:buClr>
                <a:schemeClr val="dk1"/>
              </a:buClr>
              <a:buSzPts val="1800"/>
              <a:buChar char="•"/>
            </a:pPr>
            <a:r>
              <a:rPr lang="en-US"/>
              <a:t>rapid finger stick vs. standard venipuncture diagnostics</a:t>
            </a:r>
            <a:endParaRPr/>
          </a:p>
          <a:p>
            <a:pPr marL="685800" lvl="1" indent="-228600" algn="l" rtl="0">
              <a:lnSpc>
                <a:spcPct val="90000"/>
              </a:lnSpc>
              <a:spcBef>
                <a:spcPts val="500"/>
              </a:spcBef>
              <a:spcAft>
                <a:spcPts val="0"/>
              </a:spcAft>
              <a:buClr>
                <a:schemeClr val="dk1"/>
              </a:buClr>
              <a:buSzPts val="2400"/>
              <a:buChar char="•"/>
            </a:pPr>
            <a:r>
              <a:rPr lang="en-US" u="sng"/>
              <a:t>Individual ordering the test</a:t>
            </a:r>
            <a:r>
              <a:rPr lang="en-US"/>
              <a:t>: </a:t>
            </a:r>
            <a:endParaRPr/>
          </a:p>
          <a:p>
            <a:pPr marL="1600200" lvl="3" indent="-228600" algn="l" rtl="0">
              <a:lnSpc>
                <a:spcPct val="90000"/>
              </a:lnSpc>
              <a:spcBef>
                <a:spcPts val="500"/>
              </a:spcBef>
              <a:spcAft>
                <a:spcPts val="0"/>
              </a:spcAft>
              <a:buClr>
                <a:schemeClr val="dk1"/>
              </a:buClr>
              <a:buSzPts val="1800"/>
              <a:buChar char="•"/>
            </a:pPr>
            <a:r>
              <a:rPr lang="en-US"/>
              <a:t>clinician vs. counselor/tester using standing orders</a:t>
            </a:r>
            <a:endParaRPr/>
          </a:p>
          <a:p>
            <a:pPr marL="685800" lvl="1" indent="-228600" algn="l" rtl="0">
              <a:lnSpc>
                <a:spcPct val="90000"/>
              </a:lnSpc>
              <a:spcBef>
                <a:spcPts val="500"/>
              </a:spcBef>
              <a:spcAft>
                <a:spcPts val="0"/>
              </a:spcAft>
              <a:buClr>
                <a:schemeClr val="dk1"/>
              </a:buClr>
              <a:buSzPts val="2400"/>
              <a:buChar char="•"/>
            </a:pPr>
            <a:r>
              <a:rPr lang="en-US" u="sng"/>
              <a:t>Approach to testing</a:t>
            </a:r>
            <a:r>
              <a:rPr lang="en-US"/>
              <a:t>: </a:t>
            </a:r>
            <a:endParaRPr/>
          </a:p>
          <a:p>
            <a:pPr marL="1600200" lvl="3" indent="-228600" algn="l" rtl="0">
              <a:lnSpc>
                <a:spcPct val="90000"/>
              </a:lnSpc>
              <a:spcBef>
                <a:spcPts val="500"/>
              </a:spcBef>
              <a:spcAft>
                <a:spcPts val="0"/>
              </a:spcAft>
              <a:buClr>
                <a:schemeClr val="dk1"/>
              </a:buClr>
              <a:buSzPts val="1800"/>
              <a:buChar char="•"/>
            </a:pPr>
            <a:r>
              <a:rPr lang="en-US"/>
              <a:t>Targeted vs. routine testing</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508000" y="31045"/>
            <a:ext cx="11176000" cy="7523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5333"/>
              <a:t>Base case results</a:t>
            </a:r>
            <a:endParaRPr/>
          </a:p>
        </p:txBody>
      </p:sp>
      <p:graphicFrame>
        <p:nvGraphicFramePr>
          <p:cNvPr id="295" name="Google Shape;295;p24"/>
          <p:cNvGraphicFramePr/>
          <p:nvPr/>
        </p:nvGraphicFramePr>
        <p:xfrm>
          <a:off x="304800" y="889000"/>
          <a:ext cx="11684025" cy="5189795"/>
        </p:xfrm>
        <a:graphic>
          <a:graphicData uri="http://schemas.openxmlformats.org/drawingml/2006/table">
            <a:tbl>
              <a:tblPr firstRow="1" bandRow="1">
                <a:noFill/>
                <a:tableStyleId>{0C9FDF17-8EEF-481D-ABF3-ACA1EB2337C9}</a:tableStyleId>
              </a:tblPr>
              <a:tblGrid>
                <a:gridCol w="4818150">
                  <a:extLst>
                    <a:ext uri="{9D8B030D-6E8A-4147-A177-3AD203B41FA5}">
                      <a16:colId xmlns:a16="http://schemas.microsoft.com/office/drawing/2014/main" val="20000"/>
                    </a:ext>
                  </a:extLst>
                </a:gridCol>
                <a:gridCol w="2168175">
                  <a:extLst>
                    <a:ext uri="{9D8B030D-6E8A-4147-A177-3AD203B41FA5}">
                      <a16:colId xmlns:a16="http://schemas.microsoft.com/office/drawing/2014/main" val="20001"/>
                    </a:ext>
                  </a:extLst>
                </a:gridCol>
                <a:gridCol w="2409075">
                  <a:extLst>
                    <a:ext uri="{9D8B030D-6E8A-4147-A177-3AD203B41FA5}">
                      <a16:colId xmlns:a16="http://schemas.microsoft.com/office/drawing/2014/main" val="20002"/>
                    </a:ext>
                  </a:extLst>
                </a:gridCol>
                <a:gridCol w="2288625">
                  <a:extLst>
                    <a:ext uri="{9D8B030D-6E8A-4147-A177-3AD203B41FA5}">
                      <a16:colId xmlns:a16="http://schemas.microsoft.com/office/drawing/2014/main" val="20003"/>
                    </a:ext>
                  </a:extLst>
                </a:gridCol>
              </a:tblGrid>
              <a:tr h="1788500">
                <a:tc>
                  <a:txBody>
                    <a:bodyPr/>
                    <a:lstStyle/>
                    <a:p>
                      <a:pPr marL="0" marR="0" lvl="0" indent="0" algn="l" rtl="0">
                        <a:spcBef>
                          <a:spcPts val="0"/>
                        </a:spcBef>
                        <a:spcAft>
                          <a:spcPts val="0"/>
                        </a:spcAft>
                        <a:buNone/>
                      </a:pPr>
                      <a:r>
                        <a:rPr lang="en-US" sz="2400" u="none" strike="noStrike" cap="none">
                          <a:solidFill>
                            <a:srgbClr val="00005F"/>
                          </a:solidFill>
                        </a:rPr>
                        <a:t>Testing Strategy</a:t>
                      </a:r>
                      <a:endParaRPr sz="2400">
                        <a:solidFill>
                          <a:srgbClr val="00005F"/>
                        </a:solidFill>
                      </a:endParaRPr>
                    </a:p>
                  </a:txBody>
                  <a:tcPr marL="121925" marR="121925" marT="45725" marB="45725"/>
                </a:tc>
                <a:tc>
                  <a:txBody>
                    <a:bodyPr/>
                    <a:lstStyle/>
                    <a:p>
                      <a:pPr marL="0" marR="0" lvl="0" indent="0" algn="ctr" rtl="0">
                        <a:spcBef>
                          <a:spcPts val="0"/>
                        </a:spcBef>
                        <a:spcAft>
                          <a:spcPts val="0"/>
                        </a:spcAft>
                        <a:buNone/>
                      </a:pPr>
                      <a:r>
                        <a:rPr lang="en-US" sz="2400">
                          <a:solidFill>
                            <a:srgbClr val="00005F"/>
                          </a:solidFill>
                        </a:rPr>
                        <a:t>Total cost per person ($)</a:t>
                      </a:r>
                      <a:endParaRPr sz="2400">
                        <a:solidFill>
                          <a:srgbClr val="00005F"/>
                        </a:solidFill>
                      </a:endParaRPr>
                    </a:p>
                  </a:txBody>
                  <a:tcPr marL="121925" marR="121925" marT="45725" marB="45725"/>
                </a:tc>
                <a:tc>
                  <a:txBody>
                    <a:bodyPr/>
                    <a:lstStyle/>
                    <a:p>
                      <a:pPr marL="0" marR="0" lvl="0" indent="0" algn="ctr" rtl="0">
                        <a:spcBef>
                          <a:spcPts val="0"/>
                        </a:spcBef>
                        <a:spcAft>
                          <a:spcPts val="0"/>
                        </a:spcAft>
                        <a:buNone/>
                      </a:pPr>
                      <a:r>
                        <a:rPr lang="en-US" sz="2400">
                          <a:solidFill>
                            <a:srgbClr val="00005F"/>
                          </a:solidFill>
                        </a:rPr>
                        <a:t>Total QALY per person  (QALY)</a:t>
                      </a:r>
                      <a:endParaRPr/>
                    </a:p>
                  </a:txBody>
                  <a:tcPr marL="121925" marR="121925" marT="45725" marB="45725"/>
                </a:tc>
                <a:tc>
                  <a:txBody>
                    <a:bodyPr/>
                    <a:lstStyle/>
                    <a:p>
                      <a:pPr marL="0" marR="0" lvl="0" indent="0" algn="ctr" rtl="0">
                        <a:spcBef>
                          <a:spcPts val="0"/>
                        </a:spcBef>
                        <a:spcAft>
                          <a:spcPts val="0"/>
                        </a:spcAft>
                        <a:buNone/>
                      </a:pPr>
                      <a:r>
                        <a:rPr lang="en-US" sz="2400">
                          <a:solidFill>
                            <a:srgbClr val="00005F"/>
                          </a:solidFill>
                        </a:rPr>
                        <a:t>Incremental cost-effectiveness ratio ($/QALY)</a:t>
                      </a:r>
                      <a:endParaRPr sz="2400">
                        <a:solidFill>
                          <a:srgbClr val="00005F"/>
                        </a:solidFill>
                      </a:endParaRPr>
                    </a:p>
                  </a:txBody>
                  <a:tcPr marL="121925" marR="121925" marT="45725" marB="45725"/>
                </a:tc>
                <a:extLst>
                  <a:ext uri="{0D108BD9-81ED-4DB2-BD59-A6C34878D82A}">
                    <a16:rowId xmlns:a16="http://schemas.microsoft.com/office/drawing/2014/main" val="10000"/>
                  </a:ext>
                </a:extLst>
              </a:tr>
              <a:tr h="625425">
                <a:tc>
                  <a:txBody>
                    <a:bodyPr/>
                    <a:lstStyle/>
                    <a:p>
                      <a:pPr marL="285750" marR="0" lvl="0" indent="-285750" algn="l" rtl="0">
                        <a:spcBef>
                          <a:spcPts val="0"/>
                        </a:spcBef>
                        <a:spcAft>
                          <a:spcPts val="0"/>
                        </a:spcAft>
                        <a:buClr>
                          <a:schemeClr val="dk1"/>
                        </a:buClr>
                        <a:buSzPts val="2400"/>
                        <a:buFont typeface="Arial"/>
                        <a:buChar char="•"/>
                      </a:pPr>
                      <a:r>
                        <a:rPr lang="en-US" sz="2400"/>
                        <a:t>Current Practice</a:t>
                      </a:r>
                      <a:endParaRPr/>
                    </a:p>
                  </a:txBody>
                  <a:tcPr marL="121925" marR="121925" marT="45725" marB="45725"/>
                </a:tc>
                <a:tc>
                  <a:txBody>
                    <a:bodyPr/>
                    <a:lstStyle/>
                    <a:p>
                      <a:pPr marL="0" marR="0" lvl="0" indent="0" algn="ctr" rtl="0">
                        <a:spcBef>
                          <a:spcPts val="0"/>
                        </a:spcBef>
                        <a:spcAft>
                          <a:spcPts val="0"/>
                        </a:spcAft>
                        <a:buNone/>
                      </a:pPr>
                      <a:r>
                        <a:rPr lang="en-US" sz="2400"/>
                        <a:t>120,475</a:t>
                      </a:r>
                      <a:endParaRPr/>
                    </a:p>
                  </a:txBody>
                  <a:tcPr marL="121925" marR="121925" marT="45725" marB="45725"/>
                </a:tc>
                <a:tc>
                  <a:txBody>
                    <a:bodyPr/>
                    <a:lstStyle/>
                    <a:p>
                      <a:pPr marL="0" marR="0" lvl="0" indent="0" algn="ctr" rtl="0">
                        <a:spcBef>
                          <a:spcPts val="0"/>
                        </a:spcBef>
                        <a:spcAft>
                          <a:spcPts val="0"/>
                        </a:spcAft>
                        <a:buNone/>
                      </a:pPr>
                      <a:r>
                        <a:rPr lang="en-US" sz="2400"/>
                        <a:t>43.7700</a:t>
                      </a:r>
                      <a:endParaRPr/>
                    </a:p>
                  </a:txBody>
                  <a:tcPr marL="121925" marR="121925" marT="45725" marB="45725"/>
                </a:tc>
                <a:tc>
                  <a:txBody>
                    <a:bodyPr/>
                    <a:lstStyle/>
                    <a:p>
                      <a:pPr marL="0" marR="0" lvl="0" indent="0" algn="ctr" rtl="0">
                        <a:spcBef>
                          <a:spcPts val="0"/>
                        </a:spcBef>
                        <a:spcAft>
                          <a:spcPts val="0"/>
                        </a:spcAft>
                        <a:buNone/>
                      </a:pPr>
                      <a:r>
                        <a:rPr lang="en-US" sz="2400"/>
                        <a:t>---</a:t>
                      </a:r>
                      <a:endParaRPr/>
                    </a:p>
                  </a:txBody>
                  <a:tcPr marL="121925" marR="121925" marT="45725" marB="45725"/>
                </a:tc>
                <a:extLst>
                  <a:ext uri="{0D108BD9-81ED-4DB2-BD59-A6C34878D82A}">
                    <a16:rowId xmlns:a16="http://schemas.microsoft.com/office/drawing/2014/main" val="10001"/>
                  </a:ext>
                </a:extLst>
              </a:tr>
              <a:tr h="822950">
                <a:tc>
                  <a:txBody>
                    <a:bodyPr/>
                    <a:lstStyle/>
                    <a:p>
                      <a:pPr marL="285750" marR="0" lvl="0" indent="-285750" algn="l" rtl="0">
                        <a:spcBef>
                          <a:spcPts val="0"/>
                        </a:spcBef>
                        <a:spcAft>
                          <a:spcPts val="0"/>
                        </a:spcAft>
                        <a:buClr>
                          <a:schemeClr val="dk1"/>
                        </a:buClr>
                        <a:buSzPts val="2400"/>
                        <a:buFont typeface="Arial"/>
                        <a:buChar char="•"/>
                      </a:pPr>
                      <a:r>
                        <a:rPr lang="en-US" sz="2400"/>
                        <a:t>Clinician ordered, counselor performed targeted rapid testing</a:t>
                      </a:r>
                      <a:endParaRPr sz="2400"/>
                    </a:p>
                  </a:txBody>
                  <a:tcPr marL="121925" marR="121925"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a:t>120,485</a:t>
                      </a:r>
                      <a:endParaRPr/>
                    </a:p>
                  </a:txBody>
                  <a:tcPr marL="121925" marR="121925" marT="45725" marB="45725"/>
                </a:tc>
                <a:tc>
                  <a:txBody>
                    <a:bodyPr/>
                    <a:lstStyle/>
                    <a:p>
                      <a:pPr marL="0" marR="0" lvl="0" indent="0" algn="ctr" rtl="0">
                        <a:spcBef>
                          <a:spcPts val="0"/>
                        </a:spcBef>
                        <a:spcAft>
                          <a:spcPts val="0"/>
                        </a:spcAft>
                        <a:buNone/>
                      </a:pPr>
                      <a:r>
                        <a:rPr lang="en-US" sz="2400"/>
                        <a:t>43.7702</a:t>
                      </a:r>
                      <a:endParaRPr/>
                    </a:p>
                  </a:txBody>
                  <a:tcPr marL="121925" marR="121925"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a:t>40,000</a:t>
                      </a:r>
                      <a:endParaRPr/>
                    </a:p>
                  </a:txBody>
                  <a:tcPr marL="121925" marR="121925" marT="45725" marB="45725"/>
                </a:tc>
                <a:extLst>
                  <a:ext uri="{0D108BD9-81ED-4DB2-BD59-A6C34878D82A}">
                    <a16:rowId xmlns:a16="http://schemas.microsoft.com/office/drawing/2014/main" val="10002"/>
                  </a:ext>
                </a:extLst>
              </a:tr>
              <a:tr h="827125">
                <a:tc>
                  <a:txBody>
                    <a:bodyPr/>
                    <a:lstStyle/>
                    <a:p>
                      <a:pPr marL="285750" marR="0" lvl="0" indent="-285750" algn="l" rtl="0">
                        <a:spcBef>
                          <a:spcPts val="0"/>
                        </a:spcBef>
                        <a:spcAft>
                          <a:spcPts val="0"/>
                        </a:spcAft>
                        <a:buClr>
                          <a:schemeClr val="dk1"/>
                        </a:buClr>
                        <a:buSzPts val="2400"/>
                        <a:buFont typeface="Arial"/>
                        <a:buChar char="•"/>
                      </a:pPr>
                      <a:r>
                        <a:rPr lang="en-US" sz="2400"/>
                        <a:t>Counselor-initiated targeted rapid testing</a:t>
                      </a:r>
                      <a:endParaRPr/>
                    </a:p>
                  </a:txBody>
                  <a:tcPr marL="121925" marR="121925" marT="45725" marB="45725"/>
                </a:tc>
                <a:tc>
                  <a:txBody>
                    <a:bodyPr/>
                    <a:lstStyle/>
                    <a:p>
                      <a:pPr marL="0" marR="0" lvl="0" indent="0" algn="ctr" rtl="0">
                        <a:spcBef>
                          <a:spcPts val="0"/>
                        </a:spcBef>
                        <a:spcAft>
                          <a:spcPts val="0"/>
                        </a:spcAft>
                        <a:buNone/>
                      </a:pPr>
                      <a:r>
                        <a:rPr lang="en-US" sz="2400"/>
                        <a:t>120,500</a:t>
                      </a:r>
                      <a:endParaRPr/>
                    </a:p>
                  </a:txBody>
                  <a:tcPr marL="121925" marR="121925" marT="45725" marB="45725"/>
                </a:tc>
                <a:tc>
                  <a:txBody>
                    <a:bodyPr/>
                    <a:lstStyle/>
                    <a:p>
                      <a:pPr marL="0" marR="0" lvl="0" indent="0" algn="ctr" rtl="0">
                        <a:spcBef>
                          <a:spcPts val="0"/>
                        </a:spcBef>
                        <a:spcAft>
                          <a:spcPts val="0"/>
                        </a:spcAft>
                        <a:buNone/>
                      </a:pPr>
                      <a:r>
                        <a:rPr lang="en-US" sz="2400" b="0"/>
                        <a:t>43.7706</a:t>
                      </a:r>
                      <a:endParaRPr/>
                    </a:p>
                  </a:txBody>
                  <a:tcPr marL="121925" marR="121925"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0"/>
                        <a:t>44,000</a:t>
                      </a:r>
                      <a:endParaRPr/>
                    </a:p>
                  </a:txBody>
                  <a:tcPr marL="121925" marR="121925" marT="45725" marB="45725"/>
                </a:tc>
                <a:extLst>
                  <a:ext uri="{0D108BD9-81ED-4DB2-BD59-A6C34878D82A}">
                    <a16:rowId xmlns:a16="http://schemas.microsoft.com/office/drawing/2014/main" val="10003"/>
                  </a:ext>
                </a:extLst>
              </a:tr>
              <a:tr h="1125775">
                <a:tc>
                  <a:txBody>
                    <a:bodyPr/>
                    <a:lstStyle/>
                    <a:p>
                      <a:pPr marL="285750" marR="0" lvl="0" indent="-285750" algn="l" rtl="0">
                        <a:spcBef>
                          <a:spcPts val="0"/>
                        </a:spcBef>
                        <a:spcAft>
                          <a:spcPts val="0"/>
                        </a:spcAft>
                        <a:buClr>
                          <a:schemeClr val="dk1"/>
                        </a:buClr>
                        <a:buSzPts val="2400"/>
                        <a:buFont typeface="Arial"/>
                        <a:buChar char="•"/>
                      </a:pPr>
                      <a:r>
                        <a:rPr lang="en-US" sz="2400"/>
                        <a:t>Counselor-initiated routine rapid testing</a:t>
                      </a:r>
                      <a:endParaRPr sz="2400"/>
                    </a:p>
                  </a:txBody>
                  <a:tcPr marL="121925" marR="121925" marT="45725" marB="45725"/>
                </a:tc>
                <a:tc>
                  <a:txBody>
                    <a:bodyPr/>
                    <a:lstStyle/>
                    <a:p>
                      <a:pPr marL="0" marR="0" lvl="0" indent="0" algn="ctr" rtl="0">
                        <a:spcBef>
                          <a:spcPts val="0"/>
                        </a:spcBef>
                        <a:spcAft>
                          <a:spcPts val="0"/>
                        </a:spcAft>
                        <a:buNone/>
                      </a:pPr>
                      <a:r>
                        <a:rPr lang="en-US" sz="2400"/>
                        <a:t>120,550</a:t>
                      </a:r>
                      <a:endParaRPr/>
                    </a:p>
                  </a:txBody>
                  <a:tcPr marL="121925" marR="121925" marT="45725" marB="45725"/>
                </a:tc>
                <a:tc>
                  <a:txBody>
                    <a:bodyPr/>
                    <a:lstStyle/>
                    <a:p>
                      <a:pPr marL="0" marR="0" lvl="0" indent="0" algn="ctr" rtl="0">
                        <a:spcBef>
                          <a:spcPts val="0"/>
                        </a:spcBef>
                        <a:spcAft>
                          <a:spcPts val="0"/>
                        </a:spcAft>
                        <a:buNone/>
                      </a:pPr>
                      <a:r>
                        <a:rPr lang="en-US" sz="2400"/>
                        <a:t>43.7713</a:t>
                      </a:r>
                      <a:endParaRPr/>
                    </a:p>
                  </a:txBody>
                  <a:tcPr marL="121925" marR="121925"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a:t>71,000</a:t>
                      </a:r>
                      <a:endParaRPr/>
                    </a:p>
                  </a:txBody>
                  <a:tcPr marL="121925" marR="121925" marT="45725" marB="45725"/>
                </a:tc>
                <a:extLst>
                  <a:ext uri="{0D108BD9-81ED-4DB2-BD59-A6C34878D82A}">
                    <a16:rowId xmlns:a16="http://schemas.microsoft.com/office/drawing/2014/main" val="10004"/>
                  </a:ext>
                </a:extLst>
              </a:tr>
            </a:tbl>
          </a:graphicData>
        </a:graphic>
      </p:graphicFrame>
      <p:sp>
        <p:nvSpPr>
          <p:cNvPr id="296" name="Google Shape;296;p24"/>
          <p:cNvSpPr txBox="1"/>
          <p:nvPr/>
        </p:nvSpPr>
        <p:spPr>
          <a:xfrm>
            <a:off x="304800" y="6343810"/>
            <a:ext cx="8026400" cy="31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7">
                <a:solidFill>
                  <a:schemeClr val="dk1"/>
                </a:solidFill>
                <a:latin typeface="Calibri"/>
                <a:ea typeface="Calibri"/>
                <a:cs typeface="Calibri"/>
                <a:sym typeface="Calibri"/>
              </a:rPr>
              <a:t>*Base case results after removal of inefficient strategies</a:t>
            </a:r>
            <a:endParaRPr/>
          </a:p>
        </p:txBody>
      </p:sp>
      <p:sp>
        <p:nvSpPr>
          <p:cNvPr id="297" name="Google Shape;297;p24"/>
          <p:cNvSpPr/>
          <p:nvPr/>
        </p:nvSpPr>
        <p:spPr>
          <a:xfrm>
            <a:off x="10217531" y="5024357"/>
            <a:ext cx="1233734" cy="43014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508000" y="15412"/>
            <a:ext cx="11176000" cy="9028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HCV cascade of care</a:t>
            </a:r>
            <a:endParaRPr/>
          </a:p>
        </p:txBody>
      </p:sp>
      <p:pic>
        <p:nvPicPr>
          <p:cNvPr id="304" name="Google Shape;304;p25"/>
          <p:cNvPicPr preferRelativeResize="0"/>
          <p:nvPr/>
        </p:nvPicPr>
        <p:blipFill rotWithShape="1">
          <a:blip r:embed="rId3">
            <a:alphaModFix/>
          </a:blip>
          <a:srcRect/>
          <a:stretch/>
        </p:blipFill>
        <p:spPr>
          <a:xfrm>
            <a:off x="2133600" y="1498600"/>
            <a:ext cx="8292592" cy="4895088"/>
          </a:xfrm>
          <a:prstGeom prst="rect">
            <a:avLst/>
          </a:prstGeom>
          <a:noFill/>
          <a:ln>
            <a:noFill/>
          </a:ln>
        </p:spPr>
      </p:pic>
      <p:pic>
        <p:nvPicPr>
          <p:cNvPr id="305" name="Google Shape;305;p25"/>
          <p:cNvPicPr preferRelativeResize="0"/>
          <p:nvPr/>
        </p:nvPicPr>
        <p:blipFill rotWithShape="1">
          <a:blip r:embed="rId4">
            <a:alphaModFix/>
          </a:blip>
          <a:srcRect/>
          <a:stretch/>
        </p:blipFill>
        <p:spPr>
          <a:xfrm>
            <a:off x="2133600" y="1498600"/>
            <a:ext cx="8292592" cy="4895088"/>
          </a:xfrm>
          <a:prstGeom prst="rect">
            <a:avLst/>
          </a:prstGeom>
          <a:noFill/>
          <a:ln>
            <a:noFill/>
          </a:ln>
        </p:spPr>
      </p:pic>
      <p:pic>
        <p:nvPicPr>
          <p:cNvPr id="306" name="Google Shape;306;p25"/>
          <p:cNvPicPr preferRelativeResize="0"/>
          <p:nvPr/>
        </p:nvPicPr>
        <p:blipFill rotWithShape="1">
          <a:blip r:embed="rId5">
            <a:alphaModFix/>
          </a:blip>
          <a:srcRect/>
          <a:stretch/>
        </p:blipFill>
        <p:spPr>
          <a:xfrm>
            <a:off x="1320800" y="990601"/>
            <a:ext cx="9511792" cy="56147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Selected sensitivity analyses</a:t>
            </a:r>
            <a:endParaRPr/>
          </a:p>
        </p:txBody>
      </p:sp>
      <p:sp>
        <p:nvSpPr>
          <p:cNvPr id="312" name="Google Shape;312;p26"/>
          <p:cNvSpPr txBox="1">
            <a:spLocks noGrp="1"/>
          </p:cNvSpPr>
          <p:nvPr>
            <p:ph type="body" idx="1"/>
          </p:nvPr>
        </p:nvSpPr>
        <p:spPr>
          <a:xfrm>
            <a:off x="508000" y="1411552"/>
            <a:ext cx="11176000" cy="41310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Counselor-initiated routine rapid testing was cost-effective at the $100,000/QALY gained threshold unless:</a:t>
            </a:r>
            <a:endParaRPr/>
          </a:p>
          <a:p>
            <a:pPr marL="0" lvl="0" indent="0" algn="l" rtl="0">
              <a:lnSpc>
                <a:spcPct val="90000"/>
              </a:lnSpc>
              <a:spcBef>
                <a:spcPts val="1000"/>
              </a:spcBef>
              <a:spcAft>
                <a:spcPts val="0"/>
              </a:spcAft>
              <a:buClr>
                <a:schemeClr val="dk1"/>
              </a:buClr>
              <a:buSzPts val="2800"/>
              <a:buNone/>
            </a:pPr>
            <a:endParaRPr/>
          </a:p>
          <a:p>
            <a:pPr marL="1143000" lvl="2" indent="-228600" algn="l" rtl="0">
              <a:lnSpc>
                <a:spcPct val="90000"/>
              </a:lnSpc>
              <a:spcBef>
                <a:spcPts val="500"/>
              </a:spcBef>
              <a:spcAft>
                <a:spcPts val="0"/>
              </a:spcAft>
              <a:buClr>
                <a:schemeClr val="dk1"/>
              </a:buClr>
              <a:buSzPts val="2000"/>
              <a:buChar char="•"/>
            </a:pPr>
            <a:r>
              <a:rPr lang="en-US"/>
              <a:t>PWID prevalence  &lt; 0.59%</a:t>
            </a:r>
            <a:endParaRPr/>
          </a:p>
          <a:p>
            <a:pPr marL="1143000" lvl="2" indent="-228600" algn="l" rtl="0">
              <a:lnSpc>
                <a:spcPct val="90000"/>
              </a:lnSpc>
              <a:spcBef>
                <a:spcPts val="500"/>
              </a:spcBef>
              <a:spcAft>
                <a:spcPts val="0"/>
              </a:spcAft>
              <a:buClr>
                <a:schemeClr val="dk1"/>
              </a:buClr>
              <a:buSzPts val="2000"/>
              <a:buChar char="•"/>
            </a:pPr>
            <a:r>
              <a:rPr lang="en-US"/>
              <a:t>HCV prevalence  &lt;15% among 15 to 30-year-old PWID</a:t>
            </a:r>
            <a:endParaRPr/>
          </a:p>
          <a:p>
            <a:pPr marL="1143000" lvl="2" indent="-228600" algn="l" rtl="0">
              <a:lnSpc>
                <a:spcPct val="90000"/>
              </a:lnSpc>
              <a:spcBef>
                <a:spcPts val="500"/>
              </a:spcBef>
              <a:spcAft>
                <a:spcPts val="0"/>
              </a:spcAft>
              <a:buClr>
                <a:schemeClr val="dk1"/>
              </a:buClr>
              <a:buSzPts val="2000"/>
              <a:buChar char="•"/>
            </a:pPr>
            <a:r>
              <a:rPr lang="en-US"/>
              <a:t>The lifetime re-infection rate  &gt;95%</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Limitations</a:t>
            </a:r>
            <a:endParaRPr/>
          </a:p>
        </p:txBody>
      </p:sp>
      <p:sp>
        <p:nvSpPr>
          <p:cNvPr id="318" name="Google Shape;318;p27"/>
          <p:cNvSpPr txBox="1">
            <a:spLocks noGrp="1"/>
          </p:cNvSpPr>
          <p:nvPr>
            <p:ph type="body" idx="1"/>
          </p:nvPr>
        </p:nvSpPr>
        <p:spPr>
          <a:xfrm>
            <a:off x="508000" y="1411553"/>
            <a:ext cx="11176000" cy="25059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Limited information on rate of HCV testing rates for youth in primary care settings.</a:t>
            </a:r>
            <a:endParaRPr/>
          </a:p>
          <a:p>
            <a:pPr marL="228600" lvl="0" indent="-228600" algn="l" rtl="0">
              <a:lnSpc>
                <a:spcPct val="90000"/>
              </a:lnSpc>
              <a:spcBef>
                <a:spcPts val="1000"/>
              </a:spcBef>
              <a:spcAft>
                <a:spcPts val="0"/>
              </a:spcAft>
              <a:buClr>
                <a:schemeClr val="dk1"/>
              </a:buClr>
              <a:buSzPts val="2800"/>
              <a:buChar char="•"/>
            </a:pPr>
            <a:r>
              <a:rPr lang="en-US"/>
              <a:t>Limited information on cascade of care for youth during the era of direct-acting antiviral therapy. </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Conclusions</a:t>
            </a:r>
            <a:endParaRPr/>
          </a:p>
        </p:txBody>
      </p:sp>
      <p:sp>
        <p:nvSpPr>
          <p:cNvPr id="324" name="Google Shape;324;p28"/>
          <p:cNvSpPr txBox="1">
            <a:spLocks noGrp="1"/>
          </p:cNvSpPr>
          <p:nvPr>
            <p:ph type="body" idx="1"/>
          </p:nvPr>
        </p:nvSpPr>
        <p:spPr>
          <a:xfrm>
            <a:off x="508000" y="1428532"/>
            <a:ext cx="11176000" cy="63142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Routine testing is cost-effective for 15 to 30-year-olds in communities with a prevalence of young PWID &gt; 0.59%</a:t>
            </a:r>
            <a:endParaRPr/>
          </a:p>
          <a:p>
            <a:pPr marL="228600" lvl="0" indent="-228600" algn="l" rtl="0">
              <a:lnSpc>
                <a:spcPct val="90000"/>
              </a:lnSpc>
              <a:spcBef>
                <a:spcPts val="1000"/>
              </a:spcBef>
              <a:spcAft>
                <a:spcPts val="0"/>
              </a:spcAft>
              <a:buClr>
                <a:schemeClr val="dk1"/>
              </a:buClr>
              <a:buSzPts val="2800"/>
              <a:buChar char="•"/>
            </a:pPr>
            <a:r>
              <a:rPr lang="en-US"/>
              <a:t>Rapid point-of-care testing should be considered instead of standard venipuncture testing</a:t>
            </a:r>
            <a:endParaRPr/>
          </a:p>
          <a:p>
            <a:pPr marL="228600" lvl="0" indent="-228600" algn="l" rtl="0">
              <a:lnSpc>
                <a:spcPct val="90000"/>
              </a:lnSpc>
              <a:spcBef>
                <a:spcPts val="1000"/>
              </a:spcBef>
              <a:spcAft>
                <a:spcPts val="0"/>
              </a:spcAft>
              <a:buClr>
                <a:schemeClr val="dk1"/>
              </a:buClr>
              <a:buSzPts val="2800"/>
              <a:buChar char="•"/>
            </a:pPr>
            <a:r>
              <a:rPr lang="en-US"/>
              <a:t>If routine rapid testing is not feasible, then targeted testing by a dedicated counselor/tester should be considered</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30" name="Google Shape;33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31" name="Google Shape;331;p29"/>
          <p:cNvPicPr preferRelativeResize="0"/>
          <p:nvPr/>
        </p:nvPicPr>
        <p:blipFill rotWithShape="1">
          <a:blip r:embed="rId3">
            <a:alphaModFix/>
          </a:blip>
          <a:srcRect/>
          <a:stretch/>
        </p:blipFill>
        <p:spPr>
          <a:xfrm>
            <a:off x="1803400" y="2057400"/>
            <a:ext cx="8585200" cy="2743200"/>
          </a:xfrm>
          <a:prstGeom prst="rect">
            <a:avLst/>
          </a:prstGeom>
          <a:noFill/>
          <a:ln>
            <a:noFill/>
          </a:ln>
        </p:spPr>
      </p:pic>
      <p:pic>
        <p:nvPicPr>
          <p:cNvPr id="332" name="Google Shape;332;p29"/>
          <p:cNvPicPr preferRelativeResize="0"/>
          <p:nvPr/>
        </p:nvPicPr>
        <p:blipFill rotWithShape="1">
          <a:blip r:embed="rId4">
            <a:alphaModFix/>
          </a:blip>
          <a:srcRect/>
          <a:stretch/>
        </p:blipFill>
        <p:spPr>
          <a:xfrm>
            <a:off x="1891862" y="2032000"/>
            <a:ext cx="8496738" cy="2794000"/>
          </a:xfrm>
          <a:prstGeom prst="rect">
            <a:avLst/>
          </a:prstGeom>
          <a:noFill/>
          <a:ln>
            <a:noFill/>
          </a:ln>
        </p:spPr>
      </p:pic>
      <p:pic>
        <p:nvPicPr>
          <p:cNvPr id="333" name="Google Shape;333;p29"/>
          <p:cNvPicPr preferRelativeResize="0"/>
          <p:nvPr/>
        </p:nvPicPr>
        <p:blipFill rotWithShape="1">
          <a:blip r:embed="rId5">
            <a:alphaModFix/>
          </a:blip>
          <a:srcRect/>
          <a:stretch/>
        </p:blipFill>
        <p:spPr>
          <a:xfrm>
            <a:off x="1828800" y="2070100"/>
            <a:ext cx="8534400" cy="2717800"/>
          </a:xfrm>
          <a:prstGeom prst="rect">
            <a:avLst/>
          </a:prstGeom>
          <a:noFill/>
          <a:ln>
            <a:noFill/>
          </a:ln>
        </p:spPr>
      </p:pic>
      <p:pic>
        <p:nvPicPr>
          <p:cNvPr id="334" name="Google Shape;334;p29"/>
          <p:cNvPicPr preferRelativeResize="0"/>
          <p:nvPr/>
        </p:nvPicPr>
        <p:blipFill rotWithShape="1">
          <a:blip r:embed="rId6">
            <a:alphaModFix/>
          </a:blip>
          <a:srcRect/>
          <a:stretch/>
        </p:blipFill>
        <p:spPr>
          <a:xfrm>
            <a:off x="1618592" y="1690688"/>
            <a:ext cx="8681545" cy="3438360"/>
          </a:xfrm>
          <a:prstGeom prst="rect">
            <a:avLst/>
          </a:prstGeom>
          <a:noFill/>
          <a:ln>
            <a:noFill/>
          </a:ln>
        </p:spPr>
      </p:pic>
      <p:pic>
        <p:nvPicPr>
          <p:cNvPr id="335" name="Google Shape;335;p29"/>
          <p:cNvPicPr preferRelativeResize="0"/>
          <p:nvPr/>
        </p:nvPicPr>
        <p:blipFill rotWithShape="1">
          <a:blip r:embed="rId7">
            <a:alphaModFix/>
          </a:blip>
          <a:srcRect/>
          <a:stretch/>
        </p:blipFill>
        <p:spPr>
          <a:xfrm>
            <a:off x="1803400" y="1198066"/>
            <a:ext cx="8372530" cy="43513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a:spLocks noGrp="1"/>
          </p:cNvSpPr>
          <p:nvPr>
            <p:ph type="title"/>
          </p:nvPr>
        </p:nvSpPr>
        <p:spPr>
          <a:xfrm>
            <a:off x="1840749" y="319134"/>
            <a:ext cx="8049485" cy="1107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Hepatitis C Virus Antibody Testing Among Youth in a Large Sample of US FQHCs, 2012-2017</a:t>
            </a:r>
            <a:endParaRPr/>
          </a:p>
        </p:txBody>
      </p:sp>
      <p:pic>
        <p:nvPicPr>
          <p:cNvPr id="342" name="Google Shape;342;p30"/>
          <p:cNvPicPr preferRelativeResize="0"/>
          <p:nvPr/>
        </p:nvPicPr>
        <p:blipFill rotWithShape="1">
          <a:blip r:embed="rId3">
            <a:alphaModFix/>
          </a:blip>
          <a:srcRect/>
          <a:stretch/>
        </p:blipFill>
        <p:spPr>
          <a:xfrm>
            <a:off x="6198029" y="1518484"/>
            <a:ext cx="3987800" cy="4432947"/>
          </a:xfrm>
          <a:prstGeom prst="rect">
            <a:avLst/>
          </a:prstGeom>
          <a:noFill/>
          <a:ln>
            <a:noFill/>
          </a:ln>
        </p:spPr>
      </p:pic>
      <p:pic>
        <p:nvPicPr>
          <p:cNvPr id="343" name="Google Shape;343;p30"/>
          <p:cNvPicPr preferRelativeResize="0"/>
          <p:nvPr/>
        </p:nvPicPr>
        <p:blipFill rotWithShape="1">
          <a:blip r:embed="rId4">
            <a:alphaModFix/>
          </a:blip>
          <a:srcRect/>
          <a:stretch/>
        </p:blipFill>
        <p:spPr>
          <a:xfrm>
            <a:off x="1968929" y="1496199"/>
            <a:ext cx="4229100" cy="4430203"/>
          </a:xfrm>
          <a:prstGeom prst="rect">
            <a:avLst/>
          </a:prstGeom>
          <a:noFill/>
          <a:ln>
            <a:noFill/>
          </a:ln>
        </p:spPr>
      </p:pic>
      <p:sp>
        <p:nvSpPr>
          <p:cNvPr id="344" name="Google Shape;344;p30"/>
          <p:cNvSpPr/>
          <p:nvPr/>
        </p:nvSpPr>
        <p:spPr>
          <a:xfrm>
            <a:off x="4471686" y="4557532"/>
            <a:ext cx="914400" cy="113721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30"/>
          <p:cNvSpPr/>
          <p:nvPr/>
        </p:nvSpPr>
        <p:spPr>
          <a:xfrm>
            <a:off x="7484963" y="2291789"/>
            <a:ext cx="881605" cy="266217"/>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6" name="Google Shape;346;p30"/>
          <p:cNvPicPr preferRelativeResize="0"/>
          <p:nvPr/>
        </p:nvPicPr>
        <p:blipFill rotWithShape="1">
          <a:blip r:embed="rId5">
            <a:alphaModFix/>
          </a:blip>
          <a:srcRect/>
          <a:stretch/>
        </p:blipFill>
        <p:spPr>
          <a:xfrm>
            <a:off x="949440" y="5694744"/>
            <a:ext cx="748728" cy="1033319"/>
          </a:xfrm>
          <a:prstGeom prst="rect">
            <a:avLst/>
          </a:prstGeom>
          <a:noFill/>
          <a:ln>
            <a:noFill/>
          </a:ln>
        </p:spPr>
      </p:pic>
      <p:sp>
        <p:nvSpPr>
          <p:cNvPr id="347" name="Google Shape;347;p30"/>
          <p:cNvSpPr/>
          <p:nvPr/>
        </p:nvSpPr>
        <p:spPr>
          <a:xfrm>
            <a:off x="1851656" y="6266815"/>
            <a:ext cx="3308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Epstein et al. JAMA,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Syndemic of opioid use disorder, drug overdose, HIV and HCV</a:t>
            </a:r>
            <a:endParaRPr/>
          </a:p>
        </p:txBody>
      </p:sp>
      <p:pic>
        <p:nvPicPr>
          <p:cNvPr id="127" name="Google Shape;127;p4"/>
          <p:cNvPicPr preferRelativeResize="0">
            <a:picLocks noGrp="1"/>
          </p:cNvPicPr>
          <p:nvPr>
            <p:ph type="body" idx="1"/>
          </p:nvPr>
        </p:nvPicPr>
        <p:blipFill rotWithShape="1">
          <a:blip r:embed="rId3">
            <a:alphaModFix/>
          </a:blip>
          <a:srcRect/>
          <a:stretch/>
        </p:blipFill>
        <p:spPr>
          <a:xfrm>
            <a:off x="3196315" y="1825625"/>
            <a:ext cx="5799370" cy="4351338"/>
          </a:xfrm>
          <a:prstGeom prst="rect">
            <a:avLst/>
          </a:prstGeom>
          <a:noFill/>
          <a:ln>
            <a:noFill/>
          </a:ln>
        </p:spPr>
      </p:pic>
      <p:sp>
        <p:nvSpPr>
          <p:cNvPr id="128" name="Google Shape;128;p4"/>
          <p:cNvSpPr/>
          <p:nvPr/>
        </p:nvSpPr>
        <p:spPr>
          <a:xfrm>
            <a:off x="644073" y="6407948"/>
            <a:ext cx="28684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rPr>
              <a:t>Source</a:t>
            </a:r>
            <a:r>
              <a:rPr lang="en-US" sz="1800" b="0" i="0" u="none" strike="noStrike" cap="none">
                <a:solidFill>
                  <a:schemeClr val="dk1"/>
                </a:solidFill>
                <a:latin typeface="Calibri"/>
                <a:ea typeface="Calibri"/>
                <a:cs typeface="Calibri"/>
                <a:sym typeface="Calibri"/>
              </a:rPr>
              <a:t>: Pearlman et al. 2018</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cxnSp>
        <p:nvCxnSpPr>
          <p:cNvPr id="353" name="Google Shape;353;p31"/>
          <p:cNvCxnSpPr/>
          <p:nvPr/>
        </p:nvCxnSpPr>
        <p:spPr>
          <a:xfrm>
            <a:off x="1698168" y="5987135"/>
            <a:ext cx="8795657" cy="32658"/>
          </a:xfrm>
          <a:prstGeom prst="straightConnector1">
            <a:avLst/>
          </a:prstGeom>
          <a:noFill/>
          <a:ln w="76200" cap="flat" cmpd="sng">
            <a:solidFill>
              <a:schemeClr val="accent1"/>
            </a:solidFill>
            <a:prstDash val="solid"/>
            <a:miter lim="800000"/>
            <a:headEnd type="none" w="sm" len="sm"/>
            <a:tailEnd type="none" w="sm" len="sm"/>
          </a:ln>
        </p:spPr>
      </p:cxnSp>
      <p:pic>
        <p:nvPicPr>
          <p:cNvPr id="354" name="Google Shape;354;p31"/>
          <p:cNvPicPr preferRelativeResize="0"/>
          <p:nvPr/>
        </p:nvPicPr>
        <p:blipFill rotWithShape="1">
          <a:blip r:embed="rId3">
            <a:alphaModFix/>
          </a:blip>
          <a:srcRect/>
          <a:stretch/>
        </p:blipFill>
        <p:spPr>
          <a:xfrm>
            <a:off x="1851656" y="1513188"/>
            <a:ext cx="3987800" cy="4432947"/>
          </a:xfrm>
          <a:prstGeom prst="rect">
            <a:avLst/>
          </a:prstGeom>
          <a:noFill/>
          <a:ln>
            <a:noFill/>
          </a:ln>
        </p:spPr>
      </p:pic>
      <p:pic>
        <p:nvPicPr>
          <p:cNvPr id="355" name="Google Shape;355;p31"/>
          <p:cNvPicPr preferRelativeResize="0"/>
          <p:nvPr/>
        </p:nvPicPr>
        <p:blipFill rotWithShape="1">
          <a:blip r:embed="rId4">
            <a:alphaModFix/>
          </a:blip>
          <a:srcRect/>
          <a:stretch/>
        </p:blipFill>
        <p:spPr>
          <a:xfrm>
            <a:off x="5839456" y="1526868"/>
            <a:ext cx="4654368" cy="4419266"/>
          </a:xfrm>
          <a:prstGeom prst="rect">
            <a:avLst/>
          </a:prstGeom>
          <a:noFill/>
          <a:ln>
            <a:noFill/>
          </a:ln>
        </p:spPr>
      </p:pic>
      <p:sp>
        <p:nvSpPr>
          <p:cNvPr id="356" name="Google Shape;356;p31"/>
          <p:cNvSpPr/>
          <p:nvPr/>
        </p:nvSpPr>
        <p:spPr>
          <a:xfrm>
            <a:off x="4170744" y="4555496"/>
            <a:ext cx="871960" cy="113721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31"/>
          <p:cNvSpPr/>
          <p:nvPr/>
        </p:nvSpPr>
        <p:spPr>
          <a:xfrm>
            <a:off x="6844233" y="2291789"/>
            <a:ext cx="733327" cy="25464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31"/>
          <p:cNvSpPr/>
          <p:nvPr/>
        </p:nvSpPr>
        <p:spPr>
          <a:xfrm>
            <a:off x="1851656" y="6266815"/>
            <a:ext cx="3308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Epstein et al. JAMA, 2019</a:t>
            </a:r>
            <a:endParaRPr/>
          </a:p>
        </p:txBody>
      </p:sp>
      <p:sp>
        <p:nvSpPr>
          <p:cNvPr id="359" name="Google Shape;359;p31"/>
          <p:cNvSpPr txBox="1">
            <a:spLocks noGrp="1"/>
          </p:cNvSpPr>
          <p:nvPr>
            <p:ph type="title"/>
          </p:nvPr>
        </p:nvSpPr>
        <p:spPr>
          <a:xfrm>
            <a:off x="1698168" y="296605"/>
            <a:ext cx="89073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Hepatitis C Virus Antibody Testing Among Youth in a Large Sample of US FQHCs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2"/>
          <p:cNvSpPr txBox="1">
            <a:spLocks noGrp="1"/>
          </p:cNvSpPr>
          <p:nvPr>
            <p:ph type="title"/>
          </p:nvPr>
        </p:nvSpPr>
        <p:spPr>
          <a:xfrm>
            <a:off x="1851656" y="359416"/>
            <a:ext cx="7406640" cy="12640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3200"/>
              <a:t>Hepatitis C Virus Antibody Testing Among Youth in a Large Sample of US FQHCs</a:t>
            </a:r>
            <a:endParaRPr/>
          </a:p>
        </p:txBody>
      </p:sp>
      <p:cxnSp>
        <p:nvCxnSpPr>
          <p:cNvPr id="366" name="Google Shape;366;p32"/>
          <p:cNvCxnSpPr/>
          <p:nvPr/>
        </p:nvCxnSpPr>
        <p:spPr>
          <a:xfrm>
            <a:off x="1698168" y="5987135"/>
            <a:ext cx="8795657" cy="32658"/>
          </a:xfrm>
          <a:prstGeom prst="straightConnector1">
            <a:avLst/>
          </a:prstGeom>
          <a:noFill/>
          <a:ln w="76200" cap="flat" cmpd="sng">
            <a:solidFill>
              <a:schemeClr val="accent1"/>
            </a:solidFill>
            <a:prstDash val="solid"/>
            <a:miter lim="800000"/>
            <a:headEnd type="none" w="sm" len="sm"/>
            <a:tailEnd type="none" w="sm" len="sm"/>
          </a:ln>
        </p:spPr>
      </p:cxnSp>
      <p:pic>
        <p:nvPicPr>
          <p:cNvPr id="367" name="Google Shape;367;p32"/>
          <p:cNvPicPr preferRelativeResize="0"/>
          <p:nvPr/>
        </p:nvPicPr>
        <p:blipFill rotWithShape="1">
          <a:blip r:embed="rId3">
            <a:alphaModFix/>
          </a:blip>
          <a:srcRect/>
          <a:stretch/>
        </p:blipFill>
        <p:spPr>
          <a:xfrm>
            <a:off x="1851656" y="1513188"/>
            <a:ext cx="3987800" cy="4432947"/>
          </a:xfrm>
          <a:prstGeom prst="rect">
            <a:avLst/>
          </a:prstGeom>
          <a:noFill/>
          <a:ln>
            <a:noFill/>
          </a:ln>
        </p:spPr>
      </p:pic>
      <p:pic>
        <p:nvPicPr>
          <p:cNvPr id="368" name="Google Shape;368;p32"/>
          <p:cNvPicPr preferRelativeResize="0"/>
          <p:nvPr/>
        </p:nvPicPr>
        <p:blipFill rotWithShape="1">
          <a:blip r:embed="rId4">
            <a:alphaModFix/>
          </a:blip>
          <a:srcRect/>
          <a:stretch/>
        </p:blipFill>
        <p:spPr>
          <a:xfrm>
            <a:off x="5839456" y="1526868"/>
            <a:ext cx="4654368" cy="4419266"/>
          </a:xfrm>
          <a:prstGeom prst="rect">
            <a:avLst/>
          </a:prstGeom>
          <a:noFill/>
          <a:ln>
            <a:noFill/>
          </a:ln>
        </p:spPr>
      </p:pic>
      <p:sp>
        <p:nvSpPr>
          <p:cNvPr id="369" name="Google Shape;369;p32"/>
          <p:cNvSpPr txBox="1"/>
          <p:nvPr/>
        </p:nvSpPr>
        <p:spPr>
          <a:xfrm>
            <a:off x="2260456" y="2152650"/>
            <a:ext cx="7654361" cy="2000250"/>
          </a:xfrm>
          <a:prstGeom prst="rect">
            <a:avLst/>
          </a:prstGeom>
          <a:solidFill>
            <a:schemeClr val="lt1"/>
          </a:solidFill>
          <a:ln w="635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Calibri"/>
              <a:buNone/>
            </a:pPr>
            <a:r>
              <a:rPr lang="en-US" sz="3600" b="1">
                <a:solidFill>
                  <a:schemeClr val="dk2"/>
                </a:solidFill>
                <a:latin typeface="Calibri"/>
                <a:ea typeface="Calibri"/>
                <a:cs typeface="Calibri"/>
                <a:sym typeface="Calibri"/>
              </a:rPr>
              <a:t>During the overdose crisis, less than 1/3 of patients with opioid use disorder were tested for hepatitis C</a:t>
            </a:r>
            <a:endParaRPr sz="3600">
              <a:solidFill>
                <a:schemeClr val="dk2"/>
              </a:solidFill>
              <a:latin typeface="Calibri"/>
              <a:ea typeface="Calibri"/>
              <a:cs typeface="Calibri"/>
              <a:sym typeface="Calibri"/>
            </a:endParaRPr>
          </a:p>
        </p:txBody>
      </p:sp>
      <p:sp>
        <p:nvSpPr>
          <p:cNvPr id="370" name="Google Shape;370;p32"/>
          <p:cNvSpPr/>
          <p:nvPr/>
        </p:nvSpPr>
        <p:spPr>
          <a:xfrm>
            <a:off x="1851656" y="6266815"/>
            <a:ext cx="3308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Epstein et al. JAMA, 2019</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Section Summary </a:t>
            </a:r>
            <a:endParaRPr/>
          </a:p>
        </p:txBody>
      </p:sp>
      <p:sp>
        <p:nvSpPr>
          <p:cNvPr id="376" name="Google Shape;376;p33"/>
          <p:cNvSpPr txBox="1">
            <a:spLocks noGrp="1"/>
          </p:cNvSpPr>
          <p:nvPr>
            <p:ph type="body" idx="1"/>
          </p:nvPr>
        </p:nvSpPr>
        <p:spPr>
          <a:xfrm>
            <a:off x="508000" y="1411553"/>
            <a:ext cx="11176000" cy="28561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Simulation modeling showed that routine HCV screening is cost-effective.</a:t>
            </a:r>
            <a:endParaRPr/>
          </a:p>
          <a:p>
            <a:pPr marL="228600" lvl="0" indent="-228600" algn="l" rtl="0">
              <a:lnSpc>
                <a:spcPct val="90000"/>
              </a:lnSpc>
              <a:spcBef>
                <a:spcPts val="1000"/>
              </a:spcBef>
              <a:spcAft>
                <a:spcPts val="0"/>
              </a:spcAft>
              <a:buClr>
                <a:schemeClr val="dk1"/>
              </a:buClr>
              <a:buSzPts val="2800"/>
              <a:buChar char="•"/>
            </a:pPr>
            <a:r>
              <a:rPr lang="en-US"/>
              <a:t>Data set showed that there are gaps in the continuum of care</a:t>
            </a:r>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2.Developing models of care to improve outcomes </a:t>
            </a:r>
            <a:endParaRPr/>
          </a:p>
        </p:txBody>
      </p:sp>
      <p:sp>
        <p:nvSpPr>
          <p:cNvPr id="382" name="Google Shape;382;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Rapid HIV testing can help to reach individuals who have remained unreached</a:t>
            </a:r>
            <a:endParaRPr/>
          </a:p>
        </p:txBody>
      </p:sp>
      <p:pic>
        <p:nvPicPr>
          <p:cNvPr id="388" name="Google Shape;388;p35" descr="A close-up of a white card&#10;&#10;Description automatically generated"/>
          <p:cNvPicPr preferRelativeResize="0">
            <a:picLocks noGrp="1"/>
          </p:cNvPicPr>
          <p:nvPr>
            <p:ph type="body" idx="1"/>
          </p:nvPr>
        </p:nvPicPr>
        <p:blipFill rotWithShape="1">
          <a:blip r:embed="rId3">
            <a:alphaModFix/>
          </a:blip>
          <a:srcRect/>
          <a:stretch/>
        </p:blipFill>
        <p:spPr>
          <a:xfrm>
            <a:off x="2152650" y="2711361"/>
            <a:ext cx="7886700" cy="25798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Study Aim</a:t>
            </a:r>
            <a:endParaRPr/>
          </a:p>
        </p:txBody>
      </p:sp>
      <p:sp>
        <p:nvSpPr>
          <p:cNvPr id="395" name="Google Shape;395;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 develop a testing algorithm for combined HCV and HIV testing at a drug detoxification center:</a:t>
            </a:r>
            <a:endParaRPr/>
          </a:p>
          <a:p>
            <a:pPr marL="685800" lvl="1" indent="-228600" algn="l" rtl="0">
              <a:lnSpc>
                <a:spcPct val="90000"/>
              </a:lnSpc>
              <a:spcBef>
                <a:spcPts val="500"/>
              </a:spcBef>
              <a:spcAft>
                <a:spcPts val="0"/>
              </a:spcAft>
              <a:buClr>
                <a:schemeClr val="dk1"/>
              </a:buClr>
              <a:buSzPts val="2800"/>
              <a:buChar char="•"/>
            </a:pPr>
            <a:r>
              <a:rPr lang="en-US" sz="2800"/>
              <a:t>To compare laboratory-based 4th generation HIV testing to rapid point-of-care testing for </a:t>
            </a:r>
            <a:r>
              <a:rPr lang="en-US" sz="2800" u="sng"/>
              <a:t>HIV</a:t>
            </a:r>
            <a:endParaRPr/>
          </a:p>
          <a:p>
            <a:pPr marL="685800" lvl="1" indent="-228600" algn="l" rtl="0">
              <a:lnSpc>
                <a:spcPct val="90000"/>
              </a:lnSpc>
              <a:spcBef>
                <a:spcPts val="500"/>
              </a:spcBef>
              <a:spcAft>
                <a:spcPts val="0"/>
              </a:spcAft>
              <a:buClr>
                <a:schemeClr val="dk1"/>
              </a:buClr>
              <a:buSzPts val="2800"/>
              <a:buChar char="•"/>
            </a:pPr>
            <a:r>
              <a:rPr lang="en-US" sz="2800"/>
              <a:t>To compare laboratory-based testing to rapid point-of-care testing for </a:t>
            </a:r>
            <a:r>
              <a:rPr lang="en-US" sz="2800" u="sng"/>
              <a:t>HCV</a:t>
            </a:r>
            <a:endParaRPr/>
          </a:p>
          <a:p>
            <a:pPr marL="400050" lvl="2" indent="0" algn="l" rtl="0">
              <a:lnSpc>
                <a:spcPct val="90000"/>
              </a:lnSpc>
              <a:spcBef>
                <a:spcPts val="500"/>
              </a:spcBef>
              <a:spcAft>
                <a:spcPts val="0"/>
              </a:spcAft>
              <a:buClr>
                <a:schemeClr val="dk1"/>
              </a:buClr>
              <a:buSzPts val="2800"/>
              <a:buNone/>
            </a:pPr>
            <a:endParaRPr sz="2800"/>
          </a:p>
          <a:p>
            <a:pPr marL="400050" lvl="2" indent="0" algn="l" rtl="0">
              <a:lnSpc>
                <a:spcPct val="90000"/>
              </a:lnSpc>
              <a:spcBef>
                <a:spcPts val="500"/>
              </a:spcBef>
              <a:spcAft>
                <a:spcPts val="0"/>
              </a:spcAft>
              <a:buClr>
                <a:schemeClr val="dk1"/>
              </a:buClr>
              <a:buSzPts val="2800"/>
              <a:buNone/>
            </a:pPr>
            <a:endParaRPr sz="2800"/>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Outcomes</a:t>
            </a:r>
            <a:endParaRPr/>
          </a:p>
        </p:txBody>
      </p:sp>
      <p:sp>
        <p:nvSpPr>
          <p:cNvPr id="401" name="Google Shape;40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000"/>
              <a:buChar char="•"/>
            </a:pPr>
            <a:r>
              <a:rPr lang="en-US" sz="3000" u="sng"/>
              <a:t>Primary outcome:</a:t>
            </a:r>
            <a:r>
              <a:rPr lang="en-US" sz="3000"/>
              <a:t> Test result delivery within two weeks after testing at a drug detoxification center</a:t>
            </a:r>
            <a:endParaRPr/>
          </a:p>
          <a:p>
            <a:pPr marL="0" lvl="0" indent="0" algn="l" rtl="0">
              <a:lnSpc>
                <a:spcPct val="90000"/>
              </a:lnSpc>
              <a:spcBef>
                <a:spcPts val="1000"/>
              </a:spcBef>
              <a:spcAft>
                <a:spcPts val="0"/>
              </a:spcAft>
              <a:buClr>
                <a:schemeClr val="dk1"/>
              </a:buClr>
              <a:buSzPts val="3000"/>
              <a:buNone/>
            </a:pPr>
            <a:endParaRPr sz="3000"/>
          </a:p>
          <a:p>
            <a:pPr marL="228600" lvl="0" indent="-228600" algn="l" rtl="0">
              <a:lnSpc>
                <a:spcPct val="90000"/>
              </a:lnSpc>
              <a:spcBef>
                <a:spcPts val="1000"/>
              </a:spcBef>
              <a:spcAft>
                <a:spcPts val="0"/>
              </a:spcAft>
              <a:buClr>
                <a:schemeClr val="dk1"/>
              </a:buClr>
              <a:buSzPts val="3000"/>
              <a:buChar char="•"/>
            </a:pPr>
            <a:r>
              <a:rPr lang="en-US" sz="3000" u="sng"/>
              <a:t>Additional assessment: </a:t>
            </a:r>
            <a:endParaRPr/>
          </a:p>
          <a:p>
            <a:pPr marL="685800" lvl="1" indent="-228600" algn="l" rtl="0">
              <a:lnSpc>
                <a:spcPct val="90000"/>
              </a:lnSpc>
              <a:spcBef>
                <a:spcPts val="500"/>
              </a:spcBef>
              <a:spcAft>
                <a:spcPts val="0"/>
              </a:spcAft>
              <a:buClr>
                <a:schemeClr val="dk1"/>
              </a:buClr>
              <a:buSzPts val="2600"/>
              <a:buChar char="•"/>
            </a:pPr>
            <a:r>
              <a:rPr lang="en-US" sz="2600"/>
              <a:t>Real-world identification/notification</a:t>
            </a:r>
            <a:endParaRPr/>
          </a:p>
          <a:p>
            <a:pPr marL="685800" lvl="1" indent="-228600" algn="l" rtl="0">
              <a:lnSpc>
                <a:spcPct val="90000"/>
              </a:lnSpc>
              <a:spcBef>
                <a:spcPts val="500"/>
              </a:spcBef>
              <a:spcAft>
                <a:spcPts val="0"/>
              </a:spcAft>
              <a:buClr>
                <a:schemeClr val="dk1"/>
              </a:buClr>
              <a:buSzPts val="2400"/>
              <a:buChar char="•"/>
            </a:pPr>
            <a:r>
              <a:rPr lang="en-US"/>
              <a:t>Interest in HIV pre-exposure prophylaxis (PrEP)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Methods</a:t>
            </a:r>
            <a:endParaRPr/>
          </a:p>
        </p:txBody>
      </p:sp>
      <p:sp>
        <p:nvSpPr>
          <p:cNvPr id="407" name="Google Shape;40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t>Design:</a:t>
            </a:r>
            <a:endParaRPr/>
          </a:p>
          <a:p>
            <a:pPr marL="685800" lvl="1" indent="-228600" algn="l" rtl="0">
              <a:lnSpc>
                <a:spcPct val="90000"/>
              </a:lnSpc>
              <a:spcBef>
                <a:spcPts val="500"/>
              </a:spcBef>
              <a:spcAft>
                <a:spcPts val="0"/>
              </a:spcAft>
              <a:buClr>
                <a:schemeClr val="dk1"/>
              </a:buClr>
              <a:buSzPts val="2400"/>
              <a:buChar char="•"/>
            </a:pPr>
            <a:r>
              <a:rPr lang="en-US"/>
              <a:t>Single site</a:t>
            </a:r>
            <a:endParaRPr/>
          </a:p>
          <a:p>
            <a:pPr marL="685800" lvl="1" indent="-228600" algn="l" rtl="0">
              <a:lnSpc>
                <a:spcPct val="90000"/>
              </a:lnSpc>
              <a:spcBef>
                <a:spcPts val="500"/>
              </a:spcBef>
              <a:spcAft>
                <a:spcPts val="0"/>
              </a:spcAft>
              <a:buClr>
                <a:schemeClr val="dk1"/>
              </a:buClr>
              <a:buSzPts val="2400"/>
              <a:buChar char="•"/>
            </a:pPr>
            <a:r>
              <a:rPr lang="en-US"/>
              <a:t>Two-arm randomized trial </a:t>
            </a:r>
            <a:endParaRPr/>
          </a:p>
          <a:p>
            <a:pPr marL="228600" lvl="0" indent="-228600" algn="l" rtl="0">
              <a:lnSpc>
                <a:spcPct val="90000"/>
              </a:lnSpc>
              <a:spcBef>
                <a:spcPts val="1000"/>
              </a:spcBef>
              <a:spcAft>
                <a:spcPts val="0"/>
              </a:spcAft>
              <a:buClr>
                <a:schemeClr val="dk1"/>
              </a:buClr>
              <a:buSzPts val="2800"/>
              <a:buChar char="•"/>
            </a:pPr>
            <a:r>
              <a:rPr lang="en-US" u="sng"/>
              <a:t>Site: </a:t>
            </a:r>
            <a:endParaRPr/>
          </a:p>
          <a:p>
            <a:pPr marL="685800" lvl="1" indent="-228600" algn="l" rtl="0">
              <a:lnSpc>
                <a:spcPct val="90000"/>
              </a:lnSpc>
              <a:spcBef>
                <a:spcPts val="500"/>
              </a:spcBef>
              <a:spcAft>
                <a:spcPts val="0"/>
              </a:spcAft>
              <a:buClr>
                <a:schemeClr val="dk1"/>
              </a:buClr>
              <a:buSzPts val="2400"/>
              <a:buChar char="•"/>
            </a:pPr>
            <a:r>
              <a:rPr lang="en-US"/>
              <a:t>Boston Treatment Center (BTC)</a:t>
            </a:r>
            <a:endParaRPr/>
          </a:p>
          <a:p>
            <a:pPr marL="1143000" lvl="2" indent="-228600" algn="l" rtl="0">
              <a:lnSpc>
                <a:spcPct val="90000"/>
              </a:lnSpc>
              <a:spcBef>
                <a:spcPts val="500"/>
              </a:spcBef>
              <a:spcAft>
                <a:spcPts val="0"/>
              </a:spcAft>
              <a:buClr>
                <a:schemeClr val="dk1"/>
              </a:buClr>
              <a:buSzPts val="2000"/>
              <a:buChar char="•"/>
            </a:pPr>
            <a:r>
              <a:rPr lang="en-US"/>
              <a:t>Largest detox in Boston (~ 1500 visits/year)</a:t>
            </a:r>
            <a:endParaRPr/>
          </a:p>
          <a:p>
            <a:pPr marL="228600" lvl="0" indent="-228600" algn="l" rtl="0">
              <a:lnSpc>
                <a:spcPct val="90000"/>
              </a:lnSpc>
              <a:spcBef>
                <a:spcPts val="1000"/>
              </a:spcBef>
              <a:spcAft>
                <a:spcPts val="0"/>
              </a:spcAft>
              <a:buClr>
                <a:schemeClr val="dk1"/>
              </a:buClr>
              <a:buSzPts val="2800"/>
              <a:buChar char="•"/>
            </a:pPr>
            <a:r>
              <a:rPr lang="en-US"/>
              <a:t>N=200</a:t>
            </a:r>
            <a:endParaRPr/>
          </a:p>
          <a:p>
            <a:pPr marL="1143000" lvl="2" indent="-101600" algn="l" rtl="0">
              <a:lnSpc>
                <a:spcPct val="90000"/>
              </a:lnSpc>
              <a:spcBef>
                <a:spcPts val="50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None/>
            </a:pPr>
            <a:endParaRPr sz="20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Results</a:t>
            </a:r>
            <a:endParaRPr/>
          </a:p>
        </p:txBody>
      </p:sp>
      <p:sp>
        <p:nvSpPr>
          <p:cNvPr id="413" name="Google Shape;413;p39"/>
          <p:cNvSpPr txBox="1">
            <a:spLocks noGrp="1"/>
          </p:cNvSpPr>
          <p:nvPr>
            <p:ph type="body" idx="1"/>
          </p:nvPr>
        </p:nvSpPr>
        <p:spPr>
          <a:xfrm>
            <a:off x="2057400" y="1447801"/>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In the past 6 months:</a:t>
            </a:r>
            <a:endParaRPr/>
          </a:p>
          <a:p>
            <a:pPr marL="1143000" lvl="2" indent="-228600" algn="l" rtl="0">
              <a:lnSpc>
                <a:spcPct val="90000"/>
              </a:lnSpc>
              <a:spcBef>
                <a:spcPts val="500"/>
              </a:spcBef>
              <a:spcAft>
                <a:spcPts val="0"/>
              </a:spcAft>
              <a:buClr>
                <a:schemeClr val="dk1"/>
              </a:buClr>
              <a:buSzPct val="100000"/>
              <a:buChar char="•"/>
            </a:pPr>
            <a:r>
              <a:rPr lang="en-US" sz="2800"/>
              <a:t>87% had condomless sex</a:t>
            </a:r>
            <a:endParaRPr/>
          </a:p>
          <a:p>
            <a:pPr marL="1143000" lvl="2" indent="-228600" algn="l" rtl="0">
              <a:lnSpc>
                <a:spcPct val="90000"/>
              </a:lnSpc>
              <a:spcBef>
                <a:spcPts val="500"/>
              </a:spcBef>
              <a:spcAft>
                <a:spcPts val="0"/>
              </a:spcAft>
              <a:buClr>
                <a:schemeClr val="dk1"/>
              </a:buClr>
              <a:buSzPct val="100000"/>
              <a:buChar char="•"/>
            </a:pPr>
            <a:r>
              <a:rPr lang="en-US" sz="2800"/>
              <a:t>58% injected drugs </a:t>
            </a:r>
            <a:endParaRPr/>
          </a:p>
          <a:p>
            <a:pPr marL="1143000" lvl="2" indent="-228600" algn="l" rtl="0">
              <a:lnSpc>
                <a:spcPct val="90000"/>
              </a:lnSpc>
              <a:spcBef>
                <a:spcPts val="500"/>
              </a:spcBef>
              <a:spcAft>
                <a:spcPts val="0"/>
              </a:spcAft>
              <a:buClr>
                <a:schemeClr val="dk1"/>
              </a:buClr>
              <a:buSzPct val="100000"/>
              <a:buChar char="•"/>
            </a:pPr>
            <a:r>
              <a:rPr lang="en-US" sz="2800"/>
              <a:t>41% shared needles/works </a:t>
            </a:r>
            <a:endParaRPr/>
          </a:p>
          <a:p>
            <a:pPr marL="1143000" lvl="2" indent="-228600" algn="l" rtl="0">
              <a:lnSpc>
                <a:spcPct val="90000"/>
              </a:lnSpc>
              <a:spcBef>
                <a:spcPts val="500"/>
              </a:spcBef>
              <a:spcAft>
                <a:spcPts val="0"/>
              </a:spcAft>
              <a:buClr>
                <a:schemeClr val="dk1"/>
              </a:buClr>
              <a:buSzPct val="100000"/>
              <a:buChar char="•"/>
            </a:pPr>
            <a:r>
              <a:rPr lang="en-US" sz="2800"/>
              <a:t>54% used substance use treatment services </a:t>
            </a:r>
            <a:endParaRPr/>
          </a:p>
          <a:p>
            <a:pPr marL="1143000" lvl="2" indent="-228600" algn="l" rtl="0">
              <a:lnSpc>
                <a:spcPct val="90000"/>
              </a:lnSpc>
              <a:spcBef>
                <a:spcPts val="500"/>
              </a:spcBef>
              <a:spcAft>
                <a:spcPts val="0"/>
              </a:spcAft>
              <a:buClr>
                <a:schemeClr val="dk1"/>
              </a:buClr>
              <a:buSzPct val="100000"/>
              <a:buChar char="•"/>
            </a:pPr>
            <a:r>
              <a:rPr lang="en-US" sz="2800"/>
              <a:t>23% prescribed buprenorphine</a:t>
            </a:r>
            <a:endParaRPr/>
          </a:p>
          <a:p>
            <a:pPr marL="1143000" lvl="2" indent="-130175"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10% identified as gay or bisexual</a:t>
            </a:r>
            <a:endParaRPr/>
          </a:p>
          <a:p>
            <a:pPr marL="228600" lvl="0" indent="-228600" algn="l" rtl="0">
              <a:lnSpc>
                <a:spcPct val="90000"/>
              </a:lnSpc>
              <a:spcBef>
                <a:spcPts val="1000"/>
              </a:spcBef>
              <a:spcAft>
                <a:spcPts val="0"/>
              </a:spcAft>
              <a:buClr>
                <a:schemeClr val="dk1"/>
              </a:buClr>
              <a:buSzPct val="100000"/>
              <a:buChar char="•"/>
            </a:pPr>
            <a:r>
              <a:rPr lang="en-US"/>
              <a:t>27% with unstable housing</a:t>
            </a:r>
            <a:endParaRPr/>
          </a:p>
          <a:p>
            <a:pPr marL="914400" lvl="2" indent="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Rapid testing (OR, 22.38; 95% CI, 7.65-63.55) and </a:t>
            </a:r>
            <a:endParaRPr/>
          </a:p>
          <a:p>
            <a:pPr marL="0" lvl="0" indent="0" algn="l" rtl="0">
              <a:lnSpc>
                <a:spcPct val="90000"/>
              </a:lnSpc>
              <a:spcBef>
                <a:spcPts val="1000"/>
              </a:spcBef>
              <a:spcAft>
                <a:spcPts val="0"/>
              </a:spcAft>
              <a:buClr>
                <a:schemeClr val="dk1"/>
              </a:buClr>
              <a:buSzPct val="100000"/>
              <a:buNone/>
            </a:pPr>
            <a:r>
              <a:rPr lang="en-US"/>
              <a:t>Black race (OR, 0.26; 95% CI, 0.08- 0.84) were associated with result delivery</a:t>
            </a:r>
            <a:endParaRPr/>
          </a:p>
          <a:p>
            <a:pPr marL="1143000" lvl="2" indent="-130175" algn="l" rtl="0">
              <a:lnSpc>
                <a:spcPct val="90000"/>
              </a:lnSpc>
              <a:spcBef>
                <a:spcPts val="500"/>
              </a:spcBef>
              <a:spcAft>
                <a:spcPts val="0"/>
              </a:spcAft>
              <a:buClr>
                <a:schemeClr val="dk1"/>
              </a:buClr>
              <a:buSzPct val="100000"/>
              <a:buNone/>
            </a:pPr>
            <a:endParaRPr/>
          </a:p>
          <a:p>
            <a:pPr marL="228600" lvl="0" indent="-90804"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Calibri"/>
              <a:buNone/>
            </a:pPr>
            <a:r>
              <a:rPr lang="en-US" sz="4800"/>
              <a:t>Real-world identification and notification</a:t>
            </a:r>
            <a:endParaRPr/>
          </a:p>
        </p:txBody>
      </p:sp>
      <p:sp>
        <p:nvSpPr>
          <p:cNvPr id="419" name="Google Shape;4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2" indent="0" algn="ctr" rtl="0">
              <a:lnSpc>
                <a:spcPct val="90000"/>
              </a:lnSpc>
              <a:spcBef>
                <a:spcPts val="0"/>
              </a:spcBef>
              <a:spcAft>
                <a:spcPts val="0"/>
              </a:spcAft>
              <a:buClr>
                <a:schemeClr val="dk1"/>
              </a:buClr>
              <a:buSzPts val="3200"/>
              <a:buNone/>
            </a:pPr>
            <a:r>
              <a:rPr lang="en-US" sz="3200"/>
              <a:t>Diagnostic test sensitivity multiplied by </a:t>
            </a:r>
            <a:br>
              <a:rPr lang="en-US" sz="3200"/>
            </a:br>
            <a:r>
              <a:rPr lang="en-US" sz="3200"/>
              <a:t>the proportion with test result delivery</a:t>
            </a:r>
            <a:endParaRPr/>
          </a:p>
          <a:p>
            <a:pPr marL="0" lvl="2" indent="0" algn="ctr" rtl="0">
              <a:lnSpc>
                <a:spcPct val="90000"/>
              </a:lnSpc>
              <a:spcBef>
                <a:spcPts val="500"/>
              </a:spcBef>
              <a:spcAft>
                <a:spcPts val="0"/>
              </a:spcAft>
              <a:buClr>
                <a:schemeClr val="dk1"/>
              </a:buClr>
              <a:buSzPts val="3200"/>
              <a:buNone/>
            </a:pPr>
            <a:endParaRPr sz="3200"/>
          </a:p>
          <a:p>
            <a:pPr marL="0" lvl="2" indent="0" algn="l" rtl="0">
              <a:lnSpc>
                <a:spcPct val="90000"/>
              </a:lnSpc>
              <a:spcBef>
                <a:spcPts val="500"/>
              </a:spcBef>
              <a:spcAft>
                <a:spcPts val="0"/>
              </a:spcAft>
              <a:buClr>
                <a:schemeClr val="dk1"/>
              </a:buClr>
              <a:buSzPts val="3200"/>
              <a:buChar char="•"/>
            </a:pPr>
            <a:r>
              <a:rPr lang="en-US" sz="3200"/>
              <a:t>Rapid testing </a:t>
            </a:r>
            <a:endParaRPr/>
          </a:p>
          <a:p>
            <a:pPr marL="232266" lvl="3" indent="0" algn="l" rtl="0">
              <a:lnSpc>
                <a:spcPct val="90000"/>
              </a:lnSpc>
              <a:spcBef>
                <a:spcPts val="500"/>
              </a:spcBef>
              <a:spcAft>
                <a:spcPts val="0"/>
              </a:spcAft>
              <a:buClr>
                <a:schemeClr val="dk1"/>
              </a:buClr>
              <a:buSzPts val="3200"/>
              <a:buNone/>
            </a:pPr>
            <a:r>
              <a:rPr lang="en-US" sz="3200"/>
              <a:t>	HIV:  95% 	(0.99 X 0.96)</a:t>
            </a:r>
            <a:endParaRPr/>
          </a:p>
          <a:p>
            <a:pPr marL="232266" lvl="3" indent="0" algn="l" rtl="0">
              <a:lnSpc>
                <a:spcPct val="90000"/>
              </a:lnSpc>
              <a:spcBef>
                <a:spcPts val="500"/>
              </a:spcBef>
              <a:spcAft>
                <a:spcPts val="0"/>
              </a:spcAft>
              <a:buClr>
                <a:schemeClr val="dk1"/>
              </a:buClr>
              <a:buSzPts val="3200"/>
              <a:buNone/>
            </a:pPr>
            <a:r>
              <a:rPr lang="en-US" sz="3200"/>
              <a:t>	HCV: 93% 	(0.97 X 0.96)</a:t>
            </a:r>
            <a:endParaRPr/>
          </a:p>
          <a:p>
            <a:pPr marL="0" lvl="2" indent="0" algn="l" rtl="0">
              <a:lnSpc>
                <a:spcPct val="90000"/>
              </a:lnSpc>
              <a:spcBef>
                <a:spcPts val="500"/>
              </a:spcBef>
              <a:spcAft>
                <a:spcPts val="0"/>
              </a:spcAft>
              <a:buClr>
                <a:schemeClr val="dk1"/>
              </a:buClr>
              <a:buSzPts val="3200"/>
              <a:buChar char="•"/>
            </a:pPr>
            <a:r>
              <a:rPr lang="en-US" sz="3200"/>
              <a:t>Laboratory-based testing </a:t>
            </a:r>
            <a:endParaRPr/>
          </a:p>
          <a:p>
            <a:pPr marL="232266" lvl="3" indent="0" algn="l" rtl="0">
              <a:lnSpc>
                <a:spcPct val="90000"/>
              </a:lnSpc>
              <a:spcBef>
                <a:spcPts val="500"/>
              </a:spcBef>
              <a:spcAft>
                <a:spcPts val="0"/>
              </a:spcAft>
              <a:buClr>
                <a:schemeClr val="dk1"/>
              </a:buClr>
              <a:buSzPts val="3200"/>
              <a:buNone/>
            </a:pPr>
            <a:r>
              <a:rPr lang="en-US" sz="3200"/>
              <a:t>	HIV:  41% 	(0.99 X 0.41)</a:t>
            </a:r>
            <a:endParaRPr/>
          </a:p>
          <a:p>
            <a:pPr marL="232266" lvl="3" indent="0" algn="l" rtl="0">
              <a:lnSpc>
                <a:spcPct val="90000"/>
              </a:lnSpc>
              <a:spcBef>
                <a:spcPts val="500"/>
              </a:spcBef>
              <a:spcAft>
                <a:spcPts val="0"/>
              </a:spcAft>
              <a:buClr>
                <a:schemeClr val="dk1"/>
              </a:buClr>
              <a:buSzPts val="3200"/>
              <a:buNone/>
            </a:pPr>
            <a:r>
              <a:rPr lang="en-US" sz="3200"/>
              <a:t>	HCV: 41%  	(0.99 X 0.41)</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D747E13-DDA3-14A4-9058-4E6DB4478FB8}"/>
            </a:ext>
          </a:extLst>
        </p:cNvPr>
        <p:cNvGrpSpPr/>
        <p:nvPr/>
      </p:nvGrpSpPr>
      <p:grpSpPr>
        <a:xfrm>
          <a:off x="0" y="0"/>
          <a:ext cx="0" cy="0"/>
          <a:chOff x="0" y="0"/>
          <a:chExt cx="0" cy="0"/>
        </a:xfrm>
      </p:grpSpPr>
      <p:sp>
        <p:nvSpPr>
          <p:cNvPr id="133" name="Google Shape;133;p5">
            <a:extLst>
              <a:ext uri="{FF2B5EF4-FFF2-40B4-BE49-F238E27FC236}">
                <a16:creationId xmlns:a16="http://schemas.microsoft.com/office/drawing/2014/main" id="{865DA6A8-F6D9-B4A9-C61C-9A942899C8A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Drug Overdose Deaths, October 2024</a:t>
            </a:r>
            <a:endParaRPr dirty="0"/>
          </a:p>
        </p:txBody>
      </p:sp>
      <p:sp>
        <p:nvSpPr>
          <p:cNvPr id="5" name="Text Placeholder 4">
            <a:extLst>
              <a:ext uri="{FF2B5EF4-FFF2-40B4-BE49-F238E27FC236}">
                <a16:creationId xmlns:a16="http://schemas.microsoft.com/office/drawing/2014/main" id="{C3BD1090-D00F-06E7-21E5-6CEEE6885F0D}"/>
              </a:ext>
            </a:extLst>
          </p:cNvPr>
          <p:cNvSpPr>
            <a:spLocks noGrp="1"/>
          </p:cNvSpPr>
          <p:nvPr>
            <p:ph type="body" idx="1"/>
          </p:nvPr>
        </p:nvSpPr>
        <p:spPr/>
        <p:txBody>
          <a:bodyPr/>
          <a:lstStyle/>
          <a:p>
            <a:endParaRPr lang="en-US" dirty="0"/>
          </a:p>
        </p:txBody>
      </p:sp>
      <p:sp>
        <p:nvSpPr>
          <p:cNvPr id="135" name="Google Shape;135;p5">
            <a:extLst>
              <a:ext uri="{FF2B5EF4-FFF2-40B4-BE49-F238E27FC236}">
                <a16:creationId xmlns:a16="http://schemas.microsoft.com/office/drawing/2014/main" id="{544E3377-2E48-63A2-36BB-70B561C42DCE}"/>
              </a:ext>
            </a:extLst>
          </p:cNvPr>
          <p:cNvSpPr txBox="1"/>
          <p:nvPr/>
        </p:nvSpPr>
        <p:spPr>
          <a:xfrm>
            <a:off x="1815648" y="6180337"/>
            <a:ext cx="55639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National Center for Health Statistics, 2024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6EDDBA3-4AD0-91AB-2B77-C3825D14B556}"/>
              </a:ext>
            </a:extLst>
          </p:cNvPr>
          <p:cNvPicPr>
            <a:picLocks noChangeAspect="1"/>
          </p:cNvPicPr>
          <p:nvPr/>
        </p:nvPicPr>
        <p:blipFill>
          <a:blip r:embed="rId3"/>
          <a:stretch>
            <a:fillRect/>
          </a:stretch>
        </p:blipFill>
        <p:spPr>
          <a:xfrm>
            <a:off x="984738" y="1690688"/>
            <a:ext cx="9040324" cy="4524713"/>
          </a:xfrm>
          <a:prstGeom prst="rect">
            <a:avLst/>
          </a:prstGeom>
        </p:spPr>
      </p:pic>
    </p:spTree>
    <p:extLst>
      <p:ext uri="{BB962C8B-B14F-4D97-AF65-F5344CB8AC3E}">
        <p14:creationId xmlns:p14="http://schemas.microsoft.com/office/powerpoint/2010/main" val="28043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Other results</a:t>
            </a:r>
            <a:endParaRPr/>
          </a:p>
        </p:txBody>
      </p:sp>
      <p:sp>
        <p:nvSpPr>
          <p:cNvPr id="425" name="Google Shape;425;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One participant was newly diagnosed with HIV and was linked to HIV care</a:t>
            </a:r>
            <a:endParaRPr/>
          </a:p>
          <a:p>
            <a:pPr marL="228600" lvl="0" indent="-228600" algn="l" rtl="0">
              <a:lnSpc>
                <a:spcPct val="90000"/>
              </a:lnSpc>
              <a:spcBef>
                <a:spcPts val="1000"/>
              </a:spcBef>
              <a:spcAft>
                <a:spcPts val="0"/>
              </a:spcAft>
              <a:buClr>
                <a:schemeClr val="dk1"/>
              </a:buClr>
              <a:buSzPts val="2800"/>
              <a:buChar char="•"/>
            </a:pPr>
            <a:r>
              <a:rPr lang="en-US"/>
              <a:t>PrEP awareness only 22% </a:t>
            </a:r>
            <a:endParaRPr/>
          </a:p>
          <a:p>
            <a:pPr marL="228600" lvl="0" indent="-228600" algn="l" rtl="0">
              <a:lnSpc>
                <a:spcPct val="90000"/>
              </a:lnSpc>
              <a:spcBef>
                <a:spcPts val="1000"/>
              </a:spcBef>
              <a:spcAft>
                <a:spcPts val="0"/>
              </a:spcAft>
              <a:buClr>
                <a:schemeClr val="dk1"/>
              </a:buClr>
              <a:buSzPts val="2800"/>
              <a:buChar char="•"/>
            </a:pPr>
            <a:r>
              <a:rPr lang="en-US"/>
              <a:t>PrEP interest 74% </a:t>
            </a:r>
            <a:endParaRPr/>
          </a:p>
          <a:p>
            <a:pPr marL="228600" lvl="0" indent="-228600" algn="l" rtl="0">
              <a:lnSpc>
                <a:spcPct val="90000"/>
              </a:lnSpc>
              <a:spcBef>
                <a:spcPts val="1000"/>
              </a:spcBef>
              <a:spcAft>
                <a:spcPts val="0"/>
              </a:spcAft>
              <a:buClr>
                <a:schemeClr val="dk1"/>
              </a:buClr>
              <a:buSzPts val="2800"/>
              <a:buChar char="•"/>
            </a:pPr>
            <a:r>
              <a:rPr lang="en-US"/>
              <a:t>Linkage to HCV care within 4 months of testing was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Conclusions </a:t>
            </a:r>
            <a:endParaRPr/>
          </a:p>
        </p:txBody>
      </p:sp>
      <p:sp>
        <p:nvSpPr>
          <p:cNvPr id="431" name="Google Shape;43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Real-world identification and notification for laboratory-based testing was &lt; 50% in a community setting with a transient population</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Rapid testing should be considered over laboratory-based testing in comparable settings with individuals with unstable housing</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Lack of awareness of PrEP, but interest in this biomedical approach</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Using qualitative data to inform interventions</a:t>
            </a:r>
            <a:endParaRPr/>
          </a:p>
        </p:txBody>
      </p:sp>
      <p:pic>
        <p:nvPicPr>
          <p:cNvPr id="438" name="Google Shape;438;p43"/>
          <p:cNvPicPr preferRelativeResize="0">
            <a:picLocks noGrp="1"/>
          </p:cNvPicPr>
          <p:nvPr>
            <p:ph type="body" idx="1"/>
          </p:nvPr>
        </p:nvPicPr>
        <p:blipFill rotWithShape="1">
          <a:blip r:embed="rId3">
            <a:alphaModFix/>
          </a:blip>
          <a:srcRect/>
          <a:stretch/>
        </p:blipFill>
        <p:spPr>
          <a:xfrm>
            <a:off x="1530350" y="2401094"/>
            <a:ext cx="9131300" cy="3200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title"/>
          </p:nvPr>
        </p:nvSpPr>
        <p:spPr>
          <a:xfrm>
            <a:off x="612648" y="1078992"/>
            <a:ext cx="6268770" cy="153619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200"/>
              <a:buFont typeface="Calibri"/>
              <a:buNone/>
            </a:pPr>
            <a:r>
              <a:rPr lang="en-US" sz="5200"/>
              <a:t>Study main take aways</a:t>
            </a:r>
            <a:br>
              <a:rPr lang="en-US" sz="5200"/>
            </a:br>
            <a:endParaRPr sz="5200"/>
          </a:p>
        </p:txBody>
      </p:sp>
      <p:sp>
        <p:nvSpPr>
          <p:cNvPr id="444" name="Google Shape;444;p44"/>
          <p:cNvSpPr txBox="1">
            <a:spLocks noGrp="1"/>
          </p:cNvSpPr>
          <p:nvPr>
            <p:ph type="body" idx="1"/>
          </p:nvPr>
        </p:nvSpPr>
        <p:spPr>
          <a:xfrm>
            <a:off x="612648" y="2147157"/>
            <a:ext cx="6268770" cy="423768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chemeClr val="dk1"/>
              </a:buClr>
              <a:buSzPct val="100000"/>
              <a:buChar char="•"/>
            </a:pPr>
            <a:r>
              <a:rPr lang="en-US"/>
              <a:t>Active substance use was a major barrier linkage to care</a:t>
            </a:r>
            <a:endParaRPr/>
          </a:p>
          <a:p>
            <a:pPr marL="228600" lvl="0" indent="-64135" algn="l" rtl="0">
              <a:lnSpc>
                <a:spcPct val="100000"/>
              </a:lnSpc>
              <a:spcBef>
                <a:spcPts val="1000"/>
              </a:spcBef>
              <a:spcAft>
                <a:spcPts val="0"/>
              </a:spcAft>
              <a:buClr>
                <a:schemeClr val="dk1"/>
              </a:buClr>
              <a:buSzPct val="100000"/>
              <a:buNone/>
            </a:pPr>
            <a:endParaRPr/>
          </a:p>
          <a:p>
            <a:pPr marL="228600" lvl="0" indent="-228600" algn="l" rtl="0">
              <a:lnSpc>
                <a:spcPct val="100000"/>
              </a:lnSpc>
              <a:spcBef>
                <a:spcPts val="1000"/>
              </a:spcBef>
              <a:spcAft>
                <a:spcPts val="0"/>
              </a:spcAft>
              <a:buClr>
                <a:schemeClr val="dk1"/>
              </a:buClr>
              <a:buSzPct val="100000"/>
              <a:buChar char="•"/>
            </a:pPr>
            <a:r>
              <a:rPr lang="en-US"/>
              <a:t>Potential suggestions proposed by participants included:</a:t>
            </a:r>
            <a:endParaRPr/>
          </a:p>
          <a:p>
            <a:pPr marL="1028700" lvl="1" indent="-571500" algn="l" rtl="0">
              <a:lnSpc>
                <a:spcPct val="100000"/>
              </a:lnSpc>
              <a:spcBef>
                <a:spcPts val="500"/>
              </a:spcBef>
              <a:spcAft>
                <a:spcPts val="0"/>
              </a:spcAft>
              <a:buClr>
                <a:schemeClr val="dk1"/>
              </a:buClr>
              <a:buSzPct val="100000"/>
              <a:buChar char="•"/>
            </a:pPr>
            <a:r>
              <a:rPr lang="en-US"/>
              <a:t>Low-barrier access to substance use treatment</a:t>
            </a:r>
            <a:endParaRPr/>
          </a:p>
          <a:p>
            <a:pPr marL="1028700" lvl="1" indent="-571500" algn="l" rtl="0">
              <a:lnSpc>
                <a:spcPct val="100000"/>
              </a:lnSpc>
              <a:spcBef>
                <a:spcPts val="500"/>
              </a:spcBef>
              <a:spcAft>
                <a:spcPts val="0"/>
              </a:spcAft>
              <a:buClr>
                <a:schemeClr val="dk1"/>
              </a:buClr>
              <a:buSzPct val="100000"/>
              <a:buChar char="•"/>
            </a:pPr>
            <a:r>
              <a:rPr lang="en-US"/>
              <a:t>High-touch care with same-day walk-in options </a:t>
            </a:r>
            <a:endParaRPr/>
          </a:p>
          <a:p>
            <a:pPr marL="1028700" lvl="1" indent="-571500" algn="l" rtl="0">
              <a:lnSpc>
                <a:spcPct val="100000"/>
              </a:lnSpc>
              <a:spcBef>
                <a:spcPts val="500"/>
              </a:spcBef>
              <a:spcAft>
                <a:spcPts val="0"/>
              </a:spcAft>
              <a:buClr>
                <a:schemeClr val="dk1"/>
              </a:buClr>
              <a:buSzPct val="100000"/>
              <a:buChar char="•"/>
            </a:pPr>
            <a:r>
              <a:rPr lang="en-US"/>
              <a:t>Focus on patient autonomy to select an approach that best fits individual needs and circumstances</a:t>
            </a:r>
            <a:endParaRPr/>
          </a:p>
          <a:p>
            <a:pPr marL="571500" lvl="0" indent="-407035" algn="l" rtl="0">
              <a:lnSpc>
                <a:spcPct val="100000"/>
              </a:lnSpc>
              <a:spcBef>
                <a:spcPts val="1000"/>
              </a:spcBef>
              <a:spcAft>
                <a:spcPts val="0"/>
              </a:spcAft>
              <a:buClr>
                <a:schemeClr val="dk1"/>
              </a:buClr>
              <a:buSzPct val="100000"/>
              <a:buNone/>
            </a:pPr>
            <a:endParaRPr/>
          </a:p>
          <a:p>
            <a:pPr marL="0" lvl="0" indent="0" algn="l" rtl="0">
              <a:lnSpc>
                <a:spcPct val="100000"/>
              </a:lnSpc>
              <a:spcBef>
                <a:spcPts val="1000"/>
              </a:spcBef>
              <a:spcAft>
                <a:spcPts val="0"/>
              </a:spcAft>
              <a:buClr>
                <a:schemeClr val="dk1"/>
              </a:buClr>
              <a:buSzPct val="100000"/>
              <a:buNone/>
            </a:pPr>
            <a:endParaRPr sz="1700"/>
          </a:p>
        </p:txBody>
      </p:sp>
      <p:pic>
        <p:nvPicPr>
          <p:cNvPr id="445" name="Google Shape;445;p44" descr="Group"/>
          <p:cNvPicPr preferRelativeResize="0"/>
          <p:nvPr/>
        </p:nvPicPr>
        <p:blipFill rotWithShape="1">
          <a:blip r:embed="rId3">
            <a:alphaModFix/>
          </a:blip>
          <a:srcRect/>
          <a:stretch/>
        </p:blipFill>
        <p:spPr>
          <a:xfrm>
            <a:off x="7494066" y="1272395"/>
            <a:ext cx="4237686" cy="42376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1. Active substance use was an important barrier to linkage to care</a:t>
            </a:r>
            <a:endParaRPr/>
          </a:p>
        </p:txBody>
      </p:sp>
      <p:sp>
        <p:nvSpPr>
          <p:cNvPr id="451" name="Google Shape;451;p45"/>
          <p:cNvSpPr txBox="1">
            <a:spLocks noGrp="1"/>
          </p:cNvSpPr>
          <p:nvPr>
            <p:ph type="body" idx="1"/>
          </p:nvPr>
        </p:nvSpPr>
        <p:spPr>
          <a:xfrm>
            <a:off x="1623848" y="2115207"/>
            <a:ext cx="8229600" cy="43657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Active substance use was a major barrier to HCV treatment because of disruptions to everyday activities</a:t>
            </a:r>
            <a:endParaRPr dirty="0"/>
          </a:p>
          <a:p>
            <a:pPr marL="685800" lvl="1" indent="-228600" algn="l" rtl="0">
              <a:lnSpc>
                <a:spcPct val="90000"/>
              </a:lnSpc>
              <a:spcBef>
                <a:spcPts val="500"/>
              </a:spcBef>
              <a:spcAft>
                <a:spcPts val="0"/>
              </a:spcAft>
              <a:buClr>
                <a:srgbClr val="0070C0"/>
              </a:buClr>
              <a:buSzPts val="2400"/>
              <a:buChar char="•"/>
            </a:pPr>
            <a:r>
              <a:rPr lang="en-US" dirty="0">
                <a:solidFill>
                  <a:srgbClr val="0070C0"/>
                </a:solidFill>
              </a:rPr>
              <a:t>“But when I'm using or, you know, </a:t>
            </a:r>
            <a:r>
              <a:rPr lang="en-US" dirty="0" err="1">
                <a:solidFill>
                  <a:srgbClr val="0070C0"/>
                </a:solidFill>
              </a:rPr>
              <a:t>rippin</a:t>
            </a:r>
            <a:r>
              <a:rPr lang="en-US" dirty="0">
                <a:solidFill>
                  <a:srgbClr val="0070C0"/>
                </a:solidFill>
              </a:rPr>
              <a:t>' and </a:t>
            </a:r>
            <a:r>
              <a:rPr lang="en-US" dirty="0" err="1">
                <a:solidFill>
                  <a:srgbClr val="0070C0"/>
                </a:solidFill>
              </a:rPr>
              <a:t>runnin</a:t>
            </a:r>
            <a:r>
              <a:rPr lang="en-US" dirty="0">
                <a:solidFill>
                  <a:srgbClr val="0070C0"/>
                </a:solidFill>
              </a:rPr>
              <a:t>', I don't really care  about my health.  I don't care about anything.” </a:t>
            </a:r>
            <a:endParaRPr dirty="0"/>
          </a:p>
          <a:p>
            <a:pPr marL="457200" lvl="1" indent="0" algn="l" rtl="0">
              <a:lnSpc>
                <a:spcPct val="90000"/>
              </a:lnSpc>
              <a:spcBef>
                <a:spcPts val="500"/>
              </a:spcBef>
              <a:spcAft>
                <a:spcPts val="0"/>
              </a:spcAft>
              <a:buClr>
                <a:schemeClr val="dk1"/>
              </a:buClr>
              <a:buSzPts val="2400"/>
              <a:buNone/>
            </a:pPr>
            <a:r>
              <a:rPr lang="en-US" dirty="0"/>
              <a:t>(30-year-old, White woman)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2. Solution: low-barrier walk-in treatment access</a:t>
            </a:r>
            <a:endParaRPr/>
          </a:p>
        </p:txBody>
      </p:sp>
      <p:sp>
        <p:nvSpPr>
          <p:cNvPr id="457" name="Google Shape;457;p46"/>
          <p:cNvSpPr txBox="1">
            <a:spLocks noGrp="1"/>
          </p:cNvSpPr>
          <p:nvPr>
            <p:ph type="body" idx="1"/>
          </p:nvPr>
        </p:nvSpPr>
        <p:spPr>
          <a:xfrm>
            <a:off x="1623848" y="2115207"/>
            <a:ext cx="8229600" cy="43657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Low-barrier access to substance use treatment with high-touch care and same-day/walk-in clinician visits was described as a potential solution</a:t>
            </a:r>
            <a:endParaRPr dirty="0"/>
          </a:p>
          <a:p>
            <a:pPr marL="685800" lvl="1" indent="-228600" algn="l" rtl="0">
              <a:lnSpc>
                <a:spcPct val="90000"/>
              </a:lnSpc>
              <a:spcBef>
                <a:spcPts val="500"/>
              </a:spcBef>
              <a:spcAft>
                <a:spcPts val="0"/>
              </a:spcAft>
              <a:buClr>
                <a:srgbClr val="0070C0"/>
              </a:buClr>
              <a:buSzPts val="2400"/>
              <a:buChar char="•"/>
            </a:pPr>
            <a:r>
              <a:rPr lang="en-US" dirty="0">
                <a:solidFill>
                  <a:srgbClr val="0070C0"/>
                </a:solidFill>
              </a:rPr>
              <a:t>“…more of like an open schedule…</a:t>
            </a:r>
            <a:r>
              <a:rPr lang="en-US" dirty="0" err="1">
                <a:solidFill>
                  <a:srgbClr val="0070C0"/>
                </a:solidFill>
              </a:rPr>
              <a:t>‘cause</a:t>
            </a:r>
            <a:r>
              <a:rPr lang="en-US" dirty="0">
                <a:solidFill>
                  <a:srgbClr val="0070C0"/>
                </a:solidFill>
              </a:rPr>
              <a:t> I feel like anytime you call the doctors it’s like, ‘Oh, this one’s booked until, like, April’ and it will be, like, January. Or…, ‘We only have this time or this time.’”  </a:t>
            </a:r>
            <a:endParaRPr dirty="0"/>
          </a:p>
          <a:p>
            <a:pPr marL="914400" lvl="2" indent="0" algn="l" rtl="0">
              <a:lnSpc>
                <a:spcPct val="90000"/>
              </a:lnSpc>
              <a:spcBef>
                <a:spcPts val="500"/>
              </a:spcBef>
              <a:spcAft>
                <a:spcPts val="0"/>
              </a:spcAft>
              <a:buClr>
                <a:schemeClr val="dk1"/>
              </a:buClr>
              <a:buSzPts val="2000"/>
              <a:buNone/>
            </a:pPr>
            <a:r>
              <a:rPr lang="en-US" dirty="0"/>
              <a:t>(30-year-old, White woman)</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3. Solution: High touch care</a:t>
            </a:r>
            <a:br>
              <a:rPr lang="en-US"/>
            </a:br>
            <a:endParaRPr/>
          </a:p>
        </p:txBody>
      </p:sp>
      <p:sp>
        <p:nvSpPr>
          <p:cNvPr id="463" name="Google Shape;463;p47"/>
          <p:cNvSpPr txBox="1">
            <a:spLocks noGrp="1"/>
          </p:cNvSpPr>
          <p:nvPr>
            <p:ph type="body" idx="1"/>
          </p:nvPr>
        </p:nvSpPr>
        <p:spPr>
          <a:xfrm>
            <a:off x="1623848" y="2115207"/>
            <a:ext cx="8229600" cy="43657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70C0"/>
              </a:buClr>
              <a:buSzPts val="2800"/>
              <a:buChar char="•"/>
            </a:pPr>
            <a:r>
              <a:rPr lang="en-US" dirty="0">
                <a:solidFill>
                  <a:srgbClr val="0070C0"/>
                </a:solidFill>
              </a:rPr>
              <a:t>“So, it's somebody that is through your insurance that basically they help if you need help getting to your appointments or they'll help represent you court or just, you know, somebody that's a part of the community that is there to help, you know, support you in times of need.” </a:t>
            </a:r>
            <a:endParaRPr dirty="0"/>
          </a:p>
          <a:p>
            <a:pPr marL="0" lvl="0" indent="0" algn="l" rtl="0">
              <a:lnSpc>
                <a:spcPct val="90000"/>
              </a:lnSpc>
              <a:spcBef>
                <a:spcPts val="1000"/>
              </a:spcBef>
              <a:spcAft>
                <a:spcPts val="0"/>
              </a:spcAft>
              <a:buClr>
                <a:schemeClr val="dk1"/>
              </a:buClr>
              <a:buSzPts val="2800"/>
              <a:buNone/>
            </a:pPr>
            <a:r>
              <a:rPr lang="en-US" dirty="0"/>
              <a:t>(32-year-old, Latino man)  </a:t>
            </a:r>
            <a:endParaRPr dirty="0"/>
          </a:p>
          <a:p>
            <a:pPr marL="228600" lvl="0" indent="-50800" algn="l" rtl="0">
              <a:lnSpc>
                <a:spcPct val="90000"/>
              </a:lnSpc>
              <a:spcBef>
                <a:spcPts val="1000"/>
              </a:spcBef>
              <a:spcAft>
                <a:spcPts val="0"/>
              </a:spcAft>
              <a:buClr>
                <a:schemeClr val="dk1"/>
              </a:buClr>
              <a:buSzPts val="2800"/>
              <a:buNone/>
            </a:pPr>
            <a:endParaRPr dirty="0">
              <a:solidFill>
                <a:srgbClr val="0070C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4. Solution: Patient navigation</a:t>
            </a:r>
            <a:endParaRPr/>
          </a:p>
        </p:txBody>
      </p:sp>
      <p:sp>
        <p:nvSpPr>
          <p:cNvPr id="470" name="Google Shape;470;p48"/>
          <p:cNvSpPr txBox="1">
            <a:spLocks noGrp="1"/>
          </p:cNvSpPr>
          <p:nvPr>
            <p:ph type="body" idx="1"/>
          </p:nvPr>
        </p:nvSpPr>
        <p:spPr>
          <a:xfrm>
            <a:off x="1623848" y="2115207"/>
            <a:ext cx="8229600" cy="436570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Assistance with navigating the health care system and attention to immediate needs such as housing and transportation were mentioned as important components of an intervention to improve treatment uptake </a:t>
            </a:r>
            <a:endParaRPr dirty="0"/>
          </a:p>
          <a:p>
            <a:pPr marL="685800" lvl="1" indent="-228600" algn="l" rtl="0">
              <a:lnSpc>
                <a:spcPct val="90000"/>
              </a:lnSpc>
              <a:spcBef>
                <a:spcPts val="500"/>
              </a:spcBef>
              <a:spcAft>
                <a:spcPts val="0"/>
              </a:spcAft>
              <a:buClr>
                <a:srgbClr val="0070C0"/>
              </a:buClr>
              <a:buSzPts val="2400"/>
              <a:buChar char="•"/>
            </a:pPr>
            <a:r>
              <a:rPr lang="en-US" dirty="0">
                <a:solidFill>
                  <a:srgbClr val="0070C0"/>
                </a:solidFill>
              </a:rPr>
              <a:t>“I need a counselor or somebody to help me to do my things.  Do what I need to do, step-by-step... Just </a:t>
            </a:r>
            <a:r>
              <a:rPr lang="en-US" dirty="0" err="1">
                <a:solidFill>
                  <a:srgbClr val="0070C0"/>
                </a:solidFill>
              </a:rPr>
              <a:t>sittin</a:t>
            </a:r>
            <a:r>
              <a:rPr lang="en-US" dirty="0">
                <a:solidFill>
                  <a:srgbClr val="0070C0"/>
                </a:solidFill>
              </a:rPr>
              <a:t>' down and </a:t>
            </a:r>
            <a:r>
              <a:rPr lang="en-US" dirty="0" err="1">
                <a:solidFill>
                  <a:srgbClr val="0070C0"/>
                </a:solidFill>
              </a:rPr>
              <a:t>doin</a:t>
            </a:r>
            <a:r>
              <a:rPr lang="en-US" dirty="0">
                <a:solidFill>
                  <a:srgbClr val="0070C0"/>
                </a:solidFill>
              </a:rPr>
              <a:t>' it myself, I wouldn't know where to start and when I have tried to get insurance, it was always stopped and then other people helped me try to get it, because I wasn't qualified or approved for it, because of my age or my income.” </a:t>
            </a:r>
            <a:endParaRPr dirty="0"/>
          </a:p>
          <a:p>
            <a:pPr marL="457200" lvl="1" indent="0" algn="l" rtl="0">
              <a:lnSpc>
                <a:spcPct val="90000"/>
              </a:lnSpc>
              <a:spcBef>
                <a:spcPts val="500"/>
              </a:spcBef>
              <a:spcAft>
                <a:spcPts val="0"/>
              </a:spcAft>
              <a:buClr>
                <a:schemeClr val="dk1"/>
              </a:buClr>
              <a:buSzPts val="2400"/>
              <a:buNone/>
            </a:pPr>
            <a:r>
              <a:rPr lang="en-US" dirty="0"/>
              <a:t>(35-year-old, White woman)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Section Summary </a:t>
            </a:r>
            <a:endParaRPr/>
          </a:p>
        </p:txBody>
      </p:sp>
      <p:sp>
        <p:nvSpPr>
          <p:cNvPr id="476" name="Google Shape;476;p49"/>
          <p:cNvSpPr txBox="1">
            <a:spLocks noGrp="1"/>
          </p:cNvSpPr>
          <p:nvPr>
            <p:ph type="body" idx="1"/>
          </p:nvPr>
        </p:nvSpPr>
        <p:spPr>
          <a:xfrm>
            <a:off x="508000" y="1411553"/>
            <a:ext cx="11176000" cy="3589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 address the syndemic of HIV and HCV among persons with opioid use disorder the following are needed:</a:t>
            </a:r>
            <a:endParaRPr/>
          </a:p>
          <a:p>
            <a:pPr marL="685800" lvl="1" indent="-228600" algn="l" rtl="0">
              <a:lnSpc>
                <a:spcPct val="90000"/>
              </a:lnSpc>
              <a:spcBef>
                <a:spcPts val="500"/>
              </a:spcBef>
              <a:spcAft>
                <a:spcPts val="0"/>
              </a:spcAft>
              <a:buClr>
                <a:schemeClr val="dk1"/>
              </a:buClr>
              <a:buSzPts val="2400"/>
              <a:buChar char="•"/>
            </a:pPr>
            <a:r>
              <a:rPr lang="en-US" u="sng"/>
              <a:t>Rapid</a:t>
            </a:r>
            <a:r>
              <a:rPr lang="en-US"/>
              <a:t> identification/notification of HIV and HCV</a:t>
            </a:r>
            <a:endParaRPr/>
          </a:p>
          <a:p>
            <a:pPr marL="685800" lvl="1" indent="-228600" algn="l" rtl="0">
              <a:lnSpc>
                <a:spcPct val="90000"/>
              </a:lnSpc>
              <a:spcBef>
                <a:spcPts val="500"/>
              </a:spcBef>
              <a:spcAft>
                <a:spcPts val="0"/>
              </a:spcAft>
              <a:buClr>
                <a:schemeClr val="dk1"/>
              </a:buClr>
              <a:buSzPts val="2400"/>
              <a:buChar char="•"/>
            </a:pPr>
            <a:r>
              <a:rPr lang="en-US"/>
              <a:t>Comprehensive care with </a:t>
            </a:r>
            <a:r>
              <a:rPr lang="en-US" u="sng"/>
              <a:t>navigation</a:t>
            </a:r>
            <a:r>
              <a:rPr lang="en-US"/>
              <a:t> of the health care system with </a:t>
            </a:r>
            <a:r>
              <a:rPr lang="en-US" u="sng"/>
              <a:t>wraparound services </a:t>
            </a:r>
            <a:r>
              <a:rPr lang="en-US"/>
              <a:t>and </a:t>
            </a:r>
            <a:r>
              <a:rPr lang="en-US" u="sng"/>
              <a:t>high-touch care</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Addressing substances use is key to making progress in the care of patients with or at-risk for HIV and HCV</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Building interventions to address the syndemic of OUD and HIV</a:t>
            </a:r>
            <a:endParaRPr/>
          </a:p>
        </p:txBody>
      </p:sp>
      <p:sp>
        <p:nvSpPr>
          <p:cNvPr id="482" name="Google Shape;482;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Overdose crisis accompanied with HIV outbreak among person who inject drugs, Indiana 2014-2015</a:t>
            </a:r>
            <a:endParaRPr/>
          </a:p>
        </p:txBody>
      </p:sp>
      <p:pic>
        <p:nvPicPr>
          <p:cNvPr id="142" name="Google Shape;142;p6"/>
          <p:cNvPicPr preferRelativeResize="0">
            <a:picLocks noGrp="1"/>
          </p:cNvPicPr>
          <p:nvPr>
            <p:ph type="body" idx="1"/>
          </p:nvPr>
        </p:nvPicPr>
        <p:blipFill rotWithShape="1">
          <a:blip r:embed="rId3">
            <a:alphaModFix/>
          </a:blip>
          <a:srcRect/>
          <a:stretch/>
        </p:blipFill>
        <p:spPr>
          <a:xfrm>
            <a:off x="1181100" y="1937544"/>
            <a:ext cx="9829800" cy="4127500"/>
          </a:xfrm>
          <a:prstGeom prst="rect">
            <a:avLst/>
          </a:prstGeom>
          <a:noFill/>
          <a:ln>
            <a:noFill/>
          </a:ln>
        </p:spPr>
      </p:pic>
      <p:sp>
        <p:nvSpPr>
          <p:cNvPr id="143" name="Google Shape;143;p6"/>
          <p:cNvSpPr/>
          <p:nvPr/>
        </p:nvSpPr>
        <p:spPr>
          <a:xfrm>
            <a:off x="1181100" y="6308209"/>
            <a:ext cx="32054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Peters et al. NEJM, 2015</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Peer coaching can facilitate HIV prevention </a:t>
            </a:r>
            <a:endParaRPr/>
          </a:p>
        </p:txBody>
      </p:sp>
      <p:pic>
        <p:nvPicPr>
          <p:cNvPr id="488" name="Google Shape;488;p51"/>
          <p:cNvPicPr preferRelativeResize="0">
            <a:picLocks noGrp="1"/>
          </p:cNvPicPr>
          <p:nvPr>
            <p:ph type="body" idx="1"/>
          </p:nvPr>
        </p:nvPicPr>
        <p:blipFill rotWithShape="1">
          <a:blip r:embed="rId3">
            <a:alphaModFix/>
          </a:blip>
          <a:srcRect/>
          <a:stretch/>
        </p:blipFill>
        <p:spPr>
          <a:xfrm>
            <a:off x="2152650" y="2655193"/>
            <a:ext cx="7886700" cy="2692202"/>
          </a:xfrm>
          <a:prstGeom prst="rect">
            <a:avLst/>
          </a:prstGeom>
          <a:noFill/>
          <a:ln>
            <a:noFill/>
          </a:ln>
        </p:spPr>
      </p:pic>
      <p:pic>
        <p:nvPicPr>
          <p:cNvPr id="489" name="Google Shape;489;p51"/>
          <p:cNvPicPr preferRelativeResize="0"/>
          <p:nvPr/>
        </p:nvPicPr>
        <p:blipFill rotWithShape="1">
          <a:blip r:embed="rId4">
            <a:alphaModFix/>
          </a:blip>
          <a:srcRect/>
          <a:stretch/>
        </p:blipFill>
        <p:spPr>
          <a:xfrm>
            <a:off x="305905" y="5347395"/>
            <a:ext cx="1270000" cy="1270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Results</a:t>
            </a:r>
            <a:r>
              <a:rPr lang="en-US" sz="4000">
                <a:latin typeface="Tahoma"/>
                <a:ea typeface="Tahoma"/>
                <a:cs typeface="Tahoma"/>
                <a:sym typeface="Tahoma"/>
              </a:rPr>
              <a:t>	</a:t>
            </a:r>
            <a:endParaRPr/>
          </a:p>
        </p:txBody>
      </p:sp>
      <p:sp>
        <p:nvSpPr>
          <p:cNvPr id="496" name="Google Shape;496;p52"/>
          <p:cNvSpPr txBox="1">
            <a:spLocks noGrp="1"/>
          </p:cNvSpPr>
          <p:nvPr>
            <p:ph type="body" idx="1"/>
          </p:nvPr>
        </p:nvSpPr>
        <p:spPr>
          <a:xfrm>
            <a:off x="838200" y="1544329"/>
            <a:ext cx="10515600" cy="46326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Study Flow</a:t>
            </a:r>
            <a:endParaRPr/>
          </a:p>
          <a:p>
            <a:pPr marL="228600" lvl="0" indent="-228600" algn="l" rtl="0">
              <a:lnSpc>
                <a:spcPct val="90000"/>
              </a:lnSpc>
              <a:spcBef>
                <a:spcPts val="1000"/>
              </a:spcBef>
              <a:spcAft>
                <a:spcPts val="0"/>
              </a:spcAft>
              <a:buClr>
                <a:schemeClr val="dk1"/>
              </a:buClr>
              <a:buSzPts val="2800"/>
              <a:buChar char="•"/>
            </a:pPr>
            <a:r>
              <a:rPr lang="en-US" b="1"/>
              <a:t>33</a:t>
            </a:r>
            <a:r>
              <a:rPr lang="en-US"/>
              <a:t> individuals approached</a:t>
            </a:r>
            <a:endParaRPr/>
          </a:p>
          <a:p>
            <a:pPr marL="228600" lvl="0" indent="-228600" algn="l" rtl="0">
              <a:lnSpc>
                <a:spcPct val="90000"/>
              </a:lnSpc>
              <a:spcBef>
                <a:spcPts val="1000"/>
              </a:spcBef>
              <a:spcAft>
                <a:spcPts val="0"/>
              </a:spcAft>
              <a:buClr>
                <a:schemeClr val="dk1"/>
              </a:buClr>
              <a:buSzPts val="2800"/>
              <a:buChar char="•"/>
            </a:pPr>
            <a:r>
              <a:rPr lang="en-US" b="1"/>
              <a:t>31</a:t>
            </a:r>
            <a:r>
              <a:rPr lang="en-US"/>
              <a:t> participants enrolled</a:t>
            </a:r>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End of 6-month intervention</a:t>
            </a:r>
            <a:endParaRPr/>
          </a:p>
          <a:p>
            <a:pPr marL="228600" lvl="0" indent="-228600" algn="l" rtl="0">
              <a:lnSpc>
                <a:spcPct val="90000"/>
              </a:lnSpc>
              <a:spcBef>
                <a:spcPts val="1000"/>
              </a:spcBef>
              <a:spcAft>
                <a:spcPts val="0"/>
              </a:spcAft>
              <a:buClr>
                <a:schemeClr val="dk1"/>
              </a:buClr>
              <a:buSzPts val="2800"/>
              <a:buChar char="•"/>
            </a:pPr>
            <a:r>
              <a:rPr lang="en-US" b="1"/>
              <a:t>48% </a:t>
            </a:r>
            <a:r>
              <a:rPr lang="en-US"/>
              <a:t>participants on medications for opioid use disorder (MOUD)</a:t>
            </a:r>
            <a:endParaRPr/>
          </a:p>
          <a:p>
            <a:pPr marL="228600" lvl="0" indent="-228600" algn="l" rtl="0">
              <a:lnSpc>
                <a:spcPct val="90000"/>
              </a:lnSpc>
              <a:spcBef>
                <a:spcPts val="1000"/>
              </a:spcBef>
              <a:spcAft>
                <a:spcPts val="0"/>
              </a:spcAft>
              <a:buClr>
                <a:schemeClr val="dk1"/>
              </a:buClr>
              <a:buSzPts val="2800"/>
              <a:buChar char="•"/>
            </a:pPr>
            <a:r>
              <a:rPr lang="en-US" b="1"/>
              <a:t>43% </a:t>
            </a:r>
            <a:r>
              <a:rPr lang="en-US"/>
              <a:t>eligible participants initiated PrEP </a:t>
            </a:r>
            <a:endParaRPr/>
          </a:p>
          <a:p>
            <a:pPr marL="228600" lvl="0" indent="-228600" algn="l" rtl="0">
              <a:lnSpc>
                <a:spcPct val="90000"/>
              </a:lnSpc>
              <a:spcBef>
                <a:spcPts val="1000"/>
              </a:spcBef>
              <a:spcAft>
                <a:spcPts val="0"/>
              </a:spcAft>
              <a:buClr>
                <a:schemeClr val="dk1"/>
              </a:buClr>
              <a:buSzPts val="2800"/>
              <a:buChar char="•"/>
            </a:pPr>
            <a:r>
              <a:rPr lang="en-US" b="1"/>
              <a:t>22% </a:t>
            </a:r>
            <a:r>
              <a:rPr lang="en-US"/>
              <a:t>eligible participants initiated HCV treatment</a:t>
            </a:r>
            <a:endParaRPr/>
          </a:p>
          <a:p>
            <a:pPr marL="228600" lvl="0" indent="-50800" algn="l" rtl="0">
              <a:lnSpc>
                <a:spcPct val="90000"/>
              </a:lnSpc>
              <a:spcBef>
                <a:spcPts val="1000"/>
              </a:spcBef>
              <a:spcAft>
                <a:spcPts val="0"/>
              </a:spcAft>
              <a:buClr>
                <a:schemeClr val="dk1"/>
              </a:buClr>
              <a:buSzPts val="2800"/>
              <a:buNone/>
            </a:pPr>
            <a:endParaRPr>
              <a:latin typeface="Tahoma"/>
              <a:ea typeface="Tahoma"/>
              <a:cs typeface="Tahoma"/>
              <a:sym typeface="Tahoma"/>
            </a:endParaRPr>
          </a:p>
          <a:p>
            <a:pPr marL="0" lvl="0" indent="0" algn="l" rtl="0">
              <a:lnSpc>
                <a:spcPct val="90000"/>
              </a:lnSpc>
              <a:spcBef>
                <a:spcPts val="1000"/>
              </a:spcBef>
              <a:spcAft>
                <a:spcPts val="0"/>
              </a:spcAft>
              <a:buClr>
                <a:schemeClr val="dk1"/>
              </a:buClr>
              <a:buSzPts val="2800"/>
              <a:buNone/>
            </a:pPr>
            <a:endParaRPr>
              <a:latin typeface="Tahoma"/>
              <a:ea typeface="Tahoma"/>
              <a:cs typeface="Tahoma"/>
              <a:sym typeface="Tahoma"/>
            </a:endParaRPr>
          </a:p>
        </p:txBody>
      </p:sp>
      <p:pic>
        <p:nvPicPr>
          <p:cNvPr id="497" name="Google Shape;497;p52"/>
          <p:cNvPicPr preferRelativeResize="0"/>
          <p:nvPr/>
        </p:nvPicPr>
        <p:blipFill rotWithShape="1">
          <a:blip r:embed="rId3">
            <a:alphaModFix/>
          </a:blip>
          <a:srcRect b="16858"/>
          <a:stretch/>
        </p:blipFill>
        <p:spPr>
          <a:xfrm>
            <a:off x="7238912" y="1544329"/>
            <a:ext cx="2692479" cy="22385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3"/>
          <p:cNvSpPr txBox="1">
            <a:spLocks noGrp="1"/>
          </p:cNvSpPr>
          <p:nvPr>
            <p:ph type="title"/>
          </p:nvPr>
        </p:nvSpPr>
        <p:spPr>
          <a:xfrm>
            <a:off x="354724" y="389931"/>
            <a:ext cx="10515600" cy="10881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Survey Results</a:t>
            </a:r>
            <a:endParaRPr/>
          </a:p>
        </p:txBody>
      </p:sp>
      <p:sp>
        <p:nvSpPr>
          <p:cNvPr id="504" name="Google Shape;504;p53"/>
          <p:cNvSpPr txBox="1">
            <a:spLocks noGrp="1"/>
          </p:cNvSpPr>
          <p:nvPr>
            <p:ph type="body" idx="1"/>
          </p:nvPr>
        </p:nvSpPr>
        <p:spPr>
          <a:xfrm>
            <a:off x="578836" y="1478049"/>
            <a:ext cx="6999124" cy="4772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NTR"/>
              <a:buChar char="→"/>
            </a:pPr>
            <a:r>
              <a:rPr lang="en-US" b="1"/>
              <a:t>95%</a:t>
            </a:r>
            <a:r>
              <a:rPr lang="en-US"/>
              <a:t> satisfied or very satisfied with working with a recovery coach</a:t>
            </a:r>
            <a:endParaRPr/>
          </a:p>
          <a:p>
            <a:pPr marL="228600" lvl="0" indent="-50800" algn="l" rtl="0">
              <a:lnSpc>
                <a:spcPct val="90000"/>
              </a:lnSpc>
              <a:spcBef>
                <a:spcPts val="1000"/>
              </a:spcBef>
              <a:spcAft>
                <a:spcPts val="0"/>
              </a:spcAft>
              <a:buClr>
                <a:schemeClr val="dk1"/>
              </a:buClr>
              <a:buSzPts val="2800"/>
              <a:buFont typeface="NTR"/>
              <a:buNone/>
            </a:pPr>
            <a:endParaRPr/>
          </a:p>
          <a:p>
            <a:pPr marL="228600" lvl="0" indent="-228600" algn="l" rtl="0">
              <a:lnSpc>
                <a:spcPct val="90000"/>
              </a:lnSpc>
              <a:spcBef>
                <a:spcPts val="1000"/>
              </a:spcBef>
              <a:spcAft>
                <a:spcPts val="0"/>
              </a:spcAft>
              <a:buClr>
                <a:schemeClr val="dk1"/>
              </a:buClr>
              <a:buSzPts val="2800"/>
              <a:buFont typeface="NTR"/>
              <a:buChar char="→"/>
            </a:pPr>
            <a:r>
              <a:rPr lang="en-US" b="1"/>
              <a:t>100% </a:t>
            </a:r>
            <a:r>
              <a:rPr lang="en-US">
                <a:solidFill>
                  <a:srgbClr val="000000"/>
                </a:solidFill>
              </a:rPr>
              <a:t>would recommend the peer recovery coaching to other individuals with substance use disorder</a:t>
            </a:r>
            <a:endParaRPr/>
          </a:p>
          <a:p>
            <a:pPr marL="228600" lvl="0" indent="-50800" algn="l" rtl="0">
              <a:lnSpc>
                <a:spcPct val="90000"/>
              </a:lnSpc>
              <a:spcBef>
                <a:spcPts val="1000"/>
              </a:spcBef>
              <a:spcAft>
                <a:spcPts val="0"/>
              </a:spcAft>
              <a:buClr>
                <a:schemeClr val="dk1"/>
              </a:buClr>
              <a:buSzPts val="2800"/>
              <a:buFont typeface="NTR"/>
              <a:buNone/>
            </a:pPr>
            <a:endParaRPr>
              <a:solidFill>
                <a:srgbClr val="000000"/>
              </a:solidFill>
            </a:endParaRPr>
          </a:p>
          <a:p>
            <a:pPr marL="228600" lvl="0" indent="-228600" algn="l" rtl="0">
              <a:lnSpc>
                <a:spcPct val="90000"/>
              </a:lnSpc>
              <a:spcBef>
                <a:spcPts val="1000"/>
              </a:spcBef>
              <a:spcAft>
                <a:spcPts val="0"/>
              </a:spcAft>
              <a:buClr>
                <a:schemeClr val="dk1"/>
              </a:buClr>
              <a:buSzPts val="2800"/>
              <a:buFont typeface="NTR"/>
              <a:buChar char="→"/>
            </a:pPr>
            <a:r>
              <a:rPr lang="en-US" b="1"/>
              <a:t>95%</a:t>
            </a:r>
            <a:r>
              <a:rPr lang="en-US"/>
              <a:t> strongly agree or agree that the intervention was helpful</a:t>
            </a:r>
            <a:endParaRPr/>
          </a:p>
        </p:txBody>
      </p:sp>
      <p:pic>
        <p:nvPicPr>
          <p:cNvPr id="505" name="Google Shape;505;p53"/>
          <p:cNvPicPr preferRelativeResize="0"/>
          <p:nvPr/>
        </p:nvPicPr>
        <p:blipFill rotWithShape="1">
          <a:blip r:embed="rId3">
            <a:alphaModFix/>
          </a:blip>
          <a:srcRect t="-1503" b="12919"/>
          <a:stretch/>
        </p:blipFill>
        <p:spPr>
          <a:xfrm flipH="1">
            <a:off x="7577960" y="1702680"/>
            <a:ext cx="4473116" cy="39623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54" descr="A screenshot of a computer&#10;&#10;Description automatically generated"/>
          <p:cNvPicPr preferRelativeResize="0">
            <a:picLocks noGrp="1"/>
          </p:cNvPicPr>
          <p:nvPr>
            <p:ph type="body" idx="4294967295"/>
          </p:nvPr>
        </p:nvPicPr>
        <p:blipFill rotWithShape="1">
          <a:blip r:embed="rId3">
            <a:alphaModFix/>
          </a:blip>
          <a:srcRect/>
          <a:stretch/>
        </p:blipFill>
        <p:spPr>
          <a:xfrm>
            <a:off x="2152650" y="2438400"/>
            <a:ext cx="7886700" cy="3389312"/>
          </a:xfrm>
          <a:prstGeom prst="rect">
            <a:avLst/>
          </a:prstGeom>
          <a:noFill/>
          <a:ln>
            <a:noFill/>
          </a:ln>
        </p:spPr>
      </p:pic>
      <p:pic>
        <p:nvPicPr>
          <p:cNvPr id="512" name="Google Shape;512;p54"/>
          <p:cNvPicPr preferRelativeResize="0"/>
          <p:nvPr/>
        </p:nvPicPr>
        <p:blipFill rotWithShape="1">
          <a:blip r:embed="rId4">
            <a:alphaModFix/>
          </a:blip>
          <a:srcRect/>
          <a:stretch/>
        </p:blipFill>
        <p:spPr>
          <a:xfrm>
            <a:off x="2152650" y="766217"/>
            <a:ext cx="7886700" cy="164843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Tools in our HIV prevention toolbox</a:t>
            </a:r>
            <a:endParaRPr/>
          </a:p>
        </p:txBody>
      </p:sp>
      <p:pic>
        <p:nvPicPr>
          <p:cNvPr id="518" name="Google Shape;518;p55" descr="A close-up of a test&#10;&#10;Description automatically generated"/>
          <p:cNvPicPr preferRelativeResize="0">
            <a:picLocks noGrp="1"/>
          </p:cNvPicPr>
          <p:nvPr>
            <p:ph type="body" idx="1"/>
          </p:nvPr>
        </p:nvPicPr>
        <p:blipFill rotWithShape="1">
          <a:blip r:embed="rId3">
            <a:alphaModFix/>
          </a:blip>
          <a:srcRect/>
          <a:stretch/>
        </p:blipFill>
        <p:spPr>
          <a:xfrm>
            <a:off x="2406650" y="1854994"/>
            <a:ext cx="3378200" cy="4292600"/>
          </a:xfrm>
          <a:prstGeom prst="rect">
            <a:avLst/>
          </a:prstGeom>
          <a:noFill/>
          <a:ln>
            <a:noFill/>
          </a:ln>
        </p:spPr>
      </p:pic>
      <p:pic>
        <p:nvPicPr>
          <p:cNvPr id="519" name="Google Shape;519;p55" descr="A blue pill in a hand&#10;&#10;Description automatically generated"/>
          <p:cNvPicPr preferRelativeResize="0">
            <a:picLocks noGrp="1"/>
          </p:cNvPicPr>
          <p:nvPr>
            <p:ph type="body" idx="2"/>
          </p:nvPr>
        </p:nvPicPr>
        <p:blipFill rotWithShape="1">
          <a:blip r:embed="rId4">
            <a:alphaModFix/>
          </a:blip>
          <a:srcRect/>
          <a:stretch/>
        </p:blipFill>
        <p:spPr>
          <a:xfrm>
            <a:off x="6282236" y="1825625"/>
            <a:ext cx="3628028" cy="435133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US" dirty="0"/>
              <a:t>HIV Testing Results and </a:t>
            </a:r>
            <a:r>
              <a:rPr lang="en-US" dirty="0" err="1"/>
              <a:t>PrEP</a:t>
            </a:r>
            <a:r>
              <a:rPr lang="en-US"/>
              <a:t>-Related Data (N=40) </a:t>
            </a:r>
            <a:endParaRPr/>
          </a:p>
        </p:txBody>
      </p:sp>
      <p:sp>
        <p:nvSpPr>
          <p:cNvPr id="525" name="Google Shape;525;p5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fontScale="92500"/>
          </a:bodyPr>
          <a:lstStyle/>
          <a:p>
            <a:pPr marL="609585" lvl="0" indent="-457188" algn="l" rtl="0">
              <a:lnSpc>
                <a:spcPct val="200000"/>
              </a:lnSpc>
              <a:spcBef>
                <a:spcPts val="0"/>
              </a:spcBef>
              <a:spcAft>
                <a:spcPts val="0"/>
              </a:spcAft>
              <a:buClr>
                <a:schemeClr val="dk1"/>
              </a:buClr>
              <a:buSzPct val="69498"/>
              <a:buChar char="●"/>
            </a:pPr>
            <a:r>
              <a:rPr lang="en-US">
                <a:solidFill>
                  <a:schemeClr val="dk1"/>
                </a:solidFill>
              </a:rPr>
              <a:t>3 (8%) participants had a positive HIVST test</a:t>
            </a:r>
            <a:endParaRPr/>
          </a:p>
          <a:p>
            <a:pPr marL="609585" lvl="0" indent="-457188" algn="l" rtl="0">
              <a:lnSpc>
                <a:spcPct val="150000"/>
              </a:lnSpc>
              <a:spcBef>
                <a:spcPts val="0"/>
              </a:spcBef>
              <a:spcAft>
                <a:spcPts val="0"/>
              </a:spcAft>
              <a:buClr>
                <a:schemeClr val="dk1"/>
              </a:buClr>
              <a:buSzPct val="69498"/>
              <a:buChar char="●"/>
            </a:pPr>
            <a:r>
              <a:rPr lang="en-US">
                <a:solidFill>
                  <a:schemeClr val="dk1"/>
                </a:solidFill>
              </a:rPr>
              <a:t>32 (82%) participants knew that HIV PrEP is recommended by the CDC for individuals who inject drugs and are HIV negative</a:t>
            </a:r>
            <a:endParaRPr/>
          </a:p>
          <a:p>
            <a:pPr marL="609585" lvl="0" indent="-457188" algn="l" rtl="0">
              <a:lnSpc>
                <a:spcPct val="200000"/>
              </a:lnSpc>
              <a:spcBef>
                <a:spcPts val="0"/>
              </a:spcBef>
              <a:spcAft>
                <a:spcPts val="0"/>
              </a:spcAft>
              <a:buClr>
                <a:schemeClr val="dk1"/>
              </a:buClr>
              <a:buSzPct val="69498"/>
              <a:buChar char="●"/>
            </a:pPr>
            <a:r>
              <a:rPr lang="en-US">
                <a:solidFill>
                  <a:schemeClr val="dk1"/>
                </a:solidFill>
              </a:rPr>
              <a:t>32 (82%) participants reported interest in receiving HIV PrEP</a:t>
            </a:r>
            <a:endParaRPr>
              <a:solidFill>
                <a:schemeClr val="dk1"/>
              </a:solidFill>
            </a:endParaRPr>
          </a:p>
          <a:p>
            <a:pPr marL="609585" lvl="0" indent="-457188" algn="l" rtl="0">
              <a:lnSpc>
                <a:spcPct val="200000"/>
              </a:lnSpc>
              <a:spcBef>
                <a:spcPts val="0"/>
              </a:spcBef>
              <a:spcAft>
                <a:spcPts val="0"/>
              </a:spcAft>
              <a:buClr>
                <a:schemeClr val="dk1"/>
              </a:buClr>
              <a:buSzPct val="69498"/>
              <a:buChar char="●"/>
            </a:pPr>
            <a:r>
              <a:rPr lang="en-US"/>
              <a:t>100% reported they would recommend the HIV self-testing to others</a:t>
            </a:r>
            <a:endParaRPr/>
          </a:p>
          <a:p>
            <a:pPr marL="609585" lvl="0" indent="-457188" algn="l" rtl="0">
              <a:lnSpc>
                <a:spcPct val="200000"/>
              </a:lnSpc>
              <a:spcBef>
                <a:spcPts val="0"/>
              </a:spcBef>
              <a:spcAft>
                <a:spcPts val="0"/>
              </a:spcAft>
              <a:buClr>
                <a:schemeClr val="dk1"/>
              </a:buClr>
              <a:buSzPct val="69498"/>
              <a:buChar char="●"/>
            </a:pPr>
            <a:r>
              <a:rPr lang="en-US"/>
              <a:t>100% agreed that they liked the HIV self-test</a:t>
            </a:r>
            <a:endParaRPr/>
          </a:p>
          <a:p>
            <a:pPr marL="609585" lvl="0" indent="-342888" algn="l" rtl="0">
              <a:lnSpc>
                <a:spcPct val="200000"/>
              </a:lnSpc>
              <a:spcBef>
                <a:spcPts val="0"/>
              </a:spcBef>
              <a:spcAft>
                <a:spcPts val="0"/>
              </a:spcAft>
              <a:buClr>
                <a:schemeClr val="dk1"/>
              </a:buClr>
              <a:buSzPct val="69498"/>
              <a:buNone/>
            </a:pPr>
            <a:endParaRPr/>
          </a:p>
          <a:p>
            <a:pPr marL="609585" lvl="0" indent="-342888" algn="l" rtl="0">
              <a:lnSpc>
                <a:spcPct val="90000"/>
              </a:lnSpc>
              <a:spcBef>
                <a:spcPts val="0"/>
              </a:spcBef>
              <a:spcAft>
                <a:spcPts val="0"/>
              </a:spcAft>
              <a:buClr>
                <a:schemeClr val="dk1"/>
              </a:buClr>
              <a:buSzPct val="69498"/>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5">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US"/>
              <a:t>Conclusion</a:t>
            </a:r>
            <a:endParaRPr/>
          </a:p>
        </p:txBody>
      </p:sp>
      <p:sp>
        <p:nvSpPr>
          <p:cNvPr id="531" name="Google Shape;531;p5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p>
            <a:pPr marL="609585" lvl="0" indent="-457188" algn="l" rtl="0">
              <a:lnSpc>
                <a:spcPct val="110000"/>
              </a:lnSpc>
              <a:spcBef>
                <a:spcPts val="0"/>
              </a:spcBef>
              <a:spcAft>
                <a:spcPts val="0"/>
              </a:spcAft>
              <a:buClr>
                <a:schemeClr val="dk1"/>
              </a:buClr>
              <a:buSzPts val="1800"/>
              <a:buChar char="●"/>
            </a:pPr>
            <a:r>
              <a:rPr lang="en-US">
                <a:solidFill>
                  <a:schemeClr val="dk1"/>
                </a:solidFill>
              </a:rPr>
              <a:t>Partnering with a community-based organization to expand HIV self-testing is feasible and acceptable</a:t>
            </a:r>
            <a:endParaRPr/>
          </a:p>
          <a:p>
            <a:pPr marL="609585" lvl="0" indent="-457188" algn="l" rtl="0">
              <a:lnSpc>
                <a:spcPct val="150000"/>
              </a:lnSpc>
              <a:spcBef>
                <a:spcPts val="0"/>
              </a:spcBef>
              <a:spcAft>
                <a:spcPts val="0"/>
              </a:spcAft>
              <a:buClr>
                <a:schemeClr val="dk1"/>
              </a:buClr>
              <a:buSzPts val="1800"/>
              <a:buChar char="●"/>
            </a:pPr>
            <a:r>
              <a:rPr lang="en-US">
                <a:solidFill>
                  <a:schemeClr val="dk1"/>
                </a:solidFill>
              </a:rPr>
              <a:t>Identified new HIV cases</a:t>
            </a:r>
            <a:endParaRPr/>
          </a:p>
          <a:p>
            <a:pPr marL="609585" lvl="0" indent="-457188" algn="l" rtl="0">
              <a:lnSpc>
                <a:spcPct val="100000"/>
              </a:lnSpc>
              <a:spcBef>
                <a:spcPts val="0"/>
              </a:spcBef>
              <a:spcAft>
                <a:spcPts val="0"/>
              </a:spcAft>
              <a:buClr>
                <a:schemeClr val="dk1"/>
              </a:buClr>
              <a:buSzPts val="1800"/>
              <a:buChar char="●"/>
            </a:pPr>
            <a:r>
              <a:rPr lang="en-US">
                <a:solidFill>
                  <a:schemeClr val="dk1"/>
                </a:solidFill>
              </a:rPr>
              <a:t>HIVST could be a “game-changer”</a:t>
            </a:r>
            <a:endParaRPr/>
          </a:p>
          <a:p>
            <a:pPr marL="1219170" lvl="1" indent="-423323" algn="l" rtl="0">
              <a:lnSpc>
                <a:spcPct val="100000"/>
              </a:lnSpc>
              <a:spcBef>
                <a:spcPts val="0"/>
              </a:spcBef>
              <a:spcAft>
                <a:spcPts val="0"/>
              </a:spcAft>
              <a:buClr>
                <a:schemeClr val="dk1"/>
              </a:buClr>
              <a:buSzPts val="1400"/>
              <a:buChar char="○"/>
            </a:pPr>
            <a:r>
              <a:rPr lang="en-US">
                <a:solidFill>
                  <a:schemeClr val="dk1"/>
                </a:solidFill>
              </a:rPr>
              <a:t>Addressed two Ending the HIV Epidemic in the US (EHE) pillars</a:t>
            </a:r>
            <a:endParaRPr/>
          </a:p>
          <a:p>
            <a:pPr marL="1828754" lvl="2" indent="-423323" algn="l" rtl="0">
              <a:lnSpc>
                <a:spcPct val="100000"/>
              </a:lnSpc>
              <a:spcBef>
                <a:spcPts val="0"/>
              </a:spcBef>
              <a:spcAft>
                <a:spcPts val="0"/>
              </a:spcAft>
              <a:buClr>
                <a:schemeClr val="dk1"/>
              </a:buClr>
              <a:buSzPts val="1400"/>
              <a:buChar char="■"/>
            </a:pPr>
            <a:r>
              <a:rPr lang="en-US">
                <a:solidFill>
                  <a:schemeClr val="dk1"/>
                </a:solidFill>
              </a:rPr>
              <a:t>Rapid diagnosis</a:t>
            </a:r>
            <a:endParaRPr/>
          </a:p>
          <a:p>
            <a:pPr marL="1828754" lvl="2" indent="-423323" algn="l" rtl="0">
              <a:lnSpc>
                <a:spcPct val="100000"/>
              </a:lnSpc>
              <a:spcBef>
                <a:spcPts val="0"/>
              </a:spcBef>
              <a:spcAft>
                <a:spcPts val="0"/>
              </a:spcAft>
              <a:buClr>
                <a:schemeClr val="dk1"/>
              </a:buClr>
              <a:buSzPts val="1400"/>
              <a:buChar char="■"/>
            </a:pPr>
            <a:r>
              <a:rPr lang="en-US">
                <a:solidFill>
                  <a:schemeClr val="dk1"/>
                </a:solidFill>
              </a:rPr>
              <a:t>HIV cluster identification</a:t>
            </a:r>
            <a:endParaRPr/>
          </a:p>
          <a:p>
            <a:pPr marL="186262" lvl="0" indent="0" algn="l" rtl="0">
              <a:lnSpc>
                <a:spcPct val="150000"/>
              </a:lnSpc>
              <a:spcBef>
                <a:spcPts val="0"/>
              </a:spcBef>
              <a:spcAft>
                <a:spcPts val="0"/>
              </a:spcAft>
              <a:buClr>
                <a:schemeClr val="dk1"/>
              </a:buClr>
              <a:buSzPts val="1800"/>
              <a:buNone/>
            </a:pPr>
            <a:endParaRPr b="1">
              <a:solidFill>
                <a:schemeClr val="dk1"/>
              </a:solidFill>
            </a:endParaRPr>
          </a:p>
          <a:p>
            <a:pPr marL="186262" lvl="0" indent="0" algn="l" rtl="0">
              <a:lnSpc>
                <a:spcPct val="150000"/>
              </a:lnSpc>
              <a:spcBef>
                <a:spcPts val="0"/>
              </a:spcBef>
              <a:spcAft>
                <a:spcPts val="0"/>
              </a:spcAft>
              <a:buClr>
                <a:schemeClr val="dk1"/>
              </a:buClr>
              <a:buSzPts val="1800"/>
              <a:buNone/>
            </a:pPr>
            <a:endParaRPr b="1"/>
          </a:p>
          <a:p>
            <a:pPr marL="186262" lvl="0" indent="0" algn="l" rtl="0">
              <a:lnSpc>
                <a:spcPct val="150000"/>
              </a:lnSpc>
              <a:spcBef>
                <a:spcPts val="0"/>
              </a:spcBef>
              <a:spcAft>
                <a:spcPts val="0"/>
              </a:spcAft>
              <a:buClr>
                <a:schemeClr val="dk1"/>
              </a:buClr>
              <a:buSzPts val="1800"/>
              <a:buNone/>
            </a:pPr>
            <a:endParaRPr b="1"/>
          </a:p>
          <a:p>
            <a:pPr marL="609585" lvl="0" indent="-342888" algn="l" rtl="0">
              <a:lnSpc>
                <a:spcPct val="90000"/>
              </a:lnSpc>
              <a:spcBef>
                <a:spcPts val="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CHORUS+ Study: An NIH-funded R01 study</a:t>
            </a:r>
            <a:endParaRPr/>
          </a:p>
        </p:txBody>
      </p:sp>
      <p:pic>
        <p:nvPicPr>
          <p:cNvPr id="537" name="Google Shape;537;p58" descr="A diagram of a patient's recovery&#10;&#10;Description automatically generated"/>
          <p:cNvPicPr preferRelativeResize="0">
            <a:picLocks noGrp="1"/>
          </p:cNvPicPr>
          <p:nvPr>
            <p:ph type="body" idx="1"/>
          </p:nvPr>
        </p:nvPicPr>
        <p:blipFill rotWithShape="1">
          <a:blip r:embed="rId3">
            <a:alphaModFix/>
          </a:blip>
          <a:srcRect/>
          <a:stretch/>
        </p:blipFill>
        <p:spPr>
          <a:xfrm>
            <a:off x="2513450" y="1825625"/>
            <a:ext cx="7165100" cy="4351338"/>
          </a:xfrm>
          <a:prstGeom prst="rect">
            <a:avLst/>
          </a:prstGeom>
          <a:noFill/>
          <a:ln>
            <a:noFill/>
          </a:ln>
        </p:spPr>
      </p:pic>
      <p:pic>
        <p:nvPicPr>
          <p:cNvPr id="538" name="Google Shape;538;p58"/>
          <p:cNvPicPr preferRelativeResize="0"/>
          <p:nvPr/>
        </p:nvPicPr>
        <p:blipFill rotWithShape="1">
          <a:blip r:embed="rId4">
            <a:alphaModFix/>
          </a:blip>
          <a:srcRect/>
          <a:stretch/>
        </p:blipFill>
        <p:spPr>
          <a:xfrm>
            <a:off x="9464184" y="6176963"/>
            <a:ext cx="2573810" cy="62610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Conclusions</a:t>
            </a:r>
            <a:endParaRPr/>
          </a:p>
        </p:txBody>
      </p:sp>
      <p:sp>
        <p:nvSpPr>
          <p:cNvPr id="544" name="Google Shape;544;p59"/>
          <p:cNvSpPr txBox="1">
            <a:spLocks noGrp="1"/>
          </p:cNvSpPr>
          <p:nvPr>
            <p:ph type="body" idx="1"/>
          </p:nvPr>
        </p:nvSpPr>
        <p:spPr>
          <a:xfrm>
            <a:off x="508000" y="1690688"/>
            <a:ext cx="11176000" cy="28561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Tool kit with:</a:t>
            </a:r>
            <a:endParaRPr/>
          </a:p>
          <a:p>
            <a:pPr marL="0" lvl="0" indent="0" algn="l" rtl="0">
              <a:lnSpc>
                <a:spcPct val="90000"/>
              </a:lnSpc>
              <a:spcBef>
                <a:spcPts val="1000"/>
              </a:spcBef>
              <a:spcAft>
                <a:spcPts val="0"/>
              </a:spcAft>
              <a:buClr>
                <a:schemeClr val="dk1"/>
              </a:buClr>
              <a:buSzPts val="2800"/>
              <a:buNone/>
            </a:pPr>
            <a:endParaRPr/>
          </a:p>
          <a:p>
            <a:pPr marL="685800" lvl="1" indent="-228600" algn="l" rtl="0">
              <a:lnSpc>
                <a:spcPct val="90000"/>
              </a:lnSpc>
              <a:spcBef>
                <a:spcPts val="500"/>
              </a:spcBef>
              <a:spcAft>
                <a:spcPts val="0"/>
              </a:spcAft>
              <a:buClr>
                <a:schemeClr val="dk1"/>
              </a:buClr>
              <a:buSzPts val="2400"/>
              <a:buChar char="•"/>
            </a:pPr>
            <a:r>
              <a:rPr lang="en-US"/>
              <a:t>Simulation modeling to inform policy</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Intervention development to have an impact at the patient-level in the real-world</a:t>
            </a:r>
            <a:endParaRPr/>
          </a:p>
          <a:p>
            <a:pPr marL="1143000" lvl="2" indent="-228600" algn="l" rtl="0">
              <a:lnSpc>
                <a:spcPct val="90000"/>
              </a:lnSpc>
              <a:spcBef>
                <a:spcPts val="500"/>
              </a:spcBef>
              <a:spcAft>
                <a:spcPts val="0"/>
              </a:spcAft>
              <a:buClr>
                <a:schemeClr val="dk1"/>
              </a:buClr>
              <a:buSzPts val="2000"/>
              <a:buChar char="•"/>
            </a:pPr>
            <a:r>
              <a:rPr lang="en-US"/>
              <a:t>Next steps: Implementing an intervention to improve syndemic-related outcomes</a:t>
            </a:r>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Acknowledgement:</a:t>
            </a:r>
            <a:endParaRPr sz="2800">
              <a:highlight>
                <a:srgbClr val="FFFF00"/>
              </a:highlight>
            </a:endParaRPr>
          </a:p>
        </p:txBody>
      </p:sp>
      <p:sp>
        <p:nvSpPr>
          <p:cNvPr id="550" name="Google Shape;550;p60"/>
          <p:cNvSpPr txBox="1">
            <a:spLocks noGrp="1"/>
          </p:cNvSpPr>
          <p:nvPr>
            <p:ph type="body" idx="1"/>
          </p:nvPr>
        </p:nvSpPr>
        <p:spPr>
          <a:xfrm>
            <a:off x="5844472" y="1690688"/>
            <a:ext cx="2860141" cy="3807744"/>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rgbClr val="000000"/>
              </a:buClr>
              <a:buSzPct val="100000"/>
              <a:buChar char="•"/>
            </a:pPr>
            <a:r>
              <a:rPr lang="en-US" sz="4400">
                <a:solidFill>
                  <a:srgbClr val="000000"/>
                </a:solidFill>
              </a:rPr>
              <a:t>Thank you to participants</a:t>
            </a:r>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Boston Treatment Center</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William Sinton</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Cynthia Wigfall</a:t>
            </a:r>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Cornell</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Bruce Schackman</a:t>
            </a:r>
            <a:endParaRPr sz="4400">
              <a:solidFill>
                <a:srgbClr val="000000"/>
              </a:solidFill>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Jared Leff</a:t>
            </a:r>
            <a:endParaRPr sz="4400">
              <a:solidFill>
                <a:srgbClr val="000000"/>
              </a:solidFill>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Stanford</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Joshua Salomon</a:t>
            </a:r>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UCSF</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Jim Sorensen</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Carmen Masson</a:t>
            </a:r>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CDC</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Bill Thompson</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Liesl Hagan</a:t>
            </a:r>
            <a:endParaRPr/>
          </a:p>
          <a:p>
            <a:pPr marL="228600" lvl="0" indent="-228600" algn="l" rtl="0">
              <a:lnSpc>
                <a:spcPct val="90000"/>
              </a:lnSpc>
              <a:spcBef>
                <a:spcPts val="1000"/>
              </a:spcBef>
              <a:spcAft>
                <a:spcPts val="0"/>
              </a:spcAft>
              <a:buClr>
                <a:srgbClr val="000000"/>
              </a:buClr>
              <a:buSzPct val="100000"/>
              <a:buChar char="•"/>
            </a:pPr>
            <a:r>
              <a:rPr lang="en-US" sz="4400">
                <a:solidFill>
                  <a:srgbClr val="000000"/>
                </a:solidFill>
              </a:rPr>
              <a:t>VP</a:t>
            </a:r>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Meg von Lossnitzer</a:t>
            </a:r>
            <a:endParaRPr sz="4400">
              <a:solidFill>
                <a:srgbClr val="000000"/>
              </a:solidFill>
            </a:endParaRPr>
          </a:p>
          <a:p>
            <a:pPr marL="685800" lvl="1" indent="-228600" algn="l" rtl="0">
              <a:lnSpc>
                <a:spcPct val="90000"/>
              </a:lnSpc>
              <a:spcBef>
                <a:spcPts val="500"/>
              </a:spcBef>
              <a:spcAft>
                <a:spcPts val="0"/>
              </a:spcAft>
              <a:buClr>
                <a:srgbClr val="000000"/>
              </a:buClr>
              <a:buSzPct val="100000"/>
              <a:buChar char="•"/>
            </a:pPr>
            <a:r>
              <a:rPr lang="en-US" sz="4400">
                <a:solidFill>
                  <a:srgbClr val="000000"/>
                </a:solidFill>
              </a:rPr>
              <a:t>Rich Baker</a:t>
            </a:r>
            <a:endParaRPr/>
          </a:p>
          <a:p>
            <a:pPr marL="457200" lvl="1" indent="0" algn="l" rtl="0">
              <a:lnSpc>
                <a:spcPct val="90000"/>
              </a:lnSpc>
              <a:spcBef>
                <a:spcPts val="500"/>
              </a:spcBef>
              <a:spcAft>
                <a:spcPts val="0"/>
              </a:spcAft>
              <a:buClr>
                <a:schemeClr val="dk1"/>
              </a:buClr>
              <a:buSzPct val="100000"/>
              <a:buNone/>
            </a:pPr>
            <a:endParaRPr sz="4300">
              <a:solidFill>
                <a:srgbClr val="000000"/>
              </a:solidFill>
            </a:endParaRPr>
          </a:p>
          <a:p>
            <a:pPr marL="457200" lvl="1" indent="0" algn="l" rtl="0">
              <a:lnSpc>
                <a:spcPct val="90000"/>
              </a:lnSpc>
              <a:spcBef>
                <a:spcPts val="500"/>
              </a:spcBef>
              <a:spcAft>
                <a:spcPts val="0"/>
              </a:spcAft>
              <a:buClr>
                <a:schemeClr val="dk1"/>
              </a:buClr>
              <a:buSzPct val="100000"/>
              <a:buNone/>
            </a:pPr>
            <a:r>
              <a:rPr lang="en-US" sz="4300" b="1" u="sng"/>
              <a:t>Funding</a:t>
            </a:r>
            <a:r>
              <a:rPr lang="en-US" sz="4300"/>
              <a:t>: </a:t>
            </a:r>
            <a:endParaRPr/>
          </a:p>
          <a:p>
            <a:pPr marL="457200" lvl="1" indent="0" algn="l" rtl="0">
              <a:lnSpc>
                <a:spcPct val="90000"/>
              </a:lnSpc>
              <a:spcBef>
                <a:spcPts val="500"/>
              </a:spcBef>
              <a:spcAft>
                <a:spcPts val="0"/>
              </a:spcAft>
              <a:buClr>
                <a:schemeClr val="dk1"/>
              </a:buClr>
              <a:buSzPct val="100000"/>
              <a:buNone/>
            </a:pPr>
            <a:r>
              <a:rPr lang="en-US" sz="4300"/>
              <a:t>NIDA K23 DA044085, </a:t>
            </a:r>
            <a:r>
              <a:rPr lang="en-US" sz="4400"/>
              <a:t>NIDA </a:t>
            </a:r>
            <a:r>
              <a:rPr lang="en-US" sz="4400">
                <a:latin typeface="Arial"/>
                <a:ea typeface="Arial"/>
                <a:cs typeface="Arial"/>
                <a:sym typeface="Arial"/>
              </a:rPr>
              <a:t>R01 DA058367</a:t>
            </a:r>
            <a:r>
              <a:rPr lang="en-US" sz="4400"/>
              <a:t> </a:t>
            </a:r>
            <a:endParaRPr sz="4400"/>
          </a:p>
          <a:p>
            <a:pPr marL="457200" lvl="1" indent="0" algn="l" rtl="0">
              <a:lnSpc>
                <a:spcPct val="90000"/>
              </a:lnSpc>
              <a:spcBef>
                <a:spcPts val="500"/>
              </a:spcBef>
              <a:spcAft>
                <a:spcPts val="0"/>
              </a:spcAft>
              <a:buClr>
                <a:schemeClr val="dk1"/>
              </a:buClr>
              <a:buSzPct val="100000"/>
              <a:buNone/>
            </a:pPr>
            <a:r>
              <a:rPr lang="en-US" sz="4300"/>
              <a:t>NIAID 5P30AI042853, NIDA R25 DA035163, NIDA P30 DA040500, CDC 1U38PS004644, DOM Evans Research and Invest Award</a:t>
            </a:r>
            <a:endParaRPr/>
          </a:p>
          <a:p>
            <a:pPr marL="457200" lvl="1" indent="0" algn="l" rtl="0">
              <a:lnSpc>
                <a:spcPct val="90000"/>
              </a:lnSpc>
              <a:spcBef>
                <a:spcPts val="500"/>
              </a:spcBef>
              <a:spcAft>
                <a:spcPts val="0"/>
              </a:spcAft>
              <a:buClr>
                <a:schemeClr val="dk1"/>
              </a:buClr>
              <a:buSzPct val="100000"/>
              <a:buNone/>
            </a:pPr>
            <a:r>
              <a:rPr lang="en-US" sz="4400"/>
              <a:t>BUCTSI  </a:t>
            </a:r>
            <a:r>
              <a:rPr lang="en-US" sz="4400" b="0" i="0">
                <a:highlight>
                  <a:srgbClr val="FFFFFF"/>
                </a:highlight>
              </a:rPr>
              <a:t>1UL1TR001430</a:t>
            </a:r>
            <a:endParaRPr sz="4400"/>
          </a:p>
          <a:p>
            <a:pPr marL="457200" lvl="1" indent="0" algn="l" rtl="0">
              <a:lnSpc>
                <a:spcPct val="90000"/>
              </a:lnSpc>
              <a:spcBef>
                <a:spcPts val="500"/>
              </a:spcBef>
              <a:spcAft>
                <a:spcPts val="0"/>
              </a:spcAft>
              <a:buClr>
                <a:schemeClr val="dk1"/>
              </a:buClr>
              <a:buSzPct val="100000"/>
              <a:buNone/>
            </a:pPr>
            <a:endParaRPr sz="4300"/>
          </a:p>
          <a:p>
            <a:pPr marL="457200" lvl="1" indent="0" algn="l" rtl="0">
              <a:lnSpc>
                <a:spcPct val="90000"/>
              </a:lnSpc>
              <a:spcBef>
                <a:spcPts val="500"/>
              </a:spcBef>
              <a:spcAft>
                <a:spcPts val="0"/>
              </a:spcAft>
              <a:buClr>
                <a:schemeClr val="dk1"/>
              </a:buClr>
              <a:buSzPct val="100000"/>
              <a:buNone/>
            </a:pPr>
            <a:endParaRPr sz="2200">
              <a:solidFill>
                <a:srgbClr val="000000"/>
              </a:solidFill>
            </a:endParaRPr>
          </a:p>
        </p:txBody>
      </p:sp>
      <p:sp>
        <p:nvSpPr>
          <p:cNvPr id="551" name="Google Shape;551;p60"/>
          <p:cNvSpPr txBox="1"/>
          <p:nvPr/>
        </p:nvSpPr>
        <p:spPr>
          <a:xfrm>
            <a:off x="2133600" y="1752601"/>
            <a:ext cx="3505200" cy="4648199"/>
          </a:xfrm>
          <a:prstGeom prst="rect">
            <a:avLst/>
          </a:prstGeom>
          <a:noFill/>
          <a:ln>
            <a:noFill/>
          </a:ln>
        </p:spPr>
        <p:txBody>
          <a:bodyPr spcFirstLastPara="1" wrap="square" lIns="91425" tIns="45700" rIns="91425" bIns="45700" anchor="t" anchorCtr="0">
            <a:normAutofit fontScale="32500" lnSpcReduction="20000"/>
          </a:bodyPr>
          <a:lstStyle/>
          <a:p>
            <a:pPr marL="342900" marR="0" lvl="0" indent="-342900" algn="l" rtl="0">
              <a:spcBef>
                <a:spcPts val="0"/>
              </a:spcBef>
              <a:spcAft>
                <a:spcPts val="0"/>
              </a:spcAft>
              <a:buClr>
                <a:srgbClr val="000000"/>
              </a:buClr>
              <a:buSzPct val="100000"/>
              <a:buFont typeface="Arial"/>
              <a:buChar char="•"/>
            </a:pPr>
            <a:r>
              <a:rPr lang="en-US" sz="2800">
                <a:solidFill>
                  <a:srgbClr val="000000"/>
                </a:solidFill>
                <a:latin typeface="Calibri"/>
                <a:ea typeface="Calibri"/>
                <a:cs typeface="Calibri"/>
                <a:sym typeface="Calibri"/>
              </a:rPr>
              <a:t>BMC/BU</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Benjamin Linas</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Jeffrey Samet</a:t>
            </a:r>
            <a:endParaRPr sz="2800" b="0" i="0" u="none" strike="noStrike" cap="none">
              <a:solidFill>
                <a:srgbClr val="000000"/>
              </a:solidFill>
              <a:latin typeface="Calibri"/>
              <a:ea typeface="Calibri"/>
              <a:cs typeface="Calibri"/>
              <a:sym typeface="Calibri"/>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C. Robert Horsburgh</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Abriana Tasillo</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Shayla Nolen</a:t>
            </a:r>
            <a:endParaRPr sz="2800" b="0" i="0" u="none" strike="noStrike" cap="none">
              <a:solidFill>
                <a:srgbClr val="000000"/>
              </a:solidFill>
              <a:latin typeface="Calibri"/>
              <a:ea typeface="Calibri"/>
              <a:cs typeface="Calibri"/>
              <a:sym typeface="Calibri"/>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Samantha Paniagua</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Laura White</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Jenny Wang</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Jonathan Hall</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Samantha Johnson</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James Evans</a:t>
            </a:r>
            <a:endParaRPr sz="2800" b="0" i="0" u="none" strike="noStrike" cap="none">
              <a:solidFill>
                <a:schemeClr val="dk1"/>
              </a:solidFill>
              <a:latin typeface="Calibri"/>
              <a:ea typeface="Calibri"/>
              <a:cs typeface="Calibri"/>
              <a:sym typeface="Calibri"/>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Rachel Peirchert</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Carlos Sian</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Judith Bernstein</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Christina Gebel</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Vanessa Bonilla</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Anna Martin</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Glory Ruiz</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Ricardo Cruz</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Carolyn Damato-MacPherson</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Sarah Miller</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Raegan Alexander</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Terrence Rolle</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Beverly Thomas</a:t>
            </a:r>
            <a:endParaRPr/>
          </a:p>
          <a:p>
            <a:pPr marL="742950" marR="0" lvl="1" indent="-285750" algn="l" rtl="0">
              <a:spcBef>
                <a:spcPts val="18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Jessica Taylor</a:t>
            </a:r>
            <a:endParaRPr/>
          </a:p>
          <a:p>
            <a:pPr marL="457200" marR="0" lvl="1" indent="0" algn="l" rtl="0">
              <a:spcBef>
                <a:spcPts val="182"/>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182"/>
              </a:spcBef>
              <a:spcAft>
                <a:spcPts val="0"/>
              </a:spcAft>
              <a:buClr>
                <a:srgbClr val="000000"/>
              </a:buClr>
              <a:buSzPct val="100000"/>
              <a:buFont typeface="Arial"/>
              <a:buChar char="•"/>
            </a:pPr>
            <a:r>
              <a:rPr lang="en-US" sz="2800">
                <a:solidFill>
                  <a:srgbClr val="000000"/>
                </a:solidFill>
                <a:latin typeface="Calibri"/>
                <a:ea typeface="Calibri"/>
                <a:cs typeface="Calibri"/>
                <a:sym typeface="Calibri"/>
              </a:rPr>
              <a:t>Brown</a:t>
            </a:r>
            <a:endParaRPr/>
          </a:p>
          <a:p>
            <a:pPr marL="742950" marR="0" lvl="1" indent="-285750" algn="l" rtl="0">
              <a:spcBef>
                <a:spcPts val="182"/>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Curt Beckwith</a:t>
            </a:r>
            <a:endParaRPr/>
          </a:p>
          <a:p>
            <a:pPr marL="457200" marR="0" lvl="1" indent="0" algn="l" rtl="0">
              <a:spcBef>
                <a:spcPts val="247"/>
              </a:spcBef>
              <a:spcAft>
                <a:spcPts val="0"/>
              </a:spcAft>
              <a:buClr>
                <a:schemeClr val="dk1"/>
              </a:buClr>
              <a:buSzPct val="100000"/>
              <a:buFont typeface="Arial"/>
              <a:buNone/>
            </a:pPr>
            <a:endParaRPr sz="3800" b="0" i="0" u="none" strike="noStrike" cap="none">
              <a:solidFill>
                <a:srgbClr val="000000"/>
              </a:solidFill>
              <a:latin typeface="Calibri"/>
              <a:ea typeface="Calibri"/>
              <a:cs typeface="Calibri"/>
              <a:sym typeface="Calibri"/>
            </a:endParaRPr>
          </a:p>
          <a:p>
            <a:pPr marL="342900" marR="0" lvl="0" indent="-276860" algn="l" rtl="0">
              <a:spcBef>
                <a:spcPts val="208"/>
              </a:spcBef>
              <a:spcAft>
                <a:spcPts val="0"/>
              </a:spcAft>
              <a:buClr>
                <a:schemeClr val="dk1"/>
              </a:buClr>
              <a:buSzPct val="100000"/>
              <a:buFont typeface="Arial"/>
              <a:buNone/>
            </a:pPr>
            <a:endParaRPr sz="3200">
              <a:solidFill>
                <a:schemeClr val="dk1"/>
              </a:solidFill>
              <a:latin typeface="Calibri"/>
              <a:ea typeface="Calibri"/>
              <a:cs typeface="Calibri"/>
              <a:sym typeface="Calibri"/>
            </a:endParaRPr>
          </a:p>
        </p:txBody>
      </p:sp>
      <p:pic>
        <p:nvPicPr>
          <p:cNvPr id="552" name="Google Shape;552;p60"/>
          <p:cNvPicPr preferRelativeResize="0"/>
          <p:nvPr/>
        </p:nvPicPr>
        <p:blipFill rotWithShape="1">
          <a:blip r:embed="rId3">
            <a:alphaModFix/>
          </a:blip>
          <a:srcRect/>
          <a:stretch/>
        </p:blipFill>
        <p:spPr>
          <a:xfrm>
            <a:off x="9525877" y="4335129"/>
            <a:ext cx="2247900" cy="498077"/>
          </a:xfrm>
          <a:prstGeom prst="rect">
            <a:avLst/>
          </a:prstGeom>
          <a:noFill/>
          <a:ln>
            <a:noFill/>
          </a:ln>
        </p:spPr>
      </p:pic>
      <p:pic>
        <p:nvPicPr>
          <p:cNvPr id="553" name="Google Shape;553;p60"/>
          <p:cNvPicPr preferRelativeResize="0"/>
          <p:nvPr/>
        </p:nvPicPr>
        <p:blipFill rotWithShape="1">
          <a:blip r:embed="rId4">
            <a:alphaModFix/>
          </a:blip>
          <a:srcRect/>
          <a:stretch/>
        </p:blipFill>
        <p:spPr>
          <a:xfrm>
            <a:off x="9481630" y="4966375"/>
            <a:ext cx="2267712" cy="396373"/>
          </a:xfrm>
          <a:prstGeom prst="rect">
            <a:avLst/>
          </a:prstGeom>
          <a:noFill/>
          <a:ln>
            <a:noFill/>
          </a:ln>
        </p:spPr>
      </p:pic>
      <p:pic>
        <p:nvPicPr>
          <p:cNvPr id="554" name="Google Shape;554;p60"/>
          <p:cNvPicPr preferRelativeResize="0"/>
          <p:nvPr/>
        </p:nvPicPr>
        <p:blipFill rotWithShape="1">
          <a:blip r:embed="rId5">
            <a:alphaModFix/>
          </a:blip>
          <a:srcRect/>
          <a:stretch/>
        </p:blipFill>
        <p:spPr>
          <a:xfrm>
            <a:off x="9481630" y="2094389"/>
            <a:ext cx="2286000" cy="655014"/>
          </a:xfrm>
          <a:prstGeom prst="rect">
            <a:avLst/>
          </a:prstGeom>
          <a:noFill/>
          <a:ln>
            <a:noFill/>
          </a:ln>
        </p:spPr>
      </p:pic>
      <p:pic>
        <p:nvPicPr>
          <p:cNvPr id="555" name="Google Shape;555;p60"/>
          <p:cNvPicPr preferRelativeResize="0"/>
          <p:nvPr/>
        </p:nvPicPr>
        <p:blipFill rotWithShape="1">
          <a:blip r:embed="rId6">
            <a:alphaModFix/>
          </a:blip>
          <a:srcRect/>
          <a:stretch/>
        </p:blipFill>
        <p:spPr>
          <a:xfrm>
            <a:off x="9481630" y="2812443"/>
            <a:ext cx="1036456" cy="655014"/>
          </a:xfrm>
          <a:prstGeom prst="rect">
            <a:avLst/>
          </a:prstGeom>
          <a:noFill/>
          <a:ln>
            <a:noFill/>
          </a:ln>
        </p:spPr>
      </p:pic>
      <p:pic>
        <p:nvPicPr>
          <p:cNvPr id="556" name="Google Shape;556;p60"/>
          <p:cNvPicPr preferRelativeResize="0"/>
          <p:nvPr/>
        </p:nvPicPr>
        <p:blipFill rotWithShape="1">
          <a:blip r:embed="rId7">
            <a:alphaModFix/>
          </a:blip>
          <a:srcRect/>
          <a:stretch/>
        </p:blipFill>
        <p:spPr>
          <a:xfrm>
            <a:off x="9337725" y="1446387"/>
            <a:ext cx="2573810" cy="626109"/>
          </a:xfrm>
          <a:prstGeom prst="rect">
            <a:avLst/>
          </a:prstGeom>
          <a:noFill/>
          <a:ln>
            <a:noFill/>
          </a:ln>
        </p:spPr>
      </p:pic>
      <p:pic>
        <p:nvPicPr>
          <p:cNvPr id="557" name="Google Shape;557;p60"/>
          <p:cNvPicPr preferRelativeResize="0"/>
          <p:nvPr/>
        </p:nvPicPr>
        <p:blipFill rotWithShape="1">
          <a:blip r:embed="rId8">
            <a:alphaModFix/>
          </a:blip>
          <a:srcRect/>
          <a:stretch/>
        </p:blipFill>
        <p:spPr>
          <a:xfrm>
            <a:off x="10645072" y="2853991"/>
            <a:ext cx="1482874" cy="1481138"/>
          </a:xfrm>
          <a:prstGeom prst="rect">
            <a:avLst/>
          </a:prstGeom>
          <a:noFill/>
          <a:ln>
            <a:noFill/>
          </a:ln>
        </p:spPr>
      </p:pic>
      <p:pic>
        <p:nvPicPr>
          <p:cNvPr id="558" name="Google Shape;558;p60"/>
          <p:cNvPicPr preferRelativeResize="0"/>
          <p:nvPr/>
        </p:nvPicPr>
        <p:blipFill rotWithShape="1">
          <a:blip r:embed="rId9">
            <a:alphaModFix/>
          </a:blip>
          <a:srcRect/>
          <a:stretch/>
        </p:blipFill>
        <p:spPr>
          <a:xfrm>
            <a:off x="9375072" y="5362748"/>
            <a:ext cx="1270000" cy="1270000"/>
          </a:xfrm>
          <a:prstGeom prst="rect">
            <a:avLst/>
          </a:prstGeom>
          <a:noFill/>
          <a:ln>
            <a:noFill/>
          </a:ln>
        </p:spPr>
      </p:pic>
      <p:pic>
        <p:nvPicPr>
          <p:cNvPr id="559" name="Google Shape;559;p60"/>
          <p:cNvPicPr preferRelativeResize="0"/>
          <p:nvPr/>
        </p:nvPicPr>
        <p:blipFill rotWithShape="1">
          <a:blip r:embed="rId10">
            <a:alphaModFix/>
          </a:blip>
          <a:srcRect/>
          <a:stretch/>
        </p:blipFill>
        <p:spPr>
          <a:xfrm>
            <a:off x="10624630" y="5371120"/>
            <a:ext cx="1270000" cy="127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Overdose crisis accompanied with rise in HCV cases</a:t>
            </a:r>
            <a:endParaRPr>
              <a:highlight>
                <a:srgbClr val="FFFF00"/>
              </a:highlight>
            </a:endParaRPr>
          </a:p>
        </p:txBody>
      </p:sp>
      <p:pic>
        <p:nvPicPr>
          <p:cNvPr id="149" name="Google Shape;149;p7"/>
          <p:cNvPicPr preferRelativeResize="0">
            <a:picLocks noGrp="1"/>
          </p:cNvPicPr>
          <p:nvPr>
            <p:ph type="body" idx="1"/>
          </p:nvPr>
        </p:nvPicPr>
        <p:blipFill rotWithShape="1">
          <a:blip r:embed="rId3">
            <a:alphaModFix/>
          </a:blip>
          <a:srcRect/>
          <a:stretch/>
        </p:blipFill>
        <p:spPr>
          <a:xfrm>
            <a:off x="1681446" y="1825625"/>
            <a:ext cx="8829107" cy="4351338"/>
          </a:xfrm>
          <a:prstGeom prst="rect">
            <a:avLst/>
          </a:prstGeom>
          <a:noFill/>
          <a:ln>
            <a:noFill/>
          </a:ln>
        </p:spPr>
      </p:pic>
      <p:sp>
        <p:nvSpPr>
          <p:cNvPr id="150" name="Google Shape;150;p7"/>
          <p:cNvSpPr/>
          <p:nvPr/>
        </p:nvSpPr>
        <p:spPr>
          <a:xfrm>
            <a:off x="2374470" y="6123543"/>
            <a:ext cx="19595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CDC, 2018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62" descr="http://www.influenzaarchive.org/images/large/boston002.jpg"/>
          <p:cNvPicPr preferRelativeResize="0"/>
          <p:nvPr/>
        </p:nvPicPr>
        <p:blipFill rotWithShape="1">
          <a:blip r:embed="rId3">
            <a:alphaModFix/>
          </a:blip>
          <a:srcRect/>
          <a:stretch/>
        </p:blipFill>
        <p:spPr>
          <a:xfrm>
            <a:off x="-124" y="-1"/>
            <a:ext cx="12192124" cy="6864368"/>
          </a:xfrm>
          <a:prstGeom prst="rect">
            <a:avLst/>
          </a:prstGeom>
          <a:noFill/>
          <a:ln>
            <a:noFill/>
          </a:ln>
        </p:spPr>
      </p:pic>
      <p:sp>
        <p:nvSpPr>
          <p:cNvPr id="574" name="Google Shape;574;p62"/>
          <p:cNvSpPr txBox="1"/>
          <p:nvPr/>
        </p:nvSpPr>
        <p:spPr>
          <a:xfrm>
            <a:off x="2735161" y="5196380"/>
            <a:ext cx="671049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a:solidFill>
                  <a:srgbClr val="FFFFFF"/>
                </a:solidFill>
                <a:latin typeface="Century Gothic"/>
                <a:ea typeface="Century Gothic"/>
                <a:cs typeface="Century Gothic"/>
                <a:sym typeface="Century Gothic"/>
              </a:rPr>
              <a:t>Questions?</a:t>
            </a:r>
            <a:endParaRPr/>
          </a:p>
        </p:txBody>
      </p:sp>
      <p:pic>
        <p:nvPicPr>
          <p:cNvPr id="575" name="Google Shape;575;p62" descr="BMC-202 LOGOS.pdf"/>
          <p:cNvPicPr preferRelativeResize="0"/>
          <p:nvPr/>
        </p:nvPicPr>
        <p:blipFill rotWithShape="1">
          <a:blip r:embed="rId4">
            <a:alphaModFix/>
          </a:blip>
          <a:srcRect/>
          <a:stretch/>
        </p:blipFill>
        <p:spPr>
          <a:xfrm>
            <a:off x="7138930" y="51819"/>
            <a:ext cx="4885911" cy="1412907"/>
          </a:xfrm>
          <a:prstGeom prst="rect">
            <a:avLst/>
          </a:prstGeom>
          <a:noFill/>
          <a:ln>
            <a:noFill/>
          </a:ln>
        </p:spPr>
      </p:pic>
      <p:pic>
        <p:nvPicPr>
          <p:cNvPr id="576" name="Google Shape;576;p62" descr="boston_univ_187"/>
          <p:cNvPicPr preferRelativeResize="0"/>
          <p:nvPr/>
        </p:nvPicPr>
        <p:blipFill rotWithShape="1">
          <a:blip r:embed="rId5">
            <a:alphaModFix/>
          </a:blip>
          <a:srcRect/>
          <a:stretch/>
        </p:blipFill>
        <p:spPr>
          <a:xfrm>
            <a:off x="9805013" y="279445"/>
            <a:ext cx="2080796" cy="9356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t>1.Developing data to inform national HCV testing and treatment guidelines</a:t>
            </a:r>
            <a:br>
              <a:rPr lang="en-US"/>
            </a:br>
            <a:endParaRPr/>
          </a:p>
        </p:txBody>
      </p:sp>
      <p:sp>
        <p:nvSpPr>
          <p:cNvPr id="156" name="Google Shape;156;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Progress in HCV treatment</a:t>
            </a:r>
            <a:endParaRPr/>
          </a:p>
        </p:txBody>
      </p:sp>
      <p:sp>
        <p:nvSpPr>
          <p:cNvPr id="162" name="Google Shape;162;p9"/>
          <p:cNvSpPr/>
          <p:nvPr/>
        </p:nvSpPr>
        <p:spPr>
          <a:xfrm>
            <a:off x="1181100" y="6308209"/>
            <a:ext cx="23997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Innovations.org</a:t>
            </a:r>
            <a:endParaRPr sz="1800">
              <a:solidFill>
                <a:schemeClr val="dk1"/>
              </a:solidFill>
              <a:latin typeface="Calibri"/>
              <a:ea typeface="Calibri"/>
              <a:cs typeface="Calibri"/>
              <a:sym typeface="Calibri"/>
            </a:endParaRPr>
          </a:p>
        </p:txBody>
      </p:sp>
      <p:pic>
        <p:nvPicPr>
          <p:cNvPr id="163" name="Google Shape;163;p9"/>
          <p:cNvPicPr preferRelativeResize="0">
            <a:picLocks noGrp="1"/>
          </p:cNvPicPr>
          <p:nvPr>
            <p:ph type="body" idx="1"/>
          </p:nvPr>
        </p:nvPicPr>
        <p:blipFill rotWithShape="1">
          <a:blip r:embed="rId3">
            <a:alphaModFix/>
          </a:blip>
          <a:srcRect/>
          <a:stretch/>
        </p:blipFill>
        <p:spPr>
          <a:xfrm>
            <a:off x="3498850" y="1994694"/>
            <a:ext cx="5194300" cy="401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HCV treatment cascade, 2013</a:t>
            </a:r>
            <a:endParaRPr/>
          </a:p>
        </p:txBody>
      </p:sp>
      <p:pic>
        <p:nvPicPr>
          <p:cNvPr id="169" name="Google Shape;169;p10"/>
          <p:cNvPicPr preferRelativeResize="0">
            <a:picLocks noGrp="1"/>
          </p:cNvPicPr>
          <p:nvPr>
            <p:ph type="body" idx="1"/>
          </p:nvPr>
        </p:nvPicPr>
        <p:blipFill rotWithShape="1">
          <a:blip r:embed="rId3">
            <a:alphaModFix/>
          </a:blip>
          <a:srcRect/>
          <a:stretch/>
        </p:blipFill>
        <p:spPr>
          <a:xfrm>
            <a:off x="2348809" y="1825625"/>
            <a:ext cx="7494382" cy="4351338"/>
          </a:xfrm>
          <a:prstGeom prst="rect">
            <a:avLst/>
          </a:prstGeom>
          <a:noFill/>
          <a:ln>
            <a:noFill/>
          </a:ln>
        </p:spPr>
      </p:pic>
      <p:sp>
        <p:nvSpPr>
          <p:cNvPr id="170" name="Google Shape;170;p10"/>
          <p:cNvSpPr/>
          <p:nvPr/>
        </p:nvSpPr>
        <p:spPr>
          <a:xfrm>
            <a:off x="1181100" y="6308209"/>
            <a:ext cx="33807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Source</a:t>
            </a:r>
            <a:r>
              <a:rPr lang="en-US" sz="1800">
                <a:solidFill>
                  <a:schemeClr val="dk1"/>
                </a:solidFill>
                <a:latin typeface="Calibri"/>
                <a:ea typeface="Calibri"/>
                <a:cs typeface="Calibri"/>
                <a:sym typeface="Calibri"/>
              </a:rPr>
              <a:t>: Yehia et al. Plos one, 2014</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2939</Words>
  <Application>Microsoft Macintosh PowerPoint</Application>
  <PresentationFormat>Widescreen</PresentationFormat>
  <Paragraphs>377</Paragraphs>
  <Slides>60</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Century Gothic</vt:lpstr>
      <vt:lpstr>Calibri</vt:lpstr>
      <vt:lpstr>Helvetica Neue</vt:lpstr>
      <vt:lpstr>Tahoma</vt:lpstr>
      <vt:lpstr>NTR</vt:lpstr>
      <vt:lpstr>Arial</vt:lpstr>
      <vt:lpstr>Times New Roman</vt:lpstr>
      <vt:lpstr>Office Theme</vt:lpstr>
      <vt:lpstr>From Simulation Modeling to Developing Interventions: A Multipronged Approach to the HIV, HCV and OUD Syndemic</vt:lpstr>
      <vt:lpstr>Outline</vt:lpstr>
      <vt:lpstr>Syndemic of opioid use disorder, drug overdose, HIV and HCV</vt:lpstr>
      <vt:lpstr>Drug Overdose Deaths, October 2024</vt:lpstr>
      <vt:lpstr>Overdose crisis accompanied with HIV outbreak among person who inject drugs, Indiana 2014-2015</vt:lpstr>
      <vt:lpstr>Overdose crisis accompanied with rise in HCV cases</vt:lpstr>
      <vt:lpstr>1.Developing data to inform national HCV testing and treatment guidelines </vt:lpstr>
      <vt:lpstr>Progress in HCV treatment</vt:lpstr>
      <vt:lpstr>HCV treatment cascade, 2013</vt:lpstr>
      <vt:lpstr>PowerPoint Presentation</vt:lpstr>
      <vt:lpstr>Increase in newly reported HCV cases among individuals younger than 30 years of age in MA</vt:lpstr>
      <vt:lpstr>PowerPoint Presentation</vt:lpstr>
      <vt:lpstr>What is cost-effectiveness analysis?</vt:lpstr>
      <vt:lpstr>Cost-effectiveness analysis</vt:lpstr>
      <vt:lpstr>Cost-effectiveness analysis</vt:lpstr>
      <vt:lpstr>What are we willing to pay?</vt:lpstr>
      <vt:lpstr>Cost-Effectiveness Analysis Steps</vt:lpstr>
      <vt:lpstr>PowerPoint Presentation</vt:lpstr>
      <vt:lpstr>Background</vt:lpstr>
      <vt:lpstr>Study objective</vt:lpstr>
      <vt:lpstr>Methods (1 of 2)</vt:lpstr>
      <vt:lpstr>Methods (2 of 2)</vt:lpstr>
      <vt:lpstr>Base case results</vt:lpstr>
      <vt:lpstr>HCV cascade of care</vt:lpstr>
      <vt:lpstr>Selected sensitivity analyses</vt:lpstr>
      <vt:lpstr>Limitations</vt:lpstr>
      <vt:lpstr>Conclusions</vt:lpstr>
      <vt:lpstr>PowerPoint Presentation</vt:lpstr>
      <vt:lpstr>Hepatitis C Virus Antibody Testing Among Youth in a Large Sample of US FQHCs, 2012-2017</vt:lpstr>
      <vt:lpstr>Hepatitis C Virus Antibody Testing Among Youth in a Large Sample of US FQHCs</vt:lpstr>
      <vt:lpstr>Hepatitis C Virus Antibody Testing Among Youth in a Large Sample of US FQHCs</vt:lpstr>
      <vt:lpstr>Section Summary </vt:lpstr>
      <vt:lpstr>2.Developing models of care to improve outcomes </vt:lpstr>
      <vt:lpstr>Rapid HIV testing can help to reach individuals who have remained unreached</vt:lpstr>
      <vt:lpstr>Study Aim</vt:lpstr>
      <vt:lpstr>Outcomes</vt:lpstr>
      <vt:lpstr>Methods</vt:lpstr>
      <vt:lpstr>Results</vt:lpstr>
      <vt:lpstr>Real-world identification and notification</vt:lpstr>
      <vt:lpstr>Other results</vt:lpstr>
      <vt:lpstr>Conclusions </vt:lpstr>
      <vt:lpstr>Using qualitative data to inform interventions</vt:lpstr>
      <vt:lpstr>Study main take aways </vt:lpstr>
      <vt:lpstr>1. Active substance use was an important barrier to linkage to care</vt:lpstr>
      <vt:lpstr>2. Solution: low-barrier walk-in treatment access</vt:lpstr>
      <vt:lpstr>3. Solution: High touch care </vt:lpstr>
      <vt:lpstr>4. Solution: Patient navigation</vt:lpstr>
      <vt:lpstr>Section Summary </vt:lpstr>
      <vt:lpstr>Building interventions to address the syndemic of OUD and HIV</vt:lpstr>
      <vt:lpstr>Peer coaching can facilitate HIV prevention </vt:lpstr>
      <vt:lpstr>Results </vt:lpstr>
      <vt:lpstr>Survey Results</vt:lpstr>
      <vt:lpstr>PowerPoint Presentation</vt:lpstr>
      <vt:lpstr>Tools in our HIV prevention toolbox</vt:lpstr>
      <vt:lpstr>HIV Testing Results and PrEP-Related Data (N=40) </vt:lpstr>
      <vt:lpstr>Conclusion</vt:lpstr>
      <vt:lpstr>The CHORUS+ Study: An NIH-funded R01 study</vt:lpstr>
      <vt:lpstr>Conclusions</vt:lpstr>
      <vt:lpstr>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Assoumou, Sabrina</dc:creator>
  <cp:lastModifiedBy>Assoumou, Sabrina</cp:lastModifiedBy>
  <cp:revision>3</cp:revision>
  <cp:lastPrinted>2024-11-05T23:25:10Z</cp:lastPrinted>
  <dcterms:created xsi:type="dcterms:W3CDTF">2021-03-08T22:27:13Z</dcterms:created>
  <dcterms:modified xsi:type="dcterms:W3CDTF">2024-11-07T03:18:13Z</dcterms:modified>
</cp:coreProperties>
</file>