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4" r:id="rId6"/>
  </p:sldMasterIdLst>
  <p:notesMasterIdLst>
    <p:notesMasterId r:id="rId56"/>
  </p:notesMasterIdLst>
  <p:sldIdLst>
    <p:sldId id="2147474548" r:id="rId7"/>
    <p:sldId id="2147474551" r:id="rId8"/>
    <p:sldId id="257" r:id="rId9"/>
    <p:sldId id="271" r:id="rId10"/>
    <p:sldId id="281" r:id="rId11"/>
    <p:sldId id="283" r:id="rId12"/>
    <p:sldId id="272" r:id="rId13"/>
    <p:sldId id="284" r:id="rId14"/>
    <p:sldId id="285" r:id="rId15"/>
    <p:sldId id="286" r:id="rId16"/>
    <p:sldId id="258" r:id="rId17"/>
    <p:sldId id="259" r:id="rId18"/>
    <p:sldId id="260" r:id="rId19"/>
    <p:sldId id="261" r:id="rId20"/>
    <p:sldId id="2147474526" r:id="rId21"/>
    <p:sldId id="262" r:id="rId22"/>
    <p:sldId id="264" r:id="rId23"/>
    <p:sldId id="2147474527" r:id="rId24"/>
    <p:sldId id="265" r:id="rId25"/>
    <p:sldId id="266" r:id="rId26"/>
    <p:sldId id="267" r:id="rId27"/>
    <p:sldId id="268" r:id="rId28"/>
    <p:sldId id="270" r:id="rId29"/>
    <p:sldId id="263" r:id="rId30"/>
    <p:sldId id="2147472117" r:id="rId31"/>
    <p:sldId id="2147472166" r:id="rId32"/>
    <p:sldId id="2147472139" r:id="rId33"/>
    <p:sldId id="2147472126" r:id="rId34"/>
    <p:sldId id="2147472127" r:id="rId35"/>
    <p:sldId id="2147472128" r:id="rId36"/>
    <p:sldId id="2147472118" r:id="rId37"/>
    <p:sldId id="2147474547" r:id="rId38"/>
    <p:sldId id="2147472123" r:id="rId39"/>
    <p:sldId id="2147472124" r:id="rId40"/>
    <p:sldId id="2147472125" r:id="rId41"/>
    <p:sldId id="2141412132" r:id="rId42"/>
    <p:sldId id="7034" r:id="rId43"/>
    <p:sldId id="2147472140" r:id="rId44"/>
    <p:sldId id="2147472141" r:id="rId45"/>
    <p:sldId id="2147472169" r:id="rId46"/>
    <p:sldId id="2147472143" r:id="rId47"/>
    <p:sldId id="2147472144" r:id="rId48"/>
    <p:sldId id="2147472170" r:id="rId49"/>
    <p:sldId id="16141241" r:id="rId50"/>
    <p:sldId id="2147474542" r:id="rId51"/>
    <p:sldId id="2147474546" r:id="rId52"/>
    <p:sldId id="2147474549" r:id="rId53"/>
    <p:sldId id="2147474550" r:id="rId54"/>
    <p:sldId id="2147474528" r:id="rId55"/>
  </p:sldIdLst>
  <p:sldSz cx="12192000" cy="6858000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6192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on ART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86" b="1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en-ZM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(Sept)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962540</c:v>
                </c:pt>
                <c:pt idx="1">
                  <c:v>1072840</c:v>
                </c:pt>
                <c:pt idx="2">
                  <c:v>1179031</c:v>
                </c:pt>
                <c:pt idx="3">
                  <c:v>1197703</c:v>
                </c:pt>
                <c:pt idx="4">
                  <c:v>1238430</c:v>
                </c:pt>
                <c:pt idx="5">
                  <c:v>1273804</c:v>
                </c:pt>
                <c:pt idx="6" formatCode="#,##0">
                  <c:v>1303481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C-4D44-A9E5-AB8B1BF13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5"/>
        <c:axId val="1317881696"/>
        <c:axId val="1"/>
      </c:barChart>
      <c:catAx>
        <c:axId val="131788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86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r>
                  <a:rPr lang="en-US" dirty="0">
                    <a:latin typeface="Century Gothic" panose="020B0502020202020204" pitchFamily="34" charset="0"/>
                  </a:rPr>
                  <a:t>Period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706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86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en-ZM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986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Number of People current on ART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out"/>
        <c:minorTickMark val="none"/>
        <c:tickLblPos val="nextTo"/>
        <c:crossAx val="1317881696"/>
        <c:crosses val="autoZero"/>
        <c:crossBetween val="between"/>
      </c:valAx>
      <c:spPr>
        <a:noFill/>
        <a:ln w="18837">
          <a:noFill/>
        </a:ln>
      </c:spPr>
    </c:plotArea>
    <c:plotVisOnly val="1"/>
    <c:dispBlanksAs val="gap"/>
    <c:showDLblsOverMax val="0"/>
  </c:chart>
  <c:spPr>
    <a:noFill/>
    <a:ln>
      <a:solidFill>
        <a:schemeClr val="accent4">
          <a:lumMod val="75000"/>
        </a:schemeClr>
      </a:solidFill>
    </a:ln>
    <a:effectLst/>
  </c:spPr>
  <c:txPr>
    <a:bodyPr/>
    <a:lstStyle/>
    <a:p>
      <a:pPr>
        <a:defRPr sz="98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ZM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F44AB-4581-D548-8E5A-C913B1169F7F}" type="doc">
      <dgm:prSet loTypeId="urn:microsoft.com/office/officeart/2005/8/layout/target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FB55674-89E3-DD43-9BF7-D13481AAA47A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2400" b="1" dirty="0"/>
            <a:t>Ministry of Health </a:t>
          </a:r>
        </a:p>
      </dgm:t>
    </dgm:pt>
    <dgm:pt modelId="{2583AEDC-7B30-6A4B-9BDA-DF3D3F179F87}" type="parTrans" cxnId="{E3769067-7210-EC48-9171-34C1CD05077F}">
      <dgm:prSet/>
      <dgm:spPr/>
      <dgm:t>
        <a:bodyPr/>
        <a:lstStyle/>
        <a:p>
          <a:endParaRPr lang="en-GB" sz="1400"/>
        </a:p>
      </dgm:t>
    </dgm:pt>
    <dgm:pt modelId="{C5B8D7FA-7D54-E144-B656-06842BB76E6B}" type="sibTrans" cxnId="{E3769067-7210-EC48-9171-34C1CD05077F}">
      <dgm:prSet/>
      <dgm:spPr/>
      <dgm:t>
        <a:bodyPr/>
        <a:lstStyle/>
        <a:p>
          <a:endParaRPr lang="en-GB" sz="1400"/>
        </a:p>
      </dgm:t>
    </dgm:pt>
    <dgm:pt modelId="{A39769BA-B5FC-9746-BC69-C56949F4D12D}">
      <dgm:prSet phldrT="[Text]" custT="1"/>
      <dgm:spPr/>
      <dgm:t>
        <a:bodyPr/>
        <a:lstStyle/>
        <a:p>
          <a:r>
            <a:rPr lang="en-GB" sz="1800" dirty="0"/>
            <a:t>National HIV Program </a:t>
          </a:r>
        </a:p>
      </dgm:t>
    </dgm:pt>
    <dgm:pt modelId="{E18A0854-E024-204E-A46C-FB5DD616C260}" type="parTrans" cxnId="{988ED7B6-460A-F149-9789-49AB75C1A2FA}">
      <dgm:prSet/>
      <dgm:spPr/>
      <dgm:t>
        <a:bodyPr/>
        <a:lstStyle/>
        <a:p>
          <a:endParaRPr lang="en-GB" sz="1400"/>
        </a:p>
      </dgm:t>
    </dgm:pt>
    <dgm:pt modelId="{0F005132-8487-9A40-9AA8-E07EBFFE82F1}" type="sibTrans" cxnId="{988ED7B6-460A-F149-9789-49AB75C1A2FA}">
      <dgm:prSet/>
      <dgm:spPr/>
      <dgm:t>
        <a:bodyPr/>
        <a:lstStyle/>
        <a:p>
          <a:endParaRPr lang="en-GB" sz="1400"/>
        </a:p>
      </dgm:t>
    </dgm:pt>
    <dgm:pt modelId="{0104E595-D7E4-CB44-9CD0-FA22F7F2D4B4}">
      <dgm:prSet phldrT="[Text]" custT="1"/>
      <dgm:spPr/>
      <dgm:t>
        <a:bodyPr/>
        <a:lstStyle/>
        <a:p>
          <a:r>
            <a:rPr lang="en-GB" sz="1800" dirty="0"/>
            <a:t>Overall oversight of health services </a:t>
          </a:r>
        </a:p>
      </dgm:t>
    </dgm:pt>
    <dgm:pt modelId="{228D91E5-D5D4-4046-A47F-A090335C4968}" type="parTrans" cxnId="{610E240B-21AA-A447-83EE-BDC5313DE8DF}">
      <dgm:prSet/>
      <dgm:spPr/>
      <dgm:t>
        <a:bodyPr/>
        <a:lstStyle/>
        <a:p>
          <a:endParaRPr lang="en-GB" sz="1400"/>
        </a:p>
      </dgm:t>
    </dgm:pt>
    <dgm:pt modelId="{5F47BEF2-7873-924E-8C0E-0F7C8231DFBA}" type="sibTrans" cxnId="{610E240B-21AA-A447-83EE-BDC5313DE8DF}">
      <dgm:prSet/>
      <dgm:spPr/>
      <dgm:t>
        <a:bodyPr/>
        <a:lstStyle/>
        <a:p>
          <a:endParaRPr lang="en-GB" sz="1400"/>
        </a:p>
      </dgm:t>
    </dgm:pt>
    <dgm:pt modelId="{9EECDDB4-3A04-E54C-9C22-1A79E3927681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400" b="1" dirty="0"/>
            <a:t>University Teaching Hospital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GB" sz="1400" b="1" dirty="0"/>
            <a:t>(Infectious Diseases Division under Internal Medicine)  </a:t>
          </a:r>
        </a:p>
      </dgm:t>
    </dgm:pt>
    <dgm:pt modelId="{1AE38AA8-607A-7044-996F-A51F1E0F660E}" type="parTrans" cxnId="{0CD1F291-52C6-464F-83A2-EAE4EBC3989B}">
      <dgm:prSet/>
      <dgm:spPr/>
      <dgm:t>
        <a:bodyPr/>
        <a:lstStyle/>
        <a:p>
          <a:endParaRPr lang="en-GB" sz="1400"/>
        </a:p>
      </dgm:t>
    </dgm:pt>
    <dgm:pt modelId="{9797373C-B554-824D-B96B-5C88A4B1A8DA}" type="sibTrans" cxnId="{0CD1F291-52C6-464F-83A2-EAE4EBC3989B}">
      <dgm:prSet/>
      <dgm:spPr/>
      <dgm:t>
        <a:bodyPr/>
        <a:lstStyle/>
        <a:p>
          <a:endParaRPr lang="en-GB" sz="1400"/>
        </a:p>
      </dgm:t>
    </dgm:pt>
    <dgm:pt modelId="{59BBD639-FA7F-1645-AB07-61E62A3C88ED}">
      <dgm:prSet phldrT="[Text]" custT="1"/>
      <dgm:spPr/>
      <dgm:t>
        <a:bodyPr/>
        <a:lstStyle/>
        <a:p>
          <a:r>
            <a:rPr lang="en-GB" sz="1800" dirty="0"/>
            <a:t>Infectious diseases clinical  services </a:t>
          </a:r>
        </a:p>
      </dgm:t>
    </dgm:pt>
    <dgm:pt modelId="{7DC4CF9C-00A1-6A49-AAC0-AA44C1FD168D}" type="parTrans" cxnId="{7A1FD699-7FE9-3F4B-8529-E6B6C121B84B}">
      <dgm:prSet/>
      <dgm:spPr/>
      <dgm:t>
        <a:bodyPr/>
        <a:lstStyle/>
        <a:p>
          <a:endParaRPr lang="en-GB" sz="1400"/>
        </a:p>
      </dgm:t>
    </dgm:pt>
    <dgm:pt modelId="{9B678840-DC6D-4548-85B8-435153250973}" type="sibTrans" cxnId="{7A1FD699-7FE9-3F4B-8529-E6B6C121B84B}">
      <dgm:prSet/>
      <dgm:spPr/>
      <dgm:t>
        <a:bodyPr/>
        <a:lstStyle/>
        <a:p>
          <a:endParaRPr lang="en-GB" sz="1400"/>
        </a:p>
      </dgm:t>
    </dgm:pt>
    <dgm:pt modelId="{90B13426-6159-E449-A691-79D130DF32B8}">
      <dgm:prSet phldrT="[Text]" custT="1"/>
      <dgm:spPr/>
      <dgm:t>
        <a:bodyPr/>
        <a:lstStyle/>
        <a:p>
          <a:r>
            <a:rPr lang="en-GB" sz="1800" dirty="0"/>
            <a:t>Linked to University of Zambia School Medicine, Levy Mwanawasa Medical University </a:t>
          </a:r>
        </a:p>
      </dgm:t>
    </dgm:pt>
    <dgm:pt modelId="{BD0BD2D9-D427-1B48-936F-7DD87BD152F1}" type="parTrans" cxnId="{82A7AA30-8B1B-5E4F-AC2C-F6258280BDCE}">
      <dgm:prSet/>
      <dgm:spPr/>
      <dgm:t>
        <a:bodyPr/>
        <a:lstStyle/>
        <a:p>
          <a:endParaRPr lang="en-GB" sz="1400"/>
        </a:p>
      </dgm:t>
    </dgm:pt>
    <dgm:pt modelId="{D5195E17-89DC-8449-A705-51D603A1DA2B}" type="sibTrans" cxnId="{82A7AA30-8B1B-5E4F-AC2C-F6258280BDCE}">
      <dgm:prSet/>
      <dgm:spPr/>
      <dgm:t>
        <a:bodyPr/>
        <a:lstStyle/>
        <a:p>
          <a:endParaRPr lang="en-GB" sz="1400"/>
        </a:p>
      </dgm:t>
    </dgm:pt>
    <dgm:pt modelId="{60218F04-ACC6-0C45-86AE-9EC313CD7F56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en-GB" sz="2400" b="1" dirty="0"/>
            <a:t>University Teaching Hospital Research and Grants </a:t>
          </a:r>
          <a:r>
            <a:rPr lang="en-GB" sz="2400" b="1" dirty="0" err="1"/>
            <a:t>Center</a:t>
          </a:r>
          <a:endParaRPr lang="en-GB" sz="2400" b="1" dirty="0"/>
        </a:p>
      </dgm:t>
    </dgm:pt>
    <dgm:pt modelId="{C4B73AE9-3871-0543-A6EE-442AE78B5F31}" type="parTrans" cxnId="{A27847D2-68D4-7048-8252-11CAA9D60998}">
      <dgm:prSet/>
      <dgm:spPr/>
      <dgm:t>
        <a:bodyPr/>
        <a:lstStyle/>
        <a:p>
          <a:endParaRPr lang="en-GB" sz="1400"/>
        </a:p>
      </dgm:t>
    </dgm:pt>
    <dgm:pt modelId="{6A973261-9F9E-2D4D-AFEA-6FA4A1B57E7E}" type="sibTrans" cxnId="{A27847D2-68D4-7048-8252-11CAA9D60998}">
      <dgm:prSet/>
      <dgm:spPr/>
      <dgm:t>
        <a:bodyPr/>
        <a:lstStyle/>
        <a:p>
          <a:endParaRPr lang="en-GB" sz="1400"/>
        </a:p>
      </dgm:t>
    </dgm:pt>
    <dgm:pt modelId="{A9A91882-9047-D344-9002-231B9204BF29}">
      <dgm:prSet phldrT="[Text]" custT="1"/>
      <dgm:spPr/>
      <dgm:t>
        <a:bodyPr/>
        <a:lstStyle/>
        <a:p>
          <a:r>
            <a:rPr lang="en-GB" sz="1800" dirty="0"/>
            <a:t>Conduct research Activities</a:t>
          </a:r>
        </a:p>
      </dgm:t>
    </dgm:pt>
    <dgm:pt modelId="{614CB567-A219-C44F-AC6E-1179A61EF33D}" type="parTrans" cxnId="{CACDC1E8-22D4-D443-96FE-5F78B186FFDD}">
      <dgm:prSet/>
      <dgm:spPr/>
      <dgm:t>
        <a:bodyPr/>
        <a:lstStyle/>
        <a:p>
          <a:endParaRPr lang="en-GB" sz="1400"/>
        </a:p>
      </dgm:t>
    </dgm:pt>
    <dgm:pt modelId="{577422F0-CFE6-7544-98F6-8E8F8FAD6FAE}" type="sibTrans" cxnId="{CACDC1E8-22D4-D443-96FE-5F78B186FFDD}">
      <dgm:prSet/>
      <dgm:spPr/>
      <dgm:t>
        <a:bodyPr/>
        <a:lstStyle/>
        <a:p>
          <a:endParaRPr lang="en-GB" sz="1400"/>
        </a:p>
      </dgm:t>
    </dgm:pt>
    <dgm:pt modelId="{15CCA1E6-CA64-F840-B9B2-EB7EFEE9CA86}">
      <dgm:prSet phldrT="[Text]" custT="1"/>
      <dgm:spPr/>
      <dgm:t>
        <a:bodyPr/>
        <a:lstStyle/>
        <a:p>
          <a:r>
            <a:rPr lang="en-GB" sz="1800" dirty="0"/>
            <a:t>Linked to University Teaching Hospital HIV Access Program </a:t>
          </a:r>
        </a:p>
      </dgm:t>
    </dgm:pt>
    <dgm:pt modelId="{C20E6F1F-6B77-0440-B292-1758736C3D20}" type="parTrans" cxnId="{786B4062-9D9B-3F48-AC8C-8C40DBBB38E8}">
      <dgm:prSet/>
      <dgm:spPr/>
      <dgm:t>
        <a:bodyPr/>
        <a:lstStyle/>
        <a:p>
          <a:endParaRPr lang="en-GB" sz="1400"/>
        </a:p>
      </dgm:t>
    </dgm:pt>
    <dgm:pt modelId="{1114ECDF-E47B-514A-8F75-289D3F316E84}" type="sibTrans" cxnId="{786B4062-9D9B-3F48-AC8C-8C40DBBB38E8}">
      <dgm:prSet/>
      <dgm:spPr/>
      <dgm:t>
        <a:bodyPr/>
        <a:lstStyle/>
        <a:p>
          <a:endParaRPr lang="en-GB" sz="1400"/>
        </a:p>
      </dgm:t>
    </dgm:pt>
    <dgm:pt modelId="{67B6A350-0574-CE46-B12D-956FC8E0211F}">
      <dgm:prSet phldrT="[Text]" custT="1"/>
      <dgm:spPr/>
      <dgm:t>
        <a:bodyPr/>
        <a:lstStyle/>
        <a:p>
          <a:r>
            <a:rPr lang="en-GB" sz="1800" dirty="0"/>
            <a:t>National Public Health Institute </a:t>
          </a:r>
        </a:p>
      </dgm:t>
    </dgm:pt>
    <dgm:pt modelId="{970A2AF6-491D-8842-A19F-75003E6CF2BD}" type="parTrans" cxnId="{8468DFF3-66A9-464A-9CA0-1FD15EC145F2}">
      <dgm:prSet/>
      <dgm:spPr/>
      <dgm:t>
        <a:bodyPr/>
        <a:lstStyle/>
        <a:p>
          <a:endParaRPr lang="en-GB"/>
        </a:p>
      </dgm:t>
    </dgm:pt>
    <dgm:pt modelId="{34853CD7-98F2-5F4F-A017-ECFF9F40E654}" type="sibTrans" cxnId="{8468DFF3-66A9-464A-9CA0-1FD15EC145F2}">
      <dgm:prSet/>
      <dgm:spPr/>
      <dgm:t>
        <a:bodyPr/>
        <a:lstStyle/>
        <a:p>
          <a:endParaRPr lang="en-GB"/>
        </a:p>
      </dgm:t>
    </dgm:pt>
    <dgm:pt modelId="{AD5B3397-4CA1-A44E-8741-E4C8BDB60375}">
      <dgm:prSet phldrT="[Text]" custT="1"/>
      <dgm:spPr/>
      <dgm:t>
        <a:bodyPr/>
        <a:lstStyle/>
        <a:p>
          <a:r>
            <a:rPr lang="en-GB" sz="1800" dirty="0"/>
            <a:t>Separate board and Management </a:t>
          </a:r>
        </a:p>
      </dgm:t>
    </dgm:pt>
    <dgm:pt modelId="{6A54D114-65D3-6D4D-AB6D-D0F64A306C4F}" type="parTrans" cxnId="{A7878CCB-FADC-BC47-B446-2B75E194C8C8}">
      <dgm:prSet/>
      <dgm:spPr/>
      <dgm:t>
        <a:bodyPr/>
        <a:lstStyle/>
        <a:p>
          <a:endParaRPr lang="en-GB"/>
        </a:p>
      </dgm:t>
    </dgm:pt>
    <dgm:pt modelId="{F9F32A2C-E7C1-5148-9408-000D73EF1092}" type="sibTrans" cxnId="{A7878CCB-FADC-BC47-B446-2B75E194C8C8}">
      <dgm:prSet/>
      <dgm:spPr/>
      <dgm:t>
        <a:bodyPr/>
        <a:lstStyle/>
        <a:p>
          <a:endParaRPr lang="en-GB"/>
        </a:p>
      </dgm:t>
    </dgm:pt>
    <dgm:pt modelId="{B3254D1B-8409-234A-8F02-7CB69A313AF7}" type="pres">
      <dgm:prSet presAssocID="{1EDF44AB-4581-D548-8E5A-C913B1169F7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5DFCA69-5D42-C44F-9FF5-68885A0CCB13}" type="pres">
      <dgm:prSet presAssocID="{4FB55674-89E3-DD43-9BF7-D13481AAA47A}" presName="circle1" presStyleLbl="node1" presStyleIdx="0" presStyleCnt="3"/>
      <dgm:spPr>
        <a:solidFill>
          <a:schemeClr val="accent6">
            <a:lumMod val="20000"/>
            <a:lumOff val="80000"/>
          </a:schemeClr>
        </a:solidFill>
      </dgm:spPr>
    </dgm:pt>
    <dgm:pt modelId="{DA354A86-F689-D744-B720-AFD580AC63EF}" type="pres">
      <dgm:prSet presAssocID="{4FB55674-89E3-DD43-9BF7-D13481AAA47A}" presName="space" presStyleCnt="0"/>
      <dgm:spPr/>
    </dgm:pt>
    <dgm:pt modelId="{858895C6-2FFB-924B-B739-2B1839F7FA14}" type="pres">
      <dgm:prSet presAssocID="{4FB55674-89E3-DD43-9BF7-D13481AAA47A}" presName="rect1" presStyleLbl="alignAcc1" presStyleIdx="0" presStyleCnt="3" custScaleX="99838"/>
      <dgm:spPr/>
    </dgm:pt>
    <dgm:pt modelId="{55BBF9DD-286E-3E4A-8BA9-CAD6B318F16F}" type="pres">
      <dgm:prSet presAssocID="{9EECDDB4-3A04-E54C-9C22-1A79E3927681}" presName="vertSpace2" presStyleLbl="node1" presStyleIdx="0" presStyleCnt="3"/>
      <dgm:spPr/>
    </dgm:pt>
    <dgm:pt modelId="{81FB6DFE-AE72-834E-A905-4F2A7DFC8083}" type="pres">
      <dgm:prSet presAssocID="{9EECDDB4-3A04-E54C-9C22-1A79E3927681}" presName="circle2" presStyleLbl="node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5D44D72A-D9BB-D14B-9521-5FA2FC7C63AC}" type="pres">
      <dgm:prSet presAssocID="{9EECDDB4-3A04-E54C-9C22-1A79E3927681}" presName="rect2" presStyleLbl="alignAcc1" presStyleIdx="1" presStyleCnt="3" custLinFactNeighborX="13880" custLinFactNeighborY="1748"/>
      <dgm:spPr/>
    </dgm:pt>
    <dgm:pt modelId="{8A766EE5-CABA-2841-A720-D43DA76B41EF}" type="pres">
      <dgm:prSet presAssocID="{60218F04-ACC6-0C45-86AE-9EC313CD7F56}" presName="vertSpace3" presStyleLbl="node1" presStyleIdx="1" presStyleCnt="3"/>
      <dgm:spPr/>
    </dgm:pt>
    <dgm:pt modelId="{D4B2FA36-85FD-7B4B-9994-DE16F2BA40B8}" type="pres">
      <dgm:prSet presAssocID="{60218F04-ACC6-0C45-86AE-9EC313CD7F56}" presName="circle3" presStyleLbl="node1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8E79668C-FF68-8748-B27C-2D933F3833BA}" type="pres">
      <dgm:prSet presAssocID="{60218F04-ACC6-0C45-86AE-9EC313CD7F56}" presName="rect3" presStyleLbl="alignAcc1" presStyleIdx="2" presStyleCnt="3"/>
      <dgm:spPr/>
    </dgm:pt>
    <dgm:pt modelId="{E87E40A5-4ADB-B74A-A936-BEBD4862D1A1}" type="pres">
      <dgm:prSet presAssocID="{4FB55674-89E3-DD43-9BF7-D13481AAA47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12A7C68D-2F88-ED4D-B0C3-2EEBDE97F0DE}" type="pres">
      <dgm:prSet presAssocID="{4FB55674-89E3-DD43-9BF7-D13481AAA47A}" presName="rect1ChTx" presStyleLbl="alignAcc1" presStyleIdx="2" presStyleCnt="3" custScaleX="100000">
        <dgm:presLayoutVars>
          <dgm:bulletEnabled val="1"/>
        </dgm:presLayoutVars>
      </dgm:prSet>
      <dgm:spPr/>
    </dgm:pt>
    <dgm:pt modelId="{19D62D3E-8FD0-A049-B706-0CA04FBBF5F0}" type="pres">
      <dgm:prSet presAssocID="{9EECDDB4-3A04-E54C-9C22-1A79E392768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37121F76-B150-FF43-987B-27B99850DEC9}" type="pres">
      <dgm:prSet presAssocID="{9EECDDB4-3A04-E54C-9C22-1A79E3927681}" presName="rect2ChTx" presStyleLbl="alignAcc1" presStyleIdx="2" presStyleCnt="3">
        <dgm:presLayoutVars>
          <dgm:bulletEnabled val="1"/>
        </dgm:presLayoutVars>
      </dgm:prSet>
      <dgm:spPr/>
    </dgm:pt>
    <dgm:pt modelId="{CB7576C5-FA8C-5840-B48E-8BA96235CFC2}" type="pres">
      <dgm:prSet presAssocID="{60218F04-ACC6-0C45-86AE-9EC313CD7F5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33B99DA-094C-4E47-9E11-1ECDEDC2800D}" type="pres">
      <dgm:prSet presAssocID="{60218F04-ACC6-0C45-86AE-9EC313CD7F56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217AFA04-556D-ED49-9594-6F62424F782A}" type="presOf" srcId="{4FB55674-89E3-DD43-9BF7-D13481AAA47A}" destId="{858895C6-2FFB-924B-B739-2B1839F7FA14}" srcOrd="0" destOrd="0" presId="urn:microsoft.com/office/officeart/2005/8/layout/target3"/>
    <dgm:cxn modelId="{610E240B-21AA-A447-83EE-BDC5313DE8DF}" srcId="{4FB55674-89E3-DD43-9BF7-D13481AAA47A}" destId="{0104E595-D7E4-CB44-9CD0-FA22F7F2D4B4}" srcOrd="1" destOrd="0" parTransId="{228D91E5-D5D4-4046-A47F-A090335C4968}" sibTransId="{5F47BEF2-7873-924E-8C0E-0F7C8231DFBA}"/>
    <dgm:cxn modelId="{8311E61A-2754-0343-9727-CF22A502425C}" type="presOf" srcId="{90B13426-6159-E449-A691-79D130DF32B8}" destId="{37121F76-B150-FF43-987B-27B99850DEC9}" srcOrd="0" destOrd="1" presId="urn:microsoft.com/office/officeart/2005/8/layout/target3"/>
    <dgm:cxn modelId="{82A7AA30-8B1B-5E4F-AC2C-F6258280BDCE}" srcId="{9EECDDB4-3A04-E54C-9C22-1A79E3927681}" destId="{90B13426-6159-E449-A691-79D130DF32B8}" srcOrd="1" destOrd="0" parTransId="{BD0BD2D9-D427-1B48-936F-7DD87BD152F1}" sibTransId="{D5195E17-89DC-8449-A705-51D603A1DA2B}"/>
    <dgm:cxn modelId="{A5D64D5F-CD61-5644-AE5B-B1C22E123422}" type="presOf" srcId="{9EECDDB4-3A04-E54C-9C22-1A79E3927681}" destId="{5D44D72A-D9BB-D14B-9521-5FA2FC7C63AC}" srcOrd="0" destOrd="0" presId="urn:microsoft.com/office/officeart/2005/8/layout/target3"/>
    <dgm:cxn modelId="{786B4062-9D9B-3F48-AC8C-8C40DBBB38E8}" srcId="{60218F04-ACC6-0C45-86AE-9EC313CD7F56}" destId="{15CCA1E6-CA64-F840-B9B2-EB7EFEE9CA86}" srcOrd="1" destOrd="0" parTransId="{C20E6F1F-6B77-0440-B292-1758736C3D20}" sibTransId="{1114ECDF-E47B-514A-8F75-289D3F316E84}"/>
    <dgm:cxn modelId="{E3769067-7210-EC48-9171-34C1CD05077F}" srcId="{1EDF44AB-4581-D548-8E5A-C913B1169F7F}" destId="{4FB55674-89E3-DD43-9BF7-D13481AAA47A}" srcOrd="0" destOrd="0" parTransId="{2583AEDC-7B30-6A4B-9BDA-DF3D3F179F87}" sibTransId="{C5B8D7FA-7D54-E144-B656-06842BB76E6B}"/>
    <dgm:cxn modelId="{0B1E736B-4FF1-C441-8202-EFE764315722}" type="presOf" srcId="{A9A91882-9047-D344-9002-231B9204BF29}" destId="{433B99DA-094C-4E47-9E11-1ECDEDC2800D}" srcOrd="0" destOrd="0" presId="urn:microsoft.com/office/officeart/2005/8/layout/target3"/>
    <dgm:cxn modelId="{1EFFB172-E419-BA40-84CA-779948894636}" type="presOf" srcId="{15CCA1E6-CA64-F840-B9B2-EB7EFEE9CA86}" destId="{433B99DA-094C-4E47-9E11-1ECDEDC2800D}" srcOrd="0" destOrd="1" presId="urn:microsoft.com/office/officeart/2005/8/layout/target3"/>
    <dgm:cxn modelId="{08A6B653-FE5D-4144-ACFD-66BC21E0B1B7}" type="presOf" srcId="{60218F04-ACC6-0C45-86AE-9EC313CD7F56}" destId="{8E79668C-FF68-8748-B27C-2D933F3833BA}" srcOrd="0" destOrd="0" presId="urn:microsoft.com/office/officeart/2005/8/layout/target3"/>
    <dgm:cxn modelId="{66A2E58B-8E45-2C40-9062-2778DCB9A7C6}" type="presOf" srcId="{67B6A350-0574-CE46-B12D-956FC8E0211F}" destId="{12A7C68D-2F88-ED4D-B0C3-2EEBDE97F0DE}" srcOrd="0" destOrd="2" presId="urn:microsoft.com/office/officeart/2005/8/layout/target3"/>
    <dgm:cxn modelId="{0CD1F291-52C6-464F-83A2-EAE4EBC3989B}" srcId="{1EDF44AB-4581-D548-8E5A-C913B1169F7F}" destId="{9EECDDB4-3A04-E54C-9C22-1A79E3927681}" srcOrd="1" destOrd="0" parTransId="{1AE38AA8-607A-7044-996F-A51F1E0F660E}" sibTransId="{9797373C-B554-824D-B96B-5C88A4B1A8DA}"/>
    <dgm:cxn modelId="{7A1FD699-7FE9-3F4B-8529-E6B6C121B84B}" srcId="{9EECDDB4-3A04-E54C-9C22-1A79E3927681}" destId="{59BBD639-FA7F-1645-AB07-61E62A3C88ED}" srcOrd="0" destOrd="0" parTransId="{7DC4CF9C-00A1-6A49-AAC0-AA44C1FD168D}" sibTransId="{9B678840-DC6D-4548-85B8-435153250973}"/>
    <dgm:cxn modelId="{D6A16CB1-66E1-E843-B031-004E2D043E42}" type="presOf" srcId="{A39769BA-B5FC-9746-BC69-C56949F4D12D}" destId="{12A7C68D-2F88-ED4D-B0C3-2EEBDE97F0DE}" srcOrd="0" destOrd="0" presId="urn:microsoft.com/office/officeart/2005/8/layout/target3"/>
    <dgm:cxn modelId="{988ED7B6-460A-F149-9789-49AB75C1A2FA}" srcId="{4FB55674-89E3-DD43-9BF7-D13481AAA47A}" destId="{A39769BA-B5FC-9746-BC69-C56949F4D12D}" srcOrd="0" destOrd="0" parTransId="{E18A0854-E024-204E-A46C-FB5DD616C260}" sibTransId="{0F005132-8487-9A40-9AA8-E07EBFFE82F1}"/>
    <dgm:cxn modelId="{C31F15B9-DCA7-2B47-B9DA-2FB523A1D226}" type="presOf" srcId="{0104E595-D7E4-CB44-9CD0-FA22F7F2D4B4}" destId="{12A7C68D-2F88-ED4D-B0C3-2EEBDE97F0DE}" srcOrd="0" destOrd="1" presId="urn:microsoft.com/office/officeart/2005/8/layout/target3"/>
    <dgm:cxn modelId="{C2D784C3-3F76-A048-8F6F-5103DED4CA63}" type="presOf" srcId="{60218F04-ACC6-0C45-86AE-9EC313CD7F56}" destId="{CB7576C5-FA8C-5840-B48E-8BA96235CFC2}" srcOrd="1" destOrd="0" presId="urn:microsoft.com/office/officeart/2005/8/layout/target3"/>
    <dgm:cxn modelId="{A7878CCB-FADC-BC47-B446-2B75E194C8C8}" srcId="{60218F04-ACC6-0C45-86AE-9EC313CD7F56}" destId="{AD5B3397-4CA1-A44E-8741-E4C8BDB60375}" srcOrd="2" destOrd="0" parTransId="{6A54D114-65D3-6D4D-AB6D-D0F64A306C4F}" sibTransId="{F9F32A2C-E7C1-5148-9408-000D73EF1092}"/>
    <dgm:cxn modelId="{A27847D2-68D4-7048-8252-11CAA9D60998}" srcId="{1EDF44AB-4581-D548-8E5A-C913B1169F7F}" destId="{60218F04-ACC6-0C45-86AE-9EC313CD7F56}" srcOrd="2" destOrd="0" parTransId="{C4B73AE9-3871-0543-A6EE-442AE78B5F31}" sibTransId="{6A973261-9F9E-2D4D-AFEA-6FA4A1B57E7E}"/>
    <dgm:cxn modelId="{256BA1D9-10B5-4544-B67D-89767028666D}" type="presOf" srcId="{59BBD639-FA7F-1645-AB07-61E62A3C88ED}" destId="{37121F76-B150-FF43-987B-27B99850DEC9}" srcOrd="0" destOrd="0" presId="urn:microsoft.com/office/officeart/2005/8/layout/target3"/>
    <dgm:cxn modelId="{1A51DFE5-232B-6C4B-AEDE-7C47BA1ADEDB}" type="presOf" srcId="{9EECDDB4-3A04-E54C-9C22-1A79E3927681}" destId="{19D62D3E-8FD0-A049-B706-0CA04FBBF5F0}" srcOrd="1" destOrd="0" presId="urn:microsoft.com/office/officeart/2005/8/layout/target3"/>
    <dgm:cxn modelId="{CACDC1E8-22D4-D443-96FE-5F78B186FFDD}" srcId="{60218F04-ACC6-0C45-86AE-9EC313CD7F56}" destId="{A9A91882-9047-D344-9002-231B9204BF29}" srcOrd="0" destOrd="0" parTransId="{614CB567-A219-C44F-AC6E-1179A61EF33D}" sibTransId="{577422F0-CFE6-7544-98F6-8E8F8FAD6FAE}"/>
    <dgm:cxn modelId="{13D945F2-086D-EC42-870E-981954F07240}" type="presOf" srcId="{1EDF44AB-4581-D548-8E5A-C913B1169F7F}" destId="{B3254D1B-8409-234A-8F02-7CB69A313AF7}" srcOrd="0" destOrd="0" presId="urn:microsoft.com/office/officeart/2005/8/layout/target3"/>
    <dgm:cxn modelId="{8468DFF3-66A9-464A-9CA0-1FD15EC145F2}" srcId="{4FB55674-89E3-DD43-9BF7-D13481AAA47A}" destId="{67B6A350-0574-CE46-B12D-956FC8E0211F}" srcOrd="2" destOrd="0" parTransId="{970A2AF6-491D-8842-A19F-75003E6CF2BD}" sibTransId="{34853CD7-98F2-5F4F-A017-ECFF9F40E654}"/>
    <dgm:cxn modelId="{2DBEA3F4-D867-9C43-8DE4-623518911F88}" type="presOf" srcId="{AD5B3397-4CA1-A44E-8741-E4C8BDB60375}" destId="{433B99DA-094C-4E47-9E11-1ECDEDC2800D}" srcOrd="0" destOrd="2" presId="urn:microsoft.com/office/officeart/2005/8/layout/target3"/>
    <dgm:cxn modelId="{4691FEFD-3104-0249-B57B-77FD1483B2CA}" type="presOf" srcId="{4FB55674-89E3-DD43-9BF7-D13481AAA47A}" destId="{E87E40A5-4ADB-B74A-A936-BEBD4862D1A1}" srcOrd="1" destOrd="0" presId="urn:microsoft.com/office/officeart/2005/8/layout/target3"/>
    <dgm:cxn modelId="{922B4CEB-56D7-4F4B-AAFD-786CBA438617}" type="presParOf" srcId="{B3254D1B-8409-234A-8F02-7CB69A313AF7}" destId="{15DFCA69-5D42-C44F-9FF5-68885A0CCB13}" srcOrd="0" destOrd="0" presId="urn:microsoft.com/office/officeart/2005/8/layout/target3"/>
    <dgm:cxn modelId="{A5756BCD-951B-3C45-98CB-17BFB7200A74}" type="presParOf" srcId="{B3254D1B-8409-234A-8F02-7CB69A313AF7}" destId="{DA354A86-F689-D744-B720-AFD580AC63EF}" srcOrd="1" destOrd="0" presId="urn:microsoft.com/office/officeart/2005/8/layout/target3"/>
    <dgm:cxn modelId="{852E26A7-3B11-4B40-BA72-06044155EE44}" type="presParOf" srcId="{B3254D1B-8409-234A-8F02-7CB69A313AF7}" destId="{858895C6-2FFB-924B-B739-2B1839F7FA14}" srcOrd="2" destOrd="0" presId="urn:microsoft.com/office/officeart/2005/8/layout/target3"/>
    <dgm:cxn modelId="{559B4F98-CD6A-734B-9B64-420269291242}" type="presParOf" srcId="{B3254D1B-8409-234A-8F02-7CB69A313AF7}" destId="{55BBF9DD-286E-3E4A-8BA9-CAD6B318F16F}" srcOrd="3" destOrd="0" presId="urn:microsoft.com/office/officeart/2005/8/layout/target3"/>
    <dgm:cxn modelId="{35F2C6DD-4997-AC40-9BF6-4799F3B13C6C}" type="presParOf" srcId="{B3254D1B-8409-234A-8F02-7CB69A313AF7}" destId="{81FB6DFE-AE72-834E-A905-4F2A7DFC8083}" srcOrd="4" destOrd="0" presId="urn:microsoft.com/office/officeart/2005/8/layout/target3"/>
    <dgm:cxn modelId="{3B167F17-9C6E-ED43-889B-782B3C45E389}" type="presParOf" srcId="{B3254D1B-8409-234A-8F02-7CB69A313AF7}" destId="{5D44D72A-D9BB-D14B-9521-5FA2FC7C63AC}" srcOrd="5" destOrd="0" presId="urn:microsoft.com/office/officeart/2005/8/layout/target3"/>
    <dgm:cxn modelId="{70926A84-0D3C-4A49-B37E-52303D78F99E}" type="presParOf" srcId="{B3254D1B-8409-234A-8F02-7CB69A313AF7}" destId="{8A766EE5-CABA-2841-A720-D43DA76B41EF}" srcOrd="6" destOrd="0" presId="urn:microsoft.com/office/officeart/2005/8/layout/target3"/>
    <dgm:cxn modelId="{60690C5C-5C62-7846-9334-7E6255AE27FA}" type="presParOf" srcId="{B3254D1B-8409-234A-8F02-7CB69A313AF7}" destId="{D4B2FA36-85FD-7B4B-9994-DE16F2BA40B8}" srcOrd="7" destOrd="0" presId="urn:microsoft.com/office/officeart/2005/8/layout/target3"/>
    <dgm:cxn modelId="{5EF35285-6C81-6C44-818D-12A29A7117B2}" type="presParOf" srcId="{B3254D1B-8409-234A-8F02-7CB69A313AF7}" destId="{8E79668C-FF68-8748-B27C-2D933F3833BA}" srcOrd="8" destOrd="0" presId="urn:microsoft.com/office/officeart/2005/8/layout/target3"/>
    <dgm:cxn modelId="{7240F5C6-39E1-B24F-A084-A7E7902BDBA4}" type="presParOf" srcId="{B3254D1B-8409-234A-8F02-7CB69A313AF7}" destId="{E87E40A5-4ADB-B74A-A936-BEBD4862D1A1}" srcOrd="9" destOrd="0" presId="urn:microsoft.com/office/officeart/2005/8/layout/target3"/>
    <dgm:cxn modelId="{1E9295D8-F6A7-6E40-AD28-EE73C1DF47F9}" type="presParOf" srcId="{B3254D1B-8409-234A-8F02-7CB69A313AF7}" destId="{12A7C68D-2F88-ED4D-B0C3-2EEBDE97F0DE}" srcOrd="10" destOrd="0" presId="urn:microsoft.com/office/officeart/2005/8/layout/target3"/>
    <dgm:cxn modelId="{62A97563-67A9-E342-8E7A-6F456BBFC1B1}" type="presParOf" srcId="{B3254D1B-8409-234A-8F02-7CB69A313AF7}" destId="{19D62D3E-8FD0-A049-B706-0CA04FBBF5F0}" srcOrd="11" destOrd="0" presId="urn:microsoft.com/office/officeart/2005/8/layout/target3"/>
    <dgm:cxn modelId="{A365F87F-CF29-7E49-8DDA-9AF21AFF3751}" type="presParOf" srcId="{B3254D1B-8409-234A-8F02-7CB69A313AF7}" destId="{37121F76-B150-FF43-987B-27B99850DEC9}" srcOrd="12" destOrd="0" presId="urn:microsoft.com/office/officeart/2005/8/layout/target3"/>
    <dgm:cxn modelId="{126636C5-6150-E746-9253-B48B1CBE8589}" type="presParOf" srcId="{B3254D1B-8409-234A-8F02-7CB69A313AF7}" destId="{CB7576C5-FA8C-5840-B48E-8BA96235CFC2}" srcOrd="13" destOrd="0" presId="urn:microsoft.com/office/officeart/2005/8/layout/target3"/>
    <dgm:cxn modelId="{EB154366-B930-9F46-94C2-D0EB49A5A313}" type="presParOf" srcId="{B3254D1B-8409-234A-8F02-7CB69A313AF7}" destId="{433B99DA-094C-4E47-9E11-1ECDEDC2800D}" srcOrd="14" destOrd="0" presId="urn:microsoft.com/office/officeart/2005/8/layout/targe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D75E1-D47C-4DFC-B5A4-41FC97FFC6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3C8297-023B-4F8C-A4C4-8F4682A04A2B}">
      <dgm:prSet/>
      <dgm:spPr/>
      <dgm:t>
        <a:bodyPr/>
        <a:lstStyle/>
        <a:p>
          <a:r>
            <a:rPr lang="en-ZM"/>
            <a:t>Support National HIV Program Management </a:t>
          </a:r>
          <a:endParaRPr lang="en-US" dirty="0"/>
        </a:p>
      </dgm:t>
    </dgm:pt>
    <dgm:pt modelId="{8ACEFD22-AACE-4BA6-AE41-DB56DA8E421F}" type="parTrans" cxnId="{6DDFBF2E-7B40-4BEA-9E56-17EEB31A01E1}">
      <dgm:prSet/>
      <dgm:spPr/>
      <dgm:t>
        <a:bodyPr/>
        <a:lstStyle/>
        <a:p>
          <a:endParaRPr lang="en-US"/>
        </a:p>
      </dgm:t>
    </dgm:pt>
    <dgm:pt modelId="{F3DDBE05-7D07-44D0-A023-DBA6DFBF0314}" type="sibTrans" cxnId="{6DDFBF2E-7B40-4BEA-9E56-17EEB31A01E1}">
      <dgm:prSet/>
      <dgm:spPr/>
      <dgm:t>
        <a:bodyPr/>
        <a:lstStyle/>
        <a:p>
          <a:endParaRPr lang="en-US"/>
        </a:p>
      </dgm:t>
    </dgm:pt>
    <dgm:pt modelId="{00D662B4-50D2-4FC9-BD64-F2307D13625A}">
      <dgm:prSet/>
      <dgm:spPr/>
      <dgm:t>
        <a:bodyPr/>
        <a:lstStyle/>
        <a:p>
          <a:r>
            <a:rPr lang="en-ZM"/>
            <a:t>Support national infectious diseases epidemic clinical response</a:t>
          </a:r>
          <a:endParaRPr lang="en-US" dirty="0"/>
        </a:p>
      </dgm:t>
    </dgm:pt>
    <dgm:pt modelId="{9B9C0BC3-08FC-4211-BCD9-6DD4027051F4}" type="parTrans" cxnId="{964F572C-C5B0-4F3A-8AA3-35835ABC8DC1}">
      <dgm:prSet/>
      <dgm:spPr/>
      <dgm:t>
        <a:bodyPr/>
        <a:lstStyle/>
        <a:p>
          <a:endParaRPr lang="en-US"/>
        </a:p>
      </dgm:t>
    </dgm:pt>
    <dgm:pt modelId="{91DBB28A-4544-4C9E-AF8F-5C4E1CAB0C91}" type="sibTrans" cxnId="{964F572C-C5B0-4F3A-8AA3-35835ABC8DC1}">
      <dgm:prSet/>
      <dgm:spPr/>
      <dgm:t>
        <a:bodyPr/>
        <a:lstStyle/>
        <a:p>
          <a:endParaRPr lang="en-US"/>
        </a:p>
      </dgm:t>
    </dgm:pt>
    <dgm:pt modelId="{2643C14E-34C5-4EBF-8CF1-19BC2513F3FB}">
      <dgm:prSet/>
      <dgm:spPr/>
      <dgm:t>
        <a:bodyPr/>
        <a:lstStyle/>
        <a:p>
          <a:r>
            <a:rPr lang="en-ZM"/>
            <a:t>In-patient general Infectious disease service </a:t>
          </a:r>
          <a:endParaRPr lang="en-US" dirty="0"/>
        </a:p>
      </dgm:t>
    </dgm:pt>
    <dgm:pt modelId="{B76903BC-ECC1-4CA0-B601-6233AB989813}" type="parTrans" cxnId="{C6CCDC72-24F8-46AA-B7DF-B7C62DECFF26}">
      <dgm:prSet/>
      <dgm:spPr/>
      <dgm:t>
        <a:bodyPr/>
        <a:lstStyle/>
        <a:p>
          <a:endParaRPr lang="en-US"/>
        </a:p>
      </dgm:t>
    </dgm:pt>
    <dgm:pt modelId="{4717C5DF-4885-4D57-9C5E-0B6412EEB968}" type="sibTrans" cxnId="{C6CCDC72-24F8-46AA-B7DF-B7C62DECFF26}">
      <dgm:prSet/>
      <dgm:spPr/>
      <dgm:t>
        <a:bodyPr/>
        <a:lstStyle/>
        <a:p>
          <a:endParaRPr lang="en-US"/>
        </a:p>
      </dgm:t>
    </dgm:pt>
    <dgm:pt modelId="{404EB370-B394-4012-8655-D85420EDBAA2}">
      <dgm:prSet/>
      <dgm:spPr/>
      <dgm:t>
        <a:bodyPr/>
        <a:lstStyle/>
        <a:p>
          <a:r>
            <a:rPr lang="en-ZM"/>
            <a:t>Infectious diseases consult service</a:t>
          </a:r>
          <a:endParaRPr lang="en-US" dirty="0"/>
        </a:p>
      </dgm:t>
    </dgm:pt>
    <dgm:pt modelId="{67068410-C17F-4A1B-B4F5-107BB65D189D}" type="parTrans" cxnId="{D0B8A28A-E121-4ED5-B172-EE5924FCD103}">
      <dgm:prSet/>
      <dgm:spPr/>
      <dgm:t>
        <a:bodyPr/>
        <a:lstStyle/>
        <a:p>
          <a:endParaRPr lang="en-US"/>
        </a:p>
      </dgm:t>
    </dgm:pt>
    <dgm:pt modelId="{8AC30526-5FF5-4832-ABA3-F80B94DAB60E}" type="sibTrans" cxnId="{D0B8A28A-E121-4ED5-B172-EE5924FCD103}">
      <dgm:prSet/>
      <dgm:spPr/>
      <dgm:t>
        <a:bodyPr/>
        <a:lstStyle/>
        <a:p>
          <a:endParaRPr lang="en-US"/>
        </a:p>
      </dgm:t>
    </dgm:pt>
    <dgm:pt modelId="{E5C3E2B0-8CAD-4297-ADB3-C156D925A125}">
      <dgm:prSet/>
      <dgm:spPr/>
      <dgm:t>
        <a:bodyPr/>
        <a:lstStyle/>
        <a:p>
          <a:r>
            <a:rPr lang="en-ZM"/>
            <a:t>HIV out-patient clinic</a:t>
          </a:r>
          <a:endParaRPr lang="en-US" dirty="0"/>
        </a:p>
      </dgm:t>
    </dgm:pt>
    <dgm:pt modelId="{DFDC390A-DB23-4B52-93A8-8A7B05C0E914}" type="parTrans" cxnId="{3BA016B2-6CA0-43B4-AA14-DE48791825E5}">
      <dgm:prSet/>
      <dgm:spPr/>
      <dgm:t>
        <a:bodyPr/>
        <a:lstStyle/>
        <a:p>
          <a:endParaRPr lang="en-US"/>
        </a:p>
      </dgm:t>
    </dgm:pt>
    <dgm:pt modelId="{3BF2EF08-54FD-4CDE-A475-EDA64D6122AF}" type="sibTrans" cxnId="{3BA016B2-6CA0-43B4-AA14-DE48791825E5}">
      <dgm:prSet/>
      <dgm:spPr/>
      <dgm:t>
        <a:bodyPr/>
        <a:lstStyle/>
        <a:p>
          <a:endParaRPr lang="en-US"/>
        </a:p>
      </dgm:t>
    </dgm:pt>
    <dgm:pt modelId="{CB59DFCA-6468-4DF7-A79A-C9CA37632209}">
      <dgm:prSet/>
      <dgm:spPr/>
      <dgm:t>
        <a:bodyPr/>
        <a:lstStyle/>
        <a:p>
          <a:r>
            <a:rPr lang="en-ZM"/>
            <a:t>Advanced Treatment Center for HIV ( third line clinic) </a:t>
          </a:r>
          <a:endParaRPr lang="en-US" dirty="0"/>
        </a:p>
      </dgm:t>
    </dgm:pt>
    <dgm:pt modelId="{077D66BE-255B-4B52-A322-B8CA7FA195C3}" type="parTrans" cxnId="{DE60EC21-4D45-4994-AD20-3ABC33FCADC8}">
      <dgm:prSet/>
      <dgm:spPr/>
      <dgm:t>
        <a:bodyPr/>
        <a:lstStyle/>
        <a:p>
          <a:endParaRPr lang="en-US"/>
        </a:p>
      </dgm:t>
    </dgm:pt>
    <dgm:pt modelId="{FC4AF700-14BB-4B7C-9C59-A84A3F30E4E5}" type="sibTrans" cxnId="{DE60EC21-4D45-4994-AD20-3ABC33FCADC8}">
      <dgm:prSet/>
      <dgm:spPr/>
      <dgm:t>
        <a:bodyPr/>
        <a:lstStyle/>
        <a:p>
          <a:endParaRPr lang="en-US"/>
        </a:p>
      </dgm:t>
    </dgm:pt>
    <dgm:pt modelId="{54409F75-3283-4284-85DC-D2A8BF6B18E0}">
      <dgm:prSet/>
      <dgm:spPr/>
      <dgm:t>
        <a:bodyPr/>
        <a:lstStyle/>
        <a:p>
          <a:r>
            <a:rPr lang="en-ZM"/>
            <a:t>Infectious Disease Research </a:t>
          </a:r>
          <a:endParaRPr lang="en-US" dirty="0"/>
        </a:p>
      </dgm:t>
    </dgm:pt>
    <dgm:pt modelId="{B155ACCE-4EBC-46EB-A4CF-4AE088698591}" type="parTrans" cxnId="{8E3D45B8-E282-4885-A82E-BFBE444DA56C}">
      <dgm:prSet/>
      <dgm:spPr/>
      <dgm:t>
        <a:bodyPr/>
        <a:lstStyle/>
        <a:p>
          <a:endParaRPr lang="en-US"/>
        </a:p>
      </dgm:t>
    </dgm:pt>
    <dgm:pt modelId="{AA135114-76A3-4F4D-AFAC-1286C3ECA0ED}" type="sibTrans" cxnId="{8E3D45B8-E282-4885-A82E-BFBE444DA56C}">
      <dgm:prSet/>
      <dgm:spPr/>
      <dgm:t>
        <a:bodyPr/>
        <a:lstStyle/>
        <a:p>
          <a:endParaRPr lang="en-US"/>
        </a:p>
      </dgm:t>
    </dgm:pt>
    <dgm:pt modelId="{49F0ED82-C99E-4EC4-A0CB-257EF75CE091}">
      <dgm:prSet/>
      <dgm:spPr/>
      <dgm:t>
        <a:bodyPr/>
        <a:lstStyle/>
        <a:p>
          <a:r>
            <a:rPr lang="en-ZM"/>
            <a:t>Infectious Diseases Educations (Undergraduate and Postgraduate level)</a:t>
          </a:r>
          <a:endParaRPr lang="en-US" dirty="0"/>
        </a:p>
      </dgm:t>
    </dgm:pt>
    <dgm:pt modelId="{DE35EE75-E4F9-4219-ADD8-1148FD6F4B12}" type="parTrans" cxnId="{EAC04230-B52D-40E7-8B55-1D58DB6CFA28}">
      <dgm:prSet/>
      <dgm:spPr/>
      <dgm:t>
        <a:bodyPr/>
        <a:lstStyle/>
        <a:p>
          <a:endParaRPr lang="en-US"/>
        </a:p>
      </dgm:t>
    </dgm:pt>
    <dgm:pt modelId="{FC142A02-A9A2-4FC0-876D-4052EAD86A6B}" type="sibTrans" cxnId="{EAC04230-B52D-40E7-8B55-1D58DB6CFA28}">
      <dgm:prSet/>
      <dgm:spPr/>
      <dgm:t>
        <a:bodyPr/>
        <a:lstStyle/>
        <a:p>
          <a:endParaRPr lang="en-US"/>
        </a:p>
      </dgm:t>
    </dgm:pt>
    <dgm:pt modelId="{D2E750BC-D3BF-4760-AAB7-6C594CC59AC2}">
      <dgm:prSet/>
      <dgm:spPr/>
      <dgm:t>
        <a:bodyPr/>
        <a:lstStyle/>
        <a:p>
          <a:r>
            <a:rPr lang="en-ZM"/>
            <a:t>HIV implementations Service</a:t>
          </a:r>
          <a:endParaRPr lang="en-US" dirty="0"/>
        </a:p>
      </dgm:t>
    </dgm:pt>
    <dgm:pt modelId="{A7FA91CB-A6AD-43BC-9D09-A1D1865FA421}" type="parTrans" cxnId="{23DA0850-798C-4456-85CA-C8B608AAA6CB}">
      <dgm:prSet/>
      <dgm:spPr/>
      <dgm:t>
        <a:bodyPr/>
        <a:lstStyle/>
        <a:p>
          <a:endParaRPr lang="en-US"/>
        </a:p>
      </dgm:t>
    </dgm:pt>
    <dgm:pt modelId="{AC5293EA-20FF-4805-A039-89BCFA88E151}" type="sibTrans" cxnId="{23DA0850-798C-4456-85CA-C8B608AAA6CB}">
      <dgm:prSet/>
      <dgm:spPr/>
      <dgm:t>
        <a:bodyPr/>
        <a:lstStyle/>
        <a:p>
          <a:endParaRPr lang="en-US"/>
        </a:p>
      </dgm:t>
    </dgm:pt>
    <dgm:pt modelId="{D9728C3E-E5FC-454F-9856-F004BB1BFE84}">
      <dgm:prSet/>
      <dgm:spPr/>
      <dgm:t>
        <a:bodyPr/>
        <a:lstStyle/>
        <a:p>
          <a:r>
            <a:rPr lang="en-ZM"/>
            <a:t>Travel clinic (vaccinations of yellow fever, C-19 etc)</a:t>
          </a:r>
          <a:endParaRPr lang="en-US" dirty="0"/>
        </a:p>
      </dgm:t>
    </dgm:pt>
    <dgm:pt modelId="{E96D8CA9-6E31-43FF-813C-4790A89FE4B4}" type="parTrans" cxnId="{75C08A2D-6E51-481F-8065-AD8F8A1533A2}">
      <dgm:prSet/>
      <dgm:spPr/>
      <dgm:t>
        <a:bodyPr/>
        <a:lstStyle/>
        <a:p>
          <a:endParaRPr lang="en-US"/>
        </a:p>
      </dgm:t>
    </dgm:pt>
    <dgm:pt modelId="{329C9BD7-06F7-4D2C-BD98-ED5D69728133}" type="sibTrans" cxnId="{75C08A2D-6E51-481F-8065-AD8F8A1533A2}">
      <dgm:prSet/>
      <dgm:spPr/>
      <dgm:t>
        <a:bodyPr/>
        <a:lstStyle/>
        <a:p>
          <a:endParaRPr lang="en-US"/>
        </a:p>
      </dgm:t>
    </dgm:pt>
    <dgm:pt modelId="{84B778EC-4CB2-4003-B40B-8E4EE1881E4D}">
      <dgm:prSet/>
      <dgm:spPr/>
      <dgm:t>
        <a:bodyPr/>
        <a:lstStyle/>
        <a:p>
          <a:r>
            <a:rPr lang="en-ZM"/>
            <a:t>HIV Tele-ECHO and Mentorship Program  </a:t>
          </a:r>
          <a:endParaRPr lang="en-US" dirty="0"/>
        </a:p>
      </dgm:t>
    </dgm:pt>
    <dgm:pt modelId="{D91BDE94-6388-4B45-8F62-0AB6CBE928DD}" type="parTrans" cxnId="{949578AC-25B8-4ADB-A3FC-BA9B4579866F}">
      <dgm:prSet/>
      <dgm:spPr/>
      <dgm:t>
        <a:bodyPr/>
        <a:lstStyle/>
        <a:p>
          <a:endParaRPr lang="en-US"/>
        </a:p>
      </dgm:t>
    </dgm:pt>
    <dgm:pt modelId="{FEB608B6-EB73-4A32-BB51-E659C25CB566}" type="sibTrans" cxnId="{949578AC-25B8-4ADB-A3FC-BA9B4579866F}">
      <dgm:prSet/>
      <dgm:spPr/>
      <dgm:t>
        <a:bodyPr/>
        <a:lstStyle/>
        <a:p>
          <a:endParaRPr lang="en-US"/>
        </a:p>
      </dgm:t>
    </dgm:pt>
    <dgm:pt modelId="{C3674BBE-9C3B-C543-8228-907F93B93E65}" type="pres">
      <dgm:prSet presAssocID="{044D75E1-D47C-4DFC-B5A4-41FC97FFC6DA}" presName="diagram" presStyleCnt="0">
        <dgm:presLayoutVars>
          <dgm:dir/>
          <dgm:resizeHandles val="exact"/>
        </dgm:presLayoutVars>
      </dgm:prSet>
      <dgm:spPr/>
    </dgm:pt>
    <dgm:pt modelId="{00C5A8B0-75EF-6549-BCD5-11A104A13989}" type="pres">
      <dgm:prSet presAssocID="{4C3C8297-023B-4F8C-A4C4-8F4682A04A2B}" presName="node" presStyleLbl="node1" presStyleIdx="0" presStyleCnt="11">
        <dgm:presLayoutVars>
          <dgm:bulletEnabled val="1"/>
        </dgm:presLayoutVars>
      </dgm:prSet>
      <dgm:spPr/>
    </dgm:pt>
    <dgm:pt modelId="{BE72D367-4415-324D-A587-31A51629A57C}" type="pres">
      <dgm:prSet presAssocID="{F3DDBE05-7D07-44D0-A023-DBA6DFBF0314}" presName="sibTrans" presStyleCnt="0"/>
      <dgm:spPr/>
    </dgm:pt>
    <dgm:pt modelId="{998F310E-1B4B-1948-9A17-351DFA4139A8}" type="pres">
      <dgm:prSet presAssocID="{00D662B4-50D2-4FC9-BD64-F2307D13625A}" presName="node" presStyleLbl="node1" presStyleIdx="1" presStyleCnt="11">
        <dgm:presLayoutVars>
          <dgm:bulletEnabled val="1"/>
        </dgm:presLayoutVars>
      </dgm:prSet>
      <dgm:spPr/>
    </dgm:pt>
    <dgm:pt modelId="{37B8BCC8-2E95-9643-8B8A-BF84E800E3BE}" type="pres">
      <dgm:prSet presAssocID="{91DBB28A-4544-4C9E-AF8F-5C4E1CAB0C91}" presName="sibTrans" presStyleCnt="0"/>
      <dgm:spPr/>
    </dgm:pt>
    <dgm:pt modelId="{10825201-A6F7-7740-9E96-02091E151BF3}" type="pres">
      <dgm:prSet presAssocID="{2643C14E-34C5-4EBF-8CF1-19BC2513F3FB}" presName="node" presStyleLbl="node1" presStyleIdx="2" presStyleCnt="11">
        <dgm:presLayoutVars>
          <dgm:bulletEnabled val="1"/>
        </dgm:presLayoutVars>
      </dgm:prSet>
      <dgm:spPr/>
    </dgm:pt>
    <dgm:pt modelId="{3994CD8C-A619-9A45-9411-33C0477AADAF}" type="pres">
      <dgm:prSet presAssocID="{4717C5DF-4885-4D57-9C5E-0B6412EEB968}" presName="sibTrans" presStyleCnt="0"/>
      <dgm:spPr/>
    </dgm:pt>
    <dgm:pt modelId="{3524B5AC-28E1-0D48-BDC3-DB4A5BEDC1FC}" type="pres">
      <dgm:prSet presAssocID="{404EB370-B394-4012-8655-D85420EDBAA2}" presName="node" presStyleLbl="node1" presStyleIdx="3" presStyleCnt="11">
        <dgm:presLayoutVars>
          <dgm:bulletEnabled val="1"/>
        </dgm:presLayoutVars>
      </dgm:prSet>
      <dgm:spPr/>
    </dgm:pt>
    <dgm:pt modelId="{7A98AD0F-5A29-7C4F-A011-81A5793289F4}" type="pres">
      <dgm:prSet presAssocID="{8AC30526-5FF5-4832-ABA3-F80B94DAB60E}" presName="sibTrans" presStyleCnt="0"/>
      <dgm:spPr/>
    </dgm:pt>
    <dgm:pt modelId="{A19A653E-FA79-5F4F-BDC1-89EAA446656D}" type="pres">
      <dgm:prSet presAssocID="{E5C3E2B0-8CAD-4297-ADB3-C156D925A125}" presName="node" presStyleLbl="node1" presStyleIdx="4" presStyleCnt="11">
        <dgm:presLayoutVars>
          <dgm:bulletEnabled val="1"/>
        </dgm:presLayoutVars>
      </dgm:prSet>
      <dgm:spPr/>
    </dgm:pt>
    <dgm:pt modelId="{B72B57A5-50C1-4D41-B6FF-C91E36D4EE51}" type="pres">
      <dgm:prSet presAssocID="{3BF2EF08-54FD-4CDE-A475-EDA64D6122AF}" presName="sibTrans" presStyleCnt="0"/>
      <dgm:spPr/>
    </dgm:pt>
    <dgm:pt modelId="{1D59D312-9EE2-C340-8135-B1BF423CB82A}" type="pres">
      <dgm:prSet presAssocID="{CB59DFCA-6468-4DF7-A79A-C9CA37632209}" presName="node" presStyleLbl="node1" presStyleIdx="5" presStyleCnt="11">
        <dgm:presLayoutVars>
          <dgm:bulletEnabled val="1"/>
        </dgm:presLayoutVars>
      </dgm:prSet>
      <dgm:spPr/>
    </dgm:pt>
    <dgm:pt modelId="{96B74DCB-FF97-774D-8EB4-4A82198F6344}" type="pres">
      <dgm:prSet presAssocID="{FC4AF700-14BB-4B7C-9C59-A84A3F30E4E5}" presName="sibTrans" presStyleCnt="0"/>
      <dgm:spPr/>
    </dgm:pt>
    <dgm:pt modelId="{B1DFE769-85E3-9342-974B-C74D25B53C87}" type="pres">
      <dgm:prSet presAssocID="{54409F75-3283-4284-85DC-D2A8BF6B18E0}" presName="node" presStyleLbl="node1" presStyleIdx="6" presStyleCnt="11">
        <dgm:presLayoutVars>
          <dgm:bulletEnabled val="1"/>
        </dgm:presLayoutVars>
      </dgm:prSet>
      <dgm:spPr/>
    </dgm:pt>
    <dgm:pt modelId="{CEA60966-72B3-C34D-9D06-BD38C48440D0}" type="pres">
      <dgm:prSet presAssocID="{AA135114-76A3-4F4D-AFAC-1286C3ECA0ED}" presName="sibTrans" presStyleCnt="0"/>
      <dgm:spPr/>
    </dgm:pt>
    <dgm:pt modelId="{9C6EDEEE-9300-764D-9CF2-5D07FE0917C4}" type="pres">
      <dgm:prSet presAssocID="{49F0ED82-C99E-4EC4-A0CB-257EF75CE091}" presName="node" presStyleLbl="node1" presStyleIdx="7" presStyleCnt="11">
        <dgm:presLayoutVars>
          <dgm:bulletEnabled val="1"/>
        </dgm:presLayoutVars>
      </dgm:prSet>
      <dgm:spPr/>
    </dgm:pt>
    <dgm:pt modelId="{A3DE13DF-D9B0-8248-91FC-9D19110E6A4D}" type="pres">
      <dgm:prSet presAssocID="{FC142A02-A9A2-4FC0-876D-4052EAD86A6B}" presName="sibTrans" presStyleCnt="0"/>
      <dgm:spPr/>
    </dgm:pt>
    <dgm:pt modelId="{2DDC1E59-B7E2-5547-B0D8-01CCE37A83EE}" type="pres">
      <dgm:prSet presAssocID="{D2E750BC-D3BF-4760-AAB7-6C594CC59AC2}" presName="node" presStyleLbl="node1" presStyleIdx="8" presStyleCnt="11">
        <dgm:presLayoutVars>
          <dgm:bulletEnabled val="1"/>
        </dgm:presLayoutVars>
      </dgm:prSet>
      <dgm:spPr/>
    </dgm:pt>
    <dgm:pt modelId="{4023D522-51AC-B640-A003-2B2A20C37DE8}" type="pres">
      <dgm:prSet presAssocID="{AC5293EA-20FF-4805-A039-89BCFA88E151}" presName="sibTrans" presStyleCnt="0"/>
      <dgm:spPr/>
    </dgm:pt>
    <dgm:pt modelId="{369E9C30-2CBC-3D47-B654-10CC16FA8F6C}" type="pres">
      <dgm:prSet presAssocID="{D9728C3E-E5FC-454F-9856-F004BB1BFE84}" presName="node" presStyleLbl="node1" presStyleIdx="9" presStyleCnt="11">
        <dgm:presLayoutVars>
          <dgm:bulletEnabled val="1"/>
        </dgm:presLayoutVars>
      </dgm:prSet>
      <dgm:spPr/>
    </dgm:pt>
    <dgm:pt modelId="{A33DE161-9D23-6C43-9416-8B1E5C0A2D79}" type="pres">
      <dgm:prSet presAssocID="{329C9BD7-06F7-4D2C-BD98-ED5D69728133}" presName="sibTrans" presStyleCnt="0"/>
      <dgm:spPr/>
    </dgm:pt>
    <dgm:pt modelId="{B2111216-9942-D242-B17F-8256D705D9F8}" type="pres">
      <dgm:prSet presAssocID="{84B778EC-4CB2-4003-B40B-8E4EE1881E4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4289D12-70A5-3447-B382-AA78AB145B4E}" type="presOf" srcId="{404EB370-B394-4012-8655-D85420EDBAA2}" destId="{3524B5AC-28E1-0D48-BDC3-DB4A5BEDC1FC}" srcOrd="0" destOrd="0" presId="urn:microsoft.com/office/officeart/2005/8/layout/default"/>
    <dgm:cxn modelId="{3A86BC17-784C-7547-95D4-3D37DF81BCD1}" type="presOf" srcId="{CB59DFCA-6468-4DF7-A79A-C9CA37632209}" destId="{1D59D312-9EE2-C340-8135-B1BF423CB82A}" srcOrd="0" destOrd="0" presId="urn:microsoft.com/office/officeart/2005/8/layout/default"/>
    <dgm:cxn modelId="{DE60EC21-4D45-4994-AD20-3ABC33FCADC8}" srcId="{044D75E1-D47C-4DFC-B5A4-41FC97FFC6DA}" destId="{CB59DFCA-6468-4DF7-A79A-C9CA37632209}" srcOrd="5" destOrd="0" parTransId="{077D66BE-255B-4B52-A322-B8CA7FA195C3}" sibTransId="{FC4AF700-14BB-4B7C-9C59-A84A3F30E4E5}"/>
    <dgm:cxn modelId="{964F572C-C5B0-4F3A-8AA3-35835ABC8DC1}" srcId="{044D75E1-D47C-4DFC-B5A4-41FC97FFC6DA}" destId="{00D662B4-50D2-4FC9-BD64-F2307D13625A}" srcOrd="1" destOrd="0" parTransId="{9B9C0BC3-08FC-4211-BCD9-6DD4027051F4}" sibTransId="{91DBB28A-4544-4C9E-AF8F-5C4E1CAB0C91}"/>
    <dgm:cxn modelId="{75DBCD2C-8EF2-B64E-8724-2A54DF048DEE}" type="presOf" srcId="{84B778EC-4CB2-4003-B40B-8E4EE1881E4D}" destId="{B2111216-9942-D242-B17F-8256D705D9F8}" srcOrd="0" destOrd="0" presId="urn:microsoft.com/office/officeart/2005/8/layout/default"/>
    <dgm:cxn modelId="{75C08A2D-6E51-481F-8065-AD8F8A1533A2}" srcId="{044D75E1-D47C-4DFC-B5A4-41FC97FFC6DA}" destId="{D9728C3E-E5FC-454F-9856-F004BB1BFE84}" srcOrd="9" destOrd="0" parTransId="{E96D8CA9-6E31-43FF-813C-4790A89FE4B4}" sibTransId="{329C9BD7-06F7-4D2C-BD98-ED5D69728133}"/>
    <dgm:cxn modelId="{6DDFBF2E-7B40-4BEA-9E56-17EEB31A01E1}" srcId="{044D75E1-D47C-4DFC-B5A4-41FC97FFC6DA}" destId="{4C3C8297-023B-4F8C-A4C4-8F4682A04A2B}" srcOrd="0" destOrd="0" parTransId="{8ACEFD22-AACE-4BA6-AE41-DB56DA8E421F}" sibTransId="{F3DDBE05-7D07-44D0-A023-DBA6DFBF0314}"/>
    <dgm:cxn modelId="{EAC04230-B52D-40E7-8B55-1D58DB6CFA28}" srcId="{044D75E1-D47C-4DFC-B5A4-41FC97FFC6DA}" destId="{49F0ED82-C99E-4EC4-A0CB-257EF75CE091}" srcOrd="7" destOrd="0" parTransId="{DE35EE75-E4F9-4219-ADD8-1148FD6F4B12}" sibTransId="{FC142A02-A9A2-4FC0-876D-4052EAD86A6B}"/>
    <dgm:cxn modelId="{D8B7B531-D53D-1947-B91D-8EEB6A959BFD}" type="presOf" srcId="{00D662B4-50D2-4FC9-BD64-F2307D13625A}" destId="{998F310E-1B4B-1948-9A17-351DFA4139A8}" srcOrd="0" destOrd="0" presId="urn:microsoft.com/office/officeart/2005/8/layout/default"/>
    <dgm:cxn modelId="{D3BFC36E-665A-8C45-A44D-121966C883EE}" type="presOf" srcId="{54409F75-3283-4284-85DC-D2A8BF6B18E0}" destId="{B1DFE769-85E3-9342-974B-C74D25B53C87}" srcOrd="0" destOrd="0" presId="urn:microsoft.com/office/officeart/2005/8/layout/default"/>
    <dgm:cxn modelId="{23DA0850-798C-4456-85CA-C8B608AAA6CB}" srcId="{044D75E1-D47C-4DFC-B5A4-41FC97FFC6DA}" destId="{D2E750BC-D3BF-4760-AAB7-6C594CC59AC2}" srcOrd="8" destOrd="0" parTransId="{A7FA91CB-A6AD-43BC-9D09-A1D1865FA421}" sibTransId="{AC5293EA-20FF-4805-A039-89BCFA88E151}"/>
    <dgm:cxn modelId="{C6CCDC72-24F8-46AA-B7DF-B7C62DECFF26}" srcId="{044D75E1-D47C-4DFC-B5A4-41FC97FFC6DA}" destId="{2643C14E-34C5-4EBF-8CF1-19BC2513F3FB}" srcOrd="2" destOrd="0" parTransId="{B76903BC-ECC1-4CA0-B601-6233AB989813}" sibTransId="{4717C5DF-4885-4D57-9C5E-0B6412EEB968}"/>
    <dgm:cxn modelId="{232B0E77-1556-114F-A8D0-529CFCB6221A}" type="presOf" srcId="{E5C3E2B0-8CAD-4297-ADB3-C156D925A125}" destId="{A19A653E-FA79-5F4F-BDC1-89EAA446656D}" srcOrd="0" destOrd="0" presId="urn:microsoft.com/office/officeart/2005/8/layout/default"/>
    <dgm:cxn modelId="{87E08084-66A1-B747-9315-E3C4FD55539C}" type="presOf" srcId="{4C3C8297-023B-4F8C-A4C4-8F4682A04A2B}" destId="{00C5A8B0-75EF-6549-BCD5-11A104A13989}" srcOrd="0" destOrd="0" presId="urn:microsoft.com/office/officeart/2005/8/layout/default"/>
    <dgm:cxn modelId="{BD2AE087-666A-EC4D-BF38-E5604AC1674F}" type="presOf" srcId="{044D75E1-D47C-4DFC-B5A4-41FC97FFC6DA}" destId="{C3674BBE-9C3B-C543-8228-907F93B93E65}" srcOrd="0" destOrd="0" presId="urn:microsoft.com/office/officeart/2005/8/layout/default"/>
    <dgm:cxn modelId="{D0B8A28A-E121-4ED5-B172-EE5924FCD103}" srcId="{044D75E1-D47C-4DFC-B5A4-41FC97FFC6DA}" destId="{404EB370-B394-4012-8655-D85420EDBAA2}" srcOrd="3" destOrd="0" parTransId="{67068410-C17F-4A1B-B4F5-107BB65D189D}" sibTransId="{8AC30526-5FF5-4832-ABA3-F80B94DAB60E}"/>
    <dgm:cxn modelId="{12F7DB8D-CA10-124B-B811-F3C0C7C3D9A6}" type="presOf" srcId="{D9728C3E-E5FC-454F-9856-F004BB1BFE84}" destId="{369E9C30-2CBC-3D47-B654-10CC16FA8F6C}" srcOrd="0" destOrd="0" presId="urn:microsoft.com/office/officeart/2005/8/layout/default"/>
    <dgm:cxn modelId="{949578AC-25B8-4ADB-A3FC-BA9B4579866F}" srcId="{044D75E1-D47C-4DFC-B5A4-41FC97FFC6DA}" destId="{84B778EC-4CB2-4003-B40B-8E4EE1881E4D}" srcOrd="10" destOrd="0" parTransId="{D91BDE94-6388-4B45-8F62-0AB6CBE928DD}" sibTransId="{FEB608B6-EB73-4A32-BB51-E659C25CB566}"/>
    <dgm:cxn modelId="{3BA016B2-6CA0-43B4-AA14-DE48791825E5}" srcId="{044D75E1-D47C-4DFC-B5A4-41FC97FFC6DA}" destId="{E5C3E2B0-8CAD-4297-ADB3-C156D925A125}" srcOrd="4" destOrd="0" parTransId="{DFDC390A-DB23-4B52-93A8-8A7B05C0E914}" sibTransId="{3BF2EF08-54FD-4CDE-A475-EDA64D6122AF}"/>
    <dgm:cxn modelId="{591F65B2-DA0E-3B4B-AFF4-AA4F72E34E38}" type="presOf" srcId="{D2E750BC-D3BF-4760-AAB7-6C594CC59AC2}" destId="{2DDC1E59-B7E2-5547-B0D8-01CCE37A83EE}" srcOrd="0" destOrd="0" presId="urn:microsoft.com/office/officeart/2005/8/layout/default"/>
    <dgm:cxn modelId="{83AE64B8-1767-004B-B151-BE440447CD53}" type="presOf" srcId="{49F0ED82-C99E-4EC4-A0CB-257EF75CE091}" destId="{9C6EDEEE-9300-764D-9CF2-5D07FE0917C4}" srcOrd="0" destOrd="0" presId="urn:microsoft.com/office/officeart/2005/8/layout/default"/>
    <dgm:cxn modelId="{8E3D45B8-E282-4885-A82E-BFBE444DA56C}" srcId="{044D75E1-D47C-4DFC-B5A4-41FC97FFC6DA}" destId="{54409F75-3283-4284-85DC-D2A8BF6B18E0}" srcOrd="6" destOrd="0" parTransId="{B155ACCE-4EBC-46EB-A4CF-4AE088698591}" sibTransId="{AA135114-76A3-4F4D-AFAC-1286C3ECA0ED}"/>
    <dgm:cxn modelId="{8711BFC1-E874-2A42-85D2-24ADE9D4954C}" type="presOf" srcId="{2643C14E-34C5-4EBF-8CF1-19BC2513F3FB}" destId="{10825201-A6F7-7740-9E96-02091E151BF3}" srcOrd="0" destOrd="0" presId="urn:microsoft.com/office/officeart/2005/8/layout/default"/>
    <dgm:cxn modelId="{712160EA-15FE-A54A-92F1-B2F68C2905B2}" type="presParOf" srcId="{C3674BBE-9C3B-C543-8228-907F93B93E65}" destId="{00C5A8B0-75EF-6549-BCD5-11A104A13989}" srcOrd="0" destOrd="0" presId="urn:microsoft.com/office/officeart/2005/8/layout/default"/>
    <dgm:cxn modelId="{38F8E3DA-5EF1-2644-9E70-CB0A8FE9A190}" type="presParOf" srcId="{C3674BBE-9C3B-C543-8228-907F93B93E65}" destId="{BE72D367-4415-324D-A587-31A51629A57C}" srcOrd="1" destOrd="0" presId="urn:microsoft.com/office/officeart/2005/8/layout/default"/>
    <dgm:cxn modelId="{DCEC8025-CD97-EC40-A447-D16FE152247F}" type="presParOf" srcId="{C3674BBE-9C3B-C543-8228-907F93B93E65}" destId="{998F310E-1B4B-1948-9A17-351DFA4139A8}" srcOrd="2" destOrd="0" presId="urn:microsoft.com/office/officeart/2005/8/layout/default"/>
    <dgm:cxn modelId="{FD997A0E-3352-5F4B-B939-686745799254}" type="presParOf" srcId="{C3674BBE-9C3B-C543-8228-907F93B93E65}" destId="{37B8BCC8-2E95-9643-8B8A-BF84E800E3BE}" srcOrd="3" destOrd="0" presId="urn:microsoft.com/office/officeart/2005/8/layout/default"/>
    <dgm:cxn modelId="{A4379568-7AA8-6946-9D23-14E2BADA528D}" type="presParOf" srcId="{C3674BBE-9C3B-C543-8228-907F93B93E65}" destId="{10825201-A6F7-7740-9E96-02091E151BF3}" srcOrd="4" destOrd="0" presId="urn:microsoft.com/office/officeart/2005/8/layout/default"/>
    <dgm:cxn modelId="{2EFD3AAC-18B4-0649-8E31-422E2318F602}" type="presParOf" srcId="{C3674BBE-9C3B-C543-8228-907F93B93E65}" destId="{3994CD8C-A619-9A45-9411-33C0477AADAF}" srcOrd="5" destOrd="0" presId="urn:microsoft.com/office/officeart/2005/8/layout/default"/>
    <dgm:cxn modelId="{50F54B78-8A61-4B4A-AB61-F40CA03336B0}" type="presParOf" srcId="{C3674BBE-9C3B-C543-8228-907F93B93E65}" destId="{3524B5AC-28E1-0D48-BDC3-DB4A5BEDC1FC}" srcOrd="6" destOrd="0" presId="urn:microsoft.com/office/officeart/2005/8/layout/default"/>
    <dgm:cxn modelId="{43FF3D73-EA5F-EA4B-A40F-FB4A99203CE8}" type="presParOf" srcId="{C3674BBE-9C3B-C543-8228-907F93B93E65}" destId="{7A98AD0F-5A29-7C4F-A011-81A5793289F4}" srcOrd="7" destOrd="0" presId="urn:microsoft.com/office/officeart/2005/8/layout/default"/>
    <dgm:cxn modelId="{415EA90E-F728-DC41-A6B3-C19CBEA13930}" type="presParOf" srcId="{C3674BBE-9C3B-C543-8228-907F93B93E65}" destId="{A19A653E-FA79-5F4F-BDC1-89EAA446656D}" srcOrd="8" destOrd="0" presId="urn:microsoft.com/office/officeart/2005/8/layout/default"/>
    <dgm:cxn modelId="{6D09259C-17D7-F54D-BB93-A60F444CF95D}" type="presParOf" srcId="{C3674BBE-9C3B-C543-8228-907F93B93E65}" destId="{B72B57A5-50C1-4D41-B6FF-C91E36D4EE51}" srcOrd="9" destOrd="0" presId="urn:microsoft.com/office/officeart/2005/8/layout/default"/>
    <dgm:cxn modelId="{170FEA35-83F8-3140-AD27-F3E84D632C8C}" type="presParOf" srcId="{C3674BBE-9C3B-C543-8228-907F93B93E65}" destId="{1D59D312-9EE2-C340-8135-B1BF423CB82A}" srcOrd="10" destOrd="0" presId="urn:microsoft.com/office/officeart/2005/8/layout/default"/>
    <dgm:cxn modelId="{E4BC91AD-8E26-A741-AFC4-79E35B219D16}" type="presParOf" srcId="{C3674BBE-9C3B-C543-8228-907F93B93E65}" destId="{96B74DCB-FF97-774D-8EB4-4A82198F6344}" srcOrd="11" destOrd="0" presId="urn:microsoft.com/office/officeart/2005/8/layout/default"/>
    <dgm:cxn modelId="{9135A539-2B5E-E04F-AC45-44133D8FA35B}" type="presParOf" srcId="{C3674BBE-9C3B-C543-8228-907F93B93E65}" destId="{B1DFE769-85E3-9342-974B-C74D25B53C87}" srcOrd="12" destOrd="0" presId="urn:microsoft.com/office/officeart/2005/8/layout/default"/>
    <dgm:cxn modelId="{CFBDEB89-CB6F-4B43-831C-081915DAA9A9}" type="presParOf" srcId="{C3674BBE-9C3B-C543-8228-907F93B93E65}" destId="{CEA60966-72B3-C34D-9D06-BD38C48440D0}" srcOrd="13" destOrd="0" presId="urn:microsoft.com/office/officeart/2005/8/layout/default"/>
    <dgm:cxn modelId="{58788898-F8C1-8B4A-ACD1-3073C70CEF5E}" type="presParOf" srcId="{C3674BBE-9C3B-C543-8228-907F93B93E65}" destId="{9C6EDEEE-9300-764D-9CF2-5D07FE0917C4}" srcOrd="14" destOrd="0" presId="urn:microsoft.com/office/officeart/2005/8/layout/default"/>
    <dgm:cxn modelId="{1EE953EA-1925-E04F-A752-07A4CBF4CF5B}" type="presParOf" srcId="{C3674BBE-9C3B-C543-8228-907F93B93E65}" destId="{A3DE13DF-D9B0-8248-91FC-9D19110E6A4D}" srcOrd="15" destOrd="0" presId="urn:microsoft.com/office/officeart/2005/8/layout/default"/>
    <dgm:cxn modelId="{343E109A-D425-A14B-9D3C-8B2FFEB73510}" type="presParOf" srcId="{C3674BBE-9C3B-C543-8228-907F93B93E65}" destId="{2DDC1E59-B7E2-5547-B0D8-01CCE37A83EE}" srcOrd="16" destOrd="0" presId="urn:microsoft.com/office/officeart/2005/8/layout/default"/>
    <dgm:cxn modelId="{2CBDCBD2-E587-3F45-848B-CA328BDE6112}" type="presParOf" srcId="{C3674BBE-9C3B-C543-8228-907F93B93E65}" destId="{4023D522-51AC-B640-A003-2B2A20C37DE8}" srcOrd="17" destOrd="0" presId="urn:microsoft.com/office/officeart/2005/8/layout/default"/>
    <dgm:cxn modelId="{E3792480-61AC-3247-ABA2-657ED780E459}" type="presParOf" srcId="{C3674BBE-9C3B-C543-8228-907F93B93E65}" destId="{369E9C30-2CBC-3D47-B654-10CC16FA8F6C}" srcOrd="18" destOrd="0" presId="urn:microsoft.com/office/officeart/2005/8/layout/default"/>
    <dgm:cxn modelId="{2B7A173E-F20E-CF4A-A1E4-4A5B7FC03CA3}" type="presParOf" srcId="{C3674BBE-9C3B-C543-8228-907F93B93E65}" destId="{A33DE161-9D23-6C43-9416-8B1E5C0A2D79}" srcOrd="19" destOrd="0" presId="urn:microsoft.com/office/officeart/2005/8/layout/default"/>
    <dgm:cxn modelId="{D1897882-A7AC-5549-B555-0DCD822869EE}" type="presParOf" srcId="{C3674BBE-9C3B-C543-8228-907F93B93E65}" destId="{B2111216-9942-D242-B17F-8256D705D9F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FCA69-5D42-C44F-9FF5-68885A0CCB13}">
      <dsp:nvSpPr>
        <dsp:cNvPr id="0" name=""/>
        <dsp:cNvSpPr/>
      </dsp:nvSpPr>
      <dsp:spPr>
        <a:xfrm>
          <a:off x="0" y="0"/>
          <a:ext cx="3851564" cy="385156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895C6-2FFB-924B-B739-2B1839F7FA14}">
      <dsp:nvSpPr>
        <dsp:cNvPr id="0" name=""/>
        <dsp:cNvSpPr/>
      </dsp:nvSpPr>
      <dsp:spPr>
        <a:xfrm>
          <a:off x="1933416" y="0"/>
          <a:ext cx="9410439" cy="3851564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Ministry of Health </a:t>
          </a:r>
        </a:p>
      </dsp:txBody>
      <dsp:txXfrm>
        <a:off x="1933416" y="0"/>
        <a:ext cx="4705219" cy="1155471"/>
      </dsp:txXfrm>
    </dsp:sp>
    <dsp:sp modelId="{81FB6DFE-AE72-834E-A905-4F2A7DFC8083}">
      <dsp:nvSpPr>
        <dsp:cNvPr id="0" name=""/>
        <dsp:cNvSpPr/>
      </dsp:nvSpPr>
      <dsp:spPr>
        <a:xfrm>
          <a:off x="674024" y="1155471"/>
          <a:ext cx="2503514" cy="250351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4D72A-D9BB-D14B-9521-5FA2FC7C63AC}">
      <dsp:nvSpPr>
        <dsp:cNvPr id="0" name=""/>
        <dsp:cNvSpPr/>
      </dsp:nvSpPr>
      <dsp:spPr>
        <a:xfrm>
          <a:off x="1925782" y="1199233"/>
          <a:ext cx="9425709" cy="2503514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b="1" kern="1200" dirty="0"/>
            <a:t>University Teaching Hospital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(Infectious Diseases Division under Internal Medicine)  </a:t>
          </a:r>
        </a:p>
      </dsp:txBody>
      <dsp:txXfrm>
        <a:off x="1925782" y="1199233"/>
        <a:ext cx="4712854" cy="1155467"/>
      </dsp:txXfrm>
    </dsp:sp>
    <dsp:sp modelId="{D4B2FA36-85FD-7B4B-9994-DE16F2BA40B8}">
      <dsp:nvSpPr>
        <dsp:cNvPr id="0" name=""/>
        <dsp:cNvSpPr/>
      </dsp:nvSpPr>
      <dsp:spPr>
        <a:xfrm>
          <a:off x="1348047" y="2310939"/>
          <a:ext cx="1155468" cy="115546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9668C-FF68-8748-B27C-2D933F3833BA}">
      <dsp:nvSpPr>
        <dsp:cNvPr id="0" name=""/>
        <dsp:cNvSpPr/>
      </dsp:nvSpPr>
      <dsp:spPr>
        <a:xfrm>
          <a:off x="1925782" y="2310939"/>
          <a:ext cx="9425709" cy="1155468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University Teaching Hospital Research and Grants </a:t>
          </a:r>
          <a:r>
            <a:rPr lang="en-GB" sz="2400" b="1" kern="1200" dirty="0" err="1"/>
            <a:t>Center</a:t>
          </a:r>
          <a:endParaRPr lang="en-GB" sz="2400" b="1" kern="1200" dirty="0"/>
        </a:p>
      </dsp:txBody>
      <dsp:txXfrm>
        <a:off x="1925782" y="2310939"/>
        <a:ext cx="4712854" cy="1155468"/>
      </dsp:txXfrm>
    </dsp:sp>
    <dsp:sp modelId="{12A7C68D-2F88-ED4D-B0C3-2EEBDE97F0DE}">
      <dsp:nvSpPr>
        <dsp:cNvPr id="0" name=""/>
        <dsp:cNvSpPr/>
      </dsp:nvSpPr>
      <dsp:spPr>
        <a:xfrm>
          <a:off x="6638636" y="0"/>
          <a:ext cx="4712854" cy="11554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National HIV Program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Overall oversight of health services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National Public Health Institute </a:t>
          </a:r>
        </a:p>
      </dsp:txBody>
      <dsp:txXfrm>
        <a:off x="6638636" y="0"/>
        <a:ext cx="4712854" cy="1155471"/>
      </dsp:txXfrm>
    </dsp:sp>
    <dsp:sp modelId="{37121F76-B150-FF43-987B-27B99850DEC9}">
      <dsp:nvSpPr>
        <dsp:cNvPr id="0" name=""/>
        <dsp:cNvSpPr/>
      </dsp:nvSpPr>
      <dsp:spPr>
        <a:xfrm>
          <a:off x="6638636" y="1155471"/>
          <a:ext cx="4712854" cy="11554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Infectious diseases clinical  services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Linked to University of Zambia School Medicine, Levy Mwanawasa Medical University </a:t>
          </a:r>
        </a:p>
      </dsp:txBody>
      <dsp:txXfrm>
        <a:off x="6638636" y="1155471"/>
        <a:ext cx="4712854" cy="1155467"/>
      </dsp:txXfrm>
    </dsp:sp>
    <dsp:sp modelId="{433B99DA-094C-4E47-9E11-1ECDEDC2800D}">
      <dsp:nvSpPr>
        <dsp:cNvPr id="0" name=""/>
        <dsp:cNvSpPr/>
      </dsp:nvSpPr>
      <dsp:spPr>
        <a:xfrm>
          <a:off x="6638636" y="2310939"/>
          <a:ext cx="4712854" cy="11554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Conduct research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Linked to University Teaching Hospital HIV Access Program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Separate board and Management </a:t>
          </a:r>
        </a:p>
      </dsp:txBody>
      <dsp:txXfrm>
        <a:off x="6638636" y="2310939"/>
        <a:ext cx="4712854" cy="1155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5A8B0-75EF-6549-BCD5-11A104A13989}">
      <dsp:nvSpPr>
        <dsp:cNvPr id="0" name=""/>
        <dsp:cNvSpPr/>
      </dsp:nvSpPr>
      <dsp:spPr>
        <a:xfrm>
          <a:off x="766264" y="927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Support National HIV Program Management </a:t>
          </a:r>
          <a:endParaRPr lang="en-US" sz="1500" kern="1200" dirty="0"/>
        </a:p>
      </dsp:txBody>
      <dsp:txXfrm>
        <a:off x="766264" y="927"/>
        <a:ext cx="1742141" cy="1045284"/>
      </dsp:txXfrm>
    </dsp:sp>
    <dsp:sp modelId="{998F310E-1B4B-1948-9A17-351DFA4139A8}">
      <dsp:nvSpPr>
        <dsp:cNvPr id="0" name=""/>
        <dsp:cNvSpPr/>
      </dsp:nvSpPr>
      <dsp:spPr>
        <a:xfrm>
          <a:off x="2682620" y="927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Support national infectious diseases epidemic clinical response</a:t>
          </a:r>
          <a:endParaRPr lang="en-US" sz="1500" kern="1200" dirty="0"/>
        </a:p>
      </dsp:txBody>
      <dsp:txXfrm>
        <a:off x="2682620" y="927"/>
        <a:ext cx="1742141" cy="1045284"/>
      </dsp:txXfrm>
    </dsp:sp>
    <dsp:sp modelId="{10825201-A6F7-7740-9E96-02091E151BF3}">
      <dsp:nvSpPr>
        <dsp:cNvPr id="0" name=""/>
        <dsp:cNvSpPr/>
      </dsp:nvSpPr>
      <dsp:spPr>
        <a:xfrm>
          <a:off x="4598975" y="927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In-patient general Infectious disease service </a:t>
          </a:r>
          <a:endParaRPr lang="en-US" sz="1500" kern="1200" dirty="0"/>
        </a:p>
      </dsp:txBody>
      <dsp:txXfrm>
        <a:off x="4598975" y="927"/>
        <a:ext cx="1742141" cy="1045284"/>
      </dsp:txXfrm>
    </dsp:sp>
    <dsp:sp modelId="{3524B5AC-28E1-0D48-BDC3-DB4A5BEDC1FC}">
      <dsp:nvSpPr>
        <dsp:cNvPr id="0" name=""/>
        <dsp:cNvSpPr/>
      </dsp:nvSpPr>
      <dsp:spPr>
        <a:xfrm>
          <a:off x="766264" y="1220427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Infectious diseases consult service</a:t>
          </a:r>
          <a:endParaRPr lang="en-US" sz="1500" kern="1200" dirty="0"/>
        </a:p>
      </dsp:txBody>
      <dsp:txXfrm>
        <a:off x="766264" y="1220427"/>
        <a:ext cx="1742141" cy="1045284"/>
      </dsp:txXfrm>
    </dsp:sp>
    <dsp:sp modelId="{A19A653E-FA79-5F4F-BDC1-89EAA446656D}">
      <dsp:nvSpPr>
        <dsp:cNvPr id="0" name=""/>
        <dsp:cNvSpPr/>
      </dsp:nvSpPr>
      <dsp:spPr>
        <a:xfrm>
          <a:off x="2682620" y="1220427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HIV out-patient clinic</a:t>
          </a:r>
          <a:endParaRPr lang="en-US" sz="1500" kern="1200" dirty="0"/>
        </a:p>
      </dsp:txBody>
      <dsp:txXfrm>
        <a:off x="2682620" y="1220427"/>
        <a:ext cx="1742141" cy="1045284"/>
      </dsp:txXfrm>
    </dsp:sp>
    <dsp:sp modelId="{1D59D312-9EE2-C340-8135-B1BF423CB82A}">
      <dsp:nvSpPr>
        <dsp:cNvPr id="0" name=""/>
        <dsp:cNvSpPr/>
      </dsp:nvSpPr>
      <dsp:spPr>
        <a:xfrm>
          <a:off x="4598975" y="1220427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Advanced Treatment Center for HIV ( third line clinic) </a:t>
          </a:r>
          <a:endParaRPr lang="en-US" sz="1500" kern="1200" dirty="0"/>
        </a:p>
      </dsp:txBody>
      <dsp:txXfrm>
        <a:off x="4598975" y="1220427"/>
        <a:ext cx="1742141" cy="1045284"/>
      </dsp:txXfrm>
    </dsp:sp>
    <dsp:sp modelId="{B1DFE769-85E3-9342-974B-C74D25B53C87}">
      <dsp:nvSpPr>
        <dsp:cNvPr id="0" name=""/>
        <dsp:cNvSpPr/>
      </dsp:nvSpPr>
      <dsp:spPr>
        <a:xfrm>
          <a:off x="766264" y="2439926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Infectious Disease Research </a:t>
          </a:r>
          <a:endParaRPr lang="en-US" sz="1500" kern="1200" dirty="0"/>
        </a:p>
      </dsp:txBody>
      <dsp:txXfrm>
        <a:off x="766264" y="2439926"/>
        <a:ext cx="1742141" cy="1045284"/>
      </dsp:txXfrm>
    </dsp:sp>
    <dsp:sp modelId="{9C6EDEEE-9300-764D-9CF2-5D07FE0917C4}">
      <dsp:nvSpPr>
        <dsp:cNvPr id="0" name=""/>
        <dsp:cNvSpPr/>
      </dsp:nvSpPr>
      <dsp:spPr>
        <a:xfrm>
          <a:off x="2682620" y="2439926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Infectious Diseases Educations (Undergraduate and Postgraduate level)</a:t>
          </a:r>
          <a:endParaRPr lang="en-US" sz="1500" kern="1200" dirty="0"/>
        </a:p>
      </dsp:txBody>
      <dsp:txXfrm>
        <a:off x="2682620" y="2439926"/>
        <a:ext cx="1742141" cy="1045284"/>
      </dsp:txXfrm>
    </dsp:sp>
    <dsp:sp modelId="{2DDC1E59-B7E2-5547-B0D8-01CCE37A83EE}">
      <dsp:nvSpPr>
        <dsp:cNvPr id="0" name=""/>
        <dsp:cNvSpPr/>
      </dsp:nvSpPr>
      <dsp:spPr>
        <a:xfrm>
          <a:off x="4598975" y="2439926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HIV implementations Service</a:t>
          </a:r>
          <a:endParaRPr lang="en-US" sz="1500" kern="1200" dirty="0"/>
        </a:p>
      </dsp:txBody>
      <dsp:txXfrm>
        <a:off x="4598975" y="2439926"/>
        <a:ext cx="1742141" cy="1045284"/>
      </dsp:txXfrm>
    </dsp:sp>
    <dsp:sp modelId="{369E9C30-2CBC-3D47-B654-10CC16FA8F6C}">
      <dsp:nvSpPr>
        <dsp:cNvPr id="0" name=""/>
        <dsp:cNvSpPr/>
      </dsp:nvSpPr>
      <dsp:spPr>
        <a:xfrm>
          <a:off x="1724442" y="3659425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Travel clinic (vaccinations of yellow fever, C-19 etc)</a:t>
          </a:r>
          <a:endParaRPr lang="en-US" sz="1500" kern="1200" dirty="0"/>
        </a:p>
      </dsp:txBody>
      <dsp:txXfrm>
        <a:off x="1724442" y="3659425"/>
        <a:ext cx="1742141" cy="1045284"/>
      </dsp:txXfrm>
    </dsp:sp>
    <dsp:sp modelId="{B2111216-9942-D242-B17F-8256D705D9F8}">
      <dsp:nvSpPr>
        <dsp:cNvPr id="0" name=""/>
        <dsp:cNvSpPr/>
      </dsp:nvSpPr>
      <dsp:spPr>
        <a:xfrm>
          <a:off x="3640798" y="3659425"/>
          <a:ext cx="1742141" cy="1045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M" sz="1500" kern="1200"/>
            <a:t>HIV Tele-ECHO and Mentorship Program  </a:t>
          </a:r>
          <a:endParaRPr lang="en-US" sz="1500" kern="1200" dirty="0"/>
        </a:p>
      </dsp:txBody>
      <dsp:txXfrm>
        <a:off x="3640798" y="3659425"/>
        <a:ext cx="1742141" cy="1045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F8913-D185-2442-8EA5-1FDA5F31562D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4DDAC-F41B-CF40-84D6-05ED780DC93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39759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3TC, lamivudine; ART, antiretroviral therapy; ATV, atazanavir; DTG, dolutegravir; FTC, emtricitabine; ITT, intention-to-treat; LPV, lopinavir; </a:t>
            </a:r>
            <a:r>
              <a:rPr lang="it-IT" b="0" i="1" dirty="0"/>
              <a:t>NNRTI, nonnucleoside reverse transcriptase inhibitor; NRTI, nucleos(t)ide reverse transcriptase inhibitor; </a:t>
            </a:r>
            <a:r>
              <a:rPr lang="en-US" b="0" i="1" dirty="0"/>
              <a:t>PI, protease inhibitor; RTV, ritonavir; SD, standard deviation; TAF, tenofovir alafenamide; TDF, tenofovir disoproxil fumarate; ZDV, zidovudine.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5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This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Zambia PMTCT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Module 9: Maternal &amp; Child Nutrition in PMTCT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043D8-62A2-4004-9FC9-BA504EDC97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5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Zambia PMTCT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Module 9: Maternal &amp; Child Nutrition in PMTCT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043D8-62A2-4004-9FC9-BA504EDC97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6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2FE6-4B88-064C-03F7-1E237015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1ECF-171B-56AF-C7EA-7077E1E51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A75A2-372E-627A-3A5E-47A8765E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9C099-A000-50DC-E9B6-CE36CD82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D4E53-99DE-73B6-4847-02A62291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47653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F3C2-8792-C425-BBB7-3F92F072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47FD2-F48F-3893-53EA-74CCEC1B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3061B-6EEC-7C44-1D57-67CC6DCF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55E9-6C00-A802-4003-0E242E80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41EA1-8D6B-8EED-EEE4-1536A700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09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2F1B3-16A9-FA03-7FF1-4D95E3207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45D93-1714-FF92-1BBF-28099F6CE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A254D-1214-A297-D1A6-D00B927E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52CC-EB23-E3D4-640E-CCD724D8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9290B-189E-6ED7-6690-327AD3C5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4593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94B36-D511-4E23-A768-EAFA149B5CC7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404A3-49E3-6AE3-6316-79D1DE70A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32" y="244938"/>
            <a:ext cx="1681179" cy="8966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34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7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78E9B7-4949-28BD-165C-8A19BAED805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6E1A95-6077-6510-20C5-471AD5466E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6C0729-2E40-00EB-212A-99D70594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97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A963A4-9BB1-F8FF-4636-271CB6898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15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2E1199-B50F-0114-1C29-82C8B63ED0EB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4C4F00-A86F-1C51-F733-91E92FCA1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0CF191-AD96-1DB9-DF2E-4B2B4833E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48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69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C27F-8158-D95C-0270-6C5A18C09C1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715040-51BB-5EAD-7551-4E1CFE343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50B323-4A45-FF99-0514-1788CD001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87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484E-EFEC-1982-4914-EF065C8A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A742-2A45-DF91-C659-B50E68199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FF970-1E4E-8814-0E11-FFCDEB59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99016-DE58-CAD0-2B3E-921E7C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8791-3E08-A0A8-FC07-17828BE1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47034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40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CB4C5-8216-244E-3D93-41E212F40457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B3AFF3-C9AF-6406-A52C-986F17667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E472F0-4C6A-6FBF-3D23-4A0861C3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714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472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3A659D-6BF1-8E0D-2D7B-19BCEFEA43F4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5B2744-BE30-7F59-641C-E8EE271BF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61F54A-476D-1E85-D460-3390FD49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85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1A8939-5D7B-DDA0-442D-AFC6D9C41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>
            <a:extLst>
              <a:ext uri="{FF2B5EF4-FFF2-40B4-BE49-F238E27FC236}">
                <a16:creationId xmlns:a16="http://schemas.microsoft.com/office/drawing/2014/main" id="{3E2CAA75-511F-0A39-28EA-F271DAA82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5384" y="3213100"/>
            <a:ext cx="10079567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83267" y="1052514"/>
            <a:ext cx="10081684" cy="204628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83267" y="3357565"/>
            <a:ext cx="10081684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408780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982097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8139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81201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134234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67" y="274638"/>
            <a:ext cx="100816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267" y="1600203"/>
            <a:ext cx="4938184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1" y="1600203"/>
            <a:ext cx="49403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09264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218" y="274638"/>
            <a:ext cx="100584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199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296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296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6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1B90-64FF-8BBA-282E-2164A8CDE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ABBB-3298-5315-D482-A6FEF9C18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CFB6F-2702-9A6D-0558-8450445E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A3E2F-FE0C-3BB1-46F7-6A60C960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FE4C7-619F-7ECC-2354-B2D1BC72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71092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028909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83267" y="274638"/>
            <a:ext cx="100816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633552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333" y="304800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8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030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134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6120" y="274640"/>
            <a:ext cx="251883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268" y="274640"/>
            <a:ext cx="735965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F86AF4-39E4-B8EB-8C9A-6096CE502B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83267" y="6245225"/>
            <a:ext cx="1008168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47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0363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23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21380-CB38-A3AF-5ABB-62B6AFC5D1BC}"/>
              </a:ext>
            </a:extLst>
          </p:cNvPr>
          <p:cNvSpPr txBox="1"/>
          <p:nvPr/>
        </p:nvSpPr>
        <p:spPr>
          <a:xfrm>
            <a:off x="4267200" y="1839913"/>
            <a:ext cx="3454400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MINISTRY OF HEALTH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569547-E05F-C231-766E-D2F2AE2266FA}"/>
              </a:ext>
            </a:extLst>
          </p:cNvPr>
          <p:cNvSpPr/>
          <p:nvPr/>
        </p:nvSpPr>
        <p:spPr>
          <a:xfrm>
            <a:off x="10871200" y="115888"/>
            <a:ext cx="11176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pic>
        <p:nvPicPr>
          <p:cNvPr id="4" name="Picture 4" descr="coat of arms">
            <a:extLst>
              <a:ext uri="{FF2B5EF4-FFF2-40B4-BE49-F238E27FC236}">
                <a16:creationId xmlns:a16="http://schemas.microsoft.com/office/drawing/2014/main" id="{6BC733E7-AAEC-9E3E-5A37-E823AA2B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52400"/>
            <a:ext cx="1016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38400" y="4267200"/>
            <a:ext cx="7112000" cy="1371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ctrTitle"/>
          </p:nvPr>
        </p:nvSpPr>
        <p:spPr>
          <a:xfrm>
            <a:off x="1320800" y="2514600"/>
            <a:ext cx="10363200" cy="137256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rgbClr val="06941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4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046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0653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1"/>
            <a:ext cx="10363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8722-9AB2-ECBE-14F9-49DC6D10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C94A8-987D-FAC4-7714-1C6F14ADD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6B044-F2F8-8EE9-0565-401644761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93A8B-B7FB-4FF9-0DB5-8556E410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81177-A2EF-8A29-0F50-35081C11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41F1C-5919-4F07-2401-ECC69974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355377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1"/>
            <a:ext cx="10363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DECC46D-1EA9-72E4-9D20-EE79EE7E48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119033" y="62420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C3A11B-3119-4D2D-B221-71DC7533FB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428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9728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909" y="160020"/>
            <a:ext cx="11687961" cy="77724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6" y="6488210"/>
            <a:ext cx="58830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675" smtClean="0">
                <a:solidFill>
                  <a:srgbClr val="494949"/>
                </a:solidFill>
              </a:rPr>
              <a:pPr/>
              <a:t>‹#›</a:t>
            </a:fld>
            <a:endParaRPr lang="en-US" sz="675" dirty="0">
              <a:solidFill>
                <a:srgbClr val="494949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BA7FEE-839D-D75C-58F2-DD90B2D1B8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731" y="1183590"/>
            <a:ext cx="11702071" cy="49100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5143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–"/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&gt;"/>
              <a:defRPr sz="1200">
                <a:solidFill>
                  <a:schemeClr val="bg2">
                    <a:lumMod val="25000"/>
                  </a:schemeClr>
                </a:solidFill>
              </a:defRPr>
            </a:lvl3pPr>
            <a:lvl4pPr marL="12001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Wingdings" panose="05000000000000000000" pitchFamily="2" charset="2"/>
              <a:buChar char="§"/>
              <a:defRPr sz="1200">
                <a:solidFill>
                  <a:schemeClr val="bg2">
                    <a:lumMod val="25000"/>
                  </a:schemeClr>
                </a:solidFill>
              </a:defRPr>
            </a:lvl4pPr>
            <a:lvl5pPr marL="1543050" indent="-1714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494949"/>
              </a:buClr>
              <a:buFont typeface="Arial" panose="020B0604020202020204" pitchFamily="34" charset="0"/>
              <a:buChar char="»"/>
              <a:defRPr sz="12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404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7552">
          <p15:clr>
            <a:srgbClr val="FBAE40"/>
          </p15:clr>
        </p15:guide>
        <p15:guide id="4" pos="12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B8F-7993-8237-E892-1E4F8EB0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2160C-7562-3DE1-6610-2382A4D7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B0B42-63D0-6A7C-572E-C25FF6F40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741F-94C2-A9EC-363B-995C50B30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36452-8E49-D983-D338-00C27D49A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785BA-D2BE-8C66-7C66-E131F83E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6A9DF-178A-4659-24A4-D30F83D6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E06CC-5C89-BD8F-FD30-08A5FA0C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3513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8814-C3E3-5BA2-AE68-46EACB58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28FDE-BB6F-7723-6087-2432B3B6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BE053-2516-08EE-E637-FF2AD09E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44946-96E0-F59F-119C-1AE82BC1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05926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2B766-1151-B7A8-ED4E-2902BA4C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DB736-0864-A303-33CF-3DCE2E8D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C4368-DBF8-420D-5E3E-55322051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9572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9F67-B8D7-EA0B-9A81-4599AF24B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4790F-73E7-C832-5F76-114B2515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127BB-72B2-02D5-01EF-0E54C2D0B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641C4-D5CE-31E0-8DCD-26D639CB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25BEE-D99E-C0C9-C628-B1576942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25CA4-6C24-AE2A-A9F8-D66278E5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780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7164-E0D6-42FF-C771-3094B480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65F31-A246-99F9-7016-65BC306E9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11B2E-FB1D-DC1B-C2E1-B180844D9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ABACC-4C00-14F8-968C-8AA804E7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AD697-29B2-9011-F5D4-27EEFFC0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17219-541E-5FF9-617B-84DC2048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368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6B279-71A4-E62C-D56B-C234FC9C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E68FD-C303-F445-4DAF-13A0BCBF1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4688-3CDC-F9DD-98E8-8AD71D1F9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6439-7CC9-BB44-8ACA-653444B0EB78}" type="datetimeFigureOut">
              <a:rPr lang="en-ZM" smtClean="0"/>
              <a:t>03/06/2025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1A73-25D0-0C78-8030-8BE84F802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7BC4E-764F-50EB-7DB1-AE8B7B12A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C2CF-066F-4141-8303-01851F984F54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35904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753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452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412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12">
          <p15:clr>
            <a:srgbClr val="F26B43"/>
          </p15:clr>
        </p15:guide>
        <p15:guide id="8" pos="7248">
          <p15:clr>
            <a:srgbClr val="F26B43"/>
          </p15:clr>
        </p15:guide>
        <p15:guide id="9" pos="74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51C84E-F3C1-8CC0-177D-2AC8FF861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83267" y="274638"/>
            <a:ext cx="100816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AA2461-6D4A-789B-B2EC-4129624F5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7" y="1600201"/>
            <a:ext cx="100816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763A353C-2970-B4F1-3197-6DF7302FD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3267" y="1484313"/>
            <a:ext cx="10081684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EEEA0F5-4002-D766-11AD-F36233B1003B}"/>
              </a:ext>
            </a:extLst>
          </p:cNvPr>
          <p:cNvSpPr/>
          <p:nvPr userDrawn="1"/>
        </p:nvSpPr>
        <p:spPr>
          <a:xfrm>
            <a:off x="1587501" y="6329364"/>
            <a:ext cx="10081684" cy="268287"/>
          </a:xfrm>
          <a:prstGeom prst="roundRect">
            <a:avLst/>
          </a:prstGeom>
          <a:pattFill prst="pct90">
            <a:fgClr>
              <a:srgbClr val="0D813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00"/>
              </a:spcBef>
              <a:defRPr/>
            </a:pPr>
            <a:r>
              <a:rPr lang="en-US" altLang="en-US" sz="1400" b="1" dirty="0">
                <a:ea typeface="MS PGothic" panose="020B0600070205080204" pitchFamily="34" charset="-128"/>
              </a:rPr>
              <a:t>Ministry of Health  HIV Program Update 12</a:t>
            </a:r>
            <a:r>
              <a:rPr lang="en-US" altLang="en-US" sz="1400" b="1" baseline="30000" dirty="0">
                <a:ea typeface="MS PGothic" panose="020B0600070205080204" pitchFamily="34" charset="-128"/>
              </a:rPr>
              <a:t>th</a:t>
            </a:r>
            <a:r>
              <a:rPr lang="en-US" altLang="en-US" sz="1400" b="1" dirty="0">
                <a:ea typeface="MS PGothic" panose="020B0600070205080204" pitchFamily="34" charset="-128"/>
              </a:rPr>
              <a:t> February, 2025 </a:t>
            </a:r>
          </a:p>
        </p:txBody>
      </p:sp>
      <p:grpSp>
        <p:nvGrpSpPr>
          <p:cNvPr id="1030" name="Group 8">
            <a:extLst>
              <a:ext uri="{FF2B5EF4-FFF2-40B4-BE49-F238E27FC236}">
                <a16:creationId xmlns:a16="http://schemas.microsoft.com/office/drawing/2014/main" id="{598ABE53-A66F-EDA5-190C-AA17A0D31A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0584" y="763589"/>
            <a:ext cx="825501" cy="6111875"/>
            <a:chOff x="-32090" y="-7049"/>
            <a:chExt cx="845678" cy="68684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212DD2-EBDA-8735-092D-73ABAA9F260A}"/>
                </a:ext>
              </a:extLst>
            </p:cNvPr>
            <p:cNvSpPr/>
            <p:nvPr userDrawn="1"/>
          </p:nvSpPr>
          <p:spPr>
            <a:xfrm>
              <a:off x="596748" y="87"/>
              <a:ext cx="216840" cy="6861269"/>
            </a:xfrm>
            <a:prstGeom prst="rect">
              <a:avLst/>
            </a:prstGeom>
            <a:pattFill prst="pct90">
              <a:fgClr>
                <a:srgbClr val="0D813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M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ABB500-11A8-1DE8-675A-965AA159BE1B}"/>
                </a:ext>
              </a:extLst>
            </p:cNvPr>
            <p:cNvSpPr/>
            <p:nvPr userDrawn="1"/>
          </p:nvSpPr>
          <p:spPr>
            <a:xfrm>
              <a:off x="379908" y="-7049"/>
              <a:ext cx="216840" cy="6852348"/>
            </a:xfrm>
            <a:prstGeom prst="rect">
              <a:avLst/>
            </a:prstGeom>
            <a:pattFill prst="pct90">
              <a:fgClr>
                <a:srgbClr val="FF7B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M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08C7AE-B231-8833-B43E-B711E1F89640}"/>
                </a:ext>
              </a:extLst>
            </p:cNvPr>
            <p:cNvSpPr/>
            <p:nvPr userDrawn="1"/>
          </p:nvSpPr>
          <p:spPr>
            <a:xfrm>
              <a:off x="178246" y="-7049"/>
              <a:ext cx="216840" cy="6854133"/>
            </a:xfrm>
            <a:prstGeom prst="rect">
              <a:avLst/>
            </a:prstGeom>
            <a:pattFill prst="pct9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M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E0BEEA-CEBB-4666-6890-313CEE25F1C3}"/>
                </a:ext>
              </a:extLst>
            </p:cNvPr>
            <p:cNvSpPr/>
            <p:nvPr userDrawn="1"/>
          </p:nvSpPr>
          <p:spPr>
            <a:xfrm>
              <a:off x="-32090" y="87"/>
              <a:ext cx="216842" cy="6845212"/>
            </a:xfrm>
            <a:prstGeom prst="rect">
              <a:avLst/>
            </a:prstGeom>
            <a:pattFill prst="pct90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M" sz="1800"/>
            </a:p>
          </p:txBody>
        </p:sp>
      </p:grpSp>
      <p:pic>
        <p:nvPicPr>
          <p:cNvPr id="1031" name="Picture 6" descr="Cort of Arms">
            <a:extLst>
              <a:ext uri="{FF2B5EF4-FFF2-40B4-BE49-F238E27FC236}">
                <a16:creationId xmlns:a16="http://schemas.microsoft.com/office/drawing/2014/main" id="{ACE3A322-FA3C-4939-1CB1-12B126B642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>
            <a:fillRect/>
          </a:stretch>
        </p:blipFill>
        <p:spPr bwMode="auto">
          <a:xfrm>
            <a:off x="11180233" y="-30163"/>
            <a:ext cx="1001184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C7A578EA-060B-C971-E667-1151F1EC15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1751" y="22226"/>
            <a:ext cx="1138768" cy="792163"/>
            <a:chOff x="2695584" y="1576680"/>
            <a:chExt cx="4086255" cy="3652520"/>
          </a:xfrm>
        </p:grpSpPr>
        <p:pic>
          <p:nvPicPr>
            <p:cNvPr id="1033" name="Picture 8">
              <a:extLst>
                <a:ext uri="{FF2B5EF4-FFF2-40B4-BE49-F238E27FC236}">
                  <a16:creationId xmlns:a16="http://schemas.microsoft.com/office/drawing/2014/main" id="{FFAB6965-5D52-C8FB-C42F-4B1BA7B406CB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4" b="15579"/>
            <a:stretch>
              <a:fillRect/>
            </a:stretch>
          </p:blipFill>
          <p:spPr bwMode="auto">
            <a:xfrm>
              <a:off x="2895282" y="1576680"/>
              <a:ext cx="3200400" cy="365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9">
              <a:extLst>
                <a:ext uri="{FF2B5EF4-FFF2-40B4-BE49-F238E27FC236}">
                  <a16:creationId xmlns:a16="http://schemas.microsoft.com/office/drawing/2014/main" id="{27F9ED9D-C1F1-57B9-6407-8207646278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6" t="3268" r="7382" b="10478"/>
            <a:stretch>
              <a:fillRect/>
            </a:stretch>
          </p:blipFill>
          <p:spPr bwMode="auto">
            <a:xfrm>
              <a:off x="2843808" y="1772816"/>
              <a:ext cx="3321050" cy="289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56CB4646-BBFF-89E7-7E91-A41285FA36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37" y="3125472"/>
              <a:ext cx="1245870" cy="410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D281C16-7212-05FF-D454-7E67CF0AD716}"/>
                </a:ext>
              </a:extLst>
            </p:cNvPr>
            <p:cNvSpPr/>
            <p:nvPr userDrawn="1"/>
          </p:nvSpPr>
          <p:spPr>
            <a:xfrm>
              <a:off x="2695584" y="2542136"/>
              <a:ext cx="3321045" cy="5256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400" b="1" dirty="0">
                  <a:solidFill>
                    <a:srgbClr val="FFFFFF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95</a:t>
              </a:r>
              <a:endParaRPr lang="en-ZM" sz="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2D3F86D-F4BA-13CA-6EE7-E785F6168B2F}"/>
                </a:ext>
              </a:extLst>
            </p:cNvPr>
            <p:cNvSpPr/>
            <p:nvPr userDrawn="1"/>
          </p:nvSpPr>
          <p:spPr>
            <a:xfrm>
              <a:off x="3187501" y="2607165"/>
              <a:ext cx="3594338" cy="3682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400" b="1" dirty="0">
                  <a:solidFill>
                    <a:srgbClr val="FFFFFF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95</a:t>
              </a:r>
              <a:endParaRPr lang="en-ZM" sz="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98D86B2-4D36-526A-240D-E903B41F2DFC}"/>
                </a:ext>
              </a:extLst>
            </p:cNvPr>
            <p:cNvSpPr/>
            <p:nvPr userDrawn="1"/>
          </p:nvSpPr>
          <p:spPr>
            <a:xfrm>
              <a:off x="3450089" y="1657384"/>
              <a:ext cx="2413356" cy="5256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>
                <a:lnSpc>
                  <a:spcPct val="107000"/>
                </a:lnSpc>
                <a:defRPr/>
              </a:pPr>
              <a:r>
                <a:rPr lang="en-US" sz="400" b="1" dirty="0">
                  <a:solidFill>
                    <a:srgbClr val="FFFFFF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95</a:t>
              </a:r>
              <a:endParaRPr lang="en-ZM" sz="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74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ransition>
    <p:split orient="vert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Century Gothic" panose="020B0502020202020204" pitchFamily="34" charset="0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presidential-actions/2025/01/reevaluating-and-realigning-united-states-foreign-ai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12FC91-6ED0-F035-02FF-C6984E068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45" y="1593273"/>
            <a:ext cx="11194473" cy="1424705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Advances in </a:t>
            </a:r>
            <a:r>
              <a:rPr lang="en-ZM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ZM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rogramm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 </a:t>
            </a:r>
            <a:r>
              <a:rPr lang="en-ZM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ZM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esearch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Low-and Middle-Income-Countries: Opportunities and Challenges at University Teaching Hospital in Zambia</a:t>
            </a:r>
            <a:endParaRPr lang="en-ZM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7401BC-A1FC-2B64-D037-7D4ADA7A2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740" y="4105710"/>
            <a:ext cx="10081684" cy="1424705"/>
          </a:xfrm>
        </p:spPr>
        <p:txBody>
          <a:bodyPr/>
          <a:lstStyle/>
          <a:p>
            <a:pPr algn="l"/>
            <a:r>
              <a:rPr lang="en-ZM" sz="2800"/>
              <a:t>Dr Suilanji Sivile </a:t>
            </a:r>
            <a:r>
              <a:rPr lang="en-ZM" sz="2000"/>
              <a:t>MD, MM</a:t>
            </a:r>
            <a:r>
              <a:rPr lang="en-GB" sz="2000" dirty="0"/>
              <a:t>ed</a:t>
            </a:r>
            <a:r>
              <a:rPr lang="en-ZM" sz="2000"/>
              <a:t>, MHS</a:t>
            </a:r>
            <a:endParaRPr lang="en-ZM" sz="2800"/>
          </a:p>
          <a:p>
            <a:pPr algn="l">
              <a:lnSpc>
                <a:spcPct val="100000"/>
              </a:lnSpc>
            </a:pPr>
            <a:r>
              <a:rPr lang="en-ZM" sz="1100" b="1" i="1"/>
              <a:t>Head of Infectious diseases unit </a:t>
            </a:r>
          </a:p>
          <a:p>
            <a:pPr algn="l">
              <a:lnSpc>
                <a:spcPct val="100000"/>
              </a:lnSpc>
            </a:pPr>
            <a:r>
              <a:rPr lang="en-ZM" sz="1100" b="1" i="1"/>
              <a:t>University Teaching Hospital Lusaka</a:t>
            </a:r>
          </a:p>
          <a:p>
            <a:pPr algn="l">
              <a:lnSpc>
                <a:spcPct val="100000"/>
              </a:lnSpc>
            </a:pPr>
            <a:r>
              <a:rPr lang="en-ZM" sz="1100" b="1" i="1"/>
              <a:t>National HIV Program Manager</a:t>
            </a:r>
          </a:p>
          <a:p>
            <a:pPr algn="l">
              <a:lnSpc>
                <a:spcPct val="100000"/>
              </a:lnSpc>
            </a:pPr>
            <a:r>
              <a:rPr lang="en-ZM" sz="1100" b="1" i="1"/>
              <a:t>Ministry of Health-Zambia </a:t>
            </a:r>
          </a:p>
          <a:p>
            <a:endParaRPr lang="en-ZM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D2743-BC3C-2221-C3C5-E67C22ACE6A5}"/>
              </a:ext>
            </a:extLst>
          </p:cNvPr>
          <p:cNvSpPr txBox="1"/>
          <p:nvPr/>
        </p:nvSpPr>
        <p:spPr>
          <a:xfrm>
            <a:off x="4225635" y="5902036"/>
            <a:ext cx="4627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1200"/>
              <a:t>March 2025, University of Washingon, Seattle USA</a:t>
            </a:r>
          </a:p>
        </p:txBody>
      </p:sp>
    </p:spTree>
    <p:extLst>
      <p:ext uri="{BB962C8B-B14F-4D97-AF65-F5344CB8AC3E}">
        <p14:creationId xmlns:p14="http://schemas.microsoft.com/office/powerpoint/2010/main" val="2069146908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6CCE-74C2-26FF-11C7-A4BD4B38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8" y="185016"/>
            <a:ext cx="11831782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ZM" sz="4000">
                <a:solidFill>
                  <a:schemeClr val="bg1"/>
                </a:solidFill>
                <a:latin typeface="+mn-lt"/>
              </a:rPr>
              <a:t>Infectious Disease Services  Provided University Teaching Hospital  Infectious Diseases </a:t>
            </a:r>
            <a:r>
              <a:rPr lang="en-GB" sz="4000" dirty="0">
                <a:solidFill>
                  <a:schemeClr val="bg1"/>
                </a:solidFill>
                <a:latin typeface="+mn-lt"/>
              </a:rPr>
              <a:t>Division</a:t>
            </a:r>
            <a:endParaRPr lang="en-ZM" sz="400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7781D965-633B-6E3F-A2A8-E44C3A88A4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7818" y="1814945"/>
          <a:ext cx="7107382" cy="470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University Teaching Hospital - Wikipedia">
            <a:extLst>
              <a:ext uri="{FF2B5EF4-FFF2-40B4-BE49-F238E27FC236}">
                <a16:creationId xmlns:a16="http://schemas.microsoft.com/office/drawing/2014/main" id="{BC682918-FBF7-4321-496D-094E2F7D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73" y="1648691"/>
            <a:ext cx="479367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73FE2-85C9-E941-385C-CDD6F6559FBB}"/>
              </a:ext>
            </a:extLst>
          </p:cNvPr>
          <p:cNvSpPr txBox="1"/>
          <p:nvPr/>
        </p:nvSpPr>
        <p:spPr>
          <a:xfrm>
            <a:off x="7079673" y="4848657"/>
            <a:ext cx="4500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M" sz="2000">
                <a:solidFill>
                  <a:schemeClr val="accent1"/>
                </a:solidFill>
              </a:rPr>
              <a:t>2,000 bed capacity hospital is the site for trial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M" sz="2000">
                <a:solidFill>
                  <a:schemeClr val="accent1"/>
                </a:solidFill>
              </a:rPr>
              <a:t>Country’s largest and most advanced tertiary hospital </a:t>
            </a:r>
          </a:p>
        </p:txBody>
      </p:sp>
    </p:spTree>
    <p:extLst>
      <p:ext uri="{BB962C8B-B14F-4D97-AF65-F5344CB8AC3E}">
        <p14:creationId xmlns:p14="http://schemas.microsoft.com/office/powerpoint/2010/main" val="404122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30EE-1989-070D-7347-AD7A0408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7591"/>
            <a:ext cx="10515600" cy="1938545"/>
          </a:xfrm>
          <a:custGeom>
            <a:avLst/>
            <a:gdLst>
              <a:gd name="connsiteX0" fmla="*/ 0 w 10515600"/>
              <a:gd name="connsiteY0" fmla="*/ 0 h 1938545"/>
              <a:gd name="connsiteX1" fmla="*/ 689356 w 10515600"/>
              <a:gd name="connsiteY1" fmla="*/ 0 h 1938545"/>
              <a:gd name="connsiteX2" fmla="*/ 958088 w 10515600"/>
              <a:gd name="connsiteY2" fmla="*/ 0 h 1938545"/>
              <a:gd name="connsiteX3" fmla="*/ 1226820 w 10515600"/>
              <a:gd name="connsiteY3" fmla="*/ 0 h 1938545"/>
              <a:gd name="connsiteX4" fmla="*/ 1495552 w 10515600"/>
              <a:gd name="connsiteY4" fmla="*/ 0 h 1938545"/>
              <a:gd name="connsiteX5" fmla="*/ 1869440 w 10515600"/>
              <a:gd name="connsiteY5" fmla="*/ 0 h 1938545"/>
              <a:gd name="connsiteX6" fmla="*/ 2558796 w 10515600"/>
              <a:gd name="connsiteY6" fmla="*/ 0 h 1938545"/>
              <a:gd name="connsiteX7" fmla="*/ 3248152 w 10515600"/>
              <a:gd name="connsiteY7" fmla="*/ 0 h 1938545"/>
              <a:gd name="connsiteX8" fmla="*/ 4042664 w 10515600"/>
              <a:gd name="connsiteY8" fmla="*/ 0 h 1938545"/>
              <a:gd name="connsiteX9" fmla="*/ 4732020 w 10515600"/>
              <a:gd name="connsiteY9" fmla="*/ 0 h 1938545"/>
              <a:gd name="connsiteX10" fmla="*/ 5211064 w 10515600"/>
              <a:gd name="connsiteY10" fmla="*/ 0 h 1938545"/>
              <a:gd name="connsiteX11" fmla="*/ 6005576 w 10515600"/>
              <a:gd name="connsiteY11" fmla="*/ 0 h 1938545"/>
              <a:gd name="connsiteX12" fmla="*/ 6694932 w 10515600"/>
              <a:gd name="connsiteY12" fmla="*/ 0 h 1938545"/>
              <a:gd name="connsiteX13" fmla="*/ 7173976 w 10515600"/>
              <a:gd name="connsiteY13" fmla="*/ 0 h 1938545"/>
              <a:gd name="connsiteX14" fmla="*/ 7863332 w 10515600"/>
              <a:gd name="connsiteY14" fmla="*/ 0 h 1938545"/>
              <a:gd name="connsiteX15" fmla="*/ 8447532 w 10515600"/>
              <a:gd name="connsiteY15" fmla="*/ 0 h 1938545"/>
              <a:gd name="connsiteX16" fmla="*/ 9242044 w 10515600"/>
              <a:gd name="connsiteY16" fmla="*/ 0 h 1938545"/>
              <a:gd name="connsiteX17" fmla="*/ 10515600 w 10515600"/>
              <a:gd name="connsiteY17" fmla="*/ 0 h 1938545"/>
              <a:gd name="connsiteX18" fmla="*/ 10515600 w 10515600"/>
              <a:gd name="connsiteY18" fmla="*/ 504022 h 1938545"/>
              <a:gd name="connsiteX19" fmla="*/ 10515600 w 10515600"/>
              <a:gd name="connsiteY19" fmla="*/ 930502 h 1938545"/>
              <a:gd name="connsiteX20" fmla="*/ 10515600 w 10515600"/>
              <a:gd name="connsiteY20" fmla="*/ 1453909 h 1938545"/>
              <a:gd name="connsiteX21" fmla="*/ 10515600 w 10515600"/>
              <a:gd name="connsiteY21" fmla="*/ 1938545 h 1938545"/>
              <a:gd name="connsiteX22" fmla="*/ 10246868 w 10515600"/>
              <a:gd name="connsiteY22" fmla="*/ 1938545 h 1938545"/>
              <a:gd name="connsiteX23" fmla="*/ 9662668 w 10515600"/>
              <a:gd name="connsiteY23" fmla="*/ 1938545 h 1938545"/>
              <a:gd name="connsiteX24" fmla="*/ 8973312 w 10515600"/>
              <a:gd name="connsiteY24" fmla="*/ 1938545 h 1938545"/>
              <a:gd name="connsiteX25" fmla="*/ 8283956 w 10515600"/>
              <a:gd name="connsiteY25" fmla="*/ 1938545 h 1938545"/>
              <a:gd name="connsiteX26" fmla="*/ 7699756 w 10515600"/>
              <a:gd name="connsiteY26" fmla="*/ 1938545 h 1938545"/>
              <a:gd name="connsiteX27" fmla="*/ 7220712 w 10515600"/>
              <a:gd name="connsiteY27" fmla="*/ 1938545 h 1938545"/>
              <a:gd name="connsiteX28" fmla="*/ 6741668 w 10515600"/>
              <a:gd name="connsiteY28" fmla="*/ 1938545 h 1938545"/>
              <a:gd name="connsiteX29" fmla="*/ 6262624 w 10515600"/>
              <a:gd name="connsiteY29" fmla="*/ 1938545 h 1938545"/>
              <a:gd name="connsiteX30" fmla="*/ 5468112 w 10515600"/>
              <a:gd name="connsiteY30" fmla="*/ 1938545 h 1938545"/>
              <a:gd name="connsiteX31" fmla="*/ 4673600 w 10515600"/>
              <a:gd name="connsiteY31" fmla="*/ 1938545 h 1938545"/>
              <a:gd name="connsiteX32" fmla="*/ 4089400 w 10515600"/>
              <a:gd name="connsiteY32" fmla="*/ 1938545 h 1938545"/>
              <a:gd name="connsiteX33" fmla="*/ 3715512 w 10515600"/>
              <a:gd name="connsiteY33" fmla="*/ 1938545 h 1938545"/>
              <a:gd name="connsiteX34" fmla="*/ 3026156 w 10515600"/>
              <a:gd name="connsiteY34" fmla="*/ 1938545 h 1938545"/>
              <a:gd name="connsiteX35" fmla="*/ 2231644 w 10515600"/>
              <a:gd name="connsiteY35" fmla="*/ 1938545 h 1938545"/>
              <a:gd name="connsiteX36" fmla="*/ 1542288 w 10515600"/>
              <a:gd name="connsiteY36" fmla="*/ 1938545 h 1938545"/>
              <a:gd name="connsiteX37" fmla="*/ 1168400 w 10515600"/>
              <a:gd name="connsiteY37" fmla="*/ 1938545 h 1938545"/>
              <a:gd name="connsiteX38" fmla="*/ 584200 w 10515600"/>
              <a:gd name="connsiteY38" fmla="*/ 1938545 h 1938545"/>
              <a:gd name="connsiteX39" fmla="*/ 0 w 10515600"/>
              <a:gd name="connsiteY39" fmla="*/ 1938545 h 1938545"/>
              <a:gd name="connsiteX40" fmla="*/ 0 w 10515600"/>
              <a:gd name="connsiteY40" fmla="*/ 1492680 h 1938545"/>
              <a:gd name="connsiteX41" fmla="*/ 0 w 10515600"/>
              <a:gd name="connsiteY41" fmla="*/ 969273 h 1938545"/>
              <a:gd name="connsiteX42" fmla="*/ 0 w 10515600"/>
              <a:gd name="connsiteY42" fmla="*/ 523407 h 1938545"/>
              <a:gd name="connsiteX43" fmla="*/ 0 w 10515600"/>
              <a:gd name="connsiteY43" fmla="*/ 0 h 19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15600" h="1938545" fill="none" extrusionOk="0">
                <a:moveTo>
                  <a:pt x="0" y="0"/>
                </a:moveTo>
                <a:cubicBezTo>
                  <a:pt x="254897" y="-23886"/>
                  <a:pt x="379014" y="52569"/>
                  <a:pt x="689356" y="0"/>
                </a:cubicBezTo>
                <a:cubicBezTo>
                  <a:pt x="999698" y="-52569"/>
                  <a:pt x="868058" y="6049"/>
                  <a:pt x="958088" y="0"/>
                </a:cubicBezTo>
                <a:cubicBezTo>
                  <a:pt x="1048118" y="-6049"/>
                  <a:pt x="1150482" y="21975"/>
                  <a:pt x="1226820" y="0"/>
                </a:cubicBezTo>
                <a:cubicBezTo>
                  <a:pt x="1303158" y="-21975"/>
                  <a:pt x="1373364" y="18299"/>
                  <a:pt x="1495552" y="0"/>
                </a:cubicBezTo>
                <a:cubicBezTo>
                  <a:pt x="1617740" y="-18299"/>
                  <a:pt x="1730259" y="855"/>
                  <a:pt x="1869440" y="0"/>
                </a:cubicBezTo>
                <a:cubicBezTo>
                  <a:pt x="2008621" y="-855"/>
                  <a:pt x="2263996" y="7363"/>
                  <a:pt x="2558796" y="0"/>
                </a:cubicBezTo>
                <a:cubicBezTo>
                  <a:pt x="2853596" y="-7363"/>
                  <a:pt x="2982796" y="50072"/>
                  <a:pt x="3248152" y="0"/>
                </a:cubicBezTo>
                <a:cubicBezTo>
                  <a:pt x="3513508" y="-50072"/>
                  <a:pt x="3746949" y="92476"/>
                  <a:pt x="4042664" y="0"/>
                </a:cubicBezTo>
                <a:cubicBezTo>
                  <a:pt x="4338379" y="-92476"/>
                  <a:pt x="4399776" y="73334"/>
                  <a:pt x="4732020" y="0"/>
                </a:cubicBezTo>
                <a:cubicBezTo>
                  <a:pt x="5064264" y="-73334"/>
                  <a:pt x="5032374" y="30561"/>
                  <a:pt x="5211064" y="0"/>
                </a:cubicBezTo>
                <a:cubicBezTo>
                  <a:pt x="5389754" y="-30561"/>
                  <a:pt x="5790133" y="83787"/>
                  <a:pt x="6005576" y="0"/>
                </a:cubicBezTo>
                <a:cubicBezTo>
                  <a:pt x="6221019" y="-83787"/>
                  <a:pt x="6545743" y="61613"/>
                  <a:pt x="6694932" y="0"/>
                </a:cubicBezTo>
                <a:cubicBezTo>
                  <a:pt x="6844121" y="-61613"/>
                  <a:pt x="7063632" y="49831"/>
                  <a:pt x="7173976" y="0"/>
                </a:cubicBezTo>
                <a:cubicBezTo>
                  <a:pt x="7284320" y="-49831"/>
                  <a:pt x="7604211" y="9931"/>
                  <a:pt x="7863332" y="0"/>
                </a:cubicBezTo>
                <a:cubicBezTo>
                  <a:pt x="8122453" y="-9931"/>
                  <a:pt x="8155648" y="8689"/>
                  <a:pt x="8447532" y="0"/>
                </a:cubicBezTo>
                <a:cubicBezTo>
                  <a:pt x="8739416" y="-8689"/>
                  <a:pt x="8982886" y="27203"/>
                  <a:pt x="9242044" y="0"/>
                </a:cubicBezTo>
                <a:cubicBezTo>
                  <a:pt x="9501202" y="-27203"/>
                  <a:pt x="10041425" y="137559"/>
                  <a:pt x="10515600" y="0"/>
                </a:cubicBezTo>
                <a:cubicBezTo>
                  <a:pt x="10553036" y="208497"/>
                  <a:pt x="10497701" y="400206"/>
                  <a:pt x="10515600" y="504022"/>
                </a:cubicBezTo>
                <a:cubicBezTo>
                  <a:pt x="10533499" y="607838"/>
                  <a:pt x="10507866" y="819790"/>
                  <a:pt x="10515600" y="930502"/>
                </a:cubicBezTo>
                <a:cubicBezTo>
                  <a:pt x="10523334" y="1041214"/>
                  <a:pt x="10496137" y="1267944"/>
                  <a:pt x="10515600" y="1453909"/>
                </a:cubicBezTo>
                <a:cubicBezTo>
                  <a:pt x="10535063" y="1639874"/>
                  <a:pt x="10486658" y="1736802"/>
                  <a:pt x="10515600" y="1938545"/>
                </a:cubicBezTo>
                <a:cubicBezTo>
                  <a:pt x="10385416" y="1961476"/>
                  <a:pt x="10377701" y="1912989"/>
                  <a:pt x="10246868" y="1938545"/>
                </a:cubicBezTo>
                <a:cubicBezTo>
                  <a:pt x="10116035" y="1964101"/>
                  <a:pt x="9841683" y="1928197"/>
                  <a:pt x="9662668" y="1938545"/>
                </a:cubicBezTo>
                <a:cubicBezTo>
                  <a:pt x="9483653" y="1948893"/>
                  <a:pt x="9281178" y="1935227"/>
                  <a:pt x="8973312" y="1938545"/>
                </a:cubicBezTo>
                <a:cubicBezTo>
                  <a:pt x="8665446" y="1941863"/>
                  <a:pt x="8433921" y="1869932"/>
                  <a:pt x="8283956" y="1938545"/>
                </a:cubicBezTo>
                <a:cubicBezTo>
                  <a:pt x="8133991" y="2007158"/>
                  <a:pt x="7853387" y="1909802"/>
                  <a:pt x="7699756" y="1938545"/>
                </a:cubicBezTo>
                <a:cubicBezTo>
                  <a:pt x="7546125" y="1967288"/>
                  <a:pt x="7438574" y="1916117"/>
                  <a:pt x="7220712" y="1938545"/>
                </a:cubicBezTo>
                <a:cubicBezTo>
                  <a:pt x="7002850" y="1960973"/>
                  <a:pt x="6863861" y="1898526"/>
                  <a:pt x="6741668" y="1938545"/>
                </a:cubicBezTo>
                <a:cubicBezTo>
                  <a:pt x="6619475" y="1978564"/>
                  <a:pt x="6437391" y="1921409"/>
                  <a:pt x="6262624" y="1938545"/>
                </a:cubicBezTo>
                <a:cubicBezTo>
                  <a:pt x="6087857" y="1955681"/>
                  <a:pt x="5760943" y="1874007"/>
                  <a:pt x="5468112" y="1938545"/>
                </a:cubicBezTo>
                <a:cubicBezTo>
                  <a:pt x="5175281" y="2003083"/>
                  <a:pt x="4999290" y="1912052"/>
                  <a:pt x="4673600" y="1938545"/>
                </a:cubicBezTo>
                <a:cubicBezTo>
                  <a:pt x="4347910" y="1965038"/>
                  <a:pt x="4373412" y="1881426"/>
                  <a:pt x="4089400" y="1938545"/>
                </a:cubicBezTo>
                <a:cubicBezTo>
                  <a:pt x="3805388" y="1995664"/>
                  <a:pt x="3810031" y="1925252"/>
                  <a:pt x="3715512" y="1938545"/>
                </a:cubicBezTo>
                <a:cubicBezTo>
                  <a:pt x="3620993" y="1951838"/>
                  <a:pt x="3230906" y="1872690"/>
                  <a:pt x="3026156" y="1938545"/>
                </a:cubicBezTo>
                <a:cubicBezTo>
                  <a:pt x="2821406" y="2004400"/>
                  <a:pt x="2482785" y="1851655"/>
                  <a:pt x="2231644" y="1938545"/>
                </a:cubicBezTo>
                <a:cubicBezTo>
                  <a:pt x="1980503" y="2025435"/>
                  <a:pt x="1732374" y="1887959"/>
                  <a:pt x="1542288" y="1938545"/>
                </a:cubicBezTo>
                <a:cubicBezTo>
                  <a:pt x="1352202" y="1989131"/>
                  <a:pt x="1300873" y="1906261"/>
                  <a:pt x="1168400" y="1938545"/>
                </a:cubicBezTo>
                <a:cubicBezTo>
                  <a:pt x="1035927" y="1970829"/>
                  <a:pt x="868744" y="1934300"/>
                  <a:pt x="584200" y="1938545"/>
                </a:cubicBezTo>
                <a:cubicBezTo>
                  <a:pt x="299656" y="1942790"/>
                  <a:pt x="184303" y="1929726"/>
                  <a:pt x="0" y="1938545"/>
                </a:cubicBezTo>
                <a:cubicBezTo>
                  <a:pt x="-45887" y="1809903"/>
                  <a:pt x="35960" y="1621377"/>
                  <a:pt x="0" y="1492680"/>
                </a:cubicBezTo>
                <a:cubicBezTo>
                  <a:pt x="-35960" y="1363983"/>
                  <a:pt x="1680" y="1215097"/>
                  <a:pt x="0" y="969273"/>
                </a:cubicBezTo>
                <a:cubicBezTo>
                  <a:pt x="-1680" y="723449"/>
                  <a:pt x="50201" y="721833"/>
                  <a:pt x="0" y="523407"/>
                </a:cubicBezTo>
                <a:cubicBezTo>
                  <a:pt x="-50201" y="324981"/>
                  <a:pt x="54666" y="225573"/>
                  <a:pt x="0" y="0"/>
                </a:cubicBezTo>
                <a:close/>
              </a:path>
              <a:path w="10515600" h="1938545" stroke="0" extrusionOk="0">
                <a:moveTo>
                  <a:pt x="0" y="0"/>
                </a:moveTo>
                <a:cubicBezTo>
                  <a:pt x="137091" y="-17636"/>
                  <a:pt x="245507" y="9723"/>
                  <a:pt x="479044" y="0"/>
                </a:cubicBezTo>
                <a:cubicBezTo>
                  <a:pt x="712581" y="-9723"/>
                  <a:pt x="978732" y="51743"/>
                  <a:pt x="1168400" y="0"/>
                </a:cubicBezTo>
                <a:cubicBezTo>
                  <a:pt x="1358068" y="-51743"/>
                  <a:pt x="1519096" y="42206"/>
                  <a:pt x="1647444" y="0"/>
                </a:cubicBezTo>
                <a:cubicBezTo>
                  <a:pt x="1775792" y="-42206"/>
                  <a:pt x="2022738" y="25963"/>
                  <a:pt x="2126488" y="0"/>
                </a:cubicBezTo>
                <a:cubicBezTo>
                  <a:pt x="2230238" y="-25963"/>
                  <a:pt x="2267876" y="2739"/>
                  <a:pt x="2395220" y="0"/>
                </a:cubicBezTo>
                <a:cubicBezTo>
                  <a:pt x="2522564" y="-2739"/>
                  <a:pt x="2711611" y="39772"/>
                  <a:pt x="2979420" y="0"/>
                </a:cubicBezTo>
                <a:cubicBezTo>
                  <a:pt x="3247229" y="-39772"/>
                  <a:pt x="3152485" y="15746"/>
                  <a:pt x="3248152" y="0"/>
                </a:cubicBezTo>
                <a:cubicBezTo>
                  <a:pt x="3343819" y="-15746"/>
                  <a:pt x="3517419" y="1575"/>
                  <a:pt x="3727196" y="0"/>
                </a:cubicBezTo>
                <a:cubicBezTo>
                  <a:pt x="3936973" y="-1575"/>
                  <a:pt x="3919277" y="27880"/>
                  <a:pt x="3995928" y="0"/>
                </a:cubicBezTo>
                <a:cubicBezTo>
                  <a:pt x="4072579" y="-27880"/>
                  <a:pt x="4338480" y="20921"/>
                  <a:pt x="4580128" y="0"/>
                </a:cubicBezTo>
                <a:cubicBezTo>
                  <a:pt x="4821776" y="-20921"/>
                  <a:pt x="4850182" y="23169"/>
                  <a:pt x="5059172" y="0"/>
                </a:cubicBezTo>
                <a:cubicBezTo>
                  <a:pt x="5268162" y="-23169"/>
                  <a:pt x="5607190" y="76799"/>
                  <a:pt x="5853684" y="0"/>
                </a:cubicBezTo>
                <a:cubicBezTo>
                  <a:pt x="6100178" y="-76799"/>
                  <a:pt x="6068565" y="20593"/>
                  <a:pt x="6122416" y="0"/>
                </a:cubicBezTo>
                <a:cubicBezTo>
                  <a:pt x="6176267" y="-20593"/>
                  <a:pt x="6381111" y="7172"/>
                  <a:pt x="6601460" y="0"/>
                </a:cubicBezTo>
                <a:cubicBezTo>
                  <a:pt x="6821809" y="-7172"/>
                  <a:pt x="6763288" y="24287"/>
                  <a:pt x="6870192" y="0"/>
                </a:cubicBezTo>
                <a:cubicBezTo>
                  <a:pt x="6977096" y="-24287"/>
                  <a:pt x="7278343" y="79230"/>
                  <a:pt x="7559548" y="0"/>
                </a:cubicBezTo>
                <a:cubicBezTo>
                  <a:pt x="7840753" y="-79230"/>
                  <a:pt x="8144045" y="43642"/>
                  <a:pt x="8354060" y="0"/>
                </a:cubicBezTo>
                <a:cubicBezTo>
                  <a:pt x="8564075" y="-43642"/>
                  <a:pt x="8702984" y="3346"/>
                  <a:pt x="8938260" y="0"/>
                </a:cubicBezTo>
                <a:cubicBezTo>
                  <a:pt x="9173536" y="-3346"/>
                  <a:pt x="9280127" y="60330"/>
                  <a:pt x="9522460" y="0"/>
                </a:cubicBezTo>
                <a:cubicBezTo>
                  <a:pt x="9764793" y="-60330"/>
                  <a:pt x="10167821" y="82306"/>
                  <a:pt x="10515600" y="0"/>
                </a:cubicBezTo>
                <a:cubicBezTo>
                  <a:pt x="10524872" y="133846"/>
                  <a:pt x="10476676" y="231653"/>
                  <a:pt x="10515600" y="426480"/>
                </a:cubicBezTo>
                <a:cubicBezTo>
                  <a:pt x="10554524" y="621307"/>
                  <a:pt x="10496492" y="653666"/>
                  <a:pt x="10515600" y="852960"/>
                </a:cubicBezTo>
                <a:cubicBezTo>
                  <a:pt x="10534708" y="1052254"/>
                  <a:pt x="10484854" y="1155720"/>
                  <a:pt x="10515600" y="1356982"/>
                </a:cubicBezTo>
                <a:cubicBezTo>
                  <a:pt x="10546346" y="1558244"/>
                  <a:pt x="10452544" y="1699207"/>
                  <a:pt x="10515600" y="1938545"/>
                </a:cubicBezTo>
                <a:cubicBezTo>
                  <a:pt x="10302195" y="1973641"/>
                  <a:pt x="10173738" y="1907997"/>
                  <a:pt x="10036556" y="1938545"/>
                </a:cubicBezTo>
                <a:cubicBezTo>
                  <a:pt x="9899374" y="1969093"/>
                  <a:pt x="9712770" y="1888961"/>
                  <a:pt x="9557512" y="1938545"/>
                </a:cubicBezTo>
                <a:cubicBezTo>
                  <a:pt x="9402254" y="1988129"/>
                  <a:pt x="9267977" y="1936333"/>
                  <a:pt x="9078468" y="1938545"/>
                </a:cubicBezTo>
                <a:cubicBezTo>
                  <a:pt x="8888959" y="1940757"/>
                  <a:pt x="8813574" y="1883199"/>
                  <a:pt x="8599424" y="1938545"/>
                </a:cubicBezTo>
                <a:cubicBezTo>
                  <a:pt x="8385274" y="1993891"/>
                  <a:pt x="8441868" y="1915812"/>
                  <a:pt x="8330692" y="1938545"/>
                </a:cubicBezTo>
                <a:cubicBezTo>
                  <a:pt x="8219516" y="1961278"/>
                  <a:pt x="8175535" y="1915376"/>
                  <a:pt x="8061960" y="1938545"/>
                </a:cubicBezTo>
                <a:cubicBezTo>
                  <a:pt x="7948385" y="1961714"/>
                  <a:pt x="7774779" y="1927498"/>
                  <a:pt x="7688072" y="1938545"/>
                </a:cubicBezTo>
                <a:cubicBezTo>
                  <a:pt x="7601365" y="1949592"/>
                  <a:pt x="7329102" y="1924829"/>
                  <a:pt x="7209028" y="1938545"/>
                </a:cubicBezTo>
                <a:cubicBezTo>
                  <a:pt x="7088954" y="1952261"/>
                  <a:pt x="6996678" y="1927506"/>
                  <a:pt x="6835140" y="1938545"/>
                </a:cubicBezTo>
                <a:cubicBezTo>
                  <a:pt x="6673602" y="1949584"/>
                  <a:pt x="6554490" y="1888618"/>
                  <a:pt x="6356096" y="1938545"/>
                </a:cubicBezTo>
                <a:cubicBezTo>
                  <a:pt x="6157702" y="1988472"/>
                  <a:pt x="5790096" y="1847267"/>
                  <a:pt x="5561584" y="1938545"/>
                </a:cubicBezTo>
                <a:cubicBezTo>
                  <a:pt x="5333072" y="2029823"/>
                  <a:pt x="5179126" y="1916180"/>
                  <a:pt x="4872228" y="1938545"/>
                </a:cubicBezTo>
                <a:cubicBezTo>
                  <a:pt x="4565330" y="1960910"/>
                  <a:pt x="4315536" y="1872354"/>
                  <a:pt x="4077716" y="1938545"/>
                </a:cubicBezTo>
                <a:cubicBezTo>
                  <a:pt x="3839896" y="2004736"/>
                  <a:pt x="3688579" y="1936400"/>
                  <a:pt x="3493516" y="1938545"/>
                </a:cubicBezTo>
                <a:cubicBezTo>
                  <a:pt x="3298453" y="1940690"/>
                  <a:pt x="3334621" y="1923028"/>
                  <a:pt x="3224784" y="1938545"/>
                </a:cubicBezTo>
                <a:cubicBezTo>
                  <a:pt x="3114947" y="1954062"/>
                  <a:pt x="2761499" y="1929035"/>
                  <a:pt x="2640584" y="1938545"/>
                </a:cubicBezTo>
                <a:cubicBezTo>
                  <a:pt x="2519669" y="1948055"/>
                  <a:pt x="2198177" y="1919105"/>
                  <a:pt x="1951228" y="1938545"/>
                </a:cubicBezTo>
                <a:cubicBezTo>
                  <a:pt x="1704279" y="1957985"/>
                  <a:pt x="1747839" y="1918722"/>
                  <a:pt x="1682496" y="1938545"/>
                </a:cubicBezTo>
                <a:cubicBezTo>
                  <a:pt x="1617153" y="1958368"/>
                  <a:pt x="1175462" y="1876598"/>
                  <a:pt x="887984" y="1938545"/>
                </a:cubicBezTo>
                <a:cubicBezTo>
                  <a:pt x="600506" y="2000492"/>
                  <a:pt x="351964" y="1898557"/>
                  <a:pt x="0" y="1938545"/>
                </a:cubicBezTo>
                <a:cubicBezTo>
                  <a:pt x="-26910" y="1811442"/>
                  <a:pt x="3356" y="1704244"/>
                  <a:pt x="0" y="1492680"/>
                </a:cubicBezTo>
                <a:cubicBezTo>
                  <a:pt x="-3356" y="1281116"/>
                  <a:pt x="10448" y="1166812"/>
                  <a:pt x="0" y="1046814"/>
                </a:cubicBezTo>
                <a:cubicBezTo>
                  <a:pt x="-10448" y="926816"/>
                  <a:pt x="48910" y="728758"/>
                  <a:pt x="0" y="581564"/>
                </a:cubicBezTo>
                <a:cubicBezTo>
                  <a:pt x="-48910" y="434370"/>
                  <a:pt x="50622" y="167801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54251394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ctr"/>
            <a:r>
              <a:rPr lang="en-ZM" sz="3200" b="1">
                <a:latin typeface="+mn-lt"/>
              </a:rPr>
              <a:t>Overview of </a:t>
            </a:r>
            <a:r>
              <a:rPr lang="en-GB" sz="3200" b="1" dirty="0">
                <a:latin typeface="+mn-lt"/>
              </a:rPr>
              <a:t>I</a:t>
            </a:r>
            <a:r>
              <a:rPr lang="en-ZM" sz="3200" b="1">
                <a:latin typeface="+mn-lt"/>
              </a:rPr>
              <a:t>nfectious </a:t>
            </a:r>
            <a:r>
              <a:rPr lang="en-GB" sz="3200" b="1" dirty="0">
                <a:latin typeface="+mn-lt"/>
              </a:rPr>
              <a:t>D</a:t>
            </a:r>
            <a:r>
              <a:rPr lang="en-ZM" sz="3200" b="1">
                <a:latin typeface="+mn-lt"/>
              </a:rPr>
              <a:t>iseases </a:t>
            </a:r>
            <a:r>
              <a:rPr lang="en-GB" sz="3200" b="1" dirty="0">
                <a:latin typeface="+mn-lt"/>
              </a:rPr>
              <a:t>R</a:t>
            </a:r>
            <a:r>
              <a:rPr lang="en-ZM" sz="3200" b="1">
                <a:latin typeface="+mn-lt"/>
              </a:rPr>
              <a:t>esearch </a:t>
            </a:r>
            <a:r>
              <a:rPr lang="en-GB" sz="3200" b="1" dirty="0">
                <a:latin typeface="+mn-lt"/>
              </a:rPr>
              <a:t>O</a:t>
            </a:r>
            <a:r>
              <a:rPr lang="en-ZM" sz="3200" b="1">
                <a:latin typeface="+mn-lt"/>
              </a:rPr>
              <a:t>pportunities at Lusaka University Teaching Hospital and Zambia National HIV Program landscape </a:t>
            </a:r>
            <a:br>
              <a:rPr lang="en-ZM" sz="3200" b="1">
                <a:latin typeface="+mn-lt"/>
              </a:rPr>
            </a:br>
            <a:endParaRPr lang="en-ZM" sz="32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242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CDDB-6E16-113F-D41B-EAB6712E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365125"/>
            <a:ext cx="11665528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ZM">
                <a:solidFill>
                  <a:schemeClr val="bg1"/>
                </a:solidFill>
                <a:latin typeface="+mn-lt"/>
              </a:rPr>
              <a:t>Categories of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1430-0B5A-51A4-4C6F-F884DEC1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M"/>
              <a:t>Clinical Research </a:t>
            </a:r>
          </a:p>
          <a:p>
            <a:r>
              <a:rPr lang="en-GB" dirty="0"/>
              <a:t>E</a:t>
            </a:r>
            <a:r>
              <a:rPr lang="en-ZM"/>
              <a:t>pidemiological, disease outbreak control and global health security research</a:t>
            </a:r>
          </a:p>
          <a:p>
            <a:r>
              <a:rPr lang="en-ZM"/>
              <a:t>Implementational science research, Product introduction research and program implementations </a:t>
            </a:r>
          </a:p>
          <a:p>
            <a:r>
              <a:rPr lang="en-GB" dirty="0"/>
              <a:t>E</a:t>
            </a:r>
            <a:r>
              <a:rPr lang="en-ZM"/>
              <a:t>ducational and Training  Grants/</a:t>
            </a:r>
            <a:r>
              <a:rPr lang="en-GB" dirty="0"/>
              <a:t>R</a:t>
            </a:r>
            <a:r>
              <a:rPr lang="en-ZM"/>
              <a:t>esearch </a:t>
            </a:r>
          </a:p>
          <a:p>
            <a:r>
              <a:rPr lang="en-GB" dirty="0"/>
              <a:t>Basic</a:t>
            </a:r>
            <a:r>
              <a:rPr lang="en-ZM"/>
              <a:t> Science Research including HIV cure/vaccine research  </a:t>
            </a:r>
          </a:p>
          <a:p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4253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7910-17F7-30A7-9155-5FE9915A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07818"/>
            <a:ext cx="11518399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ZM" b="1">
                <a:solidFill>
                  <a:schemeClr val="bg1"/>
                </a:solidFill>
              </a:rPr>
              <a:t>Opportunities in clinical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B36C-C697-077A-9251-AAD89B6F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1" y="1641764"/>
            <a:ext cx="6188364" cy="492159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M" sz="2600" b="1"/>
              <a:t>Competative advantages Lusaka University Teaching Hospitals </a:t>
            </a:r>
          </a:p>
          <a:p>
            <a:r>
              <a:rPr lang="en-ZM" sz="2400"/>
              <a:t>Presence of patients  and infections diseases conditions</a:t>
            </a:r>
          </a:p>
          <a:p>
            <a:r>
              <a:rPr lang="en-ZM" sz="2400"/>
              <a:t>External validity for infectious diseases clinical requires enrolment from LMIC</a:t>
            </a:r>
          </a:p>
          <a:p>
            <a:r>
              <a:rPr lang="en-GB" sz="2400" dirty="0"/>
              <a:t>G</a:t>
            </a:r>
            <a:r>
              <a:rPr lang="en-ZM" sz="2400"/>
              <a:t>rowing capable man-power, infrastructure and equipment </a:t>
            </a:r>
          </a:p>
          <a:p>
            <a:r>
              <a:rPr lang="en-ZM" sz="2400"/>
              <a:t>Relatively flexible redtape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153E94-0290-4098-76FA-17C142EE81DA}"/>
              </a:ext>
            </a:extLst>
          </p:cNvPr>
          <p:cNvSpPr txBox="1">
            <a:spLocks/>
          </p:cNvSpPr>
          <p:nvPr/>
        </p:nvSpPr>
        <p:spPr>
          <a:xfrm>
            <a:off x="6580909" y="1641764"/>
            <a:ext cx="4909780" cy="4779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ZM" sz="3400" b="1" dirty="0"/>
              <a:t>Examples of Major Clinical Research </a:t>
            </a:r>
          </a:p>
          <a:p>
            <a:r>
              <a:rPr lang="en-GB" dirty="0"/>
              <a:t>VISEND Trial</a:t>
            </a:r>
          </a:p>
          <a:p>
            <a:r>
              <a:rPr lang="en-GB" dirty="0"/>
              <a:t>DATURA</a:t>
            </a:r>
          </a:p>
          <a:p>
            <a:r>
              <a:rPr lang="en-GB" dirty="0"/>
              <a:t>EARNEST Trial </a:t>
            </a:r>
          </a:p>
          <a:p>
            <a:r>
              <a:rPr lang="en-GB" dirty="0"/>
              <a:t>TAFRIF</a:t>
            </a:r>
          </a:p>
          <a:p>
            <a:r>
              <a:rPr lang="en-GB" dirty="0"/>
              <a:t>ACTA Trial </a:t>
            </a:r>
            <a:r>
              <a:rPr lang="en-GB" dirty="0">
                <a:latin typeface="+mj-lt"/>
              </a:rPr>
              <a:t>(</a:t>
            </a:r>
            <a:r>
              <a:rPr lang="en-GB" i="0" u="none" strike="noStrike" dirty="0">
                <a:solidFill>
                  <a:srgbClr val="1A1A1A"/>
                </a:solidFill>
                <a:effectLst/>
                <a:latin typeface="+mj-lt"/>
              </a:rPr>
              <a:t>Antifungal Combinations for Treatment of Cryptococcal Meningitis in Africa)</a:t>
            </a:r>
            <a:endParaRPr lang="en-GB" dirty="0">
              <a:latin typeface="+mj-lt"/>
            </a:endParaRPr>
          </a:p>
          <a:p>
            <a:r>
              <a:rPr lang="en-GB" dirty="0"/>
              <a:t>Tympani </a:t>
            </a:r>
          </a:p>
          <a:p>
            <a:r>
              <a:rPr lang="en-GB" dirty="0"/>
              <a:t>AMR  </a:t>
            </a:r>
          </a:p>
          <a:p>
            <a:r>
              <a:rPr lang="en-GB" dirty="0"/>
              <a:t>PROMISE 1 and 2</a:t>
            </a:r>
          </a:p>
          <a:p>
            <a:r>
              <a:rPr lang="en-GB" dirty="0"/>
              <a:t>CHAPAS</a:t>
            </a:r>
          </a:p>
          <a:p>
            <a:r>
              <a:rPr lang="en-GB" dirty="0"/>
              <a:t>NL-PrEP</a:t>
            </a:r>
          </a:p>
          <a:p>
            <a:r>
              <a:rPr lang="en-GB" dirty="0"/>
              <a:t>LC-Optimize  (Zambia , Brazil, US, Canada)</a:t>
            </a:r>
          </a:p>
          <a:p>
            <a:r>
              <a:rPr lang="en-GB" dirty="0"/>
              <a:t>LC-Revitalize ( repurposed L-C drugs in Zambia , Brazil, US, Canada and Uganda 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1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B1CC-F3A7-80F4-B824-A09CF634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112470"/>
            <a:ext cx="10868890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ZM" b="1">
                <a:solidFill>
                  <a:schemeClr val="bg1"/>
                </a:solidFill>
                <a:latin typeface="+mn-lt"/>
              </a:rPr>
              <a:t>Opportunities in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C</a:t>
            </a:r>
            <a:r>
              <a:rPr lang="en-ZM" b="1">
                <a:solidFill>
                  <a:schemeClr val="bg1"/>
                </a:solidFill>
                <a:latin typeface="+mn-lt"/>
              </a:rPr>
              <a:t>linical Research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274BD3-95E7-A961-16CF-C58AF0997A82}"/>
              </a:ext>
            </a:extLst>
          </p:cNvPr>
          <p:cNvSpPr txBox="1">
            <a:spLocks/>
          </p:cNvSpPr>
          <p:nvPr/>
        </p:nvSpPr>
        <p:spPr>
          <a:xfrm>
            <a:off x="609598" y="1574190"/>
            <a:ext cx="10744201" cy="2297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M" sz="3200" b="1" dirty="0"/>
              <a:t>Relevant HIV Clinical Research Questions </a:t>
            </a:r>
          </a:p>
          <a:p>
            <a:r>
              <a:rPr lang="en-GB" dirty="0"/>
              <a:t>HIV treatment optimisations including use of  long injectable agents</a:t>
            </a:r>
          </a:p>
          <a:p>
            <a:r>
              <a:rPr lang="en-GB" dirty="0"/>
              <a:t>HIV and metabolic diseases outcomes </a:t>
            </a:r>
          </a:p>
          <a:p>
            <a:r>
              <a:rPr lang="en-GB" dirty="0"/>
              <a:t>Salvage therapy  for HIV</a:t>
            </a:r>
          </a:p>
          <a:p>
            <a:r>
              <a:rPr lang="en-GB" dirty="0"/>
              <a:t>Optimisation of opportunistic infections diagnostics  and treatment </a:t>
            </a:r>
          </a:p>
          <a:p>
            <a:r>
              <a:rPr lang="en-GB" dirty="0"/>
              <a:t>HIV and AMR including HIV drug resistant</a:t>
            </a:r>
          </a:p>
          <a:p>
            <a:r>
              <a:rPr lang="en-GB" dirty="0"/>
              <a:t>Co-morbidity disease progression and outcomes (KS, HPV, Cervical Cancer and Sars COV-2)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90B5EE-1CDF-EC12-465D-16462A67805A}"/>
              </a:ext>
            </a:extLst>
          </p:cNvPr>
          <p:cNvSpPr txBox="1">
            <a:spLocks/>
          </p:cNvSpPr>
          <p:nvPr/>
        </p:nvSpPr>
        <p:spPr>
          <a:xfrm>
            <a:off x="609598" y="4008231"/>
            <a:ext cx="10744201" cy="2312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M" b="1"/>
              <a:t>Collaborators and Sponsors </a:t>
            </a:r>
          </a:p>
          <a:p>
            <a:pPr marL="514350" indent="-514350">
              <a:buFont typeface="+mj-lt"/>
              <a:buAutoNum type="arabicPeriod"/>
            </a:pPr>
            <a:r>
              <a:rPr lang="en-ZM"/>
              <a:t>NIH sponsored </a:t>
            </a:r>
          </a:p>
          <a:p>
            <a:pPr marL="514350" indent="-514350">
              <a:buFont typeface="+mj-lt"/>
              <a:buAutoNum type="arabicPeriod"/>
            </a:pPr>
            <a:r>
              <a:rPr lang="en-ZM"/>
              <a:t>EDTCP</a:t>
            </a:r>
          </a:p>
          <a:p>
            <a:pPr marL="514350" indent="-514350">
              <a:buFont typeface="+mj-lt"/>
              <a:buAutoNum type="arabicPeriod"/>
            </a:pPr>
            <a:r>
              <a:rPr lang="en-ZM"/>
              <a:t>Wellcome trust </a:t>
            </a:r>
          </a:p>
          <a:p>
            <a:pPr marL="514350" indent="-514350">
              <a:buFont typeface="+mj-lt"/>
              <a:buAutoNum type="arabicPeriod"/>
            </a:pPr>
            <a:r>
              <a:rPr lang="en-ZM"/>
              <a:t>Pharmaceuticals ( e.g Gilead and Mylan/Viatris)</a:t>
            </a:r>
          </a:p>
          <a:p>
            <a:pPr marL="514350" indent="-514350">
              <a:buFont typeface="+mj-lt"/>
              <a:buAutoNum type="arabicPeriod"/>
            </a:pPr>
            <a:r>
              <a:rPr lang="en-ZM"/>
              <a:t>Philanthropist  (e.g SILC foundation   Erick schmidt)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Gates Foundation </a:t>
            </a:r>
          </a:p>
        </p:txBody>
      </p:sp>
    </p:spTree>
    <p:extLst>
      <p:ext uri="{BB962C8B-B14F-4D97-AF65-F5344CB8AC3E}">
        <p14:creationId xmlns:p14="http://schemas.microsoft.com/office/powerpoint/2010/main" val="371675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2C6F-6CC8-94B5-6204-2A3D17E7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VISEND: Wk 144 Efficacy of Switching From NNRTI-Based to PI-Based ART vs DTG + Recycled NRTIs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860B-1282-72B2-3952-EFB631326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11398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200" dirty="0"/>
              <a:t>Randomized, open-label, noninferiority phase III study</a:t>
            </a:r>
            <a:r>
              <a:rPr lang="en-US" sz="2200" baseline="30000" dirty="0"/>
              <a:t>1,2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In Wk 144 analysis, </a:t>
            </a:r>
            <a:r>
              <a:rPr lang="en-US" sz="2200" b="1" dirty="0">
                <a:solidFill>
                  <a:schemeClr val="accent1"/>
                </a:solidFill>
              </a:rPr>
              <a:t>DTG + 3TC/TDF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chemeClr val="accent3"/>
                </a:solidFill>
              </a:rPr>
              <a:t>DTG + FTC/TAF </a:t>
            </a:r>
            <a:r>
              <a:rPr lang="en-US" sz="2200" dirty="0"/>
              <a:t>were noninferior to the combined PI/RTV arm</a:t>
            </a:r>
            <a:r>
              <a:rPr lang="en-US" sz="2200" baseline="30000" dirty="0"/>
              <a:t>1</a:t>
            </a:r>
          </a:p>
          <a:p>
            <a:pPr lvl="1">
              <a:spcAft>
                <a:spcPts val="0"/>
              </a:spcAft>
            </a:pPr>
            <a:endParaRPr lang="en-US" sz="2000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4EAD4787-FAF6-1D22-1094-510FCEC4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62" y="6366337"/>
            <a:ext cx="7853362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Sivile. AIDS 2024. Abstr OAB3806LB. 2. Mulenga. CROI 2022. Abstr 135.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Group 32">
            <a:extLst>
              <a:ext uri="{FF2B5EF4-FFF2-40B4-BE49-F238E27FC236}">
                <a16:creationId xmlns:a16="http://schemas.microsoft.com/office/drawing/2014/main" id="{E3852697-063C-B1F9-100B-D0103BA16B2E}"/>
              </a:ext>
            </a:extLst>
          </p:cNvPr>
          <p:cNvGraphicFramePr>
            <a:graphicFrameLocks noGrp="1"/>
          </p:cNvGraphicFramePr>
          <p:nvPr/>
        </p:nvGraphicFramePr>
        <p:xfrm>
          <a:off x="717549" y="2705884"/>
          <a:ext cx="10788651" cy="3474816"/>
        </p:xfrm>
        <a:graphic>
          <a:graphicData uri="http://schemas.openxmlformats.org/drawingml/2006/table">
            <a:tbl>
              <a:tblPr/>
              <a:tblGrid>
                <a:gridCol w="297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147">
                  <a:extLst>
                    <a:ext uri="{9D8B030D-6E8A-4147-A177-3AD203B41FA5}">
                      <a16:colId xmlns:a16="http://schemas.microsoft.com/office/drawing/2014/main" val="6298709"/>
                    </a:ext>
                  </a:extLst>
                </a:gridCol>
                <a:gridCol w="1520162">
                  <a:extLst>
                    <a:ext uri="{9D8B030D-6E8A-4147-A177-3AD203B41FA5}">
                      <a16:colId xmlns:a16="http://schemas.microsoft.com/office/drawing/2014/main" val="947314867"/>
                    </a:ext>
                  </a:extLst>
                </a:gridCol>
                <a:gridCol w="1986463">
                  <a:extLst>
                    <a:ext uri="{9D8B030D-6E8A-4147-A177-3AD203B41FA5}">
                      <a16:colId xmlns:a16="http://schemas.microsoft.com/office/drawing/2014/main" val="2340931351"/>
                    </a:ext>
                  </a:extLst>
                </a:gridCol>
              </a:tblGrid>
              <a:tr h="19819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Wk 144 Results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HIV-1 RNA &lt;1000 c/mL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HIV-1 RNA ≥1000 c/mL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43683"/>
                  </a:ext>
                </a:extLst>
              </a:tr>
              <a:tr h="48645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DTG + 3TC/TDF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209)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DTG + FTC/TAF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209)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DTG + 3TC/TDF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208)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DTG + FTC/TAF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211)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LPV/RTV or ATV/RTV + 3TC/ZDV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364)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HIV-1 RNA (ITT), %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&lt;1000 c/mL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&lt;50 c/mL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Confirmed HIV-1 RNA rebound ≥1000 c/mL,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 least 1 major resistance mutation present,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5035"/>
                  </a:ext>
                </a:extLst>
              </a:tr>
              <a:tr h="247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Mean CD4 count, cells/mm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(SD)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539 (258)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521 (237)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396 (203)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427 (207)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388 (219)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6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8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A3B8C-433C-C240-26CE-5BAD77CD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5871"/>
            <a:ext cx="10515600" cy="15940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E</a:t>
            </a:r>
            <a:r>
              <a:rPr lang="en-ZM" b="1"/>
              <a:t>pidemiologic, outbreak control and global health security research</a:t>
            </a:r>
          </a:p>
        </p:txBody>
      </p:sp>
    </p:spTree>
    <p:extLst>
      <p:ext uri="{BB962C8B-B14F-4D97-AF65-F5344CB8AC3E}">
        <p14:creationId xmlns:p14="http://schemas.microsoft.com/office/powerpoint/2010/main" val="364718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7910-17F7-30A7-9155-5FE9915A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23343"/>
            <a:ext cx="11637819" cy="1272184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ZM" sz="4000" b="1">
                <a:solidFill>
                  <a:schemeClr val="bg1"/>
                </a:solidFill>
                <a:latin typeface="+mn-lt"/>
              </a:rPr>
              <a:t>pidemiologic, outbreak control and global health security research</a:t>
            </a:r>
            <a:endParaRPr lang="en-ZM" sz="2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B36C-C697-077A-9251-AAD89B6F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524000"/>
            <a:ext cx="6968837" cy="320040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ZM" sz="2600" b="1"/>
              <a:t>Competative advantages Lusaka University Teaching Hospitals </a:t>
            </a:r>
          </a:p>
          <a:p>
            <a:r>
              <a:rPr lang="en-ZM" sz="2400"/>
              <a:t>We are a government institution and host a huge </a:t>
            </a:r>
            <a:r>
              <a:rPr lang="en-ZM" sz="2400" b="1"/>
              <a:t>dataset</a:t>
            </a:r>
            <a:r>
              <a:rPr lang="en-ZM" sz="2400"/>
              <a:t> and </a:t>
            </a:r>
            <a:r>
              <a:rPr lang="en-ZM" sz="2400" b="1"/>
              <a:t>Biobank </a:t>
            </a:r>
            <a:r>
              <a:rPr lang="en-ZM" sz="2400"/>
              <a:t>for a number of conditions  </a:t>
            </a:r>
          </a:p>
          <a:p>
            <a:r>
              <a:rPr lang="en-ZM" sz="2400"/>
              <a:t>Strong links with health secudity and disease response systems ( National Public Health Institutes)</a:t>
            </a:r>
          </a:p>
          <a:p>
            <a:r>
              <a:rPr lang="en-GB" sz="2400" dirty="0"/>
              <a:t>G</a:t>
            </a:r>
            <a:r>
              <a:rPr lang="en-ZM" sz="2400"/>
              <a:t>rowing capable man-power, infrastructure and equipment </a:t>
            </a:r>
          </a:p>
          <a:p>
            <a:r>
              <a:rPr lang="en-ZM" sz="2400"/>
              <a:t>Relatively flexible redtape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153E94-0290-4098-76FA-17C142EE81DA}"/>
              </a:ext>
            </a:extLst>
          </p:cNvPr>
          <p:cNvSpPr txBox="1">
            <a:spLocks/>
          </p:cNvSpPr>
          <p:nvPr/>
        </p:nvSpPr>
        <p:spPr>
          <a:xfrm>
            <a:off x="7633855" y="1524000"/>
            <a:ext cx="4447309" cy="4862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ZM" sz="2600" b="1"/>
              <a:t>Examples of Major Research </a:t>
            </a:r>
          </a:p>
          <a:p>
            <a:r>
              <a:rPr lang="en-GB" sz="2200" dirty="0"/>
              <a:t>HIV population impact surveys  (ZAMPHIA 1 and 2) </a:t>
            </a:r>
          </a:p>
          <a:p>
            <a:r>
              <a:rPr lang="en-GB" sz="2200" dirty="0"/>
              <a:t>COVID-19 Sero-surveys </a:t>
            </a:r>
          </a:p>
          <a:p>
            <a:r>
              <a:rPr lang="en-GB" sz="2200" dirty="0"/>
              <a:t>COVID-19 outcomes studies </a:t>
            </a:r>
          </a:p>
          <a:p>
            <a:r>
              <a:rPr lang="en-GB" sz="2200" dirty="0"/>
              <a:t>Burden of NCDs in HIV </a:t>
            </a:r>
          </a:p>
          <a:p>
            <a:r>
              <a:rPr lang="en-GB" sz="2200" dirty="0"/>
              <a:t>COVID-19 vaccinations outcomes </a:t>
            </a:r>
          </a:p>
          <a:p>
            <a:r>
              <a:rPr lang="en-GB" sz="2200" dirty="0"/>
              <a:t>Demographic health Surveys </a:t>
            </a:r>
          </a:p>
          <a:p>
            <a:r>
              <a:rPr lang="en-GB" sz="2200" dirty="0"/>
              <a:t>Post Acute COVID-19 surveys </a:t>
            </a:r>
          </a:p>
          <a:p>
            <a:r>
              <a:rPr lang="en-GB" sz="2200" dirty="0"/>
              <a:t>Burden of HIV co-morbidities ( TB Surveys, Renal Disease in HIV survey)</a:t>
            </a:r>
          </a:p>
          <a:p>
            <a:r>
              <a:rPr lang="en-GB" sz="2200" dirty="0"/>
              <a:t>HIVDR resistant  surveys   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795E1-70AD-2EEC-34F9-2753806D9927}"/>
              </a:ext>
            </a:extLst>
          </p:cNvPr>
          <p:cNvSpPr txBox="1">
            <a:spLocks/>
          </p:cNvSpPr>
          <p:nvPr/>
        </p:nvSpPr>
        <p:spPr>
          <a:xfrm>
            <a:off x="443345" y="4888615"/>
            <a:ext cx="6968836" cy="18301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M" sz="1600" b="1"/>
              <a:t>Collaborators   and Funders </a:t>
            </a:r>
          </a:p>
          <a:p>
            <a:r>
              <a:rPr lang="en-ZM" sz="1600" b="1"/>
              <a:t>CDC </a:t>
            </a:r>
          </a:p>
          <a:p>
            <a:r>
              <a:rPr lang="en-ZM" sz="1600" b="1"/>
              <a:t>WHO</a:t>
            </a:r>
          </a:p>
          <a:p>
            <a:r>
              <a:rPr lang="en-ZM" sz="1600" b="1"/>
              <a:t>USAID</a:t>
            </a:r>
          </a:p>
          <a:p>
            <a:r>
              <a:rPr lang="en-ZM" sz="1600" b="1"/>
              <a:t>Global FUND</a:t>
            </a:r>
          </a:p>
          <a:p>
            <a:r>
              <a:rPr lang="en-ZM" sz="1600" b="1"/>
              <a:t>Africa CDC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369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4C44-2A9D-D78E-3C8D-EECF6E9B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6385E191-90D1-2C2E-0633-1FAA6301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4" y="540721"/>
            <a:ext cx="5874468" cy="5952154"/>
          </a:xfrm>
          <a:prstGeom prst="rect">
            <a:avLst/>
          </a:prstGeom>
        </p:spPr>
      </p:pic>
      <p:pic>
        <p:nvPicPr>
          <p:cNvPr id="10" name="Picture 9" descr="A close-up of a newspaper&#10;&#10;Description automatically generated">
            <a:extLst>
              <a:ext uri="{FF2B5EF4-FFF2-40B4-BE49-F238E27FC236}">
                <a16:creationId xmlns:a16="http://schemas.microsoft.com/office/drawing/2014/main" id="{EA0B3F53-6DE9-AEE8-6825-B6F030F09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204" y="365124"/>
            <a:ext cx="5074882" cy="65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A3B8C-433C-C240-26CE-5BAD77CD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4659"/>
            <a:ext cx="10515600" cy="17052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ZM" sz="4000" b="1"/>
              <a:t>Implementational science research, product introductions research and program implementations </a:t>
            </a:r>
          </a:p>
        </p:txBody>
      </p:sp>
    </p:spTree>
    <p:extLst>
      <p:ext uri="{BB962C8B-B14F-4D97-AF65-F5344CB8AC3E}">
        <p14:creationId xmlns:p14="http://schemas.microsoft.com/office/powerpoint/2010/main" val="13779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1273-46BE-1709-0C03-90DDB023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0467B-6F16-3D5A-CBFB-BBAC400D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67" y="3331030"/>
            <a:ext cx="10081684" cy="522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No relevant conflict of interest to disclose</a:t>
            </a:r>
          </a:p>
        </p:txBody>
      </p:sp>
    </p:spTree>
    <p:extLst>
      <p:ext uri="{BB962C8B-B14F-4D97-AF65-F5344CB8AC3E}">
        <p14:creationId xmlns:p14="http://schemas.microsoft.com/office/powerpoint/2010/main" val="279569466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7910-17F7-30A7-9155-5FE9915A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12" y="123342"/>
            <a:ext cx="11669302" cy="120291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ZM" sz="4000" b="1">
                <a:solidFill>
                  <a:schemeClr val="bg1"/>
                </a:solidFill>
                <a:latin typeface="+mn-lt"/>
              </a:rPr>
              <a:t>Implementational science research, product introductions research and program implementations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B36C-C697-077A-9251-AAD89B6F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56" y="1537854"/>
            <a:ext cx="11681658" cy="203661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ZM" sz="2600" b="1"/>
              <a:t>Competative advantages Lusaka University Teaching Hospitals </a:t>
            </a:r>
          </a:p>
          <a:p>
            <a:r>
              <a:rPr lang="en-ZM" sz="2400"/>
              <a:t>Program implementations is major responsibilities as a government arm</a:t>
            </a:r>
          </a:p>
          <a:p>
            <a:r>
              <a:rPr lang="en-ZM" sz="2400"/>
              <a:t>A lot of experience in implementing programs for a long time </a:t>
            </a:r>
          </a:p>
          <a:p>
            <a:r>
              <a:rPr lang="en-GB" sz="2400" dirty="0"/>
              <a:t>We have a lot of manpower including community health workers </a:t>
            </a:r>
            <a:endParaRPr lang="en-ZM" sz="2400"/>
          </a:p>
          <a:p>
            <a:r>
              <a:rPr lang="en-ZM" sz="2400"/>
              <a:t>Relatively flexible redtape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153E94-0290-4098-76FA-17C142EE81DA}"/>
              </a:ext>
            </a:extLst>
          </p:cNvPr>
          <p:cNvSpPr txBox="1">
            <a:spLocks/>
          </p:cNvSpPr>
          <p:nvPr/>
        </p:nvSpPr>
        <p:spPr>
          <a:xfrm>
            <a:off x="242612" y="3786075"/>
            <a:ext cx="7529788" cy="2844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ZM" sz="3100" b="1" dirty="0"/>
              <a:t>Examples of Major Research </a:t>
            </a:r>
          </a:p>
          <a:p>
            <a:r>
              <a:rPr lang="en-GB" dirty="0"/>
              <a:t>Advanced HIV package of care implementations project </a:t>
            </a:r>
          </a:p>
          <a:p>
            <a:r>
              <a:rPr lang="en-GB" dirty="0"/>
              <a:t>ZENITH- Implementations science projects </a:t>
            </a:r>
          </a:p>
          <a:p>
            <a:r>
              <a:rPr lang="en-GB" dirty="0"/>
              <a:t>Paxlovid product introductions</a:t>
            </a:r>
          </a:p>
          <a:p>
            <a:r>
              <a:rPr lang="en-GB" dirty="0"/>
              <a:t>Darunavir for Second line Implementations </a:t>
            </a:r>
          </a:p>
          <a:p>
            <a:r>
              <a:rPr lang="en-GB" dirty="0"/>
              <a:t>PEPFAR, Global Fund HIV programming projects across the cascade</a:t>
            </a:r>
          </a:p>
          <a:p>
            <a:r>
              <a:rPr lang="en-GB" dirty="0"/>
              <a:t>Kola Study on AHD outcomes </a:t>
            </a:r>
          </a:p>
          <a:p>
            <a:r>
              <a:rPr lang="en-GB" dirty="0"/>
              <a:t>ARROW Study on HIV Malignancies in Adolescents  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795E1-70AD-2EEC-34F9-2753806D9927}"/>
              </a:ext>
            </a:extLst>
          </p:cNvPr>
          <p:cNvSpPr txBox="1">
            <a:spLocks/>
          </p:cNvSpPr>
          <p:nvPr/>
        </p:nvSpPr>
        <p:spPr>
          <a:xfrm>
            <a:off x="8201891" y="3786074"/>
            <a:ext cx="3710023" cy="2844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spcAft>
                <a:spcPts val="600"/>
              </a:spcAft>
              <a:buNone/>
            </a:pPr>
            <a:r>
              <a:rPr lang="en-ZM" sz="5100" b="1" dirty="0"/>
              <a:t>Collaborators and Funders  </a:t>
            </a:r>
          </a:p>
          <a:p>
            <a:r>
              <a:rPr lang="en-ZM" sz="4000" dirty="0"/>
              <a:t>CDC </a:t>
            </a:r>
          </a:p>
          <a:p>
            <a:r>
              <a:rPr lang="en-ZM" sz="4000" dirty="0"/>
              <a:t>WHO</a:t>
            </a:r>
          </a:p>
          <a:p>
            <a:r>
              <a:rPr lang="en-ZM" sz="4000" dirty="0"/>
              <a:t>USAID</a:t>
            </a:r>
          </a:p>
          <a:p>
            <a:r>
              <a:rPr lang="en-ZM" sz="4000" dirty="0"/>
              <a:t>Global FUND</a:t>
            </a:r>
          </a:p>
          <a:p>
            <a:r>
              <a:rPr lang="en-ZM" sz="4000" dirty="0"/>
              <a:t>UNITAID</a:t>
            </a:r>
          </a:p>
          <a:p>
            <a:r>
              <a:rPr lang="en-ZM" sz="4000" dirty="0"/>
              <a:t>CHAI</a:t>
            </a:r>
          </a:p>
          <a:p>
            <a:r>
              <a:rPr lang="en-ZM" sz="4000" dirty="0"/>
              <a:t>University of Maryland Baltimore</a:t>
            </a:r>
          </a:p>
          <a:p>
            <a:r>
              <a:rPr lang="en-ZM" sz="4000" dirty="0"/>
              <a:t>RTI  </a:t>
            </a:r>
          </a:p>
        </p:txBody>
      </p:sp>
    </p:spTree>
    <p:extLst>
      <p:ext uri="{BB962C8B-B14F-4D97-AF65-F5344CB8AC3E}">
        <p14:creationId xmlns:p14="http://schemas.microsoft.com/office/powerpoint/2010/main" val="335970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DA3B8C-433C-C240-26CE-5BAD77CD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6971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E</a:t>
            </a:r>
            <a:r>
              <a:rPr lang="en-ZM" sz="4000" b="1"/>
              <a:t>ducational and Training  Grants/research </a:t>
            </a:r>
            <a:endParaRPr lang="en-ZM" sz="8000" b="1"/>
          </a:p>
        </p:txBody>
      </p:sp>
    </p:spTree>
    <p:extLst>
      <p:ext uri="{BB962C8B-B14F-4D97-AF65-F5344CB8AC3E}">
        <p14:creationId xmlns:p14="http://schemas.microsoft.com/office/powerpoint/2010/main" val="296940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7910-17F7-30A7-9155-5FE9915A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12" y="123343"/>
            <a:ext cx="11669302" cy="1080260"/>
          </a:xfrm>
          <a:solidFill>
            <a:schemeClr val="accent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n-ZM" sz="4000" b="1">
                <a:solidFill>
                  <a:schemeClr val="bg1"/>
                </a:solidFill>
                <a:latin typeface="+mn-lt"/>
              </a:rPr>
              <a:t>ducational and Training  Grants/research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1B36C-C697-077A-9251-AAD89B6F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56" y="1326254"/>
            <a:ext cx="11681658" cy="2102746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M" sz="2400" b="1"/>
              <a:t>Competative advantages Lusaka University Teaching Hospitals </a:t>
            </a:r>
          </a:p>
          <a:p>
            <a:r>
              <a:rPr lang="en-ZM" sz="2400"/>
              <a:t>We house the infectious diseases division for University of Zambia, Levy Mwanawasa University and Zambia Specialist College</a:t>
            </a:r>
          </a:p>
          <a:p>
            <a:r>
              <a:rPr lang="en-GB" sz="2400" dirty="0"/>
              <a:t>We have a lot of manpower and experience </a:t>
            </a:r>
            <a:endParaRPr lang="en-ZM" sz="2400"/>
          </a:p>
          <a:p>
            <a:r>
              <a:rPr lang="en-ZM" sz="2400"/>
              <a:t>Variety of installing the eductions program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153E94-0290-4098-76FA-17C142EE81DA}"/>
              </a:ext>
            </a:extLst>
          </p:cNvPr>
          <p:cNvSpPr txBox="1">
            <a:spLocks/>
          </p:cNvSpPr>
          <p:nvPr/>
        </p:nvSpPr>
        <p:spPr>
          <a:xfrm>
            <a:off x="242612" y="3551651"/>
            <a:ext cx="7072588" cy="2978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ZM" sz="2600" b="1" dirty="0"/>
              <a:t>Examples of Major Research </a:t>
            </a:r>
          </a:p>
          <a:p>
            <a:r>
              <a:rPr lang="en-GB" sz="2200" dirty="0"/>
              <a:t>ZEPACT Project (HIV medicine training and Infectious diseases specialist training) </a:t>
            </a:r>
          </a:p>
          <a:p>
            <a:r>
              <a:rPr lang="en-GB" sz="2200" dirty="0"/>
              <a:t>ZENITH- Implementations science projects </a:t>
            </a:r>
          </a:p>
          <a:p>
            <a:r>
              <a:rPr lang="en-GB" sz="2200" dirty="0"/>
              <a:t>Exchanges programs with NYU, UMB, Vanderbilt, UAB, Copenhagen and others </a:t>
            </a:r>
          </a:p>
          <a:p>
            <a:r>
              <a:rPr lang="en-GB" sz="2200" dirty="0"/>
              <a:t>Introducing Diploma in Tropical Medicine Course 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0795E1-70AD-2EEC-34F9-2753806D9927}"/>
              </a:ext>
            </a:extLst>
          </p:cNvPr>
          <p:cNvSpPr txBox="1">
            <a:spLocks/>
          </p:cNvSpPr>
          <p:nvPr/>
        </p:nvSpPr>
        <p:spPr>
          <a:xfrm>
            <a:off x="7592290" y="3734053"/>
            <a:ext cx="4319623" cy="26136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en-ZM" sz="4400" b="1"/>
              <a:t>Collaborators and Funders  </a:t>
            </a:r>
          </a:p>
          <a:p>
            <a:r>
              <a:rPr lang="en-ZM" sz="3200"/>
              <a:t>Vanderbilt</a:t>
            </a:r>
          </a:p>
          <a:p>
            <a:r>
              <a:rPr lang="en-ZM" sz="3200"/>
              <a:t>London School of Hygiene and tropic medicine </a:t>
            </a:r>
          </a:p>
          <a:p>
            <a:r>
              <a:rPr lang="en-ZM" sz="3200"/>
              <a:t>New York University </a:t>
            </a:r>
          </a:p>
          <a:p>
            <a:r>
              <a:rPr lang="en-ZM" sz="3200"/>
              <a:t>Univerity Alabama at Birmingham </a:t>
            </a:r>
          </a:p>
          <a:p>
            <a:r>
              <a:rPr lang="en-ZM" sz="3200"/>
              <a:t>University of Maryland Baltimore </a:t>
            </a:r>
          </a:p>
          <a:p>
            <a:r>
              <a:rPr lang="en-ZM" sz="3200"/>
              <a:t>NIH</a:t>
            </a:r>
          </a:p>
          <a:p>
            <a:r>
              <a:rPr lang="en-ZM" sz="3200"/>
              <a:t>CDC/PEPFAR  </a:t>
            </a:r>
          </a:p>
        </p:txBody>
      </p:sp>
    </p:spTree>
    <p:extLst>
      <p:ext uri="{BB962C8B-B14F-4D97-AF65-F5344CB8AC3E}">
        <p14:creationId xmlns:p14="http://schemas.microsoft.com/office/powerpoint/2010/main" val="54747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9219-9030-39FC-C9B6-4BB29C31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269017"/>
            <a:ext cx="11471563" cy="131847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n-lt"/>
              </a:rPr>
              <a:t>Some Research findings and their impact on policy and guidelines </a:t>
            </a:r>
            <a:endParaRPr lang="en-ZM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CE57-7588-627A-2950-5E590DD6D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2246730"/>
            <a:ext cx="11125200" cy="3793851"/>
          </a:xfrm>
        </p:spPr>
        <p:txBody>
          <a:bodyPr>
            <a:normAutofit fontScale="92500" lnSpcReduction="10000"/>
          </a:bodyPr>
          <a:lstStyle/>
          <a:p>
            <a:r>
              <a:rPr lang="en-ZM"/>
              <a:t>Use of Bactrim Prophylaxis in children </a:t>
            </a:r>
          </a:p>
          <a:p>
            <a:r>
              <a:rPr lang="en-GB" dirty="0"/>
              <a:t>T</a:t>
            </a:r>
            <a:r>
              <a:rPr lang="en-ZM"/>
              <a:t>ranstioning to TLD without a viral load </a:t>
            </a:r>
          </a:p>
          <a:p>
            <a:r>
              <a:rPr lang="en-ZM"/>
              <a:t>Use of Short Regimen of Cryptococcal Treatment</a:t>
            </a:r>
          </a:p>
          <a:p>
            <a:r>
              <a:rPr lang="en-ZM"/>
              <a:t>TAF Introduction in the WHO guidelines and metabolic associated with TAF </a:t>
            </a:r>
          </a:p>
          <a:p>
            <a:r>
              <a:rPr lang="en-ZM"/>
              <a:t>Recycling  of NRTIs with DTG</a:t>
            </a:r>
          </a:p>
          <a:p>
            <a:r>
              <a:rPr lang="en-ZM"/>
              <a:t>Advanced HIV Package for hospitalised Patients </a:t>
            </a:r>
          </a:p>
          <a:p>
            <a:r>
              <a:rPr lang="en-ZM"/>
              <a:t>Phasing out of NNRTIs</a:t>
            </a:r>
          </a:p>
          <a:p>
            <a:r>
              <a:rPr lang="en-ZM"/>
              <a:t>Repurposing for JAK Inhibitors for LC</a:t>
            </a:r>
          </a:p>
        </p:txBody>
      </p:sp>
    </p:spTree>
    <p:extLst>
      <p:ext uri="{BB962C8B-B14F-4D97-AF65-F5344CB8AC3E}">
        <p14:creationId xmlns:p14="http://schemas.microsoft.com/office/powerpoint/2010/main" val="85923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A245DB-4DB8-2BD8-BC0E-262942E1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365125"/>
            <a:ext cx="11471563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ZM" b="1">
                <a:solidFill>
                  <a:schemeClr val="bg1"/>
                </a:solidFill>
              </a:rPr>
              <a:t>Summary of research Work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BAB3EB-80C6-C1C3-EC9E-B63BC15EB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2039990"/>
            <a:ext cx="11471562" cy="2033246"/>
          </a:xfrm>
          <a:custGeom>
            <a:avLst/>
            <a:gdLst>
              <a:gd name="connsiteX0" fmla="*/ 0 w 11471562"/>
              <a:gd name="connsiteY0" fmla="*/ 0 h 2033246"/>
              <a:gd name="connsiteX1" fmla="*/ 458862 w 11471562"/>
              <a:gd name="connsiteY1" fmla="*/ 0 h 2033246"/>
              <a:gd name="connsiteX2" fmla="*/ 917725 w 11471562"/>
              <a:gd name="connsiteY2" fmla="*/ 0 h 2033246"/>
              <a:gd name="connsiteX3" fmla="*/ 1147156 w 11471562"/>
              <a:gd name="connsiteY3" fmla="*/ 0 h 2033246"/>
              <a:gd name="connsiteX4" fmla="*/ 1835450 w 11471562"/>
              <a:gd name="connsiteY4" fmla="*/ 0 h 2033246"/>
              <a:gd name="connsiteX5" fmla="*/ 2179597 w 11471562"/>
              <a:gd name="connsiteY5" fmla="*/ 0 h 2033246"/>
              <a:gd name="connsiteX6" fmla="*/ 2982606 w 11471562"/>
              <a:gd name="connsiteY6" fmla="*/ 0 h 2033246"/>
              <a:gd name="connsiteX7" fmla="*/ 3556184 w 11471562"/>
              <a:gd name="connsiteY7" fmla="*/ 0 h 2033246"/>
              <a:gd name="connsiteX8" fmla="*/ 4244478 w 11471562"/>
              <a:gd name="connsiteY8" fmla="*/ 0 h 2033246"/>
              <a:gd name="connsiteX9" fmla="*/ 4473909 w 11471562"/>
              <a:gd name="connsiteY9" fmla="*/ 0 h 2033246"/>
              <a:gd name="connsiteX10" fmla="*/ 4818056 w 11471562"/>
              <a:gd name="connsiteY10" fmla="*/ 0 h 2033246"/>
              <a:gd name="connsiteX11" fmla="*/ 5047487 w 11471562"/>
              <a:gd name="connsiteY11" fmla="*/ 0 h 2033246"/>
              <a:gd name="connsiteX12" fmla="*/ 5276919 w 11471562"/>
              <a:gd name="connsiteY12" fmla="*/ 0 h 2033246"/>
              <a:gd name="connsiteX13" fmla="*/ 5506350 w 11471562"/>
              <a:gd name="connsiteY13" fmla="*/ 0 h 2033246"/>
              <a:gd name="connsiteX14" fmla="*/ 5965212 w 11471562"/>
              <a:gd name="connsiteY14" fmla="*/ 0 h 2033246"/>
              <a:gd name="connsiteX15" fmla="*/ 6194643 w 11471562"/>
              <a:gd name="connsiteY15" fmla="*/ 0 h 2033246"/>
              <a:gd name="connsiteX16" fmla="*/ 6997653 w 11471562"/>
              <a:gd name="connsiteY16" fmla="*/ 0 h 2033246"/>
              <a:gd name="connsiteX17" fmla="*/ 7685947 w 11471562"/>
              <a:gd name="connsiteY17" fmla="*/ 0 h 2033246"/>
              <a:gd name="connsiteX18" fmla="*/ 7915378 w 11471562"/>
              <a:gd name="connsiteY18" fmla="*/ 0 h 2033246"/>
              <a:gd name="connsiteX19" fmla="*/ 8488956 w 11471562"/>
              <a:gd name="connsiteY19" fmla="*/ 0 h 2033246"/>
              <a:gd name="connsiteX20" fmla="*/ 8718387 w 11471562"/>
              <a:gd name="connsiteY20" fmla="*/ 0 h 2033246"/>
              <a:gd name="connsiteX21" fmla="*/ 9177250 w 11471562"/>
              <a:gd name="connsiteY21" fmla="*/ 0 h 2033246"/>
              <a:gd name="connsiteX22" fmla="*/ 9521396 w 11471562"/>
              <a:gd name="connsiteY22" fmla="*/ 0 h 2033246"/>
              <a:gd name="connsiteX23" fmla="*/ 10094975 w 11471562"/>
              <a:gd name="connsiteY23" fmla="*/ 0 h 2033246"/>
              <a:gd name="connsiteX24" fmla="*/ 10897984 w 11471562"/>
              <a:gd name="connsiteY24" fmla="*/ 0 h 2033246"/>
              <a:gd name="connsiteX25" fmla="*/ 11471562 w 11471562"/>
              <a:gd name="connsiteY25" fmla="*/ 0 h 2033246"/>
              <a:gd name="connsiteX26" fmla="*/ 11471562 w 11471562"/>
              <a:gd name="connsiteY26" fmla="*/ 548976 h 2033246"/>
              <a:gd name="connsiteX27" fmla="*/ 11471562 w 11471562"/>
              <a:gd name="connsiteY27" fmla="*/ 996291 h 2033246"/>
              <a:gd name="connsiteX28" fmla="*/ 11471562 w 11471562"/>
              <a:gd name="connsiteY28" fmla="*/ 1524935 h 2033246"/>
              <a:gd name="connsiteX29" fmla="*/ 11471562 w 11471562"/>
              <a:gd name="connsiteY29" fmla="*/ 2033246 h 2033246"/>
              <a:gd name="connsiteX30" fmla="*/ 10897984 w 11471562"/>
              <a:gd name="connsiteY30" fmla="*/ 2033246 h 2033246"/>
              <a:gd name="connsiteX31" fmla="*/ 10209690 w 11471562"/>
              <a:gd name="connsiteY31" fmla="*/ 2033246 h 2033246"/>
              <a:gd name="connsiteX32" fmla="*/ 9750828 w 11471562"/>
              <a:gd name="connsiteY32" fmla="*/ 2033246 h 2033246"/>
              <a:gd name="connsiteX33" fmla="*/ 9062534 w 11471562"/>
              <a:gd name="connsiteY33" fmla="*/ 2033246 h 2033246"/>
              <a:gd name="connsiteX34" fmla="*/ 8488956 w 11471562"/>
              <a:gd name="connsiteY34" fmla="*/ 2033246 h 2033246"/>
              <a:gd name="connsiteX35" fmla="*/ 7685947 w 11471562"/>
              <a:gd name="connsiteY35" fmla="*/ 2033246 h 2033246"/>
              <a:gd name="connsiteX36" fmla="*/ 7227084 w 11471562"/>
              <a:gd name="connsiteY36" fmla="*/ 2033246 h 2033246"/>
              <a:gd name="connsiteX37" fmla="*/ 6997653 w 11471562"/>
              <a:gd name="connsiteY37" fmla="*/ 2033246 h 2033246"/>
              <a:gd name="connsiteX38" fmla="*/ 6194643 w 11471562"/>
              <a:gd name="connsiteY38" fmla="*/ 2033246 h 2033246"/>
              <a:gd name="connsiteX39" fmla="*/ 5965212 w 11471562"/>
              <a:gd name="connsiteY39" fmla="*/ 2033246 h 2033246"/>
              <a:gd name="connsiteX40" fmla="*/ 5621065 w 11471562"/>
              <a:gd name="connsiteY40" fmla="*/ 2033246 h 2033246"/>
              <a:gd name="connsiteX41" fmla="*/ 4932772 w 11471562"/>
              <a:gd name="connsiteY41" fmla="*/ 2033246 h 2033246"/>
              <a:gd name="connsiteX42" fmla="*/ 4129762 w 11471562"/>
              <a:gd name="connsiteY42" fmla="*/ 2033246 h 2033246"/>
              <a:gd name="connsiteX43" fmla="*/ 3326753 w 11471562"/>
              <a:gd name="connsiteY43" fmla="*/ 2033246 h 2033246"/>
              <a:gd name="connsiteX44" fmla="*/ 2982606 w 11471562"/>
              <a:gd name="connsiteY44" fmla="*/ 2033246 h 2033246"/>
              <a:gd name="connsiteX45" fmla="*/ 2409028 w 11471562"/>
              <a:gd name="connsiteY45" fmla="*/ 2033246 h 2033246"/>
              <a:gd name="connsiteX46" fmla="*/ 1950166 w 11471562"/>
              <a:gd name="connsiteY46" fmla="*/ 2033246 h 2033246"/>
              <a:gd name="connsiteX47" fmla="*/ 1261872 w 11471562"/>
              <a:gd name="connsiteY47" fmla="*/ 2033246 h 2033246"/>
              <a:gd name="connsiteX48" fmla="*/ 0 w 11471562"/>
              <a:gd name="connsiteY48" fmla="*/ 2033246 h 2033246"/>
              <a:gd name="connsiteX49" fmla="*/ 0 w 11471562"/>
              <a:gd name="connsiteY49" fmla="*/ 1565599 h 2033246"/>
              <a:gd name="connsiteX50" fmla="*/ 0 w 11471562"/>
              <a:gd name="connsiteY50" fmla="*/ 1036955 h 2033246"/>
              <a:gd name="connsiteX51" fmla="*/ 0 w 11471562"/>
              <a:gd name="connsiteY51" fmla="*/ 528644 h 2033246"/>
              <a:gd name="connsiteX52" fmla="*/ 0 w 11471562"/>
              <a:gd name="connsiteY52" fmla="*/ 0 h 20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71562" h="2033246" fill="none" extrusionOk="0">
                <a:moveTo>
                  <a:pt x="0" y="0"/>
                </a:moveTo>
                <a:cubicBezTo>
                  <a:pt x="165462" y="-44479"/>
                  <a:pt x="240744" y="29777"/>
                  <a:pt x="458862" y="0"/>
                </a:cubicBezTo>
                <a:cubicBezTo>
                  <a:pt x="676980" y="-29777"/>
                  <a:pt x="698798" y="51257"/>
                  <a:pt x="917725" y="0"/>
                </a:cubicBezTo>
                <a:cubicBezTo>
                  <a:pt x="1136652" y="-51257"/>
                  <a:pt x="1043717" y="25528"/>
                  <a:pt x="1147156" y="0"/>
                </a:cubicBezTo>
                <a:cubicBezTo>
                  <a:pt x="1250595" y="-25528"/>
                  <a:pt x="1550119" y="42791"/>
                  <a:pt x="1835450" y="0"/>
                </a:cubicBezTo>
                <a:cubicBezTo>
                  <a:pt x="2120781" y="-42791"/>
                  <a:pt x="2042775" y="37244"/>
                  <a:pt x="2179597" y="0"/>
                </a:cubicBezTo>
                <a:cubicBezTo>
                  <a:pt x="2316419" y="-37244"/>
                  <a:pt x="2781275" y="73244"/>
                  <a:pt x="2982606" y="0"/>
                </a:cubicBezTo>
                <a:cubicBezTo>
                  <a:pt x="3183937" y="-73244"/>
                  <a:pt x="3389602" y="57128"/>
                  <a:pt x="3556184" y="0"/>
                </a:cubicBezTo>
                <a:cubicBezTo>
                  <a:pt x="3722766" y="-57128"/>
                  <a:pt x="3949478" y="63386"/>
                  <a:pt x="4244478" y="0"/>
                </a:cubicBezTo>
                <a:cubicBezTo>
                  <a:pt x="4539478" y="-63386"/>
                  <a:pt x="4382652" y="8568"/>
                  <a:pt x="4473909" y="0"/>
                </a:cubicBezTo>
                <a:cubicBezTo>
                  <a:pt x="4565166" y="-8568"/>
                  <a:pt x="4684841" y="9844"/>
                  <a:pt x="4818056" y="0"/>
                </a:cubicBezTo>
                <a:cubicBezTo>
                  <a:pt x="4951271" y="-9844"/>
                  <a:pt x="4933756" y="13189"/>
                  <a:pt x="5047487" y="0"/>
                </a:cubicBezTo>
                <a:cubicBezTo>
                  <a:pt x="5161218" y="-13189"/>
                  <a:pt x="5218086" y="6347"/>
                  <a:pt x="5276919" y="0"/>
                </a:cubicBezTo>
                <a:cubicBezTo>
                  <a:pt x="5335752" y="-6347"/>
                  <a:pt x="5418787" y="356"/>
                  <a:pt x="5506350" y="0"/>
                </a:cubicBezTo>
                <a:cubicBezTo>
                  <a:pt x="5593913" y="-356"/>
                  <a:pt x="5763382" y="52630"/>
                  <a:pt x="5965212" y="0"/>
                </a:cubicBezTo>
                <a:cubicBezTo>
                  <a:pt x="6167042" y="-52630"/>
                  <a:pt x="6103000" y="25434"/>
                  <a:pt x="6194643" y="0"/>
                </a:cubicBezTo>
                <a:cubicBezTo>
                  <a:pt x="6286286" y="-25434"/>
                  <a:pt x="6779127" y="79829"/>
                  <a:pt x="6997653" y="0"/>
                </a:cubicBezTo>
                <a:cubicBezTo>
                  <a:pt x="7216179" y="-79829"/>
                  <a:pt x="7524992" y="4596"/>
                  <a:pt x="7685947" y="0"/>
                </a:cubicBezTo>
                <a:cubicBezTo>
                  <a:pt x="7846902" y="-4596"/>
                  <a:pt x="7854824" y="11984"/>
                  <a:pt x="7915378" y="0"/>
                </a:cubicBezTo>
                <a:cubicBezTo>
                  <a:pt x="7975932" y="-11984"/>
                  <a:pt x="8216308" y="49139"/>
                  <a:pt x="8488956" y="0"/>
                </a:cubicBezTo>
                <a:cubicBezTo>
                  <a:pt x="8761604" y="-49139"/>
                  <a:pt x="8638638" y="20042"/>
                  <a:pt x="8718387" y="0"/>
                </a:cubicBezTo>
                <a:cubicBezTo>
                  <a:pt x="8798136" y="-20042"/>
                  <a:pt x="9040804" y="8960"/>
                  <a:pt x="9177250" y="0"/>
                </a:cubicBezTo>
                <a:cubicBezTo>
                  <a:pt x="9313696" y="-8960"/>
                  <a:pt x="9422051" y="40003"/>
                  <a:pt x="9521396" y="0"/>
                </a:cubicBezTo>
                <a:cubicBezTo>
                  <a:pt x="9620741" y="-40003"/>
                  <a:pt x="9882358" y="50944"/>
                  <a:pt x="10094975" y="0"/>
                </a:cubicBezTo>
                <a:cubicBezTo>
                  <a:pt x="10307592" y="-50944"/>
                  <a:pt x="10735613" y="92760"/>
                  <a:pt x="10897984" y="0"/>
                </a:cubicBezTo>
                <a:cubicBezTo>
                  <a:pt x="11060355" y="-92760"/>
                  <a:pt x="11307289" y="34985"/>
                  <a:pt x="11471562" y="0"/>
                </a:cubicBezTo>
                <a:cubicBezTo>
                  <a:pt x="11533618" y="113924"/>
                  <a:pt x="11453380" y="416605"/>
                  <a:pt x="11471562" y="548976"/>
                </a:cubicBezTo>
                <a:cubicBezTo>
                  <a:pt x="11489744" y="681347"/>
                  <a:pt x="11457699" y="893716"/>
                  <a:pt x="11471562" y="996291"/>
                </a:cubicBezTo>
                <a:cubicBezTo>
                  <a:pt x="11485425" y="1098866"/>
                  <a:pt x="11454106" y="1375177"/>
                  <a:pt x="11471562" y="1524935"/>
                </a:cubicBezTo>
                <a:cubicBezTo>
                  <a:pt x="11489018" y="1674693"/>
                  <a:pt x="11440079" y="1848562"/>
                  <a:pt x="11471562" y="2033246"/>
                </a:cubicBezTo>
                <a:cubicBezTo>
                  <a:pt x="11273439" y="2079430"/>
                  <a:pt x="11121245" y="2028069"/>
                  <a:pt x="10897984" y="2033246"/>
                </a:cubicBezTo>
                <a:cubicBezTo>
                  <a:pt x="10674723" y="2038423"/>
                  <a:pt x="10496457" y="1967603"/>
                  <a:pt x="10209690" y="2033246"/>
                </a:cubicBezTo>
                <a:cubicBezTo>
                  <a:pt x="9922923" y="2098889"/>
                  <a:pt x="9975343" y="2015069"/>
                  <a:pt x="9750828" y="2033246"/>
                </a:cubicBezTo>
                <a:cubicBezTo>
                  <a:pt x="9526313" y="2051423"/>
                  <a:pt x="9301401" y="1970415"/>
                  <a:pt x="9062534" y="2033246"/>
                </a:cubicBezTo>
                <a:cubicBezTo>
                  <a:pt x="8823667" y="2096077"/>
                  <a:pt x="8767339" y="2010805"/>
                  <a:pt x="8488956" y="2033246"/>
                </a:cubicBezTo>
                <a:cubicBezTo>
                  <a:pt x="8210573" y="2055687"/>
                  <a:pt x="8010852" y="1941298"/>
                  <a:pt x="7685947" y="2033246"/>
                </a:cubicBezTo>
                <a:cubicBezTo>
                  <a:pt x="7361042" y="2125194"/>
                  <a:pt x="7363623" y="2014080"/>
                  <a:pt x="7227084" y="2033246"/>
                </a:cubicBezTo>
                <a:cubicBezTo>
                  <a:pt x="7090545" y="2052412"/>
                  <a:pt x="7102908" y="2031155"/>
                  <a:pt x="6997653" y="2033246"/>
                </a:cubicBezTo>
                <a:cubicBezTo>
                  <a:pt x="6892398" y="2035337"/>
                  <a:pt x="6578629" y="1996636"/>
                  <a:pt x="6194643" y="2033246"/>
                </a:cubicBezTo>
                <a:cubicBezTo>
                  <a:pt x="5810657" y="2069856"/>
                  <a:pt x="6011784" y="2017195"/>
                  <a:pt x="5965212" y="2033246"/>
                </a:cubicBezTo>
                <a:cubicBezTo>
                  <a:pt x="5918640" y="2049297"/>
                  <a:pt x="5740004" y="1999026"/>
                  <a:pt x="5621065" y="2033246"/>
                </a:cubicBezTo>
                <a:cubicBezTo>
                  <a:pt x="5502126" y="2067466"/>
                  <a:pt x="5267004" y="2001376"/>
                  <a:pt x="4932772" y="2033246"/>
                </a:cubicBezTo>
                <a:cubicBezTo>
                  <a:pt x="4598540" y="2065116"/>
                  <a:pt x="4465955" y="2031814"/>
                  <a:pt x="4129762" y="2033246"/>
                </a:cubicBezTo>
                <a:cubicBezTo>
                  <a:pt x="3793569" y="2034678"/>
                  <a:pt x="3696387" y="2029398"/>
                  <a:pt x="3326753" y="2033246"/>
                </a:cubicBezTo>
                <a:cubicBezTo>
                  <a:pt x="2957119" y="2037094"/>
                  <a:pt x="3114317" y="2000442"/>
                  <a:pt x="2982606" y="2033246"/>
                </a:cubicBezTo>
                <a:cubicBezTo>
                  <a:pt x="2850895" y="2066050"/>
                  <a:pt x="2632814" y="2027082"/>
                  <a:pt x="2409028" y="2033246"/>
                </a:cubicBezTo>
                <a:cubicBezTo>
                  <a:pt x="2185242" y="2039410"/>
                  <a:pt x="2063721" y="1992842"/>
                  <a:pt x="1950166" y="2033246"/>
                </a:cubicBezTo>
                <a:cubicBezTo>
                  <a:pt x="1836611" y="2073650"/>
                  <a:pt x="1483546" y="2029864"/>
                  <a:pt x="1261872" y="2033246"/>
                </a:cubicBezTo>
                <a:cubicBezTo>
                  <a:pt x="1040198" y="2036628"/>
                  <a:pt x="628944" y="1900517"/>
                  <a:pt x="0" y="2033246"/>
                </a:cubicBezTo>
                <a:cubicBezTo>
                  <a:pt x="-52047" y="1912917"/>
                  <a:pt x="40074" y="1663141"/>
                  <a:pt x="0" y="1565599"/>
                </a:cubicBezTo>
                <a:cubicBezTo>
                  <a:pt x="-40074" y="1468057"/>
                  <a:pt x="34812" y="1155085"/>
                  <a:pt x="0" y="1036955"/>
                </a:cubicBezTo>
                <a:cubicBezTo>
                  <a:pt x="-34812" y="918825"/>
                  <a:pt x="11" y="752964"/>
                  <a:pt x="0" y="528644"/>
                </a:cubicBezTo>
                <a:cubicBezTo>
                  <a:pt x="-11" y="304324"/>
                  <a:pt x="23458" y="243035"/>
                  <a:pt x="0" y="0"/>
                </a:cubicBezTo>
                <a:close/>
              </a:path>
              <a:path w="11471562" h="2033246" stroke="0" extrusionOk="0">
                <a:moveTo>
                  <a:pt x="0" y="0"/>
                </a:moveTo>
                <a:cubicBezTo>
                  <a:pt x="260719" y="-20288"/>
                  <a:pt x="463041" y="67494"/>
                  <a:pt x="688294" y="0"/>
                </a:cubicBezTo>
                <a:cubicBezTo>
                  <a:pt x="913547" y="-67494"/>
                  <a:pt x="862377" y="32853"/>
                  <a:pt x="1032441" y="0"/>
                </a:cubicBezTo>
                <a:cubicBezTo>
                  <a:pt x="1202505" y="-32853"/>
                  <a:pt x="1282172" y="45994"/>
                  <a:pt x="1491303" y="0"/>
                </a:cubicBezTo>
                <a:cubicBezTo>
                  <a:pt x="1700434" y="-45994"/>
                  <a:pt x="2024702" y="25142"/>
                  <a:pt x="2179597" y="0"/>
                </a:cubicBezTo>
                <a:cubicBezTo>
                  <a:pt x="2334492" y="-25142"/>
                  <a:pt x="2542284" y="15887"/>
                  <a:pt x="2867891" y="0"/>
                </a:cubicBezTo>
                <a:cubicBezTo>
                  <a:pt x="3193498" y="-15887"/>
                  <a:pt x="3075375" y="34577"/>
                  <a:pt x="3212037" y="0"/>
                </a:cubicBezTo>
                <a:cubicBezTo>
                  <a:pt x="3348699" y="-34577"/>
                  <a:pt x="3705951" y="60340"/>
                  <a:pt x="4015047" y="0"/>
                </a:cubicBezTo>
                <a:cubicBezTo>
                  <a:pt x="4324143" y="-60340"/>
                  <a:pt x="4168948" y="346"/>
                  <a:pt x="4244478" y="0"/>
                </a:cubicBezTo>
                <a:cubicBezTo>
                  <a:pt x="4320008" y="-346"/>
                  <a:pt x="4614083" y="49158"/>
                  <a:pt x="4818056" y="0"/>
                </a:cubicBezTo>
                <a:cubicBezTo>
                  <a:pt x="5022029" y="-49158"/>
                  <a:pt x="5239398" y="8490"/>
                  <a:pt x="5391634" y="0"/>
                </a:cubicBezTo>
                <a:cubicBezTo>
                  <a:pt x="5543870" y="-8490"/>
                  <a:pt x="5557911" y="13164"/>
                  <a:pt x="5621065" y="0"/>
                </a:cubicBezTo>
                <a:cubicBezTo>
                  <a:pt x="5684219" y="-13164"/>
                  <a:pt x="5738822" y="19715"/>
                  <a:pt x="5850497" y="0"/>
                </a:cubicBezTo>
                <a:cubicBezTo>
                  <a:pt x="5962172" y="-19715"/>
                  <a:pt x="6203366" y="42228"/>
                  <a:pt x="6309359" y="0"/>
                </a:cubicBezTo>
                <a:cubicBezTo>
                  <a:pt x="6415352" y="-42228"/>
                  <a:pt x="6679465" y="47170"/>
                  <a:pt x="6882937" y="0"/>
                </a:cubicBezTo>
                <a:cubicBezTo>
                  <a:pt x="7086409" y="-47170"/>
                  <a:pt x="7439678" y="26599"/>
                  <a:pt x="7685947" y="0"/>
                </a:cubicBezTo>
                <a:cubicBezTo>
                  <a:pt x="7932216" y="-26599"/>
                  <a:pt x="8132322" y="829"/>
                  <a:pt x="8488956" y="0"/>
                </a:cubicBezTo>
                <a:cubicBezTo>
                  <a:pt x="8845590" y="-829"/>
                  <a:pt x="8607851" y="16878"/>
                  <a:pt x="8718387" y="0"/>
                </a:cubicBezTo>
                <a:cubicBezTo>
                  <a:pt x="8828923" y="-16878"/>
                  <a:pt x="9156032" y="72982"/>
                  <a:pt x="9406681" y="0"/>
                </a:cubicBezTo>
                <a:cubicBezTo>
                  <a:pt x="9657330" y="-72982"/>
                  <a:pt x="9681047" y="26993"/>
                  <a:pt x="9750828" y="0"/>
                </a:cubicBezTo>
                <a:cubicBezTo>
                  <a:pt x="9820609" y="-26993"/>
                  <a:pt x="10078021" y="21926"/>
                  <a:pt x="10324406" y="0"/>
                </a:cubicBezTo>
                <a:cubicBezTo>
                  <a:pt x="10570791" y="-21926"/>
                  <a:pt x="10726636" y="46956"/>
                  <a:pt x="10897984" y="0"/>
                </a:cubicBezTo>
                <a:cubicBezTo>
                  <a:pt x="11069332" y="-46956"/>
                  <a:pt x="11244389" y="65154"/>
                  <a:pt x="11471562" y="0"/>
                </a:cubicBezTo>
                <a:cubicBezTo>
                  <a:pt x="11485248" y="119792"/>
                  <a:pt x="11461938" y="252495"/>
                  <a:pt x="11471562" y="447314"/>
                </a:cubicBezTo>
                <a:cubicBezTo>
                  <a:pt x="11481186" y="642133"/>
                  <a:pt x="11470585" y="743316"/>
                  <a:pt x="11471562" y="935293"/>
                </a:cubicBezTo>
                <a:cubicBezTo>
                  <a:pt x="11472539" y="1127270"/>
                  <a:pt x="11465915" y="1216644"/>
                  <a:pt x="11471562" y="1402940"/>
                </a:cubicBezTo>
                <a:cubicBezTo>
                  <a:pt x="11477209" y="1589236"/>
                  <a:pt x="11434141" y="1862380"/>
                  <a:pt x="11471562" y="2033246"/>
                </a:cubicBezTo>
                <a:cubicBezTo>
                  <a:pt x="11174889" y="2035391"/>
                  <a:pt x="11043396" y="2016086"/>
                  <a:pt x="10783268" y="2033246"/>
                </a:cubicBezTo>
                <a:cubicBezTo>
                  <a:pt x="10523140" y="2050406"/>
                  <a:pt x="10386161" y="2032710"/>
                  <a:pt x="10209690" y="2033246"/>
                </a:cubicBezTo>
                <a:cubicBezTo>
                  <a:pt x="10033219" y="2033782"/>
                  <a:pt x="9708207" y="2003236"/>
                  <a:pt x="9521396" y="2033246"/>
                </a:cubicBezTo>
                <a:cubicBezTo>
                  <a:pt x="9334585" y="2063256"/>
                  <a:pt x="9349862" y="2010885"/>
                  <a:pt x="9291965" y="2033246"/>
                </a:cubicBezTo>
                <a:cubicBezTo>
                  <a:pt x="9234068" y="2055607"/>
                  <a:pt x="8813945" y="2014613"/>
                  <a:pt x="8603672" y="2033246"/>
                </a:cubicBezTo>
                <a:cubicBezTo>
                  <a:pt x="8393399" y="2051879"/>
                  <a:pt x="8422493" y="2027563"/>
                  <a:pt x="8259525" y="2033246"/>
                </a:cubicBezTo>
                <a:cubicBezTo>
                  <a:pt x="8096557" y="2038929"/>
                  <a:pt x="8121903" y="2023671"/>
                  <a:pt x="8030093" y="2033246"/>
                </a:cubicBezTo>
                <a:cubicBezTo>
                  <a:pt x="7938283" y="2042821"/>
                  <a:pt x="7751841" y="1989136"/>
                  <a:pt x="7571231" y="2033246"/>
                </a:cubicBezTo>
                <a:cubicBezTo>
                  <a:pt x="7390621" y="2077356"/>
                  <a:pt x="7089771" y="1977833"/>
                  <a:pt x="6768222" y="2033246"/>
                </a:cubicBezTo>
                <a:cubicBezTo>
                  <a:pt x="6446673" y="2088659"/>
                  <a:pt x="6238828" y="1967500"/>
                  <a:pt x="5965212" y="2033246"/>
                </a:cubicBezTo>
                <a:cubicBezTo>
                  <a:pt x="5691596" y="2098992"/>
                  <a:pt x="5570665" y="1994237"/>
                  <a:pt x="5391634" y="2033246"/>
                </a:cubicBezTo>
                <a:cubicBezTo>
                  <a:pt x="5212603" y="2072255"/>
                  <a:pt x="5040948" y="2005439"/>
                  <a:pt x="4932772" y="2033246"/>
                </a:cubicBezTo>
                <a:cubicBezTo>
                  <a:pt x="4824596" y="2061053"/>
                  <a:pt x="4675304" y="2028431"/>
                  <a:pt x="4473909" y="2033246"/>
                </a:cubicBezTo>
                <a:cubicBezTo>
                  <a:pt x="4272514" y="2038061"/>
                  <a:pt x="4019751" y="2014476"/>
                  <a:pt x="3900331" y="2033246"/>
                </a:cubicBezTo>
                <a:cubicBezTo>
                  <a:pt x="3780911" y="2052016"/>
                  <a:pt x="3616533" y="2030889"/>
                  <a:pt x="3441469" y="2033246"/>
                </a:cubicBezTo>
                <a:cubicBezTo>
                  <a:pt x="3266405" y="2035603"/>
                  <a:pt x="2891669" y="1965106"/>
                  <a:pt x="2753175" y="2033246"/>
                </a:cubicBezTo>
                <a:cubicBezTo>
                  <a:pt x="2614681" y="2101386"/>
                  <a:pt x="2588347" y="2015156"/>
                  <a:pt x="2523744" y="2033246"/>
                </a:cubicBezTo>
                <a:cubicBezTo>
                  <a:pt x="2459141" y="2051336"/>
                  <a:pt x="2350472" y="2016614"/>
                  <a:pt x="2179597" y="2033246"/>
                </a:cubicBezTo>
                <a:cubicBezTo>
                  <a:pt x="2008722" y="2049878"/>
                  <a:pt x="1853310" y="2019334"/>
                  <a:pt x="1720734" y="2033246"/>
                </a:cubicBezTo>
                <a:cubicBezTo>
                  <a:pt x="1588158" y="2047158"/>
                  <a:pt x="1367170" y="1978367"/>
                  <a:pt x="1261872" y="2033246"/>
                </a:cubicBezTo>
                <a:cubicBezTo>
                  <a:pt x="1156574" y="2088125"/>
                  <a:pt x="1050184" y="1994832"/>
                  <a:pt x="917725" y="2033246"/>
                </a:cubicBezTo>
                <a:cubicBezTo>
                  <a:pt x="785266" y="2071660"/>
                  <a:pt x="759494" y="2023438"/>
                  <a:pt x="688294" y="2033246"/>
                </a:cubicBezTo>
                <a:cubicBezTo>
                  <a:pt x="617094" y="2043054"/>
                  <a:pt x="256179" y="2018299"/>
                  <a:pt x="0" y="2033246"/>
                </a:cubicBezTo>
                <a:cubicBezTo>
                  <a:pt x="-32387" y="1809276"/>
                  <a:pt x="35439" y="1607467"/>
                  <a:pt x="0" y="1484270"/>
                </a:cubicBezTo>
                <a:cubicBezTo>
                  <a:pt x="-35439" y="1361073"/>
                  <a:pt x="31874" y="1156294"/>
                  <a:pt x="0" y="1016623"/>
                </a:cubicBezTo>
                <a:cubicBezTo>
                  <a:pt x="-31874" y="876952"/>
                  <a:pt x="38324" y="711272"/>
                  <a:pt x="0" y="528644"/>
                </a:cubicBezTo>
                <a:cubicBezTo>
                  <a:pt x="-38324" y="346016"/>
                  <a:pt x="13433" y="182205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7254305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M" sz="2600" b="1"/>
              <a:t>Future of Research Work </a:t>
            </a:r>
          </a:p>
          <a:p>
            <a:r>
              <a:rPr lang="en-ZM" sz="2400"/>
              <a:t>Diversification of sponsor to include Philanthropists (eg Gates foundations), universities  and Eastern world support</a:t>
            </a:r>
          </a:p>
          <a:p>
            <a:r>
              <a:rPr lang="en-ZM" sz="2400"/>
              <a:t>Expand basic science research </a:t>
            </a:r>
          </a:p>
          <a:p>
            <a:r>
              <a:rPr lang="en-ZM" sz="2400"/>
              <a:t>Expand data analytics and modeling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0B71-5BC6-6555-6512-2277F6B2ABD0}"/>
              </a:ext>
            </a:extLst>
          </p:cNvPr>
          <p:cNvSpPr txBox="1"/>
          <p:nvPr/>
        </p:nvSpPr>
        <p:spPr>
          <a:xfrm>
            <a:off x="374073" y="4423719"/>
            <a:ext cx="11333018" cy="20005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M" sz="2800" b="1"/>
              <a:t>Challenges</a:t>
            </a:r>
            <a:r>
              <a:rPr lang="en-ZM" sz="28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 sz="2400"/>
              <a:t>Data analystics capabilities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 sz="2400"/>
              <a:t>Basics science laboratory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 sz="2400"/>
              <a:t>HIV cure studies and vaccines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 sz="2400"/>
              <a:t>Funding and Aids Freeze external threat</a:t>
            </a:r>
          </a:p>
        </p:txBody>
      </p:sp>
    </p:spTree>
    <p:extLst>
      <p:ext uri="{BB962C8B-B14F-4D97-AF65-F5344CB8AC3E}">
        <p14:creationId xmlns:p14="http://schemas.microsoft.com/office/powerpoint/2010/main" val="18105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object 3">
            <a:extLst>
              <a:ext uri="{FF2B5EF4-FFF2-40B4-BE49-F238E27FC236}">
                <a16:creationId xmlns:a16="http://schemas.microsoft.com/office/drawing/2014/main" id="{4BAF245B-15B5-E97C-0281-AFD18F7EC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757988"/>
            <a:ext cx="120650" cy="87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3556" name="object 5">
            <a:extLst>
              <a:ext uri="{FF2B5EF4-FFF2-40B4-BE49-F238E27FC236}">
                <a16:creationId xmlns:a16="http://schemas.microsoft.com/office/drawing/2014/main" id="{43956D02-43B5-0639-EC1B-434DB0FA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182" y="1822693"/>
            <a:ext cx="10487891" cy="112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ts val="1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7E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HIV SERVICE PROVISION IN ZAMBIA FOLLOWING USG AID FREEZE </a:t>
            </a:r>
            <a:endParaRPr lang="en-GB" altLang="en-US" sz="3600" b="1" dirty="0">
              <a:solidFill>
                <a:srgbClr val="007E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D303C94-BA84-77E7-37E7-A4141537D9DF}"/>
              </a:ext>
            </a:extLst>
          </p:cNvPr>
          <p:cNvSpPr txBox="1">
            <a:spLocks/>
          </p:cNvSpPr>
          <p:nvPr/>
        </p:nvSpPr>
        <p:spPr>
          <a:xfrm>
            <a:off x="3402013" y="4789488"/>
            <a:ext cx="6858000" cy="2778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 kern="0" dirty="0">
              <a:solidFill>
                <a:sysClr val="windowText" lastClr="000000"/>
              </a:solidFill>
              <a:latin typeface="Arial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BBC8-0BFF-912B-CE58-FD8D4658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274638"/>
            <a:ext cx="10099963" cy="1143000"/>
          </a:xfrm>
        </p:spPr>
        <p:txBody>
          <a:bodyPr/>
          <a:lstStyle/>
          <a:p>
            <a:r>
              <a:rPr lang="en-US" dirty="0">
                <a:latin typeface="Century Gothic"/>
                <a:ea typeface="MS PGothic"/>
              </a:rPr>
              <a:t>Timeline of events over USG Aid Freeze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ED26-E4A7-71C9-BC44-01C2C1BC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5" y="1873828"/>
            <a:ext cx="9822872" cy="1555172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  <a:ea typeface="MS PGothic"/>
              </a:rPr>
              <a:t>January 20th, 2025:</a:t>
            </a:r>
            <a:r>
              <a:rPr lang="en-US" dirty="0">
                <a:latin typeface="Aptos" panose="020B0004020202020204" pitchFamily="34" charset="0"/>
                <a:ea typeface="MS PGothic"/>
              </a:rPr>
              <a:t> President of the United States of America (POTUS) signed an </a:t>
            </a:r>
            <a:r>
              <a:rPr lang="en-US" b="1" dirty="0">
                <a:latin typeface="Aptos" panose="020B0004020202020204" pitchFamily="34" charset="0"/>
                <a:ea typeface="MS PGothic"/>
              </a:rPr>
              <a:t>Executive Order on Reevaluating And Realigning United States Foreign Aid </a:t>
            </a:r>
            <a:r>
              <a:rPr lang="en-US" dirty="0">
                <a:latin typeface="Aptos" panose="020B0004020202020204" pitchFamily="34" charset="0"/>
                <a:hlinkClick r:id="rId3"/>
              </a:rPr>
              <a:t>Reevaluating And Realigning United States Foreign Aid – The White House</a:t>
            </a:r>
            <a:endParaRPr lang="en-US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33177-00F0-E902-6D7A-4135F577762C}"/>
              </a:ext>
            </a:extLst>
          </p:cNvPr>
          <p:cNvSpPr txBox="1"/>
          <p:nvPr/>
        </p:nvSpPr>
        <p:spPr>
          <a:xfrm>
            <a:off x="1440874" y="4306668"/>
            <a:ext cx="10099963" cy="7078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M" sz="2000"/>
              <a:t>There has been mixed messages  and unclear communication or guidance from the USG to the national HIV program and Implementing partners </a:t>
            </a:r>
          </a:p>
        </p:txBody>
      </p:sp>
    </p:spTree>
    <p:extLst>
      <p:ext uri="{BB962C8B-B14F-4D97-AF65-F5344CB8AC3E}">
        <p14:creationId xmlns:p14="http://schemas.microsoft.com/office/powerpoint/2010/main" val="1846704670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7379-6D75-4B98-88DB-396071A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105" y="2564904"/>
            <a:ext cx="7561263" cy="1143000"/>
          </a:xfrm>
        </p:spPr>
        <p:txBody>
          <a:bodyPr/>
          <a:lstStyle/>
          <a:p>
            <a:r>
              <a:rPr lang="en-US" dirty="0"/>
              <a:t>USG Supported Projects/Services</a:t>
            </a:r>
          </a:p>
        </p:txBody>
      </p:sp>
    </p:spTree>
    <p:extLst>
      <p:ext uri="{BB962C8B-B14F-4D97-AF65-F5344CB8AC3E}">
        <p14:creationId xmlns:p14="http://schemas.microsoft.com/office/powerpoint/2010/main" val="390657039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D57A-D4B7-A5F4-13FB-D4D8B052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60" y="257552"/>
            <a:ext cx="7561263" cy="1143000"/>
          </a:xfrm>
        </p:spPr>
        <p:txBody>
          <a:bodyPr/>
          <a:lstStyle/>
          <a:p>
            <a:r>
              <a:rPr lang="en-US" sz="4400" dirty="0"/>
              <a:t>CDC Supported Projects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7A312-46BE-2A9E-91F2-0942D3EFF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52238"/>
              </p:ext>
            </p:extLst>
          </p:nvPr>
        </p:nvGraphicFramePr>
        <p:xfrm>
          <a:off x="1330035" y="1400552"/>
          <a:ext cx="10460183" cy="5016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4452">
                  <a:extLst>
                    <a:ext uri="{9D8B030D-6E8A-4147-A177-3AD203B41FA5}">
                      <a16:colId xmlns:a16="http://schemas.microsoft.com/office/drawing/2014/main" val="2307215290"/>
                    </a:ext>
                  </a:extLst>
                </a:gridCol>
                <a:gridCol w="2789382">
                  <a:extLst>
                    <a:ext uri="{9D8B030D-6E8A-4147-A177-3AD203B41FA5}">
                      <a16:colId xmlns:a16="http://schemas.microsoft.com/office/drawing/2014/main" val="1927112041"/>
                    </a:ext>
                  </a:extLst>
                </a:gridCol>
                <a:gridCol w="2182958">
                  <a:extLst>
                    <a:ext uri="{9D8B030D-6E8A-4147-A177-3AD203B41FA5}">
                      <a16:colId xmlns:a16="http://schemas.microsoft.com/office/drawing/2014/main" val="3016965339"/>
                    </a:ext>
                  </a:extLst>
                </a:gridCol>
                <a:gridCol w="1403391">
                  <a:extLst>
                    <a:ext uri="{9D8B030D-6E8A-4147-A177-3AD203B41FA5}">
                      <a16:colId xmlns:a16="http://schemas.microsoft.com/office/drawing/2014/main" val="472702876"/>
                    </a:ext>
                  </a:extLst>
                </a:gridCol>
              </a:tblGrid>
              <a:tr h="4160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 Type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Receiving Institution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Geographical Coverage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171007891"/>
                  </a:ext>
                </a:extLst>
              </a:tr>
              <a:tr h="4159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Coordination, Policy Development, Mentorship and Training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MOH HQ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48791922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Coordination, Direct Service Delivery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Southern PHO 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Southern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227703648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Coordination, Direct Service Delivery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Western PHO 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Western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921382477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Coordination, Direct Service Delivery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Lusaka PHO 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Lusaka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3902726883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Coordination, Direct Service Delivery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North Western PHO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Northwestern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142529567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Coordination, Direct Service Delivery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Eastern PHO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Eastern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32423127"/>
                  </a:ext>
                </a:extLst>
              </a:tr>
              <a:tr h="21462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Surveillance, Health Security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ZNPHI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4192205419"/>
                  </a:ext>
                </a:extLst>
              </a:tr>
              <a:tr h="2316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Service Delivery, Research 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UTH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UTH, 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631182224"/>
                  </a:ext>
                </a:extLst>
              </a:tr>
              <a:tr h="20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DREAMS, HIV Prevention, Survey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Ciheb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Southern/National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3461979594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Technical Assistance (TA)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CIDRZ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Lusaka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575963915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Technical Assistance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FHI 360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Eastern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033520337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Technical Assistance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ICAP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Western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770156081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Technical Assistance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ICAP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North-Western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199990715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Community TA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DAPP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122299036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Laboratory TA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CIDRZ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839781773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Health Information TA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IHM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399769858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Community TA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Circle of Hope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Lusaka, Copperbelt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CDC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3389513759"/>
                  </a:ext>
                </a:extLst>
              </a:tr>
              <a:tr h="2025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TA for Tuberculosis (TB)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PATH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Lusaka, Eastern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CDC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534174745"/>
                  </a:ext>
                </a:extLst>
              </a:tr>
              <a:tr h="41729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Community TA  for TB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Community Partners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CDC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40983442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235A6FC-1407-F11C-C23C-8E98ED49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26599" y="-4029"/>
            <a:ext cx="5661235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Projects Under USG support  for period  October 2024 to September 2025</a:t>
            </a:r>
            <a:endParaRPr lang="en-US" altLang="en-US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07669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D57A-D4B7-A5F4-13FB-D4D8B052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65275"/>
            <a:ext cx="9476508" cy="1143000"/>
          </a:xfrm>
        </p:spPr>
        <p:txBody>
          <a:bodyPr/>
          <a:lstStyle/>
          <a:p>
            <a:r>
              <a:rPr lang="en-US" sz="4400" dirty="0"/>
              <a:t>USAID Supported Projects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7A312-46BE-2A9E-91F2-0942D3EFF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65298"/>
              </p:ext>
            </p:extLst>
          </p:nvPr>
        </p:nvGraphicFramePr>
        <p:xfrm>
          <a:off x="1553669" y="1644520"/>
          <a:ext cx="10014876" cy="4053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051">
                  <a:extLst>
                    <a:ext uri="{9D8B030D-6E8A-4147-A177-3AD203B41FA5}">
                      <a16:colId xmlns:a16="http://schemas.microsoft.com/office/drawing/2014/main" val="2307215290"/>
                    </a:ext>
                  </a:extLst>
                </a:gridCol>
                <a:gridCol w="2766014">
                  <a:extLst>
                    <a:ext uri="{9D8B030D-6E8A-4147-A177-3AD203B41FA5}">
                      <a16:colId xmlns:a16="http://schemas.microsoft.com/office/drawing/2014/main" val="1927112041"/>
                    </a:ext>
                  </a:extLst>
                </a:gridCol>
                <a:gridCol w="2376165">
                  <a:extLst>
                    <a:ext uri="{9D8B030D-6E8A-4147-A177-3AD203B41FA5}">
                      <a16:colId xmlns:a16="http://schemas.microsoft.com/office/drawing/2014/main" val="3016965339"/>
                    </a:ext>
                  </a:extLst>
                </a:gridCol>
                <a:gridCol w="1343646">
                  <a:extLst>
                    <a:ext uri="{9D8B030D-6E8A-4147-A177-3AD203B41FA5}">
                      <a16:colId xmlns:a16="http://schemas.microsoft.com/office/drawing/2014/main" val="472702876"/>
                    </a:ext>
                  </a:extLst>
                </a:gridCol>
              </a:tblGrid>
              <a:tr h="3035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 Type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Receiving Institution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Geographical Coverage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171007891"/>
                  </a:ext>
                </a:extLst>
              </a:tr>
              <a:tr h="1948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Service Delivery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PACT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Copperbelt,Central, Northwestern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731264000"/>
                  </a:ext>
                </a:extLst>
              </a:tr>
              <a:tr h="1948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Service Delivery 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Right to Care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(Action HIV )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Luapula, Northern, Muchinga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3090572812"/>
                  </a:ext>
                </a:extLst>
              </a:tr>
              <a:tr h="7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DREAMS, HIV Prevention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Discover Health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Lusaka, Central,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Copperbelt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049878052"/>
                  </a:ext>
                </a:extLst>
              </a:tr>
              <a:tr h="7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DREAMS, HIV Prevention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CIDRZ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Copperbelt, Northern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4286287860"/>
                  </a:ext>
                </a:extLst>
              </a:tr>
              <a:tr h="7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Supply Chain Management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PSM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624310729"/>
                  </a:ext>
                </a:extLst>
              </a:tr>
              <a:tr h="7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TA for Tuberculosis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MOH HQ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258037394"/>
                  </a:ext>
                </a:extLst>
              </a:tr>
              <a:tr h="312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TA for Tuberculosis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CIDRZ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(TB-LON)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Southern, Lusaka, Central, Northern,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Luapula, Muchinga, Copperbelt, Northwestern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054447183"/>
                  </a:ext>
                </a:extLst>
              </a:tr>
              <a:tr h="1556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Distribution of  supplies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PASCO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National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533819399"/>
                  </a:ext>
                </a:extLst>
              </a:tr>
              <a:tr h="7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Software management to ZAMMSA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PSM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National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983537883"/>
                  </a:ext>
                </a:extLst>
              </a:tr>
              <a:tr h="37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HR support to ZAMMSA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PSM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ZAMMSA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636281213"/>
                  </a:ext>
                </a:extLst>
              </a:tr>
              <a:tr h="378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Logistics Management System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eSCMIS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USAID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85554893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235A6FC-1407-F11C-C23C-8E98ED49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26599" y="-4029"/>
            <a:ext cx="5661235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Projects Under USG support  for period  October 2024 to September 2025</a:t>
            </a:r>
            <a:endParaRPr lang="en-US" altLang="en-US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43964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E8D-2D47-EBF2-CAFE-BE320864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" y="226579"/>
            <a:ext cx="11884791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O</a:t>
            </a:r>
            <a:r>
              <a:rPr lang="en-ZM" b="1">
                <a:solidFill>
                  <a:schemeClr val="bg1"/>
                </a:solidFill>
                <a:latin typeface="+mn-lt"/>
              </a:rPr>
              <a:t>bjectives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E24E-60A4-4802-F3CC-E80904F82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76791" cy="4351338"/>
          </a:xfrm>
        </p:spPr>
        <p:txBody>
          <a:bodyPr>
            <a:normAutofit/>
          </a:bodyPr>
          <a:lstStyle/>
          <a:p>
            <a:r>
              <a:rPr lang="en-ZM" sz="2400"/>
              <a:t>Brief outline of HIV response in Zambia </a:t>
            </a:r>
          </a:p>
          <a:p>
            <a:r>
              <a:rPr lang="en-ZM" sz="2400"/>
              <a:t>Brief outline of infectious diseases services at University Teaching Hospital </a:t>
            </a:r>
          </a:p>
          <a:p>
            <a:r>
              <a:rPr lang="en-GB" sz="2400" dirty="0"/>
              <a:t>B</a:t>
            </a:r>
            <a:r>
              <a:rPr lang="en-ZM" sz="2400"/>
              <a:t>rief overview of infectious diseases research opportunities at Lusaka University Teaching Hospital and Zambia National HIV Program landscape </a:t>
            </a:r>
          </a:p>
          <a:p>
            <a:r>
              <a:rPr lang="en-GB" sz="2400" dirty="0"/>
              <a:t>Brief examples of research findings and their impact on policy and guidelines </a:t>
            </a:r>
          </a:p>
          <a:p>
            <a:r>
              <a:rPr lang="en-GB" sz="2400" dirty="0"/>
              <a:t>Brief comment on the withdrawal of United States Government Aid</a:t>
            </a:r>
            <a:endParaRPr lang="en-ZM" sz="2400"/>
          </a:p>
        </p:txBody>
      </p:sp>
    </p:spTree>
    <p:extLst>
      <p:ext uri="{BB962C8B-B14F-4D97-AF65-F5344CB8AC3E}">
        <p14:creationId xmlns:p14="http://schemas.microsoft.com/office/powerpoint/2010/main" val="1414381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D57A-D4B7-A5F4-13FB-D4D8B052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Other USG Supported Projects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B7A312-46BE-2A9E-91F2-0942D3EFF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79337"/>
              </p:ext>
            </p:extLst>
          </p:nvPr>
        </p:nvGraphicFramePr>
        <p:xfrm>
          <a:off x="1262723" y="1806175"/>
          <a:ext cx="9217711" cy="2443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5671">
                  <a:extLst>
                    <a:ext uri="{9D8B030D-6E8A-4147-A177-3AD203B41FA5}">
                      <a16:colId xmlns:a16="http://schemas.microsoft.com/office/drawing/2014/main" val="2307215290"/>
                    </a:ext>
                  </a:extLst>
                </a:gridCol>
                <a:gridCol w="2111682">
                  <a:extLst>
                    <a:ext uri="{9D8B030D-6E8A-4147-A177-3AD203B41FA5}">
                      <a16:colId xmlns:a16="http://schemas.microsoft.com/office/drawing/2014/main" val="1927112041"/>
                    </a:ext>
                  </a:extLst>
                </a:gridCol>
                <a:gridCol w="1923664">
                  <a:extLst>
                    <a:ext uri="{9D8B030D-6E8A-4147-A177-3AD203B41FA5}">
                      <a16:colId xmlns:a16="http://schemas.microsoft.com/office/drawing/2014/main" val="3016965339"/>
                    </a:ext>
                  </a:extLst>
                </a:gridCol>
                <a:gridCol w="1236694">
                  <a:extLst>
                    <a:ext uri="{9D8B030D-6E8A-4147-A177-3AD203B41FA5}">
                      <a16:colId xmlns:a16="http://schemas.microsoft.com/office/drawing/2014/main" val="472702876"/>
                    </a:ext>
                  </a:extLst>
                </a:gridCol>
              </a:tblGrid>
              <a:tr h="7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 Type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Receiving Institution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Geographical Coverage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171007891"/>
                  </a:ext>
                </a:extLst>
              </a:tr>
              <a:tr h="771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DREAMS, HIV Prevention</a:t>
                      </a: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PeaceCorps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PeaceCorp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1751151592"/>
                  </a:ext>
                </a:extLst>
              </a:tr>
              <a:tr h="1556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TA, Direct Service Delivery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CIDRZ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Lusaka, Copperbelt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DOD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2917556896"/>
                  </a:ext>
                </a:extLst>
              </a:tr>
              <a:tr h="1948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Community TA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Community Partners (DAPP, Ciheb, NAC, CSOs)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Department of State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3602280615"/>
                  </a:ext>
                </a:extLst>
              </a:tr>
              <a:tr h="1948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TA for Malaria elimination  and vector control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PATH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Presidential Malaria Initiative (PMI)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3920399356"/>
                  </a:ext>
                </a:extLst>
              </a:tr>
              <a:tr h="1948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TA for Malaria elimination  and vector control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Evidence for Health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National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PMI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48" marR="12748" marT="0" marB="0"/>
                </a:tc>
                <a:extLst>
                  <a:ext uri="{0D108BD9-81ED-4DB2-BD59-A6C34878D82A}">
                    <a16:rowId xmlns:a16="http://schemas.microsoft.com/office/drawing/2014/main" val="60854965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235A6FC-1407-F11C-C23C-8E98ED49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26599" y="-4029"/>
            <a:ext cx="5661235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Projects Under USG support  for period  October 2024 to September 2025</a:t>
            </a:r>
            <a:endParaRPr lang="en-US" altLang="en-US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34902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9396-3FFC-4391-4AEF-9042E1C5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M"/>
              <a:t>Hea</a:t>
            </a:r>
            <a:r>
              <a:rPr lang="en-GB" dirty="0"/>
              <a:t>l</a:t>
            </a:r>
            <a:r>
              <a:rPr lang="en-ZM"/>
              <a:t>th Facilities Providing HIV Services in Zambia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651F9CC-3885-11EF-6185-22965A40FF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9576" y="1556792"/>
          <a:ext cx="8208910" cy="2488530"/>
        </p:xfrm>
        <a:graphic>
          <a:graphicData uri="http://schemas.openxmlformats.org/drawingml/2006/table">
            <a:tbl>
              <a:tblPr/>
              <a:tblGrid>
                <a:gridCol w="896611">
                  <a:extLst>
                    <a:ext uri="{9D8B030D-6E8A-4147-A177-3AD203B41FA5}">
                      <a16:colId xmlns:a16="http://schemas.microsoft.com/office/drawing/2014/main" val="1780439640"/>
                    </a:ext>
                  </a:extLst>
                </a:gridCol>
                <a:gridCol w="1011563">
                  <a:extLst>
                    <a:ext uri="{9D8B030D-6E8A-4147-A177-3AD203B41FA5}">
                      <a16:colId xmlns:a16="http://schemas.microsoft.com/office/drawing/2014/main" val="991716540"/>
                    </a:ext>
                  </a:extLst>
                </a:gridCol>
                <a:gridCol w="1000344">
                  <a:extLst>
                    <a:ext uri="{9D8B030D-6E8A-4147-A177-3AD203B41FA5}">
                      <a16:colId xmlns:a16="http://schemas.microsoft.com/office/drawing/2014/main" val="2871759055"/>
                    </a:ext>
                  </a:extLst>
                </a:gridCol>
                <a:gridCol w="975885">
                  <a:extLst>
                    <a:ext uri="{9D8B030D-6E8A-4147-A177-3AD203B41FA5}">
                      <a16:colId xmlns:a16="http://schemas.microsoft.com/office/drawing/2014/main" val="1363799099"/>
                    </a:ext>
                  </a:extLst>
                </a:gridCol>
                <a:gridCol w="975885">
                  <a:extLst>
                    <a:ext uri="{9D8B030D-6E8A-4147-A177-3AD203B41FA5}">
                      <a16:colId xmlns:a16="http://schemas.microsoft.com/office/drawing/2014/main" val="1015763608"/>
                    </a:ext>
                  </a:extLst>
                </a:gridCol>
                <a:gridCol w="1199875">
                  <a:extLst>
                    <a:ext uri="{9D8B030D-6E8A-4147-A177-3AD203B41FA5}">
                      <a16:colId xmlns:a16="http://schemas.microsoft.com/office/drawing/2014/main" val="363266443"/>
                    </a:ext>
                  </a:extLst>
                </a:gridCol>
                <a:gridCol w="1041652">
                  <a:extLst>
                    <a:ext uri="{9D8B030D-6E8A-4147-A177-3AD203B41FA5}">
                      <a16:colId xmlns:a16="http://schemas.microsoft.com/office/drawing/2014/main" val="2459799410"/>
                    </a:ext>
                  </a:extLst>
                </a:gridCol>
                <a:gridCol w="1107095">
                  <a:extLst>
                    <a:ext uri="{9D8B030D-6E8A-4147-A177-3AD203B41FA5}">
                      <a16:colId xmlns:a16="http://schemas.microsoft.com/office/drawing/2014/main" val="4209510105"/>
                    </a:ext>
                  </a:extLst>
                </a:gridCol>
              </a:tblGrid>
              <a:tr h="64560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Current on Treatment 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Number of facilities 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No. facilities Cumulative 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Percentage of facilities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Percentage of facilities cumulative 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Tx Curr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Percentage of Tx Curr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Tx Curr Cumulative </a:t>
                      </a:r>
                    </a:p>
                  </a:txBody>
                  <a:tcPr marL="7561" marR="7561" marT="75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31622"/>
                  </a:ext>
                </a:extLst>
              </a:tr>
              <a:tr h="246849">
                <a:tc>
                  <a:txBody>
                    <a:bodyPr/>
                    <a:lstStyle/>
                    <a:p>
                      <a:pPr algn="ct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&gt; 5000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       241,379.00 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99062"/>
                  </a:ext>
                </a:extLst>
              </a:tr>
              <a:tr h="246849">
                <a:tc>
                  <a:txBody>
                    <a:bodyPr/>
                    <a:lstStyle/>
                    <a:p>
                      <a:pPr algn="ct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3000-4999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       167,936.00 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84874"/>
                  </a:ext>
                </a:extLst>
              </a:tr>
              <a:tr h="246849">
                <a:tc>
                  <a:txBody>
                    <a:bodyPr/>
                    <a:lstStyle/>
                    <a:p>
                      <a:pPr algn="ct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1000-2999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       408,880.00 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293674"/>
                  </a:ext>
                </a:extLst>
              </a:tr>
              <a:tr h="246849">
                <a:tc>
                  <a:txBody>
                    <a:bodyPr/>
                    <a:lstStyle/>
                    <a:p>
                      <a:pPr algn="ct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500-999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593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       188,461.00 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80310"/>
                  </a:ext>
                </a:extLst>
              </a:tr>
              <a:tr h="246849">
                <a:tc>
                  <a:txBody>
                    <a:bodyPr/>
                    <a:lstStyle/>
                    <a:p>
                      <a:pPr algn="ct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100-499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1054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1647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       249,500.00 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010005"/>
                  </a:ext>
                </a:extLst>
              </a:tr>
              <a:tr h="265838">
                <a:tc>
                  <a:txBody>
                    <a:bodyPr/>
                    <a:lstStyle/>
                    <a:p>
                      <a:pPr algn="ct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1 - 99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1238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2885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         47,344.00 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M" sz="11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561" marR="7561" marT="75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593030"/>
                  </a:ext>
                </a:extLst>
              </a:tr>
              <a:tr h="3025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effectLst/>
                          <a:latin typeface="Arial" panose="020B0604020202020204" pitchFamily="34" charset="0"/>
                        </a:rPr>
                        <a:t>Total  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  2,885 </a:t>
                      </a:r>
                    </a:p>
                  </a:txBody>
                  <a:tcPr marL="7561" marR="7561" marT="75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1" marR="7561" marT="75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1" marR="7561" marT="75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1" marR="7561" marT="75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1" i="0" u="none" strike="noStrike">
                          <a:effectLst/>
                          <a:latin typeface="Arial" panose="020B0604020202020204" pitchFamily="34" charset="0"/>
                        </a:rPr>
                        <a:t>    1,303,500.00 </a:t>
                      </a:r>
                    </a:p>
                  </a:txBody>
                  <a:tcPr marL="7561" marR="7561" marT="75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1" marR="7561" marT="75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61" marR="7561" marT="756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8088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8C77C9-9F6D-5290-AC3B-BF725FAE3332}"/>
              </a:ext>
            </a:extLst>
          </p:cNvPr>
          <p:cNvGraphicFramePr>
            <a:graphicFrameLocks noGrp="1"/>
          </p:cNvGraphicFramePr>
          <p:nvPr/>
        </p:nvGraphicFramePr>
        <p:xfrm>
          <a:off x="3863752" y="4150900"/>
          <a:ext cx="5292118" cy="1272723"/>
        </p:xfrm>
        <a:graphic>
          <a:graphicData uri="http://schemas.openxmlformats.org/drawingml/2006/table">
            <a:tbl>
              <a:tblPr/>
              <a:tblGrid>
                <a:gridCol w="2247255">
                  <a:extLst>
                    <a:ext uri="{9D8B030D-6E8A-4147-A177-3AD203B41FA5}">
                      <a16:colId xmlns:a16="http://schemas.microsoft.com/office/drawing/2014/main" val="4069099241"/>
                    </a:ext>
                  </a:extLst>
                </a:gridCol>
                <a:gridCol w="1431449">
                  <a:extLst>
                    <a:ext uri="{9D8B030D-6E8A-4147-A177-3AD203B41FA5}">
                      <a16:colId xmlns:a16="http://schemas.microsoft.com/office/drawing/2014/main" val="3238571330"/>
                    </a:ext>
                  </a:extLst>
                </a:gridCol>
                <a:gridCol w="1613414">
                  <a:extLst>
                    <a:ext uri="{9D8B030D-6E8A-4147-A177-3AD203B41FA5}">
                      <a16:colId xmlns:a16="http://schemas.microsoft.com/office/drawing/2014/main" val="3349245322"/>
                    </a:ext>
                  </a:extLst>
                </a:gridCol>
              </a:tblGrid>
              <a:tr h="1445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type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on Treatment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08392"/>
                  </a:ext>
                </a:extLst>
              </a:tr>
              <a:tr h="220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 Based HF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48,730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593107"/>
                  </a:ext>
                </a:extLst>
              </a:tr>
              <a:tr h="220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 Based HF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29,490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105380"/>
                  </a:ext>
                </a:extLst>
              </a:tr>
              <a:tr h="220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52,006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54195"/>
                  </a:ext>
                </a:extLst>
              </a:tr>
              <a:tr h="220213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34,117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185755"/>
                  </a:ext>
                </a:extLst>
              </a:tr>
              <a:tr h="22994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M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</a:t>
                      </a:r>
                      <a:r>
                        <a:rPr lang="en-ZM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164,344 </a:t>
                      </a:r>
                      <a:endParaRPr lang="en-ZM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25784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7FD95F-B18E-03E9-7F4D-68D6F07CC03A}"/>
              </a:ext>
            </a:extLst>
          </p:cNvPr>
          <p:cNvSpPr txBox="1"/>
          <p:nvPr/>
        </p:nvSpPr>
        <p:spPr>
          <a:xfrm>
            <a:off x="2711450" y="5661249"/>
            <a:ext cx="712896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M" b="1">
                <a:solidFill>
                  <a:srgbClr val="C00000"/>
                </a:solidFill>
                <a:latin typeface="Aptos" panose="020B0004020202020204" pitchFamily="34" charset="0"/>
              </a:rPr>
              <a:t>ALL FACILITIES HAVE CONTINUED TO PROVIDE ART SERVICES WITH VARIATIONS IN SCOPE</a:t>
            </a:r>
          </a:p>
        </p:txBody>
      </p:sp>
    </p:spTree>
    <p:extLst>
      <p:ext uri="{BB962C8B-B14F-4D97-AF65-F5344CB8AC3E}">
        <p14:creationId xmlns:p14="http://schemas.microsoft.com/office/powerpoint/2010/main" val="3906133756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EF5086-CBA1-9FE1-D736-01075BD66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1662545"/>
            <a:ext cx="10081684" cy="1436256"/>
          </a:xfrm>
        </p:spPr>
        <p:txBody>
          <a:bodyPr/>
          <a:lstStyle/>
          <a:p>
            <a:r>
              <a:rPr lang="en-ZM" sz="4000"/>
              <a:t>Effect of USG Aid withdrawal on HIV services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D16232-D3B0-2602-328B-06322DE45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303" y="3791674"/>
            <a:ext cx="10081684" cy="2016125"/>
          </a:xfrm>
        </p:spPr>
        <p:txBody>
          <a:bodyPr/>
          <a:lstStyle/>
          <a:p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055389748"/>
      </p:ext>
    </p:extLst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B1D1-ABB4-91B5-FD3D-FE41DC2F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 b="1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DCE4DAC-9CC1-AED7-9300-38DF68614F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1" y="274638"/>
          <a:ext cx="11069780" cy="6394722"/>
        </p:xfrm>
        <a:graphic>
          <a:graphicData uri="http://schemas.openxmlformats.org/drawingml/2006/table">
            <a:tbl>
              <a:tblPr firstRow="1" firstCol="1" bandRow="1"/>
              <a:tblGrid>
                <a:gridCol w="1877908">
                  <a:extLst>
                    <a:ext uri="{9D8B030D-6E8A-4147-A177-3AD203B41FA5}">
                      <a16:colId xmlns:a16="http://schemas.microsoft.com/office/drawing/2014/main" val="480263642"/>
                    </a:ext>
                  </a:extLst>
                </a:gridCol>
                <a:gridCol w="3035750">
                  <a:extLst>
                    <a:ext uri="{9D8B030D-6E8A-4147-A177-3AD203B41FA5}">
                      <a16:colId xmlns:a16="http://schemas.microsoft.com/office/drawing/2014/main" val="4081228444"/>
                    </a:ext>
                  </a:extLst>
                </a:gridCol>
                <a:gridCol w="2402977">
                  <a:extLst>
                    <a:ext uri="{9D8B030D-6E8A-4147-A177-3AD203B41FA5}">
                      <a16:colId xmlns:a16="http://schemas.microsoft.com/office/drawing/2014/main" val="700324678"/>
                    </a:ext>
                  </a:extLst>
                </a:gridCol>
                <a:gridCol w="3753145">
                  <a:extLst>
                    <a:ext uri="{9D8B030D-6E8A-4147-A177-3AD203B41FA5}">
                      <a16:colId xmlns:a16="http://schemas.microsoft.com/office/drawing/2014/main" val="2661439884"/>
                    </a:ext>
                  </a:extLst>
                </a:gridCol>
              </a:tblGrid>
              <a:tr h="884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Area</a:t>
                      </a:r>
                      <a:endParaRPr lang="en-ZM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situation</a:t>
                      </a:r>
                      <a:endParaRPr lang="en-ZM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 Measure </a:t>
                      </a:r>
                      <a:endParaRPr lang="en-ZM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and request</a:t>
                      </a:r>
                      <a:endParaRPr lang="en-ZM" sz="1400"/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16779"/>
                  </a:ext>
                </a:extLst>
              </a:tr>
              <a:tr h="25108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buFont typeface="Symbol" pitchFamily="2" charset="2"/>
                        <a:buNone/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</a:t>
                      </a:r>
                      <a:endParaRPr lang="en-ZM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PEPFAR 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been withdrawn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requiring community based volunteers have the greatest impact 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MoH staff have been reassigned to work in ART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Reassigned staff are still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adequate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number and skill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services like counseling , appointment and retention tracing  have been suspended 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supplementation of Human resource is required 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52165"/>
                  </a:ext>
                </a:extLst>
              </a:tr>
              <a:tr h="29996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Symbol" pitchFamily="2" charset="2"/>
                        <a:buNone/>
                      </a:pPr>
                      <a:r>
                        <a:rPr lang="en-ZM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 c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ZM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urier system </a:t>
                      </a:r>
                      <a:endParaRPr lang="en-ZM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PEPFAR supported Project motor bikes and vehicles have been packed affecting inter and intra district sample c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urrier.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fuel funds for courier from PEPFAR 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 are 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improvising 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ambulance ,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GRZ 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 bikes and bicycles. 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patients especially children and pregnant women will not have viral load tests done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Mobilization of vehicles, motor bikes required urgently.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fuel funds required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M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80" marR="472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502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344724"/>
      </p:ext>
    </p:extLst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BDC849-B0DF-98FB-4E7E-B53EE6D45B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8256" y="235527"/>
          <a:ext cx="10889671" cy="5957455"/>
        </p:xfrm>
        <a:graphic>
          <a:graphicData uri="http://schemas.openxmlformats.org/drawingml/2006/table">
            <a:tbl>
              <a:tblPr firstRow="1" firstCol="1" bandRow="1"/>
              <a:tblGrid>
                <a:gridCol w="1944584">
                  <a:extLst>
                    <a:ext uri="{9D8B030D-6E8A-4147-A177-3AD203B41FA5}">
                      <a16:colId xmlns:a16="http://schemas.microsoft.com/office/drawing/2014/main" val="4161139494"/>
                    </a:ext>
                  </a:extLst>
                </a:gridCol>
                <a:gridCol w="2814127">
                  <a:extLst>
                    <a:ext uri="{9D8B030D-6E8A-4147-A177-3AD203B41FA5}">
                      <a16:colId xmlns:a16="http://schemas.microsoft.com/office/drawing/2014/main" val="2965670569"/>
                    </a:ext>
                  </a:extLst>
                </a:gridCol>
                <a:gridCol w="2772825">
                  <a:extLst>
                    <a:ext uri="{9D8B030D-6E8A-4147-A177-3AD203B41FA5}">
                      <a16:colId xmlns:a16="http://schemas.microsoft.com/office/drawing/2014/main" val="997737642"/>
                    </a:ext>
                  </a:extLst>
                </a:gridCol>
                <a:gridCol w="3358135">
                  <a:extLst>
                    <a:ext uri="{9D8B030D-6E8A-4147-A177-3AD203B41FA5}">
                      <a16:colId xmlns:a16="http://schemas.microsoft.com/office/drawing/2014/main" val="2958549221"/>
                    </a:ext>
                  </a:extLst>
                </a:gridCol>
              </a:tblGrid>
              <a:tr h="835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Area</a:t>
                      </a:r>
                      <a:endParaRPr lang="en-ZM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situation</a:t>
                      </a:r>
                      <a:endParaRPr lang="en-ZM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 Measure </a:t>
                      </a:r>
                      <a:endParaRPr lang="en-ZM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and request</a:t>
                      </a:r>
                      <a:endParaRPr lang="en-ZM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54450"/>
                  </a:ext>
                </a:extLst>
              </a:tr>
              <a:tr h="238787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buFont typeface="Symbol" pitchFamily="2" charset="2"/>
                        <a:buNone/>
                      </a:pPr>
                      <a:r>
                        <a:rPr lang="en-ZM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 services</a:t>
                      </a:r>
                      <a:endParaRPr lang="en-ZM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DSD Lab staff withdrawn </a:t>
                      </a:r>
                      <a:endParaRPr lang="en-ZM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reassigned to the lab</a:t>
                      </a:r>
                      <a:endParaRPr lang="en-ZM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Selected Staff being oriented to work in the PCR LAB</a:t>
                      </a:r>
                      <a:endParaRPr lang="en-ZM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Labs and PCR department will continue operating </a:t>
                      </a:r>
                      <a:endParaRPr lang="en-ZM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Fewer than ideal staff working on art samples</a:t>
                      </a:r>
                      <a:endParaRPr lang="en-ZM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TAT anticipated.</a:t>
                      </a:r>
                      <a:endParaRPr lang="en-ZM" sz="2000"/>
                    </a:p>
                  </a:txBody>
                  <a:tcPr marL="53251" marR="5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40164"/>
                  </a:ext>
                </a:extLst>
              </a:tr>
              <a:tr h="2734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 Prevention Services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community services </a:t>
                      </a:r>
                      <a:endParaRPr lang="en-ZM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VMMC providers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consumables withheld</a:t>
                      </a:r>
                      <a:endParaRPr lang="en-ZM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services have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been 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paused </a:t>
                      </a:r>
                    </a:p>
                  </a:txBody>
                  <a:tcPr marL="68497" marR="68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with the existing MC providers while we plan to train more providers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Maximise Utilization of global fund support</a:t>
                      </a:r>
                    </a:p>
                  </a:txBody>
                  <a:tcPr marL="68497" marR="68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Feared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increase in HIV incidence</a:t>
                      </a:r>
                      <a:endParaRPr lang="en-ZM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CBVs are needed </a:t>
                      </a:r>
                      <a:endParaRPr lang="en-ZM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97" marR="684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8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83748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16C1-614F-3049-BC0F-CEAF0E27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1D9D36-61DA-48F3-FD8F-9D39C88EB4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5964" y="160844"/>
          <a:ext cx="11236036" cy="6048101"/>
        </p:xfrm>
        <a:graphic>
          <a:graphicData uri="http://schemas.openxmlformats.org/drawingml/2006/table">
            <a:tbl>
              <a:tblPr firstRow="1" firstCol="1" bandRow="1"/>
              <a:tblGrid>
                <a:gridCol w="2042916">
                  <a:extLst>
                    <a:ext uri="{9D8B030D-6E8A-4147-A177-3AD203B41FA5}">
                      <a16:colId xmlns:a16="http://schemas.microsoft.com/office/drawing/2014/main" val="3165644247"/>
                    </a:ext>
                  </a:extLst>
                </a:gridCol>
                <a:gridCol w="2861197">
                  <a:extLst>
                    <a:ext uri="{9D8B030D-6E8A-4147-A177-3AD203B41FA5}">
                      <a16:colId xmlns:a16="http://schemas.microsoft.com/office/drawing/2014/main" val="1430548539"/>
                    </a:ext>
                  </a:extLst>
                </a:gridCol>
                <a:gridCol w="2690532">
                  <a:extLst>
                    <a:ext uri="{9D8B030D-6E8A-4147-A177-3AD203B41FA5}">
                      <a16:colId xmlns:a16="http://schemas.microsoft.com/office/drawing/2014/main" val="92517540"/>
                    </a:ext>
                  </a:extLst>
                </a:gridCol>
                <a:gridCol w="180646">
                  <a:extLst>
                    <a:ext uri="{9D8B030D-6E8A-4147-A177-3AD203B41FA5}">
                      <a16:colId xmlns:a16="http://schemas.microsoft.com/office/drawing/2014/main" val="247351811"/>
                    </a:ext>
                  </a:extLst>
                </a:gridCol>
                <a:gridCol w="3460745">
                  <a:extLst>
                    <a:ext uri="{9D8B030D-6E8A-4147-A177-3AD203B41FA5}">
                      <a16:colId xmlns:a16="http://schemas.microsoft.com/office/drawing/2014/main" val="3965515838"/>
                    </a:ext>
                  </a:extLst>
                </a:gridCol>
              </a:tblGrid>
              <a:tr h="379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Area</a:t>
                      </a: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situation</a:t>
                      </a:r>
                      <a:endParaRPr lang="en-ZM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Mitigation Measure </a:t>
                      </a: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and request</a:t>
                      </a:r>
                      <a:endParaRPr lang="en-ZM" sz="2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5687"/>
                  </a:ext>
                </a:extLst>
              </a:tr>
              <a:tr h="321027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Symbol" pitchFamily="2" charset="2"/>
                        <a:buNone/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information systems ,and monitoring and evaluation</a:t>
                      </a:r>
                      <a:endParaRPr lang="en-ZM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laptops used for smart care have been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withdrawn</a:t>
                      </a:r>
                      <a:endParaRPr lang="en-ZM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Smartcare on desk top still being used in a few high-volume facilities.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clerks withdrawn</a:t>
                      </a: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Few MoH data clerks redeployed</a:t>
                      </a:r>
                      <a:endParaRPr lang="en-ZM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paper-based data collecti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ZM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ab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 5%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80% (for Luapula)</a:t>
                      </a: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our facility will remain on smartcare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Anticipating challenges in data management using paper-based documents.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Loss of 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visibility of our program performance </a:t>
                      </a:r>
                      <a:endParaRPr lang="en-ZM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Urgent trai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ning and deployment of data clerks </a:t>
                      </a:r>
                      <a:endParaRPr lang="en-ZM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78537"/>
                  </a:ext>
                </a:extLst>
              </a:tr>
              <a:tr h="244190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 stock status</a:t>
                      </a: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facility level</a:t>
                      </a:r>
                      <a:endParaRPr lang="en-ZM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ARV - Only 3 months stock is available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have run out of DTG 50mg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month stock of 10 mg DTG is available </a:t>
                      </a: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 to monitor closely ARV stock levels and submit weekly updates.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ZAMMSA has promised to deliver more stock.</a:t>
                      </a: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Symbol" pitchFamily="2" charset="2"/>
                        <a:buChar char=""/>
                      </a:pP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the available stock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</a:pPr>
                      <a:r>
                        <a:rPr lang="en-ZM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 anxiety among RoC of the perceived/anticipated stock out</a:t>
                      </a:r>
                    </a:p>
                  </a:txBody>
                  <a:tcPr marL="42514" marR="42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1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09432"/>
      </p:ext>
    </p:extLst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C087F-1282-B255-A6E9-1ED155231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8E211C2-AA25-C0E5-1315-A4150CA2F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rgbClr val="006A31"/>
                </a:solidFill>
                <a:cs typeface="Arial" panose="020B0604020202020204" pitchFamily="34" charset="0"/>
              </a:rPr>
              <a:t>Sample Referral Support – Integrated Courier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CF8E3-7639-1EBA-FF54-C6C0B798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700809"/>
            <a:ext cx="3641916" cy="3888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04A9FC-2000-E6AC-81A4-483F41D35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296" y="1916833"/>
            <a:ext cx="4420193" cy="34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239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37DC72-E826-7ACE-A2A1-9FBB7EB7C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434515"/>
              </p:ext>
            </p:extLst>
          </p:nvPr>
        </p:nvGraphicFramePr>
        <p:xfrm>
          <a:off x="4294909" y="1608261"/>
          <a:ext cx="7273636" cy="439248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38127">
                  <a:extLst>
                    <a:ext uri="{9D8B030D-6E8A-4147-A177-3AD203B41FA5}">
                      <a16:colId xmlns:a16="http://schemas.microsoft.com/office/drawing/2014/main" val="1222142081"/>
                    </a:ext>
                  </a:extLst>
                </a:gridCol>
                <a:gridCol w="4335509">
                  <a:extLst>
                    <a:ext uri="{9D8B030D-6E8A-4147-A177-3AD203B41FA5}">
                      <a16:colId xmlns:a16="http://schemas.microsoft.com/office/drawing/2014/main" val="2888136255"/>
                    </a:ext>
                  </a:extLst>
                </a:gridCol>
              </a:tblGrid>
              <a:tr h="331091">
                <a:tc>
                  <a:txBody>
                    <a:bodyPr/>
                    <a:lstStyle/>
                    <a:p>
                      <a:r>
                        <a:rPr lang="en-US" sz="1200" dirty="0"/>
                        <a:t>RECEIVING  ORGANISATION</a:t>
                      </a:r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GEOGRAPHIC LOCATION</a:t>
                      </a:r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1178494189"/>
                  </a:ext>
                </a:extLst>
              </a:tr>
              <a:tr h="515193">
                <a:tc>
                  <a:txBody>
                    <a:bodyPr/>
                    <a:lstStyle/>
                    <a:p>
                      <a:r>
                        <a:rPr lang="en-US" sz="1200" dirty="0"/>
                        <a:t>CDC &amp; USAID (CIDRZ &amp; CIHEB) </a:t>
                      </a:r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SOUTHERN AND COPPERBELT PROVINCES</a:t>
                      </a:r>
                    </a:p>
                    <a:p>
                      <a:pPr algn="ctr"/>
                      <a:r>
                        <a:rPr lang="en-US" sz="1200" dirty="0"/>
                        <a:t> ( 8 Districts)</a:t>
                      </a:r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2343821429"/>
                  </a:ext>
                </a:extLst>
              </a:tr>
              <a:tr h="454232">
                <a:tc>
                  <a:txBody>
                    <a:bodyPr/>
                    <a:lstStyle/>
                    <a:p>
                      <a:r>
                        <a:rPr lang="en-US" sz="1200" dirty="0"/>
                        <a:t>CDC,USAID (CIHEB, JSH)</a:t>
                      </a:r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WESTERN AND LUSAKA PROVINCES </a:t>
                      </a:r>
                    </a:p>
                    <a:p>
                      <a:pPr algn="ctr"/>
                      <a:r>
                        <a:rPr lang="en-US" sz="1200" dirty="0"/>
                        <a:t>( 6 Districts) </a:t>
                      </a:r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347056255"/>
                  </a:ext>
                </a:extLst>
              </a:tr>
              <a:tr h="643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CDC,USAID </a:t>
                      </a:r>
                    </a:p>
                    <a:p>
                      <a:endParaRPr lang="en-US" sz="1200" dirty="0"/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MUCHINGA, COPPERBELT AND EASTERN PROVINCES </a:t>
                      </a:r>
                    </a:p>
                    <a:p>
                      <a:pPr algn="ctr"/>
                      <a:r>
                        <a:rPr lang="en-US" sz="1200" dirty="0"/>
                        <a:t>( 6 Districts) </a:t>
                      </a:r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2684972879"/>
                  </a:ext>
                </a:extLst>
              </a:tr>
              <a:tr h="538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USAID (JSH)</a:t>
                      </a:r>
                    </a:p>
                    <a:p>
                      <a:endParaRPr lang="en-US" sz="1200" dirty="0"/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LUSAKA PROVINCE</a:t>
                      </a:r>
                    </a:p>
                    <a:p>
                      <a:pPr algn="ctr"/>
                      <a:r>
                        <a:rPr lang="en-US" sz="1200" dirty="0"/>
                        <a:t> ( 1 District )</a:t>
                      </a:r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2318498616"/>
                  </a:ext>
                </a:extLst>
              </a:tr>
              <a:tr h="643202">
                <a:tc>
                  <a:txBody>
                    <a:bodyPr/>
                    <a:lstStyle/>
                    <a:p>
                      <a:r>
                        <a:rPr lang="en-US" sz="1200" dirty="0"/>
                        <a:t>CDC (CIDRZ)</a:t>
                      </a:r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LUSAKA PROVINCE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( 2 Districts) 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726670979"/>
                  </a:ext>
                </a:extLst>
              </a:tr>
              <a:tr h="729522">
                <a:tc>
                  <a:txBody>
                    <a:bodyPr/>
                    <a:lstStyle/>
                    <a:p>
                      <a:r>
                        <a:rPr lang="en-US" sz="1200" dirty="0"/>
                        <a:t>CDC, USAID (CIHEB, CIDRZ)</a:t>
                      </a:r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LUSAKA, COPPERBELT &amp; SOUTHERN PROVINCES (7 Districts) </a:t>
                      </a:r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1369116577"/>
                  </a:ext>
                </a:extLst>
              </a:tr>
              <a:tr h="538023">
                <a:tc>
                  <a:txBody>
                    <a:bodyPr/>
                    <a:lstStyle/>
                    <a:p>
                      <a:r>
                        <a:rPr lang="en-US" sz="1200" dirty="0"/>
                        <a:t>USAID (JSH)</a:t>
                      </a:r>
                    </a:p>
                  </a:txBody>
                  <a:tcPr marL="67685" marR="67685" marT="33842" marB="338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LUSAKA &amp; CENTRAL PROVINCES   </a:t>
                      </a:r>
                    </a:p>
                    <a:p>
                      <a:pPr algn="ctr"/>
                      <a:r>
                        <a:rPr lang="en-US" sz="1200" dirty="0"/>
                        <a:t> ( 2 Districts)</a:t>
                      </a:r>
                    </a:p>
                  </a:txBody>
                  <a:tcPr marL="67685" marR="67685" marT="33842" marB="33842"/>
                </a:tc>
                <a:extLst>
                  <a:ext uri="{0D108BD9-81ED-4DB2-BD59-A6C34878D82A}">
                    <a16:rowId xmlns:a16="http://schemas.microsoft.com/office/drawing/2014/main" val="2899658446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057D0-5477-9E3B-6466-9E156720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5" y="400052"/>
            <a:ext cx="9933709" cy="92998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PEPFAR Supported Wellness Centers </a:t>
            </a:r>
            <a:br>
              <a:rPr lang="en-US" sz="3200" b="1" dirty="0">
                <a:latin typeface="Garamond" panose="02020404030301010803" pitchFamily="18" charset="0"/>
              </a:rPr>
            </a:br>
            <a:r>
              <a:rPr lang="en-US" sz="3200" b="1" dirty="0">
                <a:latin typeface="Garamond" panose="02020404030301010803" pitchFamily="18" charset="0"/>
              </a:rPr>
              <a:t>with CSOs implementation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D46B23-C213-D895-84AC-8A82F8202DE5}"/>
              </a:ext>
            </a:extLst>
          </p:cNvPr>
          <p:cNvSpPr txBox="1">
            <a:spLocks/>
          </p:cNvSpPr>
          <p:nvPr/>
        </p:nvSpPr>
        <p:spPr bwMode="auto">
          <a:xfrm>
            <a:off x="1219200" y="1870146"/>
            <a:ext cx="2867891" cy="34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800" kern="0" dirty="0"/>
              <a:t>32 wellness centers across the country have been closed  </a:t>
            </a:r>
          </a:p>
          <a:p>
            <a:pPr>
              <a:buFont typeface="Wingdings" pitchFamily="2" charset="2"/>
              <a:buChar char="q"/>
            </a:pPr>
            <a:r>
              <a:rPr lang="en-US" sz="1800" kern="0" dirty="0"/>
              <a:t>Over 20,000 KP are on ART </a:t>
            </a:r>
          </a:p>
          <a:p>
            <a:pPr>
              <a:buFont typeface="Wingdings" pitchFamily="2" charset="2"/>
              <a:buChar char="q"/>
            </a:pPr>
            <a:r>
              <a:rPr lang="en-US" sz="1800" kern="0" dirty="0"/>
              <a:t>Over 15,000 KPs are  on oral PrEP</a:t>
            </a:r>
          </a:p>
          <a:p>
            <a:pPr>
              <a:buFont typeface="Wingdings" pitchFamily="2" charset="2"/>
              <a:buChar char="q"/>
            </a:pPr>
            <a:r>
              <a:rPr lang="en-US" sz="1800" kern="0" dirty="0"/>
              <a:t>Over 1,500 are  on injectable PrEP</a:t>
            </a:r>
          </a:p>
        </p:txBody>
      </p:sp>
    </p:spTree>
    <p:extLst>
      <p:ext uri="{BB962C8B-B14F-4D97-AF65-F5344CB8AC3E}">
        <p14:creationId xmlns:p14="http://schemas.microsoft.com/office/powerpoint/2010/main" val="3300357810"/>
      </p:ext>
    </p:extLst>
  </p:cSld>
  <p:clrMapOvr>
    <a:masterClrMapping/>
  </p:clrMapOvr>
  <p:transition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5EA1-BC90-762B-F302-BD4BA56A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1" y="274638"/>
            <a:ext cx="7344816" cy="1143000"/>
          </a:xfrm>
        </p:spPr>
        <p:txBody>
          <a:bodyPr/>
          <a:lstStyle/>
          <a:p>
            <a:r>
              <a:rPr lang="en-ZM"/>
              <a:t>Immediate Recommendations for Continuity of HIV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4930-3304-E7DB-A52E-84D4B6F7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1556792"/>
            <a:ext cx="10557164" cy="4359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M" sz="2300" b="1">
                <a:latin typeface="Aptos" panose="020B0004020202020204" pitchFamily="34" charset="0"/>
              </a:rPr>
              <a:t>Human Resource for Health </a:t>
            </a:r>
            <a:r>
              <a:rPr lang="en-ZM" sz="2300">
                <a:latin typeface="Aptos" panose="020B0004020202020204" pitchFamily="34" charset="0"/>
              </a:rPr>
              <a:t>(Health care worker and community bas</a:t>
            </a:r>
            <a:r>
              <a:rPr lang="en-GB" sz="2300" dirty="0">
                <a:latin typeface="Aptos" panose="020B0004020202020204" pitchFamily="34" charset="0"/>
              </a:rPr>
              <a:t>e</a:t>
            </a:r>
            <a:r>
              <a:rPr lang="en-ZM" sz="2300">
                <a:latin typeface="Aptos" panose="020B0004020202020204" pitchFamily="34" charset="0"/>
              </a:rPr>
              <a:t>d volunteers) 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Re-deployment of Health care workers in HIV service points 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Perman</a:t>
            </a:r>
            <a:r>
              <a:rPr lang="en-GB" dirty="0">
                <a:latin typeface="Aptos" panose="020B0004020202020204" pitchFamily="34" charset="0"/>
              </a:rPr>
              <a:t>e</a:t>
            </a:r>
            <a:r>
              <a:rPr lang="en-ZM">
                <a:latin typeface="Aptos" panose="020B0004020202020204" pitchFamily="34" charset="0"/>
              </a:rPr>
              <a:t>nt </a:t>
            </a:r>
            <a:r>
              <a:rPr lang="en-GB" dirty="0">
                <a:latin typeface="Aptos" panose="020B0004020202020204" pitchFamily="34" charset="0"/>
              </a:rPr>
              <a:t>e</a:t>
            </a:r>
            <a:r>
              <a:rPr lang="en-ZM">
                <a:latin typeface="Aptos" panose="020B0004020202020204" pitchFamily="34" charset="0"/>
              </a:rPr>
              <a:t>mployment by GRZ</a:t>
            </a:r>
            <a:r>
              <a:rPr lang="en-GB" dirty="0">
                <a:latin typeface="Aptos" panose="020B0004020202020204" pitchFamily="34" charset="0"/>
              </a:rPr>
              <a:t> of PEPFAR supported staff </a:t>
            </a:r>
          </a:p>
          <a:p>
            <a:pPr lvl="3"/>
            <a:r>
              <a:rPr lang="en-GB" dirty="0">
                <a:latin typeface="Aptos" panose="020B0004020202020204" pitchFamily="34" charset="0"/>
              </a:rPr>
              <a:t>Gradual manner</a:t>
            </a:r>
            <a:endParaRPr lang="en-ZM">
              <a:latin typeface="Aptos" panose="020B0004020202020204" pitchFamily="34" charset="0"/>
            </a:endParaRPr>
          </a:p>
          <a:p>
            <a:pPr lvl="2"/>
            <a:r>
              <a:rPr lang="en-GB" dirty="0">
                <a:latin typeface="Aptos" panose="020B0004020202020204" pitchFamily="34" charset="0"/>
              </a:rPr>
              <a:t>Lobbying support </a:t>
            </a:r>
            <a:r>
              <a:rPr lang="en-ZM">
                <a:latin typeface="Aptos" panose="020B0004020202020204" pitchFamily="34" charset="0"/>
              </a:rPr>
              <a:t> from </a:t>
            </a:r>
            <a:r>
              <a:rPr lang="en-GB" dirty="0">
                <a:latin typeface="Aptos" panose="020B0004020202020204" pitchFamily="34" charset="0"/>
              </a:rPr>
              <a:t> non-PEPFAR supported NGOs</a:t>
            </a:r>
          </a:p>
          <a:p>
            <a:pPr lvl="2"/>
            <a:r>
              <a:rPr lang="en-GB" dirty="0">
                <a:latin typeface="Aptos" panose="020B0004020202020204" pitchFamily="34" charset="0"/>
              </a:rPr>
              <a:t>Leverage on HR support from GF and make re-distribution</a:t>
            </a:r>
            <a:endParaRPr lang="en-ZM">
              <a:latin typeface="Aptos" panose="020B00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ZM" sz="2300" b="1">
                <a:latin typeface="Aptos" panose="020B0004020202020204" pitchFamily="34" charset="0"/>
              </a:rPr>
              <a:t>Stabilise Laboratory and Pharmaceutical Commodity Supply chain 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Fast-tracking GRZ, Global Fund and CHAZ procurements in the pipeline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Supplemental funding for laboratory commodities from GRZ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Reprogramming of Global fund resources to commodities 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Withdrawal of free ARVs supplies to private clinincs</a:t>
            </a:r>
          </a:p>
        </p:txBody>
      </p:sp>
    </p:spTree>
    <p:extLst>
      <p:ext uri="{BB962C8B-B14F-4D97-AF65-F5344CB8AC3E}">
        <p14:creationId xmlns:p14="http://schemas.microsoft.com/office/powerpoint/2010/main" val="4272708103"/>
      </p:ext>
    </p:extLst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B9323-51A0-532D-D310-5859DFAA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1" y="1556792"/>
            <a:ext cx="10348769" cy="4234408"/>
          </a:xfrm>
        </p:spPr>
        <p:txBody>
          <a:bodyPr/>
          <a:lstStyle/>
          <a:p>
            <a:pPr marL="0" indent="0">
              <a:buNone/>
            </a:pPr>
            <a:r>
              <a:rPr lang="en-ZM" sz="2000" b="1">
                <a:latin typeface="Aptos" panose="020B0004020202020204" pitchFamily="34" charset="0"/>
              </a:rPr>
              <a:t>3. Stabilize courier and distribution of commodities and Lab Samples</a:t>
            </a:r>
          </a:p>
          <a:p>
            <a:pPr marL="942975" lvl="2" indent="-342900"/>
            <a:r>
              <a:rPr lang="en-ZM">
                <a:latin typeface="Aptos" panose="020B0004020202020204" pitchFamily="34" charset="0"/>
              </a:rPr>
              <a:t>Mobilisation of supplemental vehicl</a:t>
            </a:r>
            <a:r>
              <a:rPr lang="en-GB" dirty="0">
                <a:latin typeface="Aptos" panose="020B0004020202020204" pitchFamily="34" charset="0"/>
              </a:rPr>
              <a:t>e</a:t>
            </a:r>
            <a:r>
              <a:rPr lang="en-ZM">
                <a:latin typeface="Aptos" panose="020B0004020202020204" pitchFamily="34" charset="0"/>
              </a:rPr>
              <a:t>s for commodity distribution from works and supply or defense forces etc</a:t>
            </a:r>
          </a:p>
          <a:p>
            <a:pPr marL="942975" lvl="2" indent="-342900"/>
            <a:r>
              <a:rPr lang="en-ZM">
                <a:latin typeface="Aptos" panose="020B0004020202020204" pitchFamily="34" charset="0"/>
              </a:rPr>
              <a:t>Mobilize Supplemental funds for fuel for  distribution and courier </a:t>
            </a:r>
          </a:p>
          <a:p>
            <a:pPr marL="942975" lvl="2" indent="-342900"/>
            <a:r>
              <a:rPr lang="en-ZM">
                <a:latin typeface="Aptos" panose="020B0004020202020204" pitchFamily="34" charset="0"/>
              </a:rPr>
              <a:t>Intra-district/intra-provincial redistribution of vehicles/motor bikes from other GRZ and local government organs to assist with courier </a:t>
            </a:r>
          </a:p>
          <a:p>
            <a:pPr marL="0" indent="0">
              <a:buNone/>
            </a:pPr>
            <a:r>
              <a:rPr lang="en-ZM" sz="2000" b="1">
                <a:latin typeface="Aptos" panose="020B0004020202020204" pitchFamily="34" charset="0"/>
              </a:rPr>
              <a:t>4. Stabilise the health information system (SmartCare/eLMIS,LIMS)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Urgent training/orientation of GRZ healthcare workers in SmartCare/eLIMS,LIMS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Mobilisation of extra data clerks </a:t>
            </a:r>
            <a:r>
              <a:rPr lang="en-GB" dirty="0">
                <a:latin typeface="Aptos" panose="020B0004020202020204" pitchFamily="34" charset="0"/>
              </a:rPr>
              <a:t>from non-PEPFAR  supported partners</a:t>
            </a:r>
            <a:endParaRPr lang="en-ZM">
              <a:latin typeface="Aptos" panose="020B0004020202020204" pitchFamily="34" charset="0"/>
            </a:endParaRPr>
          </a:p>
          <a:p>
            <a:pPr lvl="2"/>
            <a:r>
              <a:rPr lang="en-GB" dirty="0">
                <a:latin typeface="Aptos" panose="020B0004020202020204" pitchFamily="34" charset="0"/>
              </a:rPr>
              <a:t>F</a:t>
            </a:r>
            <a:r>
              <a:rPr lang="en-ZM">
                <a:latin typeface="Aptos" panose="020B0004020202020204" pitchFamily="34" charset="0"/>
              </a:rPr>
              <a:t>unding for licenses and internet services </a:t>
            </a:r>
          </a:p>
          <a:p>
            <a:pPr lvl="2"/>
            <a:r>
              <a:rPr lang="en-GB" dirty="0">
                <a:latin typeface="Aptos" panose="020B0004020202020204" pitchFamily="34" charset="0"/>
              </a:rPr>
              <a:t>S</a:t>
            </a:r>
            <a:r>
              <a:rPr lang="en-ZM">
                <a:latin typeface="Aptos" panose="020B0004020202020204" pitchFamily="34" charset="0"/>
              </a:rPr>
              <a:t>hort term hires for consultant IT experts for eLMIS/DISA/e-Labs</a:t>
            </a:r>
          </a:p>
          <a:p>
            <a:pPr lvl="2"/>
            <a:r>
              <a:rPr lang="en-ZM">
                <a:latin typeface="Aptos" panose="020B0004020202020204" pitchFamily="34" charset="0"/>
              </a:rPr>
              <a:t>Retrieval of data equipment from PEPFAR Partners </a:t>
            </a:r>
            <a:r>
              <a:rPr lang="en-GB" dirty="0">
                <a:latin typeface="Aptos" panose="020B0004020202020204" pitchFamily="34" charset="0"/>
              </a:rPr>
              <a:t>for use </a:t>
            </a:r>
            <a:endParaRPr lang="en-ZM">
              <a:latin typeface="Aptos" panose="020B0004020202020204" pitchFamily="34" charset="0"/>
            </a:endParaRPr>
          </a:p>
          <a:p>
            <a:pPr lvl="2"/>
            <a:endParaRPr lang="en-ZM">
              <a:latin typeface="Aptos" panose="020B0004020202020204" pitchFamily="34" charset="0"/>
            </a:endParaRPr>
          </a:p>
          <a:p>
            <a:pPr marL="942975" lvl="2" indent="-342900"/>
            <a:endParaRPr lang="en-ZM"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DF9CA1-CCCE-9625-692D-0FFAD431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M"/>
              <a:t>Immediate Recommendations for Continuity of HIV Services </a:t>
            </a:r>
          </a:p>
        </p:txBody>
      </p:sp>
    </p:spTree>
    <p:extLst>
      <p:ext uri="{BB962C8B-B14F-4D97-AF65-F5344CB8AC3E}">
        <p14:creationId xmlns:p14="http://schemas.microsoft.com/office/powerpoint/2010/main" val="1872559335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Zambia Africa Map">
            <a:extLst>
              <a:ext uri="{FF2B5EF4-FFF2-40B4-BE49-F238E27FC236}">
                <a16:creationId xmlns:a16="http://schemas.microsoft.com/office/drawing/2014/main" id="{380FA2A4-A3B0-4E19-EABF-8EB3B19F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5105"/>
          <a:stretch/>
        </p:blipFill>
        <p:spPr bwMode="auto">
          <a:xfrm>
            <a:off x="134279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6293A-0ECB-D8C3-F0B8-C194CC39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ZM" sz="4000" b="1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87A9-5F4B-BB36-2B4A-7A3510AA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349" y="1741473"/>
            <a:ext cx="5422316" cy="4215981"/>
          </a:xfrm>
        </p:spPr>
        <p:txBody>
          <a:bodyPr>
            <a:normAutofit/>
          </a:bodyPr>
          <a:lstStyle/>
          <a:p>
            <a:r>
              <a:rPr lang="en-GB" sz="2400" dirty="0"/>
              <a:t>P</a:t>
            </a:r>
            <a:r>
              <a:rPr lang="en-ZM" sz="2400" dirty="0"/>
              <a:t>opulation: 20 million </a:t>
            </a:r>
          </a:p>
          <a:p>
            <a:r>
              <a:rPr lang="en-GB" sz="2400" dirty="0"/>
              <a:t>N</a:t>
            </a:r>
            <a:r>
              <a:rPr lang="en-ZM" sz="2400" dirty="0"/>
              <a:t>omi</a:t>
            </a:r>
            <a:r>
              <a:rPr lang="en-GB" sz="2400" dirty="0"/>
              <a:t>n</a:t>
            </a:r>
            <a:r>
              <a:rPr lang="en-ZM" sz="2400" dirty="0"/>
              <a:t>al GDP: USD 31 Billion </a:t>
            </a:r>
          </a:p>
          <a:p>
            <a:r>
              <a:rPr lang="en-GB" sz="2400" dirty="0"/>
              <a:t>M</a:t>
            </a:r>
            <a:r>
              <a:rPr lang="en-ZM" sz="2400" dirty="0"/>
              <a:t>ining and agriculture based economy</a:t>
            </a:r>
          </a:p>
          <a:p>
            <a:r>
              <a:rPr lang="en-ZM" sz="2400" dirty="0"/>
              <a:t>Culture: 72 indigenious ethnic  groups</a:t>
            </a:r>
          </a:p>
          <a:p>
            <a:r>
              <a:rPr lang="en-ZM" sz="2400" dirty="0"/>
              <a:t>Religion: Christian Nation</a:t>
            </a:r>
          </a:p>
          <a:p>
            <a:r>
              <a:rPr lang="en-ZM" sz="2400" dirty="0"/>
              <a:t>Safety: Never been at war</a:t>
            </a:r>
          </a:p>
          <a:p>
            <a:endParaRPr lang="en-ZM" sz="2400" dirty="0"/>
          </a:p>
        </p:txBody>
      </p:sp>
    </p:spTree>
    <p:extLst>
      <p:ext uri="{BB962C8B-B14F-4D97-AF65-F5344CB8AC3E}">
        <p14:creationId xmlns:p14="http://schemas.microsoft.com/office/powerpoint/2010/main" val="427338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F6E2B-3A0D-C32E-DEF5-223002C6A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>
            <a:extLst>
              <a:ext uri="{FF2B5EF4-FFF2-40B4-BE49-F238E27FC236}">
                <a16:creationId xmlns:a16="http://schemas.microsoft.com/office/drawing/2014/main" id="{0EBA5F82-FF2A-3050-34AF-429F284F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484314"/>
            <a:ext cx="77724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27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ts val="100"/>
              </a:spcBef>
              <a:spcAft>
                <a:spcPct val="0"/>
              </a:spcAft>
              <a:buNone/>
            </a:pPr>
            <a:r>
              <a:rPr lang="en-US" sz="3300" kern="0" dirty="0">
                <a:solidFill>
                  <a:srgbClr val="007E00"/>
                </a:solidFill>
              </a:rPr>
              <a:t>Medium-term Recommendations for Sustainability of HIV Services </a:t>
            </a:r>
            <a:endParaRPr lang="en-GB" altLang="en-US" sz="3400" dirty="0">
              <a:solidFill>
                <a:srgbClr val="007E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4537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48BE-CE0C-4BEF-89AD-0DB28E52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7" y="260648"/>
            <a:ext cx="7561263" cy="1143000"/>
          </a:xfrm>
        </p:spPr>
        <p:txBody>
          <a:bodyPr/>
          <a:lstStyle/>
          <a:p>
            <a:r>
              <a:rPr lang="en-US" dirty="0"/>
              <a:t>Medium-term Recommendations for sustainability of HIV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9CFBC-0A97-4B5A-8573-BBC2BAC5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7" y="2110974"/>
            <a:ext cx="10418618" cy="336157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1. Pharmaceutical and laboratory commodities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Local manufacturing of ARVs and other medical consumables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Leverage on existing local capacity while technology transfer is promoted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Inclusion of ARVs and TB  drugs as part of the  Health insurance package (NHIMA)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Increase funding to cover the gap in the cost of ARVs/HIV  and HIV laboratory commodity procurement</a:t>
            </a:r>
          </a:p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2. Health  Information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Transition ownership of all health information systems to the government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58834"/>
      </p:ext>
    </p:extLst>
  </p:cSld>
  <p:clrMapOvr>
    <a:masterClrMapping/>
  </p:clrMapOvr>
  <p:transition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48BE-CE0C-4BEF-89AD-0DB28E52C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36" y="260648"/>
            <a:ext cx="9282546" cy="1143000"/>
          </a:xfrm>
        </p:spPr>
        <p:txBody>
          <a:bodyPr/>
          <a:lstStyle/>
          <a:p>
            <a:r>
              <a:rPr lang="en-US" dirty="0"/>
              <a:t>Medium-term Recommendations for sustainability of HIV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9CFBC-0A97-4B5A-8573-BBC2BAC5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2209801"/>
            <a:ext cx="10155382" cy="322118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3. Human Resource for Health</a:t>
            </a:r>
          </a:p>
          <a:p>
            <a:pPr marL="757238" lvl="1" indent="-457200"/>
            <a:r>
              <a:rPr lang="en-US" dirty="0">
                <a:latin typeface="Aptos" panose="020B0004020202020204" pitchFamily="34" charset="0"/>
              </a:rPr>
              <a:t>Increase the budgetary allocation for the annual recruitment of Health workers</a:t>
            </a:r>
          </a:p>
          <a:p>
            <a:pPr marL="757238" lvl="1" indent="-457200"/>
            <a:r>
              <a:rPr lang="en-US" dirty="0">
                <a:latin typeface="Aptos" panose="020B0004020202020204" pitchFamily="34" charset="0"/>
              </a:rPr>
              <a:t>Incorporate HIV training in the Pre/In-services training curriculum</a:t>
            </a:r>
          </a:p>
          <a:p>
            <a:pPr marL="0" indent="0">
              <a:buNone/>
            </a:pPr>
            <a:r>
              <a:rPr lang="en-US" b="1" dirty="0">
                <a:latin typeface="Aptos" panose="020B0004020202020204" pitchFamily="34" charset="0"/>
              </a:rPr>
              <a:t>4. Commodity distribution &amp; Courier system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Sub-contracting of national commodity Distribution entity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Expansion of point of care testing platforms in the districts 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Enhance the Integration of the courier with ZAMPOST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15596"/>
      </p:ext>
    </p:extLst>
  </p:cSld>
  <p:clrMapOvr>
    <a:masterClrMapping/>
  </p:clrMapOvr>
  <p:transition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D37B7-E247-97F6-3C7B-3D6FD3CB1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>
            <a:extLst>
              <a:ext uri="{FF2B5EF4-FFF2-40B4-BE49-F238E27FC236}">
                <a16:creationId xmlns:a16="http://schemas.microsoft.com/office/drawing/2014/main" id="{84A40001-4680-4F5C-D775-4F236880B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1484314"/>
            <a:ext cx="77724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27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ts val="100"/>
              </a:spcBef>
              <a:spcAft>
                <a:spcPct val="0"/>
              </a:spcAft>
              <a:buNone/>
            </a:pPr>
            <a:r>
              <a:rPr lang="en-US" sz="3300" kern="0" dirty="0">
                <a:solidFill>
                  <a:srgbClr val="007E00"/>
                </a:solidFill>
              </a:rPr>
              <a:t>Long  term Recommendations for Sustainability of HIV Services </a:t>
            </a:r>
            <a:endParaRPr lang="en-GB" altLang="en-US" sz="3400" dirty="0">
              <a:solidFill>
                <a:srgbClr val="007E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9800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127" y="317167"/>
            <a:ext cx="9379528" cy="857250"/>
          </a:xfrm>
        </p:spPr>
        <p:txBody>
          <a:bodyPr/>
          <a:lstStyle/>
          <a:p>
            <a:r>
              <a:rPr lang="en-US" sz="3200" dirty="0"/>
              <a:t> Summary of Proposed Long-term Solutions: </a:t>
            </a:r>
            <a:br>
              <a:rPr lang="en-US" sz="3200" dirty="0"/>
            </a:br>
            <a:r>
              <a:rPr lang="en-US" sz="3200" dirty="0"/>
              <a:t>SEVEN  BROAD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582" y="1695338"/>
            <a:ext cx="10113818" cy="4292179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Create Health Fund &amp;  Strengthen NHIS to take up HIV services</a:t>
            </a:r>
          </a:p>
          <a:p>
            <a:pPr lvl="1"/>
            <a:r>
              <a:rPr lang="en-US" sz="1400" dirty="0">
                <a:latin typeface="+mn-lt"/>
              </a:rPr>
              <a:t>Policy adjustments -Advocacy</a:t>
            </a:r>
          </a:p>
          <a:p>
            <a:r>
              <a:rPr lang="en-US" sz="2000" dirty="0">
                <a:latin typeface="+mn-lt"/>
              </a:rPr>
              <a:t>Increase National Budget allocation for HIV services</a:t>
            </a:r>
          </a:p>
          <a:p>
            <a:pPr lvl="1"/>
            <a:r>
              <a:rPr lang="en-US" sz="1400" dirty="0">
                <a:latin typeface="+mn-lt"/>
              </a:rPr>
              <a:t>Constrained by current fiscal space (debt &amp; climate issues)</a:t>
            </a:r>
          </a:p>
          <a:p>
            <a:r>
              <a:rPr lang="en-US" sz="1800" dirty="0">
                <a:latin typeface="+mn-lt"/>
              </a:rPr>
              <a:t>Local Manufacturing of ARVs and other Commodities </a:t>
            </a:r>
          </a:p>
          <a:p>
            <a:r>
              <a:rPr lang="en-US" sz="2000" dirty="0">
                <a:latin typeface="+mn-lt"/>
              </a:rPr>
              <a:t>Legal &amp; Policy reforms to create an enabling environment</a:t>
            </a:r>
          </a:p>
          <a:p>
            <a:pPr lvl="1"/>
            <a:r>
              <a:rPr lang="en-US" sz="1400" dirty="0">
                <a:latin typeface="+mn-lt"/>
              </a:rPr>
              <a:t>For HIV service provision to KVP (protect HCW &amp; recipients of care)</a:t>
            </a:r>
          </a:p>
          <a:p>
            <a:r>
              <a:rPr lang="en-US" sz="1800" dirty="0">
                <a:latin typeface="+mn-lt"/>
              </a:rPr>
              <a:t>Re-design service delivery modalities as well as integrate services where feasible</a:t>
            </a:r>
          </a:p>
          <a:p>
            <a:pPr lvl="1"/>
            <a:r>
              <a:rPr lang="en-US" sz="1400" dirty="0">
                <a:latin typeface="+mn-lt"/>
              </a:rPr>
              <a:t>Will require assessments, guidelines etc. </a:t>
            </a:r>
          </a:p>
          <a:p>
            <a:r>
              <a:rPr lang="en-US" sz="2000" dirty="0">
                <a:latin typeface="+mn-lt"/>
              </a:rPr>
              <a:t>Build resilient systems for health</a:t>
            </a:r>
          </a:p>
          <a:p>
            <a:pPr lvl="1"/>
            <a:r>
              <a:rPr lang="en-US" sz="1400" dirty="0">
                <a:latin typeface="+mn-lt"/>
              </a:rPr>
              <a:t>Storage &amp; distribution infrastructure, lab diagnostic and monitoring capacity (QMS &amp; LIS)</a:t>
            </a:r>
          </a:p>
          <a:p>
            <a:pPr lvl="1"/>
            <a:r>
              <a:rPr lang="en-US" sz="1400" dirty="0">
                <a:latin typeface="+mn-lt"/>
              </a:rPr>
              <a:t>Inter-operable information systems, government stewardship, acceptable coverage across  HF, including communities</a:t>
            </a:r>
          </a:p>
          <a:p>
            <a:pPr lvl="1"/>
            <a:r>
              <a:rPr lang="en-US" sz="1400" dirty="0">
                <a:latin typeface="+mn-lt"/>
              </a:rPr>
              <a:t>Support community led actors in service delivery and monitoring-Social contracting</a:t>
            </a:r>
          </a:p>
          <a:p>
            <a:r>
              <a:rPr lang="en-US" sz="1600" dirty="0">
                <a:latin typeface="+mn-lt"/>
              </a:rPr>
              <a:t>Private Sector Participation</a:t>
            </a:r>
          </a:p>
          <a:p>
            <a:pPr lvl="1"/>
            <a:r>
              <a:rPr lang="en-US" sz="1400" dirty="0">
                <a:latin typeface="+mn-lt"/>
              </a:rPr>
              <a:t>Leverage on comparative and competitive advantages across the areas (services &amp; systems)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pPr lvl="1"/>
            <a:endParaRPr lang="en-US" sz="16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pPr marL="342900" lvl="1" indent="0">
              <a:buNone/>
            </a:pPr>
            <a:endParaRPr lang="en-US" sz="2000" dirty="0">
              <a:latin typeface="+mn-lt"/>
            </a:endParaRPr>
          </a:p>
          <a:p>
            <a:pPr lvl="1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480018"/>
      </p:ext>
    </p:extLst>
  </p:cSld>
  <p:clrMapOvr>
    <a:masterClrMapping/>
  </p:clrMapOvr>
  <p:transition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5EA1-BC90-762B-F302-BD4BA56A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1" y="274638"/>
            <a:ext cx="7344816" cy="1143000"/>
          </a:xfrm>
        </p:spPr>
        <p:txBody>
          <a:bodyPr/>
          <a:lstStyle/>
          <a:p>
            <a:r>
              <a:rPr lang="en-ZM"/>
              <a:t>Immediate Recommendations for Continuity of HIV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C4930-3304-E7DB-A52E-84D4B6F7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5" y="1911927"/>
            <a:ext cx="9975273" cy="393469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M" b="1"/>
              <a:t>Human Resource for Health </a:t>
            </a:r>
            <a:r>
              <a:rPr lang="en-ZM"/>
              <a:t>(Health care worker and community basd volunteers) </a:t>
            </a:r>
          </a:p>
          <a:p>
            <a:pPr lvl="2"/>
            <a:r>
              <a:rPr lang="en-ZM"/>
              <a:t>Re-deployment of Health care workers in HIV service points </a:t>
            </a:r>
          </a:p>
          <a:p>
            <a:pPr lvl="2"/>
            <a:r>
              <a:rPr lang="en-ZM"/>
              <a:t>Short term recruitment of Health care Workers for HIV for continuity of Services </a:t>
            </a:r>
          </a:p>
          <a:p>
            <a:pPr lvl="2"/>
            <a:r>
              <a:rPr lang="en-ZM"/>
              <a:t>Perman</a:t>
            </a:r>
            <a:r>
              <a:rPr lang="en-GB" dirty="0"/>
              <a:t>e</a:t>
            </a:r>
            <a:r>
              <a:rPr lang="en-ZM"/>
              <a:t>nt imployement by GRZ</a:t>
            </a:r>
          </a:p>
          <a:p>
            <a:pPr lvl="2"/>
            <a:r>
              <a:rPr lang="en-GB" dirty="0"/>
              <a:t>E</a:t>
            </a:r>
            <a:r>
              <a:rPr lang="en-ZM"/>
              <a:t>ncouraging volunteers from CSOs</a:t>
            </a:r>
          </a:p>
          <a:p>
            <a:pPr marL="457200" indent="-457200">
              <a:buFont typeface="+mj-lt"/>
              <a:buAutoNum type="arabicPeriod"/>
            </a:pPr>
            <a:r>
              <a:rPr lang="en-ZM" b="1"/>
              <a:t>Stabilise Laboratory and Pharmaceutical Commodity Supply chain </a:t>
            </a:r>
          </a:p>
          <a:p>
            <a:pPr lvl="2"/>
            <a:r>
              <a:rPr lang="en-ZM"/>
              <a:t>Fast-tracking GRZ, Global Fund and CHAZ procurements in the pipeline</a:t>
            </a:r>
          </a:p>
          <a:p>
            <a:pPr lvl="2"/>
            <a:r>
              <a:rPr lang="en-ZM"/>
              <a:t>Supplemental funding for laboratory commodities from GRZ</a:t>
            </a:r>
          </a:p>
          <a:p>
            <a:pPr lvl="2"/>
            <a:r>
              <a:rPr lang="en-ZM"/>
              <a:t>Reprogramming of Global fund resources to commodities </a:t>
            </a:r>
          </a:p>
          <a:p>
            <a:pPr lvl="2"/>
            <a:r>
              <a:rPr lang="en-ZM"/>
              <a:t>Withdrawal of free ARVs supplies to private clininc s</a:t>
            </a:r>
          </a:p>
        </p:txBody>
      </p:sp>
    </p:spTree>
    <p:extLst>
      <p:ext uri="{BB962C8B-B14F-4D97-AF65-F5344CB8AC3E}">
        <p14:creationId xmlns:p14="http://schemas.microsoft.com/office/powerpoint/2010/main" val="3828006191"/>
      </p:ext>
    </p:extLst>
  </p:cSld>
  <p:clrMapOvr>
    <a:masterClrMapping/>
  </p:clrMapOvr>
  <p:transition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EB5-62C7-B222-886D-7B5BDE17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M"/>
              <a:t>Total Cost Needed Continue Services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ABB32F4-F6E8-803E-1616-6F2783A7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81739"/>
              </p:ext>
            </p:extLst>
          </p:nvPr>
        </p:nvGraphicFramePr>
        <p:xfrm>
          <a:off x="1011382" y="1537857"/>
          <a:ext cx="11042073" cy="4643276"/>
        </p:xfrm>
        <a:graphic>
          <a:graphicData uri="http://schemas.openxmlformats.org/drawingml/2006/table">
            <a:tbl>
              <a:tblPr firstRow="1" firstCol="1" bandRow="1"/>
              <a:tblGrid>
                <a:gridCol w="6977904">
                  <a:extLst>
                    <a:ext uri="{9D8B030D-6E8A-4147-A177-3AD203B41FA5}">
                      <a16:colId xmlns:a16="http://schemas.microsoft.com/office/drawing/2014/main" val="3693888705"/>
                    </a:ext>
                  </a:extLst>
                </a:gridCol>
                <a:gridCol w="2042218">
                  <a:extLst>
                    <a:ext uri="{9D8B030D-6E8A-4147-A177-3AD203B41FA5}">
                      <a16:colId xmlns:a16="http://schemas.microsoft.com/office/drawing/2014/main" val="4225773854"/>
                    </a:ext>
                  </a:extLst>
                </a:gridCol>
                <a:gridCol w="2021951">
                  <a:extLst>
                    <a:ext uri="{9D8B030D-6E8A-4147-A177-3AD203B41FA5}">
                      <a16:colId xmlns:a16="http://schemas.microsoft.com/office/drawing/2014/main" val="987435580"/>
                    </a:ext>
                  </a:extLst>
                </a:gridCol>
              </a:tblGrid>
              <a:tr h="31788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Table 1.1: Costed Minimum HIV Services Package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651510"/>
                  </a:ext>
                </a:extLst>
              </a:tr>
              <a:tr h="31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M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994702"/>
                  </a:ext>
                </a:extLst>
              </a:tr>
              <a:tr h="647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Minimum HIV Services Package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Current Cost (US$)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Cost (US$)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41034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HIV/STI Testing Services 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380,000.00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152,000.00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967268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HIV Prevention Services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3,035,420.00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632,065.00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257753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Prevention of Mother to Child Transmission (PMTCT)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505,300.00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227,385.00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83465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HIV Treatment and Care Services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11,280,180.00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3,308,853.00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830124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HIV Clinical Monitoring and Retention Services (Laboratory Services)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8,549,086.00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1,409,463.00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234473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Community HIV Services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1,877,000.00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332,000.00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604949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HIV Information Health Systems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39,298,257.00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9,180,343.00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35847"/>
                  </a:ext>
                </a:extLst>
              </a:tr>
              <a:tr h="473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Pharmaceutical and Laboratory Commodities for HIV, TB and Malaria Services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97,900,315.32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97,900,315.32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2829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Donor Supported Staff (Site level and Above Site Level)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55,253,072.00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34,510,264.00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23179"/>
                  </a:ext>
                </a:extLst>
              </a:tr>
              <a:tr h="31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(US$)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218,078,630.32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147,652,688.32</a:t>
                      </a:r>
                      <a:endParaRPr lang="en-ZM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707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07691"/>
      </p:ext>
    </p:extLst>
  </p:cSld>
  <p:clrMapOvr>
    <a:masterClrMapping/>
  </p:clrMapOvr>
  <p:transition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0BE-34EA-D478-CC98-EFDFA9C7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M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1B06-0A4F-EAE2-4F40-90B13B3CC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267" y="1926773"/>
            <a:ext cx="10081684" cy="2373085"/>
          </a:xfrm>
        </p:spPr>
        <p:txBody>
          <a:bodyPr/>
          <a:lstStyle/>
          <a:p>
            <a:r>
              <a:rPr lang="en-ZM" dirty="0"/>
              <a:t>University Teaching Hospital Research and Grants Institute lays on the intersectional of  programmatic, clinical, implementational, educational and global security research. </a:t>
            </a:r>
          </a:p>
          <a:p>
            <a:r>
              <a:rPr lang="en-ZM" dirty="0"/>
              <a:t>University Teaching Hospital is ready for collaboration with in research with University of Washington.</a:t>
            </a:r>
          </a:p>
        </p:txBody>
      </p:sp>
    </p:spTree>
    <p:extLst>
      <p:ext uri="{BB962C8B-B14F-4D97-AF65-F5344CB8AC3E}">
        <p14:creationId xmlns:p14="http://schemas.microsoft.com/office/powerpoint/2010/main" val="2432605917"/>
      </p:ext>
    </p:extLst>
  </p:cSld>
  <p:clrMapOvr>
    <a:masterClrMapping/>
  </p:clrMapOvr>
  <p:transition>
    <p:split orient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C38D-942C-04B8-41DB-7DC4EFFE6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M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CFCB-780F-2656-CD65-C209506EB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M" dirty="0"/>
              <a:t>Prof Lloyd Mulenga </a:t>
            </a:r>
          </a:p>
          <a:p>
            <a:r>
              <a:rPr lang="en-ZM" dirty="0"/>
              <a:t>Dr Sombo Fwoloshi </a:t>
            </a:r>
          </a:p>
          <a:p>
            <a:r>
              <a:rPr lang="en-ZM" dirty="0"/>
              <a:t>Dr Khozya Zyambo </a:t>
            </a:r>
          </a:p>
          <a:p>
            <a:r>
              <a:rPr lang="en-ZM" dirty="0"/>
              <a:t>Dr Duncan Chanda </a:t>
            </a:r>
          </a:p>
          <a:p>
            <a:r>
              <a:rPr lang="en-ZM" dirty="0"/>
              <a:t>Prof Adrienne Shapiro</a:t>
            </a:r>
          </a:p>
          <a:p>
            <a:pPr marL="0" indent="0">
              <a:buNone/>
            </a:pP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567199162"/>
      </p:ext>
    </p:extLst>
  </p:cSld>
  <p:clrMapOvr>
    <a:masterClrMapping/>
  </p:clrMapOvr>
  <p:transition>
    <p:split orient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451" y="1556793"/>
            <a:ext cx="7561263" cy="1542009"/>
          </a:xfrm>
        </p:spPr>
        <p:txBody>
          <a:bodyPr anchor="ctr"/>
          <a:lstStyle/>
          <a:p>
            <a:r>
              <a:rPr lang="en-US" sz="7200" b="1" i="1" dirty="0">
                <a:latin typeface="Garamond" panose="02020404030301010803" pitchFamily="18" charset="0"/>
              </a:rPr>
              <a:t>-End-</a:t>
            </a:r>
          </a:p>
        </p:txBody>
      </p:sp>
    </p:spTree>
    <p:extLst>
      <p:ext uri="{BB962C8B-B14F-4D97-AF65-F5344CB8AC3E}">
        <p14:creationId xmlns:p14="http://schemas.microsoft.com/office/powerpoint/2010/main" val="3253700794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C322-F851-48D7-98C0-4B7DA3F5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"/>
            <a:ext cx="11922825" cy="103367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ZM">
                <a:solidFill>
                  <a:schemeClr val="bg1"/>
                </a:solidFill>
              </a:rPr>
              <a:t>HIV Epidemic Overview  </a:t>
            </a:r>
          </a:p>
        </p:txBody>
      </p:sp>
      <p:pic>
        <p:nvPicPr>
          <p:cNvPr id="4" name="Picture 6" descr="Map&#10;&#10;Description automatically generated">
            <a:extLst>
              <a:ext uri="{FF2B5EF4-FFF2-40B4-BE49-F238E27FC236}">
                <a16:creationId xmlns:a16="http://schemas.microsoft.com/office/drawing/2014/main" id="{B352F51E-FC5B-62CF-CF7B-D57A668B1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3082" r="1765" b="4182"/>
          <a:stretch>
            <a:fillRect/>
          </a:stretch>
        </p:blipFill>
        <p:spPr bwMode="auto">
          <a:xfrm>
            <a:off x="450425" y="1769142"/>
            <a:ext cx="3744590" cy="37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1BF370-CA76-92CE-3EA6-8FDC24023E78}"/>
              </a:ext>
            </a:extLst>
          </p:cNvPr>
          <p:cNvSpPr txBox="1"/>
          <p:nvPr/>
        </p:nvSpPr>
        <p:spPr>
          <a:xfrm>
            <a:off x="450425" y="1398318"/>
            <a:ext cx="360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M">
                <a:solidFill>
                  <a:srgbClr val="349D37"/>
                </a:solidFill>
                <a:latin typeface="Comic Sans MS" panose="030F0902030302020204" pitchFamily="66" charset="0"/>
              </a:rPr>
              <a:t>National HIV Prevalence at 11%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43ADE1A-03D5-8D45-867B-EDE99990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5" y="5859901"/>
            <a:ext cx="38886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Century Gothic" panose="020B0502020202020204" pitchFamily="34" charset="0"/>
              </a:rPr>
              <a:t>Source</a:t>
            </a:r>
            <a:r>
              <a:rPr lang="en-US" altLang="en-US" sz="1000" dirty="0">
                <a:latin typeface="Century Gothic" panose="020B0502020202020204" pitchFamily="34" charset="0"/>
              </a:rPr>
              <a:t>: ZAMPHIA 2021. Data are for persons aged ≥15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0CA85-865A-644F-D396-276FE33F0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4"/>
          <a:stretch/>
        </p:blipFill>
        <p:spPr>
          <a:xfrm>
            <a:off x="4326818" y="1331843"/>
            <a:ext cx="4212890" cy="4774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ADF902-D108-CE97-D87A-DF4B0A940E3F}"/>
              </a:ext>
            </a:extLst>
          </p:cNvPr>
          <p:cNvSpPr txBox="1"/>
          <p:nvPr/>
        </p:nvSpPr>
        <p:spPr>
          <a:xfrm>
            <a:off x="5641246" y="5600470"/>
            <a:ext cx="2072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M" sz="1400" i="1"/>
              <a:t>UNAIDS 2023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D4975-43C3-0A97-DD35-F5482245DC22}"/>
              </a:ext>
            </a:extLst>
          </p:cNvPr>
          <p:cNvSpPr txBox="1"/>
          <p:nvPr/>
        </p:nvSpPr>
        <p:spPr>
          <a:xfrm>
            <a:off x="8811665" y="1331526"/>
            <a:ext cx="32928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/>
              <a:t>Generalised Epidemic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/>
              <a:t>Transmission mostly Heterosexual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/>
              <a:t>Key drivers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M"/>
              <a:t>Multiple concurrent sexual partners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M"/>
              <a:t>AGYW dis-empowerment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M"/>
              <a:t>Low awareness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M"/>
              <a:t>Partners of sexworkers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M"/>
              <a:t>Poor prevention services for Key populations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/>
              <a:t>Low antiretroviral treatment coverage among children, men (24-34) and older individuals (&lt;50years old)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/>
              <a:t>PMTCT is  4- 6% Nationally</a:t>
            </a:r>
          </a:p>
        </p:txBody>
      </p:sp>
    </p:spTree>
    <p:extLst>
      <p:ext uri="{BB962C8B-B14F-4D97-AF65-F5344CB8AC3E}">
        <p14:creationId xmlns:p14="http://schemas.microsoft.com/office/powerpoint/2010/main" val="65396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EF71-EDD8-9428-0EE3-CC1037D5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24100"/>
            <a:ext cx="11923776" cy="9551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ZM" sz="3600">
                <a:solidFill>
                  <a:schemeClr val="bg1"/>
                </a:solidFill>
              </a:rPr>
              <a:t>HIV Epidemic Overview 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32CB8C77-C78A-B510-4045-044229643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684154"/>
              </p:ext>
            </p:extLst>
          </p:nvPr>
        </p:nvGraphicFramePr>
        <p:xfrm>
          <a:off x="134112" y="1240591"/>
          <a:ext cx="5396384" cy="399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CDBF79-260E-B8FB-C317-724A2602D0EE}"/>
              </a:ext>
            </a:extLst>
          </p:cNvPr>
          <p:cNvSpPr txBox="1"/>
          <p:nvPr/>
        </p:nvSpPr>
        <p:spPr>
          <a:xfrm>
            <a:off x="609506" y="1358959"/>
            <a:ext cx="2392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1200" b="1">
                <a:latin typeface="Century Gothic" panose="020B0502020202020204" pitchFamily="34" charset="0"/>
              </a:rPr>
              <a:t>Trends in treatment current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31A2D-8DDB-2C7C-71ED-14ECE15B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218" y="1240592"/>
            <a:ext cx="6238979" cy="3996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83058-5340-FF37-AF7D-03BBA5C560C1}"/>
              </a:ext>
            </a:extLst>
          </p:cNvPr>
          <p:cNvSpPr txBox="1"/>
          <p:nvPr/>
        </p:nvSpPr>
        <p:spPr>
          <a:xfrm>
            <a:off x="6276109" y="5398392"/>
            <a:ext cx="5915891" cy="113877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ZM"/>
              <a:t>ncidence: 23,000 new case for year  against a target  of less than 15, 000 </a:t>
            </a:r>
            <a:r>
              <a:rPr lang="en-ZM" i="1"/>
              <a:t>(spectrum estimates)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M"/>
              <a:t>HIV  accounts leading (18%) cause of deaths in the Zambia </a:t>
            </a:r>
            <a:r>
              <a:rPr lang="en-ZM" sz="1400" i="1"/>
              <a:t>(IHME) </a:t>
            </a:r>
            <a:endParaRPr lang="en-ZM" i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C8F2D-CEFC-A79B-F8FD-6593C19FC11C}"/>
              </a:ext>
            </a:extLst>
          </p:cNvPr>
          <p:cNvSpPr txBox="1"/>
          <p:nvPr/>
        </p:nvSpPr>
        <p:spPr>
          <a:xfrm>
            <a:off x="134112" y="5398392"/>
            <a:ext cx="5396384" cy="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98% of Cohort is on Tenofovir, Lamivudine and Dolutegravir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Retention is 96% of the cohort at national level </a:t>
            </a:r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562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AFB957-C27F-A1A3-FC6A-D11D47D1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1" y="143452"/>
            <a:ext cx="11776365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ZM" sz="4000">
                <a:solidFill>
                  <a:schemeClr val="bg1"/>
                </a:solidFill>
              </a:rPr>
              <a:t>Major Gaps in HIV Repsonse and Research Opportunities in Zambia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3EF25-C88D-288C-39AE-3DDF632A62D8}"/>
              </a:ext>
            </a:extLst>
          </p:cNvPr>
          <p:cNvSpPr txBox="1"/>
          <p:nvPr/>
        </p:nvSpPr>
        <p:spPr>
          <a:xfrm>
            <a:off x="249381" y="1641226"/>
            <a:ext cx="5735783" cy="4893647"/>
          </a:xfrm>
          <a:custGeom>
            <a:avLst/>
            <a:gdLst>
              <a:gd name="connsiteX0" fmla="*/ 0 w 5735783"/>
              <a:gd name="connsiteY0" fmla="*/ 0 h 4893647"/>
              <a:gd name="connsiteX1" fmla="*/ 516220 w 5735783"/>
              <a:gd name="connsiteY1" fmla="*/ 0 h 4893647"/>
              <a:gd name="connsiteX2" fmla="*/ 917725 w 5735783"/>
              <a:gd name="connsiteY2" fmla="*/ 0 h 4893647"/>
              <a:gd name="connsiteX3" fmla="*/ 1606019 w 5735783"/>
              <a:gd name="connsiteY3" fmla="*/ 0 h 4893647"/>
              <a:gd name="connsiteX4" fmla="*/ 2122240 w 5735783"/>
              <a:gd name="connsiteY4" fmla="*/ 0 h 4893647"/>
              <a:gd name="connsiteX5" fmla="*/ 2638460 w 5735783"/>
              <a:gd name="connsiteY5" fmla="*/ 0 h 4893647"/>
              <a:gd name="connsiteX6" fmla="*/ 3326754 w 5735783"/>
              <a:gd name="connsiteY6" fmla="*/ 0 h 4893647"/>
              <a:gd name="connsiteX7" fmla="*/ 3785617 w 5735783"/>
              <a:gd name="connsiteY7" fmla="*/ 0 h 4893647"/>
              <a:gd name="connsiteX8" fmla="*/ 4473911 w 5735783"/>
              <a:gd name="connsiteY8" fmla="*/ 0 h 4893647"/>
              <a:gd name="connsiteX9" fmla="*/ 5162205 w 5735783"/>
              <a:gd name="connsiteY9" fmla="*/ 0 h 4893647"/>
              <a:gd name="connsiteX10" fmla="*/ 5735783 w 5735783"/>
              <a:gd name="connsiteY10" fmla="*/ 0 h 4893647"/>
              <a:gd name="connsiteX11" fmla="*/ 5735783 w 5735783"/>
              <a:gd name="connsiteY11" fmla="*/ 641611 h 4893647"/>
              <a:gd name="connsiteX12" fmla="*/ 5735783 w 5735783"/>
              <a:gd name="connsiteY12" fmla="*/ 1234287 h 4893647"/>
              <a:gd name="connsiteX13" fmla="*/ 5735783 w 5735783"/>
              <a:gd name="connsiteY13" fmla="*/ 1631216 h 4893647"/>
              <a:gd name="connsiteX14" fmla="*/ 5735783 w 5735783"/>
              <a:gd name="connsiteY14" fmla="*/ 2174954 h 4893647"/>
              <a:gd name="connsiteX15" fmla="*/ 5735783 w 5735783"/>
              <a:gd name="connsiteY15" fmla="*/ 2718693 h 4893647"/>
              <a:gd name="connsiteX16" fmla="*/ 5735783 w 5735783"/>
              <a:gd name="connsiteY16" fmla="*/ 3262431 h 4893647"/>
              <a:gd name="connsiteX17" fmla="*/ 5735783 w 5735783"/>
              <a:gd name="connsiteY17" fmla="*/ 3855106 h 4893647"/>
              <a:gd name="connsiteX18" fmla="*/ 5735783 w 5735783"/>
              <a:gd name="connsiteY18" fmla="*/ 4893647 h 4893647"/>
              <a:gd name="connsiteX19" fmla="*/ 5104847 w 5735783"/>
              <a:gd name="connsiteY19" fmla="*/ 4893647 h 4893647"/>
              <a:gd name="connsiteX20" fmla="*/ 4645984 w 5735783"/>
              <a:gd name="connsiteY20" fmla="*/ 4893647 h 4893647"/>
              <a:gd name="connsiteX21" fmla="*/ 3957690 w 5735783"/>
              <a:gd name="connsiteY21" fmla="*/ 4893647 h 4893647"/>
              <a:gd name="connsiteX22" fmla="*/ 3384112 w 5735783"/>
              <a:gd name="connsiteY22" fmla="*/ 4893647 h 4893647"/>
              <a:gd name="connsiteX23" fmla="*/ 2925249 w 5735783"/>
              <a:gd name="connsiteY23" fmla="*/ 4893647 h 4893647"/>
              <a:gd name="connsiteX24" fmla="*/ 2351671 w 5735783"/>
              <a:gd name="connsiteY24" fmla="*/ 4893647 h 4893647"/>
              <a:gd name="connsiteX25" fmla="*/ 1950166 w 5735783"/>
              <a:gd name="connsiteY25" fmla="*/ 4893647 h 4893647"/>
              <a:gd name="connsiteX26" fmla="*/ 1548661 w 5735783"/>
              <a:gd name="connsiteY26" fmla="*/ 4893647 h 4893647"/>
              <a:gd name="connsiteX27" fmla="*/ 975083 w 5735783"/>
              <a:gd name="connsiteY27" fmla="*/ 4893647 h 4893647"/>
              <a:gd name="connsiteX28" fmla="*/ 516220 w 5735783"/>
              <a:gd name="connsiteY28" fmla="*/ 4893647 h 4893647"/>
              <a:gd name="connsiteX29" fmla="*/ 0 w 5735783"/>
              <a:gd name="connsiteY29" fmla="*/ 4893647 h 4893647"/>
              <a:gd name="connsiteX30" fmla="*/ 0 w 5735783"/>
              <a:gd name="connsiteY30" fmla="*/ 4447781 h 4893647"/>
              <a:gd name="connsiteX31" fmla="*/ 0 w 5735783"/>
              <a:gd name="connsiteY31" fmla="*/ 4050852 h 4893647"/>
              <a:gd name="connsiteX32" fmla="*/ 0 w 5735783"/>
              <a:gd name="connsiteY32" fmla="*/ 3458177 h 4893647"/>
              <a:gd name="connsiteX33" fmla="*/ 0 w 5735783"/>
              <a:gd name="connsiteY33" fmla="*/ 3012312 h 4893647"/>
              <a:gd name="connsiteX34" fmla="*/ 0 w 5735783"/>
              <a:gd name="connsiteY34" fmla="*/ 2419637 h 4893647"/>
              <a:gd name="connsiteX35" fmla="*/ 0 w 5735783"/>
              <a:gd name="connsiteY35" fmla="*/ 1778025 h 4893647"/>
              <a:gd name="connsiteX36" fmla="*/ 0 w 5735783"/>
              <a:gd name="connsiteY36" fmla="*/ 1283223 h 4893647"/>
              <a:gd name="connsiteX37" fmla="*/ 0 w 5735783"/>
              <a:gd name="connsiteY37" fmla="*/ 641611 h 4893647"/>
              <a:gd name="connsiteX38" fmla="*/ 0 w 5735783"/>
              <a:gd name="connsiteY38" fmla="*/ 0 h 48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735783" h="4893647" extrusionOk="0">
                <a:moveTo>
                  <a:pt x="0" y="0"/>
                </a:moveTo>
                <a:cubicBezTo>
                  <a:pt x="243337" y="-39167"/>
                  <a:pt x="398839" y="19041"/>
                  <a:pt x="516220" y="0"/>
                </a:cubicBezTo>
                <a:cubicBezTo>
                  <a:pt x="633601" y="-19041"/>
                  <a:pt x="796233" y="3979"/>
                  <a:pt x="917725" y="0"/>
                </a:cubicBezTo>
                <a:cubicBezTo>
                  <a:pt x="1039217" y="-3979"/>
                  <a:pt x="1272832" y="46627"/>
                  <a:pt x="1606019" y="0"/>
                </a:cubicBezTo>
                <a:cubicBezTo>
                  <a:pt x="1939206" y="-46627"/>
                  <a:pt x="1927260" y="35012"/>
                  <a:pt x="2122240" y="0"/>
                </a:cubicBezTo>
                <a:cubicBezTo>
                  <a:pt x="2317220" y="-35012"/>
                  <a:pt x="2410005" y="26108"/>
                  <a:pt x="2638460" y="0"/>
                </a:cubicBezTo>
                <a:cubicBezTo>
                  <a:pt x="2866915" y="-26108"/>
                  <a:pt x="3181351" y="48087"/>
                  <a:pt x="3326754" y="0"/>
                </a:cubicBezTo>
                <a:cubicBezTo>
                  <a:pt x="3472157" y="-48087"/>
                  <a:pt x="3652661" y="39804"/>
                  <a:pt x="3785617" y="0"/>
                </a:cubicBezTo>
                <a:cubicBezTo>
                  <a:pt x="3918573" y="-39804"/>
                  <a:pt x="4234574" y="27760"/>
                  <a:pt x="4473911" y="0"/>
                </a:cubicBezTo>
                <a:cubicBezTo>
                  <a:pt x="4713248" y="-27760"/>
                  <a:pt x="4820910" y="8462"/>
                  <a:pt x="5162205" y="0"/>
                </a:cubicBezTo>
                <a:cubicBezTo>
                  <a:pt x="5503500" y="-8462"/>
                  <a:pt x="5509509" y="48036"/>
                  <a:pt x="5735783" y="0"/>
                </a:cubicBezTo>
                <a:cubicBezTo>
                  <a:pt x="5749549" y="178110"/>
                  <a:pt x="5724327" y="377500"/>
                  <a:pt x="5735783" y="641611"/>
                </a:cubicBezTo>
                <a:cubicBezTo>
                  <a:pt x="5747239" y="905722"/>
                  <a:pt x="5694591" y="956414"/>
                  <a:pt x="5735783" y="1234287"/>
                </a:cubicBezTo>
                <a:cubicBezTo>
                  <a:pt x="5776975" y="1512160"/>
                  <a:pt x="5721857" y="1498480"/>
                  <a:pt x="5735783" y="1631216"/>
                </a:cubicBezTo>
                <a:cubicBezTo>
                  <a:pt x="5749709" y="1763952"/>
                  <a:pt x="5717803" y="1989643"/>
                  <a:pt x="5735783" y="2174954"/>
                </a:cubicBezTo>
                <a:cubicBezTo>
                  <a:pt x="5753763" y="2360265"/>
                  <a:pt x="5695903" y="2492869"/>
                  <a:pt x="5735783" y="2718693"/>
                </a:cubicBezTo>
                <a:cubicBezTo>
                  <a:pt x="5775663" y="2944517"/>
                  <a:pt x="5672145" y="3001131"/>
                  <a:pt x="5735783" y="3262431"/>
                </a:cubicBezTo>
                <a:cubicBezTo>
                  <a:pt x="5799421" y="3523731"/>
                  <a:pt x="5694261" y="3650101"/>
                  <a:pt x="5735783" y="3855106"/>
                </a:cubicBezTo>
                <a:cubicBezTo>
                  <a:pt x="5777305" y="4060112"/>
                  <a:pt x="5690483" y="4549732"/>
                  <a:pt x="5735783" y="4893647"/>
                </a:cubicBezTo>
                <a:cubicBezTo>
                  <a:pt x="5482166" y="4936125"/>
                  <a:pt x="5329167" y="4866144"/>
                  <a:pt x="5104847" y="4893647"/>
                </a:cubicBezTo>
                <a:cubicBezTo>
                  <a:pt x="4880527" y="4921150"/>
                  <a:pt x="4823807" y="4881723"/>
                  <a:pt x="4645984" y="4893647"/>
                </a:cubicBezTo>
                <a:cubicBezTo>
                  <a:pt x="4468161" y="4905571"/>
                  <a:pt x="4191606" y="4858461"/>
                  <a:pt x="3957690" y="4893647"/>
                </a:cubicBezTo>
                <a:cubicBezTo>
                  <a:pt x="3723774" y="4928833"/>
                  <a:pt x="3661883" y="4874615"/>
                  <a:pt x="3384112" y="4893647"/>
                </a:cubicBezTo>
                <a:cubicBezTo>
                  <a:pt x="3106341" y="4912679"/>
                  <a:pt x="3064864" y="4876252"/>
                  <a:pt x="2925249" y="4893647"/>
                </a:cubicBezTo>
                <a:cubicBezTo>
                  <a:pt x="2785634" y="4911042"/>
                  <a:pt x="2593798" y="4832090"/>
                  <a:pt x="2351671" y="4893647"/>
                </a:cubicBezTo>
                <a:cubicBezTo>
                  <a:pt x="2109544" y="4955204"/>
                  <a:pt x="2114209" y="4863918"/>
                  <a:pt x="1950166" y="4893647"/>
                </a:cubicBezTo>
                <a:cubicBezTo>
                  <a:pt x="1786123" y="4923376"/>
                  <a:pt x="1667947" y="4866085"/>
                  <a:pt x="1548661" y="4893647"/>
                </a:cubicBezTo>
                <a:cubicBezTo>
                  <a:pt x="1429375" y="4921209"/>
                  <a:pt x="1236230" y="4837303"/>
                  <a:pt x="975083" y="4893647"/>
                </a:cubicBezTo>
                <a:cubicBezTo>
                  <a:pt x="713936" y="4949991"/>
                  <a:pt x="736702" y="4878091"/>
                  <a:pt x="516220" y="4893647"/>
                </a:cubicBezTo>
                <a:cubicBezTo>
                  <a:pt x="295738" y="4909203"/>
                  <a:pt x="142819" y="4870170"/>
                  <a:pt x="0" y="4893647"/>
                </a:cubicBezTo>
                <a:cubicBezTo>
                  <a:pt x="-21598" y="4780142"/>
                  <a:pt x="6522" y="4646087"/>
                  <a:pt x="0" y="4447781"/>
                </a:cubicBezTo>
                <a:cubicBezTo>
                  <a:pt x="-6522" y="4249475"/>
                  <a:pt x="11247" y="4222341"/>
                  <a:pt x="0" y="4050852"/>
                </a:cubicBezTo>
                <a:cubicBezTo>
                  <a:pt x="-11247" y="3879363"/>
                  <a:pt x="54274" y="3615817"/>
                  <a:pt x="0" y="3458177"/>
                </a:cubicBezTo>
                <a:cubicBezTo>
                  <a:pt x="-54274" y="3300537"/>
                  <a:pt x="7870" y="3225143"/>
                  <a:pt x="0" y="3012312"/>
                </a:cubicBezTo>
                <a:cubicBezTo>
                  <a:pt x="-7870" y="2799482"/>
                  <a:pt x="44871" y="2545678"/>
                  <a:pt x="0" y="2419637"/>
                </a:cubicBezTo>
                <a:cubicBezTo>
                  <a:pt x="-44871" y="2293597"/>
                  <a:pt x="5849" y="1939812"/>
                  <a:pt x="0" y="1778025"/>
                </a:cubicBezTo>
                <a:cubicBezTo>
                  <a:pt x="-5849" y="1616238"/>
                  <a:pt x="33194" y="1493339"/>
                  <a:pt x="0" y="1283223"/>
                </a:cubicBezTo>
                <a:cubicBezTo>
                  <a:pt x="-33194" y="1073107"/>
                  <a:pt x="32000" y="876613"/>
                  <a:pt x="0" y="641611"/>
                </a:cubicBezTo>
                <a:cubicBezTo>
                  <a:pt x="-32000" y="406609"/>
                  <a:pt x="15285" y="31827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ZM" sz="2400" b="1"/>
              <a:t>Gaps</a:t>
            </a:r>
            <a:r>
              <a:rPr lang="en-ZM" sz="2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400"/>
              <a:t>High </a:t>
            </a:r>
            <a:r>
              <a:rPr lang="en-GB" sz="2400" dirty="0"/>
              <a:t>I</a:t>
            </a:r>
            <a:r>
              <a:rPr lang="en-ZM" sz="2400"/>
              <a:t>ncidence of HIV especially among young women (15-24 year) 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400"/>
              <a:t>HIV services  inequities for key populations and children  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400"/>
              <a:t>High HIV associated deaths 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400"/>
              <a:t>Need for person centered care to facilitate  life long treatment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</a:t>
            </a:r>
            <a:r>
              <a:rPr lang="en-ZM" sz="2400"/>
              <a:t>geing HIV cohort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400"/>
              <a:t>Health systems to support response including health financing which is heavily donor dependant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439A3-9AA0-EE89-D48D-73804DA0FA6F}"/>
              </a:ext>
            </a:extLst>
          </p:cNvPr>
          <p:cNvSpPr txBox="1"/>
          <p:nvPr/>
        </p:nvSpPr>
        <p:spPr>
          <a:xfrm>
            <a:off x="6192982" y="1641226"/>
            <a:ext cx="5832764" cy="5139869"/>
          </a:xfrm>
          <a:custGeom>
            <a:avLst/>
            <a:gdLst>
              <a:gd name="connsiteX0" fmla="*/ 0 w 5832764"/>
              <a:gd name="connsiteY0" fmla="*/ 0 h 5139869"/>
              <a:gd name="connsiteX1" fmla="*/ 466621 w 5832764"/>
              <a:gd name="connsiteY1" fmla="*/ 0 h 5139869"/>
              <a:gd name="connsiteX2" fmla="*/ 1049898 w 5832764"/>
              <a:gd name="connsiteY2" fmla="*/ 0 h 5139869"/>
              <a:gd name="connsiteX3" fmla="*/ 1633174 w 5832764"/>
              <a:gd name="connsiteY3" fmla="*/ 0 h 5139869"/>
              <a:gd name="connsiteX4" fmla="*/ 2216450 w 5832764"/>
              <a:gd name="connsiteY4" fmla="*/ 0 h 5139869"/>
              <a:gd name="connsiteX5" fmla="*/ 2624744 w 5832764"/>
              <a:gd name="connsiteY5" fmla="*/ 0 h 5139869"/>
              <a:gd name="connsiteX6" fmla="*/ 3091365 w 5832764"/>
              <a:gd name="connsiteY6" fmla="*/ 0 h 5139869"/>
              <a:gd name="connsiteX7" fmla="*/ 3616314 w 5832764"/>
              <a:gd name="connsiteY7" fmla="*/ 0 h 5139869"/>
              <a:gd name="connsiteX8" fmla="*/ 4257918 w 5832764"/>
              <a:gd name="connsiteY8" fmla="*/ 0 h 5139869"/>
              <a:gd name="connsiteX9" fmla="*/ 4724539 w 5832764"/>
              <a:gd name="connsiteY9" fmla="*/ 0 h 5139869"/>
              <a:gd name="connsiteX10" fmla="*/ 5249488 w 5832764"/>
              <a:gd name="connsiteY10" fmla="*/ 0 h 5139869"/>
              <a:gd name="connsiteX11" fmla="*/ 5832764 w 5832764"/>
              <a:gd name="connsiteY11" fmla="*/ 0 h 5139869"/>
              <a:gd name="connsiteX12" fmla="*/ 5832764 w 5832764"/>
              <a:gd name="connsiteY12" fmla="*/ 693882 h 5139869"/>
              <a:gd name="connsiteX13" fmla="*/ 5832764 w 5832764"/>
              <a:gd name="connsiteY13" fmla="*/ 1439163 h 5139869"/>
              <a:gd name="connsiteX14" fmla="*/ 5832764 w 5832764"/>
              <a:gd name="connsiteY14" fmla="*/ 2081646 h 5139869"/>
              <a:gd name="connsiteX15" fmla="*/ 5832764 w 5832764"/>
              <a:gd name="connsiteY15" fmla="*/ 2569935 h 5139869"/>
              <a:gd name="connsiteX16" fmla="*/ 5832764 w 5832764"/>
              <a:gd name="connsiteY16" fmla="*/ 3161018 h 5139869"/>
              <a:gd name="connsiteX17" fmla="*/ 5832764 w 5832764"/>
              <a:gd name="connsiteY17" fmla="*/ 3803503 h 5139869"/>
              <a:gd name="connsiteX18" fmla="*/ 5832764 w 5832764"/>
              <a:gd name="connsiteY18" fmla="*/ 4548784 h 5139869"/>
              <a:gd name="connsiteX19" fmla="*/ 5832764 w 5832764"/>
              <a:gd name="connsiteY19" fmla="*/ 5139869 h 5139869"/>
              <a:gd name="connsiteX20" fmla="*/ 5132832 w 5832764"/>
              <a:gd name="connsiteY20" fmla="*/ 5139869 h 5139869"/>
              <a:gd name="connsiteX21" fmla="*/ 4666211 w 5832764"/>
              <a:gd name="connsiteY21" fmla="*/ 5139869 h 5139869"/>
              <a:gd name="connsiteX22" fmla="*/ 4024607 w 5832764"/>
              <a:gd name="connsiteY22" fmla="*/ 5139869 h 5139869"/>
              <a:gd name="connsiteX23" fmla="*/ 3383003 w 5832764"/>
              <a:gd name="connsiteY23" fmla="*/ 5139869 h 5139869"/>
              <a:gd name="connsiteX24" fmla="*/ 2974710 w 5832764"/>
              <a:gd name="connsiteY24" fmla="*/ 5139869 h 5139869"/>
              <a:gd name="connsiteX25" fmla="*/ 2333106 w 5832764"/>
              <a:gd name="connsiteY25" fmla="*/ 5139869 h 5139869"/>
              <a:gd name="connsiteX26" fmla="*/ 1749829 w 5832764"/>
              <a:gd name="connsiteY26" fmla="*/ 5139869 h 5139869"/>
              <a:gd name="connsiteX27" fmla="*/ 1049898 w 5832764"/>
              <a:gd name="connsiteY27" fmla="*/ 5139869 h 5139869"/>
              <a:gd name="connsiteX28" fmla="*/ 583276 w 5832764"/>
              <a:gd name="connsiteY28" fmla="*/ 5139869 h 5139869"/>
              <a:gd name="connsiteX29" fmla="*/ 0 w 5832764"/>
              <a:gd name="connsiteY29" fmla="*/ 5139869 h 5139869"/>
              <a:gd name="connsiteX30" fmla="*/ 0 w 5832764"/>
              <a:gd name="connsiteY30" fmla="*/ 4497385 h 5139869"/>
              <a:gd name="connsiteX31" fmla="*/ 0 w 5832764"/>
              <a:gd name="connsiteY31" fmla="*/ 3854901 h 5139869"/>
              <a:gd name="connsiteX32" fmla="*/ 0 w 5832764"/>
              <a:gd name="connsiteY32" fmla="*/ 3161018 h 5139869"/>
              <a:gd name="connsiteX33" fmla="*/ 0 w 5832764"/>
              <a:gd name="connsiteY33" fmla="*/ 2621333 h 5139869"/>
              <a:gd name="connsiteX34" fmla="*/ 0 w 5832764"/>
              <a:gd name="connsiteY34" fmla="*/ 1927450 h 5139869"/>
              <a:gd name="connsiteX35" fmla="*/ 0 w 5832764"/>
              <a:gd name="connsiteY35" fmla="*/ 1336365 h 5139869"/>
              <a:gd name="connsiteX36" fmla="*/ 0 w 5832764"/>
              <a:gd name="connsiteY36" fmla="*/ 693882 h 5139869"/>
              <a:gd name="connsiteX37" fmla="*/ 0 w 5832764"/>
              <a:gd name="connsiteY37" fmla="*/ 0 h 513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2764" h="5139869" extrusionOk="0">
                <a:moveTo>
                  <a:pt x="0" y="0"/>
                </a:moveTo>
                <a:cubicBezTo>
                  <a:pt x="107821" y="-4554"/>
                  <a:pt x="209423" y="45689"/>
                  <a:pt x="466621" y="0"/>
                </a:cubicBezTo>
                <a:cubicBezTo>
                  <a:pt x="678726" y="-81208"/>
                  <a:pt x="888200" y="67440"/>
                  <a:pt x="1049898" y="0"/>
                </a:cubicBezTo>
                <a:cubicBezTo>
                  <a:pt x="1242207" y="-76904"/>
                  <a:pt x="1527331" y="55168"/>
                  <a:pt x="1633174" y="0"/>
                </a:cubicBezTo>
                <a:cubicBezTo>
                  <a:pt x="1757676" y="-59500"/>
                  <a:pt x="2060125" y="75179"/>
                  <a:pt x="2216450" y="0"/>
                </a:cubicBezTo>
                <a:cubicBezTo>
                  <a:pt x="2304294" y="-61334"/>
                  <a:pt x="2512164" y="-43513"/>
                  <a:pt x="2624744" y="0"/>
                </a:cubicBezTo>
                <a:cubicBezTo>
                  <a:pt x="2757967" y="-28956"/>
                  <a:pt x="2960952" y="-16586"/>
                  <a:pt x="3091365" y="0"/>
                </a:cubicBezTo>
                <a:cubicBezTo>
                  <a:pt x="3197531" y="-27772"/>
                  <a:pt x="3475527" y="99939"/>
                  <a:pt x="3616314" y="0"/>
                </a:cubicBezTo>
                <a:cubicBezTo>
                  <a:pt x="3709030" y="-98330"/>
                  <a:pt x="4065759" y="95785"/>
                  <a:pt x="4257918" y="0"/>
                </a:cubicBezTo>
                <a:cubicBezTo>
                  <a:pt x="4460460" y="-2651"/>
                  <a:pt x="4610151" y="51230"/>
                  <a:pt x="4724539" y="0"/>
                </a:cubicBezTo>
                <a:cubicBezTo>
                  <a:pt x="4794233" y="57202"/>
                  <a:pt x="5064796" y="65629"/>
                  <a:pt x="5249488" y="0"/>
                </a:cubicBezTo>
                <a:cubicBezTo>
                  <a:pt x="5418401" y="-4712"/>
                  <a:pt x="5537329" y="-9081"/>
                  <a:pt x="5832764" y="0"/>
                </a:cubicBezTo>
                <a:cubicBezTo>
                  <a:pt x="5866423" y="322896"/>
                  <a:pt x="5744529" y="402800"/>
                  <a:pt x="5832764" y="693882"/>
                </a:cubicBezTo>
                <a:cubicBezTo>
                  <a:pt x="5906667" y="924556"/>
                  <a:pt x="5786798" y="1231788"/>
                  <a:pt x="5832764" y="1439163"/>
                </a:cubicBezTo>
                <a:cubicBezTo>
                  <a:pt x="5854238" y="1730523"/>
                  <a:pt x="5855762" y="1938529"/>
                  <a:pt x="5832764" y="2081646"/>
                </a:cubicBezTo>
                <a:cubicBezTo>
                  <a:pt x="5885914" y="2189936"/>
                  <a:pt x="5830628" y="2393377"/>
                  <a:pt x="5832764" y="2569935"/>
                </a:cubicBezTo>
                <a:cubicBezTo>
                  <a:pt x="5875905" y="2804497"/>
                  <a:pt x="5758569" y="2847639"/>
                  <a:pt x="5832764" y="3161018"/>
                </a:cubicBezTo>
                <a:cubicBezTo>
                  <a:pt x="5922807" y="3407897"/>
                  <a:pt x="5796059" y="3705336"/>
                  <a:pt x="5832764" y="3803503"/>
                </a:cubicBezTo>
                <a:cubicBezTo>
                  <a:pt x="5891243" y="3933570"/>
                  <a:pt x="5833820" y="4298827"/>
                  <a:pt x="5832764" y="4548784"/>
                </a:cubicBezTo>
                <a:cubicBezTo>
                  <a:pt x="5876216" y="4806979"/>
                  <a:pt x="5762009" y="4917877"/>
                  <a:pt x="5832764" y="5139869"/>
                </a:cubicBezTo>
                <a:cubicBezTo>
                  <a:pt x="5640081" y="5221905"/>
                  <a:pt x="5320311" y="5169678"/>
                  <a:pt x="5132832" y="5139869"/>
                </a:cubicBezTo>
                <a:cubicBezTo>
                  <a:pt x="4949426" y="5166714"/>
                  <a:pt x="4780242" y="5146113"/>
                  <a:pt x="4666211" y="5139869"/>
                </a:cubicBezTo>
                <a:cubicBezTo>
                  <a:pt x="4553191" y="5049469"/>
                  <a:pt x="4348709" y="5162130"/>
                  <a:pt x="4024607" y="5139869"/>
                </a:cubicBezTo>
                <a:cubicBezTo>
                  <a:pt x="3752524" y="5187718"/>
                  <a:pt x="3492650" y="5171983"/>
                  <a:pt x="3383003" y="5139869"/>
                </a:cubicBezTo>
                <a:cubicBezTo>
                  <a:pt x="3248615" y="5192871"/>
                  <a:pt x="3069828" y="5085352"/>
                  <a:pt x="2974710" y="5139869"/>
                </a:cubicBezTo>
                <a:cubicBezTo>
                  <a:pt x="2968911" y="5188303"/>
                  <a:pt x="2668564" y="5140281"/>
                  <a:pt x="2333106" y="5139869"/>
                </a:cubicBezTo>
                <a:cubicBezTo>
                  <a:pt x="2087636" y="5167028"/>
                  <a:pt x="2044341" y="5130032"/>
                  <a:pt x="1749829" y="5139869"/>
                </a:cubicBezTo>
                <a:cubicBezTo>
                  <a:pt x="1450468" y="5225413"/>
                  <a:pt x="1280379" y="5044567"/>
                  <a:pt x="1049898" y="5139869"/>
                </a:cubicBezTo>
                <a:cubicBezTo>
                  <a:pt x="905834" y="5192488"/>
                  <a:pt x="743848" y="5115015"/>
                  <a:pt x="583276" y="5139869"/>
                </a:cubicBezTo>
                <a:cubicBezTo>
                  <a:pt x="417282" y="5151226"/>
                  <a:pt x="135356" y="5066383"/>
                  <a:pt x="0" y="5139869"/>
                </a:cubicBezTo>
                <a:cubicBezTo>
                  <a:pt x="-89049" y="4818814"/>
                  <a:pt x="43492" y="4636353"/>
                  <a:pt x="0" y="4497385"/>
                </a:cubicBezTo>
                <a:cubicBezTo>
                  <a:pt x="-10436" y="4341539"/>
                  <a:pt x="43112" y="4006363"/>
                  <a:pt x="0" y="3854901"/>
                </a:cubicBezTo>
                <a:cubicBezTo>
                  <a:pt x="-6670" y="3610668"/>
                  <a:pt x="87597" y="3488197"/>
                  <a:pt x="0" y="3161018"/>
                </a:cubicBezTo>
                <a:cubicBezTo>
                  <a:pt x="-27461" y="2846846"/>
                  <a:pt x="29151" y="2772607"/>
                  <a:pt x="0" y="2621333"/>
                </a:cubicBezTo>
                <a:cubicBezTo>
                  <a:pt x="-42611" y="2389193"/>
                  <a:pt x="58310" y="2111046"/>
                  <a:pt x="0" y="1927450"/>
                </a:cubicBezTo>
                <a:cubicBezTo>
                  <a:pt x="-51925" y="1632820"/>
                  <a:pt x="-20279" y="1591784"/>
                  <a:pt x="0" y="1336365"/>
                </a:cubicBezTo>
                <a:cubicBezTo>
                  <a:pt x="-78786" y="1117168"/>
                  <a:pt x="-25432" y="891386"/>
                  <a:pt x="0" y="693882"/>
                </a:cubicBezTo>
                <a:cubicBezTo>
                  <a:pt x="-90392" y="439293"/>
                  <a:pt x="81466" y="18508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01688306">
                  <a:custGeom>
                    <a:avLst/>
                    <a:gdLst>
                      <a:gd name="connsiteX0" fmla="*/ 0 w 5832764"/>
                      <a:gd name="connsiteY0" fmla="*/ 0 h 5139869"/>
                      <a:gd name="connsiteX1" fmla="*/ 466621 w 5832764"/>
                      <a:gd name="connsiteY1" fmla="*/ 0 h 5139869"/>
                      <a:gd name="connsiteX2" fmla="*/ 1049898 w 5832764"/>
                      <a:gd name="connsiteY2" fmla="*/ 0 h 5139869"/>
                      <a:gd name="connsiteX3" fmla="*/ 1633174 w 5832764"/>
                      <a:gd name="connsiteY3" fmla="*/ 0 h 5139869"/>
                      <a:gd name="connsiteX4" fmla="*/ 2216450 w 5832764"/>
                      <a:gd name="connsiteY4" fmla="*/ 0 h 5139869"/>
                      <a:gd name="connsiteX5" fmla="*/ 2624744 w 5832764"/>
                      <a:gd name="connsiteY5" fmla="*/ 0 h 5139869"/>
                      <a:gd name="connsiteX6" fmla="*/ 3091365 w 5832764"/>
                      <a:gd name="connsiteY6" fmla="*/ 0 h 5139869"/>
                      <a:gd name="connsiteX7" fmla="*/ 3616314 w 5832764"/>
                      <a:gd name="connsiteY7" fmla="*/ 0 h 5139869"/>
                      <a:gd name="connsiteX8" fmla="*/ 4257918 w 5832764"/>
                      <a:gd name="connsiteY8" fmla="*/ 0 h 5139869"/>
                      <a:gd name="connsiteX9" fmla="*/ 4724539 w 5832764"/>
                      <a:gd name="connsiteY9" fmla="*/ 0 h 5139869"/>
                      <a:gd name="connsiteX10" fmla="*/ 5249488 w 5832764"/>
                      <a:gd name="connsiteY10" fmla="*/ 0 h 5139869"/>
                      <a:gd name="connsiteX11" fmla="*/ 5832764 w 5832764"/>
                      <a:gd name="connsiteY11" fmla="*/ 0 h 5139869"/>
                      <a:gd name="connsiteX12" fmla="*/ 5832764 w 5832764"/>
                      <a:gd name="connsiteY12" fmla="*/ 693882 h 5139869"/>
                      <a:gd name="connsiteX13" fmla="*/ 5832764 w 5832764"/>
                      <a:gd name="connsiteY13" fmla="*/ 1439163 h 5139869"/>
                      <a:gd name="connsiteX14" fmla="*/ 5832764 w 5832764"/>
                      <a:gd name="connsiteY14" fmla="*/ 2081646 h 5139869"/>
                      <a:gd name="connsiteX15" fmla="*/ 5832764 w 5832764"/>
                      <a:gd name="connsiteY15" fmla="*/ 2569935 h 5139869"/>
                      <a:gd name="connsiteX16" fmla="*/ 5832764 w 5832764"/>
                      <a:gd name="connsiteY16" fmla="*/ 3161018 h 5139869"/>
                      <a:gd name="connsiteX17" fmla="*/ 5832764 w 5832764"/>
                      <a:gd name="connsiteY17" fmla="*/ 3803503 h 5139869"/>
                      <a:gd name="connsiteX18" fmla="*/ 5832764 w 5832764"/>
                      <a:gd name="connsiteY18" fmla="*/ 4548784 h 5139869"/>
                      <a:gd name="connsiteX19" fmla="*/ 5832764 w 5832764"/>
                      <a:gd name="connsiteY19" fmla="*/ 5139869 h 5139869"/>
                      <a:gd name="connsiteX20" fmla="*/ 5132832 w 5832764"/>
                      <a:gd name="connsiteY20" fmla="*/ 5139869 h 5139869"/>
                      <a:gd name="connsiteX21" fmla="*/ 4666211 w 5832764"/>
                      <a:gd name="connsiteY21" fmla="*/ 5139869 h 5139869"/>
                      <a:gd name="connsiteX22" fmla="*/ 4024607 w 5832764"/>
                      <a:gd name="connsiteY22" fmla="*/ 5139869 h 5139869"/>
                      <a:gd name="connsiteX23" fmla="*/ 3383003 w 5832764"/>
                      <a:gd name="connsiteY23" fmla="*/ 5139869 h 5139869"/>
                      <a:gd name="connsiteX24" fmla="*/ 2974710 w 5832764"/>
                      <a:gd name="connsiteY24" fmla="*/ 5139869 h 5139869"/>
                      <a:gd name="connsiteX25" fmla="*/ 2333106 w 5832764"/>
                      <a:gd name="connsiteY25" fmla="*/ 5139869 h 5139869"/>
                      <a:gd name="connsiteX26" fmla="*/ 1749829 w 5832764"/>
                      <a:gd name="connsiteY26" fmla="*/ 5139869 h 5139869"/>
                      <a:gd name="connsiteX27" fmla="*/ 1049898 w 5832764"/>
                      <a:gd name="connsiteY27" fmla="*/ 5139869 h 5139869"/>
                      <a:gd name="connsiteX28" fmla="*/ 583276 w 5832764"/>
                      <a:gd name="connsiteY28" fmla="*/ 5139869 h 5139869"/>
                      <a:gd name="connsiteX29" fmla="*/ 0 w 5832764"/>
                      <a:gd name="connsiteY29" fmla="*/ 5139869 h 5139869"/>
                      <a:gd name="connsiteX30" fmla="*/ 0 w 5832764"/>
                      <a:gd name="connsiteY30" fmla="*/ 4497385 h 5139869"/>
                      <a:gd name="connsiteX31" fmla="*/ 0 w 5832764"/>
                      <a:gd name="connsiteY31" fmla="*/ 3854901 h 5139869"/>
                      <a:gd name="connsiteX32" fmla="*/ 0 w 5832764"/>
                      <a:gd name="connsiteY32" fmla="*/ 3161018 h 5139869"/>
                      <a:gd name="connsiteX33" fmla="*/ 0 w 5832764"/>
                      <a:gd name="connsiteY33" fmla="*/ 2621333 h 5139869"/>
                      <a:gd name="connsiteX34" fmla="*/ 0 w 5832764"/>
                      <a:gd name="connsiteY34" fmla="*/ 1927450 h 5139869"/>
                      <a:gd name="connsiteX35" fmla="*/ 0 w 5832764"/>
                      <a:gd name="connsiteY35" fmla="*/ 1336365 h 5139869"/>
                      <a:gd name="connsiteX36" fmla="*/ 0 w 5832764"/>
                      <a:gd name="connsiteY36" fmla="*/ 693882 h 5139869"/>
                      <a:gd name="connsiteX37" fmla="*/ 0 w 5832764"/>
                      <a:gd name="connsiteY37" fmla="*/ 0 h 5139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5832764" h="5139869" extrusionOk="0">
                        <a:moveTo>
                          <a:pt x="0" y="0"/>
                        </a:moveTo>
                        <a:cubicBezTo>
                          <a:pt x="115374" y="-5713"/>
                          <a:pt x="228491" y="32955"/>
                          <a:pt x="466621" y="0"/>
                        </a:cubicBezTo>
                        <a:cubicBezTo>
                          <a:pt x="679315" y="-50560"/>
                          <a:pt x="892764" y="68262"/>
                          <a:pt x="1049898" y="0"/>
                        </a:cubicBezTo>
                        <a:cubicBezTo>
                          <a:pt x="1230142" y="-74601"/>
                          <a:pt x="1500507" y="28757"/>
                          <a:pt x="1633174" y="0"/>
                        </a:cubicBezTo>
                        <a:cubicBezTo>
                          <a:pt x="1760427" y="-51156"/>
                          <a:pt x="2082027" y="61229"/>
                          <a:pt x="2216450" y="0"/>
                        </a:cubicBezTo>
                        <a:cubicBezTo>
                          <a:pt x="2314643" y="-59699"/>
                          <a:pt x="2509167" y="-13584"/>
                          <a:pt x="2624744" y="0"/>
                        </a:cubicBezTo>
                        <a:cubicBezTo>
                          <a:pt x="2747382" y="-19725"/>
                          <a:pt x="2957409" y="2417"/>
                          <a:pt x="3091365" y="0"/>
                        </a:cubicBezTo>
                        <a:cubicBezTo>
                          <a:pt x="3214579" y="-18884"/>
                          <a:pt x="3481637" y="70699"/>
                          <a:pt x="3616314" y="0"/>
                        </a:cubicBezTo>
                        <a:cubicBezTo>
                          <a:pt x="3729911" y="-60770"/>
                          <a:pt x="4063710" y="86499"/>
                          <a:pt x="4257918" y="0"/>
                        </a:cubicBezTo>
                        <a:cubicBezTo>
                          <a:pt x="4463927" y="-17952"/>
                          <a:pt x="4615778" y="21863"/>
                          <a:pt x="4724539" y="0"/>
                        </a:cubicBezTo>
                        <a:cubicBezTo>
                          <a:pt x="4817923" y="12361"/>
                          <a:pt x="5073118" y="59226"/>
                          <a:pt x="5249488" y="0"/>
                        </a:cubicBezTo>
                        <a:cubicBezTo>
                          <a:pt x="5415593" y="-19296"/>
                          <a:pt x="5548248" y="10850"/>
                          <a:pt x="5832764" y="0"/>
                        </a:cubicBezTo>
                        <a:cubicBezTo>
                          <a:pt x="5859594" y="277383"/>
                          <a:pt x="5762410" y="399271"/>
                          <a:pt x="5832764" y="693882"/>
                        </a:cubicBezTo>
                        <a:cubicBezTo>
                          <a:pt x="5902125" y="948159"/>
                          <a:pt x="5816334" y="1205683"/>
                          <a:pt x="5832764" y="1439163"/>
                        </a:cubicBezTo>
                        <a:cubicBezTo>
                          <a:pt x="5849472" y="1718310"/>
                          <a:pt x="5831205" y="1931880"/>
                          <a:pt x="5832764" y="2081646"/>
                        </a:cubicBezTo>
                        <a:cubicBezTo>
                          <a:pt x="5877148" y="2226664"/>
                          <a:pt x="5826400" y="2387934"/>
                          <a:pt x="5832764" y="2569935"/>
                        </a:cubicBezTo>
                        <a:cubicBezTo>
                          <a:pt x="5856778" y="2776185"/>
                          <a:pt x="5771188" y="2882569"/>
                          <a:pt x="5832764" y="3161018"/>
                        </a:cubicBezTo>
                        <a:cubicBezTo>
                          <a:pt x="5906303" y="3419238"/>
                          <a:pt x="5795576" y="3687964"/>
                          <a:pt x="5832764" y="3803503"/>
                        </a:cubicBezTo>
                        <a:cubicBezTo>
                          <a:pt x="5882606" y="3942671"/>
                          <a:pt x="5827161" y="4264406"/>
                          <a:pt x="5832764" y="4548784"/>
                        </a:cubicBezTo>
                        <a:cubicBezTo>
                          <a:pt x="5859909" y="4825239"/>
                          <a:pt x="5784814" y="4926593"/>
                          <a:pt x="5832764" y="5139869"/>
                        </a:cubicBezTo>
                        <a:cubicBezTo>
                          <a:pt x="5647444" y="5177143"/>
                          <a:pt x="5321745" y="5160348"/>
                          <a:pt x="5132832" y="5139869"/>
                        </a:cubicBezTo>
                        <a:cubicBezTo>
                          <a:pt x="4943594" y="5170323"/>
                          <a:pt x="4780358" y="5142441"/>
                          <a:pt x="4666211" y="5139869"/>
                        </a:cubicBezTo>
                        <a:cubicBezTo>
                          <a:pt x="4552326" y="5110527"/>
                          <a:pt x="4345319" y="5135104"/>
                          <a:pt x="4024607" y="5139869"/>
                        </a:cubicBezTo>
                        <a:cubicBezTo>
                          <a:pt x="3744101" y="5185365"/>
                          <a:pt x="3512879" y="5144349"/>
                          <a:pt x="3383003" y="5139869"/>
                        </a:cubicBezTo>
                        <a:cubicBezTo>
                          <a:pt x="3235637" y="5166047"/>
                          <a:pt x="3075466" y="5088977"/>
                          <a:pt x="2974710" y="5139869"/>
                        </a:cubicBezTo>
                        <a:cubicBezTo>
                          <a:pt x="2899041" y="5182263"/>
                          <a:pt x="2645822" y="5137168"/>
                          <a:pt x="2333106" y="5139869"/>
                        </a:cubicBezTo>
                        <a:cubicBezTo>
                          <a:pt x="2086341" y="5153786"/>
                          <a:pt x="2029745" y="5138385"/>
                          <a:pt x="1749829" y="5139869"/>
                        </a:cubicBezTo>
                        <a:cubicBezTo>
                          <a:pt x="1464543" y="5169520"/>
                          <a:pt x="1252293" y="5056668"/>
                          <a:pt x="1049898" y="5139869"/>
                        </a:cubicBezTo>
                        <a:cubicBezTo>
                          <a:pt x="898575" y="5197409"/>
                          <a:pt x="764354" y="5108699"/>
                          <a:pt x="583276" y="5139869"/>
                        </a:cubicBezTo>
                        <a:cubicBezTo>
                          <a:pt x="403492" y="5164779"/>
                          <a:pt x="140837" y="5076740"/>
                          <a:pt x="0" y="5139869"/>
                        </a:cubicBezTo>
                        <a:cubicBezTo>
                          <a:pt x="-59577" y="4853672"/>
                          <a:pt x="36595" y="4666024"/>
                          <a:pt x="0" y="4497385"/>
                        </a:cubicBezTo>
                        <a:cubicBezTo>
                          <a:pt x="-16125" y="4317307"/>
                          <a:pt x="29584" y="4008010"/>
                          <a:pt x="0" y="3854901"/>
                        </a:cubicBezTo>
                        <a:cubicBezTo>
                          <a:pt x="-10201" y="3659512"/>
                          <a:pt x="70092" y="3475454"/>
                          <a:pt x="0" y="3161018"/>
                        </a:cubicBezTo>
                        <a:cubicBezTo>
                          <a:pt x="-32211" y="2847536"/>
                          <a:pt x="44577" y="2776719"/>
                          <a:pt x="0" y="2621333"/>
                        </a:cubicBezTo>
                        <a:cubicBezTo>
                          <a:pt x="-47913" y="2439887"/>
                          <a:pt x="56791" y="2119945"/>
                          <a:pt x="0" y="1927450"/>
                        </a:cubicBezTo>
                        <a:cubicBezTo>
                          <a:pt x="-47810" y="1650374"/>
                          <a:pt x="-7485" y="1592413"/>
                          <a:pt x="0" y="1336365"/>
                        </a:cubicBezTo>
                        <a:cubicBezTo>
                          <a:pt x="-32940" y="1093686"/>
                          <a:pt x="17743" y="912349"/>
                          <a:pt x="0" y="693882"/>
                        </a:cubicBezTo>
                        <a:cubicBezTo>
                          <a:pt x="-53576" y="457861"/>
                          <a:pt x="33249" y="1997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ZM" sz="2400" b="1"/>
              <a:t>HIV Research Opportunities </a:t>
            </a:r>
            <a:endParaRPr lang="en-ZM" sz="2400"/>
          </a:p>
          <a:p>
            <a:pPr marL="342900" indent="-342900">
              <a:buFont typeface="+mj-lt"/>
              <a:buAutoNum type="arabicPeriod"/>
            </a:pPr>
            <a:r>
              <a:rPr lang="en-ZM" sz="2000"/>
              <a:t>HIV Prevention research including long acting injectable PrEP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000"/>
              <a:t>key populations and children related implementation research   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000"/>
              <a:t>HIV opportunistic infections and there outcomes including advanced HIV disease and care pathways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N</a:t>
            </a:r>
            <a:r>
              <a:rPr lang="en-ZM" sz="2000"/>
              <a:t>on-communicable/ metabolics diseases in HIV</a:t>
            </a:r>
            <a:r>
              <a:rPr lang="en-GB" sz="2000" dirty="0"/>
              <a:t> including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/>
              <a:t>Pregnancy</a:t>
            </a:r>
            <a:r>
              <a:rPr lang="en-ZM" sz="2000"/>
              <a:t> </a:t>
            </a:r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r>
              <a:rPr lang="en-GB" sz="2000" dirty="0"/>
              <a:t>Breastfeeding </a:t>
            </a:r>
            <a:endParaRPr lang="en-ZM" sz="2000"/>
          </a:p>
          <a:p>
            <a:pPr marL="342900" indent="-342900">
              <a:buFont typeface="+mj-lt"/>
              <a:buAutoNum type="arabicPeriod"/>
            </a:pPr>
            <a:r>
              <a:rPr lang="en-ZM" sz="2000"/>
              <a:t>HIV treatment optimisation for life long treatment including Long acting agents</a:t>
            </a:r>
          </a:p>
          <a:p>
            <a:pPr marL="342900" indent="-342900">
              <a:buFont typeface="+mj-lt"/>
              <a:buAutoNum type="arabicPeriod"/>
            </a:pPr>
            <a:r>
              <a:rPr lang="en-ZM" sz="2000"/>
              <a:t>Health systems research, mathematical modeling for systems efficiencies</a:t>
            </a:r>
          </a:p>
        </p:txBody>
      </p:sp>
    </p:spTree>
    <p:extLst>
      <p:ext uri="{BB962C8B-B14F-4D97-AF65-F5344CB8AC3E}">
        <p14:creationId xmlns:p14="http://schemas.microsoft.com/office/powerpoint/2010/main" val="177865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29C4B1-91E4-CC0E-4222-22D0FAA5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3070"/>
            <a:ext cx="10515600" cy="1375930"/>
          </a:xfrm>
        </p:spPr>
        <p:txBody>
          <a:bodyPr>
            <a:normAutofit fontScale="90000"/>
          </a:bodyPr>
          <a:lstStyle/>
          <a:p>
            <a:r>
              <a:rPr lang="en-ZM" sz="4400" b="1">
                <a:latin typeface="+mn-lt"/>
              </a:rPr>
              <a:t>Overview of </a:t>
            </a:r>
            <a:r>
              <a:rPr lang="en-GB" sz="4400" b="1" dirty="0">
                <a:latin typeface="+mn-lt"/>
              </a:rPr>
              <a:t>I</a:t>
            </a:r>
            <a:r>
              <a:rPr lang="en-ZM" sz="4400" b="1">
                <a:latin typeface="+mn-lt"/>
              </a:rPr>
              <a:t>nfectious </a:t>
            </a:r>
            <a:r>
              <a:rPr lang="en-GB" sz="4400" b="1" dirty="0">
                <a:latin typeface="+mn-lt"/>
              </a:rPr>
              <a:t>D</a:t>
            </a:r>
            <a:r>
              <a:rPr lang="en-ZM" sz="4400" b="1">
                <a:latin typeface="+mn-lt"/>
              </a:rPr>
              <a:t>iseases </a:t>
            </a:r>
            <a:r>
              <a:rPr lang="en-GB" sz="4400" b="1" dirty="0">
                <a:latin typeface="+mn-lt"/>
              </a:rPr>
              <a:t>Division</a:t>
            </a:r>
            <a:r>
              <a:rPr lang="en-ZM" sz="4400" b="1">
                <a:latin typeface="+mn-lt"/>
              </a:rPr>
              <a:t> services at  Lusaka University Teaching Hospital </a:t>
            </a:r>
          </a:p>
        </p:txBody>
      </p:sp>
    </p:spTree>
    <p:extLst>
      <p:ext uri="{BB962C8B-B14F-4D97-AF65-F5344CB8AC3E}">
        <p14:creationId xmlns:p14="http://schemas.microsoft.com/office/powerpoint/2010/main" val="76224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9343EF-4E37-04AE-8C99-E81663188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091"/>
            <a:ext cx="11998036" cy="1325563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ZM" b="1">
                <a:solidFill>
                  <a:schemeClr val="bg1"/>
                </a:solidFill>
                <a:latin typeface="+mn-lt"/>
              </a:rPr>
              <a:t>Organisation of University Teaching Hospital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8DB0A7-DB01-195D-80E7-A4B71111B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712203"/>
              </p:ext>
            </p:extLst>
          </p:nvPr>
        </p:nvGraphicFramePr>
        <p:xfrm>
          <a:off x="420254" y="2175163"/>
          <a:ext cx="11351491" cy="3851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10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3.xml><?xml version="1.0" encoding="utf-8"?>
<a:theme xmlns:a="http://schemas.openxmlformats.org/drawingml/2006/main" name="1_Zambia Theme">
  <a:themeElements>
    <a:clrScheme name="Zambian sidebar with fl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mbian sidebar with 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mbian sidebar with 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e OI.01_Intro and Prevention [Compatibility Mode]" id="{56C8F41D-D1BC-4539-98C6-003B21D40B0F}" vid="{46ACD077-CD93-462D-A8F9-CA8109F8F39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27639E128D6F458DFABF68A0026380" ma:contentTypeVersion="15" ma:contentTypeDescription="Create a new document." ma:contentTypeScope="" ma:versionID="04470d01df84ff81d24fb34fe653468a">
  <xsd:schema xmlns:xsd="http://www.w3.org/2001/XMLSchema" xmlns:xs="http://www.w3.org/2001/XMLSchema" xmlns:p="http://schemas.microsoft.com/office/2006/metadata/properties" xmlns:ns3="c405afad-dbc6-4abd-8fc4-6617700a2577" xmlns:ns4="faa7ea24-d8e5-46b6-8648-3d9b55c17ae6" targetNamespace="http://schemas.microsoft.com/office/2006/metadata/properties" ma:root="true" ma:fieldsID="aeb14f4cf7d18ee60e72f35c3a2f35f8" ns3:_="" ns4:_="">
    <xsd:import namespace="c405afad-dbc6-4abd-8fc4-6617700a2577"/>
    <xsd:import namespace="faa7ea24-d8e5-46b6-8648-3d9b55c17ae6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5afad-dbc6-4abd-8fc4-6617700a257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7ea24-d8e5-46b6-8648-3d9b55c17ae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05afad-dbc6-4abd-8fc4-6617700a2577" xsi:nil="true"/>
  </documentManagement>
</p:properties>
</file>

<file path=customXml/itemProps1.xml><?xml version="1.0" encoding="utf-8"?>
<ds:datastoreItem xmlns:ds="http://schemas.openxmlformats.org/officeDocument/2006/customXml" ds:itemID="{40C068BF-9F19-40E8-8F8F-5216A39EF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5afad-dbc6-4abd-8fc4-6617700a2577"/>
    <ds:schemaRef ds:uri="faa7ea24-d8e5-46b6-8648-3d9b55c17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C19336-DE6F-4DCE-8DBE-B191589BA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BC8C4-47B6-4AF3-99E2-4773F55B506C}">
  <ds:schemaRefs>
    <ds:schemaRef ds:uri="http://schemas.openxmlformats.org/package/2006/metadata/core-properties"/>
    <ds:schemaRef ds:uri="http://www.w3.org/XML/1998/namespace"/>
    <ds:schemaRef ds:uri="faa7ea24-d8e5-46b6-8648-3d9b55c17ae6"/>
    <ds:schemaRef ds:uri="http://purl.org/dc/elements/1.1/"/>
    <ds:schemaRef ds:uri="c405afad-dbc6-4abd-8fc4-6617700a257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3693</Words>
  <Application>Microsoft Office PowerPoint</Application>
  <PresentationFormat>Widescreen</PresentationFormat>
  <Paragraphs>726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Aptos</vt:lpstr>
      <vt:lpstr>Arial</vt:lpstr>
      <vt:lpstr>Berlin Sans FB</vt:lpstr>
      <vt:lpstr>Calibri</vt:lpstr>
      <vt:lpstr>Calibri Light</vt:lpstr>
      <vt:lpstr>Century Gothic</vt:lpstr>
      <vt:lpstr>Comic Sans MS</vt:lpstr>
      <vt:lpstr>Garamond</vt:lpstr>
      <vt:lpstr>Symbol</vt:lpstr>
      <vt:lpstr>Times New Roman</vt:lpstr>
      <vt:lpstr>Wingdings</vt:lpstr>
      <vt:lpstr>Office Theme</vt:lpstr>
      <vt:lpstr>4_2022_CCO_Template</vt:lpstr>
      <vt:lpstr>1_Zambia Theme</vt:lpstr>
      <vt:lpstr>Advances in HIV Programming and Research in Low-and Middle-Income-Countries: Opportunities and Challenges at University Teaching Hospital in Zambia</vt:lpstr>
      <vt:lpstr>PowerPoint Presentation</vt:lpstr>
      <vt:lpstr>Objectives of the presentation</vt:lpstr>
      <vt:lpstr>Introduction</vt:lpstr>
      <vt:lpstr>HIV Epidemic Overview  </vt:lpstr>
      <vt:lpstr>HIV Epidemic Overview </vt:lpstr>
      <vt:lpstr>Major Gaps in HIV Repsonse and Research Opportunities in Zambia </vt:lpstr>
      <vt:lpstr>Overview of Infectious Diseases Division services at  Lusaka University Teaching Hospital </vt:lpstr>
      <vt:lpstr>Organisation of University Teaching Hospital </vt:lpstr>
      <vt:lpstr>Infectious Disease Services  Provided University Teaching Hospital  Infectious Diseases Division</vt:lpstr>
      <vt:lpstr>Overview of Infectious Diseases Research Opportunities at Lusaka University Teaching Hospital and Zambia National HIV Program landscape  </vt:lpstr>
      <vt:lpstr>Categories of Research </vt:lpstr>
      <vt:lpstr>Opportunities in clinical Research </vt:lpstr>
      <vt:lpstr>Opportunities in Clinical Research </vt:lpstr>
      <vt:lpstr>VISEND: Wk 144 Efficacy of Switching From NNRTI-Based to PI-Based ART vs DTG + Recycled NRTIs</vt:lpstr>
      <vt:lpstr>Epidemiologic, outbreak control and global health security research</vt:lpstr>
      <vt:lpstr>Epidemiologic, outbreak control and global health security research</vt:lpstr>
      <vt:lpstr>PowerPoint Presentation</vt:lpstr>
      <vt:lpstr>Implementational science research, product introductions research and program implementations </vt:lpstr>
      <vt:lpstr>Implementational science research, product introductions research and program implementations </vt:lpstr>
      <vt:lpstr>Educational and Training  Grants/research </vt:lpstr>
      <vt:lpstr>Educational and Training  Grants/research </vt:lpstr>
      <vt:lpstr>Some Research findings and their impact on policy and guidelines </vt:lpstr>
      <vt:lpstr>Summary of research Work  </vt:lpstr>
      <vt:lpstr>PowerPoint Presentation</vt:lpstr>
      <vt:lpstr>Timeline of events over USG Aid Freeze </vt:lpstr>
      <vt:lpstr>USG Supported Projects/Services</vt:lpstr>
      <vt:lpstr>CDC Supported Projects </vt:lpstr>
      <vt:lpstr>USAID Supported Projects </vt:lpstr>
      <vt:lpstr>Other USG Supported Projects </vt:lpstr>
      <vt:lpstr>Health Facilities Providing HIV Services in Zambia </vt:lpstr>
      <vt:lpstr>Effect of USG Aid withdrawal on HIV services </vt:lpstr>
      <vt:lpstr>PowerPoint Presentation</vt:lpstr>
      <vt:lpstr>PowerPoint Presentation</vt:lpstr>
      <vt:lpstr>PowerPoint Presentation</vt:lpstr>
      <vt:lpstr>Sample Referral Support – Integrated Courier</vt:lpstr>
      <vt:lpstr>PEPFAR Supported Wellness Centers  with CSOs implementation</vt:lpstr>
      <vt:lpstr>Immediate Recommendations for Continuity of HIV Services </vt:lpstr>
      <vt:lpstr>Immediate Recommendations for Continuity of HIV Services </vt:lpstr>
      <vt:lpstr>PowerPoint Presentation</vt:lpstr>
      <vt:lpstr>Medium-term Recommendations for sustainability of HIV services </vt:lpstr>
      <vt:lpstr>Medium-term Recommendations for sustainability of HIV services </vt:lpstr>
      <vt:lpstr>PowerPoint Presentation</vt:lpstr>
      <vt:lpstr> Summary of Proposed Long-term Solutions:  SEVEN  BROAD AREAS</vt:lpstr>
      <vt:lpstr>Immediate Recommendations for Continuity of HIV Services </vt:lpstr>
      <vt:lpstr>Total Cost Needed Continue Services </vt:lpstr>
      <vt:lpstr>Summary </vt:lpstr>
      <vt:lpstr>Acknowledgements</vt:lpstr>
      <vt:lpstr>-End-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HIV Programing and Research in Low and Middle Income Countries: Opportunities and Challenges at University Teaching Hospital in Zambia</dc:title>
  <dc:creator>Sivile, Suilanji</dc:creator>
  <cp:lastModifiedBy>Ron Craig</cp:lastModifiedBy>
  <cp:revision>12</cp:revision>
  <dcterms:created xsi:type="dcterms:W3CDTF">2025-03-05T15:10:58Z</dcterms:created>
  <dcterms:modified xsi:type="dcterms:W3CDTF">2025-03-06T23:29:57Z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0x0101001E27639E128D6F458DFABF68A0026380</vt:lpwstr>
  </property>
</Properties>
</file>