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F2135B0-93DF-41CB-B8C9-580D7907B4D8}">
  <a:tblStyle styleId="{EF2135B0-93DF-41CB-B8C9-580D7907B4D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EDDC79E-B267-4FA8-9A37-8661068AFF6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4951A70C-C420-4399-B060-D666757BFC6A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9A184893-6915-42FD-997D-C45CAA8F93F5}" styleName="Table_3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73" name="Google Shape;17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0" name="Google Shape;330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8" name="Google Shape;33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SML Would move to end as extra slide and don’t present unless questions arise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collaboration with the Lutz lab at the University of Washington Department of Bio Engineering we developed a low cost calorimetric urine dipstick using a modified Arkansas method, which leverages a series of chemical reactions as urine wicks up the dipstick.</a:t>
            </a:r>
            <a:endParaRPr/>
          </a:p>
        </p:txBody>
      </p:sp>
      <p:sp>
        <p:nvSpPr>
          <p:cNvPr id="362" name="Google Shape;362;p2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285038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697038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" name="Google Shape;24;p3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.png"/><Relationship Id="rId5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/>
          <p:nvPr>
            <p:ph type="ctrTitle"/>
          </p:nvPr>
        </p:nvSpPr>
        <p:spPr>
          <a:xfrm>
            <a:off x="463642" y="68436"/>
            <a:ext cx="11474358" cy="3045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b="1" lang="en-US" sz="3600">
                <a:latin typeface="Arial"/>
                <a:ea typeface="Arial"/>
                <a:cs typeface="Arial"/>
                <a:sym typeface="Arial"/>
              </a:rPr>
            </a:br>
            <a:br>
              <a:rPr b="1" lang="en-US" sz="3600">
                <a:latin typeface="Arial"/>
                <a:ea typeface="Arial"/>
                <a:cs typeface="Arial"/>
                <a:sym typeface="Arial"/>
              </a:rPr>
            </a:br>
            <a:r>
              <a:rPr b="1" lang="en-US" sz="3600">
                <a:latin typeface="Arial"/>
                <a:ea typeface="Arial"/>
                <a:cs typeface="Arial"/>
                <a:sym typeface="Arial"/>
              </a:rPr>
              <a:t>Uptake and Completion of Weekly Rifapentine and Isoniazid (3HP) vs. Isoniazid Preventive Therapy (6H) for TB prevention among People With HIV in western Kenya</a:t>
            </a:r>
            <a:br>
              <a:rPr b="1" i="1" lang="en-US" sz="3600">
                <a:latin typeface="Arial"/>
                <a:ea typeface="Arial"/>
                <a:cs typeface="Arial"/>
                <a:sym typeface="Arial"/>
              </a:rPr>
            </a:br>
            <a:endParaRPr b="1" sz="36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1805359" y="3062627"/>
            <a:ext cx="8229597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242424"/>
                </a:solidFill>
                <a:latin typeface="Arial"/>
                <a:ea typeface="Arial"/>
                <a:cs typeface="Arial"/>
                <a:sym typeface="Arial"/>
              </a:rPr>
              <a:t>UW/Fred Hutch Centre for AIDS Research (CFAR)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Faces Talk </a:t>
            </a:r>
            <a:r>
              <a:rPr b="1" i="0" lang="en-US" sz="2400" u="none" cap="none" strike="noStrik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March 6, 2025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>
            <p:ph idx="1" type="subTitle"/>
          </p:nvPr>
        </p:nvSpPr>
        <p:spPr>
          <a:xfrm>
            <a:off x="750278" y="4277647"/>
            <a:ext cx="11187722" cy="23810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2000"/>
              <a:buNone/>
            </a:pPr>
            <a:r>
              <a:rPr b="1"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Dickens O. Onyango</a:t>
            </a:r>
            <a:r>
              <a:rPr baseline="30000"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; Jerphason Mecha</a:t>
            </a:r>
            <a:r>
              <a:rPr baseline="30000"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; Lilian N. Njagi</a:t>
            </a:r>
            <a:r>
              <a:rPr baseline="30000"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; Samson Aoro</a:t>
            </a:r>
            <a:r>
              <a:rPr baseline="30000"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; John Kinuthia</a:t>
            </a:r>
            <a:r>
              <a:rPr baseline="30000"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; Grace John-Stewart</a:t>
            </a:r>
            <a:r>
              <a:rPr baseline="30000"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; Sylvia M. LaCourse</a:t>
            </a:r>
            <a:r>
              <a:rPr baseline="30000"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t/>
            </a:r>
            <a:endParaRPr b="1" sz="2000">
              <a:solidFill>
                <a:srgbClr val="17365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rgbClr val="17365D"/>
              </a:buClr>
              <a:buSzPts val="2000"/>
              <a:buNone/>
            </a:pPr>
            <a:r>
              <a:rPr b="1"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Affiliations: </a:t>
            </a:r>
            <a:r>
              <a:rPr b="1" baseline="30000"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Kisumu County Department of Health; </a:t>
            </a:r>
            <a:r>
              <a:rPr b="1" baseline="30000"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Kenya Medical Research Institute; </a:t>
            </a:r>
            <a:r>
              <a:rPr b="1" baseline="30000"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Kenyatta National Hospital; </a:t>
            </a:r>
            <a:r>
              <a:rPr b="1" baseline="30000"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-US" sz="2000">
                <a:solidFill>
                  <a:srgbClr val="17365D"/>
                </a:solidFill>
                <a:latin typeface="Arial"/>
                <a:ea typeface="Arial"/>
                <a:cs typeface="Arial"/>
                <a:sym typeface="Arial"/>
              </a:rPr>
              <a:t>University of Washington</a:t>
            </a:r>
            <a:endParaRPr sz="2000">
              <a:solidFill>
                <a:srgbClr val="17365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-281353" y="-281352"/>
            <a:ext cx="12942276" cy="7156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b="1" lang="en-US">
                <a:latin typeface="Arial"/>
                <a:ea typeface="Arial"/>
                <a:cs typeface="Arial"/>
                <a:sym typeface="Arial"/>
              </a:rPr>
            </a:br>
            <a:r>
              <a:rPr b="1" lang="en-US">
                <a:latin typeface="Arial"/>
                <a:ea typeface="Arial"/>
                <a:cs typeface="Arial"/>
                <a:sym typeface="Arial"/>
              </a:rPr>
              <a:t>Demographic characteristics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69" name="Google Shape;169;p22"/>
          <p:cNvGraphicFramePr/>
          <p:nvPr/>
        </p:nvGraphicFramePr>
        <p:xfrm>
          <a:off x="211016" y="82129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{4951A70C-C420-4399-B060-D666757BFC6A}</a:tableStyleId>
              </a:tblPr>
              <a:tblGrid>
                <a:gridCol w="6261175"/>
                <a:gridCol w="5719800"/>
              </a:tblGrid>
              <a:tr h="4011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Characteristic </a:t>
                      </a:r>
                      <a:endParaRPr/>
                    </a:p>
                  </a:txBody>
                  <a:tcPr marT="45725" marB="45725" marR="91450" marL="91450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Number (%) [N=1930]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Median age </a:t>
                      </a: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(IQR)</a:t>
                      </a:r>
                      <a:endParaRPr/>
                    </a:p>
                  </a:txBody>
                  <a:tcPr marT="0" marB="0" marR="68575" marL="68575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33 (27-41)</a:t>
                      </a:r>
                      <a:endParaRPr/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32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Sex 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2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Male 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661 (34.2)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2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Female </a:t>
                      </a:r>
                      <a:endParaRPr i="1"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1269 (65.8)</a:t>
                      </a:r>
                      <a:endParaRPr i="1"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2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Year of enrolment 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2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2022</a:t>
                      </a:r>
                      <a:endParaRPr i="0"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1062 (55.0)</a:t>
                      </a:r>
                      <a:endParaRPr i="0"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2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2023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868 (45.0)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2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Highest level of education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2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Primary and below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503 (30.0)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2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Secondary and above</a:t>
                      </a:r>
                      <a:endParaRPr b="0" i="1"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1171 (70.0)</a:t>
                      </a:r>
                      <a:endParaRPr b="0" i="1"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2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Occupation 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2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Formal employment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236 (13.6)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2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Informal employment</a:t>
                      </a:r>
                      <a:endParaRPr i="1"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1120 (64.3)</a:t>
                      </a:r>
                      <a:endParaRPr i="1"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2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Unemployed 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297 (17.1)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208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Student 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 88 (5.1) 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>
            <p:ph type="title"/>
          </p:nvPr>
        </p:nvSpPr>
        <p:spPr>
          <a:xfrm>
            <a:off x="1496291" y="398581"/>
            <a:ext cx="9518073" cy="9898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HIV clinical characteristics</a:t>
            </a:r>
            <a:endParaRPr/>
          </a:p>
        </p:txBody>
      </p:sp>
      <p:pic>
        <p:nvPicPr>
          <p:cNvPr id="176" name="Google Shape;17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642" y="1600200"/>
            <a:ext cx="5384800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3"/>
          <p:cNvSpPr txBox="1"/>
          <p:nvPr>
            <p:ph idx="2" type="body"/>
          </p:nvPr>
        </p:nvSpPr>
        <p:spPr>
          <a:xfrm>
            <a:off x="5497443" y="1600200"/>
            <a:ext cx="6694558" cy="4756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Viral load available within 6 months of enrolment for 61% (n=1174)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Median VL – 50 cml; range – 0 to 461000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Suppressed (&lt;200cml)  </a:t>
            </a:r>
            <a:r>
              <a:rPr b="1" lang="en-US" sz="2800">
                <a:latin typeface="Arial"/>
                <a:ea typeface="Arial"/>
                <a:cs typeface="Arial"/>
                <a:sym typeface="Arial"/>
              </a:rPr>
              <a:t>90% </a:t>
            </a:r>
            <a:r>
              <a:rPr lang="en-US" sz="2800">
                <a:latin typeface="Arial"/>
                <a:ea typeface="Arial"/>
                <a:cs typeface="Arial"/>
                <a:sym typeface="Arial"/>
              </a:rPr>
              <a:t>(n=1059)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Low detectable level (200-999 cml)  6% (n=66)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High-risk viraemia (≥1000cml) 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   4% (n=49)</a:t>
            </a:r>
            <a:endParaRPr/>
          </a:p>
          <a:p>
            <a:pPr indent="0" lvl="1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5" name="Google Shape;185;p24"/>
          <p:cNvSpPr txBox="1"/>
          <p:nvPr/>
        </p:nvSpPr>
        <p:spPr>
          <a:xfrm>
            <a:off x="3584253" y="37934"/>
            <a:ext cx="493678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Overview of participants</a:t>
            </a:r>
            <a:endParaRPr/>
          </a:p>
        </p:txBody>
      </p:sp>
      <p:grpSp>
        <p:nvGrpSpPr>
          <p:cNvPr id="186" name="Google Shape;186;p24"/>
          <p:cNvGrpSpPr/>
          <p:nvPr/>
        </p:nvGrpSpPr>
        <p:grpSpPr>
          <a:xfrm>
            <a:off x="1119866" y="692430"/>
            <a:ext cx="8632516" cy="6079141"/>
            <a:chOff x="1119866" y="692430"/>
            <a:chExt cx="8632516" cy="6079141"/>
          </a:xfrm>
        </p:grpSpPr>
        <p:grpSp>
          <p:nvGrpSpPr>
            <p:cNvPr id="187" name="Google Shape;187;p24"/>
            <p:cNvGrpSpPr/>
            <p:nvPr/>
          </p:nvGrpSpPr>
          <p:grpSpPr>
            <a:xfrm>
              <a:off x="1119866" y="692430"/>
              <a:ext cx="8632516" cy="6079141"/>
              <a:chOff x="13697931" y="19081711"/>
              <a:chExt cx="13546222" cy="6478062"/>
            </a:xfrm>
          </p:grpSpPr>
          <p:cxnSp>
            <p:nvCxnSpPr>
              <p:cNvPr id="188" name="Google Shape;188;p24"/>
              <p:cNvCxnSpPr/>
              <p:nvPr/>
            </p:nvCxnSpPr>
            <p:spPr>
              <a:xfrm>
                <a:off x="20638221" y="19972730"/>
                <a:ext cx="0" cy="1908000"/>
              </a:xfrm>
              <a:prstGeom prst="straightConnector1">
                <a:avLst/>
              </a:prstGeom>
              <a:noFill/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grpSp>
            <p:nvGrpSpPr>
              <p:cNvPr id="189" name="Google Shape;189;p24"/>
              <p:cNvGrpSpPr/>
              <p:nvPr/>
            </p:nvGrpSpPr>
            <p:grpSpPr>
              <a:xfrm>
                <a:off x="13697931" y="19081711"/>
                <a:ext cx="13546222" cy="6478062"/>
                <a:chOff x="-626818" y="-17163"/>
                <a:chExt cx="7060470" cy="3781225"/>
              </a:xfrm>
            </p:grpSpPr>
            <p:cxnSp>
              <p:nvCxnSpPr>
                <p:cNvPr id="190" name="Google Shape;190;p24"/>
                <p:cNvCxnSpPr/>
                <p:nvPr/>
              </p:nvCxnSpPr>
              <p:spPr>
                <a:xfrm>
                  <a:off x="3007064" y="2059620"/>
                  <a:ext cx="0" cy="107950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sp>
              <p:nvSpPr>
                <p:cNvPr id="191" name="Google Shape;191;p24"/>
                <p:cNvSpPr/>
                <p:nvPr/>
              </p:nvSpPr>
              <p:spPr>
                <a:xfrm>
                  <a:off x="1845803" y="-17163"/>
                  <a:ext cx="2353094" cy="479189"/>
                </a:xfrm>
                <a:prstGeom prst="rect">
                  <a:avLst/>
                </a:prstGeom>
                <a:solidFill>
                  <a:srgbClr val="E5B8B7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PHIV newly enrolled in care </a:t>
                  </a:r>
                  <a:endParaRPr/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(n=1930) </a:t>
                  </a:r>
                  <a:endParaRPr b="1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4"/>
                <p:cNvSpPr/>
                <p:nvPr/>
              </p:nvSpPr>
              <p:spPr>
                <a:xfrm>
                  <a:off x="4421079" y="1237045"/>
                  <a:ext cx="1975483" cy="479189"/>
                </a:xfrm>
                <a:prstGeom prst="rect">
                  <a:avLst/>
                </a:prstGeom>
                <a:solidFill>
                  <a:srgbClr val="E5B8B7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Active TB </a:t>
                  </a:r>
                  <a:endParaRPr/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(n=132; 6.9%)</a:t>
                  </a:r>
                  <a:endParaRPr b="1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93" name="Google Shape;193;p24"/>
                <p:cNvCxnSpPr/>
                <p:nvPr/>
              </p:nvCxnSpPr>
              <p:spPr>
                <a:xfrm>
                  <a:off x="3000652" y="1501683"/>
                  <a:ext cx="1403889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sp>
              <p:nvSpPr>
                <p:cNvPr id="194" name="Google Shape;194;p24"/>
                <p:cNvSpPr/>
                <p:nvPr/>
              </p:nvSpPr>
              <p:spPr>
                <a:xfrm>
                  <a:off x="1944209" y="1633492"/>
                  <a:ext cx="2352586" cy="479189"/>
                </a:xfrm>
                <a:prstGeom prst="rect">
                  <a:avLst/>
                </a:prstGeom>
                <a:solidFill>
                  <a:srgbClr val="E5B8B7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Eligible for TPT </a:t>
                  </a:r>
                  <a:endParaRPr/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(n=1,790; 97.5%)</a:t>
                  </a:r>
                  <a:endParaRPr b="1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24"/>
                <p:cNvSpPr/>
                <p:nvPr/>
              </p:nvSpPr>
              <p:spPr>
                <a:xfrm>
                  <a:off x="4426659" y="2110097"/>
                  <a:ext cx="1975485" cy="479977"/>
                </a:xfrm>
                <a:prstGeom prst="rect">
                  <a:avLst/>
                </a:prstGeom>
                <a:solidFill>
                  <a:srgbClr val="E5B8B7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Not initiated TPT (n=213; 21.9%)</a:t>
                  </a:r>
                  <a:endParaRPr b="1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196;p24"/>
                <p:cNvSpPr/>
                <p:nvPr/>
              </p:nvSpPr>
              <p:spPr>
                <a:xfrm>
                  <a:off x="-375018" y="487017"/>
                  <a:ext cx="1975701" cy="479189"/>
                </a:xfrm>
                <a:prstGeom prst="rect">
                  <a:avLst/>
                </a:prstGeom>
                <a:solidFill>
                  <a:srgbClr val="E5B8B7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Not screened (n=8; 0.4%)</a:t>
                  </a:r>
                  <a:endParaRPr b="1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97" name="Google Shape;197;p24"/>
                <p:cNvCxnSpPr/>
                <p:nvPr/>
              </p:nvCxnSpPr>
              <p:spPr>
                <a:xfrm rot="10800000">
                  <a:off x="1568568" y="717902"/>
                  <a:ext cx="140448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med" w="med" type="triangle"/>
                </a:ln>
                <a:effectLst>
                  <a:outerShdw blurRad="40000" rotWithShape="0" dir="5400000" dist="20000">
                    <a:srgbClr val="000000">
                      <a:alpha val="37647"/>
                    </a:srgbClr>
                  </a:outerShdw>
                </a:effectLst>
              </p:spPr>
            </p:cxnSp>
            <p:sp>
              <p:nvSpPr>
                <p:cNvPr id="198" name="Google Shape;198;p24"/>
                <p:cNvSpPr/>
                <p:nvPr/>
              </p:nvSpPr>
              <p:spPr>
                <a:xfrm>
                  <a:off x="1831581" y="870012"/>
                  <a:ext cx="2352586" cy="479189"/>
                </a:xfrm>
                <a:prstGeom prst="rect">
                  <a:avLst/>
                </a:prstGeom>
                <a:solidFill>
                  <a:srgbClr val="E5B8B7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Screened for active TB </a:t>
                  </a:r>
                  <a:endParaRPr/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(n=1922; 99.6%)</a:t>
                  </a:r>
                  <a:endParaRPr b="1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199" name="Google Shape;199;p24"/>
                <p:cNvCxnSpPr/>
                <p:nvPr/>
              </p:nvCxnSpPr>
              <p:spPr>
                <a:xfrm>
                  <a:off x="3000652" y="2349355"/>
                  <a:ext cx="1404484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triangle"/>
                </a:ln>
              </p:spPr>
            </p:cxnSp>
            <p:sp>
              <p:nvSpPr>
                <p:cNvPr id="200" name="Google Shape;200;p24"/>
                <p:cNvSpPr/>
                <p:nvPr/>
              </p:nvSpPr>
              <p:spPr>
                <a:xfrm>
                  <a:off x="1839276" y="2614714"/>
                  <a:ext cx="2352586" cy="479189"/>
                </a:xfrm>
                <a:prstGeom prst="rect">
                  <a:avLst/>
                </a:prstGeom>
                <a:solidFill>
                  <a:srgbClr val="E5B8B7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Initiated TPT </a:t>
                  </a:r>
                  <a:endParaRPr/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(n=1577; 88.1%)</a:t>
                  </a:r>
                  <a:endParaRPr b="1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" name="Google Shape;201;p24"/>
                <p:cNvSpPr/>
                <p:nvPr/>
              </p:nvSpPr>
              <p:spPr>
                <a:xfrm>
                  <a:off x="4081066" y="3260159"/>
                  <a:ext cx="2352586" cy="479189"/>
                </a:xfrm>
                <a:prstGeom prst="rect">
                  <a:avLst/>
                </a:prstGeom>
                <a:solidFill>
                  <a:srgbClr val="FFFF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3HP </a:t>
                  </a:r>
                  <a:endParaRPr/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(n=873; 55.4%)</a:t>
                  </a:r>
                  <a:endParaRPr b="1" sz="16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" name="Google Shape;202;p24"/>
                <p:cNvSpPr/>
                <p:nvPr/>
              </p:nvSpPr>
              <p:spPr>
                <a:xfrm>
                  <a:off x="-626818" y="3289665"/>
                  <a:ext cx="2587844" cy="474397"/>
                </a:xfrm>
                <a:prstGeom prst="rect">
                  <a:avLst/>
                </a:prstGeom>
                <a:solidFill>
                  <a:srgbClr val="C00000"/>
                </a:solidFill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6H </a:t>
                  </a:r>
                  <a:endParaRPr/>
                </a:p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1600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(n=704; 44.6%)</a:t>
                  </a:r>
                  <a:endParaRPr b="1" sz="16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203" name="Google Shape;203;p24"/>
                <p:cNvCxnSpPr/>
                <p:nvPr/>
              </p:nvCxnSpPr>
              <p:spPr>
                <a:xfrm>
                  <a:off x="3002947" y="3117774"/>
                  <a:ext cx="1058437" cy="341775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dk1"/>
                  </a:solidFill>
                  <a:prstDash val="solid"/>
                  <a:round/>
                  <a:headEnd len="sm" w="sm" type="none"/>
                  <a:tailEnd len="med" w="med" type="triangle"/>
                </a:ln>
                <a:effectLst>
                  <a:outerShdw blurRad="40000" rotWithShape="0" dir="5400000" dist="20000">
                    <a:srgbClr val="000000">
                      <a:alpha val="37647"/>
                    </a:srgbClr>
                  </a:outerShdw>
                </a:effectLst>
              </p:spPr>
            </p:cxnSp>
          </p:grpSp>
        </p:grpSp>
        <p:cxnSp>
          <p:nvCxnSpPr>
            <p:cNvPr id="204" name="Google Shape;204;p24"/>
            <p:cNvCxnSpPr/>
            <p:nvPr/>
          </p:nvCxnSpPr>
          <p:spPr>
            <a:xfrm rot="7800000">
              <a:off x="4285074" y="5780943"/>
              <a:ext cx="1294103" cy="549478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cxn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/>
          <p:nvPr>
            <p:ph type="title"/>
          </p:nvPr>
        </p:nvSpPr>
        <p:spPr>
          <a:xfrm>
            <a:off x="609600" y="-8317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3HP vs. the 6H cascade </a:t>
            </a:r>
            <a:endParaRPr/>
          </a:p>
        </p:txBody>
      </p:sp>
      <p:sp>
        <p:nvSpPr>
          <p:cNvPr id="211" name="Google Shape;211;p2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2" name="Google Shape;21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907" y="780393"/>
            <a:ext cx="11746523" cy="497383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 txBox="1"/>
          <p:nvPr/>
        </p:nvSpPr>
        <p:spPr>
          <a:xfrm>
            <a:off x="7394066" y="1129103"/>
            <a:ext cx="1688123" cy="3371493"/>
          </a:xfrm>
          <a:prstGeom prst="rect">
            <a:avLst/>
          </a:prstGeom>
          <a:noFill/>
          <a:ln cap="flat" cmpd="sng" w="47625">
            <a:solidFill>
              <a:srgbClr val="0F243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25"/>
          <p:cNvSpPr txBox="1"/>
          <p:nvPr/>
        </p:nvSpPr>
        <p:spPr>
          <a:xfrm>
            <a:off x="1" y="5908484"/>
            <a:ext cx="11746523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TPT initiation was significantly higher with 3HP than 6H period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(90% vs. 84%; p&lt;0.001) 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/>
          <p:nvPr>
            <p:ph type="title"/>
          </p:nvPr>
        </p:nvSpPr>
        <p:spPr>
          <a:xfrm>
            <a:off x="331304" y="5903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HIV treatment outcomes</a:t>
            </a:r>
            <a:endParaRPr/>
          </a:p>
        </p:txBody>
      </p:sp>
      <p:graphicFrame>
        <p:nvGraphicFramePr>
          <p:cNvPr id="221" name="Google Shape;221;p26"/>
          <p:cNvGraphicFramePr/>
          <p:nvPr/>
        </p:nvGraphicFramePr>
        <p:xfrm>
          <a:off x="107713" y="176099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{EF2135B0-93DF-41CB-B8C9-580D7907B4D8}</a:tableStyleId>
              </a:tblPr>
              <a:tblGrid>
                <a:gridCol w="2965175"/>
                <a:gridCol w="2965175"/>
              </a:tblGrid>
              <a:tr h="884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HIV treatment outcome</a:t>
                      </a:r>
                      <a:endParaRPr b="1" i="0" sz="30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0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Number (%)</a:t>
                      </a:r>
                      <a:endParaRPr b="1" i="0" sz="30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8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0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Active on ART</a:t>
                      </a:r>
                      <a:endParaRPr b="0" i="0" sz="30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0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1,545 (80.1)</a:t>
                      </a:r>
                      <a:endParaRPr/>
                    </a:p>
                  </a:txBody>
                  <a:tcPr marT="9525" marB="0" marR="9525" marL="95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10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0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Loss to follow up</a:t>
                      </a:r>
                      <a:endParaRPr b="0" i="0" sz="30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0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161 (8.3)</a:t>
                      </a:r>
                      <a:endParaRPr b="0" i="0" sz="30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1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0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Transferred out</a:t>
                      </a:r>
                      <a:endParaRPr b="0" i="0" sz="30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0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118 (6.1)</a:t>
                      </a:r>
                      <a:endParaRPr b="0" i="0" sz="30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12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0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Died </a:t>
                      </a:r>
                      <a:endParaRPr b="0" i="0" sz="30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000" u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106 (5.5)</a:t>
                      </a:r>
                      <a:endParaRPr b="0" i="0" sz="3000" u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9525" marL="95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22" name="Google Shape;222;p2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3" name="Google Shape;223;p26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38059" y="1411356"/>
            <a:ext cx="6223199" cy="471480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6"/>
          <p:cNvSpPr txBox="1"/>
          <p:nvPr/>
        </p:nvSpPr>
        <p:spPr>
          <a:xfrm>
            <a:off x="7560362" y="3241429"/>
            <a:ext cx="5005693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Cumulative mortality in 12 months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Never initiated TPT – 15.7 per 1,000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Iniated but not completed TPT – 12.6 per 1,000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Completed TPT – 4.5 per 1,000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Logrank (p&lt;0.001)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/>
          <p:nvPr>
            <p:ph type="title"/>
          </p:nvPr>
        </p:nvSpPr>
        <p:spPr>
          <a:xfrm>
            <a:off x="609600" y="22502"/>
            <a:ext cx="10972800" cy="580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Correlates of non-initiation of TPT</a:t>
            </a:r>
            <a:endParaRPr/>
          </a:p>
        </p:txBody>
      </p:sp>
      <p:sp>
        <p:nvSpPr>
          <p:cNvPr id="231" name="Google Shape;231;p2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32" name="Google Shape;232;p27"/>
          <p:cNvGraphicFramePr/>
          <p:nvPr/>
        </p:nvGraphicFramePr>
        <p:xfrm>
          <a:off x="375140" y="64671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{EF2135B0-93DF-41CB-B8C9-580D7907B4D8}</a:tableStyleId>
              </a:tblPr>
              <a:tblGrid>
                <a:gridCol w="3798275"/>
                <a:gridCol w="3798275"/>
                <a:gridCol w="3798275"/>
              </a:tblGrid>
              <a:tr h="642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Correlate 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Adjusted Risk ratio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(95% CI)</a:t>
                      </a:r>
                      <a:r>
                        <a:rPr b="1"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 *</a:t>
                      </a:r>
                      <a:endParaRPr b="1"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p-value</a:t>
                      </a:r>
                      <a:endParaRPr b="1" sz="24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r>
                        <a:rPr b="1"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b="1"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Educational level</a:t>
                      </a: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Primary and below</a:t>
                      </a: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cap="small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2.20 (1.64-2.94)</a:t>
                      </a:r>
                      <a:endParaRPr b="1" sz="2400" cap="small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41275" marL="41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cap="small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&lt;0.001</a:t>
                      </a:r>
                      <a:endParaRPr b="1" sz="2400" cap="small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41275" marL="41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Secondary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cap="small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1.52 (0.93-2.50)</a:t>
                      </a:r>
                      <a:endParaRPr sz="2400" cap="small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41275" marL="41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cap="small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0.095</a:t>
                      </a:r>
                      <a:endParaRPr sz="2400" cap="small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41275" marL="41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Tertiary</a:t>
                      </a: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Ref </a:t>
                      </a:r>
                      <a:endParaRPr/>
                    </a:p>
                  </a:txBody>
                  <a:tcPr marT="7625" marB="0" marR="41275" marL="41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 cap="small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41275" marL="41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WHO Stage</a:t>
                      </a: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Stage 1 or 2</a:t>
                      </a: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Ref 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Stage 3/4 (AHD)** 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cap="small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2.05 (1.44-2.92)</a:t>
                      </a:r>
                      <a:endParaRPr b="1" sz="2400" cap="small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41275" marL="41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cap="small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&lt;0.001</a:t>
                      </a:r>
                      <a:endParaRPr b="1" sz="2400" cap="small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41275" marL="41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Facility type</a:t>
                      </a: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Non-referral hospitals</a:t>
                      </a: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Ref 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8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Large referral hospitals</a:t>
                      </a:r>
                      <a:r>
                        <a:rPr lang="en-US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4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cap="small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1.69 (1.25-2.29)</a:t>
                      </a:r>
                      <a:endParaRPr b="1" sz="2400" cap="small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41275" marL="41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cap="small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0.001</a:t>
                      </a:r>
                      <a:endParaRPr b="1" sz="2400" cap="small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625" marB="0" marR="41275" marL="4127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3" name="Google Shape;233;p27"/>
          <p:cNvSpPr txBox="1"/>
          <p:nvPr/>
        </p:nvSpPr>
        <p:spPr>
          <a:xfrm>
            <a:off x="890954" y="6041671"/>
            <a:ext cx="67524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*Adjusted for factors which were significant during bivariate analysis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**AHD – Advanced HIV disease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/>
          <p:nvPr>
            <p:ph type="title"/>
          </p:nvPr>
        </p:nvSpPr>
        <p:spPr>
          <a:xfrm>
            <a:off x="609600" y="-3016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Correlates of 6H &amp; 3HP non-completion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40" name="Google Shape;240;p28"/>
          <p:cNvGraphicFramePr/>
          <p:nvPr/>
        </p:nvGraphicFramePr>
        <p:xfrm>
          <a:off x="234464" y="108584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{EF2135B0-93DF-41CB-B8C9-580D7907B4D8}</a:tableStyleId>
              </a:tblPr>
              <a:tblGrid>
                <a:gridCol w="2785275"/>
                <a:gridCol w="2489500"/>
                <a:gridCol w="1646525"/>
                <a:gridCol w="3206300"/>
                <a:gridCol w="1407900"/>
              </a:tblGrid>
              <a:tr h="683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2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Six month regimen (6H)</a:t>
                      </a: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-US" sz="2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Three-month regimen (3HP)</a:t>
                      </a: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</a:tr>
              <a:tr h="7121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Coorrelate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Adjusted Risk ratio* (95% CI)</a:t>
                      </a: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0C0C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rgbClr val="0C0C0C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p-value </a:t>
                      </a:r>
                      <a:endParaRPr b="1" sz="2000">
                        <a:solidFill>
                          <a:srgbClr val="0C0C0C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Adjusted Risk ratio* (95% CI)</a:t>
                      </a: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p-value</a:t>
                      </a: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2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WHO stage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2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Stage 1/2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Ref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Ref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2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Stage 3/4 (AHD)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4.89 (1.91-12.49) 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&lt;0.001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2.36 (1.04-5.37)</a:t>
                      </a: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0.04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2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Occupation</a:t>
                      </a: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2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Informal employment</a:t>
                      </a: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Ref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02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Formal employment</a:t>
                      </a: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2.42 (1.12-5.21)</a:t>
                      </a: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0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Arial"/>
                          <a:ea typeface="Arial"/>
                          <a:cs typeface="Arial"/>
                          <a:sym typeface="Arial"/>
                        </a:rPr>
                        <a:t>0.02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41" name="Google Shape;241;p28"/>
          <p:cNvSpPr txBox="1"/>
          <p:nvPr/>
        </p:nvSpPr>
        <p:spPr>
          <a:xfrm>
            <a:off x="257910" y="4986597"/>
            <a:ext cx="67524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*Adjusted for factors which were significant during bivariate analysis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**AHD – Advanced HIV disease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/>
          <p:nvPr>
            <p:ph idx="1" type="body"/>
          </p:nvPr>
        </p:nvSpPr>
        <p:spPr>
          <a:xfrm>
            <a:off x="963084" y="2303585"/>
            <a:ext cx="10363200" cy="977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Prospective cohort </a:t>
            </a:r>
            <a:endParaRPr/>
          </a:p>
        </p:txBody>
      </p:sp>
      <p:sp>
        <p:nvSpPr>
          <p:cNvPr id="247" name="Google Shape;247;p2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 txBox="1"/>
          <p:nvPr>
            <p:ph type="title"/>
          </p:nvPr>
        </p:nvSpPr>
        <p:spPr>
          <a:xfrm>
            <a:off x="586154" y="-241174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Baseline characteristics N=200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55" name="Google Shape;255;p30"/>
          <p:cNvGraphicFramePr/>
          <p:nvPr/>
        </p:nvGraphicFramePr>
        <p:xfrm>
          <a:off x="257908" y="67993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{4951A70C-C420-4399-B060-D666757BFC6A}</a:tableStyleId>
              </a:tblPr>
              <a:tblGrid>
                <a:gridCol w="5673975"/>
                <a:gridCol w="5673975"/>
              </a:tblGrid>
              <a:tr h="24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Characteristic</a:t>
                      </a:r>
                      <a:endParaRPr b="1" sz="160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 u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Number (%)</a:t>
                      </a:r>
                      <a:endParaRPr b="1" sz="1600" u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4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Sex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  <a:tr h="24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Male</a:t>
                      </a:r>
                      <a:endParaRPr b="0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 (32.5%)</a:t>
                      </a:r>
                      <a:endParaRPr b="0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</a:tr>
              <a:tr h="24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Female</a:t>
                      </a:r>
                      <a:endParaRPr b="0" i="1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135 (67.5%)</a:t>
                      </a:r>
                      <a:endParaRPr b="0" i="1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</a:tr>
              <a:tr h="24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Age category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</a:tr>
              <a:tr h="24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15-24 years</a:t>
                      </a:r>
                      <a:endParaRPr b="0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 (12.5%)</a:t>
                      </a:r>
                      <a:endParaRPr b="0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</a:tr>
              <a:tr h="245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25-34 years</a:t>
                      </a:r>
                      <a:endParaRPr b="0" i="1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 (33.0%)</a:t>
                      </a:r>
                      <a:endParaRPr b="0" i="1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</a:tr>
              <a:tr h="24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 35-44 years </a:t>
                      </a:r>
                      <a:endParaRPr/>
                    </a:p>
                  </a:txBody>
                  <a:tcPr marT="9525" marB="0" marR="65400" marL="6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61 (30.0%)</a:t>
                      </a:r>
                      <a:endParaRPr/>
                    </a:p>
                  </a:txBody>
                  <a:tcPr marT="9525" marB="0" marR="65400" marL="65400" anchor="b"/>
                </a:tc>
              </a:tr>
              <a:tr h="24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   45+ years</a:t>
                      </a:r>
                      <a:endParaRPr/>
                    </a:p>
                  </a:txBody>
                  <a:tcPr marT="9525" marB="0" marR="65400" marL="6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>
                          <a:latin typeface="Arial"/>
                          <a:ea typeface="Arial"/>
                          <a:cs typeface="Arial"/>
                          <a:sym typeface="Arial"/>
                        </a:rPr>
                        <a:t>48 (24.0%)</a:t>
                      </a:r>
                      <a:endParaRPr/>
                    </a:p>
                  </a:txBody>
                  <a:tcPr marT="9525" marB="0" marR="65400" marL="65400" anchor="b"/>
                </a:tc>
              </a:tr>
              <a:tr h="24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Level of Education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</a:tr>
              <a:tr h="24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Primary</a:t>
                      </a:r>
                      <a:endParaRPr b="0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 (38.0%)</a:t>
                      </a:r>
                      <a:endParaRPr b="0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</a:tr>
              <a:tr h="24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Secondary/tertiary</a:t>
                      </a:r>
                      <a:endParaRPr b="0" i="1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124 (62.0%)</a:t>
                      </a:r>
                      <a:endParaRPr b="0" i="1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</a:tr>
              <a:tr h="24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Marital Status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</a:tr>
              <a:tr h="24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Single/Divorced/Separated/widowed </a:t>
                      </a:r>
                      <a:endParaRPr b="0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96 (48.0%)</a:t>
                      </a:r>
                      <a:endParaRPr b="0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</a:tr>
              <a:tr h="24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Married/living with partner</a:t>
                      </a:r>
                      <a:endParaRPr b="0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104 (52.0%)</a:t>
                      </a:r>
                      <a:endParaRPr b="0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</a:tr>
              <a:tr h="24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HIV service category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</a:tr>
              <a:tr h="24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Standard of care</a:t>
                      </a:r>
                      <a:endParaRPr b="0" i="1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181 (90.5%)</a:t>
                      </a:r>
                      <a:endParaRPr b="0" i="1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</a:tr>
              <a:tr h="24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</a:t>
                      </a:r>
                      <a:r>
                        <a:rPr b="0" lang="en-US" sz="17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Differentiated</a:t>
                      </a:r>
                      <a:r>
                        <a:rPr b="0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models</a:t>
                      </a:r>
                      <a:endParaRPr b="0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 (9.5%)</a:t>
                      </a:r>
                      <a:endParaRPr b="0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</a:tr>
              <a:tr h="24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CD4 count, median (IQR)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311.0 (165.0, 556.0)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</a:tr>
              <a:tr h="24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WHO Stage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</a:tr>
              <a:tr h="24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Stage 1</a:t>
                      </a:r>
                      <a:endParaRPr b="0" sz="1600"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121 (60.5%)</a:t>
                      </a:r>
                      <a:endParaRPr b="0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</a:tr>
              <a:tr h="24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Stage 2</a:t>
                      </a:r>
                      <a:endParaRPr b="0" sz="1600">
                        <a:highlight>
                          <a:srgbClr val="FFFF00"/>
                        </a:highlight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 (26.5%)</a:t>
                      </a:r>
                      <a:endParaRPr b="0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/>
                </a:tc>
              </a:tr>
              <a:tr h="24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Stage 3/4 (AHD)</a:t>
                      </a:r>
                      <a:endParaRPr b="0" i="1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 (13.0%)</a:t>
                      </a:r>
                      <a:endParaRPr b="0" i="1"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9525" marB="0" marR="65400" marL="65400" anchor="b"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1"/>
          <p:cNvSpPr txBox="1"/>
          <p:nvPr>
            <p:ph type="title"/>
          </p:nvPr>
        </p:nvSpPr>
        <p:spPr>
          <a:xfrm>
            <a:off x="609600" y="-41883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Adherence assessments 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63" name="Google Shape;263;p31"/>
          <p:cNvGrpSpPr/>
          <p:nvPr/>
        </p:nvGrpSpPr>
        <p:grpSpPr>
          <a:xfrm>
            <a:off x="468383" y="897233"/>
            <a:ext cx="11184902" cy="5745973"/>
            <a:chOff x="304251" y="1722"/>
            <a:chExt cx="11184902" cy="5745973"/>
          </a:xfrm>
        </p:grpSpPr>
        <p:sp>
          <p:nvSpPr>
            <p:cNvPr id="264" name="Google Shape;264;p31"/>
            <p:cNvSpPr/>
            <p:nvPr/>
          </p:nvSpPr>
          <p:spPr>
            <a:xfrm>
              <a:off x="5241712" y="861898"/>
              <a:ext cx="180636" cy="79136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5" name="Google Shape;265;p31"/>
            <p:cNvSpPr/>
            <p:nvPr/>
          </p:nvSpPr>
          <p:spPr>
            <a:xfrm>
              <a:off x="5422349" y="3304797"/>
              <a:ext cx="180636" cy="7913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6" name="Google Shape;266;p31"/>
            <p:cNvSpPr/>
            <p:nvPr/>
          </p:nvSpPr>
          <p:spPr>
            <a:xfrm>
              <a:off x="5241712" y="3304797"/>
              <a:ext cx="180636" cy="79136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7" name="Google Shape;267;p31"/>
            <p:cNvSpPr/>
            <p:nvPr/>
          </p:nvSpPr>
          <p:spPr>
            <a:xfrm>
              <a:off x="5422349" y="3304797"/>
              <a:ext cx="846983" cy="201281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674AA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8" name="Google Shape;268;p31"/>
            <p:cNvSpPr/>
            <p:nvPr/>
          </p:nvSpPr>
          <p:spPr>
            <a:xfrm>
              <a:off x="5376629" y="861898"/>
              <a:ext cx="91440" cy="158272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9" name="Google Shape;269;p31"/>
            <p:cNvSpPr/>
            <p:nvPr/>
          </p:nvSpPr>
          <p:spPr>
            <a:xfrm>
              <a:off x="2566410" y="1722"/>
              <a:ext cx="5711876" cy="860175"/>
            </a:xfrm>
            <a:prstGeom prst="rect">
              <a:avLst/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1"/>
            <p:cNvSpPr txBox="1"/>
            <p:nvPr/>
          </p:nvSpPr>
          <p:spPr>
            <a:xfrm>
              <a:off x="2566410" y="1722"/>
              <a:ext cx="5711876" cy="860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675" lIns="19675" spcFirstLastPara="1" rIns="19675" wrap="square" tIns="19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Enrolled (n=200)</a:t>
              </a:r>
              <a:endParaRPr/>
            </a:p>
          </p:txBody>
        </p:sp>
        <p:sp>
          <p:nvSpPr>
            <p:cNvPr id="271" name="Google Shape;271;p31"/>
            <p:cNvSpPr/>
            <p:nvPr/>
          </p:nvSpPr>
          <p:spPr>
            <a:xfrm>
              <a:off x="2599071" y="2444621"/>
              <a:ext cx="5646555" cy="860175"/>
            </a:xfrm>
            <a:prstGeom prst="rect">
              <a:avLst/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31"/>
            <p:cNvSpPr txBox="1"/>
            <p:nvPr/>
          </p:nvSpPr>
          <p:spPr>
            <a:xfrm>
              <a:off x="2599071" y="2444621"/>
              <a:ext cx="5646555" cy="860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675" lIns="19675" spcFirstLastPara="1" rIns="19675" wrap="square" tIns="19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Adherence assessed (99%; n=198)</a:t>
              </a:r>
              <a:endParaRPr/>
            </a:p>
          </p:txBody>
        </p:sp>
        <p:sp>
          <p:nvSpPr>
            <p:cNvPr id="273" name="Google Shape;273;p31"/>
            <p:cNvSpPr/>
            <p:nvPr/>
          </p:nvSpPr>
          <p:spPr>
            <a:xfrm>
              <a:off x="6269332" y="4887520"/>
              <a:ext cx="5219821" cy="860175"/>
            </a:xfrm>
            <a:prstGeom prst="rect">
              <a:avLst/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1"/>
            <p:cNvSpPr txBox="1"/>
            <p:nvPr/>
          </p:nvSpPr>
          <p:spPr>
            <a:xfrm>
              <a:off x="6269332" y="4887520"/>
              <a:ext cx="5219821" cy="860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675" lIns="19675" spcFirstLastPara="1" rIns="19675" wrap="square" tIns="19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Active follow up (18%; n=36)</a:t>
              </a:r>
              <a:endParaRPr/>
            </a:p>
          </p:txBody>
        </p:sp>
        <p:sp>
          <p:nvSpPr>
            <p:cNvPr id="275" name="Google Shape;275;p31"/>
            <p:cNvSpPr/>
            <p:nvPr/>
          </p:nvSpPr>
          <p:spPr>
            <a:xfrm>
              <a:off x="958828" y="3666071"/>
              <a:ext cx="4282884" cy="860175"/>
            </a:xfrm>
            <a:prstGeom prst="rect">
              <a:avLst/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31"/>
            <p:cNvSpPr txBox="1"/>
            <p:nvPr/>
          </p:nvSpPr>
          <p:spPr>
            <a:xfrm>
              <a:off x="958828" y="3666071"/>
              <a:ext cx="4282884" cy="860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675" lIns="19675" spcFirstLastPara="1" rIns="19675" wrap="square" tIns="19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Completed (80%; n=158)</a:t>
              </a:r>
              <a:endParaRPr/>
            </a:p>
          </p:txBody>
        </p:sp>
        <p:sp>
          <p:nvSpPr>
            <p:cNvPr id="277" name="Google Shape;277;p31"/>
            <p:cNvSpPr/>
            <p:nvPr/>
          </p:nvSpPr>
          <p:spPr>
            <a:xfrm>
              <a:off x="5602986" y="3666071"/>
              <a:ext cx="4254412" cy="860175"/>
            </a:xfrm>
            <a:prstGeom prst="rect">
              <a:avLst/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31"/>
            <p:cNvSpPr txBox="1"/>
            <p:nvPr/>
          </p:nvSpPr>
          <p:spPr>
            <a:xfrm>
              <a:off x="5602986" y="3666071"/>
              <a:ext cx="4254412" cy="860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675" lIns="19675" spcFirstLastPara="1" rIns="19675" wrap="square" tIns="19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Dead/LTF (2%; n=4)</a:t>
              </a:r>
              <a:endParaRPr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304251" y="1223171"/>
              <a:ext cx="4937460" cy="860175"/>
            </a:xfrm>
            <a:prstGeom prst="rect">
              <a:avLst/>
            </a:prstGeom>
            <a:solidFill>
              <a:schemeClr val="accent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1"/>
            <p:cNvSpPr txBox="1"/>
            <p:nvPr/>
          </p:nvSpPr>
          <p:spPr>
            <a:xfrm>
              <a:off x="304251" y="1223171"/>
              <a:ext cx="4937460" cy="8601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675" lIns="19675" spcFirstLastPara="1" rIns="19675" wrap="square" tIns="19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en-US" sz="31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Died/LTF (1%; n=2)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title"/>
          </p:nvPr>
        </p:nvSpPr>
        <p:spPr>
          <a:xfrm>
            <a:off x="609600" y="-22280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Background </a:t>
            </a:r>
            <a:endParaRPr/>
          </a:p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304800" y="659393"/>
            <a:ext cx="12131040" cy="61804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1.7 billion infected with 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Mycobacterium tuberculosis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globally</a:t>
            </a:r>
            <a:r>
              <a:rPr baseline="30000"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(WHO 2024)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Annual risk of TB in people living with HIV (PLHIV) – 5%-10%</a:t>
            </a:r>
            <a:r>
              <a:rPr baseline="30000"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(Akolo </a:t>
            </a:r>
            <a:r>
              <a:rPr i="1" lang="en-US" sz="2000">
                <a:latin typeface="Arial"/>
                <a:ea typeface="Arial"/>
                <a:cs typeface="Arial"/>
                <a:sym typeface="Arial"/>
              </a:rPr>
              <a:t>et al 2010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TB preventive therapy (TPT) reduces risk of TB by up to 60%</a:t>
            </a:r>
            <a:r>
              <a:rPr baseline="30000"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(Ayieko </a:t>
            </a:r>
            <a:r>
              <a:rPr i="1" lang="en-US" sz="2000">
                <a:latin typeface="Arial"/>
                <a:ea typeface="Arial"/>
                <a:cs typeface="Arial"/>
                <a:sym typeface="Arial"/>
              </a:rPr>
              <a:t>et al 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2014)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Isoniazid preventive therapy (IPT) - poor uptake, 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suboptimal adherence and completion</a:t>
            </a:r>
            <a:r>
              <a:rPr b="1" baseline="30000"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(Karanja </a:t>
            </a:r>
            <a:r>
              <a:rPr i="1" lang="en-US" sz="2000">
                <a:latin typeface="Arial"/>
                <a:ea typeface="Arial"/>
                <a:cs typeface="Arial"/>
                <a:sym typeface="Arial"/>
              </a:rPr>
              <a:t>et al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2020; Onyango </a:t>
            </a:r>
            <a:r>
              <a:rPr i="1" lang="en-US" sz="2000">
                <a:latin typeface="Arial"/>
                <a:ea typeface="Arial"/>
                <a:cs typeface="Arial"/>
                <a:sym typeface="Arial"/>
              </a:rPr>
              <a:t>et al 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2022)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Kenya 2022: introduction of w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eekly INH with rifapentine for 3 months (</a:t>
            </a:r>
            <a:r>
              <a:rPr b="1"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3HP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– 15+ PLHIV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Development of 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novel INH adherence measures</a:t>
            </a:r>
            <a:endParaRPr/>
          </a:p>
          <a:p>
            <a:pPr indent="-285750" lvl="1" marL="742950" rtl="0" algn="l">
              <a:lnSpc>
                <a:spcPct val="15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Urine dipstick detecting INH urine metabolites - UW Dept for Bioengineering (Lutz Lab)</a:t>
            </a:r>
            <a:endParaRPr/>
          </a:p>
          <a:p>
            <a:pPr indent="-285750" lvl="1" marL="742950" rtl="0" algn="l">
              <a:lnSpc>
                <a:spcPct val="15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Validated in western Kenya (sensitivity 98%; specificity 95%) (Onyango </a:t>
            </a:r>
            <a:r>
              <a:rPr i="1" lang="en-US" sz="2300">
                <a:latin typeface="Arial"/>
                <a:ea typeface="Arial"/>
                <a:cs typeface="Arial"/>
                <a:sym typeface="Arial"/>
              </a:rPr>
              <a:t>et al </a:t>
            </a:r>
            <a:r>
              <a:rPr lang="en-US" sz="2300">
                <a:latin typeface="Arial"/>
                <a:ea typeface="Arial"/>
                <a:cs typeface="Arial"/>
                <a:sym typeface="Arial"/>
              </a:rPr>
              <a:t>2024)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5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Char char="–"/>
            </a:pPr>
            <a:r>
              <a:rPr lang="en-US" sz="2300">
                <a:latin typeface="Arial"/>
                <a:ea typeface="Arial"/>
                <a:cs typeface="Arial"/>
                <a:sym typeface="Arial"/>
              </a:rPr>
              <a:t>Has not been used to assess adherence to weekly 3HP 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Urine dipstick positivity after DOT 3HP dose</a:t>
            </a:r>
            <a:endParaRPr/>
          </a:p>
        </p:txBody>
      </p:sp>
      <p:sp>
        <p:nvSpPr>
          <p:cNvPr id="287" name="Google Shape;287;p3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8" name="Google Shape;28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0042" y="1331644"/>
            <a:ext cx="9553073" cy="5050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3"/>
          <p:cNvSpPr txBox="1"/>
          <p:nvPr>
            <p:ph type="title"/>
          </p:nvPr>
        </p:nvSpPr>
        <p:spPr>
          <a:xfrm>
            <a:off x="-136187" y="274638"/>
            <a:ext cx="12490315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latin typeface="Arial"/>
                <a:ea typeface="Arial"/>
                <a:cs typeface="Arial"/>
                <a:sym typeface="Arial"/>
              </a:rPr>
              <a:t>Dipstick positivity following self-administered 3HP</a:t>
            </a:r>
            <a:endParaRPr/>
          </a:p>
        </p:txBody>
      </p:sp>
      <p:pic>
        <p:nvPicPr>
          <p:cNvPr id="295" name="Google Shape;295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2141622"/>
            <a:ext cx="5384800" cy="398454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7" name="Google Shape;297;p33"/>
          <p:cNvSpPr txBox="1"/>
          <p:nvPr/>
        </p:nvSpPr>
        <p:spPr>
          <a:xfrm>
            <a:off x="468925" y="1417638"/>
            <a:ext cx="5384800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198 PLHIV had 552 dipsticks conducted </a:t>
            </a:r>
            <a:endParaRPr/>
          </a:p>
        </p:txBody>
      </p:sp>
      <p:pic>
        <p:nvPicPr>
          <p:cNvPr id="298" name="Google Shape;29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605" y="1730375"/>
            <a:ext cx="5714470" cy="4395788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3"/>
          <p:cNvSpPr txBox="1"/>
          <p:nvPr/>
        </p:nvSpPr>
        <p:spPr>
          <a:xfrm>
            <a:off x="8061158" y="4114802"/>
            <a:ext cx="2069431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≤48 hours 89%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4"/>
          <p:cNvSpPr txBox="1"/>
          <p:nvPr>
            <p:ph type="title"/>
          </p:nvPr>
        </p:nvSpPr>
        <p:spPr>
          <a:xfrm>
            <a:off x="-252921" y="274638"/>
            <a:ext cx="1274784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1" lang="en-US" sz="3600">
                <a:latin typeface="Arial"/>
                <a:ea typeface="Arial"/>
                <a:cs typeface="Arial"/>
                <a:sym typeface="Arial"/>
              </a:rPr>
              <a:t>Urine dipstick results versus self-reported adherence</a:t>
            </a:r>
            <a:endParaRPr/>
          </a:p>
        </p:txBody>
      </p:sp>
      <p:sp>
        <p:nvSpPr>
          <p:cNvPr id="306" name="Google Shape;306;p3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307" name="Google Shape;307;p34"/>
          <p:cNvGraphicFramePr/>
          <p:nvPr/>
        </p:nvGraphicFramePr>
        <p:xfrm>
          <a:off x="216568" y="14176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{9A184893-6915-42FD-997D-C45CAA8F93F5}</a:tableStyleId>
              </a:tblPr>
              <a:tblGrid>
                <a:gridCol w="2327425"/>
                <a:gridCol w="2341825"/>
                <a:gridCol w="2341825"/>
                <a:gridCol w="2341825"/>
                <a:gridCol w="2341825"/>
              </a:tblGrid>
              <a:tr h="1521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2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Arial"/>
                          <a:ea typeface="Arial"/>
                          <a:cs typeface="Arial"/>
                          <a:sym typeface="Arial"/>
                        </a:rPr>
                        <a:t>Missed 3HP dose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b="1" sz="2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latin typeface="Arial"/>
                          <a:ea typeface="Arial"/>
                          <a:cs typeface="Arial"/>
                          <a:sym typeface="Arial"/>
                        </a:rPr>
                        <a:t>Proportion of 3HP doses ingested </a:t>
                      </a:r>
                      <a:endParaRPr/>
                    </a:p>
                  </a:txBody>
                  <a:tcPr marT="0" marB="0" marR="68575" marL="68575" anchor="ctr"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</a:tr>
              <a:tr h="59482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Dipstick color change</a:t>
                      </a:r>
                      <a:endParaRPr sz="2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2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sz="2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≥80%</a:t>
                      </a:r>
                      <a:endParaRPr sz="2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&lt;80%</a:t>
                      </a:r>
                      <a:endParaRPr sz="2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2829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n=510</a:t>
                      </a:r>
                      <a:endParaRPr sz="2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n=42</a:t>
                      </a:r>
                      <a:endParaRPr sz="2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n=82</a:t>
                      </a:r>
                      <a:endParaRPr sz="2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n=470</a:t>
                      </a:r>
                      <a:endParaRPr sz="2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6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</a:t>
                      </a:r>
                      <a:endParaRPr sz="2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328 (64.3)</a:t>
                      </a:r>
                      <a:endParaRPr sz="2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 (76.2)</a:t>
                      </a:r>
                      <a:endParaRPr b="1" sz="2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 (0)</a:t>
                      </a:r>
                      <a:endParaRPr sz="2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360 (76.6)</a:t>
                      </a:r>
                      <a:endParaRPr b="1" sz="2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769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Yes</a:t>
                      </a:r>
                      <a:endParaRPr sz="2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182 (35.7)</a:t>
                      </a:r>
                      <a:endParaRPr sz="2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 (23.8)</a:t>
                      </a:r>
                      <a:endParaRPr sz="2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 (100)</a:t>
                      </a:r>
                      <a:endParaRPr sz="2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110 (23.4)</a:t>
                      </a:r>
                      <a:endParaRPr sz="28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5"/>
          <p:cNvSpPr txBox="1"/>
          <p:nvPr>
            <p:ph type="title"/>
          </p:nvPr>
        </p:nvSpPr>
        <p:spPr>
          <a:xfrm>
            <a:off x="515816" y="110516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Consistent biomarker-confirmed adherence</a:t>
            </a:r>
            <a:endParaRPr/>
          </a:p>
        </p:txBody>
      </p:sp>
      <p:pic>
        <p:nvPicPr>
          <p:cNvPr id="314" name="Google Shape;314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91" y="1600201"/>
            <a:ext cx="4657983" cy="445342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5" name="Google Shape;315;p35"/>
          <p:cNvGraphicFramePr/>
          <p:nvPr/>
        </p:nvGraphicFramePr>
        <p:xfrm>
          <a:off x="4923692" y="18346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{FEDDC79E-B267-4FA8-9A37-8661068AFF6C}</a:tableStyleId>
              </a:tblPr>
              <a:tblGrid>
                <a:gridCol w="1781900"/>
                <a:gridCol w="1781900"/>
                <a:gridCol w="1781900"/>
                <a:gridCol w="1781900"/>
              </a:tblGrid>
              <a:tr h="15544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Timing of dose prior to dipstick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Month 1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Month 2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Month 3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6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≤48 hours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 (32%)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 (32)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 (31)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6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&gt;48 hours 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135 (68%)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133 (68)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112 (69)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69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198 (100)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195 (100)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162 (100)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16" name="Google Shape;316;p3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7" name="Google Shape;317;p35"/>
          <p:cNvSpPr txBox="1"/>
          <p:nvPr/>
        </p:nvSpPr>
        <p:spPr>
          <a:xfrm>
            <a:off x="2450127" y="4970586"/>
            <a:ext cx="7033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5%</a:t>
            </a:r>
            <a:endParaRPr/>
          </a:p>
        </p:txBody>
      </p:sp>
      <p:sp>
        <p:nvSpPr>
          <p:cNvPr id="318" name="Google Shape;318;p35"/>
          <p:cNvSpPr txBox="1"/>
          <p:nvPr/>
        </p:nvSpPr>
        <p:spPr>
          <a:xfrm>
            <a:off x="3176947" y="3533658"/>
            <a:ext cx="10902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25%</a:t>
            </a:r>
            <a:endParaRPr/>
          </a:p>
        </p:txBody>
      </p:sp>
      <p:sp>
        <p:nvSpPr>
          <p:cNvPr id="319" name="Google Shape;319;p35"/>
          <p:cNvSpPr txBox="1"/>
          <p:nvPr/>
        </p:nvSpPr>
        <p:spPr>
          <a:xfrm>
            <a:off x="3950685" y="2168771"/>
            <a:ext cx="6564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41%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Conclusions – 3 HP vs. 6H</a:t>
            </a:r>
            <a:endParaRPr/>
          </a:p>
        </p:txBody>
      </p:sp>
      <p:sp>
        <p:nvSpPr>
          <p:cNvPr id="326" name="Google Shape;326;p36"/>
          <p:cNvSpPr txBox="1"/>
          <p:nvPr>
            <p:ph idx="1" type="body"/>
          </p:nvPr>
        </p:nvSpPr>
        <p:spPr>
          <a:xfrm>
            <a:off x="609600" y="1417639"/>
            <a:ext cx="10972800" cy="4708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3HP implementation significantly increased TPT initiation. </a:t>
            </a:r>
            <a:endParaRPr/>
          </a:p>
          <a:p>
            <a:pPr indent="-342900" lvl="0" marL="34290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Completion rates were high and adverse events leading to discontinuation were low and similar for 3HP and 6H. </a:t>
            </a:r>
            <a:endParaRPr/>
          </a:p>
          <a:p>
            <a:pPr indent="-342900" lvl="0" marL="34290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TPT non-completion was substantially higher among PHIV with AHD for both regimens. </a:t>
            </a:r>
            <a:endParaRPr/>
          </a:p>
          <a:p>
            <a:pPr indent="-342900" lvl="0" marL="34290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3HP non initiation and non-completion was associated with:</a:t>
            </a:r>
            <a:endParaRPr/>
          </a:p>
          <a:p>
            <a:pPr indent="-285750" lvl="1" marL="74295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Advanced HIV disease</a:t>
            </a:r>
            <a:endParaRPr/>
          </a:p>
          <a:p>
            <a:pPr indent="-285750" lvl="1" marL="74295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Facility type</a:t>
            </a:r>
            <a:endParaRPr/>
          </a:p>
          <a:p>
            <a:pPr indent="-342900" lvl="0" marL="34290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Interventions are needed to support treatment completion among PHIV with AHD and referral facilities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Conclusions – adherence to 3HP</a:t>
            </a:r>
            <a:endParaRPr/>
          </a:p>
        </p:txBody>
      </p:sp>
      <p:sp>
        <p:nvSpPr>
          <p:cNvPr id="334" name="Google Shape;334;p37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The urine dipstick test can be used to assess adherence to 3HP</a:t>
            </a:r>
            <a:endParaRPr/>
          </a:p>
          <a:p>
            <a:pPr indent="-285750" lvl="1" marL="74295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–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However, majority of PHIV report taking 3HP &gt;48 hours before routine 3HP refill visits</a:t>
            </a:r>
            <a:endParaRPr/>
          </a:p>
          <a:p>
            <a:pPr indent="-3429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Routine urine biomarker confirmation of adherence to 3HP may require community testing strategies</a:t>
            </a:r>
            <a:endParaRPr/>
          </a:p>
          <a:p>
            <a:pPr indent="-114300" lvl="0" marL="34290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t/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Acknowledgements</a:t>
            </a:r>
            <a:endParaRPr/>
          </a:p>
        </p:txBody>
      </p:sp>
      <p:sp>
        <p:nvSpPr>
          <p:cNvPr id="342" name="Google Shape;342;p38"/>
          <p:cNvSpPr txBox="1"/>
          <p:nvPr>
            <p:ph idx="1" type="body"/>
          </p:nvPr>
        </p:nvSpPr>
        <p:spPr>
          <a:xfrm>
            <a:off x="609600" y="1417639"/>
            <a:ext cx="10972800" cy="4708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This study was supported by funding from the Firland Foundation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Research assistants who diligently abstracted data PHIV who participated in this study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TBHTP/D43 (PI Tom Hawn) for supporting my travel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CFIR MIIA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The Lutz lab – Prof. Barry Lutz; Nuttada Panpradist; Daniel Leon; Annika Sahota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Mentors – Dr. LaCourse, Dr. John-Stewart, Dr. Kinuthia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9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49" name="Google Shape;349;p39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</a:pPr>
            <a:r>
              <a:rPr b="1" lang="en-US" sz="5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you!</a:t>
            </a:r>
            <a:endParaRPr/>
          </a:p>
        </p:txBody>
      </p:sp>
      <p:sp>
        <p:nvSpPr>
          <p:cNvPr id="350" name="Google Shape;350;p3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References </a:t>
            </a:r>
            <a:endParaRPr/>
          </a:p>
        </p:txBody>
      </p:sp>
      <p:sp>
        <p:nvSpPr>
          <p:cNvPr id="357" name="Google Shape;357;p40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World Health Organization. Global tuberculosis report 2024. 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Akolo C, Adetifa I, Shepperd S, Volmink J. Treatment of latent tuberculosis infection in HIV infected persons. Cochrane database of systematic reviews. </a:t>
            </a:r>
            <a:endParaRPr/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Ayieko J, Abuogi L, Simchowitz B, Bukusi EA, Smith AH, Reingold A. Efficacy of isoniazid prophylactic therapy in prevention of tuberculosis in children: a meta–analysis. BMC infectious diseases. 2014;14(1):1-10 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Karanja M, Kingwara L, Owiti P, Kirui E, Ngari F, Kiplimo R, et al. Outcomes of isoniazid preventive therapy among people living with HIV in Kenya: A retrospective study of routine health care data. PloS one. 2020;15(12):e0234588. </a:t>
            </a:r>
            <a:endParaRPr/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Onyango DO, Sande MABvd, Yuen CM, Mecha J, Matemo D, Oele E, et al. Drop-offs in the isoniazid preventive therapy cascade among children living with HIV in western Kenya, 2015-2019. Journal of International AIDS Society. 2022.</a:t>
            </a:r>
            <a:endParaRPr/>
          </a:p>
          <a:p>
            <a:pPr indent="-342900" lvl="0" marL="342900" rtl="0" algn="l">
              <a:spcBef>
                <a:spcPts val="352"/>
              </a:spcBef>
              <a:spcAft>
                <a:spcPts val="0"/>
              </a:spcAft>
              <a:buClr>
                <a:srgbClr val="212121"/>
              </a:buClr>
              <a:buSzPct val="100000"/>
              <a:buFont typeface="Arial"/>
              <a:buAutoNum type="arabicPeriod"/>
            </a:pPr>
            <a:r>
              <a:rPr b="0" i="0" lang="en-US" sz="32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rPr>
              <a:t>Onyango DO, van der Sande MAB, Yuen CM, Were J, Mecha J, Njagi LN, Panpradist N, Matemo D, Leon D, Lutz B, Kinuthia J, John-Stewart G, Lacourse SM. Biomarker-confirmed suboptimal adherence to isoniazid preventive therapy among children with HIV in western Kenya. AIDS. 2024 Jan 1;38(1):39-47. doi: 10.1097/QAD.0000000000003719. Epub 2023 Sep 28. PMID: 37773037; PMCID: PMC10840836.</a:t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3114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200">
              <a:latin typeface="Arial"/>
              <a:ea typeface="Arial"/>
              <a:cs typeface="Arial"/>
              <a:sym typeface="Arial"/>
            </a:endParaRPr>
          </a:p>
          <a:p>
            <a:pPr indent="-231140" lvl="0" marL="342900" rtl="0" algn="l">
              <a:spcBef>
                <a:spcPts val="35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358" name="Google Shape;358;p4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1"/>
          <p:cNvSpPr txBox="1"/>
          <p:nvPr/>
        </p:nvSpPr>
        <p:spPr>
          <a:xfrm>
            <a:off x="214968" y="-16971"/>
            <a:ext cx="11762063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Metabolite of INH can be detected in urine</a:t>
            </a:r>
            <a:endParaRPr/>
          </a:p>
        </p:txBody>
      </p:sp>
      <p:pic>
        <p:nvPicPr>
          <p:cNvPr descr="/Users/dannyleon/Library/Group Containers/UBF8T346G9.Office/msoclip1/01/479F1C50-5770-014B-B75A-F70518C98B3C.png" id="365" name="Google Shape;365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2143" y="1885071"/>
            <a:ext cx="3413585" cy="3297337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1"/>
          <p:cNvSpPr txBox="1"/>
          <p:nvPr/>
        </p:nvSpPr>
        <p:spPr>
          <a:xfrm>
            <a:off x="214968" y="5376489"/>
            <a:ext cx="6850205" cy="926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65151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◆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Potassium thiocyanate + chloramine T → cyanogen chloride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65151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◆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Splits INH metabolites (isonicotinic acid) → glutaconaldehyde derivative </a:t>
            </a:r>
            <a:endParaRPr/>
          </a:p>
          <a:p>
            <a:pPr indent="-285750" lvl="1" marL="65151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◆"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Condenses with barbituric acid → dark blue polymethine dye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630" lvl="1" marL="65151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630" lvl="1" marL="65151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1940" lvl="0" marL="3429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t/>
            </a:r>
            <a:endParaRPr b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4630" lvl="1" marL="651510" marR="0" rtl="0" algn="l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1940" lvl="0" marL="342900" marR="0" rtl="0" algn="l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t/>
            </a:r>
            <a:endParaRPr b="0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41"/>
          <p:cNvSpPr txBox="1"/>
          <p:nvPr/>
        </p:nvSpPr>
        <p:spPr>
          <a:xfrm>
            <a:off x="324318" y="1097811"/>
            <a:ext cx="12149036" cy="6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Development of low-cost urine INH dipstick - modified Arkansas method (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Amlabu </a:t>
            </a:r>
            <a:r>
              <a:rPr i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 al 2014) </a:t>
            </a:r>
            <a:endParaRPr i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127000" lvl="0" marL="0" marR="0" rtl="0" algn="l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1"/>
          <p:cNvSpPr txBox="1"/>
          <p:nvPr/>
        </p:nvSpPr>
        <p:spPr>
          <a:xfrm>
            <a:off x="5341794" y="2519953"/>
            <a:ext cx="6850206" cy="1479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UW BioEngineering (Lutz lab) optimized stoichiometry by reversing reagent order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-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concentration of reagents required (safer)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-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 costly compared to commercial tests </a:t>
            </a:r>
            <a:endParaRPr/>
          </a:p>
          <a:p>
            <a:pPr indent="-1905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200"/>
              <a:buFont typeface="Arial"/>
              <a:buNone/>
            </a:pPr>
            <a:r>
              <a:t/>
            </a:r>
            <a:endParaRPr i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00041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00041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3665" lvl="1" marL="746107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1305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736582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189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33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t/>
            </a:r>
            <a:endParaRPr sz="2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68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t/>
            </a:r>
            <a:endParaRPr b="0" i="1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189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1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600"/>
              <a:buFont typeface="Arial"/>
              <a:buNone/>
            </a:pPr>
            <a:r>
              <a:t/>
            </a:r>
            <a:endParaRPr i="1"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Arial"/>
              <a:buNone/>
            </a:pPr>
            <a:r>
              <a:t/>
            </a:r>
            <a:endParaRPr i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79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189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84150" lvl="1" marL="742950" marR="0" rtl="0" algn="l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82875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Objectives</a:t>
            </a:r>
            <a:endParaRPr/>
          </a:p>
        </p:txBody>
      </p:sp>
      <p:sp>
        <p:nvSpPr>
          <p:cNvPr id="105" name="Google Shape;105;p15"/>
          <p:cNvSpPr txBox="1"/>
          <p:nvPr>
            <p:ph idx="1" type="body"/>
          </p:nvPr>
        </p:nvSpPr>
        <p:spPr>
          <a:xfrm>
            <a:off x="609600" y="1451917"/>
            <a:ext cx="10972800" cy="51314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–"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 Evaluate the programmatic TPT cascade for PLHIV (eligibility screening, uptake, and completion) comparing 6H vs. 3HP</a:t>
            </a:r>
            <a:endParaRPr/>
          </a:p>
          <a:p>
            <a:pPr indent="0" lvl="1" marL="4572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–"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 Assess the feasibility of using a urine dipstick test in confirming adherence to weekly 3HP in PLHIV </a:t>
            </a:r>
            <a:endParaRPr/>
          </a:p>
          <a:p>
            <a:pPr indent="-88900" lvl="0" marL="34290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t/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latin typeface="Arial"/>
                <a:ea typeface="Arial"/>
                <a:cs typeface="Arial"/>
                <a:sym typeface="Arial"/>
              </a:rPr>
              <a:t>Study site and design </a:t>
            </a:r>
            <a:endParaRPr/>
          </a:p>
        </p:txBody>
      </p:sp>
      <p:sp>
        <p:nvSpPr>
          <p:cNvPr id="113" name="Google Shape;113;p1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6"/>
          <p:cNvSpPr txBox="1"/>
          <p:nvPr>
            <p:ph idx="1" type="body"/>
          </p:nvPr>
        </p:nvSpPr>
        <p:spPr>
          <a:xfrm>
            <a:off x="6193841" y="1257618"/>
            <a:ext cx="5880849" cy="4781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Retrospective data review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newly enrolled PLHIV from Jan 2022 through June 2023</a:t>
            </a:r>
            <a:endParaRPr/>
          </a:p>
          <a:p>
            <a:pPr indent="0" lvl="0" marL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Prospective cohort 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Adherence assessment – cohort of 200 PLHIV on 3HP</a:t>
            </a:r>
            <a:endParaRPr/>
          </a:p>
          <a:p>
            <a:pPr indent="-285750" lvl="1" marL="74295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Urine dipstick testing</a:t>
            </a:r>
            <a:endParaRPr/>
          </a:p>
        </p:txBody>
      </p:sp>
      <p:pic>
        <p:nvPicPr>
          <p:cNvPr id="115" name="Google Shape;115;p16"/>
          <p:cNvPicPr preferRelativeResize="0"/>
          <p:nvPr/>
        </p:nvPicPr>
        <p:blipFill rotWithShape="1">
          <a:blip r:embed="rId3">
            <a:alphaModFix/>
          </a:blip>
          <a:srcRect b="-12573" l="0" r="0" t="-12572"/>
          <a:stretch/>
        </p:blipFill>
        <p:spPr>
          <a:xfrm>
            <a:off x="233210" y="3186546"/>
            <a:ext cx="5667719" cy="298426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41324" y="1295403"/>
            <a:ext cx="5384116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Study site: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 HIV clinics in Kisumu County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HIV prevalence – 17.5%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PLHIV </a:t>
            </a:r>
            <a:r>
              <a:rPr lang="en-US" sz="2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~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120,000 people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562708" y="-26644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Study participants </a:t>
            </a:r>
            <a:endParaRPr/>
          </a:p>
        </p:txBody>
      </p:sp>
      <p:graphicFrame>
        <p:nvGraphicFramePr>
          <p:cNvPr id="123" name="Google Shape;123;p17"/>
          <p:cNvGraphicFramePr/>
          <p:nvPr/>
        </p:nvGraphicFramePr>
        <p:xfrm>
          <a:off x="175846" y="9829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{EF2135B0-93DF-41CB-B8C9-580D7907B4D8}</a:tableStyleId>
              </a:tblPr>
              <a:tblGrid>
                <a:gridCol w="4874025"/>
                <a:gridCol w="6872500"/>
              </a:tblGrid>
              <a:tr h="817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Category </a:t>
                      </a:r>
                      <a:endParaRPr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Inclusion </a:t>
                      </a:r>
                      <a:endParaRPr/>
                    </a:p>
                  </a:txBody>
                  <a:tcPr marT="45725" marB="45725" marR="91450" marL="91450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706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Retrospective abstraction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N=1930 </a:t>
                      </a:r>
                      <a:endParaRPr b="0" sz="32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-"/>
                      </a:pPr>
                      <a:r>
                        <a:rPr b="0" lang="en-US" sz="3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PLHIV aged ≥15 years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-"/>
                      </a:pPr>
                      <a:r>
                        <a:rPr b="0" lang="en-US" sz="3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Newly enrolled on care during study period</a:t>
                      </a:r>
                      <a:endParaRPr/>
                    </a:p>
                    <a:p>
                      <a:pPr indent="-285750" lvl="0" marL="28575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-"/>
                      </a:pPr>
                      <a:r>
                        <a:rPr b="0" lang="en-US" sz="3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With at least 12 months of follow up time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848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Prospective cohort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3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 = 200 PLHIV</a:t>
                      </a:r>
                      <a:endParaRPr/>
                    </a:p>
                  </a:txBody>
                  <a:tcPr marT="45725" marB="45725" marR="91450" marL="9145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-"/>
                      </a:pPr>
                      <a:r>
                        <a:rPr b="0" lang="en-US" sz="3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PLHIV aged ≥15 years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-"/>
                      </a:pPr>
                      <a:r>
                        <a:rPr b="0" lang="en-US" sz="3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Newly initiating 3HP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-"/>
                      </a:pPr>
                      <a:r>
                        <a:rPr b="0" lang="en-US" sz="3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Informed consent 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200"/>
                        <a:buFont typeface="Arial"/>
                        <a:buChar char="-"/>
                      </a:pPr>
                      <a:r>
                        <a:rPr b="0" lang="en-US" sz="32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Followed up for 3 months</a:t>
                      </a:r>
                      <a:endParaRPr/>
                    </a:p>
                  </a:txBody>
                  <a:tcPr marT="45725" marB="45725" marR="91450" marL="91450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4" name="Google Shape;124;p1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Retrospective data abstraction </a:t>
            </a:r>
            <a:endParaRPr/>
          </a:p>
        </p:txBody>
      </p:sp>
      <p:sp>
        <p:nvSpPr>
          <p:cNvPr id="131" name="Google Shape;131;p18"/>
          <p:cNvSpPr txBox="1"/>
          <p:nvPr>
            <p:ph idx="1" type="body"/>
          </p:nvPr>
        </p:nvSpPr>
        <p:spPr>
          <a:xfrm>
            <a:off x="609600" y="1371601"/>
            <a:ext cx="10972800" cy="49323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Data source - medical charts and TPT registers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Strutured data abstraction tool - RedCap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Variables captured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Socio-demographic - age, sex, level of education and occupation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Clinical - WHO stage, viral loads within 6 months of enrolment in care, ART regimen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Screening for TPT eligibility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TPT initiation, TPT regimen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Completion (completion, loss to follow up, death or transfer out)</a:t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1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>
            <a:off x="697524" y="-4311"/>
            <a:ext cx="10515600" cy="6547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Adherence assesments</a:t>
            </a:r>
            <a:endParaRPr/>
          </a:p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838200" y="662252"/>
            <a:ext cx="113538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Self-reports of missed pills within the last 30 days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Dipstick - INH metabolites in urine react with biomarker to produce color change to bluish or purple</a:t>
            </a:r>
            <a:endParaRPr/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Urine dipstick assay – validated among CLHIV on 6H in western Kenya</a:t>
            </a:r>
            <a:endParaRPr baseline="3000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Optimal adherence - positive dipstick at all time-points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40" name="Google Shape;140;p19"/>
          <p:cNvGraphicFramePr/>
          <p:nvPr/>
        </p:nvGraphicFramePr>
        <p:xfrm>
          <a:off x="5251937" y="35195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{FEDDC79E-B267-4FA8-9A37-8661068AFF6C}</a:tableStyleId>
              </a:tblPr>
              <a:tblGrid>
                <a:gridCol w="2173500"/>
                <a:gridCol w="1695100"/>
                <a:gridCol w="1552950"/>
                <a:gridCol w="1354375"/>
              </a:tblGrid>
              <a:tr h="718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Assesment 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Month 1 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Month 2 </a:t>
                      </a:r>
                      <a:endParaRPr/>
                    </a:p>
                  </a:txBody>
                  <a:tcPr marT="45725" marB="45725" marR="91450" marL="91450"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Month 3</a:t>
                      </a:r>
                      <a:endParaRPr/>
                    </a:p>
                  </a:txBody>
                  <a:tcPr marT="45725" marB="45725" marR="91450" marL="91450"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718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Self-reports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lt1"/>
                    </a:solidFill>
                  </a:tcPr>
                </a:tc>
              </a:tr>
              <a:tr h="7186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Dipstick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/>
                    </a:p>
                  </a:txBody>
                  <a:tcPr marT="45725" marB="45725" marR="91450" marL="91450"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pSp>
        <p:nvGrpSpPr>
          <p:cNvPr id="141" name="Google Shape;141;p19"/>
          <p:cNvGrpSpPr/>
          <p:nvPr/>
        </p:nvGrpSpPr>
        <p:grpSpPr>
          <a:xfrm>
            <a:off x="468923" y="3282464"/>
            <a:ext cx="3727939" cy="3194582"/>
            <a:chOff x="468923" y="3634154"/>
            <a:chExt cx="3727939" cy="2928892"/>
          </a:xfrm>
        </p:grpSpPr>
        <p:pic>
          <p:nvPicPr>
            <p:cNvPr descr="60-Second Timer - MR. PETERSON" id="142" name="Google Shape;142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661424" y="4342284"/>
              <a:ext cx="1434825" cy="592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64143" y="3634154"/>
              <a:ext cx="669723" cy="180725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193437" y="3634154"/>
              <a:ext cx="652944" cy="18016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19"/>
            <p:cNvSpPr txBox="1"/>
            <p:nvPr/>
          </p:nvSpPr>
          <p:spPr>
            <a:xfrm>
              <a:off x="468923" y="5462547"/>
              <a:ext cx="3727939" cy="11004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Color change with INH metabolite detection within 48 hours</a:t>
              </a:r>
              <a:endParaRPr/>
            </a:p>
          </p:txBody>
        </p:sp>
      </p:grpSp>
      <p:sp>
        <p:nvSpPr>
          <p:cNvPr id="146" name="Google Shape;146;p19"/>
          <p:cNvSpPr txBox="1"/>
          <p:nvPr/>
        </p:nvSpPr>
        <p:spPr>
          <a:xfrm>
            <a:off x="5251937" y="5830715"/>
            <a:ext cx="672904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 participants – 24 hourly serial testing for 7 days after a DOT 3HP dose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609600" y="-296862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Data analysis</a:t>
            </a:r>
            <a:endParaRPr/>
          </a:p>
        </p:txBody>
      </p:sp>
      <p:graphicFrame>
        <p:nvGraphicFramePr>
          <p:cNvPr id="153" name="Google Shape;153;p20"/>
          <p:cNvGraphicFramePr/>
          <p:nvPr/>
        </p:nvGraphicFramePr>
        <p:xfrm>
          <a:off x="0" y="5943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{EF2135B0-93DF-41CB-B8C9-580D7907B4D8}</a:tableStyleId>
              </a:tblPr>
              <a:tblGrid>
                <a:gridCol w="2994650"/>
                <a:gridCol w="5133350"/>
                <a:gridCol w="4064000"/>
              </a:tblGrid>
              <a:tr h="4399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Retrospective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Prospective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584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Outcomes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4572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Char char="•"/>
                      </a:pPr>
                      <a:r>
                        <a:rPr lang="en-US" sz="2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Completion of cascade steps</a:t>
                      </a:r>
                      <a:endParaRPr/>
                    </a:p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Screening </a:t>
                      </a:r>
                      <a:endParaRPr/>
                    </a:p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TPT initiation</a:t>
                      </a:r>
                      <a:endParaRPr/>
                    </a:p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TPT completion</a:t>
                      </a:r>
                      <a:endParaRPr/>
                    </a:p>
                    <a:p>
                      <a:pPr indent="0" lvl="1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Comparison (6H vs. 3HP) –X</a:t>
                      </a:r>
                      <a:r>
                        <a:rPr baseline="30000" lang="en-US" sz="26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aseline="30000" i="1" sz="26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4572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Char char="•"/>
                      </a:pPr>
                      <a:r>
                        <a:rPr lang="en-US" sz="2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Self-reported adherence – 80% of pills</a:t>
                      </a:r>
                      <a:endParaRPr/>
                    </a:p>
                    <a:p>
                      <a:pPr indent="-457200" lvl="0" marL="4572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Char char="•"/>
                      </a:pPr>
                      <a:r>
                        <a:rPr lang="en-US" sz="2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Biomarker-confirmed adherence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2942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2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Correlates of non-initiation &amp; non-completion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457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Char char="•"/>
                      </a:pPr>
                      <a:r>
                        <a:rPr lang="en-US" sz="2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Poisson regression with generalized linear models</a:t>
                      </a:r>
                      <a:endParaRPr/>
                    </a:p>
                    <a:p>
                      <a:pPr indent="-457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Char char="•"/>
                      </a:pPr>
                      <a:r>
                        <a:rPr lang="en-US" sz="2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Factors with p values of  ≤0.1 included in multivariate analysis</a:t>
                      </a:r>
                      <a:endParaRPr/>
                    </a:p>
                    <a:p>
                      <a:pPr indent="-457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Char char="•"/>
                      </a:pPr>
                      <a:r>
                        <a:rPr lang="en-US" sz="2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P-values of 0.05 considered significant </a:t>
                      </a:r>
                      <a:endParaRPr b="1" sz="2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4572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600"/>
                        <a:buFont typeface="Arial"/>
                        <a:buChar char="•"/>
                      </a:pPr>
                      <a:r>
                        <a:rPr lang="en-US" sz="26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Consistent biomarker-confirmed adherence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60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154" name="Google Shape;154;p2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idx="1" type="body"/>
          </p:nvPr>
        </p:nvSpPr>
        <p:spPr>
          <a:xfrm>
            <a:off x="1596128" y="2892646"/>
            <a:ext cx="968147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Retrospective study results</a:t>
            </a:r>
            <a:endParaRPr/>
          </a:p>
          <a:p>
            <a:pPr indent="0" lvl="0" marL="0" rtl="0" algn="ctr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b="1"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6H vs. 3HP</a:t>
            </a:r>
            <a:endParaRPr/>
          </a:p>
        </p:txBody>
      </p:sp>
      <p:sp>
        <p:nvSpPr>
          <p:cNvPr id="161" name="Google Shape;161;p2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