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1"/>
  </p:sldMasterIdLst>
  <p:notesMasterIdLst>
    <p:notesMasterId r:id="rId37"/>
  </p:notesMasterIdLst>
  <p:sldIdLst>
    <p:sldId id="324" r:id="rId2"/>
    <p:sldId id="257" r:id="rId3"/>
    <p:sldId id="260" r:id="rId4"/>
    <p:sldId id="305" r:id="rId5"/>
    <p:sldId id="325" r:id="rId6"/>
    <p:sldId id="301" r:id="rId7"/>
    <p:sldId id="298" r:id="rId8"/>
    <p:sldId id="306" r:id="rId9"/>
    <p:sldId id="326" r:id="rId10"/>
    <p:sldId id="329" r:id="rId11"/>
    <p:sldId id="327" r:id="rId12"/>
    <p:sldId id="328" r:id="rId13"/>
    <p:sldId id="330" r:id="rId14"/>
    <p:sldId id="323" r:id="rId15"/>
    <p:sldId id="310" r:id="rId16"/>
    <p:sldId id="331" r:id="rId17"/>
    <p:sldId id="332" r:id="rId18"/>
    <p:sldId id="333" r:id="rId19"/>
    <p:sldId id="334" r:id="rId20"/>
    <p:sldId id="335" r:id="rId21"/>
    <p:sldId id="292" r:id="rId22"/>
    <p:sldId id="316" r:id="rId23"/>
    <p:sldId id="317" r:id="rId24"/>
    <p:sldId id="318" r:id="rId25"/>
    <p:sldId id="319" r:id="rId26"/>
    <p:sldId id="340" r:id="rId27"/>
    <p:sldId id="341" r:id="rId28"/>
    <p:sldId id="342" r:id="rId29"/>
    <p:sldId id="343" r:id="rId30"/>
    <p:sldId id="344" r:id="rId31"/>
    <p:sldId id="345" r:id="rId32"/>
    <p:sldId id="346" r:id="rId33"/>
    <p:sldId id="347" r:id="rId34"/>
    <p:sldId id="348" r:id="rId35"/>
    <p:sldId id="27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7E7E"/>
    <a:srgbClr val="7F7F7F"/>
    <a:srgbClr val="9100A0"/>
    <a:srgbClr val="FF6A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8"/>
    <p:restoredTop sz="77279"/>
  </p:normalViewPr>
  <p:slideViewPr>
    <p:cSldViewPr snapToGrid="0" snapToObjects="1">
      <p:cViewPr varScale="1">
        <p:scale>
          <a:sx n="93" d="100"/>
          <a:sy n="93" d="100"/>
        </p:scale>
        <p:origin x="212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11C48D-B58C-0344-A910-E36E3412463B}" type="datetimeFigureOut">
              <a:rPr lang="en-US" smtClean="0"/>
              <a:t>4/1/25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9F104-EF4C-1340-AD29-04A80CD896EA}" type="slidenum">
              <a:rPr lang="en-US" smtClean="0"/>
              <a:t>‹#›</a:t>
            </a:fld>
            <a:endParaRPr lang="en-US"/>
          </a:p>
        </p:txBody>
      </p:sp>
    </p:spTree>
    <p:extLst>
      <p:ext uri="{BB962C8B-B14F-4D97-AF65-F5344CB8AC3E}">
        <p14:creationId xmlns:p14="http://schemas.microsoft.com/office/powerpoint/2010/main" val="2926461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CC19F104-EF4C-1340-AD29-04A80CD896EA}" type="slidenum">
              <a:rPr lang="en-US" smtClean="0"/>
              <a:t>1</a:t>
            </a:fld>
            <a:endParaRPr lang="en-US"/>
          </a:p>
        </p:txBody>
      </p:sp>
    </p:spTree>
    <p:extLst>
      <p:ext uri="{BB962C8B-B14F-4D97-AF65-F5344CB8AC3E}">
        <p14:creationId xmlns:p14="http://schemas.microsoft.com/office/powerpoint/2010/main" val="3842346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9F104-EF4C-1340-AD29-04A80CD896EA}" type="slidenum">
              <a:rPr lang="en-US" smtClean="0"/>
              <a:t>10</a:t>
            </a:fld>
            <a:endParaRPr lang="en-US"/>
          </a:p>
        </p:txBody>
      </p:sp>
    </p:spTree>
    <p:extLst>
      <p:ext uri="{BB962C8B-B14F-4D97-AF65-F5344CB8AC3E}">
        <p14:creationId xmlns:p14="http://schemas.microsoft.com/office/powerpoint/2010/main" val="2725422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D8072-6A6A-04BB-62D8-FB87A2CCBC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473D36-36EC-74F6-BD4D-42FA959012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DCB5F-D182-A4EE-4873-F7AEC3F332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ED2876-A754-3F91-FAB3-130F0C2B127A}"/>
              </a:ext>
            </a:extLst>
          </p:cNvPr>
          <p:cNvSpPr>
            <a:spLocks noGrp="1"/>
          </p:cNvSpPr>
          <p:nvPr>
            <p:ph type="sldNum" sz="quarter" idx="5"/>
          </p:nvPr>
        </p:nvSpPr>
        <p:spPr/>
        <p:txBody>
          <a:bodyPr/>
          <a:lstStyle/>
          <a:p>
            <a:fld id="{CC19F104-EF4C-1340-AD29-04A80CD896EA}" type="slidenum">
              <a:rPr lang="en-US" smtClean="0"/>
              <a:t>11</a:t>
            </a:fld>
            <a:endParaRPr lang="en-US"/>
          </a:p>
        </p:txBody>
      </p:sp>
    </p:spTree>
    <p:extLst>
      <p:ext uri="{BB962C8B-B14F-4D97-AF65-F5344CB8AC3E}">
        <p14:creationId xmlns:p14="http://schemas.microsoft.com/office/powerpoint/2010/main" val="4102838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D5B77-1688-7D04-63F5-A7736D32DB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B4599C-FC93-B0A7-F77D-CDB7D112E9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CA17BE-E3F7-9216-D738-633D036E0E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06EED5-0976-3336-EA30-AE5611FE978B}"/>
              </a:ext>
            </a:extLst>
          </p:cNvPr>
          <p:cNvSpPr>
            <a:spLocks noGrp="1"/>
          </p:cNvSpPr>
          <p:nvPr>
            <p:ph type="sldNum" sz="quarter" idx="5"/>
          </p:nvPr>
        </p:nvSpPr>
        <p:spPr/>
        <p:txBody>
          <a:bodyPr/>
          <a:lstStyle/>
          <a:p>
            <a:fld id="{CC19F104-EF4C-1340-AD29-04A80CD896EA}" type="slidenum">
              <a:rPr lang="en-US" smtClean="0"/>
              <a:t>12</a:t>
            </a:fld>
            <a:endParaRPr lang="en-US"/>
          </a:p>
        </p:txBody>
      </p:sp>
    </p:spTree>
    <p:extLst>
      <p:ext uri="{BB962C8B-B14F-4D97-AF65-F5344CB8AC3E}">
        <p14:creationId xmlns:p14="http://schemas.microsoft.com/office/powerpoint/2010/main" val="76641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24D75-8D39-5A7B-5D6C-97744C25AF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049F78-E7E8-19F7-9349-BCA66F225F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EC31B-CB63-3303-1B71-D68A0A3423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1D30C8-2D99-BA0E-68C7-C7A3271F964F}"/>
              </a:ext>
            </a:extLst>
          </p:cNvPr>
          <p:cNvSpPr>
            <a:spLocks noGrp="1"/>
          </p:cNvSpPr>
          <p:nvPr>
            <p:ph type="sldNum" sz="quarter" idx="5"/>
          </p:nvPr>
        </p:nvSpPr>
        <p:spPr/>
        <p:txBody>
          <a:bodyPr/>
          <a:lstStyle/>
          <a:p>
            <a:fld id="{CC19F104-EF4C-1340-AD29-04A80CD896EA}" type="slidenum">
              <a:rPr lang="en-US" smtClean="0"/>
              <a:t>13</a:t>
            </a:fld>
            <a:endParaRPr lang="en-US"/>
          </a:p>
        </p:txBody>
      </p:sp>
    </p:spTree>
    <p:extLst>
      <p:ext uri="{BB962C8B-B14F-4D97-AF65-F5344CB8AC3E}">
        <p14:creationId xmlns:p14="http://schemas.microsoft.com/office/powerpoint/2010/main" val="2543363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22C74-2AEF-7A7B-5B6C-4DE0867AFA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C3461C-7ECA-B6B9-8D94-743F3A78B9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960325-DA7C-44DC-04E1-F7650AF9F087}"/>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EE9A5F53-F6C1-854A-0562-7C8DE84BF69B}"/>
              </a:ext>
            </a:extLst>
          </p:cNvPr>
          <p:cNvSpPr>
            <a:spLocks noGrp="1"/>
          </p:cNvSpPr>
          <p:nvPr>
            <p:ph type="sldNum" sz="quarter" idx="5"/>
          </p:nvPr>
        </p:nvSpPr>
        <p:spPr/>
        <p:txBody>
          <a:bodyPr/>
          <a:lstStyle/>
          <a:p>
            <a:fld id="{CC19F104-EF4C-1340-AD29-04A80CD896EA}" type="slidenum">
              <a:rPr lang="en-US" smtClean="0"/>
              <a:t>14</a:t>
            </a:fld>
            <a:endParaRPr lang="en-US"/>
          </a:p>
        </p:txBody>
      </p:sp>
    </p:spTree>
    <p:extLst>
      <p:ext uri="{BB962C8B-B14F-4D97-AF65-F5344CB8AC3E}">
        <p14:creationId xmlns:p14="http://schemas.microsoft.com/office/powerpoint/2010/main" val="2739858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9F104-EF4C-1340-AD29-04A80CD896EA}" type="slidenum">
              <a:rPr lang="en-US" smtClean="0"/>
              <a:t>15</a:t>
            </a:fld>
            <a:endParaRPr lang="en-US"/>
          </a:p>
        </p:txBody>
      </p:sp>
    </p:spTree>
    <p:extLst>
      <p:ext uri="{BB962C8B-B14F-4D97-AF65-F5344CB8AC3E}">
        <p14:creationId xmlns:p14="http://schemas.microsoft.com/office/powerpoint/2010/main" val="1251522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194BA-586C-7884-DF35-2F0BAC7449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EAA152-DC74-FE90-60EB-A2AD144B9A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BE602-A921-C903-60D5-3E7BF937D8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B68B7C-7CBA-EE87-8EB5-FE80A7442118}"/>
              </a:ext>
            </a:extLst>
          </p:cNvPr>
          <p:cNvSpPr>
            <a:spLocks noGrp="1"/>
          </p:cNvSpPr>
          <p:nvPr>
            <p:ph type="sldNum" sz="quarter" idx="5"/>
          </p:nvPr>
        </p:nvSpPr>
        <p:spPr/>
        <p:txBody>
          <a:bodyPr/>
          <a:lstStyle/>
          <a:p>
            <a:fld id="{CC19F104-EF4C-1340-AD29-04A80CD896EA}" type="slidenum">
              <a:rPr lang="en-US" smtClean="0"/>
              <a:t>16</a:t>
            </a:fld>
            <a:endParaRPr lang="en-US"/>
          </a:p>
        </p:txBody>
      </p:sp>
    </p:spTree>
    <p:extLst>
      <p:ext uri="{BB962C8B-B14F-4D97-AF65-F5344CB8AC3E}">
        <p14:creationId xmlns:p14="http://schemas.microsoft.com/office/powerpoint/2010/main" val="763281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9F104-EF4C-1340-AD29-04A80CD896EA}" type="slidenum">
              <a:rPr lang="en-US" smtClean="0"/>
              <a:t>19</a:t>
            </a:fld>
            <a:endParaRPr lang="en-US"/>
          </a:p>
        </p:txBody>
      </p:sp>
    </p:spTree>
    <p:extLst>
      <p:ext uri="{BB962C8B-B14F-4D97-AF65-F5344CB8AC3E}">
        <p14:creationId xmlns:p14="http://schemas.microsoft.com/office/powerpoint/2010/main" val="2723810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BD92B-A303-3F6D-9120-FC26109C42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EAB257-A54D-8A74-D1D2-C0770D4C14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F73483-4BDB-AE85-2E4A-D6ADBB166D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6F6E23-E009-0893-EE54-E8C390D66E28}"/>
              </a:ext>
            </a:extLst>
          </p:cNvPr>
          <p:cNvSpPr>
            <a:spLocks noGrp="1"/>
          </p:cNvSpPr>
          <p:nvPr>
            <p:ph type="sldNum" sz="quarter" idx="5"/>
          </p:nvPr>
        </p:nvSpPr>
        <p:spPr/>
        <p:txBody>
          <a:bodyPr/>
          <a:lstStyle/>
          <a:p>
            <a:fld id="{CC19F104-EF4C-1340-AD29-04A80CD896EA}" type="slidenum">
              <a:rPr lang="en-US" smtClean="0"/>
              <a:t>20</a:t>
            </a:fld>
            <a:endParaRPr lang="en-US"/>
          </a:p>
        </p:txBody>
      </p:sp>
    </p:spTree>
    <p:extLst>
      <p:ext uri="{BB962C8B-B14F-4D97-AF65-F5344CB8AC3E}">
        <p14:creationId xmlns:p14="http://schemas.microsoft.com/office/powerpoint/2010/main" val="3985097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9F104-EF4C-1340-AD29-04A80CD896EA}" type="slidenum">
              <a:rPr lang="en-US" smtClean="0"/>
              <a:t>21</a:t>
            </a:fld>
            <a:endParaRPr lang="en-US"/>
          </a:p>
        </p:txBody>
      </p:sp>
    </p:spTree>
    <p:extLst>
      <p:ext uri="{BB962C8B-B14F-4D97-AF65-F5344CB8AC3E}">
        <p14:creationId xmlns:p14="http://schemas.microsoft.com/office/powerpoint/2010/main" val="783555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9F104-EF4C-1340-AD29-04A80CD896EA}" type="slidenum">
              <a:rPr lang="en-US" smtClean="0"/>
              <a:t>2</a:t>
            </a:fld>
            <a:endParaRPr lang="en-US"/>
          </a:p>
        </p:txBody>
      </p:sp>
    </p:spTree>
    <p:extLst>
      <p:ext uri="{BB962C8B-B14F-4D97-AF65-F5344CB8AC3E}">
        <p14:creationId xmlns:p14="http://schemas.microsoft.com/office/powerpoint/2010/main" val="2520094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75301-38D4-8A90-47C8-5C1B2A60C1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1F66DB-BC54-9E93-32FE-9CF84D49CD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B72B9-0719-B12A-C98A-D2DE8837A1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4C54AE-4BB2-9E4E-D6B7-9F3AD69AAC56}"/>
              </a:ext>
            </a:extLst>
          </p:cNvPr>
          <p:cNvSpPr>
            <a:spLocks noGrp="1"/>
          </p:cNvSpPr>
          <p:nvPr>
            <p:ph type="sldNum" sz="quarter" idx="5"/>
          </p:nvPr>
        </p:nvSpPr>
        <p:spPr/>
        <p:txBody>
          <a:bodyPr/>
          <a:lstStyle/>
          <a:p>
            <a:fld id="{CC19F104-EF4C-1340-AD29-04A80CD896EA}" type="slidenum">
              <a:rPr lang="en-US" smtClean="0"/>
              <a:t>22</a:t>
            </a:fld>
            <a:endParaRPr lang="en-US"/>
          </a:p>
        </p:txBody>
      </p:sp>
    </p:spTree>
    <p:extLst>
      <p:ext uri="{BB962C8B-B14F-4D97-AF65-F5344CB8AC3E}">
        <p14:creationId xmlns:p14="http://schemas.microsoft.com/office/powerpoint/2010/main" val="3154534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FD243-B418-15C8-0C30-B1B3836430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B987A2-A9A3-309B-E12D-9025469D47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5B115D-43F8-FB89-F50E-D8A66D606F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83471C-514E-E4B8-5580-10E01EB83D34}"/>
              </a:ext>
            </a:extLst>
          </p:cNvPr>
          <p:cNvSpPr>
            <a:spLocks noGrp="1"/>
          </p:cNvSpPr>
          <p:nvPr>
            <p:ph type="sldNum" sz="quarter" idx="5"/>
          </p:nvPr>
        </p:nvSpPr>
        <p:spPr/>
        <p:txBody>
          <a:bodyPr/>
          <a:lstStyle/>
          <a:p>
            <a:fld id="{CC19F104-EF4C-1340-AD29-04A80CD896EA}" type="slidenum">
              <a:rPr lang="en-US" smtClean="0"/>
              <a:t>23</a:t>
            </a:fld>
            <a:endParaRPr lang="en-US"/>
          </a:p>
        </p:txBody>
      </p:sp>
    </p:spTree>
    <p:extLst>
      <p:ext uri="{BB962C8B-B14F-4D97-AF65-F5344CB8AC3E}">
        <p14:creationId xmlns:p14="http://schemas.microsoft.com/office/powerpoint/2010/main" val="1271026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35CFC-0A3A-BD38-204A-E84980B7DD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5E5C33-0807-6FB6-4C43-D4A43BD6EC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AEDA55-EF11-5116-75A8-9E21D41C08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3B032F-8BB6-978A-8BB7-81E048D3A08F}"/>
              </a:ext>
            </a:extLst>
          </p:cNvPr>
          <p:cNvSpPr>
            <a:spLocks noGrp="1"/>
          </p:cNvSpPr>
          <p:nvPr>
            <p:ph type="sldNum" sz="quarter" idx="5"/>
          </p:nvPr>
        </p:nvSpPr>
        <p:spPr/>
        <p:txBody>
          <a:bodyPr/>
          <a:lstStyle/>
          <a:p>
            <a:fld id="{CC19F104-EF4C-1340-AD29-04A80CD896EA}" type="slidenum">
              <a:rPr lang="en-US" smtClean="0"/>
              <a:t>24</a:t>
            </a:fld>
            <a:endParaRPr lang="en-US"/>
          </a:p>
        </p:txBody>
      </p:sp>
    </p:spTree>
    <p:extLst>
      <p:ext uri="{BB962C8B-B14F-4D97-AF65-F5344CB8AC3E}">
        <p14:creationId xmlns:p14="http://schemas.microsoft.com/office/powerpoint/2010/main" val="889891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4BC21-EE93-6BD3-CEAA-B15857D55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0804ED-AA1C-D5D3-406F-70DC0F2393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258A8B-F338-1792-5E78-4577F8B717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0F4D61-1DAC-CC30-CCE4-E34782D54B24}"/>
              </a:ext>
            </a:extLst>
          </p:cNvPr>
          <p:cNvSpPr>
            <a:spLocks noGrp="1"/>
          </p:cNvSpPr>
          <p:nvPr>
            <p:ph type="sldNum" sz="quarter" idx="5"/>
          </p:nvPr>
        </p:nvSpPr>
        <p:spPr/>
        <p:txBody>
          <a:bodyPr/>
          <a:lstStyle/>
          <a:p>
            <a:fld id="{CC19F104-EF4C-1340-AD29-04A80CD896EA}" type="slidenum">
              <a:rPr lang="en-US" smtClean="0"/>
              <a:t>25</a:t>
            </a:fld>
            <a:endParaRPr lang="en-US"/>
          </a:p>
        </p:txBody>
      </p:sp>
    </p:spTree>
    <p:extLst>
      <p:ext uri="{BB962C8B-B14F-4D97-AF65-F5344CB8AC3E}">
        <p14:creationId xmlns:p14="http://schemas.microsoft.com/office/powerpoint/2010/main" val="3791447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9F104-EF4C-1340-AD29-04A80CD896EA}" type="slidenum">
              <a:rPr lang="en-US" smtClean="0"/>
              <a:t>26</a:t>
            </a:fld>
            <a:endParaRPr lang="en-US"/>
          </a:p>
        </p:txBody>
      </p:sp>
    </p:spTree>
    <p:extLst>
      <p:ext uri="{BB962C8B-B14F-4D97-AF65-F5344CB8AC3E}">
        <p14:creationId xmlns:p14="http://schemas.microsoft.com/office/powerpoint/2010/main" val="2332921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19C1D-DED6-AF92-CB62-5BB50AF13C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A5E513-B7F1-029F-0A35-03D52C75A8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ED0353-B4C3-237C-31DF-6805DE1A53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01E20A-109F-4863-AB18-06E80E861792}"/>
              </a:ext>
            </a:extLst>
          </p:cNvPr>
          <p:cNvSpPr>
            <a:spLocks noGrp="1"/>
          </p:cNvSpPr>
          <p:nvPr>
            <p:ph type="sldNum" sz="quarter" idx="5"/>
          </p:nvPr>
        </p:nvSpPr>
        <p:spPr/>
        <p:txBody>
          <a:bodyPr/>
          <a:lstStyle/>
          <a:p>
            <a:fld id="{CC19F104-EF4C-1340-AD29-04A80CD896EA}" type="slidenum">
              <a:rPr lang="en-US" smtClean="0"/>
              <a:t>27</a:t>
            </a:fld>
            <a:endParaRPr lang="en-US"/>
          </a:p>
        </p:txBody>
      </p:sp>
    </p:spTree>
    <p:extLst>
      <p:ext uri="{BB962C8B-B14F-4D97-AF65-F5344CB8AC3E}">
        <p14:creationId xmlns:p14="http://schemas.microsoft.com/office/powerpoint/2010/main" val="108381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AA3E9-2AE0-A649-3150-9E7B6C7DBD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67BF75-F32F-7371-0432-9D81D9B2E8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A854A6-510D-A91E-C5DC-724868B30D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153F84-C44E-EAC6-204E-BB2F6DD5698C}"/>
              </a:ext>
            </a:extLst>
          </p:cNvPr>
          <p:cNvSpPr>
            <a:spLocks noGrp="1"/>
          </p:cNvSpPr>
          <p:nvPr>
            <p:ph type="sldNum" sz="quarter" idx="5"/>
          </p:nvPr>
        </p:nvSpPr>
        <p:spPr/>
        <p:txBody>
          <a:bodyPr/>
          <a:lstStyle/>
          <a:p>
            <a:fld id="{CC19F104-EF4C-1340-AD29-04A80CD896EA}" type="slidenum">
              <a:rPr lang="en-US" smtClean="0"/>
              <a:t>28</a:t>
            </a:fld>
            <a:endParaRPr lang="en-US"/>
          </a:p>
        </p:txBody>
      </p:sp>
    </p:spTree>
    <p:extLst>
      <p:ext uri="{BB962C8B-B14F-4D97-AF65-F5344CB8AC3E}">
        <p14:creationId xmlns:p14="http://schemas.microsoft.com/office/powerpoint/2010/main" val="1213507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EE751-16BD-D533-17D9-A3427D198C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E807C0-33D1-89B6-69EC-79D8A30EF1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260DC6-3458-527D-5071-7AAB29E408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E65D19-E4C6-5EF4-BF6D-F2209E4A8C5D}"/>
              </a:ext>
            </a:extLst>
          </p:cNvPr>
          <p:cNvSpPr>
            <a:spLocks noGrp="1"/>
          </p:cNvSpPr>
          <p:nvPr>
            <p:ph type="sldNum" sz="quarter" idx="5"/>
          </p:nvPr>
        </p:nvSpPr>
        <p:spPr/>
        <p:txBody>
          <a:bodyPr/>
          <a:lstStyle/>
          <a:p>
            <a:fld id="{CC19F104-EF4C-1340-AD29-04A80CD896EA}" type="slidenum">
              <a:rPr lang="en-US" smtClean="0"/>
              <a:t>29</a:t>
            </a:fld>
            <a:endParaRPr lang="en-US"/>
          </a:p>
        </p:txBody>
      </p:sp>
    </p:spTree>
    <p:extLst>
      <p:ext uri="{BB962C8B-B14F-4D97-AF65-F5344CB8AC3E}">
        <p14:creationId xmlns:p14="http://schemas.microsoft.com/office/powerpoint/2010/main" val="88032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D0D15-6C77-D6E2-606C-D77A5C05FA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EB4B58-34A8-2346-D9F1-63594620C3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7B063B-99F6-71CD-9266-FBF1284E91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BDD807-6961-0454-4542-2B0623F9D8B8}"/>
              </a:ext>
            </a:extLst>
          </p:cNvPr>
          <p:cNvSpPr>
            <a:spLocks noGrp="1"/>
          </p:cNvSpPr>
          <p:nvPr>
            <p:ph type="sldNum" sz="quarter" idx="5"/>
          </p:nvPr>
        </p:nvSpPr>
        <p:spPr/>
        <p:txBody>
          <a:bodyPr/>
          <a:lstStyle/>
          <a:p>
            <a:fld id="{CC19F104-EF4C-1340-AD29-04A80CD896EA}" type="slidenum">
              <a:rPr lang="en-US" smtClean="0"/>
              <a:t>30</a:t>
            </a:fld>
            <a:endParaRPr lang="en-US"/>
          </a:p>
        </p:txBody>
      </p:sp>
    </p:spTree>
    <p:extLst>
      <p:ext uri="{BB962C8B-B14F-4D97-AF65-F5344CB8AC3E}">
        <p14:creationId xmlns:p14="http://schemas.microsoft.com/office/powerpoint/2010/main" val="993260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02519-DC8D-184C-D0A4-BBB634886B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07249B-3C0B-248C-D426-9D0FFF9B6E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EF38A5-A96E-64FA-3ED1-021A9B9252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6370CD-D5CF-D5E9-18E9-15F19C4CCA05}"/>
              </a:ext>
            </a:extLst>
          </p:cNvPr>
          <p:cNvSpPr>
            <a:spLocks noGrp="1"/>
          </p:cNvSpPr>
          <p:nvPr>
            <p:ph type="sldNum" sz="quarter" idx="5"/>
          </p:nvPr>
        </p:nvSpPr>
        <p:spPr/>
        <p:txBody>
          <a:bodyPr/>
          <a:lstStyle/>
          <a:p>
            <a:fld id="{CC19F104-EF4C-1340-AD29-04A80CD896EA}" type="slidenum">
              <a:rPr lang="en-US" smtClean="0"/>
              <a:t>31</a:t>
            </a:fld>
            <a:endParaRPr lang="en-US"/>
          </a:p>
        </p:txBody>
      </p:sp>
    </p:spTree>
    <p:extLst>
      <p:ext uri="{BB962C8B-B14F-4D97-AF65-F5344CB8AC3E}">
        <p14:creationId xmlns:p14="http://schemas.microsoft.com/office/powerpoint/2010/main" val="705991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9F104-EF4C-1340-AD29-04A80CD896EA}" type="slidenum">
              <a:rPr lang="en-US" smtClean="0"/>
              <a:t>3</a:t>
            </a:fld>
            <a:endParaRPr lang="en-US"/>
          </a:p>
        </p:txBody>
      </p:sp>
    </p:spTree>
    <p:extLst>
      <p:ext uri="{BB962C8B-B14F-4D97-AF65-F5344CB8AC3E}">
        <p14:creationId xmlns:p14="http://schemas.microsoft.com/office/powerpoint/2010/main" val="80655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A3FFF-55B9-1A93-4943-3548BF86E8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C398B7-6568-8099-95FF-4AB115380B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40579D-9E68-0495-B997-3B16224AF3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AF7D0C-5E78-15E8-924E-48810B38EEA1}"/>
              </a:ext>
            </a:extLst>
          </p:cNvPr>
          <p:cNvSpPr>
            <a:spLocks noGrp="1"/>
          </p:cNvSpPr>
          <p:nvPr>
            <p:ph type="sldNum" sz="quarter" idx="5"/>
          </p:nvPr>
        </p:nvSpPr>
        <p:spPr/>
        <p:txBody>
          <a:bodyPr/>
          <a:lstStyle/>
          <a:p>
            <a:fld id="{CC19F104-EF4C-1340-AD29-04A80CD896EA}" type="slidenum">
              <a:rPr lang="en-US" smtClean="0"/>
              <a:t>32</a:t>
            </a:fld>
            <a:endParaRPr lang="en-US"/>
          </a:p>
        </p:txBody>
      </p:sp>
    </p:spTree>
    <p:extLst>
      <p:ext uri="{BB962C8B-B14F-4D97-AF65-F5344CB8AC3E}">
        <p14:creationId xmlns:p14="http://schemas.microsoft.com/office/powerpoint/2010/main" val="1174866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8C8FA-5361-A914-A1A8-38F96EC59B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019535-A7E1-375D-A91E-6299DFCBB8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74FF85-D1DC-F553-D354-D969A61102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CAAA88-3FAD-75DD-4FBD-7BA97A4725FC}"/>
              </a:ext>
            </a:extLst>
          </p:cNvPr>
          <p:cNvSpPr>
            <a:spLocks noGrp="1"/>
          </p:cNvSpPr>
          <p:nvPr>
            <p:ph type="sldNum" sz="quarter" idx="5"/>
          </p:nvPr>
        </p:nvSpPr>
        <p:spPr/>
        <p:txBody>
          <a:bodyPr/>
          <a:lstStyle/>
          <a:p>
            <a:fld id="{CC19F104-EF4C-1340-AD29-04A80CD896EA}" type="slidenum">
              <a:rPr lang="en-US" smtClean="0"/>
              <a:t>33</a:t>
            </a:fld>
            <a:endParaRPr lang="en-US"/>
          </a:p>
        </p:txBody>
      </p:sp>
    </p:spTree>
    <p:extLst>
      <p:ext uri="{BB962C8B-B14F-4D97-AF65-F5344CB8AC3E}">
        <p14:creationId xmlns:p14="http://schemas.microsoft.com/office/powerpoint/2010/main" val="878753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75F11-8FD9-3865-7A37-386FDC14BC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CBF81E-0923-67AE-98AD-FA9ACEEB3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79F5B9-1907-B8B8-CFEE-E4E6A5CFC0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4ED491-2CFD-6F5B-C060-DF1C6D4B30CD}"/>
              </a:ext>
            </a:extLst>
          </p:cNvPr>
          <p:cNvSpPr>
            <a:spLocks noGrp="1"/>
          </p:cNvSpPr>
          <p:nvPr>
            <p:ph type="sldNum" sz="quarter" idx="5"/>
          </p:nvPr>
        </p:nvSpPr>
        <p:spPr/>
        <p:txBody>
          <a:bodyPr/>
          <a:lstStyle/>
          <a:p>
            <a:fld id="{CC19F104-EF4C-1340-AD29-04A80CD896EA}" type="slidenum">
              <a:rPr lang="en-US" smtClean="0"/>
              <a:t>34</a:t>
            </a:fld>
            <a:endParaRPr lang="en-US"/>
          </a:p>
        </p:txBody>
      </p:sp>
    </p:spTree>
    <p:extLst>
      <p:ext uri="{BB962C8B-B14F-4D97-AF65-F5344CB8AC3E}">
        <p14:creationId xmlns:p14="http://schemas.microsoft.com/office/powerpoint/2010/main" val="9182730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9F104-EF4C-1340-AD29-04A80CD896EA}" type="slidenum">
              <a:rPr lang="en-US" smtClean="0"/>
              <a:t>35</a:t>
            </a:fld>
            <a:endParaRPr lang="en-US"/>
          </a:p>
        </p:txBody>
      </p:sp>
    </p:spTree>
    <p:extLst>
      <p:ext uri="{BB962C8B-B14F-4D97-AF65-F5344CB8AC3E}">
        <p14:creationId xmlns:p14="http://schemas.microsoft.com/office/powerpoint/2010/main" val="2670499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9F104-EF4C-1340-AD29-04A80CD896EA}" type="slidenum">
              <a:rPr lang="en-US" smtClean="0"/>
              <a:t>4</a:t>
            </a:fld>
            <a:endParaRPr lang="en-US"/>
          </a:p>
        </p:txBody>
      </p:sp>
    </p:spTree>
    <p:extLst>
      <p:ext uri="{BB962C8B-B14F-4D97-AF65-F5344CB8AC3E}">
        <p14:creationId xmlns:p14="http://schemas.microsoft.com/office/powerpoint/2010/main" val="2820358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0235D-594E-BDEB-8176-7D3C512898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AEB2A7-5E2A-B295-DBCA-59F4797A13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F4CB1B-DF50-0F83-8D6A-604A270DD429}"/>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53D3675-0CF7-31C0-93FB-64270D6F5C7A}"/>
              </a:ext>
            </a:extLst>
          </p:cNvPr>
          <p:cNvSpPr>
            <a:spLocks noGrp="1"/>
          </p:cNvSpPr>
          <p:nvPr>
            <p:ph type="sldNum" sz="quarter" idx="5"/>
          </p:nvPr>
        </p:nvSpPr>
        <p:spPr/>
        <p:txBody>
          <a:bodyPr/>
          <a:lstStyle/>
          <a:p>
            <a:fld id="{CC19F104-EF4C-1340-AD29-04A80CD896EA}" type="slidenum">
              <a:rPr lang="en-US" smtClean="0"/>
              <a:t>5</a:t>
            </a:fld>
            <a:endParaRPr lang="en-US"/>
          </a:p>
        </p:txBody>
      </p:sp>
    </p:spTree>
    <p:extLst>
      <p:ext uri="{BB962C8B-B14F-4D97-AF65-F5344CB8AC3E}">
        <p14:creationId xmlns:p14="http://schemas.microsoft.com/office/powerpoint/2010/main" val="449274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C19F104-EF4C-1340-AD29-04A80CD896EA}" type="slidenum">
              <a:rPr lang="en-US" smtClean="0"/>
              <a:t>6</a:t>
            </a:fld>
            <a:endParaRPr lang="en-US"/>
          </a:p>
        </p:txBody>
      </p:sp>
    </p:spTree>
    <p:extLst>
      <p:ext uri="{BB962C8B-B14F-4D97-AF65-F5344CB8AC3E}">
        <p14:creationId xmlns:p14="http://schemas.microsoft.com/office/powerpoint/2010/main" val="357820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9F104-EF4C-1340-AD29-04A80CD896EA}" type="slidenum">
              <a:rPr lang="en-US" smtClean="0"/>
              <a:t>7</a:t>
            </a:fld>
            <a:endParaRPr lang="en-US"/>
          </a:p>
        </p:txBody>
      </p:sp>
    </p:spTree>
    <p:extLst>
      <p:ext uri="{BB962C8B-B14F-4D97-AF65-F5344CB8AC3E}">
        <p14:creationId xmlns:p14="http://schemas.microsoft.com/office/powerpoint/2010/main" val="3483987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9F104-EF4C-1340-AD29-04A80CD896EA}" type="slidenum">
              <a:rPr lang="en-US" smtClean="0"/>
              <a:t>8</a:t>
            </a:fld>
            <a:endParaRPr lang="en-US"/>
          </a:p>
        </p:txBody>
      </p:sp>
    </p:spTree>
    <p:extLst>
      <p:ext uri="{BB962C8B-B14F-4D97-AF65-F5344CB8AC3E}">
        <p14:creationId xmlns:p14="http://schemas.microsoft.com/office/powerpoint/2010/main" val="100103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95CE2-1B68-99F4-A16B-E1D2C151E5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3D8448-FBA8-D146-82DE-7195093975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7612DE-5F3A-828C-CE49-EDD8A0577F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8AD340-2873-775E-64A9-F06A2E387013}"/>
              </a:ext>
            </a:extLst>
          </p:cNvPr>
          <p:cNvSpPr>
            <a:spLocks noGrp="1"/>
          </p:cNvSpPr>
          <p:nvPr>
            <p:ph type="sldNum" sz="quarter" idx="5"/>
          </p:nvPr>
        </p:nvSpPr>
        <p:spPr/>
        <p:txBody>
          <a:bodyPr/>
          <a:lstStyle/>
          <a:p>
            <a:fld id="{CC19F104-EF4C-1340-AD29-04A80CD896EA}" type="slidenum">
              <a:rPr lang="en-US" smtClean="0"/>
              <a:t>9</a:t>
            </a:fld>
            <a:endParaRPr lang="en-US"/>
          </a:p>
        </p:txBody>
      </p:sp>
    </p:spTree>
    <p:extLst>
      <p:ext uri="{BB962C8B-B14F-4D97-AF65-F5344CB8AC3E}">
        <p14:creationId xmlns:p14="http://schemas.microsoft.com/office/powerpoint/2010/main" val="3259087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59E7F19E-A29E-344B-A398-54AB66D72AF7}" type="datetime1">
              <a:rPr lang="en-US" smtClean="0"/>
              <a:t>4/1/25</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3D85219C-C746-5848-9A94-21BCE3E73796}" type="slidenum">
              <a:rPr lang="en-US" smtClean="0"/>
              <a:t>‹#›</a:t>
            </a:fld>
            <a:endParaRPr lang="en-US"/>
          </a:p>
        </p:txBody>
      </p:sp>
    </p:spTree>
    <p:extLst>
      <p:ext uri="{BB962C8B-B14F-4D97-AF65-F5344CB8AC3E}">
        <p14:creationId xmlns:p14="http://schemas.microsoft.com/office/powerpoint/2010/main" val="802920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3CF31E-073C-DB47-8085-327388C629AA}" type="datetime1">
              <a:rPr lang="en-US" smtClean="0"/>
              <a:t>4/1/25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85219C-C746-5848-9A94-21BCE3E73796}" type="slidenum">
              <a:rPr lang="en-US" smtClean="0"/>
              <a:t>‹#›</a:t>
            </a:fld>
            <a:endParaRPr lang="en-US"/>
          </a:p>
        </p:txBody>
      </p:sp>
    </p:spTree>
    <p:extLst>
      <p:ext uri="{BB962C8B-B14F-4D97-AF65-F5344CB8AC3E}">
        <p14:creationId xmlns:p14="http://schemas.microsoft.com/office/powerpoint/2010/main" val="1686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46DC2535-E646-0C46-99D8-9D46B655091B}" type="datetime1">
              <a:rPr lang="en-US" smtClean="0"/>
              <a:t>4/1/25</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3D85219C-C746-5848-9A94-21BCE3E73796}" type="slidenum">
              <a:rPr lang="en-US" smtClean="0"/>
              <a:t>‹#›</a:t>
            </a:fld>
            <a:endParaRPr lang="en-US"/>
          </a:p>
        </p:txBody>
      </p:sp>
    </p:spTree>
    <p:extLst>
      <p:ext uri="{BB962C8B-B14F-4D97-AF65-F5344CB8AC3E}">
        <p14:creationId xmlns:p14="http://schemas.microsoft.com/office/powerpoint/2010/main" val="1182139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3679A0-F18C-3348-83A8-BE425201193E}" type="datetime1">
              <a:rPr lang="en-US" smtClean="0"/>
              <a:t>4/1/25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3D85219C-C746-5848-9A94-21BCE3E73796}" type="slidenum">
              <a:rPr lang="en-US" smtClean="0"/>
              <a:t>‹#›</a:t>
            </a:fld>
            <a:endParaRPr lang="en-US"/>
          </a:p>
        </p:txBody>
      </p:sp>
    </p:spTree>
    <p:extLst>
      <p:ext uri="{BB962C8B-B14F-4D97-AF65-F5344CB8AC3E}">
        <p14:creationId xmlns:p14="http://schemas.microsoft.com/office/powerpoint/2010/main" val="223764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8E9F07C-AC42-B346-9413-6562F4F800DB}" type="datetime1">
              <a:rPr lang="en-US" smtClean="0"/>
              <a:t>4/1/25</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3D85219C-C746-5848-9A94-21BCE3E73796}" type="slidenum">
              <a:rPr lang="en-US" smtClean="0"/>
              <a:t>‹#›</a:t>
            </a:fld>
            <a:endParaRPr lang="en-US"/>
          </a:p>
        </p:txBody>
      </p:sp>
    </p:spTree>
    <p:extLst>
      <p:ext uri="{BB962C8B-B14F-4D97-AF65-F5344CB8AC3E}">
        <p14:creationId xmlns:p14="http://schemas.microsoft.com/office/powerpoint/2010/main" val="174190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AC47BB-6D1E-EB41-B21C-FA9C77F844C8}" type="datetime1">
              <a:rPr lang="en-US" smtClean="0"/>
              <a:t>4/1/25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5219C-C746-5848-9A94-21BCE3E73796}" type="slidenum">
              <a:rPr lang="en-US" smtClean="0"/>
              <a:t>‹#›</a:t>
            </a:fld>
            <a:endParaRPr lang="en-US"/>
          </a:p>
        </p:txBody>
      </p:sp>
    </p:spTree>
    <p:extLst>
      <p:ext uri="{BB962C8B-B14F-4D97-AF65-F5344CB8AC3E}">
        <p14:creationId xmlns:p14="http://schemas.microsoft.com/office/powerpoint/2010/main" val="4059226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227C56-BB81-C244-99A8-D9729427F2BE}" type="datetime1">
              <a:rPr lang="en-US" smtClean="0"/>
              <a:t>4/1/25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85219C-C746-5848-9A94-21BCE3E73796}" type="slidenum">
              <a:rPr lang="en-US" smtClean="0"/>
              <a:t>‹#›</a:t>
            </a:fld>
            <a:endParaRPr lang="en-US"/>
          </a:p>
        </p:txBody>
      </p:sp>
    </p:spTree>
    <p:extLst>
      <p:ext uri="{BB962C8B-B14F-4D97-AF65-F5344CB8AC3E}">
        <p14:creationId xmlns:p14="http://schemas.microsoft.com/office/powerpoint/2010/main" val="2148214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4D7111-FCB9-A149-AD23-F2EEAB000C8E}" type="datetime1">
              <a:rPr lang="en-US" smtClean="0"/>
              <a:t>4/1/25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85219C-C746-5848-9A94-21BCE3E73796}"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273011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A1E63C-4A3A-0149-A699-36099AC7CCBF}" type="datetime1">
              <a:rPr lang="en-US" smtClean="0"/>
              <a:t>4/1/25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85219C-C746-5848-9A94-21BCE3E73796}" type="slidenum">
              <a:rPr lang="en-US" smtClean="0"/>
              <a:t>‹#›</a:t>
            </a:fld>
            <a:endParaRPr lang="en-US"/>
          </a:p>
        </p:txBody>
      </p:sp>
    </p:spTree>
    <p:extLst>
      <p:ext uri="{BB962C8B-B14F-4D97-AF65-F5344CB8AC3E}">
        <p14:creationId xmlns:p14="http://schemas.microsoft.com/office/powerpoint/2010/main" val="187196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34D1E4A-E3B1-AC4F-8D98-EF637F14D0D1}" type="datetime1">
              <a:rPr lang="en-US" smtClean="0"/>
              <a:t>4/1/25</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3D85219C-C746-5848-9A94-21BCE3E73796}" type="slidenum">
              <a:rPr lang="en-US" smtClean="0"/>
              <a:t>‹#›</a:t>
            </a:fld>
            <a:endParaRPr lang="en-US"/>
          </a:p>
        </p:txBody>
      </p:sp>
    </p:spTree>
    <p:extLst>
      <p:ext uri="{BB962C8B-B14F-4D97-AF65-F5344CB8AC3E}">
        <p14:creationId xmlns:p14="http://schemas.microsoft.com/office/powerpoint/2010/main" val="552120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3FFB5-629C-4B44-BFE9-39DED1940B60}" type="datetime1">
              <a:rPr lang="en-US" smtClean="0"/>
              <a:t>4/1/25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85219C-C746-5848-9A94-21BCE3E73796}" type="slidenum">
              <a:rPr lang="en-US" smtClean="0"/>
              <a:t>‹#›</a:t>
            </a:fld>
            <a:endParaRPr lang="en-US"/>
          </a:p>
        </p:txBody>
      </p:sp>
    </p:spTree>
    <p:extLst>
      <p:ext uri="{BB962C8B-B14F-4D97-AF65-F5344CB8AC3E}">
        <p14:creationId xmlns:p14="http://schemas.microsoft.com/office/powerpoint/2010/main" val="421146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ABD04A7-F427-974F-BB5F-069D7D7ABD4C}" type="datetime1">
              <a:rPr lang="en-US" smtClean="0"/>
              <a:t>4/1/25</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3D85219C-C746-5848-9A94-21BCE3E73796}"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1568562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svg"/><Relationship Id="rId9" Type="http://schemas.openxmlformats.org/officeDocument/2006/relationships/image" Target="../media/image1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EEE4B-5E22-EF4C-9CDC-AE6F76FABC13}"/>
              </a:ext>
            </a:extLst>
          </p:cNvPr>
          <p:cNvSpPr>
            <a:spLocks noGrp="1"/>
          </p:cNvSpPr>
          <p:nvPr>
            <p:ph type="ctrTitle"/>
          </p:nvPr>
        </p:nvSpPr>
        <p:spPr>
          <a:xfrm>
            <a:off x="581191" y="715631"/>
            <a:ext cx="10993549" cy="711387"/>
          </a:xfrm>
        </p:spPr>
        <p:txBody>
          <a:bodyPr>
            <a:normAutofit/>
          </a:bodyPr>
          <a:lstStyle/>
          <a:p>
            <a:r>
              <a:rPr lang="en-US" dirty="0"/>
              <a:t>Cancer and HIV in East and Southern Africa</a:t>
            </a:r>
          </a:p>
        </p:txBody>
      </p:sp>
      <p:sp>
        <p:nvSpPr>
          <p:cNvPr id="3" name="Subtitle 2">
            <a:extLst>
              <a:ext uri="{FF2B5EF4-FFF2-40B4-BE49-F238E27FC236}">
                <a16:creationId xmlns:a16="http://schemas.microsoft.com/office/drawing/2014/main" id="{A0D50D35-E972-3947-897B-D8E47977FC48}"/>
              </a:ext>
            </a:extLst>
          </p:cNvPr>
          <p:cNvSpPr>
            <a:spLocks noGrp="1"/>
          </p:cNvSpPr>
          <p:nvPr>
            <p:ph type="subTitle" idx="1"/>
          </p:nvPr>
        </p:nvSpPr>
        <p:spPr>
          <a:xfrm>
            <a:off x="599227" y="4896740"/>
            <a:ext cx="10993546" cy="895122"/>
          </a:xfrm>
        </p:spPr>
        <p:txBody>
          <a:bodyPr>
            <a:normAutofit/>
          </a:bodyPr>
          <a:lstStyle/>
          <a:p>
            <a:r>
              <a:rPr lang="en-US" sz="2000" b="1" cap="none" dirty="0"/>
              <a:t>Michalina Montaño</a:t>
            </a:r>
            <a:r>
              <a:rPr lang="en-US" sz="2000" b="1" dirty="0"/>
              <a:t>, </a:t>
            </a:r>
            <a:r>
              <a:rPr lang="en-US" sz="2000" b="1" cap="none" dirty="0"/>
              <a:t>PhD</a:t>
            </a:r>
            <a:r>
              <a:rPr lang="en-US" sz="2000" b="1" dirty="0"/>
              <a:t>, MS</a:t>
            </a:r>
          </a:p>
          <a:p>
            <a:r>
              <a:rPr lang="en-US" sz="2000" b="1" cap="none" dirty="0"/>
              <a:t>Vaccine and Infectious Diseases Division, Fred Hutchinson Cancer Center</a:t>
            </a:r>
          </a:p>
        </p:txBody>
      </p:sp>
      <p:sp>
        <p:nvSpPr>
          <p:cNvPr id="4" name="Slide Number Placeholder 3">
            <a:extLst>
              <a:ext uri="{FF2B5EF4-FFF2-40B4-BE49-F238E27FC236}">
                <a16:creationId xmlns:a16="http://schemas.microsoft.com/office/drawing/2014/main" id="{490E35BC-79A0-6043-9099-F477AB346D52}"/>
              </a:ext>
            </a:extLst>
          </p:cNvPr>
          <p:cNvSpPr>
            <a:spLocks noGrp="1"/>
          </p:cNvSpPr>
          <p:nvPr>
            <p:ph type="sldNum" sz="quarter" idx="12"/>
          </p:nvPr>
        </p:nvSpPr>
        <p:spPr>
          <a:xfrm>
            <a:off x="11175560" y="6492875"/>
            <a:ext cx="1016440" cy="365125"/>
          </a:xfrm>
        </p:spPr>
        <p:txBody>
          <a:bodyPr/>
          <a:lstStyle/>
          <a:p>
            <a:fld id="{3D85219C-C746-5848-9A94-21BCE3E73796}" type="slidenum">
              <a:rPr lang="en-US" sz="1400" smtClean="0">
                <a:solidFill>
                  <a:schemeClr val="accent2"/>
                </a:solidFill>
              </a:rPr>
              <a:t>1</a:t>
            </a:fld>
            <a:endParaRPr lang="en-US" sz="1400" dirty="0">
              <a:solidFill>
                <a:schemeClr val="accent2"/>
              </a:solidFill>
            </a:endParaRPr>
          </a:p>
        </p:txBody>
      </p:sp>
      <p:sp>
        <p:nvSpPr>
          <p:cNvPr id="5" name="Title 1">
            <a:extLst>
              <a:ext uri="{FF2B5EF4-FFF2-40B4-BE49-F238E27FC236}">
                <a16:creationId xmlns:a16="http://schemas.microsoft.com/office/drawing/2014/main" id="{CF57AA27-A46A-9A2C-BD03-D212FD5053EC}"/>
              </a:ext>
            </a:extLst>
          </p:cNvPr>
          <p:cNvSpPr txBox="1">
            <a:spLocks/>
          </p:cNvSpPr>
          <p:nvPr/>
        </p:nvSpPr>
        <p:spPr>
          <a:xfrm>
            <a:off x="581191" y="1598709"/>
            <a:ext cx="10993549" cy="895122"/>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2"/>
                </a:solidFill>
              </a:rPr>
              <a:t>The Pathway to integrated SERVICE delivery</a:t>
            </a:r>
          </a:p>
        </p:txBody>
      </p:sp>
      <p:sp>
        <p:nvSpPr>
          <p:cNvPr id="7" name="Subtitle 2">
            <a:extLst>
              <a:ext uri="{FF2B5EF4-FFF2-40B4-BE49-F238E27FC236}">
                <a16:creationId xmlns:a16="http://schemas.microsoft.com/office/drawing/2014/main" id="{2D514269-589F-44B6-7594-E1012BC7E729}"/>
              </a:ext>
            </a:extLst>
          </p:cNvPr>
          <p:cNvSpPr txBox="1">
            <a:spLocks/>
          </p:cNvSpPr>
          <p:nvPr/>
        </p:nvSpPr>
        <p:spPr>
          <a:xfrm>
            <a:off x="581190" y="5918588"/>
            <a:ext cx="10993546" cy="44756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r>
              <a:rPr lang="en-US" b="1" cap="none" dirty="0" err="1"/>
              <a:t>mmontano@fredhutch.org</a:t>
            </a:r>
            <a:endParaRPr lang="en-US" b="1" cap="none" dirty="0"/>
          </a:p>
        </p:txBody>
      </p:sp>
      <p:sp>
        <p:nvSpPr>
          <p:cNvPr id="6" name="Title 1">
            <a:extLst>
              <a:ext uri="{FF2B5EF4-FFF2-40B4-BE49-F238E27FC236}">
                <a16:creationId xmlns:a16="http://schemas.microsoft.com/office/drawing/2014/main" id="{247C2EAF-56BE-9136-10E4-33160AC11329}"/>
              </a:ext>
            </a:extLst>
          </p:cNvPr>
          <p:cNvSpPr txBox="1">
            <a:spLocks/>
          </p:cNvSpPr>
          <p:nvPr/>
        </p:nvSpPr>
        <p:spPr>
          <a:xfrm>
            <a:off x="599226" y="3081145"/>
            <a:ext cx="10993549" cy="895122"/>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2"/>
                </a:solidFill>
              </a:rPr>
              <a:t>CFAR New Faces Talk,  April 2025</a:t>
            </a:r>
          </a:p>
        </p:txBody>
      </p:sp>
    </p:spTree>
    <p:extLst>
      <p:ext uri="{BB962C8B-B14F-4D97-AF65-F5344CB8AC3E}">
        <p14:creationId xmlns:p14="http://schemas.microsoft.com/office/powerpoint/2010/main" val="989325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7A9C-9D38-015D-A85B-ED3495EC259F}"/>
              </a:ext>
            </a:extLst>
          </p:cNvPr>
          <p:cNvSpPr>
            <a:spLocks noGrp="1"/>
          </p:cNvSpPr>
          <p:nvPr>
            <p:ph type="title"/>
          </p:nvPr>
        </p:nvSpPr>
        <p:spPr/>
        <p:txBody>
          <a:bodyPr/>
          <a:lstStyle/>
          <a:p>
            <a:r>
              <a:rPr lang="en-US" dirty="0"/>
              <a:t>Characteristics associated with documented HIV status</a:t>
            </a:r>
          </a:p>
        </p:txBody>
      </p:sp>
      <p:sp>
        <p:nvSpPr>
          <p:cNvPr id="3" name="Content Placeholder 2">
            <a:extLst>
              <a:ext uri="{FF2B5EF4-FFF2-40B4-BE49-F238E27FC236}">
                <a16:creationId xmlns:a16="http://schemas.microsoft.com/office/drawing/2014/main" id="{5C0E7EFA-5F1B-C28A-CDBA-64D93CA92B0A}"/>
              </a:ext>
            </a:extLst>
          </p:cNvPr>
          <p:cNvSpPr>
            <a:spLocks noGrp="1"/>
          </p:cNvSpPr>
          <p:nvPr>
            <p:ph idx="1"/>
          </p:nvPr>
        </p:nvSpPr>
        <p:spPr/>
        <p:txBody>
          <a:bodyPr>
            <a:normAutofit/>
          </a:bodyPr>
          <a:lstStyle/>
          <a:p>
            <a:r>
              <a:rPr lang="en-US" sz="2800" dirty="0"/>
              <a:t>Older age, less likely to have HIV status documented</a:t>
            </a:r>
          </a:p>
          <a:p>
            <a:pPr lvl="1"/>
            <a:r>
              <a:rPr lang="en-US" sz="2000" dirty="0" err="1"/>
              <a:t>aPR</a:t>
            </a:r>
            <a:r>
              <a:rPr lang="en-US" sz="2000" dirty="0"/>
              <a:t> for age 60+ vs. age 40 ranged from 0.7 (Malawi) to 0.8 (Zim); p&lt;0.01</a:t>
            </a:r>
          </a:p>
          <a:p>
            <a:endParaRPr lang="en-US" sz="2000" dirty="0"/>
          </a:p>
          <a:p>
            <a:r>
              <a:rPr lang="en-US" sz="2800" dirty="0"/>
              <a:t>Infection-related cancer, more likely to have HIV status documented</a:t>
            </a:r>
          </a:p>
          <a:p>
            <a:pPr lvl="1"/>
            <a:r>
              <a:rPr lang="en-US" sz="2000" dirty="0" err="1"/>
              <a:t>aPR</a:t>
            </a:r>
            <a:r>
              <a:rPr lang="en-US" sz="2000" dirty="0"/>
              <a:t> ranged from 1.2 (Zim) to 1.9 (Malawi); p&lt;0.001</a:t>
            </a:r>
          </a:p>
          <a:p>
            <a:endParaRPr lang="en-US" sz="2000" dirty="0"/>
          </a:p>
        </p:txBody>
      </p:sp>
      <p:sp>
        <p:nvSpPr>
          <p:cNvPr id="4" name="Slide Number Placeholder 3">
            <a:extLst>
              <a:ext uri="{FF2B5EF4-FFF2-40B4-BE49-F238E27FC236}">
                <a16:creationId xmlns:a16="http://schemas.microsoft.com/office/drawing/2014/main" id="{7A8B271E-6C43-7E72-FBBD-B6C0B9974026}"/>
              </a:ext>
            </a:extLst>
          </p:cNvPr>
          <p:cNvSpPr>
            <a:spLocks noGrp="1"/>
          </p:cNvSpPr>
          <p:nvPr>
            <p:ph type="sldNum" sz="quarter" idx="12"/>
          </p:nvPr>
        </p:nvSpPr>
        <p:spPr>
          <a:xfrm>
            <a:off x="11139492" y="6492875"/>
            <a:ext cx="1052508" cy="365125"/>
          </a:xfrm>
        </p:spPr>
        <p:txBody>
          <a:bodyPr/>
          <a:lstStyle/>
          <a:p>
            <a:fld id="{3D85219C-C746-5848-9A94-21BCE3E73796}" type="slidenum">
              <a:rPr lang="en-US" sz="1400" smtClean="0"/>
              <a:t>10</a:t>
            </a:fld>
            <a:endParaRPr lang="en-US" sz="1400" dirty="0"/>
          </a:p>
        </p:txBody>
      </p:sp>
    </p:spTree>
    <p:extLst>
      <p:ext uri="{BB962C8B-B14F-4D97-AF65-F5344CB8AC3E}">
        <p14:creationId xmlns:p14="http://schemas.microsoft.com/office/powerpoint/2010/main" val="2742315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AAE29-0A2E-A6C4-A563-BF04D88254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FA7C04-D968-D6A6-F203-2EA7559FE4CC}"/>
              </a:ext>
            </a:extLst>
          </p:cNvPr>
          <p:cNvSpPr>
            <a:spLocks noGrp="1"/>
          </p:cNvSpPr>
          <p:nvPr>
            <p:ph type="title"/>
          </p:nvPr>
        </p:nvSpPr>
        <p:spPr/>
        <p:txBody>
          <a:bodyPr/>
          <a:lstStyle/>
          <a:p>
            <a:r>
              <a:rPr lang="en-US" dirty="0"/>
              <a:t>HIV-related information in Cancer records</a:t>
            </a:r>
          </a:p>
        </p:txBody>
      </p:sp>
      <p:sp>
        <p:nvSpPr>
          <p:cNvPr id="4" name="Slide Number Placeholder 3">
            <a:extLst>
              <a:ext uri="{FF2B5EF4-FFF2-40B4-BE49-F238E27FC236}">
                <a16:creationId xmlns:a16="http://schemas.microsoft.com/office/drawing/2014/main" id="{EC166CD4-2B48-AE8A-3C50-37405C676F64}"/>
              </a:ext>
            </a:extLst>
          </p:cNvPr>
          <p:cNvSpPr>
            <a:spLocks noGrp="1"/>
          </p:cNvSpPr>
          <p:nvPr>
            <p:ph type="sldNum" sz="quarter" idx="12"/>
          </p:nvPr>
        </p:nvSpPr>
        <p:spPr>
          <a:xfrm>
            <a:off x="11139492" y="6492875"/>
            <a:ext cx="1052508" cy="365125"/>
          </a:xfrm>
        </p:spPr>
        <p:txBody>
          <a:bodyPr/>
          <a:lstStyle/>
          <a:p>
            <a:fld id="{3D85219C-C746-5848-9A94-21BCE3E73796}" type="slidenum">
              <a:rPr lang="en-US" sz="1400" smtClean="0"/>
              <a:t>11</a:t>
            </a:fld>
            <a:endParaRPr lang="en-US" dirty="0"/>
          </a:p>
        </p:txBody>
      </p:sp>
      <p:graphicFrame>
        <p:nvGraphicFramePr>
          <p:cNvPr id="5" name="Content Placeholder 4">
            <a:extLst>
              <a:ext uri="{FF2B5EF4-FFF2-40B4-BE49-F238E27FC236}">
                <a16:creationId xmlns:a16="http://schemas.microsoft.com/office/drawing/2014/main" id="{A2D5F19C-711A-16DC-2076-15166CFC3ED0}"/>
              </a:ext>
            </a:extLst>
          </p:cNvPr>
          <p:cNvGraphicFramePr>
            <a:graphicFrameLocks noGrp="1"/>
          </p:cNvGraphicFramePr>
          <p:nvPr>
            <p:ph idx="1"/>
            <p:extLst>
              <p:ext uri="{D42A27DB-BD31-4B8C-83A1-F6EECF244321}">
                <p14:modId xmlns:p14="http://schemas.microsoft.com/office/powerpoint/2010/main" val="1215961815"/>
              </p:ext>
            </p:extLst>
          </p:nvPr>
        </p:nvGraphicFramePr>
        <p:xfrm>
          <a:off x="265809" y="605171"/>
          <a:ext cx="11660381" cy="5197348"/>
        </p:xfrm>
        <a:graphic>
          <a:graphicData uri="http://schemas.openxmlformats.org/drawingml/2006/table">
            <a:tbl>
              <a:tblPr firstRow="1" bandRow="1">
                <a:tableStyleId>{5C22544A-7EE6-4342-B048-85BDC9FD1C3A}</a:tableStyleId>
              </a:tblPr>
              <a:tblGrid>
                <a:gridCol w="4075240">
                  <a:extLst>
                    <a:ext uri="{9D8B030D-6E8A-4147-A177-3AD203B41FA5}">
                      <a16:colId xmlns:a16="http://schemas.microsoft.com/office/drawing/2014/main" val="3341771797"/>
                    </a:ext>
                  </a:extLst>
                </a:gridCol>
                <a:gridCol w="1871980">
                  <a:extLst>
                    <a:ext uri="{9D8B030D-6E8A-4147-A177-3AD203B41FA5}">
                      <a16:colId xmlns:a16="http://schemas.microsoft.com/office/drawing/2014/main" val="295313854"/>
                    </a:ext>
                  </a:extLst>
                </a:gridCol>
                <a:gridCol w="1999363">
                  <a:extLst>
                    <a:ext uri="{9D8B030D-6E8A-4147-A177-3AD203B41FA5}">
                      <a16:colId xmlns:a16="http://schemas.microsoft.com/office/drawing/2014/main" val="3979292"/>
                    </a:ext>
                  </a:extLst>
                </a:gridCol>
                <a:gridCol w="1841818">
                  <a:extLst>
                    <a:ext uri="{9D8B030D-6E8A-4147-A177-3AD203B41FA5}">
                      <a16:colId xmlns:a16="http://schemas.microsoft.com/office/drawing/2014/main" val="3212395761"/>
                    </a:ext>
                  </a:extLst>
                </a:gridCol>
                <a:gridCol w="1871980">
                  <a:extLst>
                    <a:ext uri="{9D8B030D-6E8A-4147-A177-3AD203B41FA5}">
                      <a16:colId xmlns:a16="http://schemas.microsoft.com/office/drawing/2014/main" val="1174353240"/>
                    </a:ext>
                  </a:extLst>
                </a:gridCol>
              </a:tblGrid>
              <a:tr h="370840">
                <a:tc>
                  <a:txBody>
                    <a:bodyPr/>
                    <a:lstStyle/>
                    <a:p>
                      <a:pPr algn="r"/>
                      <a:r>
                        <a:rPr lang="en-US" sz="2400" dirty="0"/>
                        <a:t>Year(s)</a:t>
                      </a:r>
                    </a:p>
                  </a:txBody>
                  <a:tcPr anchor="b"/>
                </a:tc>
                <a:tc>
                  <a:txBody>
                    <a:bodyPr/>
                    <a:lstStyle/>
                    <a:p>
                      <a:pPr algn="ctr"/>
                      <a:r>
                        <a:rPr lang="en-US" sz="2400" dirty="0"/>
                        <a:t>Malawi</a:t>
                      </a:r>
                    </a:p>
                    <a:p>
                      <a:pPr algn="ctr"/>
                      <a:r>
                        <a:rPr lang="en-US" sz="2400" dirty="0"/>
                        <a:t>N=1,648</a:t>
                      </a:r>
                    </a:p>
                    <a:p>
                      <a:pPr algn="ctr"/>
                      <a:endParaRPr lang="en-US" sz="2400" dirty="0"/>
                    </a:p>
                    <a:p>
                      <a:pPr algn="ctr"/>
                      <a:r>
                        <a:rPr lang="en-US" sz="2400" dirty="0"/>
                        <a:t>2018-19</a:t>
                      </a:r>
                    </a:p>
                  </a:txBody>
                  <a:tcPr marL="76709" marR="76709" marT="38354" marB="38354"/>
                </a:tc>
                <a:tc>
                  <a:txBody>
                    <a:bodyPr/>
                    <a:lstStyle/>
                    <a:p>
                      <a:pPr algn="ctr"/>
                      <a:r>
                        <a:rPr lang="en-US" sz="2400" dirty="0"/>
                        <a:t>South Africa</a:t>
                      </a:r>
                    </a:p>
                    <a:p>
                      <a:pPr algn="ctr"/>
                      <a:r>
                        <a:rPr lang="en-US" sz="2400" dirty="0"/>
                        <a:t>N=1,044</a:t>
                      </a:r>
                    </a:p>
                    <a:p>
                      <a:pPr algn="ctr"/>
                      <a:endParaRPr lang="en-US" sz="2400" dirty="0"/>
                    </a:p>
                    <a:p>
                      <a:pPr algn="ctr"/>
                      <a:r>
                        <a:rPr lang="en-US" sz="2400" dirty="0"/>
                        <a:t>2018-19</a:t>
                      </a:r>
                    </a:p>
                  </a:txBody>
                  <a:tcPr marL="76709" marR="76709" marT="38354" marB="38354"/>
                </a:tc>
                <a:tc>
                  <a:txBody>
                    <a:bodyPr/>
                    <a:lstStyle/>
                    <a:p>
                      <a:pPr algn="ctr"/>
                      <a:r>
                        <a:rPr lang="en-US" sz="2400" dirty="0"/>
                        <a:t>Uganda</a:t>
                      </a:r>
                    </a:p>
                    <a:p>
                      <a:pPr algn="ctr"/>
                      <a:r>
                        <a:rPr lang="en-US" sz="2400" dirty="0"/>
                        <a:t>N=1,137</a:t>
                      </a:r>
                    </a:p>
                    <a:p>
                      <a:pPr algn="ctr"/>
                      <a:endParaRPr lang="en-US" sz="2400" dirty="0"/>
                    </a:p>
                    <a:p>
                      <a:pPr algn="ctr"/>
                      <a:r>
                        <a:rPr lang="en-US" sz="2400" dirty="0"/>
                        <a:t>2015</a:t>
                      </a:r>
                    </a:p>
                  </a:txBody>
                  <a:tcPr marL="76709" marR="76709" marT="38354" marB="38354"/>
                </a:tc>
                <a:tc>
                  <a:txBody>
                    <a:bodyPr/>
                    <a:lstStyle/>
                    <a:p>
                      <a:pPr algn="ctr"/>
                      <a:r>
                        <a:rPr lang="en-US" sz="2400" dirty="0"/>
                        <a:t>Zimbabwe</a:t>
                      </a:r>
                    </a:p>
                    <a:p>
                      <a:pPr algn="ctr"/>
                      <a:r>
                        <a:rPr lang="en-US" sz="2400" dirty="0"/>
                        <a:t>N=1,135</a:t>
                      </a:r>
                    </a:p>
                    <a:p>
                      <a:pPr algn="ctr"/>
                      <a:endParaRPr lang="en-US" sz="2400" dirty="0"/>
                    </a:p>
                    <a:p>
                      <a:pPr algn="ctr"/>
                      <a:r>
                        <a:rPr lang="en-US" sz="2400" dirty="0"/>
                        <a:t>2018-19</a:t>
                      </a:r>
                    </a:p>
                  </a:txBody>
                  <a:tcPr marL="76709" marR="76709" marT="38354" marB="38354"/>
                </a:tc>
                <a:extLst>
                  <a:ext uri="{0D108BD9-81ED-4DB2-BD59-A6C34878D82A}">
                    <a16:rowId xmlns:a16="http://schemas.microsoft.com/office/drawing/2014/main" val="3810703942"/>
                  </a:ext>
                </a:extLst>
              </a:tr>
              <a:tr h="597819">
                <a:tc>
                  <a:txBody>
                    <a:bodyPr/>
                    <a:lstStyle/>
                    <a:p>
                      <a:pPr marL="12700" indent="0">
                        <a:tabLst/>
                      </a:pPr>
                      <a:r>
                        <a:rPr lang="en-US" sz="2400" dirty="0">
                          <a:solidFill>
                            <a:schemeClr val="dk1">
                              <a:alpha val="30000"/>
                            </a:schemeClr>
                          </a:solidFill>
                        </a:rPr>
                        <a:t>HIV Status Availability, n (%)</a:t>
                      </a:r>
                    </a:p>
                    <a:p>
                      <a:pPr marL="463550" indent="0">
                        <a:tabLst/>
                      </a:pPr>
                      <a:r>
                        <a:rPr lang="en-US" sz="2400" dirty="0">
                          <a:solidFill>
                            <a:schemeClr val="dk1">
                              <a:alpha val="30000"/>
                            </a:schemeClr>
                          </a:solidFill>
                        </a:rPr>
                        <a:t>Available</a:t>
                      </a:r>
                    </a:p>
                    <a:p>
                      <a:pPr marL="463550" indent="0">
                        <a:tabLst/>
                      </a:pPr>
                      <a:r>
                        <a:rPr lang="en-US" sz="2400" dirty="0">
                          <a:solidFill>
                            <a:schemeClr val="dk1">
                              <a:alpha val="30000"/>
                            </a:schemeClr>
                          </a:solidFill>
                        </a:rPr>
                        <a:t>Not Available</a:t>
                      </a:r>
                    </a:p>
                  </a:txBody>
                  <a:tcPr marL="137160" marR="137160" marT="137160" marB="137160"/>
                </a:tc>
                <a:tc>
                  <a:txBody>
                    <a:bodyPr/>
                    <a:lstStyle/>
                    <a:p>
                      <a:pPr algn="r"/>
                      <a:endParaRPr lang="en-US" sz="2400" dirty="0">
                        <a:solidFill>
                          <a:schemeClr val="dk1">
                            <a:alpha val="30000"/>
                          </a:schemeClr>
                        </a:solidFill>
                      </a:endParaRPr>
                    </a:p>
                    <a:p>
                      <a:pPr algn="r"/>
                      <a:r>
                        <a:rPr lang="en-US" sz="2400" dirty="0">
                          <a:solidFill>
                            <a:schemeClr val="dk1">
                              <a:alpha val="30000"/>
                            </a:schemeClr>
                          </a:solidFill>
                        </a:rPr>
                        <a:t>362 (22.0)</a:t>
                      </a:r>
                    </a:p>
                    <a:p>
                      <a:pPr algn="r"/>
                      <a:r>
                        <a:rPr lang="en-US" sz="2400" dirty="0">
                          <a:solidFill>
                            <a:schemeClr val="dk1">
                              <a:alpha val="30000"/>
                            </a:schemeClr>
                          </a:solidFill>
                        </a:rPr>
                        <a:t>1286 (78.0)</a:t>
                      </a:r>
                    </a:p>
                  </a:txBody>
                  <a:tcPr marL="137160" marR="137160" marT="137160" marB="137160"/>
                </a:tc>
                <a:tc>
                  <a:txBody>
                    <a:bodyPr/>
                    <a:lstStyle/>
                    <a:p>
                      <a:pPr algn="r"/>
                      <a:endParaRPr lang="en-US" sz="2400" dirty="0">
                        <a:solidFill>
                          <a:schemeClr val="dk1">
                            <a:alpha val="30000"/>
                          </a:schemeClr>
                        </a:solidFill>
                      </a:endParaRPr>
                    </a:p>
                    <a:p>
                      <a:pPr algn="r"/>
                      <a:r>
                        <a:rPr lang="en-US" sz="2400" dirty="0">
                          <a:solidFill>
                            <a:schemeClr val="dk1">
                              <a:alpha val="30000"/>
                            </a:schemeClr>
                          </a:solidFill>
                        </a:rPr>
                        <a:t>957 (91.7)</a:t>
                      </a:r>
                    </a:p>
                    <a:p>
                      <a:pPr algn="r"/>
                      <a:r>
                        <a:rPr lang="en-US" sz="2400" dirty="0">
                          <a:solidFill>
                            <a:schemeClr val="dk1">
                              <a:alpha val="30000"/>
                            </a:schemeClr>
                          </a:solidFill>
                        </a:rPr>
                        <a:t>87 (8.3)</a:t>
                      </a:r>
                    </a:p>
                  </a:txBody>
                  <a:tcPr marL="137160" marR="137160" marT="137160" marB="137160"/>
                </a:tc>
                <a:tc>
                  <a:txBody>
                    <a:bodyPr/>
                    <a:lstStyle/>
                    <a:p>
                      <a:pPr algn="r"/>
                      <a:endParaRPr lang="en-US" sz="2400" dirty="0">
                        <a:solidFill>
                          <a:schemeClr val="dk1">
                            <a:alpha val="30000"/>
                          </a:schemeClr>
                        </a:solidFill>
                      </a:endParaRPr>
                    </a:p>
                    <a:p>
                      <a:pPr algn="r"/>
                      <a:r>
                        <a:rPr lang="en-US" sz="2400" dirty="0">
                          <a:solidFill>
                            <a:schemeClr val="dk1">
                              <a:alpha val="30000"/>
                            </a:schemeClr>
                          </a:solidFill>
                        </a:rPr>
                        <a:t>805 (70.8)</a:t>
                      </a:r>
                    </a:p>
                    <a:p>
                      <a:pPr algn="r"/>
                      <a:r>
                        <a:rPr lang="en-US" sz="2400" dirty="0">
                          <a:solidFill>
                            <a:schemeClr val="dk1">
                              <a:alpha val="30000"/>
                            </a:schemeClr>
                          </a:solidFill>
                        </a:rPr>
                        <a:t>332 (29.2)</a:t>
                      </a:r>
                    </a:p>
                  </a:txBody>
                  <a:tcPr marL="137160" marR="137160" marT="137160" marB="137160"/>
                </a:tc>
                <a:tc>
                  <a:txBody>
                    <a:bodyPr/>
                    <a:lstStyle/>
                    <a:p>
                      <a:pPr algn="r"/>
                      <a:endParaRPr lang="en-US" sz="2400" dirty="0">
                        <a:solidFill>
                          <a:schemeClr val="dk1">
                            <a:alpha val="30000"/>
                          </a:schemeClr>
                        </a:solidFill>
                      </a:endParaRPr>
                    </a:p>
                    <a:p>
                      <a:pPr algn="r"/>
                      <a:r>
                        <a:rPr lang="en-US" sz="2400" dirty="0">
                          <a:solidFill>
                            <a:schemeClr val="dk1">
                              <a:alpha val="30000"/>
                            </a:schemeClr>
                          </a:solidFill>
                        </a:rPr>
                        <a:t>980 (86.3)</a:t>
                      </a:r>
                    </a:p>
                    <a:p>
                      <a:pPr algn="r"/>
                      <a:r>
                        <a:rPr lang="en-US" sz="2400" dirty="0">
                          <a:solidFill>
                            <a:schemeClr val="dk1">
                              <a:alpha val="30000"/>
                            </a:schemeClr>
                          </a:solidFill>
                        </a:rPr>
                        <a:t>155 (13.7)</a:t>
                      </a:r>
                    </a:p>
                  </a:txBody>
                  <a:tcPr marL="137160" marR="137160" marT="137160" marB="137160"/>
                </a:tc>
                <a:extLst>
                  <a:ext uri="{0D108BD9-81ED-4DB2-BD59-A6C34878D82A}">
                    <a16:rowId xmlns:a16="http://schemas.microsoft.com/office/drawing/2014/main" val="482800359"/>
                  </a:ext>
                </a:extLst>
              </a:tr>
              <a:tr h="370840">
                <a:tc>
                  <a:txBody>
                    <a:bodyPr/>
                    <a:lstStyle/>
                    <a:p>
                      <a:r>
                        <a:rPr lang="en-US" sz="2400" dirty="0">
                          <a:solidFill>
                            <a:schemeClr val="dk1">
                              <a:alpha val="30000"/>
                            </a:schemeClr>
                          </a:solidFill>
                        </a:rPr>
                        <a:t>HIV Status, n (%)</a:t>
                      </a:r>
                    </a:p>
                    <a:p>
                      <a:pPr marL="409575" indent="0">
                        <a:tabLst/>
                      </a:pPr>
                      <a:r>
                        <a:rPr lang="en-US" sz="2400" dirty="0">
                          <a:solidFill>
                            <a:schemeClr val="dk1">
                              <a:alpha val="30000"/>
                            </a:schemeClr>
                          </a:solidFill>
                        </a:rPr>
                        <a:t>HIV Positive</a:t>
                      </a:r>
                    </a:p>
                    <a:p>
                      <a:pPr marL="409575" indent="0">
                        <a:tabLst/>
                      </a:pPr>
                      <a:r>
                        <a:rPr lang="en-US" sz="2400" dirty="0">
                          <a:solidFill>
                            <a:schemeClr val="dk1">
                              <a:alpha val="30000"/>
                            </a:schemeClr>
                          </a:solidFill>
                        </a:rPr>
                        <a:t>HIV Negative</a:t>
                      </a:r>
                    </a:p>
                  </a:txBody>
                  <a:tcPr marL="137160" marR="137160" marT="137160" marB="137160"/>
                </a:tc>
                <a:tc>
                  <a:txBody>
                    <a:bodyPr/>
                    <a:lstStyle/>
                    <a:p>
                      <a:pPr algn="r"/>
                      <a:endParaRPr lang="en-US" sz="2400" dirty="0">
                        <a:solidFill>
                          <a:schemeClr val="dk1">
                            <a:alpha val="30000"/>
                          </a:schemeClr>
                        </a:solidFill>
                      </a:endParaRPr>
                    </a:p>
                    <a:p>
                      <a:pPr algn="r"/>
                      <a:r>
                        <a:rPr lang="en-US" sz="2400" dirty="0">
                          <a:solidFill>
                            <a:schemeClr val="dk1">
                              <a:alpha val="30000"/>
                            </a:schemeClr>
                          </a:solidFill>
                        </a:rPr>
                        <a:t>171 (47.2)</a:t>
                      </a:r>
                    </a:p>
                    <a:p>
                      <a:pPr algn="r"/>
                      <a:r>
                        <a:rPr lang="en-US" sz="2400" dirty="0">
                          <a:solidFill>
                            <a:schemeClr val="dk1">
                              <a:alpha val="30000"/>
                            </a:schemeClr>
                          </a:solidFill>
                        </a:rPr>
                        <a:t>191 (52.8)</a:t>
                      </a:r>
                    </a:p>
                  </a:txBody>
                  <a:tcPr marL="137160" marR="137160" marT="137160" marB="137160"/>
                </a:tc>
                <a:tc>
                  <a:txBody>
                    <a:bodyPr/>
                    <a:lstStyle/>
                    <a:p>
                      <a:pPr algn="r"/>
                      <a:endParaRPr lang="en-US" sz="2400" dirty="0">
                        <a:solidFill>
                          <a:schemeClr val="dk1">
                            <a:alpha val="30000"/>
                          </a:schemeClr>
                        </a:solidFill>
                      </a:endParaRPr>
                    </a:p>
                    <a:p>
                      <a:pPr algn="r"/>
                      <a:r>
                        <a:rPr lang="en-US" sz="2400" dirty="0">
                          <a:solidFill>
                            <a:schemeClr val="dk1">
                              <a:alpha val="30000"/>
                            </a:schemeClr>
                          </a:solidFill>
                        </a:rPr>
                        <a:t>232 (24.2)</a:t>
                      </a:r>
                    </a:p>
                    <a:p>
                      <a:pPr algn="r"/>
                      <a:r>
                        <a:rPr lang="en-US" sz="2400" dirty="0">
                          <a:solidFill>
                            <a:schemeClr val="dk1">
                              <a:alpha val="30000"/>
                            </a:schemeClr>
                          </a:solidFill>
                        </a:rPr>
                        <a:t>725 (75.8)</a:t>
                      </a:r>
                    </a:p>
                  </a:txBody>
                  <a:tcPr marL="137160" marR="137160" marT="137160" marB="137160"/>
                </a:tc>
                <a:tc>
                  <a:txBody>
                    <a:bodyPr/>
                    <a:lstStyle/>
                    <a:p>
                      <a:pPr algn="r"/>
                      <a:endParaRPr lang="en-US" sz="2400" dirty="0">
                        <a:solidFill>
                          <a:schemeClr val="dk1">
                            <a:alpha val="30000"/>
                          </a:schemeClr>
                        </a:solidFill>
                      </a:endParaRPr>
                    </a:p>
                    <a:p>
                      <a:pPr algn="r"/>
                      <a:r>
                        <a:rPr lang="en-US" sz="2400" dirty="0">
                          <a:solidFill>
                            <a:schemeClr val="dk1">
                              <a:alpha val="30000"/>
                            </a:schemeClr>
                          </a:solidFill>
                        </a:rPr>
                        <a:t>257 (31.9)</a:t>
                      </a:r>
                    </a:p>
                    <a:p>
                      <a:pPr algn="r"/>
                      <a:r>
                        <a:rPr lang="en-US" sz="2400" dirty="0">
                          <a:solidFill>
                            <a:schemeClr val="dk1">
                              <a:alpha val="30000"/>
                            </a:schemeClr>
                          </a:solidFill>
                        </a:rPr>
                        <a:t>548 (68.1)</a:t>
                      </a:r>
                    </a:p>
                  </a:txBody>
                  <a:tcPr marL="137160" marR="137160" marT="137160" marB="137160"/>
                </a:tc>
                <a:tc>
                  <a:txBody>
                    <a:bodyPr/>
                    <a:lstStyle/>
                    <a:p>
                      <a:pPr algn="r"/>
                      <a:endParaRPr lang="en-US" sz="2400" dirty="0">
                        <a:solidFill>
                          <a:schemeClr val="dk1">
                            <a:alpha val="30000"/>
                          </a:schemeClr>
                        </a:solidFill>
                      </a:endParaRPr>
                    </a:p>
                    <a:p>
                      <a:pPr algn="r"/>
                      <a:r>
                        <a:rPr lang="en-US" sz="2400" dirty="0">
                          <a:solidFill>
                            <a:schemeClr val="dk1">
                              <a:alpha val="30000"/>
                            </a:schemeClr>
                          </a:solidFill>
                        </a:rPr>
                        <a:t>366 (37.3)</a:t>
                      </a:r>
                    </a:p>
                    <a:p>
                      <a:pPr algn="r"/>
                      <a:r>
                        <a:rPr lang="en-US" sz="2400" dirty="0">
                          <a:solidFill>
                            <a:schemeClr val="dk1">
                              <a:alpha val="30000"/>
                            </a:schemeClr>
                          </a:solidFill>
                        </a:rPr>
                        <a:t>614 (62.7)</a:t>
                      </a:r>
                    </a:p>
                  </a:txBody>
                  <a:tcPr marL="137160" marR="137160" marT="137160" marB="137160"/>
                </a:tc>
                <a:extLst>
                  <a:ext uri="{0D108BD9-81ED-4DB2-BD59-A6C34878D82A}">
                    <a16:rowId xmlns:a16="http://schemas.microsoft.com/office/drawing/2014/main" val="3787470998"/>
                  </a:ext>
                </a:extLst>
              </a:tr>
              <a:tr h="370840">
                <a:tc>
                  <a:txBody>
                    <a:bodyPr/>
                    <a:lstStyle/>
                    <a:p>
                      <a:pPr marL="12700" indent="0">
                        <a:tabLst/>
                      </a:pPr>
                      <a:r>
                        <a:rPr lang="en-US" sz="2400" dirty="0"/>
                        <a:t>Imputed HIV Prevalence, range</a:t>
                      </a:r>
                    </a:p>
                  </a:txBody>
                  <a:tcPr/>
                </a:tc>
                <a:tc>
                  <a:txBody>
                    <a:bodyPr/>
                    <a:lstStyle/>
                    <a:p>
                      <a:pPr algn="r"/>
                      <a:r>
                        <a:rPr lang="en-US" sz="2400" kern="1200" dirty="0">
                          <a:solidFill>
                            <a:schemeClr val="dk1"/>
                          </a:solidFill>
                          <a:effectLst/>
                          <a:latin typeface="+mn-lt"/>
                          <a:ea typeface="+mn-ea"/>
                          <a:cs typeface="+mn-cs"/>
                        </a:rPr>
                        <a:t>42.2 - 47.5% </a:t>
                      </a:r>
                      <a:endParaRPr lang="en-US" sz="2400" dirty="0"/>
                    </a:p>
                  </a:txBody>
                  <a:tcPr/>
                </a:tc>
                <a:tc>
                  <a:txBody>
                    <a:bodyPr/>
                    <a:lstStyle/>
                    <a:p>
                      <a:pPr algn="r"/>
                      <a:r>
                        <a:rPr lang="en-US" sz="2400" kern="1200" dirty="0">
                          <a:solidFill>
                            <a:schemeClr val="dk1"/>
                          </a:solidFill>
                          <a:effectLst/>
                          <a:latin typeface="+mn-lt"/>
                          <a:ea typeface="+mn-ea"/>
                          <a:cs typeface="+mn-cs"/>
                        </a:rPr>
                        <a:t>23.7 - 24.6% </a:t>
                      </a:r>
                      <a:endParaRPr lang="en-US" sz="2400" dirty="0"/>
                    </a:p>
                  </a:txBody>
                  <a:tcPr/>
                </a:tc>
                <a:tc>
                  <a:txBody>
                    <a:bodyPr/>
                    <a:lstStyle/>
                    <a:p>
                      <a:pPr algn="r"/>
                      <a:r>
                        <a:rPr lang="en-US" sz="2400" dirty="0"/>
                        <a:t>27.3 – 32.7%</a:t>
                      </a:r>
                    </a:p>
                  </a:txBody>
                  <a:tcPr/>
                </a:tc>
                <a:tc>
                  <a:txBody>
                    <a:bodyPr/>
                    <a:lstStyle/>
                    <a:p>
                      <a:pPr algn="r"/>
                      <a:r>
                        <a:rPr lang="en-US" sz="2400" kern="1200" dirty="0">
                          <a:solidFill>
                            <a:schemeClr val="dk1"/>
                          </a:solidFill>
                          <a:effectLst/>
                          <a:latin typeface="+mn-lt"/>
                          <a:ea typeface="+mn-ea"/>
                          <a:cs typeface="+mn-cs"/>
                        </a:rPr>
                        <a:t>33.8 - 35.2% </a:t>
                      </a:r>
                      <a:endParaRPr lang="en-US" sz="2400" dirty="0"/>
                    </a:p>
                  </a:txBody>
                  <a:tcPr/>
                </a:tc>
                <a:extLst>
                  <a:ext uri="{0D108BD9-81ED-4DB2-BD59-A6C34878D82A}">
                    <a16:rowId xmlns:a16="http://schemas.microsoft.com/office/drawing/2014/main" val="88965505"/>
                  </a:ext>
                </a:extLst>
              </a:tr>
              <a:tr h="370840">
                <a:tc>
                  <a:txBody>
                    <a:bodyPr/>
                    <a:lstStyle/>
                    <a:p>
                      <a:pPr marL="12700" indent="0">
                        <a:tabLst/>
                      </a:pPr>
                      <a:r>
                        <a:rPr lang="en-US" sz="2400" dirty="0"/>
                        <a:t>General HIV Prevalence, 15-49</a:t>
                      </a:r>
                    </a:p>
                  </a:txBody>
                  <a:tcPr/>
                </a:tc>
                <a:tc>
                  <a:txBody>
                    <a:bodyPr/>
                    <a:lstStyle/>
                    <a:p>
                      <a:pPr algn="r"/>
                      <a:r>
                        <a:rPr lang="en-US" sz="2400" dirty="0"/>
                        <a:t>8%</a:t>
                      </a:r>
                    </a:p>
                  </a:txBody>
                  <a:tcPr/>
                </a:tc>
                <a:tc>
                  <a:txBody>
                    <a:bodyPr/>
                    <a:lstStyle/>
                    <a:p>
                      <a:pPr algn="r"/>
                      <a:r>
                        <a:rPr lang="en-US" sz="2400" dirty="0"/>
                        <a:t>19%</a:t>
                      </a:r>
                    </a:p>
                  </a:txBody>
                  <a:tcPr/>
                </a:tc>
                <a:tc>
                  <a:txBody>
                    <a:bodyPr/>
                    <a:lstStyle/>
                    <a:p>
                      <a:pPr algn="r"/>
                      <a:r>
                        <a:rPr lang="en-US" sz="2400" dirty="0"/>
                        <a:t>6%</a:t>
                      </a:r>
                    </a:p>
                  </a:txBody>
                  <a:tcPr/>
                </a:tc>
                <a:tc>
                  <a:txBody>
                    <a:bodyPr/>
                    <a:lstStyle/>
                    <a:p>
                      <a:pPr algn="r"/>
                      <a:r>
                        <a:rPr lang="en-US" sz="2400" dirty="0"/>
                        <a:t>12%</a:t>
                      </a:r>
                    </a:p>
                  </a:txBody>
                  <a:tcPr/>
                </a:tc>
                <a:extLst>
                  <a:ext uri="{0D108BD9-81ED-4DB2-BD59-A6C34878D82A}">
                    <a16:rowId xmlns:a16="http://schemas.microsoft.com/office/drawing/2014/main" val="1233794252"/>
                  </a:ext>
                </a:extLst>
              </a:tr>
            </a:tbl>
          </a:graphicData>
        </a:graphic>
      </p:graphicFrame>
    </p:spTree>
    <p:extLst>
      <p:ext uri="{BB962C8B-B14F-4D97-AF65-F5344CB8AC3E}">
        <p14:creationId xmlns:p14="http://schemas.microsoft.com/office/powerpoint/2010/main" val="1402219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4A564-777A-58AC-DD78-DF10635685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B83C78-D67E-8172-7BB7-E6AEB30B2095}"/>
              </a:ext>
            </a:extLst>
          </p:cNvPr>
          <p:cNvSpPr>
            <a:spLocks noGrp="1"/>
          </p:cNvSpPr>
          <p:nvPr>
            <p:ph type="title"/>
          </p:nvPr>
        </p:nvSpPr>
        <p:spPr/>
        <p:txBody>
          <a:bodyPr/>
          <a:lstStyle/>
          <a:p>
            <a:r>
              <a:rPr lang="en-US" dirty="0"/>
              <a:t>HIV-related information in Cancer records</a:t>
            </a:r>
          </a:p>
        </p:txBody>
      </p:sp>
      <p:sp>
        <p:nvSpPr>
          <p:cNvPr id="4" name="Slide Number Placeholder 3">
            <a:extLst>
              <a:ext uri="{FF2B5EF4-FFF2-40B4-BE49-F238E27FC236}">
                <a16:creationId xmlns:a16="http://schemas.microsoft.com/office/drawing/2014/main" id="{518909E2-D72E-3F2A-A3A1-44488B9D76AA}"/>
              </a:ext>
            </a:extLst>
          </p:cNvPr>
          <p:cNvSpPr>
            <a:spLocks noGrp="1"/>
          </p:cNvSpPr>
          <p:nvPr>
            <p:ph type="sldNum" sz="quarter" idx="12"/>
          </p:nvPr>
        </p:nvSpPr>
        <p:spPr>
          <a:xfrm>
            <a:off x="11139492" y="6492875"/>
            <a:ext cx="1052508" cy="365125"/>
          </a:xfrm>
        </p:spPr>
        <p:txBody>
          <a:bodyPr/>
          <a:lstStyle/>
          <a:p>
            <a:fld id="{3D85219C-C746-5848-9A94-21BCE3E73796}" type="slidenum">
              <a:rPr lang="en-US" sz="1400" smtClean="0"/>
              <a:t>12</a:t>
            </a:fld>
            <a:endParaRPr lang="en-US" dirty="0"/>
          </a:p>
        </p:txBody>
      </p:sp>
      <p:graphicFrame>
        <p:nvGraphicFramePr>
          <p:cNvPr id="5" name="Content Placeholder 4">
            <a:extLst>
              <a:ext uri="{FF2B5EF4-FFF2-40B4-BE49-F238E27FC236}">
                <a16:creationId xmlns:a16="http://schemas.microsoft.com/office/drawing/2014/main" id="{AC688B8D-6954-3DC6-6897-BD02C651B778}"/>
              </a:ext>
            </a:extLst>
          </p:cNvPr>
          <p:cNvGraphicFramePr>
            <a:graphicFrameLocks noGrp="1"/>
          </p:cNvGraphicFramePr>
          <p:nvPr>
            <p:ph idx="1"/>
            <p:extLst>
              <p:ext uri="{D42A27DB-BD31-4B8C-83A1-F6EECF244321}">
                <p14:modId xmlns:p14="http://schemas.microsoft.com/office/powerpoint/2010/main" val="1443942719"/>
              </p:ext>
            </p:extLst>
          </p:nvPr>
        </p:nvGraphicFramePr>
        <p:xfrm>
          <a:off x="265809" y="605171"/>
          <a:ext cx="11660381" cy="5654548"/>
        </p:xfrm>
        <a:graphic>
          <a:graphicData uri="http://schemas.openxmlformats.org/drawingml/2006/table">
            <a:tbl>
              <a:tblPr firstRow="1" bandRow="1">
                <a:tableStyleId>{5C22544A-7EE6-4342-B048-85BDC9FD1C3A}</a:tableStyleId>
              </a:tblPr>
              <a:tblGrid>
                <a:gridCol w="4075240">
                  <a:extLst>
                    <a:ext uri="{9D8B030D-6E8A-4147-A177-3AD203B41FA5}">
                      <a16:colId xmlns:a16="http://schemas.microsoft.com/office/drawing/2014/main" val="3341771797"/>
                    </a:ext>
                  </a:extLst>
                </a:gridCol>
                <a:gridCol w="1871980">
                  <a:extLst>
                    <a:ext uri="{9D8B030D-6E8A-4147-A177-3AD203B41FA5}">
                      <a16:colId xmlns:a16="http://schemas.microsoft.com/office/drawing/2014/main" val="295313854"/>
                    </a:ext>
                  </a:extLst>
                </a:gridCol>
                <a:gridCol w="1999363">
                  <a:extLst>
                    <a:ext uri="{9D8B030D-6E8A-4147-A177-3AD203B41FA5}">
                      <a16:colId xmlns:a16="http://schemas.microsoft.com/office/drawing/2014/main" val="3979292"/>
                    </a:ext>
                  </a:extLst>
                </a:gridCol>
                <a:gridCol w="1841818">
                  <a:extLst>
                    <a:ext uri="{9D8B030D-6E8A-4147-A177-3AD203B41FA5}">
                      <a16:colId xmlns:a16="http://schemas.microsoft.com/office/drawing/2014/main" val="3212395761"/>
                    </a:ext>
                  </a:extLst>
                </a:gridCol>
                <a:gridCol w="1871980">
                  <a:extLst>
                    <a:ext uri="{9D8B030D-6E8A-4147-A177-3AD203B41FA5}">
                      <a16:colId xmlns:a16="http://schemas.microsoft.com/office/drawing/2014/main" val="1174353240"/>
                    </a:ext>
                  </a:extLst>
                </a:gridCol>
              </a:tblGrid>
              <a:tr h="370840">
                <a:tc>
                  <a:txBody>
                    <a:bodyPr/>
                    <a:lstStyle/>
                    <a:p>
                      <a:pPr algn="r"/>
                      <a:r>
                        <a:rPr lang="en-US" sz="2400" dirty="0"/>
                        <a:t>Year(s)</a:t>
                      </a:r>
                    </a:p>
                  </a:txBody>
                  <a:tcPr anchor="b"/>
                </a:tc>
                <a:tc>
                  <a:txBody>
                    <a:bodyPr/>
                    <a:lstStyle/>
                    <a:p>
                      <a:pPr algn="ctr"/>
                      <a:r>
                        <a:rPr lang="en-US" sz="2400" dirty="0"/>
                        <a:t>Malawi</a:t>
                      </a:r>
                    </a:p>
                    <a:p>
                      <a:pPr algn="ctr"/>
                      <a:r>
                        <a:rPr lang="en-US" sz="2400" dirty="0"/>
                        <a:t>N=1,648</a:t>
                      </a:r>
                    </a:p>
                    <a:p>
                      <a:pPr algn="ctr"/>
                      <a:endParaRPr lang="en-US" sz="2400" dirty="0"/>
                    </a:p>
                    <a:p>
                      <a:pPr algn="ctr"/>
                      <a:r>
                        <a:rPr lang="en-US" sz="2400" dirty="0"/>
                        <a:t>2018-19</a:t>
                      </a:r>
                    </a:p>
                  </a:txBody>
                  <a:tcPr marL="76709" marR="76709" marT="38354" marB="38354"/>
                </a:tc>
                <a:tc>
                  <a:txBody>
                    <a:bodyPr/>
                    <a:lstStyle/>
                    <a:p>
                      <a:pPr algn="ctr"/>
                      <a:r>
                        <a:rPr lang="en-US" sz="2400" dirty="0"/>
                        <a:t>South Africa</a:t>
                      </a:r>
                    </a:p>
                    <a:p>
                      <a:pPr algn="ctr"/>
                      <a:r>
                        <a:rPr lang="en-US" sz="2400" dirty="0"/>
                        <a:t>N=1,044</a:t>
                      </a:r>
                    </a:p>
                    <a:p>
                      <a:pPr algn="ctr"/>
                      <a:endParaRPr lang="en-US" sz="2400" dirty="0"/>
                    </a:p>
                    <a:p>
                      <a:pPr algn="ctr"/>
                      <a:r>
                        <a:rPr lang="en-US" sz="2400" dirty="0"/>
                        <a:t>2018-19</a:t>
                      </a:r>
                    </a:p>
                  </a:txBody>
                  <a:tcPr marL="76709" marR="76709" marT="38354" marB="38354"/>
                </a:tc>
                <a:tc>
                  <a:txBody>
                    <a:bodyPr/>
                    <a:lstStyle/>
                    <a:p>
                      <a:pPr algn="ctr"/>
                      <a:r>
                        <a:rPr lang="en-US" sz="2400" dirty="0"/>
                        <a:t>Uganda</a:t>
                      </a:r>
                    </a:p>
                    <a:p>
                      <a:pPr algn="ctr"/>
                      <a:r>
                        <a:rPr lang="en-US" sz="2400" dirty="0"/>
                        <a:t>N=1,137</a:t>
                      </a:r>
                    </a:p>
                    <a:p>
                      <a:pPr algn="ctr"/>
                      <a:endParaRPr lang="en-US" sz="2400" dirty="0"/>
                    </a:p>
                    <a:p>
                      <a:pPr algn="ctr"/>
                      <a:r>
                        <a:rPr lang="en-US" sz="2400" dirty="0"/>
                        <a:t>2015</a:t>
                      </a:r>
                    </a:p>
                  </a:txBody>
                  <a:tcPr marL="76709" marR="76709" marT="38354" marB="38354"/>
                </a:tc>
                <a:tc>
                  <a:txBody>
                    <a:bodyPr/>
                    <a:lstStyle/>
                    <a:p>
                      <a:pPr algn="ctr"/>
                      <a:r>
                        <a:rPr lang="en-US" sz="2400" dirty="0"/>
                        <a:t>Zimbabwe</a:t>
                      </a:r>
                    </a:p>
                    <a:p>
                      <a:pPr algn="ctr"/>
                      <a:r>
                        <a:rPr lang="en-US" sz="2400" dirty="0"/>
                        <a:t>N=1,135</a:t>
                      </a:r>
                    </a:p>
                    <a:p>
                      <a:pPr algn="ctr"/>
                      <a:endParaRPr lang="en-US" sz="2400" dirty="0"/>
                    </a:p>
                    <a:p>
                      <a:pPr algn="ctr"/>
                      <a:r>
                        <a:rPr lang="en-US" sz="2400" dirty="0"/>
                        <a:t>2018-19</a:t>
                      </a:r>
                    </a:p>
                  </a:txBody>
                  <a:tcPr marL="76709" marR="76709" marT="38354" marB="38354"/>
                </a:tc>
                <a:extLst>
                  <a:ext uri="{0D108BD9-81ED-4DB2-BD59-A6C34878D82A}">
                    <a16:rowId xmlns:a16="http://schemas.microsoft.com/office/drawing/2014/main" val="3810703942"/>
                  </a:ext>
                </a:extLst>
              </a:tr>
              <a:tr h="597819">
                <a:tc>
                  <a:txBody>
                    <a:bodyPr/>
                    <a:lstStyle/>
                    <a:p>
                      <a:pPr marL="12700" indent="0">
                        <a:tabLst/>
                      </a:pPr>
                      <a:r>
                        <a:rPr lang="en-US" sz="2400" dirty="0">
                          <a:solidFill>
                            <a:schemeClr val="dk1">
                              <a:alpha val="30000"/>
                            </a:schemeClr>
                          </a:solidFill>
                        </a:rPr>
                        <a:t>HIV Status Availability, n (%)</a:t>
                      </a:r>
                    </a:p>
                    <a:p>
                      <a:pPr marL="463550" indent="0">
                        <a:tabLst/>
                      </a:pPr>
                      <a:r>
                        <a:rPr lang="en-US" sz="2400" dirty="0">
                          <a:solidFill>
                            <a:schemeClr val="dk1">
                              <a:alpha val="30000"/>
                            </a:schemeClr>
                          </a:solidFill>
                        </a:rPr>
                        <a:t>Available</a:t>
                      </a:r>
                    </a:p>
                    <a:p>
                      <a:pPr marL="463550" indent="0">
                        <a:tabLst/>
                      </a:pPr>
                      <a:r>
                        <a:rPr lang="en-US" sz="2400" dirty="0">
                          <a:solidFill>
                            <a:schemeClr val="dk1">
                              <a:alpha val="30000"/>
                            </a:schemeClr>
                          </a:solidFill>
                        </a:rPr>
                        <a:t>Not Available</a:t>
                      </a:r>
                    </a:p>
                  </a:txBody>
                  <a:tcPr marL="137160" marR="137160" marT="137160" marB="137160"/>
                </a:tc>
                <a:tc>
                  <a:txBody>
                    <a:bodyPr/>
                    <a:lstStyle/>
                    <a:p>
                      <a:pPr algn="r"/>
                      <a:endParaRPr lang="en-US" sz="2400" dirty="0">
                        <a:solidFill>
                          <a:schemeClr val="dk1">
                            <a:alpha val="30000"/>
                          </a:schemeClr>
                        </a:solidFill>
                      </a:endParaRPr>
                    </a:p>
                    <a:p>
                      <a:pPr algn="r"/>
                      <a:r>
                        <a:rPr lang="en-US" sz="2400" dirty="0">
                          <a:solidFill>
                            <a:schemeClr val="dk1">
                              <a:alpha val="30000"/>
                            </a:schemeClr>
                          </a:solidFill>
                        </a:rPr>
                        <a:t>362 (22.0)</a:t>
                      </a:r>
                    </a:p>
                    <a:p>
                      <a:pPr algn="r"/>
                      <a:r>
                        <a:rPr lang="en-US" sz="2400" dirty="0">
                          <a:solidFill>
                            <a:schemeClr val="dk1">
                              <a:alpha val="30000"/>
                            </a:schemeClr>
                          </a:solidFill>
                        </a:rPr>
                        <a:t>1286 (78.0)</a:t>
                      </a:r>
                    </a:p>
                  </a:txBody>
                  <a:tcPr marL="137160" marR="137160" marT="137160" marB="137160"/>
                </a:tc>
                <a:tc>
                  <a:txBody>
                    <a:bodyPr/>
                    <a:lstStyle/>
                    <a:p>
                      <a:pPr algn="r"/>
                      <a:endParaRPr lang="en-US" sz="2400" dirty="0">
                        <a:solidFill>
                          <a:schemeClr val="dk1">
                            <a:alpha val="30000"/>
                          </a:schemeClr>
                        </a:solidFill>
                      </a:endParaRPr>
                    </a:p>
                    <a:p>
                      <a:pPr algn="r"/>
                      <a:r>
                        <a:rPr lang="en-US" sz="2400" dirty="0">
                          <a:solidFill>
                            <a:schemeClr val="dk1">
                              <a:alpha val="30000"/>
                            </a:schemeClr>
                          </a:solidFill>
                        </a:rPr>
                        <a:t>957 (91.7)</a:t>
                      </a:r>
                    </a:p>
                    <a:p>
                      <a:pPr algn="r"/>
                      <a:r>
                        <a:rPr lang="en-US" sz="2400" dirty="0">
                          <a:solidFill>
                            <a:schemeClr val="dk1">
                              <a:alpha val="30000"/>
                            </a:schemeClr>
                          </a:solidFill>
                        </a:rPr>
                        <a:t>87 (8.3)</a:t>
                      </a:r>
                    </a:p>
                  </a:txBody>
                  <a:tcPr marL="137160" marR="137160" marT="137160" marB="137160"/>
                </a:tc>
                <a:tc>
                  <a:txBody>
                    <a:bodyPr/>
                    <a:lstStyle/>
                    <a:p>
                      <a:pPr algn="r"/>
                      <a:endParaRPr lang="en-US" sz="2400" dirty="0">
                        <a:solidFill>
                          <a:schemeClr val="dk1">
                            <a:alpha val="30000"/>
                          </a:schemeClr>
                        </a:solidFill>
                      </a:endParaRPr>
                    </a:p>
                    <a:p>
                      <a:pPr algn="r"/>
                      <a:r>
                        <a:rPr lang="en-US" sz="2400" dirty="0">
                          <a:solidFill>
                            <a:schemeClr val="dk1">
                              <a:alpha val="30000"/>
                            </a:schemeClr>
                          </a:solidFill>
                        </a:rPr>
                        <a:t>805 (70.8)</a:t>
                      </a:r>
                    </a:p>
                    <a:p>
                      <a:pPr algn="r"/>
                      <a:r>
                        <a:rPr lang="en-US" sz="2400" dirty="0">
                          <a:solidFill>
                            <a:schemeClr val="dk1">
                              <a:alpha val="30000"/>
                            </a:schemeClr>
                          </a:solidFill>
                        </a:rPr>
                        <a:t>332 (29.2)</a:t>
                      </a:r>
                    </a:p>
                  </a:txBody>
                  <a:tcPr marL="137160" marR="137160" marT="137160" marB="137160"/>
                </a:tc>
                <a:tc>
                  <a:txBody>
                    <a:bodyPr/>
                    <a:lstStyle/>
                    <a:p>
                      <a:pPr algn="r"/>
                      <a:endParaRPr lang="en-US" sz="2400" dirty="0">
                        <a:solidFill>
                          <a:schemeClr val="dk1">
                            <a:alpha val="30000"/>
                          </a:schemeClr>
                        </a:solidFill>
                      </a:endParaRPr>
                    </a:p>
                    <a:p>
                      <a:pPr algn="r"/>
                      <a:r>
                        <a:rPr lang="en-US" sz="2400" dirty="0">
                          <a:solidFill>
                            <a:schemeClr val="dk1">
                              <a:alpha val="30000"/>
                            </a:schemeClr>
                          </a:solidFill>
                        </a:rPr>
                        <a:t>980 (86.3)</a:t>
                      </a:r>
                    </a:p>
                    <a:p>
                      <a:pPr algn="r"/>
                      <a:r>
                        <a:rPr lang="en-US" sz="2400" dirty="0">
                          <a:solidFill>
                            <a:schemeClr val="dk1">
                              <a:alpha val="30000"/>
                            </a:schemeClr>
                          </a:solidFill>
                        </a:rPr>
                        <a:t>155 (13.7)</a:t>
                      </a:r>
                    </a:p>
                  </a:txBody>
                  <a:tcPr marL="137160" marR="137160" marT="137160" marB="137160"/>
                </a:tc>
                <a:extLst>
                  <a:ext uri="{0D108BD9-81ED-4DB2-BD59-A6C34878D82A}">
                    <a16:rowId xmlns:a16="http://schemas.microsoft.com/office/drawing/2014/main" val="482800359"/>
                  </a:ext>
                </a:extLst>
              </a:tr>
              <a:tr h="370840">
                <a:tc>
                  <a:txBody>
                    <a:bodyPr/>
                    <a:lstStyle/>
                    <a:p>
                      <a:r>
                        <a:rPr lang="en-US" sz="2400" dirty="0">
                          <a:solidFill>
                            <a:schemeClr val="dk1">
                              <a:alpha val="30000"/>
                            </a:schemeClr>
                          </a:solidFill>
                        </a:rPr>
                        <a:t>HIV Status, n (%)</a:t>
                      </a:r>
                    </a:p>
                    <a:p>
                      <a:pPr marL="409575" indent="0">
                        <a:tabLst/>
                      </a:pPr>
                      <a:r>
                        <a:rPr lang="en-US" sz="2400" dirty="0">
                          <a:solidFill>
                            <a:schemeClr val="dk1">
                              <a:alpha val="30000"/>
                            </a:schemeClr>
                          </a:solidFill>
                        </a:rPr>
                        <a:t>HIV Positive</a:t>
                      </a:r>
                    </a:p>
                    <a:p>
                      <a:pPr marL="409575" indent="0">
                        <a:tabLst/>
                      </a:pPr>
                      <a:r>
                        <a:rPr lang="en-US" sz="2400" dirty="0">
                          <a:solidFill>
                            <a:schemeClr val="dk1">
                              <a:alpha val="30000"/>
                            </a:schemeClr>
                          </a:solidFill>
                        </a:rPr>
                        <a:t>HIV Negative</a:t>
                      </a:r>
                    </a:p>
                  </a:txBody>
                  <a:tcPr marL="137160" marR="137160" marT="137160" marB="137160"/>
                </a:tc>
                <a:tc>
                  <a:txBody>
                    <a:bodyPr/>
                    <a:lstStyle/>
                    <a:p>
                      <a:pPr algn="r"/>
                      <a:endParaRPr lang="en-US" sz="2400" dirty="0">
                        <a:solidFill>
                          <a:schemeClr val="dk1">
                            <a:alpha val="30000"/>
                          </a:schemeClr>
                        </a:solidFill>
                      </a:endParaRPr>
                    </a:p>
                    <a:p>
                      <a:pPr algn="r"/>
                      <a:r>
                        <a:rPr lang="en-US" sz="2400" dirty="0">
                          <a:solidFill>
                            <a:schemeClr val="dk1">
                              <a:alpha val="30000"/>
                            </a:schemeClr>
                          </a:solidFill>
                        </a:rPr>
                        <a:t>171 (47.2)</a:t>
                      </a:r>
                    </a:p>
                    <a:p>
                      <a:pPr algn="r"/>
                      <a:r>
                        <a:rPr lang="en-US" sz="2400" dirty="0">
                          <a:solidFill>
                            <a:schemeClr val="dk1">
                              <a:alpha val="30000"/>
                            </a:schemeClr>
                          </a:solidFill>
                        </a:rPr>
                        <a:t>191 (52.8)</a:t>
                      </a:r>
                    </a:p>
                  </a:txBody>
                  <a:tcPr marL="137160" marR="137160" marT="137160" marB="137160"/>
                </a:tc>
                <a:tc>
                  <a:txBody>
                    <a:bodyPr/>
                    <a:lstStyle/>
                    <a:p>
                      <a:pPr algn="r"/>
                      <a:endParaRPr lang="en-US" sz="2400" dirty="0">
                        <a:solidFill>
                          <a:schemeClr val="dk1">
                            <a:alpha val="30000"/>
                          </a:schemeClr>
                        </a:solidFill>
                      </a:endParaRPr>
                    </a:p>
                    <a:p>
                      <a:pPr algn="r"/>
                      <a:r>
                        <a:rPr lang="en-US" sz="2400" dirty="0">
                          <a:solidFill>
                            <a:schemeClr val="dk1">
                              <a:alpha val="30000"/>
                            </a:schemeClr>
                          </a:solidFill>
                        </a:rPr>
                        <a:t>232 (24.2)</a:t>
                      </a:r>
                    </a:p>
                    <a:p>
                      <a:pPr algn="r"/>
                      <a:r>
                        <a:rPr lang="en-US" sz="2400" dirty="0">
                          <a:solidFill>
                            <a:schemeClr val="dk1">
                              <a:alpha val="30000"/>
                            </a:schemeClr>
                          </a:solidFill>
                        </a:rPr>
                        <a:t>725 (75.8)</a:t>
                      </a:r>
                    </a:p>
                  </a:txBody>
                  <a:tcPr marL="137160" marR="137160" marT="137160" marB="137160"/>
                </a:tc>
                <a:tc>
                  <a:txBody>
                    <a:bodyPr/>
                    <a:lstStyle/>
                    <a:p>
                      <a:pPr algn="r"/>
                      <a:endParaRPr lang="en-US" sz="2400" dirty="0">
                        <a:solidFill>
                          <a:schemeClr val="dk1">
                            <a:alpha val="30000"/>
                          </a:schemeClr>
                        </a:solidFill>
                      </a:endParaRPr>
                    </a:p>
                    <a:p>
                      <a:pPr algn="r"/>
                      <a:r>
                        <a:rPr lang="en-US" sz="2400" dirty="0">
                          <a:solidFill>
                            <a:schemeClr val="dk1">
                              <a:alpha val="30000"/>
                            </a:schemeClr>
                          </a:solidFill>
                        </a:rPr>
                        <a:t>257 (31.9)</a:t>
                      </a:r>
                    </a:p>
                    <a:p>
                      <a:pPr algn="r"/>
                      <a:r>
                        <a:rPr lang="en-US" sz="2400" dirty="0">
                          <a:solidFill>
                            <a:schemeClr val="dk1">
                              <a:alpha val="30000"/>
                            </a:schemeClr>
                          </a:solidFill>
                        </a:rPr>
                        <a:t>548 (68.1)</a:t>
                      </a:r>
                    </a:p>
                  </a:txBody>
                  <a:tcPr marL="137160" marR="137160" marT="137160" marB="137160"/>
                </a:tc>
                <a:tc>
                  <a:txBody>
                    <a:bodyPr/>
                    <a:lstStyle/>
                    <a:p>
                      <a:pPr algn="r"/>
                      <a:endParaRPr lang="en-US" sz="2400" dirty="0">
                        <a:solidFill>
                          <a:schemeClr val="dk1">
                            <a:alpha val="30000"/>
                          </a:schemeClr>
                        </a:solidFill>
                      </a:endParaRPr>
                    </a:p>
                    <a:p>
                      <a:pPr algn="r"/>
                      <a:r>
                        <a:rPr lang="en-US" sz="2400" dirty="0">
                          <a:solidFill>
                            <a:schemeClr val="dk1">
                              <a:alpha val="30000"/>
                            </a:schemeClr>
                          </a:solidFill>
                        </a:rPr>
                        <a:t>366 (37.3)</a:t>
                      </a:r>
                    </a:p>
                    <a:p>
                      <a:pPr algn="r"/>
                      <a:r>
                        <a:rPr lang="en-US" sz="2400" dirty="0">
                          <a:solidFill>
                            <a:schemeClr val="dk1">
                              <a:alpha val="30000"/>
                            </a:schemeClr>
                          </a:solidFill>
                        </a:rPr>
                        <a:t>614 (62.7)</a:t>
                      </a:r>
                    </a:p>
                  </a:txBody>
                  <a:tcPr marL="137160" marR="137160" marT="137160" marB="137160"/>
                </a:tc>
                <a:extLst>
                  <a:ext uri="{0D108BD9-81ED-4DB2-BD59-A6C34878D82A}">
                    <a16:rowId xmlns:a16="http://schemas.microsoft.com/office/drawing/2014/main" val="3787470998"/>
                  </a:ext>
                </a:extLst>
              </a:tr>
              <a:tr h="370840">
                <a:tc>
                  <a:txBody>
                    <a:bodyPr/>
                    <a:lstStyle/>
                    <a:p>
                      <a:pPr marL="12700" indent="0">
                        <a:tabLst/>
                      </a:pPr>
                      <a:r>
                        <a:rPr lang="en-US" sz="2400" dirty="0"/>
                        <a:t>Imputed HIV Prevalence, range</a:t>
                      </a:r>
                    </a:p>
                  </a:txBody>
                  <a:tcPr/>
                </a:tc>
                <a:tc>
                  <a:txBody>
                    <a:bodyPr/>
                    <a:lstStyle/>
                    <a:p>
                      <a:pPr algn="r"/>
                      <a:r>
                        <a:rPr lang="en-US" sz="2400" kern="1200" dirty="0">
                          <a:solidFill>
                            <a:schemeClr val="dk1"/>
                          </a:solidFill>
                          <a:effectLst/>
                          <a:latin typeface="+mn-lt"/>
                          <a:ea typeface="+mn-ea"/>
                          <a:cs typeface="+mn-cs"/>
                        </a:rPr>
                        <a:t>42.2 - 47.5% </a:t>
                      </a:r>
                      <a:endParaRPr lang="en-US" sz="2400" dirty="0"/>
                    </a:p>
                  </a:txBody>
                  <a:tcPr/>
                </a:tc>
                <a:tc>
                  <a:txBody>
                    <a:bodyPr/>
                    <a:lstStyle/>
                    <a:p>
                      <a:pPr algn="r"/>
                      <a:r>
                        <a:rPr lang="en-US" sz="2400" kern="1200" dirty="0">
                          <a:solidFill>
                            <a:schemeClr val="dk1"/>
                          </a:solidFill>
                          <a:effectLst/>
                          <a:latin typeface="+mn-lt"/>
                          <a:ea typeface="+mn-ea"/>
                          <a:cs typeface="+mn-cs"/>
                        </a:rPr>
                        <a:t>23.7 - 24.6% </a:t>
                      </a:r>
                      <a:endParaRPr lang="en-US" sz="2400" dirty="0"/>
                    </a:p>
                  </a:txBody>
                  <a:tcPr/>
                </a:tc>
                <a:tc>
                  <a:txBody>
                    <a:bodyPr/>
                    <a:lstStyle/>
                    <a:p>
                      <a:pPr algn="r"/>
                      <a:r>
                        <a:rPr lang="en-US" sz="2400" dirty="0"/>
                        <a:t>27.3 – 32.7%</a:t>
                      </a:r>
                    </a:p>
                  </a:txBody>
                  <a:tcPr/>
                </a:tc>
                <a:tc>
                  <a:txBody>
                    <a:bodyPr/>
                    <a:lstStyle/>
                    <a:p>
                      <a:pPr algn="r"/>
                      <a:r>
                        <a:rPr lang="en-US" sz="2400" kern="1200" dirty="0">
                          <a:solidFill>
                            <a:schemeClr val="dk1"/>
                          </a:solidFill>
                          <a:effectLst/>
                          <a:latin typeface="+mn-lt"/>
                          <a:ea typeface="+mn-ea"/>
                          <a:cs typeface="+mn-cs"/>
                        </a:rPr>
                        <a:t>33.8 - 35.2% </a:t>
                      </a:r>
                      <a:endParaRPr lang="en-US" sz="2400" dirty="0"/>
                    </a:p>
                  </a:txBody>
                  <a:tcPr/>
                </a:tc>
                <a:extLst>
                  <a:ext uri="{0D108BD9-81ED-4DB2-BD59-A6C34878D82A}">
                    <a16:rowId xmlns:a16="http://schemas.microsoft.com/office/drawing/2014/main" val="88965505"/>
                  </a:ext>
                </a:extLst>
              </a:tr>
              <a:tr h="370840">
                <a:tc>
                  <a:txBody>
                    <a:bodyPr/>
                    <a:lstStyle/>
                    <a:p>
                      <a:pPr marL="12700" indent="0">
                        <a:tabLst/>
                      </a:pPr>
                      <a:r>
                        <a:rPr lang="en-US" sz="2400" dirty="0"/>
                        <a:t>General HIV Prevalence, 15-49</a:t>
                      </a:r>
                    </a:p>
                  </a:txBody>
                  <a:tcPr/>
                </a:tc>
                <a:tc>
                  <a:txBody>
                    <a:bodyPr/>
                    <a:lstStyle/>
                    <a:p>
                      <a:pPr algn="r"/>
                      <a:r>
                        <a:rPr lang="en-US" sz="2400" dirty="0"/>
                        <a:t>8%</a:t>
                      </a:r>
                    </a:p>
                  </a:txBody>
                  <a:tcPr/>
                </a:tc>
                <a:tc>
                  <a:txBody>
                    <a:bodyPr/>
                    <a:lstStyle/>
                    <a:p>
                      <a:pPr algn="r"/>
                      <a:r>
                        <a:rPr lang="en-US" sz="2400" dirty="0"/>
                        <a:t>19%</a:t>
                      </a:r>
                    </a:p>
                  </a:txBody>
                  <a:tcPr/>
                </a:tc>
                <a:tc>
                  <a:txBody>
                    <a:bodyPr/>
                    <a:lstStyle/>
                    <a:p>
                      <a:pPr algn="r"/>
                      <a:r>
                        <a:rPr lang="en-US" sz="2400" dirty="0"/>
                        <a:t>6%</a:t>
                      </a:r>
                    </a:p>
                  </a:txBody>
                  <a:tcPr/>
                </a:tc>
                <a:tc>
                  <a:txBody>
                    <a:bodyPr/>
                    <a:lstStyle/>
                    <a:p>
                      <a:pPr algn="r"/>
                      <a:r>
                        <a:rPr lang="en-US" sz="2400" dirty="0"/>
                        <a:t>12%</a:t>
                      </a:r>
                    </a:p>
                  </a:txBody>
                  <a:tcPr/>
                </a:tc>
                <a:extLst>
                  <a:ext uri="{0D108BD9-81ED-4DB2-BD59-A6C34878D82A}">
                    <a16:rowId xmlns:a16="http://schemas.microsoft.com/office/drawing/2014/main" val="1233794252"/>
                  </a:ext>
                </a:extLst>
              </a:tr>
              <a:tr h="370840">
                <a:tc>
                  <a:txBody>
                    <a:bodyPr/>
                    <a:lstStyle/>
                    <a:p>
                      <a:pPr marL="12700" indent="0">
                        <a:tabLst/>
                      </a:pPr>
                      <a:r>
                        <a:rPr lang="en-US" sz="2400" dirty="0"/>
                        <a:t>General HIV Prevalence, 50+</a:t>
                      </a:r>
                    </a:p>
                  </a:txBody>
                  <a:tcPr/>
                </a:tc>
                <a:tc>
                  <a:txBody>
                    <a:bodyPr/>
                    <a:lstStyle/>
                    <a:p>
                      <a:pPr algn="r"/>
                      <a:r>
                        <a:rPr lang="en-US" sz="2400" dirty="0"/>
                        <a:t>13%</a:t>
                      </a:r>
                    </a:p>
                  </a:txBody>
                  <a:tcPr/>
                </a:tc>
                <a:tc>
                  <a:txBody>
                    <a:bodyPr/>
                    <a:lstStyle/>
                    <a:p>
                      <a:pPr algn="r"/>
                      <a:r>
                        <a:rPr lang="en-US" sz="2400" dirty="0"/>
                        <a:t>13%</a:t>
                      </a:r>
                    </a:p>
                  </a:txBody>
                  <a:tcPr/>
                </a:tc>
                <a:tc>
                  <a:txBody>
                    <a:bodyPr/>
                    <a:lstStyle/>
                    <a:p>
                      <a:pPr algn="r"/>
                      <a:r>
                        <a:rPr lang="en-US" sz="2400" dirty="0"/>
                        <a:t>9%</a:t>
                      </a:r>
                    </a:p>
                  </a:txBody>
                  <a:tcPr/>
                </a:tc>
                <a:tc>
                  <a:txBody>
                    <a:bodyPr/>
                    <a:lstStyle/>
                    <a:p>
                      <a:pPr algn="r"/>
                      <a:r>
                        <a:rPr lang="en-US" sz="2400" dirty="0"/>
                        <a:t>18%</a:t>
                      </a:r>
                    </a:p>
                  </a:txBody>
                  <a:tcPr/>
                </a:tc>
                <a:extLst>
                  <a:ext uri="{0D108BD9-81ED-4DB2-BD59-A6C34878D82A}">
                    <a16:rowId xmlns:a16="http://schemas.microsoft.com/office/drawing/2014/main" val="1972273938"/>
                  </a:ext>
                </a:extLst>
              </a:tr>
            </a:tbl>
          </a:graphicData>
        </a:graphic>
      </p:graphicFrame>
    </p:spTree>
    <p:extLst>
      <p:ext uri="{BB962C8B-B14F-4D97-AF65-F5344CB8AC3E}">
        <p14:creationId xmlns:p14="http://schemas.microsoft.com/office/powerpoint/2010/main" val="3755135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2D600-1E4B-3D88-A51D-8D9D053DC9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A9F977-19D6-5C68-AE7D-3D948C77A75A}"/>
              </a:ext>
            </a:extLst>
          </p:cNvPr>
          <p:cNvSpPr>
            <a:spLocks noGrp="1"/>
          </p:cNvSpPr>
          <p:nvPr>
            <p:ph type="title"/>
          </p:nvPr>
        </p:nvSpPr>
        <p:spPr>
          <a:xfrm>
            <a:off x="581193" y="1787236"/>
            <a:ext cx="11029615" cy="2754181"/>
          </a:xfrm>
        </p:spPr>
        <p:txBody>
          <a:bodyPr>
            <a:normAutofit fontScale="90000"/>
          </a:bodyPr>
          <a:lstStyle/>
          <a:p>
            <a:r>
              <a:rPr lang="en-US" dirty="0"/>
              <a:t>Understand process of cancer and HIV care delivery</a:t>
            </a:r>
            <a:br>
              <a:rPr lang="en-US" dirty="0"/>
            </a:br>
            <a:br>
              <a:rPr lang="en-US" dirty="0"/>
            </a:br>
            <a:r>
              <a:rPr lang="en-US" dirty="0"/>
              <a:t>identify intersections between cancer and HIV processes</a:t>
            </a:r>
          </a:p>
        </p:txBody>
      </p:sp>
      <p:sp>
        <p:nvSpPr>
          <p:cNvPr id="4" name="Slide Number Placeholder 3">
            <a:extLst>
              <a:ext uri="{FF2B5EF4-FFF2-40B4-BE49-F238E27FC236}">
                <a16:creationId xmlns:a16="http://schemas.microsoft.com/office/drawing/2014/main" id="{1125FB81-2836-FF3A-66EC-4A70E979304B}"/>
              </a:ext>
            </a:extLst>
          </p:cNvPr>
          <p:cNvSpPr>
            <a:spLocks noGrp="1"/>
          </p:cNvSpPr>
          <p:nvPr>
            <p:ph type="sldNum" sz="quarter" idx="12"/>
          </p:nvPr>
        </p:nvSpPr>
        <p:spPr>
          <a:xfrm>
            <a:off x="11139490" y="6492875"/>
            <a:ext cx="1052510" cy="365125"/>
          </a:xfrm>
        </p:spPr>
        <p:txBody>
          <a:bodyPr/>
          <a:lstStyle/>
          <a:p>
            <a:fld id="{3D85219C-C746-5848-9A94-21BCE3E73796}" type="slidenum">
              <a:rPr lang="en-US" sz="1400" smtClean="0"/>
              <a:t>13</a:t>
            </a:fld>
            <a:endParaRPr lang="en-US" dirty="0"/>
          </a:p>
        </p:txBody>
      </p:sp>
    </p:spTree>
    <p:extLst>
      <p:ext uri="{BB962C8B-B14F-4D97-AF65-F5344CB8AC3E}">
        <p14:creationId xmlns:p14="http://schemas.microsoft.com/office/powerpoint/2010/main" val="938372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D15D2-99A0-1A24-2BAA-EF514296865F}"/>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424341CB-69C0-F7DC-CC59-D0AC6916FDCA}"/>
              </a:ext>
            </a:extLst>
          </p:cNvPr>
          <p:cNvSpPr txBox="1"/>
          <p:nvPr/>
        </p:nvSpPr>
        <p:spPr>
          <a:xfrm>
            <a:off x="8196897" y="4581609"/>
            <a:ext cx="3628610" cy="1354217"/>
          </a:xfrm>
          <a:prstGeom prst="rect">
            <a:avLst/>
          </a:prstGeom>
          <a:noFill/>
          <a:ln w="38100">
            <a:solidFill>
              <a:schemeClr val="accent2"/>
            </a:solidFill>
          </a:ln>
        </p:spPr>
        <p:txBody>
          <a:bodyPr wrap="square" rtlCol="0">
            <a:spAutoFit/>
          </a:bodyPr>
          <a:lstStyle/>
          <a:p>
            <a:pPr marL="0" indent="0">
              <a:spcAft>
                <a:spcPts val="1200"/>
              </a:spcAft>
              <a:buFont typeface="Wingdings 2" panose="05020102010507070707" pitchFamily="18" charset="2"/>
              <a:buNone/>
            </a:pPr>
            <a:r>
              <a:rPr lang="en-US" b="1" dirty="0"/>
              <a:t>Parirenyatwa Hospital Radiotherapy Centre</a:t>
            </a:r>
          </a:p>
          <a:p>
            <a:pPr marL="0" indent="0">
              <a:spcAft>
                <a:spcPts val="1200"/>
              </a:spcAft>
              <a:buFont typeface="Wingdings 2" panose="05020102010507070707" pitchFamily="18" charset="2"/>
              <a:buNone/>
            </a:pPr>
            <a:r>
              <a:rPr lang="en-US" b="1" dirty="0"/>
              <a:t>Parirenyatwa Hospital HIV Family Care Centre</a:t>
            </a:r>
          </a:p>
        </p:txBody>
      </p:sp>
      <p:sp>
        <p:nvSpPr>
          <p:cNvPr id="2" name="Title 1">
            <a:extLst>
              <a:ext uri="{FF2B5EF4-FFF2-40B4-BE49-F238E27FC236}">
                <a16:creationId xmlns:a16="http://schemas.microsoft.com/office/drawing/2014/main" id="{389853EC-A0A8-72C7-113A-B9EA9F610ADD}"/>
              </a:ext>
            </a:extLst>
          </p:cNvPr>
          <p:cNvSpPr>
            <a:spLocks noGrp="1"/>
          </p:cNvSpPr>
          <p:nvPr>
            <p:ph type="title"/>
          </p:nvPr>
        </p:nvSpPr>
        <p:spPr/>
        <p:txBody>
          <a:bodyPr/>
          <a:lstStyle/>
          <a:p>
            <a:r>
              <a:rPr lang="en-US" dirty="0"/>
              <a:t>Process mapping locations</a:t>
            </a:r>
          </a:p>
        </p:txBody>
      </p:sp>
      <p:sp>
        <p:nvSpPr>
          <p:cNvPr id="4" name="Slide Number Placeholder 3">
            <a:extLst>
              <a:ext uri="{FF2B5EF4-FFF2-40B4-BE49-F238E27FC236}">
                <a16:creationId xmlns:a16="http://schemas.microsoft.com/office/drawing/2014/main" id="{5FC67482-96EC-AC50-BB52-98C59D2B1412}"/>
              </a:ext>
            </a:extLst>
          </p:cNvPr>
          <p:cNvSpPr>
            <a:spLocks noGrp="1"/>
          </p:cNvSpPr>
          <p:nvPr>
            <p:ph type="sldNum" sz="quarter" idx="12"/>
          </p:nvPr>
        </p:nvSpPr>
        <p:spPr>
          <a:xfrm>
            <a:off x="11139492" y="6492875"/>
            <a:ext cx="1052508" cy="365125"/>
          </a:xfrm>
        </p:spPr>
        <p:txBody>
          <a:bodyPr/>
          <a:lstStyle/>
          <a:p>
            <a:fld id="{3D85219C-C746-5848-9A94-21BCE3E73796}" type="slidenum">
              <a:rPr lang="en-US" sz="1400" smtClean="0"/>
              <a:t>14</a:t>
            </a:fld>
            <a:endParaRPr lang="en-US" sz="1400" dirty="0"/>
          </a:p>
        </p:txBody>
      </p:sp>
      <p:sp>
        <p:nvSpPr>
          <p:cNvPr id="6" name="Content Placeholder 2">
            <a:extLst>
              <a:ext uri="{FF2B5EF4-FFF2-40B4-BE49-F238E27FC236}">
                <a16:creationId xmlns:a16="http://schemas.microsoft.com/office/drawing/2014/main" id="{E68E5865-3454-F49E-3F04-AC9368CB1303}"/>
              </a:ext>
            </a:extLst>
          </p:cNvPr>
          <p:cNvSpPr txBox="1">
            <a:spLocks/>
          </p:cNvSpPr>
          <p:nvPr/>
        </p:nvSpPr>
        <p:spPr>
          <a:xfrm>
            <a:off x="6096000" y="2183279"/>
            <a:ext cx="5514808" cy="770928"/>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dirty="0"/>
              <a:t>South Africa</a:t>
            </a:r>
          </a:p>
        </p:txBody>
      </p:sp>
      <p:pic>
        <p:nvPicPr>
          <p:cNvPr id="10" name="Picture 9" descr="Map&#10;&#10;Description automatically generated">
            <a:extLst>
              <a:ext uri="{FF2B5EF4-FFF2-40B4-BE49-F238E27FC236}">
                <a16:creationId xmlns:a16="http://schemas.microsoft.com/office/drawing/2014/main" id="{FB222386-F621-931B-8D33-65AE91138DAF}"/>
              </a:ext>
            </a:extLst>
          </p:cNvPr>
          <p:cNvPicPr>
            <a:picLocks noChangeAspect="1"/>
          </p:cNvPicPr>
          <p:nvPr/>
        </p:nvPicPr>
        <p:blipFill>
          <a:blip r:embed="rId3"/>
          <a:stretch>
            <a:fillRect/>
          </a:stretch>
        </p:blipFill>
        <p:spPr>
          <a:xfrm>
            <a:off x="4016125" y="1814685"/>
            <a:ext cx="4159751" cy="5043315"/>
          </a:xfrm>
          <a:prstGeom prst="rect">
            <a:avLst/>
          </a:prstGeom>
        </p:spPr>
      </p:pic>
      <p:sp>
        <p:nvSpPr>
          <p:cNvPr id="11" name="TextBox 10">
            <a:extLst>
              <a:ext uri="{FF2B5EF4-FFF2-40B4-BE49-F238E27FC236}">
                <a16:creationId xmlns:a16="http://schemas.microsoft.com/office/drawing/2014/main" id="{5CE5930C-2204-A793-3F75-167459FF593C}"/>
              </a:ext>
            </a:extLst>
          </p:cNvPr>
          <p:cNvSpPr txBox="1"/>
          <p:nvPr/>
        </p:nvSpPr>
        <p:spPr>
          <a:xfrm>
            <a:off x="387513" y="2309610"/>
            <a:ext cx="3607591" cy="1077218"/>
          </a:xfrm>
          <a:prstGeom prst="rect">
            <a:avLst/>
          </a:prstGeom>
          <a:noFill/>
          <a:ln w="38100">
            <a:solidFill>
              <a:schemeClr val="accent5"/>
            </a:solidFill>
          </a:ln>
        </p:spPr>
        <p:txBody>
          <a:bodyPr wrap="square" rtlCol="0">
            <a:spAutoFit/>
          </a:bodyPr>
          <a:lstStyle/>
          <a:p>
            <a:pPr marL="0" indent="0">
              <a:spcAft>
                <a:spcPts val="1200"/>
              </a:spcAft>
              <a:buFont typeface="Wingdings 2" panose="05020102010507070707" pitchFamily="18" charset="2"/>
              <a:buNone/>
            </a:pPr>
            <a:r>
              <a:rPr lang="en-US" b="1" dirty="0"/>
              <a:t>Uganda Cancer Institute</a:t>
            </a:r>
          </a:p>
          <a:p>
            <a:pPr marL="0" indent="0">
              <a:spcAft>
                <a:spcPts val="1200"/>
              </a:spcAft>
              <a:buFont typeface="Wingdings 2" panose="05020102010507070707" pitchFamily="18" charset="2"/>
              <a:buNone/>
            </a:pPr>
            <a:r>
              <a:rPr lang="en-US" b="1" dirty="0"/>
              <a:t>The AIDS Support </a:t>
            </a:r>
            <a:r>
              <a:rPr lang="en-US" b="1" dirty="0" err="1"/>
              <a:t>Organisation</a:t>
            </a:r>
            <a:r>
              <a:rPr lang="en-US" b="1" dirty="0"/>
              <a:t> (TASO), Mulago</a:t>
            </a:r>
          </a:p>
        </p:txBody>
      </p:sp>
      <p:sp>
        <p:nvSpPr>
          <p:cNvPr id="12" name="TextBox 11">
            <a:extLst>
              <a:ext uri="{FF2B5EF4-FFF2-40B4-BE49-F238E27FC236}">
                <a16:creationId xmlns:a16="http://schemas.microsoft.com/office/drawing/2014/main" id="{15C1BF0B-E699-9F99-62E4-ED46A863028B}"/>
              </a:ext>
            </a:extLst>
          </p:cNvPr>
          <p:cNvSpPr txBox="1"/>
          <p:nvPr/>
        </p:nvSpPr>
        <p:spPr>
          <a:xfrm>
            <a:off x="8196897" y="2310483"/>
            <a:ext cx="3628610" cy="1077218"/>
          </a:xfrm>
          <a:prstGeom prst="rect">
            <a:avLst/>
          </a:prstGeom>
          <a:noFill/>
          <a:ln w="38100">
            <a:solidFill>
              <a:srgbClr val="9100A0"/>
            </a:solidFill>
          </a:ln>
        </p:spPr>
        <p:txBody>
          <a:bodyPr wrap="square" rtlCol="0">
            <a:spAutoFit/>
          </a:bodyPr>
          <a:lstStyle/>
          <a:p>
            <a:pPr marL="0" indent="0">
              <a:spcAft>
                <a:spcPts val="1200"/>
              </a:spcAft>
              <a:buFont typeface="Wingdings 2" panose="05020102010507070707" pitchFamily="18" charset="2"/>
              <a:buNone/>
            </a:pPr>
            <a:r>
              <a:rPr lang="en-US" b="1" dirty="0"/>
              <a:t>Kamuzu Central Hospital – Malawi National Cancer Centre</a:t>
            </a:r>
          </a:p>
          <a:p>
            <a:pPr marL="0" indent="0">
              <a:spcAft>
                <a:spcPts val="1200"/>
              </a:spcAft>
              <a:buFont typeface="Wingdings 2" panose="05020102010507070707" pitchFamily="18" charset="2"/>
              <a:buNone/>
            </a:pPr>
            <a:r>
              <a:rPr lang="en-US" b="1" dirty="0"/>
              <a:t>Lighthouse Trust HIV Clinic</a:t>
            </a:r>
          </a:p>
        </p:txBody>
      </p:sp>
      <p:sp>
        <p:nvSpPr>
          <p:cNvPr id="16" name="TextBox 15">
            <a:extLst>
              <a:ext uri="{FF2B5EF4-FFF2-40B4-BE49-F238E27FC236}">
                <a16:creationId xmlns:a16="http://schemas.microsoft.com/office/drawing/2014/main" id="{11984753-CC0B-C568-CBB6-69B1642F4637}"/>
              </a:ext>
            </a:extLst>
          </p:cNvPr>
          <p:cNvSpPr txBox="1"/>
          <p:nvPr/>
        </p:nvSpPr>
        <p:spPr>
          <a:xfrm>
            <a:off x="387513" y="4584660"/>
            <a:ext cx="3727287" cy="1354217"/>
          </a:xfrm>
          <a:prstGeom prst="rect">
            <a:avLst/>
          </a:prstGeom>
          <a:noFill/>
          <a:ln w="38100">
            <a:solidFill>
              <a:srgbClr val="002060"/>
            </a:solidFill>
          </a:ln>
        </p:spPr>
        <p:txBody>
          <a:bodyPr wrap="square" rtlCol="0">
            <a:spAutoFit/>
          </a:bodyPr>
          <a:lstStyle/>
          <a:p>
            <a:pPr marL="0" indent="0">
              <a:spcAft>
                <a:spcPts val="1200"/>
              </a:spcAft>
              <a:buFont typeface="Wingdings 2" panose="05020102010507070707" pitchFamily="18" charset="2"/>
              <a:buNone/>
            </a:pPr>
            <a:r>
              <a:rPr lang="en-US" sz="1800" b="1" dirty="0">
                <a:effectLst/>
                <a:ea typeface="Arial" panose="020B0604020202020204" pitchFamily="34" charset="0"/>
              </a:rPr>
              <a:t>Soweto Comprehensive Cancer Centre</a:t>
            </a:r>
          </a:p>
          <a:p>
            <a:pPr marL="0" indent="0">
              <a:spcAft>
                <a:spcPts val="1200"/>
              </a:spcAft>
              <a:buFont typeface="Wingdings 2" panose="05020102010507070707" pitchFamily="18" charset="2"/>
              <a:buNone/>
            </a:pPr>
            <a:r>
              <a:rPr lang="en-US" sz="1800" b="1" dirty="0">
                <a:effectLst/>
                <a:ea typeface="Arial" panose="020B0604020202020204" pitchFamily="34" charset="0"/>
              </a:rPr>
              <a:t>Chris Hani Baragwanath Academic Hospital</a:t>
            </a:r>
            <a:r>
              <a:rPr lang="en-US" b="1" dirty="0">
                <a:effectLst/>
              </a:rPr>
              <a:t> HIV Clinics</a:t>
            </a:r>
            <a:endParaRPr lang="en-US" b="1" dirty="0"/>
          </a:p>
        </p:txBody>
      </p:sp>
    </p:spTree>
    <p:extLst>
      <p:ext uri="{BB962C8B-B14F-4D97-AF65-F5344CB8AC3E}">
        <p14:creationId xmlns:p14="http://schemas.microsoft.com/office/powerpoint/2010/main" val="901115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B4007-6B6A-7D29-F6E3-110D3C67E897}"/>
              </a:ext>
            </a:extLst>
          </p:cNvPr>
          <p:cNvSpPr>
            <a:spLocks noGrp="1"/>
          </p:cNvSpPr>
          <p:nvPr>
            <p:ph type="sldNum" sz="quarter" idx="12"/>
          </p:nvPr>
        </p:nvSpPr>
        <p:spPr/>
        <p:txBody>
          <a:bodyPr/>
          <a:lstStyle/>
          <a:p>
            <a:fld id="{3D85219C-C746-5848-9A94-21BCE3E73796}" type="slidenum">
              <a:rPr lang="en-US" smtClean="0"/>
              <a:t>15</a:t>
            </a:fld>
            <a:endParaRPr lang="en-US"/>
          </a:p>
        </p:txBody>
      </p:sp>
      <p:pic>
        <p:nvPicPr>
          <p:cNvPr id="4" name="Picture 3">
            <a:extLst>
              <a:ext uri="{FF2B5EF4-FFF2-40B4-BE49-F238E27FC236}">
                <a16:creationId xmlns:a16="http://schemas.microsoft.com/office/drawing/2014/main" id="{3A747E46-BE1A-E8FF-9D07-4DB29C282F7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16251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28092-6E2E-8490-8956-A68AB3EA0F4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93DA04-CDC4-6865-E4A1-21224F3DE3DD}"/>
              </a:ext>
            </a:extLst>
          </p:cNvPr>
          <p:cNvSpPr>
            <a:spLocks noGrp="1"/>
          </p:cNvSpPr>
          <p:nvPr>
            <p:ph type="sldNum" sz="quarter" idx="12"/>
          </p:nvPr>
        </p:nvSpPr>
        <p:spPr/>
        <p:txBody>
          <a:bodyPr/>
          <a:lstStyle/>
          <a:p>
            <a:fld id="{3D85219C-C746-5848-9A94-21BCE3E73796}" type="slidenum">
              <a:rPr lang="en-US" smtClean="0"/>
              <a:t>16</a:t>
            </a:fld>
            <a:endParaRPr lang="en-US"/>
          </a:p>
        </p:txBody>
      </p:sp>
      <p:pic>
        <p:nvPicPr>
          <p:cNvPr id="5" name="Picture 4">
            <a:extLst>
              <a:ext uri="{FF2B5EF4-FFF2-40B4-BE49-F238E27FC236}">
                <a16:creationId xmlns:a16="http://schemas.microsoft.com/office/drawing/2014/main" id="{04CF511E-2D0F-F269-CC26-23B114E71C4E}"/>
              </a:ext>
            </a:extLst>
          </p:cNvPr>
          <p:cNvPicPr>
            <a:picLocks noChangeAspect="1"/>
          </p:cNvPicPr>
          <p:nvPr/>
        </p:nvPicPr>
        <p:blipFill>
          <a:blip r:embed="rId3"/>
          <a:stretch>
            <a:fillRect/>
          </a:stretch>
        </p:blipFill>
        <p:spPr>
          <a:xfrm>
            <a:off x="0" y="-1"/>
            <a:ext cx="12192000" cy="6858000"/>
          </a:xfrm>
          <a:prstGeom prst="rect">
            <a:avLst/>
          </a:prstGeom>
        </p:spPr>
      </p:pic>
    </p:spTree>
    <p:extLst>
      <p:ext uri="{BB962C8B-B14F-4D97-AF65-F5344CB8AC3E}">
        <p14:creationId xmlns:p14="http://schemas.microsoft.com/office/powerpoint/2010/main" val="371894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FBEFF-F49D-3702-3360-8FBDAACF8236}"/>
              </a:ext>
            </a:extLst>
          </p:cNvPr>
          <p:cNvSpPr>
            <a:spLocks noGrp="1"/>
          </p:cNvSpPr>
          <p:nvPr>
            <p:ph type="title"/>
          </p:nvPr>
        </p:nvSpPr>
        <p:spPr/>
        <p:txBody>
          <a:bodyPr/>
          <a:lstStyle/>
          <a:p>
            <a:r>
              <a:rPr lang="en-US" dirty="0"/>
              <a:t>Inclusion of HIV-related information in Cancer records</a:t>
            </a:r>
          </a:p>
        </p:txBody>
      </p:sp>
      <p:sp>
        <p:nvSpPr>
          <p:cNvPr id="3" name="Content Placeholder 2">
            <a:extLst>
              <a:ext uri="{FF2B5EF4-FFF2-40B4-BE49-F238E27FC236}">
                <a16:creationId xmlns:a16="http://schemas.microsoft.com/office/drawing/2014/main" id="{2FCCF11E-6116-A438-3D7B-6B881E5B7602}"/>
              </a:ext>
            </a:extLst>
          </p:cNvPr>
          <p:cNvSpPr>
            <a:spLocks noGrp="1"/>
          </p:cNvSpPr>
          <p:nvPr>
            <p:ph idx="1"/>
          </p:nvPr>
        </p:nvSpPr>
        <p:spPr/>
        <p:txBody>
          <a:bodyPr>
            <a:normAutofit lnSpcReduction="10000"/>
          </a:bodyPr>
          <a:lstStyle/>
          <a:p>
            <a:r>
              <a:rPr lang="en-US" sz="2800" dirty="0"/>
              <a:t>HIV status</a:t>
            </a:r>
          </a:p>
          <a:p>
            <a:pPr lvl="1"/>
            <a:r>
              <a:rPr lang="en-US" sz="2400" dirty="0"/>
              <a:t>Documented from patient-held records or self-report</a:t>
            </a:r>
          </a:p>
          <a:p>
            <a:pPr lvl="1"/>
            <a:r>
              <a:rPr lang="en-US" sz="2400" dirty="0"/>
              <a:t>HIV testing ordered if clinically relevant</a:t>
            </a:r>
          </a:p>
          <a:p>
            <a:pPr marL="324000" lvl="1" indent="0">
              <a:buNone/>
            </a:pPr>
            <a:endParaRPr lang="en-US" sz="2400" dirty="0"/>
          </a:p>
          <a:p>
            <a:r>
              <a:rPr lang="en-US" sz="2800" dirty="0"/>
              <a:t>CD4 and HIV VL</a:t>
            </a:r>
          </a:p>
          <a:p>
            <a:pPr lvl="1"/>
            <a:r>
              <a:rPr lang="en-US" sz="2400" dirty="0"/>
              <a:t>Noted from patient-held records if available</a:t>
            </a:r>
          </a:p>
          <a:p>
            <a:pPr lvl="1"/>
            <a:r>
              <a:rPr lang="en-US" sz="2400" dirty="0"/>
              <a:t>Ordered for cancer treatment planning</a:t>
            </a:r>
          </a:p>
          <a:p>
            <a:endParaRPr lang="en-US" dirty="0"/>
          </a:p>
        </p:txBody>
      </p:sp>
      <p:sp>
        <p:nvSpPr>
          <p:cNvPr id="4" name="Slide Number Placeholder 3">
            <a:extLst>
              <a:ext uri="{FF2B5EF4-FFF2-40B4-BE49-F238E27FC236}">
                <a16:creationId xmlns:a16="http://schemas.microsoft.com/office/drawing/2014/main" id="{B33AB5E0-B1A9-265D-69FC-ACF083A7C989}"/>
              </a:ext>
            </a:extLst>
          </p:cNvPr>
          <p:cNvSpPr>
            <a:spLocks noGrp="1"/>
          </p:cNvSpPr>
          <p:nvPr>
            <p:ph type="sldNum" sz="quarter" idx="12"/>
          </p:nvPr>
        </p:nvSpPr>
        <p:spPr>
          <a:xfrm>
            <a:off x="11139492" y="6492875"/>
            <a:ext cx="1052508" cy="365125"/>
          </a:xfrm>
        </p:spPr>
        <p:txBody>
          <a:bodyPr/>
          <a:lstStyle/>
          <a:p>
            <a:fld id="{3D85219C-C746-5848-9A94-21BCE3E73796}" type="slidenum">
              <a:rPr lang="en-US" smtClean="0"/>
              <a:t>17</a:t>
            </a:fld>
            <a:endParaRPr lang="en-US" dirty="0"/>
          </a:p>
        </p:txBody>
      </p:sp>
    </p:spTree>
    <p:extLst>
      <p:ext uri="{BB962C8B-B14F-4D97-AF65-F5344CB8AC3E}">
        <p14:creationId xmlns:p14="http://schemas.microsoft.com/office/powerpoint/2010/main" val="422688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F3BA0-856D-87D1-FC5B-6BCC594E34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13DCD8-CE16-2011-C722-97C7EE490707}"/>
              </a:ext>
            </a:extLst>
          </p:cNvPr>
          <p:cNvSpPr>
            <a:spLocks noGrp="1"/>
          </p:cNvSpPr>
          <p:nvPr>
            <p:ph type="title"/>
          </p:nvPr>
        </p:nvSpPr>
        <p:spPr/>
        <p:txBody>
          <a:bodyPr/>
          <a:lstStyle/>
          <a:p>
            <a:r>
              <a:rPr lang="en-US" dirty="0"/>
              <a:t>HIV and Cancer services more integrated in RSA</a:t>
            </a:r>
          </a:p>
        </p:txBody>
      </p:sp>
      <p:sp>
        <p:nvSpPr>
          <p:cNvPr id="3" name="Content Placeholder 2">
            <a:extLst>
              <a:ext uri="{FF2B5EF4-FFF2-40B4-BE49-F238E27FC236}">
                <a16:creationId xmlns:a16="http://schemas.microsoft.com/office/drawing/2014/main" id="{48E96739-4129-D01B-6835-58E86208FE39}"/>
              </a:ext>
            </a:extLst>
          </p:cNvPr>
          <p:cNvSpPr>
            <a:spLocks noGrp="1"/>
          </p:cNvSpPr>
          <p:nvPr>
            <p:ph idx="1"/>
          </p:nvPr>
        </p:nvSpPr>
        <p:spPr/>
        <p:txBody>
          <a:bodyPr>
            <a:normAutofit/>
          </a:bodyPr>
          <a:lstStyle/>
          <a:p>
            <a:r>
              <a:rPr lang="en-US" sz="2800" dirty="0"/>
              <a:t>HIV viral load monitoring done by oncologists</a:t>
            </a:r>
            <a:endParaRPr lang="en-US" sz="2400" dirty="0"/>
          </a:p>
          <a:p>
            <a:pPr marL="324000" lvl="1" indent="0">
              <a:buNone/>
            </a:pPr>
            <a:endParaRPr lang="en-US" sz="2400" dirty="0"/>
          </a:p>
          <a:p>
            <a:r>
              <a:rPr lang="en-US" sz="2800" dirty="0"/>
              <a:t>Electronic medical record system enables access to test results by both HIV and cancer providers</a:t>
            </a:r>
            <a:endParaRPr lang="en-US" sz="2400" dirty="0"/>
          </a:p>
          <a:p>
            <a:endParaRPr lang="en-US" dirty="0"/>
          </a:p>
        </p:txBody>
      </p:sp>
      <p:sp>
        <p:nvSpPr>
          <p:cNvPr id="4" name="Slide Number Placeholder 3">
            <a:extLst>
              <a:ext uri="{FF2B5EF4-FFF2-40B4-BE49-F238E27FC236}">
                <a16:creationId xmlns:a16="http://schemas.microsoft.com/office/drawing/2014/main" id="{F2902998-CA56-A647-8103-07ADD8EEA7C4}"/>
              </a:ext>
            </a:extLst>
          </p:cNvPr>
          <p:cNvSpPr>
            <a:spLocks noGrp="1"/>
          </p:cNvSpPr>
          <p:nvPr>
            <p:ph type="sldNum" sz="quarter" idx="12"/>
          </p:nvPr>
        </p:nvSpPr>
        <p:spPr>
          <a:xfrm>
            <a:off x="11139492" y="6492875"/>
            <a:ext cx="1052508" cy="365125"/>
          </a:xfrm>
        </p:spPr>
        <p:txBody>
          <a:bodyPr/>
          <a:lstStyle/>
          <a:p>
            <a:fld id="{3D85219C-C746-5848-9A94-21BCE3E73796}" type="slidenum">
              <a:rPr lang="en-US" sz="1400" smtClean="0"/>
              <a:t>18</a:t>
            </a:fld>
            <a:endParaRPr lang="en-US" sz="1400" dirty="0"/>
          </a:p>
        </p:txBody>
      </p:sp>
    </p:spTree>
    <p:extLst>
      <p:ext uri="{BB962C8B-B14F-4D97-AF65-F5344CB8AC3E}">
        <p14:creationId xmlns:p14="http://schemas.microsoft.com/office/powerpoint/2010/main" val="716035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52060-8E3A-F134-A562-82F271306A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FA5659-6DC9-BED9-7F50-4B0E32971B22}"/>
              </a:ext>
            </a:extLst>
          </p:cNvPr>
          <p:cNvSpPr>
            <a:spLocks noGrp="1"/>
          </p:cNvSpPr>
          <p:nvPr>
            <p:ph type="title"/>
          </p:nvPr>
        </p:nvSpPr>
        <p:spPr/>
        <p:txBody>
          <a:bodyPr/>
          <a:lstStyle/>
          <a:p>
            <a:r>
              <a:rPr lang="en-US" dirty="0"/>
              <a:t>HIV services with limited availability at cancer treatment </a:t>
            </a:r>
            <a:r>
              <a:rPr lang="en-US" dirty="0" err="1"/>
              <a:t>centres</a:t>
            </a:r>
            <a:endParaRPr lang="en-US" dirty="0"/>
          </a:p>
        </p:txBody>
      </p:sp>
      <p:sp>
        <p:nvSpPr>
          <p:cNvPr id="3" name="Content Placeholder 2">
            <a:extLst>
              <a:ext uri="{FF2B5EF4-FFF2-40B4-BE49-F238E27FC236}">
                <a16:creationId xmlns:a16="http://schemas.microsoft.com/office/drawing/2014/main" id="{5252B6F1-73DC-826D-51F6-AC43EDDF9588}"/>
              </a:ext>
            </a:extLst>
          </p:cNvPr>
          <p:cNvSpPr>
            <a:spLocks noGrp="1"/>
          </p:cNvSpPr>
          <p:nvPr>
            <p:ph idx="1"/>
          </p:nvPr>
        </p:nvSpPr>
        <p:spPr/>
        <p:txBody>
          <a:bodyPr>
            <a:normAutofit/>
          </a:bodyPr>
          <a:lstStyle/>
          <a:p>
            <a:r>
              <a:rPr lang="en-US" sz="2800" dirty="0"/>
              <a:t>HIV-specific counseling</a:t>
            </a:r>
            <a:endParaRPr lang="en-US" sz="2400" dirty="0"/>
          </a:p>
          <a:p>
            <a:pPr marL="324000" lvl="1" indent="0">
              <a:buNone/>
            </a:pPr>
            <a:endParaRPr lang="en-US" sz="2400" dirty="0"/>
          </a:p>
          <a:p>
            <a:r>
              <a:rPr lang="en-US" sz="2800" dirty="0"/>
              <a:t>Services for ongoing management of ART, e.g. for refills or adjusting ART regimens</a:t>
            </a:r>
            <a:endParaRPr lang="en-US" sz="2400" dirty="0"/>
          </a:p>
          <a:p>
            <a:endParaRPr lang="en-US" dirty="0"/>
          </a:p>
        </p:txBody>
      </p:sp>
      <p:sp>
        <p:nvSpPr>
          <p:cNvPr id="4" name="Slide Number Placeholder 3">
            <a:extLst>
              <a:ext uri="{FF2B5EF4-FFF2-40B4-BE49-F238E27FC236}">
                <a16:creationId xmlns:a16="http://schemas.microsoft.com/office/drawing/2014/main" id="{38854D4A-826F-97B0-A522-6696B6C42B0E}"/>
              </a:ext>
            </a:extLst>
          </p:cNvPr>
          <p:cNvSpPr>
            <a:spLocks noGrp="1"/>
          </p:cNvSpPr>
          <p:nvPr>
            <p:ph type="sldNum" sz="quarter" idx="12"/>
          </p:nvPr>
        </p:nvSpPr>
        <p:spPr>
          <a:xfrm>
            <a:off x="11139492" y="6492875"/>
            <a:ext cx="1052508" cy="365125"/>
          </a:xfrm>
        </p:spPr>
        <p:txBody>
          <a:bodyPr/>
          <a:lstStyle/>
          <a:p>
            <a:fld id="{3D85219C-C746-5848-9A94-21BCE3E73796}" type="slidenum">
              <a:rPr lang="en-US" sz="1400" smtClean="0"/>
              <a:t>19</a:t>
            </a:fld>
            <a:endParaRPr lang="en-US" sz="1400" dirty="0"/>
          </a:p>
        </p:txBody>
      </p:sp>
    </p:spTree>
    <p:extLst>
      <p:ext uri="{BB962C8B-B14F-4D97-AF65-F5344CB8AC3E}">
        <p14:creationId xmlns:p14="http://schemas.microsoft.com/office/powerpoint/2010/main" val="385720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B239C-612D-3849-AE33-765B581CCF59}"/>
              </a:ext>
            </a:extLst>
          </p:cNvPr>
          <p:cNvSpPr>
            <a:spLocks noGrp="1"/>
          </p:cNvSpPr>
          <p:nvPr>
            <p:ph type="title"/>
          </p:nvPr>
        </p:nvSpPr>
        <p:spPr/>
        <p:txBody>
          <a:bodyPr/>
          <a:lstStyle/>
          <a:p>
            <a:r>
              <a:rPr lang="en-US" dirty="0"/>
              <a:t>Dual burden of HIV and Cancer</a:t>
            </a:r>
          </a:p>
        </p:txBody>
      </p:sp>
      <p:sp>
        <p:nvSpPr>
          <p:cNvPr id="3" name="Content Placeholder 2">
            <a:extLst>
              <a:ext uri="{FF2B5EF4-FFF2-40B4-BE49-F238E27FC236}">
                <a16:creationId xmlns:a16="http://schemas.microsoft.com/office/drawing/2014/main" id="{4900B182-93D8-324D-AA63-B651714077AA}"/>
              </a:ext>
            </a:extLst>
          </p:cNvPr>
          <p:cNvSpPr>
            <a:spLocks noGrp="1"/>
          </p:cNvSpPr>
          <p:nvPr>
            <p:ph idx="1"/>
          </p:nvPr>
        </p:nvSpPr>
        <p:spPr>
          <a:xfrm>
            <a:off x="581192" y="2180496"/>
            <a:ext cx="11029615" cy="4312379"/>
          </a:xfrm>
        </p:spPr>
        <p:txBody>
          <a:bodyPr>
            <a:normAutofit fontScale="92500" lnSpcReduction="20000"/>
          </a:bodyPr>
          <a:lstStyle/>
          <a:p>
            <a:r>
              <a:rPr lang="en-US" sz="2800" dirty="0"/>
              <a:t>Burden of cancer is increasing, as people with HIV are living longer due to expansion of access to ART</a:t>
            </a:r>
          </a:p>
          <a:p>
            <a:endParaRPr lang="en-US" sz="2800" dirty="0"/>
          </a:p>
          <a:p>
            <a:r>
              <a:rPr lang="en-US" sz="2800" dirty="0"/>
              <a:t>People living with HIV at higher risk of developing certain cancers</a:t>
            </a:r>
          </a:p>
          <a:p>
            <a:pPr marL="0" indent="0">
              <a:buNone/>
            </a:pPr>
            <a:endParaRPr lang="en-US" sz="2800" dirty="0"/>
          </a:p>
          <a:p>
            <a:r>
              <a:rPr lang="en-US" sz="2800" dirty="0"/>
              <a:t>Cancer-specific morbidity and mortality is higher among people living with HIV</a:t>
            </a:r>
          </a:p>
          <a:p>
            <a:endParaRPr lang="en-US" sz="2800" dirty="0"/>
          </a:p>
          <a:p>
            <a:r>
              <a:rPr lang="en-US" sz="2800" dirty="0"/>
              <a:t>Consistent engagement in HIV care and continuation of ART integral to successful cancer treatment</a:t>
            </a:r>
          </a:p>
          <a:p>
            <a:endParaRPr lang="en-US" sz="2400" dirty="0"/>
          </a:p>
        </p:txBody>
      </p:sp>
      <p:sp>
        <p:nvSpPr>
          <p:cNvPr id="4" name="Slide Number Placeholder 3">
            <a:extLst>
              <a:ext uri="{FF2B5EF4-FFF2-40B4-BE49-F238E27FC236}">
                <a16:creationId xmlns:a16="http://schemas.microsoft.com/office/drawing/2014/main" id="{4B800AD1-8169-C142-A355-998195702609}"/>
              </a:ext>
            </a:extLst>
          </p:cNvPr>
          <p:cNvSpPr>
            <a:spLocks noGrp="1"/>
          </p:cNvSpPr>
          <p:nvPr>
            <p:ph type="sldNum" sz="quarter" idx="12"/>
          </p:nvPr>
        </p:nvSpPr>
        <p:spPr>
          <a:xfrm>
            <a:off x="11139492" y="6492875"/>
            <a:ext cx="1052508" cy="365125"/>
          </a:xfrm>
        </p:spPr>
        <p:txBody>
          <a:bodyPr/>
          <a:lstStyle/>
          <a:p>
            <a:fld id="{3D85219C-C746-5848-9A94-21BCE3E73796}" type="slidenum">
              <a:rPr lang="en-US" sz="1400" smtClean="0"/>
              <a:t>2</a:t>
            </a:fld>
            <a:endParaRPr lang="en-US" sz="1400" dirty="0"/>
          </a:p>
        </p:txBody>
      </p:sp>
    </p:spTree>
    <p:extLst>
      <p:ext uri="{BB962C8B-B14F-4D97-AF65-F5344CB8AC3E}">
        <p14:creationId xmlns:p14="http://schemas.microsoft.com/office/powerpoint/2010/main" val="293764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EA95D-C455-B528-3610-307B7F02AE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BF11E2-FA25-67A9-19CD-47619E4D4222}"/>
              </a:ext>
            </a:extLst>
          </p:cNvPr>
          <p:cNvSpPr>
            <a:spLocks noGrp="1"/>
          </p:cNvSpPr>
          <p:nvPr>
            <p:ph type="title"/>
          </p:nvPr>
        </p:nvSpPr>
        <p:spPr>
          <a:xfrm>
            <a:off x="581193" y="1787236"/>
            <a:ext cx="11029615" cy="2754181"/>
          </a:xfrm>
        </p:spPr>
        <p:txBody>
          <a:bodyPr>
            <a:normAutofit/>
          </a:bodyPr>
          <a:lstStyle/>
          <a:p>
            <a:r>
              <a:rPr lang="en-US" dirty="0"/>
              <a:t>Understand cancer care provider perspectives about integrated HIV and Cancer service delivery</a:t>
            </a:r>
          </a:p>
        </p:txBody>
      </p:sp>
      <p:sp>
        <p:nvSpPr>
          <p:cNvPr id="4" name="Slide Number Placeholder 3">
            <a:extLst>
              <a:ext uri="{FF2B5EF4-FFF2-40B4-BE49-F238E27FC236}">
                <a16:creationId xmlns:a16="http://schemas.microsoft.com/office/drawing/2014/main" id="{ECBFF3A9-D31B-3BB4-78DD-51109B12D5E4}"/>
              </a:ext>
            </a:extLst>
          </p:cNvPr>
          <p:cNvSpPr>
            <a:spLocks noGrp="1"/>
          </p:cNvSpPr>
          <p:nvPr>
            <p:ph type="sldNum" sz="quarter" idx="12"/>
          </p:nvPr>
        </p:nvSpPr>
        <p:spPr>
          <a:xfrm>
            <a:off x="11139490" y="6492875"/>
            <a:ext cx="1052510" cy="365125"/>
          </a:xfrm>
        </p:spPr>
        <p:txBody>
          <a:bodyPr/>
          <a:lstStyle/>
          <a:p>
            <a:fld id="{3D85219C-C746-5848-9A94-21BCE3E73796}" type="slidenum">
              <a:rPr lang="en-US" sz="1400" smtClean="0">
                <a:solidFill>
                  <a:schemeClr val="accent2"/>
                </a:solidFill>
              </a:rPr>
              <a:t>20</a:t>
            </a:fld>
            <a:endParaRPr lang="en-US" dirty="0">
              <a:solidFill>
                <a:schemeClr val="accent2"/>
              </a:solidFill>
            </a:endParaRPr>
          </a:p>
        </p:txBody>
      </p:sp>
    </p:spTree>
    <p:extLst>
      <p:ext uri="{BB962C8B-B14F-4D97-AF65-F5344CB8AC3E}">
        <p14:creationId xmlns:p14="http://schemas.microsoft.com/office/powerpoint/2010/main" val="1710223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F612E6-41DA-A818-735F-36C693F2A09B}"/>
              </a:ext>
            </a:extLst>
          </p:cNvPr>
          <p:cNvSpPr>
            <a:spLocks noGrp="1"/>
          </p:cNvSpPr>
          <p:nvPr>
            <p:ph type="sldNum" sz="quarter" idx="12"/>
          </p:nvPr>
        </p:nvSpPr>
        <p:spPr>
          <a:xfrm>
            <a:off x="11139490" y="6492875"/>
            <a:ext cx="1052510" cy="365125"/>
          </a:xfrm>
        </p:spPr>
        <p:txBody>
          <a:bodyPr>
            <a:normAutofit/>
          </a:bodyPr>
          <a:lstStyle/>
          <a:p>
            <a:pPr>
              <a:spcAft>
                <a:spcPts val="600"/>
              </a:spcAft>
            </a:pPr>
            <a:fld id="{3D85219C-C746-5848-9A94-21BCE3E73796}" type="slidenum">
              <a:rPr lang="en-US" sz="1400" smtClean="0"/>
              <a:pPr>
                <a:spcAft>
                  <a:spcPts val="600"/>
                </a:spcAft>
              </a:pPr>
              <a:t>21</a:t>
            </a:fld>
            <a:endParaRPr lang="en-US" dirty="0"/>
          </a:p>
        </p:txBody>
      </p:sp>
      <p:graphicFrame>
        <p:nvGraphicFramePr>
          <p:cNvPr id="3" name="Table 3">
            <a:extLst>
              <a:ext uri="{FF2B5EF4-FFF2-40B4-BE49-F238E27FC236}">
                <a16:creationId xmlns:a16="http://schemas.microsoft.com/office/drawing/2014/main" id="{1EC289FA-28D3-AEFA-1F23-9EF176B66D9D}"/>
              </a:ext>
            </a:extLst>
          </p:cNvPr>
          <p:cNvGraphicFramePr>
            <a:graphicFrameLocks noGrp="1"/>
          </p:cNvGraphicFramePr>
          <p:nvPr>
            <p:extLst>
              <p:ext uri="{D42A27DB-BD31-4B8C-83A1-F6EECF244321}">
                <p14:modId xmlns:p14="http://schemas.microsoft.com/office/powerpoint/2010/main" val="876658553"/>
              </p:ext>
            </p:extLst>
          </p:nvPr>
        </p:nvGraphicFramePr>
        <p:xfrm>
          <a:off x="748145" y="643466"/>
          <a:ext cx="10764981" cy="6033990"/>
        </p:xfrm>
        <a:graphic>
          <a:graphicData uri="http://schemas.openxmlformats.org/drawingml/2006/table">
            <a:tbl>
              <a:tblPr firstRow="1" bandRow="1">
                <a:tableStyleId>{5C22544A-7EE6-4342-B048-85BDC9FD1C3A}</a:tableStyleId>
              </a:tblPr>
              <a:tblGrid>
                <a:gridCol w="8378246">
                  <a:extLst>
                    <a:ext uri="{9D8B030D-6E8A-4147-A177-3AD203B41FA5}">
                      <a16:colId xmlns:a16="http://schemas.microsoft.com/office/drawing/2014/main" val="68148477"/>
                    </a:ext>
                  </a:extLst>
                </a:gridCol>
                <a:gridCol w="2386735">
                  <a:extLst>
                    <a:ext uri="{9D8B030D-6E8A-4147-A177-3AD203B41FA5}">
                      <a16:colId xmlns:a16="http://schemas.microsoft.com/office/drawing/2014/main" val="1811168100"/>
                    </a:ext>
                  </a:extLst>
                </a:gridCol>
              </a:tblGrid>
              <a:tr h="401409">
                <a:tc gridSpan="2">
                  <a:txBody>
                    <a:bodyPr/>
                    <a:lstStyle/>
                    <a:p>
                      <a:r>
                        <a:rPr lang="en-US" sz="2200" dirty="0"/>
                        <a:t>Characteristics of Respondents to Provider Questionnaire, (N=195)</a:t>
                      </a:r>
                    </a:p>
                  </a:txBody>
                  <a:tcPr marL="91229" marR="91229" marT="45615" marB="45615">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123736138"/>
                  </a:ext>
                </a:extLst>
              </a:tr>
              <a:tr h="1222473">
                <a:tc>
                  <a:txBody>
                    <a:bodyPr/>
                    <a:lstStyle/>
                    <a:p>
                      <a:r>
                        <a:rPr lang="en-US" sz="2200" dirty="0"/>
                        <a:t>Site, n (%)</a:t>
                      </a:r>
                    </a:p>
                    <a:p>
                      <a:r>
                        <a:rPr lang="en-US" sz="2200" dirty="0"/>
                        <a:t>     Malawi</a:t>
                      </a:r>
                    </a:p>
                    <a:p>
                      <a:r>
                        <a:rPr lang="en-US" sz="2200" dirty="0"/>
                        <a:t>     South Africa</a:t>
                      </a:r>
                    </a:p>
                    <a:p>
                      <a:r>
                        <a:rPr lang="en-US" sz="2200" dirty="0"/>
                        <a:t>     Uganda</a:t>
                      </a:r>
                    </a:p>
                    <a:p>
                      <a:r>
                        <a:rPr lang="en-US" sz="2200" dirty="0"/>
                        <a:t>     Zimbabwe</a:t>
                      </a:r>
                    </a:p>
                  </a:txBody>
                  <a:tcPr marL="91229" marR="91229" marT="45615" marB="45615">
                    <a:lnT w="12700" cmpd="sng">
                      <a:noFill/>
                    </a:lnT>
                  </a:tcPr>
                </a:tc>
                <a:tc>
                  <a:txBody>
                    <a:bodyPr/>
                    <a:lstStyle/>
                    <a:p>
                      <a:pPr algn="r"/>
                      <a:endParaRPr lang="en-US" sz="2200" dirty="0"/>
                    </a:p>
                    <a:p>
                      <a:pPr algn="r"/>
                      <a:r>
                        <a:rPr lang="en-US" sz="2200" dirty="0"/>
                        <a:t>57 (29)</a:t>
                      </a:r>
                    </a:p>
                    <a:p>
                      <a:pPr algn="r"/>
                      <a:r>
                        <a:rPr lang="en-US" sz="2200" dirty="0"/>
                        <a:t>42 (22)</a:t>
                      </a:r>
                    </a:p>
                    <a:p>
                      <a:pPr algn="r"/>
                      <a:r>
                        <a:rPr lang="en-US" sz="2200" dirty="0"/>
                        <a:t>39 (20)</a:t>
                      </a:r>
                    </a:p>
                    <a:p>
                      <a:pPr algn="r"/>
                      <a:r>
                        <a:rPr lang="en-US" sz="2200" dirty="0"/>
                        <a:t>57 (29)</a:t>
                      </a:r>
                    </a:p>
                  </a:txBody>
                  <a:tcPr marL="91229" marR="91229" marT="45615" marB="45615">
                    <a:lnT w="12700" cmpd="sng">
                      <a:noFill/>
                    </a:lnT>
                  </a:tcPr>
                </a:tc>
                <a:extLst>
                  <a:ext uri="{0D108BD9-81ED-4DB2-BD59-A6C34878D82A}">
                    <a16:rowId xmlns:a16="http://schemas.microsoft.com/office/drawing/2014/main" val="3519678361"/>
                  </a:ext>
                </a:extLst>
              </a:tr>
              <a:tr h="2590912">
                <a:tc>
                  <a:txBody>
                    <a:bodyPr/>
                    <a:lstStyle/>
                    <a:p>
                      <a:r>
                        <a:rPr lang="en-US" sz="2200" dirty="0"/>
                        <a:t>Role at Cancer Center, n (%)</a:t>
                      </a:r>
                    </a:p>
                    <a:p>
                      <a:r>
                        <a:rPr lang="en-US" sz="2200" dirty="0"/>
                        <a:t>     Counsellor</a:t>
                      </a:r>
                    </a:p>
                    <a:p>
                      <a:r>
                        <a:rPr lang="en-US" sz="2200" dirty="0"/>
                        <a:t>     Data Clerk</a:t>
                      </a:r>
                    </a:p>
                    <a:p>
                      <a:r>
                        <a:rPr lang="en-US" sz="2200" dirty="0"/>
                        <a:t>     Medical Officer</a:t>
                      </a:r>
                    </a:p>
                    <a:p>
                      <a:r>
                        <a:rPr lang="en-US" sz="2200" dirty="0"/>
                        <a:t>     Nurse</a:t>
                      </a:r>
                    </a:p>
                    <a:p>
                      <a:r>
                        <a:rPr lang="en-US" sz="2200" dirty="0"/>
                        <a:t>     Pharmacist</a:t>
                      </a:r>
                    </a:p>
                    <a:p>
                      <a:r>
                        <a:rPr lang="en-US" sz="2200" dirty="0"/>
                        <a:t>     Physician</a:t>
                      </a:r>
                    </a:p>
                    <a:p>
                      <a:r>
                        <a:rPr lang="en-US" sz="2200" dirty="0"/>
                        <a:t>     Research Staff</a:t>
                      </a:r>
                    </a:p>
                    <a:p>
                      <a:r>
                        <a:rPr lang="en-US" sz="2200" dirty="0"/>
                        <a:t>     Other</a:t>
                      </a:r>
                      <a:r>
                        <a:rPr lang="en-US" sz="2200" baseline="30000" dirty="0"/>
                        <a:t>a</a:t>
                      </a:r>
                      <a:endParaRPr lang="en-US" sz="2200" dirty="0"/>
                    </a:p>
                  </a:txBody>
                  <a:tcPr marL="91229" marR="91229" marT="45615" marB="45615"/>
                </a:tc>
                <a:tc>
                  <a:txBody>
                    <a:bodyPr/>
                    <a:lstStyle/>
                    <a:p>
                      <a:pPr algn="r"/>
                      <a:endParaRPr lang="en-US" sz="2200" dirty="0"/>
                    </a:p>
                    <a:p>
                      <a:pPr algn="r"/>
                      <a:r>
                        <a:rPr lang="en-US" sz="2200" dirty="0"/>
                        <a:t>8 (4)</a:t>
                      </a:r>
                    </a:p>
                    <a:p>
                      <a:pPr algn="r"/>
                      <a:r>
                        <a:rPr lang="en-US" sz="2200" dirty="0"/>
                        <a:t>6 (3)</a:t>
                      </a:r>
                    </a:p>
                    <a:p>
                      <a:pPr algn="r"/>
                      <a:r>
                        <a:rPr lang="en-US" sz="2200" dirty="0"/>
                        <a:t>27 (14)</a:t>
                      </a:r>
                    </a:p>
                    <a:p>
                      <a:pPr algn="r"/>
                      <a:r>
                        <a:rPr lang="en-US" sz="2200" dirty="0"/>
                        <a:t>96 (49)</a:t>
                      </a:r>
                    </a:p>
                    <a:p>
                      <a:pPr algn="r"/>
                      <a:r>
                        <a:rPr lang="en-US" sz="2200" dirty="0"/>
                        <a:t>10 (5)</a:t>
                      </a:r>
                    </a:p>
                    <a:p>
                      <a:pPr algn="r"/>
                      <a:r>
                        <a:rPr lang="en-US" sz="2200" dirty="0"/>
                        <a:t>20 (10)</a:t>
                      </a:r>
                    </a:p>
                    <a:p>
                      <a:pPr algn="r"/>
                      <a:r>
                        <a:rPr lang="en-US" sz="2200" dirty="0"/>
                        <a:t>8 (4)</a:t>
                      </a:r>
                    </a:p>
                    <a:p>
                      <a:pPr algn="r"/>
                      <a:r>
                        <a:rPr lang="en-US" sz="2200" dirty="0"/>
                        <a:t>20 (10)</a:t>
                      </a:r>
                    </a:p>
                  </a:txBody>
                  <a:tcPr marL="91229" marR="91229" marT="45615" marB="45615"/>
                </a:tc>
                <a:extLst>
                  <a:ext uri="{0D108BD9-81ED-4DB2-BD59-A6C34878D82A}">
                    <a16:rowId xmlns:a16="http://schemas.microsoft.com/office/drawing/2014/main" val="383070843"/>
                  </a:ext>
                </a:extLst>
              </a:tr>
              <a:tr h="401409">
                <a:tc>
                  <a:txBody>
                    <a:bodyPr/>
                    <a:lstStyle/>
                    <a:p>
                      <a:r>
                        <a:rPr lang="en-US" sz="2200" dirty="0"/>
                        <a:t>Directly provide cancer treatment or clinical care, n (%)</a:t>
                      </a:r>
                    </a:p>
                  </a:txBody>
                  <a:tcPr marL="91229" marR="91229" marT="45615" marB="45615"/>
                </a:tc>
                <a:tc>
                  <a:txBody>
                    <a:bodyPr/>
                    <a:lstStyle/>
                    <a:p>
                      <a:pPr algn="r"/>
                      <a:r>
                        <a:rPr lang="en-US" sz="2200" dirty="0"/>
                        <a:t>165 (85)</a:t>
                      </a:r>
                    </a:p>
                  </a:txBody>
                  <a:tcPr marL="91229" marR="91229" marT="45615" marB="45615"/>
                </a:tc>
                <a:extLst>
                  <a:ext uri="{0D108BD9-81ED-4DB2-BD59-A6C34878D82A}">
                    <a16:rowId xmlns:a16="http://schemas.microsoft.com/office/drawing/2014/main" val="3256377304"/>
                  </a:ext>
                </a:extLst>
              </a:tr>
              <a:tr h="296165">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30000" dirty="0" err="1"/>
                        <a:t>a</a:t>
                      </a:r>
                      <a:r>
                        <a:rPr lang="en-US" sz="1400" baseline="0" dirty="0" err="1"/>
                        <a:t>Includes</a:t>
                      </a:r>
                      <a:r>
                        <a:rPr lang="en-US" sz="1400" baseline="0" dirty="0"/>
                        <a:t> administrators, laboratory personnel, medical records officers, patient navigators, and radiographers</a:t>
                      </a:r>
                      <a:endParaRPr lang="en-US" sz="1400" baseline="30000" dirty="0"/>
                    </a:p>
                  </a:txBody>
                  <a:tcPr marL="91229" marR="91229" marT="45615" marB="45615"/>
                </a:tc>
                <a:tc hMerge="1">
                  <a:txBody>
                    <a:bodyPr/>
                    <a:lstStyle/>
                    <a:p>
                      <a:endParaRPr lang="en-US"/>
                    </a:p>
                  </a:txBody>
                  <a:tcPr/>
                </a:tc>
                <a:extLst>
                  <a:ext uri="{0D108BD9-81ED-4DB2-BD59-A6C34878D82A}">
                    <a16:rowId xmlns:a16="http://schemas.microsoft.com/office/drawing/2014/main" val="3177781806"/>
                  </a:ext>
                </a:extLst>
              </a:tr>
            </a:tbl>
          </a:graphicData>
        </a:graphic>
      </p:graphicFrame>
    </p:spTree>
    <p:extLst>
      <p:ext uri="{BB962C8B-B14F-4D97-AF65-F5344CB8AC3E}">
        <p14:creationId xmlns:p14="http://schemas.microsoft.com/office/powerpoint/2010/main" val="2453285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E7A22-D478-9827-97CD-1175A556708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B7C8BB-7F4B-73A8-2951-C9162D1599D5}"/>
              </a:ext>
            </a:extLst>
          </p:cNvPr>
          <p:cNvSpPr>
            <a:spLocks noGrp="1"/>
          </p:cNvSpPr>
          <p:nvPr>
            <p:ph type="sldNum" sz="quarter" idx="12"/>
          </p:nvPr>
        </p:nvSpPr>
        <p:spPr>
          <a:xfrm>
            <a:off x="11139490" y="6492875"/>
            <a:ext cx="1052510" cy="365125"/>
          </a:xfrm>
        </p:spPr>
        <p:txBody>
          <a:bodyPr>
            <a:normAutofit/>
          </a:bodyPr>
          <a:lstStyle/>
          <a:p>
            <a:pPr>
              <a:spcAft>
                <a:spcPts val="600"/>
              </a:spcAft>
            </a:pPr>
            <a:fld id="{3D85219C-C746-5848-9A94-21BCE3E73796}" type="slidenum">
              <a:rPr lang="en-US" sz="1400" smtClean="0"/>
              <a:pPr>
                <a:spcAft>
                  <a:spcPts val="600"/>
                </a:spcAft>
              </a:pPr>
              <a:t>22</a:t>
            </a:fld>
            <a:endParaRPr lang="en-US" dirty="0"/>
          </a:p>
        </p:txBody>
      </p:sp>
      <p:pic>
        <p:nvPicPr>
          <p:cNvPr id="5" name="Picture 4">
            <a:extLst>
              <a:ext uri="{FF2B5EF4-FFF2-40B4-BE49-F238E27FC236}">
                <a16:creationId xmlns:a16="http://schemas.microsoft.com/office/drawing/2014/main" id="{1E6A2DC9-7C03-9DBD-4FBC-0B04D9C06DA8}"/>
              </a:ext>
            </a:extLst>
          </p:cNvPr>
          <p:cNvPicPr>
            <a:picLocks noChangeAspect="1"/>
          </p:cNvPicPr>
          <p:nvPr/>
        </p:nvPicPr>
        <p:blipFill>
          <a:blip r:embed="rId3"/>
          <a:stretch>
            <a:fillRect/>
          </a:stretch>
        </p:blipFill>
        <p:spPr>
          <a:xfrm>
            <a:off x="0" y="-1"/>
            <a:ext cx="12192000" cy="6858000"/>
          </a:xfrm>
          <a:prstGeom prst="rect">
            <a:avLst/>
          </a:prstGeom>
        </p:spPr>
      </p:pic>
    </p:spTree>
    <p:extLst>
      <p:ext uri="{BB962C8B-B14F-4D97-AF65-F5344CB8AC3E}">
        <p14:creationId xmlns:p14="http://schemas.microsoft.com/office/powerpoint/2010/main" val="1104281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DB38E-D4DA-179B-D387-D2FBE9153AD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3B4AA8-2D20-C127-38E6-81A4CDAB1E1C}"/>
              </a:ext>
            </a:extLst>
          </p:cNvPr>
          <p:cNvSpPr>
            <a:spLocks noGrp="1"/>
          </p:cNvSpPr>
          <p:nvPr>
            <p:ph type="sldNum" sz="quarter" idx="12"/>
          </p:nvPr>
        </p:nvSpPr>
        <p:spPr>
          <a:xfrm>
            <a:off x="11139490" y="6492875"/>
            <a:ext cx="1052510" cy="365125"/>
          </a:xfrm>
        </p:spPr>
        <p:txBody>
          <a:bodyPr>
            <a:normAutofit/>
          </a:bodyPr>
          <a:lstStyle/>
          <a:p>
            <a:pPr>
              <a:spcAft>
                <a:spcPts val="600"/>
              </a:spcAft>
            </a:pPr>
            <a:fld id="{3D85219C-C746-5848-9A94-21BCE3E73796}" type="slidenum">
              <a:rPr lang="en-US" sz="1400" smtClean="0"/>
              <a:pPr>
                <a:spcAft>
                  <a:spcPts val="600"/>
                </a:spcAft>
              </a:pPr>
              <a:t>23</a:t>
            </a:fld>
            <a:endParaRPr lang="en-US" dirty="0"/>
          </a:p>
        </p:txBody>
      </p:sp>
      <p:pic>
        <p:nvPicPr>
          <p:cNvPr id="4" name="Picture 3">
            <a:extLst>
              <a:ext uri="{FF2B5EF4-FFF2-40B4-BE49-F238E27FC236}">
                <a16:creationId xmlns:a16="http://schemas.microsoft.com/office/drawing/2014/main" id="{4C0905E7-19D9-D6C6-2C84-8BB301BC2EDA}"/>
              </a:ext>
            </a:extLst>
          </p:cNvPr>
          <p:cNvPicPr>
            <a:picLocks noChangeAspect="1"/>
          </p:cNvPicPr>
          <p:nvPr/>
        </p:nvPicPr>
        <p:blipFill rotWithShape="1">
          <a:blip r:embed="rId3"/>
          <a:srcRect t="92093" b="2449"/>
          <a:stretch/>
        </p:blipFill>
        <p:spPr>
          <a:xfrm>
            <a:off x="335280" y="5679064"/>
            <a:ext cx="11521440" cy="813812"/>
          </a:xfrm>
          <a:prstGeom prst="rect">
            <a:avLst/>
          </a:prstGeom>
        </p:spPr>
      </p:pic>
      <p:pic>
        <p:nvPicPr>
          <p:cNvPr id="5" name="Picture 4">
            <a:extLst>
              <a:ext uri="{FF2B5EF4-FFF2-40B4-BE49-F238E27FC236}">
                <a16:creationId xmlns:a16="http://schemas.microsoft.com/office/drawing/2014/main" id="{7A63CEFE-5094-63B9-46C7-AAB51703FAC1}"/>
              </a:ext>
            </a:extLst>
          </p:cNvPr>
          <p:cNvPicPr>
            <a:picLocks noChangeAspect="1"/>
          </p:cNvPicPr>
          <p:nvPr/>
        </p:nvPicPr>
        <p:blipFill rotWithShape="1">
          <a:blip r:embed="rId4"/>
          <a:srcRect t="4111" b="64703"/>
          <a:stretch/>
        </p:blipFill>
        <p:spPr>
          <a:xfrm>
            <a:off x="335280" y="754912"/>
            <a:ext cx="11521440" cy="4649836"/>
          </a:xfrm>
          <a:prstGeom prst="rect">
            <a:avLst/>
          </a:prstGeom>
        </p:spPr>
      </p:pic>
    </p:spTree>
    <p:extLst>
      <p:ext uri="{BB962C8B-B14F-4D97-AF65-F5344CB8AC3E}">
        <p14:creationId xmlns:p14="http://schemas.microsoft.com/office/powerpoint/2010/main" val="250474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E7ECA-FB7A-E571-D6D0-F3FA61DC53B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3F9069-0964-8E8A-957C-AF315D1E4CA2}"/>
              </a:ext>
            </a:extLst>
          </p:cNvPr>
          <p:cNvSpPr>
            <a:spLocks noGrp="1"/>
          </p:cNvSpPr>
          <p:nvPr>
            <p:ph type="sldNum" sz="quarter" idx="12"/>
          </p:nvPr>
        </p:nvSpPr>
        <p:spPr>
          <a:xfrm>
            <a:off x="11139490" y="6492875"/>
            <a:ext cx="1052510" cy="365125"/>
          </a:xfrm>
        </p:spPr>
        <p:txBody>
          <a:bodyPr>
            <a:normAutofit/>
          </a:bodyPr>
          <a:lstStyle/>
          <a:p>
            <a:pPr>
              <a:spcAft>
                <a:spcPts val="600"/>
              </a:spcAft>
            </a:pPr>
            <a:fld id="{3D85219C-C746-5848-9A94-21BCE3E73796}" type="slidenum">
              <a:rPr lang="en-US" sz="1400" smtClean="0"/>
              <a:pPr>
                <a:spcAft>
                  <a:spcPts val="600"/>
                </a:spcAft>
              </a:pPr>
              <a:t>24</a:t>
            </a:fld>
            <a:endParaRPr lang="en-US" dirty="0"/>
          </a:p>
        </p:txBody>
      </p:sp>
      <p:pic>
        <p:nvPicPr>
          <p:cNvPr id="4" name="Picture 3">
            <a:extLst>
              <a:ext uri="{FF2B5EF4-FFF2-40B4-BE49-F238E27FC236}">
                <a16:creationId xmlns:a16="http://schemas.microsoft.com/office/drawing/2014/main" id="{E67C8099-E7FF-9897-197D-368B9D28CFBD}"/>
              </a:ext>
            </a:extLst>
          </p:cNvPr>
          <p:cNvPicPr>
            <a:picLocks noChangeAspect="1"/>
          </p:cNvPicPr>
          <p:nvPr/>
        </p:nvPicPr>
        <p:blipFill rotWithShape="1">
          <a:blip r:embed="rId3"/>
          <a:srcRect t="34574" b="33023"/>
          <a:stretch/>
        </p:blipFill>
        <p:spPr>
          <a:xfrm>
            <a:off x="335280" y="691114"/>
            <a:ext cx="11521440" cy="4831335"/>
          </a:xfrm>
          <a:prstGeom prst="rect">
            <a:avLst/>
          </a:prstGeom>
        </p:spPr>
      </p:pic>
      <p:pic>
        <p:nvPicPr>
          <p:cNvPr id="5" name="Picture 4">
            <a:extLst>
              <a:ext uri="{FF2B5EF4-FFF2-40B4-BE49-F238E27FC236}">
                <a16:creationId xmlns:a16="http://schemas.microsoft.com/office/drawing/2014/main" id="{5569A52B-8B00-BF58-CAC2-9D09A68D51C7}"/>
              </a:ext>
            </a:extLst>
          </p:cNvPr>
          <p:cNvPicPr>
            <a:picLocks noChangeAspect="1"/>
          </p:cNvPicPr>
          <p:nvPr/>
        </p:nvPicPr>
        <p:blipFill rotWithShape="1">
          <a:blip r:embed="rId4"/>
          <a:srcRect t="92093" b="2449"/>
          <a:stretch/>
        </p:blipFill>
        <p:spPr>
          <a:xfrm>
            <a:off x="335280" y="5679064"/>
            <a:ext cx="11521440" cy="813812"/>
          </a:xfrm>
          <a:prstGeom prst="rect">
            <a:avLst/>
          </a:prstGeom>
        </p:spPr>
      </p:pic>
    </p:spTree>
    <p:extLst>
      <p:ext uri="{BB962C8B-B14F-4D97-AF65-F5344CB8AC3E}">
        <p14:creationId xmlns:p14="http://schemas.microsoft.com/office/powerpoint/2010/main" val="3244906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70F3A-E078-171B-5C0F-C7AD3244F5C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C7DA91-038A-CF60-E571-40D2815970F2}"/>
              </a:ext>
            </a:extLst>
          </p:cNvPr>
          <p:cNvSpPr>
            <a:spLocks noGrp="1"/>
          </p:cNvSpPr>
          <p:nvPr>
            <p:ph type="sldNum" sz="quarter" idx="12"/>
          </p:nvPr>
        </p:nvSpPr>
        <p:spPr>
          <a:xfrm>
            <a:off x="11139490" y="6492875"/>
            <a:ext cx="1052510" cy="365125"/>
          </a:xfrm>
        </p:spPr>
        <p:txBody>
          <a:bodyPr>
            <a:normAutofit/>
          </a:bodyPr>
          <a:lstStyle/>
          <a:p>
            <a:pPr>
              <a:spcAft>
                <a:spcPts val="600"/>
              </a:spcAft>
            </a:pPr>
            <a:fld id="{3D85219C-C746-5848-9A94-21BCE3E73796}" type="slidenum">
              <a:rPr lang="en-US" sz="1400" smtClean="0"/>
              <a:pPr>
                <a:spcAft>
                  <a:spcPts val="600"/>
                </a:spcAft>
              </a:pPr>
              <a:t>25</a:t>
            </a:fld>
            <a:endParaRPr lang="en-US" dirty="0"/>
          </a:p>
        </p:txBody>
      </p:sp>
      <p:pic>
        <p:nvPicPr>
          <p:cNvPr id="4" name="Picture 3">
            <a:extLst>
              <a:ext uri="{FF2B5EF4-FFF2-40B4-BE49-F238E27FC236}">
                <a16:creationId xmlns:a16="http://schemas.microsoft.com/office/drawing/2014/main" id="{FCC16347-5E72-2D80-039A-E45E6F40CD50}"/>
              </a:ext>
            </a:extLst>
          </p:cNvPr>
          <p:cNvPicPr>
            <a:picLocks noChangeAspect="1"/>
          </p:cNvPicPr>
          <p:nvPr/>
        </p:nvPicPr>
        <p:blipFill rotWithShape="1">
          <a:blip r:embed="rId3"/>
          <a:srcRect t="66512" b="7441"/>
          <a:stretch/>
        </p:blipFill>
        <p:spPr>
          <a:xfrm>
            <a:off x="335280" y="808073"/>
            <a:ext cx="11521440" cy="3883563"/>
          </a:xfrm>
          <a:prstGeom prst="rect">
            <a:avLst/>
          </a:prstGeom>
        </p:spPr>
      </p:pic>
      <p:pic>
        <p:nvPicPr>
          <p:cNvPr id="5" name="Picture 4">
            <a:extLst>
              <a:ext uri="{FF2B5EF4-FFF2-40B4-BE49-F238E27FC236}">
                <a16:creationId xmlns:a16="http://schemas.microsoft.com/office/drawing/2014/main" id="{295EBFF2-0751-0504-36EB-F529DE021BB9}"/>
              </a:ext>
            </a:extLst>
          </p:cNvPr>
          <p:cNvPicPr>
            <a:picLocks noChangeAspect="1"/>
          </p:cNvPicPr>
          <p:nvPr/>
        </p:nvPicPr>
        <p:blipFill rotWithShape="1">
          <a:blip r:embed="rId4"/>
          <a:srcRect t="92093" b="2449"/>
          <a:stretch/>
        </p:blipFill>
        <p:spPr>
          <a:xfrm>
            <a:off x="335280" y="5679064"/>
            <a:ext cx="11521440" cy="813812"/>
          </a:xfrm>
          <a:prstGeom prst="rect">
            <a:avLst/>
          </a:prstGeom>
        </p:spPr>
      </p:pic>
    </p:spTree>
    <p:extLst>
      <p:ext uri="{BB962C8B-B14F-4D97-AF65-F5344CB8AC3E}">
        <p14:creationId xmlns:p14="http://schemas.microsoft.com/office/powerpoint/2010/main" val="134185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5C2E5-C5F4-FD59-3353-3C422A91971E}"/>
              </a:ext>
            </a:extLst>
          </p:cNvPr>
          <p:cNvSpPr>
            <a:spLocks noGrp="1"/>
          </p:cNvSpPr>
          <p:nvPr>
            <p:ph type="title"/>
          </p:nvPr>
        </p:nvSpPr>
        <p:spPr/>
        <p:txBody>
          <a:bodyPr/>
          <a:lstStyle/>
          <a:p>
            <a:r>
              <a:rPr lang="en-US" dirty="0"/>
              <a:t>Barriers to HIV service delivery in cancer care settings</a:t>
            </a:r>
          </a:p>
        </p:txBody>
      </p:sp>
      <p:sp>
        <p:nvSpPr>
          <p:cNvPr id="3" name="Content Placeholder 2">
            <a:extLst>
              <a:ext uri="{FF2B5EF4-FFF2-40B4-BE49-F238E27FC236}">
                <a16:creationId xmlns:a16="http://schemas.microsoft.com/office/drawing/2014/main" id="{9265C82A-EB21-17D3-DC5E-D417C9F5D18E}"/>
              </a:ext>
            </a:extLst>
          </p:cNvPr>
          <p:cNvSpPr>
            <a:spLocks noGrp="1"/>
          </p:cNvSpPr>
          <p:nvPr>
            <p:ph idx="1"/>
          </p:nvPr>
        </p:nvSpPr>
        <p:spPr>
          <a:xfrm>
            <a:off x="581192" y="1939636"/>
            <a:ext cx="11029615" cy="4553239"/>
          </a:xfrm>
        </p:spPr>
        <p:txBody>
          <a:bodyPr>
            <a:noAutofit/>
          </a:bodyPr>
          <a:lstStyle/>
          <a:p>
            <a:pPr>
              <a:lnSpc>
                <a:spcPct val="150000"/>
              </a:lnSpc>
            </a:pPr>
            <a:r>
              <a:rPr lang="en-US" sz="2800" dirty="0"/>
              <a:t>Workspace limitations</a:t>
            </a:r>
          </a:p>
          <a:p>
            <a:pPr>
              <a:lnSpc>
                <a:spcPct val="150000"/>
              </a:lnSpc>
            </a:pPr>
            <a:r>
              <a:rPr lang="en-US" sz="2800" dirty="0"/>
              <a:t>Disruptions to existing workflow</a:t>
            </a:r>
          </a:p>
          <a:p>
            <a:pPr>
              <a:lnSpc>
                <a:spcPct val="150000"/>
              </a:lnSpc>
            </a:pPr>
            <a:r>
              <a:rPr lang="en-US" sz="2800" dirty="0"/>
              <a:t>Availability of staff to provide HIV-related services</a:t>
            </a:r>
          </a:p>
          <a:p>
            <a:pPr>
              <a:lnSpc>
                <a:spcPct val="150000"/>
              </a:lnSpc>
            </a:pPr>
            <a:r>
              <a:rPr lang="en-US" sz="2800" dirty="0"/>
              <a:t>Lack of resources for patients</a:t>
            </a:r>
          </a:p>
          <a:p>
            <a:pPr>
              <a:lnSpc>
                <a:spcPct val="150000"/>
              </a:lnSpc>
            </a:pPr>
            <a:r>
              <a:rPr lang="en-US" sz="2800" dirty="0"/>
              <a:t>Cost to cancer center; cost to patients</a:t>
            </a:r>
          </a:p>
        </p:txBody>
      </p:sp>
      <p:sp>
        <p:nvSpPr>
          <p:cNvPr id="4" name="Slide Number Placeholder 3">
            <a:extLst>
              <a:ext uri="{FF2B5EF4-FFF2-40B4-BE49-F238E27FC236}">
                <a16:creationId xmlns:a16="http://schemas.microsoft.com/office/drawing/2014/main" id="{F6E0AEDF-B552-C7C2-F17C-7013B8F8E42D}"/>
              </a:ext>
            </a:extLst>
          </p:cNvPr>
          <p:cNvSpPr>
            <a:spLocks noGrp="1"/>
          </p:cNvSpPr>
          <p:nvPr>
            <p:ph type="sldNum" sz="quarter" idx="12"/>
          </p:nvPr>
        </p:nvSpPr>
        <p:spPr>
          <a:xfrm>
            <a:off x="11139492" y="6492875"/>
            <a:ext cx="1052508" cy="365125"/>
          </a:xfrm>
        </p:spPr>
        <p:txBody>
          <a:bodyPr/>
          <a:lstStyle/>
          <a:p>
            <a:fld id="{3D85219C-C746-5848-9A94-21BCE3E73796}" type="slidenum">
              <a:rPr lang="en-US" sz="1400" smtClean="0"/>
              <a:t>26</a:t>
            </a:fld>
            <a:endParaRPr lang="en-US" sz="1400" dirty="0"/>
          </a:p>
        </p:txBody>
      </p:sp>
    </p:spTree>
    <p:extLst>
      <p:ext uri="{BB962C8B-B14F-4D97-AF65-F5344CB8AC3E}">
        <p14:creationId xmlns:p14="http://schemas.microsoft.com/office/powerpoint/2010/main" val="3597880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9722B-EA13-50D5-C956-DA908510A5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B87305-F307-4C5E-0666-269A48B4B915}"/>
              </a:ext>
            </a:extLst>
          </p:cNvPr>
          <p:cNvSpPr>
            <a:spLocks noGrp="1"/>
          </p:cNvSpPr>
          <p:nvPr>
            <p:ph type="title"/>
          </p:nvPr>
        </p:nvSpPr>
        <p:spPr/>
        <p:txBody>
          <a:bodyPr/>
          <a:lstStyle/>
          <a:p>
            <a:r>
              <a:rPr lang="en-US" dirty="0"/>
              <a:t>Qualitative Phase: In-Depth Interviews</a:t>
            </a:r>
          </a:p>
        </p:txBody>
      </p:sp>
      <p:sp>
        <p:nvSpPr>
          <p:cNvPr id="3" name="Content Placeholder 2">
            <a:extLst>
              <a:ext uri="{FF2B5EF4-FFF2-40B4-BE49-F238E27FC236}">
                <a16:creationId xmlns:a16="http://schemas.microsoft.com/office/drawing/2014/main" id="{F9F3821C-9DD4-5084-AEEB-DC6F28DCB4C6}"/>
              </a:ext>
            </a:extLst>
          </p:cNvPr>
          <p:cNvSpPr>
            <a:spLocks noGrp="1"/>
          </p:cNvSpPr>
          <p:nvPr>
            <p:ph idx="1"/>
          </p:nvPr>
        </p:nvSpPr>
        <p:spPr>
          <a:xfrm>
            <a:off x="581192" y="1939636"/>
            <a:ext cx="11029615" cy="4553239"/>
          </a:xfrm>
        </p:spPr>
        <p:txBody>
          <a:bodyPr>
            <a:noAutofit/>
          </a:bodyPr>
          <a:lstStyle/>
          <a:p>
            <a:r>
              <a:rPr lang="en-US" sz="2800" dirty="0"/>
              <a:t>61 in-depth interviews conducted across 4 sites</a:t>
            </a:r>
          </a:p>
          <a:p>
            <a:endParaRPr lang="en-US" sz="2800" dirty="0"/>
          </a:p>
          <a:p>
            <a:r>
              <a:rPr lang="en-US" sz="2800" dirty="0"/>
              <a:t>Broad support for integrating HIV and cancer management</a:t>
            </a:r>
          </a:p>
          <a:p>
            <a:endParaRPr lang="en-US" sz="2800" dirty="0"/>
          </a:p>
          <a:p>
            <a:r>
              <a:rPr lang="en-US" sz="2800" dirty="0"/>
              <a:t>HCPs felt underprepared and undertrained to manage dual complexities of HIV and cancer</a:t>
            </a:r>
          </a:p>
        </p:txBody>
      </p:sp>
      <p:sp>
        <p:nvSpPr>
          <p:cNvPr id="4" name="Slide Number Placeholder 3">
            <a:extLst>
              <a:ext uri="{FF2B5EF4-FFF2-40B4-BE49-F238E27FC236}">
                <a16:creationId xmlns:a16="http://schemas.microsoft.com/office/drawing/2014/main" id="{444D6B8A-F4B7-F32D-B611-320968E47B22}"/>
              </a:ext>
            </a:extLst>
          </p:cNvPr>
          <p:cNvSpPr>
            <a:spLocks noGrp="1"/>
          </p:cNvSpPr>
          <p:nvPr>
            <p:ph type="sldNum" sz="quarter" idx="12"/>
          </p:nvPr>
        </p:nvSpPr>
        <p:spPr>
          <a:xfrm>
            <a:off x="11139492" y="6492875"/>
            <a:ext cx="1052508" cy="365125"/>
          </a:xfrm>
        </p:spPr>
        <p:txBody>
          <a:bodyPr/>
          <a:lstStyle/>
          <a:p>
            <a:fld id="{3D85219C-C746-5848-9A94-21BCE3E73796}" type="slidenum">
              <a:rPr lang="en-US" sz="1400" smtClean="0"/>
              <a:t>27</a:t>
            </a:fld>
            <a:endParaRPr lang="en-US" sz="1400" dirty="0"/>
          </a:p>
        </p:txBody>
      </p:sp>
    </p:spTree>
    <p:extLst>
      <p:ext uri="{BB962C8B-B14F-4D97-AF65-F5344CB8AC3E}">
        <p14:creationId xmlns:p14="http://schemas.microsoft.com/office/powerpoint/2010/main" val="1072549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5132B-DF40-AE45-1EEE-E519408243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417992-0731-2FF2-4645-E778EA38B0E8}"/>
              </a:ext>
            </a:extLst>
          </p:cNvPr>
          <p:cNvSpPr>
            <a:spLocks noGrp="1"/>
          </p:cNvSpPr>
          <p:nvPr>
            <p:ph type="title"/>
          </p:nvPr>
        </p:nvSpPr>
        <p:spPr/>
        <p:txBody>
          <a:bodyPr/>
          <a:lstStyle/>
          <a:p>
            <a:r>
              <a:rPr lang="en-US" dirty="0"/>
              <a:t>Key differences in treatment of clients with HIV &amp; cancer</a:t>
            </a:r>
          </a:p>
        </p:txBody>
      </p:sp>
      <p:sp>
        <p:nvSpPr>
          <p:cNvPr id="3" name="Content Placeholder 2">
            <a:extLst>
              <a:ext uri="{FF2B5EF4-FFF2-40B4-BE49-F238E27FC236}">
                <a16:creationId xmlns:a16="http://schemas.microsoft.com/office/drawing/2014/main" id="{AEC4502B-2AFB-85BA-B2F6-8FC9F95083B2}"/>
              </a:ext>
            </a:extLst>
          </p:cNvPr>
          <p:cNvSpPr>
            <a:spLocks noGrp="1"/>
          </p:cNvSpPr>
          <p:nvPr>
            <p:ph idx="1"/>
          </p:nvPr>
        </p:nvSpPr>
        <p:spPr>
          <a:xfrm>
            <a:off x="581192" y="1939636"/>
            <a:ext cx="11029615" cy="4553239"/>
          </a:xfrm>
        </p:spPr>
        <p:txBody>
          <a:bodyPr>
            <a:noAutofit/>
          </a:bodyPr>
          <a:lstStyle/>
          <a:p>
            <a:pPr marL="514350" indent="-514350">
              <a:buFont typeface="+mj-lt"/>
              <a:buAutoNum type="arabicPeriod"/>
            </a:pPr>
            <a:r>
              <a:rPr lang="en-US" sz="2800" dirty="0"/>
              <a:t>Concerns about drug-drug interactions necessitate cautious approach to cancer treatment</a:t>
            </a:r>
          </a:p>
          <a:p>
            <a:pPr marL="514350" indent="-514350">
              <a:buFont typeface="+mj-lt"/>
              <a:buAutoNum type="arabicPeriod"/>
            </a:pPr>
            <a:endParaRPr lang="en-US" sz="2800" dirty="0"/>
          </a:p>
          <a:p>
            <a:pPr marL="514350" indent="-514350">
              <a:buFont typeface="+mj-lt"/>
              <a:buAutoNum type="arabicPeriod"/>
            </a:pPr>
            <a:r>
              <a:rPr lang="en-US" sz="2800" dirty="0"/>
              <a:t>Reliance on CD4 counts in cancer treatment decision-making, with modified chemotherapy regimens for those with lower CD4</a:t>
            </a:r>
          </a:p>
        </p:txBody>
      </p:sp>
      <p:sp>
        <p:nvSpPr>
          <p:cNvPr id="4" name="Slide Number Placeholder 3">
            <a:extLst>
              <a:ext uri="{FF2B5EF4-FFF2-40B4-BE49-F238E27FC236}">
                <a16:creationId xmlns:a16="http://schemas.microsoft.com/office/drawing/2014/main" id="{69A79485-0F4A-50E9-6767-BD0136286812}"/>
              </a:ext>
            </a:extLst>
          </p:cNvPr>
          <p:cNvSpPr>
            <a:spLocks noGrp="1"/>
          </p:cNvSpPr>
          <p:nvPr>
            <p:ph type="sldNum" sz="quarter" idx="12"/>
          </p:nvPr>
        </p:nvSpPr>
        <p:spPr>
          <a:xfrm>
            <a:off x="11139492" y="6492875"/>
            <a:ext cx="1052508" cy="365125"/>
          </a:xfrm>
        </p:spPr>
        <p:txBody>
          <a:bodyPr/>
          <a:lstStyle/>
          <a:p>
            <a:fld id="{3D85219C-C746-5848-9A94-21BCE3E73796}" type="slidenum">
              <a:rPr lang="en-US" sz="1400" smtClean="0"/>
              <a:t>28</a:t>
            </a:fld>
            <a:endParaRPr lang="en-US" sz="1400" dirty="0"/>
          </a:p>
        </p:txBody>
      </p:sp>
    </p:spTree>
    <p:extLst>
      <p:ext uri="{BB962C8B-B14F-4D97-AF65-F5344CB8AC3E}">
        <p14:creationId xmlns:p14="http://schemas.microsoft.com/office/powerpoint/2010/main" val="714750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A004E-E7DC-B259-FFAC-F0C0871C26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029BEA-DA3A-31F7-AC17-55FD8E2A338E}"/>
              </a:ext>
            </a:extLst>
          </p:cNvPr>
          <p:cNvSpPr>
            <a:spLocks noGrp="1"/>
          </p:cNvSpPr>
          <p:nvPr>
            <p:ph type="title"/>
          </p:nvPr>
        </p:nvSpPr>
        <p:spPr/>
        <p:txBody>
          <a:bodyPr/>
          <a:lstStyle/>
          <a:p>
            <a:r>
              <a:rPr lang="en-US" dirty="0"/>
              <a:t>Possible misalignment between cancer decision-making and guidelines for HIV management</a:t>
            </a:r>
          </a:p>
        </p:txBody>
      </p:sp>
      <p:sp>
        <p:nvSpPr>
          <p:cNvPr id="3" name="Content Placeholder 2">
            <a:extLst>
              <a:ext uri="{FF2B5EF4-FFF2-40B4-BE49-F238E27FC236}">
                <a16:creationId xmlns:a16="http://schemas.microsoft.com/office/drawing/2014/main" id="{B83AE92C-2D8D-F312-31CB-33CC88C45455}"/>
              </a:ext>
            </a:extLst>
          </p:cNvPr>
          <p:cNvSpPr>
            <a:spLocks noGrp="1"/>
          </p:cNvSpPr>
          <p:nvPr>
            <p:ph idx="1"/>
          </p:nvPr>
        </p:nvSpPr>
        <p:spPr>
          <a:xfrm>
            <a:off x="581192" y="1939636"/>
            <a:ext cx="11029615" cy="4553239"/>
          </a:xfrm>
        </p:spPr>
        <p:txBody>
          <a:bodyPr>
            <a:noAutofit/>
          </a:bodyPr>
          <a:lstStyle/>
          <a:p>
            <a:pPr marL="514350" indent="-514350">
              <a:buFont typeface="+mj-lt"/>
              <a:buAutoNum type="arabicPeriod"/>
            </a:pPr>
            <a:r>
              <a:rPr lang="en-US" sz="2800" dirty="0"/>
              <a:t>HIV guidelines since 2018 recommend integrase-based regimens as first-line ART, vs. prior recommended efavirenz- and protease-inhibitor-based regimens</a:t>
            </a:r>
          </a:p>
          <a:p>
            <a:pPr marL="514350" indent="-514350">
              <a:buFont typeface="+mj-lt"/>
              <a:buAutoNum type="arabicPeriod"/>
            </a:pPr>
            <a:endParaRPr lang="en-US" sz="2800" dirty="0"/>
          </a:p>
          <a:p>
            <a:pPr marL="514350" indent="-514350">
              <a:buFont typeface="+mj-lt"/>
              <a:buAutoNum type="arabicPeriod"/>
            </a:pPr>
            <a:r>
              <a:rPr lang="en-US" sz="2800" dirty="0"/>
              <a:t>CD4 monitoring deprioritized in favor of viral load monitoring, esp. after established in care and stably on ART</a:t>
            </a:r>
          </a:p>
        </p:txBody>
      </p:sp>
      <p:sp>
        <p:nvSpPr>
          <p:cNvPr id="4" name="Slide Number Placeholder 3">
            <a:extLst>
              <a:ext uri="{FF2B5EF4-FFF2-40B4-BE49-F238E27FC236}">
                <a16:creationId xmlns:a16="http://schemas.microsoft.com/office/drawing/2014/main" id="{153D9E6F-D163-86D1-C0AF-E852A8DE6F9F}"/>
              </a:ext>
            </a:extLst>
          </p:cNvPr>
          <p:cNvSpPr>
            <a:spLocks noGrp="1"/>
          </p:cNvSpPr>
          <p:nvPr>
            <p:ph type="sldNum" sz="quarter" idx="12"/>
          </p:nvPr>
        </p:nvSpPr>
        <p:spPr>
          <a:xfrm>
            <a:off x="11139492" y="6492875"/>
            <a:ext cx="1052508" cy="365125"/>
          </a:xfrm>
        </p:spPr>
        <p:txBody>
          <a:bodyPr/>
          <a:lstStyle/>
          <a:p>
            <a:fld id="{3D85219C-C746-5848-9A94-21BCE3E73796}" type="slidenum">
              <a:rPr lang="en-US" sz="1400" smtClean="0"/>
              <a:t>29</a:t>
            </a:fld>
            <a:endParaRPr lang="en-US" sz="1400" dirty="0"/>
          </a:p>
        </p:txBody>
      </p:sp>
    </p:spTree>
    <p:extLst>
      <p:ext uri="{BB962C8B-B14F-4D97-AF65-F5344CB8AC3E}">
        <p14:creationId xmlns:p14="http://schemas.microsoft.com/office/powerpoint/2010/main" val="334240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C2EAC-5F1E-3946-B2B5-60976D2D685E}"/>
              </a:ext>
            </a:extLst>
          </p:cNvPr>
          <p:cNvSpPr>
            <a:spLocks noGrp="1"/>
          </p:cNvSpPr>
          <p:nvPr>
            <p:ph type="title"/>
          </p:nvPr>
        </p:nvSpPr>
        <p:spPr/>
        <p:txBody>
          <a:bodyPr/>
          <a:lstStyle/>
          <a:p>
            <a:r>
              <a:rPr lang="en-US" dirty="0"/>
              <a:t>Resulting recommendations and guidelines</a:t>
            </a:r>
          </a:p>
        </p:txBody>
      </p:sp>
      <p:sp>
        <p:nvSpPr>
          <p:cNvPr id="3" name="Content Placeholder 2">
            <a:extLst>
              <a:ext uri="{FF2B5EF4-FFF2-40B4-BE49-F238E27FC236}">
                <a16:creationId xmlns:a16="http://schemas.microsoft.com/office/drawing/2014/main" id="{7E118EFC-5B76-8046-8A46-B33BC86E0C99}"/>
              </a:ext>
            </a:extLst>
          </p:cNvPr>
          <p:cNvSpPr>
            <a:spLocks noGrp="1"/>
          </p:cNvSpPr>
          <p:nvPr>
            <p:ph idx="1"/>
          </p:nvPr>
        </p:nvSpPr>
        <p:spPr>
          <a:xfrm>
            <a:off x="581192" y="2180496"/>
            <a:ext cx="11029615" cy="4418608"/>
          </a:xfrm>
        </p:spPr>
        <p:txBody>
          <a:bodyPr>
            <a:normAutofit/>
          </a:bodyPr>
          <a:lstStyle/>
          <a:p>
            <a:pPr marL="457200" indent="-457200">
              <a:buFont typeface="+mj-lt"/>
              <a:buAutoNum type="arabicPeriod"/>
            </a:pPr>
            <a:r>
              <a:rPr lang="en-US" sz="3200" dirty="0"/>
              <a:t>Integration of NCD screening and management within HIV primary care settings</a:t>
            </a:r>
          </a:p>
          <a:p>
            <a:pPr marL="457200" indent="-457200">
              <a:buFont typeface="+mj-lt"/>
              <a:buAutoNum type="arabicPeriod"/>
            </a:pPr>
            <a:endParaRPr lang="en-US" sz="3200" dirty="0"/>
          </a:p>
          <a:p>
            <a:pPr marL="457200" indent="-457200">
              <a:buFont typeface="+mj-lt"/>
              <a:buAutoNum type="arabicPeriod"/>
            </a:pPr>
            <a:r>
              <a:rPr lang="en-US" sz="3200" dirty="0"/>
              <a:t>Co-management of HIV and cancer care, including uninterrupted ART during cancer therapy and involvement of HIV specialists in oncology care management</a:t>
            </a:r>
          </a:p>
        </p:txBody>
      </p:sp>
      <p:sp>
        <p:nvSpPr>
          <p:cNvPr id="4" name="Slide Number Placeholder 3">
            <a:extLst>
              <a:ext uri="{FF2B5EF4-FFF2-40B4-BE49-F238E27FC236}">
                <a16:creationId xmlns:a16="http://schemas.microsoft.com/office/drawing/2014/main" id="{A0E9B231-A2DB-E24F-AD9D-B39A3141B6BB}"/>
              </a:ext>
            </a:extLst>
          </p:cNvPr>
          <p:cNvSpPr>
            <a:spLocks noGrp="1"/>
          </p:cNvSpPr>
          <p:nvPr>
            <p:ph type="sldNum" sz="quarter" idx="12"/>
          </p:nvPr>
        </p:nvSpPr>
        <p:spPr>
          <a:xfrm>
            <a:off x="11139492" y="6492875"/>
            <a:ext cx="1052508" cy="365125"/>
          </a:xfrm>
        </p:spPr>
        <p:txBody>
          <a:bodyPr/>
          <a:lstStyle/>
          <a:p>
            <a:fld id="{3D85219C-C746-5848-9A94-21BCE3E73796}" type="slidenum">
              <a:rPr lang="en-US" sz="1400" smtClean="0"/>
              <a:t>3</a:t>
            </a:fld>
            <a:endParaRPr lang="en-US" sz="1400" dirty="0"/>
          </a:p>
        </p:txBody>
      </p:sp>
    </p:spTree>
    <p:extLst>
      <p:ext uri="{BB962C8B-B14F-4D97-AF65-F5344CB8AC3E}">
        <p14:creationId xmlns:p14="http://schemas.microsoft.com/office/powerpoint/2010/main" val="1414359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17DD9-1A07-3730-12ED-8A607254D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BAEE7A-50F1-4EA6-BA2F-9B3DD412E09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2AFDCEA-B454-FDF5-DB89-363D81550DFE}"/>
              </a:ext>
            </a:extLst>
          </p:cNvPr>
          <p:cNvSpPr>
            <a:spLocks noGrp="1"/>
          </p:cNvSpPr>
          <p:nvPr>
            <p:ph idx="1"/>
          </p:nvPr>
        </p:nvSpPr>
        <p:spPr>
          <a:xfrm>
            <a:off x="581192" y="1939636"/>
            <a:ext cx="11029615" cy="4553239"/>
          </a:xfrm>
        </p:spPr>
        <p:txBody>
          <a:bodyPr>
            <a:noAutofit/>
          </a:bodyPr>
          <a:lstStyle/>
          <a:p>
            <a:pPr>
              <a:spcAft>
                <a:spcPts val="1800"/>
              </a:spcAft>
            </a:pPr>
            <a:r>
              <a:rPr lang="en-US" sz="2800" dirty="0"/>
              <a:t>PWH are 25-40% of patients at cancer treatment </a:t>
            </a:r>
            <a:r>
              <a:rPr lang="en-US" sz="2800" dirty="0" err="1"/>
              <a:t>centres</a:t>
            </a:r>
            <a:endParaRPr lang="en-US" sz="2800" dirty="0"/>
          </a:p>
          <a:p>
            <a:pPr>
              <a:spcAft>
                <a:spcPts val="1800"/>
              </a:spcAft>
            </a:pPr>
            <a:r>
              <a:rPr lang="en-US" sz="2800" dirty="0"/>
              <a:t>Existing processes for documenting HIV-related clinical information, and links between siloed services</a:t>
            </a:r>
          </a:p>
          <a:p>
            <a:pPr>
              <a:spcAft>
                <a:spcPts val="1800"/>
              </a:spcAft>
            </a:pPr>
            <a:r>
              <a:rPr lang="en-US" sz="2800" dirty="0"/>
              <a:t>Most cancer providers support more integrated service delivery</a:t>
            </a:r>
          </a:p>
          <a:p>
            <a:pPr>
              <a:spcAft>
                <a:spcPts val="1800"/>
              </a:spcAft>
            </a:pPr>
            <a:r>
              <a:rPr lang="en-US" sz="2800" dirty="0"/>
              <a:t>Concerns about providing cancer care to PWH, feeling underprepared for clinical management of these clients</a:t>
            </a:r>
          </a:p>
        </p:txBody>
      </p:sp>
      <p:sp>
        <p:nvSpPr>
          <p:cNvPr id="4" name="Slide Number Placeholder 3">
            <a:extLst>
              <a:ext uri="{FF2B5EF4-FFF2-40B4-BE49-F238E27FC236}">
                <a16:creationId xmlns:a16="http://schemas.microsoft.com/office/drawing/2014/main" id="{2EB99C73-8796-4D46-471E-493B1D5A17CB}"/>
              </a:ext>
            </a:extLst>
          </p:cNvPr>
          <p:cNvSpPr>
            <a:spLocks noGrp="1"/>
          </p:cNvSpPr>
          <p:nvPr>
            <p:ph type="sldNum" sz="quarter" idx="12"/>
          </p:nvPr>
        </p:nvSpPr>
        <p:spPr>
          <a:xfrm>
            <a:off x="11139492" y="6492875"/>
            <a:ext cx="1052508" cy="365125"/>
          </a:xfrm>
        </p:spPr>
        <p:txBody>
          <a:bodyPr/>
          <a:lstStyle/>
          <a:p>
            <a:fld id="{3D85219C-C746-5848-9A94-21BCE3E73796}" type="slidenum">
              <a:rPr lang="en-US" sz="1400" smtClean="0"/>
              <a:t>30</a:t>
            </a:fld>
            <a:endParaRPr lang="en-US" sz="1400" dirty="0"/>
          </a:p>
        </p:txBody>
      </p:sp>
    </p:spTree>
    <p:extLst>
      <p:ext uri="{BB962C8B-B14F-4D97-AF65-F5344CB8AC3E}">
        <p14:creationId xmlns:p14="http://schemas.microsoft.com/office/powerpoint/2010/main" val="305705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11E75-7188-481E-288E-8C3BD141C4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A3603A-B84C-FA91-D1F7-D42A8C4CB76F}"/>
              </a:ext>
            </a:extLst>
          </p:cNvPr>
          <p:cNvSpPr>
            <a:spLocks noGrp="1"/>
          </p:cNvSpPr>
          <p:nvPr>
            <p:ph type="title"/>
          </p:nvPr>
        </p:nvSpPr>
        <p:spPr>
          <a:xfrm>
            <a:off x="581193" y="1787236"/>
            <a:ext cx="11029615" cy="2754181"/>
          </a:xfrm>
        </p:spPr>
        <p:txBody>
          <a:bodyPr>
            <a:normAutofit/>
          </a:bodyPr>
          <a:lstStyle/>
          <a:p>
            <a:r>
              <a:rPr lang="en-US" dirty="0"/>
              <a:t>More research questions =&gt; Current and (Hopefully) Future projects</a:t>
            </a:r>
          </a:p>
        </p:txBody>
      </p:sp>
      <p:sp>
        <p:nvSpPr>
          <p:cNvPr id="4" name="Slide Number Placeholder 3">
            <a:extLst>
              <a:ext uri="{FF2B5EF4-FFF2-40B4-BE49-F238E27FC236}">
                <a16:creationId xmlns:a16="http://schemas.microsoft.com/office/drawing/2014/main" id="{BF1CF72E-A07B-2E20-9716-8FD944983E10}"/>
              </a:ext>
            </a:extLst>
          </p:cNvPr>
          <p:cNvSpPr>
            <a:spLocks noGrp="1"/>
          </p:cNvSpPr>
          <p:nvPr>
            <p:ph type="sldNum" sz="quarter" idx="12"/>
          </p:nvPr>
        </p:nvSpPr>
        <p:spPr>
          <a:xfrm>
            <a:off x="11139490" y="6492875"/>
            <a:ext cx="1052510" cy="365125"/>
          </a:xfrm>
        </p:spPr>
        <p:txBody>
          <a:bodyPr/>
          <a:lstStyle/>
          <a:p>
            <a:fld id="{3D85219C-C746-5848-9A94-21BCE3E73796}" type="slidenum">
              <a:rPr lang="en-US" sz="1400" smtClean="0">
                <a:solidFill>
                  <a:schemeClr val="accent2"/>
                </a:solidFill>
              </a:rPr>
              <a:t>31</a:t>
            </a:fld>
            <a:endParaRPr lang="en-US" dirty="0">
              <a:solidFill>
                <a:schemeClr val="accent2"/>
              </a:solidFill>
            </a:endParaRPr>
          </a:p>
        </p:txBody>
      </p:sp>
    </p:spTree>
    <p:extLst>
      <p:ext uri="{BB962C8B-B14F-4D97-AF65-F5344CB8AC3E}">
        <p14:creationId xmlns:p14="http://schemas.microsoft.com/office/powerpoint/2010/main" val="1178950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1706A-95F6-567D-DCD5-DD33363BC0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4A2A8C-E972-87B5-31BA-57616FD38A3F}"/>
              </a:ext>
            </a:extLst>
          </p:cNvPr>
          <p:cNvSpPr>
            <a:spLocks noGrp="1"/>
          </p:cNvSpPr>
          <p:nvPr>
            <p:ph type="title"/>
          </p:nvPr>
        </p:nvSpPr>
        <p:spPr/>
        <p:txBody>
          <a:bodyPr/>
          <a:lstStyle/>
          <a:p>
            <a:r>
              <a:rPr lang="en-US" dirty="0"/>
              <a:t>What about perspectives of people with HIV and Cancer?</a:t>
            </a:r>
          </a:p>
        </p:txBody>
      </p:sp>
      <p:sp>
        <p:nvSpPr>
          <p:cNvPr id="3" name="Content Placeholder 2">
            <a:extLst>
              <a:ext uri="{FF2B5EF4-FFF2-40B4-BE49-F238E27FC236}">
                <a16:creationId xmlns:a16="http://schemas.microsoft.com/office/drawing/2014/main" id="{01AC8394-4ABA-1C72-70C0-9A5716F89B2E}"/>
              </a:ext>
            </a:extLst>
          </p:cNvPr>
          <p:cNvSpPr>
            <a:spLocks noGrp="1"/>
          </p:cNvSpPr>
          <p:nvPr>
            <p:ph idx="1"/>
          </p:nvPr>
        </p:nvSpPr>
        <p:spPr>
          <a:xfrm>
            <a:off x="581192" y="1939636"/>
            <a:ext cx="11029615" cy="4553239"/>
          </a:xfrm>
        </p:spPr>
        <p:txBody>
          <a:bodyPr>
            <a:noAutofit/>
          </a:bodyPr>
          <a:lstStyle/>
          <a:p>
            <a:pPr>
              <a:spcAft>
                <a:spcPts val="1800"/>
              </a:spcAft>
            </a:pPr>
            <a:r>
              <a:rPr lang="en-US" sz="2800" dirty="0"/>
              <a:t>Longitudinal study to measure barriers to accessing and adhering to concurrent HIV and cancer treatment, how these barriers change over duration of cancer treatment, impact on cancer treatment completion and outcomes</a:t>
            </a:r>
          </a:p>
          <a:p>
            <a:pPr>
              <a:spcAft>
                <a:spcPts val="1800"/>
              </a:spcAft>
            </a:pPr>
            <a:r>
              <a:rPr lang="en-US" sz="2800" dirty="0"/>
              <a:t>Pre-post quasi experiment to develop and test locally-developed strategies for supporting HIV care engagement</a:t>
            </a:r>
          </a:p>
        </p:txBody>
      </p:sp>
      <p:sp>
        <p:nvSpPr>
          <p:cNvPr id="4" name="Slide Number Placeholder 3">
            <a:extLst>
              <a:ext uri="{FF2B5EF4-FFF2-40B4-BE49-F238E27FC236}">
                <a16:creationId xmlns:a16="http://schemas.microsoft.com/office/drawing/2014/main" id="{40D52682-E3C3-B3AE-A8CC-F841145F1AA2}"/>
              </a:ext>
            </a:extLst>
          </p:cNvPr>
          <p:cNvSpPr>
            <a:spLocks noGrp="1"/>
          </p:cNvSpPr>
          <p:nvPr>
            <p:ph type="sldNum" sz="quarter" idx="12"/>
          </p:nvPr>
        </p:nvSpPr>
        <p:spPr>
          <a:xfrm>
            <a:off x="11139492" y="6492875"/>
            <a:ext cx="1052508" cy="365125"/>
          </a:xfrm>
        </p:spPr>
        <p:txBody>
          <a:bodyPr/>
          <a:lstStyle/>
          <a:p>
            <a:fld id="{3D85219C-C746-5848-9A94-21BCE3E73796}" type="slidenum">
              <a:rPr lang="en-US" sz="1400" smtClean="0"/>
              <a:t>32</a:t>
            </a:fld>
            <a:endParaRPr lang="en-US" sz="1400" dirty="0"/>
          </a:p>
        </p:txBody>
      </p:sp>
    </p:spTree>
    <p:extLst>
      <p:ext uri="{BB962C8B-B14F-4D97-AF65-F5344CB8AC3E}">
        <p14:creationId xmlns:p14="http://schemas.microsoft.com/office/powerpoint/2010/main" val="2384132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3E24E-8278-98F2-9CF1-D8C212E184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30B1E-FBDB-BB0C-9B0E-DFE79E78DA4E}"/>
              </a:ext>
            </a:extLst>
          </p:cNvPr>
          <p:cNvSpPr>
            <a:spLocks noGrp="1"/>
          </p:cNvSpPr>
          <p:nvPr>
            <p:ph type="title"/>
          </p:nvPr>
        </p:nvSpPr>
        <p:spPr/>
        <p:txBody>
          <a:bodyPr/>
          <a:lstStyle/>
          <a:p>
            <a:r>
              <a:rPr lang="en-US" dirty="0"/>
              <a:t>Future Study: Guidelines for HIV and cancer management</a:t>
            </a:r>
          </a:p>
        </p:txBody>
      </p:sp>
      <p:sp>
        <p:nvSpPr>
          <p:cNvPr id="3" name="Content Placeholder 2">
            <a:extLst>
              <a:ext uri="{FF2B5EF4-FFF2-40B4-BE49-F238E27FC236}">
                <a16:creationId xmlns:a16="http://schemas.microsoft.com/office/drawing/2014/main" id="{286465E8-04AE-74E9-C080-B10F3F242551}"/>
              </a:ext>
            </a:extLst>
          </p:cNvPr>
          <p:cNvSpPr>
            <a:spLocks noGrp="1"/>
          </p:cNvSpPr>
          <p:nvPr>
            <p:ph idx="1"/>
          </p:nvPr>
        </p:nvSpPr>
        <p:spPr>
          <a:xfrm>
            <a:off x="581192" y="1939636"/>
            <a:ext cx="11029615" cy="4553239"/>
          </a:xfrm>
        </p:spPr>
        <p:txBody>
          <a:bodyPr>
            <a:noAutofit/>
          </a:bodyPr>
          <a:lstStyle/>
          <a:p>
            <a:pPr>
              <a:spcAft>
                <a:spcPts val="1800"/>
              </a:spcAft>
            </a:pPr>
            <a:r>
              <a:rPr lang="en-US" sz="2800" dirty="0"/>
              <a:t>How can we improve guideline concordance?</a:t>
            </a:r>
          </a:p>
          <a:p>
            <a:pPr>
              <a:spcAft>
                <a:spcPts val="1800"/>
              </a:spcAft>
            </a:pPr>
            <a:r>
              <a:rPr lang="en-US" sz="2800" dirty="0"/>
              <a:t>Are there disparities in prescribed cancer therapy across CD4 count; and do they impact treatment initiation/length/response, survival?</a:t>
            </a:r>
          </a:p>
          <a:p>
            <a:pPr>
              <a:spcAft>
                <a:spcPts val="1800"/>
              </a:spcAft>
            </a:pPr>
            <a:r>
              <a:rPr lang="en-US" sz="2800" dirty="0"/>
              <a:t>How clinically important is CD4 count for oncology decision-making?</a:t>
            </a:r>
          </a:p>
        </p:txBody>
      </p:sp>
      <p:sp>
        <p:nvSpPr>
          <p:cNvPr id="4" name="Slide Number Placeholder 3">
            <a:extLst>
              <a:ext uri="{FF2B5EF4-FFF2-40B4-BE49-F238E27FC236}">
                <a16:creationId xmlns:a16="http://schemas.microsoft.com/office/drawing/2014/main" id="{266B268D-46F4-E932-A403-E03CF2932B51}"/>
              </a:ext>
            </a:extLst>
          </p:cNvPr>
          <p:cNvSpPr>
            <a:spLocks noGrp="1"/>
          </p:cNvSpPr>
          <p:nvPr>
            <p:ph type="sldNum" sz="quarter" idx="12"/>
          </p:nvPr>
        </p:nvSpPr>
        <p:spPr>
          <a:xfrm>
            <a:off x="11139492" y="6492875"/>
            <a:ext cx="1052508" cy="365125"/>
          </a:xfrm>
        </p:spPr>
        <p:txBody>
          <a:bodyPr/>
          <a:lstStyle/>
          <a:p>
            <a:fld id="{3D85219C-C746-5848-9A94-21BCE3E73796}" type="slidenum">
              <a:rPr lang="en-US" sz="1400" smtClean="0"/>
              <a:t>33</a:t>
            </a:fld>
            <a:endParaRPr lang="en-US" sz="1400" dirty="0"/>
          </a:p>
        </p:txBody>
      </p:sp>
    </p:spTree>
    <p:extLst>
      <p:ext uri="{BB962C8B-B14F-4D97-AF65-F5344CB8AC3E}">
        <p14:creationId xmlns:p14="http://schemas.microsoft.com/office/powerpoint/2010/main" val="4285144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CB3EA-ECAE-880E-0FB7-A36C183DBD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D1F179-A921-BDB0-836B-31E799455966}"/>
              </a:ext>
            </a:extLst>
          </p:cNvPr>
          <p:cNvSpPr>
            <a:spLocks noGrp="1"/>
          </p:cNvSpPr>
          <p:nvPr>
            <p:ph type="title"/>
          </p:nvPr>
        </p:nvSpPr>
        <p:spPr/>
        <p:txBody>
          <a:bodyPr/>
          <a:lstStyle/>
          <a:p>
            <a:r>
              <a:rPr lang="en-US" dirty="0"/>
              <a:t>Future Study: Integrating HIV and cancer service delivery</a:t>
            </a:r>
          </a:p>
        </p:txBody>
      </p:sp>
      <p:sp>
        <p:nvSpPr>
          <p:cNvPr id="3" name="Content Placeholder 2">
            <a:extLst>
              <a:ext uri="{FF2B5EF4-FFF2-40B4-BE49-F238E27FC236}">
                <a16:creationId xmlns:a16="http://schemas.microsoft.com/office/drawing/2014/main" id="{2DFF5925-1D73-465C-5BC2-60167D0F454E}"/>
              </a:ext>
            </a:extLst>
          </p:cNvPr>
          <p:cNvSpPr>
            <a:spLocks noGrp="1"/>
          </p:cNvSpPr>
          <p:nvPr>
            <p:ph idx="1"/>
          </p:nvPr>
        </p:nvSpPr>
        <p:spPr>
          <a:xfrm>
            <a:off x="581192" y="1939636"/>
            <a:ext cx="11029615" cy="4553239"/>
          </a:xfrm>
        </p:spPr>
        <p:txBody>
          <a:bodyPr>
            <a:noAutofit/>
          </a:bodyPr>
          <a:lstStyle/>
          <a:p>
            <a:pPr>
              <a:spcAft>
                <a:spcPts val="1800"/>
              </a:spcAft>
            </a:pPr>
            <a:r>
              <a:rPr lang="en-US" sz="2800" dirty="0"/>
              <a:t>No one-size-fits-all approach</a:t>
            </a:r>
          </a:p>
          <a:p>
            <a:pPr>
              <a:spcAft>
                <a:spcPts val="1800"/>
              </a:spcAft>
            </a:pPr>
            <a:r>
              <a:rPr lang="en-US" sz="2800" dirty="0"/>
              <a:t>Implementation strategy to enable tailoring micro-interventions to health system context</a:t>
            </a:r>
          </a:p>
          <a:p>
            <a:pPr>
              <a:spcAft>
                <a:spcPts val="1800"/>
              </a:spcAft>
            </a:pPr>
            <a:r>
              <a:rPr lang="en-US" sz="2800" dirty="0"/>
              <a:t>Measure impact of integrating care delivery on HIV and cancer clinical outcomes</a:t>
            </a:r>
          </a:p>
        </p:txBody>
      </p:sp>
      <p:sp>
        <p:nvSpPr>
          <p:cNvPr id="4" name="Slide Number Placeholder 3">
            <a:extLst>
              <a:ext uri="{FF2B5EF4-FFF2-40B4-BE49-F238E27FC236}">
                <a16:creationId xmlns:a16="http://schemas.microsoft.com/office/drawing/2014/main" id="{EC5C5AC7-7233-9ED2-FDAE-030B36D69ECE}"/>
              </a:ext>
            </a:extLst>
          </p:cNvPr>
          <p:cNvSpPr>
            <a:spLocks noGrp="1"/>
          </p:cNvSpPr>
          <p:nvPr>
            <p:ph type="sldNum" sz="quarter" idx="12"/>
          </p:nvPr>
        </p:nvSpPr>
        <p:spPr>
          <a:xfrm>
            <a:off x="11139492" y="6492875"/>
            <a:ext cx="1052508" cy="365125"/>
          </a:xfrm>
        </p:spPr>
        <p:txBody>
          <a:bodyPr/>
          <a:lstStyle/>
          <a:p>
            <a:fld id="{3D85219C-C746-5848-9A94-21BCE3E73796}" type="slidenum">
              <a:rPr lang="en-US" sz="1400" smtClean="0"/>
              <a:t>34</a:t>
            </a:fld>
            <a:endParaRPr lang="en-US" sz="1400" dirty="0"/>
          </a:p>
        </p:txBody>
      </p:sp>
    </p:spTree>
    <p:extLst>
      <p:ext uri="{BB962C8B-B14F-4D97-AF65-F5344CB8AC3E}">
        <p14:creationId xmlns:p14="http://schemas.microsoft.com/office/powerpoint/2010/main" val="549005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03279-9B3B-7B47-9383-03F406DCBE8E}"/>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F11CB54A-F404-7E4B-8F38-AEEA333E2D05}"/>
              </a:ext>
            </a:extLst>
          </p:cNvPr>
          <p:cNvSpPr>
            <a:spLocks noGrp="1"/>
          </p:cNvSpPr>
          <p:nvPr>
            <p:ph idx="1"/>
          </p:nvPr>
        </p:nvSpPr>
        <p:spPr>
          <a:xfrm>
            <a:off x="581192" y="2180495"/>
            <a:ext cx="11029615" cy="4455831"/>
          </a:xfrm>
        </p:spPr>
        <p:txBody>
          <a:bodyPr>
            <a:normAutofit fontScale="62500" lnSpcReduction="20000"/>
          </a:bodyPr>
          <a:lstStyle/>
          <a:p>
            <a:r>
              <a:rPr lang="en-US" sz="2000" dirty="0"/>
              <a:t>Rachel Bender Ignacio, MD, MPH</a:t>
            </a:r>
          </a:p>
          <a:p>
            <a:r>
              <a:rPr lang="en-US" sz="2000" dirty="0"/>
              <a:t>Margaret Borok, MBChB, FRCP </a:t>
            </a:r>
          </a:p>
          <a:p>
            <a:r>
              <a:rPr lang="en-US" sz="2000" dirty="0"/>
              <a:t>Ntokozo Ndlovu, MBChB, </a:t>
            </a:r>
            <a:r>
              <a:rPr lang="en-US" sz="2000" dirty="0" err="1"/>
              <a:t>MMed</a:t>
            </a:r>
            <a:endParaRPr lang="en-US" sz="2000" dirty="0"/>
          </a:p>
          <a:p>
            <a:r>
              <a:rPr lang="en-US" sz="2000" dirty="0" err="1"/>
              <a:t>Maganizo</a:t>
            </a:r>
            <a:r>
              <a:rPr lang="en-US" sz="2000" dirty="0"/>
              <a:t> </a:t>
            </a:r>
            <a:r>
              <a:rPr lang="en-US" sz="2000" dirty="0" err="1"/>
              <a:t>Chagomerana</a:t>
            </a:r>
            <a:r>
              <a:rPr lang="en-US" sz="2000" dirty="0"/>
              <a:t>, PhD, MS</a:t>
            </a:r>
          </a:p>
          <a:p>
            <a:r>
              <a:rPr lang="en-US" sz="2000" dirty="0"/>
              <a:t>Agatha Bula, PhD, MPH, RN</a:t>
            </a:r>
          </a:p>
          <a:p>
            <a:r>
              <a:rPr lang="en-US" sz="2000" dirty="0"/>
              <a:t>Maureen Joffe, PhD</a:t>
            </a:r>
          </a:p>
          <a:p>
            <a:r>
              <a:rPr lang="en-US" sz="2000" dirty="0"/>
              <a:t>Nixon </a:t>
            </a:r>
            <a:r>
              <a:rPr lang="en-US" sz="2000" dirty="0" err="1"/>
              <a:t>Niyonzima</a:t>
            </a:r>
            <a:r>
              <a:rPr lang="en-US" sz="2000" dirty="0"/>
              <a:t>, MBChB</a:t>
            </a:r>
          </a:p>
          <a:p>
            <a:r>
              <a:rPr lang="en-US" sz="2000" dirty="0"/>
              <a:t>Noleb Mugisha, MBChB</a:t>
            </a:r>
          </a:p>
          <a:p>
            <a:r>
              <a:rPr lang="en-US" sz="2000" dirty="0"/>
              <a:t>Cyrus Mugo, MBChB, PhD, MPH</a:t>
            </a:r>
          </a:p>
          <a:p>
            <a:r>
              <a:rPr lang="en-US" sz="2000" dirty="0"/>
              <a:t>Liz Chiao, MD, MPH</a:t>
            </a:r>
          </a:p>
          <a:p>
            <a:r>
              <a:rPr lang="en-US" sz="2000" dirty="0"/>
              <a:t>Gabrielle O’Malley, PhD, MA</a:t>
            </a:r>
          </a:p>
          <a:p>
            <a:r>
              <a:rPr lang="en-US" sz="2000" dirty="0"/>
              <a:t>Anjuli Wagner, PhD, MPH</a:t>
            </a:r>
          </a:p>
          <a:p>
            <a:r>
              <a:rPr lang="en-US" sz="2000" dirty="0"/>
              <a:t>Katrina </a:t>
            </a:r>
            <a:r>
              <a:rPr lang="en-US" sz="2000" dirty="0" err="1"/>
              <a:t>Ortblad</a:t>
            </a:r>
            <a:r>
              <a:rPr lang="en-US" sz="2000" dirty="0"/>
              <a:t>, ScD, MPH</a:t>
            </a:r>
          </a:p>
          <a:p>
            <a:r>
              <a:rPr lang="en-US" sz="2000" dirty="0"/>
              <a:t>Renee Heffron, PhD, MPH</a:t>
            </a:r>
          </a:p>
          <a:p>
            <a:r>
              <a:rPr lang="en-US" sz="2000" dirty="0"/>
              <a:t>Collaborators and study teams in Uganda, Zimbabwe, South Africa, Malawi, Kenya, USA</a:t>
            </a:r>
          </a:p>
          <a:p>
            <a:r>
              <a:rPr lang="en-US" sz="2000" dirty="0"/>
              <a:t>Funding from NCI, NIAID, NIMH</a:t>
            </a:r>
          </a:p>
        </p:txBody>
      </p:sp>
      <p:sp>
        <p:nvSpPr>
          <p:cNvPr id="5" name="Slide Number Placeholder 3">
            <a:extLst>
              <a:ext uri="{FF2B5EF4-FFF2-40B4-BE49-F238E27FC236}">
                <a16:creationId xmlns:a16="http://schemas.microsoft.com/office/drawing/2014/main" id="{55C4F145-7D56-A34A-911C-58E1999BF993}"/>
              </a:ext>
            </a:extLst>
          </p:cNvPr>
          <p:cNvSpPr>
            <a:spLocks noGrp="1"/>
          </p:cNvSpPr>
          <p:nvPr>
            <p:ph type="sldNum" sz="quarter" idx="12"/>
          </p:nvPr>
        </p:nvSpPr>
        <p:spPr>
          <a:xfrm>
            <a:off x="11139492" y="6492875"/>
            <a:ext cx="1052508" cy="365125"/>
          </a:xfrm>
        </p:spPr>
        <p:txBody>
          <a:bodyPr/>
          <a:lstStyle/>
          <a:p>
            <a:fld id="{3D85219C-C746-5848-9A94-21BCE3E73796}" type="slidenum">
              <a:rPr lang="en-US" sz="1400" smtClean="0"/>
              <a:t>35</a:t>
            </a:fld>
            <a:endParaRPr lang="en-US" sz="1400" dirty="0"/>
          </a:p>
        </p:txBody>
      </p:sp>
      <p:pic>
        <p:nvPicPr>
          <p:cNvPr id="7" name="Graphic 6">
            <a:extLst>
              <a:ext uri="{FF2B5EF4-FFF2-40B4-BE49-F238E27FC236}">
                <a16:creationId xmlns:a16="http://schemas.microsoft.com/office/drawing/2014/main" id="{E62CBE57-A9C8-4634-45A7-9DFD56E9B4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43666" y="2386559"/>
            <a:ext cx="2374900" cy="596900"/>
          </a:xfrm>
          <a:prstGeom prst="rect">
            <a:avLst/>
          </a:prstGeom>
        </p:spPr>
      </p:pic>
      <p:pic>
        <p:nvPicPr>
          <p:cNvPr id="9" name="Picture 8" descr="Purple text on a black background&#10;&#10;Description automatically generated with medium confidence">
            <a:extLst>
              <a:ext uri="{FF2B5EF4-FFF2-40B4-BE49-F238E27FC236}">
                <a16:creationId xmlns:a16="http://schemas.microsoft.com/office/drawing/2014/main" id="{700DDA3F-1106-5F54-18FF-7D8959A99724}"/>
              </a:ext>
            </a:extLst>
          </p:cNvPr>
          <p:cNvPicPr>
            <a:picLocks noChangeAspect="1"/>
          </p:cNvPicPr>
          <p:nvPr/>
        </p:nvPicPr>
        <p:blipFill>
          <a:blip r:embed="rId5"/>
          <a:stretch>
            <a:fillRect/>
          </a:stretch>
        </p:blipFill>
        <p:spPr>
          <a:xfrm>
            <a:off x="4762473" y="2545309"/>
            <a:ext cx="3644900" cy="279400"/>
          </a:xfrm>
          <a:prstGeom prst="rect">
            <a:avLst/>
          </a:prstGeom>
        </p:spPr>
      </p:pic>
      <p:pic>
        <p:nvPicPr>
          <p:cNvPr id="11" name="Picture 10" descr="Logo, company name&#10;&#10;Description automatically generated">
            <a:extLst>
              <a:ext uri="{FF2B5EF4-FFF2-40B4-BE49-F238E27FC236}">
                <a16:creationId xmlns:a16="http://schemas.microsoft.com/office/drawing/2014/main" id="{AB03A4DB-E6A4-CE66-1808-0D8E90B09183}"/>
              </a:ext>
            </a:extLst>
          </p:cNvPr>
          <p:cNvPicPr>
            <a:picLocks noChangeAspect="1"/>
          </p:cNvPicPr>
          <p:nvPr/>
        </p:nvPicPr>
        <p:blipFill>
          <a:blip r:embed="rId6"/>
          <a:stretch>
            <a:fillRect/>
          </a:stretch>
        </p:blipFill>
        <p:spPr>
          <a:xfrm>
            <a:off x="9208058" y="4811513"/>
            <a:ext cx="2046115" cy="931335"/>
          </a:xfrm>
          <a:prstGeom prst="rect">
            <a:avLst/>
          </a:prstGeom>
        </p:spPr>
      </p:pic>
      <p:pic>
        <p:nvPicPr>
          <p:cNvPr id="13" name="Picture 12" descr="Graphical user interface, text&#10;&#10;Description automatically generated">
            <a:extLst>
              <a:ext uri="{FF2B5EF4-FFF2-40B4-BE49-F238E27FC236}">
                <a16:creationId xmlns:a16="http://schemas.microsoft.com/office/drawing/2014/main" id="{97968995-D13D-F19F-D121-2065ECDDD939}"/>
              </a:ext>
            </a:extLst>
          </p:cNvPr>
          <p:cNvPicPr>
            <a:picLocks noChangeAspect="1"/>
          </p:cNvPicPr>
          <p:nvPr/>
        </p:nvPicPr>
        <p:blipFill>
          <a:blip r:embed="rId7"/>
          <a:stretch>
            <a:fillRect/>
          </a:stretch>
        </p:blipFill>
        <p:spPr>
          <a:xfrm>
            <a:off x="3986619" y="3567680"/>
            <a:ext cx="4758240" cy="855683"/>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505814E-C92D-5137-D674-C64D574B845E}"/>
              </a:ext>
            </a:extLst>
          </p:cNvPr>
          <p:cNvPicPr>
            <a:picLocks noChangeAspect="1"/>
          </p:cNvPicPr>
          <p:nvPr/>
        </p:nvPicPr>
        <p:blipFill>
          <a:blip r:embed="rId8"/>
          <a:stretch>
            <a:fillRect/>
          </a:stretch>
        </p:blipFill>
        <p:spPr>
          <a:xfrm>
            <a:off x="4543288" y="4792930"/>
            <a:ext cx="3644901" cy="968502"/>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078FA068-673B-CE1A-CEEC-33007938DB9F}"/>
              </a:ext>
            </a:extLst>
          </p:cNvPr>
          <p:cNvPicPr>
            <a:picLocks noChangeAspect="1"/>
          </p:cNvPicPr>
          <p:nvPr/>
        </p:nvPicPr>
        <p:blipFill>
          <a:blip r:embed="rId9"/>
          <a:stretch>
            <a:fillRect/>
          </a:stretch>
        </p:blipFill>
        <p:spPr>
          <a:xfrm>
            <a:off x="9043666" y="3620246"/>
            <a:ext cx="2992570" cy="748143"/>
          </a:xfrm>
          <a:prstGeom prst="rect">
            <a:avLst/>
          </a:prstGeom>
        </p:spPr>
      </p:pic>
    </p:spTree>
    <p:extLst>
      <p:ext uri="{BB962C8B-B14F-4D97-AF65-F5344CB8AC3E}">
        <p14:creationId xmlns:p14="http://schemas.microsoft.com/office/powerpoint/2010/main" val="676596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7CE09-B4C5-E7BA-53E3-C65EF7B833B1}"/>
              </a:ext>
            </a:extLst>
          </p:cNvPr>
          <p:cNvSpPr>
            <a:spLocks noGrp="1"/>
          </p:cNvSpPr>
          <p:nvPr>
            <p:ph type="title"/>
          </p:nvPr>
        </p:nvSpPr>
        <p:spPr/>
        <p:txBody>
          <a:bodyPr/>
          <a:lstStyle/>
          <a:p>
            <a:r>
              <a:rPr lang="en-US" dirty="0"/>
              <a:t>Siloed services, limited cancer treatment facilities</a:t>
            </a:r>
          </a:p>
        </p:txBody>
      </p:sp>
      <p:sp>
        <p:nvSpPr>
          <p:cNvPr id="3" name="Content Placeholder 2">
            <a:extLst>
              <a:ext uri="{FF2B5EF4-FFF2-40B4-BE49-F238E27FC236}">
                <a16:creationId xmlns:a16="http://schemas.microsoft.com/office/drawing/2014/main" id="{2726DA16-0600-BC41-4BB6-FA848BA6A9A7}"/>
              </a:ext>
            </a:extLst>
          </p:cNvPr>
          <p:cNvSpPr>
            <a:spLocks noGrp="1"/>
          </p:cNvSpPr>
          <p:nvPr>
            <p:ph sz="half" idx="1"/>
          </p:nvPr>
        </p:nvSpPr>
        <p:spPr/>
        <p:txBody>
          <a:bodyPr/>
          <a:lstStyle/>
          <a:p>
            <a:r>
              <a:rPr lang="en-US" sz="2800" dirty="0"/>
              <a:t>HIV CARE DELIVERY</a:t>
            </a:r>
          </a:p>
          <a:p>
            <a:pPr lvl="1"/>
            <a:r>
              <a:rPr lang="en-US" sz="2400" dirty="0"/>
              <a:t>Primary care settings</a:t>
            </a:r>
          </a:p>
          <a:p>
            <a:pPr lvl="1"/>
            <a:r>
              <a:rPr lang="en-US" sz="2400" dirty="0"/>
              <a:t>Widely available, proximal to people’s homes</a:t>
            </a:r>
          </a:p>
          <a:p>
            <a:pPr lvl="1"/>
            <a:r>
              <a:rPr lang="en-US" sz="2400" dirty="0"/>
              <a:t>Utilized to improve access to some types of NCD care</a:t>
            </a:r>
          </a:p>
          <a:p>
            <a:pPr lvl="1"/>
            <a:endParaRPr lang="en-US" dirty="0"/>
          </a:p>
        </p:txBody>
      </p:sp>
      <p:sp>
        <p:nvSpPr>
          <p:cNvPr id="5" name="Content Placeholder 4">
            <a:extLst>
              <a:ext uri="{FF2B5EF4-FFF2-40B4-BE49-F238E27FC236}">
                <a16:creationId xmlns:a16="http://schemas.microsoft.com/office/drawing/2014/main" id="{4F159E04-4950-88E7-9598-BE01BE8AC80B}"/>
              </a:ext>
            </a:extLst>
          </p:cNvPr>
          <p:cNvSpPr>
            <a:spLocks noGrp="1"/>
          </p:cNvSpPr>
          <p:nvPr>
            <p:ph sz="half" idx="2"/>
          </p:nvPr>
        </p:nvSpPr>
        <p:spPr/>
        <p:txBody>
          <a:bodyPr/>
          <a:lstStyle/>
          <a:p>
            <a:r>
              <a:rPr lang="en-US" sz="2800" dirty="0"/>
              <a:t>CANCER TREATMENT DELIVERY</a:t>
            </a:r>
          </a:p>
          <a:p>
            <a:pPr lvl="1"/>
            <a:r>
              <a:rPr lang="en-US" sz="2400" dirty="0"/>
              <a:t>Hospital settings</a:t>
            </a:r>
          </a:p>
          <a:p>
            <a:pPr lvl="1"/>
            <a:r>
              <a:rPr lang="en-US" sz="2400" dirty="0"/>
              <a:t>Limited locations with radiotherapy and oncology capacity</a:t>
            </a:r>
          </a:p>
          <a:p>
            <a:pPr lvl="1"/>
            <a:r>
              <a:rPr lang="en-US" sz="2400" dirty="0"/>
              <a:t>Often require travel</a:t>
            </a:r>
          </a:p>
          <a:p>
            <a:pPr lvl="1"/>
            <a:endParaRPr lang="en-US" dirty="0"/>
          </a:p>
        </p:txBody>
      </p:sp>
      <p:sp>
        <p:nvSpPr>
          <p:cNvPr id="4" name="Slide Number Placeholder 3">
            <a:extLst>
              <a:ext uri="{FF2B5EF4-FFF2-40B4-BE49-F238E27FC236}">
                <a16:creationId xmlns:a16="http://schemas.microsoft.com/office/drawing/2014/main" id="{8E01A2B5-752A-05C1-E4C9-5683841C3BD2}"/>
              </a:ext>
            </a:extLst>
          </p:cNvPr>
          <p:cNvSpPr>
            <a:spLocks noGrp="1"/>
          </p:cNvSpPr>
          <p:nvPr>
            <p:ph type="sldNum" sz="quarter" idx="12"/>
          </p:nvPr>
        </p:nvSpPr>
        <p:spPr>
          <a:xfrm>
            <a:off x="11139490" y="6492875"/>
            <a:ext cx="1052510" cy="365125"/>
          </a:xfrm>
        </p:spPr>
        <p:txBody>
          <a:bodyPr/>
          <a:lstStyle/>
          <a:p>
            <a:fld id="{3D85219C-C746-5848-9A94-21BCE3E73796}" type="slidenum">
              <a:rPr lang="en-US" sz="1400" smtClean="0"/>
              <a:t>4</a:t>
            </a:fld>
            <a:endParaRPr lang="en-US" dirty="0"/>
          </a:p>
        </p:txBody>
      </p:sp>
    </p:spTree>
    <p:extLst>
      <p:ext uri="{BB962C8B-B14F-4D97-AF65-F5344CB8AC3E}">
        <p14:creationId xmlns:p14="http://schemas.microsoft.com/office/powerpoint/2010/main" val="2831161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81FA2-E5BE-F351-0F8D-A194C789FD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12E1BA-8629-7939-3184-50D3648F4F43}"/>
              </a:ext>
            </a:extLst>
          </p:cNvPr>
          <p:cNvSpPr>
            <a:spLocks noGrp="1"/>
          </p:cNvSpPr>
          <p:nvPr>
            <p:ph type="title"/>
          </p:nvPr>
        </p:nvSpPr>
        <p:spPr>
          <a:xfrm>
            <a:off x="581192" y="1546802"/>
            <a:ext cx="11029615" cy="2391930"/>
          </a:xfrm>
        </p:spPr>
        <p:txBody>
          <a:bodyPr>
            <a:normAutofit/>
          </a:bodyPr>
          <a:lstStyle/>
          <a:p>
            <a:pPr algn="ctr"/>
            <a:r>
              <a:rPr lang="en-US" dirty="0"/>
              <a:t>A New Goal:</a:t>
            </a:r>
            <a:br>
              <a:rPr lang="en-US" dirty="0"/>
            </a:br>
            <a:r>
              <a:rPr lang="en-US" dirty="0"/>
              <a:t>Integrate HIV Service Delivery </a:t>
            </a:r>
            <a:br>
              <a:rPr lang="en-US" dirty="0"/>
            </a:br>
            <a:r>
              <a:rPr lang="en-US" dirty="0"/>
              <a:t>and support engagement in HIV care </a:t>
            </a:r>
            <a:br>
              <a:rPr lang="en-US" dirty="0"/>
            </a:br>
            <a:r>
              <a:rPr lang="en-US" dirty="0"/>
              <a:t>in Oncology care settings</a:t>
            </a:r>
          </a:p>
        </p:txBody>
      </p:sp>
      <p:sp>
        <p:nvSpPr>
          <p:cNvPr id="4" name="Slide Number Placeholder 3">
            <a:extLst>
              <a:ext uri="{FF2B5EF4-FFF2-40B4-BE49-F238E27FC236}">
                <a16:creationId xmlns:a16="http://schemas.microsoft.com/office/drawing/2014/main" id="{812157A9-AD30-8773-4DE4-1118510209DC}"/>
              </a:ext>
            </a:extLst>
          </p:cNvPr>
          <p:cNvSpPr>
            <a:spLocks noGrp="1"/>
          </p:cNvSpPr>
          <p:nvPr>
            <p:ph type="sldNum" sz="quarter" idx="12"/>
          </p:nvPr>
        </p:nvSpPr>
        <p:spPr>
          <a:xfrm>
            <a:off x="11139490" y="6492875"/>
            <a:ext cx="1052510" cy="365125"/>
          </a:xfrm>
        </p:spPr>
        <p:txBody>
          <a:bodyPr/>
          <a:lstStyle/>
          <a:p>
            <a:fld id="{3D85219C-C746-5848-9A94-21BCE3E73796}" type="slidenum">
              <a:rPr lang="en-US" sz="1400" smtClean="0">
                <a:solidFill>
                  <a:schemeClr val="accent2"/>
                </a:solidFill>
              </a:rPr>
              <a:t>5</a:t>
            </a:fld>
            <a:endParaRPr lang="en-US" sz="1400" dirty="0">
              <a:solidFill>
                <a:schemeClr val="accent2"/>
              </a:solidFill>
            </a:endParaRPr>
          </a:p>
        </p:txBody>
      </p:sp>
    </p:spTree>
    <p:extLst>
      <p:ext uri="{BB962C8B-B14F-4D97-AF65-F5344CB8AC3E}">
        <p14:creationId xmlns:p14="http://schemas.microsoft.com/office/powerpoint/2010/main" val="3518680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33954B7-D089-2DF4-0079-19EE270405C9}"/>
              </a:ext>
            </a:extLst>
          </p:cNvPr>
          <p:cNvSpPr txBox="1"/>
          <p:nvPr/>
        </p:nvSpPr>
        <p:spPr>
          <a:xfrm>
            <a:off x="8196897" y="4581609"/>
            <a:ext cx="3628610" cy="2062103"/>
          </a:xfrm>
          <a:prstGeom prst="rect">
            <a:avLst/>
          </a:prstGeom>
          <a:noFill/>
          <a:ln w="38100">
            <a:solidFill>
              <a:schemeClr val="accent2"/>
            </a:solidFill>
          </a:ln>
        </p:spPr>
        <p:txBody>
          <a:bodyPr wrap="square" rtlCol="0">
            <a:spAutoFit/>
          </a:bodyPr>
          <a:lstStyle/>
          <a:p>
            <a:pPr marL="0" indent="0">
              <a:spcAft>
                <a:spcPts val="1200"/>
              </a:spcAft>
              <a:buFont typeface="Wingdings 2" panose="05020102010507070707" pitchFamily="18" charset="2"/>
              <a:buNone/>
            </a:pPr>
            <a:r>
              <a:rPr lang="en-US" b="1" u="sng" dirty="0"/>
              <a:t>UNIVERSITY OF ZIMBABWE; PARIRENYATWA HOSPITAL</a:t>
            </a:r>
          </a:p>
          <a:p>
            <a:pPr marL="0" indent="0">
              <a:spcAft>
                <a:spcPts val="1200"/>
              </a:spcAft>
              <a:buFont typeface="Wingdings 2" panose="05020102010507070707" pitchFamily="18" charset="2"/>
              <a:buNone/>
            </a:pPr>
            <a:r>
              <a:rPr lang="en-US" b="1" dirty="0"/>
              <a:t>Dr. Margaret Borok, KS and other HIVAM</a:t>
            </a:r>
          </a:p>
          <a:p>
            <a:pPr marL="0" indent="0">
              <a:spcAft>
                <a:spcPts val="1200"/>
              </a:spcAft>
              <a:buFont typeface="Wingdings 2" panose="05020102010507070707" pitchFamily="18" charset="2"/>
              <a:buNone/>
            </a:pPr>
            <a:r>
              <a:rPr lang="en-US" b="1" dirty="0"/>
              <a:t>Dr. Ntokozo Ndlovu, cancer treatment, care continuum</a:t>
            </a:r>
          </a:p>
        </p:txBody>
      </p:sp>
      <p:sp>
        <p:nvSpPr>
          <p:cNvPr id="2" name="Title 1">
            <a:extLst>
              <a:ext uri="{FF2B5EF4-FFF2-40B4-BE49-F238E27FC236}">
                <a16:creationId xmlns:a16="http://schemas.microsoft.com/office/drawing/2014/main" id="{9C075D52-DF16-785C-E3E4-55BD5B0AA2FA}"/>
              </a:ext>
            </a:extLst>
          </p:cNvPr>
          <p:cNvSpPr>
            <a:spLocks noGrp="1"/>
          </p:cNvSpPr>
          <p:nvPr>
            <p:ph type="title"/>
          </p:nvPr>
        </p:nvSpPr>
        <p:spPr/>
        <p:txBody>
          <a:bodyPr/>
          <a:lstStyle/>
          <a:p>
            <a:r>
              <a:rPr lang="en-US" dirty="0"/>
              <a:t>ESTABLISH PARTNERSHIPS - Consortium Building</a:t>
            </a:r>
          </a:p>
        </p:txBody>
      </p:sp>
      <p:sp>
        <p:nvSpPr>
          <p:cNvPr id="4" name="Slide Number Placeholder 3">
            <a:extLst>
              <a:ext uri="{FF2B5EF4-FFF2-40B4-BE49-F238E27FC236}">
                <a16:creationId xmlns:a16="http://schemas.microsoft.com/office/drawing/2014/main" id="{5C5E7072-A2FB-6100-093B-0DCCF3B7D1D1}"/>
              </a:ext>
            </a:extLst>
          </p:cNvPr>
          <p:cNvSpPr>
            <a:spLocks noGrp="1"/>
          </p:cNvSpPr>
          <p:nvPr>
            <p:ph type="sldNum" sz="quarter" idx="12"/>
          </p:nvPr>
        </p:nvSpPr>
        <p:spPr>
          <a:xfrm>
            <a:off x="11139492" y="6492875"/>
            <a:ext cx="1052508" cy="365125"/>
          </a:xfrm>
        </p:spPr>
        <p:txBody>
          <a:bodyPr/>
          <a:lstStyle/>
          <a:p>
            <a:fld id="{3D85219C-C746-5848-9A94-21BCE3E73796}" type="slidenum">
              <a:rPr lang="en-US" sz="1400" smtClean="0"/>
              <a:t>6</a:t>
            </a:fld>
            <a:endParaRPr lang="en-US" sz="1400" dirty="0"/>
          </a:p>
        </p:txBody>
      </p:sp>
      <p:sp>
        <p:nvSpPr>
          <p:cNvPr id="6" name="Content Placeholder 2">
            <a:extLst>
              <a:ext uri="{FF2B5EF4-FFF2-40B4-BE49-F238E27FC236}">
                <a16:creationId xmlns:a16="http://schemas.microsoft.com/office/drawing/2014/main" id="{52B57567-5B6B-0871-53B4-FFFD5C373D26}"/>
              </a:ext>
            </a:extLst>
          </p:cNvPr>
          <p:cNvSpPr txBox="1">
            <a:spLocks/>
          </p:cNvSpPr>
          <p:nvPr/>
        </p:nvSpPr>
        <p:spPr>
          <a:xfrm>
            <a:off x="6096000" y="2183279"/>
            <a:ext cx="5514808" cy="770928"/>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dirty="0"/>
              <a:t>South Africa</a:t>
            </a:r>
          </a:p>
        </p:txBody>
      </p:sp>
      <p:pic>
        <p:nvPicPr>
          <p:cNvPr id="10" name="Picture 9" descr="Map&#10;&#10;Description automatically generated">
            <a:extLst>
              <a:ext uri="{FF2B5EF4-FFF2-40B4-BE49-F238E27FC236}">
                <a16:creationId xmlns:a16="http://schemas.microsoft.com/office/drawing/2014/main" id="{580F0BAF-A4DE-1300-24DB-B638C94BD09B}"/>
              </a:ext>
            </a:extLst>
          </p:cNvPr>
          <p:cNvPicPr>
            <a:picLocks noChangeAspect="1"/>
          </p:cNvPicPr>
          <p:nvPr/>
        </p:nvPicPr>
        <p:blipFill>
          <a:blip r:embed="rId3"/>
          <a:stretch>
            <a:fillRect/>
          </a:stretch>
        </p:blipFill>
        <p:spPr>
          <a:xfrm>
            <a:off x="4016125" y="1814685"/>
            <a:ext cx="4159751" cy="5043315"/>
          </a:xfrm>
          <a:prstGeom prst="rect">
            <a:avLst/>
          </a:prstGeom>
        </p:spPr>
      </p:pic>
      <p:sp>
        <p:nvSpPr>
          <p:cNvPr id="11" name="TextBox 10">
            <a:extLst>
              <a:ext uri="{FF2B5EF4-FFF2-40B4-BE49-F238E27FC236}">
                <a16:creationId xmlns:a16="http://schemas.microsoft.com/office/drawing/2014/main" id="{D984B3B0-05D3-5234-BB24-2EEF4D8DAF9C}"/>
              </a:ext>
            </a:extLst>
          </p:cNvPr>
          <p:cNvSpPr txBox="1"/>
          <p:nvPr/>
        </p:nvSpPr>
        <p:spPr>
          <a:xfrm>
            <a:off x="387513" y="2309610"/>
            <a:ext cx="3607591" cy="2062103"/>
          </a:xfrm>
          <a:prstGeom prst="rect">
            <a:avLst/>
          </a:prstGeom>
          <a:noFill/>
          <a:ln w="38100">
            <a:solidFill>
              <a:schemeClr val="accent5"/>
            </a:solidFill>
          </a:ln>
        </p:spPr>
        <p:txBody>
          <a:bodyPr wrap="square" rtlCol="0">
            <a:spAutoFit/>
          </a:bodyPr>
          <a:lstStyle/>
          <a:p>
            <a:pPr marL="0" indent="0">
              <a:spcAft>
                <a:spcPts val="1200"/>
              </a:spcAft>
              <a:buFont typeface="Wingdings 2" panose="05020102010507070707" pitchFamily="18" charset="2"/>
              <a:buNone/>
            </a:pPr>
            <a:r>
              <a:rPr lang="en-US" b="1" u="sng" dirty="0"/>
              <a:t>UGANDA CANCER INSTITUTE</a:t>
            </a:r>
          </a:p>
          <a:p>
            <a:pPr marL="0" indent="0">
              <a:spcAft>
                <a:spcPts val="1200"/>
              </a:spcAft>
              <a:buFont typeface="Wingdings 2" panose="05020102010507070707" pitchFamily="18" charset="2"/>
              <a:buNone/>
            </a:pPr>
            <a:r>
              <a:rPr lang="en-US" b="1" dirty="0"/>
              <a:t>Dr. Nixon Niyonzima, cancer treatment, diagnostics</a:t>
            </a:r>
          </a:p>
          <a:p>
            <a:pPr marL="0" indent="0">
              <a:spcAft>
                <a:spcPts val="1200"/>
              </a:spcAft>
              <a:buFont typeface="Wingdings 2" panose="05020102010507070707" pitchFamily="18" charset="2"/>
              <a:buNone/>
            </a:pPr>
            <a:r>
              <a:rPr lang="en-US" b="1" dirty="0"/>
              <a:t>Dr. </a:t>
            </a:r>
            <a:r>
              <a:rPr lang="en-US" b="1" dirty="0" err="1"/>
              <a:t>Noleb</a:t>
            </a:r>
            <a:r>
              <a:rPr lang="en-US" b="1" dirty="0"/>
              <a:t> Mugisha, cancer treatment, care continuum</a:t>
            </a:r>
          </a:p>
        </p:txBody>
      </p:sp>
      <p:sp>
        <p:nvSpPr>
          <p:cNvPr id="12" name="TextBox 11">
            <a:extLst>
              <a:ext uri="{FF2B5EF4-FFF2-40B4-BE49-F238E27FC236}">
                <a16:creationId xmlns:a16="http://schemas.microsoft.com/office/drawing/2014/main" id="{205AD503-FEA5-C168-661C-80583A5AF524}"/>
              </a:ext>
            </a:extLst>
          </p:cNvPr>
          <p:cNvSpPr txBox="1"/>
          <p:nvPr/>
        </p:nvSpPr>
        <p:spPr>
          <a:xfrm>
            <a:off x="8196897" y="2310483"/>
            <a:ext cx="3628610" cy="2062103"/>
          </a:xfrm>
          <a:prstGeom prst="rect">
            <a:avLst/>
          </a:prstGeom>
          <a:noFill/>
          <a:ln w="38100">
            <a:solidFill>
              <a:srgbClr val="9100A0"/>
            </a:solidFill>
          </a:ln>
        </p:spPr>
        <p:txBody>
          <a:bodyPr wrap="square" rtlCol="0">
            <a:spAutoFit/>
          </a:bodyPr>
          <a:lstStyle/>
          <a:p>
            <a:pPr marL="0" indent="0">
              <a:spcAft>
                <a:spcPts val="1200"/>
              </a:spcAft>
              <a:buFont typeface="Wingdings 2" panose="05020102010507070707" pitchFamily="18" charset="2"/>
              <a:buNone/>
            </a:pPr>
            <a:r>
              <a:rPr lang="en-US" b="1" u="sng" dirty="0"/>
              <a:t>UNC PROJECT – MALAWI; KAMUZU CENTRAL HOSP.</a:t>
            </a:r>
          </a:p>
          <a:p>
            <a:pPr marL="0" indent="0">
              <a:spcAft>
                <a:spcPts val="1200"/>
              </a:spcAft>
              <a:buNone/>
            </a:pPr>
            <a:r>
              <a:rPr lang="en-US" b="1" dirty="0"/>
              <a:t>Dr. </a:t>
            </a:r>
            <a:r>
              <a:rPr lang="en-US" b="1" dirty="0" err="1"/>
              <a:t>Maganizo</a:t>
            </a:r>
            <a:r>
              <a:rPr lang="en-US" b="1" dirty="0"/>
              <a:t> </a:t>
            </a:r>
            <a:r>
              <a:rPr lang="en-US" b="1" dirty="0" err="1"/>
              <a:t>Chagomerana</a:t>
            </a:r>
            <a:r>
              <a:rPr lang="en-US" b="1" dirty="0"/>
              <a:t>, cancer epidemiology</a:t>
            </a:r>
          </a:p>
          <a:p>
            <a:pPr marL="0" indent="0">
              <a:spcAft>
                <a:spcPts val="1200"/>
              </a:spcAft>
              <a:buNone/>
            </a:pPr>
            <a:r>
              <a:rPr lang="en-US" b="1" dirty="0"/>
              <a:t>Dr. Agatha Bula, qualitative research</a:t>
            </a:r>
          </a:p>
        </p:txBody>
      </p:sp>
      <p:sp>
        <p:nvSpPr>
          <p:cNvPr id="16" name="TextBox 15">
            <a:extLst>
              <a:ext uri="{FF2B5EF4-FFF2-40B4-BE49-F238E27FC236}">
                <a16:creationId xmlns:a16="http://schemas.microsoft.com/office/drawing/2014/main" id="{DE96E4F6-58DC-1019-4C66-5ABBEC5AA5A5}"/>
              </a:ext>
            </a:extLst>
          </p:cNvPr>
          <p:cNvSpPr txBox="1"/>
          <p:nvPr/>
        </p:nvSpPr>
        <p:spPr>
          <a:xfrm>
            <a:off x="387513" y="4584660"/>
            <a:ext cx="3727287" cy="1908215"/>
          </a:xfrm>
          <a:prstGeom prst="rect">
            <a:avLst/>
          </a:prstGeom>
          <a:noFill/>
          <a:ln w="38100">
            <a:solidFill>
              <a:srgbClr val="002060"/>
            </a:solidFill>
          </a:ln>
        </p:spPr>
        <p:txBody>
          <a:bodyPr wrap="square" rtlCol="0">
            <a:spAutoFit/>
          </a:bodyPr>
          <a:lstStyle/>
          <a:p>
            <a:pPr marL="0" indent="0">
              <a:spcAft>
                <a:spcPts val="1200"/>
              </a:spcAft>
              <a:buFont typeface="Wingdings 2" panose="05020102010507070707" pitchFamily="18" charset="2"/>
              <a:buNone/>
            </a:pPr>
            <a:r>
              <a:rPr lang="en-US" b="1" u="sng" dirty="0"/>
              <a:t>WITS HEALTH CONSORTIUM; CHARLOTTE MAXEKE JO’BURG ACADEMIC HOSPITAL</a:t>
            </a:r>
          </a:p>
          <a:p>
            <a:pPr marL="0" indent="0">
              <a:buFont typeface="Wingdings 2" panose="05020102010507070707" pitchFamily="18" charset="2"/>
              <a:buNone/>
            </a:pPr>
            <a:r>
              <a:rPr lang="en-US" b="1" dirty="0"/>
              <a:t>Dr. Maureen Joffe, breast cancer and HIV </a:t>
            </a:r>
          </a:p>
        </p:txBody>
      </p:sp>
    </p:spTree>
    <p:extLst>
      <p:ext uri="{BB962C8B-B14F-4D97-AF65-F5344CB8AC3E}">
        <p14:creationId xmlns:p14="http://schemas.microsoft.com/office/powerpoint/2010/main" val="271879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74E7-FE98-C937-6268-FDEB940E23FB}"/>
              </a:ext>
            </a:extLst>
          </p:cNvPr>
          <p:cNvSpPr>
            <a:spLocks noGrp="1"/>
          </p:cNvSpPr>
          <p:nvPr>
            <p:ph type="title"/>
          </p:nvPr>
        </p:nvSpPr>
        <p:spPr>
          <a:xfrm>
            <a:off x="581193" y="1801092"/>
            <a:ext cx="11029615" cy="2740326"/>
          </a:xfrm>
        </p:spPr>
        <p:txBody>
          <a:bodyPr>
            <a:normAutofit fontScale="90000"/>
          </a:bodyPr>
          <a:lstStyle/>
          <a:p>
            <a:r>
              <a:rPr lang="en-US" dirty="0"/>
              <a:t>Understand HIV Documentation in oncology records</a:t>
            </a:r>
            <a:br>
              <a:rPr lang="en-US" dirty="0"/>
            </a:br>
            <a:br>
              <a:rPr lang="en-US" dirty="0"/>
            </a:br>
            <a:r>
              <a:rPr lang="en-US" dirty="0"/>
              <a:t>Measure the burden of HIV among patients at cancer treatment centers</a:t>
            </a:r>
          </a:p>
        </p:txBody>
      </p:sp>
      <p:sp>
        <p:nvSpPr>
          <p:cNvPr id="4" name="Slide Number Placeholder 3">
            <a:extLst>
              <a:ext uri="{FF2B5EF4-FFF2-40B4-BE49-F238E27FC236}">
                <a16:creationId xmlns:a16="http://schemas.microsoft.com/office/drawing/2014/main" id="{520A9C3A-F8F9-AC58-DCEA-EDDB7E9680E4}"/>
              </a:ext>
            </a:extLst>
          </p:cNvPr>
          <p:cNvSpPr>
            <a:spLocks noGrp="1"/>
          </p:cNvSpPr>
          <p:nvPr>
            <p:ph type="sldNum" sz="quarter" idx="12"/>
          </p:nvPr>
        </p:nvSpPr>
        <p:spPr>
          <a:xfrm>
            <a:off x="11139490" y="6492875"/>
            <a:ext cx="1052510" cy="365125"/>
          </a:xfrm>
        </p:spPr>
        <p:txBody>
          <a:bodyPr/>
          <a:lstStyle/>
          <a:p>
            <a:fld id="{3D85219C-C746-5848-9A94-21BCE3E73796}" type="slidenum">
              <a:rPr lang="en-US" sz="1400" smtClean="0">
                <a:solidFill>
                  <a:schemeClr val="accent2"/>
                </a:solidFill>
              </a:rPr>
              <a:t>7</a:t>
            </a:fld>
            <a:endParaRPr lang="en-US" dirty="0">
              <a:solidFill>
                <a:schemeClr val="accent2"/>
              </a:solidFill>
            </a:endParaRPr>
          </a:p>
        </p:txBody>
      </p:sp>
    </p:spTree>
    <p:extLst>
      <p:ext uri="{BB962C8B-B14F-4D97-AF65-F5344CB8AC3E}">
        <p14:creationId xmlns:p14="http://schemas.microsoft.com/office/powerpoint/2010/main" val="2123887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6589A-4B2F-01E3-4AE9-55E0077FA162}"/>
              </a:ext>
            </a:extLst>
          </p:cNvPr>
          <p:cNvSpPr>
            <a:spLocks noGrp="1"/>
          </p:cNvSpPr>
          <p:nvPr>
            <p:ph type="title"/>
          </p:nvPr>
        </p:nvSpPr>
        <p:spPr/>
        <p:txBody>
          <a:bodyPr/>
          <a:lstStyle/>
          <a:p>
            <a:r>
              <a:rPr lang="en-US" dirty="0"/>
              <a:t>HIV-related information in Cancer records</a:t>
            </a:r>
          </a:p>
        </p:txBody>
      </p:sp>
      <p:sp>
        <p:nvSpPr>
          <p:cNvPr id="4" name="Slide Number Placeholder 3">
            <a:extLst>
              <a:ext uri="{FF2B5EF4-FFF2-40B4-BE49-F238E27FC236}">
                <a16:creationId xmlns:a16="http://schemas.microsoft.com/office/drawing/2014/main" id="{93256E08-A484-6A05-21BC-EA2135F73976}"/>
              </a:ext>
            </a:extLst>
          </p:cNvPr>
          <p:cNvSpPr>
            <a:spLocks noGrp="1"/>
          </p:cNvSpPr>
          <p:nvPr>
            <p:ph type="sldNum" sz="quarter" idx="12"/>
          </p:nvPr>
        </p:nvSpPr>
        <p:spPr>
          <a:xfrm>
            <a:off x="11139492" y="6492875"/>
            <a:ext cx="1052508" cy="365125"/>
          </a:xfrm>
        </p:spPr>
        <p:txBody>
          <a:bodyPr/>
          <a:lstStyle/>
          <a:p>
            <a:fld id="{3D85219C-C746-5848-9A94-21BCE3E73796}" type="slidenum">
              <a:rPr lang="en-US" sz="1400" smtClean="0"/>
              <a:t>8</a:t>
            </a:fld>
            <a:endParaRPr lang="en-US" dirty="0"/>
          </a:p>
        </p:txBody>
      </p:sp>
      <p:graphicFrame>
        <p:nvGraphicFramePr>
          <p:cNvPr id="5" name="Content Placeholder 4">
            <a:extLst>
              <a:ext uri="{FF2B5EF4-FFF2-40B4-BE49-F238E27FC236}">
                <a16:creationId xmlns:a16="http://schemas.microsoft.com/office/drawing/2014/main" id="{CF761259-453C-A84D-1674-7A9A0C0C5327}"/>
              </a:ext>
            </a:extLst>
          </p:cNvPr>
          <p:cNvGraphicFramePr>
            <a:graphicFrameLocks noGrp="1"/>
          </p:cNvGraphicFramePr>
          <p:nvPr>
            <p:ph idx="1"/>
            <p:extLst>
              <p:ext uri="{D42A27DB-BD31-4B8C-83A1-F6EECF244321}">
                <p14:modId xmlns:p14="http://schemas.microsoft.com/office/powerpoint/2010/main" val="1407914852"/>
              </p:ext>
            </p:extLst>
          </p:nvPr>
        </p:nvGraphicFramePr>
        <p:xfrm>
          <a:off x="265809" y="605171"/>
          <a:ext cx="11660381" cy="4282948"/>
        </p:xfrm>
        <a:graphic>
          <a:graphicData uri="http://schemas.openxmlformats.org/drawingml/2006/table">
            <a:tbl>
              <a:tblPr firstRow="1" bandRow="1">
                <a:tableStyleId>{5C22544A-7EE6-4342-B048-85BDC9FD1C3A}</a:tableStyleId>
              </a:tblPr>
              <a:tblGrid>
                <a:gridCol w="4075240">
                  <a:extLst>
                    <a:ext uri="{9D8B030D-6E8A-4147-A177-3AD203B41FA5}">
                      <a16:colId xmlns:a16="http://schemas.microsoft.com/office/drawing/2014/main" val="3341771797"/>
                    </a:ext>
                  </a:extLst>
                </a:gridCol>
                <a:gridCol w="1871980">
                  <a:extLst>
                    <a:ext uri="{9D8B030D-6E8A-4147-A177-3AD203B41FA5}">
                      <a16:colId xmlns:a16="http://schemas.microsoft.com/office/drawing/2014/main" val="295313854"/>
                    </a:ext>
                  </a:extLst>
                </a:gridCol>
                <a:gridCol w="1999363">
                  <a:extLst>
                    <a:ext uri="{9D8B030D-6E8A-4147-A177-3AD203B41FA5}">
                      <a16:colId xmlns:a16="http://schemas.microsoft.com/office/drawing/2014/main" val="3979292"/>
                    </a:ext>
                  </a:extLst>
                </a:gridCol>
                <a:gridCol w="1841818">
                  <a:extLst>
                    <a:ext uri="{9D8B030D-6E8A-4147-A177-3AD203B41FA5}">
                      <a16:colId xmlns:a16="http://schemas.microsoft.com/office/drawing/2014/main" val="3212395761"/>
                    </a:ext>
                  </a:extLst>
                </a:gridCol>
                <a:gridCol w="1871980">
                  <a:extLst>
                    <a:ext uri="{9D8B030D-6E8A-4147-A177-3AD203B41FA5}">
                      <a16:colId xmlns:a16="http://schemas.microsoft.com/office/drawing/2014/main" val="1174353240"/>
                    </a:ext>
                  </a:extLst>
                </a:gridCol>
              </a:tblGrid>
              <a:tr h="370840">
                <a:tc>
                  <a:txBody>
                    <a:bodyPr/>
                    <a:lstStyle/>
                    <a:p>
                      <a:pPr algn="r"/>
                      <a:r>
                        <a:rPr lang="en-US" sz="2400" dirty="0"/>
                        <a:t>Year(s)</a:t>
                      </a:r>
                    </a:p>
                  </a:txBody>
                  <a:tcPr anchor="b"/>
                </a:tc>
                <a:tc>
                  <a:txBody>
                    <a:bodyPr/>
                    <a:lstStyle/>
                    <a:p>
                      <a:pPr algn="ctr"/>
                      <a:r>
                        <a:rPr lang="en-US" sz="2400" dirty="0"/>
                        <a:t>Malawi</a:t>
                      </a:r>
                    </a:p>
                    <a:p>
                      <a:pPr algn="ctr"/>
                      <a:r>
                        <a:rPr lang="en-US" sz="2400" dirty="0"/>
                        <a:t>N=1,648</a:t>
                      </a:r>
                    </a:p>
                    <a:p>
                      <a:pPr algn="ctr"/>
                      <a:endParaRPr lang="en-US" sz="2400" dirty="0"/>
                    </a:p>
                    <a:p>
                      <a:pPr algn="ctr"/>
                      <a:r>
                        <a:rPr lang="en-US" sz="2400" dirty="0"/>
                        <a:t>2018-19</a:t>
                      </a:r>
                    </a:p>
                  </a:txBody>
                  <a:tcPr marL="76709" marR="76709" marT="38354" marB="38354"/>
                </a:tc>
                <a:tc>
                  <a:txBody>
                    <a:bodyPr/>
                    <a:lstStyle/>
                    <a:p>
                      <a:pPr algn="ctr"/>
                      <a:r>
                        <a:rPr lang="en-US" sz="2400" dirty="0"/>
                        <a:t>South Africa</a:t>
                      </a:r>
                    </a:p>
                    <a:p>
                      <a:pPr algn="ctr"/>
                      <a:r>
                        <a:rPr lang="en-US" sz="2400" dirty="0"/>
                        <a:t>N=1,044</a:t>
                      </a:r>
                    </a:p>
                    <a:p>
                      <a:pPr algn="ctr"/>
                      <a:endParaRPr lang="en-US" sz="2400" dirty="0"/>
                    </a:p>
                    <a:p>
                      <a:pPr algn="ctr"/>
                      <a:r>
                        <a:rPr lang="en-US" sz="2400" dirty="0"/>
                        <a:t>2018-19</a:t>
                      </a:r>
                    </a:p>
                  </a:txBody>
                  <a:tcPr marL="76709" marR="76709" marT="38354" marB="38354"/>
                </a:tc>
                <a:tc>
                  <a:txBody>
                    <a:bodyPr/>
                    <a:lstStyle/>
                    <a:p>
                      <a:pPr algn="ctr"/>
                      <a:r>
                        <a:rPr lang="en-US" sz="2400" dirty="0"/>
                        <a:t>Uganda</a:t>
                      </a:r>
                    </a:p>
                    <a:p>
                      <a:pPr algn="ctr"/>
                      <a:r>
                        <a:rPr lang="en-US" sz="2400" dirty="0"/>
                        <a:t>N=1,137</a:t>
                      </a:r>
                    </a:p>
                    <a:p>
                      <a:pPr algn="ctr"/>
                      <a:endParaRPr lang="en-US" sz="2400" dirty="0"/>
                    </a:p>
                    <a:p>
                      <a:pPr algn="ctr"/>
                      <a:r>
                        <a:rPr lang="en-US" sz="2400" dirty="0"/>
                        <a:t>2015</a:t>
                      </a:r>
                    </a:p>
                  </a:txBody>
                  <a:tcPr marL="76709" marR="76709" marT="38354" marB="38354"/>
                </a:tc>
                <a:tc>
                  <a:txBody>
                    <a:bodyPr/>
                    <a:lstStyle/>
                    <a:p>
                      <a:pPr algn="ctr"/>
                      <a:r>
                        <a:rPr lang="en-US" sz="2400" dirty="0"/>
                        <a:t>Zimbabwe</a:t>
                      </a:r>
                    </a:p>
                    <a:p>
                      <a:pPr algn="ctr"/>
                      <a:r>
                        <a:rPr lang="en-US" sz="2400" dirty="0"/>
                        <a:t>N=1,135</a:t>
                      </a:r>
                    </a:p>
                    <a:p>
                      <a:pPr algn="ctr"/>
                      <a:endParaRPr lang="en-US" sz="2400" dirty="0"/>
                    </a:p>
                    <a:p>
                      <a:pPr algn="ctr"/>
                      <a:r>
                        <a:rPr lang="en-US" sz="2400" dirty="0"/>
                        <a:t>2018-19</a:t>
                      </a:r>
                    </a:p>
                  </a:txBody>
                  <a:tcPr marL="76709" marR="76709" marT="38354" marB="38354"/>
                </a:tc>
                <a:extLst>
                  <a:ext uri="{0D108BD9-81ED-4DB2-BD59-A6C34878D82A}">
                    <a16:rowId xmlns:a16="http://schemas.microsoft.com/office/drawing/2014/main" val="3810703942"/>
                  </a:ext>
                </a:extLst>
              </a:tr>
              <a:tr h="597819">
                <a:tc>
                  <a:txBody>
                    <a:bodyPr/>
                    <a:lstStyle/>
                    <a:p>
                      <a:pPr marL="12700" indent="0">
                        <a:tabLst/>
                      </a:pPr>
                      <a:r>
                        <a:rPr lang="en-US" sz="2400" dirty="0"/>
                        <a:t>HIV Status Availability, n (%)</a:t>
                      </a:r>
                    </a:p>
                    <a:p>
                      <a:pPr marL="463550" indent="0">
                        <a:tabLst/>
                      </a:pPr>
                      <a:r>
                        <a:rPr lang="en-US" sz="2400" dirty="0"/>
                        <a:t>Available</a:t>
                      </a:r>
                    </a:p>
                    <a:p>
                      <a:pPr marL="463550" indent="0">
                        <a:tabLst/>
                      </a:pPr>
                      <a:r>
                        <a:rPr lang="en-US" sz="2400" dirty="0"/>
                        <a:t>Not Available</a:t>
                      </a:r>
                    </a:p>
                  </a:txBody>
                  <a:tcPr marL="137160" marR="137160" marT="137160" marB="137160"/>
                </a:tc>
                <a:tc>
                  <a:txBody>
                    <a:bodyPr/>
                    <a:lstStyle/>
                    <a:p>
                      <a:pPr algn="r"/>
                      <a:endParaRPr lang="en-US" sz="2400" dirty="0"/>
                    </a:p>
                    <a:p>
                      <a:pPr algn="r"/>
                      <a:r>
                        <a:rPr lang="en-US" sz="2400" dirty="0"/>
                        <a:t>362 (22.0)</a:t>
                      </a:r>
                    </a:p>
                    <a:p>
                      <a:pPr algn="r"/>
                      <a:r>
                        <a:rPr lang="en-US" sz="2400" dirty="0"/>
                        <a:t>1286 (78.0)</a:t>
                      </a:r>
                    </a:p>
                  </a:txBody>
                  <a:tcPr marL="137160" marR="137160" marT="137160" marB="137160"/>
                </a:tc>
                <a:tc>
                  <a:txBody>
                    <a:bodyPr/>
                    <a:lstStyle/>
                    <a:p>
                      <a:pPr algn="r"/>
                      <a:endParaRPr lang="en-US" sz="2400" dirty="0"/>
                    </a:p>
                    <a:p>
                      <a:pPr algn="r"/>
                      <a:r>
                        <a:rPr lang="en-US" sz="2400" dirty="0"/>
                        <a:t>957 (91.7)</a:t>
                      </a:r>
                    </a:p>
                    <a:p>
                      <a:pPr algn="r"/>
                      <a:r>
                        <a:rPr lang="en-US" sz="2400" dirty="0"/>
                        <a:t>87 (8.3)</a:t>
                      </a:r>
                    </a:p>
                  </a:txBody>
                  <a:tcPr marL="137160" marR="137160" marT="137160" marB="137160"/>
                </a:tc>
                <a:tc>
                  <a:txBody>
                    <a:bodyPr/>
                    <a:lstStyle/>
                    <a:p>
                      <a:pPr algn="r"/>
                      <a:endParaRPr lang="en-US" sz="2400" dirty="0"/>
                    </a:p>
                    <a:p>
                      <a:pPr algn="r"/>
                      <a:r>
                        <a:rPr lang="en-US" sz="2400" dirty="0"/>
                        <a:t>805 (70.8)</a:t>
                      </a:r>
                    </a:p>
                    <a:p>
                      <a:pPr algn="r"/>
                      <a:r>
                        <a:rPr lang="en-US" sz="2400" dirty="0"/>
                        <a:t>332 (29.2)</a:t>
                      </a:r>
                    </a:p>
                  </a:txBody>
                  <a:tcPr marL="137160" marR="137160" marT="137160" marB="137160"/>
                </a:tc>
                <a:tc>
                  <a:txBody>
                    <a:bodyPr/>
                    <a:lstStyle/>
                    <a:p>
                      <a:pPr algn="r"/>
                      <a:endParaRPr lang="en-US" sz="2400" dirty="0"/>
                    </a:p>
                    <a:p>
                      <a:pPr algn="r"/>
                      <a:r>
                        <a:rPr lang="en-US" sz="2400" dirty="0"/>
                        <a:t>980 (86.3)</a:t>
                      </a:r>
                    </a:p>
                    <a:p>
                      <a:pPr algn="r"/>
                      <a:r>
                        <a:rPr lang="en-US" sz="2400" dirty="0"/>
                        <a:t>155 (13.7)</a:t>
                      </a:r>
                    </a:p>
                  </a:txBody>
                  <a:tcPr marL="137160" marR="137160" marT="137160" marB="137160"/>
                </a:tc>
                <a:extLst>
                  <a:ext uri="{0D108BD9-81ED-4DB2-BD59-A6C34878D82A}">
                    <a16:rowId xmlns:a16="http://schemas.microsoft.com/office/drawing/2014/main" val="482800359"/>
                  </a:ext>
                </a:extLst>
              </a:tr>
              <a:tr h="370840">
                <a:tc>
                  <a:txBody>
                    <a:bodyPr/>
                    <a:lstStyle/>
                    <a:p>
                      <a:r>
                        <a:rPr lang="en-US" sz="2400" dirty="0"/>
                        <a:t>HIV Status, n (%)</a:t>
                      </a:r>
                    </a:p>
                    <a:p>
                      <a:pPr marL="409575" indent="0">
                        <a:tabLst/>
                      </a:pPr>
                      <a:r>
                        <a:rPr lang="en-US" sz="2400" dirty="0"/>
                        <a:t>HIV Positive</a:t>
                      </a:r>
                    </a:p>
                    <a:p>
                      <a:pPr marL="409575" indent="0">
                        <a:tabLst/>
                      </a:pPr>
                      <a:r>
                        <a:rPr lang="en-US" sz="2400" dirty="0"/>
                        <a:t>HIV Negative</a:t>
                      </a:r>
                    </a:p>
                  </a:txBody>
                  <a:tcPr marL="137160" marR="137160" marT="137160" marB="137160"/>
                </a:tc>
                <a:tc>
                  <a:txBody>
                    <a:bodyPr/>
                    <a:lstStyle/>
                    <a:p>
                      <a:pPr algn="r"/>
                      <a:endParaRPr lang="en-US" sz="2400" dirty="0"/>
                    </a:p>
                    <a:p>
                      <a:pPr algn="r"/>
                      <a:r>
                        <a:rPr lang="en-US" sz="2400" dirty="0"/>
                        <a:t>171 (47.2)</a:t>
                      </a:r>
                    </a:p>
                    <a:p>
                      <a:pPr algn="r"/>
                      <a:r>
                        <a:rPr lang="en-US" sz="2400" dirty="0"/>
                        <a:t>191 (52.8)</a:t>
                      </a:r>
                    </a:p>
                  </a:txBody>
                  <a:tcPr marL="137160" marR="137160" marT="137160" marB="137160"/>
                </a:tc>
                <a:tc>
                  <a:txBody>
                    <a:bodyPr/>
                    <a:lstStyle/>
                    <a:p>
                      <a:pPr algn="r"/>
                      <a:endParaRPr lang="en-US" sz="2400" dirty="0"/>
                    </a:p>
                    <a:p>
                      <a:pPr algn="r"/>
                      <a:r>
                        <a:rPr lang="en-US" sz="2400" dirty="0"/>
                        <a:t>232 (24.2)</a:t>
                      </a:r>
                    </a:p>
                    <a:p>
                      <a:pPr algn="r"/>
                      <a:r>
                        <a:rPr lang="en-US" sz="2400" dirty="0"/>
                        <a:t>725 (75.8)</a:t>
                      </a:r>
                    </a:p>
                  </a:txBody>
                  <a:tcPr marL="137160" marR="137160" marT="137160" marB="137160"/>
                </a:tc>
                <a:tc>
                  <a:txBody>
                    <a:bodyPr/>
                    <a:lstStyle/>
                    <a:p>
                      <a:pPr algn="r"/>
                      <a:endParaRPr lang="en-US" sz="2400" dirty="0"/>
                    </a:p>
                    <a:p>
                      <a:pPr algn="r"/>
                      <a:r>
                        <a:rPr lang="en-US" sz="2400" dirty="0"/>
                        <a:t>257 (31.9)</a:t>
                      </a:r>
                    </a:p>
                    <a:p>
                      <a:pPr algn="r"/>
                      <a:r>
                        <a:rPr lang="en-US" sz="2400" dirty="0"/>
                        <a:t>548 (68.1)</a:t>
                      </a:r>
                    </a:p>
                  </a:txBody>
                  <a:tcPr marL="137160" marR="137160" marT="137160" marB="137160"/>
                </a:tc>
                <a:tc>
                  <a:txBody>
                    <a:bodyPr/>
                    <a:lstStyle/>
                    <a:p>
                      <a:pPr algn="r"/>
                      <a:endParaRPr lang="en-US" sz="2400" dirty="0"/>
                    </a:p>
                    <a:p>
                      <a:pPr algn="r"/>
                      <a:r>
                        <a:rPr lang="en-US" sz="2400" dirty="0"/>
                        <a:t>366 (37.3)</a:t>
                      </a:r>
                    </a:p>
                    <a:p>
                      <a:pPr algn="r"/>
                      <a:r>
                        <a:rPr lang="en-US" sz="2400" dirty="0"/>
                        <a:t>614 (62.7)</a:t>
                      </a:r>
                    </a:p>
                  </a:txBody>
                  <a:tcPr marL="137160" marR="137160" marT="137160" marB="137160"/>
                </a:tc>
                <a:extLst>
                  <a:ext uri="{0D108BD9-81ED-4DB2-BD59-A6C34878D82A}">
                    <a16:rowId xmlns:a16="http://schemas.microsoft.com/office/drawing/2014/main" val="3787470998"/>
                  </a:ext>
                </a:extLst>
              </a:tr>
            </a:tbl>
          </a:graphicData>
        </a:graphic>
      </p:graphicFrame>
    </p:spTree>
    <p:extLst>
      <p:ext uri="{BB962C8B-B14F-4D97-AF65-F5344CB8AC3E}">
        <p14:creationId xmlns:p14="http://schemas.microsoft.com/office/powerpoint/2010/main" val="794403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44E6B-C91D-CE1D-1D9D-067CBCD567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51E177-1C66-F358-245A-8183F57DEED7}"/>
              </a:ext>
            </a:extLst>
          </p:cNvPr>
          <p:cNvSpPr>
            <a:spLocks noGrp="1"/>
          </p:cNvSpPr>
          <p:nvPr>
            <p:ph type="title"/>
          </p:nvPr>
        </p:nvSpPr>
        <p:spPr/>
        <p:txBody>
          <a:bodyPr/>
          <a:lstStyle/>
          <a:p>
            <a:r>
              <a:rPr lang="en-US" dirty="0"/>
              <a:t>HIV-related information in Cancer records</a:t>
            </a:r>
          </a:p>
        </p:txBody>
      </p:sp>
      <p:sp>
        <p:nvSpPr>
          <p:cNvPr id="4" name="Slide Number Placeholder 3">
            <a:extLst>
              <a:ext uri="{FF2B5EF4-FFF2-40B4-BE49-F238E27FC236}">
                <a16:creationId xmlns:a16="http://schemas.microsoft.com/office/drawing/2014/main" id="{EF0E9BE4-F369-DE79-CE90-E5D35F293B47}"/>
              </a:ext>
            </a:extLst>
          </p:cNvPr>
          <p:cNvSpPr>
            <a:spLocks noGrp="1"/>
          </p:cNvSpPr>
          <p:nvPr>
            <p:ph type="sldNum" sz="quarter" idx="12"/>
          </p:nvPr>
        </p:nvSpPr>
        <p:spPr>
          <a:xfrm>
            <a:off x="11139492" y="6492875"/>
            <a:ext cx="1052508" cy="365125"/>
          </a:xfrm>
        </p:spPr>
        <p:txBody>
          <a:bodyPr/>
          <a:lstStyle/>
          <a:p>
            <a:fld id="{3D85219C-C746-5848-9A94-21BCE3E73796}" type="slidenum">
              <a:rPr lang="en-US" sz="1400" smtClean="0"/>
              <a:t>9</a:t>
            </a:fld>
            <a:endParaRPr lang="en-US" dirty="0"/>
          </a:p>
        </p:txBody>
      </p:sp>
      <p:graphicFrame>
        <p:nvGraphicFramePr>
          <p:cNvPr id="5" name="Content Placeholder 4">
            <a:extLst>
              <a:ext uri="{FF2B5EF4-FFF2-40B4-BE49-F238E27FC236}">
                <a16:creationId xmlns:a16="http://schemas.microsoft.com/office/drawing/2014/main" id="{8580DAF8-06A2-20D1-2576-A8DA235F7514}"/>
              </a:ext>
            </a:extLst>
          </p:cNvPr>
          <p:cNvGraphicFramePr>
            <a:graphicFrameLocks noGrp="1"/>
          </p:cNvGraphicFramePr>
          <p:nvPr>
            <p:ph idx="1"/>
            <p:extLst>
              <p:ext uri="{D42A27DB-BD31-4B8C-83A1-F6EECF244321}">
                <p14:modId xmlns:p14="http://schemas.microsoft.com/office/powerpoint/2010/main" val="4029785111"/>
              </p:ext>
            </p:extLst>
          </p:nvPr>
        </p:nvGraphicFramePr>
        <p:xfrm>
          <a:off x="265809" y="605171"/>
          <a:ext cx="11660381" cy="6020308"/>
        </p:xfrm>
        <a:graphic>
          <a:graphicData uri="http://schemas.openxmlformats.org/drawingml/2006/table">
            <a:tbl>
              <a:tblPr firstRow="1" bandRow="1">
                <a:tableStyleId>{5C22544A-7EE6-4342-B048-85BDC9FD1C3A}</a:tableStyleId>
              </a:tblPr>
              <a:tblGrid>
                <a:gridCol w="4075240">
                  <a:extLst>
                    <a:ext uri="{9D8B030D-6E8A-4147-A177-3AD203B41FA5}">
                      <a16:colId xmlns:a16="http://schemas.microsoft.com/office/drawing/2014/main" val="3341771797"/>
                    </a:ext>
                  </a:extLst>
                </a:gridCol>
                <a:gridCol w="1871980">
                  <a:extLst>
                    <a:ext uri="{9D8B030D-6E8A-4147-A177-3AD203B41FA5}">
                      <a16:colId xmlns:a16="http://schemas.microsoft.com/office/drawing/2014/main" val="295313854"/>
                    </a:ext>
                  </a:extLst>
                </a:gridCol>
                <a:gridCol w="1999363">
                  <a:extLst>
                    <a:ext uri="{9D8B030D-6E8A-4147-A177-3AD203B41FA5}">
                      <a16:colId xmlns:a16="http://schemas.microsoft.com/office/drawing/2014/main" val="3979292"/>
                    </a:ext>
                  </a:extLst>
                </a:gridCol>
                <a:gridCol w="1841818">
                  <a:extLst>
                    <a:ext uri="{9D8B030D-6E8A-4147-A177-3AD203B41FA5}">
                      <a16:colId xmlns:a16="http://schemas.microsoft.com/office/drawing/2014/main" val="3212395761"/>
                    </a:ext>
                  </a:extLst>
                </a:gridCol>
                <a:gridCol w="1871980">
                  <a:extLst>
                    <a:ext uri="{9D8B030D-6E8A-4147-A177-3AD203B41FA5}">
                      <a16:colId xmlns:a16="http://schemas.microsoft.com/office/drawing/2014/main" val="1174353240"/>
                    </a:ext>
                  </a:extLst>
                </a:gridCol>
              </a:tblGrid>
              <a:tr h="370840">
                <a:tc>
                  <a:txBody>
                    <a:bodyPr/>
                    <a:lstStyle/>
                    <a:p>
                      <a:pPr algn="r"/>
                      <a:r>
                        <a:rPr lang="en-US" sz="2400" dirty="0"/>
                        <a:t>Year(s)</a:t>
                      </a:r>
                    </a:p>
                  </a:txBody>
                  <a:tcPr anchor="b"/>
                </a:tc>
                <a:tc>
                  <a:txBody>
                    <a:bodyPr/>
                    <a:lstStyle/>
                    <a:p>
                      <a:pPr algn="ctr"/>
                      <a:r>
                        <a:rPr lang="en-US" sz="2400" dirty="0"/>
                        <a:t>Malawi</a:t>
                      </a:r>
                    </a:p>
                    <a:p>
                      <a:pPr algn="ctr"/>
                      <a:r>
                        <a:rPr lang="en-US" sz="2400" dirty="0"/>
                        <a:t>N=1,648</a:t>
                      </a:r>
                    </a:p>
                    <a:p>
                      <a:pPr algn="ctr"/>
                      <a:endParaRPr lang="en-US" sz="2400" dirty="0"/>
                    </a:p>
                    <a:p>
                      <a:pPr algn="ctr"/>
                      <a:r>
                        <a:rPr lang="en-US" sz="2400" dirty="0"/>
                        <a:t>2018-19</a:t>
                      </a:r>
                    </a:p>
                  </a:txBody>
                  <a:tcPr marL="76709" marR="76709" marT="38354" marB="38354"/>
                </a:tc>
                <a:tc>
                  <a:txBody>
                    <a:bodyPr/>
                    <a:lstStyle/>
                    <a:p>
                      <a:pPr algn="ctr"/>
                      <a:r>
                        <a:rPr lang="en-US" sz="2400" dirty="0"/>
                        <a:t>South Africa</a:t>
                      </a:r>
                    </a:p>
                    <a:p>
                      <a:pPr algn="ctr"/>
                      <a:r>
                        <a:rPr lang="en-US" sz="2400" dirty="0"/>
                        <a:t>N=1,044</a:t>
                      </a:r>
                    </a:p>
                    <a:p>
                      <a:pPr algn="ctr"/>
                      <a:endParaRPr lang="en-US" sz="2400" dirty="0"/>
                    </a:p>
                    <a:p>
                      <a:pPr algn="ctr"/>
                      <a:r>
                        <a:rPr lang="en-US" sz="2400" dirty="0"/>
                        <a:t>2018-19</a:t>
                      </a:r>
                    </a:p>
                  </a:txBody>
                  <a:tcPr marL="76709" marR="76709" marT="38354" marB="38354"/>
                </a:tc>
                <a:tc>
                  <a:txBody>
                    <a:bodyPr/>
                    <a:lstStyle/>
                    <a:p>
                      <a:pPr algn="ctr"/>
                      <a:r>
                        <a:rPr lang="en-US" sz="2400" dirty="0"/>
                        <a:t>Uganda</a:t>
                      </a:r>
                    </a:p>
                    <a:p>
                      <a:pPr algn="ctr"/>
                      <a:r>
                        <a:rPr lang="en-US" sz="2400" dirty="0"/>
                        <a:t>N=1,137</a:t>
                      </a:r>
                    </a:p>
                    <a:p>
                      <a:pPr algn="ctr"/>
                      <a:endParaRPr lang="en-US" sz="2400" dirty="0"/>
                    </a:p>
                    <a:p>
                      <a:pPr algn="ctr"/>
                      <a:r>
                        <a:rPr lang="en-US" sz="2400" dirty="0"/>
                        <a:t>2015</a:t>
                      </a:r>
                    </a:p>
                  </a:txBody>
                  <a:tcPr marL="76709" marR="76709" marT="38354" marB="38354"/>
                </a:tc>
                <a:tc>
                  <a:txBody>
                    <a:bodyPr/>
                    <a:lstStyle/>
                    <a:p>
                      <a:pPr algn="ctr"/>
                      <a:r>
                        <a:rPr lang="en-US" sz="2400" dirty="0"/>
                        <a:t>Zimbabwe</a:t>
                      </a:r>
                    </a:p>
                    <a:p>
                      <a:pPr algn="ctr"/>
                      <a:r>
                        <a:rPr lang="en-US" sz="2400" dirty="0"/>
                        <a:t>N=1,135</a:t>
                      </a:r>
                    </a:p>
                    <a:p>
                      <a:pPr algn="ctr"/>
                      <a:endParaRPr lang="en-US" sz="2400" dirty="0"/>
                    </a:p>
                    <a:p>
                      <a:pPr algn="ctr"/>
                      <a:r>
                        <a:rPr lang="en-US" sz="2400" dirty="0"/>
                        <a:t>2018-19</a:t>
                      </a:r>
                    </a:p>
                  </a:txBody>
                  <a:tcPr marL="76709" marR="76709" marT="38354" marB="38354"/>
                </a:tc>
                <a:extLst>
                  <a:ext uri="{0D108BD9-81ED-4DB2-BD59-A6C34878D82A}">
                    <a16:rowId xmlns:a16="http://schemas.microsoft.com/office/drawing/2014/main" val="3810703942"/>
                  </a:ext>
                </a:extLst>
              </a:tr>
              <a:tr h="597819">
                <a:tc>
                  <a:txBody>
                    <a:bodyPr/>
                    <a:lstStyle/>
                    <a:p>
                      <a:pPr marL="12700" indent="0">
                        <a:tabLst/>
                      </a:pPr>
                      <a:r>
                        <a:rPr lang="en-US" sz="2400" dirty="0">
                          <a:solidFill>
                            <a:schemeClr val="dk1">
                              <a:alpha val="30000"/>
                            </a:schemeClr>
                          </a:solidFill>
                        </a:rPr>
                        <a:t>HIV Status Availability, n (%)</a:t>
                      </a:r>
                    </a:p>
                    <a:p>
                      <a:pPr marL="463550" indent="0">
                        <a:tabLst/>
                      </a:pPr>
                      <a:r>
                        <a:rPr lang="en-US" sz="2400" dirty="0">
                          <a:solidFill>
                            <a:schemeClr val="dk1">
                              <a:alpha val="30000"/>
                            </a:schemeClr>
                          </a:solidFill>
                        </a:rPr>
                        <a:t>Available</a:t>
                      </a:r>
                    </a:p>
                    <a:p>
                      <a:pPr marL="463550" indent="0">
                        <a:tabLst/>
                      </a:pPr>
                      <a:r>
                        <a:rPr lang="en-US" sz="2400" dirty="0">
                          <a:solidFill>
                            <a:schemeClr val="dk1">
                              <a:alpha val="30000"/>
                            </a:schemeClr>
                          </a:solidFill>
                        </a:rPr>
                        <a:t>Not Available</a:t>
                      </a:r>
                    </a:p>
                  </a:txBody>
                  <a:tcPr marL="137160" marR="137160" marT="137160" marB="137160"/>
                </a:tc>
                <a:tc>
                  <a:txBody>
                    <a:bodyPr/>
                    <a:lstStyle/>
                    <a:p>
                      <a:pPr algn="r"/>
                      <a:endParaRPr lang="en-US" sz="2400" dirty="0">
                        <a:solidFill>
                          <a:schemeClr val="dk1">
                            <a:alpha val="30000"/>
                          </a:schemeClr>
                        </a:solidFill>
                      </a:endParaRPr>
                    </a:p>
                    <a:p>
                      <a:pPr algn="r"/>
                      <a:r>
                        <a:rPr lang="en-US" sz="2400" dirty="0">
                          <a:solidFill>
                            <a:schemeClr val="dk1">
                              <a:alpha val="30000"/>
                            </a:schemeClr>
                          </a:solidFill>
                        </a:rPr>
                        <a:t>362 (22.0)</a:t>
                      </a:r>
                    </a:p>
                    <a:p>
                      <a:pPr algn="r"/>
                      <a:r>
                        <a:rPr lang="en-US" sz="2400" dirty="0">
                          <a:solidFill>
                            <a:schemeClr val="dk1">
                              <a:alpha val="30000"/>
                            </a:schemeClr>
                          </a:solidFill>
                        </a:rPr>
                        <a:t>1286 (78.0)</a:t>
                      </a:r>
                    </a:p>
                  </a:txBody>
                  <a:tcPr marL="137160" marR="137160" marT="137160" marB="137160"/>
                </a:tc>
                <a:tc>
                  <a:txBody>
                    <a:bodyPr/>
                    <a:lstStyle/>
                    <a:p>
                      <a:pPr algn="r"/>
                      <a:endParaRPr lang="en-US" sz="2400" dirty="0">
                        <a:solidFill>
                          <a:schemeClr val="dk1">
                            <a:alpha val="30000"/>
                          </a:schemeClr>
                        </a:solidFill>
                      </a:endParaRPr>
                    </a:p>
                    <a:p>
                      <a:pPr algn="r"/>
                      <a:r>
                        <a:rPr lang="en-US" sz="2400" dirty="0">
                          <a:solidFill>
                            <a:schemeClr val="dk1">
                              <a:alpha val="30000"/>
                            </a:schemeClr>
                          </a:solidFill>
                        </a:rPr>
                        <a:t>957 (91.7)</a:t>
                      </a:r>
                    </a:p>
                    <a:p>
                      <a:pPr algn="r"/>
                      <a:r>
                        <a:rPr lang="en-US" sz="2400" dirty="0">
                          <a:solidFill>
                            <a:schemeClr val="dk1">
                              <a:alpha val="30000"/>
                            </a:schemeClr>
                          </a:solidFill>
                        </a:rPr>
                        <a:t>87 (8.3)</a:t>
                      </a:r>
                    </a:p>
                  </a:txBody>
                  <a:tcPr marL="137160" marR="137160" marT="137160" marB="137160"/>
                </a:tc>
                <a:tc>
                  <a:txBody>
                    <a:bodyPr/>
                    <a:lstStyle/>
                    <a:p>
                      <a:pPr algn="r"/>
                      <a:endParaRPr lang="en-US" sz="2400" dirty="0">
                        <a:solidFill>
                          <a:schemeClr val="dk1">
                            <a:alpha val="30000"/>
                          </a:schemeClr>
                        </a:solidFill>
                      </a:endParaRPr>
                    </a:p>
                    <a:p>
                      <a:pPr algn="r"/>
                      <a:r>
                        <a:rPr lang="en-US" sz="2400" dirty="0">
                          <a:solidFill>
                            <a:schemeClr val="dk1">
                              <a:alpha val="30000"/>
                            </a:schemeClr>
                          </a:solidFill>
                        </a:rPr>
                        <a:t>805 (70.8)</a:t>
                      </a:r>
                    </a:p>
                    <a:p>
                      <a:pPr algn="r"/>
                      <a:r>
                        <a:rPr lang="en-US" sz="2400" dirty="0">
                          <a:solidFill>
                            <a:schemeClr val="dk1">
                              <a:alpha val="30000"/>
                            </a:schemeClr>
                          </a:solidFill>
                        </a:rPr>
                        <a:t>332 (29.2)</a:t>
                      </a:r>
                    </a:p>
                  </a:txBody>
                  <a:tcPr marL="137160" marR="137160" marT="137160" marB="137160"/>
                </a:tc>
                <a:tc>
                  <a:txBody>
                    <a:bodyPr/>
                    <a:lstStyle/>
                    <a:p>
                      <a:pPr algn="r"/>
                      <a:endParaRPr lang="en-US" sz="2400" dirty="0">
                        <a:solidFill>
                          <a:schemeClr val="dk1">
                            <a:alpha val="30000"/>
                          </a:schemeClr>
                        </a:solidFill>
                      </a:endParaRPr>
                    </a:p>
                    <a:p>
                      <a:pPr algn="r"/>
                      <a:r>
                        <a:rPr lang="en-US" sz="2400" dirty="0">
                          <a:solidFill>
                            <a:schemeClr val="dk1">
                              <a:alpha val="30000"/>
                            </a:schemeClr>
                          </a:solidFill>
                        </a:rPr>
                        <a:t>980 (86.3)</a:t>
                      </a:r>
                    </a:p>
                    <a:p>
                      <a:pPr algn="r"/>
                      <a:r>
                        <a:rPr lang="en-US" sz="2400" dirty="0">
                          <a:solidFill>
                            <a:schemeClr val="dk1">
                              <a:alpha val="30000"/>
                            </a:schemeClr>
                          </a:solidFill>
                        </a:rPr>
                        <a:t>155 (13.7)</a:t>
                      </a:r>
                    </a:p>
                  </a:txBody>
                  <a:tcPr marL="137160" marR="137160" marT="137160" marB="137160"/>
                </a:tc>
                <a:extLst>
                  <a:ext uri="{0D108BD9-81ED-4DB2-BD59-A6C34878D82A}">
                    <a16:rowId xmlns:a16="http://schemas.microsoft.com/office/drawing/2014/main" val="482800359"/>
                  </a:ext>
                </a:extLst>
              </a:tr>
              <a:tr h="370840">
                <a:tc>
                  <a:txBody>
                    <a:bodyPr/>
                    <a:lstStyle/>
                    <a:p>
                      <a:r>
                        <a:rPr lang="en-US" sz="2400" dirty="0">
                          <a:solidFill>
                            <a:schemeClr val="dk1">
                              <a:alpha val="30000"/>
                            </a:schemeClr>
                          </a:solidFill>
                        </a:rPr>
                        <a:t>HIV Status, n (%)</a:t>
                      </a:r>
                    </a:p>
                    <a:p>
                      <a:pPr marL="409575" indent="0">
                        <a:tabLst/>
                      </a:pPr>
                      <a:r>
                        <a:rPr lang="en-US" sz="2400" dirty="0">
                          <a:solidFill>
                            <a:schemeClr val="dk1">
                              <a:alpha val="30000"/>
                            </a:schemeClr>
                          </a:solidFill>
                        </a:rPr>
                        <a:t>HIV Positive</a:t>
                      </a:r>
                    </a:p>
                    <a:p>
                      <a:pPr marL="409575" indent="0">
                        <a:tabLst/>
                      </a:pPr>
                      <a:r>
                        <a:rPr lang="en-US" sz="2400" dirty="0">
                          <a:solidFill>
                            <a:schemeClr val="dk1">
                              <a:alpha val="30000"/>
                            </a:schemeClr>
                          </a:solidFill>
                        </a:rPr>
                        <a:t>HIV Negative</a:t>
                      </a:r>
                    </a:p>
                  </a:txBody>
                  <a:tcPr marL="137160" marR="137160" marT="137160" marB="137160"/>
                </a:tc>
                <a:tc>
                  <a:txBody>
                    <a:bodyPr/>
                    <a:lstStyle/>
                    <a:p>
                      <a:pPr algn="r"/>
                      <a:endParaRPr lang="en-US" sz="2400" dirty="0">
                        <a:solidFill>
                          <a:schemeClr val="dk1">
                            <a:alpha val="30000"/>
                          </a:schemeClr>
                        </a:solidFill>
                      </a:endParaRPr>
                    </a:p>
                    <a:p>
                      <a:pPr algn="r"/>
                      <a:r>
                        <a:rPr lang="en-US" sz="2400" dirty="0">
                          <a:solidFill>
                            <a:schemeClr val="dk1">
                              <a:alpha val="30000"/>
                            </a:schemeClr>
                          </a:solidFill>
                        </a:rPr>
                        <a:t>171 (47.2)</a:t>
                      </a:r>
                    </a:p>
                    <a:p>
                      <a:pPr algn="r"/>
                      <a:r>
                        <a:rPr lang="en-US" sz="2400" dirty="0">
                          <a:solidFill>
                            <a:schemeClr val="dk1">
                              <a:alpha val="30000"/>
                            </a:schemeClr>
                          </a:solidFill>
                        </a:rPr>
                        <a:t>191 (52.8)</a:t>
                      </a:r>
                    </a:p>
                  </a:txBody>
                  <a:tcPr marL="137160" marR="137160" marT="137160" marB="137160"/>
                </a:tc>
                <a:tc>
                  <a:txBody>
                    <a:bodyPr/>
                    <a:lstStyle/>
                    <a:p>
                      <a:pPr algn="r"/>
                      <a:endParaRPr lang="en-US" sz="2400" dirty="0">
                        <a:solidFill>
                          <a:schemeClr val="dk1">
                            <a:alpha val="30000"/>
                          </a:schemeClr>
                        </a:solidFill>
                      </a:endParaRPr>
                    </a:p>
                    <a:p>
                      <a:pPr algn="r"/>
                      <a:r>
                        <a:rPr lang="en-US" sz="2400" dirty="0">
                          <a:solidFill>
                            <a:schemeClr val="dk1">
                              <a:alpha val="30000"/>
                            </a:schemeClr>
                          </a:solidFill>
                        </a:rPr>
                        <a:t>232 (24.2)</a:t>
                      </a:r>
                    </a:p>
                    <a:p>
                      <a:pPr algn="r"/>
                      <a:r>
                        <a:rPr lang="en-US" sz="2400" dirty="0">
                          <a:solidFill>
                            <a:schemeClr val="dk1">
                              <a:alpha val="30000"/>
                            </a:schemeClr>
                          </a:solidFill>
                        </a:rPr>
                        <a:t>725 (75.8)</a:t>
                      </a:r>
                    </a:p>
                  </a:txBody>
                  <a:tcPr marL="137160" marR="137160" marT="137160" marB="137160"/>
                </a:tc>
                <a:tc>
                  <a:txBody>
                    <a:bodyPr/>
                    <a:lstStyle/>
                    <a:p>
                      <a:pPr algn="r"/>
                      <a:endParaRPr lang="en-US" sz="2400" dirty="0">
                        <a:solidFill>
                          <a:schemeClr val="dk1">
                            <a:alpha val="30000"/>
                          </a:schemeClr>
                        </a:solidFill>
                      </a:endParaRPr>
                    </a:p>
                    <a:p>
                      <a:pPr algn="r"/>
                      <a:r>
                        <a:rPr lang="en-US" sz="2400" dirty="0">
                          <a:solidFill>
                            <a:schemeClr val="dk1">
                              <a:alpha val="30000"/>
                            </a:schemeClr>
                          </a:solidFill>
                        </a:rPr>
                        <a:t>257 (31.9)</a:t>
                      </a:r>
                    </a:p>
                    <a:p>
                      <a:pPr algn="r"/>
                      <a:r>
                        <a:rPr lang="en-US" sz="2400" dirty="0">
                          <a:solidFill>
                            <a:schemeClr val="dk1">
                              <a:alpha val="30000"/>
                            </a:schemeClr>
                          </a:solidFill>
                        </a:rPr>
                        <a:t>548 (68.1)</a:t>
                      </a:r>
                    </a:p>
                  </a:txBody>
                  <a:tcPr marL="137160" marR="137160" marT="137160" marB="137160"/>
                </a:tc>
                <a:tc>
                  <a:txBody>
                    <a:bodyPr/>
                    <a:lstStyle/>
                    <a:p>
                      <a:pPr algn="r"/>
                      <a:endParaRPr lang="en-US" sz="2400" dirty="0">
                        <a:solidFill>
                          <a:schemeClr val="dk1">
                            <a:alpha val="30000"/>
                          </a:schemeClr>
                        </a:solidFill>
                      </a:endParaRPr>
                    </a:p>
                    <a:p>
                      <a:pPr algn="r"/>
                      <a:r>
                        <a:rPr lang="en-US" sz="2400" dirty="0">
                          <a:solidFill>
                            <a:schemeClr val="dk1">
                              <a:alpha val="30000"/>
                            </a:schemeClr>
                          </a:solidFill>
                        </a:rPr>
                        <a:t>366 (37.3)</a:t>
                      </a:r>
                    </a:p>
                    <a:p>
                      <a:pPr algn="r"/>
                      <a:r>
                        <a:rPr lang="en-US" sz="2400" dirty="0">
                          <a:solidFill>
                            <a:schemeClr val="dk1">
                              <a:alpha val="30000"/>
                            </a:schemeClr>
                          </a:solidFill>
                        </a:rPr>
                        <a:t>614 (62.7)</a:t>
                      </a:r>
                    </a:p>
                  </a:txBody>
                  <a:tcPr marL="137160" marR="137160" marT="137160" marB="137160"/>
                </a:tc>
                <a:extLst>
                  <a:ext uri="{0D108BD9-81ED-4DB2-BD59-A6C34878D82A}">
                    <a16:rowId xmlns:a16="http://schemas.microsoft.com/office/drawing/2014/main" val="3787470998"/>
                  </a:ext>
                </a:extLst>
              </a:tr>
              <a:tr h="370840">
                <a:tc>
                  <a:txBody>
                    <a:bodyPr/>
                    <a:lstStyle/>
                    <a:p>
                      <a:pPr marL="12700" indent="0">
                        <a:tabLst/>
                      </a:pPr>
                      <a:r>
                        <a:rPr lang="en-US" sz="2400" dirty="0"/>
                        <a:t>ART Status, n (%)</a:t>
                      </a:r>
                    </a:p>
                    <a:p>
                      <a:pPr marL="463550" indent="0">
                        <a:tabLst/>
                      </a:pPr>
                      <a:r>
                        <a:rPr lang="en-US" sz="2400" dirty="0"/>
                        <a:t>On ART</a:t>
                      </a:r>
                    </a:p>
                    <a:p>
                      <a:pPr marL="463550" indent="0">
                        <a:tabLst/>
                      </a:pPr>
                      <a:r>
                        <a:rPr lang="en-US" sz="2400" dirty="0"/>
                        <a:t>Not on ART</a:t>
                      </a:r>
                    </a:p>
                    <a:p>
                      <a:pPr marL="463550" indent="0">
                        <a:tabLst/>
                      </a:pPr>
                      <a:r>
                        <a:rPr lang="en-US" sz="2400" dirty="0"/>
                        <a:t>Not Documented</a:t>
                      </a:r>
                    </a:p>
                  </a:txBody>
                  <a:tcPr marL="137160" marR="137160" marT="137160" marB="137160"/>
                </a:tc>
                <a:tc>
                  <a:txBody>
                    <a:bodyPr/>
                    <a:lstStyle/>
                    <a:p>
                      <a:pPr algn="r"/>
                      <a:endParaRPr lang="en-US" sz="2400" dirty="0"/>
                    </a:p>
                    <a:p>
                      <a:pPr algn="r"/>
                      <a:r>
                        <a:rPr lang="en-US" sz="2400" dirty="0"/>
                        <a:t>--</a:t>
                      </a:r>
                    </a:p>
                    <a:p>
                      <a:pPr algn="r"/>
                      <a:r>
                        <a:rPr lang="en-US" sz="2400" dirty="0"/>
                        <a:t>--</a:t>
                      </a:r>
                    </a:p>
                    <a:p>
                      <a:pPr algn="r"/>
                      <a:r>
                        <a:rPr lang="en-US" sz="2400" dirty="0"/>
                        <a:t>--</a:t>
                      </a:r>
                    </a:p>
                  </a:txBody>
                  <a:tcPr marL="137160" marR="137160" marT="137160" marB="137160"/>
                </a:tc>
                <a:tc>
                  <a:txBody>
                    <a:bodyPr/>
                    <a:lstStyle/>
                    <a:p>
                      <a:pPr algn="r"/>
                      <a:endParaRPr lang="en-US" sz="2400" dirty="0"/>
                    </a:p>
                    <a:p>
                      <a:pPr algn="r"/>
                      <a:r>
                        <a:rPr lang="en-US" sz="2400" dirty="0"/>
                        <a:t>219 (96.9)</a:t>
                      </a:r>
                    </a:p>
                    <a:p>
                      <a:pPr algn="r"/>
                      <a:r>
                        <a:rPr lang="en-US" sz="2400" dirty="0"/>
                        <a:t>6 (2.7)</a:t>
                      </a:r>
                    </a:p>
                    <a:p>
                      <a:pPr algn="r"/>
                      <a:r>
                        <a:rPr lang="en-US" sz="2400" dirty="0"/>
                        <a:t>1 (0.4)</a:t>
                      </a:r>
                    </a:p>
                  </a:txBody>
                  <a:tcPr marL="137160" marR="137160" marT="137160" marB="137160"/>
                </a:tc>
                <a:tc>
                  <a:txBody>
                    <a:bodyPr/>
                    <a:lstStyle/>
                    <a:p>
                      <a:pPr algn="r"/>
                      <a:endParaRPr lang="en-US" sz="2400" dirty="0"/>
                    </a:p>
                    <a:p>
                      <a:pPr algn="r"/>
                      <a:r>
                        <a:rPr lang="en-US" sz="2400" dirty="0"/>
                        <a:t>214 (83.3)</a:t>
                      </a:r>
                    </a:p>
                    <a:p>
                      <a:pPr algn="r"/>
                      <a:r>
                        <a:rPr lang="en-US" sz="2400" dirty="0"/>
                        <a:t>36 (14.0)</a:t>
                      </a:r>
                    </a:p>
                    <a:p>
                      <a:pPr algn="r"/>
                      <a:r>
                        <a:rPr lang="en-US" sz="2400" dirty="0"/>
                        <a:t>7 (2.7)</a:t>
                      </a:r>
                    </a:p>
                  </a:txBody>
                  <a:tcPr marL="137160" marR="137160" marT="137160" marB="137160"/>
                </a:tc>
                <a:tc>
                  <a:txBody>
                    <a:bodyPr/>
                    <a:lstStyle/>
                    <a:p>
                      <a:pPr algn="r"/>
                      <a:endParaRPr lang="en-US" sz="2400" dirty="0"/>
                    </a:p>
                    <a:p>
                      <a:pPr algn="r"/>
                      <a:r>
                        <a:rPr lang="en-US" sz="2400" dirty="0"/>
                        <a:t>350 (95.6)</a:t>
                      </a:r>
                    </a:p>
                    <a:p>
                      <a:pPr algn="r"/>
                      <a:r>
                        <a:rPr lang="en-US" sz="2400" dirty="0"/>
                        <a:t>7 (1.9)</a:t>
                      </a:r>
                    </a:p>
                    <a:p>
                      <a:pPr algn="r"/>
                      <a:r>
                        <a:rPr lang="en-US" sz="2400" dirty="0"/>
                        <a:t>9 (2.5)</a:t>
                      </a:r>
                    </a:p>
                  </a:txBody>
                  <a:tcPr marL="137160" marR="137160" marT="137160" marB="137160"/>
                </a:tc>
                <a:extLst>
                  <a:ext uri="{0D108BD9-81ED-4DB2-BD59-A6C34878D82A}">
                    <a16:rowId xmlns:a16="http://schemas.microsoft.com/office/drawing/2014/main" val="88965505"/>
                  </a:ext>
                </a:extLst>
              </a:tr>
            </a:tbl>
          </a:graphicData>
        </a:graphic>
      </p:graphicFrame>
    </p:spTree>
    <p:extLst>
      <p:ext uri="{BB962C8B-B14F-4D97-AF65-F5344CB8AC3E}">
        <p14:creationId xmlns:p14="http://schemas.microsoft.com/office/powerpoint/2010/main" val="179937743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{DE5D5059-EB55-AA41-AB78-0FD37C938D6A}tf10001123</Template>
  <TotalTime>31251</TotalTime>
  <Words>1797</Words>
  <Application>Microsoft Macintosh PowerPoint</Application>
  <PresentationFormat>Widescreen</PresentationFormat>
  <Paragraphs>468</Paragraphs>
  <Slides>35</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Gill Sans MT</vt:lpstr>
      <vt:lpstr>Wingdings 2</vt:lpstr>
      <vt:lpstr>Dividend</vt:lpstr>
      <vt:lpstr>Cancer and HIV in East and Southern Africa</vt:lpstr>
      <vt:lpstr>Dual burden of HIV and Cancer</vt:lpstr>
      <vt:lpstr>Resulting recommendations and guidelines</vt:lpstr>
      <vt:lpstr>Siloed services, limited cancer treatment facilities</vt:lpstr>
      <vt:lpstr>A New Goal: Integrate HIV Service Delivery  and support engagement in HIV care  in Oncology care settings</vt:lpstr>
      <vt:lpstr>ESTABLISH PARTNERSHIPS - Consortium Building</vt:lpstr>
      <vt:lpstr>Understand HIV Documentation in oncology records  Measure the burden of HIV among patients at cancer treatment centers</vt:lpstr>
      <vt:lpstr>HIV-related information in Cancer records</vt:lpstr>
      <vt:lpstr>HIV-related information in Cancer records</vt:lpstr>
      <vt:lpstr>Characteristics associated with documented HIV status</vt:lpstr>
      <vt:lpstr>HIV-related information in Cancer records</vt:lpstr>
      <vt:lpstr>HIV-related information in Cancer records</vt:lpstr>
      <vt:lpstr>Understand process of cancer and HIV care delivery  identify intersections between cancer and HIV processes</vt:lpstr>
      <vt:lpstr>Process mapping locations</vt:lpstr>
      <vt:lpstr>PowerPoint Presentation</vt:lpstr>
      <vt:lpstr>PowerPoint Presentation</vt:lpstr>
      <vt:lpstr>Inclusion of HIV-related information in Cancer records</vt:lpstr>
      <vt:lpstr>HIV and Cancer services more integrated in RSA</vt:lpstr>
      <vt:lpstr>HIV services with limited availability at cancer treatment centres</vt:lpstr>
      <vt:lpstr>Understand cancer care provider perspectives about integrated HIV and Cancer service delivery</vt:lpstr>
      <vt:lpstr>PowerPoint Presentation</vt:lpstr>
      <vt:lpstr>PowerPoint Presentation</vt:lpstr>
      <vt:lpstr>PowerPoint Presentation</vt:lpstr>
      <vt:lpstr>PowerPoint Presentation</vt:lpstr>
      <vt:lpstr>PowerPoint Presentation</vt:lpstr>
      <vt:lpstr>Barriers to HIV service delivery in cancer care settings</vt:lpstr>
      <vt:lpstr>Qualitative Phase: In-Depth Interviews</vt:lpstr>
      <vt:lpstr>Key differences in treatment of clients with HIV &amp; cancer</vt:lpstr>
      <vt:lpstr>Possible misalignment between cancer decision-making and guidelines for HIV management</vt:lpstr>
      <vt:lpstr>Summary</vt:lpstr>
      <vt:lpstr>More research questions =&gt; Current and (Hopefully) Future projects</vt:lpstr>
      <vt:lpstr>What about perspectives of people with HIV and Cancer?</vt:lpstr>
      <vt:lpstr>Future Study: Guidelines for HIV and cancer management</vt:lpstr>
      <vt:lpstr>Future Study: Integrating HIV and cancer service delivery</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Defining the burden of undiagnosed and untreated HIV in cancer patients in 3 countries</dc:title>
  <dc:creator>Michalina Montano</dc:creator>
  <cp:lastModifiedBy>Montano, Michalina A</cp:lastModifiedBy>
  <cp:revision>115</cp:revision>
  <dcterms:created xsi:type="dcterms:W3CDTF">2020-06-13T18:20:57Z</dcterms:created>
  <dcterms:modified xsi:type="dcterms:W3CDTF">2025-04-03T04:19:58Z</dcterms:modified>
</cp:coreProperties>
</file>